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4.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5.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6.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7.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8.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68" r:id="rId5"/>
    <p:sldMasterId id="2147483688" r:id="rId6"/>
    <p:sldMasterId id="2147483711" r:id="rId7"/>
    <p:sldMasterId id="2147483764" r:id="rId8"/>
    <p:sldMasterId id="2147484267" r:id="rId9"/>
    <p:sldMasterId id="2147484300" r:id="rId10"/>
    <p:sldMasterId id="2147484324" r:id="rId11"/>
    <p:sldMasterId id="2147484334" r:id="rId12"/>
  </p:sldMasterIdLst>
  <p:notesMasterIdLst>
    <p:notesMasterId r:id="rId53"/>
  </p:notesMasterIdLst>
  <p:handoutMasterIdLst>
    <p:handoutMasterId r:id="rId54"/>
  </p:handoutMasterIdLst>
  <p:sldIdLst>
    <p:sldId id="8885" r:id="rId13"/>
    <p:sldId id="2147196305" r:id="rId14"/>
    <p:sldId id="2147196381" r:id="rId15"/>
    <p:sldId id="2147196031" r:id="rId16"/>
    <p:sldId id="2147196376" r:id="rId17"/>
    <p:sldId id="2147196034" r:id="rId18"/>
    <p:sldId id="2147196422" r:id="rId19"/>
    <p:sldId id="2147196231" r:id="rId20"/>
    <p:sldId id="2147196249" r:id="rId21"/>
    <p:sldId id="2147196250" r:id="rId22"/>
    <p:sldId id="2147196444" r:id="rId23"/>
    <p:sldId id="2147196247" r:id="rId24"/>
    <p:sldId id="2147196248" r:id="rId25"/>
    <p:sldId id="2147196255" r:id="rId26"/>
    <p:sldId id="2147196253" r:id="rId27"/>
    <p:sldId id="2147196239" r:id="rId28"/>
    <p:sldId id="2147196537" r:id="rId29"/>
    <p:sldId id="2147196425" r:id="rId30"/>
    <p:sldId id="2147196492" r:id="rId31"/>
    <p:sldId id="2147196494" r:id="rId32"/>
    <p:sldId id="2147196493" r:id="rId33"/>
    <p:sldId id="2147196383" r:id="rId34"/>
    <p:sldId id="2147196382" r:id="rId35"/>
    <p:sldId id="2147196446" r:id="rId36"/>
    <p:sldId id="2147196415" r:id="rId37"/>
    <p:sldId id="2147196442" r:id="rId38"/>
    <p:sldId id="2147196443" r:id="rId39"/>
    <p:sldId id="2147196413" r:id="rId40"/>
    <p:sldId id="2147196445" r:id="rId41"/>
    <p:sldId id="2147196448" r:id="rId42"/>
    <p:sldId id="2147196408" r:id="rId43"/>
    <p:sldId id="2147196449" r:id="rId44"/>
    <p:sldId id="2147196450" r:id="rId45"/>
    <p:sldId id="2147196414" r:id="rId46"/>
    <p:sldId id="2147196252" r:id="rId47"/>
    <p:sldId id="2147196411" r:id="rId48"/>
    <p:sldId id="2147196447" r:id="rId49"/>
    <p:sldId id="2147196254" r:id="rId50"/>
    <p:sldId id="2147196257" r:id="rId51"/>
    <p:sldId id="2147196451" r:id="rId52"/>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limatberäkningsstuga - Avsnitt 6" id="{5DC0D7FB-74A5-4E01-B04E-99B551564648}">
          <p14:sldIdLst>
            <p14:sldId id="8885"/>
            <p14:sldId id="2147196305"/>
            <p14:sldId id="2147196381"/>
            <p14:sldId id="2147196031"/>
            <p14:sldId id="2147196376"/>
            <p14:sldId id="2147196034"/>
          </p14:sldIdLst>
        </p14:section>
        <p14:section name="Steg 4 Återbetalning" id="{39257A39-8795-4565-BB79-62993DE09A5B}">
          <p14:sldIdLst>
            <p14:sldId id="2147196422"/>
            <p14:sldId id="2147196231"/>
            <p14:sldId id="2147196249"/>
            <p14:sldId id="2147196250"/>
            <p14:sldId id="2147196444"/>
            <p14:sldId id="2147196247"/>
            <p14:sldId id="2147196248"/>
            <p14:sldId id="2147196255"/>
            <p14:sldId id="2147196253"/>
            <p14:sldId id="2147196239"/>
            <p14:sldId id="2147196537"/>
            <p14:sldId id="2147196425"/>
            <p14:sldId id="2147196492"/>
            <p14:sldId id="2147196494"/>
            <p14:sldId id="2147196493"/>
            <p14:sldId id="2147196383"/>
            <p14:sldId id="2147196382"/>
            <p14:sldId id="2147196446"/>
            <p14:sldId id="2147196415"/>
            <p14:sldId id="2147196442"/>
            <p14:sldId id="2147196443"/>
            <p14:sldId id="2147196413"/>
            <p14:sldId id="2147196445"/>
            <p14:sldId id="2147196448"/>
            <p14:sldId id="2147196408"/>
            <p14:sldId id="2147196449"/>
            <p14:sldId id="2147196450"/>
            <p14:sldId id="2147196414"/>
            <p14:sldId id="2147196252"/>
            <p14:sldId id="2147196411"/>
            <p14:sldId id="2147196447"/>
            <p14:sldId id="2147196254"/>
            <p14:sldId id="2147196257"/>
            <p14:sldId id="214719645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C7DDFB-4613-D751-3132-CE7BBE9A0A5C}" name="Lijin Zhou" initials="LZ" userId="S::Lijin.Zhou@treano.se::756c7c0a-4386-4a38-995a-cadccc8595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0E7"/>
    <a:srgbClr val="FCBDB6"/>
    <a:srgbClr val="ECD9FF"/>
    <a:srgbClr val="FFFFFF"/>
    <a:srgbClr val="CC99FF"/>
    <a:srgbClr val="DEBDFF"/>
    <a:srgbClr val="95C773"/>
    <a:srgbClr val="D8EBCD"/>
    <a:srgbClr val="89C064"/>
    <a:srgbClr val="5A8E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904A3E-2B07-4C60-A3F9-BD7A806D1982}" v="110" dt="2026-02-03T07:21:57.241"/>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4660"/>
  </p:normalViewPr>
  <p:slideViewPr>
    <p:cSldViewPr snapToGrid="0">
      <p:cViewPr varScale="1">
        <p:scale>
          <a:sx n="75" d="100"/>
          <a:sy n="75" d="100"/>
        </p:scale>
        <p:origin x="888" y="43"/>
      </p:cViewPr>
      <p:guideLst/>
    </p:cSldViewPr>
  </p:slideViewPr>
  <p:notesTextViewPr>
    <p:cViewPr>
      <p:scale>
        <a:sx n="1" d="1"/>
        <a:sy n="1" d="1"/>
      </p:scale>
      <p:origin x="0" y="0"/>
    </p:cViewPr>
  </p:notesTextViewPr>
  <p:sorterViewPr>
    <p:cViewPr>
      <p:scale>
        <a:sx n="125" d="100"/>
        <a:sy n="125" d="100"/>
      </p:scale>
      <p:origin x="0" y="-498"/>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microsoft.com/office/2016/11/relationships/changesInfo" Target="changesInfos/changesInfo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theme" Target="theme/theme1.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Holmgren" userId="e16a8c9e-d9a5-4622-a576-2f608cbe6034" providerId="ADAL" clId="{323D3F8E-A5AB-4B6D-988B-5ADBC19C1A44}"/>
    <pc:docChg chg="undo custSel addSld delSld modSld sldOrd delSection modSection">
      <pc:chgData name="Andreas Holmgren" userId="e16a8c9e-d9a5-4622-a576-2f608cbe6034" providerId="ADAL" clId="{323D3F8E-A5AB-4B6D-988B-5ADBC19C1A44}" dt="2026-02-03T07:21:57.232" v="3697"/>
      <pc:docMkLst>
        <pc:docMk/>
      </pc:docMkLst>
      <pc:sldChg chg="addSp modSp mod ord">
        <pc:chgData name="Andreas Holmgren" userId="e16a8c9e-d9a5-4622-a576-2f608cbe6034" providerId="ADAL" clId="{323D3F8E-A5AB-4B6D-988B-5ADBC19C1A44}" dt="2026-01-26T13:54:37.028" v="2201" actId="1035"/>
        <pc:sldMkLst>
          <pc:docMk/>
          <pc:sldMk cId="287893519" sldId="2147196231"/>
        </pc:sldMkLst>
        <pc:spChg chg="mod">
          <ac:chgData name="Andreas Holmgren" userId="e16a8c9e-d9a5-4622-a576-2f608cbe6034" providerId="ADAL" clId="{323D3F8E-A5AB-4B6D-988B-5ADBC19C1A44}" dt="2026-01-26T13:54:29.171" v="2156" actId="1035"/>
          <ac:spMkLst>
            <pc:docMk/>
            <pc:sldMk cId="287893519" sldId="2147196231"/>
            <ac:spMk id="4" creationId="{EA5A1362-CE1E-CEF4-645F-380E5ADE1E14}"/>
          </ac:spMkLst>
        </pc:spChg>
        <pc:spChg chg="mod">
          <ac:chgData name="Andreas Holmgren" userId="e16a8c9e-d9a5-4622-a576-2f608cbe6034" providerId="ADAL" clId="{323D3F8E-A5AB-4B6D-988B-5ADBC19C1A44}" dt="2026-01-26T13:54:29.171" v="2156" actId="1035"/>
          <ac:spMkLst>
            <pc:docMk/>
            <pc:sldMk cId="287893519" sldId="2147196231"/>
            <ac:spMk id="14" creationId="{18CBD46A-D3CA-5EE8-04E0-B80E47275198}"/>
          </ac:spMkLst>
        </pc:spChg>
        <pc:spChg chg="mod">
          <ac:chgData name="Andreas Holmgren" userId="e16a8c9e-d9a5-4622-a576-2f608cbe6034" providerId="ADAL" clId="{323D3F8E-A5AB-4B6D-988B-5ADBC19C1A44}" dt="2026-01-26T13:54:29.171" v="2156" actId="1035"/>
          <ac:spMkLst>
            <pc:docMk/>
            <pc:sldMk cId="287893519" sldId="2147196231"/>
            <ac:spMk id="15" creationId="{C8ED4E75-22A6-561F-CEFB-99EC88386AC8}"/>
          </ac:spMkLst>
        </pc:spChg>
        <pc:spChg chg="mod">
          <ac:chgData name="Andreas Holmgren" userId="e16a8c9e-d9a5-4622-a576-2f608cbe6034" providerId="ADAL" clId="{323D3F8E-A5AB-4B6D-988B-5ADBC19C1A44}" dt="2026-01-26T13:54:29.171" v="2156" actId="1035"/>
          <ac:spMkLst>
            <pc:docMk/>
            <pc:sldMk cId="287893519" sldId="2147196231"/>
            <ac:spMk id="16" creationId="{63BB4DC9-E28F-F557-B0E0-11A49D0CDE87}"/>
          </ac:spMkLst>
        </pc:spChg>
        <pc:spChg chg="mod">
          <ac:chgData name="Andreas Holmgren" userId="e16a8c9e-d9a5-4622-a576-2f608cbe6034" providerId="ADAL" clId="{323D3F8E-A5AB-4B6D-988B-5ADBC19C1A44}" dt="2026-01-26T13:54:29.171" v="2156" actId="1035"/>
          <ac:spMkLst>
            <pc:docMk/>
            <pc:sldMk cId="287893519" sldId="2147196231"/>
            <ac:spMk id="17" creationId="{FB5F0D7F-30DC-7C00-C229-C08F31AA690F}"/>
          </ac:spMkLst>
        </pc:spChg>
        <pc:spChg chg="mod">
          <ac:chgData name="Andreas Holmgren" userId="e16a8c9e-d9a5-4622-a576-2f608cbe6034" providerId="ADAL" clId="{323D3F8E-A5AB-4B6D-988B-5ADBC19C1A44}" dt="2026-01-26T13:54:29.171" v="2156" actId="1035"/>
          <ac:spMkLst>
            <pc:docMk/>
            <pc:sldMk cId="287893519" sldId="2147196231"/>
            <ac:spMk id="18" creationId="{12E976F0-87D9-7F90-DC50-072E66D276D6}"/>
          </ac:spMkLst>
        </pc:spChg>
        <pc:spChg chg="mod">
          <ac:chgData name="Andreas Holmgren" userId="e16a8c9e-d9a5-4622-a576-2f608cbe6034" providerId="ADAL" clId="{323D3F8E-A5AB-4B6D-988B-5ADBC19C1A44}" dt="2026-01-26T13:54:29.171" v="2156" actId="1035"/>
          <ac:spMkLst>
            <pc:docMk/>
            <pc:sldMk cId="287893519" sldId="2147196231"/>
            <ac:spMk id="19" creationId="{FF7E6BDE-9324-103F-2BD9-532F3D281BFC}"/>
          </ac:spMkLst>
        </pc:spChg>
        <pc:spChg chg="mod">
          <ac:chgData name="Andreas Holmgren" userId="e16a8c9e-d9a5-4622-a576-2f608cbe6034" providerId="ADAL" clId="{323D3F8E-A5AB-4B6D-988B-5ADBC19C1A44}" dt="2026-01-26T13:54:29.171" v="2156" actId="1035"/>
          <ac:spMkLst>
            <pc:docMk/>
            <pc:sldMk cId="287893519" sldId="2147196231"/>
            <ac:spMk id="20" creationId="{B003C59A-0279-324F-2133-BD6BC9C320D9}"/>
          </ac:spMkLst>
        </pc:spChg>
        <pc:spChg chg="mod">
          <ac:chgData name="Andreas Holmgren" userId="e16a8c9e-d9a5-4622-a576-2f608cbe6034" providerId="ADAL" clId="{323D3F8E-A5AB-4B6D-988B-5ADBC19C1A44}" dt="2026-01-26T13:54:29.171" v="2156" actId="1035"/>
          <ac:spMkLst>
            <pc:docMk/>
            <pc:sldMk cId="287893519" sldId="2147196231"/>
            <ac:spMk id="21" creationId="{B7771339-71AA-2CBA-1C20-7D3A893ECEFC}"/>
          </ac:spMkLst>
        </pc:spChg>
        <pc:picChg chg="add mod">
          <ac:chgData name="Andreas Holmgren" userId="e16a8c9e-d9a5-4622-a576-2f608cbe6034" providerId="ADAL" clId="{323D3F8E-A5AB-4B6D-988B-5ADBC19C1A44}" dt="2026-01-26T13:54:37.028" v="2201" actId="1035"/>
          <ac:picMkLst>
            <pc:docMk/>
            <pc:sldMk cId="287893519" sldId="2147196231"/>
            <ac:picMk id="9" creationId="{67A48613-9F8C-A4F2-4DF5-637C25510586}"/>
          </ac:picMkLst>
        </pc:picChg>
        <pc:picChg chg="mod">
          <ac:chgData name="Andreas Holmgren" userId="e16a8c9e-d9a5-4622-a576-2f608cbe6034" providerId="ADAL" clId="{323D3F8E-A5AB-4B6D-988B-5ADBC19C1A44}" dt="2026-01-26T13:54:29.171" v="2156" actId="1035"/>
          <ac:picMkLst>
            <pc:docMk/>
            <pc:sldMk cId="287893519" sldId="2147196231"/>
            <ac:picMk id="13" creationId="{3FF0CEDC-8676-3626-78A8-EF741D1D7BC8}"/>
          </ac:picMkLst>
        </pc:picChg>
      </pc:sldChg>
      <pc:sldChg chg="modSp add mod">
        <pc:chgData name="Andreas Holmgren" userId="e16a8c9e-d9a5-4622-a576-2f608cbe6034" providerId="ADAL" clId="{323D3F8E-A5AB-4B6D-988B-5ADBC19C1A44}" dt="2026-01-30T10:05:30.410" v="3010" actId="20577"/>
        <pc:sldMkLst>
          <pc:docMk/>
          <pc:sldMk cId="1582569919" sldId="2147196239"/>
        </pc:sldMkLst>
        <pc:spChg chg="mod">
          <ac:chgData name="Andreas Holmgren" userId="e16a8c9e-d9a5-4622-a576-2f608cbe6034" providerId="ADAL" clId="{323D3F8E-A5AB-4B6D-988B-5ADBC19C1A44}" dt="2026-01-30T10:05:30.410" v="3010" actId="20577"/>
          <ac:spMkLst>
            <pc:docMk/>
            <pc:sldMk cId="1582569919" sldId="2147196239"/>
            <ac:spMk id="6" creationId="{AB23191B-20B1-C614-9E0F-3FD7FCADC820}"/>
          </ac:spMkLst>
        </pc:spChg>
      </pc:sldChg>
      <pc:sldChg chg="addSp delSp modSp mod ord">
        <pc:chgData name="Andreas Holmgren" userId="e16a8c9e-d9a5-4622-a576-2f608cbe6034" providerId="ADAL" clId="{323D3F8E-A5AB-4B6D-988B-5ADBC19C1A44}" dt="2026-01-30T10:18:19.309" v="3695" actId="6549"/>
        <pc:sldMkLst>
          <pc:docMk/>
          <pc:sldMk cId="1997916096" sldId="2147196247"/>
        </pc:sldMkLst>
        <pc:spChg chg="mod">
          <ac:chgData name="Andreas Holmgren" userId="e16a8c9e-d9a5-4622-a576-2f608cbe6034" providerId="ADAL" clId="{323D3F8E-A5AB-4B6D-988B-5ADBC19C1A44}" dt="2026-01-30T10:18:19.309" v="3695" actId="6549"/>
          <ac:spMkLst>
            <pc:docMk/>
            <pc:sldMk cId="1997916096" sldId="2147196247"/>
            <ac:spMk id="4" creationId="{944756FD-54FD-D489-2350-9DF24D53C724}"/>
          </ac:spMkLst>
        </pc:spChg>
      </pc:sldChg>
      <pc:sldChg chg="modSp mod ord">
        <pc:chgData name="Andreas Holmgren" userId="e16a8c9e-d9a5-4622-a576-2f608cbe6034" providerId="ADAL" clId="{323D3F8E-A5AB-4B6D-988B-5ADBC19C1A44}" dt="2026-01-30T10:11:26.591" v="3374"/>
        <pc:sldMkLst>
          <pc:docMk/>
          <pc:sldMk cId="3853422740" sldId="2147196248"/>
        </pc:sldMkLst>
        <pc:spChg chg="mod">
          <ac:chgData name="Andreas Holmgren" userId="e16a8c9e-d9a5-4622-a576-2f608cbe6034" providerId="ADAL" clId="{323D3F8E-A5AB-4B6D-988B-5ADBC19C1A44}" dt="2026-01-26T15:16:18.223" v="2843" actId="6549"/>
          <ac:spMkLst>
            <pc:docMk/>
            <pc:sldMk cId="3853422740" sldId="2147196248"/>
            <ac:spMk id="4" creationId="{E058473C-65F2-6B43-F2C1-9760E7BE900D}"/>
          </ac:spMkLst>
        </pc:spChg>
        <pc:spChg chg="mod">
          <ac:chgData name="Andreas Holmgren" userId="e16a8c9e-d9a5-4622-a576-2f608cbe6034" providerId="ADAL" clId="{323D3F8E-A5AB-4B6D-988B-5ADBC19C1A44}" dt="2026-01-26T15:44:53.586" v="2978" actId="20577"/>
          <ac:spMkLst>
            <pc:docMk/>
            <pc:sldMk cId="3853422740" sldId="2147196248"/>
            <ac:spMk id="6" creationId="{E233921C-46F5-AD5C-E3CF-F32926114B99}"/>
          </ac:spMkLst>
        </pc:spChg>
      </pc:sldChg>
      <pc:sldChg chg="add">
        <pc:chgData name="Andreas Holmgren" userId="e16a8c9e-d9a5-4622-a576-2f608cbe6034" providerId="ADAL" clId="{323D3F8E-A5AB-4B6D-988B-5ADBC19C1A44}" dt="2026-01-30T10:11:13.401" v="3370"/>
        <pc:sldMkLst>
          <pc:docMk/>
          <pc:sldMk cId="3259390533" sldId="2147196249"/>
        </pc:sldMkLst>
      </pc:sldChg>
      <pc:sldChg chg="addSp delSp modSp mod ord">
        <pc:chgData name="Andreas Holmgren" userId="e16a8c9e-d9a5-4622-a576-2f608cbe6034" providerId="ADAL" clId="{323D3F8E-A5AB-4B6D-988B-5ADBC19C1A44}" dt="2026-01-30T10:11:20.902" v="3372"/>
        <pc:sldMkLst>
          <pc:docMk/>
          <pc:sldMk cId="1949683650" sldId="2147196250"/>
        </pc:sldMkLst>
        <pc:spChg chg="add mod">
          <ac:chgData name="Andreas Holmgren" userId="e16a8c9e-d9a5-4622-a576-2f608cbe6034" providerId="ADAL" clId="{323D3F8E-A5AB-4B6D-988B-5ADBC19C1A44}" dt="2026-01-26T13:37:41.797" v="2019" actId="14100"/>
          <ac:spMkLst>
            <pc:docMk/>
            <pc:sldMk cId="1949683650" sldId="2147196250"/>
            <ac:spMk id="4" creationId="{88B026D6-E6F0-A6D6-2A96-14AEC390AD7C}"/>
          </ac:spMkLst>
        </pc:spChg>
        <pc:spChg chg="add mod">
          <ac:chgData name="Andreas Holmgren" userId="e16a8c9e-d9a5-4622-a576-2f608cbe6034" providerId="ADAL" clId="{323D3F8E-A5AB-4B6D-988B-5ADBC19C1A44}" dt="2026-01-26T13:37:44.939" v="2020" actId="1076"/>
          <ac:spMkLst>
            <pc:docMk/>
            <pc:sldMk cId="1949683650" sldId="2147196250"/>
            <ac:spMk id="5" creationId="{77B35DB7-0EF1-816B-F455-216347070A2C}"/>
          </ac:spMkLst>
        </pc:spChg>
        <pc:spChg chg="mod">
          <ac:chgData name="Andreas Holmgren" userId="e16a8c9e-d9a5-4622-a576-2f608cbe6034" providerId="ADAL" clId="{323D3F8E-A5AB-4B6D-988B-5ADBC19C1A44}" dt="2026-01-26T14:55:34.437" v="2380" actId="14100"/>
          <ac:spMkLst>
            <pc:docMk/>
            <pc:sldMk cId="1949683650" sldId="2147196250"/>
            <ac:spMk id="7" creationId="{91AC889F-79FF-CC4D-83F2-07A55E04DC8E}"/>
          </ac:spMkLst>
        </pc:spChg>
        <pc:picChg chg="mod">
          <ac:chgData name="Andreas Holmgren" userId="e16a8c9e-d9a5-4622-a576-2f608cbe6034" providerId="ADAL" clId="{323D3F8E-A5AB-4B6D-988B-5ADBC19C1A44}" dt="2026-01-26T13:36:02.881" v="1995" actId="1076"/>
          <ac:picMkLst>
            <pc:docMk/>
            <pc:sldMk cId="1949683650" sldId="2147196250"/>
            <ac:picMk id="14" creationId="{6F49033C-643E-B82E-7075-482799CB9B42}"/>
          </ac:picMkLst>
        </pc:picChg>
      </pc:sldChg>
      <pc:sldChg chg="ord">
        <pc:chgData name="Andreas Holmgren" userId="e16a8c9e-d9a5-4622-a576-2f608cbe6034" providerId="ADAL" clId="{323D3F8E-A5AB-4B6D-988B-5ADBC19C1A44}" dt="2026-01-26T14:58:03.962" v="2430"/>
        <pc:sldMkLst>
          <pc:docMk/>
          <pc:sldMk cId="131416499" sldId="2147196252"/>
        </pc:sldMkLst>
      </pc:sldChg>
      <pc:sldChg chg="ord">
        <pc:chgData name="Andreas Holmgren" userId="e16a8c9e-d9a5-4622-a576-2f608cbe6034" providerId="ADAL" clId="{323D3F8E-A5AB-4B6D-988B-5ADBC19C1A44}" dt="2026-01-26T15:13:57.875" v="2732"/>
        <pc:sldMkLst>
          <pc:docMk/>
          <pc:sldMk cId="2887253671" sldId="2147196253"/>
        </pc:sldMkLst>
      </pc:sldChg>
      <pc:sldChg chg="ord">
        <pc:chgData name="Andreas Holmgren" userId="e16a8c9e-d9a5-4622-a576-2f608cbe6034" providerId="ADAL" clId="{323D3F8E-A5AB-4B6D-988B-5ADBC19C1A44}" dt="2026-01-26T15:45:33.173" v="2980"/>
        <pc:sldMkLst>
          <pc:docMk/>
          <pc:sldMk cId="1501807896" sldId="2147196254"/>
        </pc:sldMkLst>
      </pc:sldChg>
      <pc:sldChg chg="ord">
        <pc:chgData name="Andreas Holmgren" userId="e16a8c9e-d9a5-4622-a576-2f608cbe6034" providerId="ADAL" clId="{323D3F8E-A5AB-4B6D-988B-5ADBC19C1A44}" dt="2026-01-30T10:11:29.563" v="3376"/>
        <pc:sldMkLst>
          <pc:docMk/>
          <pc:sldMk cId="1918343879" sldId="2147196255"/>
        </pc:sldMkLst>
      </pc:sldChg>
      <pc:sldChg chg="ord">
        <pc:chgData name="Andreas Holmgren" userId="e16a8c9e-d9a5-4622-a576-2f608cbe6034" providerId="ADAL" clId="{323D3F8E-A5AB-4B6D-988B-5ADBC19C1A44}" dt="2026-01-26T15:45:33.173" v="2980"/>
        <pc:sldMkLst>
          <pc:docMk/>
          <pc:sldMk cId="1110046428" sldId="2147196257"/>
        </pc:sldMkLst>
      </pc:sldChg>
      <pc:sldChg chg="add">
        <pc:chgData name="Andreas Holmgren" userId="e16a8c9e-d9a5-4622-a576-2f608cbe6034" providerId="ADAL" clId="{323D3F8E-A5AB-4B6D-988B-5ADBC19C1A44}" dt="2026-02-03T07:21:27.584" v="3696"/>
        <pc:sldMkLst>
          <pc:docMk/>
          <pc:sldMk cId="1801324324" sldId="2147196382"/>
        </pc:sldMkLst>
      </pc:sldChg>
      <pc:sldChg chg="add">
        <pc:chgData name="Andreas Holmgren" userId="e16a8c9e-d9a5-4622-a576-2f608cbe6034" providerId="ADAL" clId="{323D3F8E-A5AB-4B6D-988B-5ADBC19C1A44}" dt="2026-02-03T07:21:27.584" v="3696"/>
        <pc:sldMkLst>
          <pc:docMk/>
          <pc:sldMk cId="2582177932" sldId="2147196383"/>
        </pc:sldMkLst>
      </pc:sldChg>
      <pc:sldChg chg="addSp modSp mod ord">
        <pc:chgData name="Andreas Holmgren" userId="e16a8c9e-d9a5-4622-a576-2f608cbe6034" providerId="ADAL" clId="{323D3F8E-A5AB-4B6D-988B-5ADBC19C1A44}" dt="2026-01-26T14:57:10.706" v="2425" actId="113"/>
        <pc:sldMkLst>
          <pc:docMk/>
          <pc:sldMk cId="3522946580" sldId="2147196408"/>
        </pc:sldMkLst>
        <pc:spChg chg="add mod">
          <ac:chgData name="Andreas Holmgren" userId="e16a8c9e-d9a5-4622-a576-2f608cbe6034" providerId="ADAL" clId="{323D3F8E-A5AB-4B6D-988B-5ADBC19C1A44}" dt="2026-01-26T14:57:10.706" v="2425" actId="113"/>
          <ac:spMkLst>
            <pc:docMk/>
            <pc:sldMk cId="3522946580" sldId="2147196408"/>
            <ac:spMk id="3" creationId="{04894138-F456-60D8-020C-5268002A99EE}"/>
          </ac:spMkLst>
        </pc:spChg>
        <pc:picChg chg="mod">
          <ac:chgData name="Andreas Holmgren" userId="e16a8c9e-d9a5-4622-a576-2f608cbe6034" providerId="ADAL" clId="{323D3F8E-A5AB-4B6D-988B-5ADBC19C1A44}" dt="2026-01-26T14:56:23.694" v="2383" actId="1076"/>
          <ac:picMkLst>
            <pc:docMk/>
            <pc:sldMk cId="3522946580" sldId="2147196408"/>
            <ac:picMk id="2" creationId="{65DE7CF5-2E4D-8475-A510-20FD35A6C898}"/>
          </ac:picMkLst>
        </pc:picChg>
      </pc:sldChg>
      <pc:sldChg chg="modSp mod ord">
        <pc:chgData name="Andreas Holmgren" userId="e16a8c9e-d9a5-4622-a576-2f608cbe6034" providerId="ADAL" clId="{323D3F8E-A5AB-4B6D-988B-5ADBC19C1A44}" dt="2026-01-26T15:13:26.350" v="2730"/>
        <pc:sldMkLst>
          <pc:docMk/>
          <pc:sldMk cId="711075566" sldId="2147196411"/>
        </pc:sldMkLst>
        <pc:picChg chg="mod">
          <ac:chgData name="Andreas Holmgren" userId="e16a8c9e-d9a5-4622-a576-2f608cbe6034" providerId="ADAL" clId="{323D3F8E-A5AB-4B6D-988B-5ADBC19C1A44}" dt="2026-01-26T14:58:14.099" v="2431" actId="14100"/>
          <ac:picMkLst>
            <pc:docMk/>
            <pc:sldMk cId="711075566" sldId="2147196411"/>
            <ac:picMk id="2" creationId="{4D2306EA-D656-F46B-6229-17A9D271131F}"/>
          </ac:picMkLst>
        </pc:picChg>
      </pc:sldChg>
      <pc:sldChg chg="add ord">
        <pc:chgData name="Andreas Holmgren" userId="e16a8c9e-d9a5-4622-a576-2f608cbe6034" providerId="ADAL" clId="{323D3F8E-A5AB-4B6D-988B-5ADBC19C1A44}" dt="2026-01-26T15:19:12.959" v="2940"/>
        <pc:sldMkLst>
          <pc:docMk/>
          <pc:sldMk cId="3351138859" sldId="2147196413"/>
        </pc:sldMkLst>
      </pc:sldChg>
      <pc:sldChg chg="add ord">
        <pc:chgData name="Andreas Holmgren" userId="e16a8c9e-d9a5-4622-a576-2f608cbe6034" providerId="ADAL" clId="{323D3F8E-A5AB-4B6D-988B-5ADBC19C1A44}" dt="2026-01-26T15:19:43.743" v="2942"/>
        <pc:sldMkLst>
          <pc:docMk/>
          <pc:sldMk cId="1177877426" sldId="2147196414"/>
        </pc:sldMkLst>
      </pc:sldChg>
      <pc:sldChg chg="add ord">
        <pc:chgData name="Andreas Holmgren" userId="e16a8c9e-d9a5-4622-a576-2f608cbe6034" providerId="ADAL" clId="{323D3F8E-A5AB-4B6D-988B-5ADBC19C1A44}" dt="2026-01-26T15:18:37.459" v="2936"/>
        <pc:sldMkLst>
          <pc:docMk/>
          <pc:sldMk cId="50116270" sldId="2147196415"/>
        </pc:sldMkLst>
      </pc:sldChg>
      <pc:sldChg chg="modSp add mod ord">
        <pc:chgData name="Andreas Holmgren" userId="e16a8c9e-d9a5-4622-a576-2f608cbe6034" providerId="ADAL" clId="{323D3F8E-A5AB-4B6D-988B-5ADBC19C1A44}" dt="2026-01-26T12:12:25.386" v="431" actId="20577"/>
        <pc:sldMkLst>
          <pc:docMk/>
          <pc:sldMk cId="3707855902" sldId="2147196422"/>
        </pc:sldMkLst>
        <pc:spChg chg="mod">
          <ac:chgData name="Andreas Holmgren" userId="e16a8c9e-d9a5-4622-a576-2f608cbe6034" providerId="ADAL" clId="{323D3F8E-A5AB-4B6D-988B-5ADBC19C1A44}" dt="2026-01-26T12:12:25.386" v="431" actId="20577"/>
          <ac:spMkLst>
            <pc:docMk/>
            <pc:sldMk cId="3707855902" sldId="2147196422"/>
            <ac:spMk id="2" creationId="{B52CBA56-1355-D84F-7877-21FEE9289FA2}"/>
          </ac:spMkLst>
        </pc:spChg>
      </pc:sldChg>
      <pc:sldChg chg="modSp add mod">
        <pc:chgData name="Andreas Holmgren" userId="e16a8c9e-d9a5-4622-a576-2f608cbe6034" providerId="ADAL" clId="{323D3F8E-A5AB-4B6D-988B-5ADBC19C1A44}" dt="2026-01-26T15:14:33.211" v="2760" actId="20577"/>
        <pc:sldMkLst>
          <pc:docMk/>
          <pc:sldMk cId="3071464277" sldId="2147196425"/>
        </pc:sldMkLst>
        <pc:spChg chg="mod">
          <ac:chgData name="Andreas Holmgren" userId="e16a8c9e-d9a5-4622-a576-2f608cbe6034" providerId="ADAL" clId="{323D3F8E-A5AB-4B6D-988B-5ADBC19C1A44}" dt="2026-01-26T15:14:33.211" v="2760" actId="20577"/>
          <ac:spMkLst>
            <pc:docMk/>
            <pc:sldMk cId="3071464277" sldId="2147196425"/>
            <ac:spMk id="2" creationId="{95E76754-0DE2-7512-D484-DDAE21E1A3C8}"/>
          </ac:spMkLst>
        </pc:spChg>
      </pc:sldChg>
      <pc:sldChg chg="addSp modSp new mod">
        <pc:chgData name="Andreas Holmgren" userId="e16a8c9e-d9a5-4622-a576-2f608cbe6034" providerId="ADAL" clId="{323D3F8E-A5AB-4B6D-988B-5ADBC19C1A44}" dt="2026-01-26T12:37:20.263" v="580" actId="1076"/>
        <pc:sldMkLst>
          <pc:docMk/>
          <pc:sldMk cId="1746219846" sldId="2147196442"/>
        </pc:sldMkLst>
        <pc:spChg chg="mod">
          <ac:chgData name="Andreas Holmgren" userId="e16a8c9e-d9a5-4622-a576-2f608cbe6034" providerId="ADAL" clId="{323D3F8E-A5AB-4B6D-988B-5ADBC19C1A44}" dt="2026-01-26T12:37:04.236" v="574" actId="20577"/>
          <ac:spMkLst>
            <pc:docMk/>
            <pc:sldMk cId="1746219846" sldId="2147196442"/>
            <ac:spMk id="2" creationId="{7119253E-504D-AEC8-E1FE-65AE4F56033E}"/>
          </ac:spMkLst>
        </pc:spChg>
        <pc:spChg chg="mod">
          <ac:chgData name="Andreas Holmgren" userId="e16a8c9e-d9a5-4622-a576-2f608cbe6034" providerId="ADAL" clId="{323D3F8E-A5AB-4B6D-988B-5ADBC19C1A44}" dt="2026-01-26T12:37:17.601" v="579" actId="403"/>
          <ac:spMkLst>
            <pc:docMk/>
            <pc:sldMk cId="1746219846" sldId="2147196442"/>
            <ac:spMk id="3" creationId="{27705F39-4D40-4ED1-2287-5193E9ABEE33}"/>
          </ac:spMkLst>
        </pc:spChg>
        <pc:picChg chg="add mod">
          <ac:chgData name="Andreas Holmgren" userId="e16a8c9e-d9a5-4622-a576-2f608cbe6034" providerId="ADAL" clId="{323D3F8E-A5AB-4B6D-988B-5ADBC19C1A44}" dt="2026-01-26T12:37:20.263" v="580" actId="1076"/>
          <ac:picMkLst>
            <pc:docMk/>
            <pc:sldMk cId="1746219846" sldId="2147196442"/>
            <ac:picMk id="4" creationId="{5B6705CC-5385-DDAB-3C45-6BF1F5A09CE1}"/>
          </ac:picMkLst>
        </pc:picChg>
      </pc:sldChg>
      <pc:sldChg chg="addSp modSp new mod ord">
        <pc:chgData name="Andreas Holmgren" userId="e16a8c9e-d9a5-4622-a576-2f608cbe6034" providerId="ADAL" clId="{323D3F8E-A5AB-4B6D-988B-5ADBC19C1A44}" dt="2026-01-26T13:21:03.482" v="1765"/>
        <pc:sldMkLst>
          <pc:docMk/>
          <pc:sldMk cId="3706741313" sldId="2147196443"/>
        </pc:sldMkLst>
        <pc:spChg chg="mod">
          <ac:chgData name="Andreas Holmgren" userId="e16a8c9e-d9a5-4622-a576-2f608cbe6034" providerId="ADAL" clId="{323D3F8E-A5AB-4B6D-988B-5ADBC19C1A44}" dt="2026-01-26T12:37:35.671" v="583" actId="20577"/>
          <ac:spMkLst>
            <pc:docMk/>
            <pc:sldMk cId="3706741313" sldId="2147196443"/>
            <ac:spMk id="2" creationId="{80172861-FB45-3DEB-C443-E3304E6BAF83}"/>
          </ac:spMkLst>
        </pc:spChg>
        <pc:picChg chg="add mod">
          <ac:chgData name="Andreas Holmgren" userId="e16a8c9e-d9a5-4622-a576-2f608cbe6034" providerId="ADAL" clId="{323D3F8E-A5AB-4B6D-988B-5ADBC19C1A44}" dt="2026-01-26T12:36:56.244" v="565" actId="14100"/>
          <ac:picMkLst>
            <pc:docMk/>
            <pc:sldMk cId="3706741313" sldId="2147196443"/>
            <ac:picMk id="4" creationId="{FC5BF051-EEB1-EFEE-FDD4-E7CDE0F7CDBA}"/>
          </ac:picMkLst>
        </pc:picChg>
      </pc:sldChg>
      <pc:sldChg chg="addSp delSp modSp new mod ord">
        <pc:chgData name="Andreas Holmgren" userId="e16a8c9e-d9a5-4622-a576-2f608cbe6034" providerId="ADAL" clId="{323D3F8E-A5AB-4B6D-988B-5ADBC19C1A44}" dt="2026-01-30T10:12:56.701" v="3416"/>
        <pc:sldMkLst>
          <pc:docMk/>
          <pc:sldMk cId="4040936293" sldId="2147196444"/>
        </pc:sldMkLst>
        <pc:spChg chg="mod">
          <ac:chgData name="Andreas Holmgren" userId="e16a8c9e-d9a5-4622-a576-2f608cbe6034" providerId="ADAL" clId="{323D3F8E-A5AB-4B6D-988B-5ADBC19C1A44}" dt="2026-01-26T12:39:44.782" v="685" actId="6549"/>
          <ac:spMkLst>
            <pc:docMk/>
            <pc:sldMk cId="4040936293" sldId="2147196444"/>
            <ac:spMk id="2" creationId="{B132430B-5E97-4E2D-54CE-27977E35B84B}"/>
          </ac:spMkLst>
        </pc:spChg>
        <pc:spChg chg="add del mod">
          <ac:chgData name="Andreas Holmgren" userId="e16a8c9e-d9a5-4622-a576-2f608cbe6034" providerId="ADAL" clId="{323D3F8E-A5AB-4B6D-988B-5ADBC19C1A44}" dt="2026-01-26T14:52:54.652" v="2328" actId="113"/>
          <ac:spMkLst>
            <pc:docMk/>
            <pc:sldMk cId="4040936293" sldId="2147196444"/>
            <ac:spMk id="3" creationId="{5EAAD532-C6EF-2EC7-EEE7-ACDCFEC97DDB}"/>
          </ac:spMkLst>
        </pc:spChg>
        <pc:picChg chg="add mod">
          <ac:chgData name="Andreas Holmgren" userId="e16a8c9e-d9a5-4622-a576-2f608cbe6034" providerId="ADAL" clId="{323D3F8E-A5AB-4B6D-988B-5ADBC19C1A44}" dt="2026-01-26T12:40:20.386" v="725" actId="1076"/>
          <ac:picMkLst>
            <pc:docMk/>
            <pc:sldMk cId="4040936293" sldId="2147196444"/>
            <ac:picMk id="5" creationId="{5C22C819-4175-DBF6-790D-92470D8C36D8}"/>
          </ac:picMkLst>
        </pc:picChg>
      </pc:sldChg>
      <pc:sldChg chg="addSp delSp modSp new mod">
        <pc:chgData name="Andreas Holmgren" userId="e16a8c9e-d9a5-4622-a576-2f608cbe6034" providerId="ADAL" clId="{323D3F8E-A5AB-4B6D-988B-5ADBC19C1A44}" dt="2026-01-26T15:02:04.110" v="2478" actId="478"/>
        <pc:sldMkLst>
          <pc:docMk/>
          <pc:sldMk cId="3782309548" sldId="2147196445"/>
        </pc:sldMkLst>
        <pc:spChg chg="mod">
          <ac:chgData name="Andreas Holmgren" userId="e16a8c9e-d9a5-4622-a576-2f608cbe6034" providerId="ADAL" clId="{323D3F8E-A5AB-4B6D-988B-5ADBC19C1A44}" dt="2026-01-26T13:25:08.610" v="1845" actId="313"/>
          <ac:spMkLst>
            <pc:docMk/>
            <pc:sldMk cId="3782309548" sldId="2147196445"/>
            <ac:spMk id="2" creationId="{F61F768A-9659-3F6A-4DDB-68FC8AF18A82}"/>
          </ac:spMkLst>
        </pc:spChg>
        <pc:spChg chg="mod">
          <ac:chgData name="Andreas Holmgren" userId="e16a8c9e-d9a5-4622-a576-2f608cbe6034" providerId="ADAL" clId="{323D3F8E-A5AB-4B6D-988B-5ADBC19C1A44}" dt="2026-01-26T13:44:57.951" v="2058" actId="1076"/>
          <ac:spMkLst>
            <pc:docMk/>
            <pc:sldMk cId="3782309548" sldId="2147196445"/>
            <ac:spMk id="3" creationId="{77332CB9-8A71-33AE-8471-C00F1AA6D1B3}"/>
          </ac:spMkLst>
        </pc:spChg>
        <pc:picChg chg="add mod">
          <ac:chgData name="Andreas Holmgren" userId="e16a8c9e-d9a5-4622-a576-2f608cbe6034" providerId="ADAL" clId="{323D3F8E-A5AB-4B6D-988B-5ADBC19C1A44}" dt="2026-01-26T13:45:00.934" v="2059" actId="14100"/>
          <ac:picMkLst>
            <pc:docMk/>
            <pc:sldMk cId="3782309548" sldId="2147196445"/>
            <ac:picMk id="4" creationId="{C42E9F24-1F56-0EEF-46F1-FE4E7500640B}"/>
          </ac:picMkLst>
        </pc:picChg>
      </pc:sldChg>
      <pc:sldChg chg="addSp delSp modSp new mod ord modClrScheme chgLayout">
        <pc:chgData name="Andreas Holmgren" userId="e16a8c9e-d9a5-4622-a576-2f608cbe6034" providerId="ADAL" clId="{323D3F8E-A5AB-4B6D-988B-5ADBC19C1A44}" dt="2026-01-26T15:15:02.263" v="2766"/>
        <pc:sldMkLst>
          <pc:docMk/>
          <pc:sldMk cId="2179967209" sldId="2147196446"/>
        </pc:sldMkLst>
        <pc:spChg chg="add mod">
          <ac:chgData name="Andreas Holmgren" userId="e16a8c9e-d9a5-4622-a576-2f608cbe6034" providerId="ADAL" clId="{323D3F8E-A5AB-4B6D-988B-5ADBC19C1A44}" dt="2026-01-26T14:53:23.389" v="2345" actId="27636"/>
          <ac:spMkLst>
            <pc:docMk/>
            <pc:sldMk cId="2179967209" sldId="2147196446"/>
            <ac:spMk id="4" creationId="{0F980F26-E507-162B-545D-0E0B8ACBB1F7}"/>
          </ac:spMkLst>
        </pc:spChg>
        <pc:picChg chg="add mod">
          <ac:chgData name="Andreas Holmgren" userId="e16a8c9e-d9a5-4622-a576-2f608cbe6034" providerId="ADAL" clId="{323D3F8E-A5AB-4B6D-988B-5ADBC19C1A44}" dt="2026-01-26T13:28:28.530" v="1969" actId="26606"/>
          <ac:picMkLst>
            <pc:docMk/>
            <pc:sldMk cId="2179967209" sldId="2147196446"/>
            <ac:picMk id="5" creationId="{1D431269-B653-6610-E703-9D87CEE89DCA}"/>
          </ac:picMkLst>
        </pc:picChg>
      </pc:sldChg>
      <pc:sldChg chg="addSp modSp new ord">
        <pc:chgData name="Andreas Holmgren" userId="e16a8c9e-d9a5-4622-a576-2f608cbe6034" providerId="ADAL" clId="{323D3F8E-A5AB-4B6D-988B-5ADBC19C1A44}" dt="2026-01-26T13:42:23.551" v="2028"/>
        <pc:sldMkLst>
          <pc:docMk/>
          <pc:sldMk cId="1423426126" sldId="2147196447"/>
        </pc:sldMkLst>
        <pc:spChg chg="add mod">
          <ac:chgData name="Andreas Holmgren" userId="e16a8c9e-d9a5-4622-a576-2f608cbe6034" providerId="ADAL" clId="{323D3F8E-A5AB-4B6D-988B-5ADBC19C1A44}" dt="2026-01-26T13:28:51.456" v="1971"/>
          <ac:spMkLst>
            <pc:docMk/>
            <pc:sldMk cId="1423426126" sldId="2147196447"/>
            <ac:spMk id="2" creationId="{BE3566C7-836D-D591-2AB3-C89A2C4BE1F3}"/>
          </ac:spMkLst>
        </pc:spChg>
        <pc:spChg chg="add mod">
          <ac:chgData name="Andreas Holmgren" userId="e16a8c9e-d9a5-4622-a576-2f608cbe6034" providerId="ADAL" clId="{323D3F8E-A5AB-4B6D-988B-5ADBC19C1A44}" dt="2026-01-26T13:28:51.456" v="1971"/>
          <ac:spMkLst>
            <pc:docMk/>
            <pc:sldMk cId="1423426126" sldId="2147196447"/>
            <ac:spMk id="4" creationId="{95E248F0-B431-7969-CD0E-5F2454CD72CE}"/>
          </ac:spMkLst>
        </pc:spChg>
        <pc:picChg chg="add mod">
          <ac:chgData name="Andreas Holmgren" userId="e16a8c9e-d9a5-4622-a576-2f608cbe6034" providerId="ADAL" clId="{323D3F8E-A5AB-4B6D-988B-5ADBC19C1A44}" dt="2026-01-26T13:28:51.456" v="1971"/>
          <ac:picMkLst>
            <pc:docMk/>
            <pc:sldMk cId="1423426126" sldId="2147196447"/>
            <ac:picMk id="3" creationId="{7C814758-F7C6-7C5E-1BAB-528635C5DE6F}"/>
          </ac:picMkLst>
        </pc:picChg>
        <pc:picChg chg="add mod">
          <ac:chgData name="Andreas Holmgren" userId="e16a8c9e-d9a5-4622-a576-2f608cbe6034" providerId="ADAL" clId="{323D3F8E-A5AB-4B6D-988B-5ADBC19C1A44}" dt="2026-01-26T13:28:51.456" v="1971"/>
          <ac:picMkLst>
            <pc:docMk/>
            <pc:sldMk cId="1423426126" sldId="2147196447"/>
            <ac:picMk id="5" creationId="{0A26F7EB-E85F-384A-EB5F-0D992592EAB9}"/>
          </ac:picMkLst>
        </pc:picChg>
      </pc:sldChg>
      <pc:sldChg chg="addSp delSp modSp add mod">
        <pc:chgData name="Andreas Holmgren" userId="e16a8c9e-d9a5-4622-a576-2f608cbe6034" providerId="ADAL" clId="{323D3F8E-A5AB-4B6D-988B-5ADBC19C1A44}" dt="2026-01-26T15:07:40.895" v="2626" actId="20577"/>
        <pc:sldMkLst>
          <pc:docMk/>
          <pc:sldMk cId="1383554277" sldId="2147196448"/>
        </pc:sldMkLst>
        <pc:spChg chg="mod">
          <ac:chgData name="Andreas Holmgren" userId="e16a8c9e-d9a5-4622-a576-2f608cbe6034" providerId="ADAL" clId="{323D3F8E-A5AB-4B6D-988B-5ADBC19C1A44}" dt="2026-01-26T15:01:09.536" v="2465" actId="6549"/>
          <ac:spMkLst>
            <pc:docMk/>
            <pc:sldMk cId="1383554277" sldId="2147196448"/>
            <ac:spMk id="2" creationId="{E52FDAF9-34B7-8C5E-275C-D7B266509B51}"/>
          </ac:spMkLst>
        </pc:spChg>
        <pc:spChg chg="add mod">
          <ac:chgData name="Andreas Holmgren" userId="e16a8c9e-d9a5-4622-a576-2f608cbe6034" providerId="ADAL" clId="{323D3F8E-A5AB-4B6D-988B-5ADBC19C1A44}" dt="2026-01-26T15:07:40.895" v="2626" actId="20577"/>
          <ac:spMkLst>
            <pc:docMk/>
            <pc:sldMk cId="1383554277" sldId="2147196448"/>
            <ac:spMk id="7" creationId="{A4E22EEF-4E99-2819-8B47-0D226B330F59}"/>
          </ac:spMkLst>
        </pc:spChg>
      </pc:sldChg>
      <pc:sldChg chg="modSp new mod">
        <pc:chgData name="Andreas Holmgren" userId="e16a8c9e-d9a5-4622-a576-2f608cbe6034" providerId="ADAL" clId="{323D3F8E-A5AB-4B6D-988B-5ADBC19C1A44}" dt="2026-01-26T15:09:19.236" v="2651" actId="403"/>
        <pc:sldMkLst>
          <pc:docMk/>
          <pc:sldMk cId="1955722942" sldId="2147196449"/>
        </pc:sldMkLst>
        <pc:spChg chg="mod">
          <ac:chgData name="Andreas Holmgren" userId="e16a8c9e-d9a5-4622-a576-2f608cbe6034" providerId="ADAL" clId="{323D3F8E-A5AB-4B6D-988B-5ADBC19C1A44}" dt="2026-01-26T15:08:51.853" v="2646" actId="20577"/>
          <ac:spMkLst>
            <pc:docMk/>
            <pc:sldMk cId="1955722942" sldId="2147196449"/>
            <ac:spMk id="2" creationId="{9ACDFA7E-A8E5-1330-81E1-5354058284D3}"/>
          </ac:spMkLst>
        </pc:spChg>
        <pc:spChg chg="mod">
          <ac:chgData name="Andreas Holmgren" userId="e16a8c9e-d9a5-4622-a576-2f608cbe6034" providerId="ADAL" clId="{323D3F8E-A5AB-4B6D-988B-5ADBC19C1A44}" dt="2026-01-26T15:09:19.236" v="2651" actId="403"/>
          <ac:spMkLst>
            <pc:docMk/>
            <pc:sldMk cId="1955722942" sldId="2147196449"/>
            <ac:spMk id="3" creationId="{FD654461-DD2B-0E72-CEF8-C4A114399229}"/>
          </ac:spMkLst>
        </pc:spChg>
      </pc:sldChg>
      <pc:sldChg chg="addSp delSp modSp new mod">
        <pc:chgData name="Andreas Holmgren" userId="e16a8c9e-d9a5-4622-a576-2f608cbe6034" providerId="ADAL" clId="{323D3F8E-A5AB-4B6D-988B-5ADBC19C1A44}" dt="2026-01-26T15:13:07.703" v="2727"/>
        <pc:sldMkLst>
          <pc:docMk/>
          <pc:sldMk cId="3136697240" sldId="2147196450"/>
        </pc:sldMkLst>
        <pc:spChg chg="mod">
          <ac:chgData name="Andreas Holmgren" userId="e16a8c9e-d9a5-4622-a576-2f608cbe6034" providerId="ADAL" clId="{323D3F8E-A5AB-4B6D-988B-5ADBC19C1A44}" dt="2026-01-26T15:10:15.003" v="2686" actId="20577"/>
          <ac:spMkLst>
            <pc:docMk/>
            <pc:sldMk cId="3136697240" sldId="2147196450"/>
            <ac:spMk id="2" creationId="{38EE638F-9BEC-0F36-CAAD-59A43863E6A7}"/>
          </ac:spMkLst>
        </pc:spChg>
        <pc:spChg chg="mod">
          <ac:chgData name="Andreas Holmgren" userId="e16a8c9e-d9a5-4622-a576-2f608cbe6034" providerId="ADAL" clId="{323D3F8E-A5AB-4B6D-988B-5ADBC19C1A44}" dt="2026-01-26T15:12:37.607" v="2725" actId="14100"/>
          <ac:spMkLst>
            <pc:docMk/>
            <pc:sldMk cId="3136697240" sldId="2147196450"/>
            <ac:spMk id="3" creationId="{5632EE6D-D980-7760-7FDF-E1159EAA0E8F}"/>
          </ac:spMkLst>
        </pc:spChg>
      </pc:sldChg>
      <pc:sldChg chg="addSp delSp modSp new mod">
        <pc:chgData name="Andreas Holmgren" userId="e16a8c9e-d9a5-4622-a576-2f608cbe6034" providerId="ADAL" clId="{323D3F8E-A5AB-4B6D-988B-5ADBC19C1A44}" dt="2026-01-26T15:53:06.205" v="3007" actId="20577"/>
        <pc:sldMkLst>
          <pc:docMk/>
          <pc:sldMk cId="1476637902" sldId="2147196451"/>
        </pc:sldMkLst>
        <pc:spChg chg="mod">
          <ac:chgData name="Andreas Holmgren" userId="e16a8c9e-d9a5-4622-a576-2f608cbe6034" providerId="ADAL" clId="{323D3F8E-A5AB-4B6D-988B-5ADBC19C1A44}" dt="2026-01-26T15:53:06.205" v="3007" actId="20577"/>
          <ac:spMkLst>
            <pc:docMk/>
            <pc:sldMk cId="1476637902" sldId="2147196451"/>
            <ac:spMk id="2" creationId="{7C913E1D-088D-9099-AC50-47C1113FC522}"/>
          </ac:spMkLst>
        </pc:spChg>
        <pc:spChg chg="add mod">
          <ac:chgData name="Andreas Holmgren" userId="e16a8c9e-d9a5-4622-a576-2f608cbe6034" providerId="ADAL" clId="{323D3F8E-A5AB-4B6D-988B-5ADBC19C1A44}" dt="2026-01-26T15:52:56.595" v="2988" actId="6549"/>
          <ac:spMkLst>
            <pc:docMk/>
            <pc:sldMk cId="1476637902" sldId="2147196451"/>
            <ac:spMk id="4" creationId="{A280490A-88D7-A11F-0ACE-A6C035D92989}"/>
          </ac:spMkLst>
        </pc:spChg>
      </pc:sldChg>
      <pc:sldChg chg="add">
        <pc:chgData name="Andreas Holmgren" userId="e16a8c9e-d9a5-4622-a576-2f608cbe6034" providerId="ADAL" clId="{323D3F8E-A5AB-4B6D-988B-5ADBC19C1A44}" dt="2026-02-03T07:21:57.232" v="3697"/>
        <pc:sldMkLst>
          <pc:docMk/>
          <pc:sldMk cId="3107343583" sldId="2147196492"/>
        </pc:sldMkLst>
      </pc:sldChg>
      <pc:sldChg chg="add">
        <pc:chgData name="Andreas Holmgren" userId="e16a8c9e-d9a5-4622-a576-2f608cbe6034" providerId="ADAL" clId="{323D3F8E-A5AB-4B6D-988B-5ADBC19C1A44}" dt="2026-02-03T07:21:57.232" v="3697"/>
        <pc:sldMkLst>
          <pc:docMk/>
          <pc:sldMk cId="723790819" sldId="2147196493"/>
        </pc:sldMkLst>
      </pc:sldChg>
      <pc:sldChg chg="add">
        <pc:chgData name="Andreas Holmgren" userId="e16a8c9e-d9a5-4622-a576-2f608cbe6034" providerId="ADAL" clId="{323D3F8E-A5AB-4B6D-988B-5ADBC19C1A44}" dt="2026-02-03T07:21:57.232" v="3697"/>
        <pc:sldMkLst>
          <pc:docMk/>
          <pc:sldMk cId="106108238" sldId="2147196494"/>
        </pc:sldMkLst>
      </pc:sldChg>
      <pc:sldChg chg="addSp delSp modSp add mod modAnim">
        <pc:chgData name="Andreas Holmgren" userId="e16a8c9e-d9a5-4622-a576-2f608cbe6034" providerId="ADAL" clId="{323D3F8E-A5AB-4B6D-988B-5ADBC19C1A44}" dt="2026-01-30T10:09:19.288" v="3366" actId="14100"/>
        <pc:sldMkLst>
          <pc:docMk/>
          <pc:sldMk cId="379201137" sldId="2147196537"/>
        </pc:sldMkLst>
        <pc:spChg chg="mod">
          <ac:chgData name="Andreas Holmgren" userId="e16a8c9e-d9a5-4622-a576-2f608cbe6034" providerId="ADAL" clId="{323D3F8E-A5AB-4B6D-988B-5ADBC19C1A44}" dt="2026-01-30T10:06:38.973" v="3026" actId="20577"/>
          <ac:spMkLst>
            <pc:docMk/>
            <pc:sldMk cId="379201137" sldId="2147196537"/>
            <ac:spMk id="2" creationId="{5F8FE6A8-882C-AD80-A321-731D0BCD9B6D}"/>
          </ac:spMkLst>
        </pc:spChg>
        <pc:spChg chg="mod">
          <ac:chgData name="Andreas Holmgren" userId="e16a8c9e-d9a5-4622-a576-2f608cbe6034" providerId="ADAL" clId="{323D3F8E-A5AB-4B6D-988B-5ADBC19C1A44}" dt="2026-01-30T10:07:04.301" v="3100" actId="1036"/>
          <ac:spMkLst>
            <pc:docMk/>
            <pc:sldMk cId="379201137" sldId="2147196537"/>
            <ac:spMk id="7" creationId="{C2B1E800-52EC-E3AF-5E09-5E2F15E78CB2}"/>
          </ac:spMkLst>
        </pc:spChg>
        <pc:spChg chg="add mod">
          <ac:chgData name="Andreas Holmgren" userId="e16a8c9e-d9a5-4622-a576-2f608cbe6034" providerId="ADAL" clId="{323D3F8E-A5AB-4B6D-988B-5ADBC19C1A44}" dt="2026-01-30T10:09:19.288" v="3366" actId="14100"/>
          <ac:spMkLst>
            <pc:docMk/>
            <pc:sldMk cId="379201137" sldId="2147196537"/>
            <ac:spMk id="9" creationId="{1575F4BE-A08D-869B-7F79-08F2168D03DD}"/>
          </ac:spMkLst>
        </pc:spChg>
        <pc:spChg chg="mod">
          <ac:chgData name="Andreas Holmgren" userId="e16a8c9e-d9a5-4622-a576-2f608cbe6034" providerId="ADAL" clId="{323D3F8E-A5AB-4B6D-988B-5ADBC19C1A44}" dt="2026-01-30T10:07:04.301" v="3100" actId="1036"/>
          <ac:spMkLst>
            <pc:docMk/>
            <pc:sldMk cId="379201137" sldId="2147196537"/>
            <ac:spMk id="50" creationId="{3A6433ED-BB0F-C669-8FE6-A96E38B47050}"/>
          </ac:spMkLst>
        </pc:spChg>
        <pc:spChg chg="mod">
          <ac:chgData name="Andreas Holmgren" userId="e16a8c9e-d9a5-4622-a576-2f608cbe6034" providerId="ADAL" clId="{323D3F8E-A5AB-4B6D-988B-5ADBC19C1A44}" dt="2026-01-30T10:07:04.301" v="3100" actId="1036"/>
          <ac:spMkLst>
            <pc:docMk/>
            <pc:sldMk cId="379201137" sldId="2147196537"/>
            <ac:spMk id="73" creationId="{DDE6D3DC-A3E9-C5BF-9497-1E9DE8A74843}"/>
          </ac:spMkLst>
        </pc:spChg>
        <pc:graphicFrameChg chg="add mod">
          <ac:chgData name="Andreas Holmgren" userId="e16a8c9e-d9a5-4622-a576-2f608cbe6034" providerId="ADAL" clId="{323D3F8E-A5AB-4B6D-988B-5ADBC19C1A44}" dt="2026-01-30T10:07:28.351" v="3102"/>
          <ac:graphicFrameMkLst>
            <pc:docMk/>
            <pc:sldMk cId="379201137" sldId="2147196537"/>
            <ac:graphicFrameMk id="8" creationId="{DECF6E7F-0C70-E715-A938-8151D6B95421}"/>
          </ac:graphicFrameMkLst>
        </pc:graphicFrameChg>
        <pc:picChg chg="mod">
          <ac:chgData name="Andreas Holmgren" userId="e16a8c9e-d9a5-4622-a576-2f608cbe6034" providerId="ADAL" clId="{323D3F8E-A5AB-4B6D-988B-5ADBC19C1A44}" dt="2026-01-30T10:07:04.301" v="3100" actId="1036"/>
          <ac:picMkLst>
            <pc:docMk/>
            <pc:sldMk cId="379201137" sldId="2147196537"/>
            <ac:picMk id="71" creationId="{8610B050-6CD6-21F4-398F-BD4EF5227B27}"/>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126FF0-FAEE-477B-BB0E-FE1337CB69C7}" type="doc">
      <dgm:prSet loTypeId="urn:microsoft.com/office/officeart/2005/8/layout/hProcess9" loCatId="process" qsTypeId="urn:microsoft.com/office/officeart/2005/8/quickstyle/simple2" qsCatId="simple" csTypeId="urn:microsoft.com/office/officeart/2005/8/colors/accent6_1" csCatId="accent6" phldr="1"/>
      <dgm:spPr/>
    </dgm:pt>
    <dgm:pt modelId="{EA7F55A5-35F7-48B8-A6EA-259DEAD39BB4}">
      <dgm:prSet phldrT="[Text]"/>
      <dgm:spPr/>
      <dgm:t>
        <a:bodyPr/>
        <a:lstStyle/>
        <a:p>
          <a:r>
            <a:rPr lang="sv-SE"/>
            <a:t>Kunskapspilot</a:t>
          </a:r>
        </a:p>
      </dgm:t>
    </dgm:pt>
    <dgm:pt modelId="{5696D1B1-A248-49A0-AB36-0B75BA7B96A6}" type="parTrans" cxnId="{B37B49FF-300A-4EBD-A123-72FB8F261125}">
      <dgm:prSet/>
      <dgm:spPr/>
      <dgm:t>
        <a:bodyPr/>
        <a:lstStyle/>
        <a:p>
          <a:endParaRPr lang="sv-SE"/>
        </a:p>
      </dgm:t>
    </dgm:pt>
    <dgm:pt modelId="{267F2395-B65A-43DC-B3AA-8758B49DC0D8}" type="sibTrans" cxnId="{B37B49FF-300A-4EBD-A123-72FB8F261125}">
      <dgm:prSet/>
      <dgm:spPr/>
      <dgm:t>
        <a:bodyPr/>
        <a:lstStyle/>
        <a:p>
          <a:endParaRPr lang="sv-SE"/>
        </a:p>
      </dgm:t>
    </dgm:pt>
    <dgm:pt modelId="{E05F0FB8-8D0A-43D5-8BEC-DDE5556C7A0D}">
      <dgm:prSet phldrT="[Text]"/>
      <dgm:spPr/>
      <dgm:t>
        <a:bodyPr/>
        <a:lstStyle/>
        <a:p>
          <a:r>
            <a:rPr lang="sv-SE"/>
            <a:t>Skarp pilot</a:t>
          </a:r>
        </a:p>
      </dgm:t>
    </dgm:pt>
    <dgm:pt modelId="{D9E2B2DB-1AE6-4E21-9D8C-69F58D520182}" type="parTrans" cxnId="{529FAFE4-1999-4B2D-A4C4-ECCAE8CE37BB}">
      <dgm:prSet/>
      <dgm:spPr/>
      <dgm:t>
        <a:bodyPr/>
        <a:lstStyle/>
        <a:p>
          <a:endParaRPr lang="sv-SE"/>
        </a:p>
      </dgm:t>
    </dgm:pt>
    <dgm:pt modelId="{CA835F5A-A719-424D-9DB8-8AE783AC9E0C}" type="sibTrans" cxnId="{529FAFE4-1999-4B2D-A4C4-ECCAE8CE37BB}">
      <dgm:prSet/>
      <dgm:spPr/>
      <dgm:t>
        <a:bodyPr/>
        <a:lstStyle/>
        <a:p>
          <a:endParaRPr lang="sv-SE"/>
        </a:p>
      </dgm:t>
    </dgm:pt>
    <dgm:pt modelId="{02EA3BDC-6789-4DD5-89CF-AF959B0E66F8}">
      <dgm:prSet phldrT="[Text]"/>
      <dgm:spPr/>
      <dgm:t>
        <a:bodyPr/>
        <a:lstStyle/>
        <a:p>
          <a:r>
            <a:rPr lang="sv-SE"/>
            <a:t>Genomsnitt allt</a:t>
          </a:r>
        </a:p>
      </dgm:t>
    </dgm:pt>
    <dgm:pt modelId="{10A3D761-D040-4ACE-9833-6ABA2462D411}" type="parTrans" cxnId="{096BA5F2-16F1-4F08-B3C1-4DB1F5392730}">
      <dgm:prSet/>
      <dgm:spPr/>
      <dgm:t>
        <a:bodyPr/>
        <a:lstStyle/>
        <a:p>
          <a:endParaRPr lang="sv-SE"/>
        </a:p>
      </dgm:t>
    </dgm:pt>
    <dgm:pt modelId="{B4A7F7D7-DCDC-47B7-9363-C168A4189B05}" type="sibTrans" cxnId="{096BA5F2-16F1-4F08-B3C1-4DB1F5392730}">
      <dgm:prSet/>
      <dgm:spPr/>
      <dgm:t>
        <a:bodyPr/>
        <a:lstStyle/>
        <a:p>
          <a:endParaRPr lang="sv-SE"/>
        </a:p>
      </dgm:t>
    </dgm:pt>
    <dgm:pt modelId="{3CA00E61-F173-49FD-9FCE-E3990864C93B}">
      <dgm:prSet phldrT="[Text]"/>
      <dgm:spPr/>
      <dgm:t>
        <a:bodyPr/>
        <a:lstStyle/>
        <a:p>
          <a:r>
            <a:rPr lang="sv-SE"/>
            <a:t>Aktuellt projekt</a:t>
          </a:r>
        </a:p>
      </dgm:t>
    </dgm:pt>
    <dgm:pt modelId="{401D3D3C-EAE7-4DB9-B799-774FC6397583}" type="parTrans" cxnId="{AF2C883B-49AF-4A4D-9831-A6C56250A916}">
      <dgm:prSet/>
      <dgm:spPr/>
      <dgm:t>
        <a:bodyPr/>
        <a:lstStyle/>
        <a:p>
          <a:endParaRPr lang="sv-SE"/>
        </a:p>
      </dgm:t>
    </dgm:pt>
    <dgm:pt modelId="{6C94DF6D-F40C-418D-BF81-B730DADA5C17}" type="sibTrans" cxnId="{AF2C883B-49AF-4A4D-9831-A6C56250A916}">
      <dgm:prSet/>
      <dgm:spPr/>
      <dgm:t>
        <a:bodyPr/>
        <a:lstStyle/>
        <a:p>
          <a:endParaRPr lang="sv-SE"/>
        </a:p>
      </dgm:t>
    </dgm:pt>
    <dgm:pt modelId="{B464D1A4-E970-4FFB-A446-A81714995D56}" type="pres">
      <dgm:prSet presAssocID="{6E126FF0-FAEE-477B-BB0E-FE1337CB69C7}" presName="CompostProcess" presStyleCnt="0">
        <dgm:presLayoutVars>
          <dgm:dir/>
          <dgm:resizeHandles val="exact"/>
        </dgm:presLayoutVars>
      </dgm:prSet>
      <dgm:spPr/>
    </dgm:pt>
    <dgm:pt modelId="{F067617E-86CB-4430-9B1B-65B41BC4FD46}" type="pres">
      <dgm:prSet presAssocID="{6E126FF0-FAEE-477B-BB0E-FE1337CB69C7}" presName="arrow" presStyleLbl="bgShp" presStyleIdx="0" presStyleCnt="1"/>
      <dgm:spPr/>
    </dgm:pt>
    <dgm:pt modelId="{DEFC9667-7ECF-42EE-AC9A-F08FA3963334}" type="pres">
      <dgm:prSet presAssocID="{6E126FF0-FAEE-477B-BB0E-FE1337CB69C7}" presName="linearProcess" presStyleCnt="0"/>
      <dgm:spPr/>
    </dgm:pt>
    <dgm:pt modelId="{57AF7699-AC8B-4E5B-BE71-53AAA7E0F9BA}" type="pres">
      <dgm:prSet presAssocID="{EA7F55A5-35F7-48B8-A6EA-259DEAD39BB4}" presName="textNode" presStyleLbl="node1" presStyleIdx="0" presStyleCnt="4">
        <dgm:presLayoutVars>
          <dgm:bulletEnabled val="1"/>
        </dgm:presLayoutVars>
      </dgm:prSet>
      <dgm:spPr/>
    </dgm:pt>
    <dgm:pt modelId="{EFE19DFB-9594-42E7-9EFF-129B5C9A092A}" type="pres">
      <dgm:prSet presAssocID="{267F2395-B65A-43DC-B3AA-8758B49DC0D8}" presName="sibTrans" presStyleCnt="0"/>
      <dgm:spPr/>
    </dgm:pt>
    <dgm:pt modelId="{85453519-7200-4039-8213-95552866C22F}" type="pres">
      <dgm:prSet presAssocID="{E05F0FB8-8D0A-43D5-8BEC-DDE5556C7A0D}" presName="textNode" presStyleLbl="node1" presStyleIdx="1" presStyleCnt="4">
        <dgm:presLayoutVars>
          <dgm:bulletEnabled val="1"/>
        </dgm:presLayoutVars>
      </dgm:prSet>
      <dgm:spPr/>
    </dgm:pt>
    <dgm:pt modelId="{849CC5EE-30DA-43F5-8FA1-000CF4133D83}" type="pres">
      <dgm:prSet presAssocID="{CA835F5A-A719-424D-9DB8-8AE783AC9E0C}" presName="sibTrans" presStyleCnt="0"/>
      <dgm:spPr/>
    </dgm:pt>
    <dgm:pt modelId="{4AD3021E-5595-4A39-8078-6B52AE639DC8}" type="pres">
      <dgm:prSet presAssocID="{02EA3BDC-6789-4DD5-89CF-AF959B0E66F8}" presName="textNode" presStyleLbl="node1" presStyleIdx="2" presStyleCnt="4">
        <dgm:presLayoutVars>
          <dgm:bulletEnabled val="1"/>
        </dgm:presLayoutVars>
      </dgm:prSet>
      <dgm:spPr/>
    </dgm:pt>
    <dgm:pt modelId="{C04D1E03-BC85-45A2-9187-3EEF9008972F}" type="pres">
      <dgm:prSet presAssocID="{B4A7F7D7-DCDC-47B7-9363-C168A4189B05}" presName="sibTrans" presStyleCnt="0"/>
      <dgm:spPr/>
    </dgm:pt>
    <dgm:pt modelId="{233F9A7C-38CC-42B4-B5A0-8EFFF6F715A9}" type="pres">
      <dgm:prSet presAssocID="{3CA00E61-F173-49FD-9FCE-E3990864C93B}" presName="textNode" presStyleLbl="node1" presStyleIdx="3" presStyleCnt="4">
        <dgm:presLayoutVars>
          <dgm:bulletEnabled val="1"/>
        </dgm:presLayoutVars>
      </dgm:prSet>
      <dgm:spPr/>
    </dgm:pt>
  </dgm:ptLst>
  <dgm:cxnLst>
    <dgm:cxn modelId="{59AFC806-86EE-4490-834A-D705FAACD398}" type="presOf" srcId="{02EA3BDC-6789-4DD5-89CF-AF959B0E66F8}" destId="{4AD3021E-5595-4A39-8078-6B52AE639DC8}" srcOrd="0" destOrd="0" presId="urn:microsoft.com/office/officeart/2005/8/layout/hProcess9"/>
    <dgm:cxn modelId="{9033793B-5D01-40E7-8E45-DC2FE711EAA0}" type="presOf" srcId="{EA7F55A5-35F7-48B8-A6EA-259DEAD39BB4}" destId="{57AF7699-AC8B-4E5B-BE71-53AAA7E0F9BA}" srcOrd="0" destOrd="0" presId="urn:microsoft.com/office/officeart/2005/8/layout/hProcess9"/>
    <dgm:cxn modelId="{AF2C883B-49AF-4A4D-9831-A6C56250A916}" srcId="{6E126FF0-FAEE-477B-BB0E-FE1337CB69C7}" destId="{3CA00E61-F173-49FD-9FCE-E3990864C93B}" srcOrd="3" destOrd="0" parTransId="{401D3D3C-EAE7-4DB9-B799-774FC6397583}" sibTransId="{6C94DF6D-F40C-418D-BF81-B730DADA5C17}"/>
    <dgm:cxn modelId="{42BA4950-CB91-472C-B006-51F0AF55F36F}" type="presOf" srcId="{E05F0FB8-8D0A-43D5-8BEC-DDE5556C7A0D}" destId="{85453519-7200-4039-8213-95552866C22F}" srcOrd="0" destOrd="0" presId="urn:microsoft.com/office/officeart/2005/8/layout/hProcess9"/>
    <dgm:cxn modelId="{18C71479-86C8-4002-83FF-776E807C8657}" type="presOf" srcId="{6E126FF0-FAEE-477B-BB0E-FE1337CB69C7}" destId="{B464D1A4-E970-4FFB-A446-A81714995D56}" srcOrd="0" destOrd="0" presId="urn:microsoft.com/office/officeart/2005/8/layout/hProcess9"/>
    <dgm:cxn modelId="{AE0B87AA-F568-44B2-8E08-9F50FA4D35E9}" type="presOf" srcId="{3CA00E61-F173-49FD-9FCE-E3990864C93B}" destId="{233F9A7C-38CC-42B4-B5A0-8EFFF6F715A9}" srcOrd="0" destOrd="0" presId="urn:microsoft.com/office/officeart/2005/8/layout/hProcess9"/>
    <dgm:cxn modelId="{529FAFE4-1999-4B2D-A4C4-ECCAE8CE37BB}" srcId="{6E126FF0-FAEE-477B-BB0E-FE1337CB69C7}" destId="{E05F0FB8-8D0A-43D5-8BEC-DDE5556C7A0D}" srcOrd="1" destOrd="0" parTransId="{D9E2B2DB-1AE6-4E21-9D8C-69F58D520182}" sibTransId="{CA835F5A-A719-424D-9DB8-8AE783AC9E0C}"/>
    <dgm:cxn modelId="{096BA5F2-16F1-4F08-B3C1-4DB1F5392730}" srcId="{6E126FF0-FAEE-477B-BB0E-FE1337CB69C7}" destId="{02EA3BDC-6789-4DD5-89CF-AF959B0E66F8}" srcOrd="2" destOrd="0" parTransId="{10A3D761-D040-4ACE-9833-6ABA2462D411}" sibTransId="{B4A7F7D7-DCDC-47B7-9363-C168A4189B05}"/>
    <dgm:cxn modelId="{B37B49FF-300A-4EBD-A123-72FB8F261125}" srcId="{6E126FF0-FAEE-477B-BB0E-FE1337CB69C7}" destId="{EA7F55A5-35F7-48B8-A6EA-259DEAD39BB4}" srcOrd="0" destOrd="0" parTransId="{5696D1B1-A248-49A0-AB36-0B75BA7B96A6}" sibTransId="{267F2395-B65A-43DC-B3AA-8758B49DC0D8}"/>
    <dgm:cxn modelId="{DC0CF326-C9EC-4C45-9CA5-ABBF415CAD33}" type="presParOf" srcId="{B464D1A4-E970-4FFB-A446-A81714995D56}" destId="{F067617E-86CB-4430-9B1B-65B41BC4FD46}" srcOrd="0" destOrd="0" presId="urn:microsoft.com/office/officeart/2005/8/layout/hProcess9"/>
    <dgm:cxn modelId="{9F2DED5F-5C9E-4298-9598-107869108B35}" type="presParOf" srcId="{B464D1A4-E970-4FFB-A446-A81714995D56}" destId="{DEFC9667-7ECF-42EE-AC9A-F08FA3963334}" srcOrd="1" destOrd="0" presId="urn:microsoft.com/office/officeart/2005/8/layout/hProcess9"/>
    <dgm:cxn modelId="{F0542CB5-C1CC-4BC8-92AA-87C948683A74}" type="presParOf" srcId="{DEFC9667-7ECF-42EE-AC9A-F08FA3963334}" destId="{57AF7699-AC8B-4E5B-BE71-53AAA7E0F9BA}" srcOrd="0" destOrd="0" presId="urn:microsoft.com/office/officeart/2005/8/layout/hProcess9"/>
    <dgm:cxn modelId="{8CBE024D-E701-401C-9A0C-B961B20208C6}" type="presParOf" srcId="{DEFC9667-7ECF-42EE-AC9A-F08FA3963334}" destId="{EFE19DFB-9594-42E7-9EFF-129B5C9A092A}" srcOrd="1" destOrd="0" presId="urn:microsoft.com/office/officeart/2005/8/layout/hProcess9"/>
    <dgm:cxn modelId="{6FA0688D-DB94-4EE7-B568-C3BF4B1D088F}" type="presParOf" srcId="{DEFC9667-7ECF-42EE-AC9A-F08FA3963334}" destId="{85453519-7200-4039-8213-95552866C22F}" srcOrd="2" destOrd="0" presId="urn:microsoft.com/office/officeart/2005/8/layout/hProcess9"/>
    <dgm:cxn modelId="{380E34E5-7FB6-4561-B710-26DD4F0E82BC}" type="presParOf" srcId="{DEFC9667-7ECF-42EE-AC9A-F08FA3963334}" destId="{849CC5EE-30DA-43F5-8FA1-000CF4133D83}" srcOrd="3" destOrd="0" presId="urn:microsoft.com/office/officeart/2005/8/layout/hProcess9"/>
    <dgm:cxn modelId="{169C4561-7EB4-4BAE-B68B-B97C16CB88E9}" type="presParOf" srcId="{DEFC9667-7ECF-42EE-AC9A-F08FA3963334}" destId="{4AD3021E-5595-4A39-8078-6B52AE639DC8}" srcOrd="4" destOrd="0" presId="urn:microsoft.com/office/officeart/2005/8/layout/hProcess9"/>
    <dgm:cxn modelId="{86721D27-87D3-4B4C-A655-94F81858A87B}" type="presParOf" srcId="{DEFC9667-7ECF-42EE-AC9A-F08FA3963334}" destId="{C04D1E03-BC85-45A2-9187-3EEF9008972F}" srcOrd="5" destOrd="0" presId="urn:microsoft.com/office/officeart/2005/8/layout/hProcess9"/>
    <dgm:cxn modelId="{8C62C5EB-88A9-4727-B355-886E2D45234D}" type="presParOf" srcId="{DEFC9667-7ECF-42EE-AC9A-F08FA3963334}" destId="{233F9A7C-38CC-42B4-B5A0-8EFFF6F715A9}"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588F65-3841-4FEE-B998-2F108F44AD27}" type="doc">
      <dgm:prSet loTypeId="urn:microsoft.com/office/officeart/2005/8/layout/cycle7" loCatId="cycle" qsTypeId="urn:microsoft.com/office/officeart/2005/8/quickstyle/simple3" qsCatId="simple" csTypeId="urn:microsoft.com/office/officeart/2005/8/colors/accent1_2" csCatId="accent1" phldr="1"/>
      <dgm:spPr/>
      <dgm:t>
        <a:bodyPr/>
        <a:lstStyle/>
        <a:p>
          <a:endParaRPr lang="sv-SE"/>
        </a:p>
      </dgm:t>
    </dgm:pt>
    <dgm:pt modelId="{9103CBD5-5702-46DF-BBFF-18F4AB537056}">
      <dgm:prSet phldrT="[Text]" custT="1"/>
      <dgm:spPr/>
      <dgm:t>
        <a:bodyPr/>
        <a:lstStyle/>
        <a:p>
          <a:r>
            <a:rPr lang="sv-SE" sz="1800"/>
            <a:t>Egenkontroll</a:t>
          </a:r>
        </a:p>
      </dgm:t>
    </dgm:pt>
    <dgm:pt modelId="{DECD7EB0-0B19-4AB3-9DF3-361CAC1F6A9A}" type="parTrans" cxnId="{7CBE9CAB-A2CC-4077-9368-5840E6940D23}">
      <dgm:prSet/>
      <dgm:spPr/>
      <dgm:t>
        <a:bodyPr/>
        <a:lstStyle/>
        <a:p>
          <a:endParaRPr lang="sv-SE"/>
        </a:p>
      </dgm:t>
    </dgm:pt>
    <dgm:pt modelId="{4D9FAA06-4872-4280-9AA8-817AD777806D}" type="sibTrans" cxnId="{7CBE9CAB-A2CC-4077-9368-5840E6940D23}">
      <dgm:prSet/>
      <dgm:spPr>
        <a:effectLst>
          <a:outerShdw blurRad="50800" dist="38100" dir="2700000" sx="107000" sy="107000" algn="tl" rotWithShape="0">
            <a:prstClr val="black">
              <a:alpha val="40000"/>
            </a:prstClr>
          </a:outerShdw>
        </a:effectLst>
      </dgm:spPr>
      <dgm:t>
        <a:bodyPr/>
        <a:lstStyle/>
        <a:p>
          <a:endParaRPr lang="sv-SE"/>
        </a:p>
      </dgm:t>
    </dgm:pt>
    <dgm:pt modelId="{D41F71E1-8DCF-4373-A0A1-2061CA80846B}">
      <dgm:prSet phldrT="[Text]" custT="1"/>
      <dgm:spPr/>
      <dgm:t>
        <a:bodyPr/>
        <a:lstStyle/>
        <a:p>
          <a:r>
            <a:rPr lang="sv-SE" sz="1800"/>
            <a:t>Kollegial granskning</a:t>
          </a:r>
        </a:p>
      </dgm:t>
    </dgm:pt>
    <dgm:pt modelId="{717BF982-49DE-4E63-ADA0-F93974D0CBA2}" type="parTrans" cxnId="{1223CD1C-A49E-4DD4-A2A7-DB5EB9B5FEDA}">
      <dgm:prSet/>
      <dgm:spPr/>
      <dgm:t>
        <a:bodyPr/>
        <a:lstStyle/>
        <a:p>
          <a:endParaRPr lang="sv-SE"/>
        </a:p>
      </dgm:t>
    </dgm:pt>
    <dgm:pt modelId="{EFE3A286-B436-41DC-B479-DE99A8E2A723}" type="sibTrans" cxnId="{1223CD1C-A49E-4DD4-A2A7-DB5EB9B5FEDA}">
      <dgm:prSet/>
      <dgm:spPr>
        <a:effectLst>
          <a:outerShdw blurRad="50800" dist="38100" dir="2700000" sx="107000" sy="107000" algn="tl" rotWithShape="0">
            <a:prstClr val="black">
              <a:alpha val="40000"/>
            </a:prstClr>
          </a:outerShdw>
        </a:effectLst>
      </dgm:spPr>
      <dgm:t>
        <a:bodyPr/>
        <a:lstStyle/>
        <a:p>
          <a:endParaRPr lang="sv-SE"/>
        </a:p>
      </dgm:t>
    </dgm:pt>
    <dgm:pt modelId="{9B614C14-D1D7-4827-AA9E-DB0E9AE30E79}">
      <dgm:prSet phldrT="[Text]" custT="1"/>
      <dgm:spPr/>
      <dgm:t>
        <a:bodyPr/>
        <a:lstStyle/>
        <a:p>
          <a:r>
            <a:rPr lang="sv-SE" sz="1800"/>
            <a:t>Första parts verifiering</a:t>
          </a:r>
        </a:p>
      </dgm:t>
    </dgm:pt>
    <dgm:pt modelId="{BBB1C047-CF59-4960-8E38-B5DB0BAD33F2}" type="parTrans" cxnId="{AD158D6F-34B2-4E8E-8F35-819D16F26B2C}">
      <dgm:prSet/>
      <dgm:spPr/>
      <dgm:t>
        <a:bodyPr/>
        <a:lstStyle/>
        <a:p>
          <a:endParaRPr lang="sv-SE"/>
        </a:p>
      </dgm:t>
    </dgm:pt>
    <dgm:pt modelId="{74267EF1-95A4-4605-A372-56FFCBB632B1}" type="sibTrans" cxnId="{AD158D6F-34B2-4E8E-8F35-819D16F26B2C}">
      <dgm:prSet/>
      <dgm:spPr>
        <a:effectLst>
          <a:outerShdw blurRad="50800" dist="38100" dir="2700000" sx="107000" sy="107000" algn="tl" rotWithShape="0">
            <a:prstClr val="black">
              <a:alpha val="40000"/>
            </a:prstClr>
          </a:outerShdw>
        </a:effectLst>
      </dgm:spPr>
      <dgm:t>
        <a:bodyPr/>
        <a:lstStyle/>
        <a:p>
          <a:endParaRPr lang="sv-SE"/>
        </a:p>
      </dgm:t>
    </dgm:pt>
    <dgm:pt modelId="{F5442045-94BE-4372-ACEE-144D18C792EB}" type="pres">
      <dgm:prSet presAssocID="{AE588F65-3841-4FEE-B998-2F108F44AD27}" presName="Name0" presStyleCnt="0">
        <dgm:presLayoutVars>
          <dgm:dir/>
          <dgm:resizeHandles val="exact"/>
        </dgm:presLayoutVars>
      </dgm:prSet>
      <dgm:spPr/>
    </dgm:pt>
    <dgm:pt modelId="{ACC1F16D-3D7B-4C63-9E54-CCB91BD7F5D0}" type="pres">
      <dgm:prSet presAssocID="{9103CBD5-5702-46DF-BBFF-18F4AB537056}" presName="node" presStyleLbl="node1" presStyleIdx="0" presStyleCnt="3">
        <dgm:presLayoutVars>
          <dgm:bulletEnabled val="1"/>
        </dgm:presLayoutVars>
      </dgm:prSet>
      <dgm:spPr/>
    </dgm:pt>
    <dgm:pt modelId="{95254FF8-89B7-4546-9F5D-822473C64790}" type="pres">
      <dgm:prSet presAssocID="{4D9FAA06-4872-4280-9AA8-817AD777806D}" presName="sibTrans" presStyleLbl="sibTrans2D1" presStyleIdx="0" presStyleCnt="3"/>
      <dgm:spPr/>
    </dgm:pt>
    <dgm:pt modelId="{6BADB0DF-6B4E-48F7-B2DD-9C3DD13CC7CC}" type="pres">
      <dgm:prSet presAssocID="{4D9FAA06-4872-4280-9AA8-817AD777806D}" presName="connectorText" presStyleLbl="sibTrans2D1" presStyleIdx="0" presStyleCnt="3"/>
      <dgm:spPr/>
    </dgm:pt>
    <dgm:pt modelId="{B13C6D25-3A0B-42EA-A0C9-03CA878CB5EF}" type="pres">
      <dgm:prSet presAssocID="{D41F71E1-8DCF-4373-A0A1-2061CA80846B}" presName="node" presStyleLbl="node1" presStyleIdx="1" presStyleCnt="3">
        <dgm:presLayoutVars>
          <dgm:bulletEnabled val="1"/>
        </dgm:presLayoutVars>
      </dgm:prSet>
      <dgm:spPr/>
    </dgm:pt>
    <dgm:pt modelId="{91E84639-2A17-4878-8EBE-71D574FC13B5}" type="pres">
      <dgm:prSet presAssocID="{EFE3A286-B436-41DC-B479-DE99A8E2A723}" presName="sibTrans" presStyleLbl="sibTrans2D1" presStyleIdx="1" presStyleCnt="3"/>
      <dgm:spPr/>
    </dgm:pt>
    <dgm:pt modelId="{15041365-5803-48E1-84CD-EEAC19022635}" type="pres">
      <dgm:prSet presAssocID="{EFE3A286-B436-41DC-B479-DE99A8E2A723}" presName="connectorText" presStyleLbl="sibTrans2D1" presStyleIdx="1" presStyleCnt="3"/>
      <dgm:spPr/>
    </dgm:pt>
    <dgm:pt modelId="{6437575B-D576-4C38-ADC9-E862C93F2BC1}" type="pres">
      <dgm:prSet presAssocID="{9B614C14-D1D7-4827-AA9E-DB0E9AE30E79}" presName="node" presStyleLbl="node1" presStyleIdx="2" presStyleCnt="3">
        <dgm:presLayoutVars>
          <dgm:bulletEnabled val="1"/>
        </dgm:presLayoutVars>
      </dgm:prSet>
      <dgm:spPr/>
    </dgm:pt>
    <dgm:pt modelId="{AF3E3070-7DC5-497C-A2A8-D5D60892D1C5}" type="pres">
      <dgm:prSet presAssocID="{74267EF1-95A4-4605-A372-56FFCBB632B1}" presName="sibTrans" presStyleLbl="sibTrans2D1" presStyleIdx="2" presStyleCnt="3"/>
      <dgm:spPr/>
    </dgm:pt>
    <dgm:pt modelId="{5A72B40B-CF5C-4875-BA99-45CE7E8B412A}" type="pres">
      <dgm:prSet presAssocID="{74267EF1-95A4-4605-A372-56FFCBB632B1}" presName="connectorText" presStyleLbl="sibTrans2D1" presStyleIdx="2" presStyleCnt="3"/>
      <dgm:spPr/>
    </dgm:pt>
  </dgm:ptLst>
  <dgm:cxnLst>
    <dgm:cxn modelId="{D403900C-65B9-4D53-B803-80016DA2C896}" type="presOf" srcId="{D41F71E1-8DCF-4373-A0A1-2061CA80846B}" destId="{B13C6D25-3A0B-42EA-A0C9-03CA878CB5EF}" srcOrd="0" destOrd="0" presId="urn:microsoft.com/office/officeart/2005/8/layout/cycle7"/>
    <dgm:cxn modelId="{1223CD1C-A49E-4DD4-A2A7-DB5EB9B5FEDA}" srcId="{AE588F65-3841-4FEE-B998-2F108F44AD27}" destId="{D41F71E1-8DCF-4373-A0A1-2061CA80846B}" srcOrd="1" destOrd="0" parTransId="{717BF982-49DE-4E63-ADA0-F93974D0CBA2}" sibTransId="{EFE3A286-B436-41DC-B479-DE99A8E2A723}"/>
    <dgm:cxn modelId="{416E8925-CF2A-4563-891B-199F56D95E11}" type="presOf" srcId="{74267EF1-95A4-4605-A372-56FFCBB632B1}" destId="{AF3E3070-7DC5-497C-A2A8-D5D60892D1C5}" srcOrd="0" destOrd="0" presId="urn:microsoft.com/office/officeart/2005/8/layout/cycle7"/>
    <dgm:cxn modelId="{AD158D6F-34B2-4E8E-8F35-819D16F26B2C}" srcId="{AE588F65-3841-4FEE-B998-2F108F44AD27}" destId="{9B614C14-D1D7-4827-AA9E-DB0E9AE30E79}" srcOrd="2" destOrd="0" parTransId="{BBB1C047-CF59-4960-8E38-B5DB0BAD33F2}" sibTransId="{74267EF1-95A4-4605-A372-56FFCBB632B1}"/>
    <dgm:cxn modelId="{14223082-47D7-49A2-BFED-CE735F9F1A37}" type="presOf" srcId="{4D9FAA06-4872-4280-9AA8-817AD777806D}" destId="{95254FF8-89B7-4546-9F5D-822473C64790}" srcOrd="0" destOrd="0" presId="urn:microsoft.com/office/officeart/2005/8/layout/cycle7"/>
    <dgm:cxn modelId="{DE626B88-7A55-4836-9B42-8A42725FE33A}" type="presOf" srcId="{9103CBD5-5702-46DF-BBFF-18F4AB537056}" destId="{ACC1F16D-3D7B-4C63-9E54-CCB91BD7F5D0}" srcOrd="0" destOrd="0" presId="urn:microsoft.com/office/officeart/2005/8/layout/cycle7"/>
    <dgm:cxn modelId="{20C2878F-D0C6-410F-93E6-E0FD3454E1D5}" type="presOf" srcId="{AE588F65-3841-4FEE-B998-2F108F44AD27}" destId="{F5442045-94BE-4372-ACEE-144D18C792EB}" srcOrd="0" destOrd="0" presId="urn:microsoft.com/office/officeart/2005/8/layout/cycle7"/>
    <dgm:cxn modelId="{DBD0D797-F63D-46BB-A1A3-7E22268CB821}" type="presOf" srcId="{EFE3A286-B436-41DC-B479-DE99A8E2A723}" destId="{15041365-5803-48E1-84CD-EEAC19022635}" srcOrd="1" destOrd="0" presId="urn:microsoft.com/office/officeart/2005/8/layout/cycle7"/>
    <dgm:cxn modelId="{114F369B-CD19-45F9-A639-D6195DB400EE}" type="presOf" srcId="{9B614C14-D1D7-4827-AA9E-DB0E9AE30E79}" destId="{6437575B-D576-4C38-ADC9-E862C93F2BC1}" srcOrd="0" destOrd="0" presId="urn:microsoft.com/office/officeart/2005/8/layout/cycle7"/>
    <dgm:cxn modelId="{7CBE9CAB-A2CC-4077-9368-5840E6940D23}" srcId="{AE588F65-3841-4FEE-B998-2F108F44AD27}" destId="{9103CBD5-5702-46DF-BBFF-18F4AB537056}" srcOrd="0" destOrd="0" parTransId="{DECD7EB0-0B19-4AB3-9DF3-361CAC1F6A9A}" sibTransId="{4D9FAA06-4872-4280-9AA8-817AD777806D}"/>
    <dgm:cxn modelId="{5CFB04B7-3254-45F9-B7F4-45AC40A22B7D}" type="presOf" srcId="{EFE3A286-B436-41DC-B479-DE99A8E2A723}" destId="{91E84639-2A17-4878-8EBE-71D574FC13B5}" srcOrd="0" destOrd="0" presId="urn:microsoft.com/office/officeart/2005/8/layout/cycle7"/>
    <dgm:cxn modelId="{15B764BB-B252-4DE6-9C5F-F9D351247988}" type="presOf" srcId="{4D9FAA06-4872-4280-9AA8-817AD777806D}" destId="{6BADB0DF-6B4E-48F7-B2DD-9C3DD13CC7CC}" srcOrd="1" destOrd="0" presId="urn:microsoft.com/office/officeart/2005/8/layout/cycle7"/>
    <dgm:cxn modelId="{217D40C1-40AB-4B10-BF67-C898B615A73B}" type="presOf" srcId="{74267EF1-95A4-4605-A372-56FFCBB632B1}" destId="{5A72B40B-CF5C-4875-BA99-45CE7E8B412A}" srcOrd="1" destOrd="0" presId="urn:microsoft.com/office/officeart/2005/8/layout/cycle7"/>
    <dgm:cxn modelId="{5EAF59A1-ABCE-410B-9D92-12D3377DB210}" type="presParOf" srcId="{F5442045-94BE-4372-ACEE-144D18C792EB}" destId="{ACC1F16D-3D7B-4C63-9E54-CCB91BD7F5D0}" srcOrd="0" destOrd="0" presId="urn:microsoft.com/office/officeart/2005/8/layout/cycle7"/>
    <dgm:cxn modelId="{FCB55085-54E7-40B5-A42B-BF51ABC8097B}" type="presParOf" srcId="{F5442045-94BE-4372-ACEE-144D18C792EB}" destId="{95254FF8-89B7-4546-9F5D-822473C64790}" srcOrd="1" destOrd="0" presId="urn:microsoft.com/office/officeart/2005/8/layout/cycle7"/>
    <dgm:cxn modelId="{36E8CCD4-4701-427D-91D6-A0308B33EC64}" type="presParOf" srcId="{95254FF8-89B7-4546-9F5D-822473C64790}" destId="{6BADB0DF-6B4E-48F7-B2DD-9C3DD13CC7CC}" srcOrd="0" destOrd="0" presId="urn:microsoft.com/office/officeart/2005/8/layout/cycle7"/>
    <dgm:cxn modelId="{893CC7A1-5658-4D9A-AA8E-979EDEF71369}" type="presParOf" srcId="{F5442045-94BE-4372-ACEE-144D18C792EB}" destId="{B13C6D25-3A0B-42EA-A0C9-03CA878CB5EF}" srcOrd="2" destOrd="0" presId="urn:microsoft.com/office/officeart/2005/8/layout/cycle7"/>
    <dgm:cxn modelId="{244D85FF-6727-48B3-B476-FD3F5E193CCE}" type="presParOf" srcId="{F5442045-94BE-4372-ACEE-144D18C792EB}" destId="{91E84639-2A17-4878-8EBE-71D574FC13B5}" srcOrd="3" destOrd="0" presId="urn:microsoft.com/office/officeart/2005/8/layout/cycle7"/>
    <dgm:cxn modelId="{AC78C9A3-BFE1-46C0-B0B5-319055305F96}" type="presParOf" srcId="{91E84639-2A17-4878-8EBE-71D574FC13B5}" destId="{15041365-5803-48E1-84CD-EEAC19022635}" srcOrd="0" destOrd="0" presId="urn:microsoft.com/office/officeart/2005/8/layout/cycle7"/>
    <dgm:cxn modelId="{DC56E029-4ABC-4A1F-9B73-12CAF5E8C65F}" type="presParOf" srcId="{F5442045-94BE-4372-ACEE-144D18C792EB}" destId="{6437575B-D576-4C38-ADC9-E862C93F2BC1}" srcOrd="4" destOrd="0" presId="urn:microsoft.com/office/officeart/2005/8/layout/cycle7"/>
    <dgm:cxn modelId="{BDA7AD5F-0CBF-44CA-9A2F-1920660F9065}" type="presParOf" srcId="{F5442045-94BE-4372-ACEE-144D18C792EB}" destId="{AF3E3070-7DC5-497C-A2A8-D5D60892D1C5}" srcOrd="5" destOrd="0" presId="urn:microsoft.com/office/officeart/2005/8/layout/cycle7"/>
    <dgm:cxn modelId="{2C008C62-BE10-4D73-BA6C-F150FAF5195B}" type="presParOf" srcId="{AF3E3070-7DC5-497C-A2A8-D5D60892D1C5}" destId="{5A72B40B-CF5C-4875-BA99-45CE7E8B412A}"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7617E-86CB-4430-9B1B-65B41BC4FD46}">
      <dsp:nvSpPr>
        <dsp:cNvPr id="0" name=""/>
        <dsp:cNvSpPr/>
      </dsp:nvSpPr>
      <dsp:spPr>
        <a:xfrm>
          <a:off x="609599" y="0"/>
          <a:ext cx="6908800" cy="2061261"/>
        </a:xfrm>
        <a:prstGeom prst="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AF7699-AC8B-4E5B-BE71-53AAA7E0F9BA}">
      <dsp:nvSpPr>
        <dsp:cNvPr id="0" name=""/>
        <dsp:cNvSpPr/>
      </dsp:nvSpPr>
      <dsp:spPr>
        <a:xfrm>
          <a:off x="3968" y="618378"/>
          <a:ext cx="1919287" cy="824504"/>
        </a:xfrm>
        <a:prstGeom prst="roundRect">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a:t>Kunskapspilot</a:t>
          </a:r>
        </a:p>
      </dsp:txBody>
      <dsp:txXfrm>
        <a:off x="44217" y="658627"/>
        <a:ext cx="1838789" cy="744006"/>
      </dsp:txXfrm>
    </dsp:sp>
    <dsp:sp modelId="{85453519-7200-4039-8213-95552866C22F}">
      <dsp:nvSpPr>
        <dsp:cNvPr id="0" name=""/>
        <dsp:cNvSpPr/>
      </dsp:nvSpPr>
      <dsp:spPr>
        <a:xfrm>
          <a:off x="2070893" y="618378"/>
          <a:ext cx="1919287" cy="824504"/>
        </a:xfrm>
        <a:prstGeom prst="roundRect">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a:t>Skarp pilot</a:t>
          </a:r>
        </a:p>
      </dsp:txBody>
      <dsp:txXfrm>
        <a:off x="2111142" y="658627"/>
        <a:ext cx="1838789" cy="744006"/>
      </dsp:txXfrm>
    </dsp:sp>
    <dsp:sp modelId="{4AD3021E-5595-4A39-8078-6B52AE639DC8}">
      <dsp:nvSpPr>
        <dsp:cNvPr id="0" name=""/>
        <dsp:cNvSpPr/>
      </dsp:nvSpPr>
      <dsp:spPr>
        <a:xfrm>
          <a:off x="4137818" y="618378"/>
          <a:ext cx="1919287" cy="824504"/>
        </a:xfrm>
        <a:prstGeom prst="roundRect">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a:t>Genomsnitt allt</a:t>
          </a:r>
        </a:p>
      </dsp:txBody>
      <dsp:txXfrm>
        <a:off x="4178067" y="658627"/>
        <a:ext cx="1838789" cy="744006"/>
      </dsp:txXfrm>
    </dsp:sp>
    <dsp:sp modelId="{233F9A7C-38CC-42B4-B5A0-8EFFF6F715A9}">
      <dsp:nvSpPr>
        <dsp:cNvPr id="0" name=""/>
        <dsp:cNvSpPr/>
      </dsp:nvSpPr>
      <dsp:spPr>
        <a:xfrm>
          <a:off x="6204743" y="618378"/>
          <a:ext cx="1919287" cy="824504"/>
        </a:xfrm>
        <a:prstGeom prst="roundRect">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a:t>Aktuellt projekt</a:t>
          </a:r>
        </a:p>
      </dsp:txBody>
      <dsp:txXfrm>
        <a:off x="6244992" y="658627"/>
        <a:ext cx="1838789" cy="7440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C1F16D-3D7B-4C63-9E54-CCB91BD7F5D0}">
      <dsp:nvSpPr>
        <dsp:cNvPr id="0" name=""/>
        <dsp:cNvSpPr/>
      </dsp:nvSpPr>
      <dsp:spPr>
        <a:xfrm>
          <a:off x="1733036" y="991"/>
          <a:ext cx="1730499" cy="86524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kern="1200"/>
            <a:t>Egenkontroll</a:t>
          </a:r>
        </a:p>
      </dsp:txBody>
      <dsp:txXfrm>
        <a:off x="1758378" y="26333"/>
        <a:ext cx="1679815" cy="814565"/>
      </dsp:txXfrm>
    </dsp:sp>
    <dsp:sp modelId="{95254FF8-89B7-4546-9F5D-822473C64790}">
      <dsp:nvSpPr>
        <dsp:cNvPr id="0" name=""/>
        <dsp:cNvSpPr/>
      </dsp:nvSpPr>
      <dsp:spPr>
        <a:xfrm rot="3600000">
          <a:off x="2861810" y="1519678"/>
          <a:ext cx="901872" cy="302837"/>
        </a:xfrm>
        <a:prstGeom prst="lef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50800" dist="38100" dir="2700000" sx="107000" sy="107000" algn="tl" rotWithShape="0">
            <a:prstClr val="black">
              <a:alpha val="40000"/>
            </a:prst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sv-SE" sz="1300" kern="1200"/>
        </a:p>
      </dsp:txBody>
      <dsp:txXfrm>
        <a:off x="2952661" y="1580245"/>
        <a:ext cx="720170" cy="181703"/>
      </dsp:txXfrm>
    </dsp:sp>
    <dsp:sp modelId="{B13C6D25-3A0B-42EA-A0C9-03CA878CB5EF}">
      <dsp:nvSpPr>
        <dsp:cNvPr id="0" name=""/>
        <dsp:cNvSpPr/>
      </dsp:nvSpPr>
      <dsp:spPr>
        <a:xfrm>
          <a:off x="3161956" y="2475953"/>
          <a:ext cx="1730499" cy="86524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kern="1200"/>
            <a:t>Kollegial granskning</a:t>
          </a:r>
        </a:p>
      </dsp:txBody>
      <dsp:txXfrm>
        <a:off x="3187298" y="2501295"/>
        <a:ext cx="1679815" cy="814565"/>
      </dsp:txXfrm>
    </dsp:sp>
    <dsp:sp modelId="{91E84639-2A17-4878-8EBE-71D574FC13B5}">
      <dsp:nvSpPr>
        <dsp:cNvPr id="0" name=""/>
        <dsp:cNvSpPr/>
      </dsp:nvSpPr>
      <dsp:spPr>
        <a:xfrm rot="10800000">
          <a:off x="2147350" y="2757159"/>
          <a:ext cx="901872" cy="302837"/>
        </a:xfrm>
        <a:prstGeom prst="lef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50800" dist="38100" dir="2700000" sx="107000" sy="107000" algn="tl" rotWithShape="0">
            <a:prstClr val="black">
              <a:alpha val="40000"/>
            </a:prst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sv-SE" sz="1300" kern="1200"/>
        </a:p>
      </dsp:txBody>
      <dsp:txXfrm rot="10800000">
        <a:off x="2238201" y="2817726"/>
        <a:ext cx="720170" cy="181703"/>
      </dsp:txXfrm>
    </dsp:sp>
    <dsp:sp modelId="{6437575B-D576-4C38-ADC9-E862C93F2BC1}">
      <dsp:nvSpPr>
        <dsp:cNvPr id="0" name=""/>
        <dsp:cNvSpPr/>
      </dsp:nvSpPr>
      <dsp:spPr>
        <a:xfrm>
          <a:off x="304116" y="2475953"/>
          <a:ext cx="1730499" cy="86524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kern="1200"/>
            <a:t>Första parts verifiering</a:t>
          </a:r>
        </a:p>
      </dsp:txBody>
      <dsp:txXfrm>
        <a:off x="329458" y="2501295"/>
        <a:ext cx="1679815" cy="814565"/>
      </dsp:txXfrm>
    </dsp:sp>
    <dsp:sp modelId="{AF3E3070-7DC5-497C-A2A8-D5D60892D1C5}">
      <dsp:nvSpPr>
        <dsp:cNvPr id="0" name=""/>
        <dsp:cNvSpPr/>
      </dsp:nvSpPr>
      <dsp:spPr>
        <a:xfrm rot="18000000">
          <a:off x="1432890" y="1519678"/>
          <a:ext cx="901872" cy="302837"/>
        </a:xfrm>
        <a:prstGeom prst="lef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50800" dist="38100" dir="2700000" sx="107000" sy="107000" algn="tl" rotWithShape="0">
            <a:prstClr val="black">
              <a:alpha val="40000"/>
            </a:prst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sv-SE" sz="1300" kern="1200"/>
        </a:p>
      </dsp:txBody>
      <dsp:txXfrm>
        <a:off x="1523741" y="1580245"/>
        <a:ext cx="720170" cy="18170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A15AB800-304B-2FEB-8230-6128FFF37A2D}"/>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D36E1063-6B9D-F6C5-4542-7BBFE3BC5354}"/>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3697077-B0B5-4FD3-9DB8-65D423E54DCF}" type="datetimeFigureOut">
              <a:rPr lang="sv-SE" smtClean="0"/>
              <a:t>2026-02-03</a:t>
            </a:fld>
            <a:endParaRPr lang="sv-SE"/>
          </a:p>
        </p:txBody>
      </p:sp>
      <p:sp>
        <p:nvSpPr>
          <p:cNvPr id="4" name="Platshållare för sidfot 3">
            <a:extLst>
              <a:ext uri="{FF2B5EF4-FFF2-40B4-BE49-F238E27FC236}">
                <a16:creationId xmlns:a16="http://schemas.microsoft.com/office/drawing/2014/main" id="{109BABA7-A03E-3D5E-F49E-0562F3EF8CE5}"/>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059594EA-4F17-843E-B2C4-EB82D0394214}"/>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1AAC003-2E3C-47DF-939F-DDFEA1CC6E32}" type="slidenum">
              <a:rPr lang="sv-SE" smtClean="0"/>
              <a:t>‹#›</a:t>
            </a:fld>
            <a:endParaRPr lang="sv-SE"/>
          </a:p>
        </p:txBody>
      </p:sp>
    </p:spTree>
    <p:extLst>
      <p:ext uri="{BB962C8B-B14F-4D97-AF65-F5344CB8AC3E}">
        <p14:creationId xmlns:p14="http://schemas.microsoft.com/office/powerpoint/2010/main" val="107529814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9E54D7F-9251-4460-B664-D195DB643FC2}" type="datetimeFigureOut">
              <a:rPr lang="sv-SE" smtClean="0"/>
              <a:t>2026-02-03</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B67B147-84CE-483B-8F87-F6CEE3128FB5}" type="slidenum">
              <a:rPr lang="sv-SE" smtClean="0"/>
              <a:t>‹#›</a:t>
            </a:fld>
            <a:endParaRPr lang="sv-SE"/>
          </a:p>
        </p:txBody>
      </p:sp>
    </p:spTree>
    <p:extLst>
      <p:ext uri="{BB962C8B-B14F-4D97-AF65-F5344CB8AC3E}">
        <p14:creationId xmlns:p14="http://schemas.microsoft.com/office/powerpoint/2010/main" val="357513043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1708530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1B742-B043-9FA6-F06A-BFAA809DF80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3D5D5BF-804A-8C5E-EBB9-E9D92A2DCD0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C37E68E-3E4E-F584-C2EC-6C71EFA1F25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67214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1057963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AFF1-33DB-39CD-A237-A95A0F2E87C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E21DF4F-6115-AFBE-F716-099593B2ED3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BDF7A17-A7CD-76B6-F449-AEA14866EB2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793316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078BB-A27E-CEB0-6695-96C6DCE87D8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856A0C7-BA0A-DDF1-0D31-9E0017B1764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D8B55E9-3145-9AA3-9C33-84E43E4FA31A}"/>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61878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29716-D010-377C-9693-8C2ED8BD969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2DF3782-FF28-83FE-0162-584A204C80A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FE63915-4600-101C-8FD5-297E0DBB1548}"/>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801060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21FE7-8DB9-5E48-49E4-C9DA2D27915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21B0B7A-9EFE-553C-2F1C-ADE1A1B7515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BC2BF09-34FB-6965-2FDD-97785B868BEE}"/>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193118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2466627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0AB28-B1C8-081E-A9CE-0B466E5B18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98E8098-385B-83DC-186D-B125766BC00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961E03D-5CD4-014B-E6C6-EB35901688F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67577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02F78-2B27-95FD-5BD7-9C7AE7E5EC3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5F56459-CB7F-B4DC-ACF4-3CD32A1C190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36048EF-A9E7-1975-9ED7-4E427E2A0BFF}"/>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0EB656CC-2FF6-3A14-F271-AA101E8242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5693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7CCC7-196C-00FC-C7A3-AB82EE317C1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686EE22-DECE-1E3F-766C-5E9C11109C8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2A5D329-939B-E3E5-41D5-49AFD2EF516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37832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Från viss tidpunkt bidra till negativa utsläpp, i SBTI från 2035 till </a:t>
            </a:r>
            <a:r>
              <a:rPr lang="sv-SE" sz="1200" kern="1200" dirty="0" err="1">
                <a:solidFill>
                  <a:schemeClr val="tx1"/>
                </a:solidFill>
                <a:effectLst/>
                <a:latin typeface="+mn-lt"/>
                <a:ea typeface="+mn-ea"/>
                <a:cs typeface="+mn-cs"/>
              </a:rPr>
              <a:t>målår</a:t>
            </a:r>
            <a:r>
              <a:rPr lang="sv-SE" sz="1200" kern="1200" dirty="0">
                <a:solidFill>
                  <a:schemeClr val="tx1"/>
                </a:solidFill>
                <a:effectLst/>
                <a:latin typeface="+mn-lt"/>
                <a:ea typeface="+mn-ea"/>
                <a:cs typeface="+mn-cs"/>
              </a:rPr>
              <a:t>. ISO har formulering om att </a:t>
            </a:r>
            <a:r>
              <a:rPr lang="sv-SE" sz="1200" kern="1200" dirty="0" err="1">
                <a:solidFill>
                  <a:schemeClr val="tx1"/>
                </a:solidFill>
                <a:effectLst/>
                <a:latin typeface="+mn-lt"/>
                <a:ea typeface="+mn-ea"/>
                <a:cs typeface="+mn-cs"/>
              </a:rPr>
              <a:t>upskatta</a:t>
            </a:r>
            <a:r>
              <a:rPr lang="sv-SE" sz="1200" kern="1200" dirty="0">
                <a:solidFill>
                  <a:schemeClr val="tx1"/>
                </a:solidFill>
                <a:effectLst/>
                <a:latin typeface="+mn-lt"/>
                <a:ea typeface="+mn-ea"/>
                <a:cs typeface="+mn-cs"/>
              </a:rPr>
              <a:t> detta värde till </a:t>
            </a:r>
            <a:r>
              <a:rPr lang="sv-SE" sz="1200" kern="1200" dirty="0" err="1">
                <a:solidFill>
                  <a:schemeClr val="tx1"/>
                </a:solidFill>
                <a:effectLst/>
                <a:latin typeface="+mn-lt"/>
                <a:ea typeface="+mn-ea"/>
                <a:cs typeface="+mn-cs"/>
              </a:rPr>
              <a:t>målår</a:t>
            </a:r>
            <a:r>
              <a:rPr lang="sv-SE" sz="1200" kern="1200" dirty="0">
                <a:solidFill>
                  <a:schemeClr val="tx1"/>
                </a:solidFill>
                <a:effectLst/>
                <a:latin typeface="+mn-lt"/>
                <a:ea typeface="+mn-ea"/>
                <a:cs typeface="+mn-cs"/>
              </a:rPr>
              <a:t> och trovärdig plan för detta med delmål. I tidigt skede bidra till skapande av negativa utsläpp till </a:t>
            </a:r>
            <a:r>
              <a:rPr lang="sv-SE" sz="1200" kern="1200" dirty="0" err="1">
                <a:solidFill>
                  <a:schemeClr val="tx1"/>
                </a:solidFill>
                <a:effectLst/>
                <a:latin typeface="+mn-lt"/>
                <a:ea typeface="+mn-ea"/>
                <a:cs typeface="+mn-cs"/>
              </a:rPr>
              <a:t>målår</a:t>
            </a:r>
            <a:r>
              <a:rPr lang="sv-SE" sz="1200" kern="1200" dirty="0">
                <a:solidFill>
                  <a:schemeClr val="tx1"/>
                </a:solidFill>
                <a:effectLst/>
                <a:latin typeface="+mn-lt"/>
                <a:ea typeface="+mn-ea"/>
                <a:cs typeface="+mn-cs"/>
              </a:rPr>
              <a:t>. Ej </a:t>
            </a:r>
            <a:r>
              <a:rPr lang="sv-SE" sz="1200" kern="1200" dirty="0" err="1">
                <a:solidFill>
                  <a:schemeClr val="tx1"/>
                </a:solidFill>
                <a:effectLst/>
                <a:latin typeface="+mn-lt"/>
                <a:ea typeface="+mn-ea"/>
                <a:cs typeface="+mn-cs"/>
              </a:rPr>
              <a:t>kompemnsation</a:t>
            </a:r>
            <a:r>
              <a:rPr lang="sv-SE" sz="1200" kern="1200" dirty="0">
                <a:solidFill>
                  <a:schemeClr val="tx1"/>
                </a:solidFill>
                <a:effectLst/>
                <a:latin typeface="+mn-lt"/>
                <a:ea typeface="+mn-ea"/>
                <a:cs typeface="+mn-cs"/>
              </a:rPr>
              <a:t> utan ytterligare </a:t>
            </a:r>
            <a:r>
              <a:rPr lang="sv-SE" sz="1200" kern="1200" dirty="0" err="1">
                <a:solidFill>
                  <a:schemeClr val="tx1"/>
                </a:solidFill>
                <a:effectLst/>
                <a:latin typeface="+mn-lt"/>
                <a:ea typeface="+mn-ea"/>
                <a:cs typeface="+mn-cs"/>
              </a:rPr>
              <a:t>klimatnbytta</a:t>
            </a:r>
            <a:r>
              <a:rPr lang="sv-SE" sz="1200" kern="1200" dirty="0">
                <a:solidFill>
                  <a:schemeClr val="tx1"/>
                </a:solidFill>
                <a:effectLst/>
                <a:latin typeface="+mn-lt"/>
                <a:ea typeface="+mn-ea"/>
                <a:cs typeface="+mn-cs"/>
              </a:rPr>
              <a:t>, utöver det man gör att minska klimatutsläpp i  egna </a:t>
            </a:r>
            <a:r>
              <a:rPr lang="sv-SE" sz="1200" kern="1200" dirty="0" err="1">
                <a:solidFill>
                  <a:schemeClr val="tx1"/>
                </a:solidFill>
                <a:effectLst/>
                <a:latin typeface="+mn-lt"/>
                <a:ea typeface="+mn-ea"/>
                <a:cs typeface="+mn-cs"/>
              </a:rPr>
              <a:t>värdekedjan.Permanens</a:t>
            </a:r>
            <a:r>
              <a:rPr lang="sv-SE" sz="1200" kern="1200" dirty="0">
                <a:solidFill>
                  <a:schemeClr val="tx1"/>
                </a:solidFill>
                <a:effectLst/>
                <a:latin typeface="+mn-lt"/>
                <a:ea typeface="+mn-ea"/>
                <a:cs typeface="+mn-cs"/>
              </a:rPr>
              <a:t> &gt; 100 år, och minst 41% vara </a:t>
            </a:r>
            <a:r>
              <a:rPr lang="sv-SE" sz="1200" kern="1200" dirty="0" err="1">
                <a:solidFill>
                  <a:schemeClr val="tx1"/>
                </a:solidFill>
                <a:effectLst/>
                <a:latin typeface="+mn-lt"/>
                <a:ea typeface="+mn-ea"/>
                <a:cs typeface="+mn-cs"/>
              </a:rPr>
              <a:t>långlevande</a:t>
            </a:r>
            <a:r>
              <a:rPr lang="sv-SE" sz="1200" kern="1200" dirty="0">
                <a:solidFill>
                  <a:schemeClr val="tx1"/>
                </a:solidFill>
                <a:effectLst/>
                <a:latin typeface="+mn-lt"/>
                <a:ea typeface="+mn-ea"/>
                <a:cs typeface="+mn-cs"/>
              </a:rPr>
              <a:t>.</a:t>
            </a:r>
          </a:p>
          <a:p>
            <a:endParaRPr lang="sv-SE" dirty="0"/>
          </a:p>
        </p:txBody>
      </p:sp>
    </p:spTree>
    <p:extLst>
      <p:ext uri="{BB962C8B-B14F-4D97-AF65-F5344CB8AC3E}">
        <p14:creationId xmlns:p14="http://schemas.microsoft.com/office/powerpoint/2010/main" val="3422963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C70B4-C931-4812-8571-5962455F90D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BD3F0B-CE30-7E36-655C-88F1726FBB6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FDFE96E-93E8-F54D-3FBA-5142E2ACA9DC}"/>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302783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8DAA6-9816-CC26-1751-282F47D7C06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D063FB1-6FE3-5F9E-16CD-E76E5804DF1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71E0236-82B7-F1AD-FEFC-C8484751ABE4}"/>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076722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90596-014C-97BB-5DEB-D28BEF13845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B68B0CC-25C7-CA95-56C6-A9D2A60D2FE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1F2A598-8B9D-550F-EEA6-755C993FB43A}"/>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287339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45.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38.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11.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39.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2.xml"/><Relationship Id="rId6"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4.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3.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2.xml"/><Relationship Id="rId6"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7.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6.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2.xml"/><Relationship Id="rId6" Type="http://schemas.openxmlformats.org/officeDocument/2006/relationships/image" Target="../media/image1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9.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2.emf"/></Relationships>
</file>

<file path=ppt/slideLayouts/_rels/slideLayout122.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45.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38.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11.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39.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7.xml"/><Relationship Id="rId6" Type="http://schemas.openxmlformats.org/officeDocument/2006/relationships/image" Target="../media/image12.png"/></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4.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3.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7.xml"/><Relationship Id="rId6" Type="http://schemas.openxmlformats.org/officeDocument/2006/relationships/image" Target="../media/image12.png"/></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7.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6.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7.xml"/><Relationship Id="rId6" Type="http://schemas.openxmlformats.org/officeDocument/2006/relationships/image" Target="../media/image12.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picTx" preserve="1">
  <p:cSld name="Horisontel bild med en textspalt">
    <p:spTree>
      <p:nvGrpSpPr>
        <p:cNvPr id="1" name=""/>
        <p:cNvGrpSpPr/>
        <p:nvPr/>
      </p:nvGrpSpPr>
      <p:grpSpPr>
        <a:xfrm>
          <a:off x="0" y="0"/>
          <a:ext cx="0" cy="0"/>
          <a:chOff x="0" y="0"/>
          <a:chExt cx="0" cy="0"/>
        </a:xfrm>
      </p:grpSpPr>
      <p:sp>
        <p:nvSpPr>
          <p:cNvPr id="2" name="Rubrik 1"/>
          <p:cNvSpPr>
            <a:spLocks noGrp="1"/>
          </p:cNvSpPr>
          <p:nvPr>
            <p:ph type="title"/>
          </p:nvPr>
        </p:nvSpPr>
        <p:spPr>
          <a:xfrm>
            <a:off x="2389717" y="3423456"/>
            <a:ext cx="7315200"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2389717" y="4005064"/>
            <a:ext cx="7315200" cy="804862"/>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39D35A5C-D48A-4CE4-BC02-F4CE2E908B91}"/>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69388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Inledning eller kapitelavdela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48F2EF-D19A-4C01-B7FA-0C8E213F03B4}"/>
              </a:ext>
            </a:extLst>
          </p:cNvPr>
          <p:cNvSpPr/>
          <p:nvPr userDrawn="1"/>
        </p:nvSpPr>
        <p:spPr>
          <a:xfrm>
            <a:off x="0" y="4"/>
            <a:ext cx="12192000" cy="6093292"/>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sz="1350"/>
          </a:p>
        </p:txBody>
      </p:sp>
      <p:sp>
        <p:nvSpPr>
          <p:cNvPr id="2" name="Rubrik 1"/>
          <p:cNvSpPr>
            <a:spLocks noGrp="1"/>
          </p:cNvSpPr>
          <p:nvPr>
            <p:ph type="ctrTitle"/>
          </p:nvPr>
        </p:nvSpPr>
        <p:spPr>
          <a:xfrm>
            <a:off x="914400" y="1310118"/>
            <a:ext cx="10363200" cy="1470025"/>
          </a:xfrm>
        </p:spPr>
        <p:txBody>
          <a:bodyPr/>
          <a:lstStyle>
            <a:lvl1pPr algn="ctr">
              <a:defRPr>
                <a:solidFill>
                  <a:schemeClr val="bg1"/>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1828800" y="2862143"/>
            <a:ext cx="8534400" cy="1752600"/>
          </a:xfrm>
        </p:spPr>
        <p:txBody>
          <a:bodyPr>
            <a:normAutofit/>
          </a:bodyPr>
          <a:lstStyle>
            <a:lvl1pPr marL="0" indent="0" algn="ctr">
              <a:buNone/>
              <a:defRPr sz="1500">
                <a:solidFill>
                  <a:schemeClr val="bg1"/>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9" name="Platshållare för datum 3">
            <a:extLst>
              <a:ext uri="{FF2B5EF4-FFF2-40B4-BE49-F238E27FC236}">
                <a16:creationId xmlns:a16="http://schemas.microsoft.com/office/drawing/2014/main" id="{F612F980-C95B-4F3C-B94E-2E828BABC40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0" name="Platshållare för bildnummer 5">
            <a:extLst>
              <a:ext uri="{FF2B5EF4-FFF2-40B4-BE49-F238E27FC236}">
                <a16:creationId xmlns:a16="http://schemas.microsoft.com/office/drawing/2014/main" id="{0D1580FC-8779-470E-8F63-5E2386B7B3FF}"/>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2" name="Platshållare för sidfot 4">
            <a:extLst>
              <a:ext uri="{FF2B5EF4-FFF2-40B4-BE49-F238E27FC236}">
                <a16:creationId xmlns:a16="http://schemas.microsoft.com/office/drawing/2014/main" id="{20791AF3-5299-455C-B9E9-528EE3BAFB43}"/>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151344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0" y="0"/>
            <a:ext cx="360012" cy="365125"/>
          </a:xfrm>
          <a:prstGeom prst="rect">
            <a:avLst/>
          </a:prstGeom>
        </p:spPr>
        <p:txBody>
          <a:bodyPr vert="horz" lIns="91440" tIns="45720" rIns="91440" bIns="45720" rtlCol="0" anchor="ctr"/>
          <a:lstStyle>
            <a:lvl1pPr algn="r">
              <a:defRPr sz="1000" b="1">
                <a:solidFill>
                  <a:schemeClr val="tx1"/>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77557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med två spalter">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Rubrik 1">
            <a:extLst>
              <a:ext uri="{FF2B5EF4-FFF2-40B4-BE49-F238E27FC236}">
                <a16:creationId xmlns:a16="http://schemas.microsoft.com/office/drawing/2014/main" id="{14104E81-EFB7-474F-91ED-A072095458E7}"/>
              </a:ext>
            </a:extLst>
          </p:cNvPr>
          <p:cNvSpPr>
            <a:spLocks noGrp="1"/>
          </p:cNvSpPr>
          <p:nvPr>
            <p:ph type="ctrTitle"/>
          </p:nvPr>
        </p:nvSpPr>
        <p:spPr>
          <a:xfrm>
            <a:off x="624515" y="668916"/>
            <a:ext cx="10652640"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15" name="Underrubrik 2">
            <a:extLst>
              <a:ext uri="{FF2B5EF4-FFF2-40B4-BE49-F238E27FC236}">
                <a16:creationId xmlns:a16="http://schemas.microsoft.com/office/drawing/2014/main" id="{700F3CCC-AE00-4760-BD27-7FD86DCD4CEA}"/>
              </a:ext>
            </a:extLst>
          </p:cNvPr>
          <p:cNvSpPr>
            <a:spLocks noGrp="1"/>
          </p:cNvSpPr>
          <p:nvPr>
            <p:ph type="subTitle" idx="1"/>
          </p:nvPr>
        </p:nvSpPr>
        <p:spPr>
          <a:xfrm>
            <a:off x="631367" y="1628801"/>
            <a:ext cx="5030732" cy="4321210"/>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3" name="Text Placeholder 2">
            <a:extLst>
              <a:ext uri="{FF2B5EF4-FFF2-40B4-BE49-F238E27FC236}">
                <a16:creationId xmlns:a16="http://schemas.microsoft.com/office/drawing/2014/main" id="{F6411A73-83B9-4C84-8D23-D45717D6E333}"/>
              </a:ext>
            </a:extLst>
          </p:cNvPr>
          <p:cNvSpPr>
            <a:spLocks noGrp="1"/>
          </p:cNvSpPr>
          <p:nvPr>
            <p:ph type="body" sz="quarter" idx="12"/>
          </p:nvPr>
        </p:nvSpPr>
        <p:spPr>
          <a:xfrm>
            <a:off x="6240017" y="1628616"/>
            <a:ext cx="5037139" cy="4320664"/>
          </a:xfrm>
        </p:spPr>
        <p:txBody>
          <a:bodyPr>
            <a:normAutofit/>
          </a:bodyPr>
          <a:lstStyle>
            <a:lvl1pPr marL="0" indent="0">
              <a:buFontTx/>
              <a:buNone/>
              <a:defRPr sz="1350">
                <a:latin typeface="Futura PT Book" panose="020B0502020204020303" pitchFamily="34" charset="0"/>
              </a:defRPr>
            </a:lvl1pPr>
            <a:lvl2pPr marL="342892" indent="0">
              <a:buFontTx/>
              <a:buNone/>
              <a:defRPr sz="1350"/>
            </a:lvl2pPr>
            <a:lvl3pPr marL="685783" indent="0">
              <a:buFontTx/>
              <a:buNone/>
              <a:defRPr sz="1350"/>
            </a:lvl3pPr>
            <a:lvl4pPr marL="1028675" indent="0">
              <a:buFontTx/>
              <a:buNone/>
              <a:defRPr sz="1350"/>
            </a:lvl4pPr>
            <a:lvl5pPr marL="1371566" indent="0">
              <a:buFontTx/>
              <a:buNone/>
              <a:defRPr sz="1350"/>
            </a:lvl5pPr>
          </a:lstStyle>
          <a:p>
            <a:pPr lvl="0"/>
            <a:r>
              <a:rPr lang="en-US"/>
              <a:t>Click to edit Master text styles</a:t>
            </a:r>
          </a:p>
        </p:txBody>
      </p:sp>
      <p:sp>
        <p:nvSpPr>
          <p:cNvPr id="13" name="Platshållare för sidfot 4">
            <a:extLst>
              <a:ext uri="{FF2B5EF4-FFF2-40B4-BE49-F238E27FC236}">
                <a16:creationId xmlns:a16="http://schemas.microsoft.com/office/drawing/2014/main" id="{498B6DA4-A699-40F3-97E5-0204BB1D526D}"/>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51112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 + en 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5" y="668916"/>
            <a:ext cx="5037584"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7" y="1960790"/>
            <a:ext cx="5030732" cy="3984399"/>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5" name="Picture Placeholder 4">
            <a:extLst>
              <a:ext uri="{FF2B5EF4-FFF2-40B4-BE49-F238E27FC236}">
                <a16:creationId xmlns:a16="http://schemas.microsoft.com/office/drawing/2014/main" id="{725BFBCC-ECBF-4CFB-AEF7-3BA944D85855}"/>
              </a:ext>
            </a:extLst>
          </p:cNvPr>
          <p:cNvSpPr>
            <a:spLocks noGrp="1"/>
          </p:cNvSpPr>
          <p:nvPr>
            <p:ph type="pic" sz="quarter" idx="12"/>
          </p:nvPr>
        </p:nvSpPr>
        <p:spPr>
          <a:xfrm>
            <a:off x="6629164" y="0"/>
            <a:ext cx="5562600" cy="5945188"/>
          </a:xfrm>
        </p:spPr>
        <p:txBody>
          <a:bodyPr/>
          <a:lstStyle/>
          <a:p>
            <a:endParaRPr lang="en-SE"/>
          </a:p>
        </p:txBody>
      </p:sp>
      <p:sp>
        <p:nvSpPr>
          <p:cNvPr id="14" name="Platshållare för sidfot 4">
            <a:extLst>
              <a:ext uri="{FF2B5EF4-FFF2-40B4-BE49-F238E27FC236}">
                <a16:creationId xmlns:a16="http://schemas.microsoft.com/office/drawing/2014/main" id="{F092351C-F85E-4198-ADE2-12AF8C93F194}"/>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490830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 + 2 spalter">
    <p:spTree>
      <p:nvGrpSpPr>
        <p:cNvPr id="1" name=""/>
        <p:cNvGrpSpPr/>
        <p:nvPr/>
      </p:nvGrpSpPr>
      <p:grpSpPr>
        <a:xfrm>
          <a:off x="0" y="0"/>
          <a:ext cx="0" cy="0"/>
          <a:chOff x="0" y="0"/>
          <a:chExt cx="0" cy="0"/>
        </a:xfrm>
      </p:grpSpPr>
      <p:sp>
        <p:nvSpPr>
          <p:cNvPr id="2" name="Rubrik 1"/>
          <p:cNvSpPr>
            <a:spLocks noGrp="1"/>
          </p:cNvSpPr>
          <p:nvPr>
            <p:ph type="title"/>
          </p:nvPr>
        </p:nvSpPr>
        <p:spPr>
          <a:xfrm>
            <a:off x="1127448" y="3430222"/>
            <a:ext cx="4248472"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1127448" y="4110191"/>
            <a:ext cx="4248472" cy="1695066"/>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4" name="Platshållare för text 3">
            <a:extLst>
              <a:ext uri="{FF2B5EF4-FFF2-40B4-BE49-F238E27FC236}">
                <a16:creationId xmlns:a16="http://schemas.microsoft.com/office/drawing/2014/main" id="{6A69DB8E-72FE-4E97-B647-871CD1656AA8}"/>
              </a:ext>
            </a:extLst>
          </p:cNvPr>
          <p:cNvSpPr>
            <a:spLocks noGrp="1"/>
          </p:cNvSpPr>
          <p:nvPr>
            <p:ph type="body" sz="half" idx="13"/>
          </p:nvPr>
        </p:nvSpPr>
        <p:spPr>
          <a:xfrm>
            <a:off x="6312024" y="4110198"/>
            <a:ext cx="4248472" cy="1695067"/>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3" name="Platshållare för sidfot 4">
            <a:extLst>
              <a:ext uri="{FF2B5EF4-FFF2-40B4-BE49-F238E27FC236}">
                <a16:creationId xmlns:a16="http://schemas.microsoft.com/office/drawing/2014/main" id="{C53009A6-FCD9-4800-8A03-932B7BC06D2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373856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
        <p:nvSpPr>
          <p:cNvPr id="2" name="Platshållare för bildnummer 10">
            <a:extLst>
              <a:ext uri="{FF2B5EF4-FFF2-40B4-BE49-F238E27FC236}">
                <a16:creationId xmlns:a16="http://schemas.microsoft.com/office/drawing/2014/main" id="{3D6630C2-79D1-EC54-C3B7-4318E5B3EB25}"/>
              </a:ext>
            </a:extLst>
          </p:cNvPr>
          <p:cNvSpPr txBox="1">
            <a:spLocks/>
          </p:cNvSpPr>
          <p:nvPr userDrawn="1"/>
        </p:nvSpPr>
        <p:spPr>
          <a:xfrm>
            <a:off x="0" y="0"/>
            <a:ext cx="360012" cy="365125"/>
          </a:xfrm>
          <a:prstGeom prst="rect">
            <a:avLst/>
          </a:prstGeom>
        </p:spPr>
        <p:txBody>
          <a:bodyPr vert="horz" lIns="91440" tIns="45720" rIns="91440" bIns="45720" rtlCol="0" anchor="ctr"/>
          <a:lstStyle>
            <a:defPPr>
              <a:defRPr lang="sv-SE"/>
            </a:defPPr>
            <a:lvl1pPr marL="0" algn="r" defTabSz="914400" rtl="0" eaLnBrk="1" latinLnBrk="0" hangingPunct="1">
              <a:defRPr sz="900" kern="1200">
                <a:solidFill>
                  <a:schemeClr val="tx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12E27E-280C-4F84-9AE9-FA409ECB21E3}" type="slidenum">
              <a:rPr lang="en-US" sz="1000" b="1" smtClean="0">
                <a:solidFill>
                  <a:schemeClr val="bg2"/>
                </a:solidFill>
              </a:rPr>
              <a:pPr/>
              <a:t>‹#›</a:t>
            </a:fld>
            <a:endParaRPr lang="en-US" sz="1000" b="1">
              <a:solidFill>
                <a:schemeClr val="bg2"/>
              </a:solidFill>
            </a:endParaRPr>
          </a:p>
        </p:txBody>
      </p:sp>
    </p:spTree>
    <p:extLst>
      <p:ext uri="{BB962C8B-B14F-4D97-AF65-F5344CB8AC3E}">
        <p14:creationId xmlns:p14="http://schemas.microsoft.com/office/powerpoint/2010/main" val="1802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r text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340414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216501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0413BE-61E4-5DEE-8ABA-B7923300641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8D0AEE8-BF85-6E75-5499-1C3A9FABD4BC}"/>
              </a:ext>
            </a:extLst>
          </p:cNvPr>
          <p:cNvSpPr>
            <a:spLocks noGrp="1"/>
          </p:cNvSpPr>
          <p:nvPr>
            <p:ph type="dt" sz="half" idx="10"/>
          </p:nvPr>
        </p:nvSpPr>
        <p:spPr/>
        <p:txBody>
          <a:bodyPr/>
          <a:lstStyle/>
          <a:p>
            <a:endParaRPr lang="en-US"/>
          </a:p>
        </p:txBody>
      </p:sp>
      <p:sp>
        <p:nvSpPr>
          <p:cNvPr id="4" name="Platshållare för bildnummer 3">
            <a:extLst>
              <a:ext uri="{FF2B5EF4-FFF2-40B4-BE49-F238E27FC236}">
                <a16:creationId xmlns:a16="http://schemas.microsoft.com/office/drawing/2014/main" id="{08D55147-9831-6F8A-1370-535EA23CDF14}"/>
              </a:ext>
            </a:extLst>
          </p:cNvPr>
          <p:cNvSpPr>
            <a:spLocks noGrp="1"/>
          </p:cNvSpPr>
          <p:nvPr>
            <p:ph type="sldNum" sz="quarter" idx="11"/>
          </p:nvPr>
        </p:nvSpPr>
        <p:spPr/>
        <p:txBody>
          <a:bodyPr/>
          <a:lstStyle/>
          <a:p>
            <a:fld id="{7812E27E-280C-4F84-9AE9-FA409ECB21E3}" type="slidenum">
              <a:rPr lang="en-US" smtClean="0"/>
              <a:pPr/>
              <a:t>‹#›</a:t>
            </a:fld>
            <a:endParaRPr lang="en-US"/>
          </a:p>
        </p:txBody>
      </p:sp>
      <p:sp>
        <p:nvSpPr>
          <p:cNvPr id="5" name="Platshållare för sidfot 4">
            <a:extLst>
              <a:ext uri="{FF2B5EF4-FFF2-40B4-BE49-F238E27FC236}">
                <a16:creationId xmlns:a16="http://schemas.microsoft.com/office/drawing/2014/main" id="{FD901C82-B31A-9DAC-4541-AB0DE5AFA4D8}"/>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324252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91478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2631634" y="754399"/>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b="1">
              <a:solidFill>
                <a:schemeClr val="bg1"/>
              </a:solidFill>
              <a:latin typeface="AntartidaRounded Essential Ligh" panose="02000000000000000000" pitchFamily="2" charset="0"/>
            </a:endParaRP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183804"/>
            <a:ext cx="2333571" cy="2739869"/>
          </a:xfrm>
          <a:prstGeom prst="rect">
            <a:avLst/>
          </a:prstGeom>
        </p:spPr>
      </p:pic>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0" name="Rektangel 9">
            <a:extLst>
              <a:ext uri="{FF2B5EF4-FFF2-40B4-BE49-F238E27FC236}">
                <a16:creationId xmlns:a16="http://schemas.microsoft.com/office/drawing/2014/main" id="{D83B4A05-9797-C84D-BEE6-E32D4607F4E8}"/>
              </a:ext>
            </a:extLst>
          </p:cNvPr>
          <p:cNvSpPr/>
          <p:nvPr userDrawn="1"/>
        </p:nvSpPr>
        <p:spPr>
          <a:xfrm>
            <a:off x="2631634" y="1777037"/>
            <a:ext cx="7930225" cy="4221068"/>
          </a:xfrm>
          <a:prstGeom prst="rect">
            <a:avLst/>
          </a:prstGeom>
        </p:spPr>
        <p:txBody>
          <a:bodyPr vert="horz" lIns="91440" tIns="45720" rIns="91440" bIns="45720" rtlCol="0">
            <a:noAutofit/>
          </a:bodyPr>
          <a:lstStyle/>
          <a:p>
            <a:pPr>
              <a:lnSpc>
                <a:spcPct val="110000"/>
              </a:lnSpc>
              <a:spcBef>
                <a:spcPts val="1000"/>
              </a:spcBef>
            </a:pPr>
            <a:endParaRPr lang="sv-SE" b="1">
              <a:solidFill>
                <a:srgbClr val="1D566C"/>
              </a:solidFill>
              <a:latin typeface="AntartidaRounded Essential Ligh" panose="02000000000000000000" pitchFamily="2" charset="0"/>
            </a:endParaRPr>
          </a:p>
        </p:txBody>
      </p:sp>
      <p:sp>
        <p:nvSpPr>
          <p:cNvPr id="3" name="Platshållare för innehåll 2">
            <a:extLst>
              <a:ext uri="{FF2B5EF4-FFF2-40B4-BE49-F238E27FC236}">
                <a16:creationId xmlns:a16="http://schemas.microsoft.com/office/drawing/2014/main" id="{A5FEB6AF-9D25-4340-9377-5DC6DF5B2223}"/>
              </a:ext>
            </a:extLst>
          </p:cNvPr>
          <p:cNvSpPr>
            <a:spLocks noGrp="1"/>
          </p:cNvSpPr>
          <p:nvPr>
            <p:ph sz="quarter" idx="10"/>
          </p:nvPr>
        </p:nvSpPr>
        <p:spPr>
          <a:xfrm>
            <a:off x="2631634" y="1777037"/>
            <a:ext cx="8721725" cy="4457700"/>
          </a:xfrm>
        </p:spPr>
        <p:txBody>
          <a:bodyPr>
            <a:normAutofit/>
          </a:bodyPr>
          <a:lstStyle>
            <a:lvl1pPr>
              <a:defRPr sz="2000" b="0"/>
            </a:lvl1pPr>
          </a:lstStyle>
          <a:p>
            <a:r>
              <a:rPr lang="sv-SE"/>
              <a:t>Redigera format för bakgrundstext
Nivå två
Nivå tre
Nivå fyra
Nivå fem</a:t>
            </a:r>
          </a:p>
        </p:txBody>
      </p:sp>
      <p:sp>
        <p:nvSpPr>
          <p:cNvPr id="8" name="Platshållare för text 12">
            <a:extLst>
              <a:ext uri="{FF2B5EF4-FFF2-40B4-BE49-F238E27FC236}">
                <a16:creationId xmlns:a16="http://schemas.microsoft.com/office/drawing/2014/main" id="{A44A9ED9-E81A-7048-9742-BFFCBA1AEA42}"/>
              </a:ext>
            </a:extLst>
          </p:cNvPr>
          <p:cNvSpPr>
            <a:spLocks noGrp="1"/>
          </p:cNvSpPr>
          <p:nvPr>
            <p:ph type="body" sz="quarter" idx="11"/>
          </p:nvPr>
        </p:nvSpPr>
        <p:spPr>
          <a:xfrm>
            <a:off x="2631633" y="418843"/>
            <a:ext cx="8722165" cy="851157"/>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3879916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2516615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Rubrik och innehåll">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DCDDB286-0DB4-5345-9050-B17DB5173BFD}"/>
              </a:ext>
            </a:extLst>
          </p:cNvPr>
          <p:cNvPicPr>
            <a:picLocks noChangeAspect="1"/>
          </p:cNvPicPr>
          <p:nvPr userDrawn="1"/>
        </p:nvPicPr>
        <p:blipFill rotWithShape="1">
          <a:blip r:embed="rId2"/>
          <a:srcRect t="78821"/>
          <a:stretch/>
        </p:blipFill>
        <p:spPr>
          <a:xfrm>
            <a:off x="0" y="5405534"/>
            <a:ext cx="12192000" cy="1452465"/>
          </a:xfrm>
          <a:prstGeom prst="rect">
            <a:avLst/>
          </a:prstGeom>
        </p:spPr>
      </p:pic>
      <p:pic>
        <p:nvPicPr>
          <p:cNvPr id="3" name="Bildobjekt 2">
            <a:extLst>
              <a:ext uri="{FF2B5EF4-FFF2-40B4-BE49-F238E27FC236}">
                <a16:creationId xmlns:a16="http://schemas.microsoft.com/office/drawing/2014/main" id="{8E7CB013-0047-9D4F-A1BD-F241F4BE7235}"/>
              </a:ext>
            </a:extLst>
          </p:cNvPr>
          <p:cNvPicPr>
            <a:picLocks noChangeAspect="1"/>
          </p:cNvPicPr>
          <p:nvPr userDrawn="1"/>
        </p:nvPicPr>
        <p:blipFill rotWithShape="1">
          <a:blip r:embed="rId3"/>
          <a:srcRect l="17061" b="26984"/>
          <a:stretch/>
        </p:blipFill>
        <p:spPr>
          <a:xfrm>
            <a:off x="2400300" y="27525"/>
            <a:ext cx="9305613" cy="5378009"/>
          </a:xfrm>
          <a:prstGeom prst="rect">
            <a:avLst/>
          </a:prstGeom>
        </p:spPr>
      </p:pic>
    </p:spTree>
    <p:extLst>
      <p:ext uri="{BB962C8B-B14F-4D97-AF65-F5344CB8AC3E}">
        <p14:creationId xmlns:p14="http://schemas.microsoft.com/office/powerpoint/2010/main" val="932316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C55BB95-066D-104F-BAA3-AAD2D777DD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310" y="114301"/>
            <a:ext cx="10654540" cy="6623092"/>
          </a:xfrm>
          <a:prstGeom prst="rect">
            <a:avLst/>
          </a:prstGeom>
        </p:spPr>
      </p:pic>
    </p:spTree>
    <p:extLst>
      <p:ext uri="{BB962C8B-B14F-4D97-AF65-F5344CB8AC3E}">
        <p14:creationId xmlns:p14="http://schemas.microsoft.com/office/powerpoint/2010/main" val="4137690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Rubrik och innehåll">
    <p:bg>
      <p:bgPr>
        <a:solidFill>
          <a:schemeClr val="bg1">
            <a:lumMod val="95000"/>
          </a:schemeClr>
        </a:solidFill>
        <a:effectLst/>
      </p:bgPr>
    </p:bg>
    <p:spTree>
      <p:nvGrpSpPr>
        <p:cNvPr id="1" name=""/>
        <p:cNvGrpSpPr/>
        <p:nvPr/>
      </p:nvGrpSpPr>
      <p:grpSpPr>
        <a:xfrm>
          <a:off x="0" y="0"/>
          <a:ext cx="0" cy="0"/>
          <a:chOff x="0" y="0"/>
          <a:chExt cx="0" cy="0"/>
        </a:xfrm>
      </p:grpSpPr>
      <p:pic>
        <p:nvPicPr>
          <p:cNvPr id="5" name="Bild 4" descr="Dokument">
            <a:extLst>
              <a:ext uri="{FF2B5EF4-FFF2-40B4-BE49-F238E27FC236}">
                <a16:creationId xmlns:a16="http://schemas.microsoft.com/office/drawing/2014/main" id="{C011F58F-7260-F240-960E-8605185F31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99508" y="5135020"/>
            <a:ext cx="780904" cy="780904"/>
          </a:xfrm>
          <a:prstGeom prst="rect">
            <a:avLst/>
          </a:prstGeom>
        </p:spPr>
      </p:pic>
      <p:sp>
        <p:nvSpPr>
          <p:cNvPr id="6" name="textruta 5">
            <a:extLst>
              <a:ext uri="{FF2B5EF4-FFF2-40B4-BE49-F238E27FC236}">
                <a16:creationId xmlns:a16="http://schemas.microsoft.com/office/drawing/2014/main" id="{782FE7A1-D1E2-7C40-9E61-FB4AFED8E295}"/>
              </a:ext>
            </a:extLst>
          </p:cNvPr>
          <p:cNvSpPr txBox="1"/>
          <p:nvPr userDrawn="1"/>
        </p:nvSpPr>
        <p:spPr>
          <a:xfrm>
            <a:off x="872701" y="3607763"/>
            <a:ext cx="10016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Nuvärde</a:t>
            </a:r>
          </a:p>
        </p:txBody>
      </p:sp>
      <p:sp>
        <p:nvSpPr>
          <p:cNvPr id="7" name="textruta 6">
            <a:extLst>
              <a:ext uri="{FF2B5EF4-FFF2-40B4-BE49-F238E27FC236}">
                <a16:creationId xmlns:a16="http://schemas.microsoft.com/office/drawing/2014/main" id="{61D407B3-FE8B-8C46-A0D3-51CE089BE12E}"/>
              </a:ext>
            </a:extLst>
          </p:cNvPr>
          <p:cNvSpPr txBox="1"/>
          <p:nvPr userDrawn="1"/>
        </p:nvSpPr>
        <p:spPr>
          <a:xfrm>
            <a:off x="5320759" y="3672040"/>
            <a:ext cx="296143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Målvärde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Halvvägs </a:t>
            </a:r>
            <a:r>
              <a:rPr lang="sv-SE" b="1">
                <a:solidFill>
                  <a:prstClr val="black"/>
                </a:solidFill>
                <a:latin typeface="Calibri" panose="020F0502020204030204"/>
              </a:rPr>
              <a:t>&amp; ett klimatneutralt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a:solidFill>
                  <a:prstClr val="black"/>
                </a:solidFill>
                <a:latin typeface="Calibri" panose="020F0502020204030204"/>
              </a:rPr>
              <a:t>byggprojekt</a:t>
            </a:r>
            <a:endParaRPr kumimoji="0" lang="sv-SE"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Höger klammerparentes 7">
            <a:extLst>
              <a:ext uri="{FF2B5EF4-FFF2-40B4-BE49-F238E27FC236}">
                <a16:creationId xmlns:a16="http://schemas.microsoft.com/office/drawing/2014/main" id="{0FD892CB-64A9-A243-A0AD-EF77BCD92A16}"/>
              </a:ext>
            </a:extLst>
          </p:cNvPr>
          <p:cNvSpPr/>
          <p:nvPr userDrawn="1"/>
        </p:nvSpPr>
        <p:spPr>
          <a:xfrm rot="5400000">
            <a:off x="3388529" y="2332817"/>
            <a:ext cx="418051" cy="3446408"/>
          </a:xfrm>
          <a:prstGeom prst="rightBrace">
            <a:avLst>
              <a:gd name="adj1" fmla="val 41436"/>
              <a:gd name="adj2" fmla="val 53067"/>
            </a:avLst>
          </a:prstGeom>
          <a:ln w="38100">
            <a:solidFill>
              <a:srgbClr val="00ABC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Kub 8">
            <a:extLst>
              <a:ext uri="{FF2B5EF4-FFF2-40B4-BE49-F238E27FC236}">
                <a16:creationId xmlns:a16="http://schemas.microsoft.com/office/drawing/2014/main" id="{E4BF78E4-B5F9-5643-A072-4F3349C6D7FE}"/>
              </a:ext>
            </a:extLst>
          </p:cNvPr>
          <p:cNvSpPr/>
          <p:nvPr userDrawn="1"/>
        </p:nvSpPr>
        <p:spPr>
          <a:xfrm>
            <a:off x="106600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486B84B8-D220-2744-A2A7-2A308186314B}"/>
              </a:ext>
            </a:extLst>
          </p:cNvPr>
          <p:cNvSpPr txBox="1"/>
          <p:nvPr userDrawn="1"/>
        </p:nvSpPr>
        <p:spPr>
          <a:xfrm>
            <a:off x="2972012" y="4268406"/>
            <a:ext cx="12510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Gapanalys</a:t>
            </a:r>
          </a:p>
        </p:txBody>
      </p:sp>
      <p:sp>
        <p:nvSpPr>
          <p:cNvPr id="11" name="textruta 10">
            <a:extLst>
              <a:ext uri="{FF2B5EF4-FFF2-40B4-BE49-F238E27FC236}">
                <a16:creationId xmlns:a16="http://schemas.microsoft.com/office/drawing/2014/main" id="{3FFA2F39-7121-4B43-88CF-8038EE5AE3F4}"/>
              </a:ext>
            </a:extLst>
          </p:cNvPr>
          <p:cNvSpPr txBox="1"/>
          <p:nvPr userDrawn="1"/>
        </p:nvSpPr>
        <p:spPr>
          <a:xfrm>
            <a:off x="2496179" y="5915924"/>
            <a:ext cx="220275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Handlingsplan 2025 50%</a:t>
            </a:r>
          </a:p>
        </p:txBody>
      </p:sp>
      <p:cxnSp>
        <p:nvCxnSpPr>
          <p:cNvPr id="13" name="Rak koppling 9">
            <a:extLst>
              <a:ext uri="{FF2B5EF4-FFF2-40B4-BE49-F238E27FC236}">
                <a16:creationId xmlns:a16="http://schemas.microsoft.com/office/drawing/2014/main" id="{5D54CF31-CE53-9E4D-9378-91D12C404C99}"/>
              </a:ext>
            </a:extLst>
          </p:cNvPr>
          <p:cNvCxnSpPr>
            <a:cxnSpLocks/>
          </p:cNvCxnSpPr>
          <p:nvPr userDrawn="1"/>
        </p:nvCxnSpPr>
        <p:spPr>
          <a:xfrm>
            <a:off x="1791304" y="3349053"/>
            <a:ext cx="811695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id="{87A42275-7ED0-8F49-B43D-A36D86B2F55B}"/>
              </a:ext>
            </a:extLst>
          </p:cNvPr>
          <p:cNvSpPr txBox="1"/>
          <p:nvPr userDrawn="1"/>
        </p:nvSpPr>
        <p:spPr>
          <a:xfrm>
            <a:off x="2222491" y="3445712"/>
            <a:ext cx="2700646" cy="274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2021            2022            2023           2024</a:t>
            </a:r>
          </a:p>
        </p:txBody>
      </p:sp>
      <p:sp>
        <p:nvSpPr>
          <p:cNvPr id="15" name="Kub 14">
            <a:extLst>
              <a:ext uri="{FF2B5EF4-FFF2-40B4-BE49-F238E27FC236}">
                <a16:creationId xmlns:a16="http://schemas.microsoft.com/office/drawing/2014/main" id="{19333B16-B3B1-174E-9C11-E491075BF020}"/>
              </a:ext>
            </a:extLst>
          </p:cNvPr>
          <p:cNvSpPr/>
          <p:nvPr userDrawn="1"/>
        </p:nvSpPr>
        <p:spPr>
          <a:xfrm>
            <a:off x="552865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Kub 15">
            <a:extLst>
              <a:ext uri="{FF2B5EF4-FFF2-40B4-BE49-F238E27FC236}">
                <a16:creationId xmlns:a16="http://schemas.microsoft.com/office/drawing/2014/main" id="{F4CACA1B-80CB-654B-AC92-83AE8DC75BEA}"/>
              </a:ext>
            </a:extLst>
          </p:cNvPr>
          <p:cNvSpPr/>
          <p:nvPr userDrawn="1"/>
        </p:nvSpPr>
        <p:spPr>
          <a:xfrm>
            <a:off x="9908254"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506404BE-9A8E-2E41-A830-FBDD52274367}"/>
              </a:ext>
            </a:extLst>
          </p:cNvPr>
          <p:cNvSpPr txBox="1"/>
          <p:nvPr userDrawn="1"/>
        </p:nvSpPr>
        <p:spPr>
          <a:xfrm>
            <a:off x="6496354" y="3427884"/>
            <a:ext cx="30324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2026         2027         2028         2028         2029</a:t>
            </a:r>
          </a:p>
        </p:txBody>
      </p:sp>
      <p:sp>
        <p:nvSpPr>
          <p:cNvPr id="18" name="textruta 17">
            <a:extLst>
              <a:ext uri="{FF2B5EF4-FFF2-40B4-BE49-F238E27FC236}">
                <a16:creationId xmlns:a16="http://schemas.microsoft.com/office/drawing/2014/main" id="{4D971E49-EEA5-AE40-9C48-A6F27F016D88}"/>
              </a:ext>
            </a:extLst>
          </p:cNvPr>
          <p:cNvSpPr txBox="1"/>
          <p:nvPr userDrawn="1"/>
        </p:nvSpPr>
        <p:spPr>
          <a:xfrm>
            <a:off x="9715370" y="3672039"/>
            <a:ext cx="16152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Klimatneutralt byggande</a:t>
            </a:r>
          </a:p>
        </p:txBody>
      </p:sp>
      <p:cxnSp>
        <p:nvCxnSpPr>
          <p:cNvPr id="19" name="Rak pil 18">
            <a:extLst>
              <a:ext uri="{FF2B5EF4-FFF2-40B4-BE49-F238E27FC236}">
                <a16:creationId xmlns:a16="http://schemas.microsoft.com/office/drawing/2014/main" id="{0AD9EA06-0469-2749-BBBB-E39266EA1001}"/>
              </a:ext>
            </a:extLst>
          </p:cNvPr>
          <p:cNvCxnSpPr>
            <a:cxnSpLocks/>
          </p:cNvCxnSpPr>
          <p:nvPr userDrawn="1"/>
        </p:nvCxnSpPr>
        <p:spPr>
          <a:xfrm>
            <a:off x="3489960" y="4637738"/>
            <a:ext cx="0" cy="42421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pic>
        <p:nvPicPr>
          <p:cNvPr id="20" name="Bildobjekt 19">
            <a:extLst>
              <a:ext uri="{FF2B5EF4-FFF2-40B4-BE49-F238E27FC236}">
                <a16:creationId xmlns:a16="http://schemas.microsoft.com/office/drawing/2014/main" id="{4EB8B819-A6AD-0747-99C5-A8AF009AE56E}"/>
              </a:ext>
            </a:extLst>
          </p:cNvPr>
          <p:cNvPicPr>
            <a:picLocks noChangeAspect="1"/>
          </p:cNvPicPr>
          <p:nvPr userDrawn="1"/>
        </p:nvPicPr>
        <p:blipFill>
          <a:blip r:embed="rId4"/>
          <a:stretch>
            <a:fillRect/>
          </a:stretch>
        </p:blipFill>
        <p:spPr>
          <a:xfrm>
            <a:off x="10834102" y="6282983"/>
            <a:ext cx="1157325" cy="451204"/>
          </a:xfrm>
          <a:prstGeom prst="rect">
            <a:avLst/>
          </a:prstGeom>
        </p:spPr>
      </p:pic>
      <p:sp>
        <p:nvSpPr>
          <p:cNvPr id="21" name="textruta 20">
            <a:extLst>
              <a:ext uri="{FF2B5EF4-FFF2-40B4-BE49-F238E27FC236}">
                <a16:creationId xmlns:a16="http://schemas.microsoft.com/office/drawing/2014/main" id="{268FF753-5F3A-5F44-96C2-31E4C952E768}"/>
              </a:ext>
            </a:extLst>
          </p:cNvPr>
          <p:cNvSpPr txBox="1"/>
          <p:nvPr userDrawn="1"/>
        </p:nvSpPr>
        <p:spPr>
          <a:xfrm>
            <a:off x="1985860" y="1684897"/>
            <a:ext cx="2214986" cy="1077218"/>
          </a:xfrm>
          <a:prstGeom prst="rect">
            <a:avLst/>
          </a:prstGeom>
          <a:noFill/>
        </p:spPr>
        <p:txBody>
          <a:bodyPr wrap="square" rtlCol="0">
            <a:spAutoFit/>
          </a:bodyPr>
          <a:lstStyle>
            <a:defPPr>
              <a:defRPr lang="sv-SE"/>
            </a:defPPr>
            <a:lvl1pPr marR="0" lvl="0" indent="0" fontAlgn="auto">
              <a:lnSpc>
                <a:spcPct val="100000"/>
              </a:lnSpc>
              <a:spcBef>
                <a:spcPts val="0"/>
              </a:spcBef>
              <a:spcAft>
                <a:spcPts val="0"/>
              </a:spcAft>
              <a:buClrTx/>
              <a:buSzTx/>
              <a:buFontTx/>
              <a:buNone/>
              <a:tabLst/>
              <a:defRPr kumimoji="0" b="1" i="0" u="none" strike="noStrike" cap="none" spc="0" normalizeH="0" baseline="0">
                <a:ln>
                  <a:noFill/>
                </a:ln>
                <a:solidFill>
                  <a:prstClr val="black"/>
                </a:solidFill>
                <a:effectLst/>
                <a:uLnTx/>
                <a:uFillTx/>
                <a:latin typeface="Calibri" panose="020F0502020204030204"/>
              </a:defRPr>
            </a:lvl1pPr>
          </a:lstStyle>
          <a:p>
            <a:r>
              <a:rPr lang="sv-SE" sz="1600"/>
              <a:t>Midsommar 2021: Redovisa sitt klimatlöfte, därefter löpande</a:t>
            </a:r>
          </a:p>
        </p:txBody>
      </p:sp>
      <p:sp>
        <p:nvSpPr>
          <p:cNvPr id="22" name="Rektangel 21">
            <a:extLst>
              <a:ext uri="{FF2B5EF4-FFF2-40B4-BE49-F238E27FC236}">
                <a16:creationId xmlns:a16="http://schemas.microsoft.com/office/drawing/2014/main" id="{E4C89078-85D1-754C-AF98-673D5226F44C}"/>
              </a:ext>
            </a:extLst>
          </p:cNvPr>
          <p:cNvSpPr/>
          <p:nvPr userDrawn="1"/>
        </p:nvSpPr>
        <p:spPr>
          <a:xfrm>
            <a:off x="5601210" y="2455954"/>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2025</a:t>
            </a:r>
            <a:endParaRPr lang="sv-SE"/>
          </a:p>
        </p:txBody>
      </p:sp>
      <p:sp>
        <p:nvSpPr>
          <p:cNvPr id="23" name="Rektangel 22">
            <a:extLst>
              <a:ext uri="{FF2B5EF4-FFF2-40B4-BE49-F238E27FC236}">
                <a16:creationId xmlns:a16="http://schemas.microsoft.com/office/drawing/2014/main" id="{3B5D7A0F-62E1-C840-90EB-88BACB5410BB}"/>
              </a:ext>
            </a:extLst>
          </p:cNvPr>
          <p:cNvSpPr/>
          <p:nvPr userDrawn="1"/>
        </p:nvSpPr>
        <p:spPr>
          <a:xfrm>
            <a:off x="9989240" y="2402799"/>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2030</a:t>
            </a:r>
            <a:endParaRPr lang="sv-SE"/>
          </a:p>
        </p:txBody>
      </p:sp>
      <p:sp>
        <p:nvSpPr>
          <p:cNvPr id="24" name="Rektangel 23">
            <a:extLst>
              <a:ext uri="{FF2B5EF4-FFF2-40B4-BE49-F238E27FC236}">
                <a16:creationId xmlns:a16="http://schemas.microsoft.com/office/drawing/2014/main" id="{CD814902-4E9A-144F-A200-C0A301F62F15}"/>
              </a:ext>
            </a:extLst>
          </p:cNvPr>
          <p:cNvSpPr/>
          <p:nvPr userDrawn="1"/>
        </p:nvSpPr>
        <p:spPr>
          <a:xfrm>
            <a:off x="1188535" y="2417738"/>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2020</a:t>
            </a:r>
            <a:endParaRPr lang="sv-SE"/>
          </a:p>
        </p:txBody>
      </p:sp>
      <p:cxnSp>
        <p:nvCxnSpPr>
          <p:cNvPr id="25" name="Rak pil 24">
            <a:extLst>
              <a:ext uri="{FF2B5EF4-FFF2-40B4-BE49-F238E27FC236}">
                <a16:creationId xmlns:a16="http://schemas.microsoft.com/office/drawing/2014/main" id="{CC6BE726-8767-C743-BFD2-D8AF1F78F92C}"/>
              </a:ext>
            </a:extLst>
          </p:cNvPr>
          <p:cNvCxnSpPr>
            <a:cxnSpLocks/>
          </p:cNvCxnSpPr>
          <p:nvPr userDrawn="1"/>
        </p:nvCxnSpPr>
        <p:spPr>
          <a:xfrm flipV="1">
            <a:off x="2496179" y="2787070"/>
            <a:ext cx="0" cy="52417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sp>
        <p:nvSpPr>
          <p:cNvPr id="26" name="Platshållare för text 12">
            <a:extLst>
              <a:ext uri="{FF2B5EF4-FFF2-40B4-BE49-F238E27FC236}">
                <a16:creationId xmlns:a16="http://schemas.microsoft.com/office/drawing/2014/main" id="{81B0D856-8DC4-814D-9593-CDD0C7748794}"/>
              </a:ext>
            </a:extLst>
          </p:cNvPr>
          <p:cNvSpPr>
            <a:spLocks noGrp="1"/>
          </p:cNvSpPr>
          <p:nvPr>
            <p:ph type="body" sz="quarter" idx="11"/>
          </p:nvPr>
        </p:nvSpPr>
        <p:spPr>
          <a:xfrm>
            <a:off x="878953" y="455464"/>
            <a:ext cx="8281199" cy="667450"/>
          </a:xfrm>
        </p:spPr>
        <p:txBody>
          <a:bodyPr anchor="ctr">
            <a:normAutofit/>
          </a:bodyPr>
          <a:lstStyle>
            <a:lvl1pPr>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r>
              <a:rPr lang="sv-SE"/>
              <a:t>Redigera format för bakgrundstext</a:t>
            </a:r>
          </a:p>
        </p:txBody>
      </p:sp>
    </p:spTree>
    <p:extLst>
      <p:ext uri="{BB962C8B-B14F-4D97-AF65-F5344CB8AC3E}">
        <p14:creationId xmlns:p14="http://schemas.microsoft.com/office/powerpoint/2010/main" val="184379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p:bldP spid="11" grpId="0"/>
      <p:bldP spid="14" grpId="0"/>
      <p:bldP spid="15" grpId="0" animBg="1"/>
      <p:bldP spid="16" grpId="0" animBg="1"/>
      <p:bldP spid="17" grpId="0"/>
      <p:bldP spid="18"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419570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33833039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Rubrik och innehåll">
    <p:bg>
      <p:bgPr>
        <a:solidFill>
          <a:srgbClr val="E6E6E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1219835"/>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6" name="Platshållare för innehåll 5">
            <a:extLst>
              <a:ext uri="{FF2B5EF4-FFF2-40B4-BE49-F238E27FC236}">
                <a16:creationId xmlns:a16="http://schemas.microsoft.com/office/drawing/2014/main" id="{74A1FB4C-DD39-8E46-BC95-125A85959E05}"/>
              </a:ext>
            </a:extLst>
          </p:cNvPr>
          <p:cNvSpPr>
            <a:spLocks noGrp="1"/>
          </p:cNvSpPr>
          <p:nvPr>
            <p:ph sz="quarter" idx="10"/>
          </p:nvPr>
        </p:nvSpPr>
        <p:spPr>
          <a:xfrm>
            <a:off x="1273174" y="1931645"/>
            <a:ext cx="10080625" cy="4351338"/>
          </a:xfrm>
        </p:spPr>
        <p:txBody>
          <a:bodyPr>
            <a:normAutofit/>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22555668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542807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18403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2167250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7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33392D-781B-4EEF-8147-E86F6006D0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77CA15A-4D7D-4A51-BB68-955A2A49A32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4596348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CCC7994-6360-46A2-A97E-4DBC7F6228DD}" type="slidenum">
              <a:rPr lang="sv-SE" smtClean="0"/>
              <a:t>‹#›</a:t>
            </a:fld>
            <a:endParaRPr lang="sv-SE"/>
          </a:p>
        </p:txBody>
      </p:sp>
      <p:sp>
        <p:nvSpPr>
          <p:cNvPr id="3" name="Innehåll platshållare"/>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Underrubrik">
            <a:extLst>
              <a:ext uri="{FF2B5EF4-FFF2-40B4-BE49-F238E27FC236}">
                <a16:creationId xmlns:a16="http://schemas.microsoft.com/office/drawing/2014/main" id="{8E042186-FCA8-476C-9A05-5A381609FFBC}"/>
              </a:ext>
            </a:extLst>
          </p:cNvPr>
          <p:cNvSpPr>
            <a:spLocks noGrp="1"/>
          </p:cNvSpPr>
          <p:nvPr>
            <p:ph type="body" sz="quarter" idx="13" hasCustomPrompt="1"/>
          </p:nvPr>
        </p:nvSpPr>
        <p:spPr>
          <a:xfrm>
            <a:off x="540000" y="756000"/>
            <a:ext cx="11112500" cy="396000"/>
          </a:xfrm>
        </p:spPr>
        <p:txBody>
          <a:bodyPr/>
          <a:lstStyle>
            <a:lvl1pPr marL="0" indent="0">
              <a:spcBef>
                <a:spcPts val="0"/>
              </a:spcBef>
              <a:buNone/>
              <a:defRPr sz="1800" b="0"/>
            </a:lvl1pPr>
            <a:lvl2pPr marL="216000" indent="0">
              <a:buNone/>
              <a:defRPr/>
            </a:lvl2pPr>
            <a:lvl3pPr marL="468000" indent="0">
              <a:buNone/>
              <a:defRPr/>
            </a:lvl3pPr>
            <a:lvl4pPr marL="720000" indent="0">
              <a:buNone/>
              <a:defRPr/>
            </a:lvl4pPr>
            <a:lvl5pPr marL="936000" indent="0">
              <a:buNone/>
              <a:defRPr/>
            </a:lvl5pPr>
          </a:lstStyle>
          <a:p>
            <a:pPr lvl="0"/>
            <a:r>
              <a:rPr lang="sv-SE"/>
              <a:t>Underrubrik</a:t>
            </a:r>
          </a:p>
        </p:txBody>
      </p:sp>
      <p:sp>
        <p:nvSpPr>
          <p:cNvPr id="9" name="Huvudrubrik">
            <a:extLst>
              <a:ext uri="{FF2B5EF4-FFF2-40B4-BE49-F238E27FC236}">
                <a16:creationId xmlns:a16="http://schemas.microsoft.com/office/drawing/2014/main" id="{D1926C1C-499A-4124-8813-706B24D3CD69}"/>
              </a:ext>
            </a:extLst>
          </p:cNvPr>
          <p:cNvSpPr>
            <a:spLocks noGrp="1"/>
          </p:cNvSpPr>
          <p:nvPr>
            <p:ph type="title"/>
          </p:nvPr>
        </p:nvSpPr>
        <p:spPr/>
        <p:txBody>
          <a:bodyPr/>
          <a:lstStyle>
            <a:lvl1pPr>
              <a:defRPr b="1"/>
            </a:lvl1pPr>
          </a:lstStyle>
          <a:p>
            <a:r>
              <a:rPr lang="sv-SE"/>
              <a:t>Klicka här för att ändra mall för rubrikformat</a:t>
            </a:r>
          </a:p>
        </p:txBody>
      </p:sp>
    </p:spTree>
    <p:extLst>
      <p:ext uri="{BB962C8B-B14F-4D97-AF65-F5344CB8AC3E}">
        <p14:creationId xmlns:p14="http://schemas.microsoft.com/office/powerpoint/2010/main" val="182296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ntro - oran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E92597B-C4A8-6E4A-A2E3-AC3DB213D92B}"/>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8" name="Rectangle 7">
            <a:extLst>
              <a:ext uri="{FF2B5EF4-FFF2-40B4-BE49-F238E27FC236}">
                <a16:creationId xmlns:a16="http://schemas.microsoft.com/office/drawing/2014/main" id="{53344D05-B00A-D24B-9BA6-E2B5D87DFBD1}"/>
              </a:ext>
            </a:extLst>
          </p:cNvPr>
          <p:cNvSpPr/>
          <p:nvPr/>
        </p:nvSpPr>
        <p:spPr>
          <a:xfrm>
            <a:off x="0" y="3018367"/>
            <a:ext cx="12192000" cy="2844800"/>
          </a:xfrm>
          <a:prstGeom prst="rect">
            <a:avLst/>
          </a:prstGeom>
          <a:solidFill>
            <a:srgbClr val="F47C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9" name="Picture 8">
            <a:extLst>
              <a:ext uri="{FF2B5EF4-FFF2-40B4-BE49-F238E27FC236}">
                <a16:creationId xmlns:a16="http://schemas.microsoft.com/office/drawing/2014/main" id="{9ACCDD84-9C6B-DF42-9E65-0AB550A900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1017" y="6275918"/>
            <a:ext cx="1843616" cy="38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2">
            <a:extLst>
              <a:ext uri="{FF2B5EF4-FFF2-40B4-BE49-F238E27FC236}">
                <a16:creationId xmlns:a16="http://schemas.microsoft.com/office/drawing/2014/main" id="{C403DEBE-065C-0846-A77B-BBF319DA4441}"/>
              </a:ext>
            </a:extLst>
          </p:cNvPr>
          <p:cNvSpPr>
            <a:spLocks noGrp="1" noChangeAspect="1"/>
          </p:cNvSpPr>
          <p:nvPr>
            <p:ph type="pic" idx="13"/>
          </p:nvPr>
        </p:nvSpPr>
        <p:spPr>
          <a:xfrm>
            <a:off x="0" y="0"/>
            <a:ext cx="12192000" cy="3017896"/>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2" name="Title 1"/>
          <p:cNvSpPr>
            <a:spLocks noGrp="1"/>
          </p:cNvSpPr>
          <p:nvPr>
            <p:ph type="ctrTitle"/>
          </p:nvPr>
        </p:nvSpPr>
        <p:spPr>
          <a:xfrm>
            <a:off x="1523997" y="3428999"/>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
        <p:nvSpPr>
          <p:cNvPr id="14" name="Text Placeholder 14">
            <a:extLst>
              <a:ext uri="{FF2B5EF4-FFF2-40B4-BE49-F238E27FC236}">
                <a16:creationId xmlns:a16="http://schemas.microsoft.com/office/drawing/2014/main" id="{EED380A4-5C5F-C84B-869B-224AA55BEA10}"/>
              </a:ext>
            </a:extLst>
          </p:cNvPr>
          <p:cNvSpPr>
            <a:spLocks noGrp="1"/>
          </p:cNvSpPr>
          <p:nvPr>
            <p:ph type="body" sz="quarter" idx="15"/>
          </p:nvPr>
        </p:nvSpPr>
        <p:spPr>
          <a:xfrm>
            <a:off x="5171017" y="5568951"/>
            <a:ext cx="1843200" cy="129116"/>
          </a:xfrm>
        </p:spPr>
        <p:txBody>
          <a:bodyPr lIns="0" tIns="0" rIns="0" bIns="0">
            <a:noAutofit/>
          </a:bodyPr>
          <a:lstStyle>
            <a:lvl1pPr marL="0" indent="0" algn="ctr">
              <a:buNone/>
              <a:defRPr sz="1067" b="1" i="0">
                <a:solidFill>
                  <a:schemeClr val="bg1"/>
                </a:solidFill>
                <a:latin typeface="Barlow Semi Condensed" pitchFamily="2" charset="77"/>
              </a:defRPr>
            </a:lvl1pPr>
          </a:lstStyle>
          <a:p>
            <a:pPr lvl="0"/>
            <a:r>
              <a:rPr lang="en-US"/>
              <a:t>Click to edit Master text styles</a:t>
            </a:r>
          </a:p>
        </p:txBody>
      </p:sp>
      <p:sp>
        <p:nvSpPr>
          <p:cNvPr id="10" name="Picture Placeholder 2">
            <a:extLst>
              <a:ext uri="{FF2B5EF4-FFF2-40B4-BE49-F238E27FC236}">
                <a16:creationId xmlns:a16="http://schemas.microsoft.com/office/drawing/2014/main" id="{BAEA23AE-9998-A449-8DB9-0F59E4668EE4}"/>
              </a:ext>
            </a:extLst>
          </p:cNvPr>
          <p:cNvSpPr>
            <a:spLocks noGrp="1"/>
          </p:cNvSpPr>
          <p:nvPr>
            <p:ph type="pic" idx="14"/>
          </p:nvPr>
        </p:nvSpPr>
        <p:spPr>
          <a:xfrm>
            <a:off x="5489649" y="2416248"/>
            <a:ext cx="1200000" cy="1200000"/>
          </a:xfrm>
          <a:prstGeom prst="rect">
            <a:avLst/>
          </a:prstGeom>
        </p:spPr>
        <p:txBody>
          <a:bodyPr anchor="t"/>
          <a:lstStyle>
            <a:lvl1pPr marL="0" indent="0">
              <a:buNone/>
              <a:defRPr sz="1600">
                <a:latin typeface="Barlow Semi Condensed"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Tree>
    <p:extLst>
      <p:ext uri="{BB962C8B-B14F-4D97-AF65-F5344CB8AC3E}">
        <p14:creationId xmlns:p14="http://schemas.microsoft.com/office/powerpoint/2010/main" val="41585302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Kapitel - 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53AE47-D4ED-9E41-A230-9F96BE82A7A2}"/>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4" name="Rectangle 3">
            <a:extLst>
              <a:ext uri="{FF2B5EF4-FFF2-40B4-BE49-F238E27FC236}">
                <a16:creationId xmlns:a16="http://schemas.microsoft.com/office/drawing/2014/main" id="{E46F2496-DC1C-E947-B7CA-6AD721D55C54}"/>
              </a:ext>
            </a:extLst>
          </p:cNvPr>
          <p:cNvSpPr/>
          <p:nvPr/>
        </p:nvSpPr>
        <p:spPr>
          <a:xfrm>
            <a:off x="-6350" y="0"/>
            <a:ext cx="12198351" cy="6858000"/>
          </a:xfrm>
          <a:prstGeom prst="rect">
            <a:avLst/>
          </a:prstGeom>
          <a:solidFill>
            <a:srgbClr val="E65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2" name="Title 1"/>
          <p:cNvSpPr>
            <a:spLocks noGrp="1"/>
          </p:cNvSpPr>
          <p:nvPr>
            <p:ph type="ctrTitle"/>
          </p:nvPr>
        </p:nvSpPr>
        <p:spPr>
          <a:xfrm>
            <a:off x="1520897" y="2385248"/>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Tree>
    <p:extLst>
      <p:ext uri="{BB962C8B-B14F-4D97-AF65-F5344CB8AC3E}">
        <p14:creationId xmlns:p14="http://schemas.microsoft.com/office/powerpoint/2010/main" val="26387908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17034282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oppbild + text - oran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3F6D29D1-8C37-6248-92E0-3F6663C0DA64}"/>
              </a:ext>
            </a:extLst>
          </p:cNvPr>
          <p:cNvSpPr>
            <a:spLocks noGrp="1" noChangeAspect="1"/>
          </p:cNvSpPr>
          <p:nvPr>
            <p:ph type="pic" idx="13"/>
          </p:nvPr>
        </p:nvSpPr>
        <p:spPr>
          <a:xfrm>
            <a:off x="0" y="0"/>
            <a:ext cx="12192000" cy="2701808"/>
          </a:xfrm>
          <a:prstGeom prst="rect">
            <a:avLst/>
          </a:prstGeom>
        </p:spPr>
        <p:txBody>
          <a:bodyPr anchor="t">
            <a:normAutofit/>
          </a:bodyPr>
          <a:lstStyle>
            <a:lvl1pPr marL="0" indent="0" algn="ctr">
              <a:buNone/>
              <a:defRPr sz="160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9" name="Rectangle 8">
            <a:extLst>
              <a:ext uri="{FF2B5EF4-FFF2-40B4-BE49-F238E27FC236}">
                <a16:creationId xmlns:a16="http://schemas.microsoft.com/office/drawing/2014/main" id="{4E421AEF-4637-DA43-92B4-E46E032841AE}"/>
              </a:ext>
            </a:extLst>
          </p:cNvPr>
          <p:cNvSpPr/>
          <p:nvPr userDrawn="1"/>
        </p:nvSpPr>
        <p:spPr>
          <a:xfrm>
            <a:off x="-6203" y="2701809"/>
            <a:ext cx="12192001" cy="3371615"/>
          </a:xfrm>
          <a:prstGeom prst="rect">
            <a:avLst/>
          </a:prstGeom>
          <a:solidFill>
            <a:srgbClr val="FED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Text Placeholder 3"/>
          <p:cNvSpPr>
            <a:spLocks noGrp="1"/>
          </p:cNvSpPr>
          <p:nvPr>
            <p:ph type="body" sz="half" idx="2"/>
          </p:nvPr>
        </p:nvSpPr>
        <p:spPr>
          <a:xfrm>
            <a:off x="380707" y="3544711"/>
            <a:ext cx="7779044" cy="2324277"/>
          </a:xfrm>
          <a:prstGeom prst="rect">
            <a:avLst/>
          </a:prstGeom>
        </p:spPr>
        <p:txBody>
          <a:bodyPr lIns="0" tIns="0" rIns="0" bIns="0">
            <a:normAutofit/>
          </a:bodyPr>
          <a:lstStyle>
            <a:lvl1pPr marL="0" indent="0">
              <a:lnSpc>
                <a:spcPct val="150000"/>
              </a:lnSpc>
              <a:buNone/>
              <a:defRPr sz="1600"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2" name="Title 1"/>
          <p:cNvSpPr>
            <a:spLocks noGrp="1"/>
          </p:cNvSpPr>
          <p:nvPr>
            <p:ph type="title"/>
          </p:nvPr>
        </p:nvSpPr>
        <p:spPr>
          <a:xfrm>
            <a:off x="380707" y="2892921"/>
            <a:ext cx="7779044" cy="530696"/>
          </a:xfrm>
        </p:spPr>
        <p:txBody>
          <a:bodyPr lIns="0" tIns="0" rIns="0" bIns="0" anchor="b"/>
          <a:lstStyle>
            <a:lvl1pPr>
              <a:defRPr sz="3200">
                <a:solidFill>
                  <a:srgbClr val="E65B1F"/>
                </a:solidFill>
                <a:latin typeface="Barlow Semi Condensed" pitchFamily="2" charset="77"/>
              </a:defRPr>
            </a:lvl1pPr>
          </a:lstStyle>
          <a:p>
            <a:r>
              <a:rPr lang="en-US"/>
              <a:t>Click to edit Master title style</a:t>
            </a:r>
          </a:p>
        </p:txBody>
      </p:sp>
      <p:sp>
        <p:nvSpPr>
          <p:cNvPr id="10" name="Date Placeholder 4">
            <a:extLst>
              <a:ext uri="{FF2B5EF4-FFF2-40B4-BE49-F238E27FC236}">
                <a16:creationId xmlns:a16="http://schemas.microsoft.com/office/drawing/2014/main" id="{F7EC2075-5584-CE4A-AB66-3D0D4FA6C467}"/>
              </a:ext>
            </a:extLst>
          </p:cNvPr>
          <p:cNvSpPr>
            <a:spLocks noGrp="1"/>
          </p:cNvSpPr>
          <p:nvPr>
            <p:ph type="dt" sz="half" idx="10"/>
          </p:nvPr>
        </p:nvSpPr>
        <p:spPr>
          <a:xfrm>
            <a:off x="4724400" y="6312404"/>
            <a:ext cx="2743200" cy="365125"/>
          </a:xfrm>
        </p:spPr>
        <p:txBody>
          <a:bodyPr anchor="b" anchorCtr="0"/>
          <a:lstStyle>
            <a:lvl1pPr algn="ctr">
              <a:defRPr sz="800" b="0" i="0">
                <a:solidFill>
                  <a:srgbClr val="276BAC"/>
                </a:solidFill>
                <a:latin typeface="Barlow Semi Condensed Light" pitchFamily="2" charset="77"/>
              </a:defRPr>
            </a:lvl1pPr>
          </a:lstStyle>
          <a:p>
            <a:endParaRPr lang="sv-SE"/>
          </a:p>
        </p:txBody>
      </p:sp>
      <p:sp>
        <p:nvSpPr>
          <p:cNvPr id="12" name="Slide Number Placeholder 6">
            <a:extLst>
              <a:ext uri="{FF2B5EF4-FFF2-40B4-BE49-F238E27FC236}">
                <a16:creationId xmlns:a16="http://schemas.microsoft.com/office/drawing/2014/main" id="{66960EF7-2F2E-764C-B905-708596BEAE0B}"/>
              </a:ext>
            </a:extLst>
          </p:cNvPr>
          <p:cNvSpPr>
            <a:spLocks noGrp="1"/>
          </p:cNvSpPr>
          <p:nvPr>
            <p:ph type="sldNum" sz="quarter" idx="12"/>
          </p:nvPr>
        </p:nvSpPr>
        <p:spPr>
          <a:xfrm>
            <a:off x="9065684" y="6312404"/>
            <a:ext cx="2743200" cy="365125"/>
          </a:xfrm>
        </p:spPr>
        <p:txBody>
          <a:bodyPr lIns="0" tIns="0" rIns="0" bIns="0" anchor="b" anchorCtr="0"/>
          <a:lstStyle>
            <a:lvl1pPr>
              <a:defRPr sz="1333">
                <a:solidFill>
                  <a:srgbClr val="276BAC"/>
                </a:solidFill>
                <a:latin typeface="Barlow Semi Condensed Medium" pitchFamily="2" charset="77"/>
              </a:defRPr>
            </a:lvl1pPr>
          </a:lstStyle>
          <a:p>
            <a:fld id="{51DD8936-0D34-7542-86B3-5EEABA21406C}" type="slidenum">
              <a:rPr lang="sv-SE" smtClean="0"/>
              <a:pPr/>
              <a:t>‹#›</a:t>
            </a:fld>
            <a:endParaRPr lang="sv-SE"/>
          </a:p>
        </p:txBody>
      </p:sp>
      <p:pic>
        <p:nvPicPr>
          <p:cNvPr id="13" name="Picture 12">
            <a:extLst>
              <a:ext uri="{FF2B5EF4-FFF2-40B4-BE49-F238E27FC236}">
                <a16:creationId xmlns:a16="http://schemas.microsoft.com/office/drawing/2014/main" id="{CA6879FD-8DE6-C441-8AEA-9E6BD5F4C083}"/>
              </a:ext>
            </a:extLst>
          </p:cNvPr>
          <p:cNvPicPr>
            <a:picLocks noChangeAspect="1"/>
          </p:cNvPicPr>
          <p:nvPr userDrawn="1"/>
        </p:nvPicPr>
        <p:blipFill>
          <a:blip r:embed="rId2"/>
          <a:stretch>
            <a:fillRect/>
          </a:stretch>
        </p:blipFill>
        <p:spPr>
          <a:xfrm>
            <a:off x="380708" y="6356351"/>
            <a:ext cx="1320153" cy="277232"/>
          </a:xfrm>
          <a:prstGeom prst="rect">
            <a:avLst/>
          </a:prstGeom>
        </p:spPr>
      </p:pic>
    </p:spTree>
    <p:extLst>
      <p:ext uri="{BB962C8B-B14F-4D97-AF65-F5344CB8AC3E}">
        <p14:creationId xmlns:p14="http://schemas.microsoft.com/office/powerpoint/2010/main" val="6201773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878657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15915892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2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96237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230748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Inledning eller kapitelavdela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48F2EF-D19A-4C01-B7FA-0C8E213F03B4}"/>
              </a:ext>
            </a:extLst>
          </p:cNvPr>
          <p:cNvSpPr/>
          <p:nvPr userDrawn="1"/>
        </p:nvSpPr>
        <p:spPr>
          <a:xfrm>
            <a:off x="0" y="4"/>
            <a:ext cx="12192000" cy="6093292"/>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sz="1350"/>
          </a:p>
        </p:txBody>
      </p:sp>
      <p:sp>
        <p:nvSpPr>
          <p:cNvPr id="2" name="Rubrik 1"/>
          <p:cNvSpPr>
            <a:spLocks noGrp="1"/>
          </p:cNvSpPr>
          <p:nvPr>
            <p:ph type="ctrTitle"/>
          </p:nvPr>
        </p:nvSpPr>
        <p:spPr>
          <a:xfrm>
            <a:off x="914400" y="1310118"/>
            <a:ext cx="10363200" cy="1470025"/>
          </a:xfrm>
        </p:spPr>
        <p:txBody>
          <a:bodyPr/>
          <a:lstStyle>
            <a:lvl1pPr algn="ctr">
              <a:defRPr>
                <a:solidFill>
                  <a:schemeClr val="bg1"/>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1828800" y="2862143"/>
            <a:ext cx="8534400" cy="1752600"/>
          </a:xfrm>
        </p:spPr>
        <p:txBody>
          <a:bodyPr>
            <a:normAutofit/>
          </a:bodyPr>
          <a:lstStyle>
            <a:lvl1pPr marL="0" indent="0" algn="ctr">
              <a:buNone/>
              <a:defRPr sz="1500">
                <a:solidFill>
                  <a:schemeClr val="bg1"/>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9" name="Platshållare för datum 3">
            <a:extLst>
              <a:ext uri="{FF2B5EF4-FFF2-40B4-BE49-F238E27FC236}">
                <a16:creationId xmlns:a16="http://schemas.microsoft.com/office/drawing/2014/main" id="{F612F980-C95B-4F3C-B94E-2E828BABC40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0" name="Platshållare för bildnummer 5">
            <a:extLst>
              <a:ext uri="{FF2B5EF4-FFF2-40B4-BE49-F238E27FC236}">
                <a16:creationId xmlns:a16="http://schemas.microsoft.com/office/drawing/2014/main" id="{0D1580FC-8779-470E-8F63-5E2386B7B3FF}"/>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2" name="Platshållare för sidfot 4">
            <a:extLst>
              <a:ext uri="{FF2B5EF4-FFF2-40B4-BE49-F238E27FC236}">
                <a16:creationId xmlns:a16="http://schemas.microsoft.com/office/drawing/2014/main" id="{20791AF3-5299-455C-B9E9-528EE3BAFB43}"/>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39778146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2195825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9" name="Bildobjekt 8">
            <a:extLst>
              <a:ext uri="{FF2B5EF4-FFF2-40B4-BE49-F238E27FC236}">
                <a16:creationId xmlns:a16="http://schemas.microsoft.com/office/drawing/2014/main" id="{38AE7D2B-618F-9E41-B21F-ED9D35735F2C}"/>
              </a:ext>
            </a:extLst>
          </p:cNvPr>
          <p:cNvPicPr>
            <a:picLocks noChangeAspect="1"/>
          </p:cNvPicPr>
          <p:nvPr userDrawn="1"/>
        </p:nvPicPr>
        <p:blipFill>
          <a:blip r:embed="rId2"/>
          <a:stretch>
            <a:fillRect/>
          </a:stretch>
        </p:blipFill>
        <p:spPr>
          <a:xfrm>
            <a:off x="0" y="291799"/>
            <a:ext cx="1091153" cy="953100"/>
          </a:xfrm>
          <a:prstGeom prst="rect">
            <a:avLst/>
          </a:prstGeom>
        </p:spPr>
      </p:pic>
      <p:sp>
        <p:nvSpPr>
          <p:cNvPr id="3" name="Platshållare för text 2">
            <a:extLst>
              <a:ext uri="{FF2B5EF4-FFF2-40B4-BE49-F238E27FC236}">
                <a16:creationId xmlns:a16="http://schemas.microsoft.com/office/drawing/2014/main" id="{2C8D6E13-294C-3D4E-B920-EBACE9D3D196}"/>
              </a:ext>
            </a:extLst>
          </p:cNvPr>
          <p:cNvSpPr>
            <a:spLocks noGrp="1"/>
          </p:cNvSpPr>
          <p:nvPr>
            <p:ph type="body" sz="quarter" idx="10"/>
          </p:nvPr>
        </p:nvSpPr>
        <p:spPr>
          <a:xfrm>
            <a:off x="1273173" y="143544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9556334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1795686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10412077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40158061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40883976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9892966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marL="0" indent="0">
              <a:buNone/>
              <a:defRPr>
                <a:solidFill>
                  <a:srgbClr val="1D566C"/>
                </a:solidFill>
              </a:defRPr>
            </a:lvl1pPr>
          </a:lstStyle>
          <a:p>
            <a:pPr algn="l"/>
            <a:endParaRPr lang="sv-SE" sz="2000">
              <a:solidFill>
                <a:schemeClr val="bg1"/>
              </a:solidFill>
            </a:endParaRPr>
          </a:p>
        </p:txBody>
      </p:sp>
      <p:sp>
        <p:nvSpPr>
          <p:cNvPr id="8" name="Ellips 7">
            <a:extLst>
              <a:ext uri="{FF2B5EF4-FFF2-40B4-BE49-F238E27FC236}">
                <a16:creationId xmlns:a16="http://schemas.microsoft.com/office/drawing/2014/main" id="{12DBC865-CBAA-E743-9368-5F716BAB30B0}"/>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8D7AF980-298E-FC4E-A2C0-2CC4E9A197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7339" y="1783959"/>
            <a:ext cx="3362664" cy="3357562"/>
          </a:xfrm>
          <a:prstGeom prst="rect">
            <a:avLst/>
          </a:prstGeom>
        </p:spPr>
      </p:pic>
      <p:sp>
        <p:nvSpPr>
          <p:cNvPr id="7" name="Rubrik 5">
            <a:extLst>
              <a:ext uri="{FF2B5EF4-FFF2-40B4-BE49-F238E27FC236}">
                <a16:creationId xmlns:a16="http://schemas.microsoft.com/office/drawing/2014/main" id="{AA32E339-2D98-644F-9BE4-635C386B3FE7}"/>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1: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Affärsmodeller, incitament &amp; samverkan</a:t>
            </a:r>
          </a:p>
        </p:txBody>
      </p:sp>
    </p:spTree>
    <p:extLst>
      <p:ext uri="{BB962C8B-B14F-4D97-AF65-F5344CB8AC3E}">
        <p14:creationId xmlns:p14="http://schemas.microsoft.com/office/powerpoint/2010/main" val="13049155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6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9981EB3D-F7C1-A04D-8CE0-B8627B29FB91}"/>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E64FEA81-1F7E-9A45-A58C-76548C529C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899" y="2331357"/>
            <a:ext cx="3759200" cy="2501900"/>
          </a:xfrm>
          <a:prstGeom prst="rect">
            <a:avLst/>
          </a:prstGeom>
        </p:spPr>
      </p:pic>
      <p:sp>
        <p:nvSpPr>
          <p:cNvPr id="12" name="Rubrik 5">
            <a:extLst>
              <a:ext uri="{FF2B5EF4-FFF2-40B4-BE49-F238E27FC236}">
                <a16:creationId xmlns:a16="http://schemas.microsoft.com/office/drawing/2014/main" id="{BCB53956-3EFD-9C44-A493-A9D45355584C}"/>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3: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Design, Process &amp; Klimatberäkning</a:t>
            </a:r>
          </a:p>
        </p:txBody>
      </p:sp>
      <p:sp>
        <p:nvSpPr>
          <p:cNvPr id="15" name="Platshållare för text 2">
            <a:extLst>
              <a:ext uri="{FF2B5EF4-FFF2-40B4-BE49-F238E27FC236}">
                <a16:creationId xmlns:a16="http://schemas.microsoft.com/office/drawing/2014/main" id="{2E7C16AD-39EF-004C-8431-F194CDD19406}"/>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a:t>
            </a:r>
          </a:p>
        </p:txBody>
      </p:sp>
    </p:spTree>
    <p:extLst>
      <p:ext uri="{BB962C8B-B14F-4D97-AF65-F5344CB8AC3E}">
        <p14:creationId xmlns:p14="http://schemas.microsoft.com/office/powerpoint/2010/main" val="5769044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11642347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1002102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14548959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1901375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1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2952100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6613587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2983534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8798300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1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8823221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403407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9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0005880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14064566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41051099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36681121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0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20882367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8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7256586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7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9127435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6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3294552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11985795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14451480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F4CFA1A-0529-8B43-9D34-7B4663713D50}"/>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FE4255BC-64F4-C24E-AAAD-CF316362DC2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22942C0-A60A-7E48-84DD-471EAD421C37}"/>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21664987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806EC3-2EE4-FC49-BC03-6CA9F964193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427B462-622F-674A-9907-DCCFE21D83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CC30BB6-9F9A-6B48-8B75-BF2FA6B363D6}"/>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E3537E0E-53CD-9A4C-B338-181AEA12F7E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31C6787-EEF3-5A43-917A-DE393D3F1C17}"/>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9935962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2DAF26-DAE7-E742-8513-CC13E5D824F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52E73F3-0A4D-D84B-B8D7-FFC4A4B6165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441AED8-DC30-2346-BACF-E9DA8428F97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8C9EF5E6-A457-5A48-A54B-1AE9B5AE9BC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7C5D6E3-34C8-984A-A9C6-56CAFE9F618B}"/>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5658569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23B610-7C0E-9B45-8C3D-C7D37D4234CE}"/>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923B940-36C6-8449-A909-58458711B5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BE683FC-A63E-414B-B46D-63A086968F85}"/>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6EA7AB25-931E-2843-B785-59F9DED3F35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DBAE8FE-AA7C-9441-BBD0-5EE02654B1D9}"/>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0353009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F65E60-175A-654C-9D7E-B8F4D78B552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C321B0E-57AF-274D-82A4-616E44329B5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5DF06FC-5EF1-4F4F-8ED4-DBEF08F9513A}"/>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E4ED2F6-CE16-2542-98AA-F53F0938A17D}"/>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48C5D11E-F3F6-4B4B-AFE4-13CDCCE1D4E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D2CECFC-9D07-EA49-89C2-9C81CCAE5A94}"/>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3420917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D7AE786-ADBC-8A40-80F2-CEB9FA4ADDD2}"/>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D661B63-2DF2-7F46-984E-BC51C0FFF2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FD44377-B9E0-FB42-AE54-57CB4226A298}"/>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268CBBE-CCC2-1446-BDE6-1E5FB3136B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26234229-62E7-2844-BA54-89BB36C3E620}"/>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C9E8B13-ABCF-D944-9932-CA2C365D7F14}"/>
              </a:ext>
            </a:extLst>
          </p:cNvPr>
          <p:cNvSpPr>
            <a:spLocks noGrp="1"/>
          </p:cNvSpPr>
          <p:nvPr>
            <p:ph type="dt" sz="half" idx="10"/>
          </p:nvPr>
        </p:nvSpPr>
        <p:spPr/>
        <p:txBody>
          <a:bodyPr/>
          <a:lstStyle/>
          <a:p>
            <a:endParaRPr lang="sv-SE"/>
          </a:p>
        </p:txBody>
      </p:sp>
      <p:sp>
        <p:nvSpPr>
          <p:cNvPr id="8" name="Platshållare för sidfot 7">
            <a:extLst>
              <a:ext uri="{FF2B5EF4-FFF2-40B4-BE49-F238E27FC236}">
                <a16:creationId xmlns:a16="http://schemas.microsoft.com/office/drawing/2014/main" id="{6BA83919-905D-C740-81D1-5899AA69C079}"/>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954EA2D8-44C0-1B49-A45F-A192FC307480}"/>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13723641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36CAD0-8FEC-FE4F-921D-D8F384CD910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7AB0907-365A-DC45-AF8E-82E8A6450043}"/>
              </a:ext>
            </a:extLst>
          </p:cNvPr>
          <p:cNvSpPr>
            <a:spLocks noGrp="1"/>
          </p:cNvSpPr>
          <p:nvPr>
            <p:ph type="dt" sz="half" idx="10"/>
          </p:nvPr>
        </p:nvSpPr>
        <p:spPr/>
        <p:txBody>
          <a:bodyPr/>
          <a:lstStyle/>
          <a:p>
            <a:endParaRPr lang="sv-SE"/>
          </a:p>
        </p:txBody>
      </p:sp>
      <p:sp>
        <p:nvSpPr>
          <p:cNvPr id="4" name="Platshållare för sidfot 3">
            <a:extLst>
              <a:ext uri="{FF2B5EF4-FFF2-40B4-BE49-F238E27FC236}">
                <a16:creationId xmlns:a16="http://schemas.microsoft.com/office/drawing/2014/main" id="{EF2967D2-CFD0-CD41-9CB3-05FA99A074C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6491507-AEB8-1140-BC82-7770E670FD5C}"/>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1837413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F4CFA1A-0529-8B43-9D34-7B4663713D50}"/>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FE4255BC-64F4-C24E-AAAD-CF316362DC2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22942C0-A60A-7E48-84DD-471EAD421C37}"/>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27146123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EDBD50-7497-9547-BFBE-226B17A3500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E5FAD66-EBFA-DC41-B084-D5F91F652F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0ECFEAE-8945-D545-8BD9-E0DFCF74E6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F1C4C9E-F594-A24E-B765-F46F23214028}"/>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B7B48B1A-5214-7A41-A153-B639C5472DA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C64D805-3ACE-7E47-BEF6-A9ED88819B6F}"/>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8277423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418F3E-4F9D-2947-8BA8-863AB2D1ED0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88C0C48-20B9-CB44-9524-BA88A7D652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BB6911C7-C4F8-8C4F-9B3C-43C098CD9E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EC349D1-CD7D-8246-B78D-E555BC3ED605}"/>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6F4F3B8A-1B3E-FF4E-97FC-59D4CEEF466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C0C7BEA-C0A5-284F-A192-45C91A3DDFD5}"/>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3683775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A4BFD4-FA41-7D4C-9E6E-FFD96573971E}"/>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D0FEF95-55D2-844D-8E0A-F35FAD61D61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26A6437-F7A0-BB4F-966C-9AE2E012EE8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FB3369CE-1FA7-5F4A-8619-26B5C9B6AD9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0B8B1B8-2379-0E43-B5CB-7B206E4A3CD5}"/>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2959226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EE487DAA-9F00-2147-AF26-B704945AF5D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8BDA381-D960-A249-8449-0C6B9810929B}"/>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E58145C-FF27-E24D-B9FF-760F181F64B9}"/>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06C49B02-FC27-E444-86BB-6BA088F4D0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8F4C444-C264-CD44-B49E-D73F10CC5A31}"/>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19450886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3_Rubrik och innehåll">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1372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1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F56AEB-53BE-334F-B324-B8534677AB6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08A6679C-B814-7742-B0B7-AFF6294D56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F732C25-EF8D-5444-9FC6-07300B919504}"/>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CA2C8D22-9CA9-AA4B-808C-E6EDACBF6A0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599C265-9217-5C47-B1E1-664F3D1F59C8}"/>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2482138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394374-D7A9-4C4E-85DE-EC19DDF47B3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A0FFD86-B495-BB44-92F3-E429E87A061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F022F9B-0EC7-B04D-A266-5FF0E818ABE6}"/>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6FD4FA24-9828-4544-9545-64C568F52BC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E2E05C0-2012-7149-BEDD-92B002768C27}"/>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5804447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1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521413-231D-8543-894B-5D7C81E02C5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6AC5390-0FB0-E640-B77B-EEA907ED8E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8ADBBBDE-A6A5-634A-B0E0-16600B3E748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4A94AF70-F19E-994A-85EC-F9A43DC16CC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3C0ABAD-2A4E-2C4F-A28D-AD06CA17C98F}"/>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502096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1_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28F054-E183-4A46-99C4-B38387DC88E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74F73B2-F13B-0A4F-A19C-D21E68EBE022}"/>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ACC75B0-09F3-CF4D-97EB-3A7FAFE17818}"/>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7925CCA-0DD9-9F49-8629-6622E98D79FA}"/>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FDF04148-5EC9-F144-A48E-AA452EE6872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77ED668-AF8E-7742-85A4-4C3EA2815F8C}"/>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40749036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1_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F0AB81-58C5-5449-84AB-19DFBFB914D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50140A6-A219-6D48-9A0F-A298DE60F3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E29F10B-7EC9-624A-8356-60F3385D6C02}"/>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5FF3911-F778-A549-8246-D7737B347F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7F57C46-DFF0-874F-9575-C6413175DF7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C7BAC9C-824F-4A4E-8FA0-4BCDDC3389CE}"/>
              </a:ext>
            </a:extLst>
          </p:cNvPr>
          <p:cNvSpPr>
            <a:spLocks noGrp="1"/>
          </p:cNvSpPr>
          <p:nvPr>
            <p:ph type="dt" sz="half" idx="10"/>
          </p:nvPr>
        </p:nvSpPr>
        <p:spPr/>
        <p:txBody>
          <a:bodyPr/>
          <a:lstStyle/>
          <a:p>
            <a:endParaRPr lang="sv-SE"/>
          </a:p>
        </p:txBody>
      </p:sp>
      <p:sp>
        <p:nvSpPr>
          <p:cNvPr id="8" name="Platshållare för sidfot 7">
            <a:extLst>
              <a:ext uri="{FF2B5EF4-FFF2-40B4-BE49-F238E27FC236}">
                <a16:creationId xmlns:a16="http://schemas.microsoft.com/office/drawing/2014/main" id="{8F214EED-9808-974A-AC0A-421E42018EB2}"/>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D77BEBA-043B-B74C-BA88-58641E4E88DB}"/>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5206495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1_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2A3D65-ACBE-B64A-BE43-42863F3AEF0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28F4DF4-3857-BF4F-A50E-5E331865B0A1}"/>
              </a:ext>
            </a:extLst>
          </p:cNvPr>
          <p:cNvSpPr>
            <a:spLocks noGrp="1"/>
          </p:cNvSpPr>
          <p:nvPr>
            <p:ph type="dt" sz="half" idx="10"/>
          </p:nvPr>
        </p:nvSpPr>
        <p:spPr/>
        <p:txBody>
          <a:bodyPr/>
          <a:lstStyle/>
          <a:p>
            <a:endParaRPr lang="sv-SE"/>
          </a:p>
        </p:txBody>
      </p:sp>
      <p:sp>
        <p:nvSpPr>
          <p:cNvPr id="4" name="Platshållare för sidfot 3">
            <a:extLst>
              <a:ext uri="{FF2B5EF4-FFF2-40B4-BE49-F238E27FC236}">
                <a16:creationId xmlns:a16="http://schemas.microsoft.com/office/drawing/2014/main" id="{768DA078-AE9A-BB43-82C5-2C1D81FD120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D72C6CD-2F86-E34B-8355-97290DF750A2}"/>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73677462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1_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0596D25-D3D2-A748-808D-0FE2E46F7544}"/>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C5A91205-8E74-8D4F-8A9A-DED171119D0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E3AA07A7-8F95-FE4F-95F3-CE137EC31145}"/>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1717269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1_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C33525-94E6-0D49-AE91-033A9581B71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0C8B9EB-23F3-B54D-86DB-178134D46A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7310F9D6-B5EB-2A47-90DC-FD9561B31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9123C08-2BF7-3748-9273-D526CDB7C844}"/>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19DF9C65-9E7B-4A4A-BF77-016AE85DABC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E16F307-CE61-CD4D-8499-BF93AFC16EBF}"/>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9289888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D42AB8-DE68-F74F-AD60-8CAC558B7F0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CCE757A6-AEBB-614A-A3FE-3A92E50CF1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37197663-77C2-6A4D-A7BE-90820240E5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E4BDA04-C328-4D43-A158-AE4FB3A7A0C8}"/>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2682C068-9B49-4043-B8D9-9696765D2DB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BFC6C0B-DD94-C543-B69E-AFE0F7F05137}"/>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39537136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1_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FE44DA-3C33-0241-BDA5-7F6F0867562D}"/>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020B2F1-9E97-7B4F-A0E8-D71EC236890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17ECCA8-DD53-494A-87F8-6E720BE37770}"/>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890CFCBF-CBFE-0F46-8B98-B759A9495BF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F7F9B03-8535-694D-8058-E2407BBFD043}"/>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37252151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1_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BC5B185-C7B3-FA4C-B5F4-83D7D56AE150}"/>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F8EC826-DB96-4442-9883-75CFF8629C9E}"/>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8359288-7CE3-2540-8677-C23721562DA6}"/>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19E27669-1EA2-CB4E-BAC7-1A2F4C54BAE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391E72-4116-864B-8F27-8AF906ED80EC}"/>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5397237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4_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42647632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F5D1DB-93E2-4ED5-AB71-FAAF0D22738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273CDBCA-0A86-45A8-B6D1-44560E2D88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05E3786-110E-454F-9C05-8AC999F67C7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4C63A63A-10B0-484A-8D3D-86A9F1522B2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24731A4-F96D-4DAD-B2BC-5F42166613AE}"/>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39723459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17FA17-33E9-436C-8C3E-76080244D03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A120C7F-06C4-450D-9F3E-D092070ED58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A36996B-37A6-440D-8E65-B267D6D405CF}"/>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42DA90B4-527A-4C7F-A3A7-03CC2A39B8F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AF07AB1-C41F-40E5-B587-699DBC353396}"/>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5063621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AABB20-DBA0-4800-8120-06AD4604CFF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8DAAFBD-6462-4771-96E1-3140397229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1981F4E-7F59-48FE-B8C6-D0CEBEDC7CB2}"/>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CF61288A-BEBE-4E47-83F8-6BC5161A8D5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4FF0F42-1B28-44C1-8CCD-1947A2F1AA7A}"/>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50201604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728EFC-E4D0-42D3-8C85-CBAA9A48B0A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8E2249C-08A4-4970-82C1-FE7F694EB4F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E8EA8B69-EEA2-4395-BF42-4696CEB1C98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D665C23-BB97-40CE-8CC1-887F0AD6C935}"/>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33DF1482-E6D2-445C-9073-0325F14BDC3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955CC30-906C-4D3E-859B-6EAB1AE788E7}"/>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4133535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FD2727-DE5C-44FD-8F23-09FA20C46C8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CC06F6A-CDF6-4BC4-8658-C9875D607C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3A24112-BF7A-415F-A0B8-165D4755D86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3F09004B-24E4-41A7-A373-85A0D6611D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EFCDD1C-7C78-4822-9D44-76DA6D40A28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ADCC673-1A77-4C14-BC26-2029F905681E}"/>
              </a:ext>
            </a:extLst>
          </p:cNvPr>
          <p:cNvSpPr>
            <a:spLocks noGrp="1"/>
          </p:cNvSpPr>
          <p:nvPr>
            <p:ph type="dt" sz="half" idx="10"/>
          </p:nvPr>
        </p:nvSpPr>
        <p:spPr/>
        <p:txBody>
          <a:bodyPr/>
          <a:lstStyle/>
          <a:p>
            <a:endParaRPr lang="sv-SE"/>
          </a:p>
        </p:txBody>
      </p:sp>
      <p:sp>
        <p:nvSpPr>
          <p:cNvPr id="8" name="Platshållare för sidfot 7">
            <a:extLst>
              <a:ext uri="{FF2B5EF4-FFF2-40B4-BE49-F238E27FC236}">
                <a16:creationId xmlns:a16="http://schemas.microsoft.com/office/drawing/2014/main" id="{B553DAA3-E4BD-4463-8C5C-C2944368AA6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0DB29B8-9353-4BB2-821F-7FEC9E606F9A}"/>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62953722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570B4E-EAB0-4F7D-A4E3-8E72ACDC827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30C235E-D36E-4C64-8C73-B849188F2662}"/>
              </a:ext>
            </a:extLst>
          </p:cNvPr>
          <p:cNvSpPr>
            <a:spLocks noGrp="1"/>
          </p:cNvSpPr>
          <p:nvPr>
            <p:ph type="dt" sz="half" idx="10"/>
          </p:nvPr>
        </p:nvSpPr>
        <p:spPr/>
        <p:txBody>
          <a:bodyPr/>
          <a:lstStyle/>
          <a:p>
            <a:endParaRPr lang="sv-SE"/>
          </a:p>
        </p:txBody>
      </p:sp>
      <p:sp>
        <p:nvSpPr>
          <p:cNvPr id="4" name="Platshållare för sidfot 3">
            <a:extLst>
              <a:ext uri="{FF2B5EF4-FFF2-40B4-BE49-F238E27FC236}">
                <a16:creationId xmlns:a16="http://schemas.microsoft.com/office/drawing/2014/main" id="{06A720A9-46DB-40AC-9F9B-DB13EC74EC0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6276EEF-7E63-4EB9-AD94-52ABD3AADDAA}"/>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41311586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E86E8AA-FCD5-4F4C-B0DE-94935BFDE941}"/>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AB187316-CA9F-4039-85D4-2145CDAE38FE}"/>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CF65DF01-93E9-4FEB-851E-2EE673AC5F06}"/>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90596691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63062C-2E31-4781-A1D2-FB95774B005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6CEEB05-43AE-4939-AE20-CD5F35F919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1E6CC6F5-2E72-45CA-AD09-CC9383FC56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8A6FBDD-105F-48F5-8591-975D12FAF6FB}"/>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B71721BA-3CE8-4F71-AA5C-83CF4318075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552C109-0C14-472F-BF64-3740D9F77E2F}"/>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3498443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1B5795-83CA-473B-AE44-4CC6898F2B8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38F7365-1A60-42BE-827B-0833E99C7F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89D40B66-E5EC-4B1E-B27F-C1D281F1EE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C532B38-0D8F-4119-B3B4-518C97F07998}"/>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50A2289F-21D2-4A97-80E5-132F1BAA640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F4CF338-1117-419A-A6E6-00602323EE91}"/>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2013422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31FEE2-6AEF-4CF7-897A-D9C80BD66453}"/>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E9DB807-FC68-4D23-AC12-70F037590A1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8B65073-3E8A-45C3-AC82-0346ACBCE65C}"/>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55B8C519-51BC-4BCF-B6CF-0B0AE67443F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90B0C5E-B2BD-4697-9FDB-226E9001ED5F}"/>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34777068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0B4E130-2BBA-4FE1-BBF1-79EF816CC579}"/>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A2DB9E5-62D2-4A46-B47C-F2A168E892CC}"/>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6686ED1-0E51-4745-A3F1-9F26830333ED}"/>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5680A616-E8D9-4869-9633-63012A71836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20FCA8C-25EF-4926-AED0-DE03692A8AE2}"/>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7758876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4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22699326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26797866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_Rubrik och innehåll">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980638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_Rubrik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1314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205520843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Rubrik med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p>
        </p:txBody>
      </p:sp>
      <p:sp>
        <p:nvSpPr>
          <p:cNvPr id="3" name="Content Placeholder 2"/>
          <p:cNvSpPr>
            <a:spLocks noGrp="1"/>
          </p:cNvSpPr>
          <p:nvPr>
            <p:ph idx="1"/>
          </p:nvPr>
        </p:nvSpPr>
        <p:spPr>
          <a:xfrm>
            <a:off x="623888" y="1665288"/>
            <a:ext cx="9218202" cy="4422775"/>
          </a:xfrm>
        </p:spPr>
        <p:txBody>
          <a:bodyPr/>
          <a:lstStyle/>
          <a:p>
            <a:pPr lvl="0"/>
            <a:r>
              <a:rPr lang="sv-SE"/>
              <a:t>Klicka här för att ändra format på bakgrundstexten</a:t>
            </a:r>
          </a:p>
          <a:p>
            <a:pPr lvl="1"/>
            <a:r>
              <a:rPr lang="sv-SE"/>
              <a:t>Nivå två</a:t>
            </a:r>
          </a:p>
          <a:p>
            <a:pPr lvl="2"/>
            <a:r>
              <a:rPr lang="sv-SE"/>
              <a:t>Nivå tre</a:t>
            </a:r>
          </a:p>
        </p:txBody>
      </p:sp>
    </p:spTree>
    <p:extLst>
      <p:ext uri="{BB962C8B-B14F-4D97-AF65-F5344CB8AC3E}">
        <p14:creationId xmlns:p14="http://schemas.microsoft.com/office/powerpoint/2010/main" val="398649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marL="0" indent="0">
              <a:buNone/>
              <a:defRPr>
                <a:solidFill>
                  <a:srgbClr val="1D566C"/>
                </a:solidFill>
              </a:defRPr>
            </a:lvl1pPr>
          </a:lstStyle>
          <a:p>
            <a:pPr algn="l"/>
            <a:endParaRPr lang="sv-SE" sz="2000">
              <a:solidFill>
                <a:schemeClr val="bg1"/>
              </a:solidFill>
            </a:endParaRPr>
          </a:p>
        </p:txBody>
      </p:sp>
      <p:sp>
        <p:nvSpPr>
          <p:cNvPr id="8" name="Ellips 7">
            <a:extLst>
              <a:ext uri="{FF2B5EF4-FFF2-40B4-BE49-F238E27FC236}">
                <a16:creationId xmlns:a16="http://schemas.microsoft.com/office/drawing/2014/main" id="{12DBC865-CBAA-E743-9368-5F716BAB30B0}"/>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8D7AF980-298E-FC4E-A2C0-2CC4E9A197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7339" y="1783959"/>
            <a:ext cx="3362664" cy="3357562"/>
          </a:xfrm>
          <a:prstGeom prst="rect">
            <a:avLst/>
          </a:prstGeom>
        </p:spPr>
      </p:pic>
      <p:sp>
        <p:nvSpPr>
          <p:cNvPr id="7" name="Rubrik 5">
            <a:extLst>
              <a:ext uri="{FF2B5EF4-FFF2-40B4-BE49-F238E27FC236}">
                <a16:creationId xmlns:a16="http://schemas.microsoft.com/office/drawing/2014/main" id="{AA32E339-2D98-644F-9BE4-635C386B3FE7}"/>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1: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Affärsmodeller, incitament &amp; samverkan</a:t>
            </a:r>
          </a:p>
        </p:txBody>
      </p:sp>
    </p:spTree>
    <p:extLst>
      <p:ext uri="{BB962C8B-B14F-4D97-AF65-F5344CB8AC3E}">
        <p14:creationId xmlns:p14="http://schemas.microsoft.com/office/powerpoint/2010/main" val="98314170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a:defRPr>
                <a:solidFill>
                  <a:srgbClr val="1D566C"/>
                </a:solidFill>
              </a:defRPr>
            </a:lvl1pPr>
          </a:lstStyle>
          <a:p>
            <a:pPr algn="l"/>
            <a:endParaRPr lang="sv-SE" sz="2000">
              <a:solidFill>
                <a:schemeClr val="bg1"/>
              </a:solidFill>
            </a:endParaRPr>
          </a:p>
        </p:txBody>
      </p:sp>
      <p:sp>
        <p:nvSpPr>
          <p:cNvPr id="12" name="Ellips 11">
            <a:extLst>
              <a:ext uri="{FF2B5EF4-FFF2-40B4-BE49-F238E27FC236}">
                <a16:creationId xmlns:a16="http://schemas.microsoft.com/office/drawing/2014/main" id="{D7B76810-9648-604A-9E18-21D1DCA292C3}"/>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objekt 9">
            <a:extLst>
              <a:ext uri="{FF2B5EF4-FFF2-40B4-BE49-F238E27FC236}">
                <a16:creationId xmlns:a16="http://schemas.microsoft.com/office/drawing/2014/main" id="{D34F2103-B73E-F747-98B7-3E9D5D6AE65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16106" t="90" r="79922" b="91243"/>
          <a:stretch>
            <a:fillRect/>
          </a:stretch>
        </p:blipFill>
        <p:spPr bwMode="auto">
          <a:xfrm>
            <a:off x="1698614" y="2336595"/>
            <a:ext cx="2768611" cy="2820849"/>
          </a:xfrm>
          <a:prstGeom prst="rect">
            <a:avLst/>
          </a:prstGeom>
          <a:noFill/>
          <a:extLst>
            <a:ext uri="{909E8E84-426E-40DD-AFC4-6F175D3DCCD1}">
              <a14:hiddenFill xmlns:a14="http://schemas.microsoft.com/office/drawing/2010/main">
                <a:solidFill>
                  <a:srgbClr val="FFFFFF"/>
                </a:solidFill>
              </a14:hiddenFill>
            </a:ext>
          </a:extLst>
        </p:spPr>
      </p:pic>
      <p:sp>
        <p:nvSpPr>
          <p:cNvPr id="8" name="Rubrik 5">
            <a:extLst>
              <a:ext uri="{FF2B5EF4-FFF2-40B4-BE49-F238E27FC236}">
                <a16:creationId xmlns:a16="http://schemas.microsoft.com/office/drawing/2014/main" id="{7DEFCAA3-B917-DF4A-AD61-EA2806EE6572}"/>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2: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Cirkulär ekonomi &amp; resurseffektivitet</a:t>
            </a:r>
          </a:p>
        </p:txBody>
      </p:sp>
    </p:spTree>
    <p:extLst>
      <p:ext uri="{BB962C8B-B14F-4D97-AF65-F5344CB8AC3E}">
        <p14:creationId xmlns:p14="http://schemas.microsoft.com/office/powerpoint/2010/main" val="23594953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9981EB3D-F7C1-A04D-8CE0-B8627B29FB91}"/>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E64FEA81-1F7E-9A45-A58C-76548C529C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899" y="2331357"/>
            <a:ext cx="3759200" cy="2501900"/>
          </a:xfrm>
          <a:prstGeom prst="rect">
            <a:avLst/>
          </a:prstGeom>
        </p:spPr>
      </p:pic>
      <p:sp>
        <p:nvSpPr>
          <p:cNvPr id="12" name="Rubrik 5">
            <a:extLst>
              <a:ext uri="{FF2B5EF4-FFF2-40B4-BE49-F238E27FC236}">
                <a16:creationId xmlns:a16="http://schemas.microsoft.com/office/drawing/2014/main" id="{BCB53956-3EFD-9C44-A493-A9D45355584C}"/>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3: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Design, Process &amp; Klimatberäkning</a:t>
            </a:r>
          </a:p>
        </p:txBody>
      </p:sp>
      <p:sp>
        <p:nvSpPr>
          <p:cNvPr id="15" name="Platshållare för text 2">
            <a:extLst>
              <a:ext uri="{FF2B5EF4-FFF2-40B4-BE49-F238E27FC236}">
                <a16:creationId xmlns:a16="http://schemas.microsoft.com/office/drawing/2014/main" id="{2E7C16AD-39EF-004C-8431-F194CDD19406}"/>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a:t>
            </a:r>
          </a:p>
        </p:txBody>
      </p:sp>
    </p:spTree>
    <p:extLst>
      <p:ext uri="{BB962C8B-B14F-4D97-AF65-F5344CB8AC3E}">
        <p14:creationId xmlns:p14="http://schemas.microsoft.com/office/powerpoint/2010/main" val="268163387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a:prstGeom prst="rect">
            <a:avLst/>
          </a:prstGeom>
        </p:spPr>
        <p:txBody>
          <a:bodyPr anchor="ctr">
            <a:normAutofit/>
          </a:bodyPr>
          <a:lstStyle>
            <a:lvl1pPr>
              <a:defRPr sz="3200"/>
            </a:lvl1pPr>
          </a:lstStyle>
          <a:p>
            <a:r>
              <a:rPr lang="sv-SE" sz="3600" b="1">
                <a:solidFill>
                  <a:srgbClr val="00ABC2"/>
                </a:solidFill>
                <a:latin typeface="AntartidaRounded Essential Ligh" panose="02000000000000000000" pitchFamily="2" charset="0"/>
              </a:rPr>
              <a:t>Rubrik</a:t>
            </a:r>
          </a:p>
        </p:txBody>
      </p:sp>
      <p:pic>
        <p:nvPicPr>
          <p:cNvPr id="9" name="Bildobjekt 8">
            <a:extLst>
              <a:ext uri="{FF2B5EF4-FFF2-40B4-BE49-F238E27FC236}">
                <a16:creationId xmlns:a16="http://schemas.microsoft.com/office/drawing/2014/main" id="{38AE7D2B-618F-9E41-B21F-ED9D35735F2C}"/>
              </a:ext>
            </a:extLst>
          </p:cNvPr>
          <p:cNvPicPr>
            <a:picLocks noChangeAspect="1"/>
          </p:cNvPicPr>
          <p:nvPr userDrawn="1"/>
        </p:nvPicPr>
        <p:blipFill>
          <a:blip r:embed="rId2"/>
          <a:stretch>
            <a:fillRect/>
          </a:stretch>
        </p:blipFill>
        <p:spPr>
          <a:xfrm>
            <a:off x="0" y="100013"/>
            <a:ext cx="1091153" cy="953100"/>
          </a:xfrm>
          <a:prstGeom prst="rect">
            <a:avLst/>
          </a:prstGeom>
        </p:spPr>
      </p:pic>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3"/>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868BD5A2-4205-9F4F-9F37-3466640C7372}"/>
              </a:ext>
            </a:extLst>
          </p:cNvPr>
          <p:cNvSpPr>
            <a:spLocks noGrp="1"/>
          </p:cNvSpPr>
          <p:nvPr>
            <p:ph type="body" sz="quarter" idx="10"/>
          </p:nvPr>
        </p:nvSpPr>
        <p:spPr>
          <a:xfrm>
            <a:off x="6767512" y="1753074"/>
            <a:ext cx="4586287" cy="4175125"/>
          </a:xfrm>
          <a:prstGeom prst="rect">
            <a:avLst/>
          </a:prstGeom>
        </p:spPr>
        <p:txBody>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175499177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7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8" name="Ellips 7">
            <a:extLst>
              <a:ext uri="{FF2B5EF4-FFF2-40B4-BE49-F238E27FC236}">
                <a16:creationId xmlns:a16="http://schemas.microsoft.com/office/drawing/2014/main" id="{722A24FD-1489-1746-8A90-8BEC66F3295F}"/>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0" name="Bildobjekt 19">
            <a:extLst>
              <a:ext uri="{FF2B5EF4-FFF2-40B4-BE49-F238E27FC236}">
                <a16:creationId xmlns:a16="http://schemas.microsoft.com/office/drawing/2014/main" id="{562F13BE-B5D9-1E4E-9944-5D14F99AA0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2274" y="2216406"/>
            <a:ext cx="3632200" cy="3149600"/>
          </a:xfrm>
          <a:prstGeom prst="rect">
            <a:avLst/>
          </a:prstGeom>
        </p:spPr>
      </p:pic>
      <p:sp>
        <p:nvSpPr>
          <p:cNvPr id="7" name="Rubrik 5">
            <a:extLst>
              <a:ext uri="{FF2B5EF4-FFF2-40B4-BE49-F238E27FC236}">
                <a16:creationId xmlns:a16="http://schemas.microsoft.com/office/drawing/2014/main" id="{4E2CF9ED-5FE0-6744-92CF-7E8C05BF2A2A}"/>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4: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Klimatneutrala byggmaterial</a:t>
            </a:r>
          </a:p>
        </p:txBody>
      </p:sp>
      <p:sp>
        <p:nvSpPr>
          <p:cNvPr id="13" name="Platshållare för text 2">
            <a:extLst>
              <a:ext uri="{FF2B5EF4-FFF2-40B4-BE49-F238E27FC236}">
                <a16:creationId xmlns:a16="http://schemas.microsoft.com/office/drawing/2014/main" id="{262B4921-6D22-0E41-81D6-CA686E86EC4C}"/>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143584370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B2AA2081-9DE4-964B-AC86-D210CA61F71E}"/>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306A3C4F-ED23-6E43-951A-0124188122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00100" y="2367072"/>
            <a:ext cx="3276600" cy="1955800"/>
          </a:xfrm>
          <a:prstGeom prst="rect">
            <a:avLst/>
          </a:prstGeom>
        </p:spPr>
      </p:pic>
      <p:sp>
        <p:nvSpPr>
          <p:cNvPr id="12" name="Rubrik 5">
            <a:extLst>
              <a:ext uri="{FF2B5EF4-FFF2-40B4-BE49-F238E27FC236}">
                <a16:creationId xmlns:a16="http://schemas.microsoft.com/office/drawing/2014/main" id="{43FE0922-430A-E643-8A36-E61B4CF955E9}"/>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5: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Drift, underhåll &amp; förvaltning</a:t>
            </a:r>
          </a:p>
        </p:txBody>
      </p:sp>
      <p:sp>
        <p:nvSpPr>
          <p:cNvPr id="14" name="Platshållare för text 2">
            <a:extLst>
              <a:ext uri="{FF2B5EF4-FFF2-40B4-BE49-F238E27FC236}">
                <a16:creationId xmlns:a16="http://schemas.microsoft.com/office/drawing/2014/main" id="{62495BD6-0588-F446-AC7B-A8A7B9403475}"/>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11760973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5F762A2B-83C0-9040-8D36-E605920887CB}"/>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13D887E0-B4D6-AD43-9485-0FB4A141F9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1118" y="2366038"/>
            <a:ext cx="2679700" cy="2298700"/>
          </a:xfrm>
          <a:prstGeom prst="rect">
            <a:avLst/>
          </a:prstGeom>
        </p:spPr>
      </p:pic>
      <p:sp>
        <p:nvSpPr>
          <p:cNvPr id="12" name="Rubrik 5">
            <a:extLst>
              <a:ext uri="{FF2B5EF4-FFF2-40B4-BE49-F238E27FC236}">
                <a16:creationId xmlns:a16="http://schemas.microsoft.com/office/drawing/2014/main" id="{7E198C88-CE01-FC41-8B8C-44B09D9C3108}"/>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6: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Klimatneutral byggarbetsplats &amp; transporter</a:t>
            </a:r>
          </a:p>
        </p:txBody>
      </p:sp>
      <p:sp>
        <p:nvSpPr>
          <p:cNvPr id="3" name="Platshållare för text 2">
            <a:extLst>
              <a:ext uri="{FF2B5EF4-FFF2-40B4-BE49-F238E27FC236}">
                <a16:creationId xmlns:a16="http://schemas.microsoft.com/office/drawing/2014/main" id="{8C8240F3-21CA-1940-9D07-E49CE2598BAB}"/>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36845516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2" name="Ellips 1">
            <a:extLst>
              <a:ext uri="{FF2B5EF4-FFF2-40B4-BE49-F238E27FC236}">
                <a16:creationId xmlns:a16="http://schemas.microsoft.com/office/drawing/2014/main" id="{FE2F26C5-4722-7546-9D05-37CA372BD12E}"/>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E5BD0232-F4D8-8943-8D8F-8249B9F15F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9149" y="2480338"/>
            <a:ext cx="3200400" cy="2184400"/>
          </a:xfrm>
          <a:prstGeom prst="rect">
            <a:avLst/>
          </a:prstGeom>
        </p:spPr>
      </p:pic>
      <p:sp>
        <p:nvSpPr>
          <p:cNvPr id="12" name="Rubrik 5">
            <a:extLst>
              <a:ext uri="{FF2B5EF4-FFF2-40B4-BE49-F238E27FC236}">
                <a16:creationId xmlns:a16="http://schemas.microsoft.com/office/drawing/2014/main" id="{CEC445B6-DAB1-3140-904A-D73825887394}"/>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7: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Kunskap &amp; kommunikation</a:t>
            </a:r>
          </a:p>
        </p:txBody>
      </p:sp>
      <p:sp>
        <p:nvSpPr>
          <p:cNvPr id="13" name="Platshållare för text 2">
            <a:extLst>
              <a:ext uri="{FF2B5EF4-FFF2-40B4-BE49-F238E27FC236}">
                <a16:creationId xmlns:a16="http://schemas.microsoft.com/office/drawing/2014/main" id="{64D10833-D0BB-DC42-990F-FFA17B0711BA}"/>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361267437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_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335941666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63011309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pic>
        <p:nvPicPr>
          <p:cNvPr id="4" name="Bildobjekt 3">
            <a:extLst>
              <a:ext uri="{FF2B5EF4-FFF2-40B4-BE49-F238E27FC236}">
                <a16:creationId xmlns:a16="http://schemas.microsoft.com/office/drawing/2014/main" id="{49A7BF54-727F-094C-881C-8C3A879B9003}"/>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50902744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272938965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8_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2631634" y="754399"/>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b="1">
              <a:solidFill>
                <a:schemeClr val="bg1"/>
              </a:solidFill>
              <a:latin typeface="AntartidaRounded Essential Ligh" panose="02000000000000000000" pitchFamily="2" charset="0"/>
            </a:endParaRP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183804"/>
            <a:ext cx="2333571" cy="2739869"/>
          </a:xfrm>
          <a:prstGeom prst="rect">
            <a:avLst/>
          </a:prstGeom>
        </p:spPr>
      </p:pic>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0" name="Rektangel 9">
            <a:extLst>
              <a:ext uri="{FF2B5EF4-FFF2-40B4-BE49-F238E27FC236}">
                <a16:creationId xmlns:a16="http://schemas.microsoft.com/office/drawing/2014/main" id="{D83B4A05-9797-C84D-BEE6-E32D4607F4E8}"/>
              </a:ext>
            </a:extLst>
          </p:cNvPr>
          <p:cNvSpPr/>
          <p:nvPr userDrawn="1"/>
        </p:nvSpPr>
        <p:spPr>
          <a:xfrm>
            <a:off x="2631634" y="1777037"/>
            <a:ext cx="7930225" cy="4221068"/>
          </a:xfrm>
          <a:prstGeom prst="rect">
            <a:avLst/>
          </a:prstGeom>
        </p:spPr>
        <p:txBody>
          <a:bodyPr vert="horz" lIns="91440" tIns="45720" rIns="91440" bIns="45720" rtlCol="0">
            <a:noAutofit/>
          </a:bodyPr>
          <a:lstStyle/>
          <a:p>
            <a:pPr>
              <a:lnSpc>
                <a:spcPct val="110000"/>
              </a:lnSpc>
              <a:spcBef>
                <a:spcPts val="1000"/>
              </a:spcBef>
            </a:pPr>
            <a:endParaRPr lang="sv-SE" b="1">
              <a:solidFill>
                <a:srgbClr val="1D566C"/>
              </a:solidFill>
              <a:latin typeface="AntartidaRounded Essential Ligh" panose="02000000000000000000" pitchFamily="2" charset="0"/>
            </a:endParaRPr>
          </a:p>
        </p:txBody>
      </p:sp>
      <p:sp>
        <p:nvSpPr>
          <p:cNvPr id="3" name="Platshållare för innehåll 2">
            <a:extLst>
              <a:ext uri="{FF2B5EF4-FFF2-40B4-BE49-F238E27FC236}">
                <a16:creationId xmlns:a16="http://schemas.microsoft.com/office/drawing/2014/main" id="{A5FEB6AF-9D25-4340-9377-5DC6DF5B2223}"/>
              </a:ext>
            </a:extLst>
          </p:cNvPr>
          <p:cNvSpPr>
            <a:spLocks noGrp="1"/>
          </p:cNvSpPr>
          <p:nvPr>
            <p:ph sz="quarter" idx="10"/>
          </p:nvPr>
        </p:nvSpPr>
        <p:spPr>
          <a:xfrm>
            <a:off x="2631634" y="1777037"/>
            <a:ext cx="8721725" cy="4457700"/>
          </a:xfrm>
        </p:spPr>
        <p:txBody>
          <a:bodyPr>
            <a:normAutofit/>
          </a:bodyPr>
          <a:lstStyle>
            <a:lvl1pPr>
              <a:defRPr sz="2000" b="0"/>
            </a:lvl1pPr>
          </a:lstStyle>
          <a:p>
            <a:r>
              <a:rPr lang="sv-SE"/>
              <a:t>Redigera format för bakgrundstext
Nivå två
Nivå tre
Nivå fyra
Nivå fem</a:t>
            </a:r>
          </a:p>
        </p:txBody>
      </p:sp>
      <p:sp>
        <p:nvSpPr>
          <p:cNvPr id="8" name="Platshållare för text 12">
            <a:extLst>
              <a:ext uri="{FF2B5EF4-FFF2-40B4-BE49-F238E27FC236}">
                <a16:creationId xmlns:a16="http://schemas.microsoft.com/office/drawing/2014/main" id="{A44A9ED9-E81A-7048-9742-BFFCBA1AEA42}"/>
              </a:ext>
            </a:extLst>
          </p:cNvPr>
          <p:cNvSpPr>
            <a:spLocks noGrp="1"/>
          </p:cNvSpPr>
          <p:nvPr>
            <p:ph type="body" sz="quarter" idx="11"/>
          </p:nvPr>
        </p:nvSpPr>
        <p:spPr>
          <a:xfrm>
            <a:off x="2631633" y="418843"/>
            <a:ext cx="8722165" cy="851157"/>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15495607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144611299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Rubrik och innehåll">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DCDDB286-0DB4-5345-9050-B17DB5173BFD}"/>
              </a:ext>
            </a:extLst>
          </p:cNvPr>
          <p:cNvPicPr>
            <a:picLocks noChangeAspect="1"/>
          </p:cNvPicPr>
          <p:nvPr userDrawn="1"/>
        </p:nvPicPr>
        <p:blipFill rotWithShape="1">
          <a:blip r:embed="rId2"/>
          <a:srcRect t="78821"/>
          <a:stretch/>
        </p:blipFill>
        <p:spPr>
          <a:xfrm>
            <a:off x="0" y="5405534"/>
            <a:ext cx="12192000" cy="1452465"/>
          </a:xfrm>
          <a:prstGeom prst="rect">
            <a:avLst/>
          </a:prstGeom>
        </p:spPr>
      </p:pic>
      <p:pic>
        <p:nvPicPr>
          <p:cNvPr id="3" name="Bildobjekt 2">
            <a:extLst>
              <a:ext uri="{FF2B5EF4-FFF2-40B4-BE49-F238E27FC236}">
                <a16:creationId xmlns:a16="http://schemas.microsoft.com/office/drawing/2014/main" id="{8E7CB013-0047-9D4F-A1BD-F241F4BE7235}"/>
              </a:ext>
            </a:extLst>
          </p:cNvPr>
          <p:cNvPicPr>
            <a:picLocks noChangeAspect="1"/>
          </p:cNvPicPr>
          <p:nvPr userDrawn="1"/>
        </p:nvPicPr>
        <p:blipFill rotWithShape="1">
          <a:blip r:embed="rId3"/>
          <a:srcRect l="17061" b="26984"/>
          <a:stretch/>
        </p:blipFill>
        <p:spPr>
          <a:xfrm>
            <a:off x="2400300" y="27525"/>
            <a:ext cx="9305613" cy="5378009"/>
          </a:xfrm>
          <a:prstGeom prst="rect">
            <a:avLst/>
          </a:prstGeom>
        </p:spPr>
      </p:pic>
    </p:spTree>
    <p:extLst>
      <p:ext uri="{BB962C8B-B14F-4D97-AF65-F5344CB8AC3E}">
        <p14:creationId xmlns:p14="http://schemas.microsoft.com/office/powerpoint/2010/main" val="421603436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C55BB95-066D-104F-BAA3-AAD2D777DD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310" y="114301"/>
            <a:ext cx="10654540" cy="6623092"/>
          </a:xfrm>
          <a:prstGeom prst="rect">
            <a:avLst/>
          </a:prstGeom>
        </p:spPr>
      </p:pic>
    </p:spTree>
    <p:extLst>
      <p:ext uri="{BB962C8B-B14F-4D97-AF65-F5344CB8AC3E}">
        <p14:creationId xmlns:p14="http://schemas.microsoft.com/office/powerpoint/2010/main" val="98344064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9_Rubrik och innehåll">
    <p:bg>
      <p:bgPr>
        <a:solidFill>
          <a:schemeClr val="bg1">
            <a:lumMod val="95000"/>
          </a:schemeClr>
        </a:solidFill>
        <a:effectLst/>
      </p:bgPr>
    </p:bg>
    <p:spTree>
      <p:nvGrpSpPr>
        <p:cNvPr id="1" name=""/>
        <p:cNvGrpSpPr/>
        <p:nvPr/>
      </p:nvGrpSpPr>
      <p:grpSpPr>
        <a:xfrm>
          <a:off x="0" y="0"/>
          <a:ext cx="0" cy="0"/>
          <a:chOff x="0" y="0"/>
          <a:chExt cx="0" cy="0"/>
        </a:xfrm>
      </p:grpSpPr>
      <p:pic>
        <p:nvPicPr>
          <p:cNvPr id="5" name="Bild 4" descr="Dokument">
            <a:extLst>
              <a:ext uri="{FF2B5EF4-FFF2-40B4-BE49-F238E27FC236}">
                <a16:creationId xmlns:a16="http://schemas.microsoft.com/office/drawing/2014/main" id="{C011F58F-7260-F240-960E-8605185F31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99508" y="5135020"/>
            <a:ext cx="780904" cy="780904"/>
          </a:xfrm>
          <a:prstGeom prst="rect">
            <a:avLst/>
          </a:prstGeom>
        </p:spPr>
      </p:pic>
      <p:sp>
        <p:nvSpPr>
          <p:cNvPr id="6" name="textruta 5">
            <a:extLst>
              <a:ext uri="{FF2B5EF4-FFF2-40B4-BE49-F238E27FC236}">
                <a16:creationId xmlns:a16="http://schemas.microsoft.com/office/drawing/2014/main" id="{782FE7A1-D1E2-7C40-9E61-FB4AFED8E295}"/>
              </a:ext>
            </a:extLst>
          </p:cNvPr>
          <p:cNvSpPr txBox="1"/>
          <p:nvPr userDrawn="1"/>
        </p:nvSpPr>
        <p:spPr>
          <a:xfrm>
            <a:off x="872701" y="3607763"/>
            <a:ext cx="10016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Nuvärde</a:t>
            </a:r>
          </a:p>
        </p:txBody>
      </p:sp>
      <p:sp>
        <p:nvSpPr>
          <p:cNvPr id="7" name="textruta 6">
            <a:extLst>
              <a:ext uri="{FF2B5EF4-FFF2-40B4-BE49-F238E27FC236}">
                <a16:creationId xmlns:a16="http://schemas.microsoft.com/office/drawing/2014/main" id="{61D407B3-FE8B-8C46-A0D3-51CE089BE12E}"/>
              </a:ext>
            </a:extLst>
          </p:cNvPr>
          <p:cNvSpPr txBox="1"/>
          <p:nvPr userDrawn="1"/>
        </p:nvSpPr>
        <p:spPr>
          <a:xfrm>
            <a:off x="5320759" y="3672040"/>
            <a:ext cx="296143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Målvärde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Halvvägs </a:t>
            </a:r>
            <a:r>
              <a:rPr lang="sv-SE" b="1">
                <a:solidFill>
                  <a:prstClr val="black"/>
                </a:solidFill>
                <a:latin typeface="Calibri" panose="020F0502020204030204"/>
              </a:rPr>
              <a:t>&amp; ett klimatneutralt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a:solidFill>
                  <a:prstClr val="black"/>
                </a:solidFill>
                <a:latin typeface="Calibri" panose="020F0502020204030204"/>
              </a:rPr>
              <a:t>byggprojekt</a:t>
            </a:r>
            <a:endParaRPr kumimoji="0" lang="sv-SE"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Höger klammerparentes 7">
            <a:extLst>
              <a:ext uri="{FF2B5EF4-FFF2-40B4-BE49-F238E27FC236}">
                <a16:creationId xmlns:a16="http://schemas.microsoft.com/office/drawing/2014/main" id="{0FD892CB-64A9-A243-A0AD-EF77BCD92A16}"/>
              </a:ext>
            </a:extLst>
          </p:cNvPr>
          <p:cNvSpPr/>
          <p:nvPr userDrawn="1"/>
        </p:nvSpPr>
        <p:spPr>
          <a:xfrm rot="5400000">
            <a:off x="3388529" y="2332817"/>
            <a:ext cx="418051" cy="3446408"/>
          </a:xfrm>
          <a:prstGeom prst="rightBrace">
            <a:avLst>
              <a:gd name="adj1" fmla="val 41436"/>
              <a:gd name="adj2" fmla="val 53067"/>
            </a:avLst>
          </a:prstGeom>
          <a:ln w="38100">
            <a:solidFill>
              <a:srgbClr val="00ABC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Kub 8">
            <a:extLst>
              <a:ext uri="{FF2B5EF4-FFF2-40B4-BE49-F238E27FC236}">
                <a16:creationId xmlns:a16="http://schemas.microsoft.com/office/drawing/2014/main" id="{E4BF78E4-B5F9-5643-A072-4F3349C6D7FE}"/>
              </a:ext>
            </a:extLst>
          </p:cNvPr>
          <p:cNvSpPr/>
          <p:nvPr userDrawn="1"/>
        </p:nvSpPr>
        <p:spPr>
          <a:xfrm>
            <a:off x="106600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486B84B8-D220-2744-A2A7-2A308186314B}"/>
              </a:ext>
            </a:extLst>
          </p:cNvPr>
          <p:cNvSpPr txBox="1"/>
          <p:nvPr userDrawn="1"/>
        </p:nvSpPr>
        <p:spPr>
          <a:xfrm>
            <a:off x="2972012" y="4268406"/>
            <a:ext cx="12510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Gapanalys</a:t>
            </a:r>
          </a:p>
        </p:txBody>
      </p:sp>
      <p:sp>
        <p:nvSpPr>
          <p:cNvPr id="11" name="textruta 10">
            <a:extLst>
              <a:ext uri="{FF2B5EF4-FFF2-40B4-BE49-F238E27FC236}">
                <a16:creationId xmlns:a16="http://schemas.microsoft.com/office/drawing/2014/main" id="{3FFA2F39-7121-4B43-88CF-8038EE5AE3F4}"/>
              </a:ext>
            </a:extLst>
          </p:cNvPr>
          <p:cNvSpPr txBox="1"/>
          <p:nvPr userDrawn="1"/>
        </p:nvSpPr>
        <p:spPr>
          <a:xfrm>
            <a:off x="2496179" y="5915924"/>
            <a:ext cx="220275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Handlingsplan 2025 50%</a:t>
            </a:r>
          </a:p>
        </p:txBody>
      </p:sp>
      <p:cxnSp>
        <p:nvCxnSpPr>
          <p:cNvPr id="13" name="Rak koppling 9">
            <a:extLst>
              <a:ext uri="{FF2B5EF4-FFF2-40B4-BE49-F238E27FC236}">
                <a16:creationId xmlns:a16="http://schemas.microsoft.com/office/drawing/2014/main" id="{5D54CF31-CE53-9E4D-9378-91D12C404C99}"/>
              </a:ext>
            </a:extLst>
          </p:cNvPr>
          <p:cNvCxnSpPr>
            <a:cxnSpLocks/>
          </p:cNvCxnSpPr>
          <p:nvPr userDrawn="1"/>
        </p:nvCxnSpPr>
        <p:spPr>
          <a:xfrm>
            <a:off x="1791304" y="3349053"/>
            <a:ext cx="811695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id="{87A42275-7ED0-8F49-B43D-A36D86B2F55B}"/>
              </a:ext>
            </a:extLst>
          </p:cNvPr>
          <p:cNvSpPr txBox="1"/>
          <p:nvPr userDrawn="1"/>
        </p:nvSpPr>
        <p:spPr>
          <a:xfrm>
            <a:off x="2222491" y="3445712"/>
            <a:ext cx="2700646" cy="274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2021            2022            2023           2024</a:t>
            </a:r>
          </a:p>
        </p:txBody>
      </p:sp>
      <p:sp>
        <p:nvSpPr>
          <p:cNvPr id="15" name="Kub 14">
            <a:extLst>
              <a:ext uri="{FF2B5EF4-FFF2-40B4-BE49-F238E27FC236}">
                <a16:creationId xmlns:a16="http://schemas.microsoft.com/office/drawing/2014/main" id="{19333B16-B3B1-174E-9C11-E491075BF020}"/>
              </a:ext>
            </a:extLst>
          </p:cNvPr>
          <p:cNvSpPr/>
          <p:nvPr userDrawn="1"/>
        </p:nvSpPr>
        <p:spPr>
          <a:xfrm>
            <a:off x="552865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Kub 15">
            <a:extLst>
              <a:ext uri="{FF2B5EF4-FFF2-40B4-BE49-F238E27FC236}">
                <a16:creationId xmlns:a16="http://schemas.microsoft.com/office/drawing/2014/main" id="{F4CACA1B-80CB-654B-AC92-83AE8DC75BEA}"/>
              </a:ext>
            </a:extLst>
          </p:cNvPr>
          <p:cNvSpPr/>
          <p:nvPr userDrawn="1"/>
        </p:nvSpPr>
        <p:spPr>
          <a:xfrm>
            <a:off x="9908254"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506404BE-9A8E-2E41-A830-FBDD52274367}"/>
              </a:ext>
            </a:extLst>
          </p:cNvPr>
          <p:cNvSpPr txBox="1"/>
          <p:nvPr userDrawn="1"/>
        </p:nvSpPr>
        <p:spPr>
          <a:xfrm>
            <a:off x="6496354" y="3427884"/>
            <a:ext cx="30324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2026         2027         2028         2028         2029</a:t>
            </a:r>
          </a:p>
        </p:txBody>
      </p:sp>
      <p:sp>
        <p:nvSpPr>
          <p:cNvPr id="18" name="textruta 17">
            <a:extLst>
              <a:ext uri="{FF2B5EF4-FFF2-40B4-BE49-F238E27FC236}">
                <a16:creationId xmlns:a16="http://schemas.microsoft.com/office/drawing/2014/main" id="{4D971E49-EEA5-AE40-9C48-A6F27F016D88}"/>
              </a:ext>
            </a:extLst>
          </p:cNvPr>
          <p:cNvSpPr txBox="1"/>
          <p:nvPr userDrawn="1"/>
        </p:nvSpPr>
        <p:spPr>
          <a:xfrm>
            <a:off x="9715370" y="3672039"/>
            <a:ext cx="16152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Klimatneutralt byggande</a:t>
            </a:r>
          </a:p>
        </p:txBody>
      </p:sp>
      <p:cxnSp>
        <p:nvCxnSpPr>
          <p:cNvPr id="19" name="Rak pil 18">
            <a:extLst>
              <a:ext uri="{FF2B5EF4-FFF2-40B4-BE49-F238E27FC236}">
                <a16:creationId xmlns:a16="http://schemas.microsoft.com/office/drawing/2014/main" id="{0AD9EA06-0469-2749-BBBB-E39266EA1001}"/>
              </a:ext>
            </a:extLst>
          </p:cNvPr>
          <p:cNvCxnSpPr>
            <a:cxnSpLocks/>
          </p:cNvCxnSpPr>
          <p:nvPr userDrawn="1"/>
        </p:nvCxnSpPr>
        <p:spPr>
          <a:xfrm>
            <a:off x="3489960" y="4637738"/>
            <a:ext cx="0" cy="42421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pic>
        <p:nvPicPr>
          <p:cNvPr id="20" name="Bildobjekt 19">
            <a:extLst>
              <a:ext uri="{FF2B5EF4-FFF2-40B4-BE49-F238E27FC236}">
                <a16:creationId xmlns:a16="http://schemas.microsoft.com/office/drawing/2014/main" id="{4EB8B819-A6AD-0747-99C5-A8AF009AE56E}"/>
              </a:ext>
            </a:extLst>
          </p:cNvPr>
          <p:cNvPicPr>
            <a:picLocks noChangeAspect="1"/>
          </p:cNvPicPr>
          <p:nvPr userDrawn="1"/>
        </p:nvPicPr>
        <p:blipFill>
          <a:blip r:embed="rId4"/>
          <a:stretch>
            <a:fillRect/>
          </a:stretch>
        </p:blipFill>
        <p:spPr>
          <a:xfrm>
            <a:off x="10834102" y="6282983"/>
            <a:ext cx="1157325" cy="451204"/>
          </a:xfrm>
          <a:prstGeom prst="rect">
            <a:avLst/>
          </a:prstGeom>
        </p:spPr>
      </p:pic>
      <p:sp>
        <p:nvSpPr>
          <p:cNvPr id="21" name="textruta 20">
            <a:extLst>
              <a:ext uri="{FF2B5EF4-FFF2-40B4-BE49-F238E27FC236}">
                <a16:creationId xmlns:a16="http://schemas.microsoft.com/office/drawing/2014/main" id="{268FF753-5F3A-5F44-96C2-31E4C952E768}"/>
              </a:ext>
            </a:extLst>
          </p:cNvPr>
          <p:cNvSpPr txBox="1"/>
          <p:nvPr userDrawn="1"/>
        </p:nvSpPr>
        <p:spPr>
          <a:xfrm>
            <a:off x="1985860" y="1684897"/>
            <a:ext cx="2214986" cy="1077218"/>
          </a:xfrm>
          <a:prstGeom prst="rect">
            <a:avLst/>
          </a:prstGeom>
          <a:noFill/>
        </p:spPr>
        <p:txBody>
          <a:bodyPr wrap="square" rtlCol="0">
            <a:spAutoFit/>
          </a:bodyPr>
          <a:lstStyle>
            <a:defPPr>
              <a:defRPr lang="sv-SE"/>
            </a:defPPr>
            <a:lvl1pPr marR="0" lvl="0" indent="0" fontAlgn="auto">
              <a:lnSpc>
                <a:spcPct val="100000"/>
              </a:lnSpc>
              <a:spcBef>
                <a:spcPts val="0"/>
              </a:spcBef>
              <a:spcAft>
                <a:spcPts val="0"/>
              </a:spcAft>
              <a:buClrTx/>
              <a:buSzTx/>
              <a:buFontTx/>
              <a:buNone/>
              <a:tabLst/>
              <a:defRPr kumimoji="0" b="1" i="0" u="none" strike="noStrike" cap="none" spc="0" normalizeH="0" baseline="0">
                <a:ln>
                  <a:noFill/>
                </a:ln>
                <a:solidFill>
                  <a:prstClr val="black"/>
                </a:solidFill>
                <a:effectLst/>
                <a:uLnTx/>
                <a:uFillTx/>
                <a:latin typeface="Calibri" panose="020F0502020204030204"/>
              </a:defRPr>
            </a:lvl1pPr>
          </a:lstStyle>
          <a:p>
            <a:r>
              <a:rPr lang="sv-SE" sz="1600"/>
              <a:t>Midsommar 2021: Redovisa sitt klimatlöfte, därefter löpande</a:t>
            </a:r>
          </a:p>
        </p:txBody>
      </p:sp>
      <p:sp>
        <p:nvSpPr>
          <p:cNvPr id="22" name="Rektangel 21">
            <a:extLst>
              <a:ext uri="{FF2B5EF4-FFF2-40B4-BE49-F238E27FC236}">
                <a16:creationId xmlns:a16="http://schemas.microsoft.com/office/drawing/2014/main" id="{E4C89078-85D1-754C-AF98-673D5226F44C}"/>
              </a:ext>
            </a:extLst>
          </p:cNvPr>
          <p:cNvSpPr/>
          <p:nvPr userDrawn="1"/>
        </p:nvSpPr>
        <p:spPr>
          <a:xfrm>
            <a:off x="5601210" y="2455954"/>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2025</a:t>
            </a:r>
            <a:endParaRPr lang="sv-SE"/>
          </a:p>
        </p:txBody>
      </p:sp>
      <p:sp>
        <p:nvSpPr>
          <p:cNvPr id="23" name="Rektangel 22">
            <a:extLst>
              <a:ext uri="{FF2B5EF4-FFF2-40B4-BE49-F238E27FC236}">
                <a16:creationId xmlns:a16="http://schemas.microsoft.com/office/drawing/2014/main" id="{3B5D7A0F-62E1-C840-90EB-88BACB5410BB}"/>
              </a:ext>
            </a:extLst>
          </p:cNvPr>
          <p:cNvSpPr/>
          <p:nvPr userDrawn="1"/>
        </p:nvSpPr>
        <p:spPr>
          <a:xfrm>
            <a:off x="9989240" y="2402799"/>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2030</a:t>
            </a:r>
            <a:endParaRPr lang="sv-SE"/>
          </a:p>
        </p:txBody>
      </p:sp>
      <p:sp>
        <p:nvSpPr>
          <p:cNvPr id="24" name="Rektangel 23">
            <a:extLst>
              <a:ext uri="{FF2B5EF4-FFF2-40B4-BE49-F238E27FC236}">
                <a16:creationId xmlns:a16="http://schemas.microsoft.com/office/drawing/2014/main" id="{CD814902-4E9A-144F-A200-C0A301F62F15}"/>
              </a:ext>
            </a:extLst>
          </p:cNvPr>
          <p:cNvSpPr/>
          <p:nvPr userDrawn="1"/>
        </p:nvSpPr>
        <p:spPr>
          <a:xfrm>
            <a:off x="1188535" y="2417738"/>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2020</a:t>
            </a:r>
            <a:endParaRPr lang="sv-SE"/>
          </a:p>
        </p:txBody>
      </p:sp>
      <p:cxnSp>
        <p:nvCxnSpPr>
          <p:cNvPr id="25" name="Rak pil 24">
            <a:extLst>
              <a:ext uri="{FF2B5EF4-FFF2-40B4-BE49-F238E27FC236}">
                <a16:creationId xmlns:a16="http://schemas.microsoft.com/office/drawing/2014/main" id="{CC6BE726-8767-C743-BFD2-D8AF1F78F92C}"/>
              </a:ext>
            </a:extLst>
          </p:cNvPr>
          <p:cNvCxnSpPr>
            <a:cxnSpLocks/>
          </p:cNvCxnSpPr>
          <p:nvPr userDrawn="1"/>
        </p:nvCxnSpPr>
        <p:spPr>
          <a:xfrm flipV="1">
            <a:off x="2496179" y="2787070"/>
            <a:ext cx="0" cy="52417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sp>
        <p:nvSpPr>
          <p:cNvPr id="26" name="Platshållare för text 12">
            <a:extLst>
              <a:ext uri="{FF2B5EF4-FFF2-40B4-BE49-F238E27FC236}">
                <a16:creationId xmlns:a16="http://schemas.microsoft.com/office/drawing/2014/main" id="{81B0D856-8DC4-814D-9593-CDD0C7748794}"/>
              </a:ext>
            </a:extLst>
          </p:cNvPr>
          <p:cNvSpPr>
            <a:spLocks noGrp="1"/>
          </p:cNvSpPr>
          <p:nvPr>
            <p:ph type="body" sz="quarter" idx="11"/>
          </p:nvPr>
        </p:nvSpPr>
        <p:spPr>
          <a:xfrm>
            <a:off x="878953" y="455464"/>
            <a:ext cx="8281199" cy="667450"/>
          </a:xfrm>
        </p:spPr>
        <p:txBody>
          <a:bodyPr anchor="ctr">
            <a:normAutofit/>
          </a:bodyPr>
          <a:lstStyle>
            <a:lvl1pPr>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r>
              <a:rPr lang="sv-SE"/>
              <a:t>Redigera format för bakgrundstext</a:t>
            </a:r>
          </a:p>
        </p:txBody>
      </p:sp>
    </p:spTree>
    <p:extLst>
      <p:ext uri="{BB962C8B-B14F-4D97-AF65-F5344CB8AC3E}">
        <p14:creationId xmlns:p14="http://schemas.microsoft.com/office/powerpoint/2010/main" val="97979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p:bldP spid="11" grpId="0"/>
      <p:bldP spid="14" grpId="0"/>
      <p:bldP spid="15" grpId="0" animBg="1"/>
      <p:bldP spid="16" grpId="0" animBg="1"/>
      <p:bldP spid="17" grpId="0"/>
      <p:bldP spid="18" grpId="0"/>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0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207502966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87470918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Rubrik och innehåll">
    <p:bg>
      <p:bgPr>
        <a:solidFill>
          <a:srgbClr val="E6E6E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1219835"/>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6" name="Platshållare för innehåll 5">
            <a:extLst>
              <a:ext uri="{FF2B5EF4-FFF2-40B4-BE49-F238E27FC236}">
                <a16:creationId xmlns:a16="http://schemas.microsoft.com/office/drawing/2014/main" id="{74A1FB4C-DD39-8E46-BC95-125A85959E05}"/>
              </a:ext>
            </a:extLst>
          </p:cNvPr>
          <p:cNvSpPr>
            <a:spLocks noGrp="1"/>
          </p:cNvSpPr>
          <p:nvPr>
            <p:ph sz="quarter" idx="10"/>
          </p:nvPr>
        </p:nvSpPr>
        <p:spPr>
          <a:xfrm>
            <a:off x="1273174" y="1931645"/>
            <a:ext cx="10080625" cy="4351338"/>
          </a:xfrm>
        </p:spPr>
        <p:txBody>
          <a:bodyPr>
            <a:normAutofit/>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240043272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45773617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05854483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40245196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7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33392D-781B-4EEF-8147-E86F6006D0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77CA15A-4D7D-4A51-BB68-955A2A49A32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15434505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CCC7994-6360-46A2-A97E-4DBC7F6228DD}" type="slidenum">
              <a:rPr lang="sv-SE" smtClean="0"/>
              <a:t>‹#›</a:t>
            </a:fld>
            <a:endParaRPr lang="sv-SE"/>
          </a:p>
        </p:txBody>
      </p:sp>
      <p:sp>
        <p:nvSpPr>
          <p:cNvPr id="3" name="Innehåll platshållare"/>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Underrubrik">
            <a:extLst>
              <a:ext uri="{FF2B5EF4-FFF2-40B4-BE49-F238E27FC236}">
                <a16:creationId xmlns:a16="http://schemas.microsoft.com/office/drawing/2014/main" id="{8E042186-FCA8-476C-9A05-5A381609FFBC}"/>
              </a:ext>
            </a:extLst>
          </p:cNvPr>
          <p:cNvSpPr>
            <a:spLocks noGrp="1"/>
          </p:cNvSpPr>
          <p:nvPr>
            <p:ph type="body" sz="quarter" idx="13" hasCustomPrompt="1"/>
          </p:nvPr>
        </p:nvSpPr>
        <p:spPr>
          <a:xfrm>
            <a:off x="540000" y="756000"/>
            <a:ext cx="11112500" cy="396000"/>
          </a:xfrm>
        </p:spPr>
        <p:txBody>
          <a:bodyPr/>
          <a:lstStyle>
            <a:lvl1pPr marL="0" indent="0">
              <a:spcBef>
                <a:spcPts val="0"/>
              </a:spcBef>
              <a:buNone/>
              <a:defRPr sz="1800" b="0"/>
            </a:lvl1pPr>
            <a:lvl2pPr marL="216000" indent="0">
              <a:buNone/>
              <a:defRPr/>
            </a:lvl2pPr>
            <a:lvl3pPr marL="468000" indent="0">
              <a:buNone/>
              <a:defRPr/>
            </a:lvl3pPr>
            <a:lvl4pPr marL="720000" indent="0">
              <a:buNone/>
              <a:defRPr/>
            </a:lvl4pPr>
            <a:lvl5pPr marL="936000" indent="0">
              <a:buNone/>
              <a:defRPr/>
            </a:lvl5pPr>
          </a:lstStyle>
          <a:p>
            <a:pPr lvl="0"/>
            <a:r>
              <a:rPr lang="sv-SE"/>
              <a:t>Underrubrik</a:t>
            </a:r>
          </a:p>
        </p:txBody>
      </p:sp>
      <p:sp>
        <p:nvSpPr>
          <p:cNvPr id="9" name="Huvudrubrik">
            <a:extLst>
              <a:ext uri="{FF2B5EF4-FFF2-40B4-BE49-F238E27FC236}">
                <a16:creationId xmlns:a16="http://schemas.microsoft.com/office/drawing/2014/main" id="{D1926C1C-499A-4124-8813-706B24D3CD69}"/>
              </a:ext>
            </a:extLst>
          </p:cNvPr>
          <p:cNvSpPr>
            <a:spLocks noGrp="1"/>
          </p:cNvSpPr>
          <p:nvPr>
            <p:ph type="title"/>
          </p:nvPr>
        </p:nvSpPr>
        <p:spPr/>
        <p:txBody>
          <a:bodyPr/>
          <a:lstStyle>
            <a:lvl1pPr>
              <a:defRPr b="1"/>
            </a:lvl1pPr>
          </a:lstStyle>
          <a:p>
            <a:r>
              <a:rPr lang="sv-SE"/>
              <a:t>Klicka här för att ändra mall för rubrikformat</a:t>
            </a:r>
          </a:p>
        </p:txBody>
      </p:sp>
    </p:spTree>
    <p:extLst>
      <p:ext uri="{BB962C8B-B14F-4D97-AF65-F5344CB8AC3E}">
        <p14:creationId xmlns:p14="http://schemas.microsoft.com/office/powerpoint/2010/main" val="300737970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Intro - oran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E92597B-C4A8-6E4A-A2E3-AC3DB213D92B}"/>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8" name="Rectangle 7">
            <a:extLst>
              <a:ext uri="{FF2B5EF4-FFF2-40B4-BE49-F238E27FC236}">
                <a16:creationId xmlns:a16="http://schemas.microsoft.com/office/drawing/2014/main" id="{53344D05-B00A-D24B-9BA6-E2B5D87DFBD1}"/>
              </a:ext>
            </a:extLst>
          </p:cNvPr>
          <p:cNvSpPr/>
          <p:nvPr/>
        </p:nvSpPr>
        <p:spPr>
          <a:xfrm>
            <a:off x="0" y="3018367"/>
            <a:ext cx="12192000" cy="2844800"/>
          </a:xfrm>
          <a:prstGeom prst="rect">
            <a:avLst/>
          </a:prstGeom>
          <a:solidFill>
            <a:srgbClr val="F47C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9" name="Picture 8">
            <a:extLst>
              <a:ext uri="{FF2B5EF4-FFF2-40B4-BE49-F238E27FC236}">
                <a16:creationId xmlns:a16="http://schemas.microsoft.com/office/drawing/2014/main" id="{9ACCDD84-9C6B-DF42-9E65-0AB550A900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1017" y="6275918"/>
            <a:ext cx="1843616" cy="38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2">
            <a:extLst>
              <a:ext uri="{FF2B5EF4-FFF2-40B4-BE49-F238E27FC236}">
                <a16:creationId xmlns:a16="http://schemas.microsoft.com/office/drawing/2014/main" id="{C403DEBE-065C-0846-A77B-BBF319DA4441}"/>
              </a:ext>
            </a:extLst>
          </p:cNvPr>
          <p:cNvSpPr>
            <a:spLocks noGrp="1" noChangeAspect="1"/>
          </p:cNvSpPr>
          <p:nvPr>
            <p:ph type="pic" idx="13"/>
          </p:nvPr>
        </p:nvSpPr>
        <p:spPr>
          <a:xfrm>
            <a:off x="0" y="0"/>
            <a:ext cx="12192000" cy="3017896"/>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2" name="Title 1"/>
          <p:cNvSpPr>
            <a:spLocks noGrp="1"/>
          </p:cNvSpPr>
          <p:nvPr>
            <p:ph type="ctrTitle"/>
          </p:nvPr>
        </p:nvSpPr>
        <p:spPr>
          <a:xfrm>
            <a:off x="1523997" y="3428999"/>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
        <p:nvSpPr>
          <p:cNvPr id="14" name="Text Placeholder 14">
            <a:extLst>
              <a:ext uri="{FF2B5EF4-FFF2-40B4-BE49-F238E27FC236}">
                <a16:creationId xmlns:a16="http://schemas.microsoft.com/office/drawing/2014/main" id="{EED380A4-5C5F-C84B-869B-224AA55BEA10}"/>
              </a:ext>
            </a:extLst>
          </p:cNvPr>
          <p:cNvSpPr>
            <a:spLocks noGrp="1"/>
          </p:cNvSpPr>
          <p:nvPr>
            <p:ph type="body" sz="quarter" idx="15"/>
          </p:nvPr>
        </p:nvSpPr>
        <p:spPr>
          <a:xfrm>
            <a:off x="5171017" y="5568951"/>
            <a:ext cx="1843200" cy="129116"/>
          </a:xfrm>
        </p:spPr>
        <p:txBody>
          <a:bodyPr lIns="0" tIns="0" rIns="0" bIns="0">
            <a:noAutofit/>
          </a:bodyPr>
          <a:lstStyle>
            <a:lvl1pPr marL="0" indent="0" algn="ctr">
              <a:buNone/>
              <a:defRPr sz="1067" b="1" i="0">
                <a:solidFill>
                  <a:schemeClr val="bg1"/>
                </a:solidFill>
                <a:latin typeface="Barlow Semi Condensed" pitchFamily="2" charset="77"/>
              </a:defRPr>
            </a:lvl1pPr>
          </a:lstStyle>
          <a:p>
            <a:pPr lvl="0"/>
            <a:r>
              <a:rPr lang="en-US"/>
              <a:t>Click to edit Master text styles</a:t>
            </a:r>
          </a:p>
        </p:txBody>
      </p:sp>
      <p:sp>
        <p:nvSpPr>
          <p:cNvPr id="10" name="Picture Placeholder 2">
            <a:extLst>
              <a:ext uri="{FF2B5EF4-FFF2-40B4-BE49-F238E27FC236}">
                <a16:creationId xmlns:a16="http://schemas.microsoft.com/office/drawing/2014/main" id="{BAEA23AE-9998-A449-8DB9-0F59E4668EE4}"/>
              </a:ext>
            </a:extLst>
          </p:cNvPr>
          <p:cNvSpPr>
            <a:spLocks noGrp="1"/>
          </p:cNvSpPr>
          <p:nvPr>
            <p:ph type="pic" idx="14"/>
          </p:nvPr>
        </p:nvSpPr>
        <p:spPr>
          <a:xfrm>
            <a:off x="5489649" y="2416248"/>
            <a:ext cx="1200000" cy="1200000"/>
          </a:xfrm>
          <a:prstGeom prst="rect">
            <a:avLst/>
          </a:prstGeom>
        </p:spPr>
        <p:txBody>
          <a:bodyPr anchor="t"/>
          <a:lstStyle>
            <a:lvl1pPr marL="0" indent="0">
              <a:buNone/>
              <a:defRPr sz="1600">
                <a:latin typeface="Barlow Semi Condensed"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Tree>
    <p:extLst>
      <p:ext uri="{BB962C8B-B14F-4D97-AF65-F5344CB8AC3E}">
        <p14:creationId xmlns:p14="http://schemas.microsoft.com/office/powerpoint/2010/main" val="14133179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Kapitel - 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53AE47-D4ED-9E41-A230-9F96BE82A7A2}"/>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4" name="Rectangle 3">
            <a:extLst>
              <a:ext uri="{FF2B5EF4-FFF2-40B4-BE49-F238E27FC236}">
                <a16:creationId xmlns:a16="http://schemas.microsoft.com/office/drawing/2014/main" id="{E46F2496-DC1C-E947-B7CA-6AD721D55C54}"/>
              </a:ext>
            </a:extLst>
          </p:cNvPr>
          <p:cNvSpPr/>
          <p:nvPr/>
        </p:nvSpPr>
        <p:spPr>
          <a:xfrm>
            <a:off x="-6350" y="0"/>
            <a:ext cx="12198351" cy="6858000"/>
          </a:xfrm>
          <a:prstGeom prst="rect">
            <a:avLst/>
          </a:prstGeom>
          <a:solidFill>
            <a:srgbClr val="E65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2" name="Title 1"/>
          <p:cNvSpPr>
            <a:spLocks noGrp="1"/>
          </p:cNvSpPr>
          <p:nvPr>
            <p:ph type="ctrTitle"/>
          </p:nvPr>
        </p:nvSpPr>
        <p:spPr>
          <a:xfrm>
            <a:off x="1520897" y="2385248"/>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Tree>
    <p:extLst>
      <p:ext uri="{BB962C8B-B14F-4D97-AF65-F5344CB8AC3E}">
        <p14:creationId xmlns:p14="http://schemas.microsoft.com/office/powerpoint/2010/main" val="26123378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281956316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Toppbild + text - oran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3F6D29D1-8C37-6248-92E0-3F6663C0DA64}"/>
              </a:ext>
            </a:extLst>
          </p:cNvPr>
          <p:cNvSpPr>
            <a:spLocks noGrp="1" noChangeAspect="1"/>
          </p:cNvSpPr>
          <p:nvPr>
            <p:ph type="pic" idx="13"/>
          </p:nvPr>
        </p:nvSpPr>
        <p:spPr>
          <a:xfrm>
            <a:off x="0" y="0"/>
            <a:ext cx="12192000" cy="2701808"/>
          </a:xfrm>
          <a:prstGeom prst="rect">
            <a:avLst/>
          </a:prstGeom>
        </p:spPr>
        <p:txBody>
          <a:bodyPr anchor="t">
            <a:normAutofit/>
          </a:bodyPr>
          <a:lstStyle>
            <a:lvl1pPr marL="0" indent="0" algn="ctr">
              <a:buNone/>
              <a:defRPr sz="160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9" name="Rectangle 8">
            <a:extLst>
              <a:ext uri="{FF2B5EF4-FFF2-40B4-BE49-F238E27FC236}">
                <a16:creationId xmlns:a16="http://schemas.microsoft.com/office/drawing/2014/main" id="{4E421AEF-4637-DA43-92B4-E46E032841AE}"/>
              </a:ext>
            </a:extLst>
          </p:cNvPr>
          <p:cNvSpPr/>
          <p:nvPr userDrawn="1"/>
        </p:nvSpPr>
        <p:spPr>
          <a:xfrm>
            <a:off x="-6203" y="2701809"/>
            <a:ext cx="12192001" cy="3371615"/>
          </a:xfrm>
          <a:prstGeom prst="rect">
            <a:avLst/>
          </a:prstGeom>
          <a:solidFill>
            <a:srgbClr val="FED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Text Placeholder 3"/>
          <p:cNvSpPr>
            <a:spLocks noGrp="1"/>
          </p:cNvSpPr>
          <p:nvPr>
            <p:ph type="body" sz="half" idx="2"/>
          </p:nvPr>
        </p:nvSpPr>
        <p:spPr>
          <a:xfrm>
            <a:off x="380707" y="3544711"/>
            <a:ext cx="7779044" cy="2324277"/>
          </a:xfrm>
          <a:prstGeom prst="rect">
            <a:avLst/>
          </a:prstGeom>
        </p:spPr>
        <p:txBody>
          <a:bodyPr lIns="0" tIns="0" rIns="0" bIns="0">
            <a:normAutofit/>
          </a:bodyPr>
          <a:lstStyle>
            <a:lvl1pPr marL="0" indent="0">
              <a:lnSpc>
                <a:spcPct val="150000"/>
              </a:lnSpc>
              <a:buNone/>
              <a:defRPr sz="1600"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2" name="Title 1"/>
          <p:cNvSpPr>
            <a:spLocks noGrp="1"/>
          </p:cNvSpPr>
          <p:nvPr>
            <p:ph type="title"/>
          </p:nvPr>
        </p:nvSpPr>
        <p:spPr>
          <a:xfrm>
            <a:off x="380707" y="2892921"/>
            <a:ext cx="7779044" cy="530696"/>
          </a:xfrm>
        </p:spPr>
        <p:txBody>
          <a:bodyPr lIns="0" tIns="0" rIns="0" bIns="0" anchor="b"/>
          <a:lstStyle>
            <a:lvl1pPr>
              <a:defRPr sz="3200">
                <a:solidFill>
                  <a:srgbClr val="E65B1F"/>
                </a:solidFill>
                <a:latin typeface="Barlow Semi Condensed" pitchFamily="2" charset="77"/>
              </a:defRPr>
            </a:lvl1pPr>
          </a:lstStyle>
          <a:p>
            <a:r>
              <a:rPr lang="en-US"/>
              <a:t>Click to edit Master title style</a:t>
            </a:r>
          </a:p>
        </p:txBody>
      </p:sp>
      <p:sp>
        <p:nvSpPr>
          <p:cNvPr id="10" name="Date Placeholder 4">
            <a:extLst>
              <a:ext uri="{FF2B5EF4-FFF2-40B4-BE49-F238E27FC236}">
                <a16:creationId xmlns:a16="http://schemas.microsoft.com/office/drawing/2014/main" id="{F7EC2075-5584-CE4A-AB66-3D0D4FA6C467}"/>
              </a:ext>
            </a:extLst>
          </p:cNvPr>
          <p:cNvSpPr>
            <a:spLocks noGrp="1"/>
          </p:cNvSpPr>
          <p:nvPr>
            <p:ph type="dt" sz="half" idx="10"/>
          </p:nvPr>
        </p:nvSpPr>
        <p:spPr>
          <a:xfrm>
            <a:off x="4724400" y="6312404"/>
            <a:ext cx="2743200" cy="365125"/>
          </a:xfrm>
        </p:spPr>
        <p:txBody>
          <a:bodyPr anchor="b" anchorCtr="0"/>
          <a:lstStyle>
            <a:lvl1pPr algn="ctr">
              <a:defRPr sz="800" b="0" i="0">
                <a:solidFill>
                  <a:srgbClr val="276BAC"/>
                </a:solidFill>
                <a:latin typeface="Barlow Semi Condensed Light" pitchFamily="2" charset="77"/>
              </a:defRPr>
            </a:lvl1pPr>
          </a:lstStyle>
          <a:p>
            <a:endParaRPr lang="sv-SE"/>
          </a:p>
        </p:txBody>
      </p:sp>
      <p:sp>
        <p:nvSpPr>
          <p:cNvPr id="12" name="Slide Number Placeholder 6">
            <a:extLst>
              <a:ext uri="{FF2B5EF4-FFF2-40B4-BE49-F238E27FC236}">
                <a16:creationId xmlns:a16="http://schemas.microsoft.com/office/drawing/2014/main" id="{66960EF7-2F2E-764C-B905-708596BEAE0B}"/>
              </a:ext>
            </a:extLst>
          </p:cNvPr>
          <p:cNvSpPr>
            <a:spLocks noGrp="1"/>
          </p:cNvSpPr>
          <p:nvPr>
            <p:ph type="sldNum" sz="quarter" idx="12"/>
          </p:nvPr>
        </p:nvSpPr>
        <p:spPr>
          <a:xfrm>
            <a:off x="9065684" y="6312404"/>
            <a:ext cx="2743200" cy="365125"/>
          </a:xfrm>
        </p:spPr>
        <p:txBody>
          <a:bodyPr lIns="0" tIns="0" rIns="0" bIns="0" anchor="b" anchorCtr="0"/>
          <a:lstStyle>
            <a:lvl1pPr>
              <a:defRPr sz="1333">
                <a:solidFill>
                  <a:srgbClr val="276BAC"/>
                </a:solidFill>
                <a:latin typeface="Barlow Semi Condensed Medium" pitchFamily="2" charset="77"/>
              </a:defRPr>
            </a:lvl1pPr>
          </a:lstStyle>
          <a:p>
            <a:fld id="{51DD8936-0D34-7542-86B3-5EEABA21406C}" type="slidenum">
              <a:rPr lang="sv-SE" smtClean="0"/>
              <a:pPr/>
              <a:t>‹#›</a:t>
            </a:fld>
            <a:endParaRPr lang="sv-SE"/>
          </a:p>
        </p:txBody>
      </p:sp>
      <p:pic>
        <p:nvPicPr>
          <p:cNvPr id="13" name="Picture 12">
            <a:extLst>
              <a:ext uri="{FF2B5EF4-FFF2-40B4-BE49-F238E27FC236}">
                <a16:creationId xmlns:a16="http://schemas.microsoft.com/office/drawing/2014/main" id="{CA6879FD-8DE6-C441-8AEA-9E6BD5F4C083}"/>
              </a:ext>
            </a:extLst>
          </p:cNvPr>
          <p:cNvPicPr>
            <a:picLocks noChangeAspect="1"/>
          </p:cNvPicPr>
          <p:nvPr userDrawn="1"/>
        </p:nvPicPr>
        <p:blipFill>
          <a:blip r:embed="rId2"/>
          <a:stretch>
            <a:fillRect/>
          </a:stretch>
        </p:blipFill>
        <p:spPr>
          <a:xfrm>
            <a:off x="380708" y="6356351"/>
            <a:ext cx="1320153" cy="277232"/>
          </a:xfrm>
          <a:prstGeom prst="rect">
            <a:avLst/>
          </a:prstGeom>
        </p:spPr>
      </p:pic>
    </p:spTree>
    <p:extLst>
      <p:ext uri="{BB962C8B-B14F-4D97-AF65-F5344CB8AC3E}">
        <p14:creationId xmlns:p14="http://schemas.microsoft.com/office/powerpoint/2010/main" val="400430836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6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252444220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_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68158721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30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937643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22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67238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8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60030662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Horisontel bild med en textspalt">
    <p:spTree>
      <p:nvGrpSpPr>
        <p:cNvPr id="1" name=""/>
        <p:cNvGrpSpPr/>
        <p:nvPr/>
      </p:nvGrpSpPr>
      <p:grpSpPr>
        <a:xfrm>
          <a:off x="0" y="0"/>
          <a:ext cx="0" cy="0"/>
          <a:chOff x="0" y="0"/>
          <a:chExt cx="0" cy="0"/>
        </a:xfrm>
      </p:grpSpPr>
      <p:sp>
        <p:nvSpPr>
          <p:cNvPr id="2" name="Rubrik 1"/>
          <p:cNvSpPr>
            <a:spLocks noGrp="1"/>
          </p:cNvSpPr>
          <p:nvPr>
            <p:ph type="title"/>
          </p:nvPr>
        </p:nvSpPr>
        <p:spPr>
          <a:xfrm>
            <a:off x="2389717" y="3423456"/>
            <a:ext cx="7315200"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2389717" y="4005064"/>
            <a:ext cx="7315200" cy="804862"/>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39D35A5C-D48A-4CE4-BC02-F4CE2E908B91}"/>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214853076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Inledning eller kapitelavdela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48F2EF-D19A-4C01-B7FA-0C8E213F03B4}"/>
              </a:ext>
            </a:extLst>
          </p:cNvPr>
          <p:cNvSpPr/>
          <p:nvPr userDrawn="1"/>
        </p:nvSpPr>
        <p:spPr>
          <a:xfrm>
            <a:off x="0" y="4"/>
            <a:ext cx="12192000" cy="6093292"/>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sz="1350"/>
          </a:p>
        </p:txBody>
      </p:sp>
      <p:sp>
        <p:nvSpPr>
          <p:cNvPr id="2" name="Rubrik 1"/>
          <p:cNvSpPr>
            <a:spLocks noGrp="1"/>
          </p:cNvSpPr>
          <p:nvPr>
            <p:ph type="ctrTitle"/>
          </p:nvPr>
        </p:nvSpPr>
        <p:spPr>
          <a:xfrm>
            <a:off x="914400" y="1310118"/>
            <a:ext cx="10363200" cy="1470025"/>
          </a:xfrm>
        </p:spPr>
        <p:txBody>
          <a:bodyPr/>
          <a:lstStyle>
            <a:lvl1pPr algn="ctr">
              <a:defRPr>
                <a:solidFill>
                  <a:schemeClr val="bg1"/>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1828800" y="2862143"/>
            <a:ext cx="8534400" cy="1752600"/>
          </a:xfrm>
        </p:spPr>
        <p:txBody>
          <a:bodyPr>
            <a:normAutofit/>
          </a:bodyPr>
          <a:lstStyle>
            <a:lvl1pPr marL="0" indent="0" algn="ctr">
              <a:buNone/>
              <a:defRPr sz="1500">
                <a:solidFill>
                  <a:schemeClr val="bg1"/>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9" name="Platshållare för datum 3">
            <a:extLst>
              <a:ext uri="{FF2B5EF4-FFF2-40B4-BE49-F238E27FC236}">
                <a16:creationId xmlns:a16="http://schemas.microsoft.com/office/drawing/2014/main" id="{F612F980-C95B-4F3C-B94E-2E828BABC40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10" name="Platshållare för bildnummer 5">
            <a:extLst>
              <a:ext uri="{FF2B5EF4-FFF2-40B4-BE49-F238E27FC236}">
                <a16:creationId xmlns:a16="http://schemas.microsoft.com/office/drawing/2014/main" id="{0D1580FC-8779-470E-8F63-5E2386B7B3FF}"/>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2" name="Platshållare för sidfot 4">
            <a:extLst>
              <a:ext uri="{FF2B5EF4-FFF2-40B4-BE49-F238E27FC236}">
                <a16:creationId xmlns:a16="http://schemas.microsoft.com/office/drawing/2014/main" id="{20791AF3-5299-455C-B9E9-528EE3BAFB43}"/>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404349728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tor text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294665631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ext med två spalter">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Rubrik 1">
            <a:extLst>
              <a:ext uri="{FF2B5EF4-FFF2-40B4-BE49-F238E27FC236}">
                <a16:creationId xmlns:a16="http://schemas.microsoft.com/office/drawing/2014/main" id="{14104E81-EFB7-474F-91ED-A072095458E7}"/>
              </a:ext>
            </a:extLst>
          </p:cNvPr>
          <p:cNvSpPr>
            <a:spLocks noGrp="1"/>
          </p:cNvSpPr>
          <p:nvPr>
            <p:ph type="ctrTitle"/>
          </p:nvPr>
        </p:nvSpPr>
        <p:spPr>
          <a:xfrm>
            <a:off x="624515" y="668916"/>
            <a:ext cx="10652640"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15" name="Underrubrik 2">
            <a:extLst>
              <a:ext uri="{FF2B5EF4-FFF2-40B4-BE49-F238E27FC236}">
                <a16:creationId xmlns:a16="http://schemas.microsoft.com/office/drawing/2014/main" id="{700F3CCC-AE00-4760-BD27-7FD86DCD4CEA}"/>
              </a:ext>
            </a:extLst>
          </p:cNvPr>
          <p:cNvSpPr>
            <a:spLocks noGrp="1"/>
          </p:cNvSpPr>
          <p:nvPr>
            <p:ph type="subTitle" idx="1"/>
          </p:nvPr>
        </p:nvSpPr>
        <p:spPr>
          <a:xfrm>
            <a:off x="631367" y="1628801"/>
            <a:ext cx="5030732" cy="4321210"/>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3" name="Text Placeholder 2">
            <a:extLst>
              <a:ext uri="{FF2B5EF4-FFF2-40B4-BE49-F238E27FC236}">
                <a16:creationId xmlns:a16="http://schemas.microsoft.com/office/drawing/2014/main" id="{F6411A73-83B9-4C84-8D23-D45717D6E333}"/>
              </a:ext>
            </a:extLst>
          </p:cNvPr>
          <p:cNvSpPr>
            <a:spLocks noGrp="1"/>
          </p:cNvSpPr>
          <p:nvPr>
            <p:ph type="body" sz="quarter" idx="12"/>
          </p:nvPr>
        </p:nvSpPr>
        <p:spPr>
          <a:xfrm>
            <a:off x="6240017" y="1628616"/>
            <a:ext cx="5037139" cy="4320664"/>
          </a:xfrm>
        </p:spPr>
        <p:txBody>
          <a:bodyPr>
            <a:normAutofit/>
          </a:bodyPr>
          <a:lstStyle>
            <a:lvl1pPr marL="0" indent="0">
              <a:buFontTx/>
              <a:buNone/>
              <a:defRPr sz="1350">
                <a:latin typeface="Futura PT Book" panose="020B0502020204020303" pitchFamily="34" charset="0"/>
              </a:defRPr>
            </a:lvl1pPr>
            <a:lvl2pPr marL="342892" indent="0">
              <a:buFontTx/>
              <a:buNone/>
              <a:defRPr sz="1350"/>
            </a:lvl2pPr>
            <a:lvl3pPr marL="685783" indent="0">
              <a:buFontTx/>
              <a:buNone/>
              <a:defRPr sz="1350"/>
            </a:lvl3pPr>
            <a:lvl4pPr marL="1028675" indent="0">
              <a:buFontTx/>
              <a:buNone/>
              <a:defRPr sz="1350"/>
            </a:lvl4pPr>
            <a:lvl5pPr marL="1371566" indent="0">
              <a:buFontTx/>
              <a:buNone/>
              <a:defRPr sz="1350"/>
            </a:lvl5pPr>
          </a:lstStyle>
          <a:p>
            <a:pPr lvl="0"/>
            <a:r>
              <a:rPr lang="en-US"/>
              <a:t>Click to edit Master text styles</a:t>
            </a:r>
          </a:p>
        </p:txBody>
      </p:sp>
      <p:sp>
        <p:nvSpPr>
          <p:cNvPr id="13" name="Platshållare för sidfot 4">
            <a:extLst>
              <a:ext uri="{FF2B5EF4-FFF2-40B4-BE49-F238E27FC236}">
                <a16:creationId xmlns:a16="http://schemas.microsoft.com/office/drawing/2014/main" id="{498B6DA4-A699-40F3-97E5-0204BB1D526D}"/>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154778928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ild + en 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5" y="668916"/>
            <a:ext cx="5037584"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7" y="1960790"/>
            <a:ext cx="5030732" cy="3984399"/>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5" name="Picture Placeholder 4">
            <a:extLst>
              <a:ext uri="{FF2B5EF4-FFF2-40B4-BE49-F238E27FC236}">
                <a16:creationId xmlns:a16="http://schemas.microsoft.com/office/drawing/2014/main" id="{725BFBCC-ECBF-4CFB-AEF7-3BA944D85855}"/>
              </a:ext>
            </a:extLst>
          </p:cNvPr>
          <p:cNvSpPr>
            <a:spLocks noGrp="1"/>
          </p:cNvSpPr>
          <p:nvPr>
            <p:ph type="pic" sz="quarter" idx="12"/>
          </p:nvPr>
        </p:nvSpPr>
        <p:spPr>
          <a:xfrm>
            <a:off x="6629164" y="0"/>
            <a:ext cx="5562600" cy="5945188"/>
          </a:xfrm>
        </p:spPr>
        <p:txBody>
          <a:bodyPr/>
          <a:lstStyle/>
          <a:p>
            <a:endParaRPr lang="en-SE"/>
          </a:p>
        </p:txBody>
      </p:sp>
      <p:sp>
        <p:nvSpPr>
          <p:cNvPr id="14" name="Platshållare för sidfot 4">
            <a:extLst>
              <a:ext uri="{FF2B5EF4-FFF2-40B4-BE49-F238E27FC236}">
                <a16:creationId xmlns:a16="http://schemas.microsoft.com/office/drawing/2014/main" id="{F092351C-F85E-4198-ADE2-12AF8C93F194}"/>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348172638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ild + 2 spalter">
    <p:spTree>
      <p:nvGrpSpPr>
        <p:cNvPr id="1" name=""/>
        <p:cNvGrpSpPr/>
        <p:nvPr/>
      </p:nvGrpSpPr>
      <p:grpSpPr>
        <a:xfrm>
          <a:off x="0" y="0"/>
          <a:ext cx="0" cy="0"/>
          <a:chOff x="0" y="0"/>
          <a:chExt cx="0" cy="0"/>
        </a:xfrm>
      </p:grpSpPr>
      <p:sp>
        <p:nvSpPr>
          <p:cNvPr id="2" name="Rubrik 1"/>
          <p:cNvSpPr>
            <a:spLocks noGrp="1"/>
          </p:cNvSpPr>
          <p:nvPr>
            <p:ph type="title"/>
          </p:nvPr>
        </p:nvSpPr>
        <p:spPr>
          <a:xfrm>
            <a:off x="1127448" y="3430222"/>
            <a:ext cx="4248472"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1127448" y="4110191"/>
            <a:ext cx="4248472" cy="1695066"/>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4" name="Platshållare för text 3">
            <a:extLst>
              <a:ext uri="{FF2B5EF4-FFF2-40B4-BE49-F238E27FC236}">
                <a16:creationId xmlns:a16="http://schemas.microsoft.com/office/drawing/2014/main" id="{6A69DB8E-72FE-4E97-B647-871CD1656AA8}"/>
              </a:ext>
            </a:extLst>
          </p:cNvPr>
          <p:cNvSpPr>
            <a:spLocks noGrp="1"/>
          </p:cNvSpPr>
          <p:nvPr>
            <p:ph type="body" sz="half" idx="13"/>
          </p:nvPr>
        </p:nvSpPr>
        <p:spPr>
          <a:xfrm>
            <a:off x="6312024" y="4110198"/>
            <a:ext cx="4248472" cy="1695067"/>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3" name="Platshållare för sidfot 4">
            <a:extLst>
              <a:ext uri="{FF2B5EF4-FFF2-40B4-BE49-F238E27FC236}">
                <a16:creationId xmlns:a16="http://schemas.microsoft.com/office/drawing/2014/main" id="{C53009A6-FCD9-4800-8A03-932B7BC06D2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175577495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276425698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V1">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0" y="0"/>
            <a:ext cx="360012" cy="365125"/>
          </a:xfrm>
          <a:prstGeom prst="rect">
            <a:avLst/>
          </a:prstGeom>
        </p:spPr>
        <p:txBody>
          <a:bodyPr vert="horz" lIns="91440" tIns="45720" rIns="91440" bIns="45720" rtlCol="0" anchor="ctr"/>
          <a:lstStyle>
            <a:lvl1pPr algn="r">
              <a:defRPr sz="1000" b="1">
                <a:solidFill>
                  <a:schemeClr val="tx1"/>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358938101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3_Rubrik och innehåll">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350053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Horisontel bild med en textspalt">
    <p:spTree>
      <p:nvGrpSpPr>
        <p:cNvPr id="1" name=""/>
        <p:cNvGrpSpPr/>
        <p:nvPr/>
      </p:nvGrpSpPr>
      <p:grpSpPr>
        <a:xfrm>
          <a:off x="0" y="0"/>
          <a:ext cx="0" cy="0"/>
          <a:chOff x="0" y="0"/>
          <a:chExt cx="0" cy="0"/>
        </a:xfrm>
      </p:grpSpPr>
      <p:sp>
        <p:nvSpPr>
          <p:cNvPr id="2" name="Rubrik 1"/>
          <p:cNvSpPr>
            <a:spLocks noGrp="1"/>
          </p:cNvSpPr>
          <p:nvPr>
            <p:ph type="title"/>
          </p:nvPr>
        </p:nvSpPr>
        <p:spPr>
          <a:xfrm>
            <a:off x="2389717" y="3423456"/>
            <a:ext cx="7315200"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2389717" y="4005064"/>
            <a:ext cx="7315200" cy="804862"/>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39D35A5C-D48A-4CE4-BC02-F4CE2E908B91}"/>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18882735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Inledning eller kapitelavdela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48F2EF-D19A-4C01-B7FA-0C8E213F03B4}"/>
              </a:ext>
            </a:extLst>
          </p:cNvPr>
          <p:cNvSpPr/>
          <p:nvPr userDrawn="1"/>
        </p:nvSpPr>
        <p:spPr>
          <a:xfrm>
            <a:off x="0" y="4"/>
            <a:ext cx="12192000" cy="6093292"/>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sz="1350"/>
          </a:p>
        </p:txBody>
      </p:sp>
      <p:sp>
        <p:nvSpPr>
          <p:cNvPr id="2" name="Rubrik 1"/>
          <p:cNvSpPr>
            <a:spLocks noGrp="1"/>
          </p:cNvSpPr>
          <p:nvPr>
            <p:ph type="ctrTitle"/>
          </p:nvPr>
        </p:nvSpPr>
        <p:spPr>
          <a:xfrm>
            <a:off x="914400" y="1310118"/>
            <a:ext cx="10363200" cy="1470025"/>
          </a:xfrm>
        </p:spPr>
        <p:txBody>
          <a:bodyPr/>
          <a:lstStyle>
            <a:lvl1pPr algn="ctr">
              <a:defRPr>
                <a:solidFill>
                  <a:schemeClr val="bg1"/>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1828800" y="2862143"/>
            <a:ext cx="8534400" cy="1752600"/>
          </a:xfrm>
        </p:spPr>
        <p:txBody>
          <a:bodyPr>
            <a:normAutofit/>
          </a:bodyPr>
          <a:lstStyle>
            <a:lvl1pPr marL="0" indent="0" algn="ctr">
              <a:buNone/>
              <a:defRPr sz="1500">
                <a:solidFill>
                  <a:schemeClr val="bg1"/>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9" name="Platshållare för datum 3">
            <a:extLst>
              <a:ext uri="{FF2B5EF4-FFF2-40B4-BE49-F238E27FC236}">
                <a16:creationId xmlns:a16="http://schemas.microsoft.com/office/drawing/2014/main" id="{F612F980-C95B-4F3C-B94E-2E828BABC40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0" name="Platshållare för bildnummer 5">
            <a:extLst>
              <a:ext uri="{FF2B5EF4-FFF2-40B4-BE49-F238E27FC236}">
                <a16:creationId xmlns:a16="http://schemas.microsoft.com/office/drawing/2014/main" id="{0D1580FC-8779-470E-8F63-5E2386B7B3FF}"/>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2" name="Platshållare för sidfot 4">
            <a:extLst>
              <a:ext uri="{FF2B5EF4-FFF2-40B4-BE49-F238E27FC236}">
                <a16:creationId xmlns:a16="http://schemas.microsoft.com/office/drawing/2014/main" id="{20791AF3-5299-455C-B9E9-528EE3BAFB43}"/>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5051836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0" y="0"/>
            <a:ext cx="360012" cy="365125"/>
          </a:xfrm>
          <a:prstGeom prst="rect">
            <a:avLst/>
          </a:prstGeom>
        </p:spPr>
        <p:txBody>
          <a:bodyPr vert="horz" lIns="91440" tIns="45720" rIns="91440" bIns="45720" rtlCol="0" anchor="ctr"/>
          <a:lstStyle>
            <a:lvl1pPr algn="r">
              <a:defRPr sz="1000" b="1">
                <a:solidFill>
                  <a:schemeClr val="tx1"/>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37172616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ext med två spalter">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Rubrik 1">
            <a:extLst>
              <a:ext uri="{FF2B5EF4-FFF2-40B4-BE49-F238E27FC236}">
                <a16:creationId xmlns:a16="http://schemas.microsoft.com/office/drawing/2014/main" id="{14104E81-EFB7-474F-91ED-A072095458E7}"/>
              </a:ext>
            </a:extLst>
          </p:cNvPr>
          <p:cNvSpPr>
            <a:spLocks noGrp="1"/>
          </p:cNvSpPr>
          <p:nvPr>
            <p:ph type="ctrTitle"/>
          </p:nvPr>
        </p:nvSpPr>
        <p:spPr>
          <a:xfrm>
            <a:off x="624515" y="668916"/>
            <a:ext cx="10652640"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15" name="Underrubrik 2">
            <a:extLst>
              <a:ext uri="{FF2B5EF4-FFF2-40B4-BE49-F238E27FC236}">
                <a16:creationId xmlns:a16="http://schemas.microsoft.com/office/drawing/2014/main" id="{700F3CCC-AE00-4760-BD27-7FD86DCD4CEA}"/>
              </a:ext>
            </a:extLst>
          </p:cNvPr>
          <p:cNvSpPr>
            <a:spLocks noGrp="1"/>
          </p:cNvSpPr>
          <p:nvPr>
            <p:ph type="subTitle" idx="1"/>
          </p:nvPr>
        </p:nvSpPr>
        <p:spPr>
          <a:xfrm>
            <a:off x="631367" y="1628801"/>
            <a:ext cx="5030732" cy="4321210"/>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3" name="Text Placeholder 2">
            <a:extLst>
              <a:ext uri="{FF2B5EF4-FFF2-40B4-BE49-F238E27FC236}">
                <a16:creationId xmlns:a16="http://schemas.microsoft.com/office/drawing/2014/main" id="{F6411A73-83B9-4C84-8D23-D45717D6E333}"/>
              </a:ext>
            </a:extLst>
          </p:cNvPr>
          <p:cNvSpPr>
            <a:spLocks noGrp="1"/>
          </p:cNvSpPr>
          <p:nvPr>
            <p:ph type="body" sz="quarter" idx="12"/>
          </p:nvPr>
        </p:nvSpPr>
        <p:spPr>
          <a:xfrm>
            <a:off x="6240017" y="1628616"/>
            <a:ext cx="5037139" cy="4320664"/>
          </a:xfrm>
        </p:spPr>
        <p:txBody>
          <a:bodyPr>
            <a:normAutofit/>
          </a:bodyPr>
          <a:lstStyle>
            <a:lvl1pPr marL="0" indent="0">
              <a:buFontTx/>
              <a:buNone/>
              <a:defRPr sz="1350">
                <a:latin typeface="Futura PT Book" panose="020B0502020204020303" pitchFamily="34" charset="0"/>
              </a:defRPr>
            </a:lvl1pPr>
            <a:lvl2pPr marL="342892" indent="0">
              <a:buFontTx/>
              <a:buNone/>
              <a:defRPr sz="1350"/>
            </a:lvl2pPr>
            <a:lvl3pPr marL="685783" indent="0">
              <a:buFontTx/>
              <a:buNone/>
              <a:defRPr sz="1350"/>
            </a:lvl3pPr>
            <a:lvl4pPr marL="1028675" indent="0">
              <a:buFontTx/>
              <a:buNone/>
              <a:defRPr sz="1350"/>
            </a:lvl4pPr>
            <a:lvl5pPr marL="1371566" indent="0">
              <a:buFontTx/>
              <a:buNone/>
              <a:defRPr sz="1350"/>
            </a:lvl5pPr>
          </a:lstStyle>
          <a:p>
            <a:pPr lvl="0"/>
            <a:r>
              <a:rPr lang="en-US"/>
              <a:t>Click to edit Master text styles</a:t>
            </a:r>
          </a:p>
        </p:txBody>
      </p:sp>
      <p:sp>
        <p:nvSpPr>
          <p:cNvPr id="13" name="Platshållare för sidfot 4">
            <a:extLst>
              <a:ext uri="{FF2B5EF4-FFF2-40B4-BE49-F238E27FC236}">
                <a16:creationId xmlns:a16="http://schemas.microsoft.com/office/drawing/2014/main" id="{498B6DA4-A699-40F3-97E5-0204BB1D526D}"/>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384858831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ild + en 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5" y="668916"/>
            <a:ext cx="5037584"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7" y="1960790"/>
            <a:ext cx="5030732" cy="3984399"/>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5" name="Picture Placeholder 4">
            <a:extLst>
              <a:ext uri="{FF2B5EF4-FFF2-40B4-BE49-F238E27FC236}">
                <a16:creationId xmlns:a16="http://schemas.microsoft.com/office/drawing/2014/main" id="{725BFBCC-ECBF-4CFB-AEF7-3BA944D85855}"/>
              </a:ext>
            </a:extLst>
          </p:cNvPr>
          <p:cNvSpPr>
            <a:spLocks noGrp="1"/>
          </p:cNvSpPr>
          <p:nvPr>
            <p:ph type="pic" sz="quarter" idx="12"/>
          </p:nvPr>
        </p:nvSpPr>
        <p:spPr>
          <a:xfrm>
            <a:off x="6629164" y="0"/>
            <a:ext cx="5562600" cy="5945188"/>
          </a:xfrm>
        </p:spPr>
        <p:txBody>
          <a:bodyPr/>
          <a:lstStyle/>
          <a:p>
            <a:endParaRPr lang="en-SE"/>
          </a:p>
        </p:txBody>
      </p:sp>
      <p:sp>
        <p:nvSpPr>
          <p:cNvPr id="14" name="Platshållare för sidfot 4">
            <a:extLst>
              <a:ext uri="{FF2B5EF4-FFF2-40B4-BE49-F238E27FC236}">
                <a16:creationId xmlns:a16="http://schemas.microsoft.com/office/drawing/2014/main" id="{F092351C-F85E-4198-ADE2-12AF8C93F194}"/>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332071343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Bild + 2 spalter">
    <p:spTree>
      <p:nvGrpSpPr>
        <p:cNvPr id="1" name=""/>
        <p:cNvGrpSpPr/>
        <p:nvPr/>
      </p:nvGrpSpPr>
      <p:grpSpPr>
        <a:xfrm>
          <a:off x="0" y="0"/>
          <a:ext cx="0" cy="0"/>
          <a:chOff x="0" y="0"/>
          <a:chExt cx="0" cy="0"/>
        </a:xfrm>
      </p:grpSpPr>
      <p:sp>
        <p:nvSpPr>
          <p:cNvPr id="2" name="Rubrik 1"/>
          <p:cNvSpPr>
            <a:spLocks noGrp="1"/>
          </p:cNvSpPr>
          <p:nvPr>
            <p:ph type="title"/>
          </p:nvPr>
        </p:nvSpPr>
        <p:spPr>
          <a:xfrm>
            <a:off x="1127448" y="3430222"/>
            <a:ext cx="4248472"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1127448" y="4110191"/>
            <a:ext cx="4248472" cy="1695066"/>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4" name="Platshållare för text 3">
            <a:extLst>
              <a:ext uri="{FF2B5EF4-FFF2-40B4-BE49-F238E27FC236}">
                <a16:creationId xmlns:a16="http://schemas.microsoft.com/office/drawing/2014/main" id="{6A69DB8E-72FE-4E97-B647-871CD1656AA8}"/>
              </a:ext>
            </a:extLst>
          </p:cNvPr>
          <p:cNvSpPr>
            <a:spLocks noGrp="1"/>
          </p:cNvSpPr>
          <p:nvPr>
            <p:ph type="body" sz="half" idx="13"/>
          </p:nvPr>
        </p:nvSpPr>
        <p:spPr>
          <a:xfrm>
            <a:off x="6312024" y="4110198"/>
            <a:ext cx="4248472" cy="1695067"/>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3" name="Platshållare för sidfot 4">
            <a:extLst>
              <a:ext uri="{FF2B5EF4-FFF2-40B4-BE49-F238E27FC236}">
                <a16:creationId xmlns:a16="http://schemas.microsoft.com/office/drawing/2014/main" id="{C53009A6-FCD9-4800-8A03-932B7BC06D2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73124225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90711571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tor text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12691412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71560257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0413BE-61E4-5DEE-8ABA-B7923300641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8D0AEE8-BF85-6E75-5499-1C3A9FABD4BC}"/>
              </a:ext>
            </a:extLst>
          </p:cNvPr>
          <p:cNvSpPr>
            <a:spLocks noGrp="1"/>
          </p:cNvSpPr>
          <p:nvPr>
            <p:ph type="dt" sz="half" idx="10"/>
          </p:nvPr>
        </p:nvSpPr>
        <p:spPr/>
        <p:txBody>
          <a:bodyPr/>
          <a:lstStyle/>
          <a:p>
            <a:endParaRPr lang="en-US"/>
          </a:p>
        </p:txBody>
      </p:sp>
      <p:sp>
        <p:nvSpPr>
          <p:cNvPr id="4" name="Platshållare för bildnummer 3">
            <a:extLst>
              <a:ext uri="{FF2B5EF4-FFF2-40B4-BE49-F238E27FC236}">
                <a16:creationId xmlns:a16="http://schemas.microsoft.com/office/drawing/2014/main" id="{08D55147-9831-6F8A-1370-535EA23CDF14}"/>
              </a:ext>
            </a:extLst>
          </p:cNvPr>
          <p:cNvSpPr>
            <a:spLocks noGrp="1"/>
          </p:cNvSpPr>
          <p:nvPr>
            <p:ph type="sldNum" sz="quarter" idx="11"/>
          </p:nvPr>
        </p:nvSpPr>
        <p:spPr/>
        <p:txBody>
          <a:bodyPr/>
          <a:lstStyle/>
          <a:p>
            <a:fld id="{7812E27E-280C-4F84-9AE9-FA409ECB21E3}" type="slidenum">
              <a:rPr lang="en-US" smtClean="0"/>
              <a:pPr/>
              <a:t>‹#›</a:t>
            </a:fld>
            <a:endParaRPr lang="en-US"/>
          </a:p>
        </p:txBody>
      </p:sp>
      <p:sp>
        <p:nvSpPr>
          <p:cNvPr id="5" name="Platshållare för sidfot 4">
            <a:extLst>
              <a:ext uri="{FF2B5EF4-FFF2-40B4-BE49-F238E27FC236}">
                <a16:creationId xmlns:a16="http://schemas.microsoft.com/office/drawing/2014/main" id="{FD901C82-B31A-9DAC-4541-AB0DE5AFA4D8}"/>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90119910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540266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theme" Target="../theme/theme2.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theme" Target="../theme/theme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21" Type="http://schemas.openxmlformats.org/officeDocument/2006/relationships/slideLayout" Target="../slideLayouts/slideLayout8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theme" Target="../theme/theme4.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theme" Target="../theme/theme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image" Target="../media/image2.emf"/><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 Type="http://schemas.openxmlformats.org/officeDocument/2006/relationships/slideLayout" Target="../slideLayouts/slideLayout118.xml"/><Relationship Id="rId21" Type="http://schemas.openxmlformats.org/officeDocument/2006/relationships/slideLayout" Target="../slideLayouts/slideLayout136.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24" Type="http://schemas.openxmlformats.org/officeDocument/2006/relationships/theme" Target="../theme/theme7.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slideLayout" Target="../slideLayouts/slideLayout13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image" Target="../media/image95.png"/><Relationship Id="rId5" Type="http://schemas.openxmlformats.org/officeDocument/2006/relationships/slideLayout" Target="../slideLayouts/slideLayout143.xml"/><Relationship Id="rId10" Type="http://schemas.openxmlformats.org/officeDocument/2006/relationships/theme" Target="../theme/theme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5.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9.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3392" y="332656"/>
            <a:ext cx="8832981" cy="720080"/>
          </a:xfrm>
          <a:prstGeom prst="rect">
            <a:avLst/>
          </a:prstGeom>
        </p:spPr>
        <p:txBody>
          <a:bodyPr vert="horz" lIns="91440" tIns="45720" rIns="91440" bIns="45720" rtlCol="0" anchor="ctr">
            <a:normAutofit/>
          </a:bodyPr>
          <a:lstStyle/>
          <a:p>
            <a:r>
              <a:rPr lang="sv-SE"/>
              <a:t>Klicka här för att ändra format</a:t>
            </a:r>
            <a:endParaRPr lang="en-US"/>
          </a:p>
        </p:txBody>
      </p:sp>
      <p:sp>
        <p:nvSpPr>
          <p:cNvPr id="3" name="Platshållare för text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2"/>
          </p:nvPr>
        </p:nvSpPr>
        <p:spPr>
          <a:xfrm>
            <a:off x="4758264" y="6275520"/>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Platshållare för bildnummer 5"/>
          <p:cNvSpPr>
            <a:spLocks noGrp="1"/>
          </p:cNvSpPr>
          <p:nvPr>
            <p:ph type="sldNum" sz="quarter" idx="4"/>
          </p:nvPr>
        </p:nvSpPr>
        <p:spPr>
          <a:xfrm>
            <a:off x="6629164" y="6275520"/>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DA5381AF-1D25-43D4-AF86-C5DC1F00B03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67086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4248" r:id="rId8"/>
    <p:sldLayoutId id="2147484252" r:id="rId9"/>
    <p:sldLayoutId id="2147484253" r:id="rId10"/>
  </p:sldLayoutIdLst>
  <p:hf sldNum="0" hdr="0" ftr="0" dt="0"/>
  <p:txStyles>
    <p:title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428863653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815" r:id="rId19"/>
    <p:sldLayoutId id="2147483825" r:id="rId20"/>
    <p:sldLayoutId id="2147484218" r:id="rId21"/>
    <p:sldLayoutId id="2147484223" r:id="rId22"/>
    <p:sldLayoutId id="2147484299" r:id="rId23"/>
  </p:sldLayoutIdLst>
  <p:hf sldNum="0" hdr="0" ftr="0" dt="0"/>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370731037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741" r:id="rId11"/>
    <p:sldLayoutId id="2147483743" r:id="rId12"/>
    <p:sldLayoutId id="2147483744" r:id="rId13"/>
    <p:sldLayoutId id="2147483745" r:id="rId14"/>
    <p:sldLayoutId id="2147483746" r:id="rId15"/>
    <p:sldLayoutId id="2147483747" r:id="rId16"/>
    <p:sldLayoutId id="2147483749" r:id="rId17"/>
    <p:sldLayoutId id="2147483750" r:id="rId18"/>
    <p:sldLayoutId id="2147483751" r:id="rId19"/>
    <p:sldLayoutId id="2147483752" r:id="rId20"/>
    <p:sldLayoutId id="2147483753" r:id="rId21"/>
    <p:sldLayoutId id="2147483754" r:id="rId22"/>
    <p:sldLayoutId id="2147483757" r:id="rId23"/>
    <p:sldLayoutId id="2147483758" r:id="rId24"/>
    <p:sldLayoutId id="2147483759" r:id="rId25"/>
    <p:sldLayoutId id="2147483760" r:id="rId26"/>
    <p:sldLayoutId id="2147483761" r:id="rId27"/>
    <p:sldLayoutId id="2147483762" r:id="rId28"/>
    <p:sldLayoutId id="2147483763" r:id="rId29"/>
    <p:sldLayoutId id="2147484084" r:id="rId30"/>
  </p:sldLayoutIdLst>
  <p:hf sldNum="0" hdr="0" ftr="0" dt="0"/>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sv-SE" sz="2000" b="0" kern="1200" dirty="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sv-SE" sz="2000" kern="1200" dirty="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E8958AF2-38F5-3547-903A-2F58C19B0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45E3C10-A454-3541-B815-14F6AFE22A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89A733E-B8A4-124B-972A-6726E75A63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a:extLst>
              <a:ext uri="{FF2B5EF4-FFF2-40B4-BE49-F238E27FC236}">
                <a16:creationId xmlns:a16="http://schemas.microsoft.com/office/drawing/2014/main" id="{86115586-115B-9A4D-85A8-25850677CF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6FBD566E-19B6-334C-90B3-657DF8601D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1C1C22-2FFF-E94A-91AE-EAA6324D6CF5}" type="slidenum">
              <a:rPr lang="sv-SE" smtClean="0"/>
              <a:t>‹#›</a:t>
            </a:fld>
            <a:endParaRPr lang="sv-SE"/>
          </a:p>
        </p:txBody>
      </p:sp>
    </p:spTree>
    <p:extLst>
      <p:ext uri="{BB962C8B-B14F-4D97-AF65-F5344CB8AC3E}">
        <p14:creationId xmlns:p14="http://schemas.microsoft.com/office/powerpoint/2010/main" val="155334125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 id="2147483792" r:id="rId22"/>
    <p:sldLayoutId id="2147483793" r:id="rId23"/>
    <p:sldLayoutId id="2147483794" r:id="rId2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2081AB3-66D1-43AF-A29F-6857FEFD2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BC57D10-0955-4A7E-AED0-4991BABDBF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8F5270B-02B9-4CF7-BCE0-208E4FE09B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a:extLst>
              <a:ext uri="{FF2B5EF4-FFF2-40B4-BE49-F238E27FC236}">
                <a16:creationId xmlns:a16="http://schemas.microsoft.com/office/drawing/2014/main" id="{7BCD36D1-FA91-42CA-91CB-D8F1A42D43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F0DF3B02-669A-4DB9-9799-05B78FC12C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7F2FD9-14C0-473A-AE60-A1CBFAE134A0}" type="slidenum">
              <a:rPr lang="sv-SE" smtClean="0"/>
              <a:t>‹#›</a:t>
            </a:fld>
            <a:endParaRPr lang="sv-SE"/>
          </a:p>
        </p:txBody>
      </p:sp>
    </p:spTree>
    <p:extLst>
      <p:ext uri="{BB962C8B-B14F-4D97-AF65-F5344CB8AC3E}">
        <p14:creationId xmlns:p14="http://schemas.microsoft.com/office/powerpoint/2010/main" val="1909555569"/>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23D17D9E-341E-864C-80EB-BAA362B6F822}"/>
              </a:ext>
            </a:extLst>
          </p:cNvPr>
          <p:cNvPicPr>
            <a:picLocks noChangeAspect="1"/>
          </p:cNvPicPr>
          <p:nvPr userDrawn="1"/>
        </p:nvPicPr>
        <p:blipFill>
          <a:blip r:embed="rId13"/>
          <a:stretch>
            <a:fillRect/>
          </a:stretch>
        </p:blipFill>
        <p:spPr>
          <a:xfrm>
            <a:off x="10834102" y="6282983"/>
            <a:ext cx="1157325" cy="451204"/>
          </a:xfrm>
          <a:prstGeom prst="rect">
            <a:avLst/>
          </a:prstGeom>
        </p:spPr>
      </p:pic>
    </p:spTree>
    <p:extLst>
      <p:ext uri="{BB962C8B-B14F-4D97-AF65-F5344CB8AC3E}">
        <p14:creationId xmlns:p14="http://schemas.microsoft.com/office/powerpoint/2010/main" val="213445861"/>
      </p:ext>
    </p:extLst>
  </p:cSld>
  <p:clrMap bg1="lt1" tx1="dk1" bg2="lt2" tx2="dk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272" r:id="rId5"/>
    <p:sldLayoutId id="2147484273" r:id="rId6"/>
    <p:sldLayoutId id="2147484274" r:id="rId7"/>
    <p:sldLayoutId id="2147484275" r:id="rId8"/>
    <p:sldLayoutId id="2147484276" r:id="rId9"/>
    <p:sldLayoutId id="2147484286" r:id="rId10"/>
    <p:sldLayoutId id="2147484287" r:id="rId11"/>
  </p:sldLayoutIdLst>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1343652835"/>
      </p:ext>
    </p:extLst>
  </p:cSld>
  <p:clrMap bg1="lt1" tx1="dk1" bg2="lt2" tx2="dk2" accent1="accent1" accent2="accent2" accent3="accent3" accent4="accent4" accent5="accent5" accent6="accent6" hlink="hlink" folHlink="folHlink"/>
  <p:sldLayoutIdLst>
    <p:sldLayoutId id="2147484301" r:id="rId1"/>
    <p:sldLayoutId id="2147484302" r:id="rId2"/>
    <p:sldLayoutId id="2147484303" r:id="rId3"/>
    <p:sldLayoutId id="2147484304" r:id="rId4"/>
    <p:sldLayoutId id="2147484305" r:id="rId5"/>
    <p:sldLayoutId id="2147484306" r:id="rId6"/>
    <p:sldLayoutId id="2147484307" r:id="rId7"/>
    <p:sldLayoutId id="2147484308" r:id="rId8"/>
    <p:sldLayoutId id="2147484309" r:id="rId9"/>
    <p:sldLayoutId id="2147484310" r:id="rId10"/>
    <p:sldLayoutId id="2147484311" r:id="rId11"/>
    <p:sldLayoutId id="2147484312" r:id="rId12"/>
    <p:sldLayoutId id="2147484313" r:id="rId13"/>
    <p:sldLayoutId id="2147484314" r:id="rId14"/>
    <p:sldLayoutId id="2147484315" r:id="rId15"/>
    <p:sldLayoutId id="2147484316" r:id="rId16"/>
    <p:sldLayoutId id="2147484317" r:id="rId17"/>
    <p:sldLayoutId id="2147484318" r:id="rId18"/>
    <p:sldLayoutId id="2147484319" r:id="rId19"/>
    <p:sldLayoutId id="2147484320" r:id="rId20"/>
    <p:sldLayoutId id="2147484321" r:id="rId21"/>
    <p:sldLayoutId id="2147484322" r:id="rId22"/>
    <p:sldLayoutId id="2147484323" r:id="rId23"/>
  </p:sldLayoutIdLst>
  <p:hf sldNum="0" hdr="0" ftr="0" dt="0"/>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3392" y="332656"/>
            <a:ext cx="8832981" cy="720080"/>
          </a:xfrm>
          <a:prstGeom prst="rect">
            <a:avLst/>
          </a:prstGeom>
        </p:spPr>
        <p:txBody>
          <a:bodyPr vert="horz" lIns="91440" tIns="45720" rIns="91440" bIns="45720" rtlCol="0" anchor="ctr">
            <a:normAutofit/>
          </a:bodyPr>
          <a:lstStyle/>
          <a:p>
            <a:r>
              <a:rPr lang="sv-SE"/>
              <a:t>Klicka här för att ändra format</a:t>
            </a:r>
            <a:endParaRPr lang="en-US"/>
          </a:p>
        </p:txBody>
      </p:sp>
      <p:sp>
        <p:nvSpPr>
          <p:cNvPr id="3" name="Platshållare för text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2"/>
          </p:nvPr>
        </p:nvSpPr>
        <p:spPr>
          <a:xfrm>
            <a:off x="4758264" y="6275520"/>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6" name="Platshållare för bildnummer 5"/>
          <p:cNvSpPr>
            <a:spLocks noGrp="1"/>
          </p:cNvSpPr>
          <p:nvPr>
            <p:ph type="sldNum" sz="quarter" idx="4"/>
          </p:nvPr>
        </p:nvSpPr>
        <p:spPr>
          <a:xfrm>
            <a:off x="6629164" y="6275520"/>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pic>
        <p:nvPicPr>
          <p:cNvPr id="12" name="Picture 11">
            <a:extLst>
              <a:ext uri="{FF2B5EF4-FFF2-40B4-BE49-F238E27FC236}">
                <a16:creationId xmlns:a16="http://schemas.microsoft.com/office/drawing/2014/main" id="{5422ED6A-8C51-4F85-81E1-371C43BF0884}"/>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10026641" y="5860655"/>
            <a:ext cx="1787114" cy="1262862"/>
          </a:xfrm>
          <a:prstGeom prst="rect">
            <a:avLst/>
          </a:prstGeom>
        </p:spPr>
      </p:pic>
      <p:sp>
        <p:nvSpPr>
          <p:cNvPr id="10" name="Platshållare för sidfot 4">
            <a:extLst>
              <a:ext uri="{FF2B5EF4-FFF2-40B4-BE49-F238E27FC236}">
                <a16:creationId xmlns:a16="http://schemas.microsoft.com/office/drawing/2014/main" id="{DA5381AF-1D25-43D4-AF86-C5DC1F00B03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1629682217"/>
      </p:ext>
    </p:extLst>
  </p:cSld>
  <p:clrMap bg1="lt1" tx1="dk1" bg2="lt2" tx2="dk2" accent1="accent1" accent2="accent2" accent3="accent3" accent4="accent4" accent5="accent5" accent6="accent6" hlink="hlink" folHlink="folHlink"/>
  <p:sldLayoutIdLst>
    <p:sldLayoutId id="2147484325" r:id="rId1"/>
    <p:sldLayoutId id="2147484326" r:id="rId2"/>
    <p:sldLayoutId id="2147484327" r:id="rId3"/>
    <p:sldLayoutId id="2147484328" r:id="rId4"/>
    <p:sldLayoutId id="2147484329" r:id="rId5"/>
    <p:sldLayoutId id="2147484330" r:id="rId6"/>
    <p:sldLayoutId id="2147484331" r:id="rId7"/>
    <p:sldLayoutId id="2147484332" r:id="rId8"/>
    <p:sldLayoutId id="2147484333" r:id="rId9"/>
  </p:sldLayoutIdLst>
  <p:hf sldNum="0" hdr="0" dt="0"/>
  <p:txStyles>
    <p:title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3392" y="332656"/>
            <a:ext cx="8832981" cy="720080"/>
          </a:xfrm>
          <a:prstGeom prst="rect">
            <a:avLst/>
          </a:prstGeom>
        </p:spPr>
        <p:txBody>
          <a:bodyPr vert="horz" lIns="91440" tIns="45720" rIns="91440" bIns="45720" rtlCol="0" anchor="ctr">
            <a:normAutofit/>
          </a:bodyPr>
          <a:lstStyle/>
          <a:p>
            <a:r>
              <a:rPr lang="sv-SE"/>
              <a:t>Klicka här för att ändra format</a:t>
            </a:r>
            <a:endParaRPr lang="en-US"/>
          </a:p>
        </p:txBody>
      </p:sp>
      <p:sp>
        <p:nvSpPr>
          <p:cNvPr id="3" name="Platshållare för text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2"/>
          </p:nvPr>
        </p:nvSpPr>
        <p:spPr>
          <a:xfrm>
            <a:off x="4758264" y="6275520"/>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Platshållare för bildnummer 5"/>
          <p:cNvSpPr>
            <a:spLocks noGrp="1"/>
          </p:cNvSpPr>
          <p:nvPr>
            <p:ph type="sldNum" sz="quarter" idx="4"/>
          </p:nvPr>
        </p:nvSpPr>
        <p:spPr>
          <a:xfrm>
            <a:off x="6629164" y="6275520"/>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DA5381AF-1D25-43D4-AF86-C5DC1F00B03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952817535"/>
      </p:ext>
    </p:extLst>
  </p:cSld>
  <p:clrMap bg1="lt1" tx1="dk1" bg2="lt2" tx2="dk2" accent1="accent1" accent2="accent2" accent3="accent3" accent4="accent4" accent5="accent5" accent6="accent6" hlink="hlink" folHlink="folHlink"/>
  <p:sldLayoutIdLst>
    <p:sldLayoutId id="2147484335" r:id="rId1"/>
    <p:sldLayoutId id="2147484336" r:id="rId2"/>
    <p:sldLayoutId id="2147484337" r:id="rId3"/>
    <p:sldLayoutId id="2147484338" r:id="rId4"/>
    <p:sldLayoutId id="2147484339" r:id="rId5"/>
    <p:sldLayoutId id="2147484340" r:id="rId6"/>
    <p:sldLayoutId id="2147484341" r:id="rId7"/>
    <p:sldLayoutId id="2147484342" r:id="rId8"/>
    <p:sldLayoutId id="2147484343" r:id="rId9"/>
    <p:sldLayoutId id="2147484344" r:id="rId10"/>
    <p:sldLayoutId id="2147484345" r:id="rId11"/>
  </p:sldLayoutIdLst>
  <p:hf sldNum="0" hdr="0" ftr="0" dt="0"/>
  <p:txStyles>
    <p:title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6.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png"/><Relationship Id="rId3" Type="http://schemas.openxmlformats.org/officeDocument/2006/relationships/image" Target="../media/image96.png"/><Relationship Id="rId7" Type="http://schemas.openxmlformats.org/officeDocument/2006/relationships/image" Target="../media/image100.png"/><Relationship Id="rId12" Type="http://schemas.openxmlformats.org/officeDocument/2006/relationships/image" Target="../media/image105.png"/><Relationship Id="rId2" Type="http://schemas.openxmlformats.org/officeDocument/2006/relationships/notesSlide" Target="../notesSlides/notesSlide3.xml"/><Relationship Id="rId1" Type="http://schemas.openxmlformats.org/officeDocument/2006/relationships/slideLayout" Target="../slideLayouts/slideLayout70.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5" Type="http://schemas.openxmlformats.org/officeDocument/2006/relationships/image" Target="../media/image108.jpeg"/><Relationship Id="rId10" Type="http://schemas.openxmlformats.org/officeDocument/2006/relationships/image" Target="../media/image103.png"/><Relationship Id="rId4" Type="http://schemas.openxmlformats.org/officeDocument/2006/relationships/image" Target="../media/image97.jpeg"/><Relationship Id="rId9" Type="http://schemas.openxmlformats.org/officeDocument/2006/relationships/image" Target="../media/image102.png"/><Relationship Id="rId14" Type="http://schemas.openxmlformats.org/officeDocument/2006/relationships/image" Target="../media/image10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0.png"/></Relationships>
</file>

<file path=ppt/slides/_rels/slide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6.png"/><Relationship Id="rId7" Type="http://schemas.openxmlformats.org/officeDocument/2006/relationships/diagramColors" Target="../diagrams/colors1.xml"/><Relationship Id="rId2" Type="http://schemas.openxmlformats.org/officeDocument/2006/relationships/image" Target="../media/image115.jpeg"/><Relationship Id="rId1" Type="http://schemas.openxmlformats.org/officeDocument/2006/relationships/slideLayout" Target="../slideLayouts/slideLayout14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s://climate.ec.europa.eu/eu-action/carbon-removals-and-carbon-farming_en"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hyperlink" Target="https://climate.ec.europa.eu/eu-action/carbon-removals-and-carbon-farming_en"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25.png"/></Relationships>
</file>

<file path=ppt/slides/_rels/slide36.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jpeg"/><Relationship Id="rId1" Type="http://schemas.openxmlformats.org/officeDocument/2006/relationships/slideLayout" Target="../slideLayouts/slideLayout7.xml"/><Relationship Id="rId4" Type="http://schemas.openxmlformats.org/officeDocument/2006/relationships/image" Target="../media/image129.svg"/></Relationships>
</file>

<file path=ppt/slides/_rels/slide3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xbrl.efrag.org/e-esrs/esrs-set1-2023.html" TargetMode="External"/><Relationship Id="rId7" Type="http://schemas.openxmlformats.org/officeDocument/2006/relationships/hyperlink" Target="https://doi.org/10.1080/17583004.2024.2390840" TargetMode="External"/><Relationship Id="rId2" Type="http://schemas.openxmlformats.org/officeDocument/2006/relationships/hyperlink" Target="https://www.iso.org/netzero" TargetMode="External"/><Relationship Id="rId1" Type="http://schemas.openxmlformats.org/officeDocument/2006/relationships/slideLayout" Target="../slideLayouts/slideLayout3.xml"/><Relationship Id="rId6" Type="http://schemas.openxmlformats.org/officeDocument/2006/relationships/hyperlink" Target="https://www.sbuf.se/projektresultat/projekt?id=31244fbc-ba2e-4cbc-8b4e-cb9c06ac5921" TargetMode="External"/><Relationship Id="rId5" Type="http://schemas.openxmlformats.org/officeDocument/2006/relationships/hyperlink" Target="https://eur-lex.europa.eu/legal-content/SV/TXT/HTML/?uri=OJ:L_202400825" TargetMode="External"/><Relationship Id="rId4" Type="http://schemas.openxmlformats.org/officeDocument/2006/relationships/hyperlink" Target="https://climate.ec.europa.eu/eu-action/carbon-removals-and-carbon-farming_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B5093-792A-49EA-BE56-1D3DC6D5FBC6}"/>
              </a:ext>
            </a:extLst>
          </p:cNvPr>
          <p:cNvSpPr>
            <a:spLocks noGrp="1"/>
          </p:cNvSpPr>
          <p:nvPr>
            <p:ph type="ctrTitle"/>
          </p:nvPr>
        </p:nvSpPr>
        <p:spPr>
          <a:xfrm>
            <a:off x="914400" y="2132856"/>
            <a:ext cx="10363200" cy="2088232"/>
          </a:xfrm>
        </p:spPr>
        <p:txBody>
          <a:bodyPr>
            <a:normAutofit/>
          </a:bodyPr>
          <a:lstStyle/>
          <a:p>
            <a:r>
              <a:rPr lang="sv-SE" sz="3000" dirty="0"/>
              <a:t>Klimatberäkningsstuga – Avsnitt 6</a:t>
            </a:r>
            <a:br>
              <a:rPr lang="sv-SE" sz="3000" dirty="0"/>
            </a:br>
            <a:br>
              <a:rPr lang="sv-SE" sz="3000" dirty="0"/>
            </a:br>
            <a:r>
              <a:rPr lang="sv-SE" sz="1800" dirty="0"/>
              <a:t>Klimatbalansering</a:t>
            </a:r>
            <a:endParaRPr lang="en-SE" sz="1800" dirty="0"/>
          </a:p>
        </p:txBody>
      </p:sp>
    </p:spTree>
    <p:extLst>
      <p:ext uri="{BB962C8B-B14F-4D97-AF65-F5344CB8AC3E}">
        <p14:creationId xmlns:p14="http://schemas.microsoft.com/office/powerpoint/2010/main" val="1354321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D52C4-D1D1-F916-C49F-B1F84BCC5A72}"/>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75E35F6E-2EC5-A32B-48D9-DEB5B7FC7B3E}"/>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72CB999B-DB54-712B-F177-6DE9E88DE626}"/>
              </a:ext>
            </a:extLst>
          </p:cNvPr>
          <p:cNvSpPr>
            <a:spLocks noGrp="1"/>
          </p:cNvSpPr>
          <p:nvPr>
            <p:ph type="ctrTitle"/>
          </p:nvPr>
        </p:nvSpPr>
        <p:spPr>
          <a:xfrm>
            <a:off x="2667000" y="663728"/>
            <a:ext cx="6134100" cy="2213586"/>
          </a:xfrm>
        </p:spPr>
        <p:txBody>
          <a:bodyPr>
            <a:normAutofit/>
          </a:bodyPr>
          <a:lstStyle/>
          <a:p>
            <a:pPr algn="ctr"/>
            <a:r>
              <a:rPr lang="sv-SE" sz="3000">
                <a:solidFill>
                  <a:schemeClr val="bg2"/>
                </a:solidFill>
              </a:rPr>
              <a:t>Denna </a:t>
            </a:r>
            <a:r>
              <a:rPr lang="sv-SE" sz="3000" err="1">
                <a:solidFill>
                  <a:schemeClr val="bg2"/>
                </a:solidFill>
              </a:rPr>
              <a:t>ppt</a:t>
            </a:r>
            <a:r>
              <a:rPr lang="sv-SE" sz="3000">
                <a:solidFill>
                  <a:schemeClr val="bg2"/>
                </a:solidFill>
              </a:rPr>
              <a:t> består av 7 avsnitt (med tillhörande videos), samt fördjupningsmaterial</a:t>
            </a:r>
            <a:br>
              <a:rPr lang="sv-SE" sz="3000">
                <a:solidFill>
                  <a:schemeClr val="bg2"/>
                </a:solidFill>
              </a:rPr>
            </a:br>
            <a:r>
              <a:rPr lang="sv-SE" sz="2200" b="0">
                <a:solidFill>
                  <a:schemeClr val="bg2"/>
                </a:solidFill>
              </a:rPr>
              <a:t>- Avsnitt I: Inkluderar intro</a:t>
            </a:r>
            <a:br>
              <a:rPr lang="sv-SE" sz="2200" b="0">
                <a:solidFill>
                  <a:schemeClr val="bg2"/>
                </a:solidFill>
              </a:rPr>
            </a:br>
            <a:r>
              <a:rPr lang="sv-SE" sz="2200" b="0">
                <a:solidFill>
                  <a:schemeClr val="bg2"/>
                </a:solidFill>
              </a:rPr>
              <a:t>- Avsnitt 7: Inkluderar sammanfattning</a:t>
            </a:r>
            <a:endParaRPr lang="en-SE" sz="3000" b="0">
              <a:solidFill>
                <a:schemeClr val="bg2"/>
              </a:solidFill>
            </a:endParaRPr>
          </a:p>
        </p:txBody>
      </p:sp>
      <p:sp>
        <p:nvSpPr>
          <p:cNvPr id="2" name="Rektangel: rundade hörn 1">
            <a:extLst>
              <a:ext uri="{FF2B5EF4-FFF2-40B4-BE49-F238E27FC236}">
                <a16:creationId xmlns:a16="http://schemas.microsoft.com/office/drawing/2014/main" id="{0D37C447-675E-E7F7-EE39-9E9BCE549A85}"/>
              </a:ext>
            </a:extLst>
          </p:cNvPr>
          <p:cNvSpPr/>
          <p:nvPr/>
        </p:nvSpPr>
        <p:spPr>
          <a:xfrm>
            <a:off x="1085850" y="3541042"/>
            <a:ext cx="9467849" cy="2373984"/>
          </a:xfrm>
          <a:prstGeom prst="roundRect">
            <a:avLst/>
          </a:prstGeom>
          <a:ln w="57150">
            <a:solidFill>
              <a:schemeClr val="bg2"/>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Detta utbildningsmaterial (sju </a:t>
            </a:r>
            <a:r>
              <a:rPr kumimoji="0" lang="sv-SE" sz="1800" b="0" i="0" u="none" strike="noStrike" kern="1200" cap="none" spc="0" normalizeH="0" baseline="0" noProof="0" err="1">
                <a:ln>
                  <a:noFill/>
                </a:ln>
                <a:solidFill>
                  <a:prstClr val="black"/>
                </a:solidFill>
                <a:effectLst/>
                <a:uLnTx/>
                <a:uFillTx/>
                <a:latin typeface="Calibri"/>
                <a:ea typeface="+mn-ea"/>
                <a:cs typeface="+mn-cs"/>
              </a:rPr>
              <a:t>ppt</a:t>
            </a:r>
            <a:r>
              <a:rPr kumimoji="0" lang="sv-SE" sz="1800" b="0" i="0" u="none" strike="noStrike" kern="1200" cap="none" spc="0" normalizeH="0" baseline="0" noProof="0">
                <a:ln>
                  <a:noFill/>
                </a:ln>
                <a:solidFill>
                  <a:prstClr val="black"/>
                </a:solidFill>
                <a:effectLst/>
                <a:uLnTx/>
                <a:uFillTx/>
                <a:latin typeface="Calibri"/>
                <a:ea typeface="+mn-ea"/>
                <a:cs typeface="+mn-cs"/>
              </a:rPr>
              <a:t> + tillhörande videos) har vidareutvecklats och kompletterats av Treano Bygg AB under 2022 – 2025, med bakgrund mot LFM30:s tidigare Klimatberäkningsstugor period 2020-2024. Detta material skänkes hösten 2025 inkl tillhörande videos till LFM30 – med andemening att materialet i sin helhet ska tillgängliggöras publikt och externt på marknaden, som ett led i Treanos Hållbarhetsarbete. Materialet uppskattas kunna användas ca 2 år framåt utan större ändringar.</a:t>
            </a:r>
          </a:p>
        </p:txBody>
      </p:sp>
    </p:spTree>
    <p:extLst>
      <p:ext uri="{BB962C8B-B14F-4D97-AF65-F5344CB8AC3E}">
        <p14:creationId xmlns:p14="http://schemas.microsoft.com/office/powerpoint/2010/main" val="1883333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7">
            <a:extLst>
              <a:ext uri="{FF2B5EF4-FFF2-40B4-BE49-F238E27FC236}">
                <a16:creationId xmlns:a16="http://schemas.microsoft.com/office/drawing/2014/main" id="{A492AA55-6676-B42D-5429-65F77FF77056}"/>
              </a:ext>
            </a:extLst>
          </p:cNvPr>
          <p:cNvSpPr txBox="1">
            <a:spLocks/>
          </p:cNvSpPr>
          <p:nvPr/>
        </p:nvSpPr>
        <p:spPr>
          <a:xfrm>
            <a:off x="527381" y="217917"/>
            <a:ext cx="1149428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Översikt/Innehåll  ”Klimatberäkningsstuga”, 7 avsnitt (I-VII)</a:t>
            </a:r>
            <a:endParaRPr kumimoji="0" lang="sv-SE" sz="2100" b="1" i="1" u="sng"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3" name="Oval 12">
            <a:extLst>
              <a:ext uri="{FF2B5EF4-FFF2-40B4-BE49-F238E27FC236}">
                <a16:creationId xmlns:a16="http://schemas.microsoft.com/office/drawing/2014/main" id="{9C3D634C-75CA-AB7A-0929-C2B1A0869F16}"/>
              </a:ext>
            </a:extLst>
          </p:cNvPr>
          <p:cNvSpPr>
            <a:spLocks noChangeArrowheads="1"/>
          </p:cNvSpPr>
          <p:nvPr/>
        </p:nvSpPr>
        <p:spPr bwMode="auto">
          <a:xfrm>
            <a:off x="10336978" y="3368509"/>
            <a:ext cx="662555" cy="646785"/>
          </a:xfrm>
          <a:prstGeom prst="ellipse">
            <a:avLst/>
          </a:prstGeom>
          <a:noFill/>
          <a:ln w="20701">
            <a:solidFill>
              <a:srgbClr val="C2E056"/>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grpSp>
        <p:nvGrpSpPr>
          <p:cNvPr id="4" name="Grupp 3">
            <a:extLst>
              <a:ext uri="{FF2B5EF4-FFF2-40B4-BE49-F238E27FC236}">
                <a16:creationId xmlns:a16="http://schemas.microsoft.com/office/drawing/2014/main" id="{15E5542F-C9F1-2650-6E88-D1ABD40C26B4}"/>
              </a:ext>
            </a:extLst>
          </p:cNvPr>
          <p:cNvGrpSpPr/>
          <p:nvPr/>
        </p:nvGrpSpPr>
        <p:grpSpPr>
          <a:xfrm>
            <a:off x="373227" y="3087886"/>
            <a:ext cx="10915928" cy="1612400"/>
            <a:chOff x="373227" y="3087886"/>
            <a:chExt cx="10915928" cy="1612400"/>
          </a:xfrm>
        </p:grpSpPr>
        <p:grpSp>
          <p:nvGrpSpPr>
            <p:cNvPr id="5" name="Grupp 4">
              <a:extLst>
                <a:ext uri="{FF2B5EF4-FFF2-40B4-BE49-F238E27FC236}">
                  <a16:creationId xmlns:a16="http://schemas.microsoft.com/office/drawing/2014/main" id="{E81DDF38-2213-1108-15B7-177D5985905B}"/>
                </a:ext>
              </a:extLst>
            </p:cNvPr>
            <p:cNvGrpSpPr/>
            <p:nvPr/>
          </p:nvGrpSpPr>
          <p:grpSpPr>
            <a:xfrm>
              <a:off x="373227" y="3087886"/>
              <a:ext cx="9730440" cy="1612400"/>
              <a:chOff x="445655" y="3087887"/>
              <a:chExt cx="11394724" cy="1987990"/>
            </a:xfrm>
          </p:grpSpPr>
          <p:sp>
            <p:nvSpPr>
              <p:cNvPr id="8" name="Oval 12">
                <a:extLst>
                  <a:ext uri="{FF2B5EF4-FFF2-40B4-BE49-F238E27FC236}">
                    <a16:creationId xmlns:a16="http://schemas.microsoft.com/office/drawing/2014/main" id="{985076A7-84A5-1BB3-6282-E47B4F41587C}"/>
                  </a:ext>
                </a:extLst>
              </p:cNvPr>
              <p:cNvSpPr>
                <a:spLocks noChangeArrowheads="1"/>
              </p:cNvSpPr>
              <p:nvPr/>
            </p:nvSpPr>
            <p:spPr bwMode="auto">
              <a:xfrm>
                <a:off x="791091" y="3438405"/>
                <a:ext cx="775877" cy="797446"/>
              </a:xfrm>
              <a:prstGeom prst="ellipse">
                <a:avLst/>
              </a:prstGeom>
              <a:noFill/>
              <a:ln w="20701">
                <a:solidFill>
                  <a:srgbClr val="C2E056"/>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sp>
            <p:nvSpPr>
              <p:cNvPr id="10" name="Freeform 14">
                <a:extLst>
                  <a:ext uri="{FF2B5EF4-FFF2-40B4-BE49-F238E27FC236}">
                    <a16:creationId xmlns:a16="http://schemas.microsoft.com/office/drawing/2014/main" id="{85117847-BCFA-3782-1770-B9AA8FE7B56B}"/>
                  </a:ext>
                </a:extLst>
              </p:cNvPr>
              <p:cNvSpPr>
                <a:spLocks/>
              </p:cNvSpPr>
              <p:nvPr/>
            </p:nvSpPr>
            <p:spPr bwMode="auto">
              <a:xfrm>
                <a:off x="445655" y="3880045"/>
                <a:ext cx="1460472" cy="704363"/>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rgbClr val="B3D82C">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1" name="Line 15">
                <a:extLst>
                  <a:ext uri="{FF2B5EF4-FFF2-40B4-BE49-F238E27FC236}">
                    <a16:creationId xmlns:a16="http://schemas.microsoft.com/office/drawing/2014/main" id="{99C30C4A-E42C-5CE2-F24B-063EC8DC6264}"/>
                  </a:ext>
                </a:extLst>
              </p:cNvPr>
              <p:cNvSpPr>
                <a:spLocks noChangeShapeType="1"/>
              </p:cNvSpPr>
              <p:nvPr/>
            </p:nvSpPr>
            <p:spPr bwMode="auto">
              <a:xfrm flipV="1">
                <a:off x="1178722" y="3167051"/>
                <a:ext cx="0" cy="203514"/>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2" name="Oval 16">
                <a:extLst>
                  <a:ext uri="{FF2B5EF4-FFF2-40B4-BE49-F238E27FC236}">
                    <a16:creationId xmlns:a16="http://schemas.microsoft.com/office/drawing/2014/main" id="{72D7BE97-B1B3-492C-44A3-1DCE0722D835}"/>
                  </a:ext>
                </a:extLst>
              </p:cNvPr>
              <p:cNvSpPr>
                <a:spLocks noChangeArrowheads="1"/>
              </p:cNvSpPr>
              <p:nvPr/>
            </p:nvSpPr>
            <p:spPr bwMode="auto">
              <a:xfrm>
                <a:off x="2172761" y="3433875"/>
                <a:ext cx="775878" cy="803205"/>
              </a:xfrm>
              <a:prstGeom prst="ellipse">
                <a:avLst/>
              </a:prstGeom>
              <a:noFill/>
              <a:ln w="20638">
                <a:solidFill>
                  <a:srgbClr val="D2E3C8"/>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4" name="Freeform 18">
                <a:extLst>
                  <a:ext uri="{FF2B5EF4-FFF2-40B4-BE49-F238E27FC236}">
                    <a16:creationId xmlns:a16="http://schemas.microsoft.com/office/drawing/2014/main" id="{3517330B-C21A-6730-D075-54B8A67E3C13}"/>
                  </a:ext>
                </a:extLst>
              </p:cNvPr>
              <p:cNvSpPr>
                <a:spLocks/>
              </p:cNvSpPr>
              <p:nvPr/>
            </p:nvSpPr>
            <p:spPr bwMode="auto">
              <a:xfrm>
                <a:off x="1834881" y="3087887"/>
                <a:ext cx="1460472" cy="797446"/>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rgbClr val="98BE8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5" name="Line 19">
                <a:extLst>
                  <a:ext uri="{FF2B5EF4-FFF2-40B4-BE49-F238E27FC236}">
                    <a16:creationId xmlns:a16="http://schemas.microsoft.com/office/drawing/2014/main" id="{0689BEF0-564D-6BB5-91F1-D4F3E351A801}"/>
                  </a:ext>
                </a:extLst>
              </p:cNvPr>
              <p:cNvSpPr>
                <a:spLocks noChangeShapeType="1"/>
              </p:cNvSpPr>
              <p:nvPr/>
            </p:nvSpPr>
            <p:spPr bwMode="auto">
              <a:xfrm>
                <a:off x="2564633" y="4288460"/>
                <a:ext cx="0" cy="202131"/>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6" name="Oval 20">
                <a:extLst>
                  <a:ext uri="{FF2B5EF4-FFF2-40B4-BE49-F238E27FC236}">
                    <a16:creationId xmlns:a16="http://schemas.microsoft.com/office/drawing/2014/main" id="{ED3A9C01-FA67-F860-C540-BC07B6534577}"/>
                  </a:ext>
                </a:extLst>
              </p:cNvPr>
              <p:cNvSpPr>
                <a:spLocks noChangeArrowheads="1"/>
              </p:cNvSpPr>
              <p:nvPr/>
            </p:nvSpPr>
            <p:spPr bwMode="auto">
              <a:xfrm>
                <a:off x="3562697" y="3442651"/>
                <a:ext cx="783505" cy="803206"/>
              </a:xfrm>
              <a:prstGeom prst="ellipse">
                <a:avLst/>
              </a:prstGeom>
              <a:noFill/>
              <a:ln w="20701">
                <a:solidFill>
                  <a:srgbClr val="84A63E"/>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8" name="Freeform 22">
                <a:extLst>
                  <a:ext uri="{FF2B5EF4-FFF2-40B4-BE49-F238E27FC236}">
                    <a16:creationId xmlns:a16="http://schemas.microsoft.com/office/drawing/2014/main" id="{5EF62967-6E4C-B87B-98D6-C408CAABC169}"/>
                  </a:ext>
                </a:extLst>
              </p:cNvPr>
              <p:cNvSpPr>
                <a:spLocks/>
              </p:cNvSpPr>
              <p:nvPr/>
            </p:nvSpPr>
            <p:spPr bwMode="auto">
              <a:xfrm>
                <a:off x="3223140" y="3892035"/>
                <a:ext cx="1519490" cy="735383"/>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rgbClr val="5B732B">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9" name="Line 23">
                <a:extLst>
                  <a:ext uri="{FF2B5EF4-FFF2-40B4-BE49-F238E27FC236}">
                    <a16:creationId xmlns:a16="http://schemas.microsoft.com/office/drawing/2014/main" id="{DAB04C87-C88C-360B-4885-48AC371FBECC}"/>
                  </a:ext>
                </a:extLst>
              </p:cNvPr>
              <p:cNvSpPr>
                <a:spLocks noChangeShapeType="1"/>
              </p:cNvSpPr>
              <p:nvPr/>
            </p:nvSpPr>
            <p:spPr bwMode="auto">
              <a:xfrm flipV="1">
                <a:off x="3928096" y="3167051"/>
                <a:ext cx="0" cy="203514"/>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20" name="Oval 24">
                <a:extLst>
                  <a:ext uri="{FF2B5EF4-FFF2-40B4-BE49-F238E27FC236}">
                    <a16:creationId xmlns:a16="http://schemas.microsoft.com/office/drawing/2014/main" id="{74161A66-1550-B151-1CFC-750243348B9D}"/>
                  </a:ext>
                </a:extLst>
              </p:cNvPr>
              <p:cNvSpPr>
                <a:spLocks noChangeArrowheads="1"/>
              </p:cNvSpPr>
              <p:nvPr/>
            </p:nvSpPr>
            <p:spPr bwMode="auto">
              <a:xfrm>
                <a:off x="5048198" y="3442651"/>
                <a:ext cx="782135" cy="797447"/>
              </a:xfrm>
              <a:prstGeom prst="ellipse">
                <a:avLst/>
              </a:prstGeom>
              <a:noFill/>
              <a:ln w="20638">
                <a:solidFill>
                  <a:srgbClr val="70AD47">
                    <a:lumMod val="75000"/>
                  </a:srgbClr>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22" name="Freeform 26">
                <a:extLst>
                  <a:ext uri="{FF2B5EF4-FFF2-40B4-BE49-F238E27FC236}">
                    <a16:creationId xmlns:a16="http://schemas.microsoft.com/office/drawing/2014/main" id="{BCACACAC-319D-C546-FFB8-2FCE89FDE969}"/>
                  </a:ext>
                </a:extLst>
              </p:cNvPr>
              <p:cNvSpPr>
                <a:spLocks/>
              </p:cNvSpPr>
              <p:nvPr/>
            </p:nvSpPr>
            <p:spPr bwMode="auto">
              <a:xfrm>
                <a:off x="4659630" y="3094589"/>
                <a:ext cx="1519496" cy="797446"/>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rgbClr val="70AD47">
                  <a:lumMod val="5000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23" name="Line 27">
                <a:extLst>
                  <a:ext uri="{FF2B5EF4-FFF2-40B4-BE49-F238E27FC236}">
                    <a16:creationId xmlns:a16="http://schemas.microsoft.com/office/drawing/2014/main" id="{04E427BB-2076-FAB7-068C-E96887CC8DE0}"/>
                  </a:ext>
                </a:extLst>
              </p:cNvPr>
              <p:cNvSpPr>
                <a:spLocks noChangeShapeType="1"/>
              </p:cNvSpPr>
              <p:nvPr/>
            </p:nvSpPr>
            <p:spPr bwMode="auto">
              <a:xfrm>
                <a:off x="5447837" y="4288460"/>
                <a:ext cx="0" cy="202131"/>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grpSp>
            <p:nvGrpSpPr>
              <p:cNvPr id="24" name="Group 48">
                <a:extLst>
                  <a:ext uri="{FF2B5EF4-FFF2-40B4-BE49-F238E27FC236}">
                    <a16:creationId xmlns:a16="http://schemas.microsoft.com/office/drawing/2014/main" id="{FF3E3C2D-10EA-DF97-874D-E794806E57BB}"/>
                  </a:ext>
                </a:extLst>
              </p:cNvPr>
              <p:cNvGrpSpPr/>
              <p:nvPr/>
            </p:nvGrpSpPr>
            <p:grpSpPr>
              <a:xfrm>
                <a:off x="6106907" y="3110279"/>
                <a:ext cx="5733472" cy="1539531"/>
                <a:chOff x="1422401" y="2587042"/>
                <a:chExt cx="8993811" cy="2354485"/>
              </a:xfrm>
            </p:grpSpPr>
            <p:sp>
              <p:nvSpPr>
                <p:cNvPr id="27" name="Oval 12">
                  <a:extLst>
                    <a:ext uri="{FF2B5EF4-FFF2-40B4-BE49-F238E27FC236}">
                      <a16:creationId xmlns:a16="http://schemas.microsoft.com/office/drawing/2014/main" id="{B4CEA1E6-9024-C9B5-46CC-49E1402E137A}"/>
                    </a:ext>
                  </a:extLst>
                </p:cNvPr>
                <p:cNvSpPr>
                  <a:spLocks noChangeArrowheads="1"/>
                </p:cNvSpPr>
                <p:nvPr/>
              </p:nvSpPr>
              <p:spPr bwMode="auto">
                <a:xfrm>
                  <a:off x="1964270" y="3123108"/>
                  <a:ext cx="1217080" cy="1219576"/>
                </a:xfrm>
                <a:prstGeom prst="ellipse">
                  <a:avLst/>
                </a:prstGeom>
                <a:noFill/>
                <a:ln w="20701">
                  <a:solidFill>
                    <a:srgbClr val="C2E056"/>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sp>
              <p:nvSpPr>
                <p:cNvPr id="29" name="Freeform 14">
                  <a:extLst>
                    <a:ext uri="{FF2B5EF4-FFF2-40B4-BE49-F238E27FC236}">
                      <a16:creationId xmlns:a16="http://schemas.microsoft.com/office/drawing/2014/main" id="{6582758D-F0B7-4A9A-FE7E-1D4B92F8415D}"/>
                    </a:ext>
                  </a:extLst>
                </p:cNvPr>
                <p:cNvSpPr>
                  <a:spLocks/>
                </p:cNvSpPr>
                <p:nvPr/>
              </p:nvSpPr>
              <p:spPr bwMode="auto">
                <a:xfrm>
                  <a:off x="1422401" y="3798531"/>
                  <a:ext cx="2290970" cy="1077219"/>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rgbClr val="B3D82C">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0" name="Line 15">
                  <a:extLst>
                    <a:ext uri="{FF2B5EF4-FFF2-40B4-BE49-F238E27FC236}">
                      <a16:creationId xmlns:a16="http://schemas.microsoft.com/office/drawing/2014/main" id="{D5816E9D-4FA7-4714-1943-74A2C0D58465}"/>
                    </a:ext>
                  </a:extLst>
                </p:cNvPr>
                <p:cNvSpPr>
                  <a:spLocks noChangeShapeType="1"/>
                </p:cNvSpPr>
                <p:nvPr/>
              </p:nvSpPr>
              <p:spPr bwMode="auto">
                <a:xfrm flipV="1">
                  <a:off x="2572327" y="2708112"/>
                  <a:ext cx="0" cy="311245"/>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1" name="Oval 16">
                  <a:extLst>
                    <a:ext uri="{FF2B5EF4-FFF2-40B4-BE49-F238E27FC236}">
                      <a16:creationId xmlns:a16="http://schemas.microsoft.com/office/drawing/2014/main" id="{61FB685C-74BF-B1EE-1ECE-08E372BECEE4}"/>
                    </a:ext>
                  </a:extLst>
                </p:cNvPr>
                <p:cNvSpPr>
                  <a:spLocks noChangeArrowheads="1"/>
                </p:cNvSpPr>
                <p:nvPr/>
              </p:nvSpPr>
              <p:spPr bwMode="auto">
                <a:xfrm>
                  <a:off x="4131627" y="3116180"/>
                  <a:ext cx="1217082" cy="1228384"/>
                </a:xfrm>
                <a:prstGeom prst="ellipse">
                  <a:avLst/>
                </a:prstGeom>
                <a:noFill/>
                <a:ln w="20638">
                  <a:solidFill>
                    <a:srgbClr val="D2E3C8"/>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3" name="Freeform 18">
                  <a:extLst>
                    <a:ext uri="{FF2B5EF4-FFF2-40B4-BE49-F238E27FC236}">
                      <a16:creationId xmlns:a16="http://schemas.microsoft.com/office/drawing/2014/main" id="{5C5B7C89-F784-30D0-5D3C-BC009B97C332}"/>
                    </a:ext>
                  </a:extLst>
                </p:cNvPr>
                <p:cNvSpPr>
                  <a:spLocks/>
                </p:cNvSpPr>
                <p:nvPr/>
              </p:nvSpPr>
              <p:spPr bwMode="auto">
                <a:xfrm>
                  <a:off x="3601610" y="2587042"/>
                  <a:ext cx="2290970" cy="1219576"/>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rgbClr val="98BE8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4" name="Line 19">
                  <a:extLst>
                    <a:ext uri="{FF2B5EF4-FFF2-40B4-BE49-F238E27FC236}">
                      <a16:creationId xmlns:a16="http://schemas.microsoft.com/office/drawing/2014/main" id="{BC758C3E-91FA-CB06-EF11-D80ED4B18EAF}"/>
                    </a:ext>
                  </a:extLst>
                </p:cNvPr>
                <p:cNvSpPr>
                  <a:spLocks noChangeShapeType="1"/>
                </p:cNvSpPr>
                <p:nvPr/>
              </p:nvSpPr>
              <p:spPr bwMode="auto">
                <a:xfrm>
                  <a:off x="4746336" y="4423141"/>
                  <a:ext cx="0" cy="309129"/>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5" name="Oval 20">
                  <a:extLst>
                    <a:ext uri="{FF2B5EF4-FFF2-40B4-BE49-F238E27FC236}">
                      <a16:creationId xmlns:a16="http://schemas.microsoft.com/office/drawing/2014/main" id="{822DBC14-43A8-99E0-9BFC-D7D941958672}"/>
                    </a:ext>
                  </a:extLst>
                </p:cNvPr>
                <p:cNvSpPr>
                  <a:spLocks noChangeArrowheads="1"/>
                </p:cNvSpPr>
                <p:nvPr/>
              </p:nvSpPr>
              <p:spPr bwMode="auto">
                <a:xfrm>
                  <a:off x="6311950" y="3129601"/>
                  <a:ext cx="1229046" cy="1228385"/>
                </a:xfrm>
                <a:prstGeom prst="ellipse">
                  <a:avLst/>
                </a:prstGeom>
                <a:noFill/>
                <a:ln w="20701">
                  <a:solidFill>
                    <a:srgbClr val="84A63E"/>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6" name="Oval 21">
                  <a:extLst>
                    <a:ext uri="{FF2B5EF4-FFF2-40B4-BE49-F238E27FC236}">
                      <a16:creationId xmlns:a16="http://schemas.microsoft.com/office/drawing/2014/main" id="{6EA25E3D-8312-1121-D419-AAF67EBA637F}"/>
                    </a:ext>
                  </a:extLst>
                </p:cNvPr>
                <p:cNvSpPr>
                  <a:spLocks noChangeArrowheads="1"/>
                </p:cNvSpPr>
                <p:nvPr/>
              </p:nvSpPr>
              <p:spPr bwMode="auto">
                <a:xfrm>
                  <a:off x="6432424" y="3288404"/>
                  <a:ext cx="982217" cy="872786"/>
                </a:xfrm>
                <a:prstGeom prst="ellipse">
                  <a:avLst/>
                </a:prstGeom>
                <a:solidFill>
                  <a:srgbClr val="84A63E"/>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VII</a:t>
                  </a:r>
                  <a:endPar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7" name="Freeform 22">
                  <a:extLst>
                    <a:ext uri="{FF2B5EF4-FFF2-40B4-BE49-F238E27FC236}">
                      <a16:creationId xmlns:a16="http://schemas.microsoft.com/office/drawing/2014/main" id="{9D2698E7-25F4-A2D9-172B-792E61AB898B}"/>
                    </a:ext>
                  </a:extLst>
                </p:cNvPr>
                <p:cNvSpPr>
                  <a:spLocks/>
                </p:cNvSpPr>
                <p:nvPr/>
              </p:nvSpPr>
              <p:spPr bwMode="auto">
                <a:xfrm>
                  <a:off x="5779303" y="3816868"/>
                  <a:ext cx="2383548" cy="1124659"/>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rgbClr val="5B732B">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8" name="Line 23">
                  <a:extLst>
                    <a:ext uri="{FF2B5EF4-FFF2-40B4-BE49-F238E27FC236}">
                      <a16:creationId xmlns:a16="http://schemas.microsoft.com/office/drawing/2014/main" id="{439C45F0-2C8F-3FF7-0680-85C57A972878}"/>
                    </a:ext>
                  </a:extLst>
                </p:cNvPr>
                <p:cNvSpPr>
                  <a:spLocks noChangeShapeType="1"/>
                </p:cNvSpPr>
                <p:nvPr/>
              </p:nvSpPr>
              <p:spPr bwMode="auto">
                <a:xfrm flipV="1">
                  <a:off x="6941017" y="2725153"/>
                  <a:ext cx="0" cy="311245"/>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9" name="Oval 24">
                  <a:extLst>
                    <a:ext uri="{FF2B5EF4-FFF2-40B4-BE49-F238E27FC236}">
                      <a16:creationId xmlns:a16="http://schemas.microsoft.com/office/drawing/2014/main" id="{DB558F44-C223-9FA7-6399-208EC6755D0F}"/>
                    </a:ext>
                  </a:extLst>
                </p:cNvPr>
                <p:cNvSpPr>
                  <a:spLocks noChangeArrowheads="1"/>
                </p:cNvSpPr>
                <p:nvPr/>
              </p:nvSpPr>
              <p:spPr bwMode="auto">
                <a:xfrm>
                  <a:off x="8642181" y="3129601"/>
                  <a:ext cx="1226896" cy="1219577"/>
                </a:xfrm>
                <a:prstGeom prst="ellipse">
                  <a:avLst/>
                </a:prstGeom>
                <a:noFill/>
                <a:ln w="20638">
                  <a:solidFill>
                    <a:srgbClr val="70AD47">
                      <a:lumMod val="75000"/>
                    </a:srgbClr>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41" name="Freeform 26">
                  <a:extLst>
                    <a:ext uri="{FF2B5EF4-FFF2-40B4-BE49-F238E27FC236}">
                      <a16:creationId xmlns:a16="http://schemas.microsoft.com/office/drawing/2014/main" id="{20D3234B-B949-E560-1B39-FD76B13631C0}"/>
                    </a:ext>
                  </a:extLst>
                </p:cNvPr>
                <p:cNvSpPr>
                  <a:spLocks/>
                </p:cNvSpPr>
                <p:nvPr/>
              </p:nvSpPr>
              <p:spPr bwMode="auto">
                <a:xfrm>
                  <a:off x="8032654" y="2597291"/>
                  <a:ext cx="2383558" cy="1219576"/>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rgbClr val="70AD47">
                    <a:lumMod val="5000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42" name="Line 27">
                  <a:extLst>
                    <a:ext uri="{FF2B5EF4-FFF2-40B4-BE49-F238E27FC236}">
                      <a16:creationId xmlns:a16="http://schemas.microsoft.com/office/drawing/2014/main" id="{E5C8001E-1BDF-5CD4-562D-16177AA37DF5}"/>
                    </a:ext>
                  </a:extLst>
                </p:cNvPr>
                <p:cNvSpPr>
                  <a:spLocks noChangeShapeType="1"/>
                </p:cNvSpPr>
                <p:nvPr/>
              </p:nvSpPr>
              <p:spPr bwMode="auto">
                <a:xfrm>
                  <a:off x="9269076" y="4423141"/>
                  <a:ext cx="0" cy="309129"/>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grpSp>
          <p:sp>
            <p:nvSpPr>
              <p:cNvPr id="25" name="TextBox 67">
                <a:extLst>
                  <a:ext uri="{FF2B5EF4-FFF2-40B4-BE49-F238E27FC236}">
                    <a16:creationId xmlns:a16="http://schemas.microsoft.com/office/drawing/2014/main" id="{C16FC8ED-4669-6D50-3F8F-A7FF29D45305}"/>
                  </a:ext>
                </a:extLst>
              </p:cNvPr>
              <p:cNvSpPr txBox="1"/>
              <p:nvPr/>
            </p:nvSpPr>
            <p:spPr>
              <a:xfrm>
                <a:off x="3820572" y="4620513"/>
                <a:ext cx="353286" cy="455364"/>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prstClr val="white"/>
                    </a:solidFill>
                    <a:effectLst/>
                    <a:uLnTx/>
                    <a:uFillTx/>
                    <a:latin typeface="Calibri" panose="020F0502020204030204"/>
                    <a:ea typeface="+mn-ea"/>
                    <a:cs typeface="+mn-cs"/>
                  </a:rPr>
                  <a:t>1</a:t>
                </a:r>
                <a:endParaRPr kumimoji="0" lang="en-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TextBox 68">
                <a:extLst>
                  <a:ext uri="{FF2B5EF4-FFF2-40B4-BE49-F238E27FC236}">
                    <a16:creationId xmlns:a16="http://schemas.microsoft.com/office/drawing/2014/main" id="{8D782D1D-1031-A03F-9334-645A7C68274F}"/>
                  </a:ext>
                </a:extLst>
              </p:cNvPr>
              <p:cNvSpPr txBox="1"/>
              <p:nvPr/>
            </p:nvSpPr>
            <p:spPr>
              <a:xfrm>
                <a:off x="5302910" y="4613950"/>
                <a:ext cx="353286" cy="455364"/>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prstClr val="white"/>
                    </a:solidFill>
                    <a:effectLst/>
                    <a:uLnTx/>
                    <a:uFillTx/>
                    <a:latin typeface="Calibri" panose="020F0502020204030204"/>
                    <a:ea typeface="+mn-ea"/>
                    <a:cs typeface="+mn-cs"/>
                  </a:rPr>
                  <a:t>2</a:t>
                </a:r>
                <a:endParaRPr kumimoji="0" lang="en-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 name="Freeform 14">
              <a:extLst>
                <a:ext uri="{FF2B5EF4-FFF2-40B4-BE49-F238E27FC236}">
                  <a16:creationId xmlns:a16="http://schemas.microsoft.com/office/drawing/2014/main" id="{5B3A718D-9696-472C-29E3-A6098C530587}"/>
                </a:ext>
              </a:extLst>
            </p:cNvPr>
            <p:cNvSpPr>
              <a:spLocks/>
            </p:cNvSpPr>
            <p:nvPr/>
          </p:nvSpPr>
          <p:spPr bwMode="auto">
            <a:xfrm>
              <a:off x="10041995" y="3726711"/>
              <a:ext cx="1247160" cy="571288"/>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rgbClr val="B3D82C">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grpSp>
      <p:sp>
        <p:nvSpPr>
          <p:cNvPr id="43" name="TextBox 13">
            <a:extLst>
              <a:ext uri="{FF2B5EF4-FFF2-40B4-BE49-F238E27FC236}">
                <a16:creationId xmlns:a16="http://schemas.microsoft.com/office/drawing/2014/main" id="{13C66B6C-ECD8-D2A5-ADFE-BFC8892E6FC9}"/>
              </a:ext>
            </a:extLst>
          </p:cNvPr>
          <p:cNvSpPr txBox="1"/>
          <p:nvPr/>
        </p:nvSpPr>
        <p:spPr>
          <a:xfrm>
            <a:off x="2248286" y="1372118"/>
            <a:ext cx="2165550"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dirty="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1</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dirty="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44" name="TextBox 13">
            <a:extLst>
              <a:ext uri="{FF2B5EF4-FFF2-40B4-BE49-F238E27FC236}">
                <a16:creationId xmlns:a16="http://schemas.microsoft.com/office/drawing/2014/main" id="{0875A05A-52C7-D7AA-B4A7-5EE7C913EF86}"/>
              </a:ext>
            </a:extLst>
          </p:cNvPr>
          <p:cNvSpPr txBox="1"/>
          <p:nvPr/>
        </p:nvSpPr>
        <p:spPr>
          <a:xfrm>
            <a:off x="143137" y="1871161"/>
            <a:ext cx="1847746"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dirty="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Översikt </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dirty="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45" name="TextBox 13">
            <a:extLst>
              <a:ext uri="{FF2B5EF4-FFF2-40B4-BE49-F238E27FC236}">
                <a16:creationId xmlns:a16="http://schemas.microsoft.com/office/drawing/2014/main" id="{4294053B-A88F-EB8E-1430-B9B05050BD04}"/>
              </a:ext>
            </a:extLst>
          </p:cNvPr>
          <p:cNvSpPr txBox="1"/>
          <p:nvPr/>
        </p:nvSpPr>
        <p:spPr>
          <a:xfrm>
            <a:off x="5064539" y="1943687"/>
            <a:ext cx="2395552" cy="1083374"/>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dirty="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När är vi nöjda?</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dirty="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Fastställda gränsvärden </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dirty="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Hur vi tar fram där det saknas</a:t>
            </a:r>
          </a:p>
        </p:txBody>
      </p:sp>
      <p:sp>
        <p:nvSpPr>
          <p:cNvPr id="46" name="TextBox 13">
            <a:extLst>
              <a:ext uri="{FF2B5EF4-FFF2-40B4-BE49-F238E27FC236}">
                <a16:creationId xmlns:a16="http://schemas.microsoft.com/office/drawing/2014/main" id="{54D6A23C-89E5-55C2-112C-5D5B9FBACAF8}"/>
              </a:ext>
            </a:extLst>
          </p:cNvPr>
          <p:cNvSpPr txBox="1"/>
          <p:nvPr/>
        </p:nvSpPr>
        <p:spPr>
          <a:xfrm>
            <a:off x="492230" y="2241534"/>
            <a:ext cx="1416875" cy="787908"/>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dirty="0">
                <a:ln>
                  <a:noFill/>
                </a:ln>
                <a:solidFill>
                  <a:srgbClr val="00B0F0"/>
                </a:solidFill>
                <a:effectLst/>
                <a:uLnTx/>
                <a:uFillTx/>
                <a:latin typeface="Calibri"/>
                <a:ea typeface="微软雅黑" panose="020B0503020204020204" pitchFamily="34" charset="-122"/>
                <a:cs typeface="宋体" pitchFamily="2" charset="-122"/>
                <a:sym typeface="Arial" pitchFamily="34" charset="0"/>
              </a:rPr>
              <a:t>Lagkrav</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dirty="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Lokala klimatinitiativ</a:t>
            </a:r>
          </a:p>
        </p:txBody>
      </p:sp>
      <p:sp>
        <p:nvSpPr>
          <p:cNvPr id="47" name="TextBox 13">
            <a:extLst>
              <a:ext uri="{FF2B5EF4-FFF2-40B4-BE49-F238E27FC236}">
                <a16:creationId xmlns:a16="http://schemas.microsoft.com/office/drawing/2014/main" id="{3182F32E-38D9-A86A-9FAB-0DAE95A8A56F}"/>
              </a:ext>
            </a:extLst>
          </p:cNvPr>
          <p:cNvSpPr txBox="1"/>
          <p:nvPr/>
        </p:nvSpPr>
        <p:spPr>
          <a:xfrm>
            <a:off x="7528507" y="2541590"/>
            <a:ext cx="1628491" cy="541687"/>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Företagsnivå</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Projektnivå</a:t>
            </a:r>
          </a:p>
        </p:txBody>
      </p:sp>
      <p:sp>
        <p:nvSpPr>
          <p:cNvPr id="48" name="TextBox 13">
            <a:extLst>
              <a:ext uri="{FF2B5EF4-FFF2-40B4-BE49-F238E27FC236}">
                <a16:creationId xmlns:a16="http://schemas.microsoft.com/office/drawing/2014/main" id="{46533B19-B564-DCE6-C7F1-EFFD2482600F}"/>
              </a:ext>
            </a:extLst>
          </p:cNvPr>
          <p:cNvSpPr txBox="1"/>
          <p:nvPr/>
        </p:nvSpPr>
        <p:spPr>
          <a:xfrm>
            <a:off x="2678506" y="1745003"/>
            <a:ext cx="1968871" cy="1280351"/>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00B0F0"/>
                </a:solidFill>
                <a:effectLst/>
                <a:uLnTx/>
                <a:uFillTx/>
                <a:latin typeface="Calibri"/>
                <a:ea typeface="微软雅黑" panose="020B0503020204020204" pitchFamily="34" charset="-122"/>
                <a:cs typeface="宋体" pitchFamily="2" charset="-122"/>
                <a:sym typeface="Arial" pitchFamily="34" charset="0"/>
              </a:rPr>
              <a:t>Beräkna till Boverkets klimatdeklaration</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Kompletterande beräkning</a:t>
            </a:r>
          </a:p>
        </p:txBody>
      </p:sp>
      <p:sp>
        <p:nvSpPr>
          <p:cNvPr id="49" name="TextBox 13">
            <a:extLst>
              <a:ext uri="{FF2B5EF4-FFF2-40B4-BE49-F238E27FC236}">
                <a16:creationId xmlns:a16="http://schemas.microsoft.com/office/drawing/2014/main" id="{78BEF91E-3726-E718-9CB1-9A883DE7B79A}"/>
              </a:ext>
            </a:extLst>
          </p:cNvPr>
          <p:cNvSpPr txBox="1"/>
          <p:nvPr/>
        </p:nvSpPr>
        <p:spPr>
          <a:xfrm>
            <a:off x="4988917" y="1476821"/>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3</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0" name="TextBox 13">
            <a:extLst>
              <a:ext uri="{FF2B5EF4-FFF2-40B4-BE49-F238E27FC236}">
                <a16:creationId xmlns:a16="http://schemas.microsoft.com/office/drawing/2014/main" id="{9FB222BB-2A50-B592-7FF1-ADE42AEE821B}"/>
              </a:ext>
            </a:extLst>
          </p:cNvPr>
          <p:cNvSpPr txBox="1"/>
          <p:nvPr/>
        </p:nvSpPr>
        <p:spPr>
          <a:xfrm>
            <a:off x="7303392" y="1907500"/>
            <a:ext cx="1904408" cy="784830"/>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Upphandling &amp; målstyrning</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1" name="TextBox 13">
            <a:extLst>
              <a:ext uri="{FF2B5EF4-FFF2-40B4-BE49-F238E27FC236}">
                <a16:creationId xmlns:a16="http://schemas.microsoft.com/office/drawing/2014/main" id="{9E025C5C-ED2D-0E05-04C0-0DB75431727E}"/>
              </a:ext>
            </a:extLst>
          </p:cNvPr>
          <p:cNvSpPr txBox="1"/>
          <p:nvPr/>
        </p:nvSpPr>
        <p:spPr>
          <a:xfrm>
            <a:off x="1246014" y="4343343"/>
            <a:ext cx="1953157"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dirty="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0 </a:t>
            </a:r>
          </a:p>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200" b="0" i="0" u="none" strike="noStrike" kern="1200" cap="none" spc="0" normalizeH="0" baseline="0" noProof="0" dirty="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 </a:t>
            </a:r>
            <a:endParaRPr kumimoji="0" lang="en-US" altLang="zh-CN" sz="1200" b="0" i="0" u="none" strike="noStrike" kern="1200" cap="none" spc="0" normalizeH="0" baseline="0" noProof="0" dirty="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2" name="TextBox 13">
            <a:extLst>
              <a:ext uri="{FF2B5EF4-FFF2-40B4-BE49-F238E27FC236}">
                <a16:creationId xmlns:a16="http://schemas.microsoft.com/office/drawing/2014/main" id="{C10608A8-B47C-02AB-722E-9C7F807F7771}"/>
              </a:ext>
            </a:extLst>
          </p:cNvPr>
          <p:cNvSpPr txBox="1"/>
          <p:nvPr/>
        </p:nvSpPr>
        <p:spPr>
          <a:xfrm>
            <a:off x="3716530" y="4375237"/>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2</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3" name="TextBox 13">
            <a:extLst>
              <a:ext uri="{FF2B5EF4-FFF2-40B4-BE49-F238E27FC236}">
                <a16:creationId xmlns:a16="http://schemas.microsoft.com/office/drawing/2014/main" id="{82AABDB7-E0F1-2D62-166A-16851218B031}"/>
              </a:ext>
            </a:extLst>
          </p:cNvPr>
          <p:cNvSpPr txBox="1"/>
          <p:nvPr/>
        </p:nvSpPr>
        <p:spPr>
          <a:xfrm>
            <a:off x="3872081" y="4842050"/>
            <a:ext cx="2069040" cy="1575816"/>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Klimatförbättra – utan extra kostnad</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Klimatförbättra till rimlig kostnad </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Ex som ÄTA eller grönt sidoanbud</a:t>
            </a:r>
            <a:endParaRPr kumimoji="0" lang="en-US"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endParaRPr>
          </a:p>
        </p:txBody>
      </p:sp>
      <p:sp>
        <p:nvSpPr>
          <p:cNvPr id="55" name="TextBox 13">
            <a:extLst>
              <a:ext uri="{FF2B5EF4-FFF2-40B4-BE49-F238E27FC236}">
                <a16:creationId xmlns:a16="http://schemas.microsoft.com/office/drawing/2014/main" id="{702726E3-5D09-7281-6196-23DBB5A8F283}"/>
              </a:ext>
            </a:extLst>
          </p:cNvPr>
          <p:cNvSpPr txBox="1"/>
          <p:nvPr/>
        </p:nvSpPr>
        <p:spPr>
          <a:xfrm>
            <a:off x="6293848" y="4933676"/>
            <a:ext cx="1879343" cy="787908"/>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Klimatbalansering – som är trovärdig</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endParaRPr>
          </a:p>
        </p:txBody>
      </p:sp>
      <p:sp>
        <p:nvSpPr>
          <p:cNvPr id="56" name="TextBox 13">
            <a:extLst>
              <a:ext uri="{FF2B5EF4-FFF2-40B4-BE49-F238E27FC236}">
                <a16:creationId xmlns:a16="http://schemas.microsoft.com/office/drawing/2014/main" id="{8DAEF5D3-356E-A6DD-92EF-B5B8CE159CDC}"/>
              </a:ext>
            </a:extLst>
          </p:cNvPr>
          <p:cNvSpPr txBox="1"/>
          <p:nvPr/>
        </p:nvSpPr>
        <p:spPr>
          <a:xfrm>
            <a:off x="6192775" y="4488365"/>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4</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7" name="TextBox 13">
            <a:extLst>
              <a:ext uri="{FF2B5EF4-FFF2-40B4-BE49-F238E27FC236}">
                <a16:creationId xmlns:a16="http://schemas.microsoft.com/office/drawing/2014/main" id="{6E3B4B3B-5424-0B35-9A6A-B7B478C3A53E}"/>
              </a:ext>
            </a:extLst>
          </p:cNvPr>
          <p:cNvSpPr txBox="1"/>
          <p:nvPr/>
        </p:nvSpPr>
        <p:spPr>
          <a:xfrm>
            <a:off x="8576293" y="4472011"/>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Sammanfattning</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8" name="Line 15">
            <a:extLst>
              <a:ext uri="{FF2B5EF4-FFF2-40B4-BE49-F238E27FC236}">
                <a16:creationId xmlns:a16="http://schemas.microsoft.com/office/drawing/2014/main" id="{A39474D8-5DDA-9789-D7AD-4F7742C54D9E}"/>
              </a:ext>
            </a:extLst>
          </p:cNvPr>
          <p:cNvSpPr>
            <a:spLocks noChangeShapeType="1"/>
          </p:cNvSpPr>
          <p:nvPr/>
        </p:nvSpPr>
        <p:spPr bwMode="auto">
          <a:xfrm flipV="1">
            <a:off x="10684757" y="3152095"/>
            <a:ext cx="0" cy="165064"/>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59" name="TextBox 13">
            <a:extLst>
              <a:ext uri="{FF2B5EF4-FFF2-40B4-BE49-F238E27FC236}">
                <a16:creationId xmlns:a16="http://schemas.microsoft.com/office/drawing/2014/main" id="{77CE6064-8232-63CB-61AA-DABC500AD9C4}"/>
              </a:ext>
            </a:extLst>
          </p:cNvPr>
          <p:cNvSpPr txBox="1"/>
          <p:nvPr/>
        </p:nvSpPr>
        <p:spPr>
          <a:xfrm>
            <a:off x="9675882" y="2560138"/>
            <a:ext cx="1904408" cy="784830"/>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Fördjupning</a:t>
            </a:r>
          </a:p>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per avsnitt</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60" name="Rektangel 59">
            <a:extLst>
              <a:ext uri="{FF2B5EF4-FFF2-40B4-BE49-F238E27FC236}">
                <a16:creationId xmlns:a16="http://schemas.microsoft.com/office/drawing/2014/main" id="{6937C809-8869-875E-0590-38E2DEEC4E8D}"/>
              </a:ext>
            </a:extLst>
          </p:cNvPr>
          <p:cNvSpPr/>
          <p:nvPr/>
        </p:nvSpPr>
        <p:spPr>
          <a:xfrm>
            <a:off x="106847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textruta 60">
            <a:extLst>
              <a:ext uri="{FF2B5EF4-FFF2-40B4-BE49-F238E27FC236}">
                <a16:creationId xmlns:a16="http://schemas.microsoft.com/office/drawing/2014/main" id="{CD21C25E-2530-37B0-AD9C-E1F4B4CA3C26}"/>
              </a:ext>
            </a:extLst>
          </p:cNvPr>
          <p:cNvSpPr txBox="1"/>
          <p:nvPr/>
        </p:nvSpPr>
        <p:spPr>
          <a:xfrm>
            <a:off x="10877025" y="306227"/>
            <a:ext cx="125128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 name="textruta 61">
            <a:extLst>
              <a:ext uri="{FF2B5EF4-FFF2-40B4-BE49-F238E27FC236}">
                <a16:creationId xmlns:a16="http://schemas.microsoft.com/office/drawing/2014/main" id="{D8CD250E-9DA2-CEAC-8CA7-5BEB73874630}"/>
              </a:ext>
            </a:extLst>
          </p:cNvPr>
          <p:cNvSpPr txBox="1"/>
          <p:nvPr/>
        </p:nvSpPr>
        <p:spPr>
          <a:xfrm>
            <a:off x="10889247" y="575626"/>
            <a:ext cx="125128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black"/>
                </a:solidFill>
                <a:effectLst/>
                <a:uLnTx/>
                <a:uFillTx/>
                <a:latin typeface="Calibri" panose="020F0502020204030204"/>
                <a:ea typeface="+mn-ea"/>
                <a:cs typeface="+mn-cs"/>
              </a:rPr>
              <a:t>initiativ</a:t>
            </a:r>
            <a:endParaRPr kumimoji="0" lang="sv-SE"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3" name="Rektangel 62">
            <a:extLst>
              <a:ext uri="{FF2B5EF4-FFF2-40B4-BE49-F238E27FC236}">
                <a16:creationId xmlns:a16="http://schemas.microsoft.com/office/drawing/2014/main" id="{EDB46253-C0CB-5CF7-F0FB-788B27B3AEF7}"/>
              </a:ext>
            </a:extLst>
          </p:cNvPr>
          <p:cNvSpPr/>
          <p:nvPr/>
        </p:nvSpPr>
        <p:spPr>
          <a:xfrm>
            <a:off x="106847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6" name="Oval 12">
            <a:extLst>
              <a:ext uri="{FF2B5EF4-FFF2-40B4-BE49-F238E27FC236}">
                <a16:creationId xmlns:a16="http://schemas.microsoft.com/office/drawing/2014/main" id="{8FE222B5-D44D-93E2-93DD-96E5E412F5ED}"/>
              </a:ext>
            </a:extLst>
          </p:cNvPr>
          <p:cNvSpPr>
            <a:spLocks noChangeArrowheads="1"/>
          </p:cNvSpPr>
          <p:nvPr/>
        </p:nvSpPr>
        <p:spPr bwMode="auto">
          <a:xfrm>
            <a:off x="10353480" y="1160770"/>
            <a:ext cx="662554" cy="646785"/>
          </a:xfrm>
          <a:prstGeom prst="ellipse">
            <a:avLst/>
          </a:prstGeom>
          <a:noFill/>
          <a:ln w="20701">
            <a:solidFill>
              <a:schemeClr val="bg2"/>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sp>
        <p:nvSpPr>
          <p:cNvPr id="67" name="Oval 13">
            <a:extLst>
              <a:ext uri="{FF2B5EF4-FFF2-40B4-BE49-F238E27FC236}">
                <a16:creationId xmlns:a16="http://schemas.microsoft.com/office/drawing/2014/main" id="{0B4D2246-AFA9-5ECF-4925-5A0D2FFA4BF8}"/>
              </a:ext>
            </a:extLst>
          </p:cNvPr>
          <p:cNvSpPr>
            <a:spLocks noChangeArrowheads="1"/>
          </p:cNvSpPr>
          <p:nvPr/>
        </p:nvSpPr>
        <p:spPr bwMode="auto">
          <a:xfrm>
            <a:off x="10426328" y="1230577"/>
            <a:ext cx="530886" cy="492488"/>
          </a:xfrm>
          <a:prstGeom prst="ellipse">
            <a:avLst/>
          </a:prstGeom>
          <a:solidFill>
            <a:schemeClr val="bg2"/>
          </a:solidFill>
          <a:ln>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I-VII</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8" name="textruta 67">
            <a:extLst>
              <a:ext uri="{FF2B5EF4-FFF2-40B4-BE49-F238E27FC236}">
                <a16:creationId xmlns:a16="http://schemas.microsoft.com/office/drawing/2014/main" id="{B07D71FC-6775-53E0-E8D0-8B1FD631E7DD}"/>
              </a:ext>
            </a:extLst>
          </p:cNvPr>
          <p:cNvSpPr txBox="1"/>
          <p:nvPr/>
        </p:nvSpPr>
        <p:spPr>
          <a:xfrm>
            <a:off x="11041647" y="1194751"/>
            <a:ext cx="1251285"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black"/>
                </a:solidFill>
                <a:effectLst/>
                <a:uLnTx/>
                <a:uFillTx/>
                <a:latin typeface="Calibri" panose="020F0502020204030204"/>
                <a:ea typeface="+mn-ea"/>
                <a:cs typeface="+mn-cs"/>
              </a:rPr>
              <a:t>PPT / Video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black"/>
                </a:solidFill>
                <a:effectLst/>
                <a:uLnTx/>
                <a:uFillTx/>
                <a:latin typeface="Calibri" panose="020F0502020204030204"/>
                <a:ea typeface="+mn-ea"/>
                <a:cs typeface="+mn-cs"/>
              </a:rPr>
              <a:t>Avsnitt I-VII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9" name="Rektangel 68">
            <a:extLst>
              <a:ext uri="{FF2B5EF4-FFF2-40B4-BE49-F238E27FC236}">
                <a16:creationId xmlns:a16="http://schemas.microsoft.com/office/drawing/2014/main" id="{1A3DE507-6D88-FF4E-E7C6-55FEBFFB2453}"/>
              </a:ext>
            </a:extLst>
          </p:cNvPr>
          <p:cNvSpPr/>
          <p:nvPr/>
        </p:nvSpPr>
        <p:spPr>
          <a:xfrm>
            <a:off x="9877425" y="6310610"/>
            <a:ext cx="2263107" cy="46166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Version: HT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Treano </a:t>
            </a:r>
            <a:r>
              <a:rPr kumimoji="0" lang="sv-SE" sz="1200" b="0" i="0" u="none" strike="noStrike" kern="1200" cap="none" spc="0" normalizeH="0" baseline="0" noProof="0" dirty="0">
                <a:ln>
                  <a:noFill/>
                </a:ln>
                <a:solidFill>
                  <a:sysClr val="windowText" lastClr="000000"/>
                </a:solidFill>
                <a:effectLst/>
                <a:uLnTx/>
                <a:uFillTx/>
                <a:latin typeface="Calibri" panose="020F0502020204030204"/>
                <a:ea typeface="+mn-ea"/>
                <a:cs typeface="+mn-cs"/>
                <a:sym typeface="Wingdings" panose="05000000000000000000" pitchFamily="2" charset="2"/>
              </a:rPr>
              <a:t> LFM30  Publik gratis</a:t>
            </a:r>
            <a:endParaRPr kumimoji="0" lang="sv-SE" sz="12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65" name="Oval 21">
            <a:extLst>
              <a:ext uri="{FF2B5EF4-FFF2-40B4-BE49-F238E27FC236}">
                <a16:creationId xmlns:a16="http://schemas.microsoft.com/office/drawing/2014/main" id="{4D12CF08-5341-9114-5701-2CC73D686C2A}"/>
              </a:ext>
            </a:extLst>
          </p:cNvPr>
          <p:cNvSpPr>
            <a:spLocks noChangeArrowheads="1"/>
          </p:cNvSpPr>
          <p:nvPr/>
        </p:nvSpPr>
        <p:spPr bwMode="auto">
          <a:xfrm>
            <a:off x="6755399" y="3480599"/>
            <a:ext cx="534700" cy="462870"/>
          </a:xfrm>
          <a:prstGeom prst="ellipse">
            <a:avLst/>
          </a:prstGeom>
          <a:solidFill>
            <a:srgbClr val="D2E3C8"/>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VII</a:t>
            </a:r>
            <a:endPar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8" name="Oval 21">
            <a:extLst>
              <a:ext uri="{FF2B5EF4-FFF2-40B4-BE49-F238E27FC236}">
                <a16:creationId xmlns:a16="http://schemas.microsoft.com/office/drawing/2014/main" id="{DC9A49DF-AC33-F7E0-A0FE-5F2F424CFD9B}"/>
              </a:ext>
            </a:extLst>
          </p:cNvPr>
          <p:cNvSpPr>
            <a:spLocks noChangeArrowheads="1"/>
          </p:cNvSpPr>
          <p:nvPr/>
        </p:nvSpPr>
        <p:spPr bwMode="auto">
          <a:xfrm>
            <a:off x="5569608" y="3475363"/>
            <a:ext cx="534700" cy="462870"/>
          </a:xfrm>
          <a:prstGeom prst="ellipse">
            <a:avLst/>
          </a:prstGeom>
          <a:solidFill>
            <a:srgbClr val="DBED9B"/>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V</a:t>
            </a:r>
            <a:endPar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9" name="Oval 21">
            <a:extLst>
              <a:ext uri="{FF2B5EF4-FFF2-40B4-BE49-F238E27FC236}">
                <a16:creationId xmlns:a16="http://schemas.microsoft.com/office/drawing/2014/main" id="{12312A6B-D2FF-A679-17C5-ACA2D94C1A64}"/>
              </a:ext>
            </a:extLst>
          </p:cNvPr>
          <p:cNvSpPr>
            <a:spLocks noChangeArrowheads="1"/>
          </p:cNvSpPr>
          <p:nvPr/>
        </p:nvSpPr>
        <p:spPr bwMode="auto">
          <a:xfrm>
            <a:off x="4372054" y="3474739"/>
            <a:ext cx="534700" cy="462870"/>
          </a:xfrm>
          <a:prstGeom prst="ellipse">
            <a:avLst/>
          </a:prstGeom>
          <a:solidFill>
            <a:srgbClr val="DBED9B"/>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IV</a:t>
            </a:r>
            <a:endPar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0" name="Oval 21">
            <a:extLst>
              <a:ext uri="{FF2B5EF4-FFF2-40B4-BE49-F238E27FC236}">
                <a16:creationId xmlns:a16="http://schemas.microsoft.com/office/drawing/2014/main" id="{C3297C65-E926-B7A7-B6F5-95FF5AF5FF37}"/>
              </a:ext>
            </a:extLst>
          </p:cNvPr>
          <p:cNvSpPr>
            <a:spLocks noChangeArrowheads="1"/>
          </p:cNvSpPr>
          <p:nvPr/>
        </p:nvSpPr>
        <p:spPr bwMode="auto">
          <a:xfrm>
            <a:off x="3099676" y="3474739"/>
            <a:ext cx="534700" cy="462870"/>
          </a:xfrm>
          <a:prstGeom prst="ellipse">
            <a:avLst/>
          </a:prstGeom>
          <a:solidFill>
            <a:srgbClr val="84A63E"/>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III</a:t>
            </a:r>
            <a:endPar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1" name="Oval 21">
            <a:extLst>
              <a:ext uri="{FF2B5EF4-FFF2-40B4-BE49-F238E27FC236}">
                <a16:creationId xmlns:a16="http://schemas.microsoft.com/office/drawing/2014/main" id="{91F5E1AA-7E53-1B94-B455-72C089720E56}"/>
              </a:ext>
            </a:extLst>
          </p:cNvPr>
          <p:cNvSpPr>
            <a:spLocks noChangeArrowheads="1"/>
          </p:cNvSpPr>
          <p:nvPr/>
        </p:nvSpPr>
        <p:spPr bwMode="auto">
          <a:xfrm>
            <a:off x="1908916" y="3464138"/>
            <a:ext cx="534700" cy="462870"/>
          </a:xfrm>
          <a:prstGeom prst="ellipse">
            <a:avLst/>
          </a:prstGeom>
          <a:solidFill>
            <a:srgbClr val="D2E3C8"/>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II</a:t>
            </a:r>
            <a:endPar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2" name="Oval 21">
            <a:extLst>
              <a:ext uri="{FF2B5EF4-FFF2-40B4-BE49-F238E27FC236}">
                <a16:creationId xmlns:a16="http://schemas.microsoft.com/office/drawing/2014/main" id="{D0BD7A01-FC11-C082-E698-0762D19B7F19}"/>
              </a:ext>
            </a:extLst>
          </p:cNvPr>
          <p:cNvSpPr>
            <a:spLocks noChangeArrowheads="1"/>
          </p:cNvSpPr>
          <p:nvPr/>
        </p:nvSpPr>
        <p:spPr bwMode="auto">
          <a:xfrm>
            <a:off x="730915" y="3457276"/>
            <a:ext cx="534700" cy="462870"/>
          </a:xfrm>
          <a:prstGeom prst="ellipse">
            <a:avLst/>
          </a:prstGeom>
          <a:solidFill>
            <a:srgbClr val="DBED9B"/>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I</a:t>
            </a:r>
            <a:endPar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3" name="Oval 21">
            <a:extLst>
              <a:ext uri="{FF2B5EF4-FFF2-40B4-BE49-F238E27FC236}">
                <a16:creationId xmlns:a16="http://schemas.microsoft.com/office/drawing/2014/main" id="{4EAC61AE-66B7-158A-DBAF-E798A2FD810F}"/>
              </a:ext>
            </a:extLst>
          </p:cNvPr>
          <p:cNvSpPr>
            <a:spLocks noChangeArrowheads="1"/>
          </p:cNvSpPr>
          <p:nvPr/>
        </p:nvSpPr>
        <p:spPr bwMode="auto">
          <a:xfrm>
            <a:off x="9211838" y="3491489"/>
            <a:ext cx="534700" cy="462870"/>
          </a:xfrm>
          <a:prstGeom prst="ellipse">
            <a:avLst/>
          </a:prstGeom>
          <a:solidFill>
            <a:schemeClr val="bg1">
              <a:lumMod val="65000"/>
            </a:schemeClr>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dirty="0">
                <a:ln>
                  <a:noFill/>
                </a:ln>
                <a:solidFill>
                  <a:srgbClr val="84A63E"/>
                </a:solidFill>
                <a:effectLst/>
                <a:uLnTx/>
                <a:uFillTx/>
                <a:latin typeface="微软雅黑" panose="020B0503020204020204" pitchFamily="34" charset="-122"/>
                <a:ea typeface="微软雅黑" panose="020B0503020204020204" pitchFamily="34" charset="-122"/>
                <a:cs typeface="+mn-cs"/>
              </a:rPr>
              <a:t> </a:t>
            </a:r>
            <a:endParaRPr kumimoji="0" lang="zh-CN" altLang="en-US" sz="1200" b="0" i="0" u="none" strike="noStrike" kern="0" cap="none" spc="0" normalizeH="0" baseline="0" noProof="0" dirty="0">
              <a:ln>
                <a:noFill/>
              </a:ln>
              <a:solidFill>
                <a:srgbClr val="84A63E"/>
              </a:solidFill>
              <a:effectLst/>
              <a:uLnTx/>
              <a:uFillTx/>
              <a:latin typeface="微软雅黑" panose="020B0503020204020204" pitchFamily="34" charset="-122"/>
              <a:ea typeface="微软雅黑" panose="020B0503020204020204" pitchFamily="34" charset="-122"/>
              <a:cs typeface="+mn-cs"/>
            </a:endParaRPr>
          </a:p>
        </p:txBody>
      </p:sp>
      <p:sp>
        <p:nvSpPr>
          <p:cNvPr id="154" name="Oval 21">
            <a:extLst>
              <a:ext uri="{FF2B5EF4-FFF2-40B4-BE49-F238E27FC236}">
                <a16:creationId xmlns:a16="http://schemas.microsoft.com/office/drawing/2014/main" id="{FDAD0310-642E-D5A4-3488-C618E6ADF5B7}"/>
              </a:ext>
            </a:extLst>
          </p:cNvPr>
          <p:cNvSpPr>
            <a:spLocks noChangeArrowheads="1"/>
          </p:cNvSpPr>
          <p:nvPr/>
        </p:nvSpPr>
        <p:spPr bwMode="auto">
          <a:xfrm>
            <a:off x="10405281" y="3471735"/>
            <a:ext cx="534700" cy="462870"/>
          </a:xfrm>
          <a:prstGeom prst="ellipse">
            <a:avLst/>
          </a:prstGeom>
          <a:solidFill>
            <a:srgbClr val="DBED9B"/>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Pratbubbla: rektangel med rundade hörn 6">
            <a:extLst>
              <a:ext uri="{FF2B5EF4-FFF2-40B4-BE49-F238E27FC236}">
                <a16:creationId xmlns:a16="http://schemas.microsoft.com/office/drawing/2014/main" id="{CFA5A2B4-F783-E097-81A9-A022F2C5161F}"/>
              </a:ext>
            </a:extLst>
          </p:cNvPr>
          <p:cNvSpPr/>
          <p:nvPr/>
        </p:nvSpPr>
        <p:spPr>
          <a:xfrm>
            <a:off x="6755399" y="5809401"/>
            <a:ext cx="1068132" cy="357494"/>
          </a:xfrm>
          <a:prstGeom prst="wedgeRoundRectCallout">
            <a:avLst>
              <a:gd name="adj1" fmla="val -14404"/>
              <a:gd name="adj2" fmla="val -153531"/>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Calibri" panose="020F0502020204030204"/>
                <a:ea typeface="+mn-ea"/>
                <a:cs typeface="+mn-cs"/>
              </a:rPr>
              <a:t>Denna</a:t>
            </a: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sv-SE" sz="1400" b="0" i="0" u="none" strike="noStrike" kern="1200" cap="none" spc="0" normalizeH="0" baseline="0" noProof="0" dirty="0" err="1">
                <a:ln>
                  <a:noFill/>
                </a:ln>
                <a:solidFill>
                  <a:prstClr val="white"/>
                </a:solidFill>
                <a:effectLst/>
                <a:uLnTx/>
                <a:uFillTx/>
                <a:latin typeface="Calibri" panose="020F0502020204030204"/>
                <a:ea typeface="+mn-ea"/>
                <a:cs typeface="+mn-cs"/>
              </a:rPr>
              <a:t>ppt</a:t>
            </a:r>
            <a:endParaRPr kumimoji="0" lang="sv-SE"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634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7B064E17-D6EA-B32C-D983-01DFD50D02B2}"/>
              </a:ext>
            </a:extLst>
          </p:cNvPr>
          <p:cNvGraphicFramePr>
            <a:graphicFrameLocks noGrp="1"/>
          </p:cNvGraphicFramePr>
          <p:nvPr/>
        </p:nvGraphicFramePr>
        <p:xfrm>
          <a:off x="1206500" y="198120"/>
          <a:ext cx="9144000" cy="6461760"/>
        </p:xfrm>
        <a:graphic>
          <a:graphicData uri="http://schemas.openxmlformats.org/drawingml/2006/table">
            <a:tbl>
              <a:tblPr firstRow="1" bandRow="1">
                <a:tableStyleId>{073A0DAA-6AF3-43AB-8588-CEC1D06C72B9}</a:tableStyleId>
              </a:tblPr>
              <a:tblGrid>
                <a:gridCol w="874226">
                  <a:extLst>
                    <a:ext uri="{9D8B030D-6E8A-4147-A177-3AD203B41FA5}">
                      <a16:colId xmlns:a16="http://schemas.microsoft.com/office/drawing/2014/main" val="39034195"/>
                    </a:ext>
                  </a:extLst>
                </a:gridCol>
                <a:gridCol w="825500">
                  <a:extLst>
                    <a:ext uri="{9D8B030D-6E8A-4147-A177-3AD203B41FA5}">
                      <a16:colId xmlns:a16="http://schemas.microsoft.com/office/drawing/2014/main" val="3277432864"/>
                    </a:ext>
                  </a:extLst>
                </a:gridCol>
                <a:gridCol w="3289300">
                  <a:extLst>
                    <a:ext uri="{9D8B030D-6E8A-4147-A177-3AD203B41FA5}">
                      <a16:colId xmlns:a16="http://schemas.microsoft.com/office/drawing/2014/main" val="1273006140"/>
                    </a:ext>
                  </a:extLst>
                </a:gridCol>
                <a:gridCol w="1409700">
                  <a:extLst>
                    <a:ext uri="{9D8B030D-6E8A-4147-A177-3AD203B41FA5}">
                      <a16:colId xmlns:a16="http://schemas.microsoft.com/office/drawing/2014/main" val="3417083219"/>
                    </a:ext>
                  </a:extLst>
                </a:gridCol>
                <a:gridCol w="1409700">
                  <a:extLst>
                    <a:ext uri="{9D8B030D-6E8A-4147-A177-3AD203B41FA5}">
                      <a16:colId xmlns:a16="http://schemas.microsoft.com/office/drawing/2014/main" val="3927215073"/>
                    </a:ext>
                  </a:extLst>
                </a:gridCol>
                <a:gridCol w="1335574">
                  <a:extLst>
                    <a:ext uri="{9D8B030D-6E8A-4147-A177-3AD203B41FA5}">
                      <a16:colId xmlns:a16="http://schemas.microsoft.com/office/drawing/2014/main" val="3952985036"/>
                    </a:ext>
                  </a:extLst>
                </a:gridCol>
              </a:tblGrid>
              <a:tr h="283710">
                <a:tc>
                  <a:txBody>
                    <a:bodyPr/>
                    <a:lstStyle/>
                    <a:p>
                      <a:r>
                        <a:rPr lang="sv-SE"/>
                        <a:t>Månad</a:t>
                      </a:r>
                    </a:p>
                  </a:txBody>
                  <a:tcPr/>
                </a:tc>
                <a:tc>
                  <a:txBody>
                    <a:bodyPr/>
                    <a:lstStyle/>
                    <a:p>
                      <a:r>
                        <a:rPr lang="sv-SE"/>
                        <a:t>Vecka</a:t>
                      </a:r>
                    </a:p>
                  </a:txBody>
                  <a:tcPr/>
                </a:tc>
                <a:tc>
                  <a:txBody>
                    <a:bodyPr/>
                    <a:lstStyle/>
                    <a:p>
                      <a:r>
                        <a:rPr lang="sv-SE"/>
                        <a:t>Innehåll Klimatberäkningsstuga</a:t>
                      </a:r>
                    </a:p>
                  </a:txBody>
                  <a:tcPr>
                    <a:lnB w="12700" cap="flat" cmpd="sng" algn="ctr">
                      <a:solidFill>
                        <a:srgbClr val="0070C0"/>
                      </a:solidFill>
                      <a:prstDash val="solid"/>
                      <a:round/>
                      <a:headEnd type="none" w="med" len="med"/>
                      <a:tailEnd type="none" w="med" len="med"/>
                    </a:lnB>
                  </a:tcPr>
                </a:tc>
                <a:tc>
                  <a:txBody>
                    <a:bodyPr/>
                    <a:lstStyle/>
                    <a:p>
                      <a:r>
                        <a:rPr lang="sv-SE"/>
                        <a:t>Treano (2 h)</a:t>
                      </a:r>
                    </a:p>
                  </a:txBody>
                  <a:tcPr/>
                </a:tc>
                <a:tc>
                  <a:txBody>
                    <a:bodyPr/>
                    <a:lstStyle/>
                    <a:p>
                      <a:r>
                        <a:rPr lang="sv-SE"/>
                        <a:t>Aura (2 h)</a:t>
                      </a:r>
                    </a:p>
                  </a:txBody>
                  <a:tcPr/>
                </a:tc>
                <a:tc>
                  <a:txBody>
                    <a:bodyPr/>
                    <a:lstStyle/>
                    <a:p>
                      <a:r>
                        <a:rPr lang="sv-SE"/>
                        <a:t>Gäst (1-2 h)</a:t>
                      </a:r>
                    </a:p>
                  </a:txBody>
                  <a:tcPr/>
                </a:tc>
                <a:extLst>
                  <a:ext uri="{0D108BD9-81ED-4DB2-BD59-A6C34878D82A}">
                    <a16:rowId xmlns:a16="http://schemas.microsoft.com/office/drawing/2014/main" val="2415781438"/>
                  </a:ext>
                </a:extLst>
              </a:tr>
              <a:tr h="283710">
                <a:tc>
                  <a:txBody>
                    <a:bodyPr/>
                    <a:lstStyle/>
                    <a:p>
                      <a:r>
                        <a:rPr lang="sv-SE" sz="1400"/>
                        <a:t>Sept</a:t>
                      </a:r>
                    </a:p>
                  </a:txBody>
                  <a:tcPr/>
                </a:tc>
                <a:tc>
                  <a:txBody>
                    <a:bodyPr/>
                    <a:lstStyle/>
                    <a:p>
                      <a:r>
                        <a:rPr lang="sv-SE" sz="1400"/>
                        <a:t>36</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Översikt &amp; </a:t>
                      </a:r>
                      <a:r>
                        <a:rPr lang="sv-SE" sz="1400" b="1" err="1">
                          <a:solidFill>
                            <a:schemeClr val="tx2"/>
                          </a:solidFill>
                        </a:rPr>
                        <a:t>admin</a:t>
                      </a:r>
                      <a:endParaRPr lang="sv-SE" sz="1400" b="1">
                        <a:solidFill>
                          <a:schemeClr val="tx2"/>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258183647"/>
                  </a:ext>
                </a:extLst>
              </a:tr>
              <a:tr h="283710">
                <a:tc>
                  <a:txBody>
                    <a:bodyPr/>
                    <a:lstStyle/>
                    <a:p>
                      <a:endParaRPr lang="sv-SE" sz="1400"/>
                    </a:p>
                  </a:txBody>
                  <a:tcPr/>
                </a:tc>
                <a:tc>
                  <a:txBody>
                    <a:bodyPr/>
                    <a:lstStyle/>
                    <a:p>
                      <a:r>
                        <a:rPr lang="sv-SE" sz="1400"/>
                        <a:t>37</a:t>
                      </a:r>
                    </a:p>
                  </a:txBody>
                  <a:tcPr/>
                </a:tc>
                <a:tc>
                  <a:txBody>
                    <a:bodyPr/>
                    <a:lstStyle/>
                    <a:p>
                      <a:r>
                        <a:rPr lang="sv-SE" sz="1400"/>
                        <a:t>Presentation av klimatberäkningsverktyg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3181604718"/>
                  </a:ext>
                </a:extLst>
              </a:tr>
              <a:tr h="283710">
                <a:tc>
                  <a:txBody>
                    <a:bodyPr/>
                    <a:lstStyle/>
                    <a:p>
                      <a:endParaRPr lang="sv-SE" sz="1400"/>
                    </a:p>
                  </a:txBody>
                  <a:tcPr/>
                </a:tc>
                <a:tc>
                  <a:txBody>
                    <a:bodyPr/>
                    <a:lstStyle/>
                    <a:p>
                      <a:r>
                        <a:rPr lang="sv-SE" sz="1400"/>
                        <a:t>38</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0: Identifiera affären</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21992264"/>
                  </a:ext>
                </a:extLst>
              </a:tr>
              <a:tr h="283710">
                <a:tc>
                  <a:txBody>
                    <a:bodyPr/>
                    <a:lstStyle/>
                    <a:p>
                      <a:endParaRPr lang="sv-SE" sz="1400"/>
                    </a:p>
                  </a:txBody>
                  <a:tcPr/>
                </a:tc>
                <a:tc>
                  <a:txBody>
                    <a:bodyPr/>
                    <a:lstStyle/>
                    <a:p>
                      <a:r>
                        <a:rPr lang="sv-SE" sz="1400"/>
                        <a:t>39</a:t>
                      </a:r>
                    </a:p>
                  </a:txBody>
                  <a:tcPr/>
                </a:tc>
                <a:tc>
                  <a:txBody>
                    <a:bodyPr/>
                    <a:lstStyle/>
                    <a:p>
                      <a:r>
                        <a:rPr lang="sv-SE" sz="1400"/>
                        <a:t>Steg 0: Fördjupning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690852469"/>
                  </a:ext>
                </a:extLst>
              </a:tr>
              <a:tr h="283710">
                <a:tc>
                  <a:txBody>
                    <a:bodyPr/>
                    <a:lstStyle/>
                    <a:p>
                      <a:r>
                        <a:rPr lang="sv-SE" sz="1400"/>
                        <a:t>Okt</a:t>
                      </a:r>
                    </a:p>
                  </a:txBody>
                  <a:tcPr/>
                </a:tc>
                <a:tc>
                  <a:txBody>
                    <a:bodyPr/>
                    <a:lstStyle/>
                    <a:p>
                      <a:r>
                        <a:rPr lang="sv-SE" sz="1400"/>
                        <a:t>40</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1: Översikt Nyproduktion och ROT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610328157"/>
                  </a:ext>
                </a:extLst>
              </a:tr>
              <a:tr h="283710">
                <a:tc>
                  <a:txBody>
                    <a:bodyPr/>
                    <a:lstStyle/>
                    <a:p>
                      <a:endParaRPr lang="sv-SE" sz="1400"/>
                    </a:p>
                  </a:txBody>
                  <a:tcPr/>
                </a:tc>
                <a:tc>
                  <a:txBody>
                    <a:bodyPr/>
                    <a:lstStyle/>
                    <a:p>
                      <a:r>
                        <a:rPr lang="sv-SE" sz="1400"/>
                        <a:t>41</a:t>
                      </a:r>
                    </a:p>
                  </a:txBody>
                  <a:tcPr/>
                </a:tc>
                <a:tc>
                  <a:txBody>
                    <a:bodyPr/>
                    <a:lstStyle/>
                    <a:p>
                      <a:r>
                        <a:rPr lang="sv-SE" sz="1400"/>
                        <a:t>Steg 1 och 5: Fördjupning + Bidcon</a:t>
                      </a:r>
                    </a:p>
                  </a:txBody>
                  <a:tcPr>
                    <a:lnT w="12700" cap="flat" cmpd="sng" algn="ctr">
                      <a:solidFill>
                        <a:srgbClr val="0070C0"/>
                      </a:solidFill>
                      <a:prstDash val="solid"/>
                      <a:round/>
                      <a:headEnd type="none" w="med" len="med"/>
                      <a:tailEnd type="none" w="med" len="med"/>
                    </a:lnT>
                  </a:tcPr>
                </a:tc>
                <a:tc>
                  <a:txBody>
                    <a:bodyPr/>
                    <a:lstStyle/>
                    <a:p>
                      <a:endParaRPr lang="sv-SE" sz="1400"/>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4073778101"/>
                  </a:ext>
                </a:extLst>
              </a:tr>
              <a:tr h="283710">
                <a:tc>
                  <a:txBody>
                    <a:bodyPr/>
                    <a:lstStyle/>
                    <a:p>
                      <a:endParaRPr lang="sv-SE" sz="1400"/>
                    </a:p>
                  </a:txBody>
                  <a:tcPr/>
                </a:tc>
                <a:tc>
                  <a:txBody>
                    <a:bodyPr/>
                    <a:lstStyle/>
                    <a:p>
                      <a:r>
                        <a:rPr lang="sv-SE" sz="1400"/>
                        <a:t>42</a:t>
                      </a:r>
                    </a:p>
                  </a:txBody>
                  <a:tcPr/>
                </a:tc>
                <a:tc>
                  <a:txBody>
                    <a:bodyPr/>
                    <a:lstStyle/>
                    <a:p>
                      <a:r>
                        <a:rPr lang="sv-SE" sz="1400"/>
                        <a:t>Steg 1: Fördjupning + Prodikt &amp; Plant</a:t>
                      </a:r>
                    </a:p>
                  </a:txBody>
                  <a:tcPr/>
                </a:tc>
                <a:tc>
                  <a:txBody>
                    <a:bodyPr/>
                    <a:lstStyle/>
                    <a:p>
                      <a:endParaRPr lang="sv-SE" sz="1400"/>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330732361"/>
                  </a:ext>
                </a:extLst>
              </a:tr>
              <a:tr h="283710">
                <a:tc>
                  <a:txBody>
                    <a:bodyPr/>
                    <a:lstStyle/>
                    <a:p>
                      <a:endParaRPr lang="sv-SE" sz="1400"/>
                    </a:p>
                  </a:txBody>
                  <a:tcPr/>
                </a:tc>
                <a:tc>
                  <a:txBody>
                    <a:bodyPr/>
                    <a:lstStyle/>
                    <a:p>
                      <a:r>
                        <a:rPr lang="sv-SE" sz="1400"/>
                        <a:t>43</a:t>
                      </a:r>
                    </a:p>
                  </a:txBody>
                  <a:tcPr/>
                </a:tc>
                <a:tc>
                  <a:txBody>
                    <a:bodyPr/>
                    <a:lstStyle/>
                    <a:p>
                      <a:r>
                        <a:rPr lang="sv-SE" sz="1400"/>
                        <a:t>Steg 1: Fördjupning + BM &amp; Nodon</a:t>
                      </a:r>
                    </a:p>
                  </a:txBody>
                  <a:tcPr/>
                </a:tc>
                <a:tc>
                  <a:txBody>
                    <a:bodyPr/>
                    <a:lstStyle/>
                    <a:p>
                      <a:endParaRPr lang="sv-SE" sz="1400"/>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3153738361"/>
                  </a:ext>
                </a:extLst>
              </a:tr>
              <a:tr h="283710">
                <a:tc>
                  <a:txBody>
                    <a:bodyPr/>
                    <a:lstStyle/>
                    <a:p>
                      <a:endParaRPr lang="sv-SE" sz="1400"/>
                    </a:p>
                  </a:txBody>
                  <a:tcPr/>
                </a:tc>
                <a:tc>
                  <a:txBody>
                    <a:bodyPr/>
                    <a:lstStyle/>
                    <a:p>
                      <a:r>
                        <a:rPr lang="sv-SE" sz="1400"/>
                        <a:t>44</a:t>
                      </a:r>
                    </a:p>
                  </a:txBody>
                  <a:tcPr/>
                </a:tc>
                <a:tc>
                  <a:txBody>
                    <a:bodyPr/>
                    <a:lstStyle/>
                    <a:p>
                      <a:r>
                        <a:rPr lang="sv-SE" sz="1400"/>
                        <a:t>Steg 1: Anläggning</a:t>
                      </a:r>
                    </a:p>
                  </a:txBody>
                  <a:tcPr>
                    <a:lnB w="12700" cap="flat" cmpd="sng" algn="ctr">
                      <a:solidFill>
                        <a:srgbClr val="0070C0"/>
                      </a:solidFill>
                      <a:prstDash val="solid"/>
                      <a:round/>
                      <a:headEnd type="none" w="med" len="med"/>
                      <a:tailEnd type="none" w="med" len="med"/>
                    </a:lnB>
                  </a:tcPr>
                </a:tc>
                <a:tc>
                  <a:txBody>
                    <a:bodyPr/>
                    <a:lstStyle/>
                    <a:p>
                      <a:r>
                        <a:rPr lang="sv-SE" sz="1400"/>
                        <a:t>X</a:t>
                      </a:r>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2327050476"/>
                  </a:ext>
                </a:extLst>
              </a:tr>
              <a:tr h="283710">
                <a:tc>
                  <a:txBody>
                    <a:bodyPr/>
                    <a:lstStyle/>
                    <a:p>
                      <a:r>
                        <a:rPr lang="sv-SE" sz="1400"/>
                        <a:t>Nov</a:t>
                      </a:r>
                    </a:p>
                  </a:txBody>
                  <a:tcPr/>
                </a:tc>
                <a:tc>
                  <a:txBody>
                    <a:bodyPr/>
                    <a:lstStyle/>
                    <a:p>
                      <a:r>
                        <a:rPr lang="sv-SE" sz="1400"/>
                        <a:t>45</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2 &amp; 5: Översikt </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19955530"/>
                  </a:ext>
                </a:extLst>
              </a:tr>
              <a:tr h="283710">
                <a:tc>
                  <a:txBody>
                    <a:bodyPr/>
                    <a:lstStyle/>
                    <a:p>
                      <a:endParaRPr lang="sv-SE" sz="1400"/>
                    </a:p>
                  </a:txBody>
                  <a:tcPr/>
                </a:tc>
                <a:tc>
                  <a:txBody>
                    <a:bodyPr/>
                    <a:lstStyle/>
                    <a:p>
                      <a:r>
                        <a:rPr lang="sv-SE" sz="1400"/>
                        <a:t>46</a:t>
                      </a:r>
                    </a:p>
                  </a:txBody>
                  <a:tcPr/>
                </a:tc>
                <a:tc>
                  <a:txBody>
                    <a:bodyPr/>
                    <a:lstStyle/>
                    <a:p>
                      <a:r>
                        <a:rPr lang="sv-SE" sz="1400"/>
                        <a:t>Steg 2 &amp; 5: Fördjupning</a:t>
                      </a:r>
                    </a:p>
                  </a:txBody>
                  <a:tcPr>
                    <a:lnT w="12700" cap="flat" cmpd="sng" algn="ctr">
                      <a:solidFill>
                        <a:srgbClr val="0070C0"/>
                      </a:solidFill>
                      <a:prstDash val="solid"/>
                      <a:round/>
                      <a:headEnd type="none" w="med" len="med"/>
                      <a:tailEnd type="none" w="med" len="med"/>
                    </a:lnT>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086569822"/>
                  </a:ext>
                </a:extLst>
              </a:tr>
              <a:tr h="283710">
                <a:tc>
                  <a:txBody>
                    <a:bodyPr/>
                    <a:lstStyle/>
                    <a:p>
                      <a:endParaRPr lang="sv-SE" sz="1400"/>
                    </a:p>
                  </a:txBody>
                  <a:tcPr/>
                </a:tc>
                <a:tc>
                  <a:txBody>
                    <a:bodyPr/>
                    <a:lstStyle/>
                    <a:p>
                      <a:r>
                        <a:rPr lang="sv-SE" sz="1400"/>
                        <a:t>47</a:t>
                      </a:r>
                    </a:p>
                  </a:txBody>
                  <a:tcPr/>
                </a:tc>
                <a:tc>
                  <a:txBody>
                    <a:bodyPr/>
                    <a:lstStyle/>
                    <a:p>
                      <a:r>
                        <a:rPr lang="sv-SE" sz="1400"/>
                        <a:t>Steg 2 &amp; 5: Fördjupning</a:t>
                      </a:r>
                    </a:p>
                  </a:txBody>
                  <a:tcPr>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144755140"/>
                  </a:ext>
                </a:extLst>
              </a:tr>
              <a:tr h="283710">
                <a:tc>
                  <a:txBody>
                    <a:bodyPr/>
                    <a:lstStyle/>
                    <a:p>
                      <a:endParaRPr lang="sv-SE" sz="1400"/>
                    </a:p>
                  </a:txBody>
                  <a:tcPr/>
                </a:tc>
                <a:tc>
                  <a:txBody>
                    <a:bodyPr/>
                    <a:lstStyle/>
                    <a:p>
                      <a:r>
                        <a:rPr lang="sv-SE" sz="1400"/>
                        <a:t>48</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3 &amp; 5: BATNEEC, översikt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811217229"/>
                  </a:ext>
                </a:extLst>
              </a:tr>
              <a:tr h="283710">
                <a:tc>
                  <a:txBody>
                    <a:bodyPr/>
                    <a:lstStyle/>
                    <a:p>
                      <a:r>
                        <a:rPr lang="sv-SE" sz="1400"/>
                        <a:t>Dec</a:t>
                      </a:r>
                    </a:p>
                  </a:txBody>
                  <a:tcPr/>
                </a:tc>
                <a:tc>
                  <a:txBody>
                    <a:bodyPr/>
                    <a:lstStyle/>
                    <a:p>
                      <a:r>
                        <a:rPr lang="sv-SE" sz="1400"/>
                        <a:t>49</a:t>
                      </a:r>
                    </a:p>
                  </a:txBody>
                  <a:tcPr/>
                </a:tc>
                <a:tc>
                  <a:txBody>
                    <a:bodyPr/>
                    <a:lstStyle/>
                    <a:p>
                      <a:r>
                        <a:rPr lang="sv-SE" sz="1400"/>
                        <a:t>Steg 3 &amp; 5: Fördjupning, motivera Ny</a:t>
                      </a:r>
                    </a:p>
                  </a:txBody>
                  <a:tcPr>
                    <a:lnT w="12700" cap="flat" cmpd="sng" algn="ctr">
                      <a:solidFill>
                        <a:srgbClr val="0070C0"/>
                      </a:solidFill>
                      <a:prstDash val="solid"/>
                      <a:round/>
                      <a:headEnd type="none" w="med" len="med"/>
                      <a:tailEnd type="none" w="med" len="med"/>
                    </a:lnT>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3700197710"/>
                  </a:ext>
                </a:extLst>
              </a:tr>
              <a:tr h="283710">
                <a:tc>
                  <a:txBody>
                    <a:bodyPr/>
                    <a:lstStyle/>
                    <a:p>
                      <a:endParaRPr lang="sv-SE" sz="1400"/>
                    </a:p>
                  </a:txBody>
                  <a:tcPr/>
                </a:tc>
                <a:tc>
                  <a:txBody>
                    <a:bodyPr/>
                    <a:lstStyle/>
                    <a:p>
                      <a:r>
                        <a:rPr lang="sv-SE" sz="1400"/>
                        <a:t>50</a:t>
                      </a:r>
                    </a:p>
                  </a:txBody>
                  <a:tcPr/>
                </a:tc>
                <a:tc>
                  <a:txBody>
                    <a:bodyPr/>
                    <a:lstStyle/>
                    <a:p>
                      <a:r>
                        <a:rPr lang="sv-SE" sz="1400"/>
                        <a:t>Steg 3 &amp; 5: Fördjupning, motivera ROT</a:t>
                      </a:r>
                    </a:p>
                  </a:txBody>
                  <a:tcPr>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3760592166"/>
                  </a:ext>
                </a:extLst>
              </a:tr>
              <a:tr h="283710">
                <a:tc>
                  <a:txBody>
                    <a:bodyPr/>
                    <a:lstStyle/>
                    <a:p>
                      <a:r>
                        <a:rPr lang="sv-SE" sz="1400"/>
                        <a:t>Jan</a:t>
                      </a:r>
                    </a:p>
                  </a:txBody>
                  <a:tcPr/>
                </a:tc>
                <a:tc>
                  <a:txBody>
                    <a:bodyPr/>
                    <a:lstStyle/>
                    <a:p>
                      <a:r>
                        <a:rPr lang="sv-SE" sz="1400"/>
                        <a:t>3</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4 &amp; 5: Översikt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207734925"/>
                  </a:ext>
                </a:extLst>
              </a:tr>
              <a:tr h="283710">
                <a:tc>
                  <a:txBody>
                    <a:bodyPr/>
                    <a:lstStyle/>
                    <a:p>
                      <a:endParaRPr lang="sv-SE" sz="1400"/>
                    </a:p>
                  </a:txBody>
                  <a:tcPr/>
                </a:tc>
                <a:tc>
                  <a:txBody>
                    <a:bodyPr/>
                    <a:lstStyle/>
                    <a:p>
                      <a:r>
                        <a:rPr lang="sv-SE" sz="1400"/>
                        <a:t>4</a:t>
                      </a:r>
                    </a:p>
                  </a:txBody>
                  <a:tcPr/>
                </a:tc>
                <a:tc>
                  <a:txBody>
                    <a:bodyPr/>
                    <a:lstStyle/>
                    <a:p>
                      <a:r>
                        <a:rPr lang="sv-SE" sz="1400"/>
                        <a:t>Steg 4 &amp; 5: Fördjupning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165055993"/>
                  </a:ext>
                </a:extLst>
              </a:tr>
              <a:tr h="283710">
                <a:tc>
                  <a:txBody>
                    <a:bodyPr/>
                    <a:lstStyle/>
                    <a:p>
                      <a:endParaRPr lang="sv-SE" sz="1400"/>
                    </a:p>
                  </a:txBody>
                  <a:tcPr/>
                </a:tc>
                <a:tc>
                  <a:txBody>
                    <a:bodyPr/>
                    <a:lstStyle/>
                    <a:p>
                      <a:r>
                        <a:rPr lang="sv-SE" sz="1400"/>
                        <a:t>5</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Upphandling &amp; målstyrning: Översikt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140310620"/>
                  </a:ext>
                </a:extLst>
              </a:tr>
              <a:tr h="283710">
                <a:tc>
                  <a:txBody>
                    <a:bodyPr/>
                    <a:lstStyle/>
                    <a:p>
                      <a:r>
                        <a:rPr lang="sv-SE" sz="1400"/>
                        <a:t>Feb</a:t>
                      </a:r>
                    </a:p>
                  </a:txBody>
                  <a:tcPr/>
                </a:tc>
                <a:tc>
                  <a:txBody>
                    <a:bodyPr/>
                    <a:lstStyle/>
                    <a:p>
                      <a:r>
                        <a:rPr lang="sv-SE" sz="1400"/>
                        <a:t>6</a:t>
                      </a:r>
                    </a:p>
                  </a:txBody>
                  <a:tcPr/>
                </a:tc>
                <a:tc>
                  <a:txBody>
                    <a:bodyPr/>
                    <a:lstStyle/>
                    <a:p>
                      <a:r>
                        <a:rPr lang="sv-SE" sz="1400"/>
                        <a:t>Upphandling &amp; målstyrning: Fördjupning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897315243"/>
                  </a:ext>
                </a:extLst>
              </a:tr>
              <a:tr h="283710">
                <a:tc>
                  <a:txBody>
                    <a:bodyPr/>
                    <a:lstStyle/>
                    <a:p>
                      <a:endParaRPr lang="sv-SE" sz="1400"/>
                    </a:p>
                  </a:txBody>
                  <a:tcPr/>
                </a:tc>
                <a:tc>
                  <a:txBody>
                    <a:bodyPr/>
                    <a:lstStyle/>
                    <a:p>
                      <a:r>
                        <a:rPr lang="sv-SE" sz="1400"/>
                        <a:t>7</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Sammanfattning, dokumentation, intyg</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63536258"/>
                  </a:ext>
                </a:extLst>
              </a:tr>
            </a:tbl>
          </a:graphicData>
        </a:graphic>
      </p:graphicFrame>
      <p:sp>
        <p:nvSpPr>
          <p:cNvPr id="4" name="Pratbubbla: oval 3">
            <a:extLst>
              <a:ext uri="{FF2B5EF4-FFF2-40B4-BE49-F238E27FC236}">
                <a16:creationId xmlns:a16="http://schemas.microsoft.com/office/drawing/2014/main" id="{E53748DF-35B3-0DB6-8002-7D9AED5DD698}"/>
              </a:ext>
            </a:extLst>
          </p:cNvPr>
          <p:cNvSpPr/>
          <p:nvPr/>
        </p:nvSpPr>
        <p:spPr>
          <a:xfrm>
            <a:off x="10668000" y="609600"/>
            <a:ext cx="1524000" cy="1219200"/>
          </a:xfrm>
          <a:prstGeom prst="wedgeEllipseCallout">
            <a:avLst>
              <a:gd name="adj1" fmla="val -80208"/>
              <a:gd name="adj2" fmla="val 1484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panose="020F0502020204030204"/>
                <a:ea typeface="+mn-ea"/>
                <a:cs typeface="+mn-cs"/>
              </a:rPr>
              <a:t>Fredagar 13-15</a:t>
            </a:r>
          </a:p>
        </p:txBody>
      </p:sp>
      <p:sp>
        <p:nvSpPr>
          <p:cNvPr id="3" name="Pratbubbla: rektangel med rundade hörn 2">
            <a:extLst>
              <a:ext uri="{FF2B5EF4-FFF2-40B4-BE49-F238E27FC236}">
                <a16:creationId xmlns:a16="http://schemas.microsoft.com/office/drawing/2014/main" id="{27315F06-2780-AE9C-29AF-923BBADD2420}"/>
              </a:ext>
            </a:extLst>
          </p:cNvPr>
          <p:cNvSpPr/>
          <p:nvPr/>
        </p:nvSpPr>
        <p:spPr>
          <a:xfrm>
            <a:off x="0" y="5141002"/>
            <a:ext cx="889000" cy="676233"/>
          </a:xfrm>
          <a:prstGeom prst="wedgeRoundRectCallout">
            <a:avLst>
              <a:gd name="adj1" fmla="val 68288"/>
              <a:gd name="adj2" fmla="val -19720"/>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panose="020F0502020204030204"/>
                <a:ea typeface="+mn-ea"/>
                <a:cs typeface="+mn-cs"/>
              </a:rPr>
              <a:t>Denna </a:t>
            </a:r>
            <a:r>
              <a:rPr kumimoji="0" lang="sv-SE" sz="1800" b="0" i="0" u="none" strike="noStrike" kern="1200" cap="none" spc="0" normalizeH="0" baseline="0" noProof="0" err="1">
                <a:ln>
                  <a:noFill/>
                </a:ln>
                <a:solidFill>
                  <a:prstClr val="white"/>
                </a:solidFill>
                <a:effectLst/>
                <a:uLnTx/>
                <a:uFillTx/>
                <a:latin typeface="Calibri" panose="020F0502020204030204"/>
                <a:ea typeface="+mn-ea"/>
                <a:cs typeface="+mn-cs"/>
              </a:rPr>
              <a:t>ppt</a:t>
            </a: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Vänster klammerparentes 4">
            <a:extLst>
              <a:ext uri="{FF2B5EF4-FFF2-40B4-BE49-F238E27FC236}">
                <a16:creationId xmlns:a16="http://schemas.microsoft.com/office/drawing/2014/main" id="{3D328CB6-64B2-7FD7-A8AB-3FFB4B5516AB}"/>
              </a:ext>
            </a:extLst>
          </p:cNvPr>
          <p:cNvSpPr/>
          <p:nvPr/>
        </p:nvSpPr>
        <p:spPr>
          <a:xfrm>
            <a:off x="971550" y="5140960"/>
            <a:ext cx="234950" cy="609600"/>
          </a:xfrm>
          <a:prstGeom prst="leftBrace">
            <a:avLst>
              <a:gd name="adj1" fmla="val 44819"/>
              <a:gd name="adj2" fmla="val 50000"/>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Tree>
    <p:extLst>
      <p:ext uri="{BB962C8B-B14F-4D97-AF65-F5344CB8AC3E}">
        <p14:creationId xmlns:p14="http://schemas.microsoft.com/office/powerpoint/2010/main" val="3007885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3650FCA-E6B7-7007-BCBA-7FD5F14AAFE5}"/>
              </a:ext>
            </a:extLst>
          </p:cNvPr>
          <p:cNvSpPr/>
          <p:nvPr/>
        </p:nvSpPr>
        <p:spPr>
          <a:xfrm>
            <a:off x="1532070" y="2551881"/>
            <a:ext cx="1984375" cy="114358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sv-SE">
                <a:solidFill>
                  <a:schemeClr val="tx1"/>
                </a:solidFill>
              </a:rPr>
              <a:t>PPT</a:t>
            </a:r>
          </a:p>
        </p:txBody>
      </p:sp>
      <p:sp>
        <p:nvSpPr>
          <p:cNvPr id="8" name="Rektangel 7">
            <a:extLst>
              <a:ext uri="{FF2B5EF4-FFF2-40B4-BE49-F238E27FC236}">
                <a16:creationId xmlns:a16="http://schemas.microsoft.com/office/drawing/2014/main" id="{7C596FFC-8969-D496-D337-805670C45A27}"/>
              </a:ext>
            </a:extLst>
          </p:cNvPr>
          <p:cNvSpPr/>
          <p:nvPr/>
        </p:nvSpPr>
        <p:spPr>
          <a:xfrm>
            <a:off x="4608038" y="2605398"/>
            <a:ext cx="1984375" cy="108556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sv-SE">
                <a:solidFill>
                  <a:schemeClr val="tx1"/>
                </a:solidFill>
              </a:rPr>
              <a:t>PPT</a:t>
            </a:r>
          </a:p>
        </p:txBody>
      </p:sp>
      <p:sp>
        <p:nvSpPr>
          <p:cNvPr id="9" name="Rektangel 8">
            <a:extLst>
              <a:ext uri="{FF2B5EF4-FFF2-40B4-BE49-F238E27FC236}">
                <a16:creationId xmlns:a16="http://schemas.microsoft.com/office/drawing/2014/main" id="{E8E80C0D-CC2D-C8CB-1FE0-1844E2E0A215}"/>
              </a:ext>
            </a:extLst>
          </p:cNvPr>
          <p:cNvSpPr/>
          <p:nvPr/>
        </p:nvSpPr>
        <p:spPr>
          <a:xfrm>
            <a:off x="4364831" y="1826417"/>
            <a:ext cx="1984375" cy="94297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bg2"/>
                </a:solidFill>
              </a:rPr>
              <a:t>Hur </a:t>
            </a:r>
          </a:p>
          <a:p>
            <a:pPr algn="ctr"/>
            <a:r>
              <a:rPr lang="sv-SE" b="1">
                <a:solidFill>
                  <a:schemeClr val="bg2"/>
                </a:solidFill>
              </a:rPr>
              <a:t>(Praktisk applicering)</a:t>
            </a:r>
          </a:p>
        </p:txBody>
      </p:sp>
      <p:sp>
        <p:nvSpPr>
          <p:cNvPr id="15" name="Rektangel 14">
            <a:extLst>
              <a:ext uri="{FF2B5EF4-FFF2-40B4-BE49-F238E27FC236}">
                <a16:creationId xmlns:a16="http://schemas.microsoft.com/office/drawing/2014/main" id="{444DE1A9-6619-7829-65BE-3810F65B9289}"/>
              </a:ext>
            </a:extLst>
          </p:cNvPr>
          <p:cNvSpPr/>
          <p:nvPr/>
        </p:nvSpPr>
        <p:spPr>
          <a:xfrm>
            <a:off x="1274895" y="2171938"/>
            <a:ext cx="1984375" cy="942975"/>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1">
              <a:solidFill>
                <a:schemeClr val="bg2"/>
              </a:solidFill>
            </a:endParaRPr>
          </a:p>
        </p:txBody>
      </p:sp>
      <p:sp>
        <p:nvSpPr>
          <p:cNvPr id="16" name="Rektangel 15">
            <a:extLst>
              <a:ext uri="{FF2B5EF4-FFF2-40B4-BE49-F238E27FC236}">
                <a16:creationId xmlns:a16="http://schemas.microsoft.com/office/drawing/2014/main" id="{74C67B25-B613-948F-D236-6B96F37EBB75}"/>
              </a:ext>
            </a:extLst>
          </p:cNvPr>
          <p:cNvSpPr/>
          <p:nvPr/>
        </p:nvSpPr>
        <p:spPr>
          <a:xfrm>
            <a:off x="1046295" y="1826417"/>
            <a:ext cx="1984375" cy="942975"/>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bg2"/>
                </a:solidFill>
              </a:rPr>
              <a:t>Avsnittsindelare (Teori)</a:t>
            </a:r>
          </a:p>
        </p:txBody>
      </p:sp>
      <p:sp>
        <p:nvSpPr>
          <p:cNvPr id="17" name="Vänster klammerparentes 16">
            <a:extLst>
              <a:ext uri="{FF2B5EF4-FFF2-40B4-BE49-F238E27FC236}">
                <a16:creationId xmlns:a16="http://schemas.microsoft.com/office/drawing/2014/main" id="{BCBB67FD-1398-17A1-5859-CCB7F4FC238F}"/>
              </a:ext>
            </a:extLst>
          </p:cNvPr>
          <p:cNvSpPr/>
          <p:nvPr/>
        </p:nvSpPr>
        <p:spPr>
          <a:xfrm rot="16200000">
            <a:off x="2179637" y="3424712"/>
            <a:ext cx="628650" cy="2219325"/>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8" name="Vänster klammerparentes 17">
            <a:extLst>
              <a:ext uri="{FF2B5EF4-FFF2-40B4-BE49-F238E27FC236}">
                <a16:creationId xmlns:a16="http://schemas.microsoft.com/office/drawing/2014/main" id="{0850625A-76B1-3EA6-5803-775E460D9927}"/>
              </a:ext>
            </a:extLst>
          </p:cNvPr>
          <p:cNvSpPr/>
          <p:nvPr/>
        </p:nvSpPr>
        <p:spPr>
          <a:xfrm rot="16200000">
            <a:off x="5329171" y="3424712"/>
            <a:ext cx="628650" cy="2219325"/>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9" name="Vänster klammerparentes 18">
            <a:extLst>
              <a:ext uri="{FF2B5EF4-FFF2-40B4-BE49-F238E27FC236}">
                <a16:creationId xmlns:a16="http://schemas.microsoft.com/office/drawing/2014/main" id="{9829924A-76D5-6BC7-32EC-65E0CD4C8A78}"/>
              </a:ext>
            </a:extLst>
          </p:cNvPr>
          <p:cNvSpPr/>
          <p:nvPr/>
        </p:nvSpPr>
        <p:spPr>
          <a:xfrm rot="16200000">
            <a:off x="8542204" y="3415187"/>
            <a:ext cx="628650" cy="2219325"/>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20" name="Pratbubbla: rektangel med rundade hörn 19">
            <a:extLst>
              <a:ext uri="{FF2B5EF4-FFF2-40B4-BE49-F238E27FC236}">
                <a16:creationId xmlns:a16="http://schemas.microsoft.com/office/drawing/2014/main" id="{9B606135-2805-C2EF-9B98-24D08908CD20}"/>
              </a:ext>
            </a:extLst>
          </p:cNvPr>
          <p:cNvSpPr/>
          <p:nvPr/>
        </p:nvSpPr>
        <p:spPr>
          <a:xfrm>
            <a:off x="1273175" y="5530852"/>
            <a:ext cx="2330450" cy="879632"/>
          </a:xfrm>
          <a:prstGeom prst="wedgeRoundRectCallout">
            <a:avLst>
              <a:gd name="adj1" fmla="val 1647"/>
              <a:gd name="adj2" fmla="val -111837"/>
              <a:gd name="adj3" fmla="val 16667"/>
            </a:avLst>
          </a:prstGeom>
          <a:ln w="38100"/>
        </p:spPr>
        <p:style>
          <a:lnRef idx="2">
            <a:schemeClr val="accent3"/>
          </a:lnRef>
          <a:fillRef idx="1">
            <a:schemeClr val="lt1"/>
          </a:fillRef>
          <a:effectRef idx="0">
            <a:schemeClr val="accent3"/>
          </a:effectRef>
          <a:fontRef idx="minor">
            <a:schemeClr val="dk1"/>
          </a:fontRef>
        </p:style>
        <p:txBody>
          <a:bodyPr rtlCol="0" anchor="ctr"/>
          <a:lstStyle/>
          <a:p>
            <a:pPr algn="ctr"/>
            <a:r>
              <a:rPr lang="sv-SE" sz="1600"/>
              <a:t>Video – översikt genomgång, </a:t>
            </a:r>
          </a:p>
          <a:p>
            <a:pPr algn="ctr"/>
            <a:r>
              <a:rPr lang="sv-SE" sz="1600"/>
              <a:t>urval </a:t>
            </a:r>
            <a:r>
              <a:rPr lang="sv-SE" sz="1600" err="1"/>
              <a:t>ppt</a:t>
            </a:r>
            <a:endParaRPr lang="sv-SE" sz="1600"/>
          </a:p>
        </p:txBody>
      </p:sp>
      <p:sp>
        <p:nvSpPr>
          <p:cNvPr id="21" name="Pratbubbla: rektangel med rundade hörn 20">
            <a:extLst>
              <a:ext uri="{FF2B5EF4-FFF2-40B4-BE49-F238E27FC236}">
                <a16:creationId xmlns:a16="http://schemas.microsoft.com/office/drawing/2014/main" id="{0792EDD1-EC4A-47F5-DEA9-B35136860B1D}"/>
              </a:ext>
            </a:extLst>
          </p:cNvPr>
          <p:cNvSpPr/>
          <p:nvPr/>
        </p:nvSpPr>
        <p:spPr>
          <a:xfrm>
            <a:off x="4565584" y="5530852"/>
            <a:ext cx="2330450" cy="879632"/>
          </a:xfrm>
          <a:prstGeom prst="wedgeRoundRectCallout">
            <a:avLst>
              <a:gd name="adj1" fmla="val 1647"/>
              <a:gd name="adj2" fmla="val -111837"/>
              <a:gd name="adj3" fmla="val 16667"/>
            </a:avLst>
          </a:prstGeom>
          <a:ln w="38100"/>
        </p:spPr>
        <p:style>
          <a:lnRef idx="2">
            <a:schemeClr val="accent3"/>
          </a:lnRef>
          <a:fillRef idx="1">
            <a:schemeClr val="lt1"/>
          </a:fillRef>
          <a:effectRef idx="0">
            <a:schemeClr val="accent3"/>
          </a:effectRef>
          <a:fontRef idx="minor">
            <a:schemeClr val="dk1"/>
          </a:fontRef>
        </p:style>
        <p:txBody>
          <a:bodyPr rtlCol="0" anchor="ctr"/>
          <a:lstStyle/>
          <a:p>
            <a:pPr algn="ctr"/>
            <a:r>
              <a:rPr lang="sv-SE" sz="1600"/>
              <a:t>Video – översikt genomgång, </a:t>
            </a:r>
          </a:p>
          <a:p>
            <a:pPr algn="ctr"/>
            <a:r>
              <a:rPr lang="sv-SE" sz="1600"/>
              <a:t>urval </a:t>
            </a:r>
            <a:r>
              <a:rPr lang="sv-SE" sz="1600" err="1"/>
              <a:t>ppt</a:t>
            </a:r>
            <a:endParaRPr lang="sv-SE" sz="1600"/>
          </a:p>
        </p:txBody>
      </p:sp>
      <p:sp>
        <p:nvSpPr>
          <p:cNvPr id="22" name="Pratbubbla: rektangel med rundade hörn 21">
            <a:extLst>
              <a:ext uri="{FF2B5EF4-FFF2-40B4-BE49-F238E27FC236}">
                <a16:creationId xmlns:a16="http://schemas.microsoft.com/office/drawing/2014/main" id="{4D366F2C-3E84-4F88-D8B9-2F65F98819AA}"/>
              </a:ext>
            </a:extLst>
          </p:cNvPr>
          <p:cNvSpPr/>
          <p:nvPr/>
        </p:nvSpPr>
        <p:spPr>
          <a:xfrm>
            <a:off x="7950067" y="5530852"/>
            <a:ext cx="2330450" cy="879632"/>
          </a:xfrm>
          <a:prstGeom prst="wedgeRoundRectCallout">
            <a:avLst>
              <a:gd name="adj1" fmla="val 1647"/>
              <a:gd name="adj2" fmla="val -111837"/>
              <a:gd name="adj3" fmla="val 16667"/>
            </a:avLst>
          </a:prstGeom>
          <a:ln w="38100"/>
        </p:spPr>
        <p:style>
          <a:lnRef idx="2">
            <a:schemeClr val="accent3"/>
          </a:lnRef>
          <a:fillRef idx="1">
            <a:schemeClr val="lt1"/>
          </a:fillRef>
          <a:effectRef idx="0">
            <a:schemeClr val="accent3"/>
          </a:effectRef>
          <a:fontRef idx="minor">
            <a:schemeClr val="dk1"/>
          </a:fontRef>
        </p:style>
        <p:txBody>
          <a:bodyPr rtlCol="0" anchor="ctr"/>
          <a:lstStyle/>
          <a:p>
            <a:pPr algn="ctr"/>
            <a:r>
              <a:rPr lang="sv-SE" sz="1600"/>
              <a:t>Video – extra material – som ej gås igenom i video</a:t>
            </a:r>
          </a:p>
        </p:txBody>
      </p:sp>
      <p:sp>
        <p:nvSpPr>
          <p:cNvPr id="23" name="Rubrik 1">
            <a:extLst>
              <a:ext uri="{FF2B5EF4-FFF2-40B4-BE49-F238E27FC236}">
                <a16:creationId xmlns:a16="http://schemas.microsoft.com/office/drawing/2014/main" id="{0D3FB76B-886E-B222-1132-4F12AC8A7338}"/>
              </a:ext>
            </a:extLst>
          </p:cNvPr>
          <p:cNvSpPr txBox="1">
            <a:spLocks/>
          </p:cNvSpPr>
          <p:nvPr/>
        </p:nvSpPr>
        <p:spPr>
          <a:xfrm>
            <a:off x="624518" y="330756"/>
            <a:ext cx="9359919" cy="6994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0" lang="sv-SE" sz="3200" b="1" i="0" u="none" strike="noStrike" kern="1200" cap="none" spc="0" normalizeH="0" baseline="0">
                <a:ln>
                  <a:noFill/>
                </a:ln>
                <a:solidFill>
                  <a:srgbClr val="00ABC2"/>
                </a:solidFill>
                <a:effectLst/>
                <a:uLnTx/>
                <a:uFillTx/>
                <a:latin typeface="AntartidaRounded Essential Ligh"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sz="2100">
                <a:solidFill>
                  <a:srgbClr val="003466"/>
                </a:solidFill>
                <a:latin typeface="Futura PT" panose="020B0502020204020303" pitchFamily="34" charset="0"/>
              </a:rPr>
              <a:t>Läsanvisning till denna </a:t>
            </a:r>
            <a:r>
              <a:rPr lang="sv-SE" sz="2100" err="1">
                <a:solidFill>
                  <a:srgbClr val="003466"/>
                </a:solidFill>
                <a:latin typeface="Futura PT" panose="020B0502020204020303" pitchFamily="34" charset="0"/>
              </a:rPr>
              <a:t>ppt</a:t>
            </a:r>
            <a:r>
              <a:rPr lang="sv-SE" sz="2100">
                <a:solidFill>
                  <a:srgbClr val="003466"/>
                </a:solidFill>
                <a:latin typeface="Futura PT" panose="020B0502020204020303" pitchFamily="34" charset="0"/>
              </a:rPr>
              <a:t> och videos</a:t>
            </a:r>
            <a:endParaRPr kumimoji="0" lang="sv-SE" sz="2100" b="1" i="0" u="none" strike="noStrike" kern="1200" cap="none" spc="0" normalizeH="0" baseline="0" noProof="0">
              <a:ln>
                <a:noFill/>
              </a:ln>
              <a:solidFill>
                <a:srgbClr val="003466"/>
              </a:solidFill>
              <a:effectLst/>
              <a:uLnTx/>
              <a:uFillTx/>
              <a:latin typeface="Futura PT" panose="020B0502020204020303" pitchFamily="34" charset="0"/>
              <a:ea typeface="+mj-ea"/>
              <a:cs typeface="+mj-cs"/>
            </a:endParaRPr>
          </a:p>
        </p:txBody>
      </p:sp>
      <p:sp>
        <p:nvSpPr>
          <p:cNvPr id="24" name="Rektangel 23">
            <a:extLst>
              <a:ext uri="{FF2B5EF4-FFF2-40B4-BE49-F238E27FC236}">
                <a16:creationId xmlns:a16="http://schemas.microsoft.com/office/drawing/2014/main" id="{520A5317-439E-4F17-85EC-A13340B68DAA}"/>
              </a:ext>
            </a:extLst>
          </p:cNvPr>
          <p:cNvSpPr/>
          <p:nvPr/>
        </p:nvSpPr>
        <p:spPr>
          <a:xfrm>
            <a:off x="7864341" y="2572131"/>
            <a:ext cx="1984375" cy="108556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PPT</a:t>
            </a:r>
          </a:p>
        </p:txBody>
      </p:sp>
      <p:sp>
        <p:nvSpPr>
          <p:cNvPr id="26" name="Rektangel 25">
            <a:extLst>
              <a:ext uri="{FF2B5EF4-FFF2-40B4-BE49-F238E27FC236}">
                <a16:creationId xmlns:a16="http://schemas.microsoft.com/office/drawing/2014/main" id="{84E46284-CEB4-AF37-6A29-00CEE6344416}"/>
              </a:ext>
            </a:extLst>
          </p:cNvPr>
          <p:cNvSpPr/>
          <p:nvPr/>
        </p:nvSpPr>
        <p:spPr>
          <a:xfrm>
            <a:off x="7621134" y="1824229"/>
            <a:ext cx="1984375" cy="942975"/>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solidFill>
                  <a:schemeClr val="bg1"/>
                </a:solidFill>
              </a:rPr>
              <a:t>Fördjupning</a:t>
            </a:r>
          </a:p>
        </p:txBody>
      </p:sp>
    </p:spTree>
    <p:extLst>
      <p:ext uri="{BB962C8B-B14F-4D97-AF65-F5344CB8AC3E}">
        <p14:creationId xmlns:p14="http://schemas.microsoft.com/office/powerpoint/2010/main" val="1121521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ktangel: rundade hörn 73">
            <a:extLst>
              <a:ext uri="{FF2B5EF4-FFF2-40B4-BE49-F238E27FC236}">
                <a16:creationId xmlns:a16="http://schemas.microsoft.com/office/drawing/2014/main" id="{90029A25-FE66-3172-374F-9CF1E5C188EC}"/>
              </a:ext>
            </a:extLst>
          </p:cNvPr>
          <p:cNvSpPr/>
          <p:nvPr/>
        </p:nvSpPr>
        <p:spPr>
          <a:xfrm>
            <a:off x="387940" y="889361"/>
            <a:ext cx="11334750" cy="525834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ktangel: rundade hörn 26">
            <a:extLst>
              <a:ext uri="{FF2B5EF4-FFF2-40B4-BE49-F238E27FC236}">
                <a16:creationId xmlns:a16="http://schemas.microsoft.com/office/drawing/2014/main" id="{5F993309-2BB2-72CF-506C-2D5CC059DEDB}"/>
              </a:ext>
            </a:extLst>
          </p:cNvPr>
          <p:cNvSpPr/>
          <p:nvPr/>
        </p:nvSpPr>
        <p:spPr>
          <a:xfrm>
            <a:off x="548640" y="1043598"/>
            <a:ext cx="8900523" cy="486791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ktangel: rundade hörn 29">
            <a:extLst>
              <a:ext uri="{FF2B5EF4-FFF2-40B4-BE49-F238E27FC236}">
                <a16:creationId xmlns:a16="http://schemas.microsoft.com/office/drawing/2014/main" id="{B4628BB4-BB67-D36D-B8F3-29ADBA486E8F}"/>
              </a:ext>
            </a:extLst>
          </p:cNvPr>
          <p:cNvSpPr/>
          <p:nvPr/>
        </p:nvSpPr>
        <p:spPr>
          <a:xfrm>
            <a:off x="4324349" y="1895410"/>
            <a:ext cx="7085511" cy="353350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Rektangel: rundade hörn 35">
            <a:extLst>
              <a:ext uri="{FF2B5EF4-FFF2-40B4-BE49-F238E27FC236}">
                <a16:creationId xmlns:a16="http://schemas.microsoft.com/office/drawing/2014/main" id="{18F89C9D-7E1B-F088-1581-F6B0C32A717C}"/>
              </a:ext>
            </a:extLst>
          </p:cNvPr>
          <p:cNvSpPr/>
          <p:nvPr/>
        </p:nvSpPr>
        <p:spPr>
          <a:xfrm>
            <a:off x="6667500" y="2135711"/>
            <a:ext cx="2637064" cy="290866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Rektangel: rundade hörn 37">
            <a:extLst>
              <a:ext uri="{FF2B5EF4-FFF2-40B4-BE49-F238E27FC236}">
                <a16:creationId xmlns:a16="http://schemas.microsoft.com/office/drawing/2014/main" id="{035313CB-B4B6-A39B-F9A5-08755CF8ED31}"/>
              </a:ext>
            </a:extLst>
          </p:cNvPr>
          <p:cNvSpPr/>
          <p:nvPr/>
        </p:nvSpPr>
        <p:spPr>
          <a:xfrm>
            <a:off x="9591675" y="2135711"/>
            <a:ext cx="1528445" cy="290866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Rektangel: rundade hörn 41">
            <a:extLst>
              <a:ext uri="{FF2B5EF4-FFF2-40B4-BE49-F238E27FC236}">
                <a16:creationId xmlns:a16="http://schemas.microsoft.com/office/drawing/2014/main" id="{C471839E-7290-8D40-2F1E-A32EE672B650}"/>
              </a:ext>
            </a:extLst>
          </p:cNvPr>
          <p:cNvSpPr/>
          <p:nvPr/>
        </p:nvSpPr>
        <p:spPr>
          <a:xfrm>
            <a:off x="4496889" y="2135710"/>
            <a:ext cx="1927534" cy="290866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panose="020F0502020204030204"/>
                <a:ea typeface="+mn-ea"/>
                <a:cs typeface="+mn-cs"/>
              </a:rPr>
              <a:t>Jesper Karlsson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Rektangel: rundade hörn 48">
            <a:extLst>
              <a:ext uri="{FF2B5EF4-FFF2-40B4-BE49-F238E27FC236}">
                <a16:creationId xmlns:a16="http://schemas.microsoft.com/office/drawing/2014/main" id="{7DEFDF55-5B5E-2A81-1BCF-F3C5109D6D32}"/>
              </a:ext>
            </a:extLst>
          </p:cNvPr>
          <p:cNvSpPr/>
          <p:nvPr/>
        </p:nvSpPr>
        <p:spPr>
          <a:xfrm>
            <a:off x="828674" y="2135711"/>
            <a:ext cx="3307763" cy="3350689"/>
          </a:xfrm>
          <a:prstGeom prst="roundRect">
            <a:avLst>
              <a:gd name="adj" fmla="val 11100"/>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Huvudsamordnare       Stödcoach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panose="020F0502020204030204"/>
                <a:ea typeface="+mn-ea"/>
                <a:cs typeface="+mn-cs"/>
              </a:rPr>
              <a:t>Andreas Holmgren           Lijin Zhou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panose="020F0502020204030204"/>
                <a:ea typeface="+mn-ea"/>
                <a:cs typeface="+mn-cs"/>
              </a:rPr>
              <a:t>Kontakt: Andreas.holmgren@treano.se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4" name="Bildobjekt 53">
            <a:extLst>
              <a:ext uri="{FF2B5EF4-FFF2-40B4-BE49-F238E27FC236}">
                <a16:creationId xmlns:a16="http://schemas.microsoft.com/office/drawing/2014/main" id="{94E40A6F-5B1C-A9A7-493B-422029DF6E67}"/>
              </a:ext>
            </a:extLst>
          </p:cNvPr>
          <p:cNvPicPr>
            <a:picLocks noChangeAspect="1"/>
          </p:cNvPicPr>
          <p:nvPr/>
        </p:nvPicPr>
        <p:blipFill>
          <a:blip r:embed="rId3"/>
          <a:stretch>
            <a:fillRect/>
          </a:stretch>
        </p:blipFill>
        <p:spPr>
          <a:xfrm>
            <a:off x="4838699" y="2543995"/>
            <a:ext cx="1315811" cy="1644764"/>
          </a:xfrm>
          <a:prstGeom prst="rect">
            <a:avLst/>
          </a:prstGeom>
        </p:spPr>
      </p:pic>
      <p:pic>
        <p:nvPicPr>
          <p:cNvPr id="62" name="Bildobjekt 61" descr="Andreas Holmgren">
            <a:extLst>
              <a:ext uri="{FF2B5EF4-FFF2-40B4-BE49-F238E27FC236}">
                <a16:creationId xmlns:a16="http://schemas.microsoft.com/office/drawing/2014/main" id="{D558496B-D3C8-9CD4-D236-355F88708E5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511" y="2597115"/>
            <a:ext cx="1543057" cy="1543057"/>
          </a:xfrm>
          <a:prstGeom prst="rect">
            <a:avLst/>
          </a:prstGeom>
          <a:noFill/>
          <a:ln>
            <a:noFill/>
          </a:ln>
        </p:spPr>
      </p:pic>
      <p:pic>
        <p:nvPicPr>
          <p:cNvPr id="63" name="Bildobjekt 62">
            <a:extLst>
              <a:ext uri="{FF2B5EF4-FFF2-40B4-BE49-F238E27FC236}">
                <a16:creationId xmlns:a16="http://schemas.microsoft.com/office/drawing/2014/main" id="{E5B7A600-8721-D073-6799-1164F290BA12}"/>
              </a:ext>
            </a:extLst>
          </p:cNvPr>
          <p:cNvPicPr>
            <a:picLocks noChangeAspect="1"/>
          </p:cNvPicPr>
          <p:nvPr/>
        </p:nvPicPr>
        <p:blipFill>
          <a:blip r:embed="rId5"/>
          <a:stretch>
            <a:fillRect/>
          </a:stretch>
        </p:blipFill>
        <p:spPr>
          <a:xfrm>
            <a:off x="6953250" y="2295136"/>
            <a:ext cx="819264" cy="362001"/>
          </a:xfrm>
          <a:prstGeom prst="rect">
            <a:avLst/>
          </a:prstGeom>
        </p:spPr>
      </p:pic>
      <p:pic>
        <p:nvPicPr>
          <p:cNvPr id="64" name="Bildobjekt 63">
            <a:extLst>
              <a:ext uri="{FF2B5EF4-FFF2-40B4-BE49-F238E27FC236}">
                <a16:creationId xmlns:a16="http://schemas.microsoft.com/office/drawing/2014/main" id="{895B8494-C0B9-378D-6600-2B08D2372350}"/>
              </a:ext>
            </a:extLst>
          </p:cNvPr>
          <p:cNvPicPr>
            <a:picLocks noChangeAspect="1"/>
          </p:cNvPicPr>
          <p:nvPr/>
        </p:nvPicPr>
        <p:blipFill>
          <a:blip r:embed="rId6"/>
          <a:stretch>
            <a:fillRect/>
          </a:stretch>
        </p:blipFill>
        <p:spPr>
          <a:xfrm>
            <a:off x="7945549" y="2320766"/>
            <a:ext cx="1185979" cy="291412"/>
          </a:xfrm>
          <a:prstGeom prst="rect">
            <a:avLst/>
          </a:prstGeom>
        </p:spPr>
      </p:pic>
      <p:pic>
        <p:nvPicPr>
          <p:cNvPr id="65" name="Bildobjekt 64">
            <a:extLst>
              <a:ext uri="{FF2B5EF4-FFF2-40B4-BE49-F238E27FC236}">
                <a16:creationId xmlns:a16="http://schemas.microsoft.com/office/drawing/2014/main" id="{9E16FF66-100F-BE02-CA90-F191E9D932E8}"/>
              </a:ext>
            </a:extLst>
          </p:cNvPr>
          <p:cNvPicPr>
            <a:picLocks noChangeAspect="1"/>
          </p:cNvPicPr>
          <p:nvPr/>
        </p:nvPicPr>
        <p:blipFill>
          <a:blip r:embed="rId7"/>
          <a:stretch>
            <a:fillRect/>
          </a:stretch>
        </p:blipFill>
        <p:spPr>
          <a:xfrm>
            <a:off x="6953250" y="2792038"/>
            <a:ext cx="1440180" cy="311928"/>
          </a:xfrm>
          <a:prstGeom prst="rect">
            <a:avLst/>
          </a:prstGeom>
        </p:spPr>
      </p:pic>
      <p:pic>
        <p:nvPicPr>
          <p:cNvPr id="66" name="Bildobjekt 65">
            <a:extLst>
              <a:ext uri="{FF2B5EF4-FFF2-40B4-BE49-F238E27FC236}">
                <a16:creationId xmlns:a16="http://schemas.microsoft.com/office/drawing/2014/main" id="{197833AA-19B5-26B3-BD8A-17BF15877C76}"/>
              </a:ext>
            </a:extLst>
          </p:cNvPr>
          <p:cNvPicPr>
            <a:picLocks noChangeAspect="1"/>
          </p:cNvPicPr>
          <p:nvPr/>
        </p:nvPicPr>
        <p:blipFill>
          <a:blip r:embed="rId8"/>
          <a:stretch>
            <a:fillRect/>
          </a:stretch>
        </p:blipFill>
        <p:spPr>
          <a:xfrm>
            <a:off x="6953250" y="3235918"/>
            <a:ext cx="1219201" cy="312421"/>
          </a:xfrm>
          <a:prstGeom prst="rect">
            <a:avLst/>
          </a:prstGeom>
        </p:spPr>
      </p:pic>
      <p:pic>
        <p:nvPicPr>
          <p:cNvPr id="67" name="Bildobjekt 66">
            <a:extLst>
              <a:ext uri="{FF2B5EF4-FFF2-40B4-BE49-F238E27FC236}">
                <a16:creationId xmlns:a16="http://schemas.microsoft.com/office/drawing/2014/main" id="{F11ACBD7-66E5-71E0-F087-9062F9F648FA}"/>
              </a:ext>
            </a:extLst>
          </p:cNvPr>
          <p:cNvPicPr>
            <a:picLocks noChangeAspect="1"/>
          </p:cNvPicPr>
          <p:nvPr/>
        </p:nvPicPr>
        <p:blipFill>
          <a:blip r:embed="rId9"/>
          <a:stretch>
            <a:fillRect/>
          </a:stretch>
        </p:blipFill>
        <p:spPr>
          <a:xfrm>
            <a:off x="6958609" y="3689573"/>
            <a:ext cx="2197684" cy="311929"/>
          </a:xfrm>
          <a:prstGeom prst="rect">
            <a:avLst/>
          </a:prstGeom>
        </p:spPr>
      </p:pic>
      <p:pic>
        <p:nvPicPr>
          <p:cNvPr id="68" name="Bildobjekt 67">
            <a:extLst>
              <a:ext uri="{FF2B5EF4-FFF2-40B4-BE49-F238E27FC236}">
                <a16:creationId xmlns:a16="http://schemas.microsoft.com/office/drawing/2014/main" id="{03A13D1D-A992-06B5-829F-A646FE877A8F}"/>
              </a:ext>
            </a:extLst>
          </p:cNvPr>
          <p:cNvPicPr>
            <a:picLocks noChangeAspect="1"/>
          </p:cNvPicPr>
          <p:nvPr/>
        </p:nvPicPr>
        <p:blipFill>
          <a:blip r:embed="rId10"/>
          <a:stretch>
            <a:fillRect/>
          </a:stretch>
        </p:blipFill>
        <p:spPr>
          <a:xfrm>
            <a:off x="9845121" y="2490738"/>
            <a:ext cx="1057423" cy="457264"/>
          </a:xfrm>
          <a:prstGeom prst="rect">
            <a:avLst/>
          </a:prstGeom>
        </p:spPr>
      </p:pic>
      <p:pic>
        <p:nvPicPr>
          <p:cNvPr id="69" name="Bildobjekt 68">
            <a:extLst>
              <a:ext uri="{FF2B5EF4-FFF2-40B4-BE49-F238E27FC236}">
                <a16:creationId xmlns:a16="http://schemas.microsoft.com/office/drawing/2014/main" id="{CE2897FC-6F30-4160-E3E9-AEF2840603AC}"/>
              </a:ext>
            </a:extLst>
          </p:cNvPr>
          <p:cNvPicPr>
            <a:picLocks noChangeAspect="1"/>
          </p:cNvPicPr>
          <p:nvPr/>
        </p:nvPicPr>
        <p:blipFill>
          <a:blip r:embed="rId11"/>
          <a:stretch>
            <a:fillRect/>
          </a:stretch>
        </p:blipFill>
        <p:spPr>
          <a:xfrm>
            <a:off x="6964862" y="4123239"/>
            <a:ext cx="1192530" cy="361199"/>
          </a:xfrm>
          <a:prstGeom prst="rect">
            <a:avLst/>
          </a:prstGeom>
        </p:spPr>
      </p:pic>
      <p:pic>
        <p:nvPicPr>
          <p:cNvPr id="70" name="Bildobjekt 69">
            <a:extLst>
              <a:ext uri="{FF2B5EF4-FFF2-40B4-BE49-F238E27FC236}">
                <a16:creationId xmlns:a16="http://schemas.microsoft.com/office/drawing/2014/main" id="{7CF50604-A7A7-D217-AC26-AF4C2E97C966}"/>
              </a:ext>
            </a:extLst>
          </p:cNvPr>
          <p:cNvPicPr>
            <a:picLocks noChangeAspect="1"/>
          </p:cNvPicPr>
          <p:nvPr/>
        </p:nvPicPr>
        <p:blipFill>
          <a:blip r:embed="rId12"/>
          <a:stretch>
            <a:fillRect/>
          </a:stretch>
        </p:blipFill>
        <p:spPr>
          <a:xfrm>
            <a:off x="4714331" y="4598738"/>
            <a:ext cx="1440180" cy="341491"/>
          </a:xfrm>
          <a:prstGeom prst="rect">
            <a:avLst/>
          </a:prstGeom>
        </p:spPr>
      </p:pic>
      <p:pic>
        <p:nvPicPr>
          <p:cNvPr id="71" name="Bildobjekt 70">
            <a:extLst>
              <a:ext uri="{FF2B5EF4-FFF2-40B4-BE49-F238E27FC236}">
                <a16:creationId xmlns:a16="http://schemas.microsoft.com/office/drawing/2014/main" id="{F57A30E7-4CEE-A6E0-C950-FF7CD3E71963}"/>
              </a:ext>
            </a:extLst>
          </p:cNvPr>
          <p:cNvPicPr>
            <a:picLocks noChangeAspect="1"/>
          </p:cNvPicPr>
          <p:nvPr/>
        </p:nvPicPr>
        <p:blipFill>
          <a:blip r:embed="rId13"/>
          <a:stretch>
            <a:fillRect/>
          </a:stretch>
        </p:blipFill>
        <p:spPr>
          <a:xfrm>
            <a:off x="1760924" y="5087922"/>
            <a:ext cx="1505160" cy="304843"/>
          </a:xfrm>
          <a:prstGeom prst="rect">
            <a:avLst/>
          </a:prstGeom>
        </p:spPr>
      </p:pic>
      <p:pic>
        <p:nvPicPr>
          <p:cNvPr id="73" name="Bildobjekt 72">
            <a:extLst>
              <a:ext uri="{FF2B5EF4-FFF2-40B4-BE49-F238E27FC236}">
                <a16:creationId xmlns:a16="http://schemas.microsoft.com/office/drawing/2014/main" id="{394A8E0D-3FE8-5835-E3AD-2A85B464CD31}"/>
              </a:ext>
            </a:extLst>
          </p:cNvPr>
          <p:cNvPicPr>
            <a:picLocks noChangeAspect="1"/>
          </p:cNvPicPr>
          <p:nvPr/>
        </p:nvPicPr>
        <p:blipFill>
          <a:blip r:embed="rId14"/>
          <a:stretch>
            <a:fillRect/>
          </a:stretch>
        </p:blipFill>
        <p:spPr>
          <a:xfrm>
            <a:off x="1950907" y="1519545"/>
            <a:ext cx="1228896" cy="571580"/>
          </a:xfrm>
          <a:prstGeom prst="rect">
            <a:avLst/>
          </a:prstGeom>
        </p:spPr>
      </p:pic>
      <p:sp>
        <p:nvSpPr>
          <p:cNvPr id="75" name="Rektangel: rundade hörn 74">
            <a:extLst>
              <a:ext uri="{FF2B5EF4-FFF2-40B4-BE49-F238E27FC236}">
                <a16:creationId xmlns:a16="http://schemas.microsoft.com/office/drawing/2014/main" id="{95662E54-9E4A-068B-9414-722BF81C6F34}"/>
              </a:ext>
            </a:extLst>
          </p:cNvPr>
          <p:cNvSpPr/>
          <p:nvPr/>
        </p:nvSpPr>
        <p:spPr>
          <a:xfrm>
            <a:off x="4772024" y="6265282"/>
            <a:ext cx="3515531" cy="52020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Samarbetsavtal (kunskap, kvalitet):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LFM30 – Coacher  </a:t>
            </a:r>
          </a:p>
        </p:txBody>
      </p:sp>
      <p:sp>
        <p:nvSpPr>
          <p:cNvPr id="76" name="Rektangel: rundade hörn 75">
            <a:extLst>
              <a:ext uri="{FF2B5EF4-FFF2-40B4-BE49-F238E27FC236}">
                <a16:creationId xmlns:a16="http://schemas.microsoft.com/office/drawing/2014/main" id="{69F99454-881D-9794-A9AA-AEDCF587BC07}"/>
              </a:ext>
            </a:extLst>
          </p:cNvPr>
          <p:cNvSpPr/>
          <p:nvPr/>
        </p:nvSpPr>
        <p:spPr>
          <a:xfrm>
            <a:off x="476250" y="6265282"/>
            <a:ext cx="4008273" cy="52020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Samarbetsavtal (samverkan, pro Bono): LFM30 – </a:t>
            </a:r>
            <a:r>
              <a:rPr kumimoji="0" lang="sv-SE" sz="1600" b="0" i="0" u="none" strike="noStrike" kern="1200" cap="none" spc="0" normalizeH="0" baseline="0" noProof="0" err="1">
                <a:ln>
                  <a:noFill/>
                </a:ln>
                <a:solidFill>
                  <a:prstClr val="black"/>
                </a:solidFill>
                <a:effectLst/>
                <a:uLnTx/>
                <a:uFillTx/>
                <a:latin typeface="Calibri" panose="020F0502020204030204"/>
                <a:ea typeface="+mn-ea"/>
                <a:cs typeface="+mn-cs"/>
              </a:rPr>
              <a:t>AcadeMedia</a:t>
            </a: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 (KYH) – Treano </a:t>
            </a:r>
          </a:p>
        </p:txBody>
      </p:sp>
      <p:sp>
        <p:nvSpPr>
          <p:cNvPr id="77" name="Rektangel: rundade hörn 76">
            <a:extLst>
              <a:ext uri="{FF2B5EF4-FFF2-40B4-BE49-F238E27FC236}">
                <a16:creationId xmlns:a16="http://schemas.microsoft.com/office/drawing/2014/main" id="{1A1EB6DF-EE34-C2F2-D2F0-567D1F4C3047}"/>
              </a:ext>
            </a:extLst>
          </p:cNvPr>
          <p:cNvSpPr/>
          <p:nvPr/>
        </p:nvSpPr>
        <p:spPr>
          <a:xfrm>
            <a:off x="8492171" y="6255411"/>
            <a:ext cx="3138551" cy="52020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panose="020F0502020204030204"/>
                <a:ea typeface="+mn-ea"/>
                <a:cs typeface="+mn-cs"/>
              </a:rPr>
              <a:t>Samarbetsavtal (ekonomi):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err="1">
                <a:ln>
                  <a:noFill/>
                </a:ln>
                <a:solidFill>
                  <a:prstClr val="white"/>
                </a:solidFill>
                <a:effectLst/>
                <a:uLnTx/>
                <a:uFillTx/>
                <a:latin typeface="Calibri" panose="020F0502020204030204"/>
                <a:ea typeface="+mn-ea"/>
                <a:cs typeface="+mn-cs"/>
              </a:rPr>
              <a:t>AcadeMedia</a:t>
            </a:r>
            <a:r>
              <a:rPr kumimoji="0" lang="sv-SE" sz="1600" b="0" i="0" u="none" strike="noStrike" kern="1200" cap="none" spc="0" normalizeH="0" baseline="0" noProof="0">
                <a:ln>
                  <a:noFill/>
                </a:ln>
                <a:solidFill>
                  <a:prstClr val="white"/>
                </a:solidFill>
                <a:effectLst/>
                <a:uLnTx/>
                <a:uFillTx/>
                <a:latin typeface="Calibri" panose="020F0502020204030204"/>
                <a:ea typeface="+mn-ea"/>
                <a:cs typeface="+mn-cs"/>
              </a:rPr>
              <a:t> (KYH) – Coacher  </a:t>
            </a:r>
          </a:p>
        </p:txBody>
      </p:sp>
      <p:sp>
        <p:nvSpPr>
          <p:cNvPr id="80" name="Platshållare för text 2">
            <a:extLst>
              <a:ext uri="{FF2B5EF4-FFF2-40B4-BE49-F238E27FC236}">
                <a16:creationId xmlns:a16="http://schemas.microsoft.com/office/drawing/2014/main" id="{58FDB65C-81FF-CB11-05F0-89054E7F1096}"/>
              </a:ext>
            </a:extLst>
          </p:cNvPr>
          <p:cNvSpPr txBox="1">
            <a:spLocks/>
          </p:cNvSpPr>
          <p:nvPr/>
        </p:nvSpPr>
        <p:spPr>
          <a:xfrm>
            <a:off x="7143749" y="1043598"/>
            <a:ext cx="1616597" cy="640079"/>
          </a:xfrm>
          <a:prstGeom prst="rect">
            <a:avLst/>
          </a:prstGeom>
        </p:spPr>
        <p:txBody>
          <a:bodyPr vert="horz" lIns="91440" tIns="45720" rIns="91440" bIns="45720" rtlCol="0" anchor="ctr"/>
          <a:lstStyle>
            <a:defPPr>
              <a:defRPr lang="sv-S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Gästcoacher</a:t>
            </a:r>
            <a:endParaRPr kumimoji="0" lang="sv-SE" sz="12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Platshållare för text 2">
            <a:extLst>
              <a:ext uri="{FF2B5EF4-FFF2-40B4-BE49-F238E27FC236}">
                <a16:creationId xmlns:a16="http://schemas.microsoft.com/office/drawing/2014/main" id="{4B052236-6225-0555-68AA-B5387458C9F9}"/>
              </a:ext>
            </a:extLst>
          </p:cNvPr>
          <p:cNvSpPr txBox="1">
            <a:spLocks/>
          </p:cNvSpPr>
          <p:nvPr/>
        </p:nvSpPr>
        <p:spPr>
          <a:xfrm>
            <a:off x="9489849" y="1181082"/>
            <a:ext cx="3594916" cy="6400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Lokal facilitator</a:t>
            </a:r>
          </a:p>
        </p:txBody>
      </p:sp>
      <p:sp>
        <p:nvSpPr>
          <p:cNvPr id="82" name="Platshållare för text 2">
            <a:extLst>
              <a:ext uri="{FF2B5EF4-FFF2-40B4-BE49-F238E27FC236}">
                <a16:creationId xmlns:a16="http://schemas.microsoft.com/office/drawing/2014/main" id="{5904D95D-67AC-63A8-DECE-21CD12846D45}"/>
              </a:ext>
            </a:extLst>
          </p:cNvPr>
          <p:cNvSpPr txBox="1">
            <a:spLocks/>
          </p:cNvSpPr>
          <p:nvPr/>
        </p:nvSpPr>
        <p:spPr>
          <a:xfrm>
            <a:off x="4703165" y="1181083"/>
            <a:ext cx="1516660" cy="6400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Huvudcoach</a:t>
            </a:r>
          </a:p>
        </p:txBody>
      </p:sp>
      <p:sp>
        <p:nvSpPr>
          <p:cNvPr id="83" name="Platshållare för text 2">
            <a:extLst>
              <a:ext uri="{FF2B5EF4-FFF2-40B4-BE49-F238E27FC236}">
                <a16:creationId xmlns:a16="http://schemas.microsoft.com/office/drawing/2014/main" id="{E572E753-3A8D-470C-C402-2C8C4921D356}"/>
              </a:ext>
            </a:extLst>
          </p:cNvPr>
          <p:cNvSpPr txBox="1">
            <a:spLocks/>
          </p:cNvSpPr>
          <p:nvPr/>
        </p:nvSpPr>
        <p:spPr>
          <a:xfrm>
            <a:off x="1552575" y="1169333"/>
            <a:ext cx="2185852" cy="6400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Huvudsamordnare</a:t>
            </a:r>
          </a:p>
        </p:txBody>
      </p:sp>
      <p:pic>
        <p:nvPicPr>
          <p:cNvPr id="5" name="Bildobjekt 4">
            <a:extLst>
              <a:ext uri="{FF2B5EF4-FFF2-40B4-BE49-F238E27FC236}">
                <a16:creationId xmlns:a16="http://schemas.microsoft.com/office/drawing/2014/main" id="{60947A1F-2359-DD50-4F87-4E4C27E2AAB1}"/>
              </a:ext>
            </a:extLst>
          </p:cNvPr>
          <p:cNvPicPr>
            <a:picLocks noChangeAspect="1"/>
          </p:cNvPicPr>
          <p:nvPr/>
        </p:nvPicPr>
        <p:blipFill>
          <a:blip r:embed="rId15">
            <a:extLst>
              <a:ext uri="{28A0092B-C50C-407E-A947-70E740481C1C}">
                <a14:useLocalDpi xmlns:a14="http://schemas.microsoft.com/office/drawing/2010/main" val="0"/>
              </a:ext>
            </a:extLst>
          </a:blip>
          <a:srcRect l="17940" t="-1" r="17835" b="39536"/>
          <a:stretch>
            <a:fillRect/>
          </a:stretch>
        </p:blipFill>
        <p:spPr>
          <a:xfrm>
            <a:off x="2645054" y="2602225"/>
            <a:ext cx="1360520" cy="1543057"/>
          </a:xfrm>
          <a:prstGeom prst="rect">
            <a:avLst/>
          </a:prstGeom>
        </p:spPr>
      </p:pic>
      <p:sp>
        <p:nvSpPr>
          <p:cNvPr id="2" name="Rubrik 7">
            <a:extLst>
              <a:ext uri="{FF2B5EF4-FFF2-40B4-BE49-F238E27FC236}">
                <a16:creationId xmlns:a16="http://schemas.microsoft.com/office/drawing/2014/main" id="{A6A8B043-5FD7-13C8-3909-F94F6A986D01}"/>
              </a:ext>
            </a:extLst>
          </p:cNvPr>
          <p:cNvSpPr txBox="1">
            <a:spLocks/>
          </p:cNvSpPr>
          <p:nvPr/>
        </p:nvSpPr>
        <p:spPr>
          <a:xfrm>
            <a:off x="527381" y="217917"/>
            <a:ext cx="1134076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a:ln>
                  <a:noFill/>
                </a:ln>
                <a:solidFill>
                  <a:srgbClr val="002060"/>
                </a:solidFill>
                <a:effectLst/>
                <a:uLnTx/>
                <a:uFillTx/>
                <a:latin typeface="Futura PT" panose="020B0502020204020303" pitchFamily="34" charset="0"/>
                <a:ea typeface="Tahoma" panose="020B0604030504040204" pitchFamily="34" charset="0"/>
                <a:cs typeface="Tahoma" panose="020B0604030504040204" pitchFamily="34" charset="0"/>
              </a:rPr>
              <a:t>Organisation – för denna Klimatberäkningsstuga</a:t>
            </a:r>
          </a:p>
        </p:txBody>
      </p:sp>
      <p:sp>
        <p:nvSpPr>
          <p:cNvPr id="3" name="Rektangel 2">
            <a:extLst>
              <a:ext uri="{FF2B5EF4-FFF2-40B4-BE49-F238E27FC236}">
                <a16:creationId xmlns:a16="http://schemas.microsoft.com/office/drawing/2014/main" id="{A0A243D3-5C31-3BFA-600C-F0370DE70F21}"/>
              </a:ext>
            </a:extLst>
          </p:cNvPr>
          <p:cNvSpPr/>
          <p:nvPr/>
        </p:nvSpPr>
        <p:spPr>
          <a:xfrm>
            <a:off x="3126740" y="3843020"/>
            <a:ext cx="248920" cy="73660"/>
          </a:xfrm>
          <a:prstGeom prst="rect">
            <a:avLst/>
          </a:prstGeom>
          <a:solidFill>
            <a:srgbClr val="282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874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27" grpId="0" animBg="1"/>
      <p:bldP spid="30" grpId="0" animBg="1"/>
      <p:bldP spid="75" grpId="0" animBg="1"/>
      <p:bldP spid="76" grpId="0" animBg="1"/>
      <p:bldP spid="7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E3BD4-03CC-83F8-CEBF-3F9545EABA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2CBA56-1355-D84F-7877-21FEE9289FA2}"/>
              </a:ext>
            </a:extLst>
          </p:cNvPr>
          <p:cNvSpPr>
            <a:spLocks noGrp="1"/>
          </p:cNvSpPr>
          <p:nvPr>
            <p:ph type="ctrTitle"/>
          </p:nvPr>
        </p:nvSpPr>
        <p:spPr>
          <a:xfrm>
            <a:off x="914400" y="2132856"/>
            <a:ext cx="10363200" cy="2088232"/>
          </a:xfrm>
        </p:spPr>
        <p:txBody>
          <a:bodyPr>
            <a:normAutofit/>
          </a:bodyPr>
          <a:lstStyle/>
          <a:p>
            <a:r>
              <a:rPr lang="sv-SE" sz="3000" dirty="0"/>
              <a:t>Översikt</a:t>
            </a:r>
            <a:br>
              <a:rPr lang="sv-SE" sz="3000" dirty="0"/>
            </a:br>
            <a:r>
              <a:rPr lang="sv-SE" sz="3000" dirty="0"/>
              <a:t>Klimatbalansering (Steg 4)</a:t>
            </a:r>
            <a:endParaRPr lang="en-SE" sz="1800" dirty="0"/>
          </a:p>
        </p:txBody>
      </p:sp>
    </p:spTree>
    <p:extLst>
      <p:ext uri="{BB962C8B-B14F-4D97-AF65-F5344CB8AC3E}">
        <p14:creationId xmlns:p14="http://schemas.microsoft.com/office/powerpoint/2010/main" val="3707855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ECF4-C0F1-4EF7-7EAE-231928F49028}"/>
            </a:ext>
          </a:extLst>
        </p:cNvPr>
        <p:cNvGrpSpPr/>
        <p:nvPr/>
      </p:nvGrpSpPr>
      <p:grpSpPr>
        <a:xfrm>
          <a:off x="0" y="0"/>
          <a:ext cx="0" cy="0"/>
          <a:chOff x="0" y="0"/>
          <a:chExt cx="0" cy="0"/>
        </a:xfrm>
      </p:grpSpPr>
      <p:sp>
        <p:nvSpPr>
          <p:cNvPr id="4" name="Rubrik 7">
            <a:extLst>
              <a:ext uri="{FF2B5EF4-FFF2-40B4-BE49-F238E27FC236}">
                <a16:creationId xmlns:a16="http://schemas.microsoft.com/office/drawing/2014/main" id="{EA5A1362-CE1E-CEF4-645F-380E5ADE1E14}"/>
              </a:ext>
            </a:extLst>
          </p:cNvPr>
          <p:cNvSpPr txBox="1">
            <a:spLocks/>
          </p:cNvSpPr>
          <p:nvPr/>
        </p:nvSpPr>
        <p:spPr>
          <a:xfrm>
            <a:off x="789200" y="3781963"/>
            <a:ext cx="9863553"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10" name="Rubrik 7">
            <a:extLst>
              <a:ext uri="{FF2B5EF4-FFF2-40B4-BE49-F238E27FC236}">
                <a16:creationId xmlns:a16="http://schemas.microsoft.com/office/drawing/2014/main" id="{07154461-2DED-6500-D397-979FAD41052C}"/>
              </a:ext>
            </a:extLst>
          </p:cNvPr>
          <p:cNvSpPr txBox="1">
            <a:spLocks/>
          </p:cNvSpPr>
          <p:nvPr/>
        </p:nvSpPr>
        <p:spPr>
          <a:xfrm>
            <a:off x="527381" y="217917"/>
            <a:ext cx="1149428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Nedan beskrivs tillhörande redovisning och egenkontroll för detta avsnitt</a:t>
            </a:r>
          </a:p>
        </p:txBody>
      </p:sp>
      <p:pic>
        <p:nvPicPr>
          <p:cNvPr id="13" name="Bildobjekt 12">
            <a:extLst>
              <a:ext uri="{FF2B5EF4-FFF2-40B4-BE49-F238E27FC236}">
                <a16:creationId xmlns:a16="http://schemas.microsoft.com/office/drawing/2014/main" id="{3FF0CEDC-8676-3626-78A8-EF741D1D7BC8}"/>
              </a:ext>
            </a:extLst>
          </p:cNvPr>
          <p:cNvPicPr/>
          <p:nvPr/>
        </p:nvPicPr>
        <p:blipFill>
          <a:blip r:embed="rId3"/>
          <a:stretch>
            <a:fillRect/>
          </a:stretch>
        </p:blipFill>
        <p:spPr>
          <a:xfrm>
            <a:off x="1530452" y="1461914"/>
            <a:ext cx="8784976" cy="2448272"/>
          </a:xfrm>
          <a:prstGeom prst="rect">
            <a:avLst/>
          </a:prstGeom>
          <a:ln>
            <a:noFill/>
          </a:ln>
        </p:spPr>
      </p:pic>
      <p:sp>
        <p:nvSpPr>
          <p:cNvPr id="14" name="Rectangle 2">
            <a:extLst>
              <a:ext uri="{FF2B5EF4-FFF2-40B4-BE49-F238E27FC236}">
                <a16:creationId xmlns:a16="http://schemas.microsoft.com/office/drawing/2014/main" id="{18CBD46A-D3CA-5EE8-04E0-B80E47275198}"/>
              </a:ext>
            </a:extLst>
          </p:cNvPr>
          <p:cNvSpPr/>
          <p:nvPr/>
        </p:nvSpPr>
        <p:spPr>
          <a:xfrm>
            <a:off x="3241438" y="3338143"/>
            <a:ext cx="4031369"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1. Klimatberäkna</a:t>
            </a:r>
          </a:p>
        </p:txBody>
      </p:sp>
      <p:sp>
        <p:nvSpPr>
          <p:cNvPr id="15" name="Rectangle 3">
            <a:extLst>
              <a:ext uri="{FF2B5EF4-FFF2-40B4-BE49-F238E27FC236}">
                <a16:creationId xmlns:a16="http://schemas.microsoft.com/office/drawing/2014/main" id="{C8ED4E75-22A6-561F-CEFB-99EC88386AC8}"/>
              </a:ext>
            </a:extLst>
          </p:cNvPr>
          <p:cNvSpPr/>
          <p:nvPr/>
        </p:nvSpPr>
        <p:spPr>
          <a:xfrm>
            <a:off x="3768720" y="2736904"/>
            <a:ext cx="3496301"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sngStrike" kern="1200" cap="none" spc="0" normalizeH="0" baseline="0" noProof="0">
                <a:ln>
                  <a:noFill/>
                </a:ln>
                <a:solidFill>
                  <a:schemeClr val="bg1">
                    <a:lumMod val="75000"/>
                  </a:schemeClr>
                </a:solidFill>
                <a:effectLst/>
                <a:uLnTx/>
                <a:uFillTx/>
                <a:latin typeface="Calibri" panose="020F0502020204030204"/>
                <a:ea typeface="+mn-ea"/>
                <a:cs typeface="+mn-cs"/>
              </a:rPr>
              <a:t>2. Klimatförbättra</a:t>
            </a:r>
          </a:p>
        </p:txBody>
      </p:sp>
      <p:sp>
        <p:nvSpPr>
          <p:cNvPr id="16" name="Rectangle 5">
            <a:extLst>
              <a:ext uri="{FF2B5EF4-FFF2-40B4-BE49-F238E27FC236}">
                <a16:creationId xmlns:a16="http://schemas.microsoft.com/office/drawing/2014/main" id="{63BB4DC9-E28F-F557-B0E0-11A49D0CDE87}"/>
              </a:ext>
            </a:extLst>
          </p:cNvPr>
          <p:cNvSpPr/>
          <p:nvPr/>
        </p:nvSpPr>
        <p:spPr>
          <a:xfrm>
            <a:off x="4296002" y="2114505"/>
            <a:ext cx="2981260"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3. Klimatoptimera</a:t>
            </a:r>
          </a:p>
        </p:txBody>
      </p:sp>
      <p:sp>
        <p:nvSpPr>
          <p:cNvPr id="17" name="Rectangle 6">
            <a:extLst>
              <a:ext uri="{FF2B5EF4-FFF2-40B4-BE49-F238E27FC236}">
                <a16:creationId xmlns:a16="http://schemas.microsoft.com/office/drawing/2014/main" id="{FB5F0D7F-30DC-7C00-C229-C08F31AA690F}"/>
              </a:ext>
            </a:extLst>
          </p:cNvPr>
          <p:cNvSpPr/>
          <p:nvPr/>
        </p:nvSpPr>
        <p:spPr>
          <a:xfrm>
            <a:off x="4829958" y="1533821"/>
            <a:ext cx="2433953" cy="473886"/>
          </a:xfrm>
          <a:prstGeom prst="rect">
            <a:avLst/>
          </a:prstGeom>
          <a:solidFill>
            <a:schemeClr val="accent5">
              <a:lumMod val="20000"/>
              <a:lumOff val="80000"/>
            </a:schemeClr>
          </a:solidFill>
          <a:ln w="38100">
            <a:solidFill>
              <a:schemeClr val="accent6"/>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kern="1200" cap="none" spc="0" normalizeH="0" baseline="0" noProof="0">
                <a:ln>
                  <a:noFill/>
                </a:ln>
                <a:solidFill>
                  <a:schemeClr val="tx1"/>
                </a:solidFill>
                <a:effectLst/>
                <a:uLnTx/>
                <a:uFillTx/>
                <a:latin typeface="Calibri" panose="020F0502020204030204"/>
                <a:ea typeface="+mn-ea"/>
                <a:cs typeface="+mn-cs"/>
              </a:rPr>
              <a:t>4. Klimatbalansera</a:t>
            </a:r>
          </a:p>
        </p:txBody>
      </p:sp>
      <p:sp>
        <p:nvSpPr>
          <p:cNvPr id="18" name="Rectangle 7">
            <a:extLst>
              <a:ext uri="{FF2B5EF4-FFF2-40B4-BE49-F238E27FC236}">
                <a16:creationId xmlns:a16="http://schemas.microsoft.com/office/drawing/2014/main" id="{12E976F0-87D9-7F90-DC50-072E66D276D6}"/>
              </a:ext>
            </a:extLst>
          </p:cNvPr>
          <p:cNvSpPr/>
          <p:nvPr/>
        </p:nvSpPr>
        <p:spPr>
          <a:xfrm>
            <a:off x="8227260" y="3338143"/>
            <a:ext cx="2502914"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5. Löpande kontrollera</a:t>
            </a:r>
          </a:p>
        </p:txBody>
      </p:sp>
      <p:sp>
        <p:nvSpPr>
          <p:cNvPr id="19" name="Rectangle 8">
            <a:extLst>
              <a:ext uri="{FF2B5EF4-FFF2-40B4-BE49-F238E27FC236}">
                <a16:creationId xmlns:a16="http://schemas.microsoft.com/office/drawing/2014/main" id="{FF7E6BDE-9324-103F-2BD9-532F3D281BFC}"/>
              </a:ext>
            </a:extLst>
          </p:cNvPr>
          <p:cNvSpPr/>
          <p:nvPr/>
        </p:nvSpPr>
        <p:spPr>
          <a:xfrm>
            <a:off x="2727506" y="3949974"/>
            <a:ext cx="4543082"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0. Identifiera affären</a:t>
            </a:r>
          </a:p>
        </p:txBody>
      </p:sp>
      <p:sp>
        <p:nvSpPr>
          <p:cNvPr id="20" name="Rektangel: rundade hörn 19">
            <a:extLst>
              <a:ext uri="{FF2B5EF4-FFF2-40B4-BE49-F238E27FC236}">
                <a16:creationId xmlns:a16="http://schemas.microsoft.com/office/drawing/2014/main" id="{B003C59A-0279-324F-2133-BD6BC9C320D9}"/>
              </a:ext>
            </a:extLst>
          </p:cNvPr>
          <p:cNvSpPr/>
          <p:nvPr/>
        </p:nvSpPr>
        <p:spPr>
          <a:xfrm>
            <a:off x="4952185" y="3349878"/>
            <a:ext cx="970755" cy="212446"/>
          </a:xfrm>
          <a:prstGeom prst="roundRect">
            <a:avLst/>
          </a:prstGeom>
          <a:solidFill>
            <a:schemeClr val="bg1">
              <a:lumMod val="85000"/>
            </a:schemeClr>
          </a:solidFill>
          <a:ln>
            <a:solidFill>
              <a:schemeClr val="bg1">
                <a:lumMod val="6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Boverket</a:t>
            </a:r>
          </a:p>
        </p:txBody>
      </p:sp>
      <p:sp>
        <p:nvSpPr>
          <p:cNvPr id="21" name="Rektangel: rundade hörn 20">
            <a:extLst>
              <a:ext uri="{FF2B5EF4-FFF2-40B4-BE49-F238E27FC236}">
                <a16:creationId xmlns:a16="http://schemas.microsoft.com/office/drawing/2014/main" id="{B7771339-71AA-2CBA-1C20-7D3A893ECEFC}"/>
              </a:ext>
            </a:extLst>
          </p:cNvPr>
          <p:cNvSpPr/>
          <p:nvPr/>
        </p:nvSpPr>
        <p:spPr>
          <a:xfrm>
            <a:off x="4952185" y="3586745"/>
            <a:ext cx="2304304" cy="200863"/>
          </a:xfrm>
          <a:prstGeom prst="roundRect">
            <a:avLst/>
          </a:prstGeom>
          <a:solidFill>
            <a:schemeClr val="bg1">
              <a:lumMod val="85000"/>
            </a:schemeClr>
          </a:solidFill>
          <a:ln>
            <a:solidFill>
              <a:schemeClr val="bg1">
                <a:lumMod val="6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 extra pga sund konkurrens</a:t>
            </a:r>
          </a:p>
        </p:txBody>
      </p:sp>
      <p:pic>
        <p:nvPicPr>
          <p:cNvPr id="9" name="Bildobjekt 8">
            <a:extLst>
              <a:ext uri="{FF2B5EF4-FFF2-40B4-BE49-F238E27FC236}">
                <a16:creationId xmlns:a16="http://schemas.microsoft.com/office/drawing/2014/main" id="{67A48613-9F8C-A4F2-4DF5-637C25510586}"/>
              </a:ext>
            </a:extLst>
          </p:cNvPr>
          <p:cNvPicPr>
            <a:picLocks noChangeAspect="1"/>
          </p:cNvPicPr>
          <p:nvPr/>
        </p:nvPicPr>
        <p:blipFill>
          <a:blip r:embed="rId4"/>
          <a:stretch>
            <a:fillRect/>
          </a:stretch>
        </p:blipFill>
        <p:spPr>
          <a:xfrm>
            <a:off x="164078" y="4780697"/>
            <a:ext cx="11863844" cy="2097206"/>
          </a:xfrm>
          <a:prstGeom prst="rect">
            <a:avLst/>
          </a:prstGeom>
        </p:spPr>
      </p:pic>
    </p:spTree>
    <p:extLst>
      <p:ext uri="{BB962C8B-B14F-4D97-AF65-F5344CB8AC3E}">
        <p14:creationId xmlns:p14="http://schemas.microsoft.com/office/powerpoint/2010/main" val="287893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BAF1D-9AB7-99FD-3CB8-4DC4026349C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7DAC541-452A-9158-A120-967B042ED169}"/>
              </a:ext>
            </a:extLst>
          </p:cNvPr>
          <p:cNvSpPr>
            <a:spLocks noGrp="1"/>
          </p:cNvSpPr>
          <p:nvPr>
            <p:ph type="ctrTitle"/>
          </p:nvPr>
        </p:nvSpPr>
        <p:spPr>
          <a:xfrm>
            <a:off x="624518" y="330756"/>
            <a:ext cx="9359919" cy="699466"/>
          </a:xfrm>
        </p:spPr>
        <p:txBody>
          <a:bodyPr>
            <a:normAutofit/>
          </a:bodyPr>
          <a:lstStyle/>
          <a:p>
            <a:r>
              <a:rPr lang="sv-SE" dirty="0"/>
              <a:t>Traditionell klimatkompensation – </a:t>
            </a:r>
            <a:r>
              <a:rPr lang="sv-SE" dirty="0">
                <a:solidFill>
                  <a:srgbClr val="FF0000"/>
                </a:solidFill>
              </a:rPr>
              <a:t>Ej trovärdig (behov av ngt annat)</a:t>
            </a:r>
          </a:p>
        </p:txBody>
      </p:sp>
      <p:sp>
        <p:nvSpPr>
          <p:cNvPr id="7" name="textruta 6">
            <a:extLst>
              <a:ext uri="{FF2B5EF4-FFF2-40B4-BE49-F238E27FC236}">
                <a16:creationId xmlns:a16="http://schemas.microsoft.com/office/drawing/2014/main" id="{AE29F219-FF6E-27BE-F6D8-321C1750A233}"/>
              </a:ext>
            </a:extLst>
          </p:cNvPr>
          <p:cNvSpPr txBox="1"/>
          <p:nvPr/>
        </p:nvSpPr>
        <p:spPr>
          <a:xfrm>
            <a:off x="624518" y="1030222"/>
            <a:ext cx="8519482" cy="954107"/>
          </a:xfrm>
          <a:prstGeom prst="rect">
            <a:avLst/>
          </a:prstGeom>
          <a:ln w="12700"/>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Traditionell klimatkompensation innebär att företag eller organisationer betalar för att minska eller binda växthusgaser någon annanstans, för att "kompensera" för sina egna utsläpp. Det sker alltså inte vid källan, utan genom externa projekt. Exempel på traditionell klimatkompensation är trädplantering/återbeskogning som binder CO2, bevarande av skog som förhindrar avskogning som skulle släppt ut CO.</a:t>
            </a:r>
            <a:endParaRPr kumimoji="0" lang="sv-SE" sz="1300" b="0" i="0" u="none" strike="noStrike" kern="1200" cap="none" spc="0" normalizeH="0" baseline="0" noProof="0">
              <a:ln>
                <a:noFill/>
              </a:ln>
              <a:solidFill>
                <a:prstClr val="black"/>
              </a:solidFill>
              <a:effectLst/>
              <a:uLnTx/>
              <a:uFillTx/>
              <a:latin typeface="Calibri"/>
              <a:ea typeface="+mn-ea"/>
              <a:cs typeface="+mn-cs"/>
            </a:endParaRPr>
          </a:p>
        </p:txBody>
      </p:sp>
      <p:pic>
        <p:nvPicPr>
          <p:cNvPr id="1028" name="Picture 4">
            <a:extLst>
              <a:ext uri="{FF2B5EF4-FFF2-40B4-BE49-F238E27FC236}">
                <a16:creationId xmlns:a16="http://schemas.microsoft.com/office/drawing/2014/main" id="{2EE3934A-5911-4360-56BA-0248DD7194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518" y="2607733"/>
            <a:ext cx="7798720" cy="3810000"/>
          </a:xfrm>
          <a:prstGeom prst="rect">
            <a:avLst/>
          </a:prstGeom>
          <a:noFill/>
          <a:extLst>
            <a:ext uri="{909E8E84-426E-40DD-AFC4-6F175D3DCCD1}">
              <a14:hiddenFill xmlns:a14="http://schemas.microsoft.com/office/drawing/2010/main">
                <a:solidFill>
                  <a:srgbClr val="FFFFFF"/>
                </a:solidFill>
              </a14:hiddenFill>
            </a:ext>
          </a:extLst>
        </p:spPr>
      </p:pic>
      <p:sp>
        <p:nvSpPr>
          <p:cNvPr id="10" name="Pratbubbla: rektangel med rundade hörn 9">
            <a:extLst>
              <a:ext uri="{FF2B5EF4-FFF2-40B4-BE49-F238E27FC236}">
                <a16:creationId xmlns:a16="http://schemas.microsoft.com/office/drawing/2014/main" id="{AD25216F-440A-3ED7-C207-AFBA89B36793}"/>
              </a:ext>
            </a:extLst>
          </p:cNvPr>
          <p:cNvSpPr/>
          <p:nvPr/>
        </p:nvSpPr>
        <p:spPr>
          <a:xfrm>
            <a:off x="9144000" y="2181225"/>
            <a:ext cx="2776731" cy="1442508"/>
          </a:xfrm>
          <a:prstGeom prst="wedgeRoundRectCallout">
            <a:avLst>
              <a:gd name="adj1" fmla="val -78073"/>
              <a:gd name="adj2" fmla="val 129123"/>
              <a:gd name="adj3" fmla="val 16667"/>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Sker på annan plats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Svårt att mäta/verifiera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Risk för </a:t>
            </a:r>
            <a:r>
              <a:rPr kumimoji="0" lang="sv-SE" sz="1500" b="0" i="0" u="none" strike="noStrike" kern="1200" cap="none" spc="0" normalizeH="0" baseline="0" noProof="0" dirty="0" err="1">
                <a:ln>
                  <a:noFill/>
                </a:ln>
                <a:solidFill>
                  <a:prstClr val="black"/>
                </a:solidFill>
                <a:effectLst/>
                <a:uLnTx/>
                <a:uFillTx/>
                <a:latin typeface="Calibri"/>
                <a:ea typeface="+mn-ea"/>
                <a:cs typeface="+mn-cs"/>
              </a:rPr>
              <a:t>greenwash</a:t>
            </a:r>
            <a:endParaRPr kumimoji="0" lang="sv-SE" sz="15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500" b="0" i="0" u="none" strike="noStrike" kern="1200" cap="none" spc="0" normalizeH="0" baseline="0" noProof="0" dirty="0">
              <a:ln>
                <a:noFill/>
              </a:ln>
              <a:solidFill>
                <a:srgbClr val="FF0000"/>
              </a:solidFill>
              <a:effectLst/>
              <a:uLnTx/>
              <a:uFillTx/>
              <a:latin typeface="Calibri"/>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500" b="0" i="0" u="none" strike="noStrike" kern="1200" cap="none" spc="0" normalizeH="0" baseline="0" noProof="0" dirty="0">
                <a:ln>
                  <a:noFill/>
                </a:ln>
                <a:solidFill>
                  <a:srgbClr val="FF0000"/>
                </a:solidFill>
                <a:effectLst/>
                <a:uLnTx/>
                <a:uFillTx/>
                <a:latin typeface="Calibri"/>
                <a:ea typeface="+mn-ea"/>
                <a:cs typeface="+mn-cs"/>
                <a:sym typeface="Wingdings" panose="05000000000000000000" pitchFamily="2" charset="2"/>
              </a:rPr>
              <a:t> Ej trovärdigt</a:t>
            </a:r>
            <a:endParaRPr kumimoji="0" lang="sv-SE" sz="1500" b="0"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3259390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35C22-D549-CF98-00AC-9797538B71A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ABF8B66-C852-31CF-B20C-9E1A42803213}"/>
              </a:ext>
            </a:extLst>
          </p:cNvPr>
          <p:cNvSpPr>
            <a:spLocks noGrp="1"/>
          </p:cNvSpPr>
          <p:nvPr>
            <p:ph type="ctrTitle"/>
          </p:nvPr>
        </p:nvSpPr>
        <p:spPr>
          <a:xfrm>
            <a:off x="624518" y="330756"/>
            <a:ext cx="9359919" cy="699466"/>
          </a:xfrm>
        </p:spPr>
        <p:txBody>
          <a:bodyPr/>
          <a:lstStyle/>
          <a:p>
            <a:r>
              <a:rPr lang="sv-SE"/>
              <a:t>LFM30 klimatkompensation</a:t>
            </a:r>
          </a:p>
        </p:txBody>
      </p:sp>
      <p:sp>
        <p:nvSpPr>
          <p:cNvPr id="7" name="textruta 6">
            <a:extLst>
              <a:ext uri="{FF2B5EF4-FFF2-40B4-BE49-F238E27FC236}">
                <a16:creationId xmlns:a16="http://schemas.microsoft.com/office/drawing/2014/main" id="{91AC889F-79FF-CC4D-83F2-07A55E04DC8E}"/>
              </a:ext>
            </a:extLst>
          </p:cNvPr>
          <p:cNvSpPr txBox="1"/>
          <p:nvPr/>
        </p:nvSpPr>
        <p:spPr>
          <a:xfrm>
            <a:off x="624517" y="1030222"/>
            <a:ext cx="11215058" cy="2031325"/>
          </a:xfrm>
          <a:prstGeom prst="rect">
            <a:avLst/>
          </a:prstGeom>
          <a:ln w="12700"/>
        </p:spPr>
        <p:style>
          <a:lnRef idx="2">
            <a:schemeClr val="accent2"/>
          </a:lnRef>
          <a:fillRef idx="1">
            <a:schemeClr val="lt1"/>
          </a:fillRef>
          <a:effectRef idx="0">
            <a:schemeClr val="accent2"/>
          </a:effectRef>
          <a:fontRef idx="minor">
            <a:schemeClr val="dk1"/>
          </a:fontRef>
        </p:style>
        <p:txBody>
          <a:bodyPr wrap="square">
            <a:spAutoFit/>
          </a:bodyPr>
          <a:lstStyle/>
          <a:p>
            <a:pPr marL="285750" lvl="0" indent="-285750" eaLnBrk="0" fontAlgn="base" hangingPunct="0">
              <a:spcBef>
                <a:spcPct val="0"/>
              </a:spcBef>
              <a:spcAft>
                <a:spcPct val="0"/>
              </a:spcAft>
              <a:buFont typeface="Arial" panose="020B0604020202020204" pitchFamily="34" charset="0"/>
              <a:buChar char="•"/>
            </a:pPr>
            <a:r>
              <a:rPr lang="sv-SE" altLang="sv-SE" sz="1400" b="1" dirty="0">
                <a:solidFill>
                  <a:schemeClr val="tx1"/>
                </a:solidFill>
                <a:latin typeface="Arial" panose="020B0604020202020204" pitchFamily="34" charset="0"/>
              </a:rPr>
              <a:t>Först minska, sedan balansera (ISO 14068).</a:t>
            </a:r>
            <a:r>
              <a:rPr lang="sv-SE" altLang="sv-SE" sz="1400" dirty="0">
                <a:solidFill>
                  <a:schemeClr val="tx1"/>
                </a:solidFill>
                <a:latin typeface="Arial" panose="020B0604020202020204" pitchFamily="34" charset="0"/>
              </a:rPr>
              <a:t> Klimatbalansering används först när projektet har </a:t>
            </a:r>
            <a:r>
              <a:rPr lang="sv-SE" altLang="sv-SE" sz="1400" dirty="0" err="1">
                <a:solidFill>
                  <a:schemeClr val="tx1"/>
                </a:solidFill>
                <a:latin typeface="Arial" panose="020B0604020202020204" pitchFamily="34" charset="0"/>
              </a:rPr>
              <a:t>klimatoptimerats</a:t>
            </a:r>
            <a:r>
              <a:rPr lang="sv-SE" altLang="sv-SE" sz="1400" dirty="0">
                <a:solidFill>
                  <a:schemeClr val="tx1"/>
                </a:solidFill>
                <a:latin typeface="Arial" panose="020B0604020202020204" pitchFamily="34" charset="0"/>
              </a:rPr>
              <a:t> så långt det är rimligt.</a:t>
            </a:r>
          </a:p>
          <a:p>
            <a:pPr marL="285750" lvl="0" indent="-285750" eaLnBrk="0" fontAlgn="base" hangingPunct="0">
              <a:spcBef>
                <a:spcPct val="0"/>
              </a:spcBef>
              <a:spcAft>
                <a:spcPct val="0"/>
              </a:spcAft>
              <a:buFont typeface="Arial" panose="020B0604020202020204" pitchFamily="34" charset="0"/>
              <a:buChar char="•"/>
            </a:pPr>
            <a:r>
              <a:rPr lang="sv-SE" altLang="sv-SE" sz="1400" b="1" dirty="0">
                <a:solidFill>
                  <a:schemeClr val="tx1"/>
                </a:solidFill>
                <a:latin typeface="Arial" panose="020B0604020202020204" pitchFamily="34" charset="0"/>
              </a:rPr>
              <a:t>Separat redovisning.</a:t>
            </a:r>
            <a:r>
              <a:rPr lang="sv-SE" altLang="sv-SE" sz="1400" dirty="0">
                <a:solidFill>
                  <a:schemeClr val="tx1"/>
                </a:solidFill>
                <a:latin typeface="Arial" panose="020B0604020202020204" pitchFamily="34" charset="0"/>
              </a:rPr>
              <a:t> Projektets totala klimatutsläpp och klimatbalansering redovisas som </a:t>
            </a:r>
            <a:r>
              <a:rPr lang="sv-SE" altLang="sv-SE" sz="1400" b="1" dirty="0">
                <a:solidFill>
                  <a:schemeClr val="tx1"/>
                </a:solidFill>
                <a:latin typeface="Arial" panose="020B0604020202020204" pitchFamily="34" charset="0"/>
              </a:rPr>
              <a:t>två separata poster</a:t>
            </a:r>
            <a:r>
              <a:rPr lang="sv-SE" altLang="sv-SE" sz="1400" dirty="0">
                <a:solidFill>
                  <a:schemeClr val="tx1"/>
                </a:solidFill>
                <a:latin typeface="Arial" panose="020B0604020202020204" pitchFamily="34" charset="0"/>
              </a:rPr>
              <a:t> – inte som en summerad “nettosiffra”.</a:t>
            </a:r>
          </a:p>
          <a:p>
            <a:pPr marL="285750" lvl="0" indent="-285750" eaLnBrk="0" fontAlgn="base" hangingPunct="0">
              <a:spcBef>
                <a:spcPct val="0"/>
              </a:spcBef>
              <a:spcAft>
                <a:spcPct val="0"/>
              </a:spcAft>
              <a:buFont typeface="Arial" panose="020B0604020202020204" pitchFamily="34" charset="0"/>
              <a:buChar char="•"/>
            </a:pPr>
            <a:r>
              <a:rPr lang="sv-SE" altLang="sv-SE" sz="1400" b="1" dirty="0">
                <a:solidFill>
                  <a:schemeClr val="tx1"/>
                </a:solidFill>
                <a:latin typeface="Arial" panose="020B0604020202020204" pitchFamily="34" charset="0"/>
              </a:rPr>
              <a:t>Två arenor för klimatbalansering:</a:t>
            </a:r>
            <a:endParaRPr lang="sv-SE" altLang="sv-SE" sz="1400" dirty="0">
              <a:solidFill>
                <a:schemeClr val="tx1"/>
              </a:solidFill>
              <a:latin typeface="Arial" panose="020B0604020202020204" pitchFamily="34" charset="0"/>
            </a:endParaRPr>
          </a:p>
          <a:p>
            <a:pPr marL="742950" lvl="1" indent="-285750" eaLnBrk="0" fontAlgn="base" hangingPunct="0">
              <a:spcBef>
                <a:spcPct val="0"/>
              </a:spcBef>
              <a:spcAft>
                <a:spcPct val="0"/>
              </a:spcAft>
              <a:buFont typeface="Arial" panose="020B0604020202020204" pitchFamily="34" charset="0"/>
              <a:buChar char="•"/>
            </a:pPr>
            <a:r>
              <a:rPr lang="sv-SE" altLang="sv-SE" sz="1400" b="1" dirty="0">
                <a:solidFill>
                  <a:schemeClr val="tx1"/>
                </a:solidFill>
                <a:latin typeface="Arial" panose="020B0604020202020204" pitchFamily="34" charset="0"/>
              </a:rPr>
              <a:t>Inom/kring projektets värdekedja</a:t>
            </a:r>
            <a:r>
              <a:rPr lang="sv-SE" altLang="sv-SE" sz="1400" dirty="0">
                <a:solidFill>
                  <a:schemeClr val="tx1"/>
                </a:solidFill>
                <a:latin typeface="Arial" panose="020B0604020202020204" pitchFamily="34" charset="0"/>
              </a:rPr>
              <a:t> – i byggnadsverket (ex långlivad kolinlagring i byggmaterial) och/eller i direkt anslutning till projektet.</a:t>
            </a:r>
          </a:p>
          <a:p>
            <a:pPr marL="742950" lvl="1" indent="-285750" eaLnBrk="0" fontAlgn="base" hangingPunct="0">
              <a:spcBef>
                <a:spcPct val="0"/>
              </a:spcBef>
              <a:spcAft>
                <a:spcPct val="0"/>
              </a:spcAft>
              <a:buFont typeface="Arial" panose="020B0604020202020204" pitchFamily="34" charset="0"/>
              <a:buChar char="•"/>
            </a:pPr>
            <a:r>
              <a:rPr lang="sv-SE" altLang="sv-SE" sz="1400" b="1" dirty="0">
                <a:solidFill>
                  <a:schemeClr val="tx1"/>
                </a:solidFill>
                <a:latin typeface="Arial" panose="020B0604020202020204" pitchFamily="34" charset="0"/>
              </a:rPr>
              <a:t>Utanför värdekedjan</a:t>
            </a:r>
            <a:r>
              <a:rPr lang="sv-SE" altLang="sv-SE" sz="1400" dirty="0">
                <a:solidFill>
                  <a:schemeClr val="tx1"/>
                </a:solidFill>
                <a:latin typeface="Arial" panose="020B0604020202020204" pitchFamily="34" charset="0"/>
              </a:rPr>
              <a:t> – som externt köp/finansiering av </a:t>
            </a:r>
            <a:r>
              <a:rPr lang="sv-SE" altLang="sv-SE" sz="1400" b="1" dirty="0">
                <a:solidFill>
                  <a:schemeClr val="tx1"/>
                </a:solidFill>
                <a:latin typeface="Arial" panose="020B0604020202020204" pitchFamily="34" charset="0"/>
              </a:rPr>
              <a:t>trovärdiga, verifierbara removals </a:t>
            </a:r>
            <a:r>
              <a:rPr lang="sv-SE" altLang="sv-SE" sz="1400" dirty="0">
                <a:solidFill>
                  <a:schemeClr val="tx1"/>
                </a:solidFill>
                <a:latin typeface="Arial" panose="020B0604020202020204" pitchFamily="34" charset="0"/>
              </a:rPr>
              <a:t>som ger negativa removals. Viktigt att tydliggöra nyttor (bidragsanspråk).</a:t>
            </a:r>
          </a:p>
          <a:p>
            <a:pPr marL="285750" lvl="0" indent="-285750" eaLnBrk="0" fontAlgn="base" hangingPunct="0">
              <a:spcBef>
                <a:spcPct val="0"/>
              </a:spcBef>
              <a:spcAft>
                <a:spcPct val="0"/>
              </a:spcAft>
              <a:buFont typeface="Arial" panose="020B0604020202020204" pitchFamily="34" charset="0"/>
              <a:buChar char="•"/>
            </a:pPr>
            <a:r>
              <a:rPr lang="sv-SE" altLang="sv-SE" sz="1400" b="1" dirty="0">
                <a:solidFill>
                  <a:schemeClr val="tx1"/>
                </a:solidFill>
                <a:latin typeface="Arial" panose="020B0604020202020204" pitchFamily="34" charset="0"/>
              </a:rPr>
              <a:t>Kvalitetskrav:</a:t>
            </a:r>
            <a:r>
              <a:rPr lang="sv-SE" altLang="sv-SE" sz="1400" dirty="0">
                <a:solidFill>
                  <a:schemeClr val="tx1"/>
                </a:solidFill>
                <a:latin typeface="Arial" panose="020B0604020202020204" pitchFamily="34" charset="0"/>
              </a:rPr>
              <a:t> Klimatbalansering ska vara </a:t>
            </a:r>
            <a:r>
              <a:rPr lang="sv-SE" altLang="sv-SE" sz="1400" b="1" dirty="0">
                <a:solidFill>
                  <a:schemeClr val="tx1"/>
                </a:solidFill>
                <a:latin typeface="Arial" panose="020B0604020202020204" pitchFamily="34" charset="0"/>
              </a:rPr>
              <a:t>spårbar och långlivad </a:t>
            </a:r>
            <a:r>
              <a:rPr lang="sv-SE" altLang="sv-SE" sz="1400" dirty="0">
                <a:solidFill>
                  <a:schemeClr val="tx1"/>
                </a:solidFill>
                <a:latin typeface="Arial" panose="020B0604020202020204" pitchFamily="34" charset="0"/>
              </a:rPr>
              <a:t>– minst </a:t>
            </a:r>
            <a:r>
              <a:rPr lang="sv-SE" altLang="sv-SE" sz="1400" b="1" dirty="0">
                <a:solidFill>
                  <a:schemeClr val="tx1"/>
                </a:solidFill>
                <a:latin typeface="Arial" panose="020B0604020202020204" pitchFamily="34" charset="0"/>
              </a:rPr>
              <a:t>41 %</a:t>
            </a:r>
            <a:r>
              <a:rPr lang="sv-SE" altLang="sv-SE" sz="1400" dirty="0">
                <a:solidFill>
                  <a:schemeClr val="tx1"/>
                </a:solidFill>
                <a:latin typeface="Arial" panose="020B0604020202020204" pitchFamily="34" charset="0"/>
              </a:rPr>
              <a:t> ska vara teknisk eller långlivad lagring (&gt; 100 år).</a:t>
            </a:r>
          </a:p>
        </p:txBody>
      </p:sp>
      <p:pic>
        <p:nvPicPr>
          <p:cNvPr id="14" name="Bildobjekt 13">
            <a:extLst>
              <a:ext uri="{FF2B5EF4-FFF2-40B4-BE49-F238E27FC236}">
                <a16:creationId xmlns:a16="http://schemas.microsoft.com/office/drawing/2014/main" id="{6F49033C-643E-B82E-7075-482799CB9B42}"/>
              </a:ext>
            </a:extLst>
          </p:cNvPr>
          <p:cNvPicPr>
            <a:picLocks noChangeAspect="1"/>
          </p:cNvPicPr>
          <p:nvPr/>
        </p:nvPicPr>
        <p:blipFill>
          <a:blip r:embed="rId3"/>
          <a:stretch>
            <a:fillRect/>
          </a:stretch>
        </p:blipFill>
        <p:spPr>
          <a:xfrm>
            <a:off x="3449008" y="3219425"/>
            <a:ext cx="5514017" cy="3561136"/>
          </a:xfrm>
          <a:prstGeom prst="rect">
            <a:avLst/>
          </a:prstGeom>
        </p:spPr>
      </p:pic>
      <p:sp>
        <p:nvSpPr>
          <p:cNvPr id="4" name="Pratbubbla: rektangel med rundade hörn 3">
            <a:extLst>
              <a:ext uri="{FF2B5EF4-FFF2-40B4-BE49-F238E27FC236}">
                <a16:creationId xmlns:a16="http://schemas.microsoft.com/office/drawing/2014/main" id="{88B026D6-E6F0-A6D6-2A96-14AEC390AD7C}"/>
              </a:ext>
            </a:extLst>
          </p:cNvPr>
          <p:cNvSpPr/>
          <p:nvPr/>
        </p:nvSpPr>
        <p:spPr>
          <a:xfrm>
            <a:off x="275267" y="3609975"/>
            <a:ext cx="3173741" cy="1838325"/>
          </a:xfrm>
          <a:prstGeom prst="wedgeRoundRectCallout">
            <a:avLst>
              <a:gd name="adj1" fmla="val 63971"/>
              <a:gd name="adj2" fmla="val 36613"/>
              <a:gd name="adj3" fmla="val 16667"/>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t>GODKÄNT:</a:t>
            </a:r>
            <a:br>
              <a:rPr lang="sv-SE" sz="1200" dirty="0"/>
            </a:br>
            <a:endParaRPr lang="sv-SE" sz="1200" dirty="0"/>
          </a:p>
          <a:p>
            <a:r>
              <a:rPr lang="sv-SE" sz="1200" dirty="0"/>
              <a:t>✔ biokol (om permanens &gt;100 år)</a:t>
            </a:r>
            <a:br>
              <a:rPr lang="sv-SE" sz="1200" dirty="0"/>
            </a:br>
            <a:r>
              <a:rPr lang="sv-SE" sz="1200" dirty="0"/>
              <a:t>✔ CCS/CCU (infångning och lagring av CO₂)</a:t>
            </a:r>
            <a:br>
              <a:rPr lang="sv-SE" sz="1200" dirty="0"/>
            </a:br>
            <a:r>
              <a:rPr lang="sv-SE" sz="1200" dirty="0"/>
              <a:t>✔ stabil mineralisering</a:t>
            </a:r>
            <a:br>
              <a:rPr lang="sv-SE" sz="1200" dirty="0"/>
            </a:br>
            <a:r>
              <a:rPr lang="sv-SE" sz="1200" dirty="0"/>
              <a:t>✔ långlivade träprodukter (delvis, men inte ensamt)</a:t>
            </a:r>
          </a:p>
        </p:txBody>
      </p:sp>
      <p:sp>
        <p:nvSpPr>
          <p:cNvPr id="5" name="Pratbubbla: rektangel med rundade hörn 4">
            <a:extLst>
              <a:ext uri="{FF2B5EF4-FFF2-40B4-BE49-F238E27FC236}">
                <a16:creationId xmlns:a16="http://schemas.microsoft.com/office/drawing/2014/main" id="{77B35DB7-0EF1-816B-F455-216347070A2C}"/>
              </a:ext>
            </a:extLst>
          </p:cNvPr>
          <p:cNvSpPr/>
          <p:nvPr/>
        </p:nvSpPr>
        <p:spPr>
          <a:xfrm>
            <a:off x="9478333" y="3563080"/>
            <a:ext cx="2438400" cy="1436913"/>
          </a:xfrm>
          <a:prstGeom prst="wedgeRoundRectCallout">
            <a:avLst>
              <a:gd name="adj1" fmla="val -73286"/>
              <a:gd name="adj2" fmla="val 26769"/>
              <a:gd name="adj3" fmla="val 1666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t>EJ GODKÄNT:</a:t>
            </a:r>
          </a:p>
          <a:p>
            <a:br>
              <a:rPr lang="sv-SE" sz="1200" dirty="0"/>
            </a:br>
            <a:r>
              <a:rPr lang="sv-SE" sz="1200" dirty="0"/>
              <a:t>✖ vanliga klimatkompensationer</a:t>
            </a:r>
            <a:br>
              <a:rPr lang="sv-SE" sz="1200" dirty="0"/>
            </a:br>
            <a:r>
              <a:rPr lang="sv-SE" sz="1200" dirty="0"/>
              <a:t>✖ trädplantering som inte är långsiktig</a:t>
            </a:r>
            <a:br>
              <a:rPr lang="sv-SE" sz="1200" dirty="0"/>
            </a:br>
            <a:r>
              <a:rPr lang="sv-SE" sz="1200" dirty="0"/>
              <a:t>✖ projekt som räknas som normalt skogsbruk</a:t>
            </a:r>
          </a:p>
        </p:txBody>
      </p:sp>
    </p:spTree>
    <p:extLst>
      <p:ext uri="{BB962C8B-B14F-4D97-AF65-F5344CB8AC3E}">
        <p14:creationId xmlns:p14="http://schemas.microsoft.com/office/powerpoint/2010/main" val="1949683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32430B-5E97-4E2D-54CE-27977E35B84B}"/>
              </a:ext>
            </a:extLst>
          </p:cNvPr>
          <p:cNvSpPr>
            <a:spLocks noGrp="1"/>
          </p:cNvSpPr>
          <p:nvPr>
            <p:ph type="ctrTitle"/>
          </p:nvPr>
        </p:nvSpPr>
        <p:spPr/>
        <p:txBody>
          <a:bodyPr>
            <a:normAutofit fontScale="90000"/>
          </a:bodyPr>
          <a:lstStyle/>
          <a:p>
            <a:r>
              <a:rPr lang="sv-SE" dirty="0"/>
              <a:t>Återbetalning i byggprojekt: Redovisa separat inom och utanför värdekedjan</a:t>
            </a:r>
          </a:p>
        </p:txBody>
      </p:sp>
      <p:sp>
        <p:nvSpPr>
          <p:cNvPr id="3" name="Underrubrik 2">
            <a:extLst>
              <a:ext uri="{FF2B5EF4-FFF2-40B4-BE49-F238E27FC236}">
                <a16:creationId xmlns:a16="http://schemas.microsoft.com/office/drawing/2014/main" id="{5EAAD532-C6EF-2EC7-EEE7-ACDCFEC97DDB}"/>
              </a:ext>
            </a:extLst>
          </p:cNvPr>
          <p:cNvSpPr>
            <a:spLocks noGrp="1"/>
          </p:cNvSpPr>
          <p:nvPr>
            <p:ph type="subTitle" idx="1"/>
          </p:nvPr>
        </p:nvSpPr>
        <p:spPr>
          <a:xfrm>
            <a:off x="9001125" y="1592519"/>
            <a:ext cx="2564457" cy="4284753"/>
          </a:xfrm>
          <a:ln>
            <a:solidFill>
              <a:schemeClr val="accent1"/>
            </a:solidFill>
          </a:ln>
        </p:spPr>
        <p:txBody>
          <a:bodyPr/>
          <a:lstStyle/>
          <a:p>
            <a:pPr marL="285750" indent="-285750">
              <a:buFont typeface="Arial" panose="020B0604020202020204" pitchFamily="34" charset="0"/>
              <a:buChar char="•"/>
            </a:pPr>
            <a:r>
              <a:rPr lang="sv-SE" b="1" dirty="0"/>
              <a:t>Redovisa klimatbelastning och klimatbalansering separat </a:t>
            </a:r>
            <a:r>
              <a:rPr lang="sv-SE" dirty="0"/>
              <a:t>(ej integrerat / summerat)</a:t>
            </a:r>
          </a:p>
          <a:p>
            <a:pPr marL="285750" indent="-285750">
              <a:buFont typeface="Arial" panose="020B0604020202020204" pitchFamily="34" charset="0"/>
              <a:buChar char="•"/>
            </a:pPr>
            <a:r>
              <a:rPr lang="sv-SE" b="1" dirty="0"/>
              <a:t>Tydliggör</a:t>
            </a:r>
            <a:r>
              <a:rPr lang="sv-SE" dirty="0"/>
              <a:t> klimatbalansering som sker </a:t>
            </a:r>
            <a:r>
              <a:rPr lang="sv-SE" b="1" dirty="0"/>
              <a:t>inom</a:t>
            </a:r>
            <a:r>
              <a:rPr lang="sv-SE" dirty="0"/>
              <a:t> värdekedjan och det som sker </a:t>
            </a:r>
            <a:r>
              <a:rPr lang="sv-SE" b="1" dirty="0"/>
              <a:t>utanför</a:t>
            </a:r>
            <a:r>
              <a:rPr lang="sv-SE" dirty="0"/>
              <a:t> värdekedjan</a:t>
            </a:r>
          </a:p>
        </p:txBody>
      </p:sp>
      <p:pic>
        <p:nvPicPr>
          <p:cNvPr id="5" name="Bildobjekt 4" descr="En bild som visar text, skärmbild, Teckensnitt, visitkort&#10;&#10;AI-genererat innehåll kan vara felaktigt.">
            <a:extLst>
              <a:ext uri="{FF2B5EF4-FFF2-40B4-BE49-F238E27FC236}">
                <a16:creationId xmlns:a16="http://schemas.microsoft.com/office/drawing/2014/main" id="{5C22C819-4175-DBF6-790D-92470D8C36D8}"/>
              </a:ext>
            </a:extLst>
          </p:cNvPr>
          <p:cNvPicPr>
            <a:picLocks noChangeAspect="1"/>
          </p:cNvPicPr>
          <p:nvPr/>
        </p:nvPicPr>
        <p:blipFill>
          <a:blip r:embed="rId2"/>
          <a:stretch>
            <a:fillRect/>
          </a:stretch>
        </p:blipFill>
        <p:spPr>
          <a:xfrm>
            <a:off x="340706" y="1408808"/>
            <a:ext cx="8188201" cy="4652174"/>
          </a:xfrm>
          <a:prstGeom prst="rect">
            <a:avLst/>
          </a:prstGeom>
        </p:spPr>
      </p:pic>
    </p:spTree>
    <p:extLst>
      <p:ext uri="{BB962C8B-B14F-4D97-AF65-F5344CB8AC3E}">
        <p14:creationId xmlns:p14="http://schemas.microsoft.com/office/powerpoint/2010/main" val="4040936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9CB4B-5BB8-7129-B67F-D7927C420DA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C004842-A9C4-BE48-EBFE-2D9215DCAF71}"/>
              </a:ext>
            </a:extLst>
          </p:cNvPr>
          <p:cNvSpPr>
            <a:spLocks noGrp="1"/>
          </p:cNvSpPr>
          <p:nvPr>
            <p:ph type="ctrTitle"/>
          </p:nvPr>
        </p:nvSpPr>
        <p:spPr>
          <a:xfrm>
            <a:off x="624518" y="330756"/>
            <a:ext cx="9359919" cy="699466"/>
          </a:xfrm>
        </p:spPr>
        <p:txBody>
          <a:bodyPr/>
          <a:lstStyle/>
          <a:p>
            <a:r>
              <a:rPr lang="sv-SE"/>
              <a:t>Steg 4: Återbetalning -  Klimatbalansering</a:t>
            </a:r>
          </a:p>
        </p:txBody>
      </p:sp>
      <p:sp>
        <p:nvSpPr>
          <p:cNvPr id="4" name="Underrubrik 2">
            <a:extLst>
              <a:ext uri="{FF2B5EF4-FFF2-40B4-BE49-F238E27FC236}">
                <a16:creationId xmlns:a16="http://schemas.microsoft.com/office/drawing/2014/main" id="{944756FD-54FD-D489-2350-9DF24D53C724}"/>
              </a:ext>
            </a:extLst>
          </p:cNvPr>
          <p:cNvSpPr txBox="1">
            <a:spLocks/>
          </p:cNvSpPr>
          <p:nvPr/>
        </p:nvSpPr>
        <p:spPr>
          <a:xfrm>
            <a:off x="631369" y="1030222"/>
            <a:ext cx="10936113" cy="5497022"/>
          </a:xfrm>
          <a:prstGeom prst="rect">
            <a:avLst/>
          </a:prstGeom>
        </p:spPr>
        <p:txBody>
          <a:bodyPr vert="horz" lIns="91440" tIns="45720" rIns="91440" bIns="45720" rtlCol="0">
            <a:noAutofit/>
          </a:bodyPr>
          <a:lstStyle>
            <a:lvl1pPr marL="0" indent="0" algn="l" defTabSz="685783" rtl="0" eaLnBrk="1" latinLnBrk="0" hangingPunct="1">
              <a:spcBef>
                <a:spcPct val="20000"/>
              </a:spcBef>
              <a:buFont typeface="Arial" pitchFamily="34" charset="0"/>
              <a:buNone/>
              <a:defRPr sz="1350" kern="1200">
                <a:solidFill>
                  <a:schemeClr val="tx1">
                    <a:lumMod val="85000"/>
                    <a:lumOff val="15000"/>
                  </a:schemeClr>
                </a:solidFill>
                <a:latin typeface="Futura PT Book" panose="020B0502020204020303" pitchFamily="34" charset="0"/>
                <a:ea typeface="Tahoma" panose="020B0604030504040204" pitchFamily="34" charset="0"/>
                <a:cs typeface="Tahoma" panose="020B0604030504040204" pitchFamily="34" charset="0"/>
              </a:defRPr>
            </a:lvl1pPr>
            <a:lvl2pPr marL="342892" indent="0" algn="ctr" defTabSz="685783" rtl="0" eaLnBrk="1" latinLnBrk="0" hangingPunct="1">
              <a:spcBef>
                <a:spcPct val="20000"/>
              </a:spcBef>
              <a:buFont typeface="Arial" pitchFamily="34" charset="0"/>
              <a:buNone/>
              <a:defRPr sz="21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2pPr>
            <a:lvl3pPr marL="685783" indent="0" algn="ctr" defTabSz="685783" rtl="0" eaLnBrk="1" latinLnBrk="0" hangingPunct="1">
              <a:spcBef>
                <a:spcPct val="20000"/>
              </a:spcBef>
              <a:buFont typeface="Arial" pitchFamily="34" charset="0"/>
              <a:buNone/>
              <a:defRPr sz="18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3pPr>
            <a:lvl4pPr marL="1028675"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4pPr>
            <a:lvl5pPr marL="1371566"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5pPr>
            <a:lvl6pPr marL="1714457"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6pPr>
            <a:lvl7pPr marL="2057348"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7pPr>
            <a:lvl8pPr marL="2400240"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3132"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kumimoji="0" lang="sv-SE" sz="1400" b="1" i="0" u="none" strike="noStrike" kern="1200" cap="none" spc="0" normalizeH="0" baseline="0" noProof="0" dirty="0">
                <a:ln>
                  <a:noFill/>
                </a:ln>
                <a:solidFill>
                  <a:schemeClr val="tx1"/>
                </a:solidFill>
                <a:effectLst/>
                <a:uLnTx/>
                <a:uFillTx/>
                <a:latin typeface="+mn-lt"/>
                <a:ea typeface="Tahoma" panose="020B0604030504040204" pitchFamily="34" charset="0"/>
                <a:cs typeface="Tahoma" panose="020B0604030504040204" pitchFamily="34" charset="0"/>
              </a:rPr>
              <a:t>🎯 Klimatbalansera återstående utsläpp</a:t>
            </a:r>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endParaRPr lang="sv-SE" sz="1400" b="1" dirty="0">
              <a:solidFill>
                <a:schemeClr val="tx1"/>
              </a:solidFill>
              <a:latin typeface="+mn-lt"/>
            </a:endParaRPr>
          </a:p>
          <a:p>
            <a:pPr lvl="0">
              <a:defRPr/>
            </a:pPr>
            <a:r>
              <a:rPr lang="sv-SE" sz="1400" dirty="0">
                <a:latin typeface="+mn-lt"/>
              </a:rPr>
              <a:t>Steg 4 handlar om att </a:t>
            </a:r>
            <a:r>
              <a:rPr lang="sv-SE" sz="1400" b="1" dirty="0">
                <a:latin typeface="+mn-lt"/>
              </a:rPr>
              <a:t>planera och (på sikt) genomföra återbetalning</a:t>
            </a:r>
            <a:r>
              <a:rPr lang="sv-SE" sz="1400" dirty="0">
                <a:latin typeface="+mn-lt"/>
              </a:rPr>
              <a:t> av de utsläpp som återstår </a:t>
            </a:r>
            <a:r>
              <a:rPr lang="sv-SE" sz="1400" b="1" dirty="0">
                <a:latin typeface="+mn-lt"/>
              </a:rPr>
              <a:t>efter att steg 1–3 är uppfyllda</a:t>
            </a:r>
            <a:r>
              <a:rPr lang="sv-SE" sz="1400" dirty="0">
                <a:latin typeface="+mn-lt"/>
              </a:rPr>
              <a:t> (klimatberäkna → klimatförbättra → klimatoptimera). Återbetalning ska bygga på </a:t>
            </a:r>
            <a:r>
              <a:rPr lang="sv-SE" sz="1400" b="1" dirty="0">
                <a:latin typeface="+mn-lt"/>
              </a:rPr>
              <a:t>trovärdiga negativa utsläpp (removals)</a:t>
            </a:r>
            <a:r>
              <a:rPr lang="sv-SE" sz="1400" dirty="0">
                <a:latin typeface="+mn-lt"/>
              </a:rPr>
              <a:t> och redovisas </a:t>
            </a:r>
            <a:r>
              <a:rPr lang="sv-SE" sz="1400" b="1" dirty="0">
                <a:latin typeface="+mn-lt"/>
              </a:rPr>
              <a:t>separat från projektets klimatprestanda</a:t>
            </a:r>
            <a:r>
              <a:rPr lang="sv-SE" sz="1400" dirty="0">
                <a:latin typeface="+mn-lt"/>
              </a:rPr>
              <a:t>.</a:t>
            </a:r>
          </a:p>
          <a:p>
            <a:pPr lvl="0">
              <a:defRPr/>
            </a:pPr>
            <a:endParaRPr kumimoji="0" lang="sv-SE" sz="1400" b="1" i="0" u="none" strike="noStrike" kern="1200" cap="none" spc="0" normalizeH="0" baseline="0" noProof="0" dirty="0">
              <a:ln>
                <a:noFill/>
              </a:ln>
              <a:solidFill>
                <a:schemeClr val="tx1"/>
              </a:solidFill>
              <a:effectLst/>
              <a:uLnTx/>
              <a:uFillTx/>
              <a:latin typeface="+mn-lt"/>
              <a:ea typeface="Tahoma" panose="020B0604030504040204" pitchFamily="34" charset="0"/>
              <a:cs typeface="Tahoma" panose="020B0604030504040204" pitchFamily="34" charset="0"/>
            </a:endParaRPr>
          </a:p>
          <a:p>
            <a:r>
              <a:rPr lang="sv-SE" sz="1400" b="1" dirty="0">
                <a:solidFill>
                  <a:schemeClr val="tx1"/>
                </a:solidFill>
                <a:latin typeface="+mn-lt"/>
              </a:rPr>
              <a:t>Balansera/Planera</a:t>
            </a:r>
          </a:p>
          <a:p>
            <a:pPr marL="285750" indent="-285750">
              <a:buFont typeface="Arial" panose="020B0604020202020204" pitchFamily="34" charset="0"/>
              <a:buChar char="•"/>
            </a:pPr>
            <a:r>
              <a:rPr lang="sv-SE" sz="1400" dirty="0">
                <a:solidFill>
                  <a:schemeClr val="tx1"/>
                </a:solidFill>
                <a:latin typeface="+mn-lt"/>
              </a:rPr>
              <a:t>Upprätta en återbetalningsplan med vald metod, tidpunkt och omfattning</a:t>
            </a:r>
          </a:p>
          <a:p>
            <a:pPr marL="285750" indent="-285750">
              <a:buFont typeface="Arial" panose="020B0604020202020204" pitchFamily="34" charset="0"/>
              <a:buChar char="•"/>
            </a:pPr>
            <a:r>
              <a:rPr lang="sv-SE" sz="1400" dirty="0">
                <a:solidFill>
                  <a:schemeClr val="tx1"/>
                </a:solidFill>
                <a:latin typeface="+mn-lt"/>
              </a:rPr>
              <a:t>Redovisa planen (exempelvis i LFM30:s Klimatdeklaration) inkluderat kvalitetsrapport (spårbart och antaganden)</a:t>
            </a:r>
          </a:p>
          <a:p>
            <a:pPr marL="285750" indent="-285750">
              <a:buFont typeface="Arial" panose="020B0604020202020204" pitchFamily="34" charset="0"/>
              <a:buChar char="•"/>
            </a:pPr>
            <a:r>
              <a:rPr lang="sv-SE" sz="1400" dirty="0">
                <a:latin typeface="+mn-lt"/>
              </a:rPr>
              <a:t>Använd i första hand </a:t>
            </a:r>
            <a:r>
              <a:rPr lang="sv-SE" sz="1400" b="1" dirty="0">
                <a:latin typeface="+mn-lt"/>
              </a:rPr>
              <a:t>spårbar och långlivad klimatbalansering </a:t>
            </a:r>
            <a:r>
              <a:rPr lang="sv-SE" sz="1400" dirty="0">
                <a:latin typeface="+mn-lt"/>
              </a:rPr>
              <a:t>– och använd </a:t>
            </a:r>
            <a:r>
              <a:rPr lang="sv-SE" sz="1400" b="1" dirty="0">
                <a:solidFill>
                  <a:srgbClr val="FF0000"/>
                </a:solidFill>
                <a:latin typeface="+mn-lt"/>
              </a:rPr>
              <a:t>inte </a:t>
            </a:r>
            <a:r>
              <a:rPr lang="sv-SE" sz="1400" dirty="0">
                <a:latin typeface="+mn-lt"/>
              </a:rPr>
              <a:t>traditionell klimatkompensation (t.ex. osäkra skogsprojekt).</a:t>
            </a:r>
          </a:p>
          <a:p>
            <a:pPr marL="285750" indent="-285750">
              <a:buFont typeface="Arial" panose="020B0604020202020204" pitchFamily="34" charset="0"/>
              <a:buChar char="•"/>
            </a:pPr>
            <a:r>
              <a:rPr lang="sv-SE" sz="1400" dirty="0">
                <a:solidFill>
                  <a:schemeClr val="tx1"/>
                </a:solidFill>
                <a:latin typeface="+mn-lt"/>
              </a:rPr>
              <a:t>Återbetalningsplaner är frivilliga men rekommenderade</a:t>
            </a:r>
          </a:p>
          <a:p>
            <a:pPr marL="285750" indent="-285750">
              <a:buFont typeface="Arial" panose="020B0604020202020204" pitchFamily="34" charset="0"/>
              <a:buChar char="•"/>
            </a:pPr>
            <a:r>
              <a:rPr lang="sv-SE" sz="1400" dirty="0">
                <a:latin typeface="+mn-lt"/>
              </a:rPr>
              <a:t>I kommunikation: </a:t>
            </a:r>
            <a:r>
              <a:rPr lang="sv-SE" sz="1400" b="1" dirty="0">
                <a:latin typeface="+mn-lt"/>
              </a:rPr>
              <a:t>säg “återbetalningsplan finns”.</a:t>
            </a:r>
            <a:r>
              <a:rPr lang="sv-SE" sz="1400" dirty="0">
                <a:latin typeface="+mn-lt"/>
              </a:rPr>
              <a:t> Begrepp som “klimatbalanserad” används först när återbetalningen är </a:t>
            </a:r>
            <a:r>
              <a:rPr lang="sv-SE" sz="1400" b="1" dirty="0">
                <a:latin typeface="+mn-lt"/>
              </a:rPr>
              <a:t>genomförd och verifierad</a:t>
            </a:r>
            <a:r>
              <a:rPr lang="sv-SE" sz="1400" dirty="0">
                <a:latin typeface="+mn-lt"/>
              </a:rPr>
              <a:t> enligt metodens kriterier. På företagsnivå kan begrepp som “klimatneutral/klimatpositiv” användas, men avrådes från att använda på projektnivå.</a:t>
            </a:r>
          </a:p>
          <a:p>
            <a:pPr marL="285750" indent="-285750">
              <a:buFont typeface="Arial" panose="020B0604020202020204" pitchFamily="34" charset="0"/>
              <a:buChar char="•"/>
            </a:pPr>
            <a:endParaRPr lang="sv-SE" sz="1400" b="1" dirty="0">
              <a:solidFill>
                <a:schemeClr val="tx1"/>
              </a:solidFill>
              <a:latin typeface="+mn-lt"/>
            </a:endParaRPr>
          </a:p>
          <a:p>
            <a:r>
              <a:rPr lang="sv-SE" sz="1400" b="1" dirty="0">
                <a:solidFill>
                  <a:schemeClr val="tx1"/>
                </a:solidFill>
                <a:latin typeface="+mn-lt"/>
              </a:rPr>
              <a:t>Tillämpning och status 2025</a:t>
            </a:r>
            <a:endParaRPr lang="sv-SE" sz="1400" dirty="0">
              <a:solidFill>
                <a:schemeClr val="tx1"/>
              </a:solidFill>
              <a:latin typeface="+mn-lt"/>
            </a:endParaRPr>
          </a:p>
          <a:p>
            <a:pPr marL="285750" lvl="0" indent="-285750" defTabSz="914400" eaLnBrk="0" fontAlgn="base" hangingPunct="0">
              <a:spcBef>
                <a:spcPct val="0"/>
              </a:spcBef>
              <a:spcAft>
                <a:spcPct val="0"/>
              </a:spcAft>
              <a:buFont typeface="Arial" panose="020B0604020202020204" pitchFamily="34" charset="0"/>
              <a:buChar char="•"/>
            </a:pPr>
            <a:r>
              <a:rPr lang="sv-SE" altLang="sv-SE" sz="1400" b="1" dirty="0">
                <a:solidFill>
                  <a:schemeClr val="tx1"/>
                </a:solidFill>
                <a:latin typeface="+mn-lt"/>
              </a:rPr>
              <a:t>Våren 2026:</a:t>
            </a:r>
            <a:r>
              <a:rPr lang="sv-SE" altLang="sv-SE" sz="1400" dirty="0">
                <a:solidFill>
                  <a:schemeClr val="tx1"/>
                </a:solidFill>
                <a:latin typeface="+mn-lt"/>
              </a:rPr>
              <a:t> uppdaterad version av Återbetalningsplan publiceras. Process pågår ta fram (idag 260130)</a:t>
            </a:r>
          </a:p>
          <a:p>
            <a:pPr marL="285750" lvl="0" indent="-285750" defTabSz="914400" eaLnBrk="0" fontAlgn="base" hangingPunct="0">
              <a:spcBef>
                <a:spcPct val="0"/>
              </a:spcBef>
              <a:spcAft>
                <a:spcPct val="0"/>
              </a:spcAft>
              <a:buFont typeface="Arial" panose="020B0604020202020204" pitchFamily="34" charset="0"/>
              <a:buChar char="•"/>
            </a:pPr>
            <a:r>
              <a:rPr lang="sv-SE" altLang="sv-SE" sz="1400" b="1" dirty="0">
                <a:solidFill>
                  <a:schemeClr val="tx1"/>
                </a:solidFill>
                <a:latin typeface="+mn-lt"/>
              </a:rPr>
              <a:t>Före 2026:</a:t>
            </a:r>
            <a:r>
              <a:rPr lang="sv-SE" altLang="sv-SE" sz="1400" dirty="0">
                <a:solidFill>
                  <a:schemeClr val="tx1"/>
                </a:solidFill>
                <a:latin typeface="+mn-lt"/>
              </a:rPr>
              <a:t> inget generellt krav på genomförd återbetalning (fokus ligger på metod, plan och spårbarhet).</a:t>
            </a:r>
          </a:p>
          <a:p>
            <a:pPr marL="285750" lvl="0" indent="-285750" defTabSz="914400" eaLnBrk="0" fontAlgn="base" hangingPunct="0">
              <a:spcBef>
                <a:spcPct val="0"/>
              </a:spcBef>
              <a:spcAft>
                <a:spcPct val="0"/>
              </a:spcAft>
              <a:buFont typeface="Arial" panose="020B0604020202020204" pitchFamily="34" charset="0"/>
              <a:buChar char="•"/>
            </a:pPr>
            <a:r>
              <a:rPr lang="sv-SE" altLang="sv-SE" sz="1400" b="1" dirty="0">
                <a:solidFill>
                  <a:schemeClr val="tx1"/>
                </a:solidFill>
                <a:latin typeface="+mn-lt"/>
              </a:rPr>
              <a:t>Från 2026:</a:t>
            </a:r>
            <a:r>
              <a:rPr lang="sv-SE" altLang="sv-SE" sz="1400" dirty="0">
                <a:solidFill>
                  <a:schemeClr val="tx1"/>
                </a:solidFill>
                <a:latin typeface="+mn-lt"/>
              </a:rPr>
              <a:t> återbetalning blir ett </a:t>
            </a:r>
            <a:r>
              <a:rPr lang="sv-SE" altLang="sv-SE" sz="1400" b="1" dirty="0">
                <a:solidFill>
                  <a:schemeClr val="tx1"/>
                </a:solidFill>
                <a:latin typeface="+mn-lt"/>
              </a:rPr>
              <a:t>tydligare krav/förväntan</a:t>
            </a:r>
            <a:r>
              <a:rPr lang="sv-SE" altLang="sv-SE" sz="1400" dirty="0">
                <a:solidFill>
                  <a:schemeClr val="tx1"/>
                </a:solidFill>
                <a:latin typeface="+mn-lt"/>
              </a:rPr>
              <a:t> för projekt som vill uppnå eller kommunicera </a:t>
            </a:r>
            <a:r>
              <a:rPr lang="sv-SE" altLang="sv-SE" sz="1400" b="1" dirty="0">
                <a:solidFill>
                  <a:schemeClr val="tx1"/>
                </a:solidFill>
                <a:latin typeface="+mn-lt"/>
              </a:rPr>
              <a:t>klimatoptimerad nivå</a:t>
            </a:r>
            <a:r>
              <a:rPr lang="sv-SE" altLang="sv-SE" sz="1400" dirty="0">
                <a:solidFill>
                  <a:schemeClr val="tx1"/>
                </a:solidFill>
                <a:latin typeface="+mn-lt"/>
              </a:rPr>
              <a:t>.</a:t>
            </a:r>
          </a:p>
          <a:p>
            <a:pPr marL="285750" lvl="0" indent="-285750" defTabSz="914400" eaLnBrk="0" fontAlgn="base" hangingPunct="0">
              <a:spcBef>
                <a:spcPct val="0"/>
              </a:spcBef>
              <a:spcAft>
                <a:spcPct val="0"/>
              </a:spcAft>
              <a:buFont typeface="Arial" panose="020B0604020202020204" pitchFamily="34" charset="0"/>
              <a:buChar char="•"/>
            </a:pPr>
            <a:r>
              <a:rPr lang="sv-SE" altLang="sv-SE" sz="1400" b="1" dirty="0">
                <a:solidFill>
                  <a:schemeClr val="tx1"/>
                </a:solidFill>
                <a:latin typeface="+mn-lt"/>
              </a:rPr>
              <a:t>Från 2035:</a:t>
            </a:r>
            <a:r>
              <a:rPr lang="sv-SE" altLang="sv-SE" sz="1400" dirty="0">
                <a:solidFill>
                  <a:schemeClr val="tx1"/>
                </a:solidFill>
                <a:latin typeface="+mn-lt"/>
              </a:rPr>
              <a:t> skärpta kriterier kopplat till </a:t>
            </a:r>
            <a:r>
              <a:rPr lang="sv-SE" altLang="sv-SE" sz="1400" b="1" dirty="0">
                <a:solidFill>
                  <a:schemeClr val="tx1"/>
                </a:solidFill>
                <a:latin typeface="+mn-lt"/>
              </a:rPr>
              <a:t>klimatbalanserade bidrag</a:t>
            </a:r>
            <a:r>
              <a:rPr lang="sv-SE" altLang="sv-SE" sz="1400" dirty="0">
                <a:solidFill>
                  <a:schemeClr val="tx1"/>
                </a:solidFill>
                <a:latin typeface="+mn-lt"/>
              </a:rPr>
              <a:t>, där återbetalning och kvalitet blir central</a:t>
            </a:r>
          </a:p>
          <a:p>
            <a:endParaRPr lang="sv-SE" sz="1400" dirty="0">
              <a:solidFill>
                <a:schemeClr val="tx1"/>
              </a:solidFill>
              <a:latin typeface="+mn-lt"/>
            </a:endParaRPr>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kumimoji="0" lang="sv-SE" sz="1400" b="0" i="0" u="none" strike="noStrike" kern="1200" cap="none" spc="0" normalizeH="0" baseline="0" noProof="0" dirty="0">
                <a:ln>
                  <a:noFill/>
                </a:ln>
                <a:solidFill>
                  <a:schemeClr val="tx1"/>
                </a:solidFill>
                <a:effectLst/>
                <a:uLnTx/>
                <a:uFillTx/>
                <a:latin typeface="+mn-lt"/>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997916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8DF86-918C-C646-998A-CD617BBFAA0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682643A-FA6F-0F06-ADD4-82BF2342565A}"/>
              </a:ext>
            </a:extLst>
          </p:cNvPr>
          <p:cNvSpPr>
            <a:spLocks noGrp="1"/>
          </p:cNvSpPr>
          <p:nvPr>
            <p:ph type="ctrTitle"/>
          </p:nvPr>
        </p:nvSpPr>
        <p:spPr>
          <a:xfrm>
            <a:off x="624518" y="330756"/>
            <a:ext cx="9359919" cy="699466"/>
          </a:xfrm>
        </p:spPr>
        <p:txBody>
          <a:bodyPr/>
          <a:lstStyle/>
          <a:p>
            <a:r>
              <a:rPr lang="sv-SE"/>
              <a:t>Klimatbudgetens resultaträkning </a:t>
            </a:r>
          </a:p>
        </p:txBody>
      </p:sp>
      <p:sp>
        <p:nvSpPr>
          <p:cNvPr id="6" name="Pratbubbla: rektangel med rundade hörn 5">
            <a:extLst>
              <a:ext uri="{FF2B5EF4-FFF2-40B4-BE49-F238E27FC236}">
                <a16:creationId xmlns:a16="http://schemas.microsoft.com/office/drawing/2014/main" id="{E233921C-46F5-AD5C-E3CF-F32926114B99}"/>
              </a:ext>
            </a:extLst>
          </p:cNvPr>
          <p:cNvSpPr/>
          <p:nvPr/>
        </p:nvSpPr>
        <p:spPr>
          <a:xfrm>
            <a:off x="6844577" y="2083040"/>
            <a:ext cx="4948335" cy="1192945"/>
          </a:xfrm>
          <a:prstGeom prst="wedgeRoundRectCallout">
            <a:avLst>
              <a:gd name="adj1" fmla="val -69861"/>
              <a:gd name="adj2" fmla="val 113841"/>
              <a:gd name="adj3" fmla="val 16667"/>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500" dirty="0">
                <a:solidFill>
                  <a:schemeClr val="tx1"/>
                </a:solidFill>
              </a:rPr>
              <a:t>Orangea staplar ovanför x-axeln visar koldioxidutsläpp (CO₂e), medan de gröna staplarna under axeln representerar negativa utsläpp, alltså klimatåterbetalning  över en period på 50 år. Separat redovisning behövs.</a:t>
            </a:r>
          </a:p>
        </p:txBody>
      </p:sp>
      <p:grpSp>
        <p:nvGrpSpPr>
          <p:cNvPr id="3" name="Grupp 2">
            <a:extLst>
              <a:ext uri="{FF2B5EF4-FFF2-40B4-BE49-F238E27FC236}">
                <a16:creationId xmlns:a16="http://schemas.microsoft.com/office/drawing/2014/main" id="{7E2AA8ED-072A-6E96-1C7D-9F02B967B0CD}"/>
              </a:ext>
            </a:extLst>
          </p:cNvPr>
          <p:cNvGrpSpPr/>
          <p:nvPr/>
        </p:nvGrpSpPr>
        <p:grpSpPr>
          <a:xfrm>
            <a:off x="491193" y="1653853"/>
            <a:ext cx="7263027" cy="4932035"/>
            <a:chOff x="414993" y="1187036"/>
            <a:chExt cx="7263027" cy="4932035"/>
          </a:xfrm>
        </p:grpSpPr>
        <p:pic>
          <p:nvPicPr>
            <p:cNvPr id="5" name="Bildobjekt 4">
              <a:extLst>
                <a:ext uri="{FF2B5EF4-FFF2-40B4-BE49-F238E27FC236}">
                  <a16:creationId xmlns:a16="http://schemas.microsoft.com/office/drawing/2014/main" id="{CAAF0E85-0B4E-2618-3D24-4C9B8EE79D29}"/>
                </a:ext>
              </a:extLst>
            </p:cNvPr>
            <p:cNvPicPr>
              <a:picLocks noChangeAspect="1"/>
            </p:cNvPicPr>
            <p:nvPr/>
          </p:nvPicPr>
          <p:blipFill>
            <a:blip r:embed="rId3"/>
            <a:srcRect r="11681"/>
            <a:stretch>
              <a:fillRect/>
            </a:stretch>
          </p:blipFill>
          <p:spPr>
            <a:xfrm>
              <a:off x="414993" y="1849985"/>
              <a:ext cx="5514164" cy="4269086"/>
            </a:xfrm>
            <a:prstGeom prst="rect">
              <a:avLst/>
            </a:prstGeom>
          </p:spPr>
        </p:pic>
        <p:cxnSp>
          <p:nvCxnSpPr>
            <p:cNvPr id="11" name="Rak pilkoppling 10">
              <a:extLst>
                <a:ext uri="{FF2B5EF4-FFF2-40B4-BE49-F238E27FC236}">
                  <a16:creationId xmlns:a16="http://schemas.microsoft.com/office/drawing/2014/main" id="{D931EAC4-5288-3984-CB23-DF5B3E3F03DA}"/>
                </a:ext>
              </a:extLst>
            </p:cNvPr>
            <p:cNvCxnSpPr>
              <a:cxnSpLocks/>
            </p:cNvCxnSpPr>
            <p:nvPr/>
          </p:nvCxnSpPr>
          <p:spPr>
            <a:xfrm flipV="1">
              <a:off x="1151466" y="1479424"/>
              <a:ext cx="0" cy="227563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4" name="Rak pilkoppling 13">
              <a:extLst>
                <a:ext uri="{FF2B5EF4-FFF2-40B4-BE49-F238E27FC236}">
                  <a16:creationId xmlns:a16="http://schemas.microsoft.com/office/drawing/2014/main" id="{932BEF7A-6A08-5C17-4C1A-22BEB0C4EE65}"/>
                </a:ext>
              </a:extLst>
            </p:cNvPr>
            <p:cNvCxnSpPr>
              <a:cxnSpLocks/>
            </p:cNvCxnSpPr>
            <p:nvPr/>
          </p:nvCxnSpPr>
          <p:spPr>
            <a:xfrm>
              <a:off x="1151466" y="3678860"/>
              <a:ext cx="521546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6" name="textruta 15">
              <a:extLst>
                <a:ext uri="{FF2B5EF4-FFF2-40B4-BE49-F238E27FC236}">
                  <a16:creationId xmlns:a16="http://schemas.microsoft.com/office/drawing/2014/main" id="{26BC49B5-E97B-9928-7173-5C0CB24A085A}"/>
                </a:ext>
              </a:extLst>
            </p:cNvPr>
            <p:cNvSpPr txBox="1"/>
            <p:nvPr/>
          </p:nvSpPr>
          <p:spPr>
            <a:xfrm>
              <a:off x="922867" y="1187036"/>
              <a:ext cx="601133" cy="292388"/>
            </a:xfrm>
            <a:prstGeom prst="rect">
              <a:avLst/>
            </a:prstGeom>
            <a:noFill/>
          </p:spPr>
          <p:txBody>
            <a:bodyPr wrap="square" rtlCol="0">
              <a:spAutoFit/>
            </a:bodyPr>
            <a:lstStyle/>
            <a:p>
              <a:r>
                <a:rPr lang="sv-SE" sz="1300"/>
                <a:t>CO2e</a:t>
              </a:r>
            </a:p>
          </p:txBody>
        </p:sp>
        <p:sp>
          <p:nvSpPr>
            <p:cNvPr id="17" name="textruta 16">
              <a:extLst>
                <a:ext uri="{FF2B5EF4-FFF2-40B4-BE49-F238E27FC236}">
                  <a16:creationId xmlns:a16="http://schemas.microsoft.com/office/drawing/2014/main" id="{98673568-2C91-4468-CFDD-2EC4E3494378}"/>
                </a:ext>
              </a:extLst>
            </p:cNvPr>
            <p:cNvSpPr txBox="1"/>
            <p:nvPr/>
          </p:nvSpPr>
          <p:spPr>
            <a:xfrm>
              <a:off x="6366933" y="3528338"/>
              <a:ext cx="1311087" cy="292388"/>
            </a:xfrm>
            <a:prstGeom prst="rect">
              <a:avLst/>
            </a:prstGeom>
            <a:noFill/>
          </p:spPr>
          <p:txBody>
            <a:bodyPr wrap="square" rtlCol="0">
              <a:spAutoFit/>
            </a:bodyPr>
            <a:lstStyle/>
            <a:p>
              <a:r>
                <a:rPr lang="sv-SE" sz="1300"/>
                <a:t>År/tidslinje</a:t>
              </a:r>
            </a:p>
          </p:txBody>
        </p:sp>
      </p:grpSp>
      <p:sp>
        <p:nvSpPr>
          <p:cNvPr id="4" name="textruta 3">
            <a:extLst>
              <a:ext uri="{FF2B5EF4-FFF2-40B4-BE49-F238E27FC236}">
                <a16:creationId xmlns:a16="http://schemas.microsoft.com/office/drawing/2014/main" id="{E058473C-65F2-6B43-F2C1-9760E7BE900D}"/>
              </a:ext>
            </a:extLst>
          </p:cNvPr>
          <p:cNvSpPr txBox="1"/>
          <p:nvPr/>
        </p:nvSpPr>
        <p:spPr>
          <a:xfrm>
            <a:off x="624517" y="1030222"/>
            <a:ext cx="10766950" cy="523220"/>
          </a:xfrm>
          <a:prstGeom prst="rect">
            <a:avLst/>
          </a:prstGeom>
          <a:ln w="12700"/>
        </p:spPr>
        <p:style>
          <a:lnRef idx="2">
            <a:schemeClr val="accent2"/>
          </a:lnRef>
          <a:fillRef idx="1">
            <a:schemeClr val="lt1"/>
          </a:fillRef>
          <a:effectRef idx="0">
            <a:schemeClr val="accent2"/>
          </a:effectRef>
          <a:fontRef idx="minor">
            <a:schemeClr val="dk1"/>
          </a:fontRef>
        </p:style>
        <p:txBody>
          <a:bodyPr wrap="square">
            <a:spAutoFit/>
          </a:bodyPr>
          <a:lstStyle/>
          <a:p>
            <a:r>
              <a:rPr lang="sv-SE" sz="1400" dirty="0"/>
              <a:t>Ett byggnadsverks balansering av CO2e utsläpp beskrivs i klimatbudgetens resultaträkning. Det orange är CO2e utsläpp och det gröna är negativa utsläpp. Redovisning sker separat avseende klimatutsläpp och klimatbalansering</a:t>
            </a:r>
            <a:endParaRPr lang="sv-SE" sz="1300" dirty="0"/>
          </a:p>
        </p:txBody>
      </p:sp>
    </p:spTree>
    <p:extLst>
      <p:ext uri="{BB962C8B-B14F-4D97-AF65-F5344CB8AC3E}">
        <p14:creationId xmlns:p14="http://schemas.microsoft.com/office/powerpoint/2010/main" val="3853422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90C64-A53A-1052-7252-134BE419D906}"/>
            </a:ext>
          </a:extLst>
        </p:cNvPr>
        <p:cNvGrpSpPr/>
        <p:nvPr/>
      </p:nvGrpSpPr>
      <p:grpSpPr>
        <a:xfrm>
          <a:off x="0" y="0"/>
          <a:ext cx="0" cy="0"/>
          <a:chOff x="0" y="0"/>
          <a:chExt cx="0" cy="0"/>
        </a:xfrm>
      </p:grpSpPr>
      <p:sp>
        <p:nvSpPr>
          <p:cNvPr id="34" name="Rektangel: rundade hörn 33">
            <a:extLst>
              <a:ext uri="{FF2B5EF4-FFF2-40B4-BE49-F238E27FC236}">
                <a16:creationId xmlns:a16="http://schemas.microsoft.com/office/drawing/2014/main" id="{DC5A7071-BD40-4A1C-5841-08BD3AFAFCA9}"/>
              </a:ext>
            </a:extLst>
          </p:cNvPr>
          <p:cNvSpPr/>
          <p:nvPr/>
        </p:nvSpPr>
        <p:spPr>
          <a:xfrm>
            <a:off x="4246643" y="5130138"/>
            <a:ext cx="2828224" cy="1019298"/>
          </a:xfrm>
          <a:prstGeom prst="roundRect">
            <a:avLst/>
          </a:prstGeom>
          <a:solidFill>
            <a:srgbClr val="ECD9FF">
              <a:alpha val="8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2000">
              <a:solidFill>
                <a:schemeClr val="tx1"/>
              </a:solidFill>
              <a:ea typeface="Adobe Heiti Std R" panose="020B0400000000000000" pitchFamily="34" charset="-128"/>
              <a:cs typeface="ADLaM Display" panose="020F0502020204030204" pitchFamily="2" charset="0"/>
            </a:endParaRPr>
          </a:p>
        </p:txBody>
      </p:sp>
      <p:sp>
        <p:nvSpPr>
          <p:cNvPr id="2" name="Rubrik 1">
            <a:extLst>
              <a:ext uri="{FF2B5EF4-FFF2-40B4-BE49-F238E27FC236}">
                <a16:creationId xmlns:a16="http://schemas.microsoft.com/office/drawing/2014/main" id="{13B5A2EF-802A-0444-F9FB-EA6CB2557FBC}"/>
              </a:ext>
            </a:extLst>
          </p:cNvPr>
          <p:cNvSpPr>
            <a:spLocks noGrp="1"/>
          </p:cNvSpPr>
          <p:nvPr>
            <p:ph type="ctrTitle"/>
          </p:nvPr>
        </p:nvSpPr>
        <p:spPr>
          <a:xfrm>
            <a:off x="624518" y="330756"/>
            <a:ext cx="9359919" cy="699466"/>
          </a:xfrm>
        </p:spPr>
        <p:txBody>
          <a:bodyPr/>
          <a:lstStyle/>
          <a:p>
            <a:r>
              <a:rPr lang="sv-SE"/>
              <a:t>Klimatbudgetens skeden </a:t>
            </a:r>
          </a:p>
        </p:txBody>
      </p:sp>
      <p:sp>
        <p:nvSpPr>
          <p:cNvPr id="4" name="textruta 3">
            <a:extLst>
              <a:ext uri="{FF2B5EF4-FFF2-40B4-BE49-F238E27FC236}">
                <a16:creationId xmlns:a16="http://schemas.microsoft.com/office/drawing/2014/main" id="{8AA9132A-00C6-954E-73BC-B61D614A9D3C}"/>
              </a:ext>
            </a:extLst>
          </p:cNvPr>
          <p:cNvSpPr txBox="1"/>
          <p:nvPr/>
        </p:nvSpPr>
        <p:spPr>
          <a:xfrm>
            <a:off x="624517" y="1030222"/>
            <a:ext cx="10766950" cy="954107"/>
          </a:xfrm>
          <a:prstGeom prst="rect">
            <a:avLst/>
          </a:prstGeom>
          <a:ln w="12700"/>
        </p:spPr>
        <p:style>
          <a:lnRef idx="2">
            <a:schemeClr val="accent2"/>
          </a:lnRef>
          <a:fillRef idx="1">
            <a:schemeClr val="lt1"/>
          </a:fillRef>
          <a:effectRef idx="0">
            <a:schemeClr val="accent2"/>
          </a:effectRef>
          <a:fontRef idx="minor">
            <a:schemeClr val="dk1"/>
          </a:fontRef>
        </p:style>
        <p:txBody>
          <a:bodyPr wrap="square">
            <a:spAutoFit/>
          </a:bodyPr>
          <a:lstStyle/>
          <a:p>
            <a:pPr lvl="0">
              <a:defRPr/>
            </a:pPr>
            <a:r>
              <a:rPr lang="sv-SE" sz="1400"/>
              <a:t>I varje steg (0–5) ska klimatbudgeten och iterationen kontrolleras löpande genom samtliga tre skeden.</a:t>
            </a:r>
          </a:p>
          <a:p>
            <a:pPr marL="285750" lvl="0" indent="-285750">
              <a:buFont typeface="Arial" panose="020B0604020202020204" pitchFamily="34" charset="0"/>
              <a:buChar char="•"/>
              <a:defRPr/>
            </a:pPr>
            <a:r>
              <a:rPr lang="sv-SE" sz="1400"/>
              <a:t>Byggprocess (A1-A5)</a:t>
            </a:r>
          </a:p>
          <a:p>
            <a:pPr marL="285750" lvl="0" indent="-285750">
              <a:buFont typeface="Arial" panose="020B0604020202020204" pitchFamily="34" charset="0"/>
              <a:buChar char="•"/>
              <a:defRPr/>
            </a:pPr>
            <a:r>
              <a:rPr lang="sv-SE" sz="1400"/>
              <a:t>Förvaltning (B1-B4, B6-B7)</a:t>
            </a:r>
          </a:p>
          <a:p>
            <a:pPr marL="285750" lvl="0" indent="-285750">
              <a:buFont typeface="Arial" panose="020B0604020202020204" pitchFamily="34" charset="0"/>
              <a:buChar char="•"/>
              <a:defRPr/>
            </a:pPr>
            <a:r>
              <a:rPr lang="sv-SE" sz="1400"/>
              <a:t>Renovering / ombyggnad / tillbyggnad (B5) </a:t>
            </a:r>
            <a:endParaRPr kumimoji="0" lang="sv-SE" sz="1300" b="0" i="0" u="none" strike="noStrike" kern="1200" cap="none" spc="0" normalizeH="0" baseline="0" noProof="0">
              <a:ln>
                <a:noFill/>
              </a:ln>
              <a:solidFill>
                <a:prstClr val="black"/>
              </a:solidFill>
              <a:effectLst/>
              <a:uLnTx/>
              <a:uFillTx/>
              <a:latin typeface="Calibri"/>
              <a:ea typeface="+mn-ea"/>
              <a:cs typeface="+mn-cs"/>
            </a:endParaRPr>
          </a:p>
        </p:txBody>
      </p:sp>
      <p:sp>
        <p:nvSpPr>
          <p:cNvPr id="6" name="Pil: höger 5">
            <a:extLst>
              <a:ext uri="{FF2B5EF4-FFF2-40B4-BE49-F238E27FC236}">
                <a16:creationId xmlns:a16="http://schemas.microsoft.com/office/drawing/2014/main" id="{C80CF86C-4E25-D61C-57BF-118BA388DEDF}"/>
              </a:ext>
            </a:extLst>
          </p:cNvPr>
          <p:cNvSpPr/>
          <p:nvPr/>
        </p:nvSpPr>
        <p:spPr>
          <a:xfrm>
            <a:off x="1081407" y="2081936"/>
            <a:ext cx="9622055" cy="2791736"/>
          </a:xfrm>
          <a:prstGeom prst="rightArrow">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rundade hörn 6">
            <a:extLst>
              <a:ext uri="{FF2B5EF4-FFF2-40B4-BE49-F238E27FC236}">
                <a16:creationId xmlns:a16="http://schemas.microsoft.com/office/drawing/2014/main" id="{9A935233-18B7-66E9-E61F-568A21B3F991}"/>
              </a:ext>
            </a:extLst>
          </p:cNvPr>
          <p:cNvSpPr/>
          <p:nvPr/>
        </p:nvSpPr>
        <p:spPr>
          <a:xfrm>
            <a:off x="1399042" y="3153156"/>
            <a:ext cx="1520792" cy="834992"/>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a:solidFill>
                  <a:schemeClr val="tx1"/>
                </a:solidFill>
                <a:ea typeface="Adobe Heiti Std R" panose="020B0400000000000000" pitchFamily="34" charset="-128"/>
                <a:cs typeface="ADLaM Display" panose="020F0502020204030204" pitchFamily="2" charset="0"/>
              </a:rPr>
              <a:t>Affären</a:t>
            </a:r>
          </a:p>
        </p:txBody>
      </p:sp>
      <p:sp>
        <p:nvSpPr>
          <p:cNvPr id="8" name="Rektangel: rundade hörn 7">
            <a:extLst>
              <a:ext uri="{FF2B5EF4-FFF2-40B4-BE49-F238E27FC236}">
                <a16:creationId xmlns:a16="http://schemas.microsoft.com/office/drawing/2014/main" id="{59CAA0A4-7FDA-5479-4ABB-E4A8ADDCBA86}"/>
              </a:ext>
            </a:extLst>
          </p:cNvPr>
          <p:cNvSpPr/>
          <p:nvPr/>
        </p:nvSpPr>
        <p:spPr>
          <a:xfrm>
            <a:off x="3120360" y="3153156"/>
            <a:ext cx="1520792" cy="834992"/>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a:solidFill>
                  <a:schemeClr val="tx1"/>
                </a:solidFill>
                <a:ea typeface="Adobe Heiti Std R" panose="020B0400000000000000" pitchFamily="34" charset="-128"/>
                <a:cs typeface="ADLaM Display" panose="020F0502020204030204" pitchFamily="2" charset="0"/>
              </a:rPr>
              <a:t>Beräkna</a:t>
            </a:r>
          </a:p>
        </p:txBody>
      </p:sp>
      <p:sp>
        <p:nvSpPr>
          <p:cNvPr id="10" name="Rektangel: rundade hörn 9">
            <a:extLst>
              <a:ext uri="{FF2B5EF4-FFF2-40B4-BE49-F238E27FC236}">
                <a16:creationId xmlns:a16="http://schemas.microsoft.com/office/drawing/2014/main" id="{848161D3-2814-FFF5-1D6D-2CE7F2140F02}"/>
              </a:ext>
            </a:extLst>
          </p:cNvPr>
          <p:cNvSpPr/>
          <p:nvPr/>
        </p:nvSpPr>
        <p:spPr>
          <a:xfrm>
            <a:off x="4841678" y="3153156"/>
            <a:ext cx="1520792" cy="834992"/>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a:solidFill>
                  <a:schemeClr val="tx1"/>
                </a:solidFill>
                <a:ea typeface="Adobe Heiti Std R" panose="020B0400000000000000" pitchFamily="34" charset="-128"/>
                <a:cs typeface="ADLaM Display" panose="020F0502020204030204" pitchFamily="2" charset="0"/>
              </a:rPr>
              <a:t>Förbättra</a:t>
            </a:r>
          </a:p>
        </p:txBody>
      </p:sp>
      <p:sp>
        <p:nvSpPr>
          <p:cNvPr id="11" name="Rektangel: rundade hörn 10">
            <a:extLst>
              <a:ext uri="{FF2B5EF4-FFF2-40B4-BE49-F238E27FC236}">
                <a16:creationId xmlns:a16="http://schemas.microsoft.com/office/drawing/2014/main" id="{F0D376B6-4FE3-2E3C-1DE3-AC4F74942170}"/>
              </a:ext>
            </a:extLst>
          </p:cNvPr>
          <p:cNvSpPr/>
          <p:nvPr/>
        </p:nvSpPr>
        <p:spPr>
          <a:xfrm>
            <a:off x="6562996" y="3153156"/>
            <a:ext cx="1520792" cy="834992"/>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a:solidFill>
                  <a:schemeClr val="tx1"/>
                </a:solidFill>
                <a:ea typeface="Adobe Heiti Std R" panose="020B0400000000000000" pitchFamily="34" charset="-128"/>
                <a:cs typeface="ADLaM Display" panose="020F0502020204030204" pitchFamily="2" charset="0"/>
              </a:rPr>
              <a:t>Negativ utsläpp</a:t>
            </a:r>
          </a:p>
        </p:txBody>
      </p:sp>
      <p:sp>
        <p:nvSpPr>
          <p:cNvPr id="12" name="Rektangel: rundade hörn 11">
            <a:extLst>
              <a:ext uri="{FF2B5EF4-FFF2-40B4-BE49-F238E27FC236}">
                <a16:creationId xmlns:a16="http://schemas.microsoft.com/office/drawing/2014/main" id="{8106DDF4-CA56-A00C-4B8C-6DB0E9C4236A}"/>
              </a:ext>
            </a:extLst>
          </p:cNvPr>
          <p:cNvSpPr/>
          <p:nvPr/>
        </p:nvSpPr>
        <p:spPr>
          <a:xfrm>
            <a:off x="8284314" y="3153156"/>
            <a:ext cx="1520792" cy="834992"/>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a:solidFill>
                  <a:schemeClr val="tx1"/>
                </a:solidFill>
                <a:ea typeface="Adobe Heiti Std R" panose="020B0400000000000000" pitchFamily="34" charset="-128"/>
                <a:cs typeface="ADLaM Display" panose="020F0502020204030204" pitchFamily="2" charset="0"/>
              </a:rPr>
              <a:t>Kontroll</a:t>
            </a:r>
          </a:p>
        </p:txBody>
      </p:sp>
      <p:sp>
        <p:nvSpPr>
          <p:cNvPr id="14" name="textruta 13">
            <a:extLst>
              <a:ext uri="{FF2B5EF4-FFF2-40B4-BE49-F238E27FC236}">
                <a16:creationId xmlns:a16="http://schemas.microsoft.com/office/drawing/2014/main" id="{1F824EC0-27DD-8690-493B-C0719BB426F8}"/>
              </a:ext>
            </a:extLst>
          </p:cNvPr>
          <p:cNvSpPr txBox="1"/>
          <p:nvPr/>
        </p:nvSpPr>
        <p:spPr>
          <a:xfrm>
            <a:off x="1793550" y="2845379"/>
            <a:ext cx="731775" cy="338554"/>
          </a:xfrm>
          <a:prstGeom prst="rect">
            <a:avLst/>
          </a:prstGeom>
          <a:noFill/>
        </p:spPr>
        <p:txBody>
          <a:bodyPr wrap="square">
            <a:spAutoFit/>
          </a:bodyPr>
          <a:lstStyle/>
          <a:p>
            <a:r>
              <a:rPr lang="sv-SE" sz="1600"/>
              <a:t>Steg 0</a:t>
            </a:r>
          </a:p>
        </p:txBody>
      </p:sp>
      <p:sp>
        <p:nvSpPr>
          <p:cNvPr id="15" name="textruta 14">
            <a:extLst>
              <a:ext uri="{FF2B5EF4-FFF2-40B4-BE49-F238E27FC236}">
                <a16:creationId xmlns:a16="http://schemas.microsoft.com/office/drawing/2014/main" id="{00FDA5BC-3D15-753E-C74B-CEB734CC84A3}"/>
              </a:ext>
            </a:extLst>
          </p:cNvPr>
          <p:cNvSpPr txBox="1"/>
          <p:nvPr/>
        </p:nvSpPr>
        <p:spPr>
          <a:xfrm>
            <a:off x="3514868" y="2814602"/>
            <a:ext cx="731775" cy="338554"/>
          </a:xfrm>
          <a:prstGeom prst="rect">
            <a:avLst/>
          </a:prstGeom>
          <a:noFill/>
        </p:spPr>
        <p:txBody>
          <a:bodyPr wrap="square">
            <a:spAutoFit/>
          </a:bodyPr>
          <a:lstStyle/>
          <a:p>
            <a:r>
              <a:rPr lang="sv-SE" sz="1600"/>
              <a:t>Steg 1</a:t>
            </a:r>
          </a:p>
        </p:txBody>
      </p:sp>
      <p:sp>
        <p:nvSpPr>
          <p:cNvPr id="16" name="textruta 15">
            <a:extLst>
              <a:ext uri="{FF2B5EF4-FFF2-40B4-BE49-F238E27FC236}">
                <a16:creationId xmlns:a16="http://schemas.microsoft.com/office/drawing/2014/main" id="{4471E597-D3AF-0105-5FA2-0FDF5AA6A744}"/>
              </a:ext>
            </a:extLst>
          </p:cNvPr>
          <p:cNvSpPr txBox="1"/>
          <p:nvPr/>
        </p:nvSpPr>
        <p:spPr>
          <a:xfrm>
            <a:off x="5231469" y="2811054"/>
            <a:ext cx="731775" cy="338554"/>
          </a:xfrm>
          <a:prstGeom prst="rect">
            <a:avLst/>
          </a:prstGeom>
          <a:noFill/>
        </p:spPr>
        <p:txBody>
          <a:bodyPr wrap="square">
            <a:spAutoFit/>
          </a:bodyPr>
          <a:lstStyle/>
          <a:p>
            <a:r>
              <a:rPr lang="sv-SE" sz="1600"/>
              <a:t>Steg 2</a:t>
            </a:r>
          </a:p>
        </p:txBody>
      </p:sp>
      <p:sp>
        <p:nvSpPr>
          <p:cNvPr id="17" name="textruta 16">
            <a:extLst>
              <a:ext uri="{FF2B5EF4-FFF2-40B4-BE49-F238E27FC236}">
                <a16:creationId xmlns:a16="http://schemas.microsoft.com/office/drawing/2014/main" id="{321BFADF-C3B2-DC77-E07B-89997F6078C3}"/>
              </a:ext>
            </a:extLst>
          </p:cNvPr>
          <p:cNvSpPr txBox="1"/>
          <p:nvPr/>
        </p:nvSpPr>
        <p:spPr>
          <a:xfrm>
            <a:off x="6957504" y="2811054"/>
            <a:ext cx="731775" cy="338554"/>
          </a:xfrm>
          <a:prstGeom prst="rect">
            <a:avLst/>
          </a:prstGeom>
          <a:noFill/>
        </p:spPr>
        <p:txBody>
          <a:bodyPr wrap="square">
            <a:spAutoFit/>
          </a:bodyPr>
          <a:lstStyle/>
          <a:p>
            <a:r>
              <a:rPr lang="sv-SE" sz="1600"/>
              <a:t>Steg 3</a:t>
            </a:r>
          </a:p>
        </p:txBody>
      </p:sp>
      <p:sp>
        <p:nvSpPr>
          <p:cNvPr id="18" name="textruta 17">
            <a:extLst>
              <a:ext uri="{FF2B5EF4-FFF2-40B4-BE49-F238E27FC236}">
                <a16:creationId xmlns:a16="http://schemas.microsoft.com/office/drawing/2014/main" id="{BDE1829C-BFB1-799A-CC2E-394CBB7DBA8E}"/>
              </a:ext>
            </a:extLst>
          </p:cNvPr>
          <p:cNvSpPr txBox="1"/>
          <p:nvPr/>
        </p:nvSpPr>
        <p:spPr>
          <a:xfrm>
            <a:off x="8683539" y="2845379"/>
            <a:ext cx="731775" cy="338554"/>
          </a:xfrm>
          <a:prstGeom prst="rect">
            <a:avLst/>
          </a:prstGeom>
          <a:noFill/>
        </p:spPr>
        <p:txBody>
          <a:bodyPr wrap="square">
            <a:spAutoFit/>
          </a:bodyPr>
          <a:lstStyle/>
          <a:p>
            <a:r>
              <a:rPr lang="sv-SE" sz="1600"/>
              <a:t>Steg 4</a:t>
            </a:r>
          </a:p>
        </p:txBody>
      </p:sp>
      <p:sp>
        <p:nvSpPr>
          <p:cNvPr id="19" name="Rektangel: rundade hörn 18">
            <a:extLst>
              <a:ext uri="{FF2B5EF4-FFF2-40B4-BE49-F238E27FC236}">
                <a16:creationId xmlns:a16="http://schemas.microsoft.com/office/drawing/2014/main" id="{8DFC0677-8F3F-50E8-0A7F-E23698CF76E2}"/>
              </a:ext>
            </a:extLst>
          </p:cNvPr>
          <p:cNvSpPr/>
          <p:nvPr/>
        </p:nvSpPr>
        <p:spPr>
          <a:xfrm>
            <a:off x="4836960" y="5185294"/>
            <a:ext cx="1520792" cy="834992"/>
          </a:xfrm>
          <a:prstGeom prst="roundRect">
            <a:avLst/>
          </a:prstGeom>
          <a:solidFill>
            <a:srgbClr val="DEBDFF"/>
          </a:solidFill>
          <a:ln>
            <a:noFill/>
          </a:ln>
          <a:effectLst>
            <a:outerShdw blurRad="50800" dist="38100" dir="2700000" sx="104000" sy="104000" algn="tl" rotWithShape="0">
              <a:prstClr val="black">
                <a:alpha val="5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a:solidFill>
                  <a:schemeClr val="tx1"/>
                </a:solidFill>
                <a:ea typeface="Adobe Heiti Std R" panose="020B0400000000000000" pitchFamily="34" charset="-128"/>
                <a:cs typeface="ADLaM Display" panose="020F0502020204030204" pitchFamily="2" charset="0"/>
              </a:rPr>
              <a:t>Iteration</a:t>
            </a:r>
          </a:p>
        </p:txBody>
      </p:sp>
      <p:cxnSp>
        <p:nvCxnSpPr>
          <p:cNvPr id="21" name="Rak koppling 20">
            <a:extLst>
              <a:ext uri="{FF2B5EF4-FFF2-40B4-BE49-F238E27FC236}">
                <a16:creationId xmlns:a16="http://schemas.microsoft.com/office/drawing/2014/main" id="{A02022E5-4A1D-FC0F-47AE-6E9A7BB02C3B}"/>
              </a:ext>
            </a:extLst>
          </p:cNvPr>
          <p:cNvCxnSpPr>
            <a:endCxn id="19" idx="0"/>
          </p:cNvCxnSpPr>
          <p:nvPr/>
        </p:nvCxnSpPr>
        <p:spPr>
          <a:xfrm>
            <a:off x="2159437" y="3988148"/>
            <a:ext cx="3437919" cy="1197146"/>
          </a:xfrm>
          <a:prstGeom prst="line">
            <a:avLst/>
          </a:prstGeom>
        </p:spPr>
        <p:style>
          <a:lnRef idx="1">
            <a:schemeClr val="accent2"/>
          </a:lnRef>
          <a:fillRef idx="0">
            <a:schemeClr val="accent2"/>
          </a:fillRef>
          <a:effectRef idx="0">
            <a:schemeClr val="accent2"/>
          </a:effectRef>
          <a:fontRef idx="minor">
            <a:schemeClr val="tx1"/>
          </a:fontRef>
        </p:style>
      </p:cxnSp>
      <p:cxnSp>
        <p:nvCxnSpPr>
          <p:cNvPr id="22" name="Rak koppling 21">
            <a:extLst>
              <a:ext uri="{FF2B5EF4-FFF2-40B4-BE49-F238E27FC236}">
                <a16:creationId xmlns:a16="http://schemas.microsoft.com/office/drawing/2014/main" id="{B2C45B31-92E1-5D10-8D01-240C6E93F70E}"/>
              </a:ext>
            </a:extLst>
          </p:cNvPr>
          <p:cNvCxnSpPr>
            <a:cxnSpLocks/>
            <a:stCxn id="8" idx="2"/>
            <a:endCxn id="19" idx="0"/>
          </p:cNvCxnSpPr>
          <p:nvPr/>
        </p:nvCxnSpPr>
        <p:spPr>
          <a:xfrm>
            <a:off x="3880756" y="3988148"/>
            <a:ext cx="1716600" cy="1197146"/>
          </a:xfrm>
          <a:prstGeom prst="line">
            <a:avLst/>
          </a:prstGeom>
        </p:spPr>
        <p:style>
          <a:lnRef idx="1">
            <a:schemeClr val="accent2"/>
          </a:lnRef>
          <a:fillRef idx="0">
            <a:schemeClr val="accent2"/>
          </a:fillRef>
          <a:effectRef idx="0">
            <a:schemeClr val="accent2"/>
          </a:effectRef>
          <a:fontRef idx="minor">
            <a:schemeClr val="tx1"/>
          </a:fontRef>
        </p:style>
      </p:cxnSp>
      <p:cxnSp>
        <p:nvCxnSpPr>
          <p:cNvPr id="25" name="Rak koppling 24">
            <a:extLst>
              <a:ext uri="{FF2B5EF4-FFF2-40B4-BE49-F238E27FC236}">
                <a16:creationId xmlns:a16="http://schemas.microsoft.com/office/drawing/2014/main" id="{601EB3F9-72EE-9077-B094-F2EB1E7EAF77}"/>
              </a:ext>
            </a:extLst>
          </p:cNvPr>
          <p:cNvCxnSpPr>
            <a:cxnSpLocks/>
            <a:stCxn id="10" idx="2"/>
            <a:endCxn id="19" idx="0"/>
          </p:cNvCxnSpPr>
          <p:nvPr/>
        </p:nvCxnSpPr>
        <p:spPr>
          <a:xfrm flipH="1">
            <a:off x="5597356" y="3988148"/>
            <a:ext cx="4718" cy="1197146"/>
          </a:xfrm>
          <a:prstGeom prst="line">
            <a:avLst/>
          </a:prstGeom>
        </p:spPr>
        <p:style>
          <a:lnRef idx="1">
            <a:schemeClr val="accent2"/>
          </a:lnRef>
          <a:fillRef idx="0">
            <a:schemeClr val="accent2"/>
          </a:fillRef>
          <a:effectRef idx="0">
            <a:schemeClr val="accent2"/>
          </a:effectRef>
          <a:fontRef idx="minor">
            <a:schemeClr val="tx1"/>
          </a:fontRef>
        </p:style>
      </p:cxnSp>
      <p:cxnSp>
        <p:nvCxnSpPr>
          <p:cNvPr id="28" name="Rak koppling 27">
            <a:extLst>
              <a:ext uri="{FF2B5EF4-FFF2-40B4-BE49-F238E27FC236}">
                <a16:creationId xmlns:a16="http://schemas.microsoft.com/office/drawing/2014/main" id="{57DE2573-3DB9-4EC8-42ED-3C49E6B7F3F4}"/>
              </a:ext>
            </a:extLst>
          </p:cNvPr>
          <p:cNvCxnSpPr>
            <a:cxnSpLocks/>
            <a:stCxn id="11" idx="2"/>
            <a:endCxn id="19" idx="0"/>
          </p:cNvCxnSpPr>
          <p:nvPr/>
        </p:nvCxnSpPr>
        <p:spPr>
          <a:xfrm flipH="1">
            <a:off x="5597356" y="3988148"/>
            <a:ext cx="1726036" cy="1197146"/>
          </a:xfrm>
          <a:prstGeom prst="line">
            <a:avLst/>
          </a:prstGeom>
        </p:spPr>
        <p:style>
          <a:lnRef idx="1">
            <a:schemeClr val="accent2"/>
          </a:lnRef>
          <a:fillRef idx="0">
            <a:schemeClr val="accent2"/>
          </a:fillRef>
          <a:effectRef idx="0">
            <a:schemeClr val="accent2"/>
          </a:effectRef>
          <a:fontRef idx="minor">
            <a:schemeClr val="tx1"/>
          </a:fontRef>
        </p:style>
      </p:cxnSp>
      <p:cxnSp>
        <p:nvCxnSpPr>
          <p:cNvPr id="31" name="Rak koppling 30">
            <a:extLst>
              <a:ext uri="{FF2B5EF4-FFF2-40B4-BE49-F238E27FC236}">
                <a16:creationId xmlns:a16="http://schemas.microsoft.com/office/drawing/2014/main" id="{660A5F49-AE44-38D1-D553-D6BDE81A39C8}"/>
              </a:ext>
            </a:extLst>
          </p:cNvPr>
          <p:cNvCxnSpPr>
            <a:cxnSpLocks/>
            <a:stCxn id="12" idx="2"/>
            <a:endCxn id="19" idx="0"/>
          </p:cNvCxnSpPr>
          <p:nvPr/>
        </p:nvCxnSpPr>
        <p:spPr>
          <a:xfrm flipH="1">
            <a:off x="5597356" y="3988148"/>
            <a:ext cx="3447354" cy="1197146"/>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18343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DA298-D078-6467-6551-3DD7B0602FB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195BAEA-F8A8-8CA9-E4FA-7F54CBF83290}"/>
              </a:ext>
            </a:extLst>
          </p:cNvPr>
          <p:cNvSpPr>
            <a:spLocks noGrp="1"/>
          </p:cNvSpPr>
          <p:nvPr>
            <p:ph type="ctrTitle"/>
          </p:nvPr>
        </p:nvSpPr>
        <p:spPr>
          <a:xfrm>
            <a:off x="624518" y="330756"/>
            <a:ext cx="9359919" cy="699466"/>
          </a:xfrm>
        </p:spPr>
        <p:txBody>
          <a:bodyPr/>
          <a:lstStyle/>
          <a:p>
            <a:r>
              <a:rPr lang="sv-SE"/>
              <a:t>Steg 5: Löpande kontroll</a:t>
            </a:r>
          </a:p>
        </p:txBody>
      </p:sp>
      <p:sp>
        <p:nvSpPr>
          <p:cNvPr id="4" name="Underrubrik 2">
            <a:extLst>
              <a:ext uri="{FF2B5EF4-FFF2-40B4-BE49-F238E27FC236}">
                <a16:creationId xmlns:a16="http://schemas.microsoft.com/office/drawing/2014/main" id="{7D1F18F5-83C4-E836-0ABC-2B4296CD60A6}"/>
              </a:ext>
            </a:extLst>
          </p:cNvPr>
          <p:cNvSpPr txBox="1">
            <a:spLocks/>
          </p:cNvSpPr>
          <p:nvPr/>
        </p:nvSpPr>
        <p:spPr>
          <a:xfrm>
            <a:off x="631369" y="905093"/>
            <a:ext cx="10936113" cy="5827778"/>
          </a:xfrm>
          <a:prstGeom prst="rect">
            <a:avLst/>
          </a:prstGeom>
        </p:spPr>
        <p:txBody>
          <a:bodyPr vert="horz" lIns="91440" tIns="45720" rIns="91440" bIns="45720" rtlCol="0">
            <a:noAutofit/>
          </a:bodyPr>
          <a:lstStyle>
            <a:lvl1pPr marL="0" indent="0" algn="l" defTabSz="685783" rtl="0" eaLnBrk="1" latinLnBrk="0" hangingPunct="1">
              <a:spcBef>
                <a:spcPct val="20000"/>
              </a:spcBef>
              <a:buFont typeface="Arial" pitchFamily="34" charset="0"/>
              <a:buNone/>
              <a:defRPr sz="1350" kern="1200">
                <a:solidFill>
                  <a:schemeClr val="tx1">
                    <a:lumMod val="85000"/>
                    <a:lumOff val="15000"/>
                  </a:schemeClr>
                </a:solidFill>
                <a:latin typeface="Futura PT Book" panose="020B0502020204020303" pitchFamily="34" charset="0"/>
                <a:ea typeface="Tahoma" panose="020B0604030504040204" pitchFamily="34" charset="0"/>
                <a:cs typeface="Tahoma" panose="020B0604030504040204" pitchFamily="34" charset="0"/>
              </a:defRPr>
            </a:lvl1pPr>
            <a:lvl2pPr marL="342892" indent="0" algn="ctr" defTabSz="685783" rtl="0" eaLnBrk="1" latinLnBrk="0" hangingPunct="1">
              <a:spcBef>
                <a:spcPct val="20000"/>
              </a:spcBef>
              <a:buFont typeface="Arial" pitchFamily="34" charset="0"/>
              <a:buNone/>
              <a:defRPr sz="21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2pPr>
            <a:lvl3pPr marL="685783" indent="0" algn="ctr" defTabSz="685783" rtl="0" eaLnBrk="1" latinLnBrk="0" hangingPunct="1">
              <a:spcBef>
                <a:spcPct val="20000"/>
              </a:spcBef>
              <a:buFont typeface="Arial" pitchFamily="34" charset="0"/>
              <a:buNone/>
              <a:defRPr sz="18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3pPr>
            <a:lvl4pPr marL="1028675"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4pPr>
            <a:lvl5pPr marL="1371566"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5pPr>
            <a:lvl6pPr marL="1714457"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6pPr>
            <a:lvl7pPr marL="2057348"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7pPr>
            <a:lvl8pPr marL="2400240"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3132"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pPr lvl="0">
              <a:defRPr/>
            </a:pPr>
            <a:r>
              <a:rPr kumimoji="0" lang="sv-SE" sz="1400" b="1" i="0" u="none" strike="noStrike" kern="1200" cap="none" spc="0" normalizeH="0" baseline="0" noProof="0">
                <a:ln>
                  <a:noFill/>
                </a:ln>
                <a:solidFill>
                  <a:schemeClr val="tx1"/>
                </a:solidFill>
                <a:effectLst/>
                <a:uLnTx/>
                <a:uFillTx/>
                <a:latin typeface="+mn-lt"/>
                <a:ea typeface="Tahoma" panose="020B0604030504040204" pitchFamily="34" charset="0"/>
                <a:cs typeface="Tahoma" panose="020B0604030504040204" pitchFamily="34" charset="0"/>
              </a:rPr>
              <a:t>🎯 </a:t>
            </a:r>
            <a:r>
              <a:rPr lang="sv-SE" sz="1400">
                <a:latin typeface="+mn-lt"/>
              </a:rPr>
              <a:t>Följ upp, dokumentera och slutredovisa klimatmålet</a:t>
            </a:r>
          </a:p>
          <a:p>
            <a:pPr lvl="0">
              <a:defRPr/>
            </a:pPr>
            <a:endParaRPr kumimoji="0" lang="sv-SE" sz="1400" b="1" i="0" u="none" strike="noStrike" kern="1200" cap="none" spc="0" normalizeH="0" baseline="0" noProof="0">
              <a:ln>
                <a:noFill/>
              </a:ln>
              <a:solidFill>
                <a:schemeClr val="tx1"/>
              </a:solidFill>
              <a:effectLst/>
              <a:uLnTx/>
              <a:uFillTx/>
              <a:latin typeface="+mn-lt"/>
              <a:ea typeface="Tahoma" panose="020B0604030504040204" pitchFamily="34" charset="0"/>
              <a:cs typeface="Tahoma" panose="020B0604030504040204" pitchFamily="34" charset="0"/>
            </a:endParaRPr>
          </a:p>
          <a:p>
            <a:pPr lvl="0">
              <a:defRPr/>
            </a:pPr>
            <a:r>
              <a:rPr lang="sv-SE" sz="1400">
                <a:latin typeface="+mn-lt"/>
              </a:rPr>
              <a:t>Syftar till att säkerställer att klimatmålet, åtgärdspaketet och klimatstrategin från tidigare steg följs upp och omsätts i praktiken genom strukturerad dokumentation, kontroll och slutredovisning under hela projektets gång. Genom löpande kontroll säkerställs att klimatmålen integreras och blir spårbara i upphandling, projektering, produktion och drift. </a:t>
            </a:r>
          </a:p>
          <a:p>
            <a:pPr lvl="0">
              <a:defRPr/>
            </a:pPr>
            <a:endParaRPr kumimoji="0" lang="sv-SE" sz="1400" b="0" i="0" u="none" strike="noStrike" kern="1200" cap="none" spc="0" normalizeH="0" baseline="0" noProof="0">
              <a:ln>
                <a:noFill/>
              </a:ln>
              <a:solidFill>
                <a:schemeClr val="tx1"/>
              </a:solidFill>
              <a:effectLst/>
              <a:uLnTx/>
              <a:uFillTx/>
              <a:latin typeface="+mn-lt"/>
              <a:ea typeface="Tahoma" panose="020B0604030504040204" pitchFamily="34" charset="0"/>
              <a:cs typeface="Tahoma" panose="020B0604030504040204" pitchFamily="34" charset="0"/>
            </a:endParaRPr>
          </a:p>
          <a:p>
            <a:pPr lvl="0">
              <a:defRPr/>
            </a:pPr>
            <a:r>
              <a:rPr lang="sv-SE" sz="1400" b="1">
                <a:solidFill>
                  <a:schemeClr val="tx1"/>
                </a:solidFill>
                <a:latin typeface="+mn-lt"/>
              </a:rPr>
              <a:t>Följa upp/dokumentera</a:t>
            </a:r>
          </a:p>
          <a:p>
            <a:pPr marL="285750" lvl="0" indent="-285750">
              <a:buFont typeface="Arial" panose="020B0604020202020204" pitchFamily="34" charset="0"/>
              <a:buChar char="•"/>
              <a:defRPr/>
            </a:pPr>
            <a:r>
              <a:rPr lang="sv-SE" sz="1400">
                <a:latin typeface="+mn-lt"/>
              </a:rPr>
              <a:t>Genomför egenbedömning i varje steg (0–5) med stöd av LFM30:s verktyg</a:t>
            </a:r>
          </a:p>
          <a:p>
            <a:pPr marL="285750" lvl="0" indent="-285750">
              <a:buFont typeface="Arial" panose="020B0604020202020204" pitchFamily="34" charset="0"/>
              <a:buChar char="•"/>
              <a:defRPr/>
            </a:pPr>
            <a:r>
              <a:rPr lang="sv-SE" sz="1400">
                <a:latin typeface="+mn-lt"/>
              </a:rPr>
              <a:t>Använd resultaträkning för att visualisera utsläpp och återbetalning över tid</a:t>
            </a:r>
          </a:p>
          <a:p>
            <a:pPr marL="285750" lvl="0" indent="-285750">
              <a:buFont typeface="Arial" panose="020B0604020202020204" pitchFamily="34" charset="0"/>
              <a:buChar char="•"/>
              <a:defRPr/>
            </a:pPr>
            <a:r>
              <a:rPr lang="sv-SE" sz="1400">
                <a:latin typeface="+mn-lt"/>
              </a:rPr>
              <a:t>Total klimatpåverkan samt vald och uppnådd klimatambitionsnivå</a:t>
            </a:r>
          </a:p>
          <a:p>
            <a:pPr marL="285750" lvl="0" indent="-285750">
              <a:buFont typeface="Arial" panose="020B0604020202020204" pitchFamily="34" charset="0"/>
              <a:buChar char="•"/>
              <a:defRPr/>
            </a:pPr>
            <a:r>
              <a:rPr lang="sv-SE" sz="1400">
                <a:latin typeface="+mn-lt"/>
              </a:rPr>
              <a:t>Eventuell återbetalning (negativa utsläpp)</a:t>
            </a:r>
          </a:p>
          <a:p>
            <a:pPr marL="285750" lvl="0" indent="-285750">
              <a:buFont typeface="Arial" panose="020B0604020202020204" pitchFamily="34" charset="0"/>
              <a:buChar char="•"/>
              <a:defRPr/>
            </a:pPr>
            <a:r>
              <a:rPr lang="sv-SE" sz="1400">
                <a:latin typeface="+mn-lt"/>
              </a:rPr>
              <a:t>Egenbedömningar och kvalitetsgranskning enligt 16 kriterieområden samt verifikat på produktion och drift</a:t>
            </a:r>
          </a:p>
          <a:p>
            <a:pPr marL="285750" lvl="0" indent="-285750">
              <a:buFont typeface="Arial" panose="020B0604020202020204" pitchFamily="34" charset="0"/>
              <a:buChar char="•"/>
              <a:defRPr/>
            </a:pPr>
            <a:r>
              <a:rPr lang="sv-SE" sz="1400">
                <a:latin typeface="+mn-lt"/>
              </a:rPr>
              <a:t>Tre typer av kontroll, egenkontroll, kollegial granskning, första parts verifiering</a:t>
            </a:r>
          </a:p>
          <a:p>
            <a:pPr marL="285750" lvl="0" indent="-285750">
              <a:buFont typeface="Arial" panose="020B0604020202020204" pitchFamily="34" charset="0"/>
              <a:buChar char="•"/>
              <a:defRPr/>
            </a:pPr>
            <a:r>
              <a:rPr lang="sv-SE" sz="1400">
                <a:latin typeface="+mn-lt"/>
              </a:rPr>
              <a:t>Dokumentationen i steg 5 utgör grunden för en trovärdig LFM30 Klimatdeklaration. </a:t>
            </a:r>
          </a:p>
          <a:p>
            <a:pPr marL="285750" lvl="0" indent="-285750">
              <a:buFont typeface="Arial" panose="020B0604020202020204" pitchFamily="34" charset="0"/>
              <a:buChar char="•"/>
              <a:defRPr/>
            </a:pPr>
            <a:endParaRPr lang="sv-SE" sz="1400" b="1">
              <a:latin typeface="+mn-lt"/>
            </a:endParaRPr>
          </a:p>
          <a:p>
            <a:pPr marL="285750" lvl="0" indent="-285750">
              <a:buFont typeface="Arial" panose="020B0604020202020204" pitchFamily="34" charset="0"/>
              <a:buChar char="•"/>
              <a:defRPr/>
            </a:pPr>
            <a:r>
              <a:rPr lang="sv-SE" sz="1400" b="1">
                <a:latin typeface="+mn-lt"/>
              </a:rPr>
              <a:t>LFM30 klimatdeklaration</a:t>
            </a:r>
          </a:p>
          <a:p>
            <a:pPr marL="285750" lvl="0" indent="-285750">
              <a:buFont typeface="Arial" panose="020B0604020202020204" pitchFamily="34" charset="0"/>
              <a:buChar char="•"/>
              <a:defRPr/>
            </a:pPr>
            <a:r>
              <a:rPr lang="sv-SE" sz="1400">
                <a:latin typeface="+mn-lt"/>
              </a:rPr>
              <a:t>LFM30:s klimatdeklaration utgör centralt underlag för intern rapportering enligt CRSD/ESRS</a:t>
            </a:r>
          </a:p>
          <a:p>
            <a:pPr marL="285750" lvl="0" indent="-285750">
              <a:buFont typeface="Arial" panose="020B0604020202020204" pitchFamily="34" charset="0"/>
              <a:buChar char="•"/>
              <a:defRPr/>
            </a:pPr>
            <a:r>
              <a:rPr lang="sv-SE" sz="1400">
                <a:latin typeface="+mn-lt"/>
              </a:rPr>
              <a:t>Extern verifiering för grön finansiering, exempelvis gröna lån, SLL</a:t>
            </a:r>
          </a:p>
          <a:p>
            <a:pPr marL="285750" lvl="0" indent="-285750">
              <a:buFont typeface="Arial" panose="020B0604020202020204" pitchFamily="34" charset="0"/>
              <a:buChar char="•"/>
              <a:defRPr/>
            </a:pPr>
            <a:r>
              <a:rPr lang="sv-SE" sz="1400">
                <a:latin typeface="+mn-lt"/>
              </a:rPr>
              <a:t>Visa koppling mellan klimatmål och finansiella villkor</a:t>
            </a:r>
          </a:p>
          <a:p>
            <a:pPr marL="285750" lvl="0" indent="-285750">
              <a:buFont typeface="Arial" panose="020B0604020202020204" pitchFamily="34" charset="0"/>
              <a:buChar char="•"/>
              <a:defRPr/>
            </a:pPr>
            <a:r>
              <a:rPr lang="sv-SE" sz="1400">
                <a:latin typeface="+mn-lt"/>
              </a:rPr>
              <a:t>Förutsättning till grön finansiering utgör låg klimatpåverkan, spårbarhet till produkt- och leverantörsnivå, KPI</a:t>
            </a:r>
          </a:p>
          <a:p>
            <a:pPr marL="285750" lvl="0" indent="-285750">
              <a:buFont typeface="Arial" panose="020B0604020202020204" pitchFamily="34" charset="0"/>
              <a:buChar char="•"/>
              <a:defRPr/>
            </a:pPr>
            <a:endParaRPr lang="sv-SE" sz="1400">
              <a:latin typeface="+mn-lt"/>
            </a:endParaRPr>
          </a:p>
          <a:p>
            <a:pPr lvl="0">
              <a:defRPr/>
            </a:pPr>
            <a:r>
              <a:rPr lang="sv-SE" sz="1400">
                <a:latin typeface="+mn-lt"/>
              </a:rPr>
              <a:t>Steg 5 avslutar klimatbudgetprocessen med trovärdig slutredovisning, som möjliggör lärande, transparens och koppling till hållbar finansiering.</a:t>
            </a:r>
          </a:p>
          <a:p>
            <a:pPr marL="285750" lvl="0" indent="-285750">
              <a:buFont typeface="Arial" panose="020B0604020202020204" pitchFamily="34" charset="0"/>
              <a:buChar char="•"/>
              <a:defRPr/>
            </a:pPr>
            <a:endParaRPr lang="sv-SE" sz="1400">
              <a:latin typeface="+mn-lt"/>
            </a:endParaRPr>
          </a:p>
          <a:p>
            <a:pPr marL="285750" lvl="0" indent="-285750">
              <a:buFont typeface="Arial" panose="020B0604020202020204" pitchFamily="34" charset="0"/>
              <a:buChar char="•"/>
              <a:defRPr/>
            </a:pPr>
            <a:endParaRPr lang="sv-SE" sz="1400">
              <a:latin typeface="+mn-lt"/>
            </a:endParaRPr>
          </a:p>
          <a:p>
            <a:pPr lvl="0">
              <a:defRPr/>
            </a:pPr>
            <a:endParaRPr lang="sv-SE" sz="1400">
              <a:solidFill>
                <a:schemeClr val="tx1"/>
              </a:solidFill>
              <a:latin typeface="+mn-lt"/>
            </a:endParaRPr>
          </a:p>
          <a:p>
            <a:pPr marL="285750" lvl="0" indent="-285750">
              <a:buFont typeface="Arial" panose="020B0604020202020204" pitchFamily="34" charset="0"/>
              <a:buChar char="•"/>
              <a:defRPr/>
            </a:pPr>
            <a:endParaRPr lang="sv-SE" sz="1400">
              <a:solidFill>
                <a:schemeClr val="tx1"/>
              </a:solidFill>
              <a:latin typeface="+mn-lt"/>
            </a:endParaRPr>
          </a:p>
          <a:p>
            <a:pPr lvl="0">
              <a:defRPr/>
            </a:pPr>
            <a:endParaRPr kumimoji="0" lang="sv-SE" sz="1400" b="0" i="0" u="none" strike="noStrike" kern="1200" cap="none" spc="0" normalizeH="0" baseline="0" noProof="0">
              <a:ln>
                <a:noFill/>
              </a:ln>
              <a:solidFill>
                <a:schemeClr val="tx1"/>
              </a:solidFill>
              <a:effectLst/>
              <a:uLnTx/>
              <a:uFillTx/>
              <a:latin typeface="+mn-lt"/>
              <a:ea typeface="Tahoma" panose="020B0604030504040204" pitchFamily="34" charset="0"/>
              <a:cs typeface="Tahoma" panose="020B0604030504040204" pitchFamily="34" charset="0"/>
            </a:endParaRPr>
          </a:p>
          <a:p>
            <a:pPr marL="0" marR="0" lvl="0" indent="0" algn="l" defTabSz="685783" rtl="0" eaLnBrk="1" fontAlgn="auto" latinLnBrk="0" hangingPunct="1">
              <a:lnSpc>
                <a:spcPct val="100000"/>
              </a:lnSpc>
              <a:spcBef>
                <a:spcPct val="20000"/>
              </a:spcBef>
              <a:spcAft>
                <a:spcPts val="0"/>
              </a:spcAft>
              <a:buClrTx/>
              <a:buSzTx/>
              <a:buFont typeface="Arial" pitchFamily="34" charset="0"/>
              <a:buNone/>
              <a:tabLst/>
              <a:defRPr/>
            </a:pPr>
            <a:r>
              <a:rPr kumimoji="0" lang="sv-SE" sz="1400" b="0" i="0" u="none" strike="noStrike" kern="1200" cap="none" spc="0" normalizeH="0" baseline="0" noProof="0">
                <a:ln>
                  <a:noFill/>
                </a:ln>
                <a:solidFill>
                  <a:schemeClr val="tx1"/>
                </a:solidFill>
                <a:effectLst/>
                <a:uLnTx/>
                <a:uFillTx/>
                <a:latin typeface="+mn-lt"/>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887253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DC8F5-85ED-AE01-1539-C611C401E226}"/>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A5F7510B-B544-BB01-1B17-9C34F2F9B0D3}"/>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AB23191B-20B1-C614-9E0F-3FD7FCADC820}"/>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dirty="0">
                <a:ln>
                  <a:noFill/>
                </a:ln>
                <a:solidFill>
                  <a:schemeClr val="bg2"/>
                </a:solidFill>
                <a:effectLst/>
                <a:uLnTx/>
                <a:uFillTx/>
                <a:latin typeface="Futura PT" panose="020B0702020204020303" pitchFamily="34" charset="0"/>
                <a:ea typeface="+mj-ea"/>
                <a:cs typeface="+mj-cs"/>
              </a:rPr>
              <a:t>Hur</a:t>
            </a:r>
            <a:endParaRPr lang="en-SE" sz="4000" dirty="0">
              <a:solidFill>
                <a:schemeClr val="bg2"/>
              </a:solidFill>
            </a:endParaRPr>
          </a:p>
        </p:txBody>
      </p:sp>
    </p:spTree>
    <p:extLst>
      <p:ext uri="{BB962C8B-B14F-4D97-AF65-F5344CB8AC3E}">
        <p14:creationId xmlns:p14="http://schemas.microsoft.com/office/powerpoint/2010/main" val="1582569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896CE-43FB-CF38-9AEC-DA2AD4CBE27F}"/>
            </a:ext>
          </a:extLst>
        </p:cNvPr>
        <p:cNvGrpSpPr/>
        <p:nvPr/>
      </p:nvGrpSpPr>
      <p:grpSpPr>
        <a:xfrm>
          <a:off x="0" y="0"/>
          <a:ext cx="0" cy="0"/>
          <a:chOff x="0" y="0"/>
          <a:chExt cx="0" cy="0"/>
        </a:xfrm>
      </p:grpSpPr>
      <p:pic>
        <p:nvPicPr>
          <p:cNvPr id="65" name="Picture 2" descr="Ingen fotobeskrivning tillgänglig.">
            <a:extLst>
              <a:ext uri="{FF2B5EF4-FFF2-40B4-BE49-F238E27FC236}">
                <a16:creationId xmlns:a16="http://schemas.microsoft.com/office/drawing/2014/main" id="{0D80F7EA-3D3B-1EE7-6CA6-ACC29F6A07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8523" y="123825"/>
            <a:ext cx="2560391" cy="1920294"/>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a:extLst>
              <a:ext uri="{FF2B5EF4-FFF2-40B4-BE49-F238E27FC236}">
                <a16:creationId xmlns:a16="http://schemas.microsoft.com/office/drawing/2014/main" id="{5F8FE6A8-882C-AD80-A321-731D0BCD9B6D}"/>
              </a:ext>
            </a:extLst>
          </p:cNvPr>
          <p:cNvSpPr txBox="1">
            <a:spLocks/>
          </p:cNvSpPr>
          <p:nvPr/>
        </p:nvSpPr>
        <p:spPr>
          <a:xfrm rot="16200000">
            <a:off x="-2562057" y="2788755"/>
            <a:ext cx="6010276" cy="699466"/>
          </a:xfrm>
          <a:prstGeom prst="rect">
            <a:avLst/>
          </a:prstGeom>
          <a:ln w="19050">
            <a:solidFill>
              <a:schemeClr val="tx1"/>
            </a:solidFill>
          </a:ln>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ctr" defTabSz="685783" rtl="0" eaLnBrk="1" fontAlgn="auto" latinLnBrk="0" hangingPunct="1">
              <a:lnSpc>
                <a:spcPct val="100000"/>
              </a:lnSpc>
              <a:spcBef>
                <a:spcPct val="0"/>
              </a:spcBef>
              <a:spcAft>
                <a:spcPts val="0"/>
              </a:spcAft>
              <a:buClrTx/>
              <a:buSzTx/>
              <a:buFontTx/>
              <a:buNone/>
              <a:tabLst/>
              <a:defRPr/>
            </a:pPr>
            <a:r>
              <a:rPr kumimoji="0" lang="sv-SE" sz="24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2026: Kunskapspilot</a:t>
            </a:r>
          </a:p>
        </p:txBody>
      </p:sp>
      <p:sp>
        <p:nvSpPr>
          <p:cNvPr id="3" name="Platshållare för sidfot 3">
            <a:extLst>
              <a:ext uri="{FF2B5EF4-FFF2-40B4-BE49-F238E27FC236}">
                <a16:creationId xmlns:a16="http://schemas.microsoft.com/office/drawing/2014/main" id="{CC2E8CCA-C4F6-E815-A04C-E167C0E0D035}"/>
              </a:ext>
            </a:extLst>
          </p:cNvPr>
          <p:cNvSpPr txBox="1">
            <a:spLocks/>
          </p:cNvSpPr>
          <p:nvPr/>
        </p:nvSpPr>
        <p:spPr>
          <a:xfrm>
            <a:off x="321388" y="6346771"/>
            <a:ext cx="1440160" cy="502533"/>
          </a:xfrm>
          <a:prstGeom prst="rect">
            <a:avLst/>
          </a:prstGeom>
        </p:spPr>
        <p:txBody>
          <a:bodyPr/>
          <a:lstStyle>
            <a:defPPr>
              <a:defRPr lang="sv-SE"/>
            </a:defPPr>
            <a:lvl1pPr marL="0" algn="l" defTabSz="914400" rtl="0" eaLnBrk="1" latinLnBrk="0" hangingPunct="1">
              <a:defRPr sz="1000" kern="1200">
                <a:solidFill>
                  <a:srgbClr val="003466"/>
                </a:solidFill>
                <a:latin typeface="Futura PT" panose="020B07020202040203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3466"/>
                </a:solidFill>
                <a:effectLst/>
                <a:uLnTx/>
                <a:uFillTx/>
                <a:latin typeface="Futura PT" panose="020B0702020204020303" pitchFamily="34" charset="0"/>
                <a:ea typeface="+mn-ea"/>
                <a:cs typeface="+mn-cs"/>
              </a:rPr>
              <a:t>treano.se</a:t>
            </a:r>
          </a:p>
        </p:txBody>
      </p:sp>
      <p:sp>
        <p:nvSpPr>
          <p:cNvPr id="13" name="Rectangle 10">
            <a:extLst>
              <a:ext uri="{FF2B5EF4-FFF2-40B4-BE49-F238E27FC236}">
                <a16:creationId xmlns:a16="http://schemas.microsoft.com/office/drawing/2014/main" id="{7F0FE76F-9E5E-F19D-BDD5-D0E34FC3239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black"/>
              </a:solidFill>
              <a:effectLst/>
              <a:uLnTx/>
              <a:uFillTx/>
              <a:latin typeface="Calibri"/>
              <a:ea typeface="+mn-ea"/>
              <a:cs typeface="+mn-cs"/>
            </a:endParaRPr>
          </a:p>
        </p:txBody>
      </p:sp>
      <p:sp>
        <p:nvSpPr>
          <p:cNvPr id="14" name="Rectangle 11">
            <a:extLst>
              <a:ext uri="{FF2B5EF4-FFF2-40B4-BE49-F238E27FC236}">
                <a16:creationId xmlns:a16="http://schemas.microsoft.com/office/drawing/2014/main" id="{5CA960C0-09A0-8512-71DC-8E1C4550922B}"/>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black"/>
              </a:solidFill>
              <a:effectLst/>
              <a:uLnTx/>
              <a:uFillTx/>
              <a:latin typeface="Calibri"/>
              <a:ea typeface="+mn-ea"/>
              <a:cs typeface="+mn-cs"/>
            </a:endParaRPr>
          </a:p>
        </p:txBody>
      </p:sp>
      <p:sp>
        <p:nvSpPr>
          <p:cNvPr id="50" name="Rektangel 49">
            <a:extLst>
              <a:ext uri="{FF2B5EF4-FFF2-40B4-BE49-F238E27FC236}">
                <a16:creationId xmlns:a16="http://schemas.microsoft.com/office/drawing/2014/main" id="{3A6433ED-BB0F-C669-8FE6-A96E38B47050}"/>
              </a:ext>
            </a:extLst>
          </p:cNvPr>
          <p:cNvSpPr/>
          <p:nvPr/>
        </p:nvSpPr>
        <p:spPr>
          <a:xfrm>
            <a:off x="3751087" y="146399"/>
            <a:ext cx="2574677" cy="1923415"/>
          </a:xfrm>
          <a:prstGeom prst="rect">
            <a:avLst/>
          </a:prstGeom>
          <a:solidFill>
            <a:srgbClr val="5C6D74"/>
          </a:solidFill>
          <a:ln w="12700" cap="flat" cmpd="sng" algn="ctr">
            <a:solidFill>
              <a:srgbClr val="5C6D7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black"/>
              </a:solidFill>
              <a:effectLst/>
              <a:uLnTx/>
              <a:uFillTx/>
              <a:latin typeface="Arial"/>
              <a:ea typeface="+mn-ea"/>
              <a:cs typeface="+mn-cs"/>
            </a:endParaRPr>
          </a:p>
        </p:txBody>
      </p:sp>
      <p:sp>
        <p:nvSpPr>
          <p:cNvPr id="56" name="Rektangel: rundade hörn 55">
            <a:extLst>
              <a:ext uri="{FF2B5EF4-FFF2-40B4-BE49-F238E27FC236}">
                <a16:creationId xmlns:a16="http://schemas.microsoft.com/office/drawing/2014/main" id="{D4292EDB-FB2A-980A-82FC-8A22ABE6E235}"/>
              </a:ext>
            </a:extLst>
          </p:cNvPr>
          <p:cNvSpPr/>
          <p:nvPr/>
        </p:nvSpPr>
        <p:spPr>
          <a:xfrm>
            <a:off x="2268072" y="200025"/>
            <a:ext cx="1113304" cy="432000"/>
          </a:xfrm>
          <a:prstGeom prst="roundRect">
            <a:avLst/>
          </a:prstGeom>
          <a:solidFill>
            <a:schemeClr val="accent6">
              <a:lumMod val="40000"/>
              <a:lumOff val="60000"/>
            </a:schemeClr>
          </a:solidFill>
          <a:ln w="9525" cap="flat" cmpd="sng" algn="ctr">
            <a:solidFill>
              <a:srgbClr val="9BBB59"/>
            </a:solidFill>
            <a:prstDash val="solid"/>
            <a:round/>
            <a:headEnd type="none" w="med" len="med"/>
            <a:tailEnd type="none" w="med" len="med"/>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0" cap="none" spc="0" normalizeH="0" baseline="0" noProof="0">
                <a:ln>
                  <a:noFill/>
                </a:ln>
                <a:solidFill>
                  <a:prstClr val="black"/>
                </a:solidFill>
                <a:effectLst/>
                <a:uLnTx/>
                <a:uFillTx/>
                <a:latin typeface="Calibri"/>
                <a:ea typeface="+mn-ea"/>
                <a:cs typeface="+mn-cs"/>
              </a:rPr>
              <a:t>205 kg CO2e /BTA: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050" b="0" i="0" u="none" strike="noStrike" kern="0" cap="none" spc="0" normalizeH="0" baseline="0" noProof="0">
                <a:ln>
                  <a:noFill/>
                </a:ln>
                <a:solidFill>
                  <a:prstClr val="black"/>
                </a:solidFill>
                <a:effectLst/>
                <a:uLnTx/>
                <a:uFillTx/>
                <a:latin typeface="Calibri"/>
                <a:ea typeface="+mn-ea"/>
                <a:cs typeface="+mn-cs"/>
              </a:rPr>
              <a:t>- 123 ton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050" b="0" i="0" u="none" strike="noStrike" kern="0" cap="none" spc="0" normalizeH="0" baseline="0" noProof="0">
                <a:ln>
                  <a:noFill/>
                </a:ln>
                <a:solidFill>
                  <a:prstClr val="black"/>
                </a:solidFill>
                <a:effectLst/>
                <a:uLnTx/>
                <a:uFillTx/>
                <a:latin typeface="Calibri"/>
                <a:ea typeface="+mn-ea"/>
                <a:cs typeface="+mn-cs"/>
              </a:rPr>
              <a:t>- 23%</a:t>
            </a:r>
          </a:p>
        </p:txBody>
      </p:sp>
      <p:pic>
        <p:nvPicPr>
          <p:cNvPr id="71" name="Bildobjekt 70">
            <a:extLst>
              <a:ext uri="{FF2B5EF4-FFF2-40B4-BE49-F238E27FC236}">
                <a16:creationId xmlns:a16="http://schemas.microsoft.com/office/drawing/2014/main" id="{8610B050-6CD6-21F4-398F-BD4EF5227B27}"/>
              </a:ext>
            </a:extLst>
          </p:cNvPr>
          <p:cNvPicPr>
            <a:picLocks noChangeAspect="1"/>
          </p:cNvPicPr>
          <p:nvPr/>
        </p:nvPicPr>
        <p:blipFill>
          <a:blip r:embed="rId3"/>
          <a:stretch>
            <a:fillRect/>
          </a:stretch>
        </p:blipFill>
        <p:spPr>
          <a:xfrm>
            <a:off x="3773463" y="157885"/>
            <a:ext cx="2544708" cy="1933152"/>
          </a:xfrm>
          <a:prstGeom prst="rect">
            <a:avLst/>
          </a:prstGeom>
        </p:spPr>
      </p:pic>
      <p:sp>
        <p:nvSpPr>
          <p:cNvPr id="73" name="Rektangel: rundade hörn 72">
            <a:extLst>
              <a:ext uri="{FF2B5EF4-FFF2-40B4-BE49-F238E27FC236}">
                <a16:creationId xmlns:a16="http://schemas.microsoft.com/office/drawing/2014/main" id="{DDE6D3DC-A3E9-C5BF-9497-1E9DE8A74843}"/>
              </a:ext>
            </a:extLst>
          </p:cNvPr>
          <p:cNvSpPr/>
          <p:nvPr/>
        </p:nvSpPr>
        <p:spPr>
          <a:xfrm>
            <a:off x="5711964" y="222599"/>
            <a:ext cx="523875" cy="432000"/>
          </a:xfrm>
          <a:prstGeom prst="roundRect">
            <a:avLst/>
          </a:prstGeom>
          <a:solidFill>
            <a:schemeClr val="accent6">
              <a:lumMod val="40000"/>
              <a:lumOff val="60000"/>
            </a:schemeClr>
          </a:solidFill>
          <a:ln w="9525" cap="flat" cmpd="sng" algn="ctr">
            <a:solidFill>
              <a:srgbClr val="9BBB59"/>
            </a:solidFill>
            <a:prstDash val="solid"/>
            <a:round/>
            <a:headEnd type="none" w="med" len="med"/>
            <a:tailEnd type="none" w="med" len="med"/>
          </a:ln>
          <a:effectLst/>
        </p:spPr>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0" cap="none" spc="0" normalizeH="0" baseline="0" noProof="0">
                <a:ln>
                  <a:noFill/>
                </a:ln>
                <a:solidFill>
                  <a:prstClr val="black"/>
                </a:solidFill>
                <a:effectLst/>
                <a:uLnTx/>
                <a:uFillTx/>
                <a:latin typeface="Calibri"/>
                <a:ea typeface="+mn-ea"/>
                <a:cs typeface="+mn-cs"/>
              </a:rPr>
              <a:t> - 10 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0" cap="none" spc="0" normalizeH="0" baseline="0" noProof="0">
                <a:ln>
                  <a:noFill/>
                </a:ln>
                <a:solidFill>
                  <a:prstClr val="black"/>
                </a:solidFill>
                <a:effectLst/>
                <a:uLnTx/>
                <a:uFillTx/>
                <a:latin typeface="Calibri"/>
                <a:ea typeface="+mn-ea"/>
                <a:cs typeface="+mn-cs"/>
              </a:rPr>
              <a:t> - 30%</a:t>
            </a:r>
          </a:p>
        </p:txBody>
      </p:sp>
      <p:sp>
        <p:nvSpPr>
          <p:cNvPr id="5" name="Rektangel 4">
            <a:extLst>
              <a:ext uri="{FF2B5EF4-FFF2-40B4-BE49-F238E27FC236}">
                <a16:creationId xmlns:a16="http://schemas.microsoft.com/office/drawing/2014/main" id="{A456AD9C-0695-2E81-8A3D-4EEDAA509584}"/>
              </a:ext>
            </a:extLst>
          </p:cNvPr>
          <p:cNvSpPr/>
          <p:nvPr/>
        </p:nvSpPr>
        <p:spPr>
          <a:xfrm>
            <a:off x="928523" y="1685925"/>
            <a:ext cx="2558688" cy="347962"/>
          </a:xfrm>
          <a:prstGeom prst="rect">
            <a:avLst/>
          </a:prstGeo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err="1">
                <a:ln>
                  <a:noFill/>
                </a:ln>
                <a:solidFill>
                  <a:srgbClr val="003466"/>
                </a:solidFill>
                <a:effectLst/>
                <a:uLnTx/>
                <a:uFillTx/>
                <a:latin typeface="Calibri"/>
                <a:ea typeface="+mn-ea"/>
                <a:cs typeface="+mn-cs"/>
              </a:rPr>
              <a:t>Returum</a:t>
            </a:r>
            <a:r>
              <a:rPr kumimoji="0" lang="sv-SE" sz="1000" b="1" i="0" u="none" strike="noStrike" kern="1200" cap="none" spc="0" normalizeH="0" baseline="0" noProof="0">
                <a:ln>
                  <a:noFill/>
                </a:ln>
                <a:solidFill>
                  <a:srgbClr val="003466"/>
                </a:solidFill>
                <a:effectLst/>
                <a:uLnTx/>
                <a:uFillTx/>
                <a:latin typeface="Calibri"/>
                <a:ea typeface="+mn-ea"/>
                <a:cs typeface="+mn-cs"/>
              </a:rPr>
              <a:t>, Kristianstad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rgbClr val="003466"/>
                </a:solidFill>
                <a:effectLst/>
                <a:uLnTx/>
                <a:uFillTx/>
                <a:latin typeface="Calibri"/>
                <a:ea typeface="+mn-ea"/>
                <a:cs typeface="+mn-cs"/>
              </a:rPr>
              <a:t>Nyproduktion, hall</a:t>
            </a:r>
          </a:p>
        </p:txBody>
      </p:sp>
      <p:sp>
        <p:nvSpPr>
          <p:cNvPr id="7" name="Rektangel 6">
            <a:extLst>
              <a:ext uri="{FF2B5EF4-FFF2-40B4-BE49-F238E27FC236}">
                <a16:creationId xmlns:a16="http://schemas.microsoft.com/office/drawing/2014/main" id="{C2B1E800-52EC-E3AF-5E09-5E2F15E78CB2}"/>
              </a:ext>
            </a:extLst>
          </p:cNvPr>
          <p:cNvSpPr/>
          <p:nvPr/>
        </p:nvSpPr>
        <p:spPr>
          <a:xfrm>
            <a:off x="3749958" y="1721852"/>
            <a:ext cx="2558688" cy="347962"/>
          </a:xfrm>
          <a:prstGeom prst="rect">
            <a:avLst/>
          </a:prstGeom>
          <a:solidFill>
            <a:schemeClr val="bg1">
              <a:lumMod val="9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rgbClr val="003466"/>
                </a:solidFill>
                <a:effectLst/>
                <a:uLnTx/>
                <a:uFillTx/>
                <a:latin typeface="Calibri"/>
                <a:ea typeface="+mn-ea"/>
                <a:cs typeface="+mn-cs"/>
              </a:rPr>
              <a:t>Romares stiftelse, Helsingborg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rgbClr val="003466"/>
                </a:solidFill>
                <a:effectLst/>
                <a:uLnTx/>
                <a:uFillTx/>
                <a:latin typeface="Calibri"/>
                <a:ea typeface="+mn-ea"/>
                <a:cs typeface="+mn-cs"/>
              </a:rPr>
              <a:t>Renovering, </a:t>
            </a:r>
            <a:r>
              <a:rPr kumimoji="0" lang="sv-SE" sz="1000" b="1" i="0" u="none" strike="noStrike" kern="1200" cap="none" spc="0" normalizeH="0" baseline="0" noProof="0" err="1">
                <a:ln>
                  <a:noFill/>
                </a:ln>
                <a:solidFill>
                  <a:srgbClr val="003466"/>
                </a:solidFill>
                <a:effectLst/>
                <a:uLnTx/>
                <a:uFillTx/>
                <a:latin typeface="Calibri"/>
                <a:ea typeface="+mn-ea"/>
                <a:cs typeface="+mn-cs"/>
              </a:rPr>
              <a:t>Takbyte</a:t>
            </a:r>
            <a:endParaRPr kumimoji="0" lang="sv-SE" sz="1400" b="1" i="0" u="none" strike="noStrike" kern="1200" cap="none" spc="0" normalizeH="0" baseline="0" noProof="0">
              <a:ln>
                <a:noFill/>
              </a:ln>
              <a:solidFill>
                <a:srgbClr val="003466"/>
              </a:solidFill>
              <a:effectLst/>
              <a:uLnTx/>
              <a:uFillTx/>
              <a:latin typeface="Calibri"/>
              <a:ea typeface="+mn-ea"/>
              <a:cs typeface="+mn-cs"/>
            </a:endParaRPr>
          </a:p>
        </p:txBody>
      </p:sp>
      <p:graphicFrame>
        <p:nvGraphicFramePr>
          <p:cNvPr id="8" name="Diagram 7">
            <a:extLst>
              <a:ext uri="{FF2B5EF4-FFF2-40B4-BE49-F238E27FC236}">
                <a16:creationId xmlns:a16="http://schemas.microsoft.com/office/drawing/2014/main" id="{DECF6E7F-0C70-E715-A938-8151D6B95421}"/>
              </a:ext>
            </a:extLst>
          </p:cNvPr>
          <p:cNvGraphicFramePr/>
          <p:nvPr>
            <p:extLst>
              <p:ext uri="{D42A27DB-BD31-4B8C-83A1-F6EECF244321}">
                <p14:modId xmlns:p14="http://schemas.microsoft.com/office/powerpoint/2010/main" val="1097245688"/>
              </p:ext>
            </p:extLst>
          </p:nvPr>
        </p:nvGraphicFramePr>
        <p:xfrm>
          <a:off x="2032000" y="4077071"/>
          <a:ext cx="8128000" cy="20612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Pratbubbla: rektangel med rundade hörn 8">
            <a:extLst>
              <a:ext uri="{FF2B5EF4-FFF2-40B4-BE49-F238E27FC236}">
                <a16:creationId xmlns:a16="http://schemas.microsoft.com/office/drawing/2014/main" id="{1575F4BE-A08D-869B-7F79-08F2168D03DD}"/>
              </a:ext>
            </a:extLst>
          </p:cNvPr>
          <p:cNvSpPr/>
          <p:nvPr/>
        </p:nvSpPr>
        <p:spPr>
          <a:xfrm>
            <a:off x="7058026" y="457201"/>
            <a:ext cx="4791074" cy="2500384"/>
          </a:xfrm>
          <a:prstGeom prst="wedgeRoundRectCallout">
            <a:avLst>
              <a:gd name="adj1" fmla="val -126900"/>
              <a:gd name="adj2" fmla="val 114345"/>
              <a:gd name="adj3" fmla="val 16667"/>
            </a:avLst>
          </a:prstGeom>
        </p:spPr>
        <p:style>
          <a:lnRef idx="2">
            <a:schemeClr val="accent3"/>
          </a:lnRef>
          <a:fillRef idx="1">
            <a:schemeClr val="lt1"/>
          </a:fillRef>
          <a:effectRef idx="0">
            <a:schemeClr val="accent3"/>
          </a:effectRef>
          <a:fontRef idx="minor">
            <a:schemeClr val="dk1"/>
          </a:fontRef>
        </p:style>
        <p:txBody>
          <a:bodyPr rtlCol="0" anchor="ctr"/>
          <a:lstStyle/>
          <a:p>
            <a:r>
              <a:rPr lang="sv-SE" dirty="0"/>
              <a:t>Ansvarstagande företag / verksamheter – bör prioritera kunskapspilot på projekt man är extra stolta över – vad en klimatbalansering utifrån dessa nya ramverk innebär:</a:t>
            </a:r>
          </a:p>
          <a:p>
            <a:pPr marL="285750" indent="-285750">
              <a:buFont typeface="Arial" panose="020B0604020202020204" pitchFamily="34" charset="0"/>
              <a:buChar char="•"/>
            </a:pPr>
            <a:r>
              <a:rPr lang="sv-SE" dirty="0"/>
              <a:t>Risker och möjligheter</a:t>
            </a:r>
          </a:p>
          <a:p>
            <a:pPr marL="285750" indent="-285750">
              <a:buFont typeface="Arial" panose="020B0604020202020204" pitchFamily="34" charset="0"/>
              <a:buChar char="•"/>
            </a:pPr>
            <a:r>
              <a:rPr lang="sv-SE" dirty="0"/>
              <a:t>Alternativ balansering och rekommendationer</a:t>
            </a:r>
          </a:p>
        </p:txBody>
      </p:sp>
    </p:spTree>
    <p:extLst>
      <p:ext uri="{BB962C8B-B14F-4D97-AF65-F5344CB8AC3E}">
        <p14:creationId xmlns:p14="http://schemas.microsoft.com/office/powerpoint/2010/main" val="379201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B7701-13A4-2C72-2313-EB3924CCA0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E76754-0DE2-7512-D484-DDAE21E1A3C8}"/>
              </a:ext>
            </a:extLst>
          </p:cNvPr>
          <p:cNvSpPr>
            <a:spLocks noGrp="1"/>
          </p:cNvSpPr>
          <p:nvPr>
            <p:ph type="ctrTitle"/>
          </p:nvPr>
        </p:nvSpPr>
        <p:spPr>
          <a:xfrm>
            <a:off x="914400" y="2132856"/>
            <a:ext cx="10363200" cy="2088232"/>
          </a:xfrm>
        </p:spPr>
        <p:txBody>
          <a:bodyPr>
            <a:normAutofit/>
          </a:bodyPr>
          <a:lstStyle/>
          <a:p>
            <a:r>
              <a:rPr lang="sv-SE" sz="3000" dirty="0">
                <a:solidFill>
                  <a:schemeClr val="bg2"/>
                </a:solidFill>
              </a:rPr>
              <a:t>Fördjupning</a:t>
            </a:r>
            <a:endParaRPr lang="en-SE" sz="1800" dirty="0"/>
          </a:p>
        </p:txBody>
      </p:sp>
    </p:spTree>
    <p:extLst>
      <p:ext uri="{BB962C8B-B14F-4D97-AF65-F5344CB8AC3E}">
        <p14:creationId xmlns:p14="http://schemas.microsoft.com/office/powerpoint/2010/main" val="3071464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 1">
            <a:extLst>
              <a:ext uri="{FF2B5EF4-FFF2-40B4-BE49-F238E27FC236}">
                <a16:creationId xmlns:a16="http://schemas.microsoft.com/office/drawing/2014/main" id="{E039B299-09BC-3135-C2E2-04D749E5C771}"/>
              </a:ext>
            </a:extLst>
          </p:cNvPr>
          <p:cNvSpPr/>
          <p:nvPr/>
        </p:nvSpPr>
        <p:spPr>
          <a:xfrm>
            <a:off x="1781145" y="379552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Ellips 2">
            <a:extLst>
              <a:ext uri="{FF2B5EF4-FFF2-40B4-BE49-F238E27FC236}">
                <a16:creationId xmlns:a16="http://schemas.microsoft.com/office/drawing/2014/main" id="{68D75854-33BC-ED09-70B5-CE26D9C3AA41}"/>
              </a:ext>
            </a:extLst>
          </p:cNvPr>
          <p:cNvSpPr/>
          <p:nvPr/>
        </p:nvSpPr>
        <p:spPr>
          <a:xfrm>
            <a:off x="1790670" y="32049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Ellips 3">
            <a:extLst>
              <a:ext uri="{FF2B5EF4-FFF2-40B4-BE49-F238E27FC236}">
                <a16:creationId xmlns:a16="http://schemas.microsoft.com/office/drawing/2014/main" id="{E9884BA3-B088-B5F7-E743-2F75FC6FB31C}"/>
              </a:ext>
            </a:extLst>
          </p:cNvPr>
          <p:cNvSpPr/>
          <p:nvPr/>
        </p:nvSpPr>
        <p:spPr>
          <a:xfrm>
            <a:off x="1800195" y="43860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Ellips 4">
            <a:extLst>
              <a:ext uri="{FF2B5EF4-FFF2-40B4-BE49-F238E27FC236}">
                <a16:creationId xmlns:a16="http://schemas.microsoft.com/office/drawing/2014/main" id="{04D3FD71-9AC5-1965-C1E3-787EADF8F8FC}"/>
              </a:ext>
            </a:extLst>
          </p:cNvPr>
          <p:cNvSpPr/>
          <p:nvPr/>
        </p:nvSpPr>
        <p:spPr>
          <a:xfrm>
            <a:off x="1781145" y="5315815"/>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ktangel 5">
            <a:extLst>
              <a:ext uri="{FF2B5EF4-FFF2-40B4-BE49-F238E27FC236}">
                <a16:creationId xmlns:a16="http://schemas.microsoft.com/office/drawing/2014/main" id="{31184C86-941E-60BD-D555-4B7975EC2BCF}"/>
              </a:ext>
            </a:extLst>
          </p:cNvPr>
          <p:cNvSpPr/>
          <p:nvPr/>
        </p:nvSpPr>
        <p:spPr>
          <a:xfrm>
            <a:off x="561975" y="2095223"/>
            <a:ext cx="2143125"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Typ Nyproduktions byggnad, ex: flerbostadshus</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ktangel 6">
            <a:extLst>
              <a:ext uri="{FF2B5EF4-FFF2-40B4-BE49-F238E27FC236}">
                <a16:creationId xmlns:a16="http://schemas.microsoft.com/office/drawing/2014/main" id="{F6B3C4FF-459A-FC99-CB4C-4D22FD3EA82A}"/>
              </a:ext>
            </a:extLst>
          </p:cNvPr>
          <p:cNvSpPr/>
          <p:nvPr/>
        </p:nvSpPr>
        <p:spPr>
          <a:xfrm>
            <a:off x="571501" y="3076575"/>
            <a:ext cx="2143125" cy="2088449"/>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Lika nyproduktions byggnad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(med ev behov av särberäkningar)</a:t>
            </a:r>
          </a:p>
        </p:txBody>
      </p:sp>
      <p:sp>
        <p:nvSpPr>
          <p:cNvPr id="8" name="Rektangel 7">
            <a:extLst>
              <a:ext uri="{FF2B5EF4-FFF2-40B4-BE49-F238E27FC236}">
                <a16:creationId xmlns:a16="http://schemas.microsoft.com/office/drawing/2014/main" id="{28A9952D-7A75-D70F-BB8E-CDA60B997D8B}"/>
              </a:ext>
            </a:extLst>
          </p:cNvPr>
          <p:cNvSpPr/>
          <p:nvPr/>
        </p:nvSpPr>
        <p:spPr>
          <a:xfrm>
            <a:off x="561975" y="5897893"/>
            <a:ext cx="1976407"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Projektspecifika beräkningar per projekt =</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Ellips 8">
            <a:extLst>
              <a:ext uri="{FF2B5EF4-FFF2-40B4-BE49-F238E27FC236}">
                <a16:creationId xmlns:a16="http://schemas.microsoft.com/office/drawing/2014/main" id="{66BF71EA-CBA6-D93A-E01E-D8D8663E68F9}"/>
              </a:ext>
            </a:extLst>
          </p:cNvPr>
          <p:cNvSpPr/>
          <p:nvPr/>
        </p:nvSpPr>
        <p:spPr>
          <a:xfrm>
            <a:off x="2244938" y="6478918"/>
            <a:ext cx="193462" cy="22897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Höger klammerparentes 9">
            <a:extLst>
              <a:ext uri="{FF2B5EF4-FFF2-40B4-BE49-F238E27FC236}">
                <a16:creationId xmlns:a16="http://schemas.microsoft.com/office/drawing/2014/main" id="{E0B7B24D-EE34-1D33-6139-5F4371392337}"/>
              </a:ext>
            </a:extLst>
          </p:cNvPr>
          <p:cNvSpPr/>
          <p:nvPr/>
        </p:nvSpPr>
        <p:spPr>
          <a:xfrm>
            <a:off x="3962400" y="3243077"/>
            <a:ext cx="361950" cy="1814698"/>
          </a:xfrm>
          <a:prstGeom prst="rightBrace">
            <a:avLst>
              <a:gd name="adj1" fmla="val 3201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ktangel 10">
            <a:extLst>
              <a:ext uri="{FF2B5EF4-FFF2-40B4-BE49-F238E27FC236}">
                <a16:creationId xmlns:a16="http://schemas.microsoft.com/office/drawing/2014/main" id="{71CED5BD-3A94-08D3-1C15-8243BC59E9F8}"/>
              </a:ext>
            </a:extLst>
          </p:cNvPr>
          <p:cNvSpPr/>
          <p:nvPr/>
        </p:nvSpPr>
        <p:spPr>
          <a:xfrm>
            <a:off x="2962273" y="5897893"/>
            <a:ext cx="9092111"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Genomsnitt referensvärde – statistiskt underlag behövs (först preliminärt).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sng" strike="noStrike" kern="1200" cap="none" spc="0" normalizeH="0" baseline="0" noProof="0" dirty="0">
                <a:ln>
                  <a:noFill/>
                </a:ln>
                <a:solidFill>
                  <a:srgbClr val="FF0000"/>
                </a:solidFill>
                <a:effectLst/>
                <a:uLnTx/>
                <a:uFillTx/>
                <a:latin typeface="Calibri"/>
                <a:ea typeface="+mn-ea"/>
                <a:cs typeface="+mn-cs"/>
              </a:rPr>
              <a:t>Kvalitet</a:t>
            </a:r>
            <a:r>
              <a:rPr kumimoji="0" lang="sv-SE" sz="1800" b="1" i="0" u="none" strike="noStrike" kern="1200" cap="none" spc="0" normalizeH="0" baseline="0" noProof="0" dirty="0">
                <a:ln>
                  <a:noFill/>
                </a:ln>
                <a:solidFill>
                  <a:prstClr val="black"/>
                </a:solidFill>
                <a:effectLst/>
                <a:uLnTx/>
                <a:uFillTx/>
                <a:latin typeface="Calibri"/>
                <a:ea typeface="+mn-ea"/>
                <a:cs typeface="+mn-cs"/>
              </a:rPr>
              <a:t>: Flera olika studier behövs som med tiden förfinar /förbättrar referensvärdena, ex avseende mer heltäckande </a:t>
            </a:r>
            <a:r>
              <a:rPr kumimoji="0" lang="sv-SE" sz="1800" b="1" i="0" u="none" strike="noStrike" kern="1200" cap="none" spc="0" normalizeH="0" baseline="0" noProof="0" dirty="0" err="1">
                <a:ln>
                  <a:noFill/>
                </a:ln>
                <a:solidFill>
                  <a:prstClr val="black"/>
                </a:solidFill>
                <a:effectLst/>
                <a:uLnTx/>
                <a:uFillTx/>
                <a:latin typeface="Calibri"/>
                <a:ea typeface="+mn-ea"/>
                <a:cs typeface="+mn-cs"/>
              </a:rPr>
              <a:t>systemgränser</a:t>
            </a:r>
            <a:r>
              <a:rPr kumimoji="0" lang="sv-SE" sz="1800" b="1" i="0" u="none" strike="noStrike" kern="1200" cap="none" spc="0" normalizeH="0" baseline="0" noProof="0" dirty="0">
                <a:ln>
                  <a:noFill/>
                </a:ln>
                <a:solidFill>
                  <a:prstClr val="black"/>
                </a:solidFill>
                <a:effectLst/>
                <a:uLnTx/>
                <a:uFillTx/>
                <a:latin typeface="Calibri"/>
                <a:ea typeface="+mn-ea"/>
                <a:cs typeface="+mn-cs"/>
              </a:rPr>
              <a:t> (alla CO2e utsläpp vid ett byggprojekt)</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Ellips 11">
            <a:extLst>
              <a:ext uri="{FF2B5EF4-FFF2-40B4-BE49-F238E27FC236}">
                <a16:creationId xmlns:a16="http://schemas.microsoft.com/office/drawing/2014/main" id="{F72140EB-A043-AA75-DA93-8B2CDCF79DDA}"/>
              </a:ext>
            </a:extLst>
          </p:cNvPr>
          <p:cNvSpPr/>
          <p:nvPr/>
        </p:nvSpPr>
        <p:spPr>
          <a:xfrm>
            <a:off x="4454024" y="3924114"/>
            <a:ext cx="483539" cy="452623"/>
          </a:xfrm>
          <a:prstGeom prst="ellipse">
            <a:avLst/>
          </a:prstGeom>
          <a:solidFill>
            <a:schemeClr val="bg1">
              <a:lumMod val="65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12">
            <a:extLst>
              <a:ext uri="{FF2B5EF4-FFF2-40B4-BE49-F238E27FC236}">
                <a16:creationId xmlns:a16="http://schemas.microsoft.com/office/drawing/2014/main" id="{0B85B95B-C205-D94B-AA9D-9B90F533101C}"/>
              </a:ext>
            </a:extLst>
          </p:cNvPr>
          <p:cNvSpPr/>
          <p:nvPr/>
        </p:nvSpPr>
        <p:spPr>
          <a:xfrm>
            <a:off x="2900333" y="2095223"/>
            <a:ext cx="2143125"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Traditionellt: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Hur det byggdes 2015-2020</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ktangel 13">
            <a:extLst>
              <a:ext uri="{FF2B5EF4-FFF2-40B4-BE49-F238E27FC236}">
                <a16:creationId xmlns:a16="http://schemas.microsoft.com/office/drawing/2014/main" id="{58454C81-76D0-9DE5-2AB3-5616CF5A50D5}"/>
              </a:ext>
            </a:extLst>
          </p:cNvPr>
          <p:cNvSpPr/>
          <p:nvPr/>
        </p:nvSpPr>
        <p:spPr>
          <a:xfrm>
            <a:off x="5249395" y="2095224"/>
            <a:ext cx="2143125" cy="743318"/>
          </a:xfrm>
          <a:prstGeom prst="rect">
            <a:avLst/>
          </a:prstGeom>
          <a:solidFill>
            <a:schemeClr val="accent6">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Klimatförbättrat: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ca 1-40% CO2e</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Rektangel 14">
            <a:extLst>
              <a:ext uri="{FF2B5EF4-FFF2-40B4-BE49-F238E27FC236}">
                <a16:creationId xmlns:a16="http://schemas.microsoft.com/office/drawing/2014/main" id="{95BE8035-B847-6148-1ABB-391C937BD192}"/>
              </a:ext>
            </a:extLst>
          </p:cNvPr>
          <p:cNvSpPr/>
          <p:nvPr/>
        </p:nvSpPr>
        <p:spPr>
          <a:xfrm>
            <a:off x="7591687" y="2087982"/>
            <a:ext cx="2143125" cy="750560"/>
          </a:xfrm>
          <a:prstGeom prst="rect">
            <a:avLst/>
          </a:prstGeom>
          <a:solidFill>
            <a:schemeClr val="accent6">
              <a:lumMod val="40000"/>
              <a:lumOff val="6000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Klimatoptimerat: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&gt;20% + </a:t>
            </a:r>
            <a:r>
              <a:rPr kumimoji="0" lang="sv-SE" sz="1800" b="1" i="0" u="sng" strike="noStrike" kern="1200" cap="none" spc="0" normalizeH="0" baseline="0" noProof="0" dirty="0">
                <a:ln>
                  <a:noFill/>
                </a:ln>
                <a:solidFill>
                  <a:srgbClr val="FF0000"/>
                </a:solidFill>
                <a:effectLst/>
                <a:uLnTx/>
                <a:uFillTx/>
                <a:latin typeface="Calibri"/>
                <a:ea typeface="+mn-ea"/>
                <a:cs typeface="+mn-cs"/>
              </a:rPr>
              <a:t>motivera ansvarstagande</a:t>
            </a:r>
            <a:endParaRPr kumimoji="0" lang="sv-SE" sz="1800" b="0" i="0" u="sng" strike="noStrike" kern="1200" cap="none" spc="0" normalizeH="0" baseline="0" noProof="0" dirty="0">
              <a:ln>
                <a:noFill/>
              </a:ln>
              <a:solidFill>
                <a:srgbClr val="FF0000"/>
              </a:solidFill>
              <a:effectLst/>
              <a:uLnTx/>
              <a:uFillTx/>
              <a:latin typeface="Calibri"/>
              <a:ea typeface="+mn-ea"/>
              <a:cs typeface="+mn-cs"/>
            </a:endParaRPr>
          </a:p>
        </p:txBody>
      </p:sp>
      <p:sp>
        <p:nvSpPr>
          <p:cNvPr id="17" name="Höger klammerparentes 16">
            <a:extLst>
              <a:ext uri="{FF2B5EF4-FFF2-40B4-BE49-F238E27FC236}">
                <a16:creationId xmlns:a16="http://schemas.microsoft.com/office/drawing/2014/main" id="{47E6E0FA-E997-5153-5C40-9417DD0331A5}"/>
              </a:ext>
            </a:extLst>
          </p:cNvPr>
          <p:cNvSpPr/>
          <p:nvPr/>
        </p:nvSpPr>
        <p:spPr>
          <a:xfrm>
            <a:off x="6429377"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Ellips 17">
            <a:extLst>
              <a:ext uri="{FF2B5EF4-FFF2-40B4-BE49-F238E27FC236}">
                <a16:creationId xmlns:a16="http://schemas.microsoft.com/office/drawing/2014/main" id="{16C8F903-D649-3F47-A928-B75FEFB3D6F7}"/>
              </a:ext>
            </a:extLst>
          </p:cNvPr>
          <p:cNvSpPr/>
          <p:nvPr/>
        </p:nvSpPr>
        <p:spPr>
          <a:xfrm>
            <a:off x="6921001" y="3886014"/>
            <a:ext cx="483539" cy="452623"/>
          </a:xfrm>
          <a:prstGeom prst="ellipse">
            <a:avLst/>
          </a:prstGeom>
          <a:solidFill>
            <a:schemeClr val="accent6">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Pil: höger 20">
            <a:extLst>
              <a:ext uri="{FF2B5EF4-FFF2-40B4-BE49-F238E27FC236}">
                <a16:creationId xmlns:a16="http://schemas.microsoft.com/office/drawing/2014/main" id="{2819713C-9B50-6068-5593-FA1585E42A49}"/>
              </a:ext>
            </a:extLst>
          </p:cNvPr>
          <p:cNvSpPr/>
          <p:nvPr/>
        </p:nvSpPr>
        <p:spPr>
          <a:xfrm>
            <a:off x="2962274" y="3243077"/>
            <a:ext cx="870451"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Pil: höger 21">
            <a:extLst>
              <a:ext uri="{FF2B5EF4-FFF2-40B4-BE49-F238E27FC236}">
                <a16:creationId xmlns:a16="http://schemas.microsoft.com/office/drawing/2014/main" id="{645173D4-E440-2703-A8C7-C9504F3B2EB2}"/>
              </a:ext>
            </a:extLst>
          </p:cNvPr>
          <p:cNvSpPr/>
          <p:nvPr/>
        </p:nvSpPr>
        <p:spPr>
          <a:xfrm>
            <a:off x="5306544" y="3340801"/>
            <a:ext cx="1002590"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Höger klammerparentes 22">
            <a:extLst>
              <a:ext uri="{FF2B5EF4-FFF2-40B4-BE49-F238E27FC236}">
                <a16:creationId xmlns:a16="http://schemas.microsoft.com/office/drawing/2014/main" id="{E78A5363-8D3F-5A36-03FF-7B9EB72A0B15}"/>
              </a:ext>
            </a:extLst>
          </p:cNvPr>
          <p:cNvSpPr/>
          <p:nvPr/>
        </p:nvSpPr>
        <p:spPr>
          <a:xfrm rot="16200000">
            <a:off x="6168557" y="-3930051"/>
            <a:ext cx="361950" cy="11399193"/>
          </a:xfrm>
          <a:prstGeom prst="rightBrace">
            <a:avLst>
              <a:gd name="adj1" fmla="val 530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Rektangel 23">
            <a:extLst>
              <a:ext uri="{FF2B5EF4-FFF2-40B4-BE49-F238E27FC236}">
                <a16:creationId xmlns:a16="http://schemas.microsoft.com/office/drawing/2014/main" id="{3CDF3152-40E2-A8D1-D039-B48634C5454A}"/>
              </a:ext>
            </a:extLst>
          </p:cNvPr>
          <p:cNvSpPr/>
          <p:nvPr/>
        </p:nvSpPr>
        <p:spPr>
          <a:xfrm>
            <a:off x="707085" y="150112"/>
            <a:ext cx="9749073" cy="149560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ÖVERSIKT KLIMATOPTIMERING – NYPRODUKTON BYGGNAD: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srgbClr val="0070C0"/>
                </a:solidFill>
                <a:effectLst/>
                <a:uLnTx/>
                <a:uFillTx/>
                <a:latin typeface="Calibri"/>
                <a:ea typeface="+mn-ea"/>
                <a:cs typeface="+mn-cs"/>
              </a:rPr>
              <a:t>När nöjd? Vilka referensvärden finns (generiska, från olika källor, vilka välja), och när nöjd (generiskt satta),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srgbClr val="0070C0"/>
                </a:solidFill>
                <a:effectLst/>
                <a:uLnTx/>
                <a:uFillTx/>
                <a:latin typeface="Calibri"/>
                <a:ea typeface="+mn-ea"/>
                <a:cs typeface="+mn-cs"/>
              </a:rPr>
              <a:t>Hur ta fram nya eller utmana gamla referensvärden utifrån principen BATNEEC?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srgbClr val="0070C0"/>
                </a:solidFill>
                <a:effectLst/>
                <a:uLnTx/>
                <a:uFillTx/>
                <a:latin typeface="Calibri"/>
                <a:ea typeface="+mn-ea"/>
                <a:cs typeface="+mn-cs"/>
              </a:rPr>
              <a:t>2025 finns det ej framtaget referensvärden för ex jordbruk, industri, transport</a:t>
            </a:r>
            <a:endParaRPr kumimoji="0" lang="sv-SE"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27" name="Höger klammerparentes 26">
            <a:extLst>
              <a:ext uri="{FF2B5EF4-FFF2-40B4-BE49-F238E27FC236}">
                <a16:creationId xmlns:a16="http://schemas.microsoft.com/office/drawing/2014/main" id="{CF62ACB8-41C6-F24A-14C0-785A94CFC2A1}"/>
              </a:ext>
            </a:extLst>
          </p:cNvPr>
          <p:cNvSpPr/>
          <p:nvPr/>
        </p:nvSpPr>
        <p:spPr>
          <a:xfrm>
            <a:off x="8905282"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Ellips 27">
            <a:extLst>
              <a:ext uri="{FF2B5EF4-FFF2-40B4-BE49-F238E27FC236}">
                <a16:creationId xmlns:a16="http://schemas.microsoft.com/office/drawing/2014/main" id="{6A17C0C2-5524-D298-88F8-633A69CC3B4C}"/>
              </a:ext>
            </a:extLst>
          </p:cNvPr>
          <p:cNvSpPr/>
          <p:nvPr/>
        </p:nvSpPr>
        <p:spPr>
          <a:xfrm>
            <a:off x="9396906" y="3886014"/>
            <a:ext cx="483539" cy="452623"/>
          </a:xfrm>
          <a:prstGeom prst="ellipse">
            <a:avLst/>
          </a:prstGeom>
          <a:solidFill>
            <a:schemeClr val="accent6">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Pil: höger 28">
            <a:extLst>
              <a:ext uri="{FF2B5EF4-FFF2-40B4-BE49-F238E27FC236}">
                <a16:creationId xmlns:a16="http://schemas.microsoft.com/office/drawing/2014/main" id="{DEC7A8EF-753A-DBFE-57F0-4E31D27BB296}"/>
              </a:ext>
            </a:extLst>
          </p:cNvPr>
          <p:cNvSpPr/>
          <p:nvPr/>
        </p:nvSpPr>
        <p:spPr>
          <a:xfrm>
            <a:off x="7782448" y="3340801"/>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ektangel 30">
            <a:extLst>
              <a:ext uri="{FF2B5EF4-FFF2-40B4-BE49-F238E27FC236}">
                <a16:creationId xmlns:a16="http://schemas.microsoft.com/office/drawing/2014/main" id="{27100ECF-C62D-E219-5518-B0BE28B6B622}"/>
              </a:ext>
            </a:extLst>
          </p:cNvPr>
          <p:cNvSpPr/>
          <p:nvPr/>
        </p:nvSpPr>
        <p:spPr>
          <a:xfrm>
            <a:off x="9940749" y="2078457"/>
            <a:ext cx="2143125" cy="769610"/>
          </a:xfrm>
          <a:prstGeom prst="rect">
            <a:avLst/>
          </a:prstGeom>
          <a:solidFill>
            <a:schemeClr val="accent6">
              <a:lumMod val="60000"/>
              <a:lumOff val="4000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Klimatbalanserat</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Höger klammerparentes 32">
            <a:extLst>
              <a:ext uri="{FF2B5EF4-FFF2-40B4-BE49-F238E27FC236}">
                <a16:creationId xmlns:a16="http://schemas.microsoft.com/office/drawing/2014/main" id="{C5484C1B-2C6E-1C3B-F61F-DD9901288ABE}"/>
              </a:ext>
            </a:extLst>
          </p:cNvPr>
          <p:cNvSpPr/>
          <p:nvPr/>
        </p:nvSpPr>
        <p:spPr>
          <a:xfrm>
            <a:off x="11079222" y="3226410"/>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Ellips 33">
            <a:extLst>
              <a:ext uri="{FF2B5EF4-FFF2-40B4-BE49-F238E27FC236}">
                <a16:creationId xmlns:a16="http://schemas.microsoft.com/office/drawing/2014/main" id="{43845FC4-CA06-209F-4C52-E67582068597}"/>
              </a:ext>
            </a:extLst>
          </p:cNvPr>
          <p:cNvSpPr/>
          <p:nvPr/>
        </p:nvSpPr>
        <p:spPr>
          <a:xfrm>
            <a:off x="11570846" y="3907447"/>
            <a:ext cx="483539" cy="452623"/>
          </a:xfrm>
          <a:prstGeom prst="ellipse">
            <a:avLst/>
          </a:prstGeom>
          <a:solidFill>
            <a:schemeClr val="accent6">
              <a:lumMod val="60000"/>
              <a:lumOff val="4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Pil: höger 34">
            <a:extLst>
              <a:ext uri="{FF2B5EF4-FFF2-40B4-BE49-F238E27FC236}">
                <a16:creationId xmlns:a16="http://schemas.microsoft.com/office/drawing/2014/main" id="{89BAAF36-E128-94A5-BA70-9A7061BEC5B7}"/>
              </a:ext>
            </a:extLst>
          </p:cNvPr>
          <p:cNvSpPr/>
          <p:nvPr/>
        </p:nvSpPr>
        <p:spPr>
          <a:xfrm>
            <a:off x="9956388" y="3362234"/>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Rektangel 35">
            <a:extLst>
              <a:ext uri="{FF2B5EF4-FFF2-40B4-BE49-F238E27FC236}">
                <a16:creationId xmlns:a16="http://schemas.microsoft.com/office/drawing/2014/main" id="{A1372187-B911-A3A0-9928-D77C3A4984C4}"/>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textruta 36">
            <a:extLst>
              <a:ext uri="{FF2B5EF4-FFF2-40B4-BE49-F238E27FC236}">
                <a16:creationId xmlns:a16="http://schemas.microsoft.com/office/drawing/2014/main" id="{18C2F5B9-B629-D00C-845D-FE64A4328094}"/>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 name="textruta 37">
            <a:extLst>
              <a:ext uri="{FF2B5EF4-FFF2-40B4-BE49-F238E27FC236}">
                <a16:creationId xmlns:a16="http://schemas.microsoft.com/office/drawing/2014/main" id="{A97B9C53-3A63-A409-A071-4E04A3588410}"/>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 name="Rektangel 38">
            <a:extLst>
              <a:ext uri="{FF2B5EF4-FFF2-40B4-BE49-F238E27FC236}">
                <a16:creationId xmlns:a16="http://schemas.microsoft.com/office/drawing/2014/main" id="{9AEFC30B-F41D-3529-836D-19936B762F4E}"/>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Rektangel 39">
            <a:extLst>
              <a:ext uri="{FF2B5EF4-FFF2-40B4-BE49-F238E27FC236}">
                <a16:creationId xmlns:a16="http://schemas.microsoft.com/office/drawing/2014/main" id="{86A61135-42B2-A261-BCD5-B962454BBBFE}"/>
              </a:ext>
            </a:extLst>
          </p:cNvPr>
          <p:cNvSpPr/>
          <p:nvPr/>
        </p:nvSpPr>
        <p:spPr>
          <a:xfrm>
            <a:off x="4600578" y="4021215"/>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1" name="Rektangel 40">
            <a:extLst>
              <a:ext uri="{FF2B5EF4-FFF2-40B4-BE49-F238E27FC236}">
                <a16:creationId xmlns:a16="http://schemas.microsoft.com/office/drawing/2014/main" id="{FA2486D3-2BA0-5493-2EB4-34F767E4B316}"/>
              </a:ext>
            </a:extLst>
          </p:cNvPr>
          <p:cNvSpPr/>
          <p:nvPr/>
        </p:nvSpPr>
        <p:spPr>
          <a:xfrm>
            <a:off x="9536430" y="3966135"/>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2" name="Rektangel 41">
            <a:extLst>
              <a:ext uri="{FF2B5EF4-FFF2-40B4-BE49-F238E27FC236}">
                <a16:creationId xmlns:a16="http://schemas.microsoft.com/office/drawing/2014/main" id="{916C0EF6-11C6-4537-9370-375225F5267A}"/>
              </a:ext>
            </a:extLst>
          </p:cNvPr>
          <p:cNvSpPr/>
          <p:nvPr/>
        </p:nvSpPr>
        <p:spPr>
          <a:xfrm>
            <a:off x="2383781" y="3318840"/>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Rektangel 42">
            <a:extLst>
              <a:ext uri="{FF2B5EF4-FFF2-40B4-BE49-F238E27FC236}">
                <a16:creationId xmlns:a16="http://schemas.microsoft.com/office/drawing/2014/main" id="{94C3C099-EFAB-B50A-19DF-774B64EA64B3}"/>
              </a:ext>
            </a:extLst>
          </p:cNvPr>
          <p:cNvSpPr/>
          <p:nvPr/>
        </p:nvSpPr>
        <p:spPr>
          <a:xfrm>
            <a:off x="2374900" y="3852367"/>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Rektangel 43">
            <a:extLst>
              <a:ext uri="{FF2B5EF4-FFF2-40B4-BE49-F238E27FC236}">
                <a16:creationId xmlns:a16="http://schemas.microsoft.com/office/drawing/2014/main" id="{682C9C48-65ED-E12B-0938-7E4B137BA36F}"/>
              </a:ext>
            </a:extLst>
          </p:cNvPr>
          <p:cNvSpPr/>
          <p:nvPr/>
        </p:nvSpPr>
        <p:spPr>
          <a:xfrm>
            <a:off x="2404768" y="5442141"/>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Rektangel 44">
            <a:extLst>
              <a:ext uri="{FF2B5EF4-FFF2-40B4-BE49-F238E27FC236}">
                <a16:creationId xmlns:a16="http://schemas.microsoft.com/office/drawing/2014/main" id="{F723BB15-D72C-18F6-1AFA-6237CA5DB4CC}"/>
              </a:ext>
            </a:extLst>
          </p:cNvPr>
          <p:cNvSpPr/>
          <p:nvPr/>
        </p:nvSpPr>
        <p:spPr>
          <a:xfrm>
            <a:off x="2374900" y="3502701"/>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45">
            <a:extLst>
              <a:ext uri="{FF2B5EF4-FFF2-40B4-BE49-F238E27FC236}">
                <a16:creationId xmlns:a16="http://schemas.microsoft.com/office/drawing/2014/main" id="{875B14D5-1B2F-2665-58E5-2FD60ACD830E}"/>
              </a:ext>
            </a:extLst>
          </p:cNvPr>
          <p:cNvSpPr/>
          <p:nvPr/>
        </p:nvSpPr>
        <p:spPr>
          <a:xfrm>
            <a:off x="2366272" y="4065719"/>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ktangel 46">
            <a:extLst>
              <a:ext uri="{FF2B5EF4-FFF2-40B4-BE49-F238E27FC236}">
                <a16:creationId xmlns:a16="http://schemas.microsoft.com/office/drawing/2014/main" id="{9302BA5E-61A5-0657-9B14-0497765F7721}"/>
              </a:ext>
            </a:extLst>
          </p:cNvPr>
          <p:cNvSpPr/>
          <p:nvPr/>
        </p:nvSpPr>
        <p:spPr>
          <a:xfrm>
            <a:off x="2376197" y="468254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ktangel 47">
            <a:extLst>
              <a:ext uri="{FF2B5EF4-FFF2-40B4-BE49-F238E27FC236}">
                <a16:creationId xmlns:a16="http://schemas.microsoft.com/office/drawing/2014/main" id="{2A2AF11F-6EAB-5A44-0982-E42B52501980}"/>
              </a:ext>
            </a:extLst>
          </p:cNvPr>
          <p:cNvSpPr/>
          <p:nvPr/>
        </p:nvSpPr>
        <p:spPr>
          <a:xfrm>
            <a:off x="2404768" y="567001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48">
            <a:extLst>
              <a:ext uri="{FF2B5EF4-FFF2-40B4-BE49-F238E27FC236}">
                <a16:creationId xmlns:a16="http://schemas.microsoft.com/office/drawing/2014/main" id="{3E979095-C21D-869B-630E-DCA13F86F0A6}"/>
              </a:ext>
            </a:extLst>
          </p:cNvPr>
          <p:cNvSpPr/>
          <p:nvPr/>
        </p:nvSpPr>
        <p:spPr>
          <a:xfrm>
            <a:off x="2384573" y="4466445"/>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49">
            <a:extLst>
              <a:ext uri="{FF2B5EF4-FFF2-40B4-BE49-F238E27FC236}">
                <a16:creationId xmlns:a16="http://schemas.microsoft.com/office/drawing/2014/main" id="{FFABD7EE-506D-BBD6-27A0-4B954837521C}"/>
              </a:ext>
            </a:extLst>
          </p:cNvPr>
          <p:cNvSpPr/>
          <p:nvPr/>
        </p:nvSpPr>
        <p:spPr>
          <a:xfrm>
            <a:off x="4605638" y="4193070"/>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Rektangel 50">
            <a:extLst>
              <a:ext uri="{FF2B5EF4-FFF2-40B4-BE49-F238E27FC236}">
                <a16:creationId xmlns:a16="http://schemas.microsoft.com/office/drawing/2014/main" id="{B9F6A345-EF0C-C081-2414-32F56CF681E4}"/>
              </a:ext>
            </a:extLst>
          </p:cNvPr>
          <p:cNvSpPr/>
          <p:nvPr/>
        </p:nvSpPr>
        <p:spPr>
          <a:xfrm>
            <a:off x="7051518" y="4120799"/>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ktangel 51">
            <a:extLst>
              <a:ext uri="{FF2B5EF4-FFF2-40B4-BE49-F238E27FC236}">
                <a16:creationId xmlns:a16="http://schemas.microsoft.com/office/drawing/2014/main" id="{600BFFFE-F4F6-3195-C94C-B13EE0F378C9}"/>
              </a:ext>
            </a:extLst>
          </p:cNvPr>
          <p:cNvSpPr/>
          <p:nvPr/>
        </p:nvSpPr>
        <p:spPr>
          <a:xfrm>
            <a:off x="9550671" y="415942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53">
            <a:extLst>
              <a:ext uri="{FF2B5EF4-FFF2-40B4-BE49-F238E27FC236}">
                <a16:creationId xmlns:a16="http://schemas.microsoft.com/office/drawing/2014/main" id="{AFF4551E-602C-5362-3A9A-7DE7CA92B9C5}"/>
              </a:ext>
            </a:extLst>
          </p:cNvPr>
          <p:cNvSpPr/>
          <p:nvPr/>
        </p:nvSpPr>
        <p:spPr>
          <a:xfrm>
            <a:off x="7059824" y="3955559"/>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16" name="Pratbubbla: rektangel med rundade hörn 15">
            <a:extLst>
              <a:ext uri="{FF2B5EF4-FFF2-40B4-BE49-F238E27FC236}">
                <a16:creationId xmlns:a16="http://schemas.microsoft.com/office/drawing/2014/main" id="{883EF8B6-0027-1DA5-6471-8356B69F807F}"/>
              </a:ext>
            </a:extLst>
          </p:cNvPr>
          <p:cNvSpPr/>
          <p:nvPr/>
        </p:nvSpPr>
        <p:spPr>
          <a:xfrm>
            <a:off x="8905282" y="5248275"/>
            <a:ext cx="1907765" cy="513794"/>
          </a:xfrm>
          <a:prstGeom prst="wedgeRoundRectCallout">
            <a:avLst>
              <a:gd name="adj1" fmla="val -9849"/>
              <a:gd name="adj2" fmla="val -21557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Pratbubbla: rektangel med rundade hörn 18">
            <a:extLst>
              <a:ext uri="{FF2B5EF4-FFF2-40B4-BE49-F238E27FC236}">
                <a16:creationId xmlns:a16="http://schemas.microsoft.com/office/drawing/2014/main" id="{36419B09-E66E-9EBD-24B5-B02A186B62DD}"/>
              </a:ext>
            </a:extLst>
          </p:cNvPr>
          <p:cNvSpPr/>
          <p:nvPr/>
        </p:nvSpPr>
        <p:spPr>
          <a:xfrm>
            <a:off x="8905281" y="5240324"/>
            <a:ext cx="1907765" cy="513794"/>
          </a:xfrm>
          <a:prstGeom prst="wedgeRoundRectCallout">
            <a:avLst>
              <a:gd name="adj1" fmla="val 90006"/>
              <a:gd name="adj2" fmla="val -23411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Allt tuffare gränsvärde</a:t>
            </a: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0734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7" grpId="0" animBg="1"/>
      <p:bldP spid="18" grpId="0" animBg="1"/>
      <p:bldP spid="21" grpId="0" animBg="1"/>
      <p:bldP spid="22" grpId="0" animBg="1"/>
      <p:bldP spid="23" grpId="0" animBg="1"/>
      <p:bldP spid="27" grpId="0" animBg="1"/>
      <p:bldP spid="28" grpId="0" animBg="1"/>
      <p:bldP spid="29" grpId="0" animBg="1"/>
      <p:bldP spid="31" grpId="0" animBg="1"/>
      <p:bldP spid="33" grpId="0" animBg="1"/>
      <p:bldP spid="34" grpId="0" animBg="1"/>
      <p:bldP spid="35"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4" grpId="0" animBg="1"/>
      <p:bldP spid="16"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8B3BE-F62B-2854-3F46-A29CFA21EE2F}"/>
            </a:ext>
          </a:extLst>
        </p:cNvPr>
        <p:cNvGrpSpPr/>
        <p:nvPr/>
      </p:nvGrpSpPr>
      <p:grpSpPr>
        <a:xfrm>
          <a:off x="0" y="0"/>
          <a:ext cx="0" cy="0"/>
          <a:chOff x="0" y="0"/>
          <a:chExt cx="0" cy="0"/>
        </a:xfrm>
      </p:grpSpPr>
      <p:sp>
        <p:nvSpPr>
          <p:cNvPr id="2" name="Ellips 1">
            <a:extLst>
              <a:ext uri="{FF2B5EF4-FFF2-40B4-BE49-F238E27FC236}">
                <a16:creationId xmlns:a16="http://schemas.microsoft.com/office/drawing/2014/main" id="{3DEF4342-C624-3418-980F-4D2C04E779EE}"/>
              </a:ext>
            </a:extLst>
          </p:cNvPr>
          <p:cNvSpPr/>
          <p:nvPr/>
        </p:nvSpPr>
        <p:spPr>
          <a:xfrm>
            <a:off x="1466820" y="379552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Ellips 2">
            <a:extLst>
              <a:ext uri="{FF2B5EF4-FFF2-40B4-BE49-F238E27FC236}">
                <a16:creationId xmlns:a16="http://schemas.microsoft.com/office/drawing/2014/main" id="{994DA1E0-BDDB-2007-A9C9-D84ED2A97A08}"/>
              </a:ext>
            </a:extLst>
          </p:cNvPr>
          <p:cNvSpPr/>
          <p:nvPr/>
        </p:nvSpPr>
        <p:spPr>
          <a:xfrm>
            <a:off x="1476345" y="32049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Ellips 3">
            <a:extLst>
              <a:ext uri="{FF2B5EF4-FFF2-40B4-BE49-F238E27FC236}">
                <a16:creationId xmlns:a16="http://schemas.microsoft.com/office/drawing/2014/main" id="{D41916CF-449B-F167-CCD6-CF17E169ADA0}"/>
              </a:ext>
            </a:extLst>
          </p:cNvPr>
          <p:cNvSpPr/>
          <p:nvPr/>
        </p:nvSpPr>
        <p:spPr>
          <a:xfrm>
            <a:off x="1485870" y="43860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Ellips 4">
            <a:extLst>
              <a:ext uri="{FF2B5EF4-FFF2-40B4-BE49-F238E27FC236}">
                <a16:creationId xmlns:a16="http://schemas.microsoft.com/office/drawing/2014/main" id="{392B8A26-B248-E91B-3BC7-574131FFED5C}"/>
              </a:ext>
            </a:extLst>
          </p:cNvPr>
          <p:cNvSpPr/>
          <p:nvPr/>
        </p:nvSpPr>
        <p:spPr>
          <a:xfrm>
            <a:off x="1466820" y="5315815"/>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ktangel 5">
            <a:extLst>
              <a:ext uri="{FF2B5EF4-FFF2-40B4-BE49-F238E27FC236}">
                <a16:creationId xmlns:a16="http://schemas.microsoft.com/office/drawing/2014/main" id="{128AAF3C-BF54-9E67-4D14-BAD57CA6BFAA}"/>
              </a:ext>
            </a:extLst>
          </p:cNvPr>
          <p:cNvSpPr/>
          <p:nvPr/>
        </p:nvSpPr>
        <p:spPr>
          <a:xfrm>
            <a:off x="352104" y="2062349"/>
            <a:ext cx="2186279"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Typ anläggningsprojekt, ex: markarbete</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ktangel 6">
            <a:extLst>
              <a:ext uri="{FF2B5EF4-FFF2-40B4-BE49-F238E27FC236}">
                <a16:creationId xmlns:a16="http://schemas.microsoft.com/office/drawing/2014/main" id="{89D80009-0977-1E18-3C8F-1AB4B616A313}"/>
              </a:ext>
            </a:extLst>
          </p:cNvPr>
          <p:cNvSpPr/>
          <p:nvPr/>
        </p:nvSpPr>
        <p:spPr>
          <a:xfrm>
            <a:off x="392759" y="3076575"/>
            <a:ext cx="2145623" cy="1943100"/>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Ex ”</a:t>
            </a:r>
            <a:r>
              <a:rPr kumimoji="0" lang="sv-SE" sz="1800" b="0" i="0" u="none" strike="noStrike" kern="1200" cap="none" spc="0" normalizeH="0" baseline="0" noProof="0" dirty="0" err="1">
                <a:ln>
                  <a:noFill/>
                </a:ln>
                <a:solidFill>
                  <a:prstClr val="black"/>
                </a:solidFill>
                <a:effectLst/>
                <a:uLnTx/>
                <a:uFillTx/>
                <a:latin typeface="Calibri"/>
                <a:ea typeface="+mn-ea"/>
                <a:cs typeface="+mn-cs"/>
              </a:rPr>
              <a:t>Lunda</a:t>
            </a:r>
            <a:r>
              <a:rPr kumimoji="0" lang="sv-SE" sz="1800" b="0" i="0" u="none" strike="noStrike" kern="1200" cap="none" spc="0" normalizeH="0" baseline="0" noProof="0" dirty="0">
                <a:ln>
                  <a:noFill/>
                </a:ln>
                <a:solidFill>
                  <a:prstClr val="black"/>
                </a:solidFill>
                <a:effectLst/>
                <a:uLnTx/>
                <a:uFillTx/>
                <a:latin typeface="Calibri"/>
                <a:ea typeface="+mn-ea"/>
                <a:cs typeface="+mn-cs"/>
              </a:rPr>
              <a:t> lera” och lika byggprojekt (särberäkningar)</a:t>
            </a:r>
          </a:p>
        </p:txBody>
      </p:sp>
      <p:sp>
        <p:nvSpPr>
          <p:cNvPr id="8" name="Rektangel 7">
            <a:extLst>
              <a:ext uri="{FF2B5EF4-FFF2-40B4-BE49-F238E27FC236}">
                <a16:creationId xmlns:a16="http://schemas.microsoft.com/office/drawing/2014/main" id="{6817EA3E-26DC-9355-3AAF-0AB33960BBDB}"/>
              </a:ext>
            </a:extLst>
          </p:cNvPr>
          <p:cNvSpPr/>
          <p:nvPr/>
        </p:nvSpPr>
        <p:spPr>
          <a:xfrm>
            <a:off x="300007" y="5897893"/>
            <a:ext cx="2238375"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Projektspecifika beräkningar per projekt =</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Ellips 8">
            <a:extLst>
              <a:ext uri="{FF2B5EF4-FFF2-40B4-BE49-F238E27FC236}">
                <a16:creationId xmlns:a16="http://schemas.microsoft.com/office/drawing/2014/main" id="{6E82F38E-FBBD-AADA-163A-5DB6F89EF001}"/>
              </a:ext>
            </a:extLst>
          </p:cNvPr>
          <p:cNvSpPr/>
          <p:nvPr/>
        </p:nvSpPr>
        <p:spPr>
          <a:xfrm>
            <a:off x="2219295" y="6478918"/>
            <a:ext cx="219105" cy="22897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Höger klammerparentes 22">
            <a:extLst>
              <a:ext uri="{FF2B5EF4-FFF2-40B4-BE49-F238E27FC236}">
                <a16:creationId xmlns:a16="http://schemas.microsoft.com/office/drawing/2014/main" id="{986D56AA-14F5-EBCD-6211-6A8A4225ADF2}"/>
              </a:ext>
            </a:extLst>
          </p:cNvPr>
          <p:cNvSpPr/>
          <p:nvPr/>
        </p:nvSpPr>
        <p:spPr>
          <a:xfrm rot="16200000">
            <a:off x="6022270" y="-4110170"/>
            <a:ext cx="361950" cy="11702282"/>
          </a:xfrm>
          <a:prstGeom prst="rightBrace">
            <a:avLst>
              <a:gd name="adj1" fmla="val 530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Rektangel 23">
            <a:extLst>
              <a:ext uri="{FF2B5EF4-FFF2-40B4-BE49-F238E27FC236}">
                <a16:creationId xmlns:a16="http://schemas.microsoft.com/office/drawing/2014/main" id="{C2209869-3D94-5FA3-F44F-63E4294D2004}"/>
              </a:ext>
            </a:extLst>
          </p:cNvPr>
          <p:cNvSpPr/>
          <p:nvPr/>
        </p:nvSpPr>
        <p:spPr>
          <a:xfrm>
            <a:off x="707085" y="345650"/>
            <a:ext cx="9249303" cy="116177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ÖVERSIKT KLIMATOPTIMERING – ANLÄGGNING: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srgbClr val="0070C0"/>
                </a:solidFill>
                <a:effectLst/>
                <a:uLnTx/>
                <a:uFillTx/>
                <a:latin typeface="Calibri"/>
                <a:ea typeface="+mn-ea"/>
                <a:cs typeface="+mn-cs"/>
              </a:rPr>
              <a:t>När nöjd? Hur ta fram referensvärden inkl bästa klimatval referensvärde för anläggning?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srgbClr val="0070C0"/>
                </a:solidFill>
                <a:effectLst/>
                <a:uLnTx/>
                <a:uFillTx/>
                <a:latin typeface="Calibri"/>
                <a:ea typeface="+mn-ea"/>
                <a:cs typeface="+mn-cs"/>
              </a:rPr>
              <a:t>2025 finns det generellt ej framtaget referensvärden för anläggningsprojekt (finns på urval Trafikverket projekt, och några enstaka anläggningsprojekt)</a:t>
            </a:r>
            <a:endParaRPr kumimoji="0" lang="sv-SE"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6" name="Höger klammerparentes 15">
            <a:extLst>
              <a:ext uri="{FF2B5EF4-FFF2-40B4-BE49-F238E27FC236}">
                <a16:creationId xmlns:a16="http://schemas.microsoft.com/office/drawing/2014/main" id="{49664ABC-B193-E6D6-BB3E-251D26ADD37B}"/>
              </a:ext>
            </a:extLst>
          </p:cNvPr>
          <p:cNvSpPr/>
          <p:nvPr/>
        </p:nvSpPr>
        <p:spPr>
          <a:xfrm>
            <a:off x="3962400" y="3243077"/>
            <a:ext cx="361950" cy="1814698"/>
          </a:xfrm>
          <a:prstGeom prst="rightBrace">
            <a:avLst>
              <a:gd name="adj1" fmla="val 3201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Rektangel 18">
            <a:extLst>
              <a:ext uri="{FF2B5EF4-FFF2-40B4-BE49-F238E27FC236}">
                <a16:creationId xmlns:a16="http://schemas.microsoft.com/office/drawing/2014/main" id="{A8670055-EF3D-D15B-7A6D-FC70987836EE}"/>
              </a:ext>
            </a:extLst>
          </p:cNvPr>
          <p:cNvSpPr/>
          <p:nvPr/>
        </p:nvSpPr>
        <p:spPr>
          <a:xfrm>
            <a:off x="2962273" y="5897893"/>
            <a:ext cx="9092111"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Genomsnitt referensvärde – statistiskt underlag behövs (först preliminärt).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Flera olika studier behövs som med tiden kvalitativt förfinar /förbättrar referensvärdena</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Ellips 19">
            <a:extLst>
              <a:ext uri="{FF2B5EF4-FFF2-40B4-BE49-F238E27FC236}">
                <a16:creationId xmlns:a16="http://schemas.microsoft.com/office/drawing/2014/main" id="{7317CD8E-0A0B-B8D2-4F66-88E3E39E0AAF}"/>
              </a:ext>
            </a:extLst>
          </p:cNvPr>
          <p:cNvSpPr/>
          <p:nvPr/>
        </p:nvSpPr>
        <p:spPr>
          <a:xfrm>
            <a:off x="4454024" y="3924114"/>
            <a:ext cx="483539" cy="452623"/>
          </a:xfrm>
          <a:prstGeom prst="ellipse">
            <a:avLst/>
          </a:prstGeom>
          <a:solidFill>
            <a:schemeClr val="bg1">
              <a:lumMod val="65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Rektangel 24">
            <a:extLst>
              <a:ext uri="{FF2B5EF4-FFF2-40B4-BE49-F238E27FC236}">
                <a16:creationId xmlns:a16="http://schemas.microsoft.com/office/drawing/2014/main" id="{A4165C03-537D-538E-8C02-8B14125D7FDC}"/>
              </a:ext>
            </a:extLst>
          </p:cNvPr>
          <p:cNvSpPr/>
          <p:nvPr/>
        </p:nvSpPr>
        <p:spPr>
          <a:xfrm>
            <a:off x="2900333" y="2095223"/>
            <a:ext cx="2143125"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Traditionellt: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Hur det byggdes 2015-2020</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Rektangel 30">
            <a:extLst>
              <a:ext uri="{FF2B5EF4-FFF2-40B4-BE49-F238E27FC236}">
                <a16:creationId xmlns:a16="http://schemas.microsoft.com/office/drawing/2014/main" id="{B90AF0FB-5CED-E550-B2E1-62510349DA17}"/>
              </a:ext>
            </a:extLst>
          </p:cNvPr>
          <p:cNvSpPr/>
          <p:nvPr/>
        </p:nvSpPr>
        <p:spPr>
          <a:xfrm>
            <a:off x="5249395" y="2095224"/>
            <a:ext cx="2143125" cy="743318"/>
          </a:xfrm>
          <a:prstGeom prst="rect">
            <a:avLst/>
          </a:prstGeom>
          <a:solidFill>
            <a:schemeClr val="accent6">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Klimatförbättrat: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Från 1-40% CO2e</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Rektangel 31">
            <a:extLst>
              <a:ext uri="{FF2B5EF4-FFF2-40B4-BE49-F238E27FC236}">
                <a16:creationId xmlns:a16="http://schemas.microsoft.com/office/drawing/2014/main" id="{BB90906D-9786-1BA6-8398-A8E28A004BD5}"/>
              </a:ext>
            </a:extLst>
          </p:cNvPr>
          <p:cNvSpPr/>
          <p:nvPr/>
        </p:nvSpPr>
        <p:spPr>
          <a:xfrm>
            <a:off x="7591687" y="2087982"/>
            <a:ext cx="2143125" cy="750560"/>
          </a:xfrm>
          <a:prstGeom prst="rect">
            <a:avLst/>
          </a:prstGeom>
          <a:solidFill>
            <a:schemeClr val="accent6">
              <a:lumMod val="40000"/>
              <a:lumOff val="6000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Klimatoptimerat: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&gt; 20% + </a:t>
            </a:r>
            <a:r>
              <a:rPr kumimoji="0" lang="sv-SE" sz="1800" b="1" i="0" u="none" strike="noStrike" kern="1200" cap="none" spc="0" normalizeH="0" baseline="0" noProof="0" dirty="0">
                <a:ln>
                  <a:noFill/>
                </a:ln>
                <a:solidFill>
                  <a:srgbClr val="FF0000"/>
                </a:solidFill>
                <a:effectLst/>
                <a:uLnTx/>
                <a:uFillTx/>
                <a:latin typeface="Calibri"/>
                <a:ea typeface="+mn-ea"/>
                <a:cs typeface="+mn-cs"/>
              </a:rPr>
              <a:t>motivera ansvarstagande</a:t>
            </a:r>
            <a:endParaRPr kumimoji="0" lang="sv-SE" sz="1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33" name="Höger klammerparentes 32">
            <a:extLst>
              <a:ext uri="{FF2B5EF4-FFF2-40B4-BE49-F238E27FC236}">
                <a16:creationId xmlns:a16="http://schemas.microsoft.com/office/drawing/2014/main" id="{4D92AF1C-806E-4FEC-3315-F6C932ED9FA2}"/>
              </a:ext>
            </a:extLst>
          </p:cNvPr>
          <p:cNvSpPr/>
          <p:nvPr/>
        </p:nvSpPr>
        <p:spPr>
          <a:xfrm>
            <a:off x="6429377"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Ellips 33">
            <a:extLst>
              <a:ext uri="{FF2B5EF4-FFF2-40B4-BE49-F238E27FC236}">
                <a16:creationId xmlns:a16="http://schemas.microsoft.com/office/drawing/2014/main" id="{55A5BD08-E4D5-0C64-037F-CBBCA1F5DC28}"/>
              </a:ext>
            </a:extLst>
          </p:cNvPr>
          <p:cNvSpPr/>
          <p:nvPr/>
        </p:nvSpPr>
        <p:spPr>
          <a:xfrm>
            <a:off x="6921001" y="3886014"/>
            <a:ext cx="483539" cy="452623"/>
          </a:xfrm>
          <a:prstGeom prst="ellipse">
            <a:avLst/>
          </a:prstGeom>
          <a:solidFill>
            <a:schemeClr val="accent6">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Pil: höger 34">
            <a:extLst>
              <a:ext uri="{FF2B5EF4-FFF2-40B4-BE49-F238E27FC236}">
                <a16:creationId xmlns:a16="http://schemas.microsoft.com/office/drawing/2014/main" id="{E724F669-3DF6-1918-F242-4A2F2DD6F414}"/>
              </a:ext>
            </a:extLst>
          </p:cNvPr>
          <p:cNvSpPr/>
          <p:nvPr/>
        </p:nvSpPr>
        <p:spPr>
          <a:xfrm>
            <a:off x="2962274" y="3243077"/>
            <a:ext cx="870451"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Pil: höger 35">
            <a:extLst>
              <a:ext uri="{FF2B5EF4-FFF2-40B4-BE49-F238E27FC236}">
                <a16:creationId xmlns:a16="http://schemas.microsoft.com/office/drawing/2014/main" id="{6DEB3E25-3C41-6FC9-9B6F-0F88170D9F1B}"/>
              </a:ext>
            </a:extLst>
          </p:cNvPr>
          <p:cNvSpPr/>
          <p:nvPr/>
        </p:nvSpPr>
        <p:spPr>
          <a:xfrm>
            <a:off x="5306544" y="3340801"/>
            <a:ext cx="1002590"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Höger klammerparentes 36">
            <a:extLst>
              <a:ext uri="{FF2B5EF4-FFF2-40B4-BE49-F238E27FC236}">
                <a16:creationId xmlns:a16="http://schemas.microsoft.com/office/drawing/2014/main" id="{4C3960AA-4062-7C0A-FFCD-36C33C70FA22}"/>
              </a:ext>
            </a:extLst>
          </p:cNvPr>
          <p:cNvSpPr/>
          <p:nvPr/>
        </p:nvSpPr>
        <p:spPr>
          <a:xfrm>
            <a:off x="8905282"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Ellips 37">
            <a:extLst>
              <a:ext uri="{FF2B5EF4-FFF2-40B4-BE49-F238E27FC236}">
                <a16:creationId xmlns:a16="http://schemas.microsoft.com/office/drawing/2014/main" id="{5AA7199B-DC08-D5E7-AEFA-ED3A202F02D3}"/>
              </a:ext>
            </a:extLst>
          </p:cNvPr>
          <p:cNvSpPr/>
          <p:nvPr/>
        </p:nvSpPr>
        <p:spPr>
          <a:xfrm>
            <a:off x="9396906" y="3886014"/>
            <a:ext cx="483539" cy="452623"/>
          </a:xfrm>
          <a:prstGeom prst="ellipse">
            <a:avLst/>
          </a:prstGeom>
          <a:solidFill>
            <a:schemeClr val="accent6">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Pil: höger 38">
            <a:extLst>
              <a:ext uri="{FF2B5EF4-FFF2-40B4-BE49-F238E27FC236}">
                <a16:creationId xmlns:a16="http://schemas.microsoft.com/office/drawing/2014/main" id="{B91514CA-6A2D-6A90-EF2B-33D9B10EB034}"/>
              </a:ext>
            </a:extLst>
          </p:cNvPr>
          <p:cNvSpPr/>
          <p:nvPr/>
        </p:nvSpPr>
        <p:spPr>
          <a:xfrm>
            <a:off x="7782448" y="3340801"/>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ektangel 39">
            <a:extLst>
              <a:ext uri="{FF2B5EF4-FFF2-40B4-BE49-F238E27FC236}">
                <a16:creationId xmlns:a16="http://schemas.microsoft.com/office/drawing/2014/main" id="{85716A31-B261-2C4D-D258-AF03A2942F04}"/>
              </a:ext>
            </a:extLst>
          </p:cNvPr>
          <p:cNvSpPr/>
          <p:nvPr/>
        </p:nvSpPr>
        <p:spPr>
          <a:xfrm>
            <a:off x="9940749" y="2078457"/>
            <a:ext cx="2143125" cy="769610"/>
          </a:xfrm>
          <a:prstGeom prst="rect">
            <a:avLst/>
          </a:prstGeom>
          <a:solidFill>
            <a:schemeClr val="accent6">
              <a:lumMod val="60000"/>
              <a:lumOff val="4000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Klimatbalanserat</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1" name="Höger klammerparentes 40">
            <a:extLst>
              <a:ext uri="{FF2B5EF4-FFF2-40B4-BE49-F238E27FC236}">
                <a16:creationId xmlns:a16="http://schemas.microsoft.com/office/drawing/2014/main" id="{B5EC7030-7428-9601-836C-BD04B5C77AE9}"/>
              </a:ext>
            </a:extLst>
          </p:cNvPr>
          <p:cNvSpPr/>
          <p:nvPr/>
        </p:nvSpPr>
        <p:spPr>
          <a:xfrm>
            <a:off x="11079222" y="3226410"/>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Ellips 41">
            <a:extLst>
              <a:ext uri="{FF2B5EF4-FFF2-40B4-BE49-F238E27FC236}">
                <a16:creationId xmlns:a16="http://schemas.microsoft.com/office/drawing/2014/main" id="{606A844E-922E-084B-F55C-4BE4A7A77536}"/>
              </a:ext>
            </a:extLst>
          </p:cNvPr>
          <p:cNvSpPr/>
          <p:nvPr/>
        </p:nvSpPr>
        <p:spPr>
          <a:xfrm>
            <a:off x="11570846" y="3907447"/>
            <a:ext cx="483539" cy="452623"/>
          </a:xfrm>
          <a:prstGeom prst="ellipse">
            <a:avLst/>
          </a:prstGeom>
          <a:solidFill>
            <a:schemeClr val="accent6">
              <a:lumMod val="60000"/>
              <a:lumOff val="4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Pil: höger 42">
            <a:extLst>
              <a:ext uri="{FF2B5EF4-FFF2-40B4-BE49-F238E27FC236}">
                <a16:creationId xmlns:a16="http://schemas.microsoft.com/office/drawing/2014/main" id="{01ABCF48-273D-B3C4-9EC1-4D44ED625D34}"/>
              </a:ext>
            </a:extLst>
          </p:cNvPr>
          <p:cNvSpPr/>
          <p:nvPr/>
        </p:nvSpPr>
        <p:spPr>
          <a:xfrm>
            <a:off x="9956388" y="3362234"/>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ktangel 43">
            <a:extLst>
              <a:ext uri="{FF2B5EF4-FFF2-40B4-BE49-F238E27FC236}">
                <a16:creationId xmlns:a16="http://schemas.microsoft.com/office/drawing/2014/main" id="{21856FF5-68B6-9EDA-7E65-451EECD8135F}"/>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textruta 44">
            <a:extLst>
              <a:ext uri="{FF2B5EF4-FFF2-40B4-BE49-F238E27FC236}">
                <a16:creationId xmlns:a16="http://schemas.microsoft.com/office/drawing/2014/main" id="{B82F0358-BD6E-D89C-88D2-A24E23CBBA94}"/>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 name="textruta 45">
            <a:extLst>
              <a:ext uri="{FF2B5EF4-FFF2-40B4-BE49-F238E27FC236}">
                <a16:creationId xmlns:a16="http://schemas.microsoft.com/office/drawing/2014/main" id="{A28E686C-9A4D-1583-850C-3C6F72CD23DF}"/>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 name="Rektangel 46">
            <a:extLst>
              <a:ext uri="{FF2B5EF4-FFF2-40B4-BE49-F238E27FC236}">
                <a16:creationId xmlns:a16="http://schemas.microsoft.com/office/drawing/2014/main" id="{D4397194-AA1D-D9C0-8A18-8E18B7C53F23}"/>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Rektangel 54">
            <a:extLst>
              <a:ext uri="{FF2B5EF4-FFF2-40B4-BE49-F238E27FC236}">
                <a16:creationId xmlns:a16="http://schemas.microsoft.com/office/drawing/2014/main" id="{8A620D1D-9101-57E6-7F78-41E59CD6CA5F}"/>
              </a:ext>
            </a:extLst>
          </p:cNvPr>
          <p:cNvSpPr/>
          <p:nvPr/>
        </p:nvSpPr>
        <p:spPr>
          <a:xfrm>
            <a:off x="2060575" y="3455076"/>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6" name="Rektangel 55">
            <a:extLst>
              <a:ext uri="{FF2B5EF4-FFF2-40B4-BE49-F238E27FC236}">
                <a16:creationId xmlns:a16="http://schemas.microsoft.com/office/drawing/2014/main" id="{00D303FC-0A3F-BC1A-0EC3-767ADFD20690}"/>
              </a:ext>
            </a:extLst>
          </p:cNvPr>
          <p:cNvSpPr/>
          <p:nvPr/>
        </p:nvSpPr>
        <p:spPr>
          <a:xfrm>
            <a:off x="2051947" y="401809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7" name="Rektangel 56">
            <a:extLst>
              <a:ext uri="{FF2B5EF4-FFF2-40B4-BE49-F238E27FC236}">
                <a16:creationId xmlns:a16="http://schemas.microsoft.com/office/drawing/2014/main" id="{887772D1-73EB-D582-B733-FE495FA84D19}"/>
              </a:ext>
            </a:extLst>
          </p:cNvPr>
          <p:cNvSpPr/>
          <p:nvPr/>
        </p:nvSpPr>
        <p:spPr>
          <a:xfrm>
            <a:off x="2051947" y="4595871"/>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Rektangel 57">
            <a:extLst>
              <a:ext uri="{FF2B5EF4-FFF2-40B4-BE49-F238E27FC236}">
                <a16:creationId xmlns:a16="http://schemas.microsoft.com/office/drawing/2014/main" id="{315D554F-A5F4-B8CF-297F-CE2E19F82408}"/>
              </a:ext>
            </a:extLst>
          </p:cNvPr>
          <p:cNvSpPr/>
          <p:nvPr/>
        </p:nvSpPr>
        <p:spPr>
          <a:xfrm>
            <a:off x="2090443" y="5622392"/>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Rektangel 58">
            <a:extLst>
              <a:ext uri="{FF2B5EF4-FFF2-40B4-BE49-F238E27FC236}">
                <a16:creationId xmlns:a16="http://schemas.microsoft.com/office/drawing/2014/main" id="{42381DC5-E8F0-6D9E-0619-C2E3508FFA27}"/>
              </a:ext>
            </a:extLst>
          </p:cNvPr>
          <p:cNvSpPr/>
          <p:nvPr/>
        </p:nvSpPr>
        <p:spPr>
          <a:xfrm>
            <a:off x="4605638" y="4145445"/>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0" name="Rektangel 59">
            <a:extLst>
              <a:ext uri="{FF2B5EF4-FFF2-40B4-BE49-F238E27FC236}">
                <a16:creationId xmlns:a16="http://schemas.microsoft.com/office/drawing/2014/main" id="{971885AD-C35A-4B20-5D41-11A5275E9DBB}"/>
              </a:ext>
            </a:extLst>
          </p:cNvPr>
          <p:cNvSpPr/>
          <p:nvPr/>
        </p:nvSpPr>
        <p:spPr>
          <a:xfrm>
            <a:off x="7051518" y="407317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ektangel 60">
            <a:extLst>
              <a:ext uri="{FF2B5EF4-FFF2-40B4-BE49-F238E27FC236}">
                <a16:creationId xmlns:a16="http://schemas.microsoft.com/office/drawing/2014/main" id="{6B5ADAF6-3AFD-D761-D693-F087270F8482}"/>
              </a:ext>
            </a:extLst>
          </p:cNvPr>
          <p:cNvSpPr/>
          <p:nvPr/>
        </p:nvSpPr>
        <p:spPr>
          <a:xfrm>
            <a:off x="9550671" y="411179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Pratbubbla: rektangel med rundade hörn 9">
            <a:extLst>
              <a:ext uri="{FF2B5EF4-FFF2-40B4-BE49-F238E27FC236}">
                <a16:creationId xmlns:a16="http://schemas.microsoft.com/office/drawing/2014/main" id="{3D49A30A-15A1-4C6B-D1E1-D94111327048}"/>
              </a:ext>
            </a:extLst>
          </p:cNvPr>
          <p:cNvSpPr/>
          <p:nvPr/>
        </p:nvSpPr>
        <p:spPr>
          <a:xfrm>
            <a:off x="8905282" y="5248275"/>
            <a:ext cx="1907765" cy="513794"/>
          </a:xfrm>
          <a:prstGeom prst="wedgeRoundRectCallout">
            <a:avLst>
              <a:gd name="adj1" fmla="val -9849"/>
              <a:gd name="adj2" fmla="val -21557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Pratbubbla: rektangel med rundade hörn 10">
            <a:extLst>
              <a:ext uri="{FF2B5EF4-FFF2-40B4-BE49-F238E27FC236}">
                <a16:creationId xmlns:a16="http://schemas.microsoft.com/office/drawing/2014/main" id="{E6835ABF-C69F-62D9-600E-1652D7730885}"/>
              </a:ext>
            </a:extLst>
          </p:cNvPr>
          <p:cNvSpPr/>
          <p:nvPr/>
        </p:nvSpPr>
        <p:spPr>
          <a:xfrm>
            <a:off x="8905281" y="5240324"/>
            <a:ext cx="1907765" cy="513794"/>
          </a:xfrm>
          <a:prstGeom prst="wedgeRoundRectCallout">
            <a:avLst>
              <a:gd name="adj1" fmla="val 90006"/>
              <a:gd name="adj2" fmla="val -23411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Allt tuffare gränsvärde</a:t>
            </a: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6108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23" grpId="0" animBg="1"/>
      <p:bldP spid="16" grpId="0" animBg="1"/>
      <p:bldP spid="19" grpId="0" animBg="1"/>
      <p:bldP spid="20" grpId="0" animBg="1"/>
      <p:bldP spid="25"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55" grpId="0" animBg="1"/>
      <p:bldP spid="56" grpId="0" animBg="1"/>
      <p:bldP spid="57" grpId="0" animBg="1"/>
      <p:bldP spid="58" grpId="0" animBg="1"/>
      <p:bldP spid="59" grpId="0" animBg="1"/>
      <p:bldP spid="60" grpId="0" animBg="1"/>
      <p:bldP spid="61"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484F2-3DC6-022B-7FE1-B21EF569F694}"/>
            </a:ext>
          </a:extLst>
        </p:cNvPr>
        <p:cNvGrpSpPr/>
        <p:nvPr/>
      </p:nvGrpSpPr>
      <p:grpSpPr>
        <a:xfrm>
          <a:off x="0" y="0"/>
          <a:ext cx="0" cy="0"/>
          <a:chOff x="0" y="0"/>
          <a:chExt cx="0" cy="0"/>
        </a:xfrm>
      </p:grpSpPr>
      <p:sp>
        <p:nvSpPr>
          <p:cNvPr id="2" name="Ellips 1">
            <a:extLst>
              <a:ext uri="{FF2B5EF4-FFF2-40B4-BE49-F238E27FC236}">
                <a16:creationId xmlns:a16="http://schemas.microsoft.com/office/drawing/2014/main" id="{B3DDAC50-A81B-E357-1F96-C53B4B11EA18}"/>
              </a:ext>
            </a:extLst>
          </p:cNvPr>
          <p:cNvSpPr/>
          <p:nvPr/>
        </p:nvSpPr>
        <p:spPr>
          <a:xfrm>
            <a:off x="1657320" y="379552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Ellips 2">
            <a:extLst>
              <a:ext uri="{FF2B5EF4-FFF2-40B4-BE49-F238E27FC236}">
                <a16:creationId xmlns:a16="http://schemas.microsoft.com/office/drawing/2014/main" id="{B0C96D1A-2298-94AA-C7EF-0D932CAB2F25}"/>
              </a:ext>
            </a:extLst>
          </p:cNvPr>
          <p:cNvSpPr/>
          <p:nvPr/>
        </p:nvSpPr>
        <p:spPr>
          <a:xfrm>
            <a:off x="1666845" y="32049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Ellips 3">
            <a:extLst>
              <a:ext uri="{FF2B5EF4-FFF2-40B4-BE49-F238E27FC236}">
                <a16:creationId xmlns:a16="http://schemas.microsoft.com/office/drawing/2014/main" id="{EC134800-4604-E1B8-F8FC-430F0707013B}"/>
              </a:ext>
            </a:extLst>
          </p:cNvPr>
          <p:cNvSpPr/>
          <p:nvPr/>
        </p:nvSpPr>
        <p:spPr>
          <a:xfrm>
            <a:off x="1676370" y="43860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Ellips 4">
            <a:extLst>
              <a:ext uri="{FF2B5EF4-FFF2-40B4-BE49-F238E27FC236}">
                <a16:creationId xmlns:a16="http://schemas.microsoft.com/office/drawing/2014/main" id="{726CCBE0-BFAF-1BCA-61B7-F3A37563FF81}"/>
              </a:ext>
            </a:extLst>
          </p:cNvPr>
          <p:cNvSpPr/>
          <p:nvPr/>
        </p:nvSpPr>
        <p:spPr>
          <a:xfrm>
            <a:off x="1657320" y="5315815"/>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ktangel 5">
            <a:extLst>
              <a:ext uri="{FF2B5EF4-FFF2-40B4-BE49-F238E27FC236}">
                <a16:creationId xmlns:a16="http://schemas.microsoft.com/office/drawing/2014/main" id="{9020D16C-667E-1F9A-E4F8-09C2A633F526}"/>
              </a:ext>
            </a:extLst>
          </p:cNvPr>
          <p:cNvSpPr/>
          <p:nvPr/>
        </p:nvSpPr>
        <p:spPr>
          <a:xfrm>
            <a:off x="530841" y="2102182"/>
            <a:ext cx="2055166"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Typ ROT Projekt, ex: Stambyte</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ktangel 6">
            <a:extLst>
              <a:ext uri="{FF2B5EF4-FFF2-40B4-BE49-F238E27FC236}">
                <a16:creationId xmlns:a16="http://schemas.microsoft.com/office/drawing/2014/main" id="{BBD59A67-0903-4F87-2161-905FD917AD2C}"/>
              </a:ext>
            </a:extLst>
          </p:cNvPr>
          <p:cNvSpPr/>
          <p:nvPr/>
        </p:nvSpPr>
        <p:spPr>
          <a:xfrm>
            <a:off x="530840" y="3076575"/>
            <a:ext cx="2039922" cy="1943100"/>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Lika byggprojekt (särberäkningar)</a:t>
            </a:r>
          </a:p>
        </p:txBody>
      </p:sp>
      <p:sp>
        <p:nvSpPr>
          <p:cNvPr id="8" name="Rektangel 7">
            <a:extLst>
              <a:ext uri="{FF2B5EF4-FFF2-40B4-BE49-F238E27FC236}">
                <a16:creationId xmlns:a16="http://schemas.microsoft.com/office/drawing/2014/main" id="{AAC0807A-F047-AB78-B503-D0F25E8645E1}"/>
              </a:ext>
            </a:extLst>
          </p:cNvPr>
          <p:cNvSpPr/>
          <p:nvPr/>
        </p:nvSpPr>
        <p:spPr>
          <a:xfrm>
            <a:off x="347632" y="5897893"/>
            <a:ext cx="2238375"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Projektspecifika beräkningar per projekt =</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Ellips 8">
            <a:extLst>
              <a:ext uri="{FF2B5EF4-FFF2-40B4-BE49-F238E27FC236}">
                <a16:creationId xmlns:a16="http://schemas.microsoft.com/office/drawing/2014/main" id="{ED0690F8-0718-4DB7-6631-EC899CAC3DA6}"/>
              </a:ext>
            </a:extLst>
          </p:cNvPr>
          <p:cNvSpPr/>
          <p:nvPr/>
        </p:nvSpPr>
        <p:spPr>
          <a:xfrm>
            <a:off x="2266920" y="6478918"/>
            <a:ext cx="219105" cy="22897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Höger klammerparentes 22">
            <a:extLst>
              <a:ext uri="{FF2B5EF4-FFF2-40B4-BE49-F238E27FC236}">
                <a16:creationId xmlns:a16="http://schemas.microsoft.com/office/drawing/2014/main" id="{C55A2668-9FEA-D293-B124-A971B3BA5F71}"/>
              </a:ext>
            </a:extLst>
          </p:cNvPr>
          <p:cNvSpPr/>
          <p:nvPr/>
        </p:nvSpPr>
        <p:spPr>
          <a:xfrm rot="16200000">
            <a:off x="6126382" y="-3987921"/>
            <a:ext cx="361950" cy="11553033"/>
          </a:xfrm>
          <a:prstGeom prst="rightBrace">
            <a:avLst>
              <a:gd name="adj1" fmla="val 530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Rektangel 23">
            <a:extLst>
              <a:ext uri="{FF2B5EF4-FFF2-40B4-BE49-F238E27FC236}">
                <a16:creationId xmlns:a16="http://schemas.microsoft.com/office/drawing/2014/main" id="{31B34AB7-152E-CE9F-91CF-6658272EFCD8}"/>
              </a:ext>
            </a:extLst>
          </p:cNvPr>
          <p:cNvSpPr/>
          <p:nvPr/>
        </p:nvSpPr>
        <p:spPr>
          <a:xfrm>
            <a:off x="707085" y="345650"/>
            <a:ext cx="9027727" cy="1132515"/>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ÖVERSIKT KLIMATOPTIMERING – ROT BYGGPROJEKT: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srgbClr val="0070C0"/>
                </a:solidFill>
                <a:effectLst/>
                <a:uLnTx/>
                <a:uFillTx/>
                <a:latin typeface="Calibri"/>
                <a:ea typeface="+mn-ea"/>
                <a:cs typeface="+mn-cs"/>
              </a:rPr>
              <a:t>När nöjd? Hur ta fram referensvärden inkl mini-målgränsvärde för ROT bygg projekt?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srgbClr val="0070C0"/>
                </a:solidFill>
                <a:effectLst/>
                <a:uLnTx/>
                <a:uFillTx/>
                <a:latin typeface="Calibri"/>
                <a:ea typeface="+mn-ea"/>
                <a:cs typeface="+mn-cs"/>
              </a:rPr>
              <a:t>2025 finns i sektorn framtaget en hel del referensvärden för olika ROT projekt – med blandad kvalitet</a:t>
            </a:r>
            <a:endParaRPr kumimoji="0" lang="sv-SE" sz="1800" b="0" i="0" u="none" strike="noStrike" kern="1200" cap="none" spc="0" normalizeH="0" baseline="0" noProof="0" dirty="0">
              <a:ln>
                <a:noFill/>
              </a:ln>
              <a:solidFill>
                <a:srgbClr val="0070C0"/>
              </a:solidFill>
              <a:effectLst/>
              <a:uLnTx/>
              <a:uFillTx/>
              <a:latin typeface="Calibri"/>
              <a:ea typeface="+mn-ea"/>
              <a:cs typeface="+mn-cs"/>
            </a:endParaRPr>
          </a:p>
        </p:txBody>
      </p:sp>
      <p:sp>
        <p:nvSpPr>
          <p:cNvPr id="16" name="Höger klammerparentes 15">
            <a:extLst>
              <a:ext uri="{FF2B5EF4-FFF2-40B4-BE49-F238E27FC236}">
                <a16:creationId xmlns:a16="http://schemas.microsoft.com/office/drawing/2014/main" id="{A86B8B1F-6AA2-0E51-283B-01CC8754FE59}"/>
              </a:ext>
            </a:extLst>
          </p:cNvPr>
          <p:cNvSpPr/>
          <p:nvPr/>
        </p:nvSpPr>
        <p:spPr>
          <a:xfrm>
            <a:off x="3962400" y="3243077"/>
            <a:ext cx="361950" cy="1814698"/>
          </a:xfrm>
          <a:prstGeom prst="rightBrace">
            <a:avLst>
              <a:gd name="adj1" fmla="val 3201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Rektangel 18">
            <a:extLst>
              <a:ext uri="{FF2B5EF4-FFF2-40B4-BE49-F238E27FC236}">
                <a16:creationId xmlns:a16="http://schemas.microsoft.com/office/drawing/2014/main" id="{8CA74206-96AC-6F4E-2AA2-8B9B1F4C14C3}"/>
              </a:ext>
            </a:extLst>
          </p:cNvPr>
          <p:cNvSpPr/>
          <p:nvPr/>
        </p:nvSpPr>
        <p:spPr>
          <a:xfrm>
            <a:off x="2962273" y="5897893"/>
            <a:ext cx="9092111"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Genomsnitt referensvärde – statistiskt underlag behövs (först preliminärt).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Flera olika studier behövs som med tiden kvalitativt förfinar /förbättrar referensvärdena</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Ellips 19">
            <a:extLst>
              <a:ext uri="{FF2B5EF4-FFF2-40B4-BE49-F238E27FC236}">
                <a16:creationId xmlns:a16="http://schemas.microsoft.com/office/drawing/2014/main" id="{D5244E0A-6371-9BD9-DE92-D20A29C7FD62}"/>
              </a:ext>
            </a:extLst>
          </p:cNvPr>
          <p:cNvSpPr/>
          <p:nvPr/>
        </p:nvSpPr>
        <p:spPr>
          <a:xfrm>
            <a:off x="4454024" y="3924114"/>
            <a:ext cx="483539" cy="452623"/>
          </a:xfrm>
          <a:prstGeom prst="ellipse">
            <a:avLst/>
          </a:prstGeom>
          <a:solidFill>
            <a:schemeClr val="bg1">
              <a:lumMod val="65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Rektangel 24">
            <a:extLst>
              <a:ext uri="{FF2B5EF4-FFF2-40B4-BE49-F238E27FC236}">
                <a16:creationId xmlns:a16="http://schemas.microsoft.com/office/drawing/2014/main" id="{51DE9E0D-DECB-D513-4E58-FA16B74D6081}"/>
              </a:ext>
            </a:extLst>
          </p:cNvPr>
          <p:cNvSpPr/>
          <p:nvPr/>
        </p:nvSpPr>
        <p:spPr>
          <a:xfrm>
            <a:off x="2900333" y="2095223"/>
            <a:ext cx="2143125"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Traditionellt: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Hur det byggdes 2015-2020</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Rektangel 30">
            <a:extLst>
              <a:ext uri="{FF2B5EF4-FFF2-40B4-BE49-F238E27FC236}">
                <a16:creationId xmlns:a16="http://schemas.microsoft.com/office/drawing/2014/main" id="{EBE943CF-1210-82BB-3D91-59D027A2F305}"/>
              </a:ext>
            </a:extLst>
          </p:cNvPr>
          <p:cNvSpPr/>
          <p:nvPr/>
        </p:nvSpPr>
        <p:spPr>
          <a:xfrm>
            <a:off x="5249395" y="2095224"/>
            <a:ext cx="2143125" cy="743318"/>
          </a:xfrm>
          <a:prstGeom prst="rect">
            <a:avLst/>
          </a:prstGeom>
          <a:solidFill>
            <a:schemeClr val="accent6">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Klimatförbättrat: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Från 1-40% CO2e</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Rektangel 31">
            <a:extLst>
              <a:ext uri="{FF2B5EF4-FFF2-40B4-BE49-F238E27FC236}">
                <a16:creationId xmlns:a16="http://schemas.microsoft.com/office/drawing/2014/main" id="{25128A78-1E90-E990-B25A-F2EF864E8FEE}"/>
              </a:ext>
            </a:extLst>
          </p:cNvPr>
          <p:cNvSpPr/>
          <p:nvPr/>
        </p:nvSpPr>
        <p:spPr>
          <a:xfrm>
            <a:off x="7591687" y="2087982"/>
            <a:ext cx="2143125" cy="750560"/>
          </a:xfrm>
          <a:prstGeom prst="rect">
            <a:avLst/>
          </a:prstGeom>
          <a:solidFill>
            <a:schemeClr val="accent6">
              <a:lumMod val="40000"/>
              <a:lumOff val="6000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Klimatoptimerat: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&gt; 20% + </a:t>
            </a:r>
            <a:r>
              <a:rPr kumimoji="0" lang="sv-SE" sz="1800" b="1" i="0" u="none" strike="noStrike" kern="1200" cap="none" spc="0" normalizeH="0" baseline="0" noProof="0" dirty="0">
                <a:ln>
                  <a:noFill/>
                </a:ln>
                <a:solidFill>
                  <a:srgbClr val="FF0000"/>
                </a:solidFill>
                <a:effectLst/>
                <a:uLnTx/>
                <a:uFillTx/>
                <a:latin typeface="Calibri"/>
                <a:ea typeface="+mn-ea"/>
                <a:cs typeface="+mn-cs"/>
              </a:rPr>
              <a:t>motivera ansvarstagande</a:t>
            </a:r>
            <a:endParaRPr kumimoji="0" lang="sv-SE" sz="1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33" name="Höger klammerparentes 32">
            <a:extLst>
              <a:ext uri="{FF2B5EF4-FFF2-40B4-BE49-F238E27FC236}">
                <a16:creationId xmlns:a16="http://schemas.microsoft.com/office/drawing/2014/main" id="{F685D7E4-C322-4C8B-EAE6-1C88D4BF3FDE}"/>
              </a:ext>
            </a:extLst>
          </p:cNvPr>
          <p:cNvSpPr/>
          <p:nvPr/>
        </p:nvSpPr>
        <p:spPr>
          <a:xfrm>
            <a:off x="6429377"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Ellips 33">
            <a:extLst>
              <a:ext uri="{FF2B5EF4-FFF2-40B4-BE49-F238E27FC236}">
                <a16:creationId xmlns:a16="http://schemas.microsoft.com/office/drawing/2014/main" id="{DF2BFFA2-118E-CD48-0447-77504C624238}"/>
              </a:ext>
            </a:extLst>
          </p:cNvPr>
          <p:cNvSpPr/>
          <p:nvPr/>
        </p:nvSpPr>
        <p:spPr>
          <a:xfrm>
            <a:off x="6921001" y="3886014"/>
            <a:ext cx="483539" cy="452623"/>
          </a:xfrm>
          <a:prstGeom prst="ellipse">
            <a:avLst/>
          </a:prstGeom>
          <a:solidFill>
            <a:schemeClr val="accent6">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Pil: höger 34">
            <a:extLst>
              <a:ext uri="{FF2B5EF4-FFF2-40B4-BE49-F238E27FC236}">
                <a16:creationId xmlns:a16="http://schemas.microsoft.com/office/drawing/2014/main" id="{7FF107D4-3C05-A064-22A3-0A74D12FC888}"/>
              </a:ext>
            </a:extLst>
          </p:cNvPr>
          <p:cNvSpPr/>
          <p:nvPr/>
        </p:nvSpPr>
        <p:spPr>
          <a:xfrm>
            <a:off x="2962274" y="3243077"/>
            <a:ext cx="870451"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Pil: höger 35">
            <a:extLst>
              <a:ext uri="{FF2B5EF4-FFF2-40B4-BE49-F238E27FC236}">
                <a16:creationId xmlns:a16="http://schemas.microsoft.com/office/drawing/2014/main" id="{43C9F289-C582-D23F-54AF-E016BE99EBC2}"/>
              </a:ext>
            </a:extLst>
          </p:cNvPr>
          <p:cNvSpPr/>
          <p:nvPr/>
        </p:nvSpPr>
        <p:spPr>
          <a:xfrm>
            <a:off x="5306544" y="3340801"/>
            <a:ext cx="1002590"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Höger klammerparentes 36">
            <a:extLst>
              <a:ext uri="{FF2B5EF4-FFF2-40B4-BE49-F238E27FC236}">
                <a16:creationId xmlns:a16="http://schemas.microsoft.com/office/drawing/2014/main" id="{71912848-4C8A-033E-8FD8-931C3F89B296}"/>
              </a:ext>
            </a:extLst>
          </p:cNvPr>
          <p:cNvSpPr/>
          <p:nvPr/>
        </p:nvSpPr>
        <p:spPr>
          <a:xfrm>
            <a:off x="8905282"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Ellips 37">
            <a:extLst>
              <a:ext uri="{FF2B5EF4-FFF2-40B4-BE49-F238E27FC236}">
                <a16:creationId xmlns:a16="http://schemas.microsoft.com/office/drawing/2014/main" id="{C61B0697-AA07-DB57-67E6-C5D6B4994282}"/>
              </a:ext>
            </a:extLst>
          </p:cNvPr>
          <p:cNvSpPr/>
          <p:nvPr/>
        </p:nvSpPr>
        <p:spPr>
          <a:xfrm>
            <a:off x="9396906" y="3886014"/>
            <a:ext cx="483539" cy="452623"/>
          </a:xfrm>
          <a:prstGeom prst="ellipse">
            <a:avLst/>
          </a:prstGeom>
          <a:solidFill>
            <a:schemeClr val="accent6">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Pil: höger 38">
            <a:extLst>
              <a:ext uri="{FF2B5EF4-FFF2-40B4-BE49-F238E27FC236}">
                <a16:creationId xmlns:a16="http://schemas.microsoft.com/office/drawing/2014/main" id="{B8C86A85-6EAD-CEB1-7C79-8AA5EB93788C}"/>
              </a:ext>
            </a:extLst>
          </p:cNvPr>
          <p:cNvSpPr/>
          <p:nvPr/>
        </p:nvSpPr>
        <p:spPr>
          <a:xfrm>
            <a:off x="7782448" y="3340801"/>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ektangel 39">
            <a:extLst>
              <a:ext uri="{FF2B5EF4-FFF2-40B4-BE49-F238E27FC236}">
                <a16:creationId xmlns:a16="http://schemas.microsoft.com/office/drawing/2014/main" id="{49974157-AB50-FF7C-F2DC-BE90A6861766}"/>
              </a:ext>
            </a:extLst>
          </p:cNvPr>
          <p:cNvSpPr/>
          <p:nvPr/>
        </p:nvSpPr>
        <p:spPr>
          <a:xfrm>
            <a:off x="9940749" y="2078457"/>
            <a:ext cx="2143125" cy="769610"/>
          </a:xfrm>
          <a:prstGeom prst="rect">
            <a:avLst/>
          </a:prstGeom>
          <a:solidFill>
            <a:schemeClr val="accent6">
              <a:lumMod val="60000"/>
              <a:lumOff val="4000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Klimatbalanserat</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1" name="Höger klammerparentes 40">
            <a:extLst>
              <a:ext uri="{FF2B5EF4-FFF2-40B4-BE49-F238E27FC236}">
                <a16:creationId xmlns:a16="http://schemas.microsoft.com/office/drawing/2014/main" id="{80E3976B-234E-8F52-23B6-420ADC6EA6F1}"/>
              </a:ext>
            </a:extLst>
          </p:cNvPr>
          <p:cNvSpPr/>
          <p:nvPr/>
        </p:nvSpPr>
        <p:spPr>
          <a:xfrm>
            <a:off x="11079222" y="3226410"/>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Ellips 41">
            <a:extLst>
              <a:ext uri="{FF2B5EF4-FFF2-40B4-BE49-F238E27FC236}">
                <a16:creationId xmlns:a16="http://schemas.microsoft.com/office/drawing/2014/main" id="{A49CA961-CC11-4159-8F0F-5B10B0E5B210}"/>
              </a:ext>
            </a:extLst>
          </p:cNvPr>
          <p:cNvSpPr/>
          <p:nvPr/>
        </p:nvSpPr>
        <p:spPr>
          <a:xfrm>
            <a:off x="11570846" y="3907447"/>
            <a:ext cx="483539" cy="452623"/>
          </a:xfrm>
          <a:prstGeom prst="ellipse">
            <a:avLst/>
          </a:prstGeom>
          <a:solidFill>
            <a:schemeClr val="accent6">
              <a:lumMod val="60000"/>
              <a:lumOff val="4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Pil: höger 42">
            <a:extLst>
              <a:ext uri="{FF2B5EF4-FFF2-40B4-BE49-F238E27FC236}">
                <a16:creationId xmlns:a16="http://schemas.microsoft.com/office/drawing/2014/main" id="{27F3700E-9BF6-98FF-CF95-E379B7F127C7}"/>
              </a:ext>
            </a:extLst>
          </p:cNvPr>
          <p:cNvSpPr/>
          <p:nvPr/>
        </p:nvSpPr>
        <p:spPr>
          <a:xfrm>
            <a:off x="9956388" y="3362234"/>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ktangel 43">
            <a:extLst>
              <a:ext uri="{FF2B5EF4-FFF2-40B4-BE49-F238E27FC236}">
                <a16:creationId xmlns:a16="http://schemas.microsoft.com/office/drawing/2014/main" id="{D929360C-5EA5-00CD-50E0-875A6E90E544}"/>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textruta 44">
            <a:extLst>
              <a:ext uri="{FF2B5EF4-FFF2-40B4-BE49-F238E27FC236}">
                <a16:creationId xmlns:a16="http://schemas.microsoft.com/office/drawing/2014/main" id="{913F94CF-24D0-82BE-138F-0612B2169E2E}"/>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 name="textruta 45">
            <a:extLst>
              <a:ext uri="{FF2B5EF4-FFF2-40B4-BE49-F238E27FC236}">
                <a16:creationId xmlns:a16="http://schemas.microsoft.com/office/drawing/2014/main" id="{DE61DBD5-A009-D782-9F10-0DE82325C5A6}"/>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 name="Rektangel 46">
            <a:extLst>
              <a:ext uri="{FF2B5EF4-FFF2-40B4-BE49-F238E27FC236}">
                <a16:creationId xmlns:a16="http://schemas.microsoft.com/office/drawing/2014/main" id="{1EC814C3-48BD-F98C-B916-BEAEC3DEDC2E}"/>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ktangel 47">
            <a:extLst>
              <a:ext uri="{FF2B5EF4-FFF2-40B4-BE49-F238E27FC236}">
                <a16:creationId xmlns:a16="http://schemas.microsoft.com/office/drawing/2014/main" id="{EAE1563A-7722-D0D1-AA72-E5878999EF6D}"/>
              </a:ext>
            </a:extLst>
          </p:cNvPr>
          <p:cNvSpPr/>
          <p:nvPr/>
        </p:nvSpPr>
        <p:spPr>
          <a:xfrm>
            <a:off x="2251075" y="3455076"/>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48">
            <a:extLst>
              <a:ext uri="{FF2B5EF4-FFF2-40B4-BE49-F238E27FC236}">
                <a16:creationId xmlns:a16="http://schemas.microsoft.com/office/drawing/2014/main" id="{F2AD5EE4-400B-315E-3762-E9285D17DD7C}"/>
              </a:ext>
            </a:extLst>
          </p:cNvPr>
          <p:cNvSpPr/>
          <p:nvPr/>
        </p:nvSpPr>
        <p:spPr>
          <a:xfrm>
            <a:off x="2242447" y="401809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49">
            <a:extLst>
              <a:ext uri="{FF2B5EF4-FFF2-40B4-BE49-F238E27FC236}">
                <a16:creationId xmlns:a16="http://schemas.microsoft.com/office/drawing/2014/main" id="{3939007D-A30E-A0E3-7EA2-B342E199BD61}"/>
              </a:ext>
            </a:extLst>
          </p:cNvPr>
          <p:cNvSpPr/>
          <p:nvPr/>
        </p:nvSpPr>
        <p:spPr>
          <a:xfrm>
            <a:off x="2242447" y="4614921"/>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Rektangel 50">
            <a:extLst>
              <a:ext uri="{FF2B5EF4-FFF2-40B4-BE49-F238E27FC236}">
                <a16:creationId xmlns:a16="http://schemas.microsoft.com/office/drawing/2014/main" id="{9946D548-A7AB-416E-1BBA-32ECEA06B4AD}"/>
              </a:ext>
            </a:extLst>
          </p:cNvPr>
          <p:cNvSpPr/>
          <p:nvPr/>
        </p:nvSpPr>
        <p:spPr>
          <a:xfrm>
            <a:off x="2280943" y="5508092"/>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ktangel 51">
            <a:extLst>
              <a:ext uri="{FF2B5EF4-FFF2-40B4-BE49-F238E27FC236}">
                <a16:creationId xmlns:a16="http://schemas.microsoft.com/office/drawing/2014/main" id="{715E8FEC-1EF5-AA2F-F9B6-11EB5F36E41B}"/>
              </a:ext>
            </a:extLst>
          </p:cNvPr>
          <p:cNvSpPr/>
          <p:nvPr/>
        </p:nvSpPr>
        <p:spPr>
          <a:xfrm>
            <a:off x="4605638" y="4145445"/>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Rektangel 52">
            <a:extLst>
              <a:ext uri="{FF2B5EF4-FFF2-40B4-BE49-F238E27FC236}">
                <a16:creationId xmlns:a16="http://schemas.microsoft.com/office/drawing/2014/main" id="{3BC341D9-2BC5-D8D3-47CA-3730667032EB}"/>
              </a:ext>
            </a:extLst>
          </p:cNvPr>
          <p:cNvSpPr/>
          <p:nvPr/>
        </p:nvSpPr>
        <p:spPr>
          <a:xfrm>
            <a:off x="7051518" y="407317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53">
            <a:extLst>
              <a:ext uri="{FF2B5EF4-FFF2-40B4-BE49-F238E27FC236}">
                <a16:creationId xmlns:a16="http://schemas.microsoft.com/office/drawing/2014/main" id="{AD29EDE1-3CAC-A4C9-08D4-57F927D27082}"/>
              </a:ext>
            </a:extLst>
          </p:cNvPr>
          <p:cNvSpPr/>
          <p:nvPr/>
        </p:nvSpPr>
        <p:spPr>
          <a:xfrm>
            <a:off x="9550671" y="411179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Pratbubbla: rektangel med rundade hörn 9">
            <a:extLst>
              <a:ext uri="{FF2B5EF4-FFF2-40B4-BE49-F238E27FC236}">
                <a16:creationId xmlns:a16="http://schemas.microsoft.com/office/drawing/2014/main" id="{FB668EA8-1F9C-52CF-4E9F-0D15385FB73C}"/>
              </a:ext>
            </a:extLst>
          </p:cNvPr>
          <p:cNvSpPr/>
          <p:nvPr/>
        </p:nvSpPr>
        <p:spPr>
          <a:xfrm>
            <a:off x="8905282" y="5248275"/>
            <a:ext cx="1907765" cy="513794"/>
          </a:xfrm>
          <a:prstGeom prst="wedgeRoundRectCallout">
            <a:avLst>
              <a:gd name="adj1" fmla="val -9849"/>
              <a:gd name="adj2" fmla="val -21557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Pratbubbla: rektangel med rundade hörn 10">
            <a:extLst>
              <a:ext uri="{FF2B5EF4-FFF2-40B4-BE49-F238E27FC236}">
                <a16:creationId xmlns:a16="http://schemas.microsoft.com/office/drawing/2014/main" id="{B732745C-C6D6-78F1-61BE-DF6A21968E9E}"/>
              </a:ext>
            </a:extLst>
          </p:cNvPr>
          <p:cNvSpPr/>
          <p:nvPr/>
        </p:nvSpPr>
        <p:spPr>
          <a:xfrm>
            <a:off x="8905281" y="5240324"/>
            <a:ext cx="1907765" cy="513794"/>
          </a:xfrm>
          <a:prstGeom prst="wedgeRoundRectCallout">
            <a:avLst>
              <a:gd name="adj1" fmla="val 90006"/>
              <a:gd name="adj2" fmla="val -23411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Allt tuffare gränsvärde</a:t>
            </a: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2379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23" grpId="0" animBg="1"/>
      <p:bldP spid="16" grpId="0" animBg="1"/>
      <p:bldP spid="19" grpId="0" animBg="1"/>
      <p:bldP spid="20" grpId="0" animBg="1"/>
      <p:bldP spid="25"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8" grpId="0" animBg="1"/>
      <p:bldP spid="49" grpId="0" animBg="1"/>
      <p:bldP spid="50" grpId="0" animBg="1"/>
      <p:bldP spid="51" grpId="0" animBg="1"/>
      <p:bldP spid="52" grpId="0" animBg="1"/>
      <p:bldP spid="53" grpId="0" animBg="1"/>
      <p:bldP spid="54" grpId="0" animBg="1"/>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07A2C3-89BD-1257-7CB2-252B0A8F8AED}"/>
              </a:ext>
            </a:extLst>
          </p:cNvPr>
          <p:cNvSpPr>
            <a:spLocks noGrp="1"/>
          </p:cNvSpPr>
          <p:nvPr>
            <p:ph type="ctrTitle"/>
          </p:nvPr>
        </p:nvSpPr>
        <p:spPr>
          <a:xfrm>
            <a:off x="624518" y="192063"/>
            <a:ext cx="9359919" cy="699466"/>
          </a:xfrm>
        </p:spPr>
        <p:txBody>
          <a:bodyPr/>
          <a:lstStyle/>
          <a:p>
            <a:r>
              <a:rPr lang="sv-SE" dirty="0"/>
              <a:t>Gränssnitt – klimatberäkning (2022-2028): 1 (2)</a:t>
            </a:r>
          </a:p>
        </p:txBody>
      </p:sp>
      <p:graphicFrame>
        <p:nvGraphicFramePr>
          <p:cNvPr id="4" name="Tabell 3">
            <a:extLst>
              <a:ext uri="{FF2B5EF4-FFF2-40B4-BE49-F238E27FC236}">
                <a16:creationId xmlns:a16="http://schemas.microsoft.com/office/drawing/2014/main" id="{F87B383E-6CFE-538F-9DE3-77B17E6BE1E5}"/>
              </a:ext>
            </a:extLst>
          </p:cNvPr>
          <p:cNvGraphicFramePr>
            <a:graphicFrameLocks noGrp="1"/>
          </p:cNvGraphicFramePr>
          <p:nvPr/>
        </p:nvGraphicFramePr>
        <p:xfrm>
          <a:off x="624518" y="1121410"/>
          <a:ext cx="10862631" cy="5565140"/>
        </p:xfrm>
        <a:graphic>
          <a:graphicData uri="http://schemas.openxmlformats.org/drawingml/2006/table">
            <a:tbl>
              <a:tblPr firstRow="1" bandRow="1">
                <a:tableStyleId>{5C22544A-7EE6-4342-B048-85BDC9FD1C3A}</a:tableStyleId>
              </a:tblPr>
              <a:tblGrid>
                <a:gridCol w="3537907">
                  <a:extLst>
                    <a:ext uri="{9D8B030D-6E8A-4147-A177-3AD203B41FA5}">
                      <a16:colId xmlns:a16="http://schemas.microsoft.com/office/drawing/2014/main" val="3466242576"/>
                    </a:ext>
                  </a:extLst>
                </a:gridCol>
                <a:gridCol w="3838575">
                  <a:extLst>
                    <a:ext uri="{9D8B030D-6E8A-4147-A177-3AD203B41FA5}">
                      <a16:colId xmlns:a16="http://schemas.microsoft.com/office/drawing/2014/main" val="1746442677"/>
                    </a:ext>
                  </a:extLst>
                </a:gridCol>
                <a:gridCol w="3486149">
                  <a:extLst>
                    <a:ext uri="{9D8B030D-6E8A-4147-A177-3AD203B41FA5}">
                      <a16:colId xmlns:a16="http://schemas.microsoft.com/office/drawing/2014/main" val="3100108122"/>
                    </a:ext>
                  </a:extLst>
                </a:gridCol>
              </a:tblGrid>
              <a:tr h="370840">
                <a:tc>
                  <a:txBody>
                    <a:bodyPr/>
                    <a:lstStyle/>
                    <a:p>
                      <a:pPr algn="ctr"/>
                      <a:r>
                        <a:rPr lang="sv-SE"/>
                        <a:t>Nyproduktion / Större tillbyggnad </a:t>
                      </a:r>
                    </a:p>
                  </a:txBody>
                  <a:tcPr/>
                </a:tc>
                <a:tc>
                  <a:txBody>
                    <a:bodyPr/>
                    <a:lstStyle/>
                    <a:p>
                      <a:pPr algn="ctr"/>
                      <a:r>
                        <a:rPr lang="sv-SE"/>
                        <a:t>Renovering / Ombyggnad/Mindre </a:t>
                      </a:r>
                      <a:r>
                        <a:rPr lang="sv-SE" err="1"/>
                        <a:t>Tillbygggnad</a:t>
                      </a:r>
                      <a:endParaRPr lang="sv-SE"/>
                    </a:p>
                  </a:txBody>
                  <a:tcPr/>
                </a:tc>
                <a:tc>
                  <a:txBody>
                    <a:bodyPr/>
                    <a:lstStyle/>
                    <a:p>
                      <a:pPr algn="ctr"/>
                      <a:r>
                        <a:rPr lang="sv-SE"/>
                        <a:t>Byggservice </a:t>
                      </a:r>
                    </a:p>
                  </a:txBody>
                  <a:tcPr/>
                </a:tc>
                <a:extLst>
                  <a:ext uri="{0D108BD9-81ED-4DB2-BD59-A6C34878D82A}">
                    <a16:rowId xmlns:a16="http://schemas.microsoft.com/office/drawing/2014/main" val="219290120"/>
                  </a:ext>
                </a:extLst>
              </a:tr>
              <a:tr h="370840">
                <a:tc>
                  <a:txBody>
                    <a:bodyPr/>
                    <a:lstStyle/>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txBody>
                  <a:tcPr/>
                </a:tc>
                <a:tc>
                  <a:txBody>
                    <a:bodyPr/>
                    <a:lstStyle/>
                    <a:p>
                      <a:endParaRPr lang="sv-SE" dirty="0"/>
                    </a:p>
                  </a:txBody>
                  <a:tcPr/>
                </a:tc>
                <a:tc>
                  <a:txBody>
                    <a:bodyPr/>
                    <a:lstStyle/>
                    <a:p>
                      <a:endParaRPr lang="sv-SE"/>
                    </a:p>
                  </a:txBody>
                  <a:tcPr/>
                </a:tc>
                <a:extLst>
                  <a:ext uri="{0D108BD9-81ED-4DB2-BD59-A6C34878D82A}">
                    <a16:rowId xmlns:a16="http://schemas.microsoft.com/office/drawing/2014/main" val="471108460"/>
                  </a:ext>
                </a:extLst>
              </a:tr>
              <a:tr h="370840">
                <a:tc>
                  <a:txBody>
                    <a:bodyPr/>
                    <a:lstStyle/>
                    <a:p>
                      <a:pPr algn="ctr"/>
                      <a:endParaRPr lang="sv-SE" sz="1600" b="1">
                        <a:solidFill>
                          <a:schemeClr val="tx2">
                            <a:lumMod val="50000"/>
                          </a:schemeClr>
                        </a:solidFill>
                      </a:endParaRPr>
                    </a:p>
                    <a:p>
                      <a:pPr algn="ctr"/>
                      <a:endParaRPr lang="sv-SE" sz="1600" b="1">
                        <a:solidFill>
                          <a:schemeClr val="tx2">
                            <a:lumMod val="50000"/>
                          </a:schemeClr>
                        </a:solidFill>
                      </a:endParaRPr>
                    </a:p>
                    <a:p>
                      <a:pPr algn="ctr"/>
                      <a:endParaRPr lang="sv-SE" sz="1600" b="1">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a:solidFill>
                          <a:schemeClr val="tx2">
                            <a:lumMod val="50000"/>
                          </a:schemeClr>
                        </a:solidFill>
                      </a:endParaRPr>
                    </a:p>
                  </a:txBody>
                  <a:tcPr/>
                </a:tc>
                <a:extLst>
                  <a:ext uri="{0D108BD9-81ED-4DB2-BD59-A6C34878D82A}">
                    <a16:rowId xmlns:a16="http://schemas.microsoft.com/office/drawing/2014/main" val="3719655932"/>
                  </a:ext>
                </a:extLst>
              </a:tr>
              <a:tr h="370840">
                <a:tc>
                  <a:txBody>
                    <a:bodyPr/>
                    <a:lstStyle/>
                    <a:p>
                      <a:pPr algn="l"/>
                      <a:r>
                        <a:rPr lang="sv-SE" sz="1600" b="1" dirty="0">
                          <a:solidFill>
                            <a:schemeClr val="accent1"/>
                          </a:solidFill>
                        </a:rPr>
                        <a:t>Boverket: Urval nybyggnader. Anläggning inkl från 2028, direkt under byggnad (ej allt i anläggningsprojektet)</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Boverket: Nej</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Boverket: Nej</a:t>
                      </a:r>
                    </a:p>
                  </a:txBody>
                  <a:tcPr/>
                </a:tc>
                <a:extLst>
                  <a:ext uri="{0D108BD9-81ED-4DB2-BD59-A6C34878D82A}">
                    <a16:rowId xmlns:a16="http://schemas.microsoft.com/office/drawing/2014/main" val="3835968885"/>
                  </a:ext>
                </a:extLst>
              </a:tr>
              <a:tr h="370840">
                <a:tc>
                  <a:txBody>
                    <a:bodyPr/>
                    <a:lstStyle/>
                    <a:p>
                      <a:pPr algn="l"/>
                      <a:r>
                        <a:rPr lang="sv-SE" sz="1600" b="1">
                          <a:solidFill>
                            <a:srgbClr val="92D050"/>
                          </a:solidFill>
                        </a:rPr>
                        <a:t>Lokala initiativ: Alla</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Alla</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Frivilligt</a:t>
                      </a:r>
                    </a:p>
                  </a:txBody>
                  <a:tcPr/>
                </a:tc>
                <a:extLst>
                  <a:ext uri="{0D108BD9-81ED-4DB2-BD59-A6C34878D82A}">
                    <a16:rowId xmlns:a16="http://schemas.microsoft.com/office/drawing/2014/main" val="3552160274"/>
                  </a:ext>
                </a:extLst>
              </a:tr>
            </a:tbl>
          </a:graphicData>
        </a:graphic>
      </p:graphicFrame>
      <p:sp>
        <p:nvSpPr>
          <p:cNvPr id="5" name="Rektangel 4">
            <a:extLst>
              <a:ext uri="{FF2B5EF4-FFF2-40B4-BE49-F238E27FC236}">
                <a16:creationId xmlns:a16="http://schemas.microsoft.com/office/drawing/2014/main" id="{BD6EBBE2-544D-88A8-6B77-931C7090238A}"/>
              </a:ext>
            </a:extLst>
          </p:cNvPr>
          <p:cNvSpPr/>
          <p:nvPr/>
        </p:nvSpPr>
        <p:spPr>
          <a:xfrm>
            <a:off x="2524125" y="1733550"/>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Anläggning (A1-A5.4)</a:t>
            </a:r>
          </a:p>
        </p:txBody>
      </p:sp>
      <p:sp>
        <p:nvSpPr>
          <p:cNvPr id="6" name="Rektangel 5">
            <a:extLst>
              <a:ext uri="{FF2B5EF4-FFF2-40B4-BE49-F238E27FC236}">
                <a16:creationId xmlns:a16="http://schemas.microsoft.com/office/drawing/2014/main" id="{A184AFD6-77D7-F1B3-AA04-F218573C1D4C}"/>
              </a:ext>
            </a:extLst>
          </p:cNvPr>
          <p:cNvSpPr/>
          <p:nvPr/>
        </p:nvSpPr>
        <p:spPr>
          <a:xfrm>
            <a:off x="2524125" y="2333625"/>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(A1-A5.4)</a:t>
            </a:r>
          </a:p>
        </p:txBody>
      </p:sp>
      <p:sp>
        <p:nvSpPr>
          <p:cNvPr id="7" name="Rektangel 6">
            <a:extLst>
              <a:ext uri="{FF2B5EF4-FFF2-40B4-BE49-F238E27FC236}">
                <a16:creationId xmlns:a16="http://schemas.microsoft.com/office/drawing/2014/main" id="{686D8665-052E-CBA6-914E-3B6BCBED010D}"/>
              </a:ext>
            </a:extLst>
          </p:cNvPr>
          <p:cNvSpPr/>
          <p:nvPr/>
        </p:nvSpPr>
        <p:spPr>
          <a:xfrm>
            <a:off x="2524125" y="2952750"/>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Påverkan på drift (B6)</a:t>
            </a:r>
          </a:p>
        </p:txBody>
      </p:sp>
      <p:sp>
        <p:nvSpPr>
          <p:cNvPr id="8" name="Rektangel 7">
            <a:extLst>
              <a:ext uri="{FF2B5EF4-FFF2-40B4-BE49-F238E27FC236}">
                <a16:creationId xmlns:a16="http://schemas.microsoft.com/office/drawing/2014/main" id="{858AF3F5-4CC9-E118-1C2A-14D897955FCD}"/>
              </a:ext>
            </a:extLst>
          </p:cNvPr>
          <p:cNvSpPr/>
          <p:nvPr/>
        </p:nvSpPr>
        <p:spPr>
          <a:xfrm>
            <a:off x="2524125" y="3581400"/>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9" name="Rektangel 8">
            <a:extLst>
              <a:ext uri="{FF2B5EF4-FFF2-40B4-BE49-F238E27FC236}">
                <a16:creationId xmlns:a16="http://schemas.microsoft.com/office/drawing/2014/main" id="{D1813EAE-59A4-0527-2CFE-9FC0569008CC}"/>
              </a:ext>
            </a:extLst>
          </p:cNvPr>
          <p:cNvSpPr/>
          <p:nvPr/>
        </p:nvSpPr>
        <p:spPr>
          <a:xfrm>
            <a:off x="6381750" y="1724025"/>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Ev Anläggning (A1-A5.4)</a:t>
            </a:r>
          </a:p>
        </p:txBody>
      </p:sp>
      <p:sp>
        <p:nvSpPr>
          <p:cNvPr id="10" name="Rektangel 9">
            <a:extLst>
              <a:ext uri="{FF2B5EF4-FFF2-40B4-BE49-F238E27FC236}">
                <a16:creationId xmlns:a16="http://schemas.microsoft.com/office/drawing/2014/main" id="{6E4CEADB-621B-B208-4EF5-1951CEC9BF3E}"/>
              </a:ext>
            </a:extLst>
          </p:cNvPr>
          <p:cNvSpPr/>
          <p:nvPr/>
        </p:nvSpPr>
        <p:spPr>
          <a:xfrm>
            <a:off x="6381750" y="2324100"/>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(B5.1-B5.4)</a:t>
            </a:r>
          </a:p>
        </p:txBody>
      </p:sp>
      <p:sp>
        <p:nvSpPr>
          <p:cNvPr id="11" name="Rektangel 10">
            <a:extLst>
              <a:ext uri="{FF2B5EF4-FFF2-40B4-BE49-F238E27FC236}">
                <a16:creationId xmlns:a16="http://schemas.microsoft.com/office/drawing/2014/main" id="{F1E16347-E05B-391E-E2BC-518A06E73D3C}"/>
              </a:ext>
            </a:extLst>
          </p:cNvPr>
          <p:cNvSpPr/>
          <p:nvPr/>
        </p:nvSpPr>
        <p:spPr>
          <a:xfrm>
            <a:off x="6381750" y="2943225"/>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Ev påverkan på drift (B6)</a:t>
            </a:r>
          </a:p>
        </p:txBody>
      </p:sp>
      <p:sp>
        <p:nvSpPr>
          <p:cNvPr id="12" name="Rektangel 11">
            <a:extLst>
              <a:ext uri="{FF2B5EF4-FFF2-40B4-BE49-F238E27FC236}">
                <a16:creationId xmlns:a16="http://schemas.microsoft.com/office/drawing/2014/main" id="{17E07330-D4EA-C513-0AAF-855268370B4F}"/>
              </a:ext>
            </a:extLst>
          </p:cNvPr>
          <p:cNvSpPr/>
          <p:nvPr/>
        </p:nvSpPr>
        <p:spPr>
          <a:xfrm>
            <a:off x="6381750" y="357187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3" name="Rektangel 12">
            <a:extLst>
              <a:ext uri="{FF2B5EF4-FFF2-40B4-BE49-F238E27FC236}">
                <a16:creationId xmlns:a16="http://schemas.microsoft.com/office/drawing/2014/main" id="{DBFA4E8E-0752-2AB3-5BEA-57C32143E4BF}"/>
              </a:ext>
            </a:extLst>
          </p:cNvPr>
          <p:cNvSpPr/>
          <p:nvPr/>
        </p:nvSpPr>
        <p:spPr>
          <a:xfrm>
            <a:off x="9772650" y="1724025"/>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Ev Anläggning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(B2, B4)</a:t>
            </a:r>
          </a:p>
        </p:txBody>
      </p:sp>
      <p:sp>
        <p:nvSpPr>
          <p:cNvPr id="14" name="Rektangel 13">
            <a:extLst>
              <a:ext uri="{FF2B5EF4-FFF2-40B4-BE49-F238E27FC236}">
                <a16:creationId xmlns:a16="http://schemas.microsoft.com/office/drawing/2014/main" id="{F4AF74BC-7E13-2271-6AEB-ABA86052CC3B}"/>
              </a:ext>
            </a:extLst>
          </p:cNvPr>
          <p:cNvSpPr/>
          <p:nvPr/>
        </p:nvSpPr>
        <p:spPr>
          <a:xfrm>
            <a:off x="9772650" y="2324100"/>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(B2, B4)</a:t>
            </a:r>
          </a:p>
        </p:txBody>
      </p:sp>
      <p:sp>
        <p:nvSpPr>
          <p:cNvPr id="15" name="Rektangel 14">
            <a:extLst>
              <a:ext uri="{FF2B5EF4-FFF2-40B4-BE49-F238E27FC236}">
                <a16:creationId xmlns:a16="http://schemas.microsoft.com/office/drawing/2014/main" id="{939F8E18-C02E-9A6E-3B49-5CF07572F507}"/>
              </a:ext>
            </a:extLst>
          </p:cNvPr>
          <p:cNvSpPr/>
          <p:nvPr/>
        </p:nvSpPr>
        <p:spPr>
          <a:xfrm>
            <a:off x="9772650" y="2943225"/>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Ev påverkan på drift (B6)</a:t>
            </a:r>
          </a:p>
        </p:txBody>
      </p:sp>
      <p:sp>
        <p:nvSpPr>
          <p:cNvPr id="16" name="Rektangel 15">
            <a:extLst>
              <a:ext uri="{FF2B5EF4-FFF2-40B4-BE49-F238E27FC236}">
                <a16:creationId xmlns:a16="http://schemas.microsoft.com/office/drawing/2014/main" id="{870D8DEE-523C-C3E4-7F27-771329EBEF51}"/>
              </a:ext>
            </a:extLst>
          </p:cNvPr>
          <p:cNvSpPr/>
          <p:nvPr/>
        </p:nvSpPr>
        <p:spPr>
          <a:xfrm>
            <a:off x="9772650" y="357187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7" name="Vänster klammerparentes 16">
            <a:extLst>
              <a:ext uri="{FF2B5EF4-FFF2-40B4-BE49-F238E27FC236}">
                <a16:creationId xmlns:a16="http://schemas.microsoft.com/office/drawing/2014/main" id="{E0715848-F0BB-D8A8-0287-443C5DBE40BD}"/>
              </a:ext>
            </a:extLst>
          </p:cNvPr>
          <p:cNvSpPr/>
          <p:nvPr/>
        </p:nvSpPr>
        <p:spPr>
          <a:xfrm>
            <a:off x="1876425"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Vänster klammerparentes 17">
            <a:extLst>
              <a:ext uri="{FF2B5EF4-FFF2-40B4-BE49-F238E27FC236}">
                <a16:creationId xmlns:a16="http://schemas.microsoft.com/office/drawing/2014/main" id="{CEC5D34E-F955-B786-A5D0-392CE118FF99}"/>
              </a:ext>
            </a:extLst>
          </p:cNvPr>
          <p:cNvSpPr/>
          <p:nvPr/>
        </p:nvSpPr>
        <p:spPr>
          <a:xfrm>
            <a:off x="5810250"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Vänster klammerparentes 18">
            <a:extLst>
              <a:ext uri="{FF2B5EF4-FFF2-40B4-BE49-F238E27FC236}">
                <a16:creationId xmlns:a16="http://schemas.microsoft.com/office/drawing/2014/main" id="{33F0FA78-D3CA-7F6F-C613-688D26B30493}"/>
              </a:ext>
            </a:extLst>
          </p:cNvPr>
          <p:cNvSpPr/>
          <p:nvPr/>
        </p:nvSpPr>
        <p:spPr>
          <a:xfrm>
            <a:off x="9286875"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ktangel 19">
            <a:extLst>
              <a:ext uri="{FF2B5EF4-FFF2-40B4-BE49-F238E27FC236}">
                <a16:creationId xmlns:a16="http://schemas.microsoft.com/office/drawing/2014/main" id="{020F3C2B-B73F-16D4-2AF5-A2910205359A}"/>
              </a:ext>
            </a:extLst>
          </p:cNvPr>
          <p:cNvSpPr/>
          <p:nvPr/>
        </p:nvSpPr>
        <p:spPr>
          <a:xfrm rot="16200000">
            <a:off x="-470374" y="2894488"/>
            <a:ext cx="2926716" cy="395288"/>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Alltid projektspecifik beräkning</a:t>
            </a:r>
          </a:p>
        </p:txBody>
      </p:sp>
      <p:sp>
        <p:nvSpPr>
          <p:cNvPr id="21" name="Rektangel 20">
            <a:extLst>
              <a:ext uri="{FF2B5EF4-FFF2-40B4-BE49-F238E27FC236}">
                <a16:creationId xmlns:a16="http://schemas.microsoft.com/office/drawing/2014/main" id="{C6997948-5789-5E97-39C4-1CA87041DABF}"/>
              </a:ext>
            </a:extLst>
          </p:cNvPr>
          <p:cNvSpPr/>
          <p:nvPr/>
        </p:nvSpPr>
        <p:spPr>
          <a:xfrm rot="16200000">
            <a:off x="2956246" y="2915918"/>
            <a:ext cx="2926714" cy="352427"/>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&gt; 30 MSEK: Projektspecifik beräkning</a:t>
            </a:r>
          </a:p>
        </p:txBody>
      </p:sp>
      <p:sp>
        <p:nvSpPr>
          <p:cNvPr id="22" name="Rektangel 21">
            <a:extLst>
              <a:ext uri="{FF2B5EF4-FFF2-40B4-BE49-F238E27FC236}">
                <a16:creationId xmlns:a16="http://schemas.microsoft.com/office/drawing/2014/main" id="{4E276ED5-4165-11DD-E43F-6534178B0748}"/>
              </a:ext>
            </a:extLst>
          </p:cNvPr>
          <p:cNvSpPr/>
          <p:nvPr/>
        </p:nvSpPr>
        <p:spPr>
          <a:xfrm rot="16200000">
            <a:off x="3587277" y="2808763"/>
            <a:ext cx="2926714" cy="566737"/>
          </a:xfrm>
          <a:prstGeom prst="rect">
            <a:avLst/>
          </a:prstGeom>
          <a:noFill/>
          <a:ln>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5- 30 MSEK: Projektspecifik beräkning </a:t>
            </a:r>
            <a:r>
              <a:rPr kumimoji="0" lang="sv-SE" sz="1400" b="0" i="0" u="none" strike="noStrike" kern="1200" cap="none" spc="0" normalizeH="0" baseline="0" noProof="0">
                <a:ln>
                  <a:noFill/>
                </a:ln>
                <a:solidFill>
                  <a:srgbClr val="003466"/>
                </a:solidFill>
                <a:effectLst/>
                <a:uLnTx/>
                <a:uFillTx/>
                <a:latin typeface="Calibri"/>
                <a:ea typeface="+mn-ea"/>
                <a:cs typeface="+mn-cs"/>
              </a:rPr>
              <a:t>alt hybrid beräkning</a:t>
            </a:r>
          </a:p>
        </p:txBody>
      </p:sp>
      <p:sp>
        <p:nvSpPr>
          <p:cNvPr id="23" name="Rektangel 22">
            <a:extLst>
              <a:ext uri="{FF2B5EF4-FFF2-40B4-BE49-F238E27FC236}">
                <a16:creationId xmlns:a16="http://schemas.microsoft.com/office/drawing/2014/main" id="{EC7F01D4-DB95-DC9F-E5BF-019694602513}"/>
              </a:ext>
            </a:extLst>
          </p:cNvPr>
          <p:cNvSpPr/>
          <p:nvPr/>
        </p:nvSpPr>
        <p:spPr>
          <a:xfrm rot="16200000">
            <a:off x="6856734" y="2873056"/>
            <a:ext cx="2926714" cy="438151"/>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C00000"/>
                </a:solidFill>
                <a:effectLst/>
                <a:uLnTx/>
                <a:uFillTx/>
                <a:latin typeface="Calibri"/>
                <a:ea typeface="+mn-ea"/>
                <a:cs typeface="+mn-cs"/>
              </a:rPr>
              <a:t>Spets projekt </a:t>
            </a:r>
            <a:r>
              <a:rPr kumimoji="0" lang="sv-SE" sz="1400" b="0" i="0" u="none" strike="noStrike" kern="1200" cap="none" spc="0" normalizeH="0" baseline="0" noProof="0" dirty="0">
                <a:ln>
                  <a:noFill/>
                </a:ln>
                <a:solidFill>
                  <a:srgbClr val="C00000"/>
                </a:solidFill>
                <a:effectLst/>
                <a:uLnTx/>
                <a:uFillTx/>
                <a:latin typeface="Calibri"/>
                <a:ea typeface="+mn-ea"/>
                <a:cs typeface="+mn-cs"/>
                <a:sym typeface="Wingdings" panose="05000000000000000000" pitchFamily="2" charset="2"/>
              </a:rPr>
              <a:t> Referensvärden   Etablerade ex i verktyg</a:t>
            </a:r>
            <a:endParaRPr kumimoji="0" lang="sv-SE" sz="1400" b="0" i="0" u="none" strike="noStrike" kern="1200" cap="none" spc="0" normalizeH="0" baseline="0" noProof="0" dirty="0">
              <a:ln>
                <a:noFill/>
              </a:ln>
              <a:solidFill>
                <a:srgbClr val="C00000"/>
              </a:solidFill>
              <a:effectLst/>
              <a:uLnTx/>
              <a:uFillTx/>
              <a:latin typeface="Calibri"/>
              <a:ea typeface="+mn-ea"/>
              <a:cs typeface="+mn-cs"/>
            </a:endParaRPr>
          </a:p>
        </p:txBody>
      </p:sp>
      <p:sp>
        <p:nvSpPr>
          <p:cNvPr id="24" name="Rektangel 23">
            <a:extLst>
              <a:ext uri="{FF2B5EF4-FFF2-40B4-BE49-F238E27FC236}">
                <a16:creationId xmlns:a16="http://schemas.microsoft.com/office/drawing/2014/main" id="{2F050661-0B10-1358-82D6-BF8C9DFBC3DE}"/>
              </a:ext>
            </a:extLst>
          </p:cNvPr>
          <p:cNvSpPr/>
          <p:nvPr/>
        </p:nvSpPr>
        <p:spPr>
          <a:xfrm rot="16200000">
            <a:off x="7509196" y="2873057"/>
            <a:ext cx="2926714" cy="438150"/>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&lt;5 MSEK: Referensvärden / Hybridberäkning &amp; nyckeltal </a:t>
            </a:r>
          </a:p>
        </p:txBody>
      </p:sp>
      <p:sp>
        <p:nvSpPr>
          <p:cNvPr id="25" name="Rektangel 24">
            <a:extLst>
              <a:ext uri="{FF2B5EF4-FFF2-40B4-BE49-F238E27FC236}">
                <a16:creationId xmlns:a16="http://schemas.microsoft.com/office/drawing/2014/main" id="{71F6DC73-AF03-9555-2719-5FA71865ADC9}"/>
              </a:ext>
            </a:extLst>
          </p:cNvPr>
          <p:cNvSpPr/>
          <p:nvPr/>
        </p:nvSpPr>
        <p:spPr>
          <a:xfrm>
            <a:off x="1543051"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Klimatbalansering</a:t>
            </a:r>
          </a:p>
        </p:txBody>
      </p:sp>
      <p:sp>
        <p:nvSpPr>
          <p:cNvPr id="26" name="Rektangel 25">
            <a:extLst>
              <a:ext uri="{FF2B5EF4-FFF2-40B4-BE49-F238E27FC236}">
                <a16:creationId xmlns:a16="http://schemas.microsoft.com/office/drawing/2014/main" id="{EF308345-118B-3459-51CF-3A511B5DF886}"/>
              </a:ext>
            </a:extLst>
          </p:cNvPr>
          <p:cNvSpPr/>
          <p:nvPr/>
        </p:nvSpPr>
        <p:spPr>
          <a:xfrm>
            <a:off x="5210176"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Klimatbalansering</a:t>
            </a:r>
          </a:p>
        </p:txBody>
      </p:sp>
      <p:sp>
        <p:nvSpPr>
          <p:cNvPr id="27" name="Rektangel 26">
            <a:extLst>
              <a:ext uri="{FF2B5EF4-FFF2-40B4-BE49-F238E27FC236}">
                <a16:creationId xmlns:a16="http://schemas.microsoft.com/office/drawing/2014/main" id="{40587CC5-A391-A395-D8AB-2756FD3797EC}"/>
              </a:ext>
            </a:extLst>
          </p:cNvPr>
          <p:cNvSpPr/>
          <p:nvPr/>
        </p:nvSpPr>
        <p:spPr>
          <a:xfrm>
            <a:off x="8791576"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Klimatbalansering</a:t>
            </a:r>
          </a:p>
        </p:txBody>
      </p:sp>
      <p:sp>
        <p:nvSpPr>
          <p:cNvPr id="28" name="Rektangel 27">
            <a:extLst>
              <a:ext uri="{FF2B5EF4-FFF2-40B4-BE49-F238E27FC236}">
                <a16:creationId xmlns:a16="http://schemas.microsoft.com/office/drawing/2014/main" id="{08C53B24-E09F-FE11-4A96-DA983B24C49C}"/>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textruta 28">
            <a:extLst>
              <a:ext uri="{FF2B5EF4-FFF2-40B4-BE49-F238E27FC236}">
                <a16:creationId xmlns:a16="http://schemas.microsoft.com/office/drawing/2014/main" id="{D63449C5-5008-B94F-4E36-F598A42283EE}"/>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textruta 29">
            <a:extLst>
              <a:ext uri="{FF2B5EF4-FFF2-40B4-BE49-F238E27FC236}">
                <a16:creationId xmlns:a16="http://schemas.microsoft.com/office/drawing/2014/main" id="{5DCBF552-23CF-2C29-90F5-14789876E819}"/>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 name="Rektangel 30">
            <a:extLst>
              <a:ext uri="{FF2B5EF4-FFF2-40B4-BE49-F238E27FC236}">
                <a16:creationId xmlns:a16="http://schemas.microsoft.com/office/drawing/2014/main" id="{BA40F1F5-A4D8-F141-1CD7-708C9EC7D7BC}"/>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31">
            <a:extLst>
              <a:ext uri="{FF2B5EF4-FFF2-40B4-BE49-F238E27FC236}">
                <a16:creationId xmlns:a16="http://schemas.microsoft.com/office/drawing/2014/main" id="{FF9120F7-CDCE-EF75-9F8A-B7E99934C8C7}"/>
              </a:ext>
            </a:extLst>
          </p:cNvPr>
          <p:cNvSpPr/>
          <p:nvPr/>
        </p:nvSpPr>
        <p:spPr>
          <a:xfrm>
            <a:off x="273933" y="5643341"/>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32">
            <a:extLst>
              <a:ext uri="{FF2B5EF4-FFF2-40B4-BE49-F238E27FC236}">
                <a16:creationId xmlns:a16="http://schemas.microsoft.com/office/drawing/2014/main" id="{A07ED7EE-319A-DD5A-B18C-85EAA8C07127}"/>
              </a:ext>
            </a:extLst>
          </p:cNvPr>
          <p:cNvSpPr/>
          <p:nvPr/>
        </p:nvSpPr>
        <p:spPr>
          <a:xfrm>
            <a:off x="273933" y="642648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33">
            <a:extLst>
              <a:ext uri="{FF2B5EF4-FFF2-40B4-BE49-F238E27FC236}">
                <a16:creationId xmlns:a16="http://schemas.microsoft.com/office/drawing/2014/main" id="{65B8065A-92CD-BE13-3066-A084D993AE42}"/>
              </a:ext>
            </a:extLst>
          </p:cNvPr>
          <p:cNvSpPr/>
          <p:nvPr/>
        </p:nvSpPr>
        <p:spPr>
          <a:xfrm rot="16200000">
            <a:off x="120176" y="2894488"/>
            <a:ext cx="2926716" cy="395288"/>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FFC000">
                    <a:lumMod val="75000"/>
                  </a:srgbClr>
                </a:solidFill>
                <a:effectLst/>
                <a:uLnTx/>
                <a:uFillTx/>
                <a:latin typeface="Calibri"/>
                <a:ea typeface="+mn-ea"/>
                <a:cs typeface="+mn-cs"/>
              </a:rPr>
              <a:t>Tidiga skeden:  Referensvärden</a:t>
            </a:r>
          </a:p>
        </p:txBody>
      </p:sp>
      <p:sp>
        <p:nvSpPr>
          <p:cNvPr id="35" name="Rektangel 34">
            <a:extLst>
              <a:ext uri="{FF2B5EF4-FFF2-40B4-BE49-F238E27FC236}">
                <a16:creationId xmlns:a16="http://schemas.microsoft.com/office/drawing/2014/main" id="{E27C407B-0CF3-96C4-6F36-888E3672BE48}"/>
              </a:ext>
            </a:extLst>
          </p:cNvPr>
          <p:cNvSpPr/>
          <p:nvPr/>
        </p:nvSpPr>
        <p:spPr>
          <a:xfrm rot="16200000">
            <a:off x="4146871" y="2915918"/>
            <a:ext cx="2926714" cy="352427"/>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FFC000">
                    <a:lumMod val="75000"/>
                  </a:srgbClr>
                </a:solidFill>
                <a:effectLst/>
                <a:uLnTx/>
                <a:uFillTx/>
                <a:latin typeface="Calibri"/>
                <a:ea typeface="+mn-ea"/>
                <a:cs typeface="+mn-cs"/>
              </a:rPr>
              <a:t>Tidiga skeden: Referensvärden</a:t>
            </a:r>
          </a:p>
        </p:txBody>
      </p:sp>
      <p:sp>
        <p:nvSpPr>
          <p:cNvPr id="3" name="Rektangel 2">
            <a:extLst>
              <a:ext uri="{FF2B5EF4-FFF2-40B4-BE49-F238E27FC236}">
                <a16:creationId xmlns:a16="http://schemas.microsoft.com/office/drawing/2014/main" id="{E689704A-30AE-142D-3CB1-5F55981E42FF}"/>
              </a:ext>
            </a:extLst>
          </p:cNvPr>
          <p:cNvSpPr/>
          <p:nvPr/>
        </p:nvSpPr>
        <p:spPr>
          <a:xfrm>
            <a:off x="2246588" y="2586037"/>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dirty="0">
                <a:ln>
                  <a:noFill/>
                </a:ln>
                <a:solidFill>
                  <a:prstClr val="white"/>
                </a:solidFill>
                <a:effectLst/>
                <a:uLnTx/>
                <a:uFillTx/>
                <a:latin typeface="Calibri"/>
                <a:ea typeface="+mn-ea"/>
                <a:cs typeface="+mn-cs"/>
              </a:rPr>
              <a:t>|</a:t>
            </a:r>
          </a:p>
        </p:txBody>
      </p:sp>
      <p:sp>
        <p:nvSpPr>
          <p:cNvPr id="36" name="Rektangel 35">
            <a:extLst>
              <a:ext uri="{FF2B5EF4-FFF2-40B4-BE49-F238E27FC236}">
                <a16:creationId xmlns:a16="http://schemas.microsoft.com/office/drawing/2014/main" id="{26963C7B-4F92-06FD-24A9-AE3E4F8B3E32}"/>
              </a:ext>
            </a:extLst>
          </p:cNvPr>
          <p:cNvSpPr/>
          <p:nvPr/>
        </p:nvSpPr>
        <p:spPr>
          <a:xfrm>
            <a:off x="2256113" y="2986087"/>
            <a:ext cx="118832"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36">
            <a:extLst>
              <a:ext uri="{FF2B5EF4-FFF2-40B4-BE49-F238E27FC236}">
                <a16:creationId xmlns:a16="http://schemas.microsoft.com/office/drawing/2014/main" id="{DF44F3AB-5ABD-84D3-BA93-9955E6BBDA94}"/>
              </a:ext>
            </a:extLst>
          </p:cNvPr>
          <p:cNvSpPr/>
          <p:nvPr/>
        </p:nvSpPr>
        <p:spPr>
          <a:xfrm>
            <a:off x="2235935" y="320644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ktangel 37">
            <a:extLst>
              <a:ext uri="{FF2B5EF4-FFF2-40B4-BE49-F238E27FC236}">
                <a16:creationId xmlns:a16="http://schemas.microsoft.com/office/drawing/2014/main" id="{384C31F3-54AB-B6C5-B5C0-72BB232DDC2A}"/>
              </a:ext>
            </a:extLst>
          </p:cNvPr>
          <p:cNvSpPr/>
          <p:nvPr/>
        </p:nvSpPr>
        <p:spPr>
          <a:xfrm>
            <a:off x="2246588" y="1943900"/>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Rektangel 38">
            <a:extLst>
              <a:ext uri="{FF2B5EF4-FFF2-40B4-BE49-F238E27FC236}">
                <a16:creationId xmlns:a16="http://schemas.microsoft.com/office/drawing/2014/main" id="{634EC2E9-DE49-810E-FF2D-CDEE67E85BF5}"/>
              </a:ext>
            </a:extLst>
          </p:cNvPr>
          <p:cNvSpPr/>
          <p:nvPr/>
        </p:nvSpPr>
        <p:spPr>
          <a:xfrm>
            <a:off x="2255193" y="3747464"/>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Rektangel 39">
            <a:extLst>
              <a:ext uri="{FF2B5EF4-FFF2-40B4-BE49-F238E27FC236}">
                <a16:creationId xmlns:a16="http://schemas.microsoft.com/office/drawing/2014/main" id="{60EA123F-ED82-82D5-2B63-3E9DED03BFED}"/>
              </a:ext>
            </a:extLst>
          </p:cNvPr>
          <p:cNvSpPr/>
          <p:nvPr/>
        </p:nvSpPr>
        <p:spPr>
          <a:xfrm>
            <a:off x="6075645" y="1944522"/>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1" name="Rektangel 40">
            <a:extLst>
              <a:ext uri="{FF2B5EF4-FFF2-40B4-BE49-F238E27FC236}">
                <a16:creationId xmlns:a16="http://schemas.microsoft.com/office/drawing/2014/main" id="{379762EB-CEEE-C4ED-9C86-5BEF90C39700}"/>
              </a:ext>
            </a:extLst>
          </p:cNvPr>
          <p:cNvSpPr/>
          <p:nvPr/>
        </p:nvSpPr>
        <p:spPr>
          <a:xfrm>
            <a:off x="9578307" y="3150082"/>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2" name="Rektangel 41">
            <a:extLst>
              <a:ext uri="{FF2B5EF4-FFF2-40B4-BE49-F238E27FC236}">
                <a16:creationId xmlns:a16="http://schemas.microsoft.com/office/drawing/2014/main" id="{245140D6-7F51-7295-FF5E-B21968B935E3}"/>
              </a:ext>
            </a:extLst>
          </p:cNvPr>
          <p:cNvSpPr/>
          <p:nvPr/>
        </p:nvSpPr>
        <p:spPr>
          <a:xfrm>
            <a:off x="9605617" y="2506521"/>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Rektangel 42">
            <a:extLst>
              <a:ext uri="{FF2B5EF4-FFF2-40B4-BE49-F238E27FC236}">
                <a16:creationId xmlns:a16="http://schemas.microsoft.com/office/drawing/2014/main" id="{3D5D7167-C02D-43C2-8538-16695509FE5C}"/>
              </a:ext>
            </a:extLst>
          </p:cNvPr>
          <p:cNvSpPr/>
          <p:nvPr/>
        </p:nvSpPr>
        <p:spPr>
          <a:xfrm>
            <a:off x="9615142" y="1906446"/>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Rektangel 43">
            <a:extLst>
              <a:ext uri="{FF2B5EF4-FFF2-40B4-BE49-F238E27FC236}">
                <a16:creationId xmlns:a16="http://schemas.microsoft.com/office/drawing/2014/main" id="{1D3A618C-3183-D699-B519-445FC444D624}"/>
              </a:ext>
            </a:extLst>
          </p:cNvPr>
          <p:cNvSpPr/>
          <p:nvPr/>
        </p:nvSpPr>
        <p:spPr>
          <a:xfrm>
            <a:off x="9624667" y="3744771"/>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Rektangel 44">
            <a:extLst>
              <a:ext uri="{FF2B5EF4-FFF2-40B4-BE49-F238E27FC236}">
                <a16:creationId xmlns:a16="http://schemas.microsoft.com/office/drawing/2014/main" id="{09C695AE-EDF4-C8AF-F3B2-266ABC106221}"/>
              </a:ext>
            </a:extLst>
          </p:cNvPr>
          <p:cNvSpPr/>
          <p:nvPr/>
        </p:nvSpPr>
        <p:spPr>
          <a:xfrm>
            <a:off x="6085170" y="252554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45">
            <a:extLst>
              <a:ext uri="{FF2B5EF4-FFF2-40B4-BE49-F238E27FC236}">
                <a16:creationId xmlns:a16="http://schemas.microsoft.com/office/drawing/2014/main" id="{0C73BA17-D31C-1D88-D3F3-17B8699AF710}"/>
              </a:ext>
            </a:extLst>
          </p:cNvPr>
          <p:cNvSpPr/>
          <p:nvPr/>
        </p:nvSpPr>
        <p:spPr>
          <a:xfrm>
            <a:off x="6094695" y="315419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ktangel 46">
            <a:extLst>
              <a:ext uri="{FF2B5EF4-FFF2-40B4-BE49-F238E27FC236}">
                <a16:creationId xmlns:a16="http://schemas.microsoft.com/office/drawing/2014/main" id="{3D6D7B1E-C733-588F-82DC-0522F3271CA8}"/>
              </a:ext>
            </a:extLst>
          </p:cNvPr>
          <p:cNvSpPr/>
          <p:nvPr/>
        </p:nvSpPr>
        <p:spPr>
          <a:xfrm>
            <a:off x="6113745" y="374474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82177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F87B383E-6CFE-538F-9DE3-77B17E6BE1E5}"/>
              </a:ext>
            </a:extLst>
          </p:cNvPr>
          <p:cNvGraphicFramePr>
            <a:graphicFrameLocks noGrp="1"/>
          </p:cNvGraphicFramePr>
          <p:nvPr/>
        </p:nvGraphicFramePr>
        <p:xfrm>
          <a:off x="95250" y="806450"/>
          <a:ext cx="12001499" cy="5767070"/>
        </p:xfrm>
        <a:graphic>
          <a:graphicData uri="http://schemas.openxmlformats.org/drawingml/2006/table">
            <a:tbl>
              <a:tblPr firstRow="1" bandRow="1">
                <a:tableStyleId>{5C22544A-7EE6-4342-B048-85BDC9FD1C3A}</a:tableStyleId>
              </a:tblPr>
              <a:tblGrid>
                <a:gridCol w="428889">
                  <a:extLst>
                    <a:ext uri="{9D8B030D-6E8A-4147-A177-3AD203B41FA5}">
                      <a16:colId xmlns:a16="http://schemas.microsoft.com/office/drawing/2014/main" val="3466242576"/>
                    </a:ext>
                  </a:extLst>
                </a:gridCol>
                <a:gridCol w="3704044">
                  <a:extLst>
                    <a:ext uri="{9D8B030D-6E8A-4147-A177-3AD203B41FA5}">
                      <a16:colId xmlns:a16="http://schemas.microsoft.com/office/drawing/2014/main" val="1567514512"/>
                    </a:ext>
                  </a:extLst>
                </a:gridCol>
                <a:gridCol w="3849017">
                  <a:extLst>
                    <a:ext uri="{9D8B030D-6E8A-4147-A177-3AD203B41FA5}">
                      <a16:colId xmlns:a16="http://schemas.microsoft.com/office/drawing/2014/main" val="1746442677"/>
                    </a:ext>
                  </a:extLst>
                </a:gridCol>
                <a:gridCol w="4019549">
                  <a:extLst>
                    <a:ext uri="{9D8B030D-6E8A-4147-A177-3AD203B41FA5}">
                      <a16:colId xmlns:a16="http://schemas.microsoft.com/office/drawing/2014/main" val="3100108122"/>
                    </a:ext>
                  </a:extLst>
                </a:gridCol>
              </a:tblGrid>
              <a:tr h="118110">
                <a:tc>
                  <a:txBody>
                    <a:bodyPr/>
                    <a:lstStyle/>
                    <a:p>
                      <a:pPr algn="ctr"/>
                      <a:endParaRPr lang="sv-SE" dirty="0"/>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dirty="0"/>
                        <a:t>Nyproduktion / Större tillbyggnad </a:t>
                      </a:r>
                    </a:p>
                  </a:txBody>
                  <a:tcPr/>
                </a:tc>
                <a:tc>
                  <a:txBody>
                    <a:bodyPr/>
                    <a:lstStyle/>
                    <a:p>
                      <a:pPr algn="ctr"/>
                      <a:r>
                        <a:rPr lang="sv-SE" dirty="0"/>
                        <a:t>Renovering / Ombyggnad/Mindre Tillbyggnad</a:t>
                      </a:r>
                    </a:p>
                  </a:txBody>
                  <a:tcPr/>
                </a:tc>
                <a:tc>
                  <a:txBody>
                    <a:bodyPr/>
                    <a:lstStyle/>
                    <a:p>
                      <a:pPr algn="ctr"/>
                      <a:r>
                        <a:rPr lang="sv-SE"/>
                        <a:t>Byggservice </a:t>
                      </a:r>
                    </a:p>
                  </a:txBody>
                  <a:tcPr/>
                </a:tc>
                <a:extLst>
                  <a:ext uri="{0D108BD9-81ED-4DB2-BD59-A6C34878D82A}">
                    <a16:rowId xmlns:a16="http://schemas.microsoft.com/office/drawing/2014/main" val="219290120"/>
                  </a:ext>
                </a:extLst>
              </a:tr>
              <a:tr h="2614295">
                <a:tc>
                  <a:txBody>
                    <a:bodyPr/>
                    <a:lstStyle/>
                    <a:p>
                      <a:pPr algn="ctr"/>
                      <a:r>
                        <a:rPr lang="sv-SE" sz="1400" b="1" dirty="0"/>
                        <a:t>Klimatutsläpp</a:t>
                      </a:r>
                      <a:endParaRPr lang="sv-SE" sz="2000" b="1" dirty="0"/>
                    </a:p>
                  </a:txBody>
                  <a:tcPr vert="vert270"/>
                </a:tc>
                <a:tc>
                  <a:txBody>
                    <a:bodyPr/>
                    <a:lstStyle/>
                    <a:p>
                      <a:endParaRPr lang="sv-SE" dirty="0"/>
                    </a:p>
                  </a:txBody>
                  <a:tcPr/>
                </a:tc>
                <a:tc>
                  <a:txBody>
                    <a:bodyPr/>
                    <a:lstStyle/>
                    <a:p>
                      <a:endParaRPr lang="sv-SE" dirty="0"/>
                    </a:p>
                  </a:txBody>
                  <a:tcPr/>
                </a:tc>
                <a:tc>
                  <a:txBody>
                    <a:bodyPr/>
                    <a:lstStyle/>
                    <a:p>
                      <a:endParaRPr lang="sv-SE" dirty="0"/>
                    </a:p>
                  </a:txBody>
                  <a:tcPr/>
                </a:tc>
                <a:extLst>
                  <a:ext uri="{0D108BD9-81ED-4DB2-BD59-A6C34878D82A}">
                    <a16:rowId xmlns:a16="http://schemas.microsoft.com/office/drawing/2014/main" val="471108460"/>
                  </a:ext>
                </a:extLst>
              </a:tr>
              <a:tr h="1514475">
                <a:tc>
                  <a:txBody>
                    <a:bodyPr/>
                    <a:lstStyle/>
                    <a:p>
                      <a:pPr algn="ctr"/>
                      <a:r>
                        <a:rPr lang="sv-SE" sz="1400" b="1" dirty="0">
                          <a:solidFill>
                            <a:schemeClr val="tx2">
                              <a:lumMod val="50000"/>
                            </a:schemeClr>
                          </a:solidFill>
                        </a:rPr>
                        <a:t>Klimatbalansering</a:t>
                      </a:r>
                    </a:p>
                    <a:p>
                      <a:pPr algn="ctr"/>
                      <a:endParaRPr lang="sv-SE" sz="1600" b="1" dirty="0">
                        <a:solidFill>
                          <a:schemeClr val="tx2">
                            <a:lumMod val="50000"/>
                          </a:schemeClr>
                        </a:solidFill>
                      </a:endParaRPr>
                    </a:p>
                    <a:p>
                      <a:pPr algn="ctr"/>
                      <a:endParaRPr lang="sv-SE" sz="1600" b="1" dirty="0">
                        <a:solidFill>
                          <a:schemeClr val="tx2">
                            <a:lumMod val="50000"/>
                          </a:schemeClr>
                        </a:solidFill>
                      </a:endParaRPr>
                    </a:p>
                    <a:p>
                      <a:pPr algn="ctr"/>
                      <a:endParaRPr lang="sv-SE" sz="1600" b="1" dirty="0">
                        <a:solidFill>
                          <a:schemeClr val="tx2">
                            <a:lumMod val="50000"/>
                          </a:schemeClr>
                        </a:solidFill>
                      </a:endParaRPr>
                    </a:p>
                  </a:txBody>
                  <a:tcPr vert="vert270"/>
                </a:tc>
                <a:tc>
                  <a:txBody>
                    <a:bodyPr/>
                    <a:lstStyle/>
                    <a:p>
                      <a:pPr algn="ctr"/>
                      <a:endParaRPr lang="sv-SE" sz="1600" b="1" dirty="0">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dirty="0">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dirty="0">
                        <a:solidFill>
                          <a:schemeClr val="tx2">
                            <a:lumMod val="50000"/>
                          </a:schemeClr>
                        </a:solidFill>
                      </a:endParaRPr>
                    </a:p>
                  </a:txBody>
                  <a:tcPr/>
                </a:tc>
                <a:extLst>
                  <a:ext uri="{0D108BD9-81ED-4DB2-BD59-A6C34878D82A}">
                    <a16:rowId xmlns:a16="http://schemas.microsoft.com/office/drawing/2014/main" val="3719655932"/>
                  </a:ext>
                </a:extLst>
              </a:tr>
              <a:tr h="370840">
                <a:tc>
                  <a:txBody>
                    <a:bodyPr/>
                    <a:lstStyle/>
                    <a:p>
                      <a:pPr algn="l"/>
                      <a:endParaRPr lang="sv-SE" sz="1400" b="1" dirty="0">
                        <a:solidFill>
                          <a:schemeClr val="accent1"/>
                        </a:solidFill>
                      </a:endParaRPr>
                    </a:p>
                  </a:txBody>
                  <a:tcPr/>
                </a:tc>
                <a:tc>
                  <a:txBody>
                    <a:bodyPr/>
                    <a:lstStyle/>
                    <a:p>
                      <a:pPr algn="l"/>
                      <a:r>
                        <a:rPr lang="sv-SE" sz="1600" b="1" dirty="0">
                          <a:solidFill>
                            <a:schemeClr val="accent1"/>
                          </a:solidFill>
                        </a:rPr>
                        <a:t>Boverket: Urval nybyggnader. </a:t>
                      </a:r>
                    </a:p>
                    <a:p>
                      <a:pPr marL="285750" indent="-285750" algn="l">
                        <a:buFont typeface="Arial" panose="020B0604020202020204" pitchFamily="34" charset="0"/>
                        <a:buChar char="•"/>
                      </a:pPr>
                      <a:r>
                        <a:rPr lang="sv-SE" sz="1400" b="1" dirty="0">
                          <a:solidFill>
                            <a:schemeClr val="accent1"/>
                          </a:solidFill>
                        </a:rPr>
                        <a:t>Förslag gränsvärde urval byggnader 2030- (gäller endast nyproduktion)</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Boverket: Endast större ombyggnad (2028-) </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400" b="1" dirty="0">
                          <a:solidFill>
                            <a:schemeClr val="accent1"/>
                          </a:solidFill>
                        </a:rPr>
                        <a:t>Inga förslag gränsvärden</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Boverket: Nej Inga förslag gränsvärden</a:t>
                      </a:r>
                    </a:p>
                  </a:txBody>
                  <a:tcPr/>
                </a:tc>
                <a:extLst>
                  <a:ext uri="{0D108BD9-81ED-4DB2-BD59-A6C34878D82A}">
                    <a16:rowId xmlns:a16="http://schemas.microsoft.com/office/drawing/2014/main" val="3835968885"/>
                  </a:ext>
                </a:extLst>
              </a:tr>
              <a:tr h="370840">
                <a:tc>
                  <a:txBody>
                    <a:bodyPr/>
                    <a:lstStyle/>
                    <a:p>
                      <a:pPr algn="l"/>
                      <a:endParaRPr lang="sv-SE" sz="1600" b="1" dirty="0">
                        <a:solidFill>
                          <a:srgbClr val="92D050"/>
                        </a:solidFill>
                      </a:endParaRPr>
                    </a:p>
                  </a:txBody>
                  <a:tcPr/>
                </a:tc>
                <a:tc>
                  <a:txBody>
                    <a:bodyPr/>
                    <a:lstStyle/>
                    <a:p>
                      <a:pPr algn="l"/>
                      <a:r>
                        <a:rPr lang="sv-SE" sz="1600" b="1" dirty="0">
                          <a:solidFill>
                            <a:srgbClr val="92D050"/>
                          </a:solidFill>
                        </a:rPr>
                        <a:t>Lokala initiativ: Alla</a:t>
                      </a:r>
                    </a:p>
                    <a:p>
                      <a:pPr marL="285750" indent="-285750" algn="l">
                        <a:buFont typeface="Arial" panose="020B0604020202020204" pitchFamily="34" charset="0"/>
                        <a:buChar char="•"/>
                      </a:pPr>
                      <a:r>
                        <a:rPr lang="sv-SE" sz="1600" b="1" dirty="0">
                          <a:solidFill>
                            <a:srgbClr val="92D050"/>
                          </a:solidFill>
                        </a:rPr>
                        <a:t>BATNEEC</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Alla</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b="1" dirty="0">
                          <a:solidFill>
                            <a:srgbClr val="92D050"/>
                          </a:solidFill>
                        </a:rPr>
                        <a:t>BATNEEC</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Frivilligt</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b="1" dirty="0">
                          <a:solidFill>
                            <a:srgbClr val="92D050"/>
                          </a:solidFill>
                        </a:rPr>
                        <a:t>BATNEEC</a:t>
                      </a:r>
                    </a:p>
                  </a:txBody>
                  <a:tcPr/>
                </a:tc>
                <a:extLst>
                  <a:ext uri="{0D108BD9-81ED-4DB2-BD59-A6C34878D82A}">
                    <a16:rowId xmlns:a16="http://schemas.microsoft.com/office/drawing/2014/main" val="3552160274"/>
                  </a:ext>
                </a:extLst>
              </a:tr>
            </a:tbl>
          </a:graphicData>
        </a:graphic>
      </p:graphicFrame>
      <p:sp>
        <p:nvSpPr>
          <p:cNvPr id="5" name="Rektangel 4">
            <a:extLst>
              <a:ext uri="{FF2B5EF4-FFF2-40B4-BE49-F238E27FC236}">
                <a16:creationId xmlns:a16="http://schemas.microsoft.com/office/drawing/2014/main" id="{BD6EBBE2-544D-88A8-6B77-931C7090238A}"/>
              </a:ext>
            </a:extLst>
          </p:cNvPr>
          <p:cNvSpPr/>
          <p:nvPr/>
        </p:nvSpPr>
        <p:spPr>
          <a:xfrm>
            <a:off x="819150" y="1219200"/>
            <a:ext cx="1552575" cy="523875"/>
          </a:xfrm>
          <a:prstGeom prst="rect">
            <a:avLst/>
          </a:prstGeom>
          <a:solidFill>
            <a:schemeClr val="bg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Anläggning (A1-A5.4)</a:t>
            </a:r>
          </a:p>
        </p:txBody>
      </p:sp>
      <p:sp>
        <p:nvSpPr>
          <p:cNvPr id="6" name="Rektangel 5">
            <a:extLst>
              <a:ext uri="{FF2B5EF4-FFF2-40B4-BE49-F238E27FC236}">
                <a16:creationId xmlns:a16="http://schemas.microsoft.com/office/drawing/2014/main" id="{A184AFD6-77D7-F1B3-AA04-F218573C1D4C}"/>
              </a:ext>
            </a:extLst>
          </p:cNvPr>
          <p:cNvSpPr/>
          <p:nvPr/>
        </p:nvSpPr>
        <p:spPr>
          <a:xfrm>
            <a:off x="819150" y="1819275"/>
            <a:ext cx="1552575" cy="523875"/>
          </a:xfrm>
          <a:prstGeom prst="rect">
            <a:avLst/>
          </a:prstGeom>
          <a:solidFill>
            <a:schemeClr val="accent5">
              <a:lumMod val="7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Byggnad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(A1-A5.4)</a:t>
            </a:r>
          </a:p>
        </p:txBody>
      </p:sp>
      <p:sp>
        <p:nvSpPr>
          <p:cNvPr id="7" name="Rektangel 6">
            <a:extLst>
              <a:ext uri="{FF2B5EF4-FFF2-40B4-BE49-F238E27FC236}">
                <a16:creationId xmlns:a16="http://schemas.microsoft.com/office/drawing/2014/main" id="{686D8665-052E-CBA6-914E-3B6BCBED010D}"/>
              </a:ext>
            </a:extLst>
          </p:cNvPr>
          <p:cNvSpPr/>
          <p:nvPr/>
        </p:nvSpPr>
        <p:spPr>
          <a:xfrm>
            <a:off x="819150" y="2438400"/>
            <a:ext cx="1552575" cy="523875"/>
          </a:xfrm>
          <a:prstGeom prst="rect">
            <a:avLst/>
          </a:prstGeom>
          <a:solidFill>
            <a:schemeClr val="accent4">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Påverkan på drift (B6)</a:t>
            </a:r>
          </a:p>
        </p:txBody>
      </p:sp>
      <p:sp>
        <p:nvSpPr>
          <p:cNvPr id="8" name="Rektangel 7">
            <a:extLst>
              <a:ext uri="{FF2B5EF4-FFF2-40B4-BE49-F238E27FC236}">
                <a16:creationId xmlns:a16="http://schemas.microsoft.com/office/drawing/2014/main" id="{858AF3F5-4CC9-E118-1C2A-14D897955FCD}"/>
              </a:ext>
            </a:extLst>
          </p:cNvPr>
          <p:cNvSpPr/>
          <p:nvPr/>
        </p:nvSpPr>
        <p:spPr>
          <a:xfrm>
            <a:off x="819150" y="3067050"/>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9" name="Rektangel 8">
            <a:extLst>
              <a:ext uri="{FF2B5EF4-FFF2-40B4-BE49-F238E27FC236}">
                <a16:creationId xmlns:a16="http://schemas.microsoft.com/office/drawing/2014/main" id="{D1813EAE-59A4-0527-2CFE-9FC0569008CC}"/>
              </a:ext>
            </a:extLst>
          </p:cNvPr>
          <p:cNvSpPr/>
          <p:nvPr/>
        </p:nvSpPr>
        <p:spPr>
          <a:xfrm>
            <a:off x="4514850" y="1209675"/>
            <a:ext cx="1552575" cy="523875"/>
          </a:xfrm>
          <a:prstGeom prst="rect">
            <a:avLst/>
          </a:prstGeom>
          <a:solidFill>
            <a:schemeClr val="bg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Ev Anläggning (A1-A5.4)</a:t>
            </a:r>
          </a:p>
        </p:txBody>
      </p:sp>
      <p:sp>
        <p:nvSpPr>
          <p:cNvPr id="10" name="Rektangel 9">
            <a:extLst>
              <a:ext uri="{FF2B5EF4-FFF2-40B4-BE49-F238E27FC236}">
                <a16:creationId xmlns:a16="http://schemas.microsoft.com/office/drawing/2014/main" id="{6E4CEADB-621B-B208-4EF5-1951CEC9BF3E}"/>
              </a:ext>
            </a:extLst>
          </p:cNvPr>
          <p:cNvSpPr/>
          <p:nvPr/>
        </p:nvSpPr>
        <p:spPr>
          <a:xfrm>
            <a:off x="4514850" y="1809750"/>
            <a:ext cx="1552575" cy="523875"/>
          </a:xfrm>
          <a:prstGeom prst="rect">
            <a:avLst/>
          </a:prstGeom>
          <a:solidFill>
            <a:schemeClr val="accent5">
              <a:lumMod val="7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(B5.1-B5.4)</a:t>
            </a:r>
          </a:p>
        </p:txBody>
      </p:sp>
      <p:sp>
        <p:nvSpPr>
          <p:cNvPr id="11" name="Rektangel 10">
            <a:extLst>
              <a:ext uri="{FF2B5EF4-FFF2-40B4-BE49-F238E27FC236}">
                <a16:creationId xmlns:a16="http://schemas.microsoft.com/office/drawing/2014/main" id="{F1E16347-E05B-391E-E2BC-518A06E73D3C}"/>
              </a:ext>
            </a:extLst>
          </p:cNvPr>
          <p:cNvSpPr/>
          <p:nvPr/>
        </p:nvSpPr>
        <p:spPr>
          <a:xfrm>
            <a:off x="4514850" y="2428875"/>
            <a:ext cx="1552575" cy="523875"/>
          </a:xfrm>
          <a:prstGeom prst="rect">
            <a:avLst/>
          </a:prstGeom>
          <a:solidFill>
            <a:schemeClr val="accent4">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Ev påverkan på drift (B6)</a:t>
            </a:r>
          </a:p>
        </p:txBody>
      </p:sp>
      <p:sp>
        <p:nvSpPr>
          <p:cNvPr id="12" name="Rektangel 11">
            <a:extLst>
              <a:ext uri="{FF2B5EF4-FFF2-40B4-BE49-F238E27FC236}">
                <a16:creationId xmlns:a16="http://schemas.microsoft.com/office/drawing/2014/main" id="{17E07330-D4EA-C513-0AAF-855268370B4F}"/>
              </a:ext>
            </a:extLst>
          </p:cNvPr>
          <p:cNvSpPr/>
          <p:nvPr/>
        </p:nvSpPr>
        <p:spPr>
          <a:xfrm>
            <a:off x="4514850" y="305752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3" name="Rektangel 12">
            <a:extLst>
              <a:ext uri="{FF2B5EF4-FFF2-40B4-BE49-F238E27FC236}">
                <a16:creationId xmlns:a16="http://schemas.microsoft.com/office/drawing/2014/main" id="{DBFA4E8E-0752-2AB3-5BEA-57C32143E4BF}"/>
              </a:ext>
            </a:extLst>
          </p:cNvPr>
          <p:cNvSpPr/>
          <p:nvPr/>
        </p:nvSpPr>
        <p:spPr>
          <a:xfrm>
            <a:off x="8277225" y="1209675"/>
            <a:ext cx="1552575" cy="523875"/>
          </a:xfrm>
          <a:prstGeom prst="rect">
            <a:avLst/>
          </a:prstGeom>
          <a:solidFill>
            <a:schemeClr val="bg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Ev Anläggning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(B2, B4)</a:t>
            </a:r>
          </a:p>
        </p:txBody>
      </p:sp>
      <p:sp>
        <p:nvSpPr>
          <p:cNvPr id="14" name="Rektangel 13">
            <a:extLst>
              <a:ext uri="{FF2B5EF4-FFF2-40B4-BE49-F238E27FC236}">
                <a16:creationId xmlns:a16="http://schemas.microsoft.com/office/drawing/2014/main" id="{F4AF74BC-7E13-2271-6AEB-ABA86052CC3B}"/>
              </a:ext>
            </a:extLst>
          </p:cNvPr>
          <p:cNvSpPr/>
          <p:nvPr/>
        </p:nvSpPr>
        <p:spPr>
          <a:xfrm>
            <a:off x="8277225" y="1809750"/>
            <a:ext cx="1552575" cy="523875"/>
          </a:xfrm>
          <a:prstGeom prst="rect">
            <a:avLst/>
          </a:prstGeom>
          <a:solidFill>
            <a:schemeClr val="accent5">
              <a:lumMod val="7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(B2, B4)</a:t>
            </a:r>
          </a:p>
        </p:txBody>
      </p:sp>
      <p:sp>
        <p:nvSpPr>
          <p:cNvPr id="15" name="Rektangel 14">
            <a:extLst>
              <a:ext uri="{FF2B5EF4-FFF2-40B4-BE49-F238E27FC236}">
                <a16:creationId xmlns:a16="http://schemas.microsoft.com/office/drawing/2014/main" id="{939F8E18-C02E-9A6E-3B49-5CF07572F507}"/>
              </a:ext>
            </a:extLst>
          </p:cNvPr>
          <p:cNvSpPr/>
          <p:nvPr/>
        </p:nvSpPr>
        <p:spPr>
          <a:xfrm>
            <a:off x="8277225" y="2428875"/>
            <a:ext cx="1552575" cy="523875"/>
          </a:xfrm>
          <a:prstGeom prst="rect">
            <a:avLst/>
          </a:prstGeom>
          <a:solidFill>
            <a:schemeClr val="accent4">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Ev påverkan på drift (B6)</a:t>
            </a:r>
          </a:p>
        </p:txBody>
      </p:sp>
      <p:sp>
        <p:nvSpPr>
          <p:cNvPr id="16" name="Rektangel 15">
            <a:extLst>
              <a:ext uri="{FF2B5EF4-FFF2-40B4-BE49-F238E27FC236}">
                <a16:creationId xmlns:a16="http://schemas.microsoft.com/office/drawing/2014/main" id="{870D8DEE-523C-C3E4-7F27-771329EBEF51}"/>
              </a:ext>
            </a:extLst>
          </p:cNvPr>
          <p:cNvSpPr/>
          <p:nvPr/>
        </p:nvSpPr>
        <p:spPr>
          <a:xfrm>
            <a:off x="8277225" y="305752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7" name="Vänster klammerparentes 16">
            <a:extLst>
              <a:ext uri="{FF2B5EF4-FFF2-40B4-BE49-F238E27FC236}">
                <a16:creationId xmlns:a16="http://schemas.microsoft.com/office/drawing/2014/main" id="{E0715848-F0BB-D8A8-0287-443C5DBE40BD}"/>
              </a:ext>
            </a:extLst>
          </p:cNvPr>
          <p:cNvSpPr/>
          <p:nvPr/>
        </p:nvSpPr>
        <p:spPr>
          <a:xfrm flipH="1">
            <a:off x="3500437" y="1114425"/>
            <a:ext cx="385763" cy="2590802"/>
          </a:xfrm>
          <a:prstGeom prst="leftBrace">
            <a:avLst>
              <a:gd name="adj1" fmla="val 8333"/>
              <a:gd name="adj2" fmla="val 50368"/>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Vänster klammerparentes 17">
            <a:extLst>
              <a:ext uri="{FF2B5EF4-FFF2-40B4-BE49-F238E27FC236}">
                <a16:creationId xmlns:a16="http://schemas.microsoft.com/office/drawing/2014/main" id="{CEC5D34E-F955-B786-A5D0-392CE118FF99}"/>
              </a:ext>
            </a:extLst>
          </p:cNvPr>
          <p:cNvSpPr/>
          <p:nvPr/>
        </p:nvSpPr>
        <p:spPr>
          <a:xfrm flipH="1">
            <a:off x="2512218" y="120967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Rektangel 24">
            <a:extLst>
              <a:ext uri="{FF2B5EF4-FFF2-40B4-BE49-F238E27FC236}">
                <a16:creationId xmlns:a16="http://schemas.microsoft.com/office/drawing/2014/main" id="{71F6DC73-AF03-9555-2719-5FA71865ADC9}"/>
              </a:ext>
            </a:extLst>
          </p:cNvPr>
          <p:cNvSpPr/>
          <p:nvPr/>
        </p:nvSpPr>
        <p:spPr>
          <a:xfrm>
            <a:off x="704851" y="4022090"/>
            <a:ext cx="3443287"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white"/>
                </a:solidFill>
                <a:effectLst/>
                <a:uLnTx/>
                <a:uFillTx/>
                <a:latin typeface="Calibri"/>
                <a:ea typeface="+mn-ea"/>
                <a:cs typeface="+mn-cs"/>
              </a:rPr>
              <a:t>Livscykelskede A (B-D): P</a:t>
            </a:r>
            <a:r>
              <a:rPr kumimoji="0" lang="sv-SE" sz="1300" b="0" i="0" u="none" strike="noStrike" kern="1200" cap="none" spc="0" normalizeH="0" baseline="0" noProof="0" dirty="0" err="1">
                <a:ln>
                  <a:noFill/>
                </a:ln>
                <a:solidFill>
                  <a:prstClr val="white"/>
                </a:solidFill>
                <a:effectLst/>
                <a:uLnTx/>
                <a:uFillTx/>
                <a:latin typeface="Calibri"/>
                <a:ea typeface="+mn-ea"/>
                <a:cs typeface="+mn-cs"/>
              </a:rPr>
              <a:t>ermanenta</a:t>
            </a:r>
            <a:r>
              <a:rPr kumimoji="0" lang="sv-SE" sz="1300" b="0" i="0" u="none" strike="noStrike" kern="1200" cap="none" spc="0" normalizeH="0" baseline="0" noProof="0" dirty="0">
                <a:ln>
                  <a:noFill/>
                </a:ln>
                <a:solidFill>
                  <a:prstClr val="white"/>
                </a:solidFill>
                <a:effectLst/>
                <a:uLnTx/>
                <a:uFillTx/>
                <a:latin typeface="Calibri"/>
                <a:ea typeface="+mn-ea"/>
                <a:cs typeface="+mn-cs"/>
              </a:rPr>
              <a:t> CRCF nivå 1</a:t>
            </a:r>
          </a:p>
        </p:txBody>
      </p:sp>
      <p:sp>
        <p:nvSpPr>
          <p:cNvPr id="28" name="Rektangel 27">
            <a:extLst>
              <a:ext uri="{FF2B5EF4-FFF2-40B4-BE49-F238E27FC236}">
                <a16:creationId xmlns:a16="http://schemas.microsoft.com/office/drawing/2014/main" id="{08C53B24-E09F-FE11-4A96-DA983B24C49C}"/>
              </a:ext>
            </a:extLst>
          </p:cNvPr>
          <p:cNvSpPr/>
          <p:nvPr/>
        </p:nvSpPr>
        <p:spPr>
          <a:xfrm>
            <a:off x="10113258" y="20456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textruta 28">
            <a:extLst>
              <a:ext uri="{FF2B5EF4-FFF2-40B4-BE49-F238E27FC236}">
                <a16:creationId xmlns:a16="http://schemas.microsoft.com/office/drawing/2014/main" id="{D63449C5-5008-B94F-4E36-F598A42283EE}"/>
              </a:ext>
            </a:extLst>
          </p:cNvPr>
          <p:cNvSpPr txBox="1"/>
          <p:nvPr/>
        </p:nvSpPr>
        <p:spPr>
          <a:xfrm>
            <a:off x="10305525" y="9667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textruta 29">
            <a:extLst>
              <a:ext uri="{FF2B5EF4-FFF2-40B4-BE49-F238E27FC236}">
                <a16:creationId xmlns:a16="http://schemas.microsoft.com/office/drawing/2014/main" id="{5DCBF552-23CF-2C29-90F5-14789876E819}"/>
              </a:ext>
            </a:extLst>
          </p:cNvPr>
          <p:cNvSpPr txBox="1"/>
          <p:nvPr/>
        </p:nvSpPr>
        <p:spPr>
          <a:xfrm>
            <a:off x="10348704" y="375931"/>
            <a:ext cx="184329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black"/>
                </a:solidFill>
                <a:effectLst/>
                <a:uLnTx/>
                <a:uFillTx/>
                <a:latin typeface="Calibri" panose="020F0502020204030204"/>
                <a:ea typeface="+mn-ea"/>
                <a:cs typeface="+mn-cs"/>
              </a:rPr>
              <a:t>Lokalt Initiativ, 2020 -</a:t>
            </a:r>
            <a:endParaRPr kumimoji="0" lang="sv-SE"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 name="Rektangel 30">
            <a:extLst>
              <a:ext uri="{FF2B5EF4-FFF2-40B4-BE49-F238E27FC236}">
                <a16:creationId xmlns:a16="http://schemas.microsoft.com/office/drawing/2014/main" id="{BA40F1F5-A4D8-F141-1CD7-708C9EC7D7BC}"/>
              </a:ext>
            </a:extLst>
          </p:cNvPr>
          <p:cNvSpPr/>
          <p:nvPr/>
        </p:nvSpPr>
        <p:spPr>
          <a:xfrm>
            <a:off x="10113258" y="47336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31">
            <a:extLst>
              <a:ext uri="{FF2B5EF4-FFF2-40B4-BE49-F238E27FC236}">
                <a16:creationId xmlns:a16="http://schemas.microsoft.com/office/drawing/2014/main" id="{FF9120F7-CDCE-EF75-9F8A-B7E99934C8C7}"/>
              </a:ext>
            </a:extLst>
          </p:cNvPr>
          <p:cNvSpPr/>
          <p:nvPr/>
        </p:nvSpPr>
        <p:spPr>
          <a:xfrm>
            <a:off x="273933" y="530996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32">
            <a:extLst>
              <a:ext uri="{FF2B5EF4-FFF2-40B4-BE49-F238E27FC236}">
                <a16:creationId xmlns:a16="http://schemas.microsoft.com/office/drawing/2014/main" id="{A07ED7EE-319A-DD5A-B18C-85EAA8C07127}"/>
              </a:ext>
            </a:extLst>
          </p:cNvPr>
          <p:cNvSpPr/>
          <p:nvPr/>
        </p:nvSpPr>
        <p:spPr>
          <a:xfrm>
            <a:off x="273933" y="60550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 name="Vänster klammerparentes 2">
            <a:extLst>
              <a:ext uri="{FF2B5EF4-FFF2-40B4-BE49-F238E27FC236}">
                <a16:creationId xmlns:a16="http://schemas.microsoft.com/office/drawing/2014/main" id="{E59C9040-6A57-6515-254C-BDCE411F7D01}"/>
              </a:ext>
            </a:extLst>
          </p:cNvPr>
          <p:cNvSpPr/>
          <p:nvPr/>
        </p:nvSpPr>
        <p:spPr>
          <a:xfrm flipH="1">
            <a:off x="2512218" y="17907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Vänster klammerparentes 36">
            <a:extLst>
              <a:ext uri="{FF2B5EF4-FFF2-40B4-BE49-F238E27FC236}">
                <a16:creationId xmlns:a16="http://schemas.microsoft.com/office/drawing/2014/main" id="{5ECDCD03-9188-C89D-ACAC-D4C4ED8D911E}"/>
              </a:ext>
            </a:extLst>
          </p:cNvPr>
          <p:cNvSpPr/>
          <p:nvPr/>
        </p:nvSpPr>
        <p:spPr>
          <a:xfrm flipH="1">
            <a:off x="2512218" y="242887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Vänster klammerparentes 37">
            <a:extLst>
              <a:ext uri="{FF2B5EF4-FFF2-40B4-BE49-F238E27FC236}">
                <a16:creationId xmlns:a16="http://schemas.microsoft.com/office/drawing/2014/main" id="{99DE60CD-2345-A5FE-B4E1-B8CC5C445A87}"/>
              </a:ext>
            </a:extLst>
          </p:cNvPr>
          <p:cNvSpPr/>
          <p:nvPr/>
        </p:nvSpPr>
        <p:spPr>
          <a:xfrm flipH="1">
            <a:off x="2502693" y="30480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Rektangel 39">
            <a:extLst>
              <a:ext uri="{FF2B5EF4-FFF2-40B4-BE49-F238E27FC236}">
                <a16:creationId xmlns:a16="http://schemas.microsoft.com/office/drawing/2014/main" id="{236E16F5-B960-7993-7E27-8597D9CE3BD7}"/>
              </a:ext>
            </a:extLst>
          </p:cNvPr>
          <p:cNvSpPr/>
          <p:nvPr/>
        </p:nvSpPr>
        <p:spPr>
          <a:xfrm rot="5400000">
            <a:off x="2693193" y="2250281"/>
            <a:ext cx="2590800" cy="319088"/>
          </a:xfrm>
          <a:prstGeom prst="rect">
            <a:avLst/>
          </a:prstGeom>
          <a:no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C000">
                    <a:lumMod val="75000"/>
                  </a:srgbClr>
                </a:solidFill>
                <a:effectLst/>
                <a:uLnTx/>
                <a:uFillTx/>
                <a:latin typeface="Calibri"/>
                <a:ea typeface="+mn-ea"/>
                <a:cs typeface="+mn-cs"/>
              </a:rPr>
              <a:t>BATNEEC</a:t>
            </a:r>
          </a:p>
        </p:txBody>
      </p:sp>
      <p:sp>
        <p:nvSpPr>
          <p:cNvPr id="42" name="Rektangel 41">
            <a:extLst>
              <a:ext uri="{FF2B5EF4-FFF2-40B4-BE49-F238E27FC236}">
                <a16:creationId xmlns:a16="http://schemas.microsoft.com/office/drawing/2014/main" id="{199B1158-44BF-7774-D8B8-04227911D627}"/>
              </a:ext>
            </a:extLst>
          </p:cNvPr>
          <p:cNvSpPr/>
          <p:nvPr/>
        </p:nvSpPr>
        <p:spPr>
          <a:xfrm>
            <a:off x="2847976" y="18762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Mål-gränsvärde</a:t>
            </a:r>
          </a:p>
        </p:txBody>
      </p:sp>
      <p:sp>
        <p:nvSpPr>
          <p:cNvPr id="43" name="Rektangel 42">
            <a:extLst>
              <a:ext uri="{FF2B5EF4-FFF2-40B4-BE49-F238E27FC236}">
                <a16:creationId xmlns:a16="http://schemas.microsoft.com/office/drawing/2014/main" id="{BDF55A6B-CB79-40D3-D379-650F6ED924AB}"/>
              </a:ext>
            </a:extLst>
          </p:cNvPr>
          <p:cNvSpPr/>
          <p:nvPr/>
        </p:nvSpPr>
        <p:spPr>
          <a:xfrm>
            <a:off x="2838451" y="13047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44" name="Rektangel 43">
            <a:extLst>
              <a:ext uri="{FF2B5EF4-FFF2-40B4-BE49-F238E27FC236}">
                <a16:creationId xmlns:a16="http://schemas.microsoft.com/office/drawing/2014/main" id="{F265F1C1-7F75-2650-78EF-4969F676D7EE}"/>
              </a:ext>
            </a:extLst>
          </p:cNvPr>
          <p:cNvSpPr/>
          <p:nvPr/>
        </p:nvSpPr>
        <p:spPr>
          <a:xfrm>
            <a:off x="2838451" y="25239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VFT, SVL, KKPI</a:t>
            </a:r>
          </a:p>
        </p:txBody>
      </p:sp>
      <p:sp>
        <p:nvSpPr>
          <p:cNvPr id="45" name="Rektangel 44">
            <a:extLst>
              <a:ext uri="{FF2B5EF4-FFF2-40B4-BE49-F238E27FC236}">
                <a16:creationId xmlns:a16="http://schemas.microsoft.com/office/drawing/2014/main" id="{ED36A127-C5D2-FF30-B101-38434BEFA551}"/>
              </a:ext>
            </a:extLst>
          </p:cNvPr>
          <p:cNvSpPr/>
          <p:nvPr/>
        </p:nvSpPr>
        <p:spPr>
          <a:xfrm>
            <a:off x="2838451" y="3143093"/>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46" name="Vänster klammerparentes 45">
            <a:extLst>
              <a:ext uri="{FF2B5EF4-FFF2-40B4-BE49-F238E27FC236}">
                <a16:creationId xmlns:a16="http://schemas.microsoft.com/office/drawing/2014/main" id="{0D97BBDC-0B28-C266-DD48-D7DE61198587}"/>
              </a:ext>
            </a:extLst>
          </p:cNvPr>
          <p:cNvSpPr/>
          <p:nvPr/>
        </p:nvSpPr>
        <p:spPr>
          <a:xfrm flipH="1">
            <a:off x="7243762" y="1114425"/>
            <a:ext cx="385763" cy="2590802"/>
          </a:xfrm>
          <a:prstGeom prst="leftBrace">
            <a:avLst>
              <a:gd name="adj1" fmla="val 8333"/>
              <a:gd name="adj2" fmla="val 50368"/>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Vänster klammerparentes 46">
            <a:extLst>
              <a:ext uri="{FF2B5EF4-FFF2-40B4-BE49-F238E27FC236}">
                <a16:creationId xmlns:a16="http://schemas.microsoft.com/office/drawing/2014/main" id="{0869A45A-305E-48B0-7AA4-F1965655A56B}"/>
              </a:ext>
            </a:extLst>
          </p:cNvPr>
          <p:cNvSpPr/>
          <p:nvPr/>
        </p:nvSpPr>
        <p:spPr>
          <a:xfrm flipH="1">
            <a:off x="6188868" y="120967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8" name="Vänster klammerparentes 47">
            <a:extLst>
              <a:ext uri="{FF2B5EF4-FFF2-40B4-BE49-F238E27FC236}">
                <a16:creationId xmlns:a16="http://schemas.microsoft.com/office/drawing/2014/main" id="{2C904E97-C9DB-A52F-F475-9B010FC0E122}"/>
              </a:ext>
            </a:extLst>
          </p:cNvPr>
          <p:cNvSpPr/>
          <p:nvPr/>
        </p:nvSpPr>
        <p:spPr>
          <a:xfrm flipH="1">
            <a:off x="6188868" y="17907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Vänster klammerparentes 48">
            <a:extLst>
              <a:ext uri="{FF2B5EF4-FFF2-40B4-BE49-F238E27FC236}">
                <a16:creationId xmlns:a16="http://schemas.microsoft.com/office/drawing/2014/main" id="{FBCDA95A-3DFB-CF78-BB68-9318B856348B}"/>
              </a:ext>
            </a:extLst>
          </p:cNvPr>
          <p:cNvSpPr/>
          <p:nvPr/>
        </p:nvSpPr>
        <p:spPr>
          <a:xfrm flipH="1">
            <a:off x="6188868" y="242887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Vänster klammerparentes 49">
            <a:extLst>
              <a:ext uri="{FF2B5EF4-FFF2-40B4-BE49-F238E27FC236}">
                <a16:creationId xmlns:a16="http://schemas.microsoft.com/office/drawing/2014/main" id="{60BACDB9-9B50-8AAB-E711-4C5CFE42C294}"/>
              </a:ext>
            </a:extLst>
          </p:cNvPr>
          <p:cNvSpPr/>
          <p:nvPr/>
        </p:nvSpPr>
        <p:spPr>
          <a:xfrm flipH="1">
            <a:off x="6179343" y="30480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Rektangel 50">
            <a:extLst>
              <a:ext uri="{FF2B5EF4-FFF2-40B4-BE49-F238E27FC236}">
                <a16:creationId xmlns:a16="http://schemas.microsoft.com/office/drawing/2014/main" id="{C660CB81-F8D6-8590-E13C-E4F27CD7E2FD}"/>
              </a:ext>
            </a:extLst>
          </p:cNvPr>
          <p:cNvSpPr/>
          <p:nvPr/>
        </p:nvSpPr>
        <p:spPr>
          <a:xfrm rot="5400000">
            <a:off x="6446043" y="2250281"/>
            <a:ext cx="2590800" cy="319088"/>
          </a:xfrm>
          <a:prstGeom prst="rect">
            <a:avLst/>
          </a:prstGeom>
          <a:no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C000">
                    <a:lumMod val="75000"/>
                  </a:srgbClr>
                </a:solidFill>
                <a:effectLst/>
                <a:uLnTx/>
                <a:uFillTx/>
                <a:latin typeface="Calibri"/>
                <a:ea typeface="+mn-ea"/>
                <a:cs typeface="+mn-cs"/>
              </a:rPr>
              <a:t>BATNEEC</a:t>
            </a:r>
          </a:p>
        </p:txBody>
      </p:sp>
      <p:sp>
        <p:nvSpPr>
          <p:cNvPr id="52" name="Rektangel 51">
            <a:extLst>
              <a:ext uri="{FF2B5EF4-FFF2-40B4-BE49-F238E27FC236}">
                <a16:creationId xmlns:a16="http://schemas.microsoft.com/office/drawing/2014/main" id="{61274D6B-4928-F4E2-71A0-5456C253244D}"/>
              </a:ext>
            </a:extLst>
          </p:cNvPr>
          <p:cNvSpPr/>
          <p:nvPr/>
        </p:nvSpPr>
        <p:spPr>
          <a:xfrm>
            <a:off x="6600826" y="18762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Mini- Mål-gränsvärde</a:t>
            </a:r>
          </a:p>
        </p:txBody>
      </p:sp>
      <p:sp>
        <p:nvSpPr>
          <p:cNvPr id="53" name="Rektangel 52">
            <a:extLst>
              <a:ext uri="{FF2B5EF4-FFF2-40B4-BE49-F238E27FC236}">
                <a16:creationId xmlns:a16="http://schemas.microsoft.com/office/drawing/2014/main" id="{165BAC12-0491-7630-98DC-84E31030ADE9}"/>
              </a:ext>
            </a:extLst>
          </p:cNvPr>
          <p:cNvSpPr/>
          <p:nvPr/>
        </p:nvSpPr>
        <p:spPr>
          <a:xfrm>
            <a:off x="6591301" y="13047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54" name="Rektangel 53">
            <a:extLst>
              <a:ext uri="{FF2B5EF4-FFF2-40B4-BE49-F238E27FC236}">
                <a16:creationId xmlns:a16="http://schemas.microsoft.com/office/drawing/2014/main" id="{7FD69411-D54C-6383-8DAF-E3BE70371E8D}"/>
              </a:ext>
            </a:extLst>
          </p:cNvPr>
          <p:cNvSpPr/>
          <p:nvPr/>
        </p:nvSpPr>
        <p:spPr>
          <a:xfrm>
            <a:off x="6591301" y="25239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VFT, SVL, KKPI</a:t>
            </a:r>
          </a:p>
        </p:txBody>
      </p:sp>
      <p:sp>
        <p:nvSpPr>
          <p:cNvPr id="55" name="Rektangel 54">
            <a:extLst>
              <a:ext uri="{FF2B5EF4-FFF2-40B4-BE49-F238E27FC236}">
                <a16:creationId xmlns:a16="http://schemas.microsoft.com/office/drawing/2014/main" id="{5259B1CB-E153-85A3-26CA-706921A60267}"/>
              </a:ext>
            </a:extLst>
          </p:cNvPr>
          <p:cNvSpPr/>
          <p:nvPr/>
        </p:nvSpPr>
        <p:spPr>
          <a:xfrm>
            <a:off x="6591301" y="3143093"/>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56" name="Vänster klammerparentes 55">
            <a:extLst>
              <a:ext uri="{FF2B5EF4-FFF2-40B4-BE49-F238E27FC236}">
                <a16:creationId xmlns:a16="http://schemas.microsoft.com/office/drawing/2014/main" id="{315C8817-BC70-B096-D1EB-C5D392793240}"/>
              </a:ext>
            </a:extLst>
          </p:cNvPr>
          <p:cNvSpPr/>
          <p:nvPr/>
        </p:nvSpPr>
        <p:spPr>
          <a:xfrm flipH="1">
            <a:off x="11215687" y="1123950"/>
            <a:ext cx="385763" cy="2590802"/>
          </a:xfrm>
          <a:prstGeom prst="leftBrace">
            <a:avLst>
              <a:gd name="adj1" fmla="val 8333"/>
              <a:gd name="adj2" fmla="val 50368"/>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7" name="Vänster klammerparentes 56">
            <a:extLst>
              <a:ext uri="{FF2B5EF4-FFF2-40B4-BE49-F238E27FC236}">
                <a16:creationId xmlns:a16="http://schemas.microsoft.com/office/drawing/2014/main" id="{AE779B1E-20D0-966C-EE75-A4703FC023FA}"/>
              </a:ext>
            </a:extLst>
          </p:cNvPr>
          <p:cNvSpPr/>
          <p:nvPr/>
        </p:nvSpPr>
        <p:spPr>
          <a:xfrm flipH="1">
            <a:off x="9951243" y="12192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8" name="Vänster klammerparentes 57">
            <a:extLst>
              <a:ext uri="{FF2B5EF4-FFF2-40B4-BE49-F238E27FC236}">
                <a16:creationId xmlns:a16="http://schemas.microsoft.com/office/drawing/2014/main" id="{9124D86B-38B8-02B1-05D9-CEECD8C9D223}"/>
              </a:ext>
            </a:extLst>
          </p:cNvPr>
          <p:cNvSpPr/>
          <p:nvPr/>
        </p:nvSpPr>
        <p:spPr>
          <a:xfrm flipH="1">
            <a:off x="9951243" y="180022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Vänster klammerparentes 58">
            <a:extLst>
              <a:ext uri="{FF2B5EF4-FFF2-40B4-BE49-F238E27FC236}">
                <a16:creationId xmlns:a16="http://schemas.microsoft.com/office/drawing/2014/main" id="{7EA4C9DE-2C25-2B0B-FB76-862B594AB5A4}"/>
              </a:ext>
            </a:extLst>
          </p:cNvPr>
          <p:cNvSpPr/>
          <p:nvPr/>
        </p:nvSpPr>
        <p:spPr>
          <a:xfrm flipH="1">
            <a:off x="9951243" y="24384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Vänster klammerparentes 59">
            <a:extLst>
              <a:ext uri="{FF2B5EF4-FFF2-40B4-BE49-F238E27FC236}">
                <a16:creationId xmlns:a16="http://schemas.microsoft.com/office/drawing/2014/main" id="{688B227D-0B25-CDB8-66B9-70BB0E013745}"/>
              </a:ext>
            </a:extLst>
          </p:cNvPr>
          <p:cNvSpPr/>
          <p:nvPr/>
        </p:nvSpPr>
        <p:spPr>
          <a:xfrm flipH="1">
            <a:off x="9941718" y="305752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1" name="Rektangel 60">
            <a:extLst>
              <a:ext uri="{FF2B5EF4-FFF2-40B4-BE49-F238E27FC236}">
                <a16:creationId xmlns:a16="http://schemas.microsoft.com/office/drawing/2014/main" id="{F5C5F99E-E1E5-D35C-C238-7BD811577DFA}"/>
              </a:ext>
            </a:extLst>
          </p:cNvPr>
          <p:cNvSpPr/>
          <p:nvPr/>
        </p:nvSpPr>
        <p:spPr>
          <a:xfrm rot="5400000">
            <a:off x="10541793" y="2259806"/>
            <a:ext cx="2590800" cy="319088"/>
          </a:xfrm>
          <a:prstGeom prst="rect">
            <a:avLst/>
          </a:prstGeom>
          <a:no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C000">
                    <a:lumMod val="75000"/>
                  </a:srgbClr>
                </a:solidFill>
                <a:effectLst/>
                <a:uLnTx/>
                <a:uFillTx/>
                <a:latin typeface="Calibri"/>
                <a:ea typeface="+mn-ea"/>
                <a:cs typeface="+mn-cs"/>
              </a:rPr>
              <a:t>BATNEEC</a:t>
            </a:r>
          </a:p>
        </p:txBody>
      </p:sp>
      <p:sp>
        <p:nvSpPr>
          <p:cNvPr id="62" name="Rektangel 61">
            <a:extLst>
              <a:ext uri="{FF2B5EF4-FFF2-40B4-BE49-F238E27FC236}">
                <a16:creationId xmlns:a16="http://schemas.microsoft.com/office/drawing/2014/main" id="{E87B75C6-ABBC-EEA6-F924-38CDEADC101A}"/>
              </a:ext>
            </a:extLst>
          </p:cNvPr>
          <p:cNvSpPr/>
          <p:nvPr/>
        </p:nvSpPr>
        <p:spPr>
          <a:xfrm>
            <a:off x="10201276" y="1885793"/>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Mini-Mål-gränsvärde</a:t>
            </a:r>
          </a:p>
        </p:txBody>
      </p:sp>
      <p:sp>
        <p:nvSpPr>
          <p:cNvPr id="63" name="Rektangel 62">
            <a:extLst>
              <a:ext uri="{FF2B5EF4-FFF2-40B4-BE49-F238E27FC236}">
                <a16:creationId xmlns:a16="http://schemas.microsoft.com/office/drawing/2014/main" id="{469D8E56-6819-7C1E-C413-D74C2665526A}"/>
              </a:ext>
            </a:extLst>
          </p:cNvPr>
          <p:cNvSpPr/>
          <p:nvPr/>
        </p:nvSpPr>
        <p:spPr>
          <a:xfrm>
            <a:off x="10191751" y="1314293"/>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64" name="Rektangel 63">
            <a:extLst>
              <a:ext uri="{FF2B5EF4-FFF2-40B4-BE49-F238E27FC236}">
                <a16:creationId xmlns:a16="http://schemas.microsoft.com/office/drawing/2014/main" id="{1246A492-A94C-C191-945E-37F5683943A3}"/>
              </a:ext>
            </a:extLst>
          </p:cNvPr>
          <p:cNvSpPr/>
          <p:nvPr/>
        </p:nvSpPr>
        <p:spPr>
          <a:xfrm>
            <a:off x="10191751" y="2533493"/>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(VFT, SVL, KKPI)</a:t>
            </a:r>
          </a:p>
        </p:txBody>
      </p:sp>
      <p:sp>
        <p:nvSpPr>
          <p:cNvPr id="65" name="Rektangel 64">
            <a:extLst>
              <a:ext uri="{FF2B5EF4-FFF2-40B4-BE49-F238E27FC236}">
                <a16:creationId xmlns:a16="http://schemas.microsoft.com/office/drawing/2014/main" id="{2B640F7C-CBBC-91DD-3381-7146DA100423}"/>
              </a:ext>
            </a:extLst>
          </p:cNvPr>
          <p:cNvSpPr/>
          <p:nvPr/>
        </p:nvSpPr>
        <p:spPr>
          <a:xfrm>
            <a:off x="10191751" y="315261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66" name="Rektangel 65">
            <a:extLst>
              <a:ext uri="{FF2B5EF4-FFF2-40B4-BE49-F238E27FC236}">
                <a16:creationId xmlns:a16="http://schemas.microsoft.com/office/drawing/2014/main" id="{4C798146-D973-F60C-684E-E9888E6C953F}"/>
              </a:ext>
            </a:extLst>
          </p:cNvPr>
          <p:cNvSpPr/>
          <p:nvPr/>
        </p:nvSpPr>
        <p:spPr>
          <a:xfrm>
            <a:off x="704851" y="4355465"/>
            <a:ext cx="3443287"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white"/>
                </a:solidFill>
                <a:effectLst/>
                <a:uLnTx/>
                <a:uFillTx/>
                <a:latin typeface="Calibri"/>
                <a:ea typeface="+mn-ea"/>
                <a:cs typeface="+mn-cs"/>
              </a:rPr>
              <a:t>Livscykelskede A (B-D): CRCF nivå 2-3</a:t>
            </a:r>
          </a:p>
        </p:txBody>
      </p:sp>
      <p:sp>
        <p:nvSpPr>
          <p:cNvPr id="67" name="Rektangel 66">
            <a:extLst>
              <a:ext uri="{FF2B5EF4-FFF2-40B4-BE49-F238E27FC236}">
                <a16:creationId xmlns:a16="http://schemas.microsoft.com/office/drawing/2014/main" id="{9195D468-2263-810B-BCDF-E0616AB30F13}"/>
              </a:ext>
            </a:extLst>
          </p:cNvPr>
          <p:cNvSpPr/>
          <p:nvPr/>
        </p:nvSpPr>
        <p:spPr>
          <a:xfrm>
            <a:off x="704851" y="4698365"/>
            <a:ext cx="3443287" cy="304645"/>
          </a:xfrm>
          <a:prstGeom prst="rect">
            <a:avLst/>
          </a:prstGeom>
          <a:solidFill>
            <a:schemeClr val="accent4">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black"/>
                </a:solidFill>
                <a:effectLst/>
                <a:uLnTx/>
                <a:uFillTx/>
                <a:latin typeface="Calibri"/>
                <a:ea typeface="+mn-ea"/>
                <a:cs typeface="+mn-cs"/>
              </a:rPr>
              <a:t>Livscykelskede B6: CRFC nivå 2-3 ???</a:t>
            </a:r>
          </a:p>
        </p:txBody>
      </p:sp>
      <p:sp>
        <p:nvSpPr>
          <p:cNvPr id="68" name="Rektangel 67">
            <a:extLst>
              <a:ext uri="{FF2B5EF4-FFF2-40B4-BE49-F238E27FC236}">
                <a16:creationId xmlns:a16="http://schemas.microsoft.com/office/drawing/2014/main" id="{75EBF0A8-9540-354C-FBA6-BF46BF905B8B}"/>
              </a:ext>
            </a:extLst>
          </p:cNvPr>
          <p:cNvSpPr/>
          <p:nvPr/>
        </p:nvSpPr>
        <p:spPr>
          <a:xfrm>
            <a:off x="4295776" y="4022090"/>
            <a:ext cx="3605212"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white"/>
                </a:solidFill>
                <a:effectLst/>
                <a:uLnTx/>
                <a:uFillTx/>
                <a:latin typeface="Calibri"/>
                <a:ea typeface="+mn-ea"/>
                <a:cs typeface="+mn-cs"/>
              </a:rPr>
              <a:t>Livscykelskede A/B (B-D): Permanenta CRCF nivå 1</a:t>
            </a:r>
          </a:p>
        </p:txBody>
      </p:sp>
      <p:sp>
        <p:nvSpPr>
          <p:cNvPr id="69" name="Rektangel 68">
            <a:extLst>
              <a:ext uri="{FF2B5EF4-FFF2-40B4-BE49-F238E27FC236}">
                <a16:creationId xmlns:a16="http://schemas.microsoft.com/office/drawing/2014/main" id="{EBB45CE7-CCE9-8BD3-0CCB-0AAC07A1BADA}"/>
              </a:ext>
            </a:extLst>
          </p:cNvPr>
          <p:cNvSpPr/>
          <p:nvPr/>
        </p:nvSpPr>
        <p:spPr>
          <a:xfrm>
            <a:off x="4295776" y="4355465"/>
            <a:ext cx="3605211"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Calibri"/>
                <a:ea typeface="+mn-ea"/>
                <a:cs typeface="+mn-cs"/>
              </a:rPr>
              <a:t>Livscykelskede</a:t>
            </a:r>
            <a:r>
              <a:rPr kumimoji="0" lang="sv-SE" sz="1400" b="0" i="0" u="none" strike="noStrike" kern="1200" cap="none" spc="0" normalizeH="0" baseline="0" noProof="0" dirty="0">
                <a:ln>
                  <a:noFill/>
                </a:ln>
                <a:solidFill>
                  <a:prstClr val="white"/>
                </a:solidFill>
                <a:effectLst/>
                <a:uLnTx/>
                <a:uFillTx/>
                <a:latin typeface="Calibri"/>
                <a:ea typeface="+mn-ea"/>
                <a:cs typeface="+mn-cs"/>
              </a:rPr>
              <a:t> A/B (B-D)</a:t>
            </a:r>
            <a:r>
              <a:rPr kumimoji="0" lang="sv-SE" sz="1300" b="0" i="0" u="none" strike="noStrike" kern="1200" cap="none" spc="0" normalizeH="0" baseline="0" noProof="0" dirty="0">
                <a:ln>
                  <a:noFill/>
                </a:ln>
                <a:solidFill>
                  <a:prstClr val="white"/>
                </a:solidFill>
                <a:effectLst/>
                <a:uLnTx/>
                <a:uFillTx/>
                <a:latin typeface="Calibri"/>
                <a:ea typeface="+mn-ea"/>
                <a:cs typeface="+mn-cs"/>
              </a:rPr>
              <a:t> – CRCF nivå 2-3</a:t>
            </a:r>
          </a:p>
        </p:txBody>
      </p:sp>
      <p:sp>
        <p:nvSpPr>
          <p:cNvPr id="70" name="Rektangel 69">
            <a:extLst>
              <a:ext uri="{FF2B5EF4-FFF2-40B4-BE49-F238E27FC236}">
                <a16:creationId xmlns:a16="http://schemas.microsoft.com/office/drawing/2014/main" id="{405EFA38-FCF3-E81E-AC78-C79850DC778C}"/>
              </a:ext>
            </a:extLst>
          </p:cNvPr>
          <p:cNvSpPr/>
          <p:nvPr/>
        </p:nvSpPr>
        <p:spPr>
          <a:xfrm>
            <a:off x="4295776" y="4698365"/>
            <a:ext cx="3605211" cy="304645"/>
          </a:xfrm>
          <a:prstGeom prst="rect">
            <a:avLst/>
          </a:prstGeom>
          <a:solidFill>
            <a:schemeClr val="accent4">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black"/>
                </a:solidFill>
                <a:effectLst/>
                <a:uLnTx/>
                <a:uFillTx/>
                <a:latin typeface="Calibri"/>
                <a:ea typeface="+mn-ea"/>
                <a:cs typeface="+mn-cs"/>
              </a:rPr>
              <a:t>Livscykelskede B6: CRFC nivå 2-3 ???</a:t>
            </a:r>
          </a:p>
        </p:txBody>
      </p:sp>
      <p:sp>
        <p:nvSpPr>
          <p:cNvPr id="71" name="Rektangel 70">
            <a:extLst>
              <a:ext uri="{FF2B5EF4-FFF2-40B4-BE49-F238E27FC236}">
                <a16:creationId xmlns:a16="http://schemas.microsoft.com/office/drawing/2014/main" id="{0B7E1329-9D8F-6406-E657-BE051C254683}"/>
              </a:ext>
            </a:extLst>
          </p:cNvPr>
          <p:cNvSpPr/>
          <p:nvPr/>
        </p:nvSpPr>
        <p:spPr>
          <a:xfrm>
            <a:off x="8239126" y="4022090"/>
            <a:ext cx="3443287"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white"/>
                </a:solidFill>
                <a:effectLst/>
                <a:uLnTx/>
                <a:uFillTx/>
                <a:latin typeface="Calibri"/>
                <a:ea typeface="+mn-ea"/>
                <a:cs typeface="+mn-cs"/>
              </a:rPr>
              <a:t>Livscykelskede B (B-D): Permanenta CRCF nivå 1</a:t>
            </a:r>
          </a:p>
        </p:txBody>
      </p:sp>
      <p:sp>
        <p:nvSpPr>
          <p:cNvPr id="72" name="Rektangel 71">
            <a:extLst>
              <a:ext uri="{FF2B5EF4-FFF2-40B4-BE49-F238E27FC236}">
                <a16:creationId xmlns:a16="http://schemas.microsoft.com/office/drawing/2014/main" id="{F45561D3-DEDE-3FE1-2FB4-23F2DA850CC3}"/>
              </a:ext>
            </a:extLst>
          </p:cNvPr>
          <p:cNvSpPr/>
          <p:nvPr/>
        </p:nvSpPr>
        <p:spPr>
          <a:xfrm>
            <a:off x="8239126" y="4355465"/>
            <a:ext cx="3443287"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Calibri"/>
                <a:ea typeface="+mn-ea"/>
                <a:cs typeface="+mn-cs"/>
              </a:rPr>
              <a:t>Livscykelskede B (B-D) – CRCF nivå 2-3</a:t>
            </a:r>
          </a:p>
        </p:txBody>
      </p:sp>
      <p:sp>
        <p:nvSpPr>
          <p:cNvPr id="73" name="Rektangel 72">
            <a:extLst>
              <a:ext uri="{FF2B5EF4-FFF2-40B4-BE49-F238E27FC236}">
                <a16:creationId xmlns:a16="http://schemas.microsoft.com/office/drawing/2014/main" id="{1E58045F-D97F-FC22-3A28-CD5079C9CDDA}"/>
              </a:ext>
            </a:extLst>
          </p:cNvPr>
          <p:cNvSpPr/>
          <p:nvPr/>
        </p:nvSpPr>
        <p:spPr>
          <a:xfrm>
            <a:off x="8239126" y="4698365"/>
            <a:ext cx="3443287" cy="304645"/>
          </a:xfrm>
          <a:prstGeom prst="rect">
            <a:avLst/>
          </a:prstGeom>
          <a:solidFill>
            <a:schemeClr val="accent4">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black"/>
                </a:solidFill>
                <a:effectLst/>
                <a:uLnTx/>
                <a:uFillTx/>
                <a:latin typeface="Calibri"/>
                <a:ea typeface="+mn-ea"/>
                <a:cs typeface="+mn-cs"/>
              </a:rPr>
              <a:t>Livscykelskede B6: CRFC nivå 2-3 ???</a:t>
            </a:r>
          </a:p>
        </p:txBody>
      </p:sp>
      <p:sp>
        <p:nvSpPr>
          <p:cNvPr id="21" name="Rubrik 1">
            <a:extLst>
              <a:ext uri="{FF2B5EF4-FFF2-40B4-BE49-F238E27FC236}">
                <a16:creationId xmlns:a16="http://schemas.microsoft.com/office/drawing/2014/main" id="{50F2BDF4-084B-93F7-8E5F-BF873DBCA0B7}"/>
              </a:ext>
            </a:extLst>
          </p:cNvPr>
          <p:cNvSpPr txBox="1">
            <a:spLocks/>
          </p:cNvSpPr>
          <p:nvPr/>
        </p:nvSpPr>
        <p:spPr>
          <a:xfrm>
            <a:off x="624518" y="192063"/>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Gränssnitt – klimatberäkning och klimatoptimering (2022-2030): 2 (2)</a:t>
            </a:r>
          </a:p>
        </p:txBody>
      </p:sp>
      <p:sp>
        <p:nvSpPr>
          <p:cNvPr id="22" name="Rektangel 21">
            <a:extLst>
              <a:ext uri="{FF2B5EF4-FFF2-40B4-BE49-F238E27FC236}">
                <a16:creationId xmlns:a16="http://schemas.microsoft.com/office/drawing/2014/main" id="{08E8F410-6D5A-9C02-202B-C12CB95B872D}"/>
              </a:ext>
            </a:extLst>
          </p:cNvPr>
          <p:cNvSpPr/>
          <p:nvPr/>
        </p:nvSpPr>
        <p:spPr>
          <a:xfrm>
            <a:off x="3883818" y="2852115"/>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3" name="Rektangel 22">
            <a:extLst>
              <a:ext uri="{FF2B5EF4-FFF2-40B4-BE49-F238E27FC236}">
                <a16:creationId xmlns:a16="http://schemas.microsoft.com/office/drawing/2014/main" id="{69A18BB2-3568-8939-78D6-726D44B25141}"/>
              </a:ext>
            </a:extLst>
          </p:cNvPr>
          <p:cNvSpPr/>
          <p:nvPr/>
        </p:nvSpPr>
        <p:spPr>
          <a:xfrm>
            <a:off x="7627143" y="2875129"/>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4" name="Rektangel 23">
            <a:extLst>
              <a:ext uri="{FF2B5EF4-FFF2-40B4-BE49-F238E27FC236}">
                <a16:creationId xmlns:a16="http://schemas.microsoft.com/office/drawing/2014/main" id="{558B18BC-3826-3E25-3EFC-CFBFEF56E847}"/>
              </a:ext>
            </a:extLst>
          </p:cNvPr>
          <p:cNvSpPr/>
          <p:nvPr/>
        </p:nvSpPr>
        <p:spPr>
          <a:xfrm>
            <a:off x="11718279" y="2897670"/>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 name="Rektangel 1">
            <a:extLst>
              <a:ext uri="{FF2B5EF4-FFF2-40B4-BE49-F238E27FC236}">
                <a16:creationId xmlns:a16="http://schemas.microsoft.com/office/drawing/2014/main" id="{A1DC9DF6-3B35-E369-2378-EF790DF7C906}"/>
              </a:ext>
            </a:extLst>
          </p:cNvPr>
          <p:cNvSpPr/>
          <p:nvPr/>
        </p:nvSpPr>
        <p:spPr>
          <a:xfrm>
            <a:off x="3436292" y="1861359"/>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Rektangel 18">
            <a:extLst>
              <a:ext uri="{FF2B5EF4-FFF2-40B4-BE49-F238E27FC236}">
                <a16:creationId xmlns:a16="http://schemas.microsoft.com/office/drawing/2014/main" id="{2C0B6D99-43D9-1051-0EAB-F30573D0290E}"/>
              </a:ext>
            </a:extLst>
          </p:cNvPr>
          <p:cNvSpPr/>
          <p:nvPr/>
        </p:nvSpPr>
        <p:spPr>
          <a:xfrm>
            <a:off x="3416306" y="321453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Rektangel 19">
            <a:extLst>
              <a:ext uri="{FF2B5EF4-FFF2-40B4-BE49-F238E27FC236}">
                <a16:creationId xmlns:a16="http://schemas.microsoft.com/office/drawing/2014/main" id="{1F6C33B1-4E91-0653-CD59-E14DFA75CA3A}"/>
              </a:ext>
            </a:extLst>
          </p:cNvPr>
          <p:cNvSpPr/>
          <p:nvPr/>
        </p:nvSpPr>
        <p:spPr>
          <a:xfrm>
            <a:off x="3436292" y="2719891"/>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Rektangel 25">
            <a:extLst>
              <a:ext uri="{FF2B5EF4-FFF2-40B4-BE49-F238E27FC236}">
                <a16:creationId xmlns:a16="http://schemas.microsoft.com/office/drawing/2014/main" id="{8B2E3846-A300-4E43-C349-2AAB5FFD8B27}"/>
              </a:ext>
            </a:extLst>
          </p:cNvPr>
          <p:cNvSpPr/>
          <p:nvPr/>
        </p:nvSpPr>
        <p:spPr>
          <a:xfrm>
            <a:off x="3427064" y="2015185"/>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Rektangel 26">
            <a:extLst>
              <a:ext uri="{FF2B5EF4-FFF2-40B4-BE49-F238E27FC236}">
                <a16:creationId xmlns:a16="http://schemas.microsoft.com/office/drawing/2014/main" id="{4C9956C6-FE55-FF2A-6B7F-D0541B8BA85C}"/>
              </a:ext>
            </a:extLst>
          </p:cNvPr>
          <p:cNvSpPr/>
          <p:nvPr/>
        </p:nvSpPr>
        <p:spPr>
          <a:xfrm>
            <a:off x="3436292" y="148401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33">
            <a:extLst>
              <a:ext uri="{FF2B5EF4-FFF2-40B4-BE49-F238E27FC236}">
                <a16:creationId xmlns:a16="http://schemas.microsoft.com/office/drawing/2014/main" id="{4E7C8167-5E6B-EEF6-185C-0FB44F486CCD}"/>
              </a:ext>
            </a:extLst>
          </p:cNvPr>
          <p:cNvSpPr/>
          <p:nvPr/>
        </p:nvSpPr>
        <p:spPr>
          <a:xfrm>
            <a:off x="7197731" y="3224059"/>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34">
            <a:extLst>
              <a:ext uri="{FF2B5EF4-FFF2-40B4-BE49-F238E27FC236}">
                <a16:creationId xmlns:a16="http://schemas.microsoft.com/office/drawing/2014/main" id="{2C800E0B-EA9B-8C23-0E15-84C220010B7C}"/>
              </a:ext>
            </a:extLst>
          </p:cNvPr>
          <p:cNvSpPr/>
          <p:nvPr/>
        </p:nvSpPr>
        <p:spPr>
          <a:xfrm>
            <a:off x="7217717" y="2605591"/>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35">
            <a:extLst>
              <a:ext uri="{FF2B5EF4-FFF2-40B4-BE49-F238E27FC236}">
                <a16:creationId xmlns:a16="http://schemas.microsoft.com/office/drawing/2014/main" id="{AE5D4BB1-0CBC-8318-6B79-4DF688392EC8}"/>
              </a:ext>
            </a:extLst>
          </p:cNvPr>
          <p:cNvSpPr/>
          <p:nvPr/>
        </p:nvSpPr>
        <p:spPr>
          <a:xfrm>
            <a:off x="7208489" y="2024710"/>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Rektangel 38">
            <a:extLst>
              <a:ext uri="{FF2B5EF4-FFF2-40B4-BE49-F238E27FC236}">
                <a16:creationId xmlns:a16="http://schemas.microsoft.com/office/drawing/2014/main" id="{81F95708-F052-60ED-7F49-361A267F9C03}"/>
              </a:ext>
            </a:extLst>
          </p:cNvPr>
          <p:cNvSpPr/>
          <p:nvPr/>
        </p:nvSpPr>
        <p:spPr>
          <a:xfrm>
            <a:off x="7217717" y="1493539"/>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1" name="Rektangel 40">
            <a:extLst>
              <a:ext uri="{FF2B5EF4-FFF2-40B4-BE49-F238E27FC236}">
                <a16:creationId xmlns:a16="http://schemas.microsoft.com/office/drawing/2014/main" id="{7844CD53-1B05-33BB-8336-5D4D2B20E6C7}"/>
              </a:ext>
            </a:extLst>
          </p:cNvPr>
          <p:cNvSpPr/>
          <p:nvPr/>
        </p:nvSpPr>
        <p:spPr>
          <a:xfrm>
            <a:off x="10882312" y="3224059"/>
            <a:ext cx="10607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74" name="Rektangel 73">
            <a:extLst>
              <a:ext uri="{FF2B5EF4-FFF2-40B4-BE49-F238E27FC236}">
                <a16:creationId xmlns:a16="http://schemas.microsoft.com/office/drawing/2014/main" id="{54FEA9AE-6127-DBF8-DDEB-76DADC1132D8}"/>
              </a:ext>
            </a:extLst>
          </p:cNvPr>
          <p:cNvSpPr/>
          <p:nvPr/>
        </p:nvSpPr>
        <p:spPr>
          <a:xfrm>
            <a:off x="10902298" y="2605591"/>
            <a:ext cx="10607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75" name="Rektangel 74">
            <a:extLst>
              <a:ext uri="{FF2B5EF4-FFF2-40B4-BE49-F238E27FC236}">
                <a16:creationId xmlns:a16="http://schemas.microsoft.com/office/drawing/2014/main" id="{B5A4F4C6-3DFE-184A-5980-1839CC521DED}"/>
              </a:ext>
            </a:extLst>
          </p:cNvPr>
          <p:cNvSpPr/>
          <p:nvPr/>
        </p:nvSpPr>
        <p:spPr>
          <a:xfrm>
            <a:off x="10893070" y="2024710"/>
            <a:ext cx="10607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76" name="Rektangel 75">
            <a:extLst>
              <a:ext uri="{FF2B5EF4-FFF2-40B4-BE49-F238E27FC236}">
                <a16:creationId xmlns:a16="http://schemas.microsoft.com/office/drawing/2014/main" id="{13C9F4D6-F7FD-52F9-6AA3-B3AFDB37BE0D}"/>
              </a:ext>
            </a:extLst>
          </p:cNvPr>
          <p:cNvSpPr/>
          <p:nvPr/>
        </p:nvSpPr>
        <p:spPr>
          <a:xfrm>
            <a:off x="10902298" y="1493539"/>
            <a:ext cx="10607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79" name="Rektangel 78">
            <a:extLst>
              <a:ext uri="{FF2B5EF4-FFF2-40B4-BE49-F238E27FC236}">
                <a16:creationId xmlns:a16="http://schemas.microsoft.com/office/drawing/2014/main" id="{BB6287F0-02F1-56B7-2510-C2CF05259F7A}"/>
              </a:ext>
            </a:extLst>
          </p:cNvPr>
          <p:cNvSpPr/>
          <p:nvPr/>
        </p:nvSpPr>
        <p:spPr>
          <a:xfrm>
            <a:off x="3436292" y="2570017"/>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01324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0F980F26-E507-162B-545D-0E0B8ACBB1F7}"/>
              </a:ext>
            </a:extLst>
          </p:cNvPr>
          <p:cNvSpPr txBox="1">
            <a:spLocks/>
          </p:cNvSpPr>
          <p:nvPr/>
        </p:nvSpPr>
        <p:spPr>
          <a:xfrm>
            <a:off x="623392" y="332656"/>
            <a:ext cx="9873158" cy="72008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200" b="1" i="0" kern="1200">
                <a:solidFill>
                  <a:srgbClr val="2F3045"/>
                </a:solidFill>
                <a:latin typeface="AntartidaRounded Essential Bold"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685783" fontAlgn="auto">
              <a:spcBef>
                <a:spcPct val="0"/>
              </a:spcBef>
              <a:spcAft>
                <a:spcPts val="600"/>
              </a:spcAft>
              <a:buClrTx/>
              <a:buSzTx/>
              <a:tabLst/>
              <a:defRPr/>
            </a:pPr>
            <a:r>
              <a:rPr kumimoji="0" lang="en-US" sz="2100" b="1" i="0" u="none" strike="noStrike" kern="1200" cap="none" spc="0" normalizeH="0" baseline="0" noProof="0" dirty="0">
                <a:ln>
                  <a:noFill/>
                </a:ln>
                <a:solidFill>
                  <a:srgbClr val="FF0000"/>
                </a:solidFill>
                <a:effectLst/>
                <a:uLnTx/>
                <a:uFillTx/>
              </a:rPr>
              <a:t>Fördjupning: </a:t>
            </a:r>
            <a:r>
              <a:rPr kumimoji="0" lang="en-US" sz="2100" b="1" i="0" u="none" strike="noStrike" kern="1200" cap="none" spc="0" normalizeH="0" baseline="0" noProof="0" dirty="0">
                <a:ln>
                  <a:noFill/>
                </a:ln>
                <a:solidFill>
                  <a:schemeClr val="tx2">
                    <a:lumMod val="75000"/>
                  </a:schemeClr>
                </a:solidFill>
                <a:effectLst/>
                <a:uLnTx/>
                <a:uFillTx/>
              </a:rPr>
              <a:t>Oxford Principles for Net Zero Aligned Carbon Offsetting (revised 2024)</a:t>
            </a:r>
          </a:p>
          <a:p>
            <a:pPr marL="0" marR="0" lvl="0" indent="0" defTabSz="685783" fontAlgn="auto">
              <a:spcBef>
                <a:spcPct val="0"/>
              </a:spcBef>
              <a:spcAft>
                <a:spcPts val="600"/>
              </a:spcAft>
              <a:buClrTx/>
              <a:buSzTx/>
              <a:tabLst/>
              <a:defRPr/>
            </a:pPr>
            <a:endParaRPr kumimoji="0" lang="en-US" sz="2100" b="1" i="0" u="none" strike="noStrike" kern="1200" cap="none" spc="0" normalizeH="0" baseline="0" noProof="0" dirty="0">
              <a:ln>
                <a:noFill/>
              </a:ln>
              <a:solidFill>
                <a:schemeClr val="tx2">
                  <a:lumMod val="75000"/>
                </a:schemeClr>
              </a:solidFill>
              <a:effectLst/>
              <a:uLnTx/>
              <a:uFillTx/>
            </a:endParaRPr>
          </a:p>
        </p:txBody>
      </p:sp>
      <p:pic>
        <p:nvPicPr>
          <p:cNvPr id="5" name="Picture 1">
            <a:extLst>
              <a:ext uri="{FF2B5EF4-FFF2-40B4-BE49-F238E27FC236}">
                <a16:creationId xmlns:a16="http://schemas.microsoft.com/office/drawing/2014/main" id="{1D431269-B653-6610-E703-9D87CEE89DCA}"/>
              </a:ext>
            </a:extLst>
          </p:cNvPr>
          <p:cNvPicPr>
            <a:picLocks noChangeAspect="1"/>
          </p:cNvPicPr>
          <p:nvPr/>
        </p:nvPicPr>
        <p:blipFill>
          <a:blip r:embed="rId2"/>
          <a:srcRect t="1602" r="-2" b="2247"/>
          <a:stretch>
            <a:fillRect/>
          </a:stretch>
        </p:blipFill>
        <p:spPr>
          <a:xfrm>
            <a:off x="623392" y="1243236"/>
            <a:ext cx="8832981" cy="4352544"/>
          </a:xfrm>
          <a:prstGeom prst="rect">
            <a:avLst/>
          </a:prstGeom>
          <a:noFill/>
          <a:ln>
            <a:solidFill>
              <a:srgbClr val="004769"/>
            </a:solidFill>
          </a:ln>
          <a:effectLst>
            <a:softEdge rad="12700"/>
          </a:effectLst>
        </p:spPr>
      </p:pic>
    </p:spTree>
    <p:extLst>
      <p:ext uri="{BB962C8B-B14F-4D97-AF65-F5344CB8AC3E}">
        <p14:creationId xmlns:p14="http://schemas.microsoft.com/office/powerpoint/2010/main" val="21799672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C93467F3-048B-15A6-7950-730CD37E2C9C}"/>
              </a:ext>
            </a:extLst>
          </p:cNvPr>
          <p:cNvPicPr>
            <a:picLocks noChangeAspect="1"/>
          </p:cNvPicPr>
          <p:nvPr/>
        </p:nvPicPr>
        <p:blipFill>
          <a:blip r:embed="rId2"/>
          <a:stretch>
            <a:fillRect/>
          </a:stretch>
        </p:blipFill>
        <p:spPr>
          <a:xfrm>
            <a:off x="965102" y="68263"/>
            <a:ext cx="10261795" cy="6721475"/>
          </a:xfrm>
          <a:prstGeom prst="rect">
            <a:avLst/>
          </a:prstGeom>
          <a:noFill/>
        </p:spPr>
      </p:pic>
    </p:spTree>
    <p:extLst>
      <p:ext uri="{BB962C8B-B14F-4D97-AF65-F5344CB8AC3E}">
        <p14:creationId xmlns:p14="http://schemas.microsoft.com/office/powerpoint/2010/main" val="50116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119253E-504D-AEC8-E1FE-65AE4F56033E}"/>
              </a:ext>
            </a:extLst>
          </p:cNvPr>
          <p:cNvSpPr>
            <a:spLocks noGrp="1"/>
          </p:cNvSpPr>
          <p:nvPr>
            <p:ph type="ctrTitle"/>
          </p:nvPr>
        </p:nvSpPr>
        <p:spPr/>
        <p:txBody>
          <a:bodyPr/>
          <a:lstStyle/>
          <a:p>
            <a:r>
              <a:rPr lang="sv-SE" dirty="0"/>
              <a:t>Växthuskredit: 1 (2)</a:t>
            </a:r>
          </a:p>
        </p:txBody>
      </p:sp>
      <p:sp>
        <p:nvSpPr>
          <p:cNvPr id="3" name="Underrubrik 2">
            <a:extLst>
              <a:ext uri="{FF2B5EF4-FFF2-40B4-BE49-F238E27FC236}">
                <a16:creationId xmlns:a16="http://schemas.microsoft.com/office/drawing/2014/main" id="{27705F39-4D40-4ED1-2287-5193E9ABEE33}"/>
              </a:ext>
            </a:extLst>
          </p:cNvPr>
          <p:cNvSpPr>
            <a:spLocks noGrp="1"/>
          </p:cNvSpPr>
          <p:nvPr>
            <p:ph type="subTitle" idx="1"/>
          </p:nvPr>
        </p:nvSpPr>
        <p:spPr/>
        <p:txBody>
          <a:bodyPr/>
          <a:lstStyle/>
          <a:p>
            <a:r>
              <a:rPr lang="sv-SE" sz="1800" b="1" dirty="0">
                <a:latin typeface="+mj-lt"/>
              </a:rPr>
              <a:t>Certifikat som motsvarar 1 ton CO2e – minskade utsläpp eller förstärkt kolsänka (”klimatkredit”, ”kolkredit”, ”</a:t>
            </a:r>
            <a:r>
              <a:rPr lang="sv-SE" sz="1800" b="1" dirty="0" err="1">
                <a:latin typeface="+mj-lt"/>
              </a:rPr>
              <a:t>carbon</a:t>
            </a:r>
            <a:r>
              <a:rPr lang="sv-SE" sz="1800" b="1" dirty="0">
                <a:latin typeface="+mj-lt"/>
              </a:rPr>
              <a:t> </a:t>
            </a:r>
            <a:r>
              <a:rPr lang="sv-SE" sz="1800" b="1" dirty="0" err="1">
                <a:latin typeface="+mj-lt"/>
              </a:rPr>
              <a:t>credit</a:t>
            </a:r>
            <a:r>
              <a:rPr lang="sv-SE" sz="1800" b="1" dirty="0">
                <a:latin typeface="+mj-lt"/>
              </a:rPr>
              <a:t>”, ”offset”).</a:t>
            </a:r>
          </a:p>
          <a:p>
            <a:endParaRPr lang="sv-SE" dirty="0"/>
          </a:p>
        </p:txBody>
      </p:sp>
      <p:pic>
        <p:nvPicPr>
          <p:cNvPr id="4" name="Bildobjekt 3">
            <a:extLst>
              <a:ext uri="{FF2B5EF4-FFF2-40B4-BE49-F238E27FC236}">
                <a16:creationId xmlns:a16="http://schemas.microsoft.com/office/drawing/2014/main" id="{5B6705CC-5385-DDAB-3C45-6BF1F5A09CE1}"/>
              </a:ext>
            </a:extLst>
          </p:cNvPr>
          <p:cNvPicPr>
            <a:picLocks noChangeAspect="1"/>
          </p:cNvPicPr>
          <p:nvPr/>
        </p:nvPicPr>
        <p:blipFill>
          <a:blip r:embed="rId2"/>
          <a:stretch>
            <a:fillRect/>
          </a:stretch>
        </p:blipFill>
        <p:spPr>
          <a:xfrm>
            <a:off x="1254867" y="3077358"/>
            <a:ext cx="8910536" cy="2799914"/>
          </a:xfrm>
          <a:prstGeom prst="rect">
            <a:avLst/>
          </a:prstGeom>
        </p:spPr>
      </p:pic>
    </p:spTree>
    <p:extLst>
      <p:ext uri="{BB962C8B-B14F-4D97-AF65-F5344CB8AC3E}">
        <p14:creationId xmlns:p14="http://schemas.microsoft.com/office/powerpoint/2010/main" val="1746219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172861-FB45-3DEB-C443-E3304E6BAF83}"/>
              </a:ext>
            </a:extLst>
          </p:cNvPr>
          <p:cNvSpPr>
            <a:spLocks noGrp="1"/>
          </p:cNvSpPr>
          <p:nvPr>
            <p:ph type="ctrTitle"/>
          </p:nvPr>
        </p:nvSpPr>
        <p:spPr/>
        <p:txBody>
          <a:bodyPr/>
          <a:lstStyle/>
          <a:p>
            <a:r>
              <a:rPr lang="sv-SE" dirty="0"/>
              <a:t>Växthuskredit: 2 (2)</a:t>
            </a:r>
          </a:p>
        </p:txBody>
      </p:sp>
      <p:sp>
        <p:nvSpPr>
          <p:cNvPr id="3" name="Underrubrik 2">
            <a:extLst>
              <a:ext uri="{FF2B5EF4-FFF2-40B4-BE49-F238E27FC236}">
                <a16:creationId xmlns:a16="http://schemas.microsoft.com/office/drawing/2014/main" id="{0189B2E4-A71C-2D5C-646B-09EEA00F0F9C}"/>
              </a:ext>
            </a:extLst>
          </p:cNvPr>
          <p:cNvSpPr>
            <a:spLocks noGrp="1"/>
          </p:cNvSpPr>
          <p:nvPr>
            <p:ph type="subTitle" idx="1"/>
          </p:nvPr>
        </p:nvSpPr>
        <p:spPr/>
        <p:txBody>
          <a:bodyPr/>
          <a:lstStyle/>
          <a:p>
            <a:endParaRPr lang="sv-SE" dirty="0"/>
          </a:p>
        </p:txBody>
      </p:sp>
      <p:pic>
        <p:nvPicPr>
          <p:cNvPr id="4" name="Bildobjekt 3">
            <a:extLst>
              <a:ext uri="{FF2B5EF4-FFF2-40B4-BE49-F238E27FC236}">
                <a16:creationId xmlns:a16="http://schemas.microsoft.com/office/drawing/2014/main" id="{FC5BF051-EEB1-EFEE-FDD4-E7CDE0F7CDBA}"/>
              </a:ext>
            </a:extLst>
          </p:cNvPr>
          <p:cNvPicPr>
            <a:picLocks noChangeAspect="1"/>
          </p:cNvPicPr>
          <p:nvPr/>
        </p:nvPicPr>
        <p:blipFill>
          <a:blip r:embed="rId2"/>
          <a:stretch>
            <a:fillRect/>
          </a:stretch>
        </p:blipFill>
        <p:spPr>
          <a:xfrm>
            <a:off x="375973" y="1329344"/>
            <a:ext cx="9536512" cy="5246553"/>
          </a:xfrm>
          <a:prstGeom prst="rect">
            <a:avLst/>
          </a:prstGeom>
        </p:spPr>
      </p:pic>
    </p:spTree>
    <p:extLst>
      <p:ext uri="{BB962C8B-B14F-4D97-AF65-F5344CB8AC3E}">
        <p14:creationId xmlns:p14="http://schemas.microsoft.com/office/powerpoint/2010/main" val="3706741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10;&#10;AI-genererat innehåll kan vara felaktigt.">
            <a:extLst>
              <a:ext uri="{FF2B5EF4-FFF2-40B4-BE49-F238E27FC236}">
                <a16:creationId xmlns:a16="http://schemas.microsoft.com/office/drawing/2014/main" id="{1954D6AE-878D-AA2A-E350-C45D3529F56D}"/>
              </a:ext>
            </a:extLst>
          </p:cNvPr>
          <p:cNvPicPr>
            <a:picLocks noChangeAspect="1"/>
          </p:cNvPicPr>
          <p:nvPr/>
        </p:nvPicPr>
        <p:blipFill>
          <a:blip r:embed="rId2"/>
          <a:stretch>
            <a:fillRect/>
          </a:stretch>
        </p:blipFill>
        <p:spPr>
          <a:xfrm>
            <a:off x="173996" y="68263"/>
            <a:ext cx="11844008" cy="6721475"/>
          </a:xfrm>
          <a:prstGeom prst="rect">
            <a:avLst/>
          </a:prstGeom>
          <a:noFill/>
        </p:spPr>
      </p:pic>
    </p:spTree>
    <p:extLst>
      <p:ext uri="{BB962C8B-B14F-4D97-AF65-F5344CB8AC3E}">
        <p14:creationId xmlns:p14="http://schemas.microsoft.com/office/powerpoint/2010/main" val="3351138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1F768A-9659-3F6A-4DDB-68FC8AF18A82}"/>
              </a:ext>
            </a:extLst>
          </p:cNvPr>
          <p:cNvSpPr>
            <a:spLocks noGrp="1"/>
          </p:cNvSpPr>
          <p:nvPr>
            <p:ph type="ctrTitle"/>
          </p:nvPr>
        </p:nvSpPr>
        <p:spPr/>
        <p:txBody>
          <a:bodyPr/>
          <a:lstStyle/>
          <a:p>
            <a:r>
              <a:rPr lang="sv-SE" altLang="sv-SE" sz="2400" b="0" dirty="0">
                <a:solidFill>
                  <a:schemeClr val="tx1"/>
                </a:solidFill>
                <a:latin typeface="Arial" panose="020B0604020202020204" pitchFamily="34" charset="0"/>
              </a:rPr>
              <a:t>Ordet ”klimatneutral” är en högrisk-</a:t>
            </a:r>
            <a:r>
              <a:rPr lang="sv-SE" altLang="sv-SE" sz="2400" b="0" dirty="0" err="1">
                <a:solidFill>
                  <a:schemeClr val="tx1"/>
                </a:solidFill>
                <a:latin typeface="Arial" panose="020B0604020202020204" pitchFamily="34" charset="0"/>
              </a:rPr>
              <a:t>claim</a:t>
            </a:r>
            <a:r>
              <a:rPr lang="sv-SE" altLang="sv-SE" sz="2400" b="0" dirty="0">
                <a:solidFill>
                  <a:schemeClr val="tx1"/>
                </a:solidFill>
                <a:latin typeface="Arial" panose="020B0604020202020204" pitchFamily="34" charset="0"/>
              </a:rPr>
              <a:t> i EU</a:t>
            </a:r>
            <a:endParaRPr lang="sv-SE" dirty="0"/>
          </a:p>
        </p:txBody>
      </p:sp>
      <p:sp>
        <p:nvSpPr>
          <p:cNvPr id="3" name="Underrubrik 2">
            <a:extLst>
              <a:ext uri="{FF2B5EF4-FFF2-40B4-BE49-F238E27FC236}">
                <a16:creationId xmlns:a16="http://schemas.microsoft.com/office/drawing/2014/main" id="{77332CB9-8A71-33AE-8471-C00F1AA6D1B3}"/>
              </a:ext>
            </a:extLst>
          </p:cNvPr>
          <p:cNvSpPr>
            <a:spLocks noGrp="1"/>
          </p:cNvSpPr>
          <p:nvPr>
            <p:ph type="subTitle" idx="1"/>
          </p:nvPr>
        </p:nvSpPr>
        <p:spPr>
          <a:xfrm>
            <a:off x="631364" y="1392494"/>
            <a:ext cx="9353067" cy="4284753"/>
          </a:xfrm>
        </p:spPr>
        <p:txBody>
          <a:bodyPr/>
          <a:lstStyle/>
          <a:p>
            <a:r>
              <a:rPr lang="en-US" sz="1400" b="1" dirty="0">
                <a:latin typeface="Times New Roman" panose="02020603050405020304" pitchFamily="18" charset="0"/>
                <a:ea typeface="Times New Roman" panose="02020603050405020304" pitchFamily="18" charset="0"/>
                <a:cs typeface="Arial" panose="020B0604020202020204" pitchFamily="34" charset="0"/>
              </a:rPr>
              <a:t>Green wash risk</a:t>
            </a:r>
          </a:p>
          <a:p>
            <a:endParaRPr lang="en-US" sz="1400" dirty="0">
              <a:latin typeface="Times New Roman" panose="02020603050405020304" pitchFamily="18" charset="0"/>
              <a:ea typeface="Times New Roman" panose="02020603050405020304" pitchFamily="18" charset="0"/>
              <a:cs typeface="Arial" panose="020B0604020202020204" pitchFamily="34" charset="0"/>
            </a:endParaRPr>
          </a:p>
          <a:p>
            <a:r>
              <a:rPr lang="en-US" sz="1400" dirty="0">
                <a:latin typeface="Times New Roman" panose="02020603050405020304" pitchFamily="18" charset="0"/>
                <a:ea typeface="Times New Roman" panose="02020603050405020304" pitchFamily="18" charset="0"/>
                <a:cs typeface="Arial" panose="020B0604020202020204" pitchFamily="34" charset="0"/>
              </a:rPr>
              <a:t>Konsumentmaktsdirektivet, EmpCo (Empowering Consumers for the Green Transition Directive). </a:t>
            </a:r>
            <a:r>
              <a:rPr lang="sv-SE" sz="1400" dirty="0">
                <a:latin typeface="Times New Roman" panose="02020603050405020304" pitchFamily="18" charset="0"/>
                <a:ea typeface="Times New Roman" panose="02020603050405020304" pitchFamily="18" charset="0"/>
                <a:cs typeface="Arial" panose="020B0604020202020204" pitchFamily="34" charset="0"/>
              </a:rPr>
              <a:t>Antaget 2024, infört I nationell lagstiftning senast 2026. Tillägg till direktiv 2005/29/EC on </a:t>
            </a:r>
            <a:r>
              <a:rPr lang="sv-SE" sz="1400" dirty="0" err="1">
                <a:latin typeface="Times New Roman" panose="02020603050405020304" pitchFamily="18" charset="0"/>
                <a:ea typeface="Times New Roman" panose="02020603050405020304" pitchFamily="18" charset="0"/>
                <a:cs typeface="Arial" panose="020B0604020202020204" pitchFamily="34" charset="0"/>
              </a:rPr>
              <a:t>unfair</a:t>
            </a:r>
            <a:r>
              <a:rPr lang="sv-SE" sz="1400" dirty="0">
                <a:latin typeface="Times New Roman" panose="02020603050405020304" pitchFamily="18" charset="0"/>
                <a:ea typeface="Times New Roman" panose="02020603050405020304" pitchFamily="18" charset="0"/>
                <a:cs typeface="Arial" panose="020B0604020202020204" pitchFamily="34" charset="0"/>
              </a:rPr>
              <a:t> </a:t>
            </a:r>
            <a:r>
              <a:rPr lang="sv-SE" sz="1400" dirty="0" err="1">
                <a:latin typeface="Times New Roman" panose="02020603050405020304" pitchFamily="18" charset="0"/>
                <a:ea typeface="Times New Roman" panose="02020603050405020304" pitchFamily="18" charset="0"/>
                <a:cs typeface="Arial" panose="020B0604020202020204" pitchFamily="34" charset="0"/>
              </a:rPr>
              <a:t>commercial</a:t>
            </a:r>
            <a:r>
              <a:rPr lang="sv-SE" sz="1400" dirty="0">
                <a:latin typeface="Times New Roman" panose="02020603050405020304" pitchFamily="18" charset="0"/>
                <a:ea typeface="Times New Roman" panose="02020603050405020304" pitchFamily="18" charset="0"/>
                <a:cs typeface="Arial" panose="020B0604020202020204" pitchFamily="34" charset="0"/>
              </a:rPr>
              <a:t> </a:t>
            </a:r>
            <a:r>
              <a:rPr lang="sv-SE" sz="1400" dirty="0" err="1">
                <a:latin typeface="Times New Roman" panose="02020603050405020304" pitchFamily="18" charset="0"/>
                <a:ea typeface="Times New Roman" panose="02020603050405020304" pitchFamily="18" charset="0"/>
                <a:cs typeface="Arial" panose="020B0604020202020204" pitchFamily="34" charset="0"/>
              </a:rPr>
              <a:t>practices</a:t>
            </a:r>
            <a:r>
              <a:rPr lang="sv-SE" sz="1400" dirty="0">
                <a:latin typeface="Times New Roman" panose="02020603050405020304" pitchFamily="18" charset="0"/>
                <a:ea typeface="Times New Roman" panose="02020603050405020304" pitchFamily="18" charset="0"/>
                <a:cs typeface="Arial" panose="020B0604020202020204" pitchFamily="34" charset="0"/>
              </a:rPr>
              <a:t>. Stärkt skydd för konsumenter mot vilseledande information i marknadsföring. Gäller primärt för  produkter i business-to-</a:t>
            </a:r>
            <a:r>
              <a:rPr lang="sv-SE" sz="1400" dirty="0" err="1">
                <a:latin typeface="Times New Roman" panose="02020603050405020304" pitchFamily="18" charset="0"/>
                <a:ea typeface="Times New Roman" panose="02020603050405020304" pitchFamily="18" charset="0"/>
                <a:cs typeface="Arial" panose="020B0604020202020204" pitchFamily="34" charset="0"/>
              </a:rPr>
              <a:t>consumer</a:t>
            </a:r>
            <a:r>
              <a:rPr lang="sv-SE" sz="1400" dirty="0">
                <a:latin typeface="Times New Roman" panose="02020603050405020304" pitchFamily="18" charset="0"/>
                <a:ea typeface="Times New Roman" panose="02020603050405020304" pitchFamily="18" charset="0"/>
                <a:cs typeface="Arial" panose="020B0604020202020204" pitchFamily="34" charset="0"/>
              </a:rPr>
              <a:t>-situation.</a:t>
            </a:r>
          </a:p>
          <a:p>
            <a:r>
              <a:rPr lang="sv-SE" sz="1400" dirty="0">
                <a:latin typeface="Times New Roman" panose="02020603050405020304" pitchFamily="18" charset="0"/>
                <a:ea typeface="Times New Roman" panose="02020603050405020304" pitchFamily="18" charset="0"/>
                <a:cs typeface="Arial" panose="020B0604020202020204" pitchFamily="34" charset="0"/>
              </a:rPr>
              <a:t> </a:t>
            </a:r>
          </a:p>
          <a:p>
            <a:r>
              <a:rPr lang="en-US" sz="1400" b="1" dirty="0" err="1">
                <a:latin typeface="Times New Roman" panose="02020603050405020304" pitchFamily="18" charset="0"/>
                <a:ea typeface="Times New Roman" panose="02020603050405020304" pitchFamily="18" charset="0"/>
                <a:cs typeface="Arial" panose="020B0604020202020204" pitchFamily="34" charset="0"/>
              </a:rPr>
              <a:t>Inför</a:t>
            </a:r>
            <a:r>
              <a:rPr lang="en-US" sz="1400" b="1" dirty="0">
                <a:latin typeface="Times New Roman" panose="02020603050405020304" pitchFamily="18" charset="0"/>
                <a:ea typeface="Times New Roman" panose="02020603050405020304" pitchFamily="18" charset="0"/>
                <a:cs typeface="Arial" panose="020B0604020202020204" pitchFamily="34" charset="0"/>
              </a:rPr>
              <a:t> </a:t>
            </a:r>
            <a:r>
              <a:rPr lang="en-US" sz="1400" b="1" dirty="0" err="1">
                <a:latin typeface="Times New Roman" panose="02020603050405020304" pitchFamily="18" charset="0"/>
                <a:ea typeface="Times New Roman" panose="02020603050405020304" pitchFamily="18" charset="0"/>
                <a:cs typeface="Arial" panose="020B0604020202020204" pitchFamily="34" charset="0"/>
              </a:rPr>
              <a:t>ett</a:t>
            </a:r>
            <a:r>
              <a:rPr lang="en-US" sz="1400" b="1" dirty="0">
                <a:latin typeface="Times New Roman" panose="02020603050405020304" pitchFamily="18" charset="0"/>
                <a:ea typeface="Times New Roman" panose="02020603050405020304" pitchFamily="18" charset="0"/>
                <a:cs typeface="Arial" panose="020B0604020202020204" pitchFamily="34" charset="0"/>
              </a:rPr>
              <a:t> </a:t>
            </a:r>
            <a:r>
              <a:rPr lang="en-US" sz="1400" b="1" dirty="0" err="1">
                <a:latin typeface="Times New Roman" panose="02020603050405020304" pitchFamily="18" charset="0"/>
                <a:ea typeface="Times New Roman" panose="02020603050405020304" pitchFamily="18" charset="0"/>
                <a:cs typeface="Arial" panose="020B0604020202020204" pitchFamily="34" charset="0"/>
              </a:rPr>
              <a:t>tydligt</a:t>
            </a:r>
            <a:r>
              <a:rPr lang="en-US" sz="1400" b="1" dirty="0">
                <a:latin typeface="Times New Roman" panose="02020603050405020304" pitchFamily="18" charset="0"/>
                <a:ea typeface="Times New Roman" panose="02020603050405020304" pitchFamily="18" charset="0"/>
                <a:cs typeface="Arial" panose="020B0604020202020204" pitchFamily="34" charset="0"/>
              </a:rPr>
              <a:t> för bud mot </a:t>
            </a:r>
            <a:r>
              <a:rPr lang="en-US" sz="1400" b="1" dirty="0" err="1">
                <a:latin typeface="Times New Roman" panose="02020603050405020304" pitchFamily="18" charset="0"/>
                <a:ea typeface="Times New Roman" panose="02020603050405020304" pitchFamily="18" charset="0"/>
                <a:cs typeface="Arial" panose="020B0604020202020204" pitchFamily="34" charset="0"/>
              </a:rPr>
              <a:t>klimatkompensation</a:t>
            </a:r>
            <a:r>
              <a:rPr lang="en-US" sz="1400" b="1" dirty="0">
                <a:latin typeface="Times New Roman" panose="02020603050405020304" pitchFamily="18" charset="0"/>
                <a:ea typeface="Times New Roman" panose="02020603050405020304" pitchFamily="18" charset="0"/>
                <a:cs typeface="Arial" panose="020B0604020202020204" pitchFamily="34" charset="0"/>
              </a:rPr>
              <a:t> för </a:t>
            </a:r>
            <a:r>
              <a:rPr lang="en-US" sz="1400" b="1" dirty="0" err="1">
                <a:latin typeface="Times New Roman" panose="02020603050405020304" pitchFamily="18" charset="0"/>
                <a:ea typeface="Times New Roman" panose="02020603050405020304" pitchFamily="18" charset="0"/>
                <a:cs typeface="Arial" panose="020B0604020202020204" pitchFamily="34" charset="0"/>
              </a:rPr>
              <a:t>varor</a:t>
            </a:r>
            <a:r>
              <a:rPr lang="en-US" sz="1400" b="1" dirty="0">
                <a:latin typeface="Times New Roman" panose="02020603050405020304" pitchFamily="18" charset="0"/>
                <a:ea typeface="Times New Roman" panose="02020603050405020304" pitchFamily="18" charset="0"/>
                <a:cs typeface="Arial" panose="020B0604020202020204" pitchFamily="34" charset="0"/>
              </a:rPr>
              <a:t> och </a:t>
            </a:r>
            <a:r>
              <a:rPr lang="en-US" sz="1400" b="1" dirty="0" err="1">
                <a:latin typeface="Times New Roman" panose="02020603050405020304" pitchFamily="18" charset="0"/>
                <a:ea typeface="Times New Roman" panose="02020603050405020304" pitchFamily="18" charset="0"/>
                <a:cs typeface="Arial" panose="020B0604020202020204" pitchFamily="34" charset="0"/>
              </a:rPr>
              <a:t>tjänster</a:t>
            </a:r>
            <a:r>
              <a:rPr lang="en-US" sz="1400" b="1" dirty="0">
                <a:latin typeface="Times New Roman" panose="02020603050405020304" pitchFamily="18" charset="0"/>
                <a:ea typeface="Times New Roman" panose="02020603050405020304" pitchFamily="18" charset="0"/>
                <a:cs typeface="Arial" panose="020B0604020202020204" pitchFamily="34" charset="0"/>
              </a:rPr>
              <a:t>: </a:t>
            </a:r>
            <a:r>
              <a:rPr lang="en-US" sz="1400" dirty="0">
                <a:latin typeface="Times New Roman" panose="02020603050405020304" pitchFamily="18" charset="0"/>
                <a:ea typeface="Times New Roman" panose="02020603050405020304" pitchFamily="18" charset="0"/>
                <a:cs typeface="Arial" panose="020B0604020202020204" pitchFamily="34" charset="0"/>
              </a:rPr>
              <a:t>”climate neutral”, ”CO2e neutral certified”, ”carbon positive”, ”climate net zero”, ”climate compensated”, ”reduced climate impact” and ”limited CO2e footprint”… should only be allowed when they are based on the actual lifecycle impact of the product in question, and not based on the offsetting of greenhouse gas emissions outside of product’s value chain”. </a:t>
            </a:r>
            <a:r>
              <a:rPr lang="en-US" sz="1400" i="1" dirty="0">
                <a:latin typeface="Times New Roman" panose="02020603050405020304" pitchFamily="18" charset="0"/>
                <a:ea typeface="Times New Roman" panose="02020603050405020304" pitchFamily="18" charset="0"/>
                <a:cs typeface="Arial" panose="020B0604020202020204" pitchFamily="34" charset="0"/>
              </a:rPr>
              <a:t>Källa, EU, EmpCo.</a:t>
            </a:r>
          </a:p>
          <a:p>
            <a:endParaRPr lang="en-US" sz="1400" i="1" dirty="0">
              <a:latin typeface="Times New Roman" panose="02020603050405020304" pitchFamily="18" charset="0"/>
              <a:ea typeface="Times New Roman" panose="02020603050405020304" pitchFamily="18" charset="0"/>
              <a:cs typeface="Arial" panose="020B0604020202020204" pitchFamily="34" charset="0"/>
            </a:endParaRPr>
          </a:p>
          <a:p>
            <a:endParaRPr lang="en-US" sz="1400" i="1" dirty="0">
              <a:latin typeface="Times New Roman" panose="02020603050405020304" pitchFamily="18" charset="0"/>
              <a:ea typeface="Times New Roman" panose="02020603050405020304" pitchFamily="18" charset="0"/>
              <a:cs typeface="Arial" panose="020B0604020202020204" pitchFamily="34" charset="0"/>
            </a:endParaRPr>
          </a:p>
          <a:p>
            <a:r>
              <a:rPr lang="en-US" sz="1400" dirty="0">
                <a:latin typeface="Times New Roman" panose="02020603050405020304" pitchFamily="18" charset="0"/>
                <a:ea typeface="Times New Roman" panose="02020603050405020304" pitchFamily="18" charset="0"/>
                <a:cs typeface="Arial" panose="020B0604020202020204" pitchFamily="34" charset="0"/>
              </a:rPr>
              <a:t> </a:t>
            </a:r>
            <a:endParaRPr lang="sv-SE" sz="1400" dirty="0">
              <a:latin typeface="Times New Roman" panose="02020603050405020304" pitchFamily="18" charset="0"/>
              <a:ea typeface="Times New Roman" panose="02020603050405020304" pitchFamily="18" charset="0"/>
              <a:cs typeface="Arial" panose="020B0604020202020204" pitchFamily="34" charset="0"/>
            </a:endParaRPr>
          </a:p>
          <a:p>
            <a:r>
              <a:rPr lang="en-US" sz="1400" dirty="0">
                <a:latin typeface="Times New Roman" panose="02020603050405020304" pitchFamily="18" charset="0"/>
                <a:ea typeface="Times New Roman" panose="02020603050405020304" pitchFamily="18" charset="0"/>
                <a:cs typeface="Arial" panose="020B0604020202020204" pitchFamily="34" charset="0"/>
              </a:rPr>
              <a:t> </a:t>
            </a:r>
            <a:endParaRPr lang="sv-SE" dirty="0"/>
          </a:p>
        </p:txBody>
      </p:sp>
      <p:pic>
        <p:nvPicPr>
          <p:cNvPr id="4" name="Picture 19">
            <a:extLst>
              <a:ext uri="{FF2B5EF4-FFF2-40B4-BE49-F238E27FC236}">
                <a16:creationId xmlns:a16="http://schemas.microsoft.com/office/drawing/2014/main" id="{C42E9F24-1F56-0EEF-46F1-FE4E7500640B}"/>
              </a:ext>
            </a:extLst>
          </p:cNvPr>
          <p:cNvPicPr>
            <a:picLocks noChangeAspect="1"/>
          </p:cNvPicPr>
          <p:nvPr/>
        </p:nvPicPr>
        <p:blipFill>
          <a:blip r:embed="rId2"/>
          <a:srcRect l="69815" t="17953" r="11361" b="45865"/>
          <a:stretch/>
        </p:blipFill>
        <p:spPr>
          <a:xfrm>
            <a:off x="8962831" y="261879"/>
            <a:ext cx="2998995" cy="1605021"/>
          </a:xfrm>
          <a:prstGeom prst="rect">
            <a:avLst/>
          </a:prstGeom>
          <a:ln w="28575">
            <a:solidFill>
              <a:srgbClr val="004769"/>
            </a:solidFill>
          </a:ln>
          <a:effectLst>
            <a:softEdge rad="12700"/>
          </a:effectLst>
        </p:spPr>
      </p:pic>
    </p:spTree>
    <p:extLst>
      <p:ext uri="{BB962C8B-B14F-4D97-AF65-F5344CB8AC3E}">
        <p14:creationId xmlns:p14="http://schemas.microsoft.com/office/powerpoint/2010/main" val="3782309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C2EED-6C06-5640-3A11-BE37B11BDCC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52FDAF9-34B7-8C5E-275C-D7B266509B51}"/>
              </a:ext>
            </a:extLst>
          </p:cNvPr>
          <p:cNvSpPr>
            <a:spLocks noGrp="1"/>
          </p:cNvSpPr>
          <p:nvPr>
            <p:ph type="ctrTitle"/>
          </p:nvPr>
        </p:nvSpPr>
        <p:spPr/>
        <p:txBody>
          <a:bodyPr/>
          <a:lstStyle/>
          <a:p>
            <a:r>
              <a:rPr lang="sv-SE" altLang="sv-SE" sz="2400" b="0" dirty="0">
                <a:solidFill>
                  <a:schemeClr val="tx1"/>
                </a:solidFill>
                <a:latin typeface="Arial" panose="020B0604020202020204" pitchFamily="34" charset="0"/>
              </a:rPr>
              <a:t>Hur kommunicerar vi?</a:t>
            </a:r>
            <a:endParaRPr lang="sv-SE" dirty="0"/>
          </a:p>
        </p:txBody>
      </p:sp>
      <p:sp>
        <p:nvSpPr>
          <p:cNvPr id="7" name="Underrubrik 6">
            <a:extLst>
              <a:ext uri="{FF2B5EF4-FFF2-40B4-BE49-F238E27FC236}">
                <a16:creationId xmlns:a16="http://schemas.microsoft.com/office/drawing/2014/main" id="{A4E22EEF-4E99-2819-8B47-0D226B330F59}"/>
              </a:ext>
            </a:extLst>
          </p:cNvPr>
          <p:cNvSpPr>
            <a:spLocks noGrp="1"/>
          </p:cNvSpPr>
          <p:nvPr>
            <p:ph type="subTitle" idx="1"/>
          </p:nvPr>
        </p:nvSpPr>
        <p:spPr>
          <a:xfrm>
            <a:off x="631365" y="1592519"/>
            <a:ext cx="10531935" cy="4284753"/>
          </a:xfrm>
        </p:spPr>
        <p:txBody>
          <a:bodyPr>
            <a:noAutofit/>
          </a:bodyPr>
          <a:lstStyle/>
          <a:p>
            <a:pPr marL="285750" lvl="0" indent="-285750">
              <a:buFont typeface="Arial" panose="020B0604020202020204" pitchFamily="34" charset="0"/>
              <a:buChar char="•"/>
            </a:pPr>
            <a:r>
              <a:rPr lang="sv-SE" sz="1400" dirty="0"/>
              <a:t>Vi säger </a:t>
            </a:r>
            <a:r>
              <a:rPr lang="sv-SE" sz="1400" b="1" dirty="0"/>
              <a:t>inte</a:t>
            </a:r>
            <a:r>
              <a:rPr lang="sv-SE" sz="1400" dirty="0"/>
              <a:t> att projektet är “klimatneutralt” enbart på grund av balansering.</a:t>
            </a:r>
          </a:p>
          <a:p>
            <a:pPr marL="285750" lvl="0" indent="-285750">
              <a:buFont typeface="Arial" panose="020B0604020202020204" pitchFamily="34" charset="0"/>
              <a:buChar char="•"/>
            </a:pPr>
            <a:r>
              <a:rPr lang="sv-SE" sz="1400" dirty="0"/>
              <a:t>Vi säger </a:t>
            </a:r>
            <a:r>
              <a:rPr lang="sv-SE" sz="1400" b="1" dirty="0"/>
              <a:t>alltid</a:t>
            </a:r>
            <a:r>
              <a:rPr lang="sv-SE" sz="1400" dirty="0"/>
              <a:t> att balansering sker </a:t>
            </a:r>
            <a:r>
              <a:rPr lang="sv-SE" sz="1400" i="1" dirty="0"/>
              <a:t>utöver</a:t>
            </a:r>
            <a:r>
              <a:rPr lang="sv-SE" sz="1400" dirty="0"/>
              <a:t> projektets utsläppsminimering (CO₂e/m², förbättringsgrad, BATNEEC-nivå), som ett valbart </a:t>
            </a:r>
            <a:r>
              <a:rPr lang="sv-SE" sz="1400" u="sng" dirty="0"/>
              <a:t>extra </a:t>
            </a:r>
            <a:r>
              <a:rPr lang="sv-SE" sz="1400" dirty="0"/>
              <a:t>tillägg.</a:t>
            </a:r>
          </a:p>
          <a:p>
            <a:pPr marL="285750" indent="-285750">
              <a:buFont typeface="Arial" panose="020B0604020202020204" pitchFamily="34" charset="0"/>
              <a:buChar char="•"/>
            </a:pPr>
            <a:r>
              <a:rPr lang="sv-SE" sz="1400" dirty="0"/>
              <a:t>Vi kommunicerar </a:t>
            </a:r>
            <a:r>
              <a:rPr lang="sv-SE" sz="1400" i="1" dirty="0"/>
              <a:t>både</a:t>
            </a:r>
            <a:r>
              <a:rPr lang="sv-SE" sz="1400" dirty="0"/>
              <a:t> projektets utsläpp och den del som balanseras (klimatbalanseringsrapport)</a:t>
            </a:r>
          </a:p>
          <a:p>
            <a:pPr marL="285750" lvl="0" indent="-285750">
              <a:buFont typeface="Arial" panose="020B0604020202020204" pitchFamily="34" charset="0"/>
              <a:buChar char="•"/>
            </a:pPr>
            <a:r>
              <a:rPr lang="sv-SE" sz="1400" dirty="0"/>
              <a:t>Vi beskriver </a:t>
            </a:r>
            <a:r>
              <a:rPr lang="sv-SE" sz="1400" i="1" dirty="0"/>
              <a:t>vilken typ av kolsänka</a:t>
            </a:r>
            <a:r>
              <a:rPr lang="sv-SE" sz="1400" dirty="0"/>
              <a:t> som används och varför den är godkänd – som ett ”smörgåsbord”, ex :</a:t>
            </a:r>
          </a:p>
          <a:p>
            <a:pPr marL="628642" lvl="1" indent="-285750" algn="l">
              <a:buFont typeface="Arial" panose="020B0604020202020204" pitchFamily="34" charset="0"/>
              <a:buChar char="•"/>
            </a:pPr>
            <a:r>
              <a:rPr lang="sv-SE" sz="1400" dirty="0"/>
              <a:t>Biokol (stabilt, lokalt, &gt;100 år)</a:t>
            </a:r>
          </a:p>
          <a:p>
            <a:pPr marL="628642" lvl="1" indent="-285750" algn="l">
              <a:buFont typeface="Arial" panose="020B0604020202020204" pitchFamily="34" charset="0"/>
              <a:buChar char="•"/>
            </a:pPr>
            <a:r>
              <a:rPr lang="sv-SE" sz="1400" dirty="0"/>
              <a:t>CCS/CCU (hög permanens)</a:t>
            </a:r>
          </a:p>
          <a:p>
            <a:pPr marL="628642" lvl="1" indent="-285750" algn="l">
              <a:buFont typeface="Arial" panose="020B0604020202020204" pitchFamily="34" charset="0"/>
              <a:buChar char="•"/>
            </a:pPr>
            <a:r>
              <a:rPr lang="sv-SE" sz="1400" dirty="0"/>
              <a:t>Mineralisering (geologisk)</a:t>
            </a:r>
          </a:p>
          <a:p>
            <a:pPr marL="628642" lvl="1" indent="-285750" algn="l">
              <a:buFont typeface="Arial" panose="020B0604020202020204" pitchFamily="34" charset="0"/>
              <a:buChar char="•"/>
            </a:pPr>
            <a:r>
              <a:rPr lang="sv-SE" sz="1400" dirty="0"/>
              <a:t>Högkvalitativ </a:t>
            </a:r>
            <a:r>
              <a:rPr lang="sv-SE" sz="1400" dirty="0" err="1"/>
              <a:t>carbon</a:t>
            </a:r>
            <a:r>
              <a:rPr lang="sv-SE" sz="1400" dirty="0"/>
              <a:t> </a:t>
            </a:r>
            <a:r>
              <a:rPr lang="sv-SE" sz="1400" dirty="0" err="1"/>
              <a:t>farming</a:t>
            </a:r>
            <a:r>
              <a:rPr lang="sv-SE" sz="1400" dirty="0"/>
              <a:t> enligt EU-CRCF</a:t>
            </a:r>
          </a:p>
          <a:p>
            <a:pPr marL="285750" lvl="0" indent="-285750">
              <a:buFont typeface="Arial" panose="020B0604020202020204" pitchFamily="34" charset="0"/>
              <a:buChar char="•"/>
            </a:pPr>
            <a:endParaRPr lang="sv-SE" sz="1400" dirty="0"/>
          </a:p>
          <a:p>
            <a:pPr marL="285750" lvl="0" indent="-285750">
              <a:buFont typeface="Arial" panose="020B0604020202020204" pitchFamily="34" charset="0"/>
              <a:buChar char="•"/>
            </a:pPr>
            <a:r>
              <a:rPr lang="sv-SE" sz="1400" dirty="0"/>
              <a:t>Projekt får </a:t>
            </a:r>
            <a:r>
              <a:rPr lang="sv-SE" sz="1400" b="1" dirty="0"/>
              <a:t>kommunicera att de bidrar till negativa utsläpp</a:t>
            </a:r>
            <a:r>
              <a:rPr lang="sv-SE" sz="1400" dirty="0"/>
              <a:t> genom permanenta removals.</a:t>
            </a:r>
          </a:p>
          <a:p>
            <a:pPr marL="285750" lvl="0" indent="-285750">
              <a:buFont typeface="Arial" panose="020B0604020202020204" pitchFamily="34" charset="0"/>
              <a:buChar char="•"/>
            </a:pPr>
            <a:r>
              <a:rPr lang="sv-SE" sz="1400" dirty="0"/>
              <a:t>Projekt får </a:t>
            </a:r>
            <a:r>
              <a:rPr lang="sv-SE" sz="1400" b="1" dirty="0">
                <a:solidFill>
                  <a:srgbClr val="FF0000"/>
                </a:solidFill>
              </a:rPr>
              <a:t>inte</a:t>
            </a:r>
            <a:r>
              <a:rPr lang="sv-SE" sz="1400" dirty="0"/>
              <a:t> </a:t>
            </a:r>
            <a:r>
              <a:rPr lang="sv-SE" sz="1400" b="1" dirty="0">
                <a:solidFill>
                  <a:srgbClr val="FF0000"/>
                </a:solidFill>
              </a:rPr>
              <a:t>marknadsföra</a:t>
            </a:r>
            <a:r>
              <a:rPr lang="sv-SE" sz="1400" dirty="0"/>
              <a:t> sig som ”klimatneutrala”, ”netto-noll” eller liknande om detta endast baseras på åtgärder utanför värdekedjan.</a:t>
            </a:r>
          </a:p>
          <a:p>
            <a:pPr marL="285750" lvl="0" indent="-285750">
              <a:buFont typeface="Arial" panose="020B0604020202020204" pitchFamily="34" charset="0"/>
              <a:buChar char="•"/>
            </a:pPr>
            <a:r>
              <a:rPr lang="sv-SE" sz="1400" i="1" dirty="0"/>
              <a:t>”Vi kommunicerar klimatbalansering öppet och transparent, i linje med EU:s regler – inga löften vi inte kan stå för.”</a:t>
            </a:r>
            <a:endParaRPr lang="sv-SE" sz="1400" dirty="0"/>
          </a:p>
          <a:p>
            <a:endParaRPr lang="sv-SE" sz="1400" dirty="0"/>
          </a:p>
          <a:p>
            <a:r>
              <a:rPr lang="sv-SE" sz="1400" dirty="0">
                <a:sym typeface="Wingdings" panose="05000000000000000000" pitchFamily="2" charset="2"/>
              </a:rPr>
              <a:t> </a:t>
            </a:r>
            <a:r>
              <a:rPr lang="sv-SE" sz="1400" dirty="0"/>
              <a:t>Endast när alla utsläpp minimerats och återstoden balanserats med permanenta removals i enlighet med EU:s definitioner, kan klimatneutralitet kommuniceras – och då på företagsnivå eller i särskilt definierade </a:t>
            </a:r>
            <a:r>
              <a:rPr lang="sv-SE" sz="1400" dirty="0" err="1"/>
              <a:t>målår</a:t>
            </a:r>
            <a:r>
              <a:rPr lang="sv-SE" sz="1400" dirty="0"/>
              <a:t>, inte som projektmarknadsföring.</a:t>
            </a:r>
          </a:p>
          <a:p>
            <a:endParaRPr lang="sv-SE" sz="1400" dirty="0"/>
          </a:p>
        </p:txBody>
      </p:sp>
    </p:spTree>
    <p:extLst>
      <p:ext uri="{BB962C8B-B14F-4D97-AF65-F5344CB8AC3E}">
        <p14:creationId xmlns:p14="http://schemas.microsoft.com/office/powerpoint/2010/main" val="13835542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65DE7CF5-2E4D-8475-A510-20FD35A6C898}"/>
              </a:ext>
            </a:extLst>
          </p:cNvPr>
          <p:cNvPicPr>
            <a:picLocks noChangeAspect="1"/>
          </p:cNvPicPr>
          <p:nvPr/>
        </p:nvPicPr>
        <p:blipFill>
          <a:blip r:embed="rId2"/>
          <a:stretch>
            <a:fillRect/>
          </a:stretch>
        </p:blipFill>
        <p:spPr>
          <a:xfrm>
            <a:off x="296828" y="1099226"/>
            <a:ext cx="11895172" cy="5758774"/>
          </a:xfrm>
          <a:prstGeom prst="rect">
            <a:avLst/>
          </a:prstGeom>
        </p:spPr>
      </p:pic>
      <p:sp>
        <p:nvSpPr>
          <p:cNvPr id="3" name="Rubrik 1">
            <a:extLst>
              <a:ext uri="{FF2B5EF4-FFF2-40B4-BE49-F238E27FC236}">
                <a16:creationId xmlns:a16="http://schemas.microsoft.com/office/drawing/2014/main" id="{04894138-F456-60D8-020C-5268002A99EE}"/>
              </a:ext>
            </a:extLst>
          </p:cNvPr>
          <p:cNvSpPr txBox="1">
            <a:spLocks/>
          </p:cNvSpPr>
          <p:nvPr/>
        </p:nvSpPr>
        <p:spPr>
          <a:xfrm>
            <a:off x="624518" y="325413"/>
            <a:ext cx="9359919"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r>
              <a:rPr lang="sv-SE" altLang="sv-SE" sz="2400" dirty="0">
                <a:solidFill>
                  <a:schemeClr val="tx1"/>
                </a:solidFill>
                <a:latin typeface="Arial" panose="020B0604020202020204" pitchFamily="34" charset="0"/>
              </a:rPr>
              <a:t>CRCF ger ramverk för </a:t>
            </a:r>
            <a:r>
              <a:rPr lang="sv-SE" altLang="sv-SE" sz="2400" dirty="0" err="1">
                <a:solidFill>
                  <a:schemeClr val="tx1"/>
                </a:solidFill>
                <a:latin typeface="Arial" panose="020B0604020202020204" pitchFamily="34" charset="0"/>
              </a:rPr>
              <a:t>kvalitetsprinciper</a:t>
            </a:r>
            <a:r>
              <a:rPr lang="sv-SE" altLang="sv-SE" sz="2400" dirty="0">
                <a:solidFill>
                  <a:schemeClr val="tx1"/>
                </a:solidFill>
                <a:latin typeface="Arial" panose="020B0604020202020204" pitchFamily="34" charset="0"/>
              </a:rPr>
              <a:t> och spårbarhet</a:t>
            </a:r>
            <a:endParaRPr lang="sv-SE" dirty="0"/>
          </a:p>
        </p:txBody>
      </p:sp>
    </p:spTree>
    <p:extLst>
      <p:ext uri="{BB962C8B-B14F-4D97-AF65-F5344CB8AC3E}">
        <p14:creationId xmlns:p14="http://schemas.microsoft.com/office/powerpoint/2010/main" val="3522946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CDFA7E-A8E5-1330-81E1-5354058284D3}"/>
              </a:ext>
            </a:extLst>
          </p:cNvPr>
          <p:cNvSpPr>
            <a:spLocks noGrp="1"/>
          </p:cNvSpPr>
          <p:nvPr>
            <p:ph type="ctrTitle"/>
          </p:nvPr>
        </p:nvSpPr>
        <p:spPr/>
        <p:txBody>
          <a:bodyPr/>
          <a:lstStyle/>
          <a:p>
            <a:r>
              <a:rPr lang="sv-SE" dirty="0" err="1"/>
              <a:t>Carbon</a:t>
            </a:r>
            <a:r>
              <a:rPr lang="sv-SE" dirty="0"/>
              <a:t> </a:t>
            </a:r>
            <a:r>
              <a:rPr lang="sv-SE" dirty="0" err="1"/>
              <a:t>farming</a:t>
            </a:r>
            <a:r>
              <a:rPr lang="sv-SE" dirty="0"/>
              <a:t> (klimatsmarta jordbruks- och skogsbruksåtgärder)</a:t>
            </a:r>
          </a:p>
        </p:txBody>
      </p:sp>
      <p:sp>
        <p:nvSpPr>
          <p:cNvPr id="3" name="Underrubrik 2">
            <a:extLst>
              <a:ext uri="{FF2B5EF4-FFF2-40B4-BE49-F238E27FC236}">
                <a16:creationId xmlns:a16="http://schemas.microsoft.com/office/drawing/2014/main" id="{FD654461-DD2B-0E72-CEF8-C4A114399229}"/>
              </a:ext>
            </a:extLst>
          </p:cNvPr>
          <p:cNvSpPr>
            <a:spLocks noGrp="1"/>
          </p:cNvSpPr>
          <p:nvPr>
            <p:ph type="subTitle" idx="1"/>
          </p:nvPr>
        </p:nvSpPr>
        <p:spPr/>
        <p:txBody>
          <a:bodyPr/>
          <a:lstStyle/>
          <a:p>
            <a:pPr marL="285750" lvl="0" indent="-285750">
              <a:buFont typeface="Arial" panose="020B0604020202020204" pitchFamily="34" charset="0"/>
              <a:buChar char="•"/>
            </a:pPr>
            <a:r>
              <a:rPr lang="sv-SE" sz="1600" dirty="0">
                <a:latin typeface="+mn-lt"/>
              </a:rPr>
              <a:t>Åtgärder som bevarar eller ökar kolinlagringen i mark/vegetation räknas som </a:t>
            </a:r>
            <a:r>
              <a:rPr lang="sv-SE" sz="1600" dirty="0" err="1">
                <a:latin typeface="+mn-lt"/>
              </a:rPr>
              <a:t>carbon</a:t>
            </a:r>
            <a:r>
              <a:rPr lang="sv-SE" sz="1600" dirty="0">
                <a:latin typeface="+mn-lt"/>
              </a:rPr>
              <a:t> </a:t>
            </a:r>
            <a:r>
              <a:rPr lang="sv-SE" sz="1600" dirty="0" err="1">
                <a:latin typeface="+mn-lt"/>
              </a:rPr>
              <a:t>farming</a:t>
            </a:r>
            <a:r>
              <a:rPr lang="sv-SE" sz="1600" dirty="0">
                <a:latin typeface="+mn-lt"/>
              </a:rPr>
              <a:t>.</a:t>
            </a:r>
          </a:p>
          <a:p>
            <a:pPr marL="285750" lvl="0" indent="-285750">
              <a:buFont typeface="Arial" panose="020B0604020202020204" pitchFamily="34" charset="0"/>
              <a:buChar char="•"/>
            </a:pPr>
            <a:r>
              <a:rPr lang="sv-SE" sz="1600" dirty="0">
                <a:latin typeface="+mn-lt"/>
              </a:rPr>
              <a:t>Till exempel: markbearbetning som minskar utsläpp från mark, täckgrödor, återställning av torv/våtmark. </a:t>
            </a:r>
            <a:r>
              <a:rPr lang="sv-SE" sz="1600" u="sng" dirty="0" err="1">
                <a:latin typeface="+mn-lt"/>
                <a:hlinkClick r:id="rId2"/>
              </a:rPr>
              <a:t>Climate</a:t>
            </a:r>
            <a:r>
              <a:rPr lang="sv-SE" sz="1600" u="sng" dirty="0">
                <a:latin typeface="+mn-lt"/>
                <a:hlinkClick r:id="rId2"/>
              </a:rPr>
              <a:t> Action</a:t>
            </a:r>
            <a:endParaRPr lang="sv-SE" sz="1600" dirty="0">
              <a:latin typeface="+mn-lt"/>
            </a:endParaRPr>
          </a:p>
          <a:p>
            <a:pPr marL="285750" lvl="0" indent="-285750">
              <a:buFont typeface="Arial" panose="020B0604020202020204" pitchFamily="34" charset="0"/>
              <a:buChar char="•"/>
            </a:pPr>
            <a:r>
              <a:rPr lang="sv-SE" sz="1600" dirty="0">
                <a:latin typeface="+mn-lt"/>
              </a:rPr>
              <a:t>För att kunna räknas behöver de vara: verifierade, långsiktiga, inom ett certifieringssystem enligt </a:t>
            </a:r>
            <a:r>
              <a:rPr lang="sv-SE" sz="1600" dirty="0" err="1">
                <a:latin typeface="+mn-lt"/>
              </a:rPr>
              <a:t>EU-regelverk</a:t>
            </a:r>
            <a:r>
              <a:rPr lang="sv-SE" sz="1600" dirty="0">
                <a:latin typeface="+mn-lt"/>
              </a:rPr>
              <a:t>.</a:t>
            </a:r>
          </a:p>
          <a:p>
            <a:pPr marL="285750" lvl="0" indent="-285750">
              <a:buFont typeface="Arial" panose="020B0604020202020204" pitchFamily="34" charset="0"/>
              <a:buChar char="•"/>
            </a:pPr>
            <a:r>
              <a:rPr lang="sv-SE" sz="1600" dirty="0">
                <a:latin typeface="+mn-lt"/>
              </a:rPr>
              <a:t>De är </a:t>
            </a:r>
            <a:r>
              <a:rPr lang="sv-SE" sz="1600" i="1" dirty="0">
                <a:latin typeface="+mn-lt"/>
              </a:rPr>
              <a:t>inom värdekedjan</a:t>
            </a:r>
            <a:r>
              <a:rPr lang="sv-SE" sz="1600" dirty="0">
                <a:latin typeface="+mn-lt"/>
              </a:rPr>
              <a:t> för jordbrukets klimatprestanda – men utgör inte automatiskt “byggets klimatbalansering” förrän de är </a:t>
            </a:r>
            <a:r>
              <a:rPr lang="sv-SE" sz="1600" b="1" dirty="0">
                <a:latin typeface="+mn-lt"/>
              </a:rPr>
              <a:t>utanför</a:t>
            </a:r>
            <a:r>
              <a:rPr lang="sv-SE" sz="1600" dirty="0">
                <a:latin typeface="+mn-lt"/>
              </a:rPr>
              <a:t> värdekedjan och uppfyller removals-kriterier.</a:t>
            </a:r>
          </a:p>
          <a:p>
            <a:endParaRPr lang="sv-SE" dirty="0"/>
          </a:p>
        </p:txBody>
      </p:sp>
    </p:spTree>
    <p:extLst>
      <p:ext uri="{BB962C8B-B14F-4D97-AF65-F5344CB8AC3E}">
        <p14:creationId xmlns:p14="http://schemas.microsoft.com/office/powerpoint/2010/main" val="1955722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EE638F-9BEC-0F36-CAAD-59A43863E6A7}"/>
              </a:ext>
            </a:extLst>
          </p:cNvPr>
          <p:cNvSpPr>
            <a:spLocks noGrp="1"/>
          </p:cNvSpPr>
          <p:nvPr>
            <p:ph type="ctrTitle"/>
          </p:nvPr>
        </p:nvSpPr>
        <p:spPr/>
        <p:txBody>
          <a:bodyPr/>
          <a:lstStyle/>
          <a:p>
            <a:r>
              <a:rPr lang="sv-SE" dirty="0" err="1"/>
              <a:t>Carbon</a:t>
            </a:r>
            <a:r>
              <a:rPr lang="sv-SE" dirty="0"/>
              <a:t> removals – ex byggmaterial</a:t>
            </a:r>
          </a:p>
        </p:txBody>
      </p:sp>
      <p:sp>
        <p:nvSpPr>
          <p:cNvPr id="3" name="Underrubrik 2">
            <a:extLst>
              <a:ext uri="{FF2B5EF4-FFF2-40B4-BE49-F238E27FC236}">
                <a16:creationId xmlns:a16="http://schemas.microsoft.com/office/drawing/2014/main" id="{5632EE6D-D980-7760-7FDF-E1159EAA0E8F}"/>
              </a:ext>
            </a:extLst>
          </p:cNvPr>
          <p:cNvSpPr>
            <a:spLocks noGrp="1"/>
          </p:cNvSpPr>
          <p:nvPr>
            <p:ph type="subTitle" idx="1"/>
          </p:nvPr>
        </p:nvSpPr>
        <p:spPr>
          <a:xfrm>
            <a:off x="631365" y="1592519"/>
            <a:ext cx="9353067" cy="4644793"/>
          </a:xfrm>
        </p:spPr>
        <p:txBody>
          <a:bodyPr>
            <a:normAutofit/>
          </a:bodyPr>
          <a:lstStyle/>
          <a:p>
            <a:pPr marL="285750" lvl="0" indent="-285750">
              <a:buFont typeface="Arial" panose="020B0604020202020204" pitchFamily="34" charset="0"/>
              <a:buChar char="•"/>
            </a:pPr>
            <a:r>
              <a:rPr lang="sv-SE" sz="1400" dirty="0">
                <a:latin typeface="+mn-lt"/>
              </a:rPr>
              <a:t>EU erkänner att </a:t>
            </a:r>
            <a:r>
              <a:rPr lang="sv-SE" sz="1400" b="1" dirty="0">
                <a:latin typeface="+mn-lt"/>
              </a:rPr>
              <a:t>bio-baserade byggprodukter</a:t>
            </a:r>
            <a:r>
              <a:rPr lang="sv-SE" sz="1400" dirty="0">
                <a:latin typeface="+mn-lt"/>
              </a:rPr>
              <a:t> (t.ex. trä, </a:t>
            </a:r>
            <a:r>
              <a:rPr lang="sv-SE" sz="1400" dirty="0" err="1">
                <a:latin typeface="+mn-lt"/>
              </a:rPr>
              <a:t>biokompositer</a:t>
            </a:r>
            <a:r>
              <a:rPr lang="sv-SE" sz="1400" dirty="0">
                <a:latin typeface="+mn-lt"/>
              </a:rPr>
              <a:t>) kan fungera som </a:t>
            </a:r>
            <a:r>
              <a:rPr lang="sv-SE" sz="1400" b="1" dirty="0">
                <a:latin typeface="+mn-lt"/>
              </a:rPr>
              <a:t>lång-tidssänkor för kol</a:t>
            </a:r>
            <a:r>
              <a:rPr lang="sv-SE" sz="1400" dirty="0">
                <a:latin typeface="+mn-lt"/>
              </a:rPr>
              <a:t> genom att binda biogent kol under byggnadens livslängd. </a:t>
            </a:r>
            <a:r>
              <a:rPr lang="sv-SE" sz="1400" u="sng" dirty="0" err="1">
                <a:latin typeface="+mn-lt"/>
                <a:hlinkClick r:id="rId2"/>
              </a:rPr>
              <a:t>Climate</a:t>
            </a:r>
            <a:r>
              <a:rPr lang="sv-SE" sz="1400" u="sng" dirty="0">
                <a:latin typeface="+mn-lt"/>
                <a:hlinkClick r:id="rId2"/>
              </a:rPr>
              <a:t> Action</a:t>
            </a:r>
            <a:endParaRPr lang="sv-SE" sz="1400" dirty="0">
              <a:latin typeface="+mn-lt"/>
            </a:endParaRPr>
          </a:p>
          <a:p>
            <a:pPr marL="285750" lvl="0" indent="-285750">
              <a:buFont typeface="Arial" panose="020B0604020202020204" pitchFamily="34" charset="0"/>
              <a:buChar char="•"/>
            </a:pPr>
            <a:r>
              <a:rPr lang="sv-SE" sz="1400" dirty="0">
                <a:latin typeface="+mn-lt"/>
              </a:rPr>
              <a:t>Specifikt säger EU att byggnader som deklarerar “</a:t>
            </a:r>
            <a:r>
              <a:rPr lang="sv-SE" sz="1400" dirty="0" err="1">
                <a:latin typeface="+mn-lt"/>
              </a:rPr>
              <a:t>carbon</a:t>
            </a:r>
            <a:r>
              <a:rPr lang="sv-SE" sz="1400" dirty="0">
                <a:latin typeface="+mn-lt"/>
              </a:rPr>
              <a:t> </a:t>
            </a:r>
            <a:r>
              <a:rPr lang="sv-SE" sz="1400" dirty="0" err="1">
                <a:latin typeface="+mn-lt"/>
              </a:rPr>
              <a:t>storage</a:t>
            </a:r>
            <a:r>
              <a:rPr lang="sv-SE" sz="1400" dirty="0">
                <a:latin typeface="+mn-lt"/>
              </a:rPr>
              <a:t> </a:t>
            </a:r>
            <a:r>
              <a:rPr lang="sv-SE" sz="1400" dirty="0" err="1">
                <a:latin typeface="+mn-lt"/>
              </a:rPr>
              <a:t>capacity</a:t>
            </a:r>
            <a:r>
              <a:rPr lang="sv-SE" sz="1400" dirty="0">
                <a:latin typeface="+mn-lt"/>
              </a:rPr>
              <a:t>” på sitt energiprestandacertifikat (EPC) kan rapportera denna kolbindning. </a:t>
            </a:r>
            <a:r>
              <a:rPr lang="sv-SE" sz="1400" u="sng" dirty="0" err="1">
                <a:latin typeface="+mn-lt"/>
                <a:hlinkClick r:id="rId2"/>
              </a:rPr>
              <a:t>Climate</a:t>
            </a:r>
            <a:r>
              <a:rPr lang="sv-SE" sz="1400" u="sng" dirty="0">
                <a:latin typeface="+mn-lt"/>
                <a:hlinkClick r:id="rId2"/>
              </a:rPr>
              <a:t> Action</a:t>
            </a:r>
            <a:endParaRPr lang="sv-SE" sz="1400" dirty="0">
              <a:latin typeface="+mn-lt"/>
            </a:endParaRPr>
          </a:p>
          <a:p>
            <a:pPr marL="285750" lvl="0" indent="-285750">
              <a:buFont typeface="Arial" panose="020B0604020202020204" pitchFamily="34" charset="0"/>
              <a:buChar char="•"/>
            </a:pPr>
            <a:r>
              <a:rPr lang="sv-SE" sz="1400" dirty="0">
                <a:latin typeface="+mn-lt"/>
              </a:rPr>
              <a:t>För att räknas som </a:t>
            </a:r>
            <a:r>
              <a:rPr lang="sv-SE" sz="1400" b="1" dirty="0">
                <a:latin typeface="+mn-lt"/>
              </a:rPr>
              <a:t>permanent removals</a:t>
            </a:r>
            <a:r>
              <a:rPr lang="sv-SE" sz="1400" dirty="0">
                <a:latin typeface="+mn-lt"/>
              </a:rPr>
              <a:t> måste de lagra kolet i </a:t>
            </a:r>
            <a:r>
              <a:rPr lang="sv-SE" sz="1400" b="1" dirty="0">
                <a:latin typeface="+mn-lt"/>
              </a:rPr>
              <a:t>flertalet sekel</a:t>
            </a:r>
            <a:r>
              <a:rPr lang="sv-SE" sz="1400" dirty="0">
                <a:latin typeface="+mn-lt"/>
              </a:rPr>
              <a:t>, inte bara i några år eller decennier. EU definierar “permanent </a:t>
            </a:r>
            <a:r>
              <a:rPr lang="sv-SE" sz="1400" dirty="0" err="1">
                <a:latin typeface="+mn-lt"/>
              </a:rPr>
              <a:t>removal</a:t>
            </a:r>
            <a:r>
              <a:rPr lang="sv-SE" sz="1400" dirty="0">
                <a:latin typeface="+mn-lt"/>
              </a:rPr>
              <a:t>” som lagring “säker och varaktig för flera hundra år”. </a:t>
            </a:r>
            <a:r>
              <a:rPr lang="sv-SE" sz="1400" u="sng" dirty="0" err="1">
                <a:latin typeface="+mn-lt"/>
                <a:hlinkClick r:id="rId2"/>
              </a:rPr>
              <a:t>Climate</a:t>
            </a:r>
            <a:r>
              <a:rPr lang="sv-SE" sz="1400" u="sng" dirty="0">
                <a:latin typeface="+mn-lt"/>
                <a:hlinkClick r:id="rId2"/>
              </a:rPr>
              <a:t> Action</a:t>
            </a:r>
            <a:endParaRPr lang="sv-SE" sz="1400" u="sng" dirty="0">
              <a:latin typeface="+mn-lt"/>
            </a:endParaRPr>
          </a:p>
          <a:p>
            <a:pPr marL="285750" lvl="0" indent="-285750">
              <a:buFont typeface="Arial" panose="020B0604020202020204" pitchFamily="34" charset="0"/>
              <a:buChar char="•"/>
            </a:pPr>
            <a:r>
              <a:rPr lang="sv-SE" altLang="sv-SE" sz="1400" dirty="0">
                <a:solidFill>
                  <a:schemeClr val="tx1"/>
                </a:solidFill>
                <a:latin typeface="+mn-lt"/>
                <a:ea typeface="Aptos" panose="020B0004020202020204" pitchFamily="34" charset="0"/>
                <a:cs typeface="Times New Roman" panose="02020603050405020304" pitchFamily="18" charset="0"/>
              </a:rPr>
              <a:t>Om byggmaterialet binder kol i en byggnad som har en livslängd över 100 år, </a:t>
            </a:r>
            <a:r>
              <a:rPr lang="sv-SE" altLang="sv-SE" sz="1400" b="1" dirty="0">
                <a:solidFill>
                  <a:schemeClr val="tx1"/>
                </a:solidFill>
                <a:latin typeface="+mn-lt"/>
                <a:ea typeface="Aptos" panose="020B0004020202020204" pitchFamily="34" charset="0"/>
                <a:cs typeface="Times New Roman" panose="02020603050405020304" pitchFamily="18" charset="0"/>
              </a:rPr>
              <a:t>kan</a:t>
            </a:r>
            <a:r>
              <a:rPr lang="sv-SE" altLang="sv-SE" sz="1400" dirty="0">
                <a:solidFill>
                  <a:schemeClr val="tx1"/>
                </a:solidFill>
                <a:latin typeface="+mn-lt"/>
                <a:ea typeface="Aptos" panose="020B0004020202020204" pitchFamily="34" charset="0"/>
                <a:cs typeface="Times New Roman" panose="02020603050405020304" pitchFamily="18" charset="0"/>
              </a:rPr>
              <a:t> detta räknas som en del av removals/potential </a:t>
            </a:r>
            <a:r>
              <a:rPr lang="sv-SE" altLang="sv-SE" sz="1400" dirty="0" err="1">
                <a:solidFill>
                  <a:schemeClr val="tx1"/>
                </a:solidFill>
                <a:latin typeface="+mn-lt"/>
                <a:ea typeface="Aptos" panose="020B0004020202020204" pitchFamily="34" charset="0"/>
                <a:cs typeface="Times New Roman" panose="02020603050405020304" pitchFamily="18" charset="0"/>
              </a:rPr>
              <a:t>carbon</a:t>
            </a:r>
            <a:r>
              <a:rPr lang="sv-SE" altLang="sv-SE" sz="1400" dirty="0">
                <a:solidFill>
                  <a:schemeClr val="tx1"/>
                </a:solidFill>
                <a:latin typeface="+mn-lt"/>
                <a:ea typeface="Aptos" panose="020B0004020202020204" pitchFamily="34" charset="0"/>
                <a:cs typeface="Times New Roman" panose="02020603050405020304" pitchFamily="18" charset="0"/>
              </a:rPr>
              <a:t> </a:t>
            </a:r>
            <a:r>
              <a:rPr lang="sv-SE" altLang="sv-SE" sz="1400" dirty="0" err="1">
                <a:solidFill>
                  <a:schemeClr val="tx1"/>
                </a:solidFill>
                <a:latin typeface="+mn-lt"/>
                <a:ea typeface="Aptos" panose="020B0004020202020204" pitchFamily="34" charset="0"/>
                <a:cs typeface="Times New Roman" panose="02020603050405020304" pitchFamily="18" charset="0"/>
              </a:rPr>
              <a:t>storage</a:t>
            </a:r>
            <a:r>
              <a:rPr lang="sv-SE" altLang="sv-SE" sz="1400" dirty="0">
                <a:solidFill>
                  <a:schemeClr val="tx1"/>
                </a:solidFill>
                <a:latin typeface="+mn-lt"/>
                <a:ea typeface="Aptos" panose="020B0004020202020204" pitchFamily="34" charset="0"/>
                <a:cs typeface="Times New Roman" panose="02020603050405020304" pitchFamily="18" charset="0"/>
              </a:rPr>
              <a:t> – under förutsättning att materialet är hållbart, spårbart och att kolbindningen är permanent eller mycket långlivad.</a:t>
            </a:r>
          </a:p>
          <a:p>
            <a:pPr marL="285750" lvl="0" indent="-285750">
              <a:buFont typeface="Arial" panose="020B0604020202020204" pitchFamily="34" charset="0"/>
              <a:buChar char="•"/>
            </a:pPr>
            <a:r>
              <a:rPr lang="sv-SE" altLang="sv-SE" sz="1400" dirty="0">
                <a:solidFill>
                  <a:schemeClr val="tx1"/>
                </a:solidFill>
                <a:latin typeface="+mn-lt"/>
                <a:ea typeface="Aptos" panose="020B0004020202020204" pitchFamily="34" charset="0"/>
                <a:cs typeface="Times New Roman" panose="02020603050405020304" pitchFamily="18" charset="0"/>
              </a:rPr>
              <a:t>Åtgärder som sker </a:t>
            </a:r>
            <a:r>
              <a:rPr lang="sv-SE" altLang="sv-SE" sz="1400" b="1" dirty="0">
                <a:solidFill>
                  <a:schemeClr val="tx1"/>
                </a:solidFill>
                <a:latin typeface="+mn-lt"/>
                <a:ea typeface="Aptos" panose="020B0004020202020204" pitchFamily="34" charset="0"/>
                <a:cs typeface="Times New Roman" panose="02020603050405020304" pitchFamily="18" charset="0"/>
              </a:rPr>
              <a:t>inom projektets värdekedja</a:t>
            </a:r>
            <a:r>
              <a:rPr lang="sv-SE" altLang="sv-SE" sz="1400" dirty="0">
                <a:solidFill>
                  <a:schemeClr val="tx1"/>
                </a:solidFill>
                <a:latin typeface="+mn-lt"/>
                <a:ea typeface="Aptos" panose="020B0004020202020204" pitchFamily="34" charset="0"/>
                <a:cs typeface="Times New Roman" panose="02020603050405020304" pitchFamily="18" charset="0"/>
              </a:rPr>
              <a:t> (t.ex. val av trä, lokal produktion) räknas främst som klimatförbättring eller klimatoptimering – inte automatiskt som removals.</a:t>
            </a:r>
          </a:p>
          <a:p>
            <a:pPr marL="285750" lvl="0" indent="-285750">
              <a:buFont typeface="Arial" panose="020B0604020202020204" pitchFamily="34" charset="0"/>
              <a:buChar char="•"/>
            </a:pPr>
            <a:r>
              <a:rPr lang="sv-SE" altLang="sv-SE" sz="1400" dirty="0">
                <a:solidFill>
                  <a:schemeClr val="tx1"/>
                </a:solidFill>
                <a:latin typeface="+mn-lt"/>
                <a:ea typeface="Aptos" panose="020B0004020202020204" pitchFamily="34" charset="0"/>
                <a:cs typeface="Times New Roman" panose="02020603050405020304" pitchFamily="18" charset="0"/>
              </a:rPr>
              <a:t>Removals / kolsänkor ska alltså vara utöver projektets “normala” klimatstyrning – de ska </a:t>
            </a:r>
            <a:r>
              <a:rPr lang="sv-SE" altLang="sv-SE" sz="1400" b="1" dirty="0">
                <a:solidFill>
                  <a:schemeClr val="tx1"/>
                </a:solidFill>
                <a:latin typeface="+mn-lt"/>
                <a:ea typeface="Aptos" panose="020B0004020202020204" pitchFamily="34" charset="0"/>
                <a:cs typeface="Times New Roman" panose="02020603050405020304" pitchFamily="18" charset="0"/>
              </a:rPr>
              <a:t>komplettera</a:t>
            </a:r>
            <a:r>
              <a:rPr lang="sv-SE" altLang="sv-SE" sz="1400" dirty="0">
                <a:solidFill>
                  <a:schemeClr val="tx1"/>
                </a:solidFill>
                <a:latin typeface="+mn-lt"/>
                <a:ea typeface="Aptos" panose="020B0004020202020204" pitchFamily="34" charset="0"/>
                <a:cs typeface="Times New Roman" panose="02020603050405020304" pitchFamily="18" charset="0"/>
              </a:rPr>
              <a:t>, inte ersätta, minskningarna.</a:t>
            </a:r>
          </a:p>
          <a:p>
            <a:pPr marL="285750" lvl="0" indent="-285750">
              <a:buFont typeface="Arial" panose="020B0604020202020204" pitchFamily="34" charset="0"/>
              <a:buChar char="•"/>
            </a:pPr>
            <a:r>
              <a:rPr lang="sv-SE" altLang="sv-SE" sz="1400" dirty="0">
                <a:solidFill>
                  <a:schemeClr val="tx1"/>
                </a:solidFill>
                <a:latin typeface="+mn-lt"/>
                <a:ea typeface="Aptos" panose="020B0004020202020204" pitchFamily="34" charset="0"/>
                <a:cs typeface="Times New Roman" panose="02020603050405020304" pitchFamily="18" charset="0"/>
              </a:rPr>
              <a:t>För att kunna kommunicera att “vi bygger med negativa utsläpp” måste:</a:t>
            </a:r>
            <a:endParaRPr lang="sv-SE" altLang="sv-SE" sz="1400" dirty="0">
              <a:solidFill>
                <a:schemeClr val="tx1"/>
              </a:solidFill>
              <a:latin typeface="+mn-lt"/>
            </a:endParaRPr>
          </a:p>
          <a:p>
            <a:pPr marL="685800" lvl="1" indent="-228600" algn="l" defTabSz="914400" eaLnBrk="0" fontAlgn="base" hangingPunct="0">
              <a:spcBef>
                <a:spcPct val="0"/>
              </a:spcBef>
              <a:spcAft>
                <a:spcPct val="0"/>
              </a:spcAft>
              <a:buFont typeface="+mj-lt"/>
              <a:buAutoNum type="arabicPeriod"/>
            </a:pPr>
            <a:r>
              <a:rPr lang="sv-SE" altLang="sv-SE" sz="1400" dirty="0">
                <a:solidFill>
                  <a:schemeClr val="tx1"/>
                </a:solidFill>
                <a:latin typeface="+mn-lt"/>
                <a:ea typeface="Aptos" panose="020B0004020202020204" pitchFamily="34" charset="0"/>
                <a:cs typeface="Times New Roman" panose="02020603050405020304" pitchFamily="18" charset="0"/>
              </a:rPr>
              <a:t>Utsläppen minimeras så mycket som möjligt.</a:t>
            </a:r>
          </a:p>
          <a:p>
            <a:pPr marL="685800" lvl="1" indent="-228600" algn="l" defTabSz="914400" eaLnBrk="0" fontAlgn="base" hangingPunct="0">
              <a:spcBef>
                <a:spcPct val="0"/>
              </a:spcBef>
              <a:spcAft>
                <a:spcPct val="0"/>
              </a:spcAft>
              <a:buFont typeface="+mj-lt"/>
              <a:buAutoNum type="arabicPeriod"/>
            </a:pPr>
            <a:r>
              <a:rPr lang="sv-SE" altLang="sv-SE" sz="1400" dirty="0">
                <a:solidFill>
                  <a:schemeClr val="tx1"/>
                </a:solidFill>
                <a:latin typeface="+mn-lt"/>
                <a:ea typeface="Aptos" panose="020B0004020202020204" pitchFamily="34" charset="0"/>
                <a:cs typeface="Times New Roman" panose="02020603050405020304" pitchFamily="18" charset="0"/>
              </a:rPr>
              <a:t>De kvarvarande utsläppen balanseras med permanenta, certifierade åtgärder enligt </a:t>
            </a:r>
            <a:r>
              <a:rPr lang="sv-SE" altLang="sv-SE" sz="1400" dirty="0" err="1">
                <a:solidFill>
                  <a:schemeClr val="tx1"/>
                </a:solidFill>
                <a:latin typeface="+mn-lt"/>
                <a:ea typeface="Aptos" panose="020B0004020202020204" pitchFamily="34" charset="0"/>
                <a:cs typeface="Times New Roman" panose="02020603050405020304" pitchFamily="18" charset="0"/>
              </a:rPr>
              <a:t>EU-regelverket</a:t>
            </a:r>
            <a:r>
              <a:rPr lang="sv-SE" altLang="sv-SE" sz="1400" dirty="0">
                <a:solidFill>
                  <a:schemeClr val="tx1"/>
                </a:solidFill>
                <a:latin typeface="+mn-lt"/>
                <a:ea typeface="Aptos" panose="020B0004020202020204" pitchFamily="34" charset="0"/>
                <a:cs typeface="Times New Roman" panose="02020603050405020304" pitchFamily="18" charset="0"/>
              </a:rPr>
              <a:t>.</a:t>
            </a:r>
            <a:endParaRPr lang="sv-SE" altLang="sv-SE" sz="1400" dirty="0">
              <a:solidFill>
                <a:schemeClr val="tx1"/>
              </a:solidFill>
              <a:latin typeface="+mn-lt"/>
            </a:endParaRPr>
          </a:p>
          <a:p>
            <a:pPr marL="685800" lvl="1" indent="-228600" algn="l" defTabSz="914400" eaLnBrk="0" fontAlgn="base" hangingPunct="0">
              <a:spcBef>
                <a:spcPct val="0"/>
              </a:spcBef>
              <a:spcAft>
                <a:spcPct val="0"/>
              </a:spcAft>
              <a:buFont typeface="+mj-lt"/>
              <a:buAutoNum type="arabicPeriod"/>
            </a:pPr>
            <a:r>
              <a:rPr lang="sv-SE" altLang="sv-SE" sz="1400" dirty="0">
                <a:solidFill>
                  <a:schemeClr val="tx1"/>
                </a:solidFill>
                <a:latin typeface="+mn-lt"/>
                <a:ea typeface="Aptos" panose="020B0004020202020204" pitchFamily="34" charset="0"/>
                <a:cs typeface="Times New Roman" panose="02020603050405020304" pitchFamily="18" charset="0"/>
              </a:rPr>
              <a:t>Då bygger vi inte bara “bra” utan visar att vi faktiskt </a:t>
            </a:r>
            <a:r>
              <a:rPr lang="sv-SE" altLang="sv-SE" sz="1400" b="1" dirty="0">
                <a:solidFill>
                  <a:schemeClr val="tx1"/>
                </a:solidFill>
                <a:latin typeface="+mn-lt"/>
                <a:ea typeface="Aptos" panose="020B0004020202020204" pitchFamily="34" charset="0"/>
                <a:cs typeface="Times New Roman" panose="02020603050405020304" pitchFamily="18" charset="0"/>
              </a:rPr>
              <a:t>tar bort koldioxid ur atmosfären</a:t>
            </a:r>
            <a:r>
              <a:rPr lang="sv-SE" altLang="sv-SE" sz="1400" dirty="0">
                <a:solidFill>
                  <a:schemeClr val="tx1"/>
                </a:solidFill>
                <a:latin typeface="+mn-lt"/>
                <a:ea typeface="Aptos" panose="020B0004020202020204" pitchFamily="34" charset="0"/>
                <a:cs typeface="Times New Roman" panose="02020603050405020304" pitchFamily="18" charset="0"/>
              </a:rPr>
              <a:t>.</a:t>
            </a:r>
            <a:r>
              <a:rPr lang="sv-SE" altLang="sv-SE" sz="1400" dirty="0">
                <a:solidFill>
                  <a:schemeClr val="tx1"/>
                </a:solidFill>
                <a:latin typeface="+mn-lt"/>
              </a:rPr>
              <a:t> </a:t>
            </a:r>
          </a:p>
        </p:txBody>
      </p:sp>
    </p:spTree>
    <p:extLst>
      <p:ext uri="{BB962C8B-B14F-4D97-AF65-F5344CB8AC3E}">
        <p14:creationId xmlns:p14="http://schemas.microsoft.com/office/powerpoint/2010/main" val="3136697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Teckensnitt, linje&#10;&#10;AI-genererat innehåll kan vara felaktigt.">
            <a:extLst>
              <a:ext uri="{FF2B5EF4-FFF2-40B4-BE49-F238E27FC236}">
                <a16:creationId xmlns:a16="http://schemas.microsoft.com/office/drawing/2014/main" id="{52DFB32D-563F-B1F1-8540-4E65AAE6510B}"/>
              </a:ext>
            </a:extLst>
          </p:cNvPr>
          <p:cNvPicPr>
            <a:picLocks noChangeAspect="1"/>
          </p:cNvPicPr>
          <p:nvPr/>
        </p:nvPicPr>
        <p:blipFill>
          <a:blip r:embed="rId3"/>
          <a:stretch>
            <a:fillRect/>
          </a:stretch>
        </p:blipFill>
        <p:spPr>
          <a:xfrm>
            <a:off x="120650" y="142559"/>
            <a:ext cx="11950700" cy="6572883"/>
          </a:xfrm>
          <a:prstGeom prst="rect">
            <a:avLst/>
          </a:prstGeom>
          <a:noFill/>
        </p:spPr>
      </p:pic>
    </p:spTree>
    <p:extLst>
      <p:ext uri="{BB962C8B-B14F-4D97-AF65-F5344CB8AC3E}">
        <p14:creationId xmlns:p14="http://schemas.microsoft.com/office/powerpoint/2010/main" val="1177877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88FF-2938-D846-09BE-B51BD71D7C2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9B3F72B-0972-E094-E19C-80524BFA3CC9}"/>
              </a:ext>
            </a:extLst>
          </p:cNvPr>
          <p:cNvSpPr>
            <a:spLocks noGrp="1"/>
          </p:cNvSpPr>
          <p:nvPr>
            <p:ph type="ctrTitle"/>
          </p:nvPr>
        </p:nvSpPr>
        <p:spPr>
          <a:xfrm>
            <a:off x="624518" y="330756"/>
            <a:ext cx="9359919" cy="699466"/>
          </a:xfrm>
        </p:spPr>
        <p:txBody>
          <a:bodyPr/>
          <a:lstStyle/>
          <a:p>
            <a:r>
              <a:rPr lang="sv-SE"/>
              <a:t>Negativ utsläpp – Byggnadsverk</a:t>
            </a:r>
          </a:p>
        </p:txBody>
      </p:sp>
      <p:sp>
        <p:nvSpPr>
          <p:cNvPr id="3" name="textruta 2">
            <a:extLst>
              <a:ext uri="{FF2B5EF4-FFF2-40B4-BE49-F238E27FC236}">
                <a16:creationId xmlns:a16="http://schemas.microsoft.com/office/drawing/2014/main" id="{135D0831-D129-7591-F2B9-A03773A2668A}"/>
              </a:ext>
            </a:extLst>
          </p:cNvPr>
          <p:cNvSpPr txBox="1"/>
          <p:nvPr/>
        </p:nvSpPr>
        <p:spPr>
          <a:xfrm>
            <a:off x="409703" y="1202690"/>
            <a:ext cx="5748664" cy="1815882"/>
          </a:xfrm>
          <a:prstGeom prst="rect">
            <a:avLst/>
          </a:prstGeom>
          <a:ln w="12700"/>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Arial" panose="020B0604020202020204" pitchFamily="34" charset="0"/>
              <a:buChar char="•"/>
            </a:pPr>
            <a:r>
              <a:rPr lang="sv-SE" sz="1400"/>
              <a:t>Nyproduktion/ROT: Från 2025, minst 50 % av klimatpåverkan (enligt BATNEEC </a:t>
            </a:r>
            <a:r>
              <a:rPr lang="sv-SE" sz="1400" err="1"/>
              <a:t>referfensinfikator</a:t>
            </a:r>
            <a:r>
              <a:rPr lang="sv-SE" sz="1400"/>
              <a:t>) dvs. byggskedets klimatskuld (KPI) ska återbetalas med negativa utsläpp samma kalenderår som överlämning via olika återbetalningsalternativ. </a:t>
            </a:r>
          </a:p>
          <a:p>
            <a:pPr marL="285750" indent="-285750">
              <a:buFont typeface="Arial" panose="020B0604020202020204" pitchFamily="34" charset="0"/>
              <a:buChar char="•"/>
            </a:pPr>
            <a:endParaRPr lang="sv-SE" sz="1400"/>
          </a:p>
          <a:p>
            <a:pPr marL="285750" indent="-285750">
              <a:buFont typeface="Arial" panose="020B0604020202020204" pitchFamily="34" charset="0"/>
              <a:buChar char="•"/>
            </a:pPr>
            <a:r>
              <a:rPr lang="sv-SE" sz="1400"/>
              <a:t>Förvaltning: Byggnaden ska ha uppnått klimatoptimerad nivå i KKPI-trappan innan återbetalning. För klimatneutral/klimatpositiv status krävs årlig återbetalning, t.ex. driftens klimatpåverkan.</a:t>
            </a:r>
            <a:endParaRPr lang="sv-SE" sz="1300"/>
          </a:p>
        </p:txBody>
      </p:sp>
      <p:pic>
        <p:nvPicPr>
          <p:cNvPr id="9" name="Bildobjekt 8">
            <a:extLst>
              <a:ext uri="{FF2B5EF4-FFF2-40B4-BE49-F238E27FC236}">
                <a16:creationId xmlns:a16="http://schemas.microsoft.com/office/drawing/2014/main" id="{0D5959D0-EC36-5046-D514-908EE8009561}"/>
              </a:ext>
            </a:extLst>
          </p:cNvPr>
          <p:cNvPicPr>
            <a:picLocks noChangeAspect="1"/>
          </p:cNvPicPr>
          <p:nvPr/>
        </p:nvPicPr>
        <p:blipFill>
          <a:blip r:embed="rId3"/>
          <a:stretch>
            <a:fillRect/>
          </a:stretch>
        </p:blipFill>
        <p:spPr>
          <a:xfrm>
            <a:off x="6656346" y="55674"/>
            <a:ext cx="4911136" cy="6471570"/>
          </a:xfrm>
          <a:prstGeom prst="rect">
            <a:avLst/>
          </a:prstGeom>
        </p:spPr>
      </p:pic>
      <p:pic>
        <p:nvPicPr>
          <p:cNvPr id="15" name="Bildobjekt 14">
            <a:extLst>
              <a:ext uri="{FF2B5EF4-FFF2-40B4-BE49-F238E27FC236}">
                <a16:creationId xmlns:a16="http://schemas.microsoft.com/office/drawing/2014/main" id="{E26BD468-D6A3-CA08-F8E0-C4C7D0E9DC9A}"/>
              </a:ext>
            </a:extLst>
          </p:cNvPr>
          <p:cNvPicPr>
            <a:picLocks noChangeAspect="1"/>
          </p:cNvPicPr>
          <p:nvPr/>
        </p:nvPicPr>
        <p:blipFill>
          <a:blip r:embed="rId4"/>
          <a:stretch>
            <a:fillRect/>
          </a:stretch>
        </p:blipFill>
        <p:spPr>
          <a:xfrm>
            <a:off x="624518" y="3122220"/>
            <a:ext cx="5471481" cy="3522413"/>
          </a:xfrm>
          <a:prstGeom prst="rect">
            <a:avLst/>
          </a:prstGeom>
        </p:spPr>
      </p:pic>
    </p:spTree>
    <p:extLst>
      <p:ext uri="{BB962C8B-B14F-4D97-AF65-F5344CB8AC3E}">
        <p14:creationId xmlns:p14="http://schemas.microsoft.com/office/powerpoint/2010/main" val="131416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text, skärmbild, Teckensnitt, diagram&#10;&#10;AI-genererat innehåll kan vara felaktigt.">
            <a:extLst>
              <a:ext uri="{FF2B5EF4-FFF2-40B4-BE49-F238E27FC236}">
                <a16:creationId xmlns:a16="http://schemas.microsoft.com/office/drawing/2014/main" id="{4D2306EA-D656-F46B-6229-17A9D271131F}"/>
              </a:ext>
            </a:extLst>
          </p:cNvPr>
          <p:cNvPicPr>
            <a:picLocks noChangeAspect="1"/>
          </p:cNvPicPr>
          <p:nvPr/>
        </p:nvPicPr>
        <p:blipFill>
          <a:blip r:embed="rId2"/>
          <a:stretch>
            <a:fillRect/>
          </a:stretch>
        </p:blipFill>
        <p:spPr>
          <a:xfrm>
            <a:off x="120650" y="918329"/>
            <a:ext cx="10690225" cy="5692543"/>
          </a:xfrm>
          <a:prstGeom prst="rect">
            <a:avLst/>
          </a:prstGeom>
          <a:noFill/>
        </p:spPr>
      </p:pic>
    </p:spTree>
    <p:extLst>
      <p:ext uri="{BB962C8B-B14F-4D97-AF65-F5344CB8AC3E}">
        <p14:creationId xmlns:p14="http://schemas.microsoft.com/office/powerpoint/2010/main" val="7110755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BE3566C7-836D-D591-2AB3-C89A2C4BE1F3}"/>
              </a:ext>
            </a:extLst>
          </p:cNvPr>
          <p:cNvSpPr txBox="1">
            <a:spLocks/>
          </p:cNvSpPr>
          <p:nvPr/>
        </p:nvSpPr>
        <p:spPr>
          <a:xfrm>
            <a:off x="868630" y="607024"/>
            <a:ext cx="8778340" cy="712358"/>
          </a:xfrm>
          <a:prstGeom prst="rect">
            <a:avLst/>
          </a:prstGeom>
        </p:spPr>
        <p:txBody>
          <a:bodyPr lIns="0" tIns="0" rIns="91440" bIns="46800" anchor="t"/>
          <a:lstStyle>
            <a:lvl1pPr marL="0" indent="0" algn="l" defTabSz="914400" rtl="0" eaLnBrk="1" latinLnBrk="0" hangingPunct="1">
              <a:lnSpc>
                <a:spcPct val="90000"/>
              </a:lnSpc>
              <a:spcBef>
                <a:spcPts val="1000"/>
              </a:spcBef>
              <a:buFont typeface="Arial" panose="020B0604020202020204" pitchFamily="34" charset="0"/>
              <a:buNone/>
              <a:defRPr sz="2200" b="1" i="0" kern="1200">
                <a:solidFill>
                  <a:srgbClr val="2F3045"/>
                </a:solidFill>
                <a:latin typeface="AntartidaRounded Essential Bold"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a:ln>
                  <a:noFill/>
                </a:ln>
                <a:solidFill>
                  <a:srgbClr val="004769"/>
                </a:solidFill>
                <a:effectLst/>
                <a:uLnTx/>
                <a:uFillTx/>
                <a:latin typeface="AntartidaRounded Essential Bold"/>
                <a:ea typeface="+mn-ea"/>
                <a:cs typeface="+mn-cs"/>
              </a:rPr>
              <a:t>INVESTERINGAR MÅSTE ÖKA – SNABBT</a:t>
            </a:r>
            <a:endParaRPr kumimoji="0" lang="en-US" sz="3600" b="1" i="0" u="none" strike="noStrike" kern="1200" cap="none" spc="0" normalizeH="0" baseline="0" noProof="0">
              <a:ln>
                <a:noFill/>
              </a:ln>
              <a:solidFill>
                <a:srgbClr val="004769"/>
              </a:solidFill>
              <a:effectLst/>
              <a:uLnTx/>
              <a:uFillTx/>
              <a:latin typeface="AntartidaRounded Essential Bold" panose="02000000000000000000" pitchFamily="2" charset="0"/>
              <a:ea typeface="+mn-ea"/>
              <a:cs typeface="+mn-cs"/>
            </a:endParaRPr>
          </a:p>
        </p:txBody>
      </p:sp>
      <p:pic>
        <p:nvPicPr>
          <p:cNvPr id="3" name="Picture 4">
            <a:extLst>
              <a:ext uri="{FF2B5EF4-FFF2-40B4-BE49-F238E27FC236}">
                <a16:creationId xmlns:a16="http://schemas.microsoft.com/office/drawing/2014/main" id="{7C814758-F7C6-7C5E-1BAB-528635C5DE6F}"/>
              </a:ext>
            </a:extLst>
          </p:cNvPr>
          <p:cNvPicPr>
            <a:picLocks noChangeAspect="1"/>
          </p:cNvPicPr>
          <p:nvPr/>
        </p:nvPicPr>
        <p:blipFill>
          <a:blip r:embed="rId2"/>
          <a:stretch>
            <a:fillRect/>
          </a:stretch>
        </p:blipFill>
        <p:spPr>
          <a:xfrm>
            <a:off x="1305460" y="1573097"/>
            <a:ext cx="5676900" cy="4857750"/>
          </a:xfrm>
          <a:prstGeom prst="rect">
            <a:avLst/>
          </a:prstGeom>
        </p:spPr>
      </p:pic>
      <p:sp>
        <p:nvSpPr>
          <p:cNvPr id="4" name="Ellips 3">
            <a:extLst>
              <a:ext uri="{FF2B5EF4-FFF2-40B4-BE49-F238E27FC236}">
                <a16:creationId xmlns:a16="http://schemas.microsoft.com/office/drawing/2014/main" id="{95E248F0-B431-7969-CD0E-5F2454CD72CE}"/>
              </a:ext>
            </a:extLst>
          </p:cNvPr>
          <p:cNvSpPr/>
          <p:nvPr/>
        </p:nvSpPr>
        <p:spPr>
          <a:xfrm>
            <a:off x="8382000" y="1847743"/>
            <a:ext cx="2687370" cy="2687370"/>
          </a:xfrm>
          <a:prstGeom prst="ellipse">
            <a:avLst/>
          </a:prstGeom>
          <a:solidFill>
            <a:srgbClr val="004769"/>
          </a:solidFill>
          <a:ln w="19050" cap="flat" cmpd="sng" algn="ctr">
            <a:solidFill>
              <a:srgbClr val="08A9D3">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err="1">
                <a:ln>
                  <a:noFill/>
                </a:ln>
                <a:solidFill>
                  <a:srgbClr val="D4E9ED"/>
                </a:solidFill>
                <a:effectLst/>
                <a:uLnTx/>
                <a:uFillTx/>
                <a:latin typeface="AntartidaRounded Essential Ligh"/>
                <a:ea typeface="Calibri"/>
                <a:cs typeface="Calibri"/>
              </a:rPr>
              <a:t>Idag</a:t>
            </a:r>
            <a:r>
              <a:rPr kumimoji="0" lang="en-US" sz="1600" b="0" i="0" u="none" strike="noStrike" kern="0" cap="none" spc="0" normalizeH="0" baseline="0" noProof="0">
                <a:ln>
                  <a:noFill/>
                </a:ln>
                <a:solidFill>
                  <a:srgbClr val="D4E9ED"/>
                </a:solidFill>
                <a:effectLst/>
                <a:uLnTx/>
                <a:uFillTx/>
                <a:latin typeface="AntartidaRounded Essential Ligh"/>
                <a:ea typeface="Calibri"/>
                <a:cs typeface="Calibri"/>
              </a:rPr>
              <a:t> </a:t>
            </a:r>
            <a:r>
              <a:rPr kumimoji="0" lang="en-US" sz="1600" b="0" i="1" u="none" strike="noStrike" kern="0" cap="none" spc="0" normalizeH="0" baseline="0" noProof="0" err="1">
                <a:ln>
                  <a:noFill/>
                </a:ln>
                <a:solidFill>
                  <a:srgbClr val="D4E9ED"/>
                </a:solidFill>
                <a:effectLst/>
                <a:uLnTx/>
                <a:uFillTx/>
                <a:latin typeface="AntartidaRounded Essential Ligh" panose="02000000000000000000" pitchFamily="2" charset="0"/>
                <a:ea typeface="Calibri"/>
                <a:cs typeface="Calibri"/>
              </a:rPr>
              <a:t>mindre</a:t>
            </a:r>
            <a:r>
              <a:rPr kumimoji="0" lang="en-US" sz="1600" b="0" i="1" u="none" strike="noStrike" kern="0" cap="none" spc="0" normalizeH="0" baseline="0" noProof="0">
                <a:ln>
                  <a:noFill/>
                </a:ln>
                <a:solidFill>
                  <a:srgbClr val="D4E9ED"/>
                </a:solidFill>
                <a:effectLst/>
                <a:uLnTx/>
                <a:uFillTx/>
                <a:latin typeface="AntartidaRounded Essential Ligh" panose="02000000000000000000" pitchFamily="2" charset="0"/>
                <a:ea typeface="Calibri"/>
                <a:cs typeface="Calibri"/>
              </a:rPr>
              <a:t> </a:t>
            </a:r>
            <a:r>
              <a:rPr kumimoji="0" lang="en-US" sz="1600" b="0" i="1" u="none" strike="noStrike" kern="0" cap="none" spc="0" normalizeH="0" baseline="0" noProof="0" err="1">
                <a:ln>
                  <a:noFill/>
                </a:ln>
                <a:solidFill>
                  <a:srgbClr val="D4E9ED"/>
                </a:solidFill>
                <a:effectLst/>
                <a:uLnTx/>
                <a:uFillTx/>
                <a:latin typeface="AntartidaRounded Essential Ligh" panose="02000000000000000000" pitchFamily="2" charset="0"/>
                <a:ea typeface="Calibri"/>
                <a:cs typeface="Calibri"/>
              </a:rPr>
              <a:t>än</a:t>
            </a:r>
            <a:r>
              <a:rPr kumimoji="0" lang="en-US" sz="1600" b="0" i="1" u="none" strike="noStrike" kern="0" cap="none" spc="0" normalizeH="0" baseline="0" noProof="0">
                <a:ln>
                  <a:noFill/>
                </a:ln>
                <a:solidFill>
                  <a:srgbClr val="D4E9ED"/>
                </a:solidFill>
                <a:effectLst/>
                <a:uLnTx/>
                <a:uFillTx/>
                <a:latin typeface="AntartidaRounded Essential Ligh" panose="02000000000000000000" pitchFamily="2" charset="0"/>
                <a:ea typeface="Calibri"/>
                <a:cs typeface="Calibri"/>
              </a:rPr>
              <a:t> 1 % </a:t>
            </a:r>
            <a:r>
              <a:rPr kumimoji="0" lang="en-US" sz="1600" b="0" i="0" u="none" strike="noStrike" kern="0" cap="none" spc="0" normalizeH="0" baseline="0" noProof="0" err="1">
                <a:ln>
                  <a:noFill/>
                </a:ln>
                <a:solidFill>
                  <a:srgbClr val="D4E9ED"/>
                </a:solidFill>
                <a:effectLst/>
                <a:uLnTx/>
                <a:uFillTx/>
                <a:latin typeface="AntartidaRounded Essential Ligh"/>
                <a:ea typeface="Calibri"/>
                <a:cs typeface="Calibri"/>
              </a:rPr>
              <a:t>i</a:t>
            </a:r>
            <a:r>
              <a:rPr kumimoji="0" lang="en-US" sz="1600" b="0" i="0" u="none" strike="noStrike" kern="0" cap="none" spc="0" normalizeH="0" baseline="0" noProof="0">
                <a:ln>
                  <a:noFill/>
                </a:ln>
                <a:solidFill>
                  <a:srgbClr val="D4E9ED"/>
                </a:solidFill>
                <a:effectLst/>
                <a:uLnTx/>
                <a:uFillTx/>
                <a:latin typeface="AntartidaRounded Essential Ligh"/>
                <a:ea typeface="Calibri"/>
                <a:cs typeface="Calibri"/>
              </a:rPr>
              <a:t> </a:t>
            </a:r>
            <a:r>
              <a:rPr kumimoji="0" lang="en-US" sz="1600" b="0" i="0" u="none" strike="noStrike" kern="0" cap="none" spc="0" normalizeH="0" baseline="0" noProof="0" err="1">
                <a:ln>
                  <a:noFill/>
                </a:ln>
                <a:solidFill>
                  <a:srgbClr val="D4E9ED"/>
                </a:solidFill>
                <a:effectLst/>
                <a:uLnTx/>
                <a:uFillTx/>
                <a:latin typeface="AntartidaRounded Essential Ligh"/>
                <a:ea typeface="Calibri"/>
                <a:cs typeface="Calibri"/>
              </a:rPr>
              <a:t>lösningar</a:t>
            </a:r>
            <a:r>
              <a:rPr kumimoji="0" lang="en-US" sz="1600" b="0" i="0" u="none" strike="noStrike" kern="0" cap="none" spc="0" normalizeH="0" baseline="0" noProof="0">
                <a:ln>
                  <a:noFill/>
                </a:ln>
                <a:solidFill>
                  <a:srgbClr val="D4E9ED"/>
                </a:solidFill>
                <a:effectLst/>
                <a:uLnTx/>
                <a:uFillTx/>
                <a:latin typeface="AntartidaRounded Essential Ligh"/>
                <a:ea typeface="Calibri"/>
                <a:cs typeface="Calibri"/>
              </a:rPr>
              <a:t> </a:t>
            </a:r>
            <a:r>
              <a:rPr kumimoji="0" lang="en-US" sz="1600" b="0" i="0" u="none" strike="noStrike" kern="0" cap="none" spc="0" normalizeH="0" baseline="0" noProof="0" err="1">
                <a:ln>
                  <a:noFill/>
                </a:ln>
                <a:solidFill>
                  <a:srgbClr val="D4E9ED"/>
                </a:solidFill>
                <a:effectLst/>
                <a:uLnTx/>
                <a:uFillTx/>
                <a:latin typeface="AntartidaRounded Essential Ligh"/>
                <a:ea typeface="Calibri"/>
                <a:cs typeface="Calibri"/>
              </a:rPr>
              <a:t>relaterade</a:t>
            </a:r>
            <a:r>
              <a:rPr kumimoji="0" lang="en-US" sz="1600" b="0" i="0" u="none" strike="noStrike" kern="0" cap="none" spc="0" normalizeH="0" baseline="0" noProof="0">
                <a:ln>
                  <a:noFill/>
                </a:ln>
                <a:solidFill>
                  <a:srgbClr val="D4E9ED"/>
                </a:solidFill>
                <a:effectLst/>
                <a:uLnTx/>
                <a:uFillTx/>
                <a:latin typeface="AntartidaRounded Essential Ligh"/>
                <a:ea typeface="Calibri"/>
                <a:cs typeface="Calibri"/>
              </a:rPr>
              <a:t> till “</a:t>
            </a:r>
            <a:r>
              <a:rPr kumimoji="0" lang="en-US" sz="1600" b="0" i="0" u="none" strike="noStrike" kern="0" cap="none" spc="0" normalizeH="0" baseline="0" noProof="0" err="1">
                <a:ln>
                  <a:noFill/>
                </a:ln>
                <a:solidFill>
                  <a:srgbClr val="D4E9ED"/>
                </a:solidFill>
                <a:effectLst/>
                <a:uLnTx/>
                <a:uFillTx/>
                <a:latin typeface="AntartidaRounded Essential Ligh"/>
                <a:ea typeface="Calibri"/>
                <a:cs typeface="Calibri"/>
              </a:rPr>
              <a:t>kolinlagring</a:t>
            </a:r>
            <a:r>
              <a:rPr kumimoji="0" lang="en-US" sz="1600" b="0" i="0" u="none" strike="noStrike" kern="0" cap="none" spc="0" normalizeH="0" baseline="0" noProof="0">
                <a:ln>
                  <a:noFill/>
                </a:ln>
                <a:solidFill>
                  <a:srgbClr val="D4E9ED"/>
                </a:solidFill>
                <a:effectLst/>
                <a:uLnTx/>
                <a:uFillTx/>
                <a:latin typeface="AntartidaRounded Essential Ligh"/>
                <a:ea typeface="Calibri"/>
                <a:cs typeface="Calibri"/>
              </a:rPr>
              <a:t>”</a:t>
            </a:r>
            <a:r>
              <a:rPr kumimoji="0" lang="sv-SE" sz="1600" b="0" i="0" u="none" strike="noStrike" kern="0" cap="none" spc="0" normalizeH="0" baseline="0" noProof="0">
                <a:ln>
                  <a:noFill/>
                </a:ln>
                <a:solidFill>
                  <a:srgbClr val="D4E9ED"/>
                </a:solidFill>
                <a:effectLst/>
                <a:uLnTx/>
                <a:uFillTx/>
                <a:latin typeface="AntartidaRounded Essential Ligh"/>
                <a:ea typeface="Calibri"/>
                <a:cs typeface="Calibri"/>
              </a:rPr>
              <a:t>.</a:t>
            </a:r>
            <a:endParaRPr kumimoji="0" lang="en-US" sz="1600" b="0" i="0" u="none" strike="noStrike" kern="0" cap="none" spc="0" normalizeH="0" baseline="0" noProof="0">
              <a:ln>
                <a:noFill/>
              </a:ln>
              <a:solidFill>
                <a:srgbClr val="D4E9ED"/>
              </a:solidFill>
              <a:effectLst/>
              <a:uLnTx/>
              <a:uFillTx/>
              <a:latin typeface="AntartidaRounded Essential Ligh"/>
              <a:ea typeface="Calibri"/>
              <a:cs typeface="+mn-cs"/>
            </a:endParaRPr>
          </a:p>
        </p:txBody>
      </p:sp>
      <p:pic>
        <p:nvPicPr>
          <p:cNvPr id="5" name="Bild 4" descr="Högerpil med hel fyllning">
            <a:extLst>
              <a:ext uri="{FF2B5EF4-FFF2-40B4-BE49-F238E27FC236}">
                <a16:creationId xmlns:a16="http://schemas.microsoft.com/office/drawing/2014/main" id="{0A26F7EB-E85F-384A-EB5F-0D992592EA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117339">
            <a:off x="7351193" y="3069862"/>
            <a:ext cx="914400" cy="914400"/>
          </a:xfrm>
          <a:prstGeom prst="rect">
            <a:avLst/>
          </a:prstGeom>
        </p:spPr>
      </p:pic>
    </p:spTree>
    <p:extLst>
      <p:ext uri="{BB962C8B-B14F-4D97-AF65-F5344CB8AC3E}">
        <p14:creationId xmlns:p14="http://schemas.microsoft.com/office/powerpoint/2010/main" val="1423426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A042C-3B24-5045-9965-411CB2FBED3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33570ED-4066-AC80-36FA-379B68CA9CE1}"/>
              </a:ext>
            </a:extLst>
          </p:cNvPr>
          <p:cNvSpPr>
            <a:spLocks noGrp="1"/>
          </p:cNvSpPr>
          <p:nvPr>
            <p:ph type="ctrTitle"/>
          </p:nvPr>
        </p:nvSpPr>
        <p:spPr>
          <a:xfrm>
            <a:off x="624518" y="330756"/>
            <a:ext cx="9359919" cy="699466"/>
          </a:xfrm>
        </p:spPr>
        <p:txBody>
          <a:bodyPr/>
          <a:lstStyle/>
          <a:p>
            <a:r>
              <a:rPr lang="sv-SE"/>
              <a:t>Iteration</a:t>
            </a:r>
          </a:p>
        </p:txBody>
      </p:sp>
      <p:sp>
        <p:nvSpPr>
          <p:cNvPr id="4" name="textruta 3">
            <a:extLst>
              <a:ext uri="{FF2B5EF4-FFF2-40B4-BE49-F238E27FC236}">
                <a16:creationId xmlns:a16="http://schemas.microsoft.com/office/drawing/2014/main" id="{165C6911-CA80-56AD-1CEE-62FCAD6B5335}"/>
              </a:ext>
            </a:extLst>
          </p:cNvPr>
          <p:cNvSpPr txBox="1"/>
          <p:nvPr/>
        </p:nvSpPr>
        <p:spPr>
          <a:xfrm>
            <a:off x="818868" y="2438119"/>
            <a:ext cx="4247710" cy="1384995"/>
          </a:xfrm>
          <a:prstGeom prst="rect">
            <a:avLst/>
          </a:prstGeom>
          <a:ln w="12700"/>
        </p:spPr>
        <p:style>
          <a:lnRef idx="2">
            <a:schemeClr val="accent2"/>
          </a:lnRef>
          <a:fillRef idx="1">
            <a:schemeClr val="lt1"/>
          </a:fillRef>
          <a:effectRef idx="0">
            <a:schemeClr val="accent2"/>
          </a:effectRef>
          <a:fontRef idx="minor">
            <a:schemeClr val="dk1"/>
          </a:fontRef>
        </p:style>
        <p:txBody>
          <a:bodyPr wrap="square">
            <a:spAutoFit/>
          </a:bodyPr>
          <a:lstStyle/>
          <a:p>
            <a:r>
              <a:rPr lang="sv-SE" sz="1400"/>
              <a:t>I varje skede krävs iteration, det vill säga återkommande avstämningar mellan berörda parter för att följa upp klimatbudget, resultaträkning och återbetalningsbehov. Ett löpande kontrollsystem behövs för att redovisa och justera CO2e utsläpp och negativa utsläpp under hela livscykeln. Vid behov upprepas delar av steg 4</a:t>
            </a:r>
            <a:endParaRPr lang="sv-SE" sz="1300"/>
          </a:p>
        </p:txBody>
      </p:sp>
      <p:pic>
        <p:nvPicPr>
          <p:cNvPr id="6" name="Bildobjekt 5">
            <a:extLst>
              <a:ext uri="{FF2B5EF4-FFF2-40B4-BE49-F238E27FC236}">
                <a16:creationId xmlns:a16="http://schemas.microsoft.com/office/drawing/2014/main" id="{0525BE4B-F33F-6B51-8F96-C7719B9A9691}"/>
              </a:ext>
            </a:extLst>
          </p:cNvPr>
          <p:cNvPicPr>
            <a:picLocks noChangeAspect="1"/>
          </p:cNvPicPr>
          <p:nvPr/>
        </p:nvPicPr>
        <p:blipFill>
          <a:blip r:embed="rId3"/>
          <a:stretch>
            <a:fillRect/>
          </a:stretch>
        </p:blipFill>
        <p:spPr>
          <a:xfrm>
            <a:off x="5997178" y="855843"/>
            <a:ext cx="5348923" cy="5146311"/>
          </a:xfrm>
          <a:prstGeom prst="rect">
            <a:avLst/>
          </a:prstGeom>
        </p:spPr>
      </p:pic>
    </p:spTree>
    <p:extLst>
      <p:ext uri="{BB962C8B-B14F-4D97-AF65-F5344CB8AC3E}">
        <p14:creationId xmlns:p14="http://schemas.microsoft.com/office/powerpoint/2010/main" val="1501807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CA33A-DCA2-827D-6365-2C82E1897C7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F09ECA0-8803-0198-1AF9-300F1D076D06}"/>
              </a:ext>
            </a:extLst>
          </p:cNvPr>
          <p:cNvSpPr>
            <a:spLocks noGrp="1"/>
          </p:cNvSpPr>
          <p:nvPr>
            <p:ph type="ctrTitle"/>
          </p:nvPr>
        </p:nvSpPr>
        <p:spPr>
          <a:xfrm>
            <a:off x="624518" y="330756"/>
            <a:ext cx="9359919" cy="699466"/>
          </a:xfrm>
        </p:spPr>
        <p:txBody>
          <a:bodyPr/>
          <a:lstStyle/>
          <a:p>
            <a:r>
              <a:rPr lang="sv-SE"/>
              <a:t>Egenbedömning - Kontroll</a:t>
            </a:r>
          </a:p>
        </p:txBody>
      </p:sp>
      <p:sp>
        <p:nvSpPr>
          <p:cNvPr id="3" name="textruta 2">
            <a:extLst>
              <a:ext uri="{FF2B5EF4-FFF2-40B4-BE49-F238E27FC236}">
                <a16:creationId xmlns:a16="http://schemas.microsoft.com/office/drawing/2014/main" id="{870698EC-EAED-36FE-DA7D-C959C6CF4F42}"/>
              </a:ext>
            </a:extLst>
          </p:cNvPr>
          <p:cNvSpPr txBox="1"/>
          <p:nvPr/>
        </p:nvSpPr>
        <p:spPr>
          <a:xfrm>
            <a:off x="624517" y="1030222"/>
            <a:ext cx="10766950" cy="523220"/>
          </a:xfrm>
          <a:prstGeom prst="rect">
            <a:avLst/>
          </a:prstGeom>
          <a:ln w="12700"/>
        </p:spPr>
        <p:style>
          <a:lnRef idx="2">
            <a:schemeClr val="accent2"/>
          </a:lnRef>
          <a:fillRef idx="1">
            <a:schemeClr val="lt1"/>
          </a:fillRef>
          <a:effectRef idx="0">
            <a:schemeClr val="accent2"/>
          </a:effectRef>
          <a:fontRef idx="minor">
            <a:schemeClr val="dk1"/>
          </a:fontRef>
        </p:style>
        <p:txBody>
          <a:bodyPr wrap="square">
            <a:spAutoFit/>
          </a:bodyPr>
          <a:lstStyle/>
          <a:p>
            <a:r>
              <a:rPr lang="sv-SE" sz="1400"/>
              <a:t>Egenbedömning enligt LFM30:s hjälpmedel, där kontroll säkerställs genom egenkontroll, kollegial granskning och granskning av beställare eller konsult</a:t>
            </a:r>
            <a:endParaRPr lang="sv-SE" sz="1300"/>
          </a:p>
        </p:txBody>
      </p:sp>
      <p:graphicFrame>
        <p:nvGraphicFramePr>
          <p:cNvPr id="4" name="Diagram 3">
            <a:extLst>
              <a:ext uri="{FF2B5EF4-FFF2-40B4-BE49-F238E27FC236}">
                <a16:creationId xmlns:a16="http://schemas.microsoft.com/office/drawing/2014/main" id="{519C4552-214D-4556-18D6-B90AD955DDCE}"/>
              </a:ext>
            </a:extLst>
          </p:cNvPr>
          <p:cNvGraphicFramePr/>
          <p:nvPr>
            <p:extLst>
              <p:ext uri="{D42A27DB-BD31-4B8C-83A1-F6EECF244321}">
                <p14:modId xmlns:p14="http://schemas.microsoft.com/office/powerpoint/2010/main" val="2954395297"/>
              </p:ext>
            </p:extLst>
          </p:nvPr>
        </p:nvGraphicFramePr>
        <p:xfrm>
          <a:off x="3235159" y="2100572"/>
          <a:ext cx="5196573" cy="33421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100464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913E1D-088D-9099-AC50-47C1113FC522}"/>
              </a:ext>
            </a:extLst>
          </p:cNvPr>
          <p:cNvSpPr>
            <a:spLocks noGrp="1"/>
          </p:cNvSpPr>
          <p:nvPr>
            <p:ph type="ctrTitle"/>
          </p:nvPr>
        </p:nvSpPr>
        <p:spPr/>
        <p:txBody>
          <a:bodyPr/>
          <a:lstStyle/>
          <a:p>
            <a:r>
              <a:rPr lang="sv-SE" dirty="0" err="1"/>
              <a:t>Källanvisning</a:t>
            </a:r>
            <a:endParaRPr lang="sv-SE" dirty="0"/>
          </a:p>
        </p:txBody>
      </p:sp>
      <p:sp>
        <p:nvSpPr>
          <p:cNvPr id="4" name="textruta 3">
            <a:extLst>
              <a:ext uri="{FF2B5EF4-FFF2-40B4-BE49-F238E27FC236}">
                <a16:creationId xmlns:a16="http://schemas.microsoft.com/office/drawing/2014/main" id="{A280490A-88D7-A11F-0ACE-A6C035D92989}"/>
              </a:ext>
            </a:extLst>
          </p:cNvPr>
          <p:cNvSpPr txBox="1"/>
          <p:nvPr/>
        </p:nvSpPr>
        <p:spPr>
          <a:xfrm>
            <a:off x="832138" y="1857458"/>
            <a:ext cx="8709025" cy="3200876"/>
          </a:xfrm>
          <a:prstGeom prst="rect">
            <a:avLst/>
          </a:prstGeom>
          <a:noFill/>
        </p:spPr>
        <p:txBody>
          <a:bodyPr wrap="square" lIns="0" tIns="0" rIns="0" bIns="0" rtlCol="0">
            <a:spAutoFit/>
          </a:bodyPr>
          <a:lstStyle/>
          <a:p>
            <a:r>
              <a:rPr lang="sv-SE" sz="1600" b="1" dirty="0">
                <a:solidFill>
                  <a:srgbClr val="2F3045"/>
                </a:solidFill>
                <a:latin typeface="AntartidaRounded Essential Bold" panose="02000000000000000000" pitchFamily="2" charset="0"/>
              </a:rPr>
              <a:t>ISO standard – Net </a:t>
            </a:r>
            <a:r>
              <a:rPr lang="sv-SE" sz="1600" b="1" dirty="0" err="1">
                <a:solidFill>
                  <a:srgbClr val="2F3045"/>
                </a:solidFill>
                <a:latin typeface="AntartidaRounded Essential Bold" panose="02000000000000000000" pitchFamily="2" charset="0"/>
              </a:rPr>
              <a:t>Zero</a:t>
            </a:r>
            <a:r>
              <a:rPr lang="sv-SE" sz="1600" b="1" dirty="0">
                <a:solidFill>
                  <a:srgbClr val="2F3045"/>
                </a:solidFill>
                <a:latin typeface="AntartidaRounded Essential Bold" panose="02000000000000000000" pitchFamily="2" charset="0"/>
              </a:rPr>
              <a:t> </a:t>
            </a:r>
            <a:r>
              <a:rPr lang="sv-SE" sz="1600" dirty="0">
                <a:solidFill>
                  <a:srgbClr val="D3E9ED"/>
                </a:solidFill>
                <a:latin typeface="Aptos" panose="02110004020202020204"/>
                <a:hlinkClick r:id="rId2"/>
              </a:rPr>
              <a:t>ISO - Net </a:t>
            </a:r>
            <a:r>
              <a:rPr lang="sv-SE" sz="1600" dirty="0" err="1">
                <a:solidFill>
                  <a:srgbClr val="D3E9ED"/>
                </a:solidFill>
                <a:latin typeface="Aptos" panose="02110004020202020204"/>
                <a:hlinkClick r:id="rId2"/>
              </a:rPr>
              <a:t>Zero</a:t>
            </a:r>
            <a:r>
              <a:rPr lang="sv-SE" sz="1600" dirty="0">
                <a:solidFill>
                  <a:srgbClr val="D3E9ED"/>
                </a:solidFill>
                <a:latin typeface="Aptos" panose="02110004020202020204"/>
                <a:hlinkClick r:id="rId2"/>
              </a:rPr>
              <a:t> </a:t>
            </a:r>
            <a:r>
              <a:rPr lang="sv-SE" sz="1600" dirty="0" err="1">
                <a:solidFill>
                  <a:srgbClr val="D3E9ED"/>
                </a:solidFill>
                <a:latin typeface="Aptos" panose="02110004020202020204"/>
                <a:hlinkClick r:id="rId2"/>
              </a:rPr>
              <a:t>Guidelines</a:t>
            </a:r>
            <a:endParaRPr lang="sv-SE" sz="1600" dirty="0">
              <a:solidFill>
                <a:srgbClr val="D3E9ED"/>
              </a:solidFill>
              <a:latin typeface="Aptos" panose="02110004020202020204"/>
            </a:endParaRPr>
          </a:p>
          <a:p>
            <a:endParaRPr lang="sv-SE" sz="1600" b="1" dirty="0">
              <a:solidFill>
                <a:srgbClr val="2F3045"/>
              </a:solidFill>
              <a:latin typeface="AntartidaRounded Essential Bold" panose="02000000000000000000" pitchFamily="2" charset="0"/>
            </a:endParaRPr>
          </a:p>
          <a:p>
            <a:r>
              <a:rPr lang="sv-SE" sz="1600" b="1" dirty="0">
                <a:solidFill>
                  <a:srgbClr val="2F3045"/>
                </a:solidFill>
                <a:latin typeface="AntartidaRounded Essential Bold" panose="02000000000000000000" pitchFamily="2" charset="0"/>
              </a:rPr>
              <a:t>CSRD / ESRS Belastning och balansering </a:t>
            </a:r>
            <a:r>
              <a:rPr lang="sv-SE" sz="1600" b="1" u="sng" dirty="0">
                <a:solidFill>
                  <a:srgbClr val="2F3045"/>
                </a:solidFill>
                <a:latin typeface="AntartidaRounded Essential Bold" panose="02000000000000000000" pitchFamily="2" charset="0"/>
              </a:rPr>
              <a:t>skall separeras </a:t>
            </a:r>
            <a:r>
              <a:rPr lang="sv-SE" sz="1600" dirty="0">
                <a:solidFill>
                  <a:srgbClr val="D3E9ED"/>
                </a:solidFill>
                <a:latin typeface="Aptos" panose="02110004020202020204"/>
                <a:hlinkClick r:id="rId3"/>
              </a:rPr>
              <a:t>ESRS Set 1 </a:t>
            </a:r>
            <a:r>
              <a:rPr lang="sv-SE" sz="1600" b="1" dirty="0">
                <a:solidFill>
                  <a:srgbClr val="2F3045"/>
                </a:solidFill>
                <a:latin typeface="AntartidaRounded Essential Bold" panose="02000000000000000000" pitchFamily="2" charset="0"/>
              </a:rPr>
              <a:t>(34b samt förtydligande: </a:t>
            </a:r>
            <a:r>
              <a:rPr lang="en-US" sz="1600" b="1" dirty="0">
                <a:solidFill>
                  <a:srgbClr val="2F3045"/>
                </a:solidFill>
                <a:latin typeface="AntartidaRounded Essential Bold" panose="02000000000000000000" pitchFamily="2" charset="0"/>
              </a:rPr>
              <a:t>Disclosure Requirement E1-7 – GHG removals and GHG mitigation projects financed through carbon credits)</a:t>
            </a:r>
          </a:p>
          <a:p>
            <a:endParaRPr lang="sv-SE" sz="1600" b="1" dirty="0">
              <a:solidFill>
                <a:srgbClr val="2F3045"/>
              </a:solidFill>
              <a:latin typeface="AntartidaRounded Essential Bold" panose="02000000000000000000" pitchFamily="2" charset="0"/>
            </a:endParaRPr>
          </a:p>
          <a:p>
            <a:r>
              <a:rPr lang="sv-SE" sz="1600" b="1" dirty="0">
                <a:solidFill>
                  <a:srgbClr val="2F3045"/>
                </a:solidFill>
                <a:latin typeface="AntartidaRounded Essential Bold" panose="02000000000000000000" pitchFamily="2" charset="0"/>
              </a:rPr>
              <a:t>CRCF </a:t>
            </a:r>
            <a:r>
              <a:rPr lang="sv-SE" sz="1600" dirty="0" err="1">
                <a:solidFill>
                  <a:srgbClr val="D3E9ED"/>
                </a:solidFill>
                <a:latin typeface="Aptos" panose="02110004020202020204"/>
                <a:hlinkClick r:id="rId4"/>
              </a:rPr>
              <a:t>Carbon</a:t>
            </a:r>
            <a:r>
              <a:rPr lang="sv-SE" sz="1600" dirty="0">
                <a:solidFill>
                  <a:srgbClr val="D3E9ED"/>
                </a:solidFill>
                <a:latin typeface="Aptos" panose="02110004020202020204"/>
                <a:hlinkClick r:id="rId4"/>
              </a:rPr>
              <a:t> Removals and </a:t>
            </a:r>
            <a:r>
              <a:rPr lang="sv-SE" sz="1600" dirty="0" err="1">
                <a:solidFill>
                  <a:srgbClr val="D3E9ED"/>
                </a:solidFill>
                <a:latin typeface="Aptos" panose="02110004020202020204"/>
                <a:hlinkClick r:id="rId4"/>
              </a:rPr>
              <a:t>Carbon</a:t>
            </a:r>
            <a:r>
              <a:rPr lang="sv-SE" sz="1600" dirty="0">
                <a:solidFill>
                  <a:srgbClr val="D3E9ED"/>
                </a:solidFill>
                <a:latin typeface="Aptos" panose="02110004020202020204"/>
                <a:hlinkClick r:id="rId4"/>
              </a:rPr>
              <a:t> </a:t>
            </a:r>
            <a:r>
              <a:rPr lang="sv-SE" sz="1600" dirty="0" err="1">
                <a:solidFill>
                  <a:srgbClr val="D3E9ED"/>
                </a:solidFill>
                <a:latin typeface="Aptos" panose="02110004020202020204"/>
                <a:hlinkClick r:id="rId4"/>
              </a:rPr>
              <a:t>Farming</a:t>
            </a:r>
            <a:r>
              <a:rPr lang="sv-SE" sz="1600" dirty="0">
                <a:solidFill>
                  <a:srgbClr val="D3E9ED"/>
                </a:solidFill>
                <a:latin typeface="Aptos" panose="02110004020202020204"/>
                <a:hlinkClick r:id="rId4"/>
              </a:rPr>
              <a:t> - </a:t>
            </a:r>
            <a:r>
              <a:rPr lang="sv-SE" sz="1600" dirty="0" err="1">
                <a:solidFill>
                  <a:srgbClr val="D3E9ED"/>
                </a:solidFill>
                <a:latin typeface="Aptos" panose="02110004020202020204"/>
                <a:hlinkClick r:id="rId4"/>
              </a:rPr>
              <a:t>Climate</a:t>
            </a:r>
            <a:r>
              <a:rPr lang="sv-SE" sz="1600" dirty="0">
                <a:solidFill>
                  <a:srgbClr val="D3E9ED"/>
                </a:solidFill>
                <a:latin typeface="Aptos" panose="02110004020202020204"/>
                <a:hlinkClick r:id="rId4"/>
              </a:rPr>
              <a:t> Action - </a:t>
            </a:r>
            <a:r>
              <a:rPr lang="sv-SE" sz="1600" dirty="0" err="1">
                <a:solidFill>
                  <a:srgbClr val="D3E9ED"/>
                </a:solidFill>
                <a:latin typeface="Aptos" panose="02110004020202020204"/>
                <a:hlinkClick r:id="rId4"/>
              </a:rPr>
              <a:t>European</a:t>
            </a:r>
            <a:r>
              <a:rPr lang="sv-SE" sz="1600" dirty="0">
                <a:solidFill>
                  <a:srgbClr val="D3E9ED"/>
                </a:solidFill>
                <a:latin typeface="Aptos" panose="02110004020202020204"/>
                <a:hlinkClick r:id="rId4"/>
              </a:rPr>
              <a:t> Commission</a:t>
            </a:r>
            <a:endParaRPr lang="sv-SE" sz="1600" dirty="0">
              <a:solidFill>
                <a:srgbClr val="D3E9ED"/>
              </a:solidFill>
              <a:latin typeface="Aptos" panose="02110004020202020204"/>
            </a:endParaRPr>
          </a:p>
          <a:p>
            <a:endParaRPr lang="sv-SE" sz="1600" b="1" dirty="0">
              <a:solidFill>
                <a:srgbClr val="2F3045"/>
              </a:solidFill>
              <a:latin typeface="AntartidaRounded Essential Bold" panose="02000000000000000000" pitchFamily="2" charset="0"/>
            </a:endParaRPr>
          </a:p>
          <a:p>
            <a:r>
              <a:rPr lang="sv-SE" sz="1600" b="1" dirty="0">
                <a:solidFill>
                  <a:srgbClr val="2F3045"/>
                </a:solidFill>
                <a:latin typeface="AntartidaRounded Essential Bold" panose="02000000000000000000" pitchFamily="2" charset="0"/>
              </a:rPr>
              <a:t>Konsumentmaktsdirektivet (paragraf 12) - </a:t>
            </a:r>
            <a:r>
              <a:rPr lang="sv-SE" sz="1600" dirty="0">
                <a:solidFill>
                  <a:srgbClr val="D3E9ED"/>
                </a:solidFill>
                <a:latin typeface="Aptos" panose="02110004020202020204"/>
                <a:hlinkClick r:id="rId5"/>
              </a:rPr>
              <a:t>L_202400825SV.000101.fmx.xml</a:t>
            </a:r>
            <a:endParaRPr lang="sv-SE" sz="1600" b="1" dirty="0">
              <a:solidFill>
                <a:srgbClr val="2F3045"/>
              </a:solidFill>
              <a:latin typeface="AntartidaRounded Essential Bold" panose="02000000000000000000" pitchFamily="2" charset="0"/>
            </a:endParaRPr>
          </a:p>
          <a:p>
            <a:endParaRPr lang="sv-SE" sz="1600" b="1" dirty="0">
              <a:solidFill>
                <a:srgbClr val="2F3045"/>
              </a:solidFill>
              <a:latin typeface="AntartidaRounded Essential Bold" panose="02000000000000000000" pitchFamily="2" charset="0"/>
            </a:endParaRPr>
          </a:p>
          <a:p>
            <a:r>
              <a:rPr lang="sv-SE" sz="1600" dirty="0">
                <a:solidFill>
                  <a:srgbClr val="D3E9ED"/>
                </a:solidFill>
                <a:latin typeface="Aptos" panose="02110004020202020204"/>
                <a:hlinkClick r:id="rId6"/>
              </a:rPr>
              <a:t>Att hävda klimatneutralitet i bygg- och anläggningsprojekt | SBUF</a:t>
            </a:r>
            <a:endParaRPr lang="sv-SE" sz="1600" dirty="0">
              <a:solidFill>
                <a:srgbClr val="D3E9ED"/>
              </a:solidFill>
              <a:latin typeface="Aptos" panose="02110004020202020204"/>
            </a:endParaRPr>
          </a:p>
          <a:p>
            <a:endParaRPr lang="sv-SE" sz="1600" b="1" dirty="0">
              <a:solidFill>
                <a:srgbClr val="2F3045"/>
              </a:solidFill>
              <a:latin typeface="AntartidaRounded Essential Bold" panose="02000000000000000000" pitchFamily="2" charset="0"/>
            </a:endParaRPr>
          </a:p>
          <a:p>
            <a:r>
              <a:rPr lang="en-US" sz="1600" b="1" dirty="0">
                <a:solidFill>
                  <a:srgbClr val="2F3045"/>
                </a:solidFill>
                <a:latin typeface="AntartidaRounded Essential Bold" panose="02000000000000000000" pitchFamily="2" charset="0"/>
              </a:rPr>
              <a:t>Demystifying carbon removals in the context of offsetting for sub-global net-zero targets  </a:t>
            </a:r>
            <a:r>
              <a:rPr lang="en-US" sz="1600" b="1" dirty="0">
                <a:solidFill>
                  <a:srgbClr val="2F3045"/>
                </a:solidFill>
                <a:latin typeface="AntartidaRounded Essential Bold" panose="02000000000000000000" pitchFamily="2" charset="0"/>
                <a:hlinkClick r:id="rId7"/>
              </a:rPr>
              <a:t>https://doi.org/10.1080/17583004.2024.2390840</a:t>
            </a:r>
            <a:endParaRPr lang="en-US" sz="1600" b="1" dirty="0">
              <a:solidFill>
                <a:srgbClr val="2F3045"/>
              </a:solidFill>
              <a:latin typeface="AntartidaRounded Essential Bold" panose="02000000000000000000" pitchFamily="2" charset="0"/>
            </a:endParaRPr>
          </a:p>
        </p:txBody>
      </p:sp>
    </p:spTree>
    <p:extLst>
      <p:ext uri="{BB962C8B-B14F-4D97-AF65-F5344CB8AC3E}">
        <p14:creationId xmlns:p14="http://schemas.microsoft.com/office/powerpoint/2010/main" val="1476637902"/>
      </p:ext>
    </p:extLst>
  </p:cSld>
  <p:clrMapOvr>
    <a:masterClrMapping/>
  </p:clrMapOvr>
</p:sld>
</file>

<file path=ppt/theme/theme1.xml><?xml version="1.0" encoding="utf-8"?>
<a:theme xmlns:a="http://schemas.openxmlformats.org/drawingml/2006/main" name="1_Office-tema">
  <a:themeElements>
    <a:clrScheme name="TreanoColors">
      <a:dk1>
        <a:sysClr val="windowText" lastClr="000000"/>
      </a:dk1>
      <a:lt1>
        <a:sysClr val="window" lastClr="FFFFFF"/>
      </a:lt1>
      <a:dk2>
        <a:srgbClr val="C8A977"/>
      </a:dk2>
      <a:lt2>
        <a:srgbClr val="00346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m LFM3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Textslides för olika A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1 M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MS" id="{3EFB7128-534C-422E-8327-55048B6E52CD}" vid="{06F6AFDF-DA56-45A8-BF06-70E16DF2BF30}"/>
    </a:ext>
  </a:extLst>
</a:theme>
</file>

<file path=ppt/theme/theme6.xml><?xml version="1.0" encoding="utf-8"?>
<a:theme xmlns:a="http://schemas.openxmlformats.org/drawingml/2006/main" name="4_Arbetsgrupp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m LFM30">
  <a:themeElements>
    <a:clrScheme name="TreanoColors">
      <a:dk1>
        <a:sysClr val="windowText" lastClr="000000"/>
      </a:dk1>
      <a:lt1>
        <a:sysClr val="window" lastClr="FFFFFF"/>
      </a:lt1>
      <a:dk2>
        <a:srgbClr val="C8A977"/>
      </a:dk2>
      <a:lt2>
        <a:srgbClr val="00346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tema">
  <a:themeElements>
    <a:clrScheme name="TreanoColors">
      <a:dk1>
        <a:sysClr val="windowText" lastClr="000000"/>
      </a:dk1>
      <a:lt1>
        <a:sysClr val="window" lastClr="FFFFFF"/>
      </a:lt1>
      <a:dk2>
        <a:srgbClr val="C8A977"/>
      </a:dk2>
      <a:lt2>
        <a:srgbClr val="00346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tema">
  <a:themeElements>
    <a:clrScheme name="TreanoColors">
      <a:dk1>
        <a:sysClr val="windowText" lastClr="000000"/>
      </a:dk1>
      <a:lt1>
        <a:sysClr val="window" lastClr="FFFFFF"/>
      </a:lt1>
      <a:dk2>
        <a:srgbClr val="C8A977"/>
      </a:dk2>
      <a:lt2>
        <a:srgbClr val="00346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3d86483-9da2-4d04-b901-dbbbd9cd9466">
      <Terms xmlns="http://schemas.microsoft.com/office/infopath/2007/PartnerControls"/>
    </lcf76f155ced4ddcb4097134ff3c332f>
    <TaxCatchAll xmlns="faf75845-ef9e-481f-a3e6-8e76689fe22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51E8FD726CA674DA0042CB92556B341" ma:contentTypeVersion="12" ma:contentTypeDescription="Skapa ett nytt dokument." ma:contentTypeScope="" ma:versionID="9fac46ad18bbdedfc18b4f64288d2098">
  <xsd:schema xmlns:xsd="http://www.w3.org/2001/XMLSchema" xmlns:xs="http://www.w3.org/2001/XMLSchema" xmlns:p="http://schemas.microsoft.com/office/2006/metadata/properties" xmlns:ns2="53d86483-9da2-4d04-b901-dbbbd9cd9466" xmlns:ns3="faf75845-ef9e-481f-a3e6-8e76689fe224" targetNamespace="http://schemas.microsoft.com/office/2006/metadata/properties" ma:root="true" ma:fieldsID="32835bba7d44924937c4435d11abf47b" ns2:_="" ns3:_="">
    <xsd:import namespace="53d86483-9da2-4d04-b901-dbbbd9cd9466"/>
    <xsd:import namespace="faf75845-ef9e-481f-a3e6-8e76689fe22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d86483-9da2-4d04-b901-dbbbd9cd94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62be1fb0-648f-4677-bb64-016b7653375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af75845-ef9e-481f-a3e6-8e76689fe22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7afb219-6055-4e38-a2e0-9f2df49811fd}" ma:internalName="TaxCatchAll" ma:showField="CatchAllData" ma:web="faf75845-ef9e-481f-a3e6-8e76689fe2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B43486-6EE1-4B7F-9D48-994AFB47BDD5}">
  <ds:schemaRefs>
    <ds:schemaRef ds:uri="http://purl.org/dc/elements/1.1/"/>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http://purl.org/dc/terms/"/>
    <ds:schemaRef ds:uri="http://schemas.microsoft.com/office/infopath/2007/PartnerControls"/>
    <ds:schemaRef ds:uri="faf75845-ef9e-481f-a3e6-8e76689fe224"/>
    <ds:schemaRef ds:uri="53d86483-9da2-4d04-b901-dbbbd9cd9466"/>
    <ds:schemaRef ds:uri="http://purl.org/dc/dcmitype/"/>
  </ds:schemaRefs>
</ds:datastoreItem>
</file>

<file path=customXml/itemProps2.xml><?xml version="1.0" encoding="utf-8"?>
<ds:datastoreItem xmlns:ds="http://schemas.openxmlformats.org/officeDocument/2006/customXml" ds:itemID="{1374B18D-2D84-46CA-BCFB-C52B311779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d86483-9da2-4d04-b901-dbbbd9cd9466"/>
    <ds:schemaRef ds:uri="faf75845-ef9e-481f-a3e6-8e76689fe2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3A53F4-2849-4F85-A9BC-DCE47AB35D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1087</TotalTime>
  <Words>3437</Words>
  <Application>Microsoft Office PowerPoint</Application>
  <PresentationFormat>Bredbild</PresentationFormat>
  <Paragraphs>565</Paragraphs>
  <Slides>40</Slides>
  <Notes>15</Notes>
  <HiddenSlides>0</HiddenSlides>
  <MMClips>0</MMClips>
  <ScaleCrop>false</ScaleCrop>
  <HeadingPairs>
    <vt:vector size="6" baseType="variant">
      <vt:variant>
        <vt:lpstr>Använt teckensnitt</vt:lpstr>
      </vt:variant>
      <vt:variant>
        <vt:i4>17</vt:i4>
      </vt:variant>
      <vt:variant>
        <vt:lpstr>Tema</vt:lpstr>
      </vt:variant>
      <vt:variant>
        <vt:i4>9</vt:i4>
      </vt:variant>
      <vt:variant>
        <vt:lpstr>Bildrubriker</vt:lpstr>
      </vt:variant>
      <vt:variant>
        <vt:i4>40</vt:i4>
      </vt:variant>
    </vt:vector>
  </HeadingPairs>
  <TitlesOfParts>
    <vt:vector size="66" baseType="lpstr">
      <vt:lpstr>微软雅黑</vt:lpstr>
      <vt:lpstr>Adobe Heiti Std R</vt:lpstr>
      <vt:lpstr>AntartidaRounded Essential Bold</vt:lpstr>
      <vt:lpstr>AntartidaRounded Essential Ligh</vt:lpstr>
      <vt:lpstr>Aptos</vt:lpstr>
      <vt:lpstr>Arial</vt:lpstr>
      <vt:lpstr>Barlow Semi Condensed</vt:lpstr>
      <vt:lpstr>Barlow Semi Condensed Light</vt:lpstr>
      <vt:lpstr>Barlow Semi Condensed Medium</vt:lpstr>
      <vt:lpstr>Calibri</vt:lpstr>
      <vt:lpstr>Calibri Light</vt:lpstr>
      <vt:lpstr>Century Gothic</vt:lpstr>
      <vt:lpstr>Futura PT</vt:lpstr>
      <vt:lpstr>Futura PT Book</vt:lpstr>
      <vt:lpstr>Tahoma</vt:lpstr>
      <vt:lpstr>Times New Roman</vt:lpstr>
      <vt:lpstr>Wingdings</vt:lpstr>
      <vt:lpstr>1_Office-tema</vt:lpstr>
      <vt:lpstr>1_Om LFM30</vt:lpstr>
      <vt:lpstr>3_Textslides för olika AG</vt:lpstr>
      <vt:lpstr>2_Office-tema</vt:lpstr>
      <vt:lpstr>Tema1 MS</vt:lpstr>
      <vt:lpstr>4_Arbetsgrupper</vt:lpstr>
      <vt:lpstr>2_Om LFM30</vt:lpstr>
      <vt:lpstr>Office-tema</vt:lpstr>
      <vt:lpstr>3_Office-tema</vt:lpstr>
      <vt:lpstr>Klimatberäkningsstuga – Avsnitt 6  Klimatbalansering</vt:lpstr>
      <vt:lpstr>Denna ppt består av 7 avsnitt (med tillhörande videos), samt fördjupningsmaterial - Avsnitt I: Inkluderar intro - Avsnitt 7: Inkluderar sammanfattning</vt:lpstr>
      <vt:lpstr>PowerPoint-presentation</vt:lpstr>
      <vt:lpstr>PowerPoint-presentation</vt:lpstr>
      <vt:lpstr>PowerPoint-presentation</vt:lpstr>
      <vt:lpstr>PowerPoint-presentation</vt:lpstr>
      <vt:lpstr>Översikt Klimatbalansering (Steg 4)</vt:lpstr>
      <vt:lpstr>PowerPoint-presentation</vt:lpstr>
      <vt:lpstr>Traditionell klimatkompensation – Ej trovärdig (behov av ngt annat)</vt:lpstr>
      <vt:lpstr>LFM30 klimatkompensation</vt:lpstr>
      <vt:lpstr>Återbetalning i byggprojekt: Redovisa separat inom och utanför värdekedjan</vt:lpstr>
      <vt:lpstr>Steg 4: Återbetalning -  Klimatbalansering</vt:lpstr>
      <vt:lpstr>Klimatbudgetens resultaträkning </vt:lpstr>
      <vt:lpstr>Klimatbudgetens skeden </vt:lpstr>
      <vt:lpstr>Steg 5: Löpande kontroll</vt:lpstr>
      <vt:lpstr>Hur</vt:lpstr>
      <vt:lpstr>PowerPoint-presentation</vt:lpstr>
      <vt:lpstr>Fördjupning</vt:lpstr>
      <vt:lpstr>PowerPoint-presentation</vt:lpstr>
      <vt:lpstr>PowerPoint-presentation</vt:lpstr>
      <vt:lpstr>PowerPoint-presentation</vt:lpstr>
      <vt:lpstr>Gränssnitt – klimatberäkning (2022-2028): 1 (2)</vt:lpstr>
      <vt:lpstr>PowerPoint-presentation</vt:lpstr>
      <vt:lpstr>PowerPoint-presentation</vt:lpstr>
      <vt:lpstr>PowerPoint-presentation</vt:lpstr>
      <vt:lpstr>Växthuskredit: 1 (2)</vt:lpstr>
      <vt:lpstr>Växthuskredit: 2 (2)</vt:lpstr>
      <vt:lpstr>PowerPoint-presentation</vt:lpstr>
      <vt:lpstr>Ordet ”klimatneutral” är en högrisk-claim i EU</vt:lpstr>
      <vt:lpstr>Hur kommunicerar vi?</vt:lpstr>
      <vt:lpstr>PowerPoint-presentation</vt:lpstr>
      <vt:lpstr>Carbon farming (klimatsmarta jordbruks- och skogsbruksåtgärder)</vt:lpstr>
      <vt:lpstr>Carbon removals – ex byggmaterial</vt:lpstr>
      <vt:lpstr>PowerPoint-presentation</vt:lpstr>
      <vt:lpstr>Negativ utsläpp – Byggnadsverk</vt:lpstr>
      <vt:lpstr>PowerPoint-presentation</vt:lpstr>
      <vt:lpstr>PowerPoint-presentation</vt:lpstr>
      <vt:lpstr>Iteration</vt:lpstr>
      <vt:lpstr>Egenbedömning - Kontroll</vt:lpstr>
      <vt:lpstr>Källanvisning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Lijin Zhou;andreas.holmgren@treano.se</dc:creator>
  <cp:lastModifiedBy>Andreas Holmgren</cp:lastModifiedBy>
  <cp:revision>3</cp:revision>
  <cp:lastPrinted>2025-08-25T07:01:21Z</cp:lastPrinted>
  <dcterms:created xsi:type="dcterms:W3CDTF">2025-02-26T14:09:33Z</dcterms:created>
  <dcterms:modified xsi:type="dcterms:W3CDTF">2026-02-03T07:22:06Z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0x010100051E8FD726CA674DA0042CB92556B341</vt:lpwstr>
  </property>
  <property fmtid="{D5CDD505-2E9C-101B-9397-08002B2CF9AE}" pid="3" name="Order">
    <vt:lpwstr>2616600.00000000</vt:lpwstr>
  </property>
  <property fmtid="{D5CDD505-2E9C-101B-9397-08002B2CF9AE}" pid="4" name="MediaServiceImageTags">
    <vt:lpwstr/>
  </property>
</Properties>
</file>