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6.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theme/theme7.xml" ContentType="application/vnd.openxmlformats-officedocument.theme+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8.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9.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7FFB9C6B_FD4A0446.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 id="2147483668" r:id="rId5"/>
    <p:sldMasterId id="2147483688" r:id="rId6"/>
    <p:sldMasterId id="2147483764" r:id="rId7"/>
    <p:sldMasterId id="2147484267" r:id="rId8"/>
    <p:sldMasterId id="2147484288" r:id="rId9"/>
    <p:sldMasterId id="2147484314" r:id="rId10"/>
    <p:sldMasterId id="2147484339" r:id="rId11"/>
    <p:sldMasterId id="2147484347" r:id="rId12"/>
    <p:sldMasterId id="2147484369" r:id="rId13"/>
  </p:sldMasterIdLst>
  <p:notesMasterIdLst>
    <p:notesMasterId r:id="rId95"/>
  </p:notesMasterIdLst>
  <p:handoutMasterIdLst>
    <p:handoutMasterId r:id="rId96"/>
  </p:handoutMasterIdLst>
  <p:sldIdLst>
    <p:sldId id="2147196032" r:id="rId14"/>
    <p:sldId id="2147196305" r:id="rId15"/>
    <p:sldId id="2147196030" r:id="rId16"/>
    <p:sldId id="2147196031" r:id="rId17"/>
    <p:sldId id="2147196388" r:id="rId18"/>
    <p:sldId id="2147196034" r:id="rId19"/>
    <p:sldId id="2147195958" r:id="rId20"/>
    <p:sldId id="2147196487" r:id="rId21"/>
    <p:sldId id="2147195969" r:id="rId22"/>
    <p:sldId id="2147196473" r:id="rId23"/>
    <p:sldId id="2147196234" r:id="rId24"/>
    <p:sldId id="2147196307" r:id="rId25"/>
    <p:sldId id="2147195895" r:id="rId26"/>
    <p:sldId id="2147196218" r:id="rId27"/>
    <p:sldId id="2147196471" r:id="rId28"/>
    <p:sldId id="2147196010" r:id="rId29"/>
    <p:sldId id="2147196383" r:id="rId30"/>
    <p:sldId id="2147196492" r:id="rId31"/>
    <p:sldId id="2147196494" r:id="rId32"/>
    <p:sldId id="2147196493" r:id="rId33"/>
    <p:sldId id="2147196266" r:id="rId34"/>
    <p:sldId id="2147196299" r:id="rId35"/>
    <p:sldId id="2147196489" r:id="rId36"/>
    <p:sldId id="2147196475" r:id="rId37"/>
    <p:sldId id="2147195976" r:id="rId38"/>
    <p:sldId id="2147196474" r:id="rId39"/>
    <p:sldId id="2147196476" r:id="rId40"/>
    <p:sldId id="2147196477" r:id="rId41"/>
    <p:sldId id="2147196478" r:id="rId42"/>
    <p:sldId id="2147196496" r:id="rId43"/>
    <p:sldId id="2147196490" r:id="rId44"/>
    <p:sldId id="2147196268" r:id="rId45"/>
    <p:sldId id="2147196479" r:id="rId46"/>
    <p:sldId id="2147196480" r:id="rId47"/>
    <p:sldId id="2147196481" r:id="rId48"/>
    <p:sldId id="2147196482" r:id="rId49"/>
    <p:sldId id="2147196483" r:id="rId50"/>
    <p:sldId id="2147196484" r:id="rId51"/>
    <p:sldId id="2147196463" r:id="rId52"/>
    <p:sldId id="2147196464" r:id="rId53"/>
    <p:sldId id="2147196468" r:id="rId54"/>
    <p:sldId id="2147196469" r:id="rId55"/>
    <p:sldId id="2147196470" r:id="rId56"/>
    <p:sldId id="2147195972" r:id="rId57"/>
    <p:sldId id="2147195971" r:id="rId58"/>
    <p:sldId id="2147196239" r:id="rId59"/>
    <p:sldId id="2147196240" r:id="rId60"/>
    <p:sldId id="2147196241" r:id="rId61"/>
    <p:sldId id="2147196242" r:id="rId62"/>
    <p:sldId id="2147196243" r:id="rId63"/>
    <p:sldId id="2147196245" r:id="rId64"/>
    <p:sldId id="2147196246" r:id="rId65"/>
    <p:sldId id="2147195968" r:id="rId66"/>
    <p:sldId id="2147196485" r:id="rId67"/>
    <p:sldId id="2147195975" r:id="rId68"/>
    <p:sldId id="2147195754" r:id="rId69"/>
    <p:sldId id="2147195755" r:id="rId70"/>
    <p:sldId id="2147195960" r:id="rId71"/>
    <p:sldId id="2147195961" r:id="rId72"/>
    <p:sldId id="2147195962" r:id="rId73"/>
    <p:sldId id="2147196486" r:id="rId74"/>
    <p:sldId id="2147196016" r:id="rId75"/>
    <p:sldId id="2147196039" r:id="rId76"/>
    <p:sldId id="2147196024" r:id="rId77"/>
    <p:sldId id="2147196022" r:id="rId78"/>
    <p:sldId id="2147196017" r:id="rId79"/>
    <p:sldId id="2147195970" r:id="rId80"/>
    <p:sldId id="2147195973" r:id="rId81"/>
    <p:sldId id="2147196235" r:id="rId82"/>
    <p:sldId id="2147196236" r:id="rId83"/>
    <p:sldId id="2147196233" r:id="rId84"/>
    <p:sldId id="2147196237" r:id="rId85"/>
    <p:sldId id="2147196023" r:id="rId86"/>
    <p:sldId id="2147196021" r:id="rId87"/>
    <p:sldId id="2147196062" r:id="rId88"/>
    <p:sldId id="2147196025" r:id="rId89"/>
    <p:sldId id="2147196026" r:id="rId90"/>
    <p:sldId id="2147196495" r:id="rId91"/>
    <p:sldId id="2145706512" r:id="rId92"/>
    <p:sldId id="2147196011" r:id="rId93"/>
    <p:sldId id="2147195974" r:id="rId94"/>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vsnitt 5 LFM30 Klimatberäkningsstuga Ht 2025" id="{5DC0D7FB-74A5-4E01-B04E-99B551564648}">
          <p14:sldIdLst>
            <p14:sldId id="2147196032"/>
            <p14:sldId id="2147196305"/>
            <p14:sldId id="2147196030"/>
            <p14:sldId id="2147196031"/>
            <p14:sldId id="2147196388"/>
            <p14:sldId id="2147196034"/>
          </p14:sldIdLst>
        </p14:section>
        <p14:section name="Steg 3. Klimatoptimera" id="{3407955C-243E-4CFB-869C-F48FD4C4CB6F}">
          <p14:sldIdLst>
            <p14:sldId id="2147195958"/>
            <p14:sldId id="2147196487"/>
            <p14:sldId id="2147195969"/>
            <p14:sldId id="2147196473"/>
            <p14:sldId id="2147196234"/>
            <p14:sldId id="2147196307"/>
            <p14:sldId id="2147195895"/>
            <p14:sldId id="2147196218"/>
            <p14:sldId id="2147196471"/>
            <p14:sldId id="2147196010"/>
            <p14:sldId id="2147196383"/>
            <p14:sldId id="2147196492"/>
            <p14:sldId id="2147196494"/>
            <p14:sldId id="2147196493"/>
            <p14:sldId id="2147196266"/>
            <p14:sldId id="2147196299"/>
            <p14:sldId id="2147196489"/>
            <p14:sldId id="2147196475"/>
            <p14:sldId id="2147195976"/>
            <p14:sldId id="2147196474"/>
            <p14:sldId id="2147196476"/>
            <p14:sldId id="2147196477"/>
            <p14:sldId id="2147196478"/>
            <p14:sldId id="2147196496"/>
            <p14:sldId id="2147196490"/>
            <p14:sldId id="2147196268"/>
            <p14:sldId id="2147196479"/>
            <p14:sldId id="2147196480"/>
            <p14:sldId id="2147196481"/>
            <p14:sldId id="2147196482"/>
            <p14:sldId id="2147196483"/>
            <p14:sldId id="2147196484"/>
            <p14:sldId id="2147196463"/>
            <p14:sldId id="2147196464"/>
            <p14:sldId id="2147196468"/>
            <p14:sldId id="2147196469"/>
            <p14:sldId id="2147196470"/>
            <p14:sldId id="2147195972"/>
            <p14:sldId id="2147195971"/>
            <p14:sldId id="2147196239"/>
            <p14:sldId id="2147196240"/>
            <p14:sldId id="2147196241"/>
            <p14:sldId id="2147196242"/>
            <p14:sldId id="2147196243"/>
            <p14:sldId id="2147196245"/>
            <p14:sldId id="2147196246"/>
          </p14:sldIdLst>
        </p14:section>
        <p14:section name="Fördjupning" id="{92734812-D228-46CF-93BA-901A6ABD8128}">
          <p14:sldIdLst>
            <p14:sldId id="2147195968"/>
            <p14:sldId id="2147196485"/>
            <p14:sldId id="2147195975"/>
            <p14:sldId id="2147195754"/>
            <p14:sldId id="2147195755"/>
            <p14:sldId id="2147195960"/>
            <p14:sldId id="2147195961"/>
            <p14:sldId id="2147195962"/>
            <p14:sldId id="2147196486"/>
            <p14:sldId id="2147196016"/>
            <p14:sldId id="2147196039"/>
            <p14:sldId id="2147196024"/>
            <p14:sldId id="2147196022"/>
            <p14:sldId id="2147196017"/>
            <p14:sldId id="2147195970"/>
            <p14:sldId id="2147195973"/>
            <p14:sldId id="2147196235"/>
            <p14:sldId id="2147196236"/>
            <p14:sldId id="2147196233"/>
            <p14:sldId id="2147196237"/>
            <p14:sldId id="2147196023"/>
            <p14:sldId id="2147196021"/>
            <p14:sldId id="2147196062"/>
            <p14:sldId id="2147196025"/>
            <p14:sldId id="2147196026"/>
            <p14:sldId id="2147196495"/>
            <p14:sldId id="2145706512"/>
            <p14:sldId id="2147196011"/>
            <p14:sldId id="214719597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C7DDFB-4613-D751-3132-CE7BBE9A0A5C}" name="Lijin Zhou" initials="LZ" userId="S::Lijin.Zhou@treano.se::756c7c0a-4386-4a38-995a-cadccc8595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0E7"/>
    <a:srgbClr val="FCBDB6"/>
    <a:srgbClr val="ECD9FF"/>
    <a:srgbClr val="FFFFFF"/>
    <a:srgbClr val="CC99FF"/>
    <a:srgbClr val="DEBDFF"/>
    <a:srgbClr val="95C773"/>
    <a:srgbClr val="D8EBCD"/>
    <a:srgbClr val="89C064"/>
    <a:srgbClr val="5A8E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D6A31C-314E-40EA-84F2-3B3BB6D09936}" v="29" dt="2026-02-03T08:36:25.286"/>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llanmörkt format 2 - Dekorfär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4660"/>
  </p:normalViewPr>
  <p:slideViewPr>
    <p:cSldViewPr snapToGrid="0">
      <p:cViewPr varScale="1">
        <p:scale>
          <a:sx n="101" d="100"/>
          <a:sy n="101" d="100"/>
        </p:scale>
        <p:origin x="894" y="108"/>
      </p:cViewPr>
      <p:guideLst/>
    </p:cSldViewPr>
  </p:slideViewPr>
  <p:notesTextViewPr>
    <p:cViewPr>
      <p:scale>
        <a:sx n="3" d="2"/>
        <a:sy n="3" d="2"/>
      </p:scale>
      <p:origin x="0" y="0"/>
    </p:cViewPr>
  </p:notesTextViewPr>
  <p:sorterViewPr>
    <p:cViewPr>
      <p:scale>
        <a:sx n="100" d="100"/>
        <a:sy n="100" d="100"/>
      </p:scale>
      <p:origin x="0" y="-699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6" Type="http://schemas.openxmlformats.org/officeDocument/2006/relationships/slide" Target="slides/slide3.xml"/><Relationship Id="rId11" Type="http://schemas.openxmlformats.org/officeDocument/2006/relationships/slideMaster" Target="slideMasters/slideMaster8.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02" Type="http://schemas.microsoft.com/office/2015/10/relationships/revisionInfo" Target="revisionInfo.xml"/><Relationship Id="rId5" Type="http://schemas.openxmlformats.org/officeDocument/2006/relationships/slideMaster" Target="slideMasters/slideMaster2.xml"/><Relationship Id="rId90" Type="http://schemas.openxmlformats.org/officeDocument/2006/relationships/slide" Target="slides/slide77.xml"/><Relationship Id="rId95" Type="http://schemas.openxmlformats.org/officeDocument/2006/relationships/notesMaster" Target="notesMasters/notesMaster1.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80" Type="http://schemas.openxmlformats.org/officeDocument/2006/relationships/slide" Target="slides/slide67.xml"/><Relationship Id="rId85" Type="http://schemas.openxmlformats.org/officeDocument/2006/relationships/slide" Target="slides/slide72.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103" Type="http://schemas.microsoft.com/office/2018/10/relationships/authors" Target="authors.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slide" Target="slides/slide78.xml"/><Relationship Id="rId96"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customXml" Target="../customXml/item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s Holmgren" userId="e16a8c9e-d9a5-4622-a576-2f608cbe6034" providerId="ADAL" clId="{323D3F8E-A5AB-4B6D-988B-5ADBC19C1A44}"/>
    <pc:docChg chg="undo redo custSel addSld delSld modSld sldOrd delMainMaster modSection">
      <pc:chgData name="Andreas Holmgren" userId="e16a8c9e-d9a5-4622-a576-2f608cbe6034" providerId="ADAL" clId="{323D3F8E-A5AB-4B6D-988B-5ADBC19C1A44}" dt="2026-02-03T08:36:25.286" v="14570"/>
      <pc:docMkLst>
        <pc:docMk/>
      </pc:docMkLst>
      <pc:sldChg chg="ord">
        <pc:chgData name="Andreas Holmgren" userId="e16a8c9e-d9a5-4622-a576-2f608cbe6034" providerId="ADAL" clId="{323D3F8E-A5AB-4B6D-988B-5ADBC19C1A44}" dt="2026-02-03T07:27:30.177" v="14495"/>
        <pc:sldMkLst>
          <pc:docMk/>
          <pc:sldMk cId="3246708817" sldId="2147195895"/>
        </pc:sldMkLst>
      </pc:sldChg>
      <pc:sldChg chg="ord">
        <pc:chgData name="Andreas Holmgren" userId="e16a8c9e-d9a5-4622-a576-2f608cbe6034" providerId="ADAL" clId="{323D3F8E-A5AB-4B6D-988B-5ADBC19C1A44}" dt="2026-02-03T07:27:42.809" v="14501"/>
        <pc:sldMkLst>
          <pc:docMk/>
          <pc:sldMk cId="2018322050" sldId="2147196010"/>
        </pc:sldMkLst>
      </pc:sldChg>
      <pc:sldChg chg="ord">
        <pc:chgData name="Andreas Holmgren" userId="e16a8c9e-d9a5-4622-a576-2f608cbe6034" providerId="ADAL" clId="{323D3F8E-A5AB-4B6D-988B-5ADBC19C1A44}" dt="2026-02-03T07:27:38.849" v="14497"/>
        <pc:sldMkLst>
          <pc:docMk/>
          <pc:sldMk cId="3726112072" sldId="2147196218"/>
        </pc:sldMkLst>
      </pc:sldChg>
      <pc:sldChg chg="ord">
        <pc:chgData name="Andreas Holmgren" userId="e16a8c9e-d9a5-4622-a576-2f608cbe6034" providerId="ADAL" clId="{323D3F8E-A5AB-4B6D-988B-5ADBC19C1A44}" dt="2026-02-03T07:27:20.611" v="14491"/>
        <pc:sldMkLst>
          <pc:docMk/>
          <pc:sldMk cId="2779299730" sldId="2147196234"/>
        </pc:sldMkLst>
      </pc:sldChg>
      <pc:sldChg chg="modSp">
        <pc:chgData name="Andreas Holmgren" userId="e16a8c9e-d9a5-4622-a576-2f608cbe6034" providerId="ADAL" clId="{323D3F8E-A5AB-4B6D-988B-5ADBC19C1A44}" dt="2026-02-03T08:36:25.286" v="14570"/>
        <pc:sldMkLst>
          <pc:docMk/>
          <pc:sldMk cId="3520403406" sldId="2147196243"/>
        </pc:sldMkLst>
        <pc:graphicFrameChg chg="mod">
          <ac:chgData name="Andreas Holmgren" userId="e16a8c9e-d9a5-4622-a576-2f608cbe6034" providerId="ADAL" clId="{323D3F8E-A5AB-4B6D-988B-5ADBC19C1A44}" dt="2026-02-03T08:36:25.286" v="14570"/>
          <ac:graphicFrameMkLst>
            <pc:docMk/>
            <pc:sldMk cId="3520403406" sldId="2147196243"/>
            <ac:graphicFrameMk id="24" creationId="{4DAB1865-FB3F-C39C-C994-3EBA525ED2CC}"/>
          </ac:graphicFrameMkLst>
        </pc:graphicFrameChg>
      </pc:sldChg>
      <pc:sldChg chg="ord">
        <pc:chgData name="Andreas Holmgren" userId="e16a8c9e-d9a5-4622-a576-2f608cbe6034" providerId="ADAL" clId="{323D3F8E-A5AB-4B6D-988B-5ADBC19C1A44}" dt="2026-02-03T07:26:58.213" v="14487"/>
        <pc:sldMkLst>
          <pc:docMk/>
          <pc:sldMk cId="3425507118" sldId="2147196266"/>
        </pc:sldMkLst>
      </pc:sldChg>
      <pc:sldChg chg="ord">
        <pc:chgData name="Andreas Holmgren" userId="e16a8c9e-d9a5-4622-a576-2f608cbe6034" providerId="ADAL" clId="{323D3F8E-A5AB-4B6D-988B-5ADBC19C1A44}" dt="2026-02-03T07:27:27.673" v="14493"/>
        <pc:sldMkLst>
          <pc:docMk/>
          <pc:sldMk cId="1468139634" sldId="2147196307"/>
        </pc:sldMkLst>
      </pc:sldChg>
      <pc:sldChg chg="addSp delSp modSp del mod modAnim modShow">
        <pc:chgData name="Andreas Holmgren" userId="e16a8c9e-d9a5-4622-a576-2f608cbe6034" providerId="ADAL" clId="{323D3F8E-A5AB-4B6D-988B-5ADBC19C1A44}" dt="2026-02-03T07:22:13.404" v="14429" actId="47"/>
        <pc:sldMkLst>
          <pc:docMk/>
          <pc:sldMk cId="1801324324" sldId="2147196382"/>
        </pc:sldMkLst>
      </pc:sldChg>
      <pc:sldChg chg="addSp delSp modSp mod ord modAnim">
        <pc:chgData name="Andreas Holmgren" userId="e16a8c9e-d9a5-4622-a576-2f608cbe6034" providerId="ADAL" clId="{323D3F8E-A5AB-4B6D-988B-5ADBC19C1A44}" dt="2026-02-03T07:24:57.262" v="14485" actId="14100"/>
        <pc:sldMkLst>
          <pc:docMk/>
          <pc:sldMk cId="2582177932" sldId="2147196383"/>
        </pc:sldMkLst>
        <pc:spChg chg="mod">
          <ac:chgData name="Andreas Holmgren" userId="e16a8c9e-d9a5-4622-a576-2f608cbe6034" providerId="ADAL" clId="{323D3F8E-A5AB-4B6D-988B-5ADBC19C1A44}" dt="2026-02-03T07:23:11.141" v="14432" actId="14100"/>
          <ac:spMkLst>
            <pc:docMk/>
            <pc:sldMk cId="2582177932" sldId="2147196383"/>
            <ac:spMk id="2" creationId="{9C07A2C3-89BD-1257-7CB2-252B0A8F8AED}"/>
          </ac:spMkLst>
        </pc:spChg>
        <pc:spChg chg="del">
          <ac:chgData name="Andreas Holmgren" userId="e16a8c9e-d9a5-4622-a576-2f608cbe6034" providerId="ADAL" clId="{323D3F8E-A5AB-4B6D-988B-5ADBC19C1A44}" dt="2026-02-03T07:24:18.627" v="14438" actId="478"/>
          <ac:spMkLst>
            <pc:docMk/>
            <pc:sldMk cId="2582177932" sldId="2147196383"/>
            <ac:spMk id="3" creationId="{E689704A-30AE-142D-3CB1-5F55981E42FF}"/>
          </ac:spMkLst>
        </pc:spChg>
        <pc:spChg chg="add mod">
          <ac:chgData name="Andreas Holmgren" userId="e16a8c9e-d9a5-4622-a576-2f608cbe6034" providerId="ADAL" clId="{323D3F8E-A5AB-4B6D-988B-5ADBC19C1A44}" dt="2026-02-03T07:24:57.262" v="14485" actId="14100"/>
          <ac:spMkLst>
            <pc:docMk/>
            <pc:sldMk cId="2582177932" sldId="2147196383"/>
            <ac:spMk id="48" creationId="{F5B4C3B9-E883-0DA2-CBF8-1B4B9225F913}"/>
          </ac:spMkLst>
        </pc:spChg>
        <pc:spChg chg="add mod">
          <ac:chgData name="Andreas Holmgren" userId="e16a8c9e-d9a5-4622-a576-2f608cbe6034" providerId="ADAL" clId="{323D3F8E-A5AB-4B6D-988B-5ADBC19C1A44}" dt="2026-02-03T07:24:52.336" v="14484" actId="1036"/>
          <ac:spMkLst>
            <pc:docMk/>
            <pc:sldMk cId="2582177932" sldId="2147196383"/>
            <ac:spMk id="49" creationId="{0407819A-E86A-C1B1-859C-91C3C8631429}"/>
          </ac:spMkLst>
        </pc:spChg>
      </pc:sldChg>
      <pc:sldChg chg="ord">
        <pc:chgData name="Andreas Holmgren" userId="e16a8c9e-d9a5-4622-a576-2f608cbe6034" providerId="ADAL" clId="{323D3F8E-A5AB-4B6D-988B-5ADBC19C1A44}" dt="2026-02-03T07:27:40.554" v="14499"/>
        <pc:sldMkLst>
          <pc:docMk/>
          <pc:sldMk cId="2618449577" sldId="2147196471"/>
        </pc:sldMkLst>
      </pc:sldChg>
      <pc:sldChg chg="ord">
        <pc:chgData name="Andreas Holmgren" userId="e16a8c9e-d9a5-4622-a576-2f608cbe6034" providerId="ADAL" clId="{323D3F8E-A5AB-4B6D-988B-5ADBC19C1A44}" dt="2026-02-03T07:27:14.243" v="14489"/>
        <pc:sldMkLst>
          <pc:docMk/>
          <pc:sldMk cId="3953574251" sldId="2147196473"/>
        </pc:sldMkLst>
      </pc:sldChg>
      <pc:sldChg chg="modSp mod">
        <pc:chgData name="Andreas Holmgren" userId="e16a8c9e-d9a5-4622-a576-2f608cbe6034" providerId="ADAL" clId="{323D3F8E-A5AB-4B6D-988B-5ADBC19C1A44}" dt="2026-02-03T07:28:22.218" v="14546" actId="1037"/>
        <pc:sldMkLst>
          <pc:docMk/>
          <pc:sldMk cId="651210333" sldId="2147196475"/>
        </pc:sldMkLst>
        <pc:spChg chg="mod">
          <ac:chgData name="Andreas Holmgren" userId="e16a8c9e-d9a5-4622-a576-2f608cbe6034" providerId="ADAL" clId="{323D3F8E-A5AB-4B6D-988B-5ADBC19C1A44}" dt="2026-02-03T07:28:22.218" v="14546" actId="1037"/>
          <ac:spMkLst>
            <pc:docMk/>
            <pc:sldMk cId="651210333" sldId="2147196475"/>
            <ac:spMk id="15" creationId="{04413F13-72BE-95DE-1E37-82C5D2413CA0}"/>
          </ac:spMkLst>
        </pc:spChg>
      </pc:sldChg>
      <pc:sldChg chg="modSp">
        <pc:chgData name="Andreas Holmgren" userId="e16a8c9e-d9a5-4622-a576-2f608cbe6034" providerId="ADAL" clId="{323D3F8E-A5AB-4B6D-988B-5ADBC19C1A44}" dt="2026-02-03T07:57:34.113" v="14551" actId="20577"/>
        <pc:sldMkLst>
          <pc:docMk/>
          <pc:sldMk cId="3107343583" sldId="2147196492"/>
        </pc:sldMkLst>
        <pc:spChg chg="mod">
          <ac:chgData name="Andreas Holmgren" userId="e16a8c9e-d9a5-4622-a576-2f608cbe6034" providerId="ADAL" clId="{323D3F8E-A5AB-4B6D-988B-5ADBC19C1A44}" dt="2026-02-03T07:57:34.113" v="14551" actId="20577"/>
          <ac:spMkLst>
            <pc:docMk/>
            <pc:sldMk cId="3107343583" sldId="2147196492"/>
            <ac:spMk id="15" creationId="{95BE8035-B847-6148-1ABB-391C937BD192}"/>
          </ac:spMkLst>
        </pc:spChg>
      </pc:sldChg>
      <pc:sldChg chg="modSp">
        <pc:chgData name="Andreas Holmgren" userId="e16a8c9e-d9a5-4622-a576-2f608cbe6034" providerId="ADAL" clId="{323D3F8E-A5AB-4B6D-988B-5ADBC19C1A44}" dt="2026-02-03T07:58:23.443" v="14569" actId="20577"/>
        <pc:sldMkLst>
          <pc:docMk/>
          <pc:sldMk cId="723790819" sldId="2147196493"/>
        </pc:sldMkLst>
        <pc:spChg chg="mod">
          <ac:chgData name="Andreas Holmgren" userId="e16a8c9e-d9a5-4622-a576-2f608cbe6034" providerId="ADAL" clId="{323D3F8E-A5AB-4B6D-988B-5ADBC19C1A44}" dt="2026-02-03T07:58:19.505" v="14567" actId="20577"/>
          <ac:spMkLst>
            <pc:docMk/>
            <pc:sldMk cId="723790819" sldId="2147196493"/>
            <ac:spMk id="31" creationId="{EBE943CF-1210-82BB-3D91-59D027A2F305}"/>
          </ac:spMkLst>
        </pc:spChg>
        <pc:spChg chg="mod">
          <ac:chgData name="Andreas Holmgren" userId="e16a8c9e-d9a5-4622-a576-2f608cbe6034" providerId="ADAL" clId="{323D3F8E-A5AB-4B6D-988B-5ADBC19C1A44}" dt="2026-02-03T07:58:23.443" v="14569" actId="20577"/>
          <ac:spMkLst>
            <pc:docMk/>
            <pc:sldMk cId="723790819" sldId="2147196493"/>
            <ac:spMk id="32" creationId="{25128A78-1E90-E990-B25A-F2EF864E8FEE}"/>
          </ac:spMkLst>
        </pc:spChg>
      </pc:sldChg>
      <pc:sldChg chg="modSp">
        <pc:chgData name="Andreas Holmgren" userId="e16a8c9e-d9a5-4622-a576-2f608cbe6034" providerId="ADAL" clId="{323D3F8E-A5AB-4B6D-988B-5ADBC19C1A44}" dt="2026-02-03T07:58:15.149" v="14565" actId="20577"/>
        <pc:sldMkLst>
          <pc:docMk/>
          <pc:sldMk cId="106108238" sldId="2147196494"/>
        </pc:sldMkLst>
        <pc:spChg chg="mod">
          <ac:chgData name="Andreas Holmgren" userId="e16a8c9e-d9a5-4622-a576-2f608cbe6034" providerId="ADAL" clId="{323D3F8E-A5AB-4B6D-988B-5ADBC19C1A44}" dt="2026-02-03T07:58:12.732" v="14563" actId="20577"/>
          <ac:spMkLst>
            <pc:docMk/>
            <pc:sldMk cId="106108238" sldId="2147196494"/>
            <ac:spMk id="31" creationId="{B90AF0FB-5CED-E550-B2E1-62510349DA17}"/>
          </ac:spMkLst>
        </pc:spChg>
        <pc:spChg chg="mod">
          <ac:chgData name="Andreas Holmgren" userId="e16a8c9e-d9a5-4622-a576-2f608cbe6034" providerId="ADAL" clId="{323D3F8E-A5AB-4B6D-988B-5ADBC19C1A44}" dt="2026-02-03T07:58:15.149" v="14565" actId="20577"/>
          <ac:spMkLst>
            <pc:docMk/>
            <pc:sldMk cId="106108238" sldId="2147196494"/>
            <ac:spMk id="32" creationId="{BB90906D-9786-1BA6-8398-A8E28A004BD5}"/>
          </ac:spMkLst>
        </pc:spChg>
      </pc:sldChg>
      <pc:sldChg chg="add">
        <pc:chgData name="Andreas Holmgren" userId="e16a8c9e-d9a5-4622-a576-2f608cbe6034" providerId="ADAL" clId="{323D3F8E-A5AB-4B6D-988B-5ADBC19C1A44}" dt="2026-02-03T07:29:12.257" v="14547"/>
        <pc:sldMkLst>
          <pc:docMk/>
          <pc:sldMk cId="2233689029" sldId="2147196496"/>
        </pc:sldMkLst>
      </pc:sldChg>
    </pc:docChg>
  </pc:docChgLst>
</pc:chgInfo>
</file>

<file path=ppt/comments/modernComment_7FFB9C6B_FD4A0446.xml><?xml version="1.0" encoding="utf-8"?>
<p188:cmLst xmlns:a="http://schemas.openxmlformats.org/drawingml/2006/main" xmlns:r="http://schemas.openxmlformats.org/officeDocument/2006/relationships" xmlns:p188="http://schemas.microsoft.com/office/powerpoint/2018/8/main">
  <p188:cm id="{D87C70DF-574E-42B5-9D1D-663E1A8470C2}" authorId="{2CC7DDFB-4613-D751-3132-CE7BBE9A0A5C}" created="2025-07-24T12:53:29.903">
    <ac:txMkLst xmlns:ac="http://schemas.microsoft.com/office/drawing/2013/main/command">
      <pc:docMk xmlns:pc="http://schemas.microsoft.com/office/powerpoint/2013/main/command"/>
      <pc:sldMk xmlns:pc="http://schemas.microsoft.com/office/powerpoint/2013/main/command" cId="4249486406" sldId="2147196011"/>
      <ac:spMk id="5" creationId="{1CB1E4E4-7C2E-63CB-327C-6D6FC91071D0}"/>
      <ac:txMk cp="121" len="35">
        <ac:context len="179" hash="567579898"/>
      </ac:txMk>
    </ac:txMkLst>
    <p188:pos x="1958644" y="1636394"/>
    <p188:txBody>
      <a:bodyPr/>
      <a:lstStyle/>
      <a:p>
        <a:r>
          <a:rPr lang="sv-SE"/>
          <a:t>Ökning? Hur tolkas tabell</a:t>
        </a:r>
      </a:p>
    </p188:txBody>
  </p188:cm>
</p188:cmLst>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126FF0-FAEE-477B-BB0E-FE1337CB69C7}" type="doc">
      <dgm:prSet loTypeId="urn:microsoft.com/office/officeart/2005/8/layout/hProcess9" loCatId="process" qsTypeId="urn:microsoft.com/office/officeart/2005/8/quickstyle/simple2" qsCatId="simple" csTypeId="urn:microsoft.com/office/officeart/2005/8/colors/accent6_1" csCatId="accent6" phldr="1"/>
      <dgm:spPr/>
      <dgm:t>
        <a:bodyPr/>
        <a:lstStyle/>
        <a:p>
          <a:endParaRPr lang="sv-SE"/>
        </a:p>
      </dgm:t>
    </dgm:pt>
    <dgm:pt modelId="{EA7F55A5-35F7-48B8-A6EA-259DEAD39BB4}">
      <dgm:prSet phldrT="[Text]"/>
      <dgm:spPr/>
      <dgm:t>
        <a:bodyPr/>
        <a:lstStyle/>
        <a:p>
          <a:r>
            <a:rPr lang="sv-SE" dirty="0"/>
            <a:t>Kunskapspiloter</a:t>
          </a:r>
        </a:p>
      </dgm:t>
    </dgm:pt>
    <dgm:pt modelId="{5696D1B1-A248-49A0-AB36-0B75BA7B96A6}" type="parTrans" cxnId="{B37B49FF-300A-4EBD-A123-72FB8F261125}">
      <dgm:prSet/>
      <dgm:spPr/>
      <dgm:t>
        <a:bodyPr/>
        <a:lstStyle/>
        <a:p>
          <a:endParaRPr lang="sv-SE"/>
        </a:p>
      </dgm:t>
    </dgm:pt>
    <dgm:pt modelId="{267F2395-B65A-43DC-B3AA-8758B49DC0D8}" type="sibTrans" cxnId="{B37B49FF-300A-4EBD-A123-72FB8F261125}">
      <dgm:prSet/>
      <dgm:spPr/>
      <dgm:t>
        <a:bodyPr/>
        <a:lstStyle/>
        <a:p>
          <a:endParaRPr lang="sv-SE"/>
        </a:p>
      </dgm:t>
    </dgm:pt>
    <dgm:pt modelId="{E05F0FB8-8D0A-43D5-8BEC-DDE5556C7A0D}">
      <dgm:prSet phldrT="[Text]"/>
      <dgm:spPr/>
      <dgm:t>
        <a:bodyPr/>
        <a:lstStyle/>
        <a:p>
          <a:r>
            <a:rPr lang="sv-SE" dirty="0"/>
            <a:t>Skarp piloter</a:t>
          </a:r>
        </a:p>
      </dgm:t>
    </dgm:pt>
    <dgm:pt modelId="{D9E2B2DB-1AE6-4E21-9D8C-69F58D520182}" type="parTrans" cxnId="{529FAFE4-1999-4B2D-A4C4-ECCAE8CE37BB}">
      <dgm:prSet/>
      <dgm:spPr/>
      <dgm:t>
        <a:bodyPr/>
        <a:lstStyle/>
        <a:p>
          <a:endParaRPr lang="sv-SE"/>
        </a:p>
      </dgm:t>
    </dgm:pt>
    <dgm:pt modelId="{CA835F5A-A719-424D-9DB8-8AE783AC9E0C}" type="sibTrans" cxnId="{529FAFE4-1999-4B2D-A4C4-ECCAE8CE37BB}">
      <dgm:prSet/>
      <dgm:spPr/>
      <dgm:t>
        <a:bodyPr/>
        <a:lstStyle/>
        <a:p>
          <a:endParaRPr lang="sv-SE"/>
        </a:p>
      </dgm:t>
    </dgm:pt>
    <dgm:pt modelId="{02EA3BDC-6789-4DD5-89CF-AF959B0E66F8}">
      <dgm:prSet phldrT="[Text]"/>
      <dgm:spPr/>
      <dgm:t>
        <a:bodyPr/>
        <a:lstStyle/>
        <a:p>
          <a:r>
            <a:rPr lang="sv-SE"/>
            <a:t>Genomsnitt allt</a:t>
          </a:r>
        </a:p>
      </dgm:t>
    </dgm:pt>
    <dgm:pt modelId="{10A3D761-D040-4ACE-9833-6ABA2462D411}" type="parTrans" cxnId="{096BA5F2-16F1-4F08-B3C1-4DB1F5392730}">
      <dgm:prSet/>
      <dgm:spPr/>
      <dgm:t>
        <a:bodyPr/>
        <a:lstStyle/>
        <a:p>
          <a:endParaRPr lang="sv-SE"/>
        </a:p>
      </dgm:t>
    </dgm:pt>
    <dgm:pt modelId="{B4A7F7D7-DCDC-47B7-9363-C168A4189B05}" type="sibTrans" cxnId="{096BA5F2-16F1-4F08-B3C1-4DB1F5392730}">
      <dgm:prSet/>
      <dgm:spPr/>
      <dgm:t>
        <a:bodyPr/>
        <a:lstStyle/>
        <a:p>
          <a:endParaRPr lang="sv-SE"/>
        </a:p>
      </dgm:t>
    </dgm:pt>
    <dgm:pt modelId="{3CA00E61-F173-49FD-9FCE-E3990864C93B}">
      <dgm:prSet phldrT="[Text]"/>
      <dgm:spPr/>
      <dgm:t>
        <a:bodyPr/>
        <a:lstStyle/>
        <a:p>
          <a:r>
            <a:rPr lang="sv-SE"/>
            <a:t>Aktuellt projekt</a:t>
          </a:r>
        </a:p>
      </dgm:t>
    </dgm:pt>
    <dgm:pt modelId="{401D3D3C-EAE7-4DB9-B799-774FC6397583}" type="parTrans" cxnId="{AF2C883B-49AF-4A4D-9831-A6C56250A916}">
      <dgm:prSet/>
      <dgm:spPr/>
      <dgm:t>
        <a:bodyPr/>
        <a:lstStyle/>
        <a:p>
          <a:endParaRPr lang="sv-SE"/>
        </a:p>
      </dgm:t>
    </dgm:pt>
    <dgm:pt modelId="{6C94DF6D-F40C-418D-BF81-B730DADA5C17}" type="sibTrans" cxnId="{AF2C883B-49AF-4A4D-9831-A6C56250A916}">
      <dgm:prSet/>
      <dgm:spPr/>
      <dgm:t>
        <a:bodyPr/>
        <a:lstStyle/>
        <a:p>
          <a:endParaRPr lang="sv-SE"/>
        </a:p>
      </dgm:t>
    </dgm:pt>
    <dgm:pt modelId="{B464D1A4-E970-4FFB-A446-A81714995D56}" type="pres">
      <dgm:prSet presAssocID="{6E126FF0-FAEE-477B-BB0E-FE1337CB69C7}" presName="CompostProcess" presStyleCnt="0">
        <dgm:presLayoutVars>
          <dgm:dir/>
          <dgm:resizeHandles val="exact"/>
        </dgm:presLayoutVars>
      </dgm:prSet>
      <dgm:spPr/>
    </dgm:pt>
    <dgm:pt modelId="{F067617E-86CB-4430-9B1B-65B41BC4FD46}" type="pres">
      <dgm:prSet presAssocID="{6E126FF0-FAEE-477B-BB0E-FE1337CB69C7}" presName="arrow" presStyleLbl="bgShp" presStyleIdx="0" presStyleCnt="1"/>
      <dgm:spPr/>
    </dgm:pt>
    <dgm:pt modelId="{DEFC9667-7ECF-42EE-AC9A-F08FA3963334}" type="pres">
      <dgm:prSet presAssocID="{6E126FF0-FAEE-477B-BB0E-FE1337CB69C7}" presName="linearProcess" presStyleCnt="0"/>
      <dgm:spPr/>
    </dgm:pt>
    <dgm:pt modelId="{57AF7699-AC8B-4E5B-BE71-53AAA7E0F9BA}" type="pres">
      <dgm:prSet presAssocID="{EA7F55A5-35F7-48B8-A6EA-259DEAD39BB4}" presName="textNode" presStyleLbl="node1" presStyleIdx="0" presStyleCnt="4">
        <dgm:presLayoutVars>
          <dgm:bulletEnabled val="1"/>
        </dgm:presLayoutVars>
      </dgm:prSet>
      <dgm:spPr/>
    </dgm:pt>
    <dgm:pt modelId="{EFE19DFB-9594-42E7-9EFF-129B5C9A092A}" type="pres">
      <dgm:prSet presAssocID="{267F2395-B65A-43DC-B3AA-8758B49DC0D8}" presName="sibTrans" presStyleCnt="0"/>
      <dgm:spPr/>
    </dgm:pt>
    <dgm:pt modelId="{85453519-7200-4039-8213-95552866C22F}" type="pres">
      <dgm:prSet presAssocID="{E05F0FB8-8D0A-43D5-8BEC-DDE5556C7A0D}" presName="textNode" presStyleLbl="node1" presStyleIdx="1" presStyleCnt="4">
        <dgm:presLayoutVars>
          <dgm:bulletEnabled val="1"/>
        </dgm:presLayoutVars>
      </dgm:prSet>
      <dgm:spPr/>
    </dgm:pt>
    <dgm:pt modelId="{849CC5EE-30DA-43F5-8FA1-000CF4133D83}" type="pres">
      <dgm:prSet presAssocID="{CA835F5A-A719-424D-9DB8-8AE783AC9E0C}" presName="sibTrans" presStyleCnt="0"/>
      <dgm:spPr/>
    </dgm:pt>
    <dgm:pt modelId="{4AD3021E-5595-4A39-8078-6B52AE639DC8}" type="pres">
      <dgm:prSet presAssocID="{02EA3BDC-6789-4DD5-89CF-AF959B0E66F8}" presName="textNode" presStyleLbl="node1" presStyleIdx="2" presStyleCnt="4">
        <dgm:presLayoutVars>
          <dgm:bulletEnabled val="1"/>
        </dgm:presLayoutVars>
      </dgm:prSet>
      <dgm:spPr/>
    </dgm:pt>
    <dgm:pt modelId="{C04D1E03-BC85-45A2-9187-3EEF9008972F}" type="pres">
      <dgm:prSet presAssocID="{B4A7F7D7-DCDC-47B7-9363-C168A4189B05}" presName="sibTrans" presStyleCnt="0"/>
      <dgm:spPr/>
    </dgm:pt>
    <dgm:pt modelId="{233F9A7C-38CC-42B4-B5A0-8EFFF6F715A9}" type="pres">
      <dgm:prSet presAssocID="{3CA00E61-F173-49FD-9FCE-E3990864C93B}" presName="textNode" presStyleLbl="node1" presStyleIdx="3" presStyleCnt="4">
        <dgm:presLayoutVars>
          <dgm:bulletEnabled val="1"/>
        </dgm:presLayoutVars>
      </dgm:prSet>
      <dgm:spPr/>
    </dgm:pt>
  </dgm:ptLst>
  <dgm:cxnLst>
    <dgm:cxn modelId="{59AFC806-86EE-4490-834A-D705FAACD398}" type="presOf" srcId="{02EA3BDC-6789-4DD5-89CF-AF959B0E66F8}" destId="{4AD3021E-5595-4A39-8078-6B52AE639DC8}" srcOrd="0" destOrd="0" presId="urn:microsoft.com/office/officeart/2005/8/layout/hProcess9"/>
    <dgm:cxn modelId="{9033793B-5D01-40E7-8E45-DC2FE711EAA0}" type="presOf" srcId="{EA7F55A5-35F7-48B8-A6EA-259DEAD39BB4}" destId="{57AF7699-AC8B-4E5B-BE71-53AAA7E0F9BA}" srcOrd="0" destOrd="0" presId="urn:microsoft.com/office/officeart/2005/8/layout/hProcess9"/>
    <dgm:cxn modelId="{AF2C883B-49AF-4A4D-9831-A6C56250A916}" srcId="{6E126FF0-FAEE-477B-BB0E-FE1337CB69C7}" destId="{3CA00E61-F173-49FD-9FCE-E3990864C93B}" srcOrd="3" destOrd="0" parTransId="{401D3D3C-EAE7-4DB9-B799-774FC6397583}" sibTransId="{6C94DF6D-F40C-418D-BF81-B730DADA5C17}"/>
    <dgm:cxn modelId="{42BA4950-CB91-472C-B006-51F0AF55F36F}" type="presOf" srcId="{E05F0FB8-8D0A-43D5-8BEC-DDE5556C7A0D}" destId="{85453519-7200-4039-8213-95552866C22F}" srcOrd="0" destOrd="0" presId="urn:microsoft.com/office/officeart/2005/8/layout/hProcess9"/>
    <dgm:cxn modelId="{18C71479-86C8-4002-83FF-776E807C8657}" type="presOf" srcId="{6E126FF0-FAEE-477B-BB0E-FE1337CB69C7}" destId="{B464D1A4-E970-4FFB-A446-A81714995D56}" srcOrd="0" destOrd="0" presId="urn:microsoft.com/office/officeart/2005/8/layout/hProcess9"/>
    <dgm:cxn modelId="{AE0B87AA-F568-44B2-8E08-9F50FA4D35E9}" type="presOf" srcId="{3CA00E61-F173-49FD-9FCE-E3990864C93B}" destId="{233F9A7C-38CC-42B4-B5A0-8EFFF6F715A9}" srcOrd="0" destOrd="0" presId="urn:microsoft.com/office/officeart/2005/8/layout/hProcess9"/>
    <dgm:cxn modelId="{529FAFE4-1999-4B2D-A4C4-ECCAE8CE37BB}" srcId="{6E126FF0-FAEE-477B-BB0E-FE1337CB69C7}" destId="{E05F0FB8-8D0A-43D5-8BEC-DDE5556C7A0D}" srcOrd="1" destOrd="0" parTransId="{D9E2B2DB-1AE6-4E21-9D8C-69F58D520182}" sibTransId="{CA835F5A-A719-424D-9DB8-8AE783AC9E0C}"/>
    <dgm:cxn modelId="{096BA5F2-16F1-4F08-B3C1-4DB1F5392730}" srcId="{6E126FF0-FAEE-477B-BB0E-FE1337CB69C7}" destId="{02EA3BDC-6789-4DD5-89CF-AF959B0E66F8}" srcOrd="2" destOrd="0" parTransId="{10A3D761-D040-4ACE-9833-6ABA2462D411}" sibTransId="{B4A7F7D7-DCDC-47B7-9363-C168A4189B05}"/>
    <dgm:cxn modelId="{B37B49FF-300A-4EBD-A123-72FB8F261125}" srcId="{6E126FF0-FAEE-477B-BB0E-FE1337CB69C7}" destId="{EA7F55A5-35F7-48B8-A6EA-259DEAD39BB4}" srcOrd="0" destOrd="0" parTransId="{5696D1B1-A248-49A0-AB36-0B75BA7B96A6}" sibTransId="{267F2395-B65A-43DC-B3AA-8758B49DC0D8}"/>
    <dgm:cxn modelId="{DC0CF326-C9EC-4C45-9CA5-ABBF415CAD33}" type="presParOf" srcId="{B464D1A4-E970-4FFB-A446-A81714995D56}" destId="{F067617E-86CB-4430-9B1B-65B41BC4FD46}" srcOrd="0" destOrd="0" presId="urn:microsoft.com/office/officeart/2005/8/layout/hProcess9"/>
    <dgm:cxn modelId="{9F2DED5F-5C9E-4298-9598-107869108B35}" type="presParOf" srcId="{B464D1A4-E970-4FFB-A446-A81714995D56}" destId="{DEFC9667-7ECF-42EE-AC9A-F08FA3963334}" srcOrd="1" destOrd="0" presId="urn:microsoft.com/office/officeart/2005/8/layout/hProcess9"/>
    <dgm:cxn modelId="{F0542CB5-C1CC-4BC8-92AA-87C948683A74}" type="presParOf" srcId="{DEFC9667-7ECF-42EE-AC9A-F08FA3963334}" destId="{57AF7699-AC8B-4E5B-BE71-53AAA7E0F9BA}" srcOrd="0" destOrd="0" presId="urn:microsoft.com/office/officeart/2005/8/layout/hProcess9"/>
    <dgm:cxn modelId="{8CBE024D-E701-401C-9A0C-B961B20208C6}" type="presParOf" srcId="{DEFC9667-7ECF-42EE-AC9A-F08FA3963334}" destId="{EFE19DFB-9594-42E7-9EFF-129B5C9A092A}" srcOrd="1" destOrd="0" presId="urn:microsoft.com/office/officeart/2005/8/layout/hProcess9"/>
    <dgm:cxn modelId="{6FA0688D-DB94-4EE7-B568-C3BF4B1D088F}" type="presParOf" srcId="{DEFC9667-7ECF-42EE-AC9A-F08FA3963334}" destId="{85453519-7200-4039-8213-95552866C22F}" srcOrd="2" destOrd="0" presId="urn:microsoft.com/office/officeart/2005/8/layout/hProcess9"/>
    <dgm:cxn modelId="{380E34E5-7FB6-4561-B710-26DD4F0E82BC}" type="presParOf" srcId="{DEFC9667-7ECF-42EE-AC9A-F08FA3963334}" destId="{849CC5EE-30DA-43F5-8FA1-000CF4133D83}" srcOrd="3" destOrd="0" presId="urn:microsoft.com/office/officeart/2005/8/layout/hProcess9"/>
    <dgm:cxn modelId="{169C4561-7EB4-4BAE-B68B-B97C16CB88E9}" type="presParOf" srcId="{DEFC9667-7ECF-42EE-AC9A-F08FA3963334}" destId="{4AD3021E-5595-4A39-8078-6B52AE639DC8}" srcOrd="4" destOrd="0" presId="urn:microsoft.com/office/officeart/2005/8/layout/hProcess9"/>
    <dgm:cxn modelId="{86721D27-87D3-4B4C-A655-94F81858A87B}" type="presParOf" srcId="{DEFC9667-7ECF-42EE-AC9A-F08FA3963334}" destId="{C04D1E03-BC85-45A2-9187-3EEF9008972F}" srcOrd="5" destOrd="0" presId="urn:microsoft.com/office/officeart/2005/8/layout/hProcess9"/>
    <dgm:cxn modelId="{8C62C5EB-88A9-4727-B355-886E2D45234D}" type="presParOf" srcId="{DEFC9667-7ECF-42EE-AC9A-F08FA3963334}" destId="{233F9A7C-38CC-42B4-B5A0-8EFFF6F715A9}"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2069B0-85D0-4B3E-A765-A7B58C793D68}" type="doc">
      <dgm:prSet loTypeId="urn:microsoft.com/office/officeart/2005/8/layout/cycle8" loCatId="cycle" qsTypeId="urn:microsoft.com/office/officeart/2005/8/quickstyle/simple3" qsCatId="simple" csTypeId="urn:microsoft.com/office/officeart/2005/8/colors/accent6_4" csCatId="accent6" phldr="1"/>
      <dgm:spPr/>
    </dgm:pt>
    <dgm:pt modelId="{71066F5C-A19A-4285-A5B2-6D0327701D01}">
      <dgm:prSet phldrT="[Text]"/>
      <dgm:spPr/>
      <dgm:t>
        <a:bodyPr/>
        <a:lstStyle/>
        <a:p>
          <a:r>
            <a:rPr lang="sv-SE"/>
            <a:t>Kvarter</a:t>
          </a:r>
        </a:p>
      </dgm:t>
    </dgm:pt>
    <dgm:pt modelId="{AB5A7624-C70F-405D-BC5A-8814102ECAF9}" type="parTrans" cxnId="{695CAD09-5D80-4D56-B03A-8E68FB4E75F2}">
      <dgm:prSet/>
      <dgm:spPr/>
      <dgm:t>
        <a:bodyPr/>
        <a:lstStyle/>
        <a:p>
          <a:endParaRPr lang="sv-SE"/>
        </a:p>
      </dgm:t>
    </dgm:pt>
    <dgm:pt modelId="{8F14C83F-7194-4357-8858-B6F1D0E032F8}" type="sibTrans" cxnId="{695CAD09-5D80-4D56-B03A-8E68FB4E75F2}">
      <dgm:prSet/>
      <dgm:spPr/>
      <dgm:t>
        <a:bodyPr/>
        <a:lstStyle/>
        <a:p>
          <a:endParaRPr lang="sv-SE"/>
        </a:p>
      </dgm:t>
    </dgm:pt>
    <dgm:pt modelId="{6A6C251E-7A1A-48B0-879A-E59CEAA40C7C}">
      <dgm:prSet phldrT="[Text]"/>
      <dgm:spPr/>
      <dgm:t>
        <a:bodyPr/>
        <a:lstStyle/>
        <a:p>
          <a:r>
            <a:rPr lang="sv-SE"/>
            <a:t>Företag</a:t>
          </a:r>
        </a:p>
      </dgm:t>
    </dgm:pt>
    <dgm:pt modelId="{A586A228-8082-464A-8733-58380766FC00}" type="parTrans" cxnId="{F0B33EDC-7AD1-434A-AF51-E17E19225216}">
      <dgm:prSet/>
      <dgm:spPr/>
      <dgm:t>
        <a:bodyPr/>
        <a:lstStyle/>
        <a:p>
          <a:endParaRPr lang="sv-SE"/>
        </a:p>
      </dgm:t>
    </dgm:pt>
    <dgm:pt modelId="{3784F088-E566-41AC-92EF-BD9F617E8789}" type="sibTrans" cxnId="{F0B33EDC-7AD1-434A-AF51-E17E19225216}">
      <dgm:prSet/>
      <dgm:spPr/>
      <dgm:t>
        <a:bodyPr/>
        <a:lstStyle/>
        <a:p>
          <a:endParaRPr lang="sv-SE"/>
        </a:p>
      </dgm:t>
    </dgm:pt>
    <dgm:pt modelId="{641D1EFD-0575-4C61-95B6-D76E2914B4FD}">
      <dgm:prSet phldrT="[Text]"/>
      <dgm:spPr/>
      <dgm:t>
        <a:bodyPr/>
        <a:lstStyle/>
        <a:p>
          <a:r>
            <a:rPr lang="sv-SE"/>
            <a:t>Projekt</a:t>
          </a:r>
        </a:p>
      </dgm:t>
    </dgm:pt>
    <dgm:pt modelId="{B9FF4AA2-05D3-4D5F-8322-AA544B809042}" type="parTrans" cxnId="{DB8C4C23-E5D8-43AA-B757-2F277E2DD9BC}">
      <dgm:prSet/>
      <dgm:spPr/>
      <dgm:t>
        <a:bodyPr/>
        <a:lstStyle/>
        <a:p>
          <a:endParaRPr lang="sv-SE"/>
        </a:p>
      </dgm:t>
    </dgm:pt>
    <dgm:pt modelId="{DF8D9181-CD19-4AB4-96A6-E3D36EDABD38}" type="sibTrans" cxnId="{DB8C4C23-E5D8-43AA-B757-2F277E2DD9BC}">
      <dgm:prSet/>
      <dgm:spPr/>
      <dgm:t>
        <a:bodyPr/>
        <a:lstStyle/>
        <a:p>
          <a:endParaRPr lang="sv-SE"/>
        </a:p>
      </dgm:t>
    </dgm:pt>
    <dgm:pt modelId="{49F9E995-02EB-44FC-A31E-05D35E6855C5}" type="pres">
      <dgm:prSet presAssocID="{202069B0-85D0-4B3E-A765-A7B58C793D68}" presName="compositeShape" presStyleCnt="0">
        <dgm:presLayoutVars>
          <dgm:chMax val="7"/>
          <dgm:dir/>
          <dgm:resizeHandles val="exact"/>
        </dgm:presLayoutVars>
      </dgm:prSet>
      <dgm:spPr/>
    </dgm:pt>
    <dgm:pt modelId="{0F6EA3D5-9A41-4266-9F91-704EAA7BE2FB}" type="pres">
      <dgm:prSet presAssocID="{202069B0-85D0-4B3E-A765-A7B58C793D68}" presName="wedge1" presStyleLbl="node1" presStyleIdx="0" presStyleCnt="3"/>
      <dgm:spPr/>
    </dgm:pt>
    <dgm:pt modelId="{2F3FAFBD-FD2E-4543-BA54-299BD393944B}" type="pres">
      <dgm:prSet presAssocID="{202069B0-85D0-4B3E-A765-A7B58C793D68}" presName="dummy1a" presStyleCnt="0"/>
      <dgm:spPr/>
    </dgm:pt>
    <dgm:pt modelId="{01ADE613-AF47-4854-9D8D-BDE7847925B0}" type="pres">
      <dgm:prSet presAssocID="{202069B0-85D0-4B3E-A765-A7B58C793D68}" presName="dummy1b" presStyleCnt="0"/>
      <dgm:spPr/>
    </dgm:pt>
    <dgm:pt modelId="{F4FBA819-5E33-4179-BDE0-23F591691EBF}" type="pres">
      <dgm:prSet presAssocID="{202069B0-85D0-4B3E-A765-A7B58C793D68}" presName="wedge1Tx" presStyleLbl="node1" presStyleIdx="0" presStyleCnt="3">
        <dgm:presLayoutVars>
          <dgm:chMax val="0"/>
          <dgm:chPref val="0"/>
          <dgm:bulletEnabled val="1"/>
        </dgm:presLayoutVars>
      </dgm:prSet>
      <dgm:spPr/>
    </dgm:pt>
    <dgm:pt modelId="{7FDF4241-7AC0-4C2F-A506-2E9D2AC5A4FC}" type="pres">
      <dgm:prSet presAssocID="{202069B0-85D0-4B3E-A765-A7B58C793D68}" presName="wedge2" presStyleLbl="node1" presStyleIdx="1" presStyleCnt="3"/>
      <dgm:spPr/>
    </dgm:pt>
    <dgm:pt modelId="{91D2F449-7234-4029-A252-9E76CFC89A25}" type="pres">
      <dgm:prSet presAssocID="{202069B0-85D0-4B3E-A765-A7B58C793D68}" presName="dummy2a" presStyleCnt="0"/>
      <dgm:spPr/>
    </dgm:pt>
    <dgm:pt modelId="{430B581A-122C-4920-AAE4-5BC6687E41BB}" type="pres">
      <dgm:prSet presAssocID="{202069B0-85D0-4B3E-A765-A7B58C793D68}" presName="dummy2b" presStyleCnt="0"/>
      <dgm:spPr/>
    </dgm:pt>
    <dgm:pt modelId="{36361CD9-4C49-4E80-A0C8-A97826AC7B8A}" type="pres">
      <dgm:prSet presAssocID="{202069B0-85D0-4B3E-A765-A7B58C793D68}" presName="wedge2Tx" presStyleLbl="node1" presStyleIdx="1" presStyleCnt="3">
        <dgm:presLayoutVars>
          <dgm:chMax val="0"/>
          <dgm:chPref val="0"/>
          <dgm:bulletEnabled val="1"/>
        </dgm:presLayoutVars>
      </dgm:prSet>
      <dgm:spPr/>
    </dgm:pt>
    <dgm:pt modelId="{96805FDB-3E63-4578-87FD-4CF90A8172FE}" type="pres">
      <dgm:prSet presAssocID="{202069B0-85D0-4B3E-A765-A7B58C793D68}" presName="wedge3" presStyleLbl="node1" presStyleIdx="2" presStyleCnt="3"/>
      <dgm:spPr/>
    </dgm:pt>
    <dgm:pt modelId="{B46C8570-A841-4BFC-91EE-8E78D85FC35B}" type="pres">
      <dgm:prSet presAssocID="{202069B0-85D0-4B3E-A765-A7B58C793D68}" presName="dummy3a" presStyleCnt="0"/>
      <dgm:spPr/>
    </dgm:pt>
    <dgm:pt modelId="{E8D9F3B4-C9BF-4B20-A4FD-3F748262DA6F}" type="pres">
      <dgm:prSet presAssocID="{202069B0-85D0-4B3E-A765-A7B58C793D68}" presName="dummy3b" presStyleCnt="0"/>
      <dgm:spPr/>
    </dgm:pt>
    <dgm:pt modelId="{F6C451A5-65BA-4C22-9DDB-28054EC36288}" type="pres">
      <dgm:prSet presAssocID="{202069B0-85D0-4B3E-A765-A7B58C793D68}" presName="wedge3Tx" presStyleLbl="node1" presStyleIdx="2" presStyleCnt="3">
        <dgm:presLayoutVars>
          <dgm:chMax val="0"/>
          <dgm:chPref val="0"/>
          <dgm:bulletEnabled val="1"/>
        </dgm:presLayoutVars>
      </dgm:prSet>
      <dgm:spPr/>
    </dgm:pt>
    <dgm:pt modelId="{BE2ABBAF-6599-4841-BFE3-4D7354EE3E2D}" type="pres">
      <dgm:prSet presAssocID="{8F14C83F-7194-4357-8858-B6F1D0E032F8}" presName="arrowWedge1" presStyleLbl="fgSibTrans2D1" presStyleIdx="0" presStyleCnt="3"/>
      <dgm:spPr/>
    </dgm:pt>
    <dgm:pt modelId="{19FB1732-DAA0-42B6-8BD3-B68356894966}" type="pres">
      <dgm:prSet presAssocID="{3784F088-E566-41AC-92EF-BD9F617E8789}" presName="arrowWedge2" presStyleLbl="fgSibTrans2D1" presStyleIdx="1" presStyleCnt="3"/>
      <dgm:spPr/>
    </dgm:pt>
    <dgm:pt modelId="{CAF7ED52-C263-4906-8AF5-254983727017}" type="pres">
      <dgm:prSet presAssocID="{DF8D9181-CD19-4AB4-96A6-E3D36EDABD38}" presName="arrowWedge3" presStyleLbl="fgSibTrans2D1" presStyleIdx="2" presStyleCnt="3"/>
      <dgm:spPr/>
    </dgm:pt>
  </dgm:ptLst>
  <dgm:cxnLst>
    <dgm:cxn modelId="{695CAD09-5D80-4D56-B03A-8E68FB4E75F2}" srcId="{202069B0-85D0-4B3E-A765-A7B58C793D68}" destId="{71066F5C-A19A-4285-A5B2-6D0327701D01}" srcOrd="0" destOrd="0" parTransId="{AB5A7624-C70F-405D-BC5A-8814102ECAF9}" sibTransId="{8F14C83F-7194-4357-8858-B6F1D0E032F8}"/>
    <dgm:cxn modelId="{DB8C4C23-E5D8-43AA-B757-2F277E2DD9BC}" srcId="{202069B0-85D0-4B3E-A765-A7B58C793D68}" destId="{641D1EFD-0575-4C61-95B6-D76E2914B4FD}" srcOrd="2" destOrd="0" parTransId="{B9FF4AA2-05D3-4D5F-8322-AA544B809042}" sibTransId="{DF8D9181-CD19-4AB4-96A6-E3D36EDABD38}"/>
    <dgm:cxn modelId="{8EDACA77-B2EA-42B5-87AC-2DD867097972}" type="presOf" srcId="{641D1EFD-0575-4C61-95B6-D76E2914B4FD}" destId="{96805FDB-3E63-4578-87FD-4CF90A8172FE}" srcOrd="0" destOrd="0" presId="urn:microsoft.com/office/officeart/2005/8/layout/cycle8"/>
    <dgm:cxn modelId="{6AC89F95-E212-4BF2-B8D1-C10A1546D16D}" type="presOf" srcId="{6A6C251E-7A1A-48B0-879A-E59CEAA40C7C}" destId="{36361CD9-4C49-4E80-A0C8-A97826AC7B8A}" srcOrd="1" destOrd="0" presId="urn:microsoft.com/office/officeart/2005/8/layout/cycle8"/>
    <dgm:cxn modelId="{0D5972AC-4CDD-4597-8B65-2556838EED8B}" type="presOf" srcId="{71066F5C-A19A-4285-A5B2-6D0327701D01}" destId="{0F6EA3D5-9A41-4266-9F91-704EAA7BE2FB}" srcOrd="0" destOrd="0" presId="urn:microsoft.com/office/officeart/2005/8/layout/cycle8"/>
    <dgm:cxn modelId="{91EFEAAC-A760-4423-BAFB-2A5EE1004246}" type="presOf" srcId="{202069B0-85D0-4B3E-A765-A7B58C793D68}" destId="{49F9E995-02EB-44FC-A31E-05D35E6855C5}" srcOrd="0" destOrd="0" presId="urn:microsoft.com/office/officeart/2005/8/layout/cycle8"/>
    <dgm:cxn modelId="{C46EEECB-2534-453C-9BBD-3860F3CBDB5F}" type="presOf" srcId="{641D1EFD-0575-4C61-95B6-D76E2914B4FD}" destId="{F6C451A5-65BA-4C22-9DDB-28054EC36288}" srcOrd="1" destOrd="0" presId="urn:microsoft.com/office/officeart/2005/8/layout/cycle8"/>
    <dgm:cxn modelId="{F0B33EDC-7AD1-434A-AF51-E17E19225216}" srcId="{202069B0-85D0-4B3E-A765-A7B58C793D68}" destId="{6A6C251E-7A1A-48B0-879A-E59CEAA40C7C}" srcOrd="1" destOrd="0" parTransId="{A586A228-8082-464A-8733-58380766FC00}" sibTransId="{3784F088-E566-41AC-92EF-BD9F617E8789}"/>
    <dgm:cxn modelId="{CEF831E3-682F-49F6-99F6-0C2F6820953F}" type="presOf" srcId="{6A6C251E-7A1A-48B0-879A-E59CEAA40C7C}" destId="{7FDF4241-7AC0-4C2F-A506-2E9D2AC5A4FC}" srcOrd="0" destOrd="0" presId="urn:microsoft.com/office/officeart/2005/8/layout/cycle8"/>
    <dgm:cxn modelId="{F1A5FAEF-35B9-4CE5-99C5-0D61C983CD17}" type="presOf" srcId="{71066F5C-A19A-4285-A5B2-6D0327701D01}" destId="{F4FBA819-5E33-4179-BDE0-23F591691EBF}" srcOrd="1" destOrd="0" presId="urn:microsoft.com/office/officeart/2005/8/layout/cycle8"/>
    <dgm:cxn modelId="{4B02856D-AFD7-416A-85BC-8CBFAC714A88}" type="presParOf" srcId="{49F9E995-02EB-44FC-A31E-05D35E6855C5}" destId="{0F6EA3D5-9A41-4266-9F91-704EAA7BE2FB}" srcOrd="0" destOrd="0" presId="urn:microsoft.com/office/officeart/2005/8/layout/cycle8"/>
    <dgm:cxn modelId="{53189FAF-4B3A-40DD-A2B4-ABD276BAF3CD}" type="presParOf" srcId="{49F9E995-02EB-44FC-A31E-05D35E6855C5}" destId="{2F3FAFBD-FD2E-4543-BA54-299BD393944B}" srcOrd="1" destOrd="0" presId="urn:microsoft.com/office/officeart/2005/8/layout/cycle8"/>
    <dgm:cxn modelId="{094EA69C-4734-4352-A957-81DA3B3CEC92}" type="presParOf" srcId="{49F9E995-02EB-44FC-A31E-05D35E6855C5}" destId="{01ADE613-AF47-4854-9D8D-BDE7847925B0}" srcOrd="2" destOrd="0" presId="urn:microsoft.com/office/officeart/2005/8/layout/cycle8"/>
    <dgm:cxn modelId="{4A2499B6-5940-446F-8415-C3C84DEDE699}" type="presParOf" srcId="{49F9E995-02EB-44FC-A31E-05D35E6855C5}" destId="{F4FBA819-5E33-4179-BDE0-23F591691EBF}" srcOrd="3" destOrd="0" presId="urn:microsoft.com/office/officeart/2005/8/layout/cycle8"/>
    <dgm:cxn modelId="{C19DC47F-13DB-47ED-B561-EDB62E560A6A}" type="presParOf" srcId="{49F9E995-02EB-44FC-A31E-05D35E6855C5}" destId="{7FDF4241-7AC0-4C2F-A506-2E9D2AC5A4FC}" srcOrd="4" destOrd="0" presId="urn:microsoft.com/office/officeart/2005/8/layout/cycle8"/>
    <dgm:cxn modelId="{8C941296-CC14-47BF-B64D-32ED57E80243}" type="presParOf" srcId="{49F9E995-02EB-44FC-A31E-05D35E6855C5}" destId="{91D2F449-7234-4029-A252-9E76CFC89A25}" srcOrd="5" destOrd="0" presId="urn:microsoft.com/office/officeart/2005/8/layout/cycle8"/>
    <dgm:cxn modelId="{9DB7EFD8-3941-444C-83EB-F5B9897E69DA}" type="presParOf" srcId="{49F9E995-02EB-44FC-A31E-05D35E6855C5}" destId="{430B581A-122C-4920-AAE4-5BC6687E41BB}" srcOrd="6" destOrd="0" presId="urn:microsoft.com/office/officeart/2005/8/layout/cycle8"/>
    <dgm:cxn modelId="{477C3EE2-6A8C-4421-BA5E-D70ABCFBFFBC}" type="presParOf" srcId="{49F9E995-02EB-44FC-A31E-05D35E6855C5}" destId="{36361CD9-4C49-4E80-A0C8-A97826AC7B8A}" srcOrd="7" destOrd="0" presId="urn:microsoft.com/office/officeart/2005/8/layout/cycle8"/>
    <dgm:cxn modelId="{74C40C7D-A638-414B-B269-EE3C83854CAF}" type="presParOf" srcId="{49F9E995-02EB-44FC-A31E-05D35E6855C5}" destId="{96805FDB-3E63-4578-87FD-4CF90A8172FE}" srcOrd="8" destOrd="0" presId="urn:microsoft.com/office/officeart/2005/8/layout/cycle8"/>
    <dgm:cxn modelId="{5ADA9626-8219-4528-815F-69BEC63005CA}" type="presParOf" srcId="{49F9E995-02EB-44FC-A31E-05D35E6855C5}" destId="{B46C8570-A841-4BFC-91EE-8E78D85FC35B}" srcOrd="9" destOrd="0" presId="urn:microsoft.com/office/officeart/2005/8/layout/cycle8"/>
    <dgm:cxn modelId="{5CA6048F-0DD8-4180-A7C5-0A2120956938}" type="presParOf" srcId="{49F9E995-02EB-44FC-A31E-05D35E6855C5}" destId="{E8D9F3B4-C9BF-4B20-A4FD-3F748262DA6F}" srcOrd="10" destOrd="0" presId="urn:microsoft.com/office/officeart/2005/8/layout/cycle8"/>
    <dgm:cxn modelId="{00031451-0DCB-4E51-AB3D-8B471891234D}" type="presParOf" srcId="{49F9E995-02EB-44FC-A31E-05D35E6855C5}" destId="{F6C451A5-65BA-4C22-9DDB-28054EC36288}" srcOrd="11" destOrd="0" presId="urn:microsoft.com/office/officeart/2005/8/layout/cycle8"/>
    <dgm:cxn modelId="{9E074815-6723-4E95-9F35-015A469DC9CE}" type="presParOf" srcId="{49F9E995-02EB-44FC-A31E-05D35E6855C5}" destId="{BE2ABBAF-6599-4841-BFE3-4D7354EE3E2D}" srcOrd="12" destOrd="0" presId="urn:microsoft.com/office/officeart/2005/8/layout/cycle8"/>
    <dgm:cxn modelId="{C493E4D2-3E75-468C-82C4-755D0B1CFE06}" type="presParOf" srcId="{49F9E995-02EB-44FC-A31E-05D35E6855C5}" destId="{19FB1732-DAA0-42B6-8BD3-B68356894966}" srcOrd="13" destOrd="0" presId="urn:microsoft.com/office/officeart/2005/8/layout/cycle8"/>
    <dgm:cxn modelId="{4835CB08-7490-412F-9849-4AC07AFA1E03}" type="presParOf" srcId="{49F9E995-02EB-44FC-A31E-05D35E6855C5}" destId="{CAF7ED52-C263-4906-8AF5-254983727017}" srcOrd="1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67617E-86CB-4430-9B1B-65B41BC4FD46}">
      <dsp:nvSpPr>
        <dsp:cNvPr id="0" name=""/>
        <dsp:cNvSpPr/>
      </dsp:nvSpPr>
      <dsp:spPr>
        <a:xfrm>
          <a:off x="589121" y="0"/>
          <a:ext cx="6676707" cy="1885271"/>
        </a:xfrm>
        <a:prstGeom prst="rightArrow">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7AF7699-AC8B-4E5B-BE71-53AAA7E0F9BA}">
      <dsp:nvSpPr>
        <dsp:cNvPr id="0" name=""/>
        <dsp:cNvSpPr/>
      </dsp:nvSpPr>
      <dsp:spPr>
        <a:xfrm>
          <a:off x="3116" y="565581"/>
          <a:ext cx="1869841" cy="754108"/>
        </a:xfrm>
        <a:prstGeom prst="roundRect">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kern="1200" dirty="0"/>
            <a:t>Kunskapspiloter</a:t>
          </a:r>
        </a:p>
      </dsp:txBody>
      <dsp:txXfrm>
        <a:off x="39929" y="602394"/>
        <a:ext cx="1796215" cy="680482"/>
      </dsp:txXfrm>
    </dsp:sp>
    <dsp:sp modelId="{85453519-7200-4039-8213-95552866C22F}">
      <dsp:nvSpPr>
        <dsp:cNvPr id="0" name=""/>
        <dsp:cNvSpPr/>
      </dsp:nvSpPr>
      <dsp:spPr>
        <a:xfrm>
          <a:off x="1996074" y="565581"/>
          <a:ext cx="1869841" cy="754108"/>
        </a:xfrm>
        <a:prstGeom prst="roundRect">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kern="1200" dirty="0"/>
            <a:t>Skarp piloter</a:t>
          </a:r>
        </a:p>
      </dsp:txBody>
      <dsp:txXfrm>
        <a:off x="2032887" y="602394"/>
        <a:ext cx="1796215" cy="680482"/>
      </dsp:txXfrm>
    </dsp:sp>
    <dsp:sp modelId="{4AD3021E-5595-4A39-8078-6B52AE639DC8}">
      <dsp:nvSpPr>
        <dsp:cNvPr id="0" name=""/>
        <dsp:cNvSpPr/>
      </dsp:nvSpPr>
      <dsp:spPr>
        <a:xfrm>
          <a:off x="3989033" y="565581"/>
          <a:ext cx="1869841" cy="754108"/>
        </a:xfrm>
        <a:prstGeom prst="roundRect">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kern="1200"/>
            <a:t>Genomsnitt allt</a:t>
          </a:r>
        </a:p>
      </dsp:txBody>
      <dsp:txXfrm>
        <a:off x="4025846" y="602394"/>
        <a:ext cx="1796215" cy="680482"/>
      </dsp:txXfrm>
    </dsp:sp>
    <dsp:sp modelId="{233F9A7C-38CC-42B4-B5A0-8EFFF6F715A9}">
      <dsp:nvSpPr>
        <dsp:cNvPr id="0" name=""/>
        <dsp:cNvSpPr/>
      </dsp:nvSpPr>
      <dsp:spPr>
        <a:xfrm>
          <a:off x="5981992" y="565581"/>
          <a:ext cx="1869841" cy="754108"/>
        </a:xfrm>
        <a:prstGeom prst="roundRect">
          <a:avLst/>
        </a:prstGeom>
        <a:solidFill>
          <a:schemeClr val="lt1">
            <a:hueOff val="0"/>
            <a:satOff val="0"/>
            <a:lumOff val="0"/>
            <a:alphaOff val="0"/>
          </a:schemeClr>
        </a:solidFill>
        <a:ln w="38100" cap="flat" cmpd="sng" algn="ctr">
          <a:solidFill>
            <a:schemeClr val="accent6">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kern="1200"/>
            <a:t>Aktuellt projekt</a:t>
          </a:r>
        </a:p>
      </dsp:txBody>
      <dsp:txXfrm>
        <a:off x="6018805" y="602394"/>
        <a:ext cx="1796215" cy="6804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6EA3D5-9A41-4266-9F91-704EAA7BE2FB}">
      <dsp:nvSpPr>
        <dsp:cNvPr id="0" name=""/>
        <dsp:cNvSpPr/>
      </dsp:nvSpPr>
      <dsp:spPr>
        <a:xfrm>
          <a:off x="352073" y="143299"/>
          <a:ext cx="1851876" cy="1851876"/>
        </a:xfrm>
        <a:prstGeom prst="pie">
          <a:avLst>
            <a:gd name="adj1" fmla="val 16200000"/>
            <a:gd name="adj2" fmla="val 1800000"/>
          </a:avLst>
        </a:prstGeom>
        <a:gradFill rotWithShape="0">
          <a:gsLst>
            <a:gs pos="0">
              <a:schemeClr val="accent6">
                <a:shade val="50000"/>
                <a:hueOff val="0"/>
                <a:satOff val="0"/>
                <a:lumOff val="0"/>
                <a:alphaOff val="0"/>
                <a:lumMod val="110000"/>
                <a:satMod val="105000"/>
                <a:tint val="67000"/>
              </a:schemeClr>
            </a:gs>
            <a:gs pos="50000">
              <a:schemeClr val="accent6">
                <a:shade val="50000"/>
                <a:hueOff val="0"/>
                <a:satOff val="0"/>
                <a:lumOff val="0"/>
                <a:alphaOff val="0"/>
                <a:lumMod val="105000"/>
                <a:satMod val="103000"/>
                <a:tint val="73000"/>
              </a:schemeClr>
            </a:gs>
            <a:gs pos="100000">
              <a:schemeClr val="accent6">
                <a:shade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sv-SE" sz="1600" kern="1200"/>
            <a:t>Kvarter</a:t>
          </a:r>
        </a:p>
      </dsp:txBody>
      <dsp:txXfrm>
        <a:off x="1328056" y="535721"/>
        <a:ext cx="661384" cy="551153"/>
      </dsp:txXfrm>
    </dsp:sp>
    <dsp:sp modelId="{7FDF4241-7AC0-4C2F-A506-2E9D2AC5A4FC}">
      <dsp:nvSpPr>
        <dsp:cNvPr id="0" name=""/>
        <dsp:cNvSpPr/>
      </dsp:nvSpPr>
      <dsp:spPr>
        <a:xfrm>
          <a:off x="313933" y="209438"/>
          <a:ext cx="1851876" cy="1851876"/>
        </a:xfrm>
        <a:prstGeom prst="pie">
          <a:avLst>
            <a:gd name="adj1" fmla="val 1800000"/>
            <a:gd name="adj2" fmla="val 9000000"/>
          </a:avLst>
        </a:prstGeom>
        <a:gradFill rotWithShape="0">
          <a:gsLst>
            <a:gs pos="0">
              <a:schemeClr val="accent6">
                <a:shade val="50000"/>
                <a:hueOff val="245616"/>
                <a:satOff val="-10737"/>
                <a:lumOff val="29307"/>
                <a:alphaOff val="0"/>
                <a:lumMod val="110000"/>
                <a:satMod val="105000"/>
                <a:tint val="67000"/>
              </a:schemeClr>
            </a:gs>
            <a:gs pos="50000">
              <a:schemeClr val="accent6">
                <a:shade val="50000"/>
                <a:hueOff val="245616"/>
                <a:satOff val="-10737"/>
                <a:lumOff val="29307"/>
                <a:alphaOff val="0"/>
                <a:lumMod val="105000"/>
                <a:satMod val="103000"/>
                <a:tint val="73000"/>
              </a:schemeClr>
            </a:gs>
            <a:gs pos="100000">
              <a:schemeClr val="accent6">
                <a:shade val="50000"/>
                <a:hueOff val="245616"/>
                <a:satOff val="-10737"/>
                <a:lumOff val="2930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sv-SE" sz="1600" kern="1200"/>
            <a:t>Företag</a:t>
          </a:r>
        </a:p>
      </dsp:txBody>
      <dsp:txXfrm>
        <a:off x="754856" y="1410953"/>
        <a:ext cx="992076" cy="485015"/>
      </dsp:txXfrm>
    </dsp:sp>
    <dsp:sp modelId="{96805FDB-3E63-4578-87FD-4CF90A8172FE}">
      <dsp:nvSpPr>
        <dsp:cNvPr id="0" name=""/>
        <dsp:cNvSpPr/>
      </dsp:nvSpPr>
      <dsp:spPr>
        <a:xfrm>
          <a:off x="275793" y="143299"/>
          <a:ext cx="1851876" cy="1851876"/>
        </a:xfrm>
        <a:prstGeom prst="pie">
          <a:avLst>
            <a:gd name="adj1" fmla="val 9000000"/>
            <a:gd name="adj2" fmla="val 16200000"/>
          </a:avLst>
        </a:prstGeom>
        <a:gradFill rotWithShape="0">
          <a:gsLst>
            <a:gs pos="0">
              <a:schemeClr val="accent6">
                <a:shade val="50000"/>
                <a:hueOff val="245616"/>
                <a:satOff val="-10737"/>
                <a:lumOff val="29307"/>
                <a:alphaOff val="0"/>
                <a:lumMod val="110000"/>
                <a:satMod val="105000"/>
                <a:tint val="67000"/>
              </a:schemeClr>
            </a:gs>
            <a:gs pos="50000">
              <a:schemeClr val="accent6">
                <a:shade val="50000"/>
                <a:hueOff val="245616"/>
                <a:satOff val="-10737"/>
                <a:lumOff val="29307"/>
                <a:alphaOff val="0"/>
                <a:lumMod val="105000"/>
                <a:satMod val="103000"/>
                <a:tint val="73000"/>
              </a:schemeClr>
            </a:gs>
            <a:gs pos="100000">
              <a:schemeClr val="accent6">
                <a:shade val="50000"/>
                <a:hueOff val="245616"/>
                <a:satOff val="-10737"/>
                <a:lumOff val="2930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sv-SE" sz="1600" kern="1200"/>
            <a:t>Projekt</a:t>
          </a:r>
        </a:p>
      </dsp:txBody>
      <dsp:txXfrm>
        <a:off x="490302" y="535721"/>
        <a:ext cx="661384" cy="551153"/>
      </dsp:txXfrm>
    </dsp:sp>
    <dsp:sp modelId="{BE2ABBAF-6599-4841-BFE3-4D7354EE3E2D}">
      <dsp:nvSpPr>
        <dsp:cNvPr id="0" name=""/>
        <dsp:cNvSpPr/>
      </dsp:nvSpPr>
      <dsp:spPr>
        <a:xfrm>
          <a:off x="237585" y="28659"/>
          <a:ext cx="2081156" cy="2081156"/>
        </a:xfrm>
        <a:prstGeom prst="circularArrow">
          <a:avLst>
            <a:gd name="adj1" fmla="val 5085"/>
            <a:gd name="adj2" fmla="val 327528"/>
            <a:gd name="adj3" fmla="val 1472472"/>
            <a:gd name="adj4" fmla="val 16199432"/>
            <a:gd name="adj5" fmla="val 5932"/>
          </a:avLst>
        </a:prstGeom>
        <a:gradFill rotWithShape="0">
          <a:gsLst>
            <a:gs pos="0">
              <a:schemeClr val="accent6">
                <a:shade val="90000"/>
                <a:hueOff val="0"/>
                <a:satOff val="0"/>
                <a:lumOff val="0"/>
                <a:alphaOff val="0"/>
                <a:lumMod val="110000"/>
                <a:satMod val="105000"/>
                <a:tint val="67000"/>
              </a:schemeClr>
            </a:gs>
            <a:gs pos="50000">
              <a:schemeClr val="accent6">
                <a:shade val="90000"/>
                <a:hueOff val="0"/>
                <a:satOff val="0"/>
                <a:lumOff val="0"/>
                <a:alphaOff val="0"/>
                <a:lumMod val="105000"/>
                <a:satMod val="103000"/>
                <a:tint val="73000"/>
              </a:schemeClr>
            </a:gs>
            <a:gs pos="100000">
              <a:schemeClr val="accent6">
                <a:shade val="90000"/>
                <a:hueOff val="0"/>
                <a:satOff val="0"/>
                <a:lumOff val="0"/>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19FB1732-DAA0-42B6-8BD3-B68356894966}">
      <dsp:nvSpPr>
        <dsp:cNvPr id="0" name=""/>
        <dsp:cNvSpPr/>
      </dsp:nvSpPr>
      <dsp:spPr>
        <a:xfrm>
          <a:off x="199293" y="94681"/>
          <a:ext cx="2081156" cy="2081156"/>
        </a:xfrm>
        <a:prstGeom prst="circularArrow">
          <a:avLst>
            <a:gd name="adj1" fmla="val 5085"/>
            <a:gd name="adj2" fmla="val 327528"/>
            <a:gd name="adj3" fmla="val 8671970"/>
            <a:gd name="adj4" fmla="val 1800502"/>
            <a:gd name="adj5" fmla="val 5932"/>
          </a:avLst>
        </a:prstGeom>
        <a:gradFill rotWithShape="0">
          <a:gsLst>
            <a:gs pos="0">
              <a:schemeClr val="accent6">
                <a:shade val="90000"/>
                <a:hueOff val="253246"/>
                <a:satOff val="-10115"/>
                <a:lumOff val="23461"/>
                <a:alphaOff val="0"/>
                <a:lumMod val="110000"/>
                <a:satMod val="105000"/>
                <a:tint val="67000"/>
              </a:schemeClr>
            </a:gs>
            <a:gs pos="50000">
              <a:schemeClr val="accent6">
                <a:shade val="90000"/>
                <a:hueOff val="253246"/>
                <a:satOff val="-10115"/>
                <a:lumOff val="23461"/>
                <a:alphaOff val="0"/>
                <a:lumMod val="105000"/>
                <a:satMod val="103000"/>
                <a:tint val="73000"/>
              </a:schemeClr>
            </a:gs>
            <a:gs pos="100000">
              <a:schemeClr val="accent6">
                <a:shade val="90000"/>
                <a:hueOff val="253246"/>
                <a:satOff val="-10115"/>
                <a:lumOff val="2346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 modelId="{CAF7ED52-C263-4906-8AF5-254983727017}">
      <dsp:nvSpPr>
        <dsp:cNvPr id="0" name=""/>
        <dsp:cNvSpPr/>
      </dsp:nvSpPr>
      <dsp:spPr>
        <a:xfrm>
          <a:off x="161000" y="28659"/>
          <a:ext cx="2081156" cy="2081156"/>
        </a:xfrm>
        <a:prstGeom prst="circularArrow">
          <a:avLst>
            <a:gd name="adj1" fmla="val 5085"/>
            <a:gd name="adj2" fmla="val 327528"/>
            <a:gd name="adj3" fmla="val 15873039"/>
            <a:gd name="adj4" fmla="val 9000000"/>
            <a:gd name="adj5" fmla="val 5932"/>
          </a:avLst>
        </a:prstGeom>
        <a:gradFill rotWithShape="0">
          <a:gsLst>
            <a:gs pos="0">
              <a:schemeClr val="accent6">
                <a:shade val="90000"/>
                <a:hueOff val="253246"/>
                <a:satOff val="-10115"/>
                <a:lumOff val="23461"/>
                <a:alphaOff val="0"/>
                <a:lumMod val="110000"/>
                <a:satMod val="105000"/>
                <a:tint val="67000"/>
              </a:schemeClr>
            </a:gs>
            <a:gs pos="50000">
              <a:schemeClr val="accent6">
                <a:shade val="90000"/>
                <a:hueOff val="253246"/>
                <a:satOff val="-10115"/>
                <a:lumOff val="23461"/>
                <a:alphaOff val="0"/>
                <a:lumMod val="105000"/>
                <a:satMod val="103000"/>
                <a:tint val="73000"/>
              </a:schemeClr>
            </a:gs>
            <a:gs pos="100000">
              <a:schemeClr val="accent6">
                <a:shade val="90000"/>
                <a:hueOff val="253246"/>
                <a:satOff val="-10115"/>
                <a:lumOff val="23461"/>
                <a:alphaOff val="0"/>
                <a:lumMod val="105000"/>
                <a:satMod val="109000"/>
                <a:tint val="81000"/>
              </a:schemeClr>
            </a:gs>
          </a:gsLst>
          <a:lin ang="5400000" scaled="0"/>
        </a:gradFill>
        <a:ln>
          <a:noFill/>
        </a:ln>
        <a:effectLst/>
      </dsp:spPr>
      <dsp:style>
        <a:lnRef idx="0">
          <a:scrgbClr r="0" g="0" b="0"/>
        </a:lnRef>
        <a:fillRef idx="2">
          <a:scrgbClr r="0" g="0" b="0"/>
        </a:fillRef>
        <a:effectRef idx="1">
          <a:scrgbClr r="0" g="0" b="0"/>
        </a:effectRef>
        <a:fontRef idx="minor">
          <a:schemeClr val="dk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A15AB800-304B-2FEB-8230-6128FFF37A2D}"/>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D36E1063-6B9D-F6C5-4542-7BBFE3BC5354}"/>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3697077-B0B5-4FD3-9DB8-65D423E54DCF}" type="datetimeFigureOut">
              <a:rPr lang="sv-SE" smtClean="0"/>
              <a:t>2026-02-03</a:t>
            </a:fld>
            <a:endParaRPr lang="sv-SE"/>
          </a:p>
        </p:txBody>
      </p:sp>
      <p:sp>
        <p:nvSpPr>
          <p:cNvPr id="4" name="Platshållare för sidfot 3">
            <a:extLst>
              <a:ext uri="{FF2B5EF4-FFF2-40B4-BE49-F238E27FC236}">
                <a16:creationId xmlns:a16="http://schemas.microsoft.com/office/drawing/2014/main" id="{109BABA7-A03E-3D5E-F49E-0562F3EF8CE5}"/>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059594EA-4F17-843E-B2C4-EB82D0394214}"/>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01AAC003-2E3C-47DF-939F-DDFEA1CC6E32}" type="slidenum">
              <a:rPr lang="sv-SE" smtClean="0"/>
              <a:t>‹#›</a:t>
            </a:fld>
            <a:endParaRPr lang="sv-SE"/>
          </a:p>
        </p:txBody>
      </p:sp>
    </p:spTree>
    <p:extLst>
      <p:ext uri="{BB962C8B-B14F-4D97-AF65-F5344CB8AC3E}">
        <p14:creationId xmlns:p14="http://schemas.microsoft.com/office/powerpoint/2010/main" val="107529814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39E54D7F-9251-4460-B664-D195DB643FC2}" type="datetimeFigureOut">
              <a:rPr lang="sv-SE" smtClean="0"/>
              <a:t>2026-02-03</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B67B147-84CE-483B-8F87-F6CEE3128FB5}" type="slidenum">
              <a:rPr lang="sv-SE" smtClean="0"/>
              <a:t>‹#›</a:t>
            </a:fld>
            <a:endParaRPr lang="sv-SE"/>
          </a:p>
        </p:txBody>
      </p:sp>
    </p:spTree>
    <p:extLst>
      <p:ext uri="{BB962C8B-B14F-4D97-AF65-F5344CB8AC3E}">
        <p14:creationId xmlns:p14="http://schemas.microsoft.com/office/powerpoint/2010/main" val="357513043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3D3CC-6E0D-06EB-68B8-F570BBF2189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8F3C92-1C76-6178-B259-D120FF12E0E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6BC9DC3-20A6-FD6C-F8F8-EF64E6957692}"/>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636484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1B742-B043-9FA6-F06A-BFAA809DF80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3D5D5BF-804A-8C5E-EBB9-E9D92A2DCD0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C37E68E-3E4E-F584-C2EC-6C71EFA1F259}"/>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267214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1057963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711A6-0359-C7C3-A3E2-CB36C7452E4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28B2BA-6074-6766-134C-2756E009475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3C81351-24E5-B93A-66F5-5A880E444311}"/>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402343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734C2-7168-EDFB-F057-E2A0312E160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8F44765-6485-1CD2-02B1-EC0E44700BA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6532482-369A-D93E-A38C-E8DCE28EF465}"/>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679346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822AF-1B76-7E2F-5956-4D46A10B5D5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34125D2-66F2-7D87-8A46-F7387AD398B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BE32254-C16F-86DE-5A26-63064D0FF612}"/>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8826050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5D7D6-AC28-25A8-E90D-02F9FC71DA5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FB023AB-92E2-FF8B-E79B-7072DFDDEF6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E8E8312-27F8-462E-C13B-E8B9CE2E7C3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Tree>
    <p:extLst>
      <p:ext uri="{BB962C8B-B14F-4D97-AF65-F5344CB8AC3E}">
        <p14:creationId xmlns:p14="http://schemas.microsoft.com/office/powerpoint/2010/main" val="3293436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3387749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3509949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A40AD-2F6A-C884-4DE3-51EB4BBB331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72077F6-54F1-5311-D2F8-6D30B6548F0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C7EBF49-35B4-B740-1ED5-BEB71F2A6EC0}"/>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045501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77CC7-D948-3466-4E5C-AD009D2B102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FFAC00E-A68B-E15C-3370-8A8F1C8DB9F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58B233AA-EBA3-085A-C059-E3F11FDC1EDC}"/>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741448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32410-4BBB-801C-871D-4CB4FA251C1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93B38B5-783C-9A01-027A-00112496D3E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9D2ED02-E773-5678-2263-53941CB14F4F}"/>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336873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E8DB0-5FCE-8158-EA84-EC218E8768E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8B2A7C7-30BD-A9C2-1EDB-557054E3769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28DCFFF-7A4A-FFD5-BF99-80C5001C544F}"/>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212690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644443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02F78-2B27-95FD-5BD7-9C7AE7E5EC3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5F56459-CB7F-B4DC-ACF4-3CD32A1C190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36048EF-A9E7-1975-9ED7-4E427E2A0BFF}"/>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0EB656CC-2FF6-3A14-F271-AA101E8242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67B147-84CE-483B-8F87-F6CEE3128FB5}"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5693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84E77-05D7-D7E5-ACF6-B208DDF1F8E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E341C4A-1826-3DB8-A643-DA343F758C4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64F2341-5F7C-7A93-0721-B1F9BB67341F}"/>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610576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C74EB-C080-9DE9-2667-2AAA1FDE468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C16B248-7AC9-6DEA-B4A1-7A41894714E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3B11577-B27E-EBDA-F71C-DA181D8F43E3}"/>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714463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F84B4-B5A1-4CE6-7299-09506F9332F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71E987E-A7F6-C780-D102-962FFCA22DB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DDD4112-1D02-1631-B1F3-65BF2CFFA4E1}"/>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2144266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6D158-C63F-9D94-838D-83FECD1941D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26817B7-4101-6482-3E44-D5689237722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96689D6-137E-FE63-2B27-C72024EE334F}"/>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3704127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1F395-8BD7-3677-A210-C7E40940A37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F4700A1-B19B-0885-D5A9-D347A30E938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76EBE53-2C5B-71EA-678B-214D5E48DD27}"/>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640284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8F19F-07DD-6125-EC31-EB77DA7C8DE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8190E18-981A-E7B9-8AEA-E305572E252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4E28F75-D4A1-65A1-DBD9-0E6656C62C78}"/>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18881341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B239B-BFD4-8B80-0292-ED030E71CBF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AC9BBC1-5BD8-F13E-8B03-2572AA9F1A8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601FAA3-6F6F-5F1A-E323-17A519D1FCBC}"/>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276463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Tree>
    <p:extLst>
      <p:ext uri="{BB962C8B-B14F-4D97-AF65-F5344CB8AC3E}">
        <p14:creationId xmlns:p14="http://schemas.microsoft.com/office/powerpoint/2010/main" val="1743579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A0D19-1804-16AE-7751-93B24C3D5CE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51F1523-0F57-F7F2-5C64-9A333F1721E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AC1C720-6A13-6D52-5D5F-9E872EAE61FB}"/>
              </a:ext>
            </a:extLst>
          </p:cNvPr>
          <p:cNvSpPr>
            <a:spLocks noGrp="1"/>
          </p:cNvSpPr>
          <p:nvPr>
            <p:ph type="body" idx="1"/>
          </p:nvPr>
        </p:nvSpPr>
        <p:spPr/>
        <p:txBody>
          <a:bodyPr/>
          <a:lstStyle/>
          <a:p>
            <a:endParaRPr lang="sv-SE"/>
          </a:p>
        </p:txBody>
      </p:sp>
    </p:spTree>
    <p:extLst>
      <p:ext uri="{BB962C8B-B14F-4D97-AF65-F5344CB8AC3E}">
        <p14:creationId xmlns:p14="http://schemas.microsoft.com/office/powerpoint/2010/main" val="40785087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a:t>Viktigt att förklara att beräkningar, indata och skeden är olika i de olika projekten.</a:t>
            </a:r>
          </a:p>
          <a:p>
            <a:r>
              <a:rPr lang="sv-SE" b="0"/>
              <a:t>Också viktigt att nämna att flera av projekten beräknades hypotetiskt, i efterhand.</a:t>
            </a:r>
          </a:p>
          <a:p>
            <a:endParaRPr lang="sv-SE"/>
          </a:p>
        </p:txBody>
      </p:sp>
    </p:spTree>
    <p:extLst>
      <p:ext uri="{BB962C8B-B14F-4D97-AF65-F5344CB8AC3E}">
        <p14:creationId xmlns:p14="http://schemas.microsoft.com/office/powerpoint/2010/main" val="2219816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45.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38.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11.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39.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2.xml"/><Relationship Id="rId6"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4.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3.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2.xml"/><Relationship Id="rId6" Type="http://schemas.openxmlformats.org/officeDocument/2006/relationships/image" Target="../media/image12.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7.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6.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2.xml"/><Relationship Id="rId6" Type="http://schemas.openxmlformats.org/officeDocument/2006/relationships/image" Target="../media/image12.png"/></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9.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2.emf"/></Relationships>
</file>

<file path=ppt/slideLayouts/_rels/slideLayout99.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45.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38.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11.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39.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6.xml"/><Relationship Id="rId6" Type="http://schemas.openxmlformats.org/officeDocument/2006/relationships/image" Target="../media/image12.png"/></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4.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3.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6.xml"/><Relationship Id="rId6" Type="http://schemas.openxmlformats.org/officeDocument/2006/relationships/image" Target="../media/image12.png"/></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7.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6.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6.xml"/><Relationship Id="rId6" Type="http://schemas.openxmlformats.org/officeDocument/2006/relationships/image" Target="../media/image12.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9.xml"/><Relationship Id="rId4" Type="http://schemas.openxmlformats.org/officeDocument/2006/relationships/image" Target="../media/image2.emf"/></Relationships>
</file>

<file path=ppt/slideLayouts/_rels/slideLayout154.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45.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38.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11.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39.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9.xml"/><Relationship Id="rId6" Type="http://schemas.openxmlformats.org/officeDocument/2006/relationships/image" Target="../media/image12.png"/></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4.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3.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9.xml"/><Relationship Id="rId6" Type="http://schemas.openxmlformats.org/officeDocument/2006/relationships/image" Target="../media/image12.png"/></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0.xml"/><Relationship Id="rId4" Type="http://schemas.openxmlformats.org/officeDocument/2006/relationships/image" Target="../media/image2.emf"/></Relationships>
</file>

<file path=ppt/slideLayouts/_rels/slideLayout176.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4.png"/><Relationship Id="rId26" Type="http://schemas.openxmlformats.org/officeDocument/2006/relationships/image" Target="../media/image32.png"/><Relationship Id="rId39" Type="http://schemas.openxmlformats.org/officeDocument/2006/relationships/image" Target="../media/image67.jpeg"/><Relationship Id="rId21" Type="http://schemas.openxmlformats.org/officeDocument/2006/relationships/image" Target="../media/image27.png"/><Relationship Id="rId34" Type="http://schemas.openxmlformats.org/officeDocument/2006/relationships/image" Target="../media/image40.png"/><Relationship Id="rId42" Type="http://schemas.openxmlformats.org/officeDocument/2006/relationships/image" Target="../media/image48.jpeg"/><Relationship Id="rId47" Type="http://schemas.openxmlformats.org/officeDocument/2006/relationships/image" Target="../media/image53.png"/><Relationship Id="rId50" Type="http://schemas.openxmlformats.org/officeDocument/2006/relationships/image" Target="../media/image56.png"/><Relationship Id="rId7" Type="http://schemas.openxmlformats.org/officeDocument/2006/relationships/image" Target="../media/image13.png"/><Relationship Id="rId2" Type="http://schemas.openxmlformats.org/officeDocument/2006/relationships/image" Target="../media/image9.png"/><Relationship Id="rId16" Type="http://schemas.openxmlformats.org/officeDocument/2006/relationships/image" Target="../media/image22.png"/><Relationship Id="rId29" Type="http://schemas.openxmlformats.org/officeDocument/2006/relationships/image" Target="../media/image35.png"/><Relationship Id="rId11" Type="http://schemas.openxmlformats.org/officeDocument/2006/relationships/image" Target="../media/image17.jpeg"/><Relationship Id="rId24" Type="http://schemas.openxmlformats.org/officeDocument/2006/relationships/image" Target="../media/image30.jpeg"/><Relationship Id="rId32" Type="http://schemas.openxmlformats.org/officeDocument/2006/relationships/image" Target="../media/image62.png"/><Relationship Id="rId37" Type="http://schemas.openxmlformats.org/officeDocument/2006/relationships/image" Target="../media/image43.png"/><Relationship Id="rId40" Type="http://schemas.openxmlformats.org/officeDocument/2006/relationships/image" Target="../media/image46.png"/><Relationship Id="rId45" Type="http://schemas.openxmlformats.org/officeDocument/2006/relationships/image" Target="../media/image51.png"/><Relationship Id="rId5" Type="http://schemas.openxmlformats.org/officeDocument/2006/relationships/image" Target="../media/image60.png"/><Relationship Id="rId15" Type="http://schemas.openxmlformats.org/officeDocument/2006/relationships/image" Target="../media/image21.jpeg"/><Relationship Id="rId23" Type="http://schemas.openxmlformats.org/officeDocument/2006/relationships/image" Target="../media/image29.png"/><Relationship Id="rId28" Type="http://schemas.openxmlformats.org/officeDocument/2006/relationships/image" Target="../media/image34.png"/><Relationship Id="rId36" Type="http://schemas.openxmlformats.org/officeDocument/2006/relationships/image" Target="../media/image42.png"/><Relationship Id="rId49" Type="http://schemas.openxmlformats.org/officeDocument/2006/relationships/image" Target="../media/image55.png"/><Relationship Id="rId10" Type="http://schemas.openxmlformats.org/officeDocument/2006/relationships/image" Target="../media/image16.png"/><Relationship Id="rId19" Type="http://schemas.openxmlformats.org/officeDocument/2006/relationships/image" Target="../media/image25.png"/><Relationship Id="rId31" Type="http://schemas.openxmlformats.org/officeDocument/2006/relationships/image" Target="../media/image37.png"/><Relationship Id="rId44" Type="http://schemas.openxmlformats.org/officeDocument/2006/relationships/image" Target="../media/image50.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61.png"/><Relationship Id="rId22" Type="http://schemas.openxmlformats.org/officeDocument/2006/relationships/image" Target="../media/image28.jpeg"/><Relationship Id="rId27" Type="http://schemas.openxmlformats.org/officeDocument/2006/relationships/image" Target="../media/image33.png"/><Relationship Id="rId30" Type="http://schemas.openxmlformats.org/officeDocument/2006/relationships/image" Target="../media/image36.jpeg"/><Relationship Id="rId35" Type="http://schemas.openxmlformats.org/officeDocument/2006/relationships/image" Target="../media/image41.png"/><Relationship Id="rId43" Type="http://schemas.openxmlformats.org/officeDocument/2006/relationships/image" Target="../media/image49.jpeg"/><Relationship Id="rId48" Type="http://schemas.openxmlformats.org/officeDocument/2006/relationships/image" Target="../media/image54.png"/><Relationship Id="rId8" Type="http://schemas.openxmlformats.org/officeDocument/2006/relationships/image" Target="../media/image14.png"/><Relationship Id="rId3" Type="http://schemas.openxmlformats.org/officeDocument/2006/relationships/image" Target="../media/image2.emf"/><Relationship Id="rId12" Type="http://schemas.openxmlformats.org/officeDocument/2006/relationships/image" Target="../media/image18.png"/><Relationship Id="rId17" Type="http://schemas.openxmlformats.org/officeDocument/2006/relationships/image" Target="../media/image23.jpeg"/><Relationship Id="rId25" Type="http://schemas.openxmlformats.org/officeDocument/2006/relationships/image" Target="../media/image31.png"/><Relationship Id="rId33" Type="http://schemas.openxmlformats.org/officeDocument/2006/relationships/image" Target="../media/image66.jpeg"/><Relationship Id="rId38" Type="http://schemas.openxmlformats.org/officeDocument/2006/relationships/image" Target="../media/image44.png"/><Relationship Id="rId46" Type="http://schemas.openxmlformats.org/officeDocument/2006/relationships/image" Target="../media/image52.png"/><Relationship Id="rId20" Type="http://schemas.openxmlformats.org/officeDocument/2006/relationships/image" Target="../media/image26.png"/><Relationship Id="rId41" Type="http://schemas.openxmlformats.org/officeDocument/2006/relationships/image" Target="../media/image47.emf"/><Relationship Id="rId1" Type="http://schemas.openxmlformats.org/officeDocument/2006/relationships/slideMaster" Target="../slideMasters/slideMaster10.xml"/><Relationship Id="rId6" Type="http://schemas.openxmlformats.org/officeDocument/2006/relationships/image" Target="../media/image12.png"/></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0.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10.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picTx" preserve="1">
  <p:cSld name="Horisontel bild med en textspalt">
    <p:spTree>
      <p:nvGrpSpPr>
        <p:cNvPr id="1" name=""/>
        <p:cNvGrpSpPr/>
        <p:nvPr/>
      </p:nvGrpSpPr>
      <p:grpSpPr>
        <a:xfrm>
          <a:off x="0" y="0"/>
          <a:ext cx="0" cy="0"/>
          <a:chOff x="0" y="0"/>
          <a:chExt cx="0" cy="0"/>
        </a:xfrm>
      </p:grpSpPr>
      <p:sp>
        <p:nvSpPr>
          <p:cNvPr id="2" name="Rubrik 1"/>
          <p:cNvSpPr>
            <a:spLocks noGrp="1"/>
          </p:cNvSpPr>
          <p:nvPr>
            <p:ph type="title"/>
          </p:nvPr>
        </p:nvSpPr>
        <p:spPr>
          <a:xfrm>
            <a:off x="2389717" y="3423456"/>
            <a:ext cx="7315200"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2389717" y="4005064"/>
            <a:ext cx="7315200" cy="804862"/>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Platshållare för sidfot 4">
            <a:extLst>
              <a:ext uri="{FF2B5EF4-FFF2-40B4-BE49-F238E27FC236}">
                <a16:creationId xmlns:a16="http://schemas.microsoft.com/office/drawing/2014/main" id="{39D35A5C-D48A-4CE4-BC02-F4CE2E908B91}"/>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69388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Inledning eller kapitelavdela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48F2EF-D19A-4C01-B7FA-0C8E213F03B4}"/>
              </a:ext>
            </a:extLst>
          </p:cNvPr>
          <p:cNvSpPr/>
          <p:nvPr userDrawn="1"/>
        </p:nvSpPr>
        <p:spPr>
          <a:xfrm>
            <a:off x="0" y="4"/>
            <a:ext cx="12192000" cy="6093292"/>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sz="1350"/>
          </a:p>
        </p:txBody>
      </p:sp>
      <p:sp>
        <p:nvSpPr>
          <p:cNvPr id="2" name="Rubrik 1"/>
          <p:cNvSpPr>
            <a:spLocks noGrp="1"/>
          </p:cNvSpPr>
          <p:nvPr>
            <p:ph type="ctrTitle"/>
          </p:nvPr>
        </p:nvSpPr>
        <p:spPr>
          <a:xfrm>
            <a:off x="914400" y="1310118"/>
            <a:ext cx="10363200" cy="1470025"/>
          </a:xfrm>
        </p:spPr>
        <p:txBody>
          <a:bodyPr/>
          <a:lstStyle>
            <a:lvl1pPr algn="ctr">
              <a:defRPr>
                <a:solidFill>
                  <a:schemeClr val="bg1"/>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1828800" y="2862143"/>
            <a:ext cx="8534400" cy="1752600"/>
          </a:xfrm>
        </p:spPr>
        <p:txBody>
          <a:bodyPr>
            <a:normAutofit/>
          </a:bodyPr>
          <a:lstStyle>
            <a:lvl1pPr marL="0" indent="0" algn="ctr">
              <a:buNone/>
              <a:defRPr sz="1500">
                <a:solidFill>
                  <a:schemeClr val="bg1"/>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9" name="Platshållare för datum 3">
            <a:extLst>
              <a:ext uri="{FF2B5EF4-FFF2-40B4-BE49-F238E27FC236}">
                <a16:creationId xmlns:a16="http://schemas.microsoft.com/office/drawing/2014/main" id="{F612F980-C95B-4F3C-B94E-2E828BABC40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0" name="Platshållare för bildnummer 5">
            <a:extLst>
              <a:ext uri="{FF2B5EF4-FFF2-40B4-BE49-F238E27FC236}">
                <a16:creationId xmlns:a16="http://schemas.microsoft.com/office/drawing/2014/main" id="{0D1580FC-8779-470E-8F63-5E2386B7B3FF}"/>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2" name="Platshållare för sidfot 4">
            <a:extLst>
              <a:ext uri="{FF2B5EF4-FFF2-40B4-BE49-F238E27FC236}">
                <a16:creationId xmlns:a16="http://schemas.microsoft.com/office/drawing/2014/main" id="{20791AF3-5299-455C-B9E9-528EE3BAFB43}"/>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151344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0" y="0"/>
            <a:ext cx="360012" cy="365125"/>
          </a:xfrm>
          <a:prstGeom prst="rect">
            <a:avLst/>
          </a:prstGeom>
        </p:spPr>
        <p:txBody>
          <a:bodyPr vert="horz" lIns="91440" tIns="45720" rIns="91440" bIns="45720" rtlCol="0" anchor="ctr"/>
          <a:lstStyle>
            <a:lvl1pPr algn="r">
              <a:defRPr sz="1000" b="1">
                <a:solidFill>
                  <a:schemeClr val="tx1"/>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177557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med två spalter">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Rubrik 1">
            <a:extLst>
              <a:ext uri="{FF2B5EF4-FFF2-40B4-BE49-F238E27FC236}">
                <a16:creationId xmlns:a16="http://schemas.microsoft.com/office/drawing/2014/main" id="{14104E81-EFB7-474F-91ED-A072095458E7}"/>
              </a:ext>
            </a:extLst>
          </p:cNvPr>
          <p:cNvSpPr>
            <a:spLocks noGrp="1"/>
          </p:cNvSpPr>
          <p:nvPr>
            <p:ph type="ctrTitle"/>
          </p:nvPr>
        </p:nvSpPr>
        <p:spPr>
          <a:xfrm>
            <a:off x="624515" y="668916"/>
            <a:ext cx="10652640"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15" name="Underrubrik 2">
            <a:extLst>
              <a:ext uri="{FF2B5EF4-FFF2-40B4-BE49-F238E27FC236}">
                <a16:creationId xmlns:a16="http://schemas.microsoft.com/office/drawing/2014/main" id="{700F3CCC-AE00-4760-BD27-7FD86DCD4CEA}"/>
              </a:ext>
            </a:extLst>
          </p:cNvPr>
          <p:cNvSpPr>
            <a:spLocks noGrp="1"/>
          </p:cNvSpPr>
          <p:nvPr>
            <p:ph type="subTitle" idx="1"/>
          </p:nvPr>
        </p:nvSpPr>
        <p:spPr>
          <a:xfrm>
            <a:off x="631367" y="1628801"/>
            <a:ext cx="5030732" cy="4321210"/>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3" name="Text Placeholder 2">
            <a:extLst>
              <a:ext uri="{FF2B5EF4-FFF2-40B4-BE49-F238E27FC236}">
                <a16:creationId xmlns:a16="http://schemas.microsoft.com/office/drawing/2014/main" id="{F6411A73-83B9-4C84-8D23-D45717D6E333}"/>
              </a:ext>
            </a:extLst>
          </p:cNvPr>
          <p:cNvSpPr>
            <a:spLocks noGrp="1"/>
          </p:cNvSpPr>
          <p:nvPr>
            <p:ph type="body" sz="quarter" idx="12"/>
          </p:nvPr>
        </p:nvSpPr>
        <p:spPr>
          <a:xfrm>
            <a:off x="6240017" y="1628616"/>
            <a:ext cx="5037139" cy="4320664"/>
          </a:xfrm>
        </p:spPr>
        <p:txBody>
          <a:bodyPr>
            <a:normAutofit/>
          </a:bodyPr>
          <a:lstStyle>
            <a:lvl1pPr marL="0" indent="0">
              <a:buFontTx/>
              <a:buNone/>
              <a:defRPr sz="1350">
                <a:latin typeface="Futura PT Book" panose="020B0502020204020303" pitchFamily="34" charset="0"/>
              </a:defRPr>
            </a:lvl1pPr>
            <a:lvl2pPr marL="342892" indent="0">
              <a:buFontTx/>
              <a:buNone/>
              <a:defRPr sz="1350"/>
            </a:lvl2pPr>
            <a:lvl3pPr marL="685783" indent="0">
              <a:buFontTx/>
              <a:buNone/>
              <a:defRPr sz="1350"/>
            </a:lvl3pPr>
            <a:lvl4pPr marL="1028675" indent="0">
              <a:buFontTx/>
              <a:buNone/>
              <a:defRPr sz="1350"/>
            </a:lvl4pPr>
            <a:lvl5pPr marL="1371566" indent="0">
              <a:buFontTx/>
              <a:buNone/>
              <a:defRPr sz="1350"/>
            </a:lvl5pPr>
          </a:lstStyle>
          <a:p>
            <a:pPr lvl="0"/>
            <a:r>
              <a:rPr lang="en-US"/>
              <a:t>Click to edit Master text styles</a:t>
            </a:r>
          </a:p>
        </p:txBody>
      </p:sp>
      <p:sp>
        <p:nvSpPr>
          <p:cNvPr id="13" name="Platshållare för sidfot 4">
            <a:extLst>
              <a:ext uri="{FF2B5EF4-FFF2-40B4-BE49-F238E27FC236}">
                <a16:creationId xmlns:a16="http://schemas.microsoft.com/office/drawing/2014/main" id="{498B6DA4-A699-40F3-97E5-0204BB1D526D}"/>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511123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 + en 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5" y="668916"/>
            <a:ext cx="5037584"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7" y="1960790"/>
            <a:ext cx="5030732" cy="3984399"/>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5" name="Picture Placeholder 4">
            <a:extLst>
              <a:ext uri="{FF2B5EF4-FFF2-40B4-BE49-F238E27FC236}">
                <a16:creationId xmlns:a16="http://schemas.microsoft.com/office/drawing/2014/main" id="{725BFBCC-ECBF-4CFB-AEF7-3BA944D85855}"/>
              </a:ext>
            </a:extLst>
          </p:cNvPr>
          <p:cNvSpPr>
            <a:spLocks noGrp="1"/>
          </p:cNvSpPr>
          <p:nvPr>
            <p:ph type="pic" sz="quarter" idx="12"/>
          </p:nvPr>
        </p:nvSpPr>
        <p:spPr>
          <a:xfrm>
            <a:off x="6629164" y="0"/>
            <a:ext cx="5562600" cy="5945188"/>
          </a:xfrm>
        </p:spPr>
        <p:txBody>
          <a:bodyPr/>
          <a:lstStyle/>
          <a:p>
            <a:endParaRPr lang="en-SE"/>
          </a:p>
        </p:txBody>
      </p:sp>
      <p:sp>
        <p:nvSpPr>
          <p:cNvPr id="14" name="Platshållare för sidfot 4">
            <a:extLst>
              <a:ext uri="{FF2B5EF4-FFF2-40B4-BE49-F238E27FC236}">
                <a16:creationId xmlns:a16="http://schemas.microsoft.com/office/drawing/2014/main" id="{F092351C-F85E-4198-ADE2-12AF8C93F194}"/>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4908304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ld + 2 spalter">
    <p:spTree>
      <p:nvGrpSpPr>
        <p:cNvPr id="1" name=""/>
        <p:cNvGrpSpPr/>
        <p:nvPr/>
      </p:nvGrpSpPr>
      <p:grpSpPr>
        <a:xfrm>
          <a:off x="0" y="0"/>
          <a:ext cx="0" cy="0"/>
          <a:chOff x="0" y="0"/>
          <a:chExt cx="0" cy="0"/>
        </a:xfrm>
      </p:grpSpPr>
      <p:sp>
        <p:nvSpPr>
          <p:cNvPr id="2" name="Rubrik 1"/>
          <p:cNvSpPr>
            <a:spLocks noGrp="1"/>
          </p:cNvSpPr>
          <p:nvPr>
            <p:ph type="title"/>
          </p:nvPr>
        </p:nvSpPr>
        <p:spPr>
          <a:xfrm>
            <a:off x="1127448" y="3430222"/>
            <a:ext cx="4248472"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1127448" y="4110191"/>
            <a:ext cx="4248472" cy="1695066"/>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4" name="Platshållare för text 3">
            <a:extLst>
              <a:ext uri="{FF2B5EF4-FFF2-40B4-BE49-F238E27FC236}">
                <a16:creationId xmlns:a16="http://schemas.microsoft.com/office/drawing/2014/main" id="{6A69DB8E-72FE-4E97-B647-871CD1656AA8}"/>
              </a:ext>
            </a:extLst>
          </p:cNvPr>
          <p:cNvSpPr>
            <a:spLocks noGrp="1"/>
          </p:cNvSpPr>
          <p:nvPr>
            <p:ph type="body" sz="half" idx="13"/>
          </p:nvPr>
        </p:nvSpPr>
        <p:spPr>
          <a:xfrm>
            <a:off x="6312024" y="4110198"/>
            <a:ext cx="4248472" cy="1695067"/>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3" name="Platshållare för sidfot 4">
            <a:extLst>
              <a:ext uri="{FF2B5EF4-FFF2-40B4-BE49-F238E27FC236}">
                <a16:creationId xmlns:a16="http://schemas.microsoft.com/office/drawing/2014/main" id="{C53009A6-FCD9-4800-8A03-932B7BC06D2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373856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2C8D9C93-1DB7-408E-89E5-18279524093F}"/>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F7686079-C81C-40EE-8D6F-2B2E7BF17793}"/>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C397230B-7F77-46BC-8F3E-F399ABAF843F}"/>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180229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r text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340414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om">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2C8D9C93-1DB7-408E-89E5-18279524093F}"/>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20" name="Platshållare för bildnummer 5">
            <a:extLst>
              <a:ext uri="{FF2B5EF4-FFF2-40B4-BE49-F238E27FC236}">
                <a16:creationId xmlns:a16="http://schemas.microsoft.com/office/drawing/2014/main" id="{F7686079-C81C-40EE-8D6F-2B2E7BF17793}"/>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C397230B-7F77-46BC-8F3E-F399ABAF843F}"/>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1216501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0413BE-61E4-5DEE-8ABA-B7923300641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8D0AEE8-BF85-6E75-5499-1C3A9FABD4BC}"/>
              </a:ext>
            </a:extLst>
          </p:cNvPr>
          <p:cNvSpPr>
            <a:spLocks noGrp="1"/>
          </p:cNvSpPr>
          <p:nvPr>
            <p:ph type="dt" sz="half" idx="10"/>
          </p:nvPr>
        </p:nvSpPr>
        <p:spPr/>
        <p:txBody>
          <a:bodyPr/>
          <a:lstStyle/>
          <a:p>
            <a:endParaRPr lang="en-US"/>
          </a:p>
        </p:txBody>
      </p:sp>
      <p:sp>
        <p:nvSpPr>
          <p:cNvPr id="4" name="Platshållare för bildnummer 3">
            <a:extLst>
              <a:ext uri="{FF2B5EF4-FFF2-40B4-BE49-F238E27FC236}">
                <a16:creationId xmlns:a16="http://schemas.microsoft.com/office/drawing/2014/main" id="{08D55147-9831-6F8A-1370-535EA23CDF14}"/>
              </a:ext>
            </a:extLst>
          </p:cNvPr>
          <p:cNvSpPr>
            <a:spLocks noGrp="1"/>
          </p:cNvSpPr>
          <p:nvPr>
            <p:ph type="sldNum" sz="quarter" idx="11"/>
          </p:nvPr>
        </p:nvSpPr>
        <p:spPr/>
        <p:txBody>
          <a:bodyPr/>
          <a:lstStyle/>
          <a:p>
            <a:fld id="{7812E27E-280C-4F84-9AE9-FA409ECB21E3}" type="slidenum">
              <a:rPr lang="en-US" smtClean="0"/>
              <a:pPr/>
              <a:t>‹#›</a:t>
            </a:fld>
            <a:endParaRPr lang="en-US"/>
          </a:p>
        </p:txBody>
      </p:sp>
      <p:sp>
        <p:nvSpPr>
          <p:cNvPr id="5" name="Platshållare för sidfot 4">
            <a:extLst>
              <a:ext uri="{FF2B5EF4-FFF2-40B4-BE49-F238E27FC236}">
                <a16:creationId xmlns:a16="http://schemas.microsoft.com/office/drawing/2014/main" id="{FD901C82-B31A-9DAC-4541-AB0DE5AFA4D8}"/>
              </a:ext>
            </a:extLst>
          </p:cNvPr>
          <p:cNvSpPr>
            <a:spLocks noGrp="1"/>
          </p:cNvSpPr>
          <p:nvPr>
            <p:ph type="ftr" sz="quarter" idx="12"/>
          </p:nvPr>
        </p:nvSpPr>
        <p:spPr/>
        <p:txBody>
          <a:bodyPr/>
          <a:lstStyle/>
          <a:p>
            <a:endParaRPr lang="en-US"/>
          </a:p>
        </p:txBody>
      </p:sp>
    </p:spTree>
    <p:extLst>
      <p:ext uri="{BB962C8B-B14F-4D97-AF65-F5344CB8AC3E}">
        <p14:creationId xmlns:p14="http://schemas.microsoft.com/office/powerpoint/2010/main" val="2324252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746736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8AF9CF0-043B-6C44-A12F-70AD9ACF0824}"/>
              </a:ext>
            </a:extLst>
          </p:cNvPr>
          <p:cNvPicPr>
            <a:picLocks noChangeAspect="1"/>
          </p:cNvPicPr>
          <p:nvPr userDrawn="1"/>
        </p:nvPicPr>
        <p:blipFill rotWithShape="1">
          <a:blip r:embed="rId2"/>
          <a:srcRect t="8864" b="16691"/>
          <a:stretch/>
        </p:blipFill>
        <p:spPr>
          <a:xfrm>
            <a:off x="-37539" y="1"/>
            <a:ext cx="12229539" cy="6858000"/>
          </a:xfrm>
          <a:prstGeom prst="rect">
            <a:avLst/>
          </a:prstGeom>
        </p:spPr>
      </p:pic>
      <p:pic>
        <p:nvPicPr>
          <p:cNvPr id="9" name="Bildobjekt 8">
            <a:extLst>
              <a:ext uri="{FF2B5EF4-FFF2-40B4-BE49-F238E27FC236}">
                <a16:creationId xmlns:a16="http://schemas.microsoft.com/office/drawing/2014/main" id="{FE76A122-A80B-1843-B61B-A1CF55CE27D0}"/>
              </a:ext>
            </a:extLst>
          </p:cNvPr>
          <p:cNvPicPr>
            <a:picLocks noChangeAspect="1"/>
          </p:cNvPicPr>
          <p:nvPr userDrawn="1"/>
        </p:nvPicPr>
        <p:blipFill>
          <a:blip r:embed="rId3"/>
          <a:stretch>
            <a:fillRect/>
          </a:stretch>
        </p:blipFill>
        <p:spPr>
          <a:xfrm>
            <a:off x="8924192" y="5245192"/>
            <a:ext cx="2622062" cy="1022258"/>
          </a:xfrm>
          <a:prstGeom prst="rect">
            <a:avLst/>
          </a:prstGeom>
        </p:spPr>
      </p:pic>
    </p:spTree>
    <p:extLst>
      <p:ext uri="{BB962C8B-B14F-4D97-AF65-F5344CB8AC3E}">
        <p14:creationId xmlns:p14="http://schemas.microsoft.com/office/powerpoint/2010/main" val="914786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2631634" y="754399"/>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b="1">
              <a:solidFill>
                <a:schemeClr val="bg1"/>
              </a:solidFill>
              <a:latin typeface="AntartidaRounded Essential Ligh" panose="02000000000000000000" pitchFamily="2" charset="0"/>
            </a:endParaRP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183804"/>
            <a:ext cx="2333571" cy="2739869"/>
          </a:xfrm>
          <a:prstGeom prst="rect">
            <a:avLst/>
          </a:prstGeom>
        </p:spPr>
      </p:pic>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0" name="Rektangel 9">
            <a:extLst>
              <a:ext uri="{FF2B5EF4-FFF2-40B4-BE49-F238E27FC236}">
                <a16:creationId xmlns:a16="http://schemas.microsoft.com/office/drawing/2014/main" id="{D83B4A05-9797-C84D-BEE6-E32D4607F4E8}"/>
              </a:ext>
            </a:extLst>
          </p:cNvPr>
          <p:cNvSpPr/>
          <p:nvPr userDrawn="1"/>
        </p:nvSpPr>
        <p:spPr>
          <a:xfrm>
            <a:off x="2631634" y="1777037"/>
            <a:ext cx="7930225" cy="4221068"/>
          </a:xfrm>
          <a:prstGeom prst="rect">
            <a:avLst/>
          </a:prstGeom>
        </p:spPr>
        <p:txBody>
          <a:bodyPr vert="horz" lIns="91440" tIns="45720" rIns="91440" bIns="45720" rtlCol="0">
            <a:noAutofit/>
          </a:bodyPr>
          <a:lstStyle/>
          <a:p>
            <a:pPr>
              <a:lnSpc>
                <a:spcPct val="110000"/>
              </a:lnSpc>
              <a:spcBef>
                <a:spcPts val="1000"/>
              </a:spcBef>
            </a:pPr>
            <a:endParaRPr lang="sv-SE" b="1">
              <a:solidFill>
                <a:srgbClr val="1D566C"/>
              </a:solidFill>
              <a:latin typeface="AntartidaRounded Essential Ligh" panose="02000000000000000000" pitchFamily="2" charset="0"/>
            </a:endParaRPr>
          </a:p>
        </p:txBody>
      </p:sp>
      <p:sp>
        <p:nvSpPr>
          <p:cNvPr id="3" name="Platshållare för innehåll 2">
            <a:extLst>
              <a:ext uri="{FF2B5EF4-FFF2-40B4-BE49-F238E27FC236}">
                <a16:creationId xmlns:a16="http://schemas.microsoft.com/office/drawing/2014/main" id="{A5FEB6AF-9D25-4340-9377-5DC6DF5B2223}"/>
              </a:ext>
            </a:extLst>
          </p:cNvPr>
          <p:cNvSpPr>
            <a:spLocks noGrp="1"/>
          </p:cNvSpPr>
          <p:nvPr>
            <p:ph sz="quarter" idx="10"/>
          </p:nvPr>
        </p:nvSpPr>
        <p:spPr>
          <a:xfrm>
            <a:off x="2631634" y="1777037"/>
            <a:ext cx="8721725" cy="4457700"/>
          </a:xfrm>
        </p:spPr>
        <p:txBody>
          <a:bodyPr>
            <a:normAutofit/>
          </a:bodyPr>
          <a:lstStyle>
            <a:lvl1pPr>
              <a:defRPr sz="2000" b="0"/>
            </a:lvl1pPr>
          </a:lstStyle>
          <a:p>
            <a:r>
              <a:rPr lang="sv-SE"/>
              <a:t>Redigera format för bakgrundstext
Nivå två
Nivå tre
Nivå fyra
Nivå fem</a:t>
            </a:r>
          </a:p>
        </p:txBody>
      </p:sp>
      <p:sp>
        <p:nvSpPr>
          <p:cNvPr id="8" name="Platshållare för text 12">
            <a:extLst>
              <a:ext uri="{FF2B5EF4-FFF2-40B4-BE49-F238E27FC236}">
                <a16:creationId xmlns:a16="http://schemas.microsoft.com/office/drawing/2014/main" id="{A44A9ED9-E81A-7048-9742-BFFCBA1AEA42}"/>
              </a:ext>
            </a:extLst>
          </p:cNvPr>
          <p:cNvSpPr>
            <a:spLocks noGrp="1"/>
          </p:cNvSpPr>
          <p:nvPr>
            <p:ph type="body" sz="quarter" idx="11"/>
          </p:nvPr>
        </p:nvSpPr>
        <p:spPr>
          <a:xfrm>
            <a:off x="2631633" y="418843"/>
            <a:ext cx="8722165" cy="851157"/>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3879916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2516615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Rubrik och innehåll">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DCDDB286-0DB4-5345-9050-B17DB5173BFD}"/>
              </a:ext>
            </a:extLst>
          </p:cNvPr>
          <p:cNvPicPr>
            <a:picLocks noChangeAspect="1"/>
          </p:cNvPicPr>
          <p:nvPr userDrawn="1"/>
        </p:nvPicPr>
        <p:blipFill rotWithShape="1">
          <a:blip r:embed="rId2"/>
          <a:srcRect t="78821"/>
          <a:stretch/>
        </p:blipFill>
        <p:spPr>
          <a:xfrm>
            <a:off x="0" y="5405534"/>
            <a:ext cx="12192000" cy="1452465"/>
          </a:xfrm>
          <a:prstGeom prst="rect">
            <a:avLst/>
          </a:prstGeom>
        </p:spPr>
      </p:pic>
      <p:pic>
        <p:nvPicPr>
          <p:cNvPr id="3" name="Bildobjekt 2">
            <a:extLst>
              <a:ext uri="{FF2B5EF4-FFF2-40B4-BE49-F238E27FC236}">
                <a16:creationId xmlns:a16="http://schemas.microsoft.com/office/drawing/2014/main" id="{8E7CB013-0047-9D4F-A1BD-F241F4BE7235}"/>
              </a:ext>
            </a:extLst>
          </p:cNvPr>
          <p:cNvPicPr>
            <a:picLocks noChangeAspect="1"/>
          </p:cNvPicPr>
          <p:nvPr userDrawn="1"/>
        </p:nvPicPr>
        <p:blipFill rotWithShape="1">
          <a:blip r:embed="rId3"/>
          <a:srcRect l="17061" b="26984"/>
          <a:stretch/>
        </p:blipFill>
        <p:spPr>
          <a:xfrm>
            <a:off x="2400300" y="27525"/>
            <a:ext cx="9305613" cy="5378009"/>
          </a:xfrm>
          <a:prstGeom prst="rect">
            <a:avLst/>
          </a:prstGeom>
        </p:spPr>
      </p:pic>
    </p:spTree>
    <p:extLst>
      <p:ext uri="{BB962C8B-B14F-4D97-AF65-F5344CB8AC3E}">
        <p14:creationId xmlns:p14="http://schemas.microsoft.com/office/powerpoint/2010/main" val="932316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4C55BB95-066D-104F-BAA3-AAD2D777DD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310" y="114301"/>
            <a:ext cx="10654540" cy="6623092"/>
          </a:xfrm>
          <a:prstGeom prst="rect">
            <a:avLst/>
          </a:prstGeom>
        </p:spPr>
      </p:pic>
    </p:spTree>
    <p:extLst>
      <p:ext uri="{BB962C8B-B14F-4D97-AF65-F5344CB8AC3E}">
        <p14:creationId xmlns:p14="http://schemas.microsoft.com/office/powerpoint/2010/main" val="41376903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Rubrik och innehåll">
    <p:bg>
      <p:bgPr>
        <a:solidFill>
          <a:schemeClr val="bg1">
            <a:lumMod val="95000"/>
          </a:schemeClr>
        </a:solidFill>
        <a:effectLst/>
      </p:bgPr>
    </p:bg>
    <p:spTree>
      <p:nvGrpSpPr>
        <p:cNvPr id="1" name=""/>
        <p:cNvGrpSpPr/>
        <p:nvPr/>
      </p:nvGrpSpPr>
      <p:grpSpPr>
        <a:xfrm>
          <a:off x="0" y="0"/>
          <a:ext cx="0" cy="0"/>
          <a:chOff x="0" y="0"/>
          <a:chExt cx="0" cy="0"/>
        </a:xfrm>
      </p:grpSpPr>
      <p:pic>
        <p:nvPicPr>
          <p:cNvPr id="5" name="Bild 4" descr="Dokument">
            <a:extLst>
              <a:ext uri="{FF2B5EF4-FFF2-40B4-BE49-F238E27FC236}">
                <a16:creationId xmlns:a16="http://schemas.microsoft.com/office/drawing/2014/main" id="{C011F58F-7260-F240-960E-8605185F31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99508" y="5135020"/>
            <a:ext cx="780904" cy="780904"/>
          </a:xfrm>
          <a:prstGeom prst="rect">
            <a:avLst/>
          </a:prstGeom>
        </p:spPr>
      </p:pic>
      <p:sp>
        <p:nvSpPr>
          <p:cNvPr id="6" name="textruta 5">
            <a:extLst>
              <a:ext uri="{FF2B5EF4-FFF2-40B4-BE49-F238E27FC236}">
                <a16:creationId xmlns:a16="http://schemas.microsoft.com/office/drawing/2014/main" id="{782FE7A1-D1E2-7C40-9E61-FB4AFED8E295}"/>
              </a:ext>
            </a:extLst>
          </p:cNvPr>
          <p:cNvSpPr txBox="1"/>
          <p:nvPr userDrawn="1"/>
        </p:nvSpPr>
        <p:spPr>
          <a:xfrm>
            <a:off x="872701" y="3607763"/>
            <a:ext cx="10016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Nuvärde</a:t>
            </a:r>
          </a:p>
        </p:txBody>
      </p:sp>
      <p:sp>
        <p:nvSpPr>
          <p:cNvPr id="7" name="textruta 6">
            <a:extLst>
              <a:ext uri="{FF2B5EF4-FFF2-40B4-BE49-F238E27FC236}">
                <a16:creationId xmlns:a16="http://schemas.microsoft.com/office/drawing/2014/main" id="{61D407B3-FE8B-8C46-A0D3-51CE089BE12E}"/>
              </a:ext>
            </a:extLst>
          </p:cNvPr>
          <p:cNvSpPr txBox="1"/>
          <p:nvPr userDrawn="1"/>
        </p:nvSpPr>
        <p:spPr>
          <a:xfrm>
            <a:off x="5320759" y="3672040"/>
            <a:ext cx="296143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Målvärde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Halvvägs </a:t>
            </a:r>
            <a:r>
              <a:rPr lang="sv-SE" b="1">
                <a:solidFill>
                  <a:prstClr val="black"/>
                </a:solidFill>
                <a:latin typeface="Calibri" panose="020F0502020204030204"/>
              </a:rPr>
              <a:t>&amp; ett klimatneutralt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a:solidFill>
                  <a:prstClr val="black"/>
                </a:solidFill>
                <a:latin typeface="Calibri" panose="020F0502020204030204"/>
              </a:rPr>
              <a:t>byggprojekt</a:t>
            </a:r>
            <a:endParaRPr kumimoji="0" lang="sv-SE"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Höger klammerparentes 7">
            <a:extLst>
              <a:ext uri="{FF2B5EF4-FFF2-40B4-BE49-F238E27FC236}">
                <a16:creationId xmlns:a16="http://schemas.microsoft.com/office/drawing/2014/main" id="{0FD892CB-64A9-A243-A0AD-EF77BCD92A16}"/>
              </a:ext>
            </a:extLst>
          </p:cNvPr>
          <p:cNvSpPr/>
          <p:nvPr userDrawn="1"/>
        </p:nvSpPr>
        <p:spPr>
          <a:xfrm rot="5400000">
            <a:off x="3388529" y="2332817"/>
            <a:ext cx="418051" cy="3446408"/>
          </a:xfrm>
          <a:prstGeom prst="rightBrace">
            <a:avLst>
              <a:gd name="adj1" fmla="val 41436"/>
              <a:gd name="adj2" fmla="val 53067"/>
            </a:avLst>
          </a:prstGeom>
          <a:ln w="38100">
            <a:solidFill>
              <a:srgbClr val="00ABC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Kub 8">
            <a:extLst>
              <a:ext uri="{FF2B5EF4-FFF2-40B4-BE49-F238E27FC236}">
                <a16:creationId xmlns:a16="http://schemas.microsoft.com/office/drawing/2014/main" id="{E4BF78E4-B5F9-5643-A072-4F3349C6D7FE}"/>
              </a:ext>
            </a:extLst>
          </p:cNvPr>
          <p:cNvSpPr/>
          <p:nvPr userDrawn="1"/>
        </p:nvSpPr>
        <p:spPr>
          <a:xfrm>
            <a:off x="106600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486B84B8-D220-2744-A2A7-2A308186314B}"/>
              </a:ext>
            </a:extLst>
          </p:cNvPr>
          <p:cNvSpPr txBox="1"/>
          <p:nvPr userDrawn="1"/>
        </p:nvSpPr>
        <p:spPr>
          <a:xfrm>
            <a:off x="2972012" y="4268406"/>
            <a:ext cx="12510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Gapanalys</a:t>
            </a:r>
          </a:p>
        </p:txBody>
      </p:sp>
      <p:sp>
        <p:nvSpPr>
          <p:cNvPr id="11" name="textruta 10">
            <a:extLst>
              <a:ext uri="{FF2B5EF4-FFF2-40B4-BE49-F238E27FC236}">
                <a16:creationId xmlns:a16="http://schemas.microsoft.com/office/drawing/2014/main" id="{3FFA2F39-7121-4B43-88CF-8038EE5AE3F4}"/>
              </a:ext>
            </a:extLst>
          </p:cNvPr>
          <p:cNvSpPr txBox="1"/>
          <p:nvPr userDrawn="1"/>
        </p:nvSpPr>
        <p:spPr>
          <a:xfrm>
            <a:off x="2496179" y="5915924"/>
            <a:ext cx="220275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Handlingsplan 2025 50%</a:t>
            </a:r>
          </a:p>
        </p:txBody>
      </p:sp>
      <p:cxnSp>
        <p:nvCxnSpPr>
          <p:cNvPr id="13" name="Rak koppling 9">
            <a:extLst>
              <a:ext uri="{FF2B5EF4-FFF2-40B4-BE49-F238E27FC236}">
                <a16:creationId xmlns:a16="http://schemas.microsoft.com/office/drawing/2014/main" id="{5D54CF31-CE53-9E4D-9378-91D12C404C99}"/>
              </a:ext>
            </a:extLst>
          </p:cNvPr>
          <p:cNvCxnSpPr>
            <a:cxnSpLocks/>
          </p:cNvCxnSpPr>
          <p:nvPr userDrawn="1"/>
        </p:nvCxnSpPr>
        <p:spPr>
          <a:xfrm>
            <a:off x="1791304" y="3349053"/>
            <a:ext cx="811695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ruta 13">
            <a:extLst>
              <a:ext uri="{FF2B5EF4-FFF2-40B4-BE49-F238E27FC236}">
                <a16:creationId xmlns:a16="http://schemas.microsoft.com/office/drawing/2014/main" id="{87A42275-7ED0-8F49-B43D-A36D86B2F55B}"/>
              </a:ext>
            </a:extLst>
          </p:cNvPr>
          <p:cNvSpPr txBox="1"/>
          <p:nvPr userDrawn="1"/>
        </p:nvSpPr>
        <p:spPr>
          <a:xfrm>
            <a:off x="2222491" y="3445712"/>
            <a:ext cx="2700646" cy="274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2021            2022            2023           2024</a:t>
            </a:r>
          </a:p>
        </p:txBody>
      </p:sp>
      <p:sp>
        <p:nvSpPr>
          <p:cNvPr id="15" name="Kub 14">
            <a:extLst>
              <a:ext uri="{FF2B5EF4-FFF2-40B4-BE49-F238E27FC236}">
                <a16:creationId xmlns:a16="http://schemas.microsoft.com/office/drawing/2014/main" id="{19333B16-B3B1-174E-9C11-E491075BF020}"/>
              </a:ext>
            </a:extLst>
          </p:cNvPr>
          <p:cNvSpPr/>
          <p:nvPr userDrawn="1"/>
        </p:nvSpPr>
        <p:spPr>
          <a:xfrm>
            <a:off x="552865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Kub 15">
            <a:extLst>
              <a:ext uri="{FF2B5EF4-FFF2-40B4-BE49-F238E27FC236}">
                <a16:creationId xmlns:a16="http://schemas.microsoft.com/office/drawing/2014/main" id="{F4CACA1B-80CB-654B-AC92-83AE8DC75BEA}"/>
              </a:ext>
            </a:extLst>
          </p:cNvPr>
          <p:cNvSpPr/>
          <p:nvPr userDrawn="1"/>
        </p:nvSpPr>
        <p:spPr>
          <a:xfrm>
            <a:off x="9908254"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506404BE-9A8E-2E41-A830-FBDD52274367}"/>
              </a:ext>
            </a:extLst>
          </p:cNvPr>
          <p:cNvSpPr txBox="1"/>
          <p:nvPr userDrawn="1"/>
        </p:nvSpPr>
        <p:spPr>
          <a:xfrm>
            <a:off x="6496354" y="3427884"/>
            <a:ext cx="30324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2026         2027         2028         2028         2029</a:t>
            </a:r>
          </a:p>
        </p:txBody>
      </p:sp>
      <p:sp>
        <p:nvSpPr>
          <p:cNvPr id="18" name="textruta 17">
            <a:extLst>
              <a:ext uri="{FF2B5EF4-FFF2-40B4-BE49-F238E27FC236}">
                <a16:creationId xmlns:a16="http://schemas.microsoft.com/office/drawing/2014/main" id="{4D971E49-EEA5-AE40-9C48-A6F27F016D88}"/>
              </a:ext>
            </a:extLst>
          </p:cNvPr>
          <p:cNvSpPr txBox="1"/>
          <p:nvPr userDrawn="1"/>
        </p:nvSpPr>
        <p:spPr>
          <a:xfrm>
            <a:off x="9715370" y="3672039"/>
            <a:ext cx="16152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Klimatneutralt byggande</a:t>
            </a:r>
          </a:p>
        </p:txBody>
      </p:sp>
      <p:cxnSp>
        <p:nvCxnSpPr>
          <p:cNvPr id="19" name="Rak pil 18">
            <a:extLst>
              <a:ext uri="{FF2B5EF4-FFF2-40B4-BE49-F238E27FC236}">
                <a16:creationId xmlns:a16="http://schemas.microsoft.com/office/drawing/2014/main" id="{0AD9EA06-0469-2749-BBBB-E39266EA1001}"/>
              </a:ext>
            </a:extLst>
          </p:cNvPr>
          <p:cNvCxnSpPr>
            <a:cxnSpLocks/>
          </p:cNvCxnSpPr>
          <p:nvPr userDrawn="1"/>
        </p:nvCxnSpPr>
        <p:spPr>
          <a:xfrm>
            <a:off x="3489960" y="4637738"/>
            <a:ext cx="0" cy="42421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pic>
        <p:nvPicPr>
          <p:cNvPr id="20" name="Bildobjekt 19">
            <a:extLst>
              <a:ext uri="{FF2B5EF4-FFF2-40B4-BE49-F238E27FC236}">
                <a16:creationId xmlns:a16="http://schemas.microsoft.com/office/drawing/2014/main" id="{4EB8B819-A6AD-0747-99C5-A8AF009AE56E}"/>
              </a:ext>
            </a:extLst>
          </p:cNvPr>
          <p:cNvPicPr>
            <a:picLocks noChangeAspect="1"/>
          </p:cNvPicPr>
          <p:nvPr userDrawn="1"/>
        </p:nvPicPr>
        <p:blipFill>
          <a:blip r:embed="rId4"/>
          <a:stretch>
            <a:fillRect/>
          </a:stretch>
        </p:blipFill>
        <p:spPr>
          <a:xfrm>
            <a:off x="10834102" y="6282983"/>
            <a:ext cx="1157325" cy="451204"/>
          </a:xfrm>
          <a:prstGeom prst="rect">
            <a:avLst/>
          </a:prstGeom>
        </p:spPr>
      </p:pic>
      <p:sp>
        <p:nvSpPr>
          <p:cNvPr id="21" name="textruta 20">
            <a:extLst>
              <a:ext uri="{FF2B5EF4-FFF2-40B4-BE49-F238E27FC236}">
                <a16:creationId xmlns:a16="http://schemas.microsoft.com/office/drawing/2014/main" id="{268FF753-5F3A-5F44-96C2-31E4C952E768}"/>
              </a:ext>
            </a:extLst>
          </p:cNvPr>
          <p:cNvSpPr txBox="1"/>
          <p:nvPr userDrawn="1"/>
        </p:nvSpPr>
        <p:spPr>
          <a:xfrm>
            <a:off x="1985860" y="1684897"/>
            <a:ext cx="2214986" cy="1077218"/>
          </a:xfrm>
          <a:prstGeom prst="rect">
            <a:avLst/>
          </a:prstGeom>
          <a:noFill/>
        </p:spPr>
        <p:txBody>
          <a:bodyPr wrap="square" rtlCol="0">
            <a:spAutoFit/>
          </a:bodyPr>
          <a:lstStyle>
            <a:defPPr>
              <a:defRPr lang="sv-SE"/>
            </a:defPPr>
            <a:lvl1pPr marR="0" lvl="0" indent="0" fontAlgn="auto">
              <a:lnSpc>
                <a:spcPct val="100000"/>
              </a:lnSpc>
              <a:spcBef>
                <a:spcPts val="0"/>
              </a:spcBef>
              <a:spcAft>
                <a:spcPts val="0"/>
              </a:spcAft>
              <a:buClrTx/>
              <a:buSzTx/>
              <a:buFontTx/>
              <a:buNone/>
              <a:tabLst/>
              <a:defRPr kumimoji="0" b="1" i="0" u="none" strike="noStrike" cap="none" spc="0" normalizeH="0" baseline="0">
                <a:ln>
                  <a:noFill/>
                </a:ln>
                <a:solidFill>
                  <a:prstClr val="black"/>
                </a:solidFill>
                <a:effectLst/>
                <a:uLnTx/>
                <a:uFillTx/>
                <a:latin typeface="Calibri" panose="020F0502020204030204"/>
              </a:defRPr>
            </a:lvl1pPr>
          </a:lstStyle>
          <a:p>
            <a:r>
              <a:rPr lang="sv-SE" sz="1600"/>
              <a:t>Midsommar 2021: Redovisa sitt klimatlöfte, därefter löpande</a:t>
            </a:r>
          </a:p>
        </p:txBody>
      </p:sp>
      <p:sp>
        <p:nvSpPr>
          <p:cNvPr id="22" name="Rektangel 21">
            <a:extLst>
              <a:ext uri="{FF2B5EF4-FFF2-40B4-BE49-F238E27FC236}">
                <a16:creationId xmlns:a16="http://schemas.microsoft.com/office/drawing/2014/main" id="{E4C89078-85D1-754C-AF98-673D5226F44C}"/>
              </a:ext>
            </a:extLst>
          </p:cNvPr>
          <p:cNvSpPr/>
          <p:nvPr userDrawn="1"/>
        </p:nvSpPr>
        <p:spPr>
          <a:xfrm>
            <a:off x="5601210" y="2455954"/>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2025</a:t>
            </a:r>
            <a:endParaRPr lang="sv-SE"/>
          </a:p>
        </p:txBody>
      </p:sp>
      <p:sp>
        <p:nvSpPr>
          <p:cNvPr id="23" name="Rektangel 22">
            <a:extLst>
              <a:ext uri="{FF2B5EF4-FFF2-40B4-BE49-F238E27FC236}">
                <a16:creationId xmlns:a16="http://schemas.microsoft.com/office/drawing/2014/main" id="{3B5D7A0F-62E1-C840-90EB-88BACB5410BB}"/>
              </a:ext>
            </a:extLst>
          </p:cNvPr>
          <p:cNvSpPr/>
          <p:nvPr userDrawn="1"/>
        </p:nvSpPr>
        <p:spPr>
          <a:xfrm>
            <a:off x="9989240" y="2402799"/>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2030</a:t>
            </a:r>
            <a:endParaRPr lang="sv-SE"/>
          </a:p>
        </p:txBody>
      </p:sp>
      <p:sp>
        <p:nvSpPr>
          <p:cNvPr id="24" name="Rektangel 23">
            <a:extLst>
              <a:ext uri="{FF2B5EF4-FFF2-40B4-BE49-F238E27FC236}">
                <a16:creationId xmlns:a16="http://schemas.microsoft.com/office/drawing/2014/main" id="{CD814902-4E9A-144F-A200-C0A301F62F15}"/>
              </a:ext>
            </a:extLst>
          </p:cNvPr>
          <p:cNvSpPr/>
          <p:nvPr userDrawn="1"/>
        </p:nvSpPr>
        <p:spPr>
          <a:xfrm>
            <a:off x="1188535" y="2417738"/>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2020</a:t>
            </a:r>
            <a:endParaRPr lang="sv-SE"/>
          </a:p>
        </p:txBody>
      </p:sp>
      <p:cxnSp>
        <p:nvCxnSpPr>
          <p:cNvPr id="25" name="Rak pil 24">
            <a:extLst>
              <a:ext uri="{FF2B5EF4-FFF2-40B4-BE49-F238E27FC236}">
                <a16:creationId xmlns:a16="http://schemas.microsoft.com/office/drawing/2014/main" id="{CC6BE726-8767-C743-BFD2-D8AF1F78F92C}"/>
              </a:ext>
            </a:extLst>
          </p:cNvPr>
          <p:cNvCxnSpPr>
            <a:cxnSpLocks/>
          </p:cNvCxnSpPr>
          <p:nvPr userDrawn="1"/>
        </p:nvCxnSpPr>
        <p:spPr>
          <a:xfrm flipV="1">
            <a:off x="2496179" y="2787070"/>
            <a:ext cx="0" cy="52417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sp>
        <p:nvSpPr>
          <p:cNvPr id="26" name="Platshållare för text 12">
            <a:extLst>
              <a:ext uri="{FF2B5EF4-FFF2-40B4-BE49-F238E27FC236}">
                <a16:creationId xmlns:a16="http://schemas.microsoft.com/office/drawing/2014/main" id="{81B0D856-8DC4-814D-9593-CDD0C7748794}"/>
              </a:ext>
            </a:extLst>
          </p:cNvPr>
          <p:cNvSpPr>
            <a:spLocks noGrp="1"/>
          </p:cNvSpPr>
          <p:nvPr>
            <p:ph type="body" sz="quarter" idx="11"/>
          </p:nvPr>
        </p:nvSpPr>
        <p:spPr>
          <a:xfrm>
            <a:off x="878953" y="455464"/>
            <a:ext cx="8281199" cy="667450"/>
          </a:xfrm>
        </p:spPr>
        <p:txBody>
          <a:bodyPr anchor="ctr">
            <a:normAutofit/>
          </a:bodyPr>
          <a:lstStyle>
            <a:lvl1pPr>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r>
              <a:rPr lang="sv-SE"/>
              <a:t>Redigera format för bakgrundstext</a:t>
            </a:r>
          </a:p>
        </p:txBody>
      </p:sp>
    </p:spTree>
    <p:extLst>
      <p:ext uri="{BB962C8B-B14F-4D97-AF65-F5344CB8AC3E}">
        <p14:creationId xmlns:p14="http://schemas.microsoft.com/office/powerpoint/2010/main" val="184379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p:bldP spid="11" grpId="0"/>
      <p:bldP spid="14" grpId="0"/>
      <p:bldP spid="15" grpId="0" animBg="1"/>
      <p:bldP spid="16" grpId="0" animBg="1"/>
      <p:bldP spid="17" grpId="0"/>
      <p:bldP spid="18"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419570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3810729" y="653036"/>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rgbClr val="EBF2F8"/>
                </a:solidFill>
                <a:latin typeface="AntartidaRounded Essential Ligh" panose="02000000000000000000" pitchFamily="2" charset="0"/>
              </a:rPr>
              <a:t> </a:t>
            </a: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653036"/>
            <a:ext cx="3468677" cy="4072609"/>
          </a:xfrm>
          <a:prstGeom prst="rect">
            <a:avLst/>
          </a:prstGeom>
        </p:spPr>
      </p:pic>
      <p:sp>
        <p:nvSpPr>
          <p:cNvPr id="8" name="Platshållare för innehåll 6">
            <a:extLst>
              <a:ext uri="{FF2B5EF4-FFF2-40B4-BE49-F238E27FC236}">
                <a16:creationId xmlns:a16="http://schemas.microsoft.com/office/drawing/2014/main" id="{EB98F920-5CB3-7448-ADD2-D3B46BDEEBFC}"/>
              </a:ext>
            </a:extLst>
          </p:cNvPr>
          <p:cNvSpPr txBox="1">
            <a:spLocks/>
          </p:cNvSpPr>
          <p:nvPr userDrawn="1"/>
        </p:nvSpPr>
        <p:spPr>
          <a:xfrm>
            <a:off x="3810729" y="1632849"/>
            <a:ext cx="7793207" cy="180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p:txBody>
      </p:sp>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innehåll 2">
            <a:extLst>
              <a:ext uri="{FF2B5EF4-FFF2-40B4-BE49-F238E27FC236}">
                <a16:creationId xmlns:a16="http://schemas.microsoft.com/office/drawing/2014/main" id="{732B83AA-7507-D148-BFF0-104290598B77}"/>
              </a:ext>
            </a:extLst>
          </p:cNvPr>
          <p:cNvSpPr>
            <a:spLocks noGrp="1"/>
          </p:cNvSpPr>
          <p:nvPr>
            <p:ph sz="quarter" idx="10"/>
          </p:nvPr>
        </p:nvSpPr>
        <p:spPr>
          <a:xfrm>
            <a:off x="4303712" y="1920760"/>
            <a:ext cx="7050087" cy="4363640"/>
          </a:xfrm>
        </p:spPr>
        <p:txBody>
          <a:bodyPr/>
          <a:lstStyle/>
          <a:p>
            <a:r>
              <a:rPr lang="sv-SE"/>
              <a:t>Redigera format för bakgrundstext
Nivå två
Nivå tre
Nivå fyra
Nivå fem</a:t>
            </a:r>
          </a:p>
        </p:txBody>
      </p:sp>
      <p:sp>
        <p:nvSpPr>
          <p:cNvPr id="13" name="Platshållare för text 12">
            <a:extLst>
              <a:ext uri="{FF2B5EF4-FFF2-40B4-BE49-F238E27FC236}">
                <a16:creationId xmlns:a16="http://schemas.microsoft.com/office/drawing/2014/main" id="{BD006F84-F5F4-5F47-BA5F-A47A329E4445}"/>
              </a:ext>
            </a:extLst>
          </p:cNvPr>
          <p:cNvSpPr>
            <a:spLocks noGrp="1"/>
          </p:cNvSpPr>
          <p:nvPr>
            <p:ph type="body" sz="quarter" idx="11"/>
          </p:nvPr>
        </p:nvSpPr>
        <p:spPr>
          <a:xfrm>
            <a:off x="4303711" y="418843"/>
            <a:ext cx="7050087" cy="1267724"/>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33833039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Rubrik och innehåll">
    <p:bg>
      <p:bgPr>
        <a:solidFill>
          <a:srgbClr val="E6E6E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1219835"/>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6" name="Platshållare för innehåll 5">
            <a:extLst>
              <a:ext uri="{FF2B5EF4-FFF2-40B4-BE49-F238E27FC236}">
                <a16:creationId xmlns:a16="http://schemas.microsoft.com/office/drawing/2014/main" id="{74A1FB4C-DD39-8E46-BC95-125A85959E05}"/>
              </a:ext>
            </a:extLst>
          </p:cNvPr>
          <p:cNvSpPr>
            <a:spLocks noGrp="1"/>
          </p:cNvSpPr>
          <p:nvPr>
            <p:ph sz="quarter" idx="10"/>
          </p:nvPr>
        </p:nvSpPr>
        <p:spPr>
          <a:xfrm>
            <a:off x="1273174" y="1931645"/>
            <a:ext cx="10080625" cy="4351338"/>
          </a:xfrm>
        </p:spPr>
        <p:txBody>
          <a:bodyPr>
            <a:normAutofit/>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2255566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Rubrik och innehåll">
    <p:bg>
      <p:bgPr>
        <a:solidFill>
          <a:schemeClr val="bg1"/>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31B6CB08-7C11-B145-88A6-6B7A181E1B00}"/>
              </a:ext>
            </a:extLst>
          </p:cNvPr>
          <p:cNvSpPr>
            <a:spLocks noGrp="1"/>
          </p:cNvSpPr>
          <p:nvPr>
            <p:ph type="body" sz="quarter" idx="11"/>
          </p:nvPr>
        </p:nvSpPr>
        <p:spPr>
          <a:xfrm>
            <a:off x="862686" y="1691469"/>
            <a:ext cx="4979988" cy="3359150"/>
          </a:xfrm>
          <a:ln w="28575">
            <a:solidFill>
              <a:srgbClr val="174659"/>
            </a:solidFill>
          </a:ln>
        </p:spPr>
        <p:txBody>
          <a:bodyPr/>
          <a:lstStyle/>
          <a:p>
            <a:r>
              <a:rPr lang="sv-SE"/>
              <a:t>Redigera format för bakgrundstext
Nivå två
Nivå tre
Nivå fyra
Nivå fem</a:t>
            </a:r>
          </a:p>
        </p:txBody>
      </p:sp>
      <p:sp>
        <p:nvSpPr>
          <p:cNvPr id="11" name="Platshållare för text 10">
            <a:extLst>
              <a:ext uri="{FF2B5EF4-FFF2-40B4-BE49-F238E27FC236}">
                <a16:creationId xmlns:a16="http://schemas.microsoft.com/office/drawing/2014/main" id="{4FE454FE-FECB-B840-9099-10AA90DD9745}"/>
              </a:ext>
            </a:extLst>
          </p:cNvPr>
          <p:cNvSpPr>
            <a:spLocks noGrp="1"/>
          </p:cNvSpPr>
          <p:nvPr>
            <p:ph type="body" sz="quarter" idx="12"/>
          </p:nvPr>
        </p:nvSpPr>
        <p:spPr>
          <a:xfrm>
            <a:off x="6265228" y="1691469"/>
            <a:ext cx="4979987" cy="3367087"/>
          </a:xfrm>
          <a:ln w="28575">
            <a:solidFill>
              <a:srgbClr val="8CC8CA"/>
            </a:solidFill>
          </a:ln>
        </p:spPr>
        <p:txBody>
          <a:bodyPr/>
          <a:lstStyle/>
          <a:p>
            <a:r>
              <a:rPr lang="sv-SE"/>
              <a:t>Redigera format för bakgrundstext
Nivå två
Nivå tre
Nivå fyra
Nivå fem</a:t>
            </a:r>
          </a:p>
        </p:txBody>
      </p:sp>
      <p:sp>
        <p:nvSpPr>
          <p:cNvPr id="7" name="Title 1">
            <a:extLst>
              <a:ext uri="{FF2B5EF4-FFF2-40B4-BE49-F238E27FC236}">
                <a16:creationId xmlns:a16="http://schemas.microsoft.com/office/drawing/2014/main" id="{745FBED7-CBE5-374E-92EB-69919DC65F8F}"/>
              </a:ext>
            </a:extLst>
          </p:cNvPr>
          <p:cNvSpPr>
            <a:spLocks noGrp="1"/>
          </p:cNvSpPr>
          <p:nvPr>
            <p:ph type="title"/>
          </p:nvPr>
        </p:nvSpPr>
        <p:spPr>
          <a:xfrm>
            <a:off x="802588" y="467042"/>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5428076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Rubrik och innehåll">
    <p:bg>
      <p:bgPr>
        <a:solidFill>
          <a:schemeClr val="bg1">
            <a:lumMod val="9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118403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2167250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7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33392D-781B-4EEF-8147-E86F6006D0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77CA15A-4D7D-4A51-BB68-955A2A49A32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4596348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CCC7994-6360-46A2-A97E-4DBC7F6228DD}" type="slidenum">
              <a:rPr lang="sv-SE" smtClean="0"/>
              <a:t>‹#›</a:t>
            </a:fld>
            <a:endParaRPr lang="sv-SE"/>
          </a:p>
        </p:txBody>
      </p:sp>
      <p:sp>
        <p:nvSpPr>
          <p:cNvPr id="3" name="Innehåll platshållare"/>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Underrubrik">
            <a:extLst>
              <a:ext uri="{FF2B5EF4-FFF2-40B4-BE49-F238E27FC236}">
                <a16:creationId xmlns:a16="http://schemas.microsoft.com/office/drawing/2014/main" id="{8E042186-FCA8-476C-9A05-5A381609FFBC}"/>
              </a:ext>
            </a:extLst>
          </p:cNvPr>
          <p:cNvSpPr>
            <a:spLocks noGrp="1"/>
          </p:cNvSpPr>
          <p:nvPr>
            <p:ph type="body" sz="quarter" idx="13" hasCustomPrompt="1"/>
          </p:nvPr>
        </p:nvSpPr>
        <p:spPr>
          <a:xfrm>
            <a:off x="540000" y="756000"/>
            <a:ext cx="11112500" cy="396000"/>
          </a:xfrm>
        </p:spPr>
        <p:txBody>
          <a:bodyPr/>
          <a:lstStyle>
            <a:lvl1pPr marL="0" indent="0">
              <a:spcBef>
                <a:spcPts val="0"/>
              </a:spcBef>
              <a:buNone/>
              <a:defRPr sz="1800" b="0"/>
            </a:lvl1pPr>
            <a:lvl2pPr marL="216000" indent="0">
              <a:buNone/>
              <a:defRPr/>
            </a:lvl2pPr>
            <a:lvl3pPr marL="468000" indent="0">
              <a:buNone/>
              <a:defRPr/>
            </a:lvl3pPr>
            <a:lvl4pPr marL="720000" indent="0">
              <a:buNone/>
              <a:defRPr/>
            </a:lvl4pPr>
            <a:lvl5pPr marL="936000" indent="0">
              <a:buNone/>
              <a:defRPr/>
            </a:lvl5pPr>
          </a:lstStyle>
          <a:p>
            <a:pPr lvl="0"/>
            <a:r>
              <a:rPr lang="sv-SE"/>
              <a:t>Underrubrik</a:t>
            </a:r>
          </a:p>
        </p:txBody>
      </p:sp>
      <p:sp>
        <p:nvSpPr>
          <p:cNvPr id="9" name="Huvudrubrik">
            <a:extLst>
              <a:ext uri="{FF2B5EF4-FFF2-40B4-BE49-F238E27FC236}">
                <a16:creationId xmlns:a16="http://schemas.microsoft.com/office/drawing/2014/main" id="{D1926C1C-499A-4124-8813-706B24D3CD69}"/>
              </a:ext>
            </a:extLst>
          </p:cNvPr>
          <p:cNvSpPr>
            <a:spLocks noGrp="1"/>
          </p:cNvSpPr>
          <p:nvPr>
            <p:ph type="title"/>
          </p:nvPr>
        </p:nvSpPr>
        <p:spPr/>
        <p:txBody>
          <a:bodyPr/>
          <a:lstStyle>
            <a:lvl1pPr>
              <a:defRPr b="1"/>
            </a:lvl1pPr>
          </a:lstStyle>
          <a:p>
            <a:r>
              <a:rPr lang="sv-SE"/>
              <a:t>Klicka här för att ändra mall för rubrikformat</a:t>
            </a:r>
          </a:p>
        </p:txBody>
      </p:sp>
    </p:spTree>
    <p:extLst>
      <p:ext uri="{BB962C8B-B14F-4D97-AF65-F5344CB8AC3E}">
        <p14:creationId xmlns:p14="http://schemas.microsoft.com/office/powerpoint/2010/main" val="1822961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ntro - oran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E92597B-C4A8-6E4A-A2E3-AC3DB213D92B}"/>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8" name="Rectangle 7">
            <a:extLst>
              <a:ext uri="{FF2B5EF4-FFF2-40B4-BE49-F238E27FC236}">
                <a16:creationId xmlns:a16="http://schemas.microsoft.com/office/drawing/2014/main" id="{53344D05-B00A-D24B-9BA6-E2B5D87DFBD1}"/>
              </a:ext>
            </a:extLst>
          </p:cNvPr>
          <p:cNvSpPr/>
          <p:nvPr/>
        </p:nvSpPr>
        <p:spPr>
          <a:xfrm>
            <a:off x="0" y="3018367"/>
            <a:ext cx="12192000" cy="2844800"/>
          </a:xfrm>
          <a:prstGeom prst="rect">
            <a:avLst/>
          </a:prstGeom>
          <a:solidFill>
            <a:srgbClr val="F47C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9" name="Picture 8">
            <a:extLst>
              <a:ext uri="{FF2B5EF4-FFF2-40B4-BE49-F238E27FC236}">
                <a16:creationId xmlns:a16="http://schemas.microsoft.com/office/drawing/2014/main" id="{9ACCDD84-9C6B-DF42-9E65-0AB550A900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1017" y="6275918"/>
            <a:ext cx="1843616" cy="38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2">
            <a:extLst>
              <a:ext uri="{FF2B5EF4-FFF2-40B4-BE49-F238E27FC236}">
                <a16:creationId xmlns:a16="http://schemas.microsoft.com/office/drawing/2014/main" id="{C403DEBE-065C-0846-A77B-BBF319DA4441}"/>
              </a:ext>
            </a:extLst>
          </p:cNvPr>
          <p:cNvSpPr>
            <a:spLocks noGrp="1" noChangeAspect="1"/>
          </p:cNvSpPr>
          <p:nvPr>
            <p:ph type="pic" idx="13"/>
          </p:nvPr>
        </p:nvSpPr>
        <p:spPr>
          <a:xfrm>
            <a:off x="0" y="0"/>
            <a:ext cx="12192000" cy="3017896"/>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2" name="Title 1"/>
          <p:cNvSpPr>
            <a:spLocks noGrp="1"/>
          </p:cNvSpPr>
          <p:nvPr>
            <p:ph type="ctrTitle"/>
          </p:nvPr>
        </p:nvSpPr>
        <p:spPr>
          <a:xfrm>
            <a:off x="1523997" y="3428999"/>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
        <p:nvSpPr>
          <p:cNvPr id="14" name="Text Placeholder 14">
            <a:extLst>
              <a:ext uri="{FF2B5EF4-FFF2-40B4-BE49-F238E27FC236}">
                <a16:creationId xmlns:a16="http://schemas.microsoft.com/office/drawing/2014/main" id="{EED380A4-5C5F-C84B-869B-224AA55BEA10}"/>
              </a:ext>
            </a:extLst>
          </p:cNvPr>
          <p:cNvSpPr>
            <a:spLocks noGrp="1"/>
          </p:cNvSpPr>
          <p:nvPr>
            <p:ph type="body" sz="quarter" idx="15"/>
          </p:nvPr>
        </p:nvSpPr>
        <p:spPr>
          <a:xfrm>
            <a:off x="5171017" y="5568951"/>
            <a:ext cx="1843200" cy="129116"/>
          </a:xfrm>
        </p:spPr>
        <p:txBody>
          <a:bodyPr lIns="0" tIns="0" rIns="0" bIns="0">
            <a:noAutofit/>
          </a:bodyPr>
          <a:lstStyle>
            <a:lvl1pPr marL="0" indent="0" algn="ctr">
              <a:buNone/>
              <a:defRPr sz="1067" b="1" i="0">
                <a:solidFill>
                  <a:schemeClr val="bg1"/>
                </a:solidFill>
                <a:latin typeface="Barlow Semi Condensed" pitchFamily="2" charset="77"/>
              </a:defRPr>
            </a:lvl1pPr>
          </a:lstStyle>
          <a:p>
            <a:pPr lvl="0"/>
            <a:r>
              <a:rPr lang="en-US"/>
              <a:t>Click to edit Master text styles</a:t>
            </a:r>
          </a:p>
        </p:txBody>
      </p:sp>
      <p:sp>
        <p:nvSpPr>
          <p:cNvPr id="10" name="Picture Placeholder 2">
            <a:extLst>
              <a:ext uri="{FF2B5EF4-FFF2-40B4-BE49-F238E27FC236}">
                <a16:creationId xmlns:a16="http://schemas.microsoft.com/office/drawing/2014/main" id="{BAEA23AE-9998-A449-8DB9-0F59E4668EE4}"/>
              </a:ext>
            </a:extLst>
          </p:cNvPr>
          <p:cNvSpPr>
            <a:spLocks noGrp="1"/>
          </p:cNvSpPr>
          <p:nvPr>
            <p:ph type="pic" idx="14"/>
          </p:nvPr>
        </p:nvSpPr>
        <p:spPr>
          <a:xfrm>
            <a:off x="5489649" y="2416248"/>
            <a:ext cx="1200000" cy="1200000"/>
          </a:xfrm>
          <a:prstGeom prst="rect">
            <a:avLst/>
          </a:prstGeom>
        </p:spPr>
        <p:txBody>
          <a:bodyPr anchor="t"/>
          <a:lstStyle>
            <a:lvl1pPr marL="0" indent="0">
              <a:buNone/>
              <a:defRPr sz="1600">
                <a:latin typeface="Barlow Semi Condensed"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Tree>
    <p:extLst>
      <p:ext uri="{BB962C8B-B14F-4D97-AF65-F5344CB8AC3E}">
        <p14:creationId xmlns:p14="http://schemas.microsoft.com/office/powerpoint/2010/main" val="41585302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Kapitel - oran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53AE47-D4ED-9E41-A230-9F96BE82A7A2}"/>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4" name="Rectangle 3">
            <a:extLst>
              <a:ext uri="{FF2B5EF4-FFF2-40B4-BE49-F238E27FC236}">
                <a16:creationId xmlns:a16="http://schemas.microsoft.com/office/drawing/2014/main" id="{E46F2496-DC1C-E947-B7CA-6AD721D55C54}"/>
              </a:ext>
            </a:extLst>
          </p:cNvPr>
          <p:cNvSpPr/>
          <p:nvPr/>
        </p:nvSpPr>
        <p:spPr>
          <a:xfrm>
            <a:off x="-6350" y="0"/>
            <a:ext cx="12198351" cy="6858000"/>
          </a:xfrm>
          <a:prstGeom prst="rect">
            <a:avLst/>
          </a:prstGeom>
          <a:solidFill>
            <a:srgbClr val="E65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2" name="Title 1"/>
          <p:cNvSpPr>
            <a:spLocks noGrp="1"/>
          </p:cNvSpPr>
          <p:nvPr>
            <p:ph type="ctrTitle"/>
          </p:nvPr>
        </p:nvSpPr>
        <p:spPr>
          <a:xfrm>
            <a:off x="1520897" y="2385248"/>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Tree>
    <p:extLst>
      <p:ext uri="{BB962C8B-B14F-4D97-AF65-F5344CB8AC3E}">
        <p14:creationId xmlns:p14="http://schemas.microsoft.com/office/powerpoint/2010/main" val="26387908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17034282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oppbild + text - oran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3F6D29D1-8C37-6248-92E0-3F6663C0DA64}"/>
              </a:ext>
            </a:extLst>
          </p:cNvPr>
          <p:cNvSpPr>
            <a:spLocks noGrp="1" noChangeAspect="1"/>
          </p:cNvSpPr>
          <p:nvPr>
            <p:ph type="pic" idx="13"/>
          </p:nvPr>
        </p:nvSpPr>
        <p:spPr>
          <a:xfrm>
            <a:off x="0" y="0"/>
            <a:ext cx="12192000" cy="2701808"/>
          </a:xfrm>
          <a:prstGeom prst="rect">
            <a:avLst/>
          </a:prstGeom>
        </p:spPr>
        <p:txBody>
          <a:bodyPr anchor="t">
            <a:normAutofit/>
          </a:bodyPr>
          <a:lstStyle>
            <a:lvl1pPr marL="0" indent="0" algn="ctr">
              <a:buNone/>
              <a:defRPr sz="160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9" name="Rectangle 8">
            <a:extLst>
              <a:ext uri="{FF2B5EF4-FFF2-40B4-BE49-F238E27FC236}">
                <a16:creationId xmlns:a16="http://schemas.microsoft.com/office/drawing/2014/main" id="{4E421AEF-4637-DA43-92B4-E46E032841AE}"/>
              </a:ext>
            </a:extLst>
          </p:cNvPr>
          <p:cNvSpPr/>
          <p:nvPr userDrawn="1"/>
        </p:nvSpPr>
        <p:spPr>
          <a:xfrm>
            <a:off x="-6203" y="2701809"/>
            <a:ext cx="12192001" cy="3371615"/>
          </a:xfrm>
          <a:prstGeom prst="rect">
            <a:avLst/>
          </a:prstGeom>
          <a:solidFill>
            <a:srgbClr val="FED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Text Placeholder 3"/>
          <p:cNvSpPr>
            <a:spLocks noGrp="1"/>
          </p:cNvSpPr>
          <p:nvPr>
            <p:ph type="body" sz="half" idx="2"/>
          </p:nvPr>
        </p:nvSpPr>
        <p:spPr>
          <a:xfrm>
            <a:off x="380707" y="3544711"/>
            <a:ext cx="7779044" cy="2324277"/>
          </a:xfrm>
          <a:prstGeom prst="rect">
            <a:avLst/>
          </a:prstGeom>
        </p:spPr>
        <p:txBody>
          <a:bodyPr lIns="0" tIns="0" rIns="0" bIns="0">
            <a:normAutofit/>
          </a:bodyPr>
          <a:lstStyle>
            <a:lvl1pPr marL="0" indent="0">
              <a:lnSpc>
                <a:spcPct val="150000"/>
              </a:lnSpc>
              <a:buNone/>
              <a:defRPr sz="1600"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2" name="Title 1"/>
          <p:cNvSpPr>
            <a:spLocks noGrp="1"/>
          </p:cNvSpPr>
          <p:nvPr>
            <p:ph type="title"/>
          </p:nvPr>
        </p:nvSpPr>
        <p:spPr>
          <a:xfrm>
            <a:off x="380707" y="2892921"/>
            <a:ext cx="7779044" cy="530696"/>
          </a:xfrm>
        </p:spPr>
        <p:txBody>
          <a:bodyPr lIns="0" tIns="0" rIns="0" bIns="0" anchor="b"/>
          <a:lstStyle>
            <a:lvl1pPr>
              <a:defRPr sz="3200">
                <a:solidFill>
                  <a:srgbClr val="E65B1F"/>
                </a:solidFill>
                <a:latin typeface="Barlow Semi Condensed" pitchFamily="2" charset="77"/>
              </a:defRPr>
            </a:lvl1pPr>
          </a:lstStyle>
          <a:p>
            <a:r>
              <a:rPr lang="en-US"/>
              <a:t>Click to edit Master title style</a:t>
            </a:r>
          </a:p>
        </p:txBody>
      </p:sp>
      <p:sp>
        <p:nvSpPr>
          <p:cNvPr id="10" name="Date Placeholder 4">
            <a:extLst>
              <a:ext uri="{FF2B5EF4-FFF2-40B4-BE49-F238E27FC236}">
                <a16:creationId xmlns:a16="http://schemas.microsoft.com/office/drawing/2014/main" id="{F7EC2075-5584-CE4A-AB66-3D0D4FA6C467}"/>
              </a:ext>
            </a:extLst>
          </p:cNvPr>
          <p:cNvSpPr>
            <a:spLocks noGrp="1"/>
          </p:cNvSpPr>
          <p:nvPr>
            <p:ph type="dt" sz="half" idx="10"/>
          </p:nvPr>
        </p:nvSpPr>
        <p:spPr>
          <a:xfrm>
            <a:off x="4724400" y="6312404"/>
            <a:ext cx="2743200" cy="365125"/>
          </a:xfrm>
        </p:spPr>
        <p:txBody>
          <a:bodyPr anchor="b" anchorCtr="0"/>
          <a:lstStyle>
            <a:lvl1pPr algn="ctr">
              <a:defRPr sz="800" b="0" i="0">
                <a:solidFill>
                  <a:srgbClr val="276BAC"/>
                </a:solidFill>
                <a:latin typeface="Barlow Semi Condensed Light" pitchFamily="2" charset="77"/>
              </a:defRPr>
            </a:lvl1pPr>
          </a:lstStyle>
          <a:p>
            <a:endParaRPr lang="sv-SE"/>
          </a:p>
        </p:txBody>
      </p:sp>
      <p:sp>
        <p:nvSpPr>
          <p:cNvPr id="12" name="Slide Number Placeholder 6">
            <a:extLst>
              <a:ext uri="{FF2B5EF4-FFF2-40B4-BE49-F238E27FC236}">
                <a16:creationId xmlns:a16="http://schemas.microsoft.com/office/drawing/2014/main" id="{66960EF7-2F2E-764C-B905-708596BEAE0B}"/>
              </a:ext>
            </a:extLst>
          </p:cNvPr>
          <p:cNvSpPr>
            <a:spLocks noGrp="1"/>
          </p:cNvSpPr>
          <p:nvPr>
            <p:ph type="sldNum" sz="quarter" idx="12"/>
          </p:nvPr>
        </p:nvSpPr>
        <p:spPr>
          <a:xfrm>
            <a:off x="9065684" y="6312404"/>
            <a:ext cx="2743200" cy="365125"/>
          </a:xfrm>
        </p:spPr>
        <p:txBody>
          <a:bodyPr lIns="0" tIns="0" rIns="0" bIns="0" anchor="b" anchorCtr="0"/>
          <a:lstStyle>
            <a:lvl1pPr>
              <a:defRPr sz="1333">
                <a:solidFill>
                  <a:srgbClr val="276BAC"/>
                </a:solidFill>
                <a:latin typeface="Barlow Semi Condensed Medium" pitchFamily="2" charset="77"/>
              </a:defRPr>
            </a:lvl1pPr>
          </a:lstStyle>
          <a:p>
            <a:fld id="{51DD8936-0D34-7542-86B3-5EEABA21406C}" type="slidenum">
              <a:rPr lang="sv-SE" smtClean="0"/>
              <a:pPr/>
              <a:t>‹#›</a:t>
            </a:fld>
            <a:endParaRPr lang="sv-SE"/>
          </a:p>
        </p:txBody>
      </p:sp>
      <p:pic>
        <p:nvPicPr>
          <p:cNvPr id="13" name="Picture 12">
            <a:extLst>
              <a:ext uri="{FF2B5EF4-FFF2-40B4-BE49-F238E27FC236}">
                <a16:creationId xmlns:a16="http://schemas.microsoft.com/office/drawing/2014/main" id="{CA6879FD-8DE6-C441-8AEA-9E6BD5F4C083}"/>
              </a:ext>
            </a:extLst>
          </p:cNvPr>
          <p:cNvPicPr>
            <a:picLocks noChangeAspect="1"/>
          </p:cNvPicPr>
          <p:nvPr userDrawn="1"/>
        </p:nvPicPr>
        <p:blipFill>
          <a:blip r:embed="rId2"/>
          <a:stretch>
            <a:fillRect/>
          </a:stretch>
        </p:blipFill>
        <p:spPr>
          <a:xfrm>
            <a:off x="380708" y="6356351"/>
            <a:ext cx="1320153" cy="277232"/>
          </a:xfrm>
          <a:prstGeom prst="rect">
            <a:avLst/>
          </a:prstGeom>
        </p:spPr>
      </p:pic>
    </p:spTree>
    <p:extLst>
      <p:ext uri="{BB962C8B-B14F-4D97-AF65-F5344CB8AC3E}">
        <p14:creationId xmlns:p14="http://schemas.microsoft.com/office/powerpoint/2010/main" val="6201773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8786579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15915892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30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19174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2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96237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8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230748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12195825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9" name="Bildobjekt 8">
            <a:extLst>
              <a:ext uri="{FF2B5EF4-FFF2-40B4-BE49-F238E27FC236}">
                <a16:creationId xmlns:a16="http://schemas.microsoft.com/office/drawing/2014/main" id="{38AE7D2B-618F-9E41-B21F-ED9D35735F2C}"/>
              </a:ext>
            </a:extLst>
          </p:cNvPr>
          <p:cNvPicPr>
            <a:picLocks noChangeAspect="1"/>
          </p:cNvPicPr>
          <p:nvPr userDrawn="1"/>
        </p:nvPicPr>
        <p:blipFill>
          <a:blip r:embed="rId2"/>
          <a:stretch>
            <a:fillRect/>
          </a:stretch>
        </p:blipFill>
        <p:spPr>
          <a:xfrm>
            <a:off x="0" y="291799"/>
            <a:ext cx="1091153" cy="953100"/>
          </a:xfrm>
          <a:prstGeom prst="rect">
            <a:avLst/>
          </a:prstGeom>
        </p:spPr>
      </p:pic>
      <p:sp>
        <p:nvSpPr>
          <p:cNvPr id="3" name="Platshållare för text 2">
            <a:extLst>
              <a:ext uri="{FF2B5EF4-FFF2-40B4-BE49-F238E27FC236}">
                <a16:creationId xmlns:a16="http://schemas.microsoft.com/office/drawing/2014/main" id="{2C8D6E13-294C-3D4E-B920-EBACE9D3D196}"/>
              </a:ext>
            </a:extLst>
          </p:cNvPr>
          <p:cNvSpPr>
            <a:spLocks noGrp="1"/>
          </p:cNvSpPr>
          <p:nvPr>
            <p:ph type="body" sz="quarter" idx="10"/>
          </p:nvPr>
        </p:nvSpPr>
        <p:spPr>
          <a:xfrm>
            <a:off x="1273173" y="143544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9556334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1795686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10412077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40158061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40883976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9892966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1" name="Subtitle 2">
            <a:extLst>
              <a:ext uri="{FF2B5EF4-FFF2-40B4-BE49-F238E27FC236}">
                <a16:creationId xmlns:a16="http://schemas.microsoft.com/office/drawing/2014/main" id="{D71CC9A2-1D3A-A845-A406-964076B56F27}"/>
              </a:ext>
            </a:extLst>
          </p:cNvPr>
          <p:cNvSpPr>
            <a:spLocks noGrp="1"/>
          </p:cNvSpPr>
          <p:nvPr>
            <p:ph type="subTitle" idx="1"/>
          </p:nvPr>
        </p:nvSpPr>
        <p:spPr>
          <a:xfrm>
            <a:off x="6746627" y="4833257"/>
            <a:ext cx="4645250" cy="1065499"/>
          </a:xfrm>
          <a:prstGeom prst="rect">
            <a:avLst/>
          </a:prstGeom>
        </p:spPr>
        <p:txBody>
          <a:bodyPr anchor="t">
            <a:normAutofit/>
          </a:bodyPr>
          <a:lstStyle>
            <a:lvl1pPr marL="0" indent="0">
              <a:buNone/>
              <a:defRPr>
                <a:solidFill>
                  <a:srgbClr val="1D566C"/>
                </a:solidFill>
              </a:defRPr>
            </a:lvl1pPr>
          </a:lstStyle>
          <a:p>
            <a:pPr algn="l"/>
            <a:endParaRPr lang="sv-SE" sz="2000">
              <a:solidFill>
                <a:schemeClr val="bg1"/>
              </a:solidFill>
            </a:endParaRPr>
          </a:p>
        </p:txBody>
      </p:sp>
      <p:sp>
        <p:nvSpPr>
          <p:cNvPr id="8" name="Ellips 7">
            <a:extLst>
              <a:ext uri="{FF2B5EF4-FFF2-40B4-BE49-F238E27FC236}">
                <a16:creationId xmlns:a16="http://schemas.microsoft.com/office/drawing/2014/main" id="{12DBC865-CBAA-E743-9368-5F716BAB30B0}"/>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8D7AF980-298E-FC4E-A2C0-2CC4E9A197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7339" y="1783959"/>
            <a:ext cx="3362664" cy="3357562"/>
          </a:xfrm>
          <a:prstGeom prst="rect">
            <a:avLst/>
          </a:prstGeom>
        </p:spPr>
      </p:pic>
      <p:sp>
        <p:nvSpPr>
          <p:cNvPr id="7" name="Rubrik 5">
            <a:extLst>
              <a:ext uri="{FF2B5EF4-FFF2-40B4-BE49-F238E27FC236}">
                <a16:creationId xmlns:a16="http://schemas.microsoft.com/office/drawing/2014/main" id="{AA32E339-2D98-644F-9BE4-635C386B3FE7}"/>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1: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Affärsmodeller, incitament &amp; samverkan</a:t>
            </a:r>
          </a:p>
        </p:txBody>
      </p:sp>
    </p:spTree>
    <p:extLst>
      <p:ext uri="{BB962C8B-B14F-4D97-AF65-F5344CB8AC3E}">
        <p14:creationId xmlns:p14="http://schemas.microsoft.com/office/powerpoint/2010/main" val="13049155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6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9981EB3D-F7C1-A04D-8CE0-B8627B29FB91}"/>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E64FEA81-1F7E-9A45-A58C-76548C529C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899" y="2331357"/>
            <a:ext cx="3759200" cy="2501900"/>
          </a:xfrm>
          <a:prstGeom prst="rect">
            <a:avLst/>
          </a:prstGeom>
        </p:spPr>
      </p:pic>
      <p:sp>
        <p:nvSpPr>
          <p:cNvPr id="12" name="Rubrik 5">
            <a:extLst>
              <a:ext uri="{FF2B5EF4-FFF2-40B4-BE49-F238E27FC236}">
                <a16:creationId xmlns:a16="http://schemas.microsoft.com/office/drawing/2014/main" id="{BCB53956-3EFD-9C44-A493-A9D45355584C}"/>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3: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Design, Process &amp; Klimatberäkning</a:t>
            </a:r>
          </a:p>
        </p:txBody>
      </p:sp>
      <p:sp>
        <p:nvSpPr>
          <p:cNvPr id="15" name="Platshållare för text 2">
            <a:extLst>
              <a:ext uri="{FF2B5EF4-FFF2-40B4-BE49-F238E27FC236}">
                <a16:creationId xmlns:a16="http://schemas.microsoft.com/office/drawing/2014/main" id="{2E7C16AD-39EF-004C-8431-F194CDD19406}"/>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a:t>
            </a:r>
          </a:p>
        </p:txBody>
      </p:sp>
    </p:spTree>
    <p:extLst>
      <p:ext uri="{BB962C8B-B14F-4D97-AF65-F5344CB8AC3E}">
        <p14:creationId xmlns:p14="http://schemas.microsoft.com/office/powerpoint/2010/main" val="57690446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11642347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1002102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14548959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19013750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1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2952100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9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6613587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2983534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8798300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8823221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403407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00058807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140645660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41051099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36681121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0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74C9910E-4166-C44D-9CCF-DE18C7318FF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82048" y="263848"/>
            <a:ext cx="909105" cy="907726"/>
          </a:xfrm>
          <a:prstGeom prst="rect">
            <a:avLst/>
          </a:prstGeom>
        </p:spPr>
      </p:pic>
      <p:sp>
        <p:nvSpPr>
          <p:cNvPr id="5" name="Platshållare för innehåll 4">
            <a:extLst>
              <a:ext uri="{FF2B5EF4-FFF2-40B4-BE49-F238E27FC236}">
                <a16:creationId xmlns:a16="http://schemas.microsoft.com/office/drawing/2014/main" id="{72D1CDE2-EC55-F34A-BA0D-54D3FE272E60}"/>
              </a:ext>
            </a:extLst>
          </p:cNvPr>
          <p:cNvSpPr>
            <a:spLocks noGrp="1"/>
          </p:cNvSpPr>
          <p:nvPr>
            <p:ph sz="quarter" idx="10"/>
          </p:nvPr>
        </p:nvSpPr>
        <p:spPr>
          <a:xfrm>
            <a:off x="1273173" y="1443789"/>
            <a:ext cx="10080625" cy="4459158"/>
          </a:xfr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208823672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8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27256586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7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21053370-1A8A-1546-BD8F-A6C2288EBA8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170" y="365125"/>
            <a:ext cx="1168733" cy="1013447"/>
          </a:xfrm>
          <a:prstGeom prst="rect">
            <a:avLst/>
          </a:prstGeom>
        </p:spPr>
      </p:pic>
      <p:sp>
        <p:nvSpPr>
          <p:cNvPr id="3" name="Platshållare för text 2">
            <a:extLst>
              <a:ext uri="{FF2B5EF4-FFF2-40B4-BE49-F238E27FC236}">
                <a16:creationId xmlns:a16="http://schemas.microsoft.com/office/drawing/2014/main" id="{28FE3940-135A-6044-B0DB-2D1AF4B6CF09}"/>
              </a:ext>
            </a:extLst>
          </p:cNvPr>
          <p:cNvSpPr>
            <a:spLocks noGrp="1"/>
          </p:cNvSpPr>
          <p:nvPr>
            <p:ph type="body" sz="quarter" idx="10"/>
          </p:nvPr>
        </p:nvSpPr>
        <p:spPr>
          <a:xfrm>
            <a:off x="1273627" y="1426381"/>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9127435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6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2" name="Bildobjekt 11">
            <a:extLst>
              <a:ext uri="{FF2B5EF4-FFF2-40B4-BE49-F238E27FC236}">
                <a16:creationId xmlns:a16="http://schemas.microsoft.com/office/drawing/2014/main" id="{84B47F35-3357-D04A-8477-35A5FD263AC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5748" y="429317"/>
            <a:ext cx="1049671" cy="626548"/>
          </a:xfrm>
          <a:prstGeom prst="rect">
            <a:avLst/>
          </a:prstGeom>
        </p:spPr>
      </p:pic>
      <p:sp>
        <p:nvSpPr>
          <p:cNvPr id="3" name="Platshållare för text 2">
            <a:extLst>
              <a:ext uri="{FF2B5EF4-FFF2-40B4-BE49-F238E27FC236}">
                <a16:creationId xmlns:a16="http://schemas.microsoft.com/office/drawing/2014/main" id="{B4A992DD-E73F-D84D-B1C3-23BC80E31C90}"/>
              </a:ext>
            </a:extLst>
          </p:cNvPr>
          <p:cNvSpPr>
            <a:spLocks noGrp="1"/>
          </p:cNvSpPr>
          <p:nvPr>
            <p:ph type="body" sz="quarter" idx="10"/>
          </p:nvPr>
        </p:nvSpPr>
        <p:spPr>
          <a:xfrm>
            <a:off x="1273627"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3294552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119857954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9" name="Bildobjekt 8">
            <a:extLst>
              <a:ext uri="{FF2B5EF4-FFF2-40B4-BE49-F238E27FC236}">
                <a16:creationId xmlns:a16="http://schemas.microsoft.com/office/drawing/2014/main" id="{0873376F-60B5-9344-9F96-6795DDB9689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1925" y="393192"/>
            <a:ext cx="1001700" cy="683700"/>
          </a:xfrm>
          <a:prstGeom prst="rect">
            <a:avLst/>
          </a:prstGeom>
        </p:spPr>
      </p:pic>
      <p:sp>
        <p:nvSpPr>
          <p:cNvPr id="3" name="Platshållare för text 2">
            <a:extLst>
              <a:ext uri="{FF2B5EF4-FFF2-40B4-BE49-F238E27FC236}">
                <a16:creationId xmlns:a16="http://schemas.microsoft.com/office/drawing/2014/main" id="{7FDB9A4E-8E75-BE4F-86AA-8B17CD3F3AF3}"/>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14451480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F4CFA1A-0529-8B43-9D34-7B4663713D50}"/>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FE4255BC-64F4-C24E-AAAD-CF316362DC2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22942C0-A60A-7E48-84DD-471EAD421C37}"/>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21664987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F5D1DB-93E2-4ED5-AB71-FAAF0D22738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273CDBCA-0A86-45A8-B6D1-44560E2D88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D05E3786-110E-454F-9C05-8AC999F67C7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4C63A63A-10B0-484A-8D3D-86A9F1522B2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24731A4-F96D-4DAD-B2BC-5F42166613AE}"/>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39723459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17FA17-33E9-436C-8C3E-76080244D03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A120C7F-06C4-450D-9F3E-D092070ED580}"/>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A36996B-37A6-440D-8E65-B267D6D405CF}"/>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42DA90B4-527A-4C7F-A3A7-03CC2A39B8F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AF07AB1-C41F-40E5-B587-699DBC353396}"/>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5063621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AABB20-DBA0-4800-8120-06AD4604CFF8}"/>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8DAAFBD-6462-4771-96E1-3140397229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1981F4E-7F59-48FE-B8C6-D0CEBEDC7CB2}"/>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CF61288A-BEBE-4E47-83F8-6BC5161A8D5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4FF0F42-1B28-44C1-8CCD-1947A2F1AA7A}"/>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5020160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1728EFC-E4D0-42D3-8C85-CBAA9A48B0A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8E2249C-08A4-4970-82C1-FE7F694EB4F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E8EA8B69-EEA2-4395-BF42-4696CEB1C983}"/>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D665C23-BB97-40CE-8CC1-887F0AD6C935}"/>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33DF1482-E6D2-445C-9073-0325F14BDC3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955CC30-906C-4D3E-859B-6EAB1AE788E7}"/>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41335354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FD2727-DE5C-44FD-8F23-09FA20C46C8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9CC06F6A-CDF6-4BC4-8658-C9875D607C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C3A24112-BF7A-415F-A0B8-165D4755D861}"/>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3F09004B-24E4-41A7-A373-85A0D6611D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EFCDD1C-7C78-4822-9D44-76DA6D40A28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6ADCC673-1A77-4C14-BC26-2029F905681E}"/>
              </a:ext>
            </a:extLst>
          </p:cNvPr>
          <p:cNvSpPr>
            <a:spLocks noGrp="1"/>
          </p:cNvSpPr>
          <p:nvPr>
            <p:ph type="dt" sz="half" idx="10"/>
          </p:nvPr>
        </p:nvSpPr>
        <p:spPr/>
        <p:txBody>
          <a:bodyPr/>
          <a:lstStyle/>
          <a:p>
            <a:endParaRPr lang="sv-SE"/>
          </a:p>
        </p:txBody>
      </p:sp>
      <p:sp>
        <p:nvSpPr>
          <p:cNvPr id="8" name="Platshållare för sidfot 7">
            <a:extLst>
              <a:ext uri="{FF2B5EF4-FFF2-40B4-BE49-F238E27FC236}">
                <a16:creationId xmlns:a16="http://schemas.microsoft.com/office/drawing/2014/main" id="{B553DAA3-E4BD-4463-8C5C-C2944368AA6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0DB29B8-9353-4BB2-821F-7FEC9E606F9A}"/>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6295372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570B4E-EAB0-4F7D-A4E3-8E72ACDC8272}"/>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30C235E-D36E-4C64-8C73-B849188F2662}"/>
              </a:ext>
            </a:extLst>
          </p:cNvPr>
          <p:cNvSpPr>
            <a:spLocks noGrp="1"/>
          </p:cNvSpPr>
          <p:nvPr>
            <p:ph type="dt" sz="half" idx="10"/>
          </p:nvPr>
        </p:nvSpPr>
        <p:spPr/>
        <p:txBody>
          <a:bodyPr/>
          <a:lstStyle/>
          <a:p>
            <a:endParaRPr lang="sv-SE"/>
          </a:p>
        </p:txBody>
      </p:sp>
      <p:sp>
        <p:nvSpPr>
          <p:cNvPr id="4" name="Platshållare för sidfot 3">
            <a:extLst>
              <a:ext uri="{FF2B5EF4-FFF2-40B4-BE49-F238E27FC236}">
                <a16:creationId xmlns:a16="http://schemas.microsoft.com/office/drawing/2014/main" id="{06A720A9-46DB-40AC-9F9B-DB13EC74EC0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56276EEF-7E63-4EB9-AD94-52ABD3AADDAA}"/>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41311586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E86E8AA-FCD5-4F4C-B0DE-94935BFDE941}"/>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AB187316-CA9F-4039-85D4-2145CDAE38FE}"/>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CF65DF01-93E9-4FEB-851E-2EE673AC5F06}"/>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9059669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63062C-2E31-4781-A1D2-FB95774B005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6CEEB05-43AE-4939-AE20-CD5F35F919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1E6CC6F5-2E72-45CA-AD09-CC9383FC56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8A6FBDD-105F-48F5-8591-975D12FAF6FB}"/>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B71721BA-3CE8-4F71-AA5C-83CF4318075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6552C109-0C14-472F-BF64-3740D9F77E2F}"/>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3498443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1B5795-83CA-473B-AE44-4CC6898F2B8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538F7365-1A60-42BE-827B-0833E99C7F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89D40B66-E5EC-4B1E-B27F-C1D281F1EE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C532B38-0D8F-4119-B3B4-518C97F07998}"/>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50A2289F-21D2-4A97-80E5-132F1BAA640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F4CF338-1117-419A-A6E6-00602323EE91}"/>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2013422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31FEE2-6AEF-4CF7-897A-D9C80BD66453}"/>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E9DB807-FC68-4D23-AC12-70F037590A1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8B65073-3E8A-45C3-AC82-0346ACBCE65C}"/>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55B8C519-51BC-4BCF-B6CF-0B0AE67443F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90B0C5E-B2BD-4697-9FDB-226E9001ED5F}"/>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34777068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0B4E130-2BBA-4FE1-BBF1-79EF816CC579}"/>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A2DB9E5-62D2-4A46-B47C-F2A168E892CC}"/>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6686ED1-0E51-4745-A3F1-9F26830333ED}"/>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5680A616-E8D9-4869-9633-63012A71836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20FCA8C-25EF-4926-AED0-DE03692A8AE2}"/>
              </a:ext>
            </a:extLst>
          </p:cNvPr>
          <p:cNvSpPr>
            <a:spLocks noGrp="1"/>
          </p:cNvSpPr>
          <p:nvPr>
            <p:ph type="sldNum" sz="quarter" idx="12"/>
          </p:nvPr>
        </p:nvSpPr>
        <p:spPr/>
        <p:txBody>
          <a:bodyPr/>
          <a:lstStyle/>
          <a:p>
            <a:fld id="{757F2FD9-14C0-473A-AE60-A1CBFAE134A0}" type="slidenum">
              <a:rPr lang="sv-SE" smtClean="0"/>
              <a:t>‹#›</a:t>
            </a:fld>
            <a:endParaRPr lang="sv-SE"/>
          </a:p>
        </p:txBody>
      </p:sp>
    </p:spTree>
    <p:extLst>
      <p:ext uri="{BB962C8B-B14F-4D97-AF65-F5344CB8AC3E}">
        <p14:creationId xmlns:p14="http://schemas.microsoft.com/office/powerpoint/2010/main" val="177588769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4_Rubrik och innehåll">
    <p:bg>
      <p:bgPr>
        <a:solidFill>
          <a:schemeClr val="bg1">
            <a:lumMod val="9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226993269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3810729" y="653036"/>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rgbClr val="EBF2F8"/>
                </a:solidFill>
                <a:latin typeface="AntartidaRounded Essential Ligh" panose="02000000000000000000" pitchFamily="2" charset="0"/>
              </a:rPr>
              <a:t> </a:t>
            </a: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70499" b="11157"/>
          <a:stretch/>
        </p:blipFill>
        <p:spPr>
          <a:xfrm>
            <a:off x="0" y="653036"/>
            <a:ext cx="3468677" cy="4072609"/>
          </a:xfrm>
          <a:prstGeom prst="rect">
            <a:avLst/>
          </a:prstGeom>
        </p:spPr>
      </p:pic>
      <p:sp>
        <p:nvSpPr>
          <p:cNvPr id="8" name="Platshållare för innehåll 6">
            <a:extLst>
              <a:ext uri="{FF2B5EF4-FFF2-40B4-BE49-F238E27FC236}">
                <a16:creationId xmlns:a16="http://schemas.microsoft.com/office/drawing/2014/main" id="{EB98F920-5CB3-7448-ADD2-D3B46BDEEBFC}"/>
              </a:ext>
            </a:extLst>
          </p:cNvPr>
          <p:cNvSpPr txBox="1">
            <a:spLocks/>
          </p:cNvSpPr>
          <p:nvPr userDrawn="1"/>
        </p:nvSpPr>
        <p:spPr>
          <a:xfrm>
            <a:off x="3810729" y="1632849"/>
            <a:ext cx="7793207" cy="180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p:txBody>
      </p:sp>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34102" y="6282983"/>
            <a:ext cx="1157325" cy="451204"/>
          </a:xfrm>
          <a:prstGeom prst="rect">
            <a:avLst/>
          </a:prstGeom>
        </p:spPr>
      </p:pic>
      <p:sp>
        <p:nvSpPr>
          <p:cNvPr id="3" name="Platshållare för innehåll 2">
            <a:extLst>
              <a:ext uri="{FF2B5EF4-FFF2-40B4-BE49-F238E27FC236}">
                <a16:creationId xmlns:a16="http://schemas.microsoft.com/office/drawing/2014/main" id="{732B83AA-7507-D148-BFF0-104290598B77}"/>
              </a:ext>
            </a:extLst>
          </p:cNvPr>
          <p:cNvSpPr>
            <a:spLocks noGrp="1"/>
          </p:cNvSpPr>
          <p:nvPr>
            <p:ph sz="quarter" idx="10"/>
          </p:nvPr>
        </p:nvSpPr>
        <p:spPr>
          <a:xfrm>
            <a:off x="4303712" y="1920760"/>
            <a:ext cx="7050087" cy="4363640"/>
          </a:xfrm>
        </p:spPr>
        <p:txBody>
          <a:bodyPr/>
          <a:lstStyle/>
          <a:p>
            <a:r>
              <a:rPr lang="sv-SE"/>
              <a:t>Redigera format för bakgrundstext
Nivå två
Nivå tre
Nivå fyra
Nivå fem</a:t>
            </a:r>
          </a:p>
        </p:txBody>
      </p:sp>
      <p:sp>
        <p:nvSpPr>
          <p:cNvPr id="13" name="Platshållare för text 12">
            <a:extLst>
              <a:ext uri="{FF2B5EF4-FFF2-40B4-BE49-F238E27FC236}">
                <a16:creationId xmlns:a16="http://schemas.microsoft.com/office/drawing/2014/main" id="{BD006F84-F5F4-5F47-BA5F-A47A329E4445}"/>
              </a:ext>
            </a:extLst>
          </p:cNvPr>
          <p:cNvSpPr>
            <a:spLocks noGrp="1"/>
          </p:cNvSpPr>
          <p:nvPr>
            <p:ph type="body" sz="quarter" idx="11"/>
          </p:nvPr>
        </p:nvSpPr>
        <p:spPr>
          <a:xfrm>
            <a:off x="4303711" y="418843"/>
            <a:ext cx="7050087" cy="1267724"/>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26797866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3_Rubrik och innehåll">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980638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2_Rubrikbi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13142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5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sp>
        <p:nvSpPr>
          <p:cNvPr id="3" name="Platshållare för text 2">
            <a:extLst>
              <a:ext uri="{FF2B5EF4-FFF2-40B4-BE49-F238E27FC236}">
                <a16:creationId xmlns:a16="http://schemas.microsoft.com/office/drawing/2014/main" id="{747A5F5C-F280-224F-807F-42797072C8A7}"/>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pic>
        <p:nvPicPr>
          <p:cNvPr id="9" name="Bildobjekt 8">
            <a:extLst>
              <a:ext uri="{FF2B5EF4-FFF2-40B4-BE49-F238E27FC236}">
                <a16:creationId xmlns:a16="http://schemas.microsoft.com/office/drawing/2014/main" id="{53FCDED7-1388-C84E-9480-09DE270C59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0732" y="423726"/>
            <a:ext cx="803486" cy="689246"/>
          </a:xfrm>
          <a:prstGeom prst="rect">
            <a:avLst/>
          </a:prstGeom>
        </p:spPr>
      </p:pic>
    </p:spTree>
    <p:extLst>
      <p:ext uri="{BB962C8B-B14F-4D97-AF65-F5344CB8AC3E}">
        <p14:creationId xmlns:p14="http://schemas.microsoft.com/office/powerpoint/2010/main" val="205520843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Rubrik med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p>
        </p:txBody>
      </p:sp>
      <p:sp>
        <p:nvSpPr>
          <p:cNvPr id="3" name="Content Placeholder 2"/>
          <p:cNvSpPr>
            <a:spLocks noGrp="1"/>
          </p:cNvSpPr>
          <p:nvPr>
            <p:ph idx="1"/>
          </p:nvPr>
        </p:nvSpPr>
        <p:spPr>
          <a:xfrm>
            <a:off x="623888" y="1665288"/>
            <a:ext cx="9218202" cy="4422775"/>
          </a:xfrm>
        </p:spPr>
        <p:txBody>
          <a:bodyPr/>
          <a:lstStyle/>
          <a:p>
            <a:pPr lvl="0"/>
            <a:r>
              <a:rPr lang="sv-SE"/>
              <a:t>Klicka här för att ändra format på bakgrundstexten</a:t>
            </a:r>
          </a:p>
          <a:p>
            <a:pPr lvl="1"/>
            <a:r>
              <a:rPr lang="sv-SE"/>
              <a:t>Nivå två</a:t>
            </a:r>
          </a:p>
          <a:p>
            <a:pPr lvl="2"/>
            <a:r>
              <a:rPr lang="sv-SE"/>
              <a:t>Nivå tre</a:t>
            </a:r>
          </a:p>
        </p:txBody>
      </p:sp>
    </p:spTree>
    <p:extLst>
      <p:ext uri="{BB962C8B-B14F-4D97-AF65-F5344CB8AC3E}">
        <p14:creationId xmlns:p14="http://schemas.microsoft.com/office/powerpoint/2010/main" val="398649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1" name="Subtitle 2">
            <a:extLst>
              <a:ext uri="{FF2B5EF4-FFF2-40B4-BE49-F238E27FC236}">
                <a16:creationId xmlns:a16="http://schemas.microsoft.com/office/drawing/2014/main" id="{D71CC9A2-1D3A-A845-A406-964076B56F27}"/>
              </a:ext>
            </a:extLst>
          </p:cNvPr>
          <p:cNvSpPr>
            <a:spLocks noGrp="1"/>
          </p:cNvSpPr>
          <p:nvPr>
            <p:ph type="subTitle" idx="1"/>
          </p:nvPr>
        </p:nvSpPr>
        <p:spPr>
          <a:xfrm>
            <a:off x="6746627" y="4833257"/>
            <a:ext cx="4645250" cy="1065499"/>
          </a:xfrm>
          <a:prstGeom prst="rect">
            <a:avLst/>
          </a:prstGeom>
        </p:spPr>
        <p:txBody>
          <a:bodyPr anchor="t">
            <a:normAutofit/>
          </a:bodyPr>
          <a:lstStyle>
            <a:lvl1pPr marL="0" indent="0">
              <a:buNone/>
              <a:defRPr>
                <a:solidFill>
                  <a:srgbClr val="1D566C"/>
                </a:solidFill>
              </a:defRPr>
            </a:lvl1pPr>
          </a:lstStyle>
          <a:p>
            <a:pPr algn="l"/>
            <a:endParaRPr lang="sv-SE" sz="2000">
              <a:solidFill>
                <a:schemeClr val="bg1"/>
              </a:solidFill>
            </a:endParaRPr>
          </a:p>
        </p:txBody>
      </p:sp>
      <p:sp>
        <p:nvSpPr>
          <p:cNvPr id="8" name="Ellips 7">
            <a:extLst>
              <a:ext uri="{FF2B5EF4-FFF2-40B4-BE49-F238E27FC236}">
                <a16:creationId xmlns:a16="http://schemas.microsoft.com/office/drawing/2014/main" id="{12DBC865-CBAA-E743-9368-5F716BAB30B0}"/>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8D7AF980-298E-FC4E-A2C0-2CC4E9A1978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47339" y="1783959"/>
            <a:ext cx="3362664" cy="3357562"/>
          </a:xfrm>
          <a:prstGeom prst="rect">
            <a:avLst/>
          </a:prstGeom>
        </p:spPr>
      </p:pic>
      <p:sp>
        <p:nvSpPr>
          <p:cNvPr id="7" name="Rubrik 5">
            <a:extLst>
              <a:ext uri="{FF2B5EF4-FFF2-40B4-BE49-F238E27FC236}">
                <a16:creationId xmlns:a16="http://schemas.microsoft.com/office/drawing/2014/main" id="{AA32E339-2D98-644F-9BE4-635C386B3FE7}"/>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1: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Affärsmodeller, incitament &amp; samverkan</a:t>
            </a:r>
          </a:p>
        </p:txBody>
      </p:sp>
    </p:spTree>
    <p:extLst>
      <p:ext uri="{BB962C8B-B14F-4D97-AF65-F5344CB8AC3E}">
        <p14:creationId xmlns:p14="http://schemas.microsoft.com/office/powerpoint/2010/main" val="9831417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1" name="Subtitle 2">
            <a:extLst>
              <a:ext uri="{FF2B5EF4-FFF2-40B4-BE49-F238E27FC236}">
                <a16:creationId xmlns:a16="http://schemas.microsoft.com/office/drawing/2014/main" id="{D71CC9A2-1D3A-A845-A406-964076B56F27}"/>
              </a:ext>
            </a:extLst>
          </p:cNvPr>
          <p:cNvSpPr>
            <a:spLocks noGrp="1"/>
          </p:cNvSpPr>
          <p:nvPr>
            <p:ph type="subTitle" idx="1"/>
          </p:nvPr>
        </p:nvSpPr>
        <p:spPr>
          <a:xfrm>
            <a:off x="6746627" y="4833257"/>
            <a:ext cx="4645250" cy="1065499"/>
          </a:xfrm>
          <a:prstGeom prst="rect">
            <a:avLst/>
          </a:prstGeom>
        </p:spPr>
        <p:txBody>
          <a:bodyPr anchor="t">
            <a:normAutofit/>
          </a:bodyPr>
          <a:lstStyle>
            <a:lvl1pPr>
              <a:defRPr>
                <a:solidFill>
                  <a:srgbClr val="1D566C"/>
                </a:solidFill>
              </a:defRPr>
            </a:lvl1pPr>
          </a:lstStyle>
          <a:p>
            <a:pPr algn="l"/>
            <a:endParaRPr lang="sv-SE" sz="2000">
              <a:solidFill>
                <a:schemeClr val="bg1"/>
              </a:solidFill>
            </a:endParaRPr>
          </a:p>
        </p:txBody>
      </p:sp>
      <p:sp>
        <p:nvSpPr>
          <p:cNvPr id="12" name="Ellips 11">
            <a:extLst>
              <a:ext uri="{FF2B5EF4-FFF2-40B4-BE49-F238E27FC236}">
                <a16:creationId xmlns:a16="http://schemas.microsoft.com/office/drawing/2014/main" id="{D7B76810-9648-604A-9E18-21D1DCA292C3}"/>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objekt 9">
            <a:extLst>
              <a:ext uri="{FF2B5EF4-FFF2-40B4-BE49-F238E27FC236}">
                <a16:creationId xmlns:a16="http://schemas.microsoft.com/office/drawing/2014/main" id="{D34F2103-B73E-F747-98B7-3E9D5D6AE65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16106" t="90" r="79922" b="91243"/>
          <a:stretch>
            <a:fillRect/>
          </a:stretch>
        </p:blipFill>
        <p:spPr bwMode="auto">
          <a:xfrm>
            <a:off x="1698614" y="2336595"/>
            <a:ext cx="2768611" cy="2820849"/>
          </a:xfrm>
          <a:prstGeom prst="rect">
            <a:avLst/>
          </a:prstGeom>
          <a:noFill/>
          <a:extLst>
            <a:ext uri="{909E8E84-426E-40DD-AFC4-6F175D3DCCD1}">
              <a14:hiddenFill xmlns:a14="http://schemas.microsoft.com/office/drawing/2010/main">
                <a:solidFill>
                  <a:srgbClr val="FFFFFF"/>
                </a:solidFill>
              </a14:hiddenFill>
            </a:ext>
          </a:extLst>
        </p:spPr>
      </p:pic>
      <p:sp>
        <p:nvSpPr>
          <p:cNvPr id="8" name="Rubrik 5">
            <a:extLst>
              <a:ext uri="{FF2B5EF4-FFF2-40B4-BE49-F238E27FC236}">
                <a16:creationId xmlns:a16="http://schemas.microsoft.com/office/drawing/2014/main" id="{7DEFCAA3-B917-DF4A-AD61-EA2806EE6572}"/>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2: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Cirkulär ekonomi &amp; resurseffektivitet</a:t>
            </a:r>
          </a:p>
        </p:txBody>
      </p:sp>
    </p:spTree>
    <p:extLst>
      <p:ext uri="{BB962C8B-B14F-4D97-AF65-F5344CB8AC3E}">
        <p14:creationId xmlns:p14="http://schemas.microsoft.com/office/powerpoint/2010/main" val="23594953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9981EB3D-F7C1-A04D-8CE0-B8627B29FB91}"/>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E64FEA81-1F7E-9A45-A58C-76548C529C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899" y="2331357"/>
            <a:ext cx="3759200" cy="2501900"/>
          </a:xfrm>
          <a:prstGeom prst="rect">
            <a:avLst/>
          </a:prstGeom>
        </p:spPr>
      </p:pic>
      <p:sp>
        <p:nvSpPr>
          <p:cNvPr id="12" name="Rubrik 5">
            <a:extLst>
              <a:ext uri="{FF2B5EF4-FFF2-40B4-BE49-F238E27FC236}">
                <a16:creationId xmlns:a16="http://schemas.microsoft.com/office/drawing/2014/main" id="{BCB53956-3EFD-9C44-A493-A9D45355584C}"/>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3: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Design, Process &amp; Klimatberäkning</a:t>
            </a:r>
          </a:p>
        </p:txBody>
      </p:sp>
      <p:sp>
        <p:nvSpPr>
          <p:cNvPr id="15" name="Platshållare för text 2">
            <a:extLst>
              <a:ext uri="{FF2B5EF4-FFF2-40B4-BE49-F238E27FC236}">
                <a16:creationId xmlns:a16="http://schemas.microsoft.com/office/drawing/2014/main" id="{2E7C16AD-39EF-004C-8431-F194CDD19406}"/>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a:t>
            </a:r>
          </a:p>
        </p:txBody>
      </p:sp>
    </p:spTree>
    <p:extLst>
      <p:ext uri="{BB962C8B-B14F-4D97-AF65-F5344CB8AC3E}">
        <p14:creationId xmlns:p14="http://schemas.microsoft.com/office/powerpoint/2010/main" val="268163387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3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a:prstGeom prst="rect">
            <a:avLst/>
          </a:prstGeom>
        </p:spPr>
        <p:txBody>
          <a:bodyPr anchor="ctr">
            <a:normAutofit/>
          </a:bodyPr>
          <a:lstStyle>
            <a:lvl1pPr>
              <a:defRPr sz="3200"/>
            </a:lvl1pPr>
          </a:lstStyle>
          <a:p>
            <a:r>
              <a:rPr lang="sv-SE" sz="3600" b="1">
                <a:solidFill>
                  <a:srgbClr val="00ABC2"/>
                </a:solidFill>
                <a:latin typeface="AntartidaRounded Essential Ligh" panose="02000000000000000000" pitchFamily="2" charset="0"/>
              </a:rPr>
              <a:t>Rubrik</a:t>
            </a:r>
          </a:p>
        </p:txBody>
      </p:sp>
      <p:pic>
        <p:nvPicPr>
          <p:cNvPr id="9" name="Bildobjekt 8">
            <a:extLst>
              <a:ext uri="{FF2B5EF4-FFF2-40B4-BE49-F238E27FC236}">
                <a16:creationId xmlns:a16="http://schemas.microsoft.com/office/drawing/2014/main" id="{38AE7D2B-618F-9E41-B21F-ED9D35735F2C}"/>
              </a:ext>
            </a:extLst>
          </p:cNvPr>
          <p:cNvPicPr>
            <a:picLocks noChangeAspect="1"/>
          </p:cNvPicPr>
          <p:nvPr userDrawn="1"/>
        </p:nvPicPr>
        <p:blipFill>
          <a:blip r:embed="rId2"/>
          <a:stretch>
            <a:fillRect/>
          </a:stretch>
        </p:blipFill>
        <p:spPr>
          <a:xfrm>
            <a:off x="0" y="100013"/>
            <a:ext cx="1091153" cy="953100"/>
          </a:xfrm>
          <a:prstGeom prst="rect">
            <a:avLst/>
          </a:prstGeom>
        </p:spPr>
      </p:pic>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3"/>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868BD5A2-4205-9F4F-9F37-3466640C7372}"/>
              </a:ext>
            </a:extLst>
          </p:cNvPr>
          <p:cNvSpPr>
            <a:spLocks noGrp="1"/>
          </p:cNvSpPr>
          <p:nvPr>
            <p:ph type="body" sz="quarter" idx="10"/>
          </p:nvPr>
        </p:nvSpPr>
        <p:spPr>
          <a:xfrm>
            <a:off x="6767512" y="1753074"/>
            <a:ext cx="4586287" cy="4175125"/>
          </a:xfrm>
          <a:prstGeom prst="rect">
            <a:avLst/>
          </a:prstGeom>
        </p:spPr>
        <p:txBody>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175499177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7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8" name="Ellips 7">
            <a:extLst>
              <a:ext uri="{FF2B5EF4-FFF2-40B4-BE49-F238E27FC236}">
                <a16:creationId xmlns:a16="http://schemas.microsoft.com/office/drawing/2014/main" id="{722A24FD-1489-1746-8A90-8BEC66F3295F}"/>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20" name="Bildobjekt 19">
            <a:extLst>
              <a:ext uri="{FF2B5EF4-FFF2-40B4-BE49-F238E27FC236}">
                <a16:creationId xmlns:a16="http://schemas.microsoft.com/office/drawing/2014/main" id="{562F13BE-B5D9-1E4E-9944-5D14F99AA02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2274" y="2216406"/>
            <a:ext cx="3632200" cy="3149600"/>
          </a:xfrm>
          <a:prstGeom prst="rect">
            <a:avLst/>
          </a:prstGeom>
        </p:spPr>
      </p:pic>
      <p:sp>
        <p:nvSpPr>
          <p:cNvPr id="7" name="Rubrik 5">
            <a:extLst>
              <a:ext uri="{FF2B5EF4-FFF2-40B4-BE49-F238E27FC236}">
                <a16:creationId xmlns:a16="http://schemas.microsoft.com/office/drawing/2014/main" id="{4E2CF9ED-5FE0-6744-92CF-7E8C05BF2A2A}"/>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4: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Klimatneutrala byggmaterial</a:t>
            </a:r>
          </a:p>
        </p:txBody>
      </p:sp>
      <p:sp>
        <p:nvSpPr>
          <p:cNvPr id="13" name="Platshållare för text 2">
            <a:extLst>
              <a:ext uri="{FF2B5EF4-FFF2-40B4-BE49-F238E27FC236}">
                <a16:creationId xmlns:a16="http://schemas.microsoft.com/office/drawing/2014/main" id="{262B4921-6D22-0E41-81D6-CA686E86EC4C}"/>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143584370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B2AA2081-9DE4-964B-AC86-D210CA61F71E}"/>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306A3C4F-ED23-6E43-951A-0124188122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00100" y="2367072"/>
            <a:ext cx="3276600" cy="1955800"/>
          </a:xfrm>
          <a:prstGeom prst="rect">
            <a:avLst/>
          </a:prstGeom>
        </p:spPr>
      </p:pic>
      <p:sp>
        <p:nvSpPr>
          <p:cNvPr id="12" name="Rubrik 5">
            <a:extLst>
              <a:ext uri="{FF2B5EF4-FFF2-40B4-BE49-F238E27FC236}">
                <a16:creationId xmlns:a16="http://schemas.microsoft.com/office/drawing/2014/main" id="{43FE0922-430A-E643-8A36-E61B4CF955E9}"/>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5: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Drift, underhåll &amp; förvaltning</a:t>
            </a:r>
          </a:p>
        </p:txBody>
      </p:sp>
      <p:sp>
        <p:nvSpPr>
          <p:cNvPr id="14" name="Platshållare för text 2">
            <a:extLst>
              <a:ext uri="{FF2B5EF4-FFF2-40B4-BE49-F238E27FC236}">
                <a16:creationId xmlns:a16="http://schemas.microsoft.com/office/drawing/2014/main" id="{62495BD6-0588-F446-AC7B-A8A7B9403475}"/>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11760973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Ellips 12">
            <a:extLst>
              <a:ext uri="{FF2B5EF4-FFF2-40B4-BE49-F238E27FC236}">
                <a16:creationId xmlns:a16="http://schemas.microsoft.com/office/drawing/2014/main" id="{5F762A2B-83C0-9040-8D36-E605920887CB}"/>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13D887E0-B4D6-AD43-9485-0FB4A141F96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1118" y="2366038"/>
            <a:ext cx="2679700" cy="2298700"/>
          </a:xfrm>
          <a:prstGeom prst="rect">
            <a:avLst/>
          </a:prstGeom>
        </p:spPr>
      </p:pic>
      <p:sp>
        <p:nvSpPr>
          <p:cNvPr id="12" name="Rubrik 5">
            <a:extLst>
              <a:ext uri="{FF2B5EF4-FFF2-40B4-BE49-F238E27FC236}">
                <a16:creationId xmlns:a16="http://schemas.microsoft.com/office/drawing/2014/main" id="{7E198C88-CE01-FC41-8B8C-44B09D9C3108}"/>
              </a:ext>
            </a:extLst>
          </p:cNvPr>
          <p:cNvSpPr txBox="1">
            <a:spLocks/>
          </p:cNvSpPr>
          <p:nvPr userDrawn="1"/>
        </p:nvSpPr>
        <p:spPr>
          <a:xfrm>
            <a:off x="6746627"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6: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Klimatneutral byggarbetsplats &amp; transporter</a:t>
            </a:r>
          </a:p>
        </p:txBody>
      </p:sp>
      <p:sp>
        <p:nvSpPr>
          <p:cNvPr id="3" name="Platshållare för text 2">
            <a:extLst>
              <a:ext uri="{FF2B5EF4-FFF2-40B4-BE49-F238E27FC236}">
                <a16:creationId xmlns:a16="http://schemas.microsoft.com/office/drawing/2014/main" id="{8C8240F3-21CA-1940-9D07-E49CE2598BAB}"/>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36845516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3_Anpassad layout">
    <p:bg>
      <p:bgPr>
        <a:solidFill>
          <a:srgbClr val="8CC8CA"/>
        </a:solidFill>
        <a:effectLst/>
      </p:bgPr>
    </p:bg>
    <p:spTree>
      <p:nvGrpSpPr>
        <p:cNvPr id="1" name=""/>
        <p:cNvGrpSpPr/>
        <p:nvPr/>
      </p:nvGrpSpPr>
      <p:grpSpPr>
        <a:xfrm>
          <a:off x="0" y="0"/>
          <a:ext cx="0" cy="0"/>
          <a:chOff x="0" y="0"/>
          <a:chExt cx="0" cy="0"/>
        </a:xfrm>
      </p:grpSpPr>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2" name="Ellips 1">
            <a:extLst>
              <a:ext uri="{FF2B5EF4-FFF2-40B4-BE49-F238E27FC236}">
                <a16:creationId xmlns:a16="http://schemas.microsoft.com/office/drawing/2014/main" id="{FE2F26C5-4722-7546-9D05-37CA372BD12E}"/>
              </a:ext>
            </a:extLst>
          </p:cNvPr>
          <p:cNvSpPr/>
          <p:nvPr userDrawn="1"/>
        </p:nvSpPr>
        <p:spPr>
          <a:xfrm>
            <a:off x="-2156826" y="-560869"/>
            <a:ext cx="8266814" cy="8266814"/>
          </a:xfrm>
          <a:prstGeom prst="ellipse">
            <a:avLst/>
          </a:prstGeom>
          <a:solidFill>
            <a:srgbClr val="1D5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a:extLst>
              <a:ext uri="{FF2B5EF4-FFF2-40B4-BE49-F238E27FC236}">
                <a16:creationId xmlns:a16="http://schemas.microsoft.com/office/drawing/2014/main" id="{E5BD0232-F4D8-8943-8D8F-8249B9F15F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79149" y="2480338"/>
            <a:ext cx="3200400" cy="2184400"/>
          </a:xfrm>
          <a:prstGeom prst="rect">
            <a:avLst/>
          </a:prstGeom>
        </p:spPr>
      </p:pic>
      <p:sp>
        <p:nvSpPr>
          <p:cNvPr id="12" name="Rubrik 5">
            <a:extLst>
              <a:ext uri="{FF2B5EF4-FFF2-40B4-BE49-F238E27FC236}">
                <a16:creationId xmlns:a16="http://schemas.microsoft.com/office/drawing/2014/main" id="{CEC445B6-DAB1-3140-904A-D73825887394}"/>
              </a:ext>
            </a:extLst>
          </p:cNvPr>
          <p:cNvSpPr txBox="1">
            <a:spLocks/>
          </p:cNvSpPr>
          <p:nvPr userDrawn="1"/>
        </p:nvSpPr>
        <p:spPr>
          <a:xfrm>
            <a:off x="6746626" y="1783959"/>
            <a:ext cx="5445374" cy="288077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sz="4400" b="1">
                <a:solidFill>
                  <a:schemeClr val="bg1"/>
                </a:solidFill>
                <a:latin typeface="AntartidaRounded Essential Ligh" panose="02000000000000000000" pitchFamily="2" charset="0"/>
              </a:rPr>
              <a:t>AG 7: </a:t>
            </a:r>
            <a:br>
              <a:rPr lang="sv-SE" sz="4400" b="1">
                <a:solidFill>
                  <a:schemeClr val="bg1"/>
                </a:solidFill>
                <a:latin typeface="AntartidaRounded Essential Ligh" panose="02000000000000000000" pitchFamily="2" charset="0"/>
              </a:rPr>
            </a:br>
            <a:r>
              <a:rPr lang="sv-SE" sz="4400" b="1">
                <a:solidFill>
                  <a:schemeClr val="bg1"/>
                </a:solidFill>
                <a:latin typeface="AntartidaRounded Essential Ligh" panose="02000000000000000000" pitchFamily="2" charset="0"/>
              </a:rPr>
              <a:t>Kunskap &amp; kommunikation</a:t>
            </a:r>
          </a:p>
        </p:txBody>
      </p:sp>
      <p:sp>
        <p:nvSpPr>
          <p:cNvPr id="13" name="Platshållare för text 2">
            <a:extLst>
              <a:ext uri="{FF2B5EF4-FFF2-40B4-BE49-F238E27FC236}">
                <a16:creationId xmlns:a16="http://schemas.microsoft.com/office/drawing/2014/main" id="{64D10833-D0BB-DC42-990F-FFA17B0711BA}"/>
              </a:ext>
            </a:extLst>
          </p:cNvPr>
          <p:cNvSpPr>
            <a:spLocks noGrp="1"/>
          </p:cNvSpPr>
          <p:nvPr>
            <p:ph type="body" sz="quarter" idx="10"/>
          </p:nvPr>
        </p:nvSpPr>
        <p:spPr>
          <a:xfrm>
            <a:off x="6746627" y="4920616"/>
            <a:ext cx="4659313" cy="1106488"/>
          </a:xfrm>
          <a:prstGeom prst="rect">
            <a:avLst/>
          </a:prstGeom>
        </p:spPr>
        <p:txBody>
          <a:bodyPr/>
          <a:lstStyle>
            <a:lvl1pPr>
              <a:defRPr sz="2000">
                <a:solidFill>
                  <a:srgbClr val="1D566C"/>
                </a:solidFill>
              </a:defRPr>
            </a:lvl1pPr>
          </a:lstStyle>
          <a:p>
            <a:r>
              <a:rPr lang="sv-SE"/>
              <a:t>Redigera format för bakgrundstext
Nivå två
Nivå tre
Nivå fyra
Nivå fem</a:t>
            </a:r>
          </a:p>
        </p:txBody>
      </p:sp>
    </p:spTree>
    <p:extLst>
      <p:ext uri="{BB962C8B-B14F-4D97-AF65-F5344CB8AC3E}">
        <p14:creationId xmlns:p14="http://schemas.microsoft.com/office/powerpoint/2010/main" val="361267437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_Rubrik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8AF9CF0-043B-6C44-A12F-70AD9ACF0824}"/>
              </a:ext>
            </a:extLst>
          </p:cNvPr>
          <p:cNvPicPr>
            <a:picLocks noChangeAspect="1"/>
          </p:cNvPicPr>
          <p:nvPr userDrawn="1"/>
        </p:nvPicPr>
        <p:blipFill rotWithShape="1">
          <a:blip r:embed="rId2"/>
          <a:srcRect t="8864" b="16691"/>
          <a:stretch/>
        </p:blipFill>
        <p:spPr>
          <a:xfrm>
            <a:off x="-37539" y="1"/>
            <a:ext cx="12229539" cy="6858000"/>
          </a:xfrm>
          <a:prstGeom prst="rect">
            <a:avLst/>
          </a:prstGeom>
        </p:spPr>
      </p:pic>
      <p:pic>
        <p:nvPicPr>
          <p:cNvPr id="9" name="Bildobjekt 8">
            <a:extLst>
              <a:ext uri="{FF2B5EF4-FFF2-40B4-BE49-F238E27FC236}">
                <a16:creationId xmlns:a16="http://schemas.microsoft.com/office/drawing/2014/main" id="{FE76A122-A80B-1843-B61B-A1CF55CE27D0}"/>
              </a:ext>
            </a:extLst>
          </p:cNvPr>
          <p:cNvPicPr>
            <a:picLocks noChangeAspect="1"/>
          </p:cNvPicPr>
          <p:nvPr userDrawn="1"/>
        </p:nvPicPr>
        <p:blipFill>
          <a:blip r:embed="rId3"/>
          <a:stretch>
            <a:fillRect/>
          </a:stretch>
        </p:blipFill>
        <p:spPr>
          <a:xfrm>
            <a:off x="8924192" y="5245192"/>
            <a:ext cx="2622062" cy="1022258"/>
          </a:xfrm>
          <a:prstGeom prst="rect">
            <a:avLst/>
          </a:prstGeom>
        </p:spPr>
      </p:pic>
    </p:spTree>
    <p:extLst>
      <p:ext uri="{BB962C8B-B14F-4D97-AF65-F5344CB8AC3E}">
        <p14:creationId xmlns:p14="http://schemas.microsoft.com/office/powerpoint/2010/main" val="335941666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2_Avsnittsrubrik">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CC0861C-1F79-3844-8217-963F2B9323A6}"/>
              </a:ext>
            </a:extLst>
          </p:cNvPr>
          <p:cNvSpPr>
            <a:spLocks noGrp="1"/>
          </p:cNvSpPr>
          <p:nvPr>
            <p:ph type="title" hasCustomPrompt="1"/>
          </p:nvPr>
        </p:nvSpPr>
        <p:spPr>
          <a:xfrm>
            <a:off x="1273628" y="365125"/>
            <a:ext cx="10080171" cy="806449"/>
          </a:xfrm>
        </p:spPr>
        <p:txBody>
          <a:bodyPr>
            <a:normAutofit/>
          </a:bodyPr>
          <a:lstStyle>
            <a:lvl1pPr>
              <a:defRPr sz="3200"/>
            </a:lvl1pPr>
          </a:lstStyle>
          <a:p>
            <a:r>
              <a:rPr lang="sv-SE" sz="3600" b="1">
                <a:solidFill>
                  <a:srgbClr val="00ABC2"/>
                </a:solidFill>
                <a:latin typeface="AntartidaRounded Essential Ligh" panose="02000000000000000000" pitchFamily="2" charset="0"/>
              </a:rPr>
              <a:t>Rubrik</a:t>
            </a:r>
          </a:p>
        </p:txBody>
      </p:sp>
      <p:sp>
        <p:nvSpPr>
          <p:cNvPr id="8" name="Content Placeholder 2">
            <a:extLst>
              <a:ext uri="{FF2B5EF4-FFF2-40B4-BE49-F238E27FC236}">
                <a16:creationId xmlns:a16="http://schemas.microsoft.com/office/drawing/2014/main" id="{39E666F1-4C95-F742-B91C-FDE8D5B97C0A}"/>
              </a:ext>
            </a:extLst>
          </p:cNvPr>
          <p:cNvSpPr txBox="1">
            <a:spLocks/>
          </p:cNvSpPr>
          <p:nvPr userDrawn="1"/>
        </p:nvSpPr>
        <p:spPr>
          <a:xfrm>
            <a:off x="1273627" y="1807026"/>
            <a:ext cx="10080171" cy="3840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sv-SE" sz="1800" i="1">
              <a:solidFill>
                <a:srgbClr val="174659"/>
              </a:solidFill>
            </a:endParaRPr>
          </a:p>
        </p:txBody>
      </p:sp>
      <p:pic>
        <p:nvPicPr>
          <p:cNvPr id="10" name="Bildobjekt 9">
            <a:extLst>
              <a:ext uri="{FF2B5EF4-FFF2-40B4-BE49-F238E27FC236}">
                <a16:creationId xmlns:a16="http://schemas.microsoft.com/office/drawing/2014/main" id="{89D99170-2CA7-EC4B-9BD0-BF33E91EAAEA}"/>
              </a:ext>
            </a:extLst>
          </p:cNvPr>
          <p:cNvPicPr>
            <a:picLocks noChangeAspect="1"/>
          </p:cNvPicPr>
          <p:nvPr userDrawn="1"/>
        </p:nvPicPr>
        <p:blipFill>
          <a:blip r:embed="rId2"/>
          <a:stretch>
            <a:fillRect/>
          </a:stretch>
        </p:blipFill>
        <p:spPr>
          <a:xfrm>
            <a:off x="10834102" y="6282983"/>
            <a:ext cx="1157325" cy="451204"/>
          </a:xfrm>
          <a:prstGeom prst="rect">
            <a:avLst/>
          </a:prstGeom>
        </p:spPr>
      </p:pic>
      <p:pic>
        <p:nvPicPr>
          <p:cNvPr id="11" name="Bildobjekt 10">
            <a:extLst>
              <a:ext uri="{FF2B5EF4-FFF2-40B4-BE49-F238E27FC236}">
                <a16:creationId xmlns:a16="http://schemas.microsoft.com/office/drawing/2014/main" id="{6589383F-7D2E-924E-A916-806B4765A5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2470" y="455278"/>
            <a:ext cx="960764" cy="639427"/>
          </a:xfrm>
          <a:prstGeom prst="rect">
            <a:avLst/>
          </a:prstGeom>
        </p:spPr>
      </p:pic>
      <p:sp>
        <p:nvSpPr>
          <p:cNvPr id="3" name="Platshållare för text 2">
            <a:extLst>
              <a:ext uri="{FF2B5EF4-FFF2-40B4-BE49-F238E27FC236}">
                <a16:creationId xmlns:a16="http://schemas.microsoft.com/office/drawing/2014/main" id="{D7505291-6CF1-494C-A755-0D03D6DDBE1D}"/>
              </a:ext>
            </a:extLst>
          </p:cNvPr>
          <p:cNvSpPr>
            <a:spLocks noGrp="1"/>
          </p:cNvSpPr>
          <p:nvPr>
            <p:ph type="body" sz="quarter" idx="10"/>
          </p:nvPr>
        </p:nvSpPr>
        <p:spPr>
          <a:xfrm>
            <a:off x="1273173" y="1427163"/>
            <a:ext cx="10080625" cy="4351337"/>
          </a:xfrm>
        </p:spPr>
        <p:txBody>
          <a:bodyPr/>
          <a:lstStyle/>
          <a:p>
            <a:r>
              <a:rPr lang="sv-SE"/>
              <a:t>Redigera format för bakgrundstext
Nivå två
Nivå tre
Nivå fyra
Nivå fem</a:t>
            </a:r>
          </a:p>
        </p:txBody>
      </p:sp>
    </p:spTree>
    <p:extLst>
      <p:ext uri="{BB962C8B-B14F-4D97-AF65-F5344CB8AC3E}">
        <p14:creationId xmlns:p14="http://schemas.microsoft.com/office/powerpoint/2010/main" val="36301130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pic>
        <p:nvPicPr>
          <p:cNvPr id="4" name="Bildobjekt 3">
            <a:extLst>
              <a:ext uri="{FF2B5EF4-FFF2-40B4-BE49-F238E27FC236}">
                <a16:creationId xmlns:a16="http://schemas.microsoft.com/office/drawing/2014/main" id="{49A7BF54-727F-094C-881C-8C3A879B9003}"/>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150902744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8AF9CF0-043B-6C44-A12F-70AD9ACF0824}"/>
              </a:ext>
            </a:extLst>
          </p:cNvPr>
          <p:cNvPicPr>
            <a:picLocks noChangeAspect="1"/>
          </p:cNvPicPr>
          <p:nvPr userDrawn="1"/>
        </p:nvPicPr>
        <p:blipFill rotWithShape="1">
          <a:blip r:embed="rId2"/>
          <a:srcRect t="8864" b="16691"/>
          <a:stretch/>
        </p:blipFill>
        <p:spPr>
          <a:xfrm>
            <a:off x="-37539" y="1"/>
            <a:ext cx="12229539" cy="6858000"/>
          </a:xfrm>
          <a:prstGeom prst="rect">
            <a:avLst/>
          </a:prstGeom>
        </p:spPr>
      </p:pic>
      <p:pic>
        <p:nvPicPr>
          <p:cNvPr id="9" name="Bildobjekt 8">
            <a:extLst>
              <a:ext uri="{FF2B5EF4-FFF2-40B4-BE49-F238E27FC236}">
                <a16:creationId xmlns:a16="http://schemas.microsoft.com/office/drawing/2014/main" id="{FE76A122-A80B-1843-B61B-A1CF55CE27D0}"/>
              </a:ext>
            </a:extLst>
          </p:cNvPr>
          <p:cNvPicPr>
            <a:picLocks noChangeAspect="1"/>
          </p:cNvPicPr>
          <p:nvPr userDrawn="1"/>
        </p:nvPicPr>
        <p:blipFill>
          <a:blip r:embed="rId3"/>
          <a:stretch>
            <a:fillRect/>
          </a:stretch>
        </p:blipFill>
        <p:spPr>
          <a:xfrm>
            <a:off x="8924192" y="5245192"/>
            <a:ext cx="2622062" cy="1022258"/>
          </a:xfrm>
          <a:prstGeom prst="rect">
            <a:avLst/>
          </a:prstGeom>
        </p:spPr>
      </p:pic>
    </p:spTree>
    <p:extLst>
      <p:ext uri="{BB962C8B-B14F-4D97-AF65-F5344CB8AC3E}">
        <p14:creationId xmlns:p14="http://schemas.microsoft.com/office/powerpoint/2010/main" val="178510209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2631634" y="754399"/>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b="1">
              <a:solidFill>
                <a:schemeClr val="bg1"/>
              </a:solidFill>
              <a:latin typeface="AntartidaRounded Essential Ligh" panose="02000000000000000000" pitchFamily="2" charset="0"/>
            </a:endParaRP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183804"/>
            <a:ext cx="2333571" cy="2739869"/>
          </a:xfrm>
          <a:prstGeom prst="rect">
            <a:avLst/>
          </a:prstGeom>
        </p:spPr>
      </p:pic>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0" name="Rektangel 9">
            <a:extLst>
              <a:ext uri="{FF2B5EF4-FFF2-40B4-BE49-F238E27FC236}">
                <a16:creationId xmlns:a16="http://schemas.microsoft.com/office/drawing/2014/main" id="{D83B4A05-9797-C84D-BEE6-E32D4607F4E8}"/>
              </a:ext>
            </a:extLst>
          </p:cNvPr>
          <p:cNvSpPr/>
          <p:nvPr userDrawn="1"/>
        </p:nvSpPr>
        <p:spPr>
          <a:xfrm>
            <a:off x="2631634" y="1777037"/>
            <a:ext cx="7930225" cy="4221068"/>
          </a:xfrm>
          <a:prstGeom prst="rect">
            <a:avLst/>
          </a:prstGeom>
        </p:spPr>
        <p:txBody>
          <a:bodyPr vert="horz" lIns="91440" tIns="45720" rIns="91440" bIns="45720" rtlCol="0">
            <a:noAutofit/>
          </a:bodyPr>
          <a:lstStyle/>
          <a:p>
            <a:pPr>
              <a:lnSpc>
                <a:spcPct val="110000"/>
              </a:lnSpc>
              <a:spcBef>
                <a:spcPts val="1000"/>
              </a:spcBef>
            </a:pPr>
            <a:endParaRPr lang="sv-SE" b="1">
              <a:solidFill>
                <a:srgbClr val="1D566C"/>
              </a:solidFill>
              <a:latin typeface="AntartidaRounded Essential Ligh" panose="02000000000000000000" pitchFamily="2" charset="0"/>
            </a:endParaRPr>
          </a:p>
        </p:txBody>
      </p:sp>
      <p:sp>
        <p:nvSpPr>
          <p:cNvPr id="3" name="Platshållare för innehåll 2">
            <a:extLst>
              <a:ext uri="{FF2B5EF4-FFF2-40B4-BE49-F238E27FC236}">
                <a16:creationId xmlns:a16="http://schemas.microsoft.com/office/drawing/2014/main" id="{A5FEB6AF-9D25-4340-9377-5DC6DF5B2223}"/>
              </a:ext>
            </a:extLst>
          </p:cNvPr>
          <p:cNvSpPr>
            <a:spLocks noGrp="1"/>
          </p:cNvSpPr>
          <p:nvPr>
            <p:ph sz="quarter" idx="10"/>
          </p:nvPr>
        </p:nvSpPr>
        <p:spPr>
          <a:xfrm>
            <a:off x="2631634" y="1777037"/>
            <a:ext cx="8721725" cy="4457700"/>
          </a:xfrm>
        </p:spPr>
        <p:txBody>
          <a:bodyPr>
            <a:normAutofit/>
          </a:bodyPr>
          <a:lstStyle>
            <a:lvl1pPr>
              <a:defRPr sz="2000" b="0"/>
            </a:lvl1pPr>
          </a:lstStyle>
          <a:p>
            <a:r>
              <a:rPr lang="sv-SE"/>
              <a:t>Redigera format för bakgrundstext
Nivå två
Nivå tre
Nivå fyra
Nivå fem</a:t>
            </a:r>
          </a:p>
        </p:txBody>
      </p:sp>
      <p:sp>
        <p:nvSpPr>
          <p:cNvPr id="8" name="Platshållare för text 12">
            <a:extLst>
              <a:ext uri="{FF2B5EF4-FFF2-40B4-BE49-F238E27FC236}">
                <a16:creationId xmlns:a16="http://schemas.microsoft.com/office/drawing/2014/main" id="{A44A9ED9-E81A-7048-9742-BFFCBA1AEA42}"/>
              </a:ext>
            </a:extLst>
          </p:cNvPr>
          <p:cNvSpPr>
            <a:spLocks noGrp="1"/>
          </p:cNvSpPr>
          <p:nvPr>
            <p:ph type="body" sz="quarter" idx="11"/>
          </p:nvPr>
        </p:nvSpPr>
        <p:spPr>
          <a:xfrm>
            <a:off x="2631633" y="418843"/>
            <a:ext cx="8722165" cy="851157"/>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41592761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318973795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Rubrik och innehåll">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DCDDB286-0DB4-5345-9050-B17DB5173BFD}"/>
              </a:ext>
            </a:extLst>
          </p:cNvPr>
          <p:cNvPicPr>
            <a:picLocks noChangeAspect="1"/>
          </p:cNvPicPr>
          <p:nvPr userDrawn="1"/>
        </p:nvPicPr>
        <p:blipFill rotWithShape="1">
          <a:blip r:embed="rId2"/>
          <a:srcRect t="78821"/>
          <a:stretch/>
        </p:blipFill>
        <p:spPr>
          <a:xfrm>
            <a:off x="0" y="5405534"/>
            <a:ext cx="12192000" cy="1452465"/>
          </a:xfrm>
          <a:prstGeom prst="rect">
            <a:avLst/>
          </a:prstGeom>
        </p:spPr>
      </p:pic>
      <p:pic>
        <p:nvPicPr>
          <p:cNvPr id="3" name="Bildobjekt 2">
            <a:extLst>
              <a:ext uri="{FF2B5EF4-FFF2-40B4-BE49-F238E27FC236}">
                <a16:creationId xmlns:a16="http://schemas.microsoft.com/office/drawing/2014/main" id="{8E7CB013-0047-9D4F-A1BD-F241F4BE7235}"/>
              </a:ext>
            </a:extLst>
          </p:cNvPr>
          <p:cNvPicPr>
            <a:picLocks noChangeAspect="1"/>
          </p:cNvPicPr>
          <p:nvPr userDrawn="1"/>
        </p:nvPicPr>
        <p:blipFill rotWithShape="1">
          <a:blip r:embed="rId3"/>
          <a:srcRect l="17061" b="26984"/>
          <a:stretch/>
        </p:blipFill>
        <p:spPr>
          <a:xfrm>
            <a:off x="2400300" y="27525"/>
            <a:ext cx="9305613" cy="5378009"/>
          </a:xfrm>
          <a:prstGeom prst="rect">
            <a:avLst/>
          </a:prstGeom>
        </p:spPr>
      </p:pic>
    </p:spTree>
    <p:extLst>
      <p:ext uri="{BB962C8B-B14F-4D97-AF65-F5344CB8AC3E}">
        <p14:creationId xmlns:p14="http://schemas.microsoft.com/office/powerpoint/2010/main" val="1176303339"/>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4C55BB95-066D-104F-BAA3-AAD2D777DD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310" y="114301"/>
            <a:ext cx="10654540" cy="6623092"/>
          </a:xfrm>
          <a:prstGeom prst="rect">
            <a:avLst/>
          </a:prstGeom>
        </p:spPr>
      </p:pic>
    </p:spTree>
    <p:extLst>
      <p:ext uri="{BB962C8B-B14F-4D97-AF65-F5344CB8AC3E}">
        <p14:creationId xmlns:p14="http://schemas.microsoft.com/office/powerpoint/2010/main" val="208382841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9_Rubrik och innehåll">
    <p:bg>
      <p:bgPr>
        <a:solidFill>
          <a:schemeClr val="bg1">
            <a:lumMod val="95000"/>
          </a:schemeClr>
        </a:solidFill>
        <a:effectLst/>
      </p:bgPr>
    </p:bg>
    <p:spTree>
      <p:nvGrpSpPr>
        <p:cNvPr id="1" name=""/>
        <p:cNvGrpSpPr/>
        <p:nvPr/>
      </p:nvGrpSpPr>
      <p:grpSpPr>
        <a:xfrm>
          <a:off x="0" y="0"/>
          <a:ext cx="0" cy="0"/>
          <a:chOff x="0" y="0"/>
          <a:chExt cx="0" cy="0"/>
        </a:xfrm>
      </p:grpSpPr>
      <p:pic>
        <p:nvPicPr>
          <p:cNvPr id="5" name="Bild 4" descr="Dokument">
            <a:extLst>
              <a:ext uri="{FF2B5EF4-FFF2-40B4-BE49-F238E27FC236}">
                <a16:creationId xmlns:a16="http://schemas.microsoft.com/office/drawing/2014/main" id="{C011F58F-7260-F240-960E-8605185F31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99508" y="5135020"/>
            <a:ext cx="780904" cy="780904"/>
          </a:xfrm>
          <a:prstGeom prst="rect">
            <a:avLst/>
          </a:prstGeom>
        </p:spPr>
      </p:pic>
      <p:sp>
        <p:nvSpPr>
          <p:cNvPr id="6" name="textruta 5">
            <a:extLst>
              <a:ext uri="{FF2B5EF4-FFF2-40B4-BE49-F238E27FC236}">
                <a16:creationId xmlns:a16="http://schemas.microsoft.com/office/drawing/2014/main" id="{782FE7A1-D1E2-7C40-9E61-FB4AFED8E295}"/>
              </a:ext>
            </a:extLst>
          </p:cNvPr>
          <p:cNvSpPr txBox="1"/>
          <p:nvPr userDrawn="1"/>
        </p:nvSpPr>
        <p:spPr>
          <a:xfrm>
            <a:off x="872701" y="3607763"/>
            <a:ext cx="10016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Nuvärde</a:t>
            </a:r>
          </a:p>
        </p:txBody>
      </p:sp>
      <p:sp>
        <p:nvSpPr>
          <p:cNvPr id="7" name="textruta 6">
            <a:extLst>
              <a:ext uri="{FF2B5EF4-FFF2-40B4-BE49-F238E27FC236}">
                <a16:creationId xmlns:a16="http://schemas.microsoft.com/office/drawing/2014/main" id="{61D407B3-FE8B-8C46-A0D3-51CE089BE12E}"/>
              </a:ext>
            </a:extLst>
          </p:cNvPr>
          <p:cNvSpPr txBox="1"/>
          <p:nvPr userDrawn="1"/>
        </p:nvSpPr>
        <p:spPr>
          <a:xfrm>
            <a:off x="5320759" y="3672040"/>
            <a:ext cx="296143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Målvärde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Halvvägs </a:t>
            </a:r>
            <a:r>
              <a:rPr lang="sv-SE" b="1">
                <a:solidFill>
                  <a:prstClr val="black"/>
                </a:solidFill>
                <a:latin typeface="Calibri" panose="020F0502020204030204"/>
              </a:rPr>
              <a:t>&amp; ett klimatneutralt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a:solidFill>
                  <a:prstClr val="black"/>
                </a:solidFill>
                <a:latin typeface="Calibri" panose="020F0502020204030204"/>
              </a:rPr>
              <a:t>byggprojekt</a:t>
            </a:r>
            <a:endParaRPr kumimoji="0" lang="sv-SE"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Höger klammerparentes 7">
            <a:extLst>
              <a:ext uri="{FF2B5EF4-FFF2-40B4-BE49-F238E27FC236}">
                <a16:creationId xmlns:a16="http://schemas.microsoft.com/office/drawing/2014/main" id="{0FD892CB-64A9-A243-A0AD-EF77BCD92A16}"/>
              </a:ext>
            </a:extLst>
          </p:cNvPr>
          <p:cNvSpPr/>
          <p:nvPr userDrawn="1"/>
        </p:nvSpPr>
        <p:spPr>
          <a:xfrm rot="5400000">
            <a:off x="3388529" y="2332817"/>
            <a:ext cx="418051" cy="3446408"/>
          </a:xfrm>
          <a:prstGeom prst="rightBrace">
            <a:avLst>
              <a:gd name="adj1" fmla="val 41436"/>
              <a:gd name="adj2" fmla="val 53067"/>
            </a:avLst>
          </a:prstGeom>
          <a:ln w="38100">
            <a:solidFill>
              <a:srgbClr val="00ABC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Kub 8">
            <a:extLst>
              <a:ext uri="{FF2B5EF4-FFF2-40B4-BE49-F238E27FC236}">
                <a16:creationId xmlns:a16="http://schemas.microsoft.com/office/drawing/2014/main" id="{E4BF78E4-B5F9-5643-A072-4F3349C6D7FE}"/>
              </a:ext>
            </a:extLst>
          </p:cNvPr>
          <p:cNvSpPr/>
          <p:nvPr userDrawn="1"/>
        </p:nvSpPr>
        <p:spPr>
          <a:xfrm>
            <a:off x="106600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486B84B8-D220-2744-A2A7-2A308186314B}"/>
              </a:ext>
            </a:extLst>
          </p:cNvPr>
          <p:cNvSpPr txBox="1"/>
          <p:nvPr userDrawn="1"/>
        </p:nvSpPr>
        <p:spPr>
          <a:xfrm>
            <a:off x="2972012" y="4268406"/>
            <a:ext cx="12510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Gapanalys</a:t>
            </a:r>
          </a:p>
        </p:txBody>
      </p:sp>
      <p:sp>
        <p:nvSpPr>
          <p:cNvPr id="11" name="textruta 10">
            <a:extLst>
              <a:ext uri="{FF2B5EF4-FFF2-40B4-BE49-F238E27FC236}">
                <a16:creationId xmlns:a16="http://schemas.microsoft.com/office/drawing/2014/main" id="{3FFA2F39-7121-4B43-88CF-8038EE5AE3F4}"/>
              </a:ext>
            </a:extLst>
          </p:cNvPr>
          <p:cNvSpPr txBox="1"/>
          <p:nvPr userDrawn="1"/>
        </p:nvSpPr>
        <p:spPr>
          <a:xfrm>
            <a:off x="2496179" y="5915924"/>
            <a:ext cx="220275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Handlingsplan 2025 50%</a:t>
            </a:r>
          </a:p>
        </p:txBody>
      </p:sp>
      <p:cxnSp>
        <p:nvCxnSpPr>
          <p:cNvPr id="13" name="Rak koppling 9">
            <a:extLst>
              <a:ext uri="{FF2B5EF4-FFF2-40B4-BE49-F238E27FC236}">
                <a16:creationId xmlns:a16="http://schemas.microsoft.com/office/drawing/2014/main" id="{5D54CF31-CE53-9E4D-9378-91D12C404C99}"/>
              </a:ext>
            </a:extLst>
          </p:cNvPr>
          <p:cNvCxnSpPr>
            <a:cxnSpLocks/>
          </p:cNvCxnSpPr>
          <p:nvPr userDrawn="1"/>
        </p:nvCxnSpPr>
        <p:spPr>
          <a:xfrm>
            <a:off x="1791304" y="3349053"/>
            <a:ext cx="811695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ruta 13">
            <a:extLst>
              <a:ext uri="{FF2B5EF4-FFF2-40B4-BE49-F238E27FC236}">
                <a16:creationId xmlns:a16="http://schemas.microsoft.com/office/drawing/2014/main" id="{87A42275-7ED0-8F49-B43D-A36D86B2F55B}"/>
              </a:ext>
            </a:extLst>
          </p:cNvPr>
          <p:cNvSpPr txBox="1"/>
          <p:nvPr userDrawn="1"/>
        </p:nvSpPr>
        <p:spPr>
          <a:xfrm>
            <a:off x="2222491" y="3445712"/>
            <a:ext cx="2700646" cy="274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2021            2022            2023           2024</a:t>
            </a:r>
          </a:p>
        </p:txBody>
      </p:sp>
      <p:sp>
        <p:nvSpPr>
          <p:cNvPr id="15" name="Kub 14">
            <a:extLst>
              <a:ext uri="{FF2B5EF4-FFF2-40B4-BE49-F238E27FC236}">
                <a16:creationId xmlns:a16="http://schemas.microsoft.com/office/drawing/2014/main" id="{19333B16-B3B1-174E-9C11-E491075BF020}"/>
              </a:ext>
            </a:extLst>
          </p:cNvPr>
          <p:cNvSpPr/>
          <p:nvPr userDrawn="1"/>
        </p:nvSpPr>
        <p:spPr>
          <a:xfrm>
            <a:off x="552865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Kub 15">
            <a:extLst>
              <a:ext uri="{FF2B5EF4-FFF2-40B4-BE49-F238E27FC236}">
                <a16:creationId xmlns:a16="http://schemas.microsoft.com/office/drawing/2014/main" id="{F4CACA1B-80CB-654B-AC92-83AE8DC75BEA}"/>
              </a:ext>
            </a:extLst>
          </p:cNvPr>
          <p:cNvSpPr/>
          <p:nvPr userDrawn="1"/>
        </p:nvSpPr>
        <p:spPr>
          <a:xfrm>
            <a:off x="9908254"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506404BE-9A8E-2E41-A830-FBDD52274367}"/>
              </a:ext>
            </a:extLst>
          </p:cNvPr>
          <p:cNvSpPr txBox="1"/>
          <p:nvPr userDrawn="1"/>
        </p:nvSpPr>
        <p:spPr>
          <a:xfrm>
            <a:off x="6496354" y="3427884"/>
            <a:ext cx="30324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2026         2027         2028         2028         2029</a:t>
            </a:r>
          </a:p>
        </p:txBody>
      </p:sp>
      <p:sp>
        <p:nvSpPr>
          <p:cNvPr id="18" name="textruta 17">
            <a:extLst>
              <a:ext uri="{FF2B5EF4-FFF2-40B4-BE49-F238E27FC236}">
                <a16:creationId xmlns:a16="http://schemas.microsoft.com/office/drawing/2014/main" id="{4D971E49-EEA5-AE40-9C48-A6F27F016D88}"/>
              </a:ext>
            </a:extLst>
          </p:cNvPr>
          <p:cNvSpPr txBox="1"/>
          <p:nvPr userDrawn="1"/>
        </p:nvSpPr>
        <p:spPr>
          <a:xfrm>
            <a:off x="9715370" y="3672039"/>
            <a:ext cx="16152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Klimatneutralt byggande</a:t>
            </a:r>
          </a:p>
        </p:txBody>
      </p:sp>
      <p:cxnSp>
        <p:nvCxnSpPr>
          <p:cNvPr id="19" name="Rak pil 18">
            <a:extLst>
              <a:ext uri="{FF2B5EF4-FFF2-40B4-BE49-F238E27FC236}">
                <a16:creationId xmlns:a16="http://schemas.microsoft.com/office/drawing/2014/main" id="{0AD9EA06-0469-2749-BBBB-E39266EA1001}"/>
              </a:ext>
            </a:extLst>
          </p:cNvPr>
          <p:cNvCxnSpPr>
            <a:cxnSpLocks/>
          </p:cNvCxnSpPr>
          <p:nvPr userDrawn="1"/>
        </p:nvCxnSpPr>
        <p:spPr>
          <a:xfrm>
            <a:off x="3489960" y="4637738"/>
            <a:ext cx="0" cy="42421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pic>
        <p:nvPicPr>
          <p:cNvPr id="20" name="Bildobjekt 19">
            <a:extLst>
              <a:ext uri="{FF2B5EF4-FFF2-40B4-BE49-F238E27FC236}">
                <a16:creationId xmlns:a16="http://schemas.microsoft.com/office/drawing/2014/main" id="{4EB8B819-A6AD-0747-99C5-A8AF009AE56E}"/>
              </a:ext>
            </a:extLst>
          </p:cNvPr>
          <p:cNvPicPr>
            <a:picLocks noChangeAspect="1"/>
          </p:cNvPicPr>
          <p:nvPr userDrawn="1"/>
        </p:nvPicPr>
        <p:blipFill>
          <a:blip r:embed="rId4"/>
          <a:stretch>
            <a:fillRect/>
          </a:stretch>
        </p:blipFill>
        <p:spPr>
          <a:xfrm>
            <a:off x="10834102" y="6282983"/>
            <a:ext cx="1157325" cy="451204"/>
          </a:xfrm>
          <a:prstGeom prst="rect">
            <a:avLst/>
          </a:prstGeom>
        </p:spPr>
      </p:pic>
      <p:sp>
        <p:nvSpPr>
          <p:cNvPr id="21" name="textruta 20">
            <a:extLst>
              <a:ext uri="{FF2B5EF4-FFF2-40B4-BE49-F238E27FC236}">
                <a16:creationId xmlns:a16="http://schemas.microsoft.com/office/drawing/2014/main" id="{268FF753-5F3A-5F44-96C2-31E4C952E768}"/>
              </a:ext>
            </a:extLst>
          </p:cNvPr>
          <p:cNvSpPr txBox="1"/>
          <p:nvPr userDrawn="1"/>
        </p:nvSpPr>
        <p:spPr>
          <a:xfrm>
            <a:off x="1985860" y="1684897"/>
            <a:ext cx="2214986" cy="1077218"/>
          </a:xfrm>
          <a:prstGeom prst="rect">
            <a:avLst/>
          </a:prstGeom>
          <a:noFill/>
        </p:spPr>
        <p:txBody>
          <a:bodyPr wrap="square" rtlCol="0">
            <a:spAutoFit/>
          </a:bodyPr>
          <a:lstStyle>
            <a:defPPr>
              <a:defRPr lang="sv-SE"/>
            </a:defPPr>
            <a:lvl1pPr marR="0" lvl="0" indent="0" fontAlgn="auto">
              <a:lnSpc>
                <a:spcPct val="100000"/>
              </a:lnSpc>
              <a:spcBef>
                <a:spcPts val="0"/>
              </a:spcBef>
              <a:spcAft>
                <a:spcPts val="0"/>
              </a:spcAft>
              <a:buClrTx/>
              <a:buSzTx/>
              <a:buFontTx/>
              <a:buNone/>
              <a:tabLst/>
              <a:defRPr kumimoji="0" b="1" i="0" u="none" strike="noStrike" cap="none" spc="0" normalizeH="0" baseline="0">
                <a:ln>
                  <a:noFill/>
                </a:ln>
                <a:solidFill>
                  <a:prstClr val="black"/>
                </a:solidFill>
                <a:effectLst/>
                <a:uLnTx/>
                <a:uFillTx/>
                <a:latin typeface="Calibri" panose="020F0502020204030204"/>
              </a:defRPr>
            </a:lvl1pPr>
          </a:lstStyle>
          <a:p>
            <a:r>
              <a:rPr lang="sv-SE" sz="1600"/>
              <a:t>Midsommar 2021: Redovisa sitt klimatlöfte, därefter löpande</a:t>
            </a:r>
          </a:p>
        </p:txBody>
      </p:sp>
      <p:sp>
        <p:nvSpPr>
          <p:cNvPr id="22" name="Rektangel 21">
            <a:extLst>
              <a:ext uri="{FF2B5EF4-FFF2-40B4-BE49-F238E27FC236}">
                <a16:creationId xmlns:a16="http://schemas.microsoft.com/office/drawing/2014/main" id="{E4C89078-85D1-754C-AF98-673D5226F44C}"/>
              </a:ext>
            </a:extLst>
          </p:cNvPr>
          <p:cNvSpPr/>
          <p:nvPr userDrawn="1"/>
        </p:nvSpPr>
        <p:spPr>
          <a:xfrm>
            <a:off x="5601210" y="2455954"/>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2025</a:t>
            </a:r>
            <a:endParaRPr lang="sv-SE"/>
          </a:p>
        </p:txBody>
      </p:sp>
      <p:sp>
        <p:nvSpPr>
          <p:cNvPr id="23" name="Rektangel 22">
            <a:extLst>
              <a:ext uri="{FF2B5EF4-FFF2-40B4-BE49-F238E27FC236}">
                <a16:creationId xmlns:a16="http://schemas.microsoft.com/office/drawing/2014/main" id="{3B5D7A0F-62E1-C840-90EB-88BACB5410BB}"/>
              </a:ext>
            </a:extLst>
          </p:cNvPr>
          <p:cNvSpPr/>
          <p:nvPr userDrawn="1"/>
        </p:nvSpPr>
        <p:spPr>
          <a:xfrm>
            <a:off x="9989240" y="2402799"/>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2030</a:t>
            </a:r>
            <a:endParaRPr lang="sv-SE"/>
          </a:p>
        </p:txBody>
      </p:sp>
      <p:sp>
        <p:nvSpPr>
          <p:cNvPr id="24" name="Rektangel 23">
            <a:extLst>
              <a:ext uri="{FF2B5EF4-FFF2-40B4-BE49-F238E27FC236}">
                <a16:creationId xmlns:a16="http://schemas.microsoft.com/office/drawing/2014/main" id="{CD814902-4E9A-144F-A200-C0A301F62F15}"/>
              </a:ext>
            </a:extLst>
          </p:cNvPr>
          <p:cNvSpPr/>
          <p:nvPr userDrawn="1"/>
        </p:nvSpPr>
        <p:spPr>
          <a:xfrm>
            <a:off x="1188535" y="2417738"/>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2020</a:t>
            </a:r>
            <a:endParaRPr lang="sv-SE"/>
          </a:p>
        </p:txBody>
      </p:sp>
      <p:cxnSp>
        <p:nvCxnSpPr>
          <p:cNvPr id="25" name="Rak pil 24">
            <a:extLst>
              <a:ext uri="{FF2B5EF4-FFF2-40B4-BE49-F238E27FC236}">
                <a16:creationId xmlns:a16="http://schemas.microsoft.com/office/drawing/2014/main" id="{CC6BE726-8767-C743-BFD2-D8AF1F78F92C}"/>
              </a:ext>
            </a:extLst>
          </p:cNvPr>
          <p:cNvCxnSpPr>
            <a:cxnSpLocks/>
          </p:cNvCxnSpPr>
          <p:nvPr userDrawn="1"/>
        </p:nvCxnSpPr>
        <p:spPr>
          <a:xfrm flipV="1">
            <a:off x="2496179" y="2787070"/>
            <a:ext cx="0" cy="52417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sp>
        <p:nvSpPr>
          <p:cNvPr id="26" name="Platshållare för text 12">
            <a:extLst>
              <a:ext uri="{FF2B5EF4-FFF2-40B4-BE49-F238E27FC236}">
                <a16:creationId xmlns:a16="http://schemas.microsoft.com/office/drawing/2014/main" id="{81B0D856-8DC4-814D-9593-CDD0C7748794}"/>
              </a:ext>
            </a:extLst>
          </p:cNvPr>
          <p:cNvSpPr>
            <a:spLocks noGrp="1"/>
          </p:cNvSpPr>
          <p:nvPr>
            <p:ph type="body" sz="quarter" idx="11"/>
          </p:nvPr>
        </p:nvSpPr>
        <p:spPr>
          <a:xfrm>
            <a:off x="878953" y="455464"/>
            <a:ext cx="8281199" cy="667450"/>
          </a:xfrm>
        </p:spPr>
        <p:txBody>
          <a:bodyPr anchor="ctr">
            <a:normAutofit/>
          </a:bodyPr>
          <a:lstStyle>
            <a:lvl1pPr>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r>
              <a:rPr lang="sv-SE"/>
              <a:t>Redigera format för bakgrundstext</a:t>
            </a:r>
          </a:p>
        </p:txBody>
      </p:sp>
    </p:spTree>
    <p:extLst>
      <p:ext uri="{BB962C8B-B14F-4D97-AF65-F5344CB8AC3E}">
        <p14:creationId xmlns:p14="http://schemas.microsoft.com/office/powerpoint/2010/main" val="325384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p:bldP spid="11" grpId="0"/>
      <p:bldP spid="14" grpId="0"/>
      <p:bldP spid="15" grpId="0" animBg="1"/>
      <p:bldP spid="16" grpId="0" animBg="1"/>
      <p:bldP spid="17" grpId="0"/>
      <p:bldP spid="18" grpId="0"/>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0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71639210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3810729" y="653036"/>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rgbClr val="EBF2F8"/>
                </a:solidFill>
                <a:latin typeface="AntartidaRounded Essential Ligh" panose="02000000000000000000" pitchFamily="2" charset="0"/>
              </a:rPr>
              <a:t> </a:t>
            </a: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653036"/>
            <a:ext cx="3468677" cy="4072609"/>
          </a:xfrm>
          <a:prstGeom prst="rect">
            <a:avLst/>
          </a:prstGeom>
        </p:spPr>
      </p:pic>
      <p:sp>
        <p:nvSpPr>
          <p:cNvPr id="8" name="Platshållare för innehåll 6">
            <a:extLst>
              <a:ext uri="{FF2B5EF4-FFF2-40B4-BE49-F238E27FC236}">
                <a16:creationId xmlns:a16="http://schemas.microsoft.com/office/drawing/2014/main" id="{EB98F920-5CB3-7448-ADD2-D3B46BDEEBFC}"/>
              </a:ext>
            </a:extLst>
          </p:cNvPr>
          <p:cNvSpPr txBox="1">
            <a:spLocks/>
          </p:cNvSpPr>
          <p:nvPr userDrawn="1"/>
        </p:nvSpPr>
        <p:spPr>
          <a:xfrm>
            <a:off x="3810729" y="1632849"/>
            <a:ext cx="7793207" cy="180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p:txBody>
      </p:sp>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innehåll 2">
            <a:extLst>
              <a:ext uri="{FF2B5EF4-FFF2-40B4-BE49-F238E27FC236}">
                <a16:creationId xmlns:a16="http://schemas.microsoft.com/office/drawing/2014/main" id="{732B83AA-7507-D148-BFF0-104290598B77}"/>
              </a:ext>
            </a:extLst>
          </p:cNvPr>
          <p:cNvSpPr>
            <a:spLocks noGrp="1"/>
          </p:cNvSpPr>
          <p:nvPr>
            <p:ph sz="quarter" idx="10"/>
          </p:nvPr>
        </p:nvSpPr>
        <p:spPr>
          <a:xfrm>
            <a:off x="4303712" y="1920760"/>
            <a:ext cx="7050087" cy="4363640"/>
          </a:xfrm>
        </p:spPr>
        <p:txBody>
          <a:bodyPr/>
          <a:lstStyle/>
          <a:p>
            <a:r>
              <a:rPr lang="sv-SE"/>
              <a:t>Redigera format för bakgrundstext
Nivå två
Nivå tre
Nivå fyra
Nivå fem</a:t>
            </a:r>
          </a:p>
        </p:txBody>
      </p:sp>
      <p:sp>
        <p:nvSpPr>
          <p:cNvPr id="13" name="Platshållare för text 12">
            <a:extLst>
              <a:ext uri="{FF2B5EF4-FFF2-40B4-BE49-F238E27FC236}">
                <a16:creationId xmlns:a16="http://schemas.microsoft.com/office/drawing/2014/main" id="{BD006F84-F5F4-5F47-BA5F-A47A329E4445}"/>
              </a:ext>
            </a:extLst>
          </p:cNvPr>
          <p:cNvSpPr>
            <a:spLocks noGrp="1"/>
          </p:cNvSpPr>
          <p:nvPr>
            <p:ph type="body" sz="quarter" idx="11"/>
          </p:nvPr>
        </p:nvSpPr>
        <p:spPr>
          <a:xfrm>
            <a:off x="4303711" y="418843"/>
            <a:ext cx="7050087" cy="1267724"/>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380158768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2_Rubrik och innehåll">
    <p:bg>
      <p:bgPr>
        <a:solidFill>
          <a:srgbClr val="E6E6E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1219835"/>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6" name="Platshållare för innehåll 5">
            <a:extLst>
              <a:ext uri="{FF2B5EF4-FFF2-40B4-BE49-F238E27FC236}">
                <a16:creationId xmlns:a16="http://schemas.microsoft.com/office/drawing/2014/main" id="{74A1FB4C-DD39-8E46-BC95-125A85959E05}"/>
              </a:ext>
            </a:extLst>
          </p:cNvPr>
          <p:cNvSpPr>
            <a:spLocks noGrp="1"/>
          </p:cNvSpPr>
          <p:nvPr>
            <p:ph sz="quarter" idx="10"/>
          </p:nvPr>
        </p:nvSpPr>
        <p:spPr>
          <a:xfrm>
            <a:off x="1273174" y="1931645"/>
            <a:ext cx="10080625" cy="4351338"/>
          </a:xfrm>
        </p:spPr>
        <p:txBody>
          <a:bodyPr>
            <a:normAutofit/>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253194092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4_Rubrik och innehåll">
    <p:bg>
      <p:bgPr>
        <a:solidFill>
          <a:schemeClr val="bg1"/>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31B6CB08-7C11-B145-88A6-6B7A181E1B00}"/>
              </a:ext>
            </a:extLst>
          </p:cNvPr>
          <p:cNvSpPr>
            <a:spLocks noGrp="1"/>
          </p:cNvSpPr>
          <p:nvPr>
            <p:ph type="body" sz="quarter" idx="11"/>
          </p:nvPr>
        </p:nvSpPr>
        <p:spPr>
          <a:xfrm>
            <a:off x="862686" y="1691469"/>
            <a:ext cx="4979988" cy="3359150"/>
          </a:xfrm>
          <a:ln w="28575">
            <a:solidFill>
              <a:srgbClr val="174659"/>
            </a:solidFill>
          </a:ln>
        </p:spPr>
        <p:txBody>
          <a:bodyPr/>
          <a:lstStyle/>
          <a:p>
            <a:r>
              <a:rPr lang="sv-SE"/>
              <a:t>Redigera format för bakgrundstext
Nivå två
Nivå tre
Nivå fyra
Nivå fem</a:t>
            </a:r>
          </a:p>
        </p:txBody>
      </p:sp>
      <p:sp>
        <p:nvSpPr>
          <p:cNvPr id="11" name="Platshållare för text 10">
            <a:extLst>
              <a:ext uri="{FF2B5EF4-FFF2-40B4-BE49-F238E27FC236}">
                <a16:creationId xmlns:a16="http://schemas.microsoft.com/office/drawing/2014/main" id="{4FE454FE-FECB-B840-9099-10AA90DD9745}"/>
              </a:ext>
            </a:extLst>
          </p:cNvPr>
          <p:cNvSpPr>
            <a:spLocks noGrp="1"/>
          </p:cNvSpPr>
          <p:nvPr>
            <p:ph type="body" sz="quarter" idx="12"/>
          </p:nvPr>
        </p:nvSpPr>
        <p:spPr>
          <a:xfrm>
            <a:off x="6265228" y="1691469"/>
            <a:ext cx="4979987" cy="3367087"/>
          </a:xfrm>
          <a:ln w="28575">
            <a:solidFill>
              <a:srgbClr val="8CC8CA"/>
            </a:solidFill>
          </a:ln>
        </p:spPr>
        <p:txBody>
          <a:bodyPr/>
          <a:lstStyle/>
          <a:p>
            <a:r>
              <a:rPr lang="sv-SE"/>
              <a:t>Redigera format för bakgrundstext
Nivå två
Nivå tre
Nivå fyra
Nivå fem</a:t>
            </a:r>
          </a:p>
        </p:txBody>
      </p:sp>
      <p:sp>
        <p:nvSpPr>
          <p:cNvPr id="7" name="Title 1">
            <a:extLst>
              <a:ext uri="{FF2B5EF4-FFF2-40B4-BE49-F238E27FC236}">
                <a16:creationId xmlns:a16="http://schemas.microsoft.com/office/drawing/2014/main" id="{745FBED7-CBE5-374E-92EB-69919DC65F8F}"/>
              </a:ext>
            </a:extLst>
          </p:cNvPr>
          <p:cNvSpPr>
            <a:spLocks noGrp="1"/>
          </p:cNvSpPr>
          <p:nvPr>
            <p:ph type="title"/>
          </p:nvPr>
        </p:nvSpPr>
        <p:spPr>
          <a:xfrm>
            <a:off x="802588" y="467042"/>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426210139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_Rubrik och innehåll">
    <p:bg>
      <p:bgPr>
        <a:solidFill>
          <a:schemeClr val="bg1">
            <a:lumMod val="9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298379854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267078130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7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33392D-781B-4EEF-8147-E86F6006D0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77CA15A-4D7D-4A51-BB68-955A2A49A32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31933785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CCC7994-6360-46A2-A97E-4DBC7F6228DD}" type="slidenum">
              <a:rPr lang="sv-SE" smtClean="0"/>
              <a:t>‹#›</a:t>
            </a:fld>
            <a:endParaRPr lang="sv-SE"/>
          </a:p>
        </p:txBody>
      </p:sp>
      <p:sp>
        <p:nvSpPr>
          <p:cNvPr id="3" name="Innehåll platshållare"/>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Underrubrik">
            <a:extLst>
              <a:ext uri="{FF2B5EF4-FFF2-40B4-BE49-F238E27FC236}">
                <a16:creationId xmlns:a16="http://schemas.microsoft.com/office/drawing/2014/main" id="{8E042186-FCA8-476C-9A05-5A381609FFBC}"/>
              </a:ext>
            </a:extLst>
          </p:cNvPr>
          <p:cNvSpPr>
            <a:spLocks noGrp="1"/>
          </p:cNvSpPr>
          <p:nvPr>
            <p:ph type="body" sz="quarter" idx="13" hasCustomPrompt="1"/>
          </p:nvPr>
        </p:nvSpPr>
        <p:spPr>
          <a:xfrm>
            <a:off x="540000" y="756000"/>
            <a:ext cx="11112500" cy="396000"/>
          </a:xfrm>
        </p:spPr>
        <p:txBody>
          <a:bodyPr/>
          <a:lstStyle>
            <a:lvl1pPr marL="0" indent="0">
              <a:spcBef>
                <a:spcPts val="0"/>
              </a:spcBef>
              <a:buNone/>
              <a:defRPr sz="1800" b="0"/>
            </a:lvl1pPr>
            <a:lvl2pPr marL="216000" indent="0">
              <a:buNone/>
              <a:defRPr/>
            </a:lvl2pPr>
            <a:lvl3pPr marL="468000" indent="0">
              <a:buNone/>
              <a:defRPr/>
            </a:lvl3pPr>
            <a:lvl4pPr marL="720000" indent="0">
              <a:buNone/>
              <a:defRPr/>
            </a:lvl4pPr>
            <a:lvl5pPr marL="936000" indent="0">
              <a:buNone/>
              <a:defRPr/>
            </a:lvl5pPr>
          </a:lstStyle>
          <a:p>
            <a:pPr lvl="0"/>
            <a:r>
              <a:rPr lang="sv-SE"/>
              <a:t>Underrubrik</a:t>
            </a:r>
          </a:p>
        </p:txBody>
      </p:sp>
      <p:sp>
        <p:nvSpPr>
          <p:cNvPr id="9" name="Huvudrubrik">
            <a:extLst>
              <a:ext uri="{FF2B5EF4-FFF2-40B4-BE49-F238E27FC236}">
                <a16:creationId xmlns:a16="http://schemas.microsoft.com/office/drawing/2014/main" id="{D1926C1C-499A-4124-8813-706B24D3CD69}"/>
              </a:ext>
            </a:extLst>
          </p:cNvPr>
          <p:cNvSpPr>
            <a:spLocks noGrp="1"/>
          </p:cNvSpPr>
          <p:nvPr>
            <p:ph type="title"/>
          </p:nvPr>
        </p:nvSpPr>
        <p:spPr/>
        <p:txBody>
          <a:bodyPr/>
          <a:lstStyle>
            <a:lvl1pPr>
              <a:defRPr b="1"/>
            </a:lvl1pPr>
          </a:lstStyle>
          <a:p>
            <a:r>
              <a:rPr lang="sv-SE"/>
              <a:t>Klicka här för att ändra mall för rubrikformat</a:t>
            </a:r>
          </a:p>
        </p:txBody>
      </p:sp>
    </p:spTree>
    <p:extLst>
      <p:ext uri="{BB962C8B-B14F-4D97-AF65-F5344CB8AC3E}">
        <p14:creationId xmlns:p14="http://schemas.microsoft.com/office/powerpoint/2010/main" val="403833151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Intro - oran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E92597B-C4A8-6E4A-A2E3-AC3DB213D92B}"/>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8" name="Rectangle 7">
            <a:extLst>
              <a:ext uri="{FF2B5EF4-FFF2-40B4-BE49-F238E27FC236}">
                <a16:creationId xmlns:a16="http://schemas.microsoft.com/office/drawing/2014/main" id="{53344D05-B00A-D24B-9BA6-E2B5D87DFBD1}"/>
              </a:ext>
            </a:extLst>
          </p:cNvPr>
          <p:cNvSpPr/>
          <p:nvPr/>
        </p:nvSpPr>
        <p:spPr>
          <a:xfrm>
            <a:off x="0" y="3018367"/>
            <a:ext cx="12192000" cy="2844800"/>
          </a:xfrm>
          <a:prstGeom prst="rect">
            <a:avLst/>
          </a:prstGeom>
          <a:solidFill>
            <a:srgbClr val="F47C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9" name="Picture 8">
            <a:extLst>
              <a:ext uri="{FF2B5EF4-FFF2-40B4-BE49-F238E27FC236}">
                <a16:creationId xmlns:a16="http://schemas.microsoft.com/office/drawing/2014/main" id="{9ACCDD84-9C6B-DF42-9E65-0AB550A900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1017" y="6275918"/>
            <a:ext cx="1843616" cy="38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2">
            <a:extLst>
              <a:ext uri="{FF2B5EF4-FFF2-40B4-BE49-F238E27FC236}">
                <a16:creationId xmlns:a16="http://schemas.microsoft.com/office/drawing/2014/main" id="{C403DEBE-065C-0846-A77B-BBF319DA4441}"/>
              </a:ext>
            </a:extLst>
          </p:cNvPr>
          <p:cNvSpPr>
            <a:spLocks noGrp="1" noChangeAspect="1"/>
          </p:cNvSpPr>
          <p:nvPr>
            <p:ph type="pic" idx="13"/>
          </p:nvPr>
        </p:nvSpPr>
        <p:spPr>
          <a:xfrm>
            <a:off x="0" y="0"/>
            <a:ext cx="12192000" cy="3017896"/>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2" name="Title 1"/>
          <p:cNvSpPr>
            <a:spLocks noGrp="1"/>
          </p:cNvSpPr>
          <p:nvPr>
            <p:ph type="ctrTitle"/>
          </p:nvPr>
        </p:nvSpPr>
        <p:spPr>
          <a:xfrm>
            <a:off x="1523997" y="3428999"/>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
        <p:nvSpPr>
          <p:cNvPr id="14" name="Text Placeholder 14">
            <a:extLst>
              <a:ext uri="{FF2B5EF4-FFF2-40B4-BE49-F238E27FC236}">
                <a16:creationId xmlns:a16="http://schemas.microsoft.com/office/drawing/2014/main" id="{EED380A4-5C5F-C84B-869B-224AA55BEA10}"/>
              </a:ext>
            </a:extLst>
          </p:cNvPr>
          <p:cNvSpPr>
            <a:spLocks noGrp="1"/>
          </p:cNvSpPr>
          <p:nvPr>
            <p:ph type="body" sz="quarter" idx="15"/>
          </p:nvPr>
        </p:nvSpPr>
        <p:spPr>
          <a:xfrm>
            <a:off x="5171017" y="5568951"/>
            <a:ext cx="1843200" cy="129116"/>
          </a:xfrm>
        </p:spPr>
        <p:txBody>
          <a:bodyPr lIns="0" tIns="0" rIns="0" bIns="0">
            <a:noAutofit/>
          </a:bodyPr>
          <a:lstStyle>
            <a:lvl1pPr marL="0" indent="0" algn="ctr">
              <a:buNone/>
              <a:defRPr sz="1067" b="1" i="0">
                <a:solidFill>
                  <a:schemeClr val="bg1"/>
                </a:solidFill>
                <a:latin typeface="Barlow Semi Condensed" pitchFamily="2" charset="77"/>
              </a:defRPr>
            </a:lvl1pPr>
          </a:lstStyle>
          <a:p>
            <a:pPr lvl="0"/>
            <a:r>
              <a:rPr lang="en-US"/>
              <a:t>Click to edit Master text styles</a:t>
            </a:r>
          </a:p>
        </p:txBody>
      </p:sp>
      <p:sp>
        <p:nvSpPr>
          <p:cNvPr id="10" name="Picture Placeholder 2">
            <a:extLst>
              <a:ext uri="{FF2B5EF4-FFF2-40B4-BE49-F238E27FC236}">
                <a16:creationId xmlns:a16="http://schemas.microsoft.com/office/drawing/2014/main" id="{BAEA23AE-9998-A449-8DB9-0F59E4668EE4}"/>
              </a:ext>
            </a:extLst>
          </p:cNvPr>
          <p:cNvSpPr>
            <a:spLocks noGrp="1"/>
          </p:cNvSpPr>
          <p:nvPr>
            <p:ph type="pic" idx="14"/>
          </p:nvPr>
        </p:nvSpPr>
        <p:spPr>
          <a:xfrm>
            <a:off x="5489649" y="2416248"/>
            <a:ext cx="1200000" cy="1200000"/>
          </a:xfrm>
          <a:prstGeom prst="rect">
            <a:avLst/>
          </a:prstGeom>
        </p:spPr>
        <p:txBody>
          <a:bodyPr anchor="t"/>
          <a:lstStyle>
            <a:lvl1pPr marL="0" indent="0">
              <a:buNone/>
              <a:defRPr sz="1600">
                <a:latin typeface="Barlow Semi Condensed"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Tree>
    <p:extLst>
      <p:ext uri="{BB962C8B-B14F-4D97-AF65-F5344CB8AC3E}">
        <p14:creationId xmlns:p14="http://schemas.microsoft.com/office/powerpoint/2010/main" val="24919505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Kapitel - oran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53AE47-D4ED-9E41-A230-9F96BE82A7A2}"/>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4" name="Rectangle 3">
            <a:extLst>
              <a:ext uri="{FF2B5EF4-FFF2-40B4-BE49-F238E27FC236}">
                <a16:creationId xmlns:a16="http://schemas.microsoft.com/office/drawing/2014/main" id="{E46F2496-DC1C-E947-B7CA-6AD721D55C54}"/>
              </a:ext>
            </a:extLst>
          </p:cNvPr>
          <p:cNvSpPr/>
          <p:nvPr/>
        </p:nvSpPr>
        <p:spPr>
          <a:xfrm>
            <a:off x="-6350" y="0"/>
            <a:ext cx="12198351" cy="6858000"/>
          </a:xfrm>
          <a:prstGeom prst="rect">
            <a:avLst/>
          </a:prstGeom>
          <a:solidFill>
            <a:srgbClr val="E65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2" name="Title 1"/>
          <p:cNvSpPr>
            <a:spLocks noGrp="1"/>
          </p:cNvSpPr>
          <p:nvPr>
            <p:ph type="ctrTitle"/>
          </p:nvPr>
        </p:nvSpPr>
        <p:spPr>
          <a:xfrm>
            <a:off x="1520897" y="2385248"/>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Tree>
    <p:extLst>
      <p:ext uri="{BB962C8B-B14F-4D97-AF65-F5344CB8AC3E}">
        <p14:creationId xmlns:p14="http://schemas.microsoft.com/office/powerpoint/2010/main" val="374260013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44447497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Toppbild + text - oran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3F6D29D1-8C37-6248-92E0-3F6663C0DA64}"/>
              </a:ext>
            </a:extLst>
          </p:cNvPr>
          <p:cNvSpPr>
            <a:spLocks noGrp="1" noChangeAspect="1"/>
          </p:cNvSpPr>
          <p:nvPr>
            <p:ph type="pic" idx="13"/>
          </p:nvPr>
        </p:nvSpPr>
        <p:spPr>
          <a:xfrm>
            <a:off x="0" y="0"/>
            <a:ext cx="12192000" cy="2701808"/>
          </a:xfrm>
          <a:prstGeom prst="rect">
            <a:avLst/>
          </a:prstGeom>
        </p:spPr>
        <p:txBody>
          <a:bodyPr anchor="t">
            <a:normAutofit/>
          </a:bodyPr>
          <a:lstStyle>
            <a:lvl1pPr marL="0" indent="0" algn="ctr">
              <a:buNone/>
              <a:defRPr sz="160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9" name="Rectangle 8">
            <a:extLst>
              <a:ext uri="{FF2B5EF4-FFF2-40B4-BE49-F238E27FC236}">
                <a16:creationId xmlns:a16="http://schemas.microsoft.com/office/drawing/2014/main" id="{4E421AEF-4637-DA43-92B4-E46E032841AE}"/>
              </a:ext>
            </a:extLst>
          </p:cNvPr>
          <p:cNvSpPr/>
          <p:nvPr userDrawn="1"/>
        </p:nvSpPr>
        <p:spPr>
          <a:xfrm>
            <a:off x="-6203" y="2701809"/>
            <a:ext cx="12192001" cy="3371615"/>
          </a:xfrm>
          <a:prstGeom prst="rect">
            <a:avLst/>
          </a:prstGeom>
          <a:solidFill>
            <a:srgbClr val="FED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Text Placeholder 3"/>
          <p:cNvSpPr>
            <a:spLocks noGrp="1"/>
          </p:cNvSpPr>
          <p:nvPr>
            <p:ph type="body" sz="half" idx="2"/>
          </p:nvPr>
        </p:nvSpPr>
        <p:spPr>
          <a:xfrm>
            <a:off x="380707" y="3544711"/>
            <a:ext cx="7779044" cy="2324277"/>
          </a:xfrm>
          <a:prstGeom prst="rect">
            <a:avLst/>
          </a:prstGeom>
        </p:spPr>
        <p:txBody>
          <a:bodyPr lIns="0" tIns="0" rIns="0" bIns="0">
            <a:normAutofit/>
          </a:bodyPr>
          <a:lstStyle>
            <a:lvl1pPr marL="0" indent="0">
              <a:lnSpc>
                <a:spcPct val="150000"/>
              </a:lnSpc>
              <a:buNone/>
              <a:defRPr sz="1600"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2" name="Title 1"/>
          <p:cNvSpPr>
            <a:spLocks noGrp="1"/>
          </p:cNvSpPr>
          <p:nvPr>
            <p:ph type="title"/>
          </p:nvPr>
        </p:nvSpPr>
        <p:spPr>
          <a:xfrm>
            <a:off x="380707" y="2892921"/>
            <a:ext cx="7779044" cy="530696"/>
          </a:xfrm>
        </p:spPr>
        <p:txBody>
          <a:bodyPr lIns="0" tIns="0" rIns="0" bIns="0" anchor="b"/>
          <a:lstStyle>
            <a:lvl1pPr>
              <a:defRPr sz="3200">
                <a:solidFill>
                  <a:srgbClr val="E65B1F"/>
                </a:solidFill>
                <a:latin typeface="Barlow Semi Condensed" pitchFamily="2" charset="77"/>
              </a:defRPr>
            </a:lvl1pPr>
          </a:lstStyle>
          <a:p>
            <a:r>
              <a:rPr lang="en-US"/>
              <a:t>Click to edit Master title style</a:t>
            </a:r>
          </a:p>
        </p:txBody>
      </p:sp>
      <p:sp>
        <p:nvSpPr>
          <p:cNvPr id="10" name="Date Placeholder 4">
            <a:extLst>
              <a:ext uri="{FF2B5EF4-FFF2-40B4-BE49-F238E27FC236}">
                <a16:creationId xmlns:a16="http://schemas.microsoft.com/office/drawing/2014/main" id="{F7EC2075-5584-CE4A-AB66-3D0D4FA6C467}"/>
              </a:ext>
            </a:extLst>
          </p:cNvPr>
          <p:cNvSpPr>
            <a:spLocks noGrp="1"/>
          </p:cNvSpPr>
          <p:nvPr>
            <p:ph type="dt" sz="half" idx="10"/>
          </p:nvPr>
        </p:nvSpPr>
        <p:spPr>
          <a:xfrm>
            <a:off x="4724400" y="6312404"/>
            <a:ext cx="2743200" cy="365125"/>
          </a:xfrm>
        </p:spPr>
        <p:txBody>
          <a:bodyPr anchor="b" anchorCtr="0"/>
          <a:lstStyle>
            <a:lvl1pPr algn="ctr">
              <a:defRPr sz="800" b="0" i="0">
                <a:solidFill>
                  <a:srgbClr val="276BAC"/>
                </a:solidFill>
                <a:latin typeface="Barlow Semi Condensed Light" pitchFamily="2" charset="77"/>
              </a:defRPr>
            </a:lvl1pPr>
          </a:lstStyle>
          <a:p>
            <a:endParaRPr lang="sv-SE"/>
          </a:p>
        </p:txBody>
      </p:sp>
      <p:sp>
        <p:nvSpPr>
          <p:cNvPr id="12" name="Slide Number Placeholder 6">
            <a:extLst>
              <a:ext uri="{FF2B5EF4-FFF2-40B4-BE49-F238E27FC236}">
                <a16:creationId xmlns:a16="http://schemas.microsoft.com/office/drawing/2014/main" id="{66960EF7-2F2E-764C-B905-708596BEAE0B}"/>
              </a:ext>
            </a:extLst>
          </p:cNvPr>
          <p:cNvSpPr>
            <a:spLocks noGrp="1"/>
          </p:cNvSpPr>
          <p:nvPr>
            <p:ph type="sldNum" sz="quarter" idx="12"/>
          </p:nvPr>
        </p:nvSpPr>
        <p:spPr>
          <a:xfrm>
            <a:off x="9065684" y="6312404"/>
            <a:ext cx="2743200" cy="365125"/>
          </a:xfrm>
        </p:spPr>
        <p:txBody>
          <a:bodyPr lIns="0" tIns="0" rIns="0" bIns="0" anchor="b" anchorCtr="0"/>
          <a:lstStyle>
            <a:lvl1pPr>
              <a:defRPr sz="1333">
                <a:solidFill>
                  <a:srgbClr val="276BAC"/>
                </a:solidFill>
                <a:latin typeface="Barlow Semi Condensed Medium" pitchFamily="2" charset="77"/>
              </a:defRPr>
            </a:lvl1pPr>
          </a:lstStyle>
          <a:p>
            <a:fld id="{51DD8936-0D34-7542-86B3-5EEABA21406C}" type="slidenum">
              <a:rPr lang="sv-SE" smtClean="0"/>
              <a:pPr/>
              <a:t>‹#›</a:t>
            </a:fld>
            <a:endParaRPr lang="sv-SE"/>
          </a:p>
        </p:txBody>
      </p:sp>
      <p:pic>
        <p:nvPicPr>
          <p:cNvPr id="13" name="Picture 12">
            <a:extLst>
              <a:ext uri="{FF2B5EF4-FFF2-40B4-BE49-F238E27FC236}">
                <a16:creationId xmlns:a16="http://schemas.microsoft.com/office/drawing/2014/main" id="{CA6879FD-8DE6-C441-8AEA-9E6BD5F4C083}"/>
              </a:ext>
            </a:extLst>
          </p:cNvPr>
          <p:cNvPicPr>
            <a:picLocks noChangeAspect="1"/>
          </p:cNvPicPr>
          <p:nvPr userDrawn="1"/>
        </p:nvPicPr>
        <p:blipFill>
          <a:blip r:embed="rId2"/>
          <a:stretch>
            <a:fillRect/>
          </a:stretch>
        </p:blipFill>
        <p:spPr>
          <a:xfrm>
            <a:off x="380708" y="6356351"/>
            <a:ext cx="1320153" cy="277232"/>
          </a:xfrm>
          <a:prstGeom prst="rect">
            <a:avLst/>
          </a:prstGeom>
        </p:spPr>
      </p:pic>
    </p:spTree>
    <p:extLst>
      <p:ext uri="{BB962C8B-B14F-4D97-AF65-F5344CB8AC3E}">
        <p14:creationId xmlns:p14="http://schemas.microsoft.com/office/powerpoint/2010/main" val="102712862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6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41328379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_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32486327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30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64550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22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292180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8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75355115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cSld name="Inledning eller kapitelavdela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48F2EF-D19A-4C01-B7FA-0C8E213F03B4}"/>
              </a:ext>
            </a:extLst>
          </p:cNvPr>
          <p:cNvSpPr/>
          <p:nvPr userDrawn="1"/>
        </p:nvSpPr>
        <p:spPr>
          <a:xfrm>
            <a:off x="0" y="4"/>
            <a:ext cx="12192000" cy="6093292"/>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sz="1350"/>
          </a:p>
        </p:txBody>
      </p:sp>
      <p:sp>
        <p:nvSpPr>
          <p:cNvPr id="2" name="Rubrik 1"/>
          <p:cNvSpPr>
            <a:spLocks noGrp="1"/>
          </p:cNvSpPr>
          <p:nvPr>
            <p:ph type="ctrTitle"/>
          </p:nvPr>
        </p:nvSpPr>
        <p:spPr>
          <a:xfrm>
            <a:off x="914400" y="1310118"/>
            <a:ext cx="10363200" cy="1470025"/>
          </a:xfrm>
        </p:spPr>
        <p:txBody>
          <a:bodyPr/>
          <a:lstStyle>
            <a:lvl1pPr algn="ctr">
              <a:defRPr>
                <a:solidFill>
                  <a:schemeClr val="bg1"/>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1828800" y="2862143"/>
            <a:ext cx="8534400" cy="1752600"/>
          </a:xfrm>
        </p:spPr>
        <p:txBody>
          <a:bodyPr>
            <a:normAutofit/>
          </a:bodyPr>
          <a:lstStyle>
            <a:lvl1pPr marL="0" indent="0" algn="ctr">
              <a:buNone/>
              <a:defRPr sz="1500">
                <a:solidFill>
                  <a:schemeClr val="bg1"/>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9" name="Platshållare för datum 3">
            <a:extLst>
              <a:ext uri="{FF2B5EF4-FFF2-40B4-BE49-F238E27FC236}">
                <a16:creationId xmlns:a16="http://schemas.microsoft.com/office/drawing/2014/main" id="{F612F980-C95B-4F3C-B94E-2E828BABC40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10" name="Platshållare för bildnummer 5">
            <a:extLst>
              <a:ext uri="{FF2B5EF4-FFF2-40B4-BE49-F238E27FC236}">
                <a16:creationId xmlns:a16="http://schemas.microsoft.com/office/drawing/2014/main" id="{0D1580FC-8779-470E-8F63-5E2386B7B3FF}"/>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2" name="Platshållare för sidfot 4">
            <a:extLst>
              <a:ext uri="{FF2B5EF4-FFF2-40B4-BE49-F238E27FC236}">
                <a16:creationId xmlns:a16="http://schemas.microsoft.com/office/drawing/2014/main" id="{20791AF3-5299-455C-B9E9-528EE3BAFB43}"/>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176860623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806EC3-2EE4-FC49-BC03-6CA9F9641935}"/>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427B462-622F-674A-9907-DCCFE21D83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CC30BB6-9F9A-6B48-8B75-BF2FA6B363D6}"/>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E3537E0E-53CD-9A4C-B338-181AEA12F7E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31C6787-EEF3-5A43-917A-DE393D3F1C17}"/>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19490136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2DAF26-DAE7-E742-8513-CC13E5D824F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52E73F3-0A4D-D84B-B8D7-FFC4A4B6165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441AED8-DC30-2346-BACF-E9DA8428F97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8C9EF5E6-A457-5A48-A54B-1AE9B5AE9BC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7C5D6E3-34C8-984A-A9C6-56CAFE9F618B}"/>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17530973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23B610-7C0E-9B45-8C3D-C7D37D4234CE}"/>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9923B940-36C6-8449-A909-58458711B5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BE683FC-A63E-414B-B46D-63A086968F85}"/>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6EA7AB25-931E-2843-B785-59F9DED3F35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DBAE8FE-AA7C-9441-BBD0-5EE02654B1D9}"/>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32408192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F65E60-175A-654C-9D7E-B8F4D78B552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C321B0E-57AF-274D-82A4-616E44329B5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5DF06FC-5EF1-4F4F-8ED4-DBEF08F9513A}"/>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FE4ED2F6-CE16-2542-98AA-F53F0938A17D}"/>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48C5D11E-F3F6-4B4B-AFE4-13CDCCE1D4E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D2CECFC-9D07-EA49-89C2-9C81CCAE5A94}"/>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2933737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D7AE786-ADBC-8A40-80F2-CEB9FA4ADDD2}"/>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D661B63-2DF2-7F46-984E-BC51C0FFF2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BFD44377-B9E0-FB42-AE54-57CB4226A298}"/>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268CBBE-CCC2-1446-BDE6-1E5FB3136B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26234229-62E7-2844-BA54-89BB36C3E620}"/>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C9E8B13-ABCF-D944-9932-CA2C365D7F14}"/>
              </a:ext>
            </a:extLst>
          </p:cNvPr>
          <p:cNvSpPr>
            <a:spLocks noGrp="1"/>
          </p:cNvSpPr>
          <p:nvPr>
            <p:ph type="dt" sz="half" idx="10"/>
          </p:nvPr>
        </p:nvSpPr>
        <p:spPr/>
        <p:txBody>
          <a:bodyPr/>
          <a:lstStyle/>
          <a:p>
            <a:endParaRPr lang="sv-SE"/>
          </a:p>
        </p:txBody>
      </p:sp>
      <p:sp>
        <p:nvSpPr>
          <p:cNvPr id="8" name="Platshållare för sidfot 7">
            <a:extLst>
              <a:ext uri="{FF2B5EF4-FFF2-40B4-BE49-F238E27FC236}">
                <a16:creationId xmlns:a16="http://schemas.microsoft.com/office/drawing/2014/main" id="{6BA83919-905D-C740-81D1-5899AA69C079}"/>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954EA2D8-44C0-1B49-A45F-A192FC307480}"/>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187205492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36CAD0-8FEC-FE4F-921D-D8F384CD910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C7AB0907-365A-DC45-AF8E-82E8A6450043}"/>
              </a:ext>
            </a:extLst>
          </p:cNvPr>
          <p:cNvSpPr>
            <a:spLocks noGrp="1"/>
          </p:cNvSpPr>
          <p:nvPr>
            <p:ph type="dt" sz="half" idx="10"/>
          </p:nvPr>
        </p:nvSpPr>
        <p:spPr/>
        <p:txBody>
          <a:bodyPr/>
          <a:lstStyle/>
          <a:p>
            <a:endParaRPr lang="sv-SE"/>
          </a:p>
        </p:txBody>
      </p:sp>
      <p:sp>
        <p:nvSpPr>
          <p:cNvPr id="4" name="Platshållare för sidfot 3">
            <a:extLst>
              <a:ext uri="{FF2B5EF4-FFF2-40B4-BE49-F238E27FC236}">
                <a16:creationId xmlns:a16="http://schemas.microsoft.com/office/drawing/2014/main" id="{EF2967D2-CFD0-CD41-9CB3-05FA99A074C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6491507-AEB8-1140-BC82-7770E670FD5C}"/>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24432536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F4CFA1A-0529-8B43-9D34-7B4663713D50}"/>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FE4255BC-64F4-C24E-AAAD-CF316362DC2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22942C0-A60A-7E48-84DD-471EAD421C37}"/>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144715816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EDBD50-7497-9547-BFBE-226B17A3500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E5FAD66-EBFA-DC41-B084-D5F91F652F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0ECFEAE-8945-D545-8BD9-E0DFCF74E6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F1C4C9E-F594-A24E-B765-F46F23214028}"/>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B7B48B1A-5214-7A41-A153-B639C5472DA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C64D805-3ACE-7E47-BEF6-A9ED88819B6F}"/>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6977229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2418F3E-4F9D-2947-8BA8-863AB2D1ED0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88C0C48-20B9-CB44-9524-BA88A7D652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BB6911C7-C4F8-8C4F-9B3C-43C098CD9E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EC349D1-CD7D-8246-B78D-E555BC3ED605}"/>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6F4F3B8A-1B3E-FF4E-97FC-59D4CEEF466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C0C7BEA-C0A5-284F-A192-45C91A3DDFD5}"/>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26271413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A4BFD4-FA41-7D4C-9E6E-FFD96573971E}"/>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D0FEF95-55D2-844D-8E0A-F35FAD61D615}"/>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26A6437-F7A0-BB4F-966C-9AE2E012EE8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FB3369CE-1FA7-5F4A-8619-26B5C9B6AD9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0B8B1B8-2379-0E43-B5CB-7B206E4A3CD5}"/>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13197260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EE487DAA-9F00-2147-AF26-B704945AF5DB}"/>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8BDA381-D960-A249-8449-0C6B9810929B}"/>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E58145C-FF27-E24D-B9FF-760F181F64B9}"/>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06C49B02-FC27-E444-86BB-6BA088F4D0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8F4C444-C264-CD44-B49E-D73F10CC5A31}"/>
              </a:ext>
            </a:extLst>
          </p:cNvPr>
          <p:cNvSpPr>
            <a:spLocks noGrp="1"/>
          </p:cNvSpPr>
          <p:nvPr>
            <p:ph type="sldNum" sz="quarter" idx="12"/>
          </p:nvPr>
        </p:nvSpPr>
        <p:spPr/>
        <p:txBody>
          <a:bodyPr/>
          <a:lstStyle/>
          <a:p>
            <a:fld id="{2D1C1C22-2FFF-E94A-91AE-EAA6324D6CF5}" type="slidenum">
              <a:rPr lang="sv-SE" smtClean="0"/>
              <a:t>‹#›</a:t>
            </a:fld>
            <a:endParaRPr lang="sv-SE"/>
          </a:p>
        </p:txBody>
      </p:sp>
    </p:spTree>
    <p:extLst>
      <p:ext uri="{BB962C8B-B14F-4D97-AF65-F5344CB8AC3E}">
        <p14:creationId xmlns:p14="http://schemas.microsoft.com/office/powerpoint/2010/main" val="363942276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3_Rubrik och innehåll">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581034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1_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F56AEB-53BE-334F-B324-B8534677AB63}"/>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08A6679C-B814-7742-B0B7-AFF6294D56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2F732C25-EF8D-5444-9FC6-07300B919504}"/>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CA2C8D22-9CA9-AA4B-808C-E6EDACBF6A0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599C265-9217-5C47-B1E1-664F3D1F59C8}"/>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671185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 preserve="1">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3394374-D7A9-4C4E-85DE-EC19DDF47B3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A0FFD86-B495-BB44-92F3-E429E87A061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F022F9B-0EC7-B04D-A266-5FF0E818ABE6}"/>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6FD4FA24-9828-4544-9545-64C568F52BC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E2E05C0-2012-7149-BEDD-92B002768C27}"/>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303400740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secHead" preserve="1">
  <p:cSld name="1_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521413-231D-8543-894B-5D7C81E02C5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6AC5390-0FB0-E640-B77B-EEA907ED8E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8ADBBBDE-A6A5-634A-B0E0-16600B3E7487}"/>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4A94AF70-F19E-994A-85EC-F9A43DC16CC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3C0ABAD-2A4E-2C4F-A28D-AD06CA17C98F}"/>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156188643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Obj" preserve="1">
  <p:cSld name="1_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28F054-E183-4A46-99C4-B38387DC88E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74F73B2-F13B-0A4F-A19C-D21E68EBE022}"/>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ACC75B0-09F3-CF4D-97EB-3A7FAFE17818}"/>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7925CCA-0DD9-9F49-8629-6622E98D79FA}"/>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FDF04148-5EC9-F144-A48E-AA452EE6872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77ED668-AF8E-7742-85A4-4C3EA2815F8C}"/>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128364102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TxTwoObj" preserve="1">
  <p:cSld name="1_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F0AB81-58C5-5449-84AB-19DFBFB914DB}"/>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50140A6-A219-6D48-9A0F-A298DE60F3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8E29F10B-7EC9-624A-8356-60F3385D6C02}"/>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5FF3911-F778-A549-8246-D7737B347F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E7F57C46-DFF0-874F-9575-C6413175DF7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5C7BAC9C-824F-4A4E-8FA0-4BCDDC3389CE}"/>
              </a:ext>
            </a:extLst>
          </p:cNvPr>
          <p:cNvSpPr>
            <a:spLocks noGrp="1"/>
          </p:cNvSpPr>
          <p:nvPr>
            <p:ph type="dt" sz="half" idx="10"/>
          </p:nvPr>
        </p:nvSpPr>
        <p:spPr/>
        <p:txBody>
          <a:bodyPr/>
          <a:lstStyle/>
          <a:p>
            <a:endParaRPr lang="sv-SE"/>
          </a:p>
        </p:txBody>
      </p:sp>
      <p:sp>
        <p:nvSpPr>
          <p:cNvPr id="8" name="Platshållare för sidfot 7">
            <a:extLst>
              <a:ext uri="{FF2B5EF4-FFF2-40B4-BE49-F238E27FC236}">
                <a16:creationId xmlns:a16="http://schemas.microsoft.com/office/drawing/2014/main" id="{8F214EED-9808-974A-AC0A-421E42018EB2}"/>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D77BEBA-043B-B74C-BA88-58641E4E88DB}"/>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141629830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itleOnly" preserve="1">
  <p:cSld name="1_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2A3D65-ACBE-B64A-BE43-42863F3AEF0E}"/>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28F4DF4-3857-BF4F-A50E-5E331865B0A1}"/>
              </a:ext>
            </a:extLst>
          </p:cNvPr>
          <p:cNvSpPr>
            <a:spLocks noGrp="1"/>
          </p:cNvSpPr>
          <p:nvPr>
            <p:ph type="dt" sz="half" idx="10"/>
          </p:nvPr>
        </p:nvSpPr>
        <p:spPr/>
        <p:txBody>
          <a:bodyPr/>
          <a:lstStyle/>
          <a:p>
            <a:endParaRPr lang="sv-SE"/>
          </a:p>
        </p:txBody>
      </p:sp>
      <p:sp>
        <p:nvSpPr>
          <p:cNvPr id="4" name="Platshållare för sidfot 3">
            <a:extLst>
              <a:ext uri="{FF2B5EF4-FFF2-40B4-BE49-F238E27FC236}">
                <a16:creationId xmlns:a16="http://schemas.microsoft.com/office/drawing/2014/main" id="{768DA078-AE9A-BB43-82C5-2C1D81FD120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5D72C6CD-2F86-E34B-8355-97290DF750A2}"/>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79340628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blank" preserve="1">
  <p:cSld name="1_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0596D25-D3D2-A748-808D-0FE2E46F7544}"/>
              </a:ext>
            </a:extLst>
          </p:cNvPr>
          <p:cNvSpPr>
            <a:spLocks noGrp="1"/>
          </p:cNvSpPr>
          <p:nvPr>
            <p:ph type="dt" sz="half" idx="10"/>
          </p:nvPr>
        </p:nvSpPr>
        <p:spPr/>
        <p:txBody>
          <a:bodyPr/>
          <a:lstStyle/>
          <a:p>
            <a:endParaRPr lang="sv-SE"/>
          </a:p>
        </p:txBody>
      </p:sp>
      <p:sp>
        <p:nvSpPr>
          <p:cNvPr id="3" name="Platshållare för sidfot 2">
            <a:extLst>
              <a:ext uri="{FF2B5EF4-FFF2-40B4-BE49-F238E27FC236}">
                <a16:creationId xmlns:a16="http://schemas.microsoft.com/office/drawing/2014/main" id="{C5A91205-8E74-8D4F-8A9A-DED171119D0F}"/>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E3AA07A7-8F95-FE4F-95F3-CE137EC31145}"/>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530579203"/>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1_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C33525-94E6-0D49-AE91-033A9581B71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0C8B9EB-23F3-B54D-86DB-178134D46A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7310F9D6-B5EB-2A47-90DC-FD9561B31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9123C08-2BF7-3748-9273-D526CDB7C844}"/>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19DF9C65-9E7B-4A4A-BF77-016AE85DABC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E16F307-CE61-CD4D-8499-BF93AFC16EBF}"/>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1331330869"/>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1_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D42AB8-DE68-F74F-AD60-8CAC558B7F09}"/>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CCE757A6-AEBB-614A-A3FE-3A92E50CF1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37197663-77C2-6A4D-A7BE-90820240E5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E4BDA04-C328-4D43-A158-AE4FB3A7A0C8}"/>
              </a:ext>
            </a:extLst>
          </p:cNvPr>
          <p:cNvSpPr>
            <a:spLocks noGrp="1"/>
          </p:cNvSpPr>
          <p:nvPr>
            <p:ph type="dt" sz="half" idx="10"/>
          </p:nvPr>
        </p:nvSpPr>
        <p:spPr/>
        <p:txBody>
          <a:bodyPr/>
          <a:lstStyle/>
          <a:p>
            <a:endParaRPr lang="sv-SE"/>
          </a:p>
        </p:txBody>
      </p:sp>
      <p:sp>
        <p:nvSpPr>
          <p:cNvPr id="6" name="Platshållare för sidfot 5">
            <a:extLst>
              <a:ext uri="{FF2B5EF4-FFF2-40B4-BE49-F238E27FC236}">
                <a16:creationId xmlns:a16="http://schemas.microsoft.com/office/drawing/2014/main" id="{2682C068-9B49-4043-B8D9-9696765D2DB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BFC6C0B-DD94-C543-B69E-AFE0F7F05137}"/>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200641323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x" preserve="1">
  <p:cSld name="1_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FE44DA-3C33-0241-BDA5-7F6F0867562D}"/>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020B2F1-9E97-7B4F-A0E8-D71EC2368903}"/>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17ECCA8-DD53-494A-87F8-6E720BE37770}"/>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890CFCBF-CBFE-0F46-8B98-B759A9495BF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F7F9B03-8535-694D-8058-E2407BBFD043}"/>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1009525489"/>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itleAndTx" preserve="1">
  <p:cSld name="1_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BC5B185-C7B3-FA4C-B5F4-83D7D56AE150}"/>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F8EC826-DB96-4442-9883-75CFF8629C9E}"/>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8359288-7CE3-2540-8677-C23721562DA6}"/>
              </a:ext>
            </a:extLst>
          </p:cNvPr>
          <p:cNvSpPr>
            <a:spLocks noGrp="1"/>
          </p:cNvSpPr>
          <p:nvPr>
            <p:ph type="dt" sz="half" idx="10"/>
          </p:nvPr>
        </p:nvSpPr>
        <p:spPr/>
        <p:txBody>
          <a:bodyPr/>
          <a:lstStyle/>
          <a:p>
            <a:endParaRPr lang="sv-SE"/>
          </a:p>
        </p:txBody>
      </p:sp>
      <p:sp>
        <p:nvSpPr>
          <p:cNvPr id="5" name="Platshållare för sidfot 4">
            <a:extLst>
              <a:ext uri="{FF2B5EF4-FFF2-40B4-BE49-F238E27FC236}">
                <a16:creationId xmlns:a16="http://schemas.microsoft.com/office/drawing/2014/main" id="{19E27669-1EA2-CB4E-BAC7-1A2F4C54BAE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B391E72-4116-864B-8F27-8AF906ED80EC}"/>
              </a:ext>
            </a:extLst>
          </p:cNvPr>
          <p:cNvSpPr>
            <a:spLocks noGrp="1"/>
          </p:cNvSpPr>
          <p:nvPr>
            <p:ph type="sldNum" sz="quarter" idx="12"/>
          </p:nvPr>
        </p:nvSpPr>
        <p:spPr/>
        <p:txBody>
          <a:bodyPr/>
          <a:lstStyle/>
          <a:p>
            <a:fld id="{4A9BEF8E-6866-A542-A1C6-EE62CB57F09B}" type="slidenum">
              <a:rPr lang="sv-SE" smtClean="0"/>
              <a:t>‹#›</a:t>
            </a:fld>
            <a:endParaRPr lang="sv-SE"/>
          </a:p>
        </p:txBody>
      </p:sp>
    </p:spTree>
    <p:extLst>
      <p:ext uri="{BB962C8B-B14F-4D97-AF65-F5344CB8AC3E}">
        <p14:creationId xmlns:p14="http://schemas.microsoft.com/office/powerpoint/2010/main" val="123129991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4_Rubrik och innehåll">
    <p:bg>
      <p:bgPr>
        <a:solidFill>
          <a:schemeClr val="bg1"/>
        </a:solidFill>
        <a:effectLst/>
      </p:bgPr>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31B6CB08-7C11-B145-88A6-6B7A181E1B00}"/>
              </a:ext>
            </a:extLst>
          </p:cNvPr>
          <p:cNvSpPr>
            <a:spLocks noGrp="1"/>
          </p:cNvSpPr>
          <p:nvPr>
            <p:ph type="body" sz="quarter" idx="11"/>
          </p:nvPr>
        </p:nvSpPr>
        <p:spPr>
          <a:xfrm>
            <a:off x="862686" y="1691469"/>
            <a:ext cx="4979988" cy="3359150"/>
          </a:xfrm>
          <a:ln w="28575">
            <a:solidFill>
              <a:srgbClr val="174659"/>
            </a:solidFill>
          </a:ln>
        </p:spPr>
        <p:txBody>
          <a:bodyPr/>
          <a:lstStyle/>
          <a:p>
            <a:r>
              <a:rPr lang="sv-SE"/>
              <a:t>Redigera format för bakgrundstext
Nivå två
Nivå tre
Nivå fyra
Nivå fem</a:t>
            </a:r>
          </a:p>
        </p:txBody>
      </p:sp>
      <p:sp>
        <p:nvSpPr>
          <p:cNvPr id="11" name="Platshållare för text 10">
            <a:extLst>
              <a:ext uri="{FF2B5EF4-FFF2-40B4-BE49-F238E27FC236}">
                <a16:creationId xmlns:a16="http://schemas.microsoft.com/office/drawing/2014/main" id="{4FE454FE-FECB-B840-9099-10AA90DD9745}"/>
              </a:ext>
            </a:extLst>
          </p:cNvPr>
          <p:cNvSpPr>
            <a:spLocks noGrp="1"/>
          </p:cNvSpPr>
          <p:nvPr>
            <p:ph type="body" sz="quarter" idx="12"/>
          </p:nvPr>
        </p:nvSpPr>
        <p:spPr>
          <a:xfrm>
            <a:off x="6265228" y="1691469"/>
            <a:ext cx="4979987" cy="3367087"/>
          </a:xfrm>
          <a:ln w="28575">
            <a:solidFill>
              <a:srgbClr val="8CC8CA"/>
            </a:solidFill>
          </a:ln>
        </p:spPr>
        <p:txBody>
          <a:bodyPr/>
          <a:lstStyle/>
          <a:p>
            <a:r>
              <a:rPr lang="sv-SE"/>
              <a:t>Redigera format för bakgrundstext
Nivå två
Nivå tre
Nivå fyra
Nivå fem</a:t>
            </a:r>
          </a:p>
        </p:txBody>
      </p:sp>
      <p:sp>
        <p:nvSpPr>
          <p:cNvPr id="7" name="Title 1">
            <a:extLst>
              <a:ext uri="{FF2B5EF4-FFF2-40B4-BE49-F238E27FC236}">
                <a16:creationId xmlns:a16="http://schemas.microsoft.com/office/drawing/2014/main" id="{745FBED7-CBE5-374E-92EB-69919DC65F8F}"/>
              </a:ext>
            </a:extLst>
          </p:cNvPr>
          <p:cNvSpPr>
            <a:spLocks noGrp="1"/>
          </p:cNvSpPr>
          <p:nvPr>
            <p:ph type="title"/>
          </p:nvPr>
        </p:nvSpPr>
        <p:spPr>
          <a:xfrm>
            <a:off x="802588" y="467042"/>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242416017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Horisontel bild med en textspalt">
    <p:spTree>
      <p:nvGrpSpPr>
        <p:cNvPr id="1" name=""/>
        <p:cNvGrpSpPr/>
        <p:nvPr/>
      </p:nvGrpSpPr>
      <p:grpSpPr>
        <a:xfrm>
          <a:off x="0" y="0"/>
          <a:ext cx="0" cy="0"/>
          <a:chOff x="0" y="0"/>
          <a:chExt cx="0" cy="0"/>
        </a:xfrm>
      </p:grpSpPr>
      <p:sp>
        <p:nvSpPr>
          <p:cNvPr id="2" name="Rubrik 1"/>
          <p:cNvSpPr>
            <a:spLocks noGrp="1"/>
          </p:cNvSpPr>
          <p:nvPr>
            <p:ph type="title"/>
          </p:nvPr>
        </p:nvSpPr>
        <p:spPr>
          <a:xfrm>
            <a:off x="2389717" y="3423456"/>
            <a:ext cx="7315200"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2389717" y="4005064"/>
            <a:ext cx="7315200" cy="804862"/>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Platshållare för sidfot 4">
            <a:extLst>
              <a:ext uri="{FF2B5EF4-FFF2-40B4-BE49-F238E27FC236}">
                <a16:creationId xmlns:a16="http://schemas.microsoft.com/office/drawing/2014/main" id="{39D35A5C-D48A-4CE4-BC02-F4CE2E908B91}"/>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46456721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Inledning eller kapitelavdela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448F2EF-D19A-4C01-B7FA-0C8E213F03B4}"/>
              </a:ext>
            </a:extLst>
          </p:cNvPr>
          <p:cNvSpPr/>
          <p:nvPr userDrawn="1"/>
        </p:nvSpPr>
        <p:spPr>
          <a:xfrm>
            <a:off x="0" y="4"/>
            <a:ext cx="12192000" cy="6093292"/>
          </a:xfrm>
          <a:prstGeom prst="rect">
            <a:avLst/>
          </a:prstGeom>
          <a:solidFill>
            <a:srgbClr val="003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E" sz="1350"/>
          </a:p>
        </p:txBody>
      </p:sp>
      <p:sp>
        <p:nvSpPr>
          <p:cNvPr id="2" name="Rubrik 1"/>
          <p:cNvSpPr>
            <a:spLocks noGrp="1"/>
          </p:cNvSpPr>
          <p:nvPr>
            <p:ph type="ctrTitle"/>
          </p:nvPr>
        </p:nvSpPr>
        <p:spPr>
          <a:xfrm>
            <a:off x="914400" y="1310118"/>
            <a:ext cx="10363200" cy="1470025"/>
          </a:xfrm>
        </p:spPr>
        <p:txBody>
          <a:bodyPr/>
          <a:lstStyle>
            <a:lvl1pPr algn="ctr">
              <a:defRPr>
                <a:solidFill>
                  <a:schemeClr val="bg1"/>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1828800" y="2862143"/>
            <a:ext cx="8534400" cy="1752600"/>
          </a:xfrm>
        </p:spPr>
        <p:txBody>
          <a:bodyPr>
            <a:normAutofit/>
          </a:bodyPr>
          <a:lstStyle>
            <a:lvl1pPr marL="0" indent="0" algn="ctr">
              <a:buNone/>
              <a:defRPr sz="1500">
                <a:solidFill>
                  <a:schemeClr val="bg1"/>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9" name="Platshållare för datum 3">
            <a:extLst>
              <a:ext uri="{FF2B5EF4-FFF2-40B4-BE49-F238E27FC236}">
                <a16:creationId xmlns:a16="http://schemas.microsoft.com/office/drawing/2014/main" id="{F612F980-C95B-4F3C-B94E-2E828BABC40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10" name="Platshållare för bildnummer 5">
            <a:extLst>
              <a:ext uri="{FF2B5EF4-FFF2-40B4-BE49-F238E27FC236}">
                <a16:creationId xmlns:a16="http://schemas.microsoft.com/office/drawing/2014/main" id="{0D1580FC-8779-470E-8F63-5E2386B7B3FF}"/>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2" name="Platshållare för sidfot 4">
            <a:extLst>
              <a:ext uri="{FF2B5EF4-FFF2-40B4-BE49-F238E27FC236}">
                <a16:creationId xmlns:a16="http://schemas.microsoft.com/office/drawing/2014/main" id="{20791AF3-5299-455C-B9E9-528EE3BAFB43}"/>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306867062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Stor text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201889853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ext med två spalter">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Rubrik 1">
            <a:extLst>
              <a:ext uri="{FF2B5EF4-FFF2-40B4-BE49-F238E27FC236}">
                <a16:creationId xmlns:a16="http://schemas.microsoft.com/office/drawing/2014/main" id="{14104E81-EFB7-474F-91ED-A072095458E7}"/>
              </a:ext>
            </a:extLst>
          </p:cNvPr>
          <p:cNvSpPr>
            <a:spLocks noGrp="1"/>
          </p:cNvSpPr>
          <p:nvPr>
            <p:ph type="ctrTitle"/>
          </p:nvPr>
        </p:nvSpPr>
        <p:spPr>
          <a:xfrm>
            <a:off x="624515" y="668916"/>
            <a:ext cx="10652640"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15" name="Underrubrik 2">
            <a:extLst>
              <a:ext uri="{FF2B5EF4-FFF2-40B4-BE49-F238E27FC236}">
                <a16:creationId xmlns:a16="http://schemas.microsoft.com/office/drawing/2014/main" id="{700F3CCC-AE00-4760-BD27-7FD86DCD4CEA}"/>
              </a:ext>
            </a:extLst>
          </p:cNvPr>
          <p:cNvSpPr>
            <a:spLocks noGrp="1"/>
          </p:cNvSpPr>
          <p:nvPr>
            <p:ph type="subTitle" idx="1"/>
          </p:nvPr>
        </p:nvSpPr>
        <p:spPr>
          <a:xfrm>
            <a:off x="631367" y="1628801"/>
            <a:ext cx="5030732" cy="4321210"/>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3" name="Text Placeholder 2">
            <a:extLst>
              <a:ext uri="{FF2B5EF4-FFF2-40B4-BE49-F238E27FC236}">
                <a16:creationId xmlns:a16="http://schemas.microsoft.com/office/drawing/2014/main" id="{F6411A73-83B9-4C84-8D23-D45717D6E333}"/>
              </a:ext>
            </a:extLst>
          </p:cNvPr>
          <p:cNvSpPr>
            <a:spLocks noGrp="1"/>
          </p:cNvSpPr>
          <p:nvPr>
            <p:ph type="body" sz="quarter" idx="12"/>
          </p:nvPr>
        </p:nvSpPr>
        <p:spPr>
          <a:xfrm>
            <a:off x="6240017" y="1628616"/>
            <a:ext cx="5037139" cy="4320664"/>
          </a:xfrm>
        </p:spPr>
        <p:txBody>
          <a:bodyPr>
            <a:normAutofit/>
          </a:bodyPr>
          <a:lstStyle>
            <a:lvl1pPr marL="0" indent="0">
              <a:buFontTx/>
              <a:buNone/>
              <a:defRPr sz="1350">
                <a:latin typeface="Futura PT Book" panose="020B0502020204020303" pitchFamily="34" charset="0"/>
              </a:defRPr>
            </a:lvl1pPr>
            <a:lvl2pPr marL="342892" indent="0">
              <a:buFontTx/>
              <a:buNone/>
              <a:defRPr sz="1350"/>
            </a:lvl2pPr>
            <a:lvl3pPr marL="685783" indent="0">
              <a:buFontTx/>
              <a:buNone/>
              <a:defRPr sz="1350"/>
            </a:lvl3pPr>
            <a:lvl4pPr marL="1028675" indent="0">
              <a:buFontTx/>
              <a:buNone/>
              <a:defRPr sz="1350"/>
            </a:lvl4pPr>
            <a:lvl5pPr marL="1371566" indent="0">
              <a:buFontTx/>
              <a:buNone/>
              <a:defRPr sz="1350"/>
            </a:lvl5pPr>
          </a:lstStyle>
          <a:p>
            <a:pPr lvl="0"/>
            <a:r>
              <a:rPr lang="en-US"/>
              <a:t>Click to edit Master text styles</a:t>
            </a:r>
          </a:p>
        </p:txBody>
      </p:sp>
      <p:sp>
        <p:nvSpPr>
          <p:cNvPr id="13" name="Platshållare för sidfot 4">
            <a:extLst>
              <a:ext uri="{FF2B5EF4-FFF2-40B4-BE49-F238E27FC236}">
                <a16:creationId xmlns:a16="http://schemas.microsoft.com/office/drawing/2014/main" id="{498B6DA4-A699-40F3-97E5-0204BB1D526D}"/>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303395901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Bild + en 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5" y="668916"/>
            <a:ext cx="5037584" cy="599844"/>
          </a:xfrm>
        </p:spPr>
        <p:txBody>
          <a:bodyPr/>
          <a:lstStyle>
            <a:lvl1pPr algn="l">
              <a:defRPr>
                <a:solidFill>
                  <a:srgbClr val="003466"/>
                </a:solidFill>
                <a:latin typeface="Futura PT" panose="020B0702020204020303" pitchFamily="34" charset="0"/>
              </a:defRPr>
            </a:lvl1pPr>
          </a:lstStyle>
          <a:p>
            <a:r>
              <a:rPr lang="sv-SE"/>
              <a:t>Klicka här för att ändra format</a:t>
            </a:r>
            <a:endParaRPr lang="en-US"/>
          </a:p>
        </p:txBody>
      </p:sp>
      <p:sp>
        <p:nvSpPr>
          <p:cNvPr id="3" name="Underrubrik 2"/>
          <p:cNvSpPr>
            <a:spLocks noGrp="1"/>
          </p:cNvSpPr>
          <p:nvPr>
            <p:ph type="subTitle" idx="1"/>
          </p:nvPr>
        </p:nvSpPr>
        <p:spPr>
          <a:xfrm>
            <a:off x="631367" y="1960790"/>
            <a:ext cx="5030732" cy="3984399"/>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a:t>Klicka här för att ändra format på underrubrik i bakgrunden</a:t>
            </a:r>
            <a:endParaRPr lang="en-US"/>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5" name="Picture Placeholder 4">
            <a:extLst>
              <a:ext uri="{FF2B5EF4-FFF2-40B4-BE49-F238E27FC236}">
                <a16:creationId xmlns:a16="http://schemas.microsoft.com/office/drawing/2014/main" id="{725BFBCC-ECBF-4CFB-AEF7-3BA944D85855}"/>
              </a:ext>
            </a:extLst>
          </p:cNvPr>
          <p:cNvSpPr>
            <a:spLocks noGrp="1"/>
          </p:cNvSpPr>
          <p:nvPr>
            <p:ph type="pic" sz="quarter" idx="12"/>
          </p:nvPr>
        </p:nvSpPr>
        <p:spPr>
          <a:xfrm>
            <a:off x="6629164" y="0"/>
            <a:ext cx="5562600" cy="5945188"/>
          </a:xfrm>
        </p:spPr>
        <p:txBody>
          <a:bodyPr/>
          <a:lstStyle/>
          <a:p>
            <a:endParaRPr lang="en-SE"/>
          </a:p>
        </p:txBody>
      </p:sp>
      <p:sp>
        <p:nvSpPr>
          <p:cNvPr id="14" name="Platshållare för sidfot 4">
            <a:extLst>
              <a:ext uri="{FF2B5EF4-FFF2-40B4-BE49-F238E27FC236}">
                <a16:creationId xmlns:a16="http://schemas.microsoft.com/office/drawing/2014/main" id="{F092351C-F85E-4198-ADE2-12AF8C93F194}"/>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168148662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Bild + 2 spalter">
    <p:spTree>
      <p:nvGrpSpPr>
        <p:cNvPr id="1" name=""/>
        <p:cNvGrpSpPr/>
        <p:nvPr/>
      </p:nvGrpSpPr>
      <p:grpSpPr>
        <a:xfrm>
          <a:off x="0" y="0"/>
          <a:ext cx="0" cy="0"/>
          <a:chOff x="0" y="0"/>
          <a:chExt cx="0" cy="0"/>
        </a:xfrm>
      </p:grpSpPr>
      <p:sp>
        <p:nvSpPr>
          <p:cNvPr id="2" name="Rubrik 1"/>
          <p:cNvSpPr>
            <a:spLocks noGrp="1"/>
          </p:cNvSpPr>
          <p:nvPr>
            <p:ph type="title"/>
          </p:nvPr>
        </p:nvSpPr>
        <p:spPr>
          <a:xfrm>
            <a:off x="1127448" y="3430222"/>
            <a:ext cx="4248472" cy="356258"/>
          </a:xfrm>
        </p:spPr>
        <p:txBody>
          <a:bodyPr anchor="b"/>
          <a:lstStyle>
            <a:lvl1pPr algn="l">
              <a:defRPr sz="1500" b="1">
                <a:latin typeface="Futura PT" panose="020B0702020204020303" pitchFamily="34" charset="0"/>
              </a:defRPr>
            </a:lvl1pPr>
          </a:lstStyle>
          <a:p>
            <a:r>
              <a:rPr lang="sv-SE"/>
              <a:t>Klicka här för att ändra format</a:t>
            </a:r>
            <a:endParaRPr lang="en-US"/>
          </a:p>
        </p:txBody>
      </p:sp>
      <p:sp>
        <p:nvSpPr>
          <p:cNvPr id="3" name="Platshållare för bild 2"/>
          <p:cNvSpPr>
            <a:spLocks noGrp="1"/>
          </p:cNvSpPr>
          <p:nvPr>
            <p:ph type="pic" idx="1"/>
          </p:nvPr>
        </p:nvSpPr>
        <p:spPr>
          <a:xfrm>
            <a:off x="0" y="8"/>
            <a:ext cx="12192000" cy="3078287"/>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Platshållare för text 3"/>
          <p:cNvSpPr>
            <a:spLocks noGrp="1"/>
          </p:cNvSpPr>
          <p:nvPr>
            <p:ph type="body" sz="half" idx="2"/>
          </p:nvPr>
        </p:nvSpPr>
        <p:spPr>
          <a:xfrm>
            <a:off x="1127448" y="4110191"/>
            <a:ext cx="4248472" cy="1695066"/>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5" name="Platshållare för datum 3">
            <a:extLst>
              <a:ext uri="{FF2B5EF4-FFF2-40B4-BE49-F238E27FC236}">
                <a16:creationId xmlns:a16="http://schemas.microsoft.com/office/drawing/2014/main" id="{58A7AC07-0BB5-46AA-9232-362568D896E6}"/>
              </a:ext>
            </a:extLst>
          </p:cNvPr>
          <p:cNvSpPr>
            <a:spLocks noGrp="1"/>
          </p:cNvSpPr>
          <p:nvPr>
            <p:ph type="dt" sz="half" idx="1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16" name="Platshållare för bildnummer 5">
            <a:extLst>
              <a:ext uri="{FF2B5EF4-FFF2-40B4-BE49-F238E27FC236}">
                <a16:creationId xmlns:a16="http://schemas.microsoft.com/office/drawing/2014/main" id="{955010E3-2116-40C2-97D1-3CEA88A10A1E}"/>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4" name="Platshållare för text 3">
            <a:extLst>
              <a:ext uri="{FF2B5EF4-FFF2-40B4-BE49-F238E27FC236}">
                <a16:creationId xmlns:a16="http://schemas.microsoft.com/office/drawing/2014/main" id="{6A69DB8E-72FE-4E97-B647-871CD1656AA8}"/>
              </a:ext>
            </a:extLst>
          </p:cNvPr>
          <p:cNvSpPr>
            <a:spLocks noGrp="1"/>
          </p:cNvSpPr>
          <p:nvPr>
            <p:ph type="body" sz="half" idx="13"/>
          </p:nvPr>
        </p:nvSpPr>
        <p:spPr>
          <a:xfrm>
            <a:off x="6312024" y="4110198"/>
            <a:ext cx="4248472" cy="1695067"/>
          </a:xfrm>
        </p:spPr>
        <p:txBody>
          <a:bodyPr/>
          <a:lstStyle>
            <a:lvl1pPr marL="0" indent="0">
              <a:buNone/>
              <a:defRPr sz="1050">
                <a:latin typeface="Futura PT Book" panose="020B0502020204020303" pitchFamily="34" charset="0"/>
              </a:defRPr>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sv-SE"/>
              <a:t>Klicka här för att ändra format på bakgrundstexten</a:t>
            </a:r>
          </a:p>
        </p:txBody>
      </p:sp>
      <p:sp>
        <p:nvSpPr>
          <p:cNvPr id="13" name="Platshållare för sidfot 4">
            <a:extLst>
              <a:ext uri="{FF2B5EF4-FFF2-40B4-BE49-F238E27FC236}">
                <a16:creationId xmlns:a16="http://schemas.microsoft.com/office/drawing/2014/main" id="{C53009A6-FCD9-4800-8A03-932B7BC06D2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75711403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19" name="Platshållare för datum 3">
            <a:extLst>
              <a:ext uri="{FF2B5EF4-FFF2-40B4-BE49-F238E27FC236}">
                <a16:creationId xmlns:a16="http://schemas.microsoft.com/office/drawing/2014/main" id="{2C8D9C93-1DB7-408E-89E5-18279524093F}"/>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20" name="Platshållare för bildnummer 5">
            <a:extLst>
              <a:ext uri="{FF2B5EF4-FFF2-40B4-BE49-F238E27FC236}">
                <a16:creationId xmlns:a16="http://schemas.microsoft.com/office/drawing/2014/main" id="{F7686079-C81C-40EE-8D6F-2B2E7BF17793}"/>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9" name="Platshållare för sidfot 4">
            <a:extLst>
              <a:ext uri="{FF2B5EF4-FFF2-40B4-BE49-F238E27FC236}">
                <a16:creationId xmlns:a16="http://schemas.microsoft.com/office/drawing/2014/main" id="{C397230B-7F77-46BC-8F3E-F399ABAF843F}"/>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312658235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8AF9CF0-043B-6C44-A12F-70AD9ACF0824}"/>
              </a:ext>
            </a:extLst>
          </p:cNvPr>
          <p:cNvPicPr>
            <a:picLocks noChangeAspect="1"/>
          </p:cNvPicPr>
          <p:nvPr userDrawn="1"/>
        </p:nvPicPr>
        <p:blipFill rotWithShape="1">
          <a:blip r:embed="rId2"/>
          <a:srcRect t="8864" b="16691"/>
          <a:stretch/>
        </p:blipFill>
        <p:spPr>
          <a:xfrm>
            <a:off x="-37539" y="1"/>
            <a:ext cx="12229539" cy="6858000"/>
          </a:xfrm>
          <a:prstGeom prst="rect">
            <a:avLst/>
          </a:prstGeom>
        </p:spPr>
      </p:pic>
      <p:pic>
        <p:nvPicPr>
          <p:cNvPr id="9" name="Bildobjekt 8">
            <a:extLst>
              <a:ext uri="{FF2B5EF4-FFF2-40B4-BE49-F238E27FC236}">
                <a16:creationId xmlns:a16="http://schemas.microsoft.com/office/drawing/2014/main" id="{FE76A122-A80B-1843-B61B-A1CF55CE27D0}"/>
              </a:ext>
            </a:extLst>
          </p:cNvPr>
          <p:cNvPicPr>
            <a:picLocks noChangeAspect="1"/>
          </p:cNvPicPr>
          <p:nvPr userDrawn="1"/>
        </p:nvPicPr>
        <p:blipFill>
          <a:blip r:embed="rId3"/>
          <a:stretch>
            <a:fillRect/>
          </a:stretch>
        </p:blipFill>
        <p:spPr>
          <a:xfrm>
            <a:off x="8924192" y="5245192"/>
            <a:ext cx="2622062" cy="1022258"/>
          </a:xfrm>
          <a:prstGeom prst="rect">
            <a:avLst/>
          </a:prstGeom>
        </p:spPr>
      </p:pic>
    </p:spTree>
    <p:extLst>
      <p:ext uri="{BB962C8B-B14F-4D97-AF65-F5344CB8AC3E}">
        <p14:creationId xmlns:p14="http://schemas.microsoft.com/office/powerpoint/2010/main" val="20595493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8_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2631634" y="754399"/>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b="1">
              <a:solidFill>
                <a:schemeClr val="bg1"/>
              </a:solidFill>
              <a:latin typeface="AntartidaRounded Essential Ligh" panose="02000000000000000000" pitchFamily="2" charset="0"/>
            </a:endParaRP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183804"/>
            <a:ext cx="2333571" cy="2739869"/>
          </a:xfrm>
          <a:prstGeom prst="rect">
            <a:avLst/>
          </a:prstGeom>
        </p:spPr>
      </p:pic>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0" name="Rektangel 9">
            <a:extLst>
              <a:ext uri="{FF2B5EF4-FFF2-40B4-BE49-F238E27FC236}">
                <a16:creationId xmlns:a16="http://schemas.microsoft.com/office/drawing/2014/main" id="{D83B4A05-9797-C84D-BEE6-E32D4607F4E8}"/>
              </a:ext>
            </a:extLst>
          </p:cNvPr>
          <p:cNvSpPr/>
          <p:nvPr userDrawn="1"/>
        </p:nvSpPr>
        <p:spPr>
          <a:xfrm>
            <a:off x="2631634" y="1777037"/>
            <a:ext cx="7930225" cy="4221068"/>
          </a:xfrm>
          <a:prstGeom prst="rect">
            <a:avLst/>
          </a:prstGeom>
        </p:spPr>
        <p:txBody>
          <a:bodyPr vert="horz" lIns="91440" tIns="45720" rIns="91440" bIns="45720" rtlCol="0">
            <a:noAutofit/>
          </a:bodyPr>
          <a:lstStyle/>
          <a:p>
            <a:pPr>
              <a:lnSpc>
                <a:spcPct val="110000"/>
              </a:lnSpc>
              <a:spcBef>
                <a:spcPts val="1000"/>
              </a:spcBef>
            </a:pPr>
            <a:endParaRPr lang="sv-SE" b="1">
              <a:solidFill>
                <a:srgbClr val="1D566C"/>
              </a:solidFill>
              <a:latin typeface="AntartidaRounded Essential Ligh" panose="02000000000000000000" pitchFamily="2" charset="0"/>
            </a:endParaRPr>
          </a:p>
        </p:txBody>
      </p:sp>
      <p:sp>
        <p:nvSpPr>
          <p:cNvPr id="3" name="Platshållare för innehåll 2">
            <a:extLst>
              <a:ext uri="{FF2B5EF4-FFF2-40B4-BE49-F238E27FC236}">
                <a16:creationId xmlns:a16="http://schemas.microsoft.com/office/drawing/2014/main" id="{A5FEB6AF-9D25-4340-9377-5DC6DF5B2223}"/>
              </a:ext>
            </a:extLst>
          </p:cNvPr>
          <p:cNvSpPr>
            <a:spLocks noGrp="1"/>
          </p:cNvSpPr>
          <p:nvPr>
            <p:ph sz="quarter" idx="10"/>
          </p:nvPr>
        </p:nvSpPr>
        <p:spPr>
          <a:xfrm>
            <a:off x="2631634" y="1777037"/>
            <a:ext cx="8721725" cy="4457700"/>
          </a:xfrm>
        </p:spPr>
        <p:txBody>
          <a:bodyPr>
            <a:normAutofit/>
          </a:bodyPr>
          <a:lstStyle>
            <a:lvl1pPr>
              <a:defRPr sz="2000" b="0"/>
            </a:lvl1pPr>
          </a:lstStyle>
          <a:p>
            <a:r>
              <a:rPr lang="sv-SE"/>
              <a:t>Redigera format för bakgrundstext
Nivå två
Nivå tre
Nivå fyra
Nivå fem</a:t>
            </a:r>
          </a:p>
        </p:txBody>
      </p:sp>
      <p:sp>
        <p:nvSpPr>
          <p:cNvPr id="8" name="Platshållare för text 12">
            <a:extLst>
              <a:ext uri="{FF2B5EF4-FFF2-40B4-BE49-F238E27FC236}">
                <a16:creationId xmlns:a16="http://schemas.microsoft.com/office/drawing/2014/main" id="{A44A9ED9-E81A-7048-9742-BFFCBA1AEA42}"/>
              </a:ext>
            </a:extLst>
          </p:cNvPr>
          <p:cNvSpPr>
            <a:spLocks noGrp="1"/>
          </p:cNvSpPr>
          <p:nvPr>
            <p:ph type="body" sz="quarter" idx="11"/>
          </p:nvPr>
        </p:nvSpPr>
        <p:spPr>
          <a:xfrm>
            <a:off x="2631633" y="418843"/>
            <a:ext cx="8722165" cy="851157"/>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28964623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49782329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Rubrik och innehåll">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DCDDB286-0DB4-5345-9050-B17DB5173BFD}"/>
              </a:ext>
            </a:extLst>
          </p:cNvPr>
          <p:cNvPicPr>
            <a:picLocks noChangeAspect="1"/>
          </p:cNvPicPr>
          <p:nvPr userDrawn="1"/>
        </p:nvPicPr>
        <p:blipFill rotWithShape="1">
          <a:blip r:embed="rId2"/>
          <a:srcRect t="78821"/>
          <a:stretch/>
        </p:blipFill>
        <p:spPr>
          <a:xfrm>
            <a:off x="0" y="5405534"/>
            <a:ext cx="12192000" cy="1452465"/>
          </a:xfrm>
          <a:prstGeom prst="rect">
            <a:avLst/>
          </a:prstGeom>
        </p:spPr>
      </p:pic>
      <p:pic>
        <p:nvPicPr>
          <p:cNvPr id="3" name="Bildobjekt 2">
            <a:extLst>
              <a:ext uri="{FF2B5EF4-FFF2-40B4-BE49-F238E27FC236}">
                <a16:creationId xmlns:a16="http://schemas.microsoft.com/office/drawing/2014/main" id="{8E7CB013-0047-9D4F-A1BD-F241F4BE7235}"/>
              </a:ext>
            </a:extLst>
          </p:cNvPr>
          <p:cNvPicPr>
            <a:picLocks noChangeAspect="1"/>
          </p:cNvPicPr>
          <p:nvPr userDrawn="1"/>
        </p:nvPicPr>
        <p:blipFill rotWithShape="1">
          <a:blip r:embed="rId3"/>
          <a:srcRect l="17061" b="26984"/>
          <a:stretch/>
        </p:blipFill>
        <p:spPr>
          <a:xfrm>
            <a:off x="2400300" y="27525"/>
            <a:ext cx="9305613" cy="5378009"/>
          </a:xfrm>
          <a:prstGeom prst="rect">
            <a:avLst/>
          </a:prstGeom>
        </p:spPr>
      </p:pic>
    </p:spTree>
    <p:extLst>
      <p:ext uri="{BB962C8B-B14F-4D97-AF65-F5344CB8AC3E}">
        <p14:creationId xmlns:p14="http://schemas.microsoft.com/office/powerpoint/2010/main" val="342193106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4C55BB95-066D-104F-BAA3-AAD2D777DD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310" y="114301"/>
            <a:ext cx="10654540" cy="6623092"/>
          </a:xfrm>
          <a:prstGeom prst="rect">
            <a:avLst/>
          </a:prstGeom>
        </p:spPr>
      </p:pic>
    </p:spTree>
    <p:extLst>
      <p:ext uri="{BB962C8B-B14F-4D97-AF65-F5344CB8AC3E}">
        <p14:creationId xmlns:p14="http://schemas.microsoft.com/office/powerpoint/2010/main" val="34226480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9_Rubrik och innehåll">
    <p:bg>
      <p:bgPr>
        <a:solidFill>
          <a:schemeClr val="bg1">
            <a:lumMod val="95000"/>
          </a:schemeClr>
        </a:solidFill>
        <a:effectLst/>
      </p:bgPr>
    </p:bg>
    <p:spTree>
      <p:nvGrpSpPr>
        <p:cNvPr id="1" name=""/>
        <p:cNvGrpSpPr/>
        <p:nvPr/>
      </p:nvGrpSpPr>
      <p:grpSpPr>
        <a:xfrm>
          <a:off x="0" y="0"/>
          <a:ext cx="0" cy="0"/>
          <a:chOff x="0" y="0"/>
          <a:chExt cx="0" cy="0"/>
        </a:xfrm>
      </p:grpSpPr>
      <p:pic>
        <p:nvPicPr>
          <p:cNvPr id="5" name="Bild 4" descr="Dokument">
            <a:extLst>
              <a:ext uri="{FF2B5EF4-FFF2-40B4-BE49-F238E27FC236}">
                <a16:creationId xmlns:a16="http://schemas.microsoft.com/office/drawing/2014/main" id="{C011F58F-7260-F240-960E-8605185F31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99508" y="5135020"/>
            <a:ext cx="780904" cy="780904"/>
          </a:xfrm>
          <a:prstGeom prst="rect">
            <a:avLst/>
          </a:prstGeom>
        </p:spPr>
      </p:pic>
      <p:sp>
        <p:nvSpPr>
          <p:cNvPr id="6" name="textruta 5">
            <a:extLst>
              <a:ext uri="{FF2B5EF4-FFF2-40B4-BE49-F238E27FC236}">
                <a16:creationId xmlns:a16="http://schemas.microsoft.com/office/drawing/2014/main" id="{782FE7A1-D1E2-7C40-9E61-FB4AFED8E295}"/>
              </a:ext>
            </a:extLst>
          </p:cNvPr>
          <p:cNvSpPr txBox="1"/>
          <p:nvPr userDrawn="1"/>
        </p:nvSpPr>
        <p:spPr>
          <a:xfrm>
            <a:off x="872701" y="3607763"/>
            <a:ext cx="10016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Nuvärde</a:t>
            </a:r>
          </a:p>
        </p:txBody>
      </p:sp>
      <p:sp>
        <p:nvSpPr>
          <p:cNvPr id="7" name="textruta 6">
            <a:extLst>
              <a:ext uri="{FF2B5EF4-FFF2-40B4-BE49-F238E27FC236}">
                <a16:creationId xmlns:a16="http://schemas.microsoft.com/office/drawing/2014/main" id="{61D407B3-FE8B-8C46-A0D3-51CE089BE12E}"/>
              </a:ext>
            </a:extLst>
          </p:cNvPr>
          <p:cNvSpPr txBox="1"/>
          <p:nvPr userDrawn="1"/>
        </p:nvSpPr>
        <p:spPr>
          <a:xfrm>
            <a:off x="5320759" y="3672040"/>
            <a:ext cx="296143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Målvärde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Halvvägs </a:t>
            </a:r>
            <a:r>
              <a:rPr lang="sv-SE" b="1">
                <a:solidFill>
                  <a:prstClr val="black"/>
                </a:solidFill>
                <a:latin typeface="Calibri" panose="020F0502020204030204"/>
              </a:rPr>
              <a:t>&amp; ett klimatneutralt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a:solidFill>
                  <a:prstClr val="black"/>
                </a:solidFill>
                <a:latin typeface="Calibri" panose="020F0502020204030204"/>
              </a:rPr>
              <a:t>byggprojekt</a:t>
            </a:r>
            <a:endParaRPr kumimoji="0" lang="sv-SE"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Höger klammerparentes 7">
            <a:extLst>
              <a:ext uri="{FF2B5EF4-FFF2-40B4-BE49-F238E27FC236}">
                <a16:creationId xmlns:a16="http://schemas.microsoft.com/office/drawing/2014/main" id="{0FD892CB-64A9-A243-A0AD-EF77BCD92A16}"/>
              </a:ext>
            </a:extLst>
          </p:cNvPr>
          <p:cNvSpPr/>
          <p:nvPr userDrawn="1"/>
        </p:nvSpPr>
        <p:spPr>
          <a:xfrm rot="5400000">
            <a:off x="3388529" y="2332817"/>
            <a:ext cx="418051" cy="3446408"/>
          </a:xfrm>
          <a:prstGeom prst="rightBrace">
            <a:avLst>
              <a:gd name="adj1" fmla="val 41436"/>
              <a:gd name="adj2" fmla="val 53067"/>
            </a:avLst>
          </a:prstGeom>
          <a:ln w="38100">
            <a:solidFill>
              <a:srgbClr val="00ABC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Kub 8">
            <a:extLst>
              <a:ext uri="{FF2B5EF4-FFF2-40B4-BE49-F238E27FC236}">
                <a16:creationId xmlns:a16="http://schemas.microsoft.com/office/drawing/2014/main" id="{E4BF78E4-B5F9-5643-A072-4F3349C6D7FE}"/>
              </a:ext>
            </a:extLst>
          </p:cNvPr>
          <p:cNvSpPr/>
          <p:nvPr userDrawn="1"/>
        </p:nvSpPr>
        <p:spPr>
          <a:xfrm>
            <a:off x="106600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486B84B8-D220-2744-A2A7-2A308186314B}"/>
              </a:ext>
            </a:extLst>
          </p:cNvPr>
          <p:cNvSpPr txBox="1"/>
          <p:nvPr userDrawn="1"/>
        </p:nvSpPr>
        <p:spPr>
          <a:xfrm>
            <a:off x="2972012" y="4268406"/>
            <a:ext cx="12510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Gapanalys</a:t>
            </a:r>
          </a:p>
        </p:txBody>
      </p:sp>
      <p:sp>
        <p:nvSpPr>
          <p:cNvPr id="11" name="textruta 10">
            <a:extLst>
              <a:ext uri="{FF2B5EF4-FFF2-40B4-BE49-F238E27FC236}">
                <a16:creationId xmlns:a16="http://schemas.microsoft.com/office/drawing/2014/main" id="{3FFA2F39-7121-4B43-88CF-8038EE5AE3F4}"/>
              </a:ext>
            </a:extLst>
          </p:cNvPr>
          <p:cNvSpPr txBox="1"/>
          <p:nvPr userDrawn="1"/>
        </p:nvSpPr>
        <p:spPr>
          <a:xfrm>
            <a:off x="2496179" y="5915924"/>
            <a:ext cx="220275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Handlingsplan 2025 50%</a:t>
            </a:r>
          </a:p>
        </p:txBody>
      </p:sp>
      <p:cxnSp>
        <p:nvCxnSpPr>
          <p:cNvPr id="13" name="Rak koppling 9">
            <a:extLst>
              <a:ext uri="{FF2B5EF4-FFF2-40B4-BE49-F238E27FC236}">
                <a16:creationId xmlns:a16="http://schemas.microsoft.com/office/drawing/2014/main" id="{5D54CF31-CE53-9E4D-9378-91D12C404C99}"/>
              </a:ext>
            </a:extLst>
          </p:cNvPr>
          <p:cNvCxnSpPr>
            <a:cxnSpLocks/>
          </p:cNvCxnSpPr>
          <p:nvPr userDrawn="1"/>
        </p:nvCxnSpPr>
        <p:spPr>
          <a:xfrm>
            <a:off x="1791304" y="3349053"/>
            <a:ext cx="811695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ruta 13">
            <a:extLst>
              <a:ext uri="{FF2B5EF4-FFF2-40B4-BE49-F238E27FC236}">
                <a16:creationId xmlns:a16="http://schemas.microsoft.com/office/drawing/2014/main" id="{87A42275-7ED0-8F49-B43D-A36D86B2F55B}"/>
              </a:ext>
            </a:extLst>
          </p:cNvPr>
          <p:cNvSpPr txBox="1"/>
          <p:nvPr userDrawn="1"/>
        </p:nvSpPr>
        <p:spPr>
          <a:xfrm>
            <a:off x="2222491" y="3445712"/>
            <a:ext cx="2700646" cy="274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2021            2022            2023           2024</a:t>
            </a:r>
          </a:p>
        </p:txBody>
      </p:sp>
      <p:sp>
        <p:nvSpPr>
          <p:cNvPr id="15" name="Kub 14">
            <a:extLst>
              <a:ext uri="{FF2B5EF4-FFF2-40B4-BE49-F238E27FC236}">
                <a16:creationId xmlns:a16="http://schemas.microsoft.com/office/drawing/2014/main" id="{19333B16-B3B1-174E-9C11-E491075BF020}"/>
              </a:ext>
            </a:extLst>
          </p:cNvPr>
          <p:cNvSpPr/>
          <p:nvPr userDrawn="1"/>
        </p:nvSpPr>
        <p:spPr>
          <a:xfrm>
            <a:off x="552865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Kub 15">
            <a:extLst>
              <a:ext uri="{FF2B5EF4-FFF2-40B4-BE49-F238E27FC236}">
                <a16:creationId xmlns:a16="http://schemas.microsoft.com/office/drawing/2014/main" id="{F4CACA1B-80CB-654B-AC92-83AE8DC75BEA}"/>
              </a:ext>
            </a:extLst>
          </p:cNvPr>
          <p:cNvSpPr/>
          <p:nvPr userDrawn="1"/>
        </p:nvSpPr>
        <p:spPr>
          <a:xfrm>
            <a:off x="9908254"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506404BE-9A8E-2E41-A830-FBDD52274367}"/>
              </a:ext>
            </a:extLst>
          </p:cNvPr>
          <p:cNvSpPr txBox="1"/>
          <p:nvPr userDrawn="1"/>
        </p:nvSpPr>
        <p:spPr>
          <a:xfrm>
            <a:off x="6496354" y="3427884"/>
            <a:ext cx="30324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prstClr val="black"/>
                </a:solidFill>
                <a:effectLst/>
                <a:uLnTx/>
                <a:uFillTx/>
                <a:latin typeface="AntartidaRounded Essential Ligh" panose="02000000000000000000" pitchFamily="2" charset="0"/>
                <a:ea typeface="+mn-ea"/>
                <a:cs typeface="+mn-cs"/>
              </a:rPr>
              <a:t>2026         2027         2028         2028         2029</a:t>
            </a:r>
          </a:p>
        </p:txBody>
      </p:sp>
      <p:sp>
        <p:nvSpPr>
          <p:cNvPr id="18" name="textruta 17">
            <a:extLst>
              <a:ext uri="{FF2B5EF4-FFF2-40B4-BE49-F238E27FC236}">
                <a16:creationId xmlns:a16="http://schemas.microsoft.com/office/drawing/2014/main" id="{4D971E49-EEA5-AE40-9C48-A6F27F016D88}"/>
              </a:ext>
            </a:extLst>
          </p:cNvPr>
          <p:cNvSpPr txBox="1"/>
          <p:nvPr userDrawn="1"/>
        </p:nvSpPr>
        <p:spPr>
          <a:xfrm>
            <a:off x="9715370" y="3672039"/>
            <a:ext cx="16152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Klimatneutralt byggande</a:t>
            </a:r>
          </a:p>
        </p:txBody>
      </p:sp>
      <p:cxnSp>
        <p:nvCxnSpPr>
          <p:cNvPr id="19" name="Rak pil 18">
            <a:extLst>
              <a:ext uri="{FF2B5EF4-FFF2-40B4-BE49-F238E27FC236}">
                <a16:creationId xmlns:a16="http://schemas.microsoft.com/office/drawing/2014/main" id="{0AD9EA06-0469-2749-BBBB-E39266EA1001}"/>
              </a:ext>
            </a:extLst>
          </p:cNvPr>
          <p:cNvCxnSpPr>
            <a:cxnSpLocks/>
          </p:cNvCxnSpPr>
          <p:nvPr userDrawn="1"/>
        </p:nvCxnSpPr>
        <p:spPr>
          <a:xfrm>
            <a:off x="3489960" y="4637738"/>
            <a:ext cx="0" cy="42421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pic>
        <p:nvPicPr>
          <p:cNvPr id="20" name="Bildobjekt 19">
            <a:extLst>
              <a:ext uri="{FF2B5EF4-FFF2-40B4-BE49-F238E27FC236}">
                <a16:creationId xmlns:a16="http://schemas.microsoft.com/office/drawing/2014/main" id="{4EB8B819-A6AD-0747-99C5-A8AF009AE56E}"/>
              </a:ext>
            </a:extLst>
          </p:cNvPr>
          <p:cNvPicPr>
            <a:picLocks noChangeAspect="1"/>
          </p:cNvPicPr>
          <p:nvPr userDrawn="1"/>
        </p:nvPicPr>
        <p:blipFill>
          <a:blip r:embed="rId4"/>
          <a:stretch>
            <a:fillRect/>
          </a:stretch>
        </p:blipFill>
        <p:spPr>
          <a:xfrm>
            <a:off x="10834102" y="6282983"/>
            <a:ext cx="1157325" cy="451204"/>
          </a:xfrm>
          <a:prstGeom prst="rect">
            <a:avLst/>
          </a:prstGeom>
        </p:spPr>
      </p:pic>
      <p:sp>
        <p:nvSpPr>
          <p:cNvPr id="21" name="textruta 20">
            <a:extLst>
              <a:ext uri="{FF2B5EF4-FFF2-40B4-BE49-F238E27FC236}">
                <a16:creationId xmlns:a16="http://schemas.microsoft.com/office/drawing/2014/main" id="{268FF753-5F3A-5F44-96C2-31E4C952E768}"/>
              </a:ext>
            </a:extLst>
          </p:cNvPr>
          <p:cNvSpPr txBox="1"/>
          <p:nvPr userDrawn="1"/>
        </p:nvSpPr>
        <p:spPr>
          <a:xfrm>
            <a:off x="1985860" y="1684897"/>
            <a:ext cx="2214986" cy="1077218"/>
          </a:xfrm>
          <a:prstGeom prst="rect">
            <a:avLst/>
          </a:prstGeom>
          <a:noFill/>
        </p:spPr>
        <p:txBody>
          <a:bodyPr wrap="square" rtlCol="0">
            <a:spAutoFit/>
          </a:bodyPr>
          <a:lstStyle>
            <a:defPPr>
              <a:defRPr lang="sv-SE"/>
            </a:defPPr>
            <a:lvl1pPr marR="0" lvl="0" indent="0" fontAlgn="auto">
              <a:lnSpc>
                <a:spcPct val="100000"/>
              </a:lnSpc>
              <a:spcBef>
                <a:spcPts val="0"/>
              </a:spcBef>
              <a:spcAft>
                <a:spcPts val="0"/>
              </a:spcAft>
              <a:buClrTx/>
              <a:buSzTx/>
              <a:buFontTx/>
              <a:buNone/>
              <a:tabLst/>
              <a:defRPr kumimoji="0" b="1" i="0" u="none" strike="noStrike" cap="none" spc="0" normalizeH="0" baseline="0">
                <a:ln>
                  <a:noFill/>
                </a:ln>
                <a:solidFill>
                  <a:prstClr val="black"/>
                </a:solidFill>
                <a:effectLst/>
                <a:uLnTx/>
                <a:uFillTx/>
                <a:latin typeface="Calibri" panose="020F0502020204030204"/>
              </a:defRPr>
            </a:lvl1pPr>
          </a:lstStyle>
          <a:p>
            <a:r>
              <a:rPr lang="sv-SE" sz="1600"/>
              <a:t>Midsommar 2021: Redovisa sitt klimatlöfte, därefter löpande</a:t>
            </a:r>
          </a:p>
        </p:txBody>
      </p:sp>
      <p:sp>
        <p:nvSpPr>
          <p:cNvPr id="22" name="Rektangel 21">
            <a:extLst>
              <a:ext uri="{FF2B5EF4-FFF2-40B4-BE49-F238E27FC236}">
                <a16:creationId xmlns:a16="http://schemas.microsoft.com/office/drawing/2014/main" id="{E4C89078-85D1-754C-AF98-673D5226F44C}"/>
              </a:ext>
            </a:extLst>
          </p:cNvPr>
          <p:cNvSpPr/>
          <p:nvPr userDrawn="1"/>
        </p:nvSpPr>
        <p:spPr>
          <a:xfrm>
            <a:off x="5601210" y="2455954"/>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2025</a:t>
            </a:r>
            <a:endParaRPr lang="sv-SE"/>
          </a:p>
        </p:txBody>
      </p:sp>
      <p:sp>
        <p:nvSpPr>
          <p:cNvPr id="23" name="Rektangel 22">
            <a:extLst>
              <a:ext uri="{FF2B5EF4-FFF2-40B4-BE49-F238E27FC236}">
                <a16:creationId xmlns:a16="http://schemas.microsoft.com/office/drawing/2014/main" id="{3B5D7A0F-62E1-C840-90EB-88BACB5410BB}"/>
              </a:ext>
            </a:extLst>
          </p:cNvPr>
          <p:cNvSpPr/>
          <p:nvPr userDrawn="1"/>
        </p:nvSpPr>
        <p:spPr>
          <a:xfrm>
            <a:off x="9989240" y="2402799"/>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2030</a:t>
            </a:r>
            <a:endParaRPr lang="sv-SE"/>
          </a:p>
        </p:txBody>
      </p:sp>
      <p:sp>
        <p:nvSpPr>
          <p:cNvPr id="24" name="Rektangel 23">
            <a:extLst>
              <a:ext uri="{FF2B5EF4-FFF2-40B4-BE49-F238E27FC236}">
                <a16:creationId xmlns:a16="http://schemas.microsoft.com/office/drawing/2014/main" id="{CD814902-4E9A-144F-A200-C0A301F62F15}"/>
              </a:ext>
            </a:extLst>
          </p:cNvPr>
          <p:cNvSpPr/>
          <p:nvPr userDrawn="1"/>
        </p:nvSpPr>
        <p:spPr>
          <a:xfrm>
            <a:off x="1188535" y="2417738"/>
            <a:ext cx="652743" cy="369332"/>
          </a:xfrm>
          <a:prstGeom prst="rect">
            <a:avLst/>
          </a:prstGeom>
        </p:spPr>
        <p:txBody>
          <a:bodyPr wrap="none">
            <a:spAutoFit/>
          </a:bodyPr>
          <a:lstStyle/>
          <a:p>
            <a:r>
              <a:rPr lang="sv-SE" b="1">
                <a:solidFill>
                  <a:prstClr val="black"/>
                </a:solidFill>
                <a:latin typeface="AntartidaRounded Essential Ligh" panose="02000000000000000000" pitchFamily="2" charset="0"/>
              </a:rPr>
              <a:t>2020</a:t>
            </a:r>
            <a:endParaRPr lang="sv-SE"/>
          </a:p>
        </p:txBody>
      </p:sp>
      <p:cxnSp>
        <p:nvCxnSpPr>
          <p:cNvPr id="25" name="Rak pil 24">
            <a:extLst>
              <a:ext uri="{FF2B5EF4-FFF2-40B4-BE49-F238E27FC236}">
                <a16:creationId xmlns:a16="http://schemas.microsoft.com/office/drawing/2014/main" id="{CC6BE726-8767-C743-BFD2-D8AF1F78F92C}"/>
              </a:ext>
            </a:extLst>
          </p:cNvPr>
          <p:cNvCxnSpPr>
            <a:cxnSpLocks/>
          </p:cNvCxnSpPr>
          <p:nvPr userDrawn="1"/>
        </p:nvCxnSpPr>
        <p:spPr>
          <a:xfrm flipV="1">
            <a:off x="2496179" y="2787070"/>
            <a:ext cx="0" cy="52417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sp>
        <p:nvSpPr>
          <p:cNvPr id="26" name="Platshållare för text 12">
            <a:extLst>
              <a:ext uri="{FF2B5EF4-FFF2-40B4-BE49-F238E27FC236}">
                <a16:creationId xmlns:a16="http://schemas.microsoft.com/office/drawing/2014/main" id="{81B0D856-8DC4-814D-9593-CDD0C7748794}"/>
              </a:ext>
            </a:extLst>
          </p:cNvPr>
          <p:cNvSpPr>
            <a:spLocks noGrp="1"/>
          </p:cNvSpPr>
          <p:nvPr>
            <p:ph type="body" sz="quarter" idx="11"/>
          </p:nvPr>
        </p:nvSpPr>
        <p:spPr>
          <a:xfrm>
            <a:off x="878953" y="455464"/>
            <a:ext cx="8281199" cy="667450"/>
          </a:xfrm>
        </p:spPr>
        <p:txBody>
          <a:bodyPr anchor="ctr">
            <a:normAutofit/>
          </a:bodyPr>
          <a:lstStyle>
            <a:lvl1pPr>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r>
              <a:rPr lang="sv-SE"/>
              <a:t>Redigera format för bakgrundstext</a:t>
            </a:r>
          </a:p>
        </p:txBody>
      </p:sp>
    </p:spTree>
    <p:extLst>
      <p:ext uri="{BB962C8B-B14F-4D97-AF65-F5344CB8AC3E}">
        <p14:creationId xmlns:p14="http://schemas.microsoft.com/office/powerpoint/2010/main" val="3878183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p:bldP spid="11" grpId="0"/>
      <p:bldP spid="14" grpId="0"/>
      <p:bldP spid="15" grpId="0" animBg="1"/>
      <p:bldP spid="16" grpId="0" animBg="1"/>
      <p:bldP spid="17" grpId="0"/>
      <p:bldP spid="18" grpId="0"/>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10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39228905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3810729" y="653036"/>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a:solidFill>
                  <a:srgbClr val="EBF2F8"/>
                </a:solidFill>
                <a:latin typeface="AntartidaRounded Essential Ligh" panose="02000000000000000000" pitchFamily="2" charset="0"/>
              </a:rPr>
              <a:t> </a:t>
            </a: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653036"/>
            <a:ext cx="3468677" cy="4072609"/>
          </a:xfrm>
          <a:prstGeom prst="rect">
            <a:avLst/>
          </a:prstGeom>
        </p:spPr>
      </p:pic>
      <p:sp>
        <p:nvSpPr>
          <p:cNvPr id="8" name="Platshållare för innehåll 6">
            <a:extLst>
              <a:ext uri="{FF2B5EF4-FFF2-40B4-BE49-F238E27FC236}">
                <a16:creationId xmlns:a16="http://schemas.microsoft.com/office/drawing/2014/main" id="{EB98F920-5CB3-7448-ADD2-D3B46BDEEBFC}"/>
              </a:ext>
            </a:extLst>
          </p:cNvPr>
          <p:cNvSpPr txBox="1">
            <a:spLocks/>
          </p:cNvSpPr>
          <p:nvPr userDrawn="1"/>
        </p:nvSpPr>
        <p:spPr>
          <a:xfrm>
            <a:off x="3810729" y="1632849"/>
            <a:ext cx="7793207" cy="180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a:solidFill>
                <a:srgbClr val="1D566C"/>
              </a:solidFill>
              <a:latin typeface="AntartidaRounded Essential Ligh" panose="02000000000000000000" pitchFamily="2" charset="0"/>
            </a:endParaRPr>
          </a:p>
        </p:txBody>
      </p:sp>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innehåll 2">
            <a:extLst>
              <a:ext uri="{FF2B5EF4-FFF2-40B4-BE49-F238E27FC236}">
                <a16:creationId xmlns:a16="http://schemas.microsoft.com/office/drawing/2014/main" id="{732B83AA-7507-D148-BFF0-104290598B77}"/>
              </a:ext>
            </a:extLst>
          </p:cNvPr>
          <p:cNvSpPr>
            <a:spLocks noGrp="1"/>
          </p:cNvSpPr>
          <p:nvPr>
            <p:ph sz="quarter" idx="10"/>
          </p:nvPr>
        </p:nvSpPr>
        <p:spPr>
          <a:xfrm>
            <a:off x="4303712" y="1920760"/>
            <a:ext cx="7050087" cy="4363640"/>
          </a:xfrm>
        </p:spPr>
        <p:txBody>
          <a:bodyPr/>
          <a:lstStyle/>
          <a:p>
            <a:r>
              <a:rPr lang="sv-SE"/>
              <a:t>Redigera format för bakgrundstext
Nivå två
Nivå tre
Nivå fyra
Nivå fem</a:t>
            </a:r>
          </a:p>
        </p:txBody>
      </p:sp>
      <p:sp>
        <p:nvSpPr>
          <p:cNvPr id="13" name="Platshållare för text 12">
            <a:extLst>
              <a:ext uri="{FF2B5EF4-FFF2-40B4-BE49-F238E27FC236}">
                <a16:creationId xmlns:a16="http://schemas.microsoft.com/office/drawing/2014/main" id="{BD006F84-F5F4-5F47-BA5F-A47A329E4445}"/>
              </a:ext>
            </a:extLst>
          </p:cNvPr>
          <p:cNvSpPr>
            <a:spLocks noGrp="1"/>
          </p:cNvSpPr>
          <p:nvPr>
            <p:ph type="body" sz="quarter" idx="11"/>
          </p:nvPr>
        </p:nvSpPr>
        <p:spPr>
          <a:xfrm>
            <a:off x="4303711" y="418843"/>
            <a:ext cx="7050087" cy="1267724"/>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362290177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2_Rubrik och innehåll">
    <p:bg>
      <p:bgPr>
        <a:solidFill>
          <a:srgbClr val="E6E6E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1219835"/>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pic>
        <p:nvPicPr>
          <p:cNvPr id="4" name="Bildobjekt 3">
            <a:extLst>
              <a:ext uri="{FF2B5EF4-FFF2-40B4-BE49-F238E27FC236}">
                <a16:creationId xmlns:a16="http://schemas.microsoft.com/office/drawing/2014/main" id="{49A7BF54-727F-094C-881C-8C3A879B9003}"/>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6" name="Platshållare för innehåll 5">
            <a:extLst>
              <a:ext uri="{FF2B5EF4-FFF2-40B4-BE49-F238E27FC236}">
                <a16:creationId xmlns:a16="http://schemas.microsoft.com/office/drawing/2014/main" id="{74A1FB4C-DD39-8E46-BC95-125A85959E05}"/>
              </a:ext>
            </a:extLst>
          </p:cNvPr>
          <p:cNvSpPr>
            <a:spLocks noGrp="1"/>
          </p:cNvSpPr>
          <p:nvPr>
            <p:ph sz="quarter" idx="10"/>
          </p:nvPr>
        </p:nvSpPr>
        <p:spPr>
          <a:xfrm>
            <a:off x="1273174" y="1931645"/>
            <a:ext cx="10080625" cy="4351338"/>
          </a:xfrm>
        </p:spPr>
        <p:txBody>
          <a:bodyPr>
            <a:normAutofit/>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199934214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_Rubrik och innehåll">
    <p:bg>
      <p:bgPr>
        <a:solidFill>
          <a:schemeClr val="bg1"/>
        </a:solidFill>
        <a:effectLst/>
      </p:bgPr>
    </p:bg>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2A1E70DC-90D3-F24F-9CB6-24F99C17CEE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31B6CB08-7C11-B145-88A6-6B7A181E1B00}"/>
              </a:ext>
            </a:extLst>
          </p:cNvPr>
          <p:cNvSpPr>
            <a:spLocks noGrp="1"/>
          </p:cNvSpPr>
          <p:nvPr>
            <p:ph type="body" sz="quarter" idx="11"/>
          </p:nvPr>
        </p:nvSpPr>
        <p:spPr>
          <a:xfrm>
            <a:off x="862686" y="1691469"/>
            <a:ext cx="4979988" cy="3359150"/>
          </a:xfrm>
          <a:ln w="28575">
            <a:solidFill>
              <a:srgbClr val="174659"/>
            </a:solidFill>
          </a:ln>
        </p:spPr>
        <p:txBody>
          <a:bodyPr/>
          <a:lstStyle/>
          <a:p>
            <a:r>
              <a:rPr lang="sv-SE"/>
              <a:t>Redigera format för bakgrundstext
Nivå två
Nivå tre
Nivå fyra
Nivå fem</a:t>
            </a:r>
          </a:p>
        </p:txBody>
      </p:sp>
      <p:sp>
        <p:nvSpPr>
          <p:cNvPr id="11" name="Platshållare för text 10">
            <a:extLst>
              <a:ext uri="{FF2B5EF4-FFF2-40B4-BE49-F238E27FC236}">
                <a16:creationId xmlns:a16="http://schemas.microsoft.com/office/drawing/2014/main" id="{4FE454FE-FECB-B840-9099-10AA90DD9745}"/>
              </a:ext>
            </a:extLst>
          </p:cNvPr>
          <p:cNvSpPr>
            <a:spLocks noGrp="1"/>
          </p:cNvSpPr>
          <p:nvPr>
            <p:ph type="body" sz="quarter" idx="12"/>
          </p:nvPr>
        </p:nvSpPr>
        <p:spPr>
          <a:xfrm>
            <a:off x="6265228" y="1691469"/>
            <a:ext cx="4979987" cy="3367087"/>
          </a:xfrm>
          <a:ln w="28575">
            <a:solidFill>
              <a:srgbClr val="8CC8CA"/>
            </a:solidFill>
          </a:ln>
        </p:spPr>
        <p:txBody>
          <a:bodyPr/>
          <a:lstStyle/>
          <a:p>
            <a:r>
              <a:rPr lang="sv-SE"/>
              <a:t>Redigera format för bakgrundstext
Nivå två
Nivå tre
Nivå fyra
Nivå fem</a:t>
            </a:r>
          </a:p>
        </p:txBody>
      </p:sp>
      <p:sp>
        <p:nvSpPr>
          <p:cNvPr id="7" name="Title 1">
            <a:extLst>
              <a:ext uri="{FF2B5EF4-FFF2-40B4-BE49-F238E27FC236}">
                <a16:creationId xmlns:a16="http://schemas.microsoft.com/office/drawing/2014/main" id="{745FBED7-CBE5-374E-92EB-69919DC65F8F}"/>
              </a:ext>
            </a:extLst>
          </p:cNvPr>
          <p:cNvSpPr>
            <a:spLocks noGrp="1"/>
          </p:cNvSpPr>
          <p:nvPr>
            <p:ph type="title"/>
          </p:nvPr>
        </p:nvSpPr>
        <p:spPr>
          <a:xfrm>
            <a:off x="802588" y="467042"/>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258852426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3_Rubrik och innehåll">
    <p:bg>
      <p:bgPr>
        <a:solidFill>
          <a:schemeClr val="bg1">
            <a:lumMod val="9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pic>
        <p:nvPicPr>
          <p:cNvPr id="4" name="Bildobjekt 3">
            <a:extLst>
              <a:ext uri="{FF2B5EF4-FFF2-40B4-BE49-F238E27FC236}">
                <a16:creationId xmlns:a16="http://schemas.microsoft.com/office/drawing/2014/main" id="{49A7BF54-727F-094C-881C-8C3A879B9003}"/>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63577674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pic>
        <p:nvPicPr>
          <p:cNvPr id="4" name="Bildobjekt 3">
            <a:extLst>
              <a:ext uri="{FF2B5EF4-FFF2-40B4-BE49-F238E27FC236}">
                <a16:creationId xmlns:a16="http://schemas.microsoft.com/office/drawing/2014/main" id="{49A7BF54-727F-094C-881C-8C3A879B9003}"/>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735490353"/>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7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33392D-781B-4EEF-8147-E86F6006D0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77CA15A-4D7D-4A51-BB68-955A2A49A32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83748011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CCC7994-6360-46A2-A97E-4DBC7F6228DD}" type="slidenum">
              <a:rPr lang="sv-SE" smtClean="0"/>
              <a:t>‹#›</a:t>
            </a:fld>
            <a:endParaRPr lang="sv-SE"/>
          </a:p>
        </p:txBody>
      </p:sp>
      <p:sp>
        <p:nvSpPr>
          <p:cNvPr id="3" name="Innehåll platshållare"/>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Underrubrik">
            <a:extLst>
              <a:ext uri="{FF2B5EF4-FFF2-40B4-BE49-F238E27FC236}">
                <a16:creationId xmlns:a16="http://schemas.microsoft.com/office/drawing/2014/main" id="{8E042186-FCA8-476C-9A05-5A381609FFBC}"/>
              </a:ext>
            </a:extLst>
          </p:cNvPr>
          <p:cNvSpPr>
            <a:spLocks noGrp="1"/>
          </p:cNvSpPr>
          <p:nvPr>
            <p:ph type="body" sz="quarter" idx="13" hasCustomPrompt="1"/>
          </p:nvPr>
        </p:nvSpPr>
        <p:spPr>
          <a:xfrm>
            <a:off x="540000" y="756000"/>
            <a:ext cx="11112500" cy="396000"/>
          </a:xfrm>
        </p:spPr>
        <p:txBody>
          <a:bodyPr/>
          <a:lstStyle>
            <a:lvl1pPr marL="0" indent="0">
              <a:spcBef>
                <a:spcPts val="0"/>
              </a:spcBef>
              <a:buNone/>
              <a:defRPr sz="1800" b="0"/>
            </a:lvl1pPr>
            <a:lvl2pPr marL="216000" indent="0">
              <a:buNone/>
              <a:defRPr/>
            </a:lvl2pPr>
            <a:lvl3pPr marL="468000" indent="0">
              <a:buNone/>
              <a:defRPr/>
            </a:lvl3pPr>
            <a:lvl4pPr marL="720000" indent="0">
              <a:buNone/>
              <a:defRPr/>
            </a:lvl4pPr>
            <a:lvl5pPr marL="936000" indent="0">
              <a:buNone/>
              <a:defRPr/>
            </a:lvl5pPr>
          </a:lstStyle>
          <a:p>
            <a:pPr lvl="0"/>
            <a:r>
              <a:rPr lang="sv-SE"/>
              <a:t>Underrubrik</a:t>
            </a:r>
          </a:p>
        </p:txBody>
      </p:sp>
      <p:sp>
        <p:nvSpPr>
          <p:cNvPr id="9" name="Huvudrubrik">
            <a:extLst>
              <a:ext uri="{FF2B5EF4-FFF2-40B4-BE49-F238E27FC236}">
                <a16:creationId xmlns:a16="http://schemas.microsoft.com/office/drawing/2014/main" id="{D1926C1C-499A-4124-8813-706B24D3CD69}"/>
              </a:ext>
            </a:extLst>
          </p:cNvPr>
          <p:cNvSpPr>
            <a:spLocks noGrp="1"/>
          </p:cNvSpPr>
          <p:nvPr>
            <p:ph type="title"/>
          </p:nvPr>
        </p:nvSpPr>
        <p:spPr/>
        <p:txBody>
          <a:bodyPr/>
          <a:lstStyle>
            <a:lvl1pPr>
              <a:defRPr b="1"/>
            </a:lvl1pPr>
          </a:lstStyle>
          <a:p>
            <a:r>
              <a:rPr lang="sv-SE"/>
              <a:t>Klicka här för att ändra mall för rubrikformat</a:t>
            </a:r>
          </a:p>
        </p:txBody>
      </p:sp>
    </p:spTree>
    <p:extLst>
      <p:ext uri="{BB962C8B-B14F-4D97-AF65-F5344CB8AC3E}">
        <p14:creationId xmlns:p14="http://schemas.microsoft.com/office/powerpoint/2010/main" val="198823754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userDrawn="1">
  <p:cSld name="Intro - oran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E92597B-C4A8-6E4A-A2E3-AC3DB213D92B}"/>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8" name="Rectangle 7">
            <a:extLst>
              <a:ext uri="{FF2B5EF4-FFF2-40B4-BE49-F238E27FC236}">
                <a16:creationId xmlns:a16="http://schemas.microsoft.com/office/drawing/2014/main" id="{53344D05-B00A-D24B-9BA6-E2B5D87DFBD1}"/>
              </a:ext>
            </a:extLst>
          </p:cNvPr>
          <p:cNvSpPr/>
          <p:nvPr/>
        </p:nvSpPr>
        <p:spPr>
          <a:xfrm>
            <a:off x="0" y="3018367"/>
            <a:ext cx="12192000" cy="2844800"/>
          </a:xfrm>
          <a:prstGeom prst="rect">
            <a:avLst/>
          </a:prstGeom>
          <a:solidFill>
            <a:srgbClr val="F47C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9" name="Picture 8">
            <a:extLst>
              <a:ext uri="{FF2B5EF4-FFF2-40B4-BE49-F238E27FC236}">
                <a16:creationId xmlns:a16="http://schemas.microsoft.com/office/drawing/2014/main" id="{9ACCDD84-9C6B-DF42-9E65-0AB550A900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1017" y="6275918"/>
            <a:ext cx="1843616" cy="38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2">
            <a:extLst>
              <a:ext uri="{FF2B5EF4-FFF2-40B4-BE49-F238E27FC236}">
                <a16:creationId xmlns:a16="http://schemas.microsoft.com/office/drawing/2014/main" id="{C403DEBE-065C-0846-A77B-BBF319DA4441}"/>
              </a:ext>
            </a:extLst>
          </p:cNvPr>
          <p:cNvSpPr>
            <a:spLocks noGrp="1" noChangeAspect="1"/>
          </p:cNvSpPr>
          <p:nvPr>
            <p:ph type="pic" idx="13"/>
          </p:nvPr>
        </p:nvSpPr>
        <p:spPr>
          <a:xfrm>
            <a:off x="0" y="0"/>
            <a:ext cx="12192000" cy="3017896"/>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2" name="Title 1"/>
          <p:cNvSpPr>
            <a:spLocks noGrp="1"/>
          </p:cNvSpPr>
          <p:nvPr>
            <p:ph type="ctrTitle"/>
          </p:nvPr>
        </p:nvSpPr>
        <p:spPr>
          <a:xfrm>
            <a:off x="1523997" y="3428999"/>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
        <p:nvSpPr>
          <p:cNvPr id="14" name="Text Placeholder 14">
            <a:extLst>
              <a:ext uri="{FF2B5EF4-FFF2-40B4-BE49-F238E27FC236}">
                <a16:creationId xmlns:a16="http://schemas.microsoft.com/office/drawing/2014/main" id="{EED380A4-5C5F-C84B-869B-224AA55BEA10}"/>
              </a:ext>
            </a:extLst>
          </p:cNvPr>
          <p:cNvSpPr>
            <a:spLocks noGrp="1"/>
          </p:cNvSpPr>
          <p:nvPr>
            <p:ph type="body" sz="quarter" idx="15"/>
          </p:nvPr>
        </p:nvSpPr>
        <p:spPr>
          <a:xfrm>
            <a:off x="5171017" y="5568951"/>
            <a:ext cx="1843200" cy="129116"/>
          </a:xfrm>
        </p:spPr>
        <p:txBody>
          <a:bodyPr lIns="0" tIns="0" rIns="0" bIns="0">
            <a:noAutofit/>
          </a:bodyPr>
          <a:lstStyle>
            <a:lvl1pPr marL="0" indent="0" algn="ctr">
              <a:buNone/>
              <a:defRPr sz="1067" b="1" i="0">
                <a:solidFill>
                  <a:schemeClr val="bg1"/>
                </a:solidFill>
                <a:latin typeface="Barlow Semi Condensed" pitchFamily="2" charset="77"/>
              </a:defRPr>
            </a:lvl1pPr>
          </a:lstStyle>
          <a:p>
            <a:pPr lvl="0"/>
            <a:r>
              <a:rPr lang="en-US"/>
              <a:t>Click to edit Master text styles</a:t>
            </a:r>
          </a:p>
        </p:txBody>
      </p:sp>
      <p:sp>
        <p:nvSpPr>
          <p:cNvPr id="10" name="Picture Placeholder 2">
            <a:extLst>
              <a:ext uri="{FF2B5EF4-FFF2-40B4-BE49-F238E27FC236}">
                <a16:creationId xmlns:a16="http://schemas.microsoft.com/office/drawing/2014/main" id="{BAEA23AE-9998-A449-8DB9-0F59E4668EE4}"/>
              </a:ext>
            </a:extLst>
          </p:cNvPr>
          <p:cNvSpPr>
            <a:spLocks noGrp="1"/>
          </p:cNvSpPr>
          <p:nvPr>
            <p:ph type="pic" idx="14"/>
          </p:nvPr>
        </p:nvSpPr>
        <p:spPr>
          <a:xfrm>
            <a:off x="5489649" y="2416248"/>
            <a:ext cx="1200000" cy="1200000"/>
          </a:xfrm>
          <a:prstGeom prst="rect">
            <a:avLst/>
          </a:prstGeom>
        </p:spPr>
        <p:txBody>
          <a:bodyPr anchor="t"/>
          <a:lstStyle>
            <a:lvl1pPr marL="0" indent="0">
              <a:buNone/>
              <a:defRPr sz="1600">
                <a:latin typeface="Barlow Semi Condensed"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Tree>
    <p:extLst>
      <p:ext uri="{BB962C8B-B14F-4D97-AF65-F5344CB8AC3E}">
        <p14:creationId xmlns:p14="http://schemas.microsoft.com/office/powerpoint/2010/main" val="3831833899"/>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userDrawn="1">
  <p:cSld name="Kapitel - oran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53AE47-D4ED-9E41-A230-9F96BE82A7A2}"/>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4" name="Rectangle 3">
            <a:extLst>
              <a:ext uri="{FF2B5EF4-FFF2-40B4-BE49-F238E27FC236}">
                <a16:creationId xmlns:a16="http://schemas.microsoft.com/office/drawing/2014/main" id="{E46F2496-DC1C-E947-B7CA-6AD721D55C54}"/>
              </a:ext>
            </a:extLst>
          </p:cNvPr>
          <p:cNvSpPr/>
          <p:nvPr/>
        </p:nvSpPr>
        <p:spPr>
          <a:xfrm>
            <a:off x="-6350" y="0"/>
            <a:ext cx="12198351" cy="6858000"/>
          </a:xfrm>
          <a:prstGeom prst="rect">
            <a:avLst/>
          </a:prstGeom>
          <a:solidFill>
            <a:srgbClr val="E65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sp>
        <p:nvSpPr>
          <p:cNvPr id="2" name="Title 1"/>
          <p:cNvSpPr>
            <a:spLocks noGrp="1"/>
          </p:cNvSpPr>
          <p:nvPr>
            <p:ph type="ctrTitle"/>
          </p:nvPr>
        </p:nvSpPr>
        <p:spPr>
          <a:xfrm>
            <a:off x="1520897" y="2385248"/>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Tree>
    <p:extLst>
      <p:ext uri="{BB962C8B-B14F-4D97-AF65-F5344CB8AC3E}">
        <p14:creationId xmlns:p14="http://schemas.microsoft.com/office/powerpoint/2010/main" val="262199930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96667281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userDrawn="1">
  <p:cSld name="Toppbild + text - oran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3F6D29D1-8C37-6248-92E0-3F6663C0DA64}"/>
              </a:ext>
            </a:extLst>
          </p:cNvPr>
          <p:cNvSpPr>
            <a:spLocks noGrp="1" noChangeAspect="1"/>
          </p:cNvSpPr>
          <p:nvPr>
            <p:ph type="pic" idx="13"/>
          </p:nvPr>
        </p:nvSpPr>
        <p:spPr>
          <a:xfrm>
            <a:off x="0" y="0"/>
            <a:ext cx="12192000" cy="2701808"/>
          </a:xfrm>
          <a:prstGeom prst="rect">
            <a:avLst/>
          </a:prstGeom>
        </p:spPr>
        <p:txBody>
          <a:bodyPr anchor="t">
            <a:normAutofit/>
          </a:bodyPr>
          <a:lstStyle>
            <a:lvl1pPr marL="0" indent="0" algn="ctr">
              <a:buNone/>
              <a:defRPr sz="160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9" name="Rectangle 8">
            <a:extLst>
              <a:ext uri="{FF2B5EF4-FFF2-40B4-BE49-F238E27FC236}">
                <a16:creationId xmlns:a16="http://schemas.microsoft.com/office/drawing/2014/main" id="{4E421AEF-4637-DA43-92B4-E46E032841AE}"/>
              </a:ext>
            </a:extLst>
          </p:cNvPr>
          <p:cNvSpPr/>
          <p:nvPr userDrawn="1"/>
        </p:nvSpPr>
        <p:spPr>
          <a:xfrm>
            <a:off x="-6203" y="2701809"/>
            <a:ext cx="12192001" cy="3371615"/>
          </a:xfrm>
          <a:prstGeom prst="rect">
            <a:avLst/>
          </a:prstGeom>
          <a:solidFill>
            <a:srgbClr val="FED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a:p>
        </p:txBody>
      </p:sp>
      <p:sp>
        <p:nvSpPr>
          <p:cNvPr id="4" name="Text Placeholder 3"/>
          <p:cNvSpPr>
            <a:spLocks noGrp="1"/>
          </p:cNvSpPr>
          <p:nvPr>
            <p:ph type="body" sz="half" idx="2"/>
          </p:nvPr>
        </p:nvSpPr>
        <p:spPr>
          <a:xfrm>
            <a:off x="380707" y="3544711"/>
            <a:ext cx="7779044" cy="2324277"/>
          </a:xfrm>
          <a:prstGeom prst="rect">
            <a:avLst/>
          </a:prstGeom>
        </p:spPr>
        <p:txBody>
          <a:bodyPr lIns="0" tIns="0" rIns="0" bIns="0">
            <a:normAutofit/>
          </a:bodyPr>
          <a:lstStyle>
            <a:lvl1pPr marL="0" indent="0">
              <a:lnSpc>
                <a:spcPct val="150000"/>
              </a:lnSpc>
              <a:buNone/>
              <a:defRPr sz="1600"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2" name="Title 1"/>
          <p:cNvSpPr>
            <a:spLocks noGrp="1"/>
          </p:cNvSpPr>
          <p:nvPr>
            <p:ph type="title"/>
          </p:nvPr>
        </p:nvSpPr>
        <p:spPr>
          <a:xfrm>
            <a:off x="380707" y="2892921"/>
            <a:ext cx="7779044" cy="530696"/>
          </a:xfrm>
        </p:spPr>
        <p:txBody>
          <a:bodyPr lIns="0" tIns="0" rIns="0" bIns="0" anchor="b"/>
          <a:lstStyle>
            <a:lvl1pPr>
              <a:defRPr sz="3200">
                <a:solidFill>
                  <a:srgbClr val="E65B1F"/>
                </a:solidFill>
                <a:latin typeface="Barlow Semi Condensed" pitchFamily="2" charset="77"/>
              </a:defRPr>
            </a:lvl1pPr>
          </a:lstStyle>
          <a:p>
            <a:r>
              <a:rPr lang="en-US"/>
              <a:t>Click to edit Master title style</a:t>
            </a:r>
          </a:p>
        </p:txBody>
      </p:sp>
      <p:sp>
        <p:nvSpPr>
          <p:cNvPr id="10" name="Date Placeholder 4">
            <a:extLst>
              <a:ext uri="{FF2B5EF4-FFF2-40B4-BE49-F238E27FC236}">
                <a16:creationId xmlns:a16="http://schemas.microsoft.com/office/drawing/2014/main" id="{F7EC2075-5584-CE4A-AB66-3D0D4FA6C467}"/>
              </a:ext>
            </a:extLst>
          </p:cNvPr>
          <p:cNvSpPr>
            <a:spLocks noGrp="1"/>
          </p:cNvSpPr>
          <p:nvPr>
            <p:ph type="dt" sz="half" idx="10"/>
          </p:nvPr>
        </p:nvSpPr>
        <p:spPr>
          <a:xfrm>
            <a:off x="4724400" y="6312404"/>
            <a:ext cx="2743200" cy="365125"/>
          </a:xfrm>
        </p:spPr>
        <p:txBody>
          <a:bodyPr anchor="b" anchorCtr="0"/>
          <a:lstStyle>
            <a:lvl1pPr algn="ctr">
              <a:defRPr sz="800" b="0" i="0">
                <a:solidFill>
                  <a:srgbClr val="276BAC"/>
                </a:solidFill>
                <a:latin typeface="Barlow Semi Condensed Light" pitchFamily="2" charset="77"/>
              </a:defRPr>
            </a:lvl1pPr>
          </a:lstStyle>
          <a:p>
            <a:endParaRPr lang="sv-SE"/>
          </a:p>
        </p:txBody>
      </p:sp>
      <p:sp>
        <p:nvSpPr>
          <p:cNvPr id="12" name="Slide Number Placeholder 6">
            <a:extLst>
              <a:ext uri="{FF2B5EF4-FFF2-40B4-BE49-F238E27FC236}">
                <a16:creationId xmlns:a16="http://schemas.microsoft.com/office/drawing/2014/main" id="{66960EF7-2F2E-764C-B905-708596BEAE0B}"/>
              </a:ext>
            </a:extLst>
          </p:cNvPr>
          <p:cNvSpPr>
            <a:spLocks noGrp="1"/>
          </p:cNvSpPr>
          <p:nvPr>
            <p:ph type="sldNum" sz="quarter" idx="12"/>
          </p:nvPr>
        </p:nvSpPr>
        <p:spPr>
          <a:xfrm>
            <a:off x="9065684" y="6312404"/>
            <a:ext cx="2743200" cy="365125"/>
          </a:xfrm>
        </p:spPr>
        <p:txBody>
          <a:bodyPr lIns="0" tIns="0" rIns="0" bIns="0" anchor="b" anchorCtr="0"/>
          <a:lstStyle>
            <a:lvl1pPr>
              <a:defRPr sz="1333">
                <a:solidFill>
                  <a:srgbClr val="276BAC"/>
                </a:solidFill>
                <a:latin typeface="Barlow Semi Condensed Medium" pitchFamily="2" charset="77"/>
              </a:defRPr>
            </a:lvl1pPr>
          </a:lstStyle>
          <a:p>
            <a:fld id="{51DD8936-0D34-7542-86B3-5EEABA21406C}" type="slidenum">
              <a:rPr lang="sv-SE" smtClean="0"/>
              <a:pPr/>
              <a:t>‹#›</a:t>
            </a:fld>
            <a:endParaRPr lang="sv-SE"/>
          </a:p>
        </p:txBody>
      </p:sp>
      <p:pic>
        <p:nvPicPr>
          <p:cNvPr id="13" name="Picture 12">
            <a:extLst>
              <a:ext uri="{FF2B5EF4-FFF2-40B4-BE49-F238E27FC236}">
                <a16:creationId xmlns:a16="http://schemas.microsoft.com/office/drawing/2014/main" id="{CA6879FD-8DE6-C441-8AEA-9E6BD5F4C083}"/>
              </a:ext>
            </a:extLst>
          </p:cNvPr>
          <p:cNvPicPr>
            <a:picLocks noChangeAspect="1"/>
          </p:cNvPicPr>
          <p:nvPr userDrawn="1"/>
        </p:nvPicPr>
        <p:blipFill>
          <a:blip r:embed="rId2"/>
          <a:stretch>
            <a:fillRect/>
          </a:stretch>
        </p:blipFill>
        <p:spPr>
          <a:xfrm>
            <a:off x="380708" y="6356351"/>
            <a:ext cx="1320153" cy="277232"/>
          </a:xfrm>
          <a:prstGeom prst="rect">
            <a:avLst/>
          </a:prstGeom>
        </p:spPr>
      </p:pic>
    </p:spTree>
    <p:extLst>
      <p:ext uri="{BB962C8B-B14F-4D97-AF65-F5344CB8AC3E}">
        <p14:creationId xmlns:p14="http://schemas.microsoft.com/office/powerpoint/2010/main" val="215694908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16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220071803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userDrawn="1">
  <p:cSld name="1_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endParaRPr lang="sv-SE"/>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321977917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userDrawn="1">
  <p:cSld name="30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546134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8AF9CF0-043B-6C44-A12F-70AD9ACF0824}"/>
              </a:ext>
            </a:extLst>
          </p:cNvPr>
          <p:cNvPicPr>
            <a:picLocks noChangeAspect="1"/>
          </p:cNvPicPr>
          <p:nvPr userDrawn="1"/>
        </p:nvPicPr>
        <p:blipFill rotWithShape="1">
          <a:blip r:embed="rId2"/>
          <a:srcRect t="8864" b="16691"/>
          <a:stretch/>
        </p:blipFill>
        <p:spPr>
          <a:xfrm>
            <a:off x="-37539" y="1"/>
            <a:ext cx="12229539" cy="6858000"/>
          </a:xfrm>
          <a:prstGeom prst="rect">
            <a:avLst/>
          </a:prstGeom>
        </p:spPr>
      </p:pic>
      <p:pic>
        <p:nvPicPr>
          <p:cNvPr id="9" name="Bildobjekt 8">
            <a:extLst>
              <a:ext uri="{FF2B5EF4-FFF2-40B4-BE49-F238E27FC236}">
                <a16:creationId xmlns:a16="http://schemas.microsoft.com/office/drawing/2014/main" id="{FE76A122-A80B-1843-B61B-A1CF55CE27D0}"/>
              </a:ext>
            </a:extLst>
          </p:cNvPr>
          <p:cNvPicPr>
            <a:picLocks noChangeAspect="1"/>
          </p:cNvPicPr>
          <p:nvPr userDrawn="1"/>
        </p:nvPicPr>
        <p:blipFill>
          <a:blip r:embed="rId3"/>
          <a:stretch>
            <a:fillRect/>
          </a:stretch>
        </p:blipFill>
        <p:spPr>
          <a:xfrm>
            <a:off x="8924192" y="5245192"/>
            <a:ext cx="2622062" cy="1022258"/>
          </a:xfrm>
          <a:prstGeom prst="rect">
            <a:avLst/>
          </a:prstGeom>
        </p:spPr>
      </p:pic>
    </p:spTree>
    <p:extLst>
      <p:ext uri="{BB962C8B-B14F-4D97-AF65-F5344CB8AC3E}">
        <p14:creationId xmlns:p14="http://schemas.microsoft.com/office/powerpoint/2010/main" val="146596936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8_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2631634" y="754399"/>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sv-SE" b="1" dirty="0">
              <a:solidFill>
                <a:schemeClr val="bg1"/>
              </a:solidFill>
              <a:latin typeface="AntartidaRounded Essential Ligh" panose="02000000000000000000" pitchFamily="2" charset="0"/>
            </a:endParaRP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183804"/>
            <a:ext cx="2333571" cy="2739869"/>
          </a:xfrm>
          <a:prstGeom prst="rect">
            <a:avLst/>
          </a:prstGeom>
        </p:spPr>
      </p:pic>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0" name="Rektangel 9">
            <a:extLst>
              <a:ext uri="{FF2B5EF4-FFF2-40B4-BE49-F238E27FC236}">
                <a16:creationId xmlns:a16="http://schemas.microsoft.com/office/drawing/2014/main" id="{D83B4A05-9797-C84D-BEE6-E32D4607F4E8}"/>
              </a:ext>
            </a:extLst>
          </p:cNvPr>
          <p:cNvSpPr/>
          <p:nvPr userDrawn="1"/>
        </p:nvSpPr>
        <p:spPr>
          <a:xfrm>
            <a:off x="2631634" y="1777037"/>
            <a:ext cx="7930225" cy="4221068"/>
          </a:xfrm>
          <a:prstGeom prst="rect">
            <a:avLst/>
          </a:prstGeom>
        </p:spPr>
        <p:txBody>
          <a:bodyPr vert="horz" lIns="91440" tIns="45720" rIns="91440" bIns="45720" rtlCol="0">
            <a:noAutofit/>
          </a:bodyPr>
          <a:lstStyle/>
          <a:p>
            <a:pPr>
              <a:lnSpc>
                <a:spcPct val="110000"/>
              </a:lnSpc>
              <a:spcBef>
                <a:spcPts val="1000"/>
              </a:spcBef>
            </a:pPr>
            <a:endParaRPr lang="sv-SE" b="1" dirty="0">
              <a:solidFill>
                <a:srgbClr val="1D566C"/>
              </a:solidFill>
              <a:latin typeface="AntartidaRounded Essential Ligh" panose="02000000000000000000" pitchFamily="2" charset="0"/>
            </a:endParaRPr>
          </a:p>
        </p:txBody>
      </p:sp>
      <p:sp>
        <p:nvSpPr>
          <p:cNvPr id="3" name="Platshållare för innehåll 2">
            <a:extLst>
              <a:ext uri="{FF2B5EF4-FFF2-40B4-BE49-F238E27FC236}">
                <a16:creationId xmlns:a16="http://schemas.microsoft.com/office/drawing/2014/main" id="{A5FEB6AF-9D25-4340-9377-5DC6DF5B2223}"/>
              </a:ext>
            </a:extLst>
          </p:cNvPr>
          <p:cNvSpPr>
            <a:spLocks noGrp="1"/>
          </p:cNvSpPr>
          <p:nvPr>
            <p:ph sz="quarter" idx="10"/>
          </p:nvPr>
        </p:nvSpPr>
        <p:spPr>
          <a:xfrm>
            <a:off x="2631634" y="1777037"/>
            <a:ext cx="8721725" cy="4457700"/>
          </a:xfrm>
        </p:spPr>
        <p:txBody>
          <a:bodyPr>
            <a:normAutofit/>
          </a:bodyPr>
          <a:lstStyle>
            <a:lvl1pPr>
              <a:defRPr sz="2000" b="0"/>
            </a:lvl1pPr>
          </a:lstStyle>
          <a:p>
            <a:r>
              <a:rPr lang="sv-SE"/>
              <a:t>Redigera format för bakgrundstext
Nivå två
Nivå tre
Nivå fyra
Nivå fem</a:t>
            </a:r>
          </a:p>
        </p:txBody>
      </p:sp>
      <p:sp>
        <p:nvSpPr>
          <p:cNvPr id="8" name="Platshållare för text 12">
            <a:extLst>
              <a:ext uri="{FF2B5EF4-FFF2-40B4-BE49-F238E27FC236}">
                <a16:creationId xmlns:a16="http://schemas.microsoft.com/office/drawing/2014/main" id="{A44A9ED9-E81A-7048-9742-BFFCBA1AEA42}"/>
              </a:ext>
            </a:extLst>
          </p:cNvPr>
          <p:cNvSpPr>
            <a:spLocks noGrp="1"/>
          </p:cNvSpPr>
          <p:nvPr>
            <p:ph type="body" sz="quarter" idx="11"/>
          </p:nvPr>
        </p:nvSpPr>
        <p:spPr>
          <a:xfrm>
            <a:off x="2631633" y="418843"/>
            <a:ext cx="8722165" cy="851157"/>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143223891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userDrawn="1">
  <p:cSld name="6_Rubrik och innehåll">
    <p:spTree>
      <p:nvGrpSpPr>
        <p:cNvPr id="1" name=""/>
        <p:cNvGrpSpPr/>
        <p:nvPr/>
      </p:nvGrpSpPr>
      <p:grpSpPr>
        <a:xfrm>
          <a:off x="0" y="0"/>
          <a:ext cx="0" cy="0"/>
          <a:chOff x="0" y="0"/>
          <a:chExt cx="0" cy="0"/>
        </a:xfrm>
      </p:grpSpPr>
    </p:spTree>
    <p:extLst>
      <p:ext uri="{BB962C8B-B14F-4D97-AF65-F5344CB8AC3E}">
        <p14:creationId xmlns:p14="http://schemas.microsoft.com/office/powerpoint/2010/main" val="96118036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Rubrik och innehåll">
    <p:bg>
      <p:bgPr>
        <a:solidFill>
          <a:srgbClr val="E7E7EA"/>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B4A533B-A1FF-EA4F-970F-AB769728DA2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6" r="8243" b="7022"/>
          <a:stretch/>
        </p:blipFill>
        <p:spPr>
          <a:xfrm>
            <a:off x="1114425" y="0"/>
            <a:ext cx="9244764" cy="6729413"/>
          </a:xfrm>
          <a:prstGeom prst="rect">
            <a:avLst/>
          </a:prstGeom>
          <a:solidFill>
            <a:srgbClr val="E7E7EA"/>
          </a:solidFill>
        </p:spPr>
      </p:pic>
    </p:spTree>
    <p:extLst>
      <p:ext uri="{BB962C8B-B14F-4D97-AF65-F5344CB8AC3E}">
        <p14:creationId xmlns:p14="http://schemas.microsoft.com/office/powerpoint/2010/main" val="3106097246"/>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1_Rubrik och innehåll">
    <p:bg>
      <p:bgPr>
        <a:solidFill>
          <a:schemeClr val="bg1"/>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DCDDB286-0DB4-5345-9050-B17DB5173BFD}"/>
              </a:ext>
            </a:extLst>
          </p:cNvPr>
          <p:cNvPicPr>
            <a:picLocks noChangeAspect="1"/>
          </p:cNvPicPr>
          <p:nvPr userDrawn="1"/>
        </p:nvPicPr>
        <p:blipFill rotWithShape="1">
          <a:blip r:embed="rId2"/>
          <a:srcRect t="78821"/>
          <a:stretch/>
        </p:blipFill>
        <p:spPr>
          <a:xfrm>
            <a:off x="0" y="5405534"/>
            <a:ext cx="12192000" cy="1452465"/>
          </a:xfrm>
          <a:prstGeom prst="rect">
            <a:avLst/>
          </a:prstGeom>
        </p:spPr>
      </p:pic>
      <p:pic>
        <p:nvPicPr>
          <p:cNvPr id="3" name="Bildobjekt 2">
            <a:extLst>
              <a:ext uri="{FF2B5EF4-FFF2-40B4-BE49-F238E27FC236}">
                <a16:creationId xmlns:a16="http://schemas.microsoft.com/office/drawing/2014/main" id="{8E7CB013-0047-9D4F-A1BD-F241F4BE7235}"/>
              </a:ext>
            </a:extLst>
          </p:cNvPr>
          <p:cNvPicPr>
            <a:picLocks noChangeAspect="1"/>
          </p:cNvPicPr>
          <p:nvPr userDrawn="1"/>
        </p:nvPicPr>
        <p:blipFill rotWithShape="1">
          <a:blip r:embed="rId3"/>
          <a:srcRect l="17061" b="26984"/>
          <a:stretch/>
        </p:blipFill>
        <p:spPr>
          <a:xfrm>
            <a:off x="2400300" y="27525"/>
            <a:ext cx="9305613" cy="5378009"/>
          </a:xfrm>
          <a:prstGeom prst="rect">
            <a:avLst/>
          </a:prstGeom>
        </p:spPr>
      </p:pic>
    </p:spTree>
    <p:extLst>
      <p:ext uri="{BB962C8B-B14F-4D97-AF65-F5344CB8AC3E}">
        <p14:creationId xmlns:p14="http://schemas.microsoft.com/office/powerpoint/2010/main" val="417908343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4C55BB95-066D-104F-BAA3-AAD2D777DD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8310" y="114301"/>
            <a:ext cx="10654540" cy="6623092"/>
          </a:xfrm>
          <a:prstGeom prst="rect">
            <a:avLst/>
          </a:prstGeom>
        </p:spPr>
      </p:pic>
    </p:spTree>
    <p:extLst>
      <p:ext uri="{BB962C8B-B14F-4D97-AF65-F5344CB8AC3E}">
        <p14:creationId xmlns:p14="http://schemas.microsoft.com/office/powerpoint/2010/main" val="85505154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9_Rubrik och innehåll">
    <p:bg>
      <p:bgPr>
        <a:solidFill>
          <a:schemeClr val="bg1">
            <a:lumMod val="95000"/>
          </a:schemeClr>
        </a:solidFill>
        <a:effectLst/>
      </p:bgPr>
    </p:bg>
    <p:spTree>
      <p:nvGrpSpPr>
        <p:cNvPr id="1" name=""/>
        <p:cNvGrpSpPr/>
        <p:nvPr/>
      </p:nvGrpSpPr>
      <p:grpSpPr>
        <a:xfrm>
          <a:off x="0" y="0"/>
          <a:ext cx="0" cy="0"/>
          <a:chOff x="0" y="0"/>
          <a:chExt cx="0" cy="0"/>
        </a:xfrm>
      </p:grpSpPr>
      <p:pic>
        <p:nvPicPr>
          <p:cNvPr id="5" name="Bild 4" descr="Dokument">
            <a:extLst>
              <a:ext uri="{FF2B5EF4-FFF2-40B4-BE49-F238E27FC236}">
                <a16:creationId xmlns:a16="http://schemas.microsoft.com/office/drawing/2014/main" id="{C011F58F-7260-F240-960E-8605185F31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099508" y="5135020"/>
            <a:ext cx="780904" cy="780904"/>
          </a:xfrm>
          <a:prstGeom prst="rect">
            <a:avLst/>
          </a:prstGeom>
        </p:spPr>
      </p:pic>
      <p:sp>
        <p:nvSpPr>
          <p:cNvPr id="6" name="textruta 5">
            <a:extLst>
              <a:ext uri="{FF2B5EF4-FFF2-40B4-BE49-F238E27FC236}">
                <a16:creationId xmlns:a16="http://schemas.microsoft.com/office/drawing/2014/main" id="{782FE7A1-D1E2-7C40-9E61-FB4AFED8E295}"/>
              </a:ext>
            </a:extLst>
          </p:cNvPr>
          <p:cNvSpPr txBox="1"/>
          <p:nvPr userDrawn="1"/>
        </p:nvSpPr>
        <p:spPr>
          <a:xfrm>
            <a:off x="872701" y="3607763"/>
            <a:ext cx="10016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panose="020F0502020204030204"/>
                <a:ea typeface="+mn-ea"/>
                <a:cs typeface="+mn-cs"/>
              </a:rPr>
              <a:t>Nuvärde</a:t>
            </a:r>
          </a:p>
        </p:txBody>
      </p:sp>
      <p:sp>
        <p:nvSpPr>
          <p:cNvPr id="7" name="textruta 6">
            <a:extLst>
              <a:ext uri="{FF2B5EF4-FFF2-40B4-BE49-F238E27FC236}">
                <a16:creationId xmlns:a16="http://schemas.microsoft.com/office/drawing/2014/main" id="{61D407B3-FE8B-8C46-A0D3-51CE089BE12E}"/>
              </a:ext>
            </a:extLst>
          </p:cNvPr>
          <p:cNvSpPr txBox="1"/>
          <p:nvPr userDrawn="1"/>
        </p:nvSpPr>
        <p:spPr>
          <a:xfrm>
            <a:off x="5320759" y="3672040"/>
            <a:ext cx="296143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panose="020F0502020204030204"/>
                <a:ea typeface="+mn-ea"/>
                <a:cs typeface="+mn-cs"/>
              </a:rPr>
              <a:t>Målvärde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panose="020F0502020204030204"/>
                <a:ea typeface="+mn-ea"/>
                <a:cs typeface="+mn-cs"/>
              </a:rPr>
              <a:t>Halvvägs </a:t>
            </a:r>
            <a:r>
              <a:rPr lang="sv-SE" b="1" dirty="0">
                <a:solidFill>
                  <a:prstClr val="black"/>
                </a:solidFill>
                <a:latin typeface="Calibri" panose="020F0502020204030204"/>
              </a:rPr>
              <a:t>&amp; ett klimatneutralt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1" dirty="0">
                <a:solidFill>
                  <a:prstClr val="black"/>
                </a:solidFill>
                <a:latin typeface="Calibri" panose="020F0502020204030204"/>
              </a:rPr>
              <a:t>byggprojekt</a:t>
            </a:r>
            <a:endParaRPr kumimoji="0" lang="sv-SE"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Höger klammerparentes 7">
            <a:extLst>
              <a:ext uri="{FF2B5EF4-FFF2-40B4-BE49-F238E27FC236}">
                <a16:creationId xmlns:a16="http://schemas.microsoft.com/office/drawing/2014/main" id="{0FD892CB-64A9-A243-A0AD-EF77BCD92A16}"/>
              </a:ext>
            </a:extLst>
          </p:cNvPr>
          <p:cNvSpPr/>
          <p:nvPr userDrawn="1"/>
        </p:nvSpPr>
        <p:spPr>
          <a:xfrm rot="5400000">
            <a:off x="3388529" y="2332817"/>
            <a:ext cx="418051" cy="3446408"/>
          </a:xfrm>
          <a:prstGeom prst="rightBrace">
            <a:avLst>
              <a:gd name="adj1" fmla="val 41436"/>
              <a:gd name="adj2" fmla="val 53067"/>
            </a:avLst>
          </a:prstGeom>
          <a:ln w="38100">
            <a:solidFill>
              <a:srgbClr val="00ABC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Kub 8">
            <a:extLst>
              <a:ext uri="{FF2B5EF4-FFF2-40B4-BE49-F238E27FC236}">
                <a16:creationId xmlns:a16="http://schemas.microsoft.com/office/drawing/2014/main" id="{E4BF78E4-B5F9-5643-A072-4F3349C6D7FE}"/>
              </a:ext>
            </a:extLst>
          </p:cNvPr>
          <p:cNvSpPr/>
          <p:nvPr userDrawn="1"/>
        </p:nvSpPr>
        <p:spPr>
          <a:xfrm>
            <a:off x="106600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ruta 9">
            <a:extLst>
              <a:ext uri="{FF2B5EF4-FFF2-40B4-BE49-F238E27FC236}">
                <a16:creationId xmlns:a16="http://schemas.microsoft.com/office/drawing/2014/main" id="{486B84B8-D220-2744-A2A7-2A308186314B}"/>
              </a:ext>
            </a:extLst>
          </p:cNvPr>
          <p:cNvSpPr txBox="1"/>
          <p:nvPr userDrawn="1"/>
        </p:nvSpPr>
        <p:spPr>
          <a:xfrm>
            <a:off x="2972012" y="4268406"/>
            <a:ext cx="125108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panose="020F0502020204030204"/>
                <a:ea typeface="+mn-ea"/>
                <a:cs typeface="+mn-cs"/>
              </a:rPr>
              <a:t>Gapanalys</a:t>
            </a:r>
          </a:p>
        </p:txBody>
      </p:sp>
      <p:sp>
        <p:nvSpPr>
          <p:cNvPr id="11" name="textruta 10">
            <a:extLst>
              <a:ext uri="{FF2B5EF4-FFF2-40B4-BE49-F238E27FC236}">
                <a16:creationId xmlns:a16="http://schemas.microsoft.com/office/drawing/2014/main" id="{3FFA2F39-7121-4B43-88CF-8038EE5AE3F4}"/>
              </a:ext>
            </a:extLst>
          </p:cNvPr>
          <p:cNvSpPr txBox="1"/>
          <p:nvPr userDrawn="1"/>
        </p:nvSpPr>
        <p:spPr>
          <a:xfrm>
            <a:off x="2496179" y="5915924"/>
            <a:ext cx="220275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panose="020F0502020204030204"/>
                <a:ea typeface="+mn-ea"/>
                <a:cs typeface="+mn-cs"/>
              </a:rPr>
              <a:t>Handlingsplan 2025 50%</a:t>
            </a:r>
          </a:p>
        </p:txBody>
      </p:sp>
      <p:cxnSp>
        <p:nvCxnSpPr>
          <p:cNvPr id="13" name="Rak koppling 9">
            <a:extLst>
              <a:ext uri="{FF2B5EF4-FFF2-40B4-BE49-F238E27FC236}">
                <a16:creationId xmlns:a16="http://schemas.microsoft.com/office/drawing/2014/main" id="{5D54CF31-CE53-9E4D-9378-91D12C404C99}"/>
              </a:ext>
            </a:extLst>
          </p:cNvPr>
          <p:cNvCxnSpPr>
            <a:cxnSpLocks/>
          </p:cNvCxnSpPr>
          <p:nvPr userDrawn="1"/>
        </p:nvCxnSpPr>
        <p:spPr>
          <a:xfrm>
            <a:off x="1791304" y="3349053"/>
            <a:ext cx="811695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ruta 13">
            <a:extLst>
              <a:ext uri="{FF2B5EF4-FFF2-40B4-BE49-F238E27FC236}">
                <a16:creationId xmlns:a16="http://schemas.microsoft.com/office/drawing/2014/main" id="{87A42275-7ED0-8F49-B43D-A36D86B2F55B}"/>
              </a:ext>
            </a:extLst>
          </p:cNvPr>
          <p:cNvSpPr txBox="1"/>
          <p:nvPr userDrawn="1"/>
        </p:nvSpPr>
        <p:spPr>
          <a:xfrm>
            <a:off x="2222491" y="3445712"/>
            <a:ext cx="2700646" cy="274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AntartidaRounded Essential Ligh" panose="02000000000000000000" pitchFamily="2" charset="0"/>
                <a:ea typeface="+mn-ea"/>
                <a:cs typeface="+mn-cs"/>
              </a:rPr>
              <a:t>2021            2022            2023           2024</a:t>
            </a:r>
          </a:p>
        </p:txBody>
      </p:sp>
      <p:sp>
        <p:nvSpPr>
          <p:cNvPr id="15" name="Kub 14">
            <a:extLst>
              <a:ext uri="{FF2B5EF4-FFF2-40B4-BE49-F238E27FC236}">
                <a16:creationId xmlns:a16="http://schemas.microsoft.com/office/drawing/2014/main" id="{19333B16-B3B1-174E-9C11-E491075BF020}"/>
              </a:ext>
            </a:extLst>
          </p:cNvPr>
          <p:cNvSpPr/>
          <p:nvPr userDrawn="1"/>
        </p:nvSpPr>
        <p:spPr>
          <a:xfrm>
            <a:off x="5528651"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Kub 15">
            <a:extLst>
              <a:ext uri="{FF2B5EF4-FFF2-40B4-BE49-F238E27FC236}">
                <a16:creationId xmlns:a16="http://schemas.microsoft.com/office/drawing/2014/main" id="{F4CACA1B-80CB-654B-AC92-83AE8DC75BEA}"/>
              </a:ext>
            </a:extLst>
          </p:cNvPr>
          <p:cNvSpPr/>
          <p:nvPr userDrawn="1"/>
        </p:nvSpPr>
        <p:spPr>
          <a:xfrm>
            <a:off x="9908254" y="2902936"/>
            <a:ext cx="725303" cy="638405"/>
          </a:xfrm>
          <a:prstGeom prst="cube">
            <a:avLst/>
          </a:prstGeom>
          <a:solidFill>
            <a:srgbClr val="00ABC2"/>
          </a:solidFill>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506404BE-9A8E-2E41-A830-FBDD52274367}"/>
              </a:ext>
            </a:extLst>
          </p:cNvPr>
          <p:cNvSpPr txBox="1"/>
          <p:nvPr userDrawn="1"/>
        </p:nvSpPr>
        <p:spPr>
          <a:xfrm>
            <a:off x="6496354" y="3427884"/>
            <a:ext cx="30324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AntartidaRounded Essential Ligh" panose="02000000000000000000" pitchFamily="2" charset="0"/>
                <a:ea typeface="+mn-ea"/>
                <a:cs typeface="+mn-cs"/>
              </a:rPr>
              <a:t>2026         2027         2028         2028         2029</a:t>
            </a:r>
          </a:p>
        </p:txBody>
      </p:sp>
      <p:sp>
        <p:nvSpPr>
          <p:cNvPr id="18" name="textruta 17">
            <a:extLst>
              <a:ext uri="{FF2B5EF4-FFF2-40B4-BE49-F238E27FC236}">
                <a16:creationId xmlns:a16="http://schemas.microsoft.com/office/drawing/2014/main" id="{4D971E49-EEA5-AE40-9C48-A6F27F016D88}"/>
              </a:ext>
            </a:extLst>
          </p:cNvPr>
          <p:cNvSpPr txBox="1"/>
          <p:nvPr userDrawn="1"/>
        </p:nvSpPr>
        <p:spPr>
          <a:xfrm>
            <a:off x="9715370" y="3672039"/>
            <a:ext cx="16152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panose="020F0502020204030204"/>
                <a:ea typeface="+mn-ea"/>
                <a:cs typeface="+mn-cs"/>
              </a:rPr>
              <a:t>Klimatneutralt byggande</a:t>
            </a:r>
          </a:p>
        </p:txBody>
      </p:sp>
      <p:cxnSp>
        <p:nvCxnSpPr>
          <p:cNvPr id="19" name="Rak pil 18">
            <a:extLst>
              <a:ext uri="{FF2B5EF4-FFF2-40B4-BE49-F238E27FC236}">
                <a16:creationId xmlns:a16="http://schemas.microsoft.com/office/drawing/2014/main" id="{0AD9EA06-0469-2749-BBBB-E39266EA1001}"/>
              </a:ext>
            </a:extLst>
          </p:cNvPr>
          <p:cNvCxnSpPr>
            <a:cxnSpLocks/>
          </p:cNvCxnSpPr>
          <p:nvPr userDrawn="1"/>
        </p:nvCxnSpPr>
        <p:spPr>
          <a:xfrm>
            <a:off x="3489960" y="4637738"/>
            <a:ext cx="0" cy="42421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pic>
        <p:nvPicPr>
          <p:cNvPr id="20" name="Bildobjekt 19">
            <a:extLst>
              <a:ext uri="{FF2B5EF4-FFF2-40B4-BE49-F238E27FC236}">
                <a16:creationId xmlns:a16="http://schemas.microsoft.com/office/drawing/2014/main" id="{4EB8B819-A6AD-0747-99C5-A8AF009AE56E}"/>
              </a:ext>
            </a:extLst>
          </p:cNvPr>
          <p:cNvPicPr>
            <a:picLocks noChangeAspect="1"/>
          </p:cNvPicPr>
          <p:nvPr userDrawn="1"/>
        </p:nvPicPr>
        <p:blipFill>
          <a:blip r:embed="rId4"/>
          <a:stretch>
            <a:fillRect/>
          </a:stretch>
        </p:blipFill>
        <p:spPr>
          <a:xfrm>
            <a:off x="10834102" y="6282983"/>
            <a:ext cx="1157325" cy="451204"/>
          </a:xfrm>
          <a:prstGeom prst="rect">
            <a:avLst/>
          </a:prstGeom>
        </p:spPr>
      </p:pic>
      <p:sp>
        <p:nvSpPr>
          <p:cNvPr id="21" name="textruta 20">
            <a:extLst>
              <a:ext uri="{FF2B5EF4-FFF2-40B4-BE49-F238E27FC236}">
                <a16:creationId xmlns:a16="http://schemas.microsoft.com/office/drawing/2014/main" id="{268FF753-5F3A-5F44-96C2-31E4C952E768}"/>
              </a:ext>
            </a:extLst>
          </p:cNvPr>
          <p:cNvSpPr txBox="1"/>
          <p:nvPr userDrawn="1"/>
        </p:nvSpPr>
        <p:spPr>
          <a:xfrm>
            <a:off x="1985860" y="1684897"/>
            <a:ext cx="2214986" cy="1077218"/>
          </a:xfrm>
          <a:prstGeom prst="rect">
            <a:avLst/>
          </a:prstGeom>
          <a:noFill/>
        </p:spPr>
        <p:txBody>
          <a:bodyPr wrap="square" rtlCol="0">
            <a:spAutoFit/>
          </a:bodyPr>
          <a:lstStyle>
            <a:defPPr>
              <a:defRPr lang="sv-SE"/>
            </a:defPPr>
            <a:lvl1pPr marR="0" lvl="0" indent="0" fontAlgn="auto">
              <a:lnSpc>
                <a:spcPct val="100000"/>
              </a:lnSpc>
              <a:spcBef>
                <a:spcPts val="0"/>
              </a:spcBef>
              <a:spcAft>
                <a:spcPts val="0"/>
              </a:spcAft>
              <a:buClrTx/>
              <a:buSzTx/>
              <a:buFontTx/>
              <a:buNone/>
              <a:tabLst/>
              <a:defRPr kumimoji="0" b="1" i="0" u="none" strike="noStrike" cap="none" spc="0" normalizeH="0" baseline="0">
                <a:ln>
                  <a:noFill/>
                </a:ln>
                <a:solidFill>
                  <a:prstClr val="black"/>
                </a:solidFill>
                <a:effectLst/>
                <a:uLnTx/>
                <a:uFillTx/>
                <a:latin typeface="Calibri" panose="020F0502020204030204"/>
              </a:defRPr>
            </a:lvl1pPr>
          </a:lstStyle>
          <a:p>
            <a:r>
              <a:rPr lang="sv-SE" sz="1600" dirty="0"/>
              <a:t>Midsommar 2021: Redovisa sitt klimatlöfte, därefter löpande</a:t>
            </a:r>
          </a:p>
        </p:txBody>
      </p:sp>
      <p:sp>
        <p:nvSpPr>
          <p:cNvPr id="22" name="Rektangel 21">
            <a:extLst>
              <a:ext uri="{FF2B5EF4-FFF2-40B4-BE49-F238E27FC236}">
                <a16:creationId xmlns:a16="http://schemas.microsoft.com/office/drawing/2014/main" id="{E4C89078-85D1-754C-AF98-673D5226F44C}"/>
              </a:ext>
            </a:extLst>
          </p:cNvPr>
          <p:cNvSpPr/>
          <p:nvPr userDrawn="1"/>
        </p:nvSpPr>
        <p:spPr>
          <a:xfrm>
            <a:off x="5601210" y="2455954"/>
            <a:ext cx="652743" cy="369332"/>
          </a:xfrm>
          <a:prstGeom prst="rect">
            <a:avLst/>
          </a:prstGeom>
        </p:spPr>
        <p:txBody>
          <a:bodyPr wrap="none">
            <a:spAutoFit/>
          </a:bodyPr>
          <a:lstStyle/>
          <a:p>
            <a:r>
              <a:rPr lang="sv-SE" b="1" dirty="0">
                <a:solidFill>
                  <a:prstClr val="black"/>
                </a:solidFill>
                <a:latin typeface="AntartidaRounded Essential Ligh" panose="02000000000000000000" pitchFamily="2" charset="0"/>
              </a:rPr>
              <a:t>2025</a:t>
            </a:r>
            <a:endParaRPr lang="sv-SE" dirty="0"/>
          </a:p>
        </p:txBody>
      </p:sp>
      <p:sp>
        <p:nvSpPr>
          <p:cNvPr id="23" name="Rektangel 22">
            <a:extLst>
              <a:ext uri="{FF2B5EF4-FFF2-40B4-BE49-F238E27FC236}">
                <a16:creationId xmlns:a16="http://schemas.microsoft.com/office/drawing/2014/main" id="{3B5D7A0F-62E1-C840-90EB-88BACB5410BB}"/>
              </a:ext>
            </a:extLst>
          </p:cNvPr>
          <p:cNvSpPr/>
          <p:nvPr userDrawn="1"/>
        </p:nvSpPr>
        <p:spPr>
          <a:xfrm>
            <a:off x="9989240" y="2402799"/>
            <a:ext cx="652743" cy="369332"/>
          </a:xfrm>
          <a:prstGeom prst="rect">
            <a:avLst/>
          </a:prstGeom>
        </p:spPr>
        <p:txBody>
          <a:bodyPr wrap="none">
            <a:spAutoFit/>
          </a:bodyPr>
          <a:lstStyle/>
          <a:p>
            <a:r>
              <a:rPr lang="sv-SE" b="1" dirty="0">
                <a:solidFill>
                  <a:prstClr val="black"/>
                </a:solidFill>
                <a:latin typeface="AntartidaRounded Essential Ligh" panose="02000000000000000000" pitchFamily="2" charset="0"/>
              </a:rPr>
              <a:t>2030</a:t>
            </a:r>
            <a:endParaRPr lang="sv-SE" dirty="0"/>
          </a:p>
        </p:txBody>
      </p:sp>
      <p:sp>
        <p:nvSpPr>
          <p:cNvPr id="24" name="Rektangel 23">
            <a:extLst>
              <a:ext uri="{FF2B5EF4-FFF2-40B4-BE49-F238E27FC236}">
                <a16:creationId xmlns:a16="http://schemas.microsoft.com/office/drawing/2014/main" id="{CD814902-4E9A-144F-A200-C0A301F62F15}"/>
              </a:ext>
            </a:extLst>
          </p:cNvPr>
          <p:cNvSpPr/>
          <p:nvPr userDrawn="1"/>
        </p:nvSpPr>
        <p:spPr>
          <a:xfrm>
            <a:off x="1188535" y="2417738"/>
            <a:ext cx="652743" cy="369332"/>
          </a:xfrm>
          <a:prstGeom prst="rect">
            <a:avLst/>
          </a:prstGeom>
        </p:spPr>
        <p:txBody>
          <a:bodyPr wrap="none">
            <a:spAutoFit/>
          </a:bodyPr>
          <a:lstStyle/>
          <a:p>
            <a:r>
              <a:rPr lang="sv-SE" b="1" dirty="0">
                <a:solidFill>
                  <a:prstClr val="black"/>
                </a:solidFill>
                <a:latin typeface="AntartidaRounded Essential Ligh" panose="02000000000000000000" pitchFamily="2" charset="0"/>
              </a:rPr>
              <a:t>2020</a:t>
            </a:r>
            <a:endParaRPr lang="sv-SE" dirty="0"/>
          </a:p>
        </p:txBody>
      </p:sp>
      <p:cxnSp>
        <p:nvCxnSpPr>
          <p:cNvPr id="25" name="Rak pil 24">
            <a:extLst>
              <a:ext uri="{FF2B5EF4-FFF2-40B4-BE49-F238E27FC236}">
                <a16:creationId xmlns:a16="http://schemas.microsoft.com/office/drawing/2014/main" id="{CC6BE726-8767-C743-BFD2-D8AF1F78F92C}"/>
              </a:ext>
            </a:extLst>
          </p:cNvPr>
          <p:cNvCxnSpPr>
            <a:cxnSpLocks/>
          </p:cNvCxnSpPr>
          <p:nvPr userDrawn="1"/>
        </p:nvCxnSpPr>
        <p:spPr>
          <a:xfrm flipV="1">
            <a:off x="2496179" y="2787070"/>
            <a:ext cx="0" cy="524176"/>
          </a:xfrm>
          <a:prstGeom prst="straightConnector1">
            <a:avLst/>
          </a:prstGeom>
          <a:ln w="38100">
            <a:solidFill>
              <a:srgbClr val="00ABC2"/>
            </a:solidFill>
            <a:tailEnd type="triangle"/>
          </a:ln>
        </p:spPr>
        <p:style>
          <a:lnRef idx="1">
            <a:schemeClr val="accent1"/>
          </a:lnRef>
          <a:fillRef idx="0">
            <a:schemeClr val="accent1"/>
          </a:fillRef>
          <a:effectRef idx="0">
            <a:schemeClr val="accent1"/>
          </a:effectRef>
          <a:fontRef idx="minor">
            <a:schemeClr val="tx1"/>
          </a:fontRef>
        </p:style>
      </p:cxnSp>
      <p:sp>
        <p:nvSpPr>
          <p:cNvPr id="26" name="Platshållare för text 12">
            <a:extLst>
              <a:ext uri="{FF2B5EF4-FFF2-40B4-BE49-F238E27FC236}">
                <a16:creationId xmlns:a16="http://schemas.microsoft.com/office/drawing/2014/main" id="{81B0D856-8DC4-814D-9593-CDD0C7748794}"/>
              </a:ext>
            </a:extLst>
          </p:cNvPr>
          <p:cNvSpPr>
            <a:spLocks noGrp="1"/>
          </p:cNvSpPr>
          <p:nvPr>
            <p:ph type="body" sz="quarter" idx="11"/>
          </p:nvPr>
        </p:nvSpPr>
        <p:spPr>
          <a:xfrm>
            <a:off x="878953" y="455464"/>
            <a:ext cx="8281199" cy="667450"/>
          </a:xfrm>
        </p:spPr>
        <p:txBody>
          <a:bodyPr anchor="ctr">
            <a:normAutofit/>
          </a:bodyPr>
          <a:lstStyle>
            <a:lvl1pPr>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r>
              <a:rPr lang="sv-SE"/>
              <a:t>Redigera format för bakgrundstext</a:t>
            </a:r>
          </a:p>
        </p:txBody>
      </p:sp>
    </p:spTree>
    <p:extLst>
      <p:ext uri="{BB962C8B-B14F-4D97-AF65-F5344CB8AC3E}">
        <p14:creationId xmlns:p14="http://schemas.microsoft.com/office/powerpoint/2010/main" val="2411672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p:bldP spid="11" grpId="0"/>
      <p:bldP spid="14" grpId="0"/>
      <p:bldP spid="15" grpId="0" animBg="1"/>
      <p:bldP spid="16" grpId="0" animBg="1"/>
      <p:bldP spid="17" grpId="0"/>
      <p:bldP spid="18" grpId="0"/>
    </p:bld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0_Rubrik och innehåll">
    <p:bg>
      <p:bgPr>
        <a:solidFill>
          <a:schemeClr val="bg1"/>
        </a:solidFill>
        <a:effectLst/>
      </p:bgPr>
    </p:bg>
    <p:spTree>
      <p:nvGrpSpPr>
        <p:cNvPr id="1" name=""/>
        <p:cNvGrpSpPr/>
        <p:nvPr/>
      </p:nvGrpSpPr>
      <p:grpSpPr>
        <a:xfrm>
          <a:off x="0" y="0"/>
          <a:ext cx="0" cy="0"/>
          <a:chOff x="0" y="0"/>
          <a:chExt cx="0" cy="0"/>
        </a:xfrm>
      </p:grpSpPr>
      <p:pic>
        <p:nvPicPr>
          <p:cNvPr id="69" name="Bildobjekt 68">
            <a:extLst>
              <a:ext uri="{FF2B5EF4-FFF2-40B4-BE49-F238E27FC236}">
                <a16:creationId xmlns:a16="http://schemas.microsoft.com/office/drawing/2014/main" id="{0271AFAF-F8E0-6144-8C65-73D7C706133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96734" y="5396737"/>
            <a:ext cx="789546" cy="789546"/>
          </a:xfrm>
          <a:prstGeom prst="rect">
            <a:avLst/>
          </a:prstGeom>
        </p:spPr>
      </p:pic>
      <p:pic>
        <p:nvPicPr>
          <p:cNvPr id="4" name="Bildobjekt 3" descr="En bild som visar klocka&#10;&#10;Beskrivning genererad med mycket hög exakthet">
            <a:extLst>
              <a:ext uri="{FF2B5EF4-FFF2-40B4-BE49-F238E27FC236}">
                <a16:creationId xmlns:a16="http://schemas.microsoft.com/office/drawing/2014/main" id="{11BFE5F4-C12D-B44A-B994-7B51C77ED113}"/>
              </a:ext>
            </a:extLst>
          </p:cNvPr>
          <p:cNvPicPr>
            <a:picLocks noChangeAspect="1"/>
          </p:cNvPicPr>
          <p:nvPr userDrawn="1"/>
        </p:nvPicPr>
        <p:blipFill rotWithShape="1">
          <a:blip r:embed="rId3"/>
          <a:srcRect l="70499" b="11157"/>
          <a:stretch/>
        </p:blipFill>
        <p:spPr>
          <a:xfrm rot="5400000">
            <a:off x="149243" y="-94637"/>
            <a:ext cx="1087093" cy="1276367"/>
          </a:xfrm>
          <a:prstGeom prst="rect">
            <a:avLst/>
          </a:prstGeom>
        </p:spPr>
      </p:pic>
      <p:pic>
        <p:nvPicPr>
          <p:cNvPr id="5" name="Bildobjekt 4" descr="En bild som visar klocka, mätare, stad&#10;&#10;Beskrivning genererad med mycket hög exakthet">
            <a:extLst>
              <a:ext uri="{FF2B5EF4-FFF2-40B4-BE49-F238E27FC236}">
                <a16:creationId xmlns:a16="http://schemas.microsoft.com/office/drawing/2014/main" id="{7F61F104-7A33-444B-A21C-017F34CE1ECB}"/>
              </a:ext>
            </a:extLst>
          </p:cNvPr>
          <p:cNvPicPr>
            <a:picLocks noChangeAspect="1"/>
          </p:cNvPicPr>
          <p:nvPr userDrawn="1"/>
        </p:nvPicPr>
        <p:blipFill>
          <a:blip r:embed="rId3"/>
          <a:stretch>
            <a:fillRect/>
          </a:stretch>
        </p:blipFill>
        <p:spPr>
          <a:xfrm>
            <a:off x="10834102" y="6282983"/>
            <a:ext cx="1157325" cy="451204"/>
          </a:xfrm>
          <a:prstGeom prst="rect">
            <a:avLst/>
          </a:prstGeom>
        </p:spPr>
      </p:pic>
      <p:grpSp>
        <p:nvGrpSpPr>
          <p:cNvPr id="2" name="Grupp 1">
            <a:extLst>
              <a:ext uri="{FF2B5EF4-FFF2-40B4-BE49-F238E27FC236}">
                <a16:creationId xmlns:a16="http://schemas.microsoft.com/office/drawing/2014/main" id="{D9201B1D-16B9-BE48-8DC0-B06CE320E345}"/>
              </a:ext>
            </a:extLst>
          </p:cNvPr>
          <p:cNvGrpSpPr/>
          <p:nvPr userDrawn="1"/>
        </p:nvGrpSpPr>
        <p:grpSpPr>
          <a:xfrm>
            <a:off x="529000" y="1485309"/>
            <a:ext cx="3450944" cy="4219255"/>
            <a:chOff x="1233725" y="1493528"/>
            <a:chExt cx="3629132" cy="4254989"/>
          </a:xfrm>
        </p:grpSpPr>
        <p:pic>
          <p:nvPicPr>
            <p:cNvPr id="8" name="Bildobjekt 7">
              <a:extLst>
                <a:ext uri="{FF2B5EF4-FFF2-40B4-BE49-F238E27FC236}">
                  <a16:creationId xmlns:a16="http://schemas.microsoft.com/office/drawing/2014/main" id="{B32C27E5-64FF-B749-BBF4-07955079BB66}"/>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73633" y="1583064"/>
              <a:ext cx="638177" cy="138519"/>
            </a:xfrm>
            <a:prstGeom prst="rect">
              <a:avLst/>
            </a:prstGeom>
          </p:spPr>
        </p:pic>
        <p:pic>
          <p:nvPicPr>
            <p:cNvPr id="9" name="Bildobjekt 8">
              <a:extLst>
                <a:ext uri="{FF2B5EF4-FFF2-40B4-BE49-F238E27FC236}">
                  <a16:creationId xmlns:a16="http://schemas.microsoft.com/office/drawing/2014/main" id="{EB978118-BEDA-704A-B8C0-4E724272453D}"/>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382879" y="1515407"/>
              <a:ext cx="371971" cy="413048"/>
            </a:xfrm>
            <a:prstGeom prst="rect">
              <a:avLst/>
            </a:prstGeom>
          </p:spPr>
        </p:pic>
        <p:pic>
          <p:nvPicPr>
            <p:cNvPr id="10" name="Bildobjekt 9">
              <a:extLst>
                <a:ext uri="{FF2B5EF4-FFF2-40B4-BE49-F238E27FC236}">
                  <a16:creationId xmlns:a16="http://schemas.microsoft.com/office/drawing/2014/main" id="{4941D044-33A4-5548-B183-05814F5E50A4}"/>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204085" y="1502482"/>
              <a:ext cx="469160" cy="409960"/>
            </a:xfrm>
            <a:prstGeom prst="rect">
              <a:avLst/>
            </a:prstGeom>
          </p:spPr>
        </p:pic>
        <p:pic>
          <p:nvPicPr>
            <p:cNvPr id="11" name="Bildobjekt 10">
              <a:extLst>
                <a:ext uri="{FF2B5EF4-FFF2-40B4-BE49-F238E27FC236}">
                  <a16:creationId xmlns:a16="http://schemas.microsoft.com/office/drawing/2014/main" id="{71DFEEAE-9586-6846-A010-71E557694B35}"/>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4165737" y="1493528"/>
              <a:ext cx="422653" cy="422653"/>
            </a:xfrm>
            <a:prstGeom prst="rect">
              <a:avLst/>
            </a:prstGeom>
          </p:spPr>
        </p:pic>
        <p:pic>
          <p:nvPicPr>
            <p:cNvPr id="12" name="Bildobjekt 11">
              <a:extLst>
                <a:ext uri="{FF2B5EF4-FFF2-40B4-BE49-F238E27FC236}">
                  <a16:creationId xmlns:a16="http://schemas.microsoft.com/office/drawing/2014/main" id="{BC4061B1-EF93-2E4A-8E74-77B190E56B48}"/>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318281" y="2142471"/>
              <a:ext cx="501168" cy="120163"/>
            </a:xfrm>
            <a:prstGeom prst="rect">
              <a:avLst/>
            </a:prstGeom>
          </p:spPr>
        </p:pic>
        <p:pic>
          <p:nvPicPr>
            <p:cNvPr id="13" name="Bildobjekt 12">
              <a:extLst>
                <a:ext uri="{FF2B5EF4-FFF2-40B4-BE49-F238E27FC236}">
                  <a16:creationId xmlns:a16="http://schemas.microsoft.com/office/drawing/2014/main" id="{336CBF38-E865-DA42-A5D4-D714A5AA1493}"/>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3150548" y="2053864"/>
              <a:ext cx="592529" cy="434521"/>
            </a:xfrm>
            <a:prstGeom prst="rect">
              <a:avLst/>
            </a:prstGeom>
          </p:spPr>
        </p:pic>
        <p:pic>
          <p:nvPicPr>
            <p:cNvPr id="14" name="Bildobjekt 13">
              <a:extLst>
                <a:ext uri="{FF2B5EF4-FFF2-40B4-BE49-F238E27FC236}">
                  <a16:creationId xmlns:a16="http://schemas.microsoft.com/office/drawing/2014/main" id="{DC912CEB-B9C5-9F44-BCF1-0F5ABB60B89C}"/>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090175" y="2164092"/>
              <a:ext cx="714873" cy="214462"/>
            </a:xfrm>
            <a:prstGeom prst="rect">
              <a:avLst/>
            </a:prstGeom>
          </p:spPr>
        </p:pic>
        <p:pic>
          <p:nvPicPr>
            <p:cNvPr id="15" name="Bildobjekt 14">
              <a:extLst>
                <a:ext uri="{FF2B5EF4-FFF2-40B4-BE49-F238E27FC236}">
                  <a16:creationId xmlns:a16="http://schemas.microsoft.com/office/drawing/2014/main" id="{E5109292-CAFA-4C4E-9C50-192716035160}"/>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233725" y="2587855"/>
              <a:ext cx="910619" cy="385261"/>
            </a:xfrm>
            <a:prstGeom prst="rect">
              <a:avLst/>
            </a:prstGeom>
          </p:spPr>
        </p:pic>
        <p:pic>
          <p:nvPicPr>
            <p:cNvPr id="16" name="Bildobjekt 15">
              <a:extLst>
                <a:ext uri="{FF2B5EF4-FFF2-40B4-BE49-F238E27FC236}">
                  <a16:creationId xmlns:a16="http://schemas.microsoft.com/office/drawing/2014/main" id="{7A611F09-F3CC-404A-9D34-980E4B9D1D5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413636" y="2593566"/>
              <a:ext cx="257221" cy="370992"/>
            </a:xfrm>
            <a:prstGeom prst="rect">
              <a:avLst/>
            </a:prstGeom>
          </p:spPr>
        </p:pic>
        <p:pic>
          <p:nvPicPr>
            <p:cNvPr id="17" name="Bildobjekt 16">
              <a:extLst>
                <a:ext uri="{FF2B5EF4-FFF2-40B4-BE49-F238E27FC236}">
                  <a16:creationId xmlns:a16="http://schemas.microsoft.com/office/drawing/2014/main" id="{2242FF35-AEBD-3645-B9AF-D8E85BDD76A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35352" y="2639325"/>
              <a:ext cx="890778" cy="423356"/>
            </a:xfrm>
            <a:prstGeom prst="rect">
              <a:avLst/>
            </a:prstGeom>
          </p:spPr>
        </p:pic>
        <p:pic>
          <p:nvPicPr>
            <p:cNvPr id="18" name="Bildobjekt 17">
              <a:extLst>
                <a:ext uri="{FF2B5EF4-FFF2-40B4-BE49-F238E27FC236}">
                  <a16:creationId xmlns:a16="http://schemas.microsoft.com/office/drawing/2014/main" id="{985BD90D-E07F-3D4E-87B9-255486EE72F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4009665" y="2627489"/>
              <a:ext cx="748247" cy="392310"/>
            </a:xfrm>
            <a:prstGeom prst="rect">
              <a:avLst/>
            </a:prstGeom>
          </p:spPr>
        </p:pic>
        <p:pic>
          <p:nvPicPr>
            <p:cNvPr id="19" name="Bildobjekt 18">
              <a:extLst>
                <a:ext uri="{FF2B5EF4-FFF2-40B4-BE49-F238E27FC236}">
                  <a16:creationId xmlns:a16="http://schemas.microsoft.com/office/drawing/2014/main" id="{1F6B1124-05F9-1043-8E93-41930A29164C}"/>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43507" y="3271920"/>
              <a:ext cx="674088" cy="224058"/>
            </a:xfrm>
            <a:prstGeom prst="rect">
              <a:avLst/>
            </a:prstGeom>
          </p:spPr>
        </p:pic>
        <p:pic>
          <p:nvPicPr>
            <p:cNvPr id="20" name="Bildobjekt 19">
              <a:extLst>
                <a:ext uri="{FF2B5EF4-FFF2-40B4-BE49-F238E27FC236}">
                  <a16:creationId xmlns:a16="http://schemas.microsoft.com/office/drawing/2014/main" id="{CDFE6780-53A4-2644-B51F-BADA438587E4}"/>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3283360" y="3197961"/>
              <a:ext cx="464912" cy="335905"/>
            </a:xfrm>
            <a:prstGeom prst="rect">
              <a:avLst/>
            </a:prstGeom>
          </p:spPr>
        </p:pic>
        <p:pic>
          <p:nvPicPr>
            <p:cNvPr id="21" name="Bildobjekt 20">
              <a:extLst>
                <a:ext uri="{FF2B5EF4-FFF2-40B4-BE49-F238E27FC236}">
                  <a16:creationId xmlns:a16="http://schemas.microsoft.com/office/drawing/2014/main" id="{7A955835-6516-7C4E-90AE-1EF57B072821}"/>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4120358" y="3244759"/>
              <a:ext cx="649315" cy="275232"/>
            </a:xfrm>
            <a:prstGeom prst="rect">
              <a:avLst/>
            </a:prstGeom>
          </p:spPr>
        </p:pic>
        <p:pic>
          <p:nvPicPr>
            <p:cNvPr id="22" name="Bildobjekt 21">
              <a:extLst>
                <a:ext uri="{FF2B5EF4-FFF2-40B4-BE49-F238E27FC236}">
                  <a16:creationId xmlns:a16="http://schemas.microsoft.com/office/drawing/2014/main" id="{01FA8508-1CBF-9344-B794-CA4A5434CD84}"/>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314284" y="4511838"/>
              <a:ext cx="683882" cy="145895"/>
            </a:xfrm>
            <a:prstGeom prst="rect">
              <a:avLst/>
            </a:prstGeom>
          </p:spPr>
        </p:pic>
        <p:pic>
          <p:nvPicPr>
            <p:cNvPr id="23" name="Bildobjekt 22">
              <a:extLst>
                <a:ext uri="{FF2B5EF4-FFF2-40B4-BE49-F238E27FC236}">
                  <a16:creationId xmlns:a16="http://schemas.microsoft.com/office/drawing/2014/main" id="{7270BCDB-A171-A74B-82B0-83EA80F6CED1}"/>
                </a:ext>
              </a:extLst>
            </p:cNvPr>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1244089" y="3841385"/>
              <a:ext cx="829417" cy="351696"/>
            </a:xfrm>
            <a:prstGeom prst="rect">
              <a:avLst/>
            </a:prstGeom>
          </p:spPr>
        </p:pic>
        <p:pic>
          <p:nvPicPr>
            <p:cNvPr id="24" name="Bildobjekt 23">
              <a:extLst>
                <a:ext uri="{FF2B5EF4-FFF2-40B4-BE49-F238E27FC236}">
                  <a16:creationId xmlns:a16="http://schemas.microsoft.com/office/drawing/2014/main" id="{171D5D68-1A86-F64F-A01E-130893515B76}"/>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2345719" y="3872130"/>
              <a:ext cx="610230" cy="212360"/>
            </a:xfrm>
            <a:prstGeom prst="rect">
              <a:avLst/>
            </a:prstGeom>
          </p:spPr>
        </p:pic>
        <p:pic>
          <p:nvPicPr>
            <p:cNvPr id="25" name="Bildobjekt 24">
              <a:extLst>
                <a:ext uri="{FF2B5EF4-FFF2-40B4-BE49-F238E27FC236}">
                  <a16:creationId xmlns:a16="http://schemas.microsoft.com/office/drawing/2014/main" id="{BC9BEC2F-EB42-1343-B75F-2FAC872D7683}"/>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237448" y="3906047"/>
              <a:ext cx="646885" cy="121291"/>
            </a:xfrm>
            <a:prstGeom prst="rect">
              <a:avLst/>
            </a:prstGeom>
          </p:spPr>
        </p:pic>
        <p:pic>
          <p:nvPicPr>
            <p:cNvPr id="26" name="Bildobjekt 25">
              <a:extLst>
                <a:ext uri="{FF2B5EF4-FFF2-40B4-BE49-F238E27FC236}">
                  <a16:creationId xmlns:a16="http://schemas.microsoft.com/office/drawing/2014/main" id="{965C7B92-0629-9444-A69E-AA849ECD7C24}"/>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4130563" y="3829267"/>
              <a:ext cx="723907" cy="246187"/>
            </a:xfrm>
            <a:prstGeom prst="rect">
              <a:avLst/>
            </a:prstGeom>
          </p:spPr>
        </p:pic>
        <p:pic>
          <p:nvPicPr>
            <p:cNvPr id="27" name="Bildobjekt 26">
              <a:extLst>
                <a:ext uri="{FF2B5EF4-FFF2-40B4-BE49-F238E27FC236}">
                  <a16:creationId xmlns:a16="http://schemas.microsoft.com/office/drawing/2014/main" id="{6EF8AAD4-853F-0946-B88F-79B447FD4510}"/>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228940" y="4451896"/>
              <a:ext cx="921608" cy="202754"/>
            </a:xfrm>
            <a:prstGeom prst="rect">
              <a:avLst/>
            </a:prstGeom>
          </p:spPr>
        </p:pic>
        <p:pic>
          <p:nvPicPr>
            <p:cNvPr id="28" name="Bildobjekt 27">
              <a:extLst>
                <a:ext uri="{FF2B5EF4-FFF2-40B4-BE49-F238E27FC236}">
                  <a16:creationId xmlns:a16="http://schemas.microsoft.com/office/drawing/2014/main" id="{F156109D-8699-7A48-9889-7442D8BFEDF7}"/>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331754" y="4546585"/>
              <a:ext cx="736994" cy="128974"/>
            </a:xfrm>
            <a:prstGeom prst="rect">
              <a:avLst/>
            </a:prstGeom>
          </p:spPr>
        </p:pic>
        <p:pic>
          <p:nvPicPr>
            <p:cNvPr id="29" name="Bildobjekt 28">
              <a:extLst>
                <a:ext uri="{FF2B5EF4-FFF2-40B4-BE49-F238E27FC236}">
                  <a16:creationId xmlns:a16="http://schemas.microsoft.com/office/drawing/2014/main" id="{ABC3153B-8AB2-3041-9AE0-646807BA1186}"/>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275658" y="4320661"/>
              <a:ext cx="463774" cy="336544"/>
            </a:xfrm>
            <a:prstGeom prst="rect">
              <a:avLst/>
            </a:prstGeom>
          </p:spPr>
        </p:pic>
        <p:pic>
          <p:nvPicPr>
            <p:cNvPr id="30" name="Bildobjekt 29">
              <a:extLst>
                <a:ext uri="{FF2B5EF4-FFF2-40B4-BE49-F238E27FC236}">
                  <a16:creationId xmlns:a16="http://schemas.microsoft.com/office/drawing/2014/main" id="{797867BB-C98C-9B4C-BCDF-740B86BD6822}"/>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t="30440" b="22362"/>
            <a:stretch/>
          </p:blipFill>
          <p:spPr>
            <a:xfrm>
              <a:off x="1310848" y="5000349"/>
              <a:ext cx="814469" cy="384415"/>
            </a:xfrm>
            <a:prstGeom prst="rect">
              <a:avLst/>
            </a:prstGeom>
          </p:spPr>
        </p:pic>
        <p:pic>
          <p:nvPicPr>
            <p:cNvPr id="31" name="Bildobjekt 30">
              <a:extLst>
                <a:ext uri="{FF2B5EF4-FFF2-40B4-BE49-F238E27FC236}">
                  <a16:creationId xmlns:a16="http://schemas.microsoft.com/office/drawing/2014/main" id="{CCAF624B-71D4-D943-AFFB-A4811788B97E}"/>
                </a:ext>
              </a:extLst>
            </p:cNvPr>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2444579" y="4923842"/>
              <a:ext cx="447989" cy="447989"/>
            </a:xfrm>
            <a:prstGeom prst="rect">
              <a:avLst/>
            </a:prstGeom>
          </p:spPr>
        </p:pic>
        <p:pic>
          <p:nvPicPr>
            <p:cNvPr id="32" name="Bildobjekt 31">
              <a:extLst>
                <a:ext uri="{FF2B5EF4-FFF2-40B4-BE49-F238E27FC236}">
                  <a16:creationId xmlns:a16="http://schemas.microsoft.com/office/drawing/2014/main" id="{1A67869B-5612-B642-89E3-E39B349C1922}"/>
                </a:ext>
              </a:extLst>
            </p:cNvPr>
            <p:cNvPicPr>
              <a:picLocks noChangeAspect="1"/>
            </p:cNvPicPr>
            <p:nvPr userDrawn="1"/>
          </p:nvPicPr>
          <p:blipFill>
            <a:blip r:embed="rId28" cstate="print">
              <a:extLst>
                <a:ext uri="{28A0092B-C50C-407E-A947-70E740481C1C}">
                  <a14:useLocalDpi xmlns:a14="http://schemas.microsoft.com/office/drawing/2010/main" val="0"/>
                </a:ext>
              </a:extLst>
            </a:blip>
            <a:stretch>
              <a:fillRect/>
            </a:stretch>
          </p:blipFill>
          <p:spPr>
            <a:xfrm>
              <a:off x="3296986" y="5061802"/>
              <a:ext cx="654069" cy="194290"/>
            </a:xfrm>
            <a:prstGeom prst="rect">
              <a:avLst/>
            </a:prstGeom>
          </p:spPr>
        </p:pic>
        <p:pic>
          <p:nvPicPr>
            <p:cNvPr id="33" name="Bildobjekt 32">
              <a:extLst>
                <a:ext uri="{FF2B5EF4-FFF2-40B4-BE49-F238E27FC236}">
                  <a16:creationId xmlns:a16="http://schemas.microsoft.com/office/drawing/2014/main" id="{E59689DE-89FA-A840-8569-04F3A5891338}"/>
                </a:ext>
              </a:extLst>
            </p:cNvPr>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1310847" y="5606002"/>
              <a:ext cx="844312" cy="142515"/>
            </a:xfrm>
            <a:prstGeom prst="rect">
              <a:avLst/>
            </a:prstGeom>
          </p:spPr>
        </p:pic>
        <p:pic>
          <p:nvPicPr>
            <p:cNvPr id="34" name="Bildobjekt 33">
              <a:extLst>
                <a:ext uri="{FF2B5EF4-FFF2-40B4-BE49-F238E27FC236}">
                  <a16:creationId xmlns:a16="http://schemas.microsoft.com/office/drawing/2014/main" id="{CBB3A5CD-9404-9940-A901-32788CC49E51}"/>
                </a:ext>
              </a:extLst>
            </p:cNvPr>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2378376" y="5606048"/>
              <a:ext cx="813794" cy="119879"/>
            </a:xfrm>
            <a:prstGeom prst="rect">
              <a:avLst/>
            </a:prstGeom>
          </p:spPr>
        </p:pic>
        <p:pic>
          <p:nvPicPr>
            <p:cNvPr id="35" name="Bildobjekt 34">
              <a:extLst>
                <a:ext uri="{FF2B5EF4-FFF2-40B4-BE49-F238E27FC236}">
                  <a16:creationId xmlns:a16="http://schemas.microsoft.com/office/drawing/2014/main" id="{7C2842E6-94F3-A241-880B-9D0D3A720D8A}"/>
                </a:ext>
              </a:extLst>
            </p:cNvPr>
            <p:cNvPicPr>
              <a:picLocks noChangeAspect="1"/>
            </p:cNvPicPr>
            <p:nvPr userDrawn="1"/>
          </p:nvPicPr>
          <p:blipFill>
            <a:blip r:embed="rId31" cstate="print">
              <a:extLst>
                <a:ext uri="{28A0092B-C50C-407E-A947-70E740481C1C}">
                  <a14:useLocalDpi xmlns:a14="http://schemas.microsoft.com/office/drawing/2010/main" val="0"/>
                </a:ext>
              </a:extLst>
            </a:blip>
            <a:stretch>
              <a:fillRect/>
            </a:stretch>
          </p:blipFill>
          <p:spPr>
            <a:xfrm>
              <a:off x="2200466" y="3293884"/>
              <a:ext cx="804825" cy="176423"/>
            </a:xfrm>
            <a:prstGeom prst="rect">
              <a:avLst/>
            </a:prstGeom>
          </p:spPr>
        </p:pic>
        <p:pic>
          <p:nvPicPr>
            <p:cNvPr id="36" name="Bildobjekt 35">
              <a:extLst>
                <a:ext uri="{FF2B5EF4-FFF2-40B4-BE49-F238E27FC236}">
                  <a16:creationId xmlns:a16="http://schemas.microsoft.com/office/drawing/2014/main" id="{2F3D0141-F2A4-024C-A815-F0ADE1EBAB41}"/>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4163135" y="5018509"/>
              <a:ext cx="699722" cy="204086"/>
            </a:xfrm>
            <a:prstGeom prst="rect">
              <a:avLst/>
            </a:prstGeom>
          </p:spPr>
        </p:pic>
        <p:pic>
          <p:nvPicPr>
            <p:cNvPr id="37" name="Bildobjekt 36">
              <a:extLst>
                <a:ext uri="{FF2B5EF4-FFF2-40B4-BE49-F238E27FC236}">
                  <a16:creationId xmlns:a16="http://schemas.microsoft.com/office/drawing/2014/main" id="{B5F7826A-0E16-8847-B966-70E89D75218D}"/>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1244089" y="2147182"/>
              <a:ext cx="926809" cy="108128"/>
            </a:xfrm>
            <a:prstGeom prst="rect">
              <a:avLst/>
            </a:prstGeom>
          </p:spPr>
        </p:pic>
      </p:grpSp>
      <p:pic>
        <p:nvPicPr>
          <p:cNvPr id="38" name="Bildobjekt 37">
            <a:extLst>
              <a:ext uri="{FF2B5EF4-FFF2-40B4-BE49-F238E27FC236}">
                <a16:creationId xmlns:a16="http://schemas.microsoft.com/office/drawing/2014/main" id="{AF6A8C95-C104-6446-A736-03739D6DB0C8}"/>
              </a:ext>
            </a:extLst>
          </p:cNvPr>
          <p:cNvPicPr>
            <a:picLocks noChangeAspect="1"/>
          </p:cNvPicPr>
          <p:nvPr userDrawn="1"/>
        </p:nvPicPr>
        <p:blipFill>
          <a:blip r:embed="rId34"/>
          <a:stretch>
            <a:fillRect/>
          </a:stretch>
        </p:blipFill>
        <p:spPr>
          <a:xfrm>
            <a:off x="4083114" y="1494305"/>
            <a:ext cx="3621570" cy="2172371"/>
          </a:xfrm>
          <a:prstGeom prst="rect">
            <a:avLst/>
          </a:prstGeom>
        </p:spPr>
      </p:pic>
      <p:pic>
        <p:nvPicPr>
          <p:cNvPr id="39" name="Bildobjekt 38">
            <a:extLst>
              <a:ext uri="{FF2B5EF4-FFF2-40B4-BE49-F238E27FC236}">
                <a16:creationId xmlns:a16="http://schemas.microsoft.com/office/drawing/2014/main" id="{E889157E-C005-A047-A3AF-1BA6E6F7FDB3}"/>
              </a:ext>
            </a:extLst>
          </p:cNvPr>
          <p:cNvPicPr>
            <a:picLocks noChangeAspect="1"/>
          </p:cNvPicPr>
          <p:nvPr userDrawn="1"/>
        </p:nvPicPr>
        <p:blipFill>
          <a:blip r:embed="rId35"/>
          <a:stretch>
            <a:fillRect/>
          </a:stretch>
        </p:blipFill>
        <p:spPr>
          <a:xfrm>
            <a:off x="7818418" y="694352"/>
            <a:ext cx="3685065" cy="2300604"/>
          </a:xfrm>
          <a:prstGeom prst="rect">
            <a:avLst/>
          </a:prstGeom>
        </p:spPr>
      </p:pic>
      <p:pic>
        <p:nvPicPr>
          <p:cNvPr id="40" name="Bildobjekt 39">
            <a:extLst>
              <a:ext uri="{FF2B5EF4-FFF2-40B4-BE49-F238E27FC236}">
                <a16:creationId xmlns:a16="http://schemas.microsoft.com/office/drawing/2014/main" id="{F25FE951-B181-654D-A4A9-6DA859969400}"/>
              </a:ext>
            </a:extLst>
          </p:cNvPr>
          <p:cNvPicPr>
            <a:picLocks noChangeAspect="1"/>
          </p:cNvPicPr>
          <p:nvPr userDrawn="1"/>
        </p:nvPicPr>
        <p:blipFill>
          <a:blip r:embed="rId36"/>
          <a:stretch>
            <a:fillRect/>
          </a:stretch>
        </p:blipFill>
        <p:spPr>
          <a:xfrm>
            <a:off x="4125420" y="3911622"/>
            <a:ext cx="3435514" cy="2104150"/>
          </a:xfrm>
          <a:prstGeom prst="rect">
            <a:avLst/>
          </a:prstGeom>
        </p:spPr>
      </p:pic>
      <p:pic>
        <p:nvPicPr>
          <p:cNvPr id="41" name="Bildobjekt 40">
            <a:extLst>
              <a:ext uri="{FF2B5EF4-FFF2-40B4-BE49-F238E27FC236}">
                <a16:creationId xmlns:a16="http://schemas.microsoft.com/office/drawing/2014/main" id="{46786721-D473-0140-BDF7-A9722AB69ADC}"/>
              </a:ext>
            </a:extLst>
          </p:cNvPr>
          <p:cNvPicPr>
            <a:picLocks noChangeAspect="1"/>
          </p:cNvPicPr>
          <p:nvPr userDrawn="1"/>
        </p:nvPicPr>
        <p:blipFill>
          <a:blip r:embed="rId37"/>
          <a:stretch>
            <a:fillRect/>
          </a:stretch>
        </p:blipFill>
        <p:spPr>
          <a:xfrm>
            <a:off x="7752312" y="3108787"/>
            <a:ext cx="3961924" cy="2418761"/>
          </a:xfrm>
          <a:prstGeom prst="rect">
            <a:avLst/>
          </a:prstGeom>
        </p:spPr>
      </p:pic>
      <p:sp>
        <p:nvSpPr>
          <p:cNvPr id="42" name="Rektangel 41">
            <a:extLst>
              <a:ext uri="{FF2B5EF4-FFF2-40B4-BE49-F238E27FC236}">
                <a16:creationId xmlns:a16="http://schemas.microsoft.com/office/drawing/2014/main" id="{A82595D0-FC17-F744-9177-FCA44563CB3E}"/>
              </a:ext>
            </a:extLst>
          </p:cNvPr>
          <p:cNvSpPr/>
          <p:nvPr userDrawn="1"/>
        </p:nvSpPr>
        <p:spPr>
          <a:xfrm>
            <a:off x="7833166" y="673321"/>
            <a:ext cx="3581131" cy="53809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dirty="0"/>
          </a:p>
        </p:txBody>
      </p:sp>
      <p:sp>
        <p:nvSpPr>
          <p:cNvPr id="44" name="Rektangel 43">
            <a:extLst>
              <a:ext uri="{FF2B5EF4-FFF2-40B4-BE49-F238E27FC236}">
                <a16:creationId xmlns:a16="http://schemas.microsoft.com/office/drawing/2014/main" id="{05C220F4-3882-2B48-A856-FD603FB0771C}"/>
              </a:ext>
            </a:extLst>
          </p:cNvPr>
          <p:cNvSpPr/>
          <p:nvPr userDrawn="1"/>
        </p:nvSpPr>
        <p:spPr>
          <a:xfrm>
            <a:off x="10946221" y="694353"/>
            <a:ext cx="556755" cy="1736900"/>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dirty="0"/>
          </a:p>
        </p:txBody>
      </p:sp>
      <p:sp>
        <p:nvSpPr>
          <p:cNvPr id="45" name="Rektangel 44">
            <a:extLst>
              <a:ext uri="{FF2B5EF4-FFF2-40B4-BE49-F238E27FC236}">
                <a16:creationId xmlns:a16="http://schemas.microsoft.com/office/drawing/2014/main" id="{FAF9CC04-8377-F94D-BD9A-46A080CAF6AA}"/>
              </a:ext>
            </a:extLst>
          </p:cNvPr>
          <p:cNvSpPr/>
          <p:nvPr userDrawn="1"/>
        </p:nvSpPr>
        <p:spPr>
          <a:xfrm>
            <a:off x="9037425" y="2256551"/>
            <a:ext cx="431363" cy="243888"/>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dirty="0"/>
          </a:p>
        </p:txBody>
      </p:sp>
      <p:sp>
        <p:nvSpPr>
          <p:cNvPr id="46" name="Rektangel 45">
            <a:extLst>
              <a:ext uri="{FF2B5EF4-FFF2-40B4-BE49-F238E27FC236}">
                <a16:creationId xmlns:a16="http://schemas.microsoft.com/office/drawing/2014/main" id="{816BD1A7-4A61-2E4C-8B8E-7F377BF46718}"/>
              </a:ext>
            </a:extLst>
          </p:cNvPr>
          <p:cNvSpPr/>
          <p:nvPr userDrawn="1"/>
        </p:nvSpPr>
        <p:spPr>
          <a:xfrm>
            <a:off x="10042079" y="3948248"/>
            <a:ext cx="514728" cy="29672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dirty="0"/>
          </a:p>
        </p:txBody>
      </p:sp>
      <p:pic>
        <p:nvPicPr>
          <p:cNvPr id="47" name="Bildobjekt 46" descr="En bild som visar skärmbild&#10;&#10;Beskrivning genererad med mycket hög exakthet">
            <a:extLst>
              <a:ext uri="{FF2B5EF4-FFF2-40B4-BE49-F238E27FC236}">
                <a16:creationId xmlns:a16="http://schemas.microsoft.com/office/drawing/2014/main" id="{4E46FF35-EAC7-DE43-AAD2-A269075BA206}"/>
              </a:ext>
            </a:extLst>
          </p:cNvPr>
          <p:cNvPicPr>
            <a:picLocks noChangeAspect="1"/>
          </p:cNvPicPr>
          <p:nvPr userDrawn="1"/>
        </p:nvPicPr>
        <p:blipFill rotWithShape="1">
          <a:blip r:embed="rId38"/>
          <a:srcRect l="-1200" t="58586" r="85600" b="505"/>
          <a:stretch/>
        </p:blipFill>
        <p:spPr>
          <a:xfrm>
            <a:off x="11054293" y="1305207"/>
            <a:ext cx="519248" cy="539447"/>
          </a:xfrm>
          <a:prstGeom prst="rect">
            <a:avLst/>
          </a:prstGeom>
        </p:spPr>
      </p:pic>
      <p:pic>
        <p:nvPicPr>
          <p:cNvPr id="49" name="Bildobjekt 48">
            <a:extLst>
              <a:ext uri="{FF2B5EF4-FFF2-40B4-BE49-F238E27FC236}">
                <a16:creationId xmlns:a16="http://schemas.microsoft.com/office/drawing/2014/main" id="{D57CD5D7-DF1E-F543-B5E9-DA8F136A29E8}"/>
              </a:ext>
            </a:extLst>
          </p:cNvPr>
          <p:cNvPicPr>
            <a:picLocks noChangeAspect="1"/>
          </p:cNvPicPr>
          <p:nvPr userDrawn="1"/>
        </p:nvPicPr>
        <p:blipFill>
          <a:blip r:embed="rId39" cstate="print">
            <a:extLst>
              <a:ext uri="{28A0092B-C50C-407E-A947-70E740481C1C}">
                <a14:useLocalDpi xmlns:a14="http://schemas.microsoft.com/office/drawing/2010/main" val="0"/>
              </a:ext>
            </a:extLst>
          </a:blip>
          <a:stretch>
            <a:fillRect/>
          </a:stretch>
        </p:blipFill>
        <p:spPr>
          <a:xfrm>
            <a:off x="9100813" y="2133537"/>
            <a:ext cx="527903" cy="164970"/>
          </a:xfrm>
          <a:prstGeom prst="rect">
            <a:avLst/>
          </a:prstGeom>
        </p:spPr>
      </p:pic>
      <p:sp>
        <p:nvSpPr>
          <p:cNvPr id="50" name="Rektangel 49">
            <a:extLst>
              <a:ext uri="{FF2B5EF4-FFF2-40B4-BE49-F238E27FC236}">
                <a16:creationId xmlns:a16="http://schemas.microsoft.com/office/drawing/2014/main" id="{08DBE8F7-6939-EB49-9111-789CF7FC44E6}"/>
              </a:ext>
            </a:extLst>
          </p:cNvPr>
          <p:cNvSpPr/>
          <p:nvPr userDrawn="1"/>
        </p:nvSpPr>
        <p:spPr>
          <a:xfrm>
            <a:off x="10256972" y="3686083"/>
            <a:ext cx="556755" cy="43236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sv-SE" dirty="0"/>
          </a:p>
        </p:txBody>
      </p:sp>
      <p:pic>
        <p:nvPicPr>
          <p:cNvPr id="48" name="Bildobjekt 47">
            <a:extLst>
              <a:ext uri="{FF2B5EF4-FFF2-40B4-BE49-F238E27FC236}">
                <a16:creationId xmlns:a16="http://schemas.microsoft.com/office/drawing/2014/main" id="{D25BD3D9-F79B-DB4D-9191-0815780A52D1}"/>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0144743" y="3670959"/>
            <a:ext cx="781212" cy="438031"/>
          </a:xfrm>
          <a:prstGeom prst="rect">
            <a:avLst/>
          </a:prstGeom>
        </p:spPr>
      </p:pic>
      <p:pic>
        <p:nvPicPr>
          <p:cNvPr id="52" name="Bildobjekt 51">
            <a:extLst>
              <a:ext uri="{FF2B5EF4-FFF2-40B4-BE49-F238E27FC236}">
                <a16:creationId xmlns:a16="http://schemas.microsoft.com/office/drawing/2014/main" id="{6B9B0712-B494-5B43-A2CF-E0B207507C9A}"/>
              </a:ext>
            </a:extLst>
          </p:cNvPr>
          <p:cNvPicPr>
            <a:picLocks noChangeAspect="1"/>
          </p:cNvPicPr>
          <p:nvPr userDrawn="1"/>
        </p:nvPicPr>
        <p:blipFill>
          <a:blip r:embed="rId41" cstate="print">
            <a:extLst>
              <a:ext uri="{28A0092B-C50C-407E-A947-70E740481C1C}">
                <a14:useLocalDpi xmlns:a14="http://schemas.microsoft.com/office/drawing/2010/main" val="0"/>
              </a:ext>
            </a:extLst>
          </a:blip>
          <a:stretch>
            <a:fillRect/>
          </a:stretch>
        </p:blipFill>
        <p:spPr>
          <a:xfrm>
            <a:off x="8530772" y="5088806"/>
            <a:ext cx="402518" cy="402518"/>
          </a:xfrm>
          <a:prstGeom prst="rect">
            <a:avLst/>
          </a:prstGeom>
        </p:spPr>
      </p:pic>
      <p:pic>
        <p:nvPicPr>
          <p:cNvPr id="55" name="Bildobjekt 54">
            <a:extLst>
              <a:ext uri="{FF2B5EF4-FFF2-40B4-BE49-F238E27FC236}">
                <a16:creationId xmlns:a16="http://schemas.microsoft.com/office/drawing/2014/main" id="{35F51F29-D0C8-4642-9328-1B528792E234}"/>
              </a:ext>
            </a:extLst>
          </p:cNvPr>
          <p:cNvPicPr>
            <a:picLocks noChangeAspect="1"/>
          </p:cNvPicPr>
          <p:nvPr userDrawn="1"/>
        </p:nvPicPr>
        <p:blipFill>
          <a:blip r:embed="rId42" cstate="print">
            <a:extLst>
              <a:ext uri="{28A0092B-C50C-407E-A947-70E740481C1C}">
                <a14:useLocalDpi xmlns:a14="http://schemas.microsoft.com/office/drawing/2010/main" val="0"/>
              </a:ext>
            </a:extLst>
          </a:blip>
          <a:stretch>
            <a:fillRect/>
          </a:stretch>
        </p:blipFill>
        <p:spPr>
          <a:xfrm>
            <a:off x="10643560" y="5182389"/>
            <a:ext cx="410733" cy="244692"/>
          </a:xfrm>
          <a:prstGeom prst="rect">
            <a:avLst/>
          </a:prstGeom>
        </p:spPr>
      </p:pic>
      <p:pic>
        <p:nvPicPr>
          <p:cNvPr id="57" name="Bildobjekt 56">
            <a:extLst>
              <a:ext uri="{FF2B5EF4-FFF2-40B4-BE49-F238E27FC236}">
                <a16:creationId xmlns:a16="http://schemas.microsoft.com/office/drawing/2014/main" id="{044D135F-9D29-8348-BDBB-D2AF105DC00A}"/>
              </a:ext>
            </a:extLst>
          </p:cNvPr>
          <p:cNvPicPr>
            <a:picLocks noChangeAspect="1"/>
          </p:cNvPicPr>
          <p:nvPr userDrawn="1"/>
        </p:nvPicPr>
        <p:blipFill>
          <a:blip r:embed="rId43" cstate="print">
            <a:extLst>
              <a:ext uri="{28A0092B-C50C-407E-A947-70E740481C1C}">
                <a14:useLocalDpi xmlns:a14="http://schemas.microsoft.com/office/drawing/2010/main" val="0"/>
              </a:ext>
            </a:extLst>
          </a:blip>
          <a:stretch>
            <a:fillRect/>
          </a:stretch>
        </p:blipFill>
        <p:spPr>
          <a:xfrm>
            <a:off x="9849095" y="5229198"/>
            <a:ext cx="596490" cy="161052"/>
          </a:xfrm>
          <a:prstGeom prst="rect">
            <a:avLst/>
          </a:prstGeom>
        </p:spPr>
      </p:pic>
      <p:pic>
        <p:nvPicPr>
          <p:cNvPr id="60" name="Bildobjekt 59">
            <a:extLst>
              <a:ext uri="{FF2B5EF4-FFF2-40B4-BE49-F238E27FC236}">
                <a16:creationId xmlns:a16="http://schemas.microsoft.com/office/drawing/2014/main" id="{91509571-F0B4-A043-B0E5-9F58DF0BD66C}"/>
              </a:ext>
            </a:extLst>
          </p:cNvPr>
          <p:cNvPicPr>
            <a:picLocks noChangeAspect="1"/>
          </p:cNvPicPr>
          <p:nvPr userDrawn="1"/>
        </p:nvPicPr>
        <p:blipFill>
          <a:blip r:embed="rId44" cstate="print">
            <a:extLst>
              <a:ext uri="{28A0092B-C50C-407E-A947-70E740481C1C}">
                <a14:useLocalDpi xmlns:a14="http://schemas.microsoft.com/office/drawing/2010/main" val="0"/>
              </a:ext>
            </a:extLst>
          </a:blip>
          <a:stretch>
            <a:fillRect/>
          </a:stretch>
        </p:blipFill>
        <p:spPr>
          <a:xfrm>
            <a:off x="10922321" y="2129094"/>
            <a:ext cx="721278" cy="228160"/>
          </a:xfrm>
          <a:prstGeom prst="rect">
            <a:avLst/>
          </a:prstGeom>
        </p:spPr>
      </p:pic>
      <p:pic>
        <p:nvPicPr>
          <p:cNvPr id="67" name="Bildobjekt 66">
            <a:extLst>
              <a:ext uri="{FF2B5EF4-FFF2-40B4-BE49-F238E27FC236}">
                <a16:creationId xmlns:a16="http://schemas.microsoft.com/office/drawing/2014/main" id="{C78EEC24-DD3F-C046-A83F-0CFCA1F9834A}"/>
              </a:ext>
            </a:extLst>
          </p:cNvPr>
          <p:cNvPicPr>
            <a:picLocks noChangeAspect="1"/>
          </p:cNvPicPr>
          <p:nvPr userDrawn="1"/>
        </p:nvPicPr>
        <p:blipFill>
          <a:blip r:embed="rId45" cstate="print">
            <a:extLst>
              <a:ext uri="{28A0092B-C50C-407E-A947-70E740481C1C}">
                <a14:useLocalDpi xmlns:a14="http://schemas.microsoft.com/office/drawing/2010/main" val="0"/>
              </a:ext>
            </a:extLst>
          </a:blip>
          <a:stretch>
            <a:fillRect/>
          </a:stretch>
        </p:blipFill>
        <p:spPr>
          <a:xfrm>
            <a:off x="2457774" y="5425090"/>
            <a:ext cx="571823" cy="383512"/>
          </a:xfrm>
          <a:prstGeom prst="rect">
            <a:avLst/>
          </a:prstGeom>
        </p:spPr>
      </p:pic>
      <p:pic>
        <p:nvPicPr>
          <p:cNvPr id="71" name="Bildobjekt 70">
            <a:extLst>
              <a:ext uri="{FF2B5EF4-FFF2-40B4-BE49-F238E27FC236}">
                <a16:creationId xmlns:a16="http://schemas.microsoft.com/office/drawing/2014/main" id="{F7942AEA-2D12-8548-A3BA-DF7044041C47}"/>
              </a:ext>
            </a:extLst>
          </p:cNvPr>
          <p:cNvPicPr>
            <a:picLocks noChangeAspect="1"/>
          </p:cNvPicPr>
          <p:nvPr userDrawn="1"/>
        </p:nvPicPr>
        <p:blipFill rotWithShape="1">
          <a:blip r:embed="rId46" cstate="print">
            <a:extLst>
              <a:ext uri="{28A0092B-C50C-407E-A947-70E740481C1C}">
                <a14:useLocalDpi xmlns:a14="http://schemas.microsoft.com/office/drawing/2010/main" val="0"/>
              </a:ext>
            </a:extLst>
          </a:blip>
          <a:srcRect b="37419"/>
          <a:stretch/>
        </p:blipFill>
        <p:spPr>
          <a:xfrm>
            <a:off x="8557919" y="5682812"/>
            <a:ext cx="1028253" cy="209782"/>
          </a:xfrm>
          <a:prstGeom prst="rect">
            <a:avLst/>
          </a:prstGeom>
        </p:spPr>
      </p:pic>
      <p:pic>
        <p:nvPicPr>
          <p:cNvPr id="73" name="Bildobjekt 72">
            <a:extLst>
              <a:ext uri="{FF2B5EF4-FFF2-40B4-BE49-F238E27FC236}">
                <a16:creationId xmlns:a16="http://schemas.microsoft.com/office/drawing/2014/main" id="{DCEB8005-2456-9B4C-B286-47DFFFFABF24}"/>
              </a:ext>
            </a:extLst>
          </p:cNvPr>
          <p:cNvPicPr>
            <a:picLocks noChangeAspect="1"/>
          </p:cNvPicPr>
          <p:nvPr userDrawn="1"/>
        </p:nvPicPr>
        <p:blipFill>
          <a:blip r:embed="rId47" cstate="print">
            <a:extLst>
              <a:ext uri="{28A0092B-C50C-407E-A947-70E740481C1C}">
                <a14:useLocalDpi xmlns:a14="http://schemas.microsoft.com/office/drawing/2010/main" val="0"/>
              </a:ext>
            </a:extLst>
          </a:blip>
          <a:stretch>
            <a:fillRect/>
          </a:stretch>
        </p:blipFill>
        <p:spPr>
          <a:xfrm>
            <a:off x="10581437" y="5704564"/>
            <a:ext cx="992104" cy="188030"/>
          </a:xfrm>
          <a:prstGeom prst="rect">
            <a:avLst/>
          </a:prstGeom>
        </p:spPr>
      </p:pic>
      <p:pic>
        <p:nvPicPr>
          <p:cNvPr id="75" name="Bildobjekt 74">
            <a:extLst>
              <a:ext uri="{FF2B5EF4-FFF2-40B4-BE49-F238E27FC236}">
                <a16:creationId xmlns:a16="http://schemas.microsoft.com/office/drawing/2014/main" id="{3F949636-B2FA-C54B-8BB6-93E4242B6E5B}"/>
              </a:ext>
            </a:extLst>
          </p:cNvPr>
          <p:cNvPicPr>
            <a:picLocks noChangeAspect="1"/>
          </p:cNvPicPr>
          <p:nvPr userDrawn="1"/>
        </p:nvPicPr>
        <p:blipFill>
          <a:blip r:embed="rId48" cstate="print">
            <a:extLst>
              <a:ext uri="{28A0092B-C50C-407E-A947-70E740481C1C}">
                <a14:useLocalDpi xmlns:a14="http://schemas.microsoft.com/office/drawing/2010/main" val="0"/>
              </a:ext>
            </a:extLst>
          </a:blip>
          <a:stretch>
            <a:fillRect/>
          </a:stretch>
        </p:blipFill>
        <p:spPr>
          <a:xfrm>
            <a:off x="3377936" y="5425090"/>
            <a:ext cx="575017" cy="575017"/>
          </a:xfrm>
          <a:prstGeom prst="rect">
            <a:avLst/>
          </a:prstGeom>
        </p:spPr>
      </p:pic>
      <p:pic>
        <p:nvPicPr>
          <p:cNvPr id="78" name="Bildobjekt 77">
            <a:extLst>
              <a:ext uri="{FF2B5EF4-FFF2-40B4-BE49-F238E27FC236}">
                <a16:creationId xmlns:a16="http://schemas.microsoft.com/office/drawing/2014/main" id="{F5453C60-2C0C-5241-9C11-CB7CE46CE213}"/>
              </a:ext>
            </a:extLst>
          </p:cNvPr>
          <p:cNvPicPr>
            <a:picLocks noChangeAspect="1"/>
          </p:cNvPicPr>
          <p:nvPr userDrawn="1"/>
        </p:nvPicPr>
        <p:blipFill>
          <a:blip r:embed="rId49" cstate="print">
            <a:extLst>
              <a:ext uri="{28A0092B-C50C-407E-A947-70E740481C1C}">
                <a14:useLocalDpi xmlns:a14="http://schemas.microsoft.com/office/drawing/2010/main" val="0"/>
              </a:ext>
            </a:extLst>
          </a:blip>
          <a:stretch>
            <a:fillRect/>
          </a:stretch>
        </p:blipFill>
        <p:spPr>
          <a:xfrm>
            <a:off x="9609352" y="5594100"/>
            <a:ext cx="837387" cy="372172"/>
          </a:xfrm>
          <a:prstGeom prst="rect">
            <a:avLst/>
          </a:prstGeom>
        </p:spPr>
      </p:pic>
      <p:pic>
        <p:nvPicPr>
          <p:cNvPr id="79" name="Bildobjekt 78">
            <a:extLst>
              <a:ext uri="{FF2B5EF4-FFF2-40B4-BE49-F238E27FC236}">
                <a16:creationId xmlns:a16="http://schemas.microsoft.com/office/drawing/2014/main" id="{6A3D3B4B-4D6A-D54A-8F00-3B04411C8A44}"/>
              </a:ext>
            </a:extLst>
          </p:cNvPr>
          <p:cNvPicPr>
            <a:picLocks noChangeAspect="1"/>
          </p:cNvPicPr>
          <p:nvPr userDrawn="1"/>
        </p:nvPicPr>
        <p:blipFill>
          <a:blip r:embed="rId50"/>
          <a:stretch>
            <a:fillRect/>
          </a:stretch>
        </p:blipFill>
        <p:spPr>
          <a:xfrm>
            <a:off x="9046118" y="5222460"/>
            <a:ext cx="631846" cy="135210"/>
          </a:xfrm>
          <a:prstGeom prst="rect">
            <a:avLst/>
          </a:prstGeom>
        </p:spPr>
      </p:pic>
      <p:sp>
        <p:nvSpPr>
          <p:cNvPr id="58" name="Title 1">
            <a:extLst>
              <a:ext uri="{FF2B5EF4-FFF2-40B4-BE49-F238E27FC236}">
                <a16:creationId xmlns:a16="http://schemas.microsoft.com/office/drawing/2014/main" id="{DAA0DE2A-2A14-5043-8A2E-AFBBB695C8CE}"/>
              </a:ext>
            </a:extLst>
          </p:cNvPr>
          <p:cNvSpPr>
            <a:spLocks noGrp="1"/>
          </p:cNvSpPr>
          <p:nvPr>
            <p:ph type="title"/>
          </p:nvPr>
        </p:nvSpPr>
        <p:spPr>
          <a:xfrm>
            <a:off x="1753787" y="280676"/>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180096908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Anpassad layout">
    <p:bg>
      <p:bgPr>
        <a:solidFill>
          <a:srgbClr val="8CC8CA"/>
        </a:solidFill>
        <a:effectLst/>
      </p:bgPr>
    </p:bg>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84F2F84A-DEF1-0B4B-8B8A-FFD2DFFF65B8}"/>
              </a:ext>
            </a:extLst>
          </p:cNvPr>
          <p:cNvSpPr txBox="1">
            <a:spLocks/>
          </p:cNvSpPr>
          <p:nvPr userDrawn="1"/>
        </p:nvSpPr>
        <p:spPr>
          <a:xfrm>
            <a:off x="3810729" y="653036"/>
            <a:ext cx="6905786" cy="7993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sv-SE" b="1" dirty="0">
                <a:solidFill>
                  <a:srgbClr val="EBF2F8"/>
                </a:solidFill>
                <a:latin typeface="AntartidaRounded Essential Ligh" panose="02000000000000000000" pitchFamily="2" charset="0"/>
              </a:rPr>
              <a:t> </a:t>
            </a:r>
          </a:p>
        </p:txBody>
      </p:sp>
      <p:pic>
        <p:nvPicPr>
          <p:cNvPr id="7" name="Bildobjekt 6">
            <a:extLst>
              <a:ext uri="{FF2B5EF4-FFF2-40B4-BE49-F238E27FC236}">
                <a16:creationId xmlns:a16="http://schemas.microsoft.com/office/drawing/2014/main" id="{6F9A72B3-D3E7-9D44-96B3-37551B8AB09E}"/>
              </a:ext>
            </a:extLst>
          </p:cNvPr>
          <p:cNvPicPr>
            <a:picLocks noChangeAspect="1"/>
          </p:cNvPicPr>
          <p:nvPr userDrawn="1"/>
        </p:nvPicPr>
        <p:blipFill rotWithShape="1">
          <a:blip r:embed="rId2"/>
          <a:srcRect l="70499" b="11157"/>
          <a:stretch/>
        </p:blipFill>
        <p:spPr>
          <a:xfrm>
            <a:off x="0" y="653036"/>
            <a:ext cx="3468677" cy="4072609"/>
          </a:xfrm>
          <a:prstGeom prst="rect">
            <a:avLst/>
          </a:prstGeom>
        </p:spPr>
      </p:pic>
      <p:sp>
        <p:nvSpPr>
          <p:cNvPr id="8" name="Platshållare för innehåll 6">
            <a:extLst>
              <a:ext uri="{FF2B5EF4-FFF2-40B4-BE49-F238E27FC236}">
                <a16:creationId xmlns:a16="http://schemas.microsoft.com/office/drawing/2014/main" id="{EB98F920-5CB3-7448-ADD2-D3B46BDEEBFC}"/>
              </a:ext>
            </a:extLst>
          </p:cNvPr>
          <p:cNvSpPr txBox="1">
            <a:spLocks/>
          </p:cNvSpPr>
          <p:nvPr userDrawn="1"/>
        </p:nvSpPr>
        <p:spPr>
          <a:xfrm>
            <a:off x="3810729" y="1632849"/>
            <a:ext cx="7793207" cy="18088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sv-SE" sz="2000" b="1" dirty="0">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dirty="0">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dirty="0">
              <a:solidFill>
                <a:srgbClr val="1D566C"/>
              </a:solidFill>
              <a:latin typeface="AntartidaRounded Essential Ligh" panose="02000000000000000000" pitchFamily="2" charset="0"/>
            </a:endParaRPr>
          </a:p>
          <a:p>
            <a:pPr marL="0" indent="0">
              <a:buFont typeface="Arial" panose="020B0604020202020204" pitchFamily="34" charset="0"/>
              <a:buNone/>
            </a:pPr>
            <a:endParaRPr lang="sv-SE" sz="2000" b="1" dirty="0">
              <a:solidFill>
                <a:srgbClr val="1D566C"/>
              </a:solidFill>
              <a:latin typeface="AntartidaRounded Essential Ligh" panose="02000000000000000000" pitchFamily="2" charset="0"/>
            </a:endParaRPr>
          </a:p>
        </p:txBody>
      </p:sp>
      <p:pic>
        <p:nvPicPr>
          <p:cNvPr id="9" name="Bildobjekt 8">
            <a:extLst>
              <a:ext uri="{FF2B5EF4-FFF2-40B4-BE49-F238E27FC236}">
                <a16:creationId xmlns:a16="http://schemas.microsoft.com/office/drawing/2014/main" id="{0B862290-D788-104B-A1E7-18E852691D3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innehåll 2">
            <a:extLst>
              <a:ext uri="{FF2B5EF4-FFF2-40B4-BE49-F238E27FC236}">
                <a16:creationId xmlns:a16="http://schemas.microsoft.com/office/drawing/2014/main" id="{732B83AA-7507-D148-BFF0-104290598B77}"/>
              </a:ext>
            </a:extLst>
          </p:cNvPr>
          <p:cNvSpPr>
            <a:spLocks noGrp="1"/>
          </p:cNvSpPr>
          <p:nvPr>
            <p:ph sz="quarter" idx="10"/>
          </p:nvPr>
        </p:nvSpPr>
        <p:spPr>
          <a:xfrm>
            <a:off x="4303712" y="1920760"/>
            <a:ext cx="7050087" cy="4363640"/>
          </a:xfrm>
        </p:spPr>
        <p:txBody>
          <a:bodyPr/>
          <a:lstStyle/>
          <a:p>
            <a:r>
              <a:rPr lang="sv-SE"/>
              <a:t>Redigera format för bakgrundstext
Nivå två
Nivå tre
Nivå fyra
Nivå fem</a:t>
            </a:r>
          </a:p>
        </p:txBody>
      </p:sp>
      <p:sp>
        <p:nvSpPr>
          <p:cNvPr id="13" name="Platshållare för text 12">
            <a:extLst>
              <a:ext uri="{FF2B5EF4-FFF2-40B4-BE49-F238E27FC236}">
                <a16:creationId xmlns:a16="http://schemas.microsoft.com/office/drawing/2014/main" id="{BD006F84-F5F4-5F47-BA5F-A47A329E4445}"/>
              </a:ext>
            </a:extLst>
          </p:cNvPr>
          <p:cNvSpPr>
            <a:spLocks noGrp="1"/>
          </p:cNvSpPr>
          <p:nvPr>
            <p:ph type="body" sz="quarter" idx="11"/>
          </p:nvPr>
        </p:nvSpPr>
        <p:spPr>
          <a:xfrm>
            <a:off x="4303711" y="418843"/>
            <a:ext cx="7050087" cy="1267724"/>
          </a:xfrm>
        </p:spPr>
        <p:txBody>
          <a:bodyPr anchor="ctr">
            <a:normAutofit/>
          </a:bodyPr>
          <a:lstStyle>
            <a:lvl1pPr>
              <a:defRPr sz="3600" b="1">
                <a:solidFill>
                  <a:schemeClr val="bg1"/>
                </a:solidFill>
                <a:latin typeface="AntartidaRounded Essential Ligh" panose="02000000000000000000" pitchFamily="2" charset="0"/>
              </a:defRPr>
            </a:lvl1pPr>
          </a:lstStyle>
          <a:p>
            <a:r>
              <a:rPr lang="sv-SE"/>
              <a:t>Redigera format för bakgrundstext</a:t>
            </a:r>
          </a:p>
        </p:txBody>
      </p:sp>
    </p:spTree>
    <p:extLst>
      <p:ext uri="{BB962C8B-B14F-4D97-AF65-F5344CB8AC3E}">
        <p14:creationId xmlns:p14="http://schemas.microsoft.com/office/powerpoint/2010/main" val="363801583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_Rubrik och innehåll">
    <p:bg>
      <p:bgPr>
        <a:solidFill>
          <a:srgbClr val="E6E6E6"/>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1219835"/>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pic>
        <p:nvPicPr>
          <p:cNvPr id="4" name="Bildobjekt 3">
            <a:extLst>
              <a:ext uri="{FF2B5EF4-FFF2-40B4-BE49-F238E27FC236}">
                <a16:creationId xmlns:a16="http://schemas.microsoft.com/office/drawing/2014/main" id="{49A7BF54-727F-094C-881C-8C3A879B9003}"/>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6" name="Platshållare för innehåll 5">
            <a:extLst>
              <a:ext uri="{FF2B5EF4-FFF2-40B4-BE49-F238E27FC236}">
                <a16:creationId xmlns:a16="http://schemas.microsoft.com/office/drawing/2014/main" id="{74A1FB4C-DD39-8E46-BC95-125A85959E05}"/>
              </a:ext>
            </a:extLst>
          </p:cNvPr>
          <p:cNvSpPr>
            <a:spLocks noGrp="1"/>
          </p:cNvSpPr>
          <p:nvPr>
            <p:ph sz="quarter" idx="10"/>
          </p:nvPr>
        </p:nvSpPr>
        <p:spPr>
          <a:xfrm>
            <a:off x="1273174" y="1931645"/>
            <a:ext cx="10080625" cy="4351338"/>
          </a:xfrm>
        </p:spPr>
        <p:txBody>
          <a:bodyPr>
            <a:normAutofit/>
          </a:bodyPr>
          <a:lstStyle>
            <a:lvl1pPr>
              <a:defRPr sz="2000"/>
            </a:lvl1pPr>
          </a:lstStyle>
          <a:p>
            <a:r>
              <a:rPr lang="sv-SE"/>
              <a:t>Redigera format för bakgrundstext
Nivå två
Nivå tre
Nivå fyra
Nivå fem</a:t>
            </a:r>
          </a:p>
        </p:txBody>
      </p:sp>
    </p:spTree>
    <p:extLst>
      <p:ext uri="{BB962C8B-B14F-4D97-AF65-F5344CB8AC3E}">
        <p14:creationId xmlns:p14="http://schemas.microsoft.com/office/powerpoint/2010/main" val="781019573"/>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4_Rubrik och innehåll">
    <p:bg>
      <p:bgPr>
        <a:solidFill>
          <a:schemeClr val="bg1"/>
        </a:solidFill>
        <a:effectLst/>
      </p:bgPr>
    </p:bg>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2A1E70DC-90D3-F24F-9CB6-24F99C17CEEC}"/>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3" name="Platshållare för text 2">
            <a:extLst>
              <a:ext uri="{FF2B5EF4-FFF2-40B4-BE49-F238E27FC236}">
                <a16:creationId xmlns:a16="http://schemas.microsoft.com/office/drawing/2014/main" id="{31B6CB08-7C11-B145-88A6-6B7A181E1B00}"/>
              </a:ext>
            </a:extLst>
          </p:cNvPr>
          <p:cNvSpPr>
            <a:spLocks noGrp="1"/>
          </p:cNvSpPr>
          <p:nvPr>
            <p:ph type="body" sz="quarter" idx="11"/>
          </p:nvPr>
        </p:nvSpPr>
        <p:spPr>
          <a:xfrm>
            <a:off x="862686" y="1691469"/>
            <a:ext cx="4979988" cy="3359150"/>
          </a:xfrm>
          <a:ln w="28575">
            <a:solidFill>
              <a:srgbClr val="174659"/>
            </a:solidFill>
          </a:ln>
        </p:spPr>
        <p:txBody>
          <a:bodyPr/>
          <a:lstStyle/>
          <a:p>
            <a:r>
              <a:rPr lang="sv-SE"/>
              <a:t>Redigera format för bakgrundstext
Nivå två
Nivå tre
Nivå fyra
Nivå fem</a:t>
            </a:r>
          </a:p>
        </p:txBody>
      </p:sp>
      <p:sp>
        <p:nvSpPr>
          <p:cNvPr id="11" name="Platshållare för text 10">
            <a:extLst>
              <a:ext uri="{FF2B5EF4-FFF2-40B4-BE49-F238E27FC236}">
                <a16:creationId xmlns:a16="http://schemas.microsoft.com/office/drawing/2014/main" id="{4FE454FE-FECB-B840-9099-10AA90DD9745}"/>
              </a:ext>
            </a:extLst>
          </p:cNvPr>
          <p:cNvSpPr>
            <a:spLocks noGrp="1"/>
          </p:cNvSpPr>
          <p:nvPr>
            <p:ph type="body" sz="quarter" idx="12"/>
          </p:nvPr>
        </p:nvSpPr>
        <p:spPr>
          <a:xfrm>
            <a:off x="6265228" y="1691469"/>
            <a:ext cx="4979987" cy="3367087"/>
          </a:xfrm>
          <a:ln w="28575">
            <a:solidFill>
              <a:srgbClr val="8CC8CA"/>
            </a:solidFill>
          </a:ln>
        </p:spPr>
        <p:txBody>
          <a:bodyPr/>
          <a:lstStyle/>
          <a:p>
            <a:r>
              <a:rPr lang="sv-SE"/>
              <a:t>Redigera format för bakgrundstext
Nivå två
Nivå tre
Nivå fyra
Nivå fem</a:t>
            </a:r>
          </a:p>
        </p:txBody>
      </p:sp>
      <p:sp>
        <p:nvSpPr>
          <p:cNvPr id="7" name="Title 1">
            <a:extLst>
              <a:ext uri="{FF2B5EF4-FFF2-40B4-BE49-F238E27FC236}">
                <a16:creationId xmlns:a16="http://schemas.microsoft.com/office/drawing/2014/main" id="{745FBED7-CBE5-374E-92EB-69919DC65F8F}"/>
              </a:ext>
            </a:extLst>
          </p:cNvPr>
          <p:cNvSpPr>
            <a:spLocks noGrp="1"/>
          </p:cNvSpPr>
          <p:nvPr>
            <p:ph type="title"/>
          </p:nvPr>
        </p:nvSpPr>
        <p:spPr>
          <a:xfrm>
            <a:off x="802588" y="467042"/>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spTree>
    <p:extLst>
      <p:ext uri="{BB962C8B-B14F-4D97-AF65-F5344CB8AC3E}">
        <p14:creationId xmlns:p14="http://schemas.microsoft.com/office/powerpoint/2010/main" val="34281026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3_Rubrik och innehåll">
    <p:bg>
      <p:bgPr>
        <a:solidFill>
          <a:schemeClr val="bg1">
            <a:lumMod val="95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pic>
        <p:nvPicPr>
          <p:cNvPr id="4" name="Bildobjekt 3">
            <a:extLst>
              <a:ext uri="{FF2B5EF4-FFF2-40B4-BE49-F238E27FC236}">
                <a16:creationId xmlns:a16="http://schemas.microsoft.com/office/drawing/2014/main" id="{49A7BF54-727F-094C-881C-8C3A879B9003}"/>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2184271201"/>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5_Rubrik och innehåll">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44DCF43-3606-FC43-8889-4B07500AA567}"/>
              </a:ext>
            </a:extLst>
          </p:cNvPr>
          <p:cNvSpPr>
            <a:spLocks noGrp="1"/>
          </p:cNvSpPr>
          <p:nvPr>
            <p:ph type="title"/>
          </p:nvPr>
        </p:nvSpPr>
        <p:spPr>
          <a:xfrm>
            <a:off x="1273628" y="365125"/>
            <a:ext cx="10080171" cy="806449"/>
          </a:xfrm>
        </p:spPr>
        <p:txBody>
          <a:bodyPr>
            <a:normAutofit/>
          </a:bodyPr>
          <a:lstStyle>
            <a:lvl1pPr>
              <a:defRPr sz="3200"/>
            </a:lvl1pPr>
          </a:lstStyle>
          <a:p>
            <a:endParaRPr lang="sv-SE" sz="3600" b="1">
              <a:solidFill>
                <a:srgbClr val="00ABC2"/>
              </a:solidFill>
              <a:latin typeface="AntartidaRounded Essential Ligh" panose="02000000000000000000" pitchFamily="2" charset="0"/>
            </a:endParaRPr>
          </a:p>
        </p:txBody>
      </p:sp>
      <p:pic>
        <p:nvPicPr>
          <p:cNvPr id="4" name="Bildobjekt 3">
            <a:extLst>
              <a:ext uri="{FF2B5EF4-FFF2-40B4-BE49-F238E27FC236}">
                <a16:creationId xmlns:a16="http://schemas.microsoft.com/office/drawing/2014/main" id="{49A7BF54-727F-094C-881C-8C3A879B9003}"/>
              </a:ext>
            </a:extLst>
          </p:cNvPr>
          <p:cNvPicPr>
            <a:picLocks noChangeAspect="1"/>
          </p:cNvPicPr>
          <p:nvPr userDrawn="1"/>
        </p:nvPicPr>
        <p:blipFill>
          <a:blip r:embed="rId2"/>
          <a:stretch>
            <a:fillRect/>
          </a:stretch>
        </p:blipFill>
        <p:spPr>
          <a:xfrm>
            <a:off x="10834102" y="6282983"/>
            <a:ext cx="1157325" cy="451204"/>
          </a:xfrm>
          <a:prstGeom prst="rect">
            <a:avLst/>
          </a:prstGeom>
        </p:spPr>
      </p:pic>
      <p:sp>
        <p:nvSpPr>
          <p:cNvPr id="13" name="Platshållare för text 12">
            <a:extLst>
              <a:ext uri="{FF2B5EF4-FFF2-40B4-BE49-F238E27FC236}">
                <a16:creationId xmlns:a16="http://schemas.microsoft.com/office/drawing/2014/main" id="{FBF00F58-336D-8B4F-9473-3B0E027C13CE}"/>
              </a:ext>
            </a:extLst>
          </p:cNvPr>
          <p:cNvSpPr>
            <a:spLocks noGrp="1"/>
          </p:cNvSpPr>
          <p:nvPr>
            <p:ph type="body" sz="quarter" idx="11"/>
          </p:nvPr>
        </p:nvSpPr>
        <p:spPr>
          <a:xfrm>
            <a:off x="1273175" y="1493521"/>
            <a:ext cx="10080624" cy="4190999"/>
          </a:xfrm>
          <a:prstGeom prst="rect">
            <a:avLst/>
          </a:prstGeom>
        </p:spPr>
        <p:txBody>
          <a:bodyPr>
            <a:normAutofit/>
          </a:bodyPr>
          <a:lstStyle>
            <a:lvl1pPr>
              <a:defRPr sz="2000" b="0"/>
            </a:lvl1pPr>
          </a:lstStyle>
          <a:p>
            <a:r>
              <a:rPr lang="sv-SE"/>
              <a:t>Redigera format för bakgrundstext
Nivå två
Nivå tre
Nivå fyra
Nivå fem</a:t>
            </a:r>
          </a:p>
        </p:txBody>
      </p:sp>
    </p:spTree>
    <p:extLst>
      <p:ext uri="{BB962C8B-B14F-4D97-AF65-F5344CB8AC3E}">
        <p14:creationId xmlns:p14="http://schemas.microsoft.com/office/powerpoint/2010/main" val="3361710867"/>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7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33392D-781B-4EEF-8147-E86F6006D0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77CA15A-4D7D-4A51-BB68-955A2A49A32C}"/>
              </a:ext>
            </a:extLst>
          </p:cNvPr>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55869208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8_Rubrik och innehåll">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sv-SE" dirty="0"/>
          </a:p>
        </p:txBody>
      </p:sp>
      <p:sp>
        <p:nvSpPr>
          <p:cNvPr id="6" name="Slide Number Placeholder 5"/>
          <p:cNvSpPr>
            <a:spLocks noGrp="1"/>
          </p:cNvSpPr>
          <p:nvPr>
            <p:ph type="sldNum" sz="quarter" idx="12"/>
          </p:nvPr>
        </p:nvSpPr>
        <p:spPr/>
        <p:txBody>
          <a:bodyPr/>
          <a:lstStyle/>
          <a:p>
            <a:fld id="{2CCC7994-6360-46A2-A97E-4DBC7F6228DD}" type="slidenum">
              <a:rPr lang="sv-SE" smtClean="0"/>
              <a:t>‹#›</a:t>
            </a:fld>
            <a:endParaRPr lang="sv-SE" dirty="0"/>
          </a:p>
        </p:txBody>
      </p:sp>
      <p:sp>
        <p:nvSpPr>
          <p:cNvPr id="3" name="Innehåll platshållare"/>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Underrubrik">
            <a:extLst>
              <a:ext uri="{FF2B5EF4-FFF2-40B4-BE49-F238E27FC236}">
                <a16:creationId xmlns:a16="http://schemas.microsoft.com/office/drawing/2014/main" id="{8E042186-FCA8-476C-9A05-5A381609FFBC}"/>
              </a:ext>
            </a:extLst>
          </p:cNvPr>
          <p:cNvSpPr>
            <a:spLocks noGrp="1"/>
          </p:cNvSpPr>
          <p:nvPr>
            <p:ph type="body" sz="quarter" idx="13" hasCustomPrompt="1"/>
          </p:nvPr>
        </p:nvSpPr>
        <p:spPr>
          <a:xfrm>
            <a:off x="540000" y="756000"/>
            <a:ext cx="11112500" cy="396000"/>
          </a:xfrm>
        </p:spPr>
        <p:txBody>
          <a:bodyPr/>
          <a:lstStyle>
            <a:lvl1pPr marL="0" indent="0">
              <a:spcBef>
                <a:spcPts val="0"/>
              </a:spcBef>
              <a:buNone/>
              <a:defRPr sz="1800" b="0"/>
            </a:lvl1pPr>
            <a:lvl2pPr marL="216000" indent="0">
              <a:buNone/>
              <a:defRPr/>
            </a:lvl2pPr>
            <a:lvl3pPr marL="468000" indent="0">
              <a:buNone/>
              <a:defRPr/>
            </a:lvl3pPr>
            <a:lvl4pPr marL="720000" indent="0">
              <a:buNone/>
              <a:defRPr/>
            </a:lvl4pPr>
            <a:lvl5pPr marL="936000" indent="0">
              <a:buNone/>
              <a:defRPr/>
            </a:lvl5pPr>
          </a:lstStyle>
          <a:p>
            <a:pPr lvl="0"/>
            <a:r>
              <a:rPr lang="sv-SE"/>
              <a:t>Underrubrik</a:t>
            </a:r>
          </a:p>
        </p:txBody>
      </p:sp>
      <p:sp>
        <p:nvSpPr>
          <p:cNvPr id="9" name="Huvudrubrik">
            <a:extLst>
              <a:ext uri="{FF2B5EF4-FFF2-40B4-BE49-F238E27FC236}">
                <a16:creationId xmlns:a16="http://schemas.microsoft.com/office/drawing/2014/main" id="{D1926C1C-499A-4124-8813-706B24D3CD69}"/>
              </a:ext>
            </a:extLst>
          </p:cNvPr>
          <p:cNvSpPr>
            <a:spLocks noGrp="1"/>
          </p:cNvSpPr>
          <p:nvPr>
            <p:ph type="title"/>
          </p:nvPr>
        </p:nvSpPr>
        <p:spPr/>
        <p:txBody>
          <a:bodyPr/>
          <a:lstStyle>
            <a:lvl1pPr>
              <a:defRPr b="1"/>
            </a:lvl1pPr>
          </a:lstStyle>
          <a:p>
            <a:r>
              <a:rPr lang="sv-SE"/>
              <a:t>Klicka här för att ändra mall för rubrikformat</a:t>
            </a:r>
          </a:p>
        </p:txBody>
      </p:sp>
    </p:spTree>
    <p:extLst>
      <p:ext uri="{BB962C8B-B14F-4D97-AF65-F5344CB8AC3E}">
        <p14:creationId xmlns:p14="http://schemas.microsoft.com/office/powerpoint/2010/main" val="307062834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userDrawn="1">
  <p:cSld name="Intro - oran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E92597B-C4A8-6E4A-A2E3-AC3DB213D92B}"/>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dirty="0"/>
          </a:p>
        </p:txBody>
      </p:sp>
      <p:sp>
        <p:nvSpPr>
          <p:cNvPr id="8" name="Rectangle 7">
            <a:extLst>
              <a:ext uri="{FF2B5EF4-FFF2-40B4-BE49-F238E27FC236}">
                <a16:creationId xmlns:a16="http://schemas.microsoft.com/office/drawing/2014/main" id="{53344D05-B00A-D24B-9BA6-E2B5D87DFBD1}"/>
              </a:ext>
            </a:extLst>
          </p:cNvPr>
          <p:cNvSpPr/>
          <p:nvPr/>
        </p:nvSpPr>
        <p:spPr>
          <a:xfrm>
            <a:off x="0" y="3018367"/>
            <a:ext cx="12192000" cy="2844800"/>
          </a:xfrm>
          <a:prstGeom prst="rect">
            <a:avLst/>
          </a:prstGeom>
          <a:solidFill>
            <a:srgbClr val="F47C4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dirty="0"/>
          </a:p>
        </p:txBody>
      </p:sp>
      <p:pic>
        <p:nvPicPr>
          <p:cNvPr id="9" name="Picture 8">
            <a:extLst>
              <a:ext uri="{FF2B5EF4-FFF2-40B4-BE49-F238E27FC236}">
                <a16:creationId xmlns:a16="http://schemas.microsoft.com/office/drawing/2014/main" id="{9ACCDD84-9C6B-DF42-9E65-0AB550A9001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1017" y="6275918"/>
            <a:ext cx="1843616" cy="38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2">
            <a:extLst>
              <a:ext uri="{FF2B5EF4-FFF2-40B4-BE49-F238E27FC236}">
                <a16:creationId xmlns:a16="http://schemas.microsoft.com/office/drawing/2014/main" id="{C403DEBE-065C-0846-A77B-BBF319DA4441}"/>
              </a:ext>
            </a:extLst>
          </p:cNvPr>
          <p:cNvSpPr>
            <a:spLocks noGrp="1" noChangeAspect="1"/>
          </p:cNvSpPr>
          <p:nvPr>
            <p:ph type="pic" idx="13"/>
          </p:nvPr>
        </p:nvSpPr>
        <p:spPr>
          <a:xfrm>
            <a:off x="0" y="0"/>
            <a:ext cx="12192000" cy="3017896"/>
          </a:xfrm>
          <a:prstGeom prst="rect">
            <a:avLst/>
          </a:prstGeo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dirty="0"/>
              <a:t>Click icon to add picture</a:t>
            </a:r>
          </a:p>
        </p:txBody>
      </p:sp>
      <p:sp>
        <p:nvSpPr>
          <p:cNvPr id="2" name="Title 1"/>
          <p:cNvSpPr>
            <a:spLocks noGrp="1"/>
          </p:cNvSpPr>
          <p:nvPr>
            <p:ph type="ctrTitle"/>
          </p:nvPr>
        </p:nvSpPr>
        <p:spPr>
          <a:xfrm>
            <a:off x="1523997" y="3428999"/>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
        <p:nvSpPr>
          <p:cNvPr id="14" name="Text Placeholder 14">
            <a:extLst>
              <a:ext uri="{FF2B5EF4-FFF2-40B4-BE49-F238E27FC236}">
                <a16:creationId xmlns:a16="http://schemas.microsoft.com/office/drawing/2014/main" id="{EED380A4-5C5F-C84B-869B-224AA55BEA10}"/>
              </a:ext>
            </a:extLst>
          </p:cNvPr>
          <p:cNvSpPr>
            <a:spLocks noGrp="1"/>
          </p:cNvSpPr>
          <p:nvPr>
            <p:ph type="body" sz="quarter" idx="15"/>
          </p:nvPr>
        </p:nvSpPr>
        <p:spPr>
          <a:xfrm>
            <a:off x="5171017" y="5568951"/>
            <a:ext cx="1843200" cy="129116"/>
          </a:xfrm>
        </p:spPr>
        <p:txBody>
          <a:bodyPr lIns="0" tIns="0" rIns="0" bIns="0">
            <a:noAutofit/>
          </a:bodyPr>
          <a:lstStyle>
            <a:lvl1pPr marL="0" indent="0" algn="ctr">
              <a:buNone/>
              <a:defRPr sz="1067" b="1" i="0">
                <a:solidFill>
                  <a:schemeClr val="bg1"/>
                </a:solidFill>
                <a:latin typeface="Barlow Semi Condensed" pitchFamily="2" charset="77"/>
              </a:defRPr>
            </a:lvl1pPr>
          </a:lstStyle>
          <a:p>
            <a:pPr lvl="0"/>
            <a:r>
              <a:rPr lang="en-US"/>
              <a:t>Click to edit Master text styles</a:t>
            </a:r>
          </a:p>
        </p:txBody>
      </p:sp>
      <p:sp>
        <p:nvSpPr>
          <p:cNvPr id="10" name="Picture Placeholder 2">
            <a:extLst>
              <a:ext uri="{FF2B5EF4-FFF2-40B4-BE49-F238E27FC236}">
                <a16:creationId xmlns:a16="http://schemas.microsoft.com/office/drawing/2014/main" id="{BAEA23AE-9998-A449-8DB9-0F59E4668EE4}"/>
              </a:ext>
            </a:extLst>
          </p:cNvPr>
          <p:cNvSpPr>
            <a:spLocks noGrp="1"/>
          </p:cNvSpPr>
          <p:nvPr>
            <p:ph type="pic" idx="14"/>
          </p:nvPr>
        </p:nvSpPr>
        <p:spPr>
          <a:xfrm>
            <a:off x="5489649" y="2416248"/>
            <a:ext cx="1200000" cy="1200000"/>
          </a:xfrm>
          <a:prstGeom prst="rect">
            <a:avLst/>
          </a:prstGeom>
        </p:spPr>
        <p:txBody>
          <a:bodyPr anchor="t"/>
          <a:lstStyle>
            <a:lvl1pPr marL="0" indent="0">
              <a:buNone/>
              <a:defRPr sz="1600">
                <a:latin typeface="Barlow Semi Condensed" pitchFamily="2" charset="77"/>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dirty="0"/>
              <a:t>Click icon to add picture</a:t>
            </a:r>
          </a:p>
        </p:txBody>
      </p:sp>
    </p:spTree>
    <p:extLst>
      <p:ext uri="{BB962C8B-B14F-4D97-AF65-F5344CB8AC3E}">
        <p14:creationId xmlns:p14="http://schemas.microsoft.com/office/powerpoint/2010/main" val="3489549877"/>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userDrawn="1">
  <p:cSld name="Kapitel - orang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953AE47-D4ED-9E41-A230-9F96BE82A7A2}"/>
              </a:ext>
            </a:extLst>
          </p:cNvPr>
          <p:cNvSpPr/>
          <p:nvPr/>
        </p:nvSpPr>
        <p:spPr>
          <a:xfrm>
            <a:off x="0" y="3141134"/>
            <a:ext cx="12192000" cy="2722033"/>
          </a:xfrm>
          <a:prstGeom prst="rect">
            <a:avLst/>
          </a:prstGeom>
          <a:solidFill>
            <a:srgbClr val="FA67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dirty="0"/>
          </a:p>
        </p:txBody>
      </p:sp>
      <p:sp>
        <p:nvSpPr>
          <p:cNvPr id="4" name="Rectangle 3">
            <a:extLst>
              <a:ext uri="{FF2B5EF4-FFF2-40B4-BE49-F238E27FC236}">
                <a16:creationId xmlns:a16="http://schemas.microsoft.com/office/drawing/2014/main" id="{E46F2496-DC1C-E947-B7CA-6AD721D55C54}"/>
              </a:ext>
            </a:extLst>
          </p:cNvPr>
          <p:cNvSpPr/>
          <p:nvPr/>
        </p:nvSpPr>
        <p:spPr>
          <a:xfrm>
            <a:off x="-6350" y="0"/>
            <a:ext cx="12198351" cy="6858000"/>
          </a:xfrm>
          <a:prstGeom prst="rect">
            <a:avLst/>
          </a:prstGeom>
          <a:solidFill>
            <a:srgbClr val="E65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dirty="0"/>
          </a:p>
        </p:txBody>
      </p:sp>
      <p:sp>
        <p:nvSpPr>
          <p:cNvPr id="2" name="Title 1"/>
          <p:cNvSpPr>
            <a:spLocks noGrp="1"/>
          </p:cNvSpPr>
          <p:nvPr>
            <p:ph type="ctrTitle"/>
          </p:nvPr>
        </p:nvSpPr>
        <p:spPr>
          <a:xfrm>
            <a:off x="1520897" y="2385248"/>
            <a:ext cx="9144000" cy="1967091"/>
          </a:xfrm>
        </p:spPr>
        <p:txBody>
          <a:bodyPr lIns="0" tIns="0" rIns="0" bIns="0">
            <a:normAutofit/>
          </a:bodyPr>
          <a:lstStyle>
            <a:lvl1pPr algn="ctr">
              <a:defRPr sz="5333" b="0" i="0">
                <a:solidFill>
                  <a:schemeClr val="bg1"/>
                </a:solidFill>
                <a:latin typeface="Barlow Semi Condensed" pitchFamily="2" charset="77"/>
              </a:defRPr>
            </a:lvl1pPr>
          </a:lstStyle>
          <a:p>
            <a:r>
              <a:rPr lang="en-US"/>
              <a:t>Click to edit Master title style</a:t>
            </a:r>
          </a:p>
        </p:txBody>
      </p:sp>
    </p:spTree>
    <p:extLst>
      <p:ext uri="{BB962C8B-B14F-4D97-AF65-F5344CB8AC3E}">
        <p14:creationId xmlns:p14="http://schemas.microsoft.com/office/powerpoint/2010/main" val="1644510772"/>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userDrawn="1">
  <p:cSld name="Text + grafik mot bg - g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A4BC6E-B4A7-3646-B077-49653D8B134E}"/>
              </a:ext>
            </a:extLst>
          </p:cNvPr>
          <p:cNvSpPr/>
          <p:nvPr/>
        </p:nvSpPr>
        <p:spPr>
          <a:xfrm>
            <a:off x="0" y="0"/>
            <a:ext cx="12192000" cy="6072717"/>
          </a:xfrm>
          <a:prstGeom prst="rect">
            <a:avLst/>
          </a:prstGeom>
          <a:solidFill>
            <a:srgbClr val="DBF0E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sv-SE" sz="1800" dirty="0"/>
          </a:p>
        </p:txBody>
      </p:sp>
      <p:pic>
        <p:nvPicPr>
          <p:cNvPr id="5" name="Picture 7">
            <a:extLst>
              <a:ext uri="{FF2B5EF4-FFF2-40B4-BE49-F238E27FC236}">
                <a16:creationId xmlns:a16="http://schemas.microsoft.com/office/drawing/2014/main" id="{B60EF4F9-AA3E-0A4B-92CA-04E684A5195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6356351"/>
            <a:ext cx="1320800" cy="27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91236" y="706973"/>
            <a:ext cx="7768515" cy="530696"/>
          </a:xfrm>
        </p:spPr>
        <p:txBody>
          <a:bodyPr lIns="0" tIns="0" rIns="0" bIns="0" anchor="b"/>
          <a:lstStyle>
            <a:lvl1pPr>
              <a:defRPr sz="3200">
                <a:solidFill>
                  <a:srgbClr val="529364"/>
                </a:solidFill>
                <a:latin typeface="Barlow Semi Condensed" pitchFamily="2" charset="77"/>
              </a:defRPr>
            </a:lvl1pPr>
          </a:lstStyle>
          <a:p>
            <a:r>
              <a:rPr lang="en-US"/>
              <a:t>Click to edit Master title style</a:t>
            </a:r>
          </a:p>
        </p:txBody>
      </p:sp>
      <p:sp>
        <p:nvSpPr>
          <p:cNvPr id="6" name="Date Placeholder 4">
            <a:extLst>
              <a:ext uri="{FF2B5EF4-FFF2-40B4-BE49-F238E27FC236}">
                <a16:creationId xmlns:a16="http://schemas.microsoft.com/office/drawing/2014/main" id="{3FFD0BD3-C2E6-FB47-8FF9-C44D0F122BC0}"/>
              </a:ext>
            </a:extLst>
          </p:cNvPr>
          <p:cNvSpPr>
            <a:spLocks noGrp="1"/>
          </p:cNvSpPr>
          <p:nvPr>
            <p:ph type="dt" sz="half" idx="14"/>
          </p:nvPr>
        </p:nvSpPr>
        <p:spPr>
          <a:xfrm>
            <a:off x="4724400" y="6311900"/>
            <a:ext cx="2743200" cy="366184"/>
          </a:xfrm>
        </p:spPr>
        <p:txBody>
          <a:bodyPr anchor="b" anchorCtr="0"/>
          <a:lstStyle>
            <a:lvl1pPr algn="ctr">
              <a:defRPr sz="800" b="0" i="0" smtClean="0">
                <a:solidFill>
                  <a:srgbClr val="276BAC"/>
                </a:solidFill>
                <a:latin typeface="Barlow Semi Condensed Light" pitchFamily="2" charset="77"/>
              </a:defRPr>
            </a:lvl1pPr>
          </a:lstStyle>
          <a:p>
            <a:pPr>
              <a:defRPr/>
            </a:pPr>
            <a:fld id="{F35F124F-A2D1-194E-AB6B-8AA3CF6735FB}" type="datetime1">
              <a:rPr lang="sv-SE"/>
              <a:pPr>
                <a:defRPr/>
              </a:pPr>
              <a:t>2026-02-03</a:t>
            </a:fld>
            <a:endParaRPr lang="sv-SE" dirty="0"/>
          </a:p>
        </p:txBody>
      </p:sp>
      <p:sp>
        <p:nvSpPr>
          <p:cNvPr id="7" name="Slide Number Placeholder 6">
            <a:extLst>
              <a:ext uri="{FF2B5EF4-FFF2-40B4-BE49-F238E27FC236}">
                <a16:creationId xmlns:a16="http://schemas.microsoft.com/office/drawing/2014/main" id="{AF614F6C-A8F5-BC49-8736-50497E7B9AF8}"/>
              </a:ext>
            </a:extLst>
          </p:cNvPr>
          <p:cNvSpPr>
            <a:spLocks noGrp="1"/>
          </p:cNvSpPr>
          <p:nvPr>
            <p:ph type="sldNum" sz="quarter" idx="15"/>
          </p:nvPr>
        </p:nvSpPr>
        <p:spPr>
          <a:xfrm>
            <a:off x="9065684" y="6311900"/>
            <a:ext cx="2743200" cy="366184"/>
          </a:xfrm>
        </p:spPr>
        <p:txBody>
          <a:bodyPr lIns="0" tIns="0" rIns="0" bIns="0" anchor="b" anchorCtr="0"/>
          <a:lstStyle>
            <a:lvl1pPr>
              <a:defRPr sz="1333" smtClean="0">
                <a:solidFill>
                  <a:srgbClr val="276BAC"/>
                </a:solidFill>
                <a:latin typeface="Barlow Semi Condensed Medium" pitchFamily="2" charset="77"/>
              </a:defRPr>
            </a:lvl1pPr>
          </a:lstStyle>
          <a:p>
            <a:pPr>
              <a:defRPr/>
            </a:pPr>
            <a:fld id="{06317444-3F3B-DD48-9437-6EBDEC0973B0}" type="slidenum">
              <a:rPr lang="sv-SE"/>
              <a:pPr>
                <a:defRPr/>
              </a:pPr>
              <a:t>‹#›</a:t>
            </a:fld>
            <a:endParaRPr lang="sv-SE" dirty="0"/>
          </a:p>
        </p:txBody>
      </p:sp>
      <p:sp>
        <p:nvSpPr>
          <p:cNvPr id="8" name="Text Placeholder 3">
            <a:extLst>
              <a:ext uri="{FF2B5EF4-FFF2-40B4-BE49-F238E27FC236}">
                <a16:creationId xmlns:a16="http://schemas.microsoft.com/office/drawing/2014/main" id="{A649CE26-CB38-E746-95D0-2C7EE0A3BD17}"/>
              </a:ext>
            </a:extLst>
          </p:cNvPr>
          <p:cNvSpPr>
            <a:spLocks noGrp="1"/>
          </p:cNvSpPr>
          <p:nvPr>
            <p:ph type="body" sz="half" idx="13"/>
          </p:nvPr>
        </p:nvSpPr>
        <p:spPr>
          <a:xfrm>
            <a:off x="391236" y="1476755"/>
            <a:ext cx="11417648" cy="4389540"/>
          </a:xfrm>
          <a:prstGeom prst="rect">
            <a:avLst/>
          </a:prstGeom>
        </p:spPr>
        <p:txBody>
          <a:bodyPr lIns="0" tIns="0" rIns="0" bIns="0"/>
          <a:lstStyle>
            <a:lvl1pPr marL="0" indent="0">
              <a:buNone/>
              <a:defRPr sz="1867"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Tree>
    <p:extLst>
      <p:ext uri="{BB962C8B-B14F-4D97-AF65-F5344CB8AC3E}">
        <p14:creationId xmlns:p14="http://schemas.microsoft.com/office/powerpoint/2010/main" val="3855705039"/>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userDrawn="1">
  <p:cSld name="Toppbild + text - orange">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3F6D29D1-8C37-6248-92E0-3F6663C0DA64}"/>
              </a:ext>
            </a:extLst>
          </p:cNvPr>
          <p:cNvSpPr>
            <a:spLocks noGrp="1" noChangeAspect="1"/>
          </p:cNvSpPr>
          <p:nvPr>
            <p:ph type="pic" idx="13"/>
          </p:nvPr>
        </p:nvSpPr>
        <p:spPr>
          <a:xfrm>
            <a:off x="0" y="0"/>
            <a:ext cx="12192000" cy="2701808"/>
          </a:xfrm>
          <a:prstGeom prst="rect">
            <a:avLst/>
          </a:prstGeom>
        </p:spPr>
        <p:txBody>
          <a:bodyPr anchor="t">
            <a:normAutofit/>
          </a:bodyPr>
          <a:lstStyle>
            <a:lvl1pPr marL="0" indent="0" algn="ctr">
              <a:buNone/>
              <a:defRPr sz="1600">
                <a:solidFill>
                  <a:schemeClr val="tx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Click icon to add picture</a:t>
            </a:r>
          </a:p>
        </p:txBody>
      </p:sp>
      <p:sp>
        <p:nvSpPr>
          <p:cNvPr id="9" name="Rectangle 8">
            <a:extLst>
              <a:ext uri="{FF2B5EF4-FFF2-40B4-BE49-F238E27FC236}">
                <a16:creationId xmlns:a16="http://schemas.microsoft.com/office/drawing/2014/main" id="{4E421AEF-4637-DA43-92B4-E46E032841AE}"/>
              </a:ext>
            </a:extLst>
          </p:cNvPr>
          <p:cNvSpPr/>
          <p:nvPr userDrawn="1"/>
        </p:nvSpPr>
        <p:spPr>
          <a:xfrm>
            <a:off x="-6203" y="2701809"/>
            <a:ext cx="12192001" cy="3371615"/>
          </a:xfrm>
          <a:prstGeom prst="rect">
            <a:avLst/>
          </a:prstGeom>
          <a:solidFill>
            <a:srgbClr val="FED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2400" dirty="0"/>
          </a:p>
        </p:txBody>
      </p:sp>
      <p:sp>
        <p:nvSpPr>
          <p:cNvPr id="4" name="Text Placeholder 3"/>
          <p:cNvSpPr>
            <a:spLocks noGrp="1"/>
          </p:cNvSpPr>
          <p:nvPr>
            <p:ph type="body" sz="half" idx="2"/>
          </p:nvPr>
        </p:nvSpPr>
        <p:spPr>
          <a:xfrm>
            <a:off x="380707" y="3544711"/>
            <a:ext cx="7779044" cy="2324277"/>
          </a:xfrm>
          <a:prstGeom prst="rect">
            <a:avLst/>
          </a:prstGeom>
        </p:spPr>
        <p:txBody>
          <a:bodyPr lIns="0" tIns="0" rIns="0" bIns="0">
            <a:normAutofit/>
          </a:bodyPr>
          <a:lstStyle>
            <a:lvl1pPr marL="0" indent="0">
              <a:lnSpc>
                <a:spcPct val="150000"/>
              </a:lnSpc>
              <a:buNone/>
              <a:defRPr sz="1600" b="0" i="0">
                <a:solidFill>
                  <a:srgbClr val="000000"/>
                </a:solidFill>
                <a:latin typeface="Barlow Semi Condensed" pitchFamily="2" charset="77"/>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2" name="Title 1"/>
          <p:cNvSpPr>
            <a:spLocks noGrp="1"/>
          </p:cNvSpPr>
          <p:nvPr>
            <p:ph type="title"/>
          </p:nvPr>
        </p:nvSpPr>
        <p:spPr>
          <a:xfrm>
            <a:off x="380707" y="2892921"/>
            <a:ext cx="7779044" cy="530696"/>
          </a:xfrm>
        </p:spPr>
        <p:txBody>
          <a:bodyPr lIns="0" tIns="0" rIns="0" bIns="0" anchor="b"/>
          <a:lstStyle>
            <a:lvl1pPr>
              <a:defRPr sz="3200">
                <a:solidFill>
                  <a:srgbClr val="E65B1F"/>
                </a:solidFill>
                <a:latin typeface="Barlow Semi Condensed" pitchFamily="2" charset="77"/>
              </a:defRPr>
            </a:lvl1pPr>
          </a:lstStyle>
          <a:p>
            <a:r>
              <a:rPr lang="en-US"/>
              <a:t>Click to edit Master title style</a:t>
            </a:r>
          </a:p>
        </p:txBody>
      </p:sp>
      <p:sp>
        <p:nvSpPr>
          <p:cNvPr id="10" name="Date Placeholder 4">
            <a:extLst>
              <a:ext uri="{FF2B5EF4-FFF2-40B4-BE49-F238E27FC236}">
                <a16:creationId xmlns:a16="http://schemas.microsoft.com/office/drawing/2014/main" id="{F7EC2075-5584-CE4A-AB66-3D0D4FA6C467}"/>
              </a:ext>
            </a:extLst>
          </p:cNvPr>
          <p:cNvSpPr>
            <a:spLocks noGrp="1"/>
          </p:cNvSpPr>
          <p:nvPr>
            <p:ph type="dt" sz="half" idx="10"/>
          </p:nvPr>
        </p:nvSpPr>
        <p:spPr>
          <a:xfrm>
            <a:off x="4724400" y="6312404"/>
            <a:ext cx="2743200" cy="365125"/>
          </a:xfrm>
        </p:spPr>
        <p:txBody>
          <a:bodyPr anchor="b" anchorCtr="0"/>
          <a:lstStyle>
            <a:lvl1pPr algn="ctr">
              <a:defRPr sz="800" b="0" i="0">
                <a:solidFill>
                  <a:srgbClr val="276BAC"/>
                </a:solidFill>
                <a:latin typeface="Barlow Semi Condensed Light" pitchFamily="2" charset="77"/>
              </a:defRPr>
            </a:lvl1pPr>
          </a:lstStyle>
          <a:p>
            <a:fld id="{5B6E3F0C-3152-1147-A61F-3B7F2B688BEE}" type="datetime1">
              <a:rPr lang="sv-SE" smtClean="0"/>
              <a:pPr/>
              <a:t>2026-02-03</a:t>
            </a:fld>
            <a:endParaRPr lang="sv-SE" dirty="0"/>
          </a:p>
        </p:txBody>
      </p:sp>
      <p:sp>
        <p:nvSpPr>
          <p:cNvPr id="12" name="Slide Number Placeholder 6">
            <a:extLst>
              <a:ext uri="{FF2B5EF4-FFF2-40B4-BE49-F238E27FC236}">
                <a16:creationId xmlns:a16="http://schemas.microsoft.com/office/drawing/2014/main" id="{66960EF7-2F2E-764C-B905-708596BEAE0B}"/>
              </a:ext>
            </a:extLst>
          </p:cNvPr>
          <p:cNvSpPr>
            <a:spLocks noGrp="1"/>
          </p:cNvSpPr>
          <p:nvPr>
            <p:ph type="sldNum" sz="quarter" idx="12"/>
          </p:nvPr>
        </p:nvSpPr>
        <p:spPr>
          <a:xfrm>
            <a:off x="9065684" y="6312404"/>
            <a:ext cx="2743200" cy="365125"/>
          </a:xfrm>
        </p:spPr>
        <p:txBody>
          <a:bodyPr lIns="0" tIns="0" rIns="0" bIns="0" anchor="b" anchorCtr="0"/>
          <a:lstStyle>
            <a:lvl1pPr>
              <a:defRPr sz="1333">
                <a:solidFill>
                  <a:srgbClr val="276BAC"/>
                </a:solidFill>
                <a:latin typeface="Barlow Semi Condensed Medium" pitchFamily="2" charset="77"/>
              </a:defRPr>
            </a:lvl1pPr>
          </a:lstStyle>
          <a:p>
            <a:fld id="{51DD8936-0D34-7542-86B3-5EEABA21406C}" type="slidenum">
              <a:rPr lang="sv-SE" smtClean="0"/>
              <a:pPr/>
              <a:t>‹#›</a:t>
            </a:fld>
            <a:endParaRPr lang="sv-SE" dirty="0"/>
          </a:p>
        </p:txBody>
      </p:sp>
      <p:pic>
        <p:nvPicPr>
          <p:cNvPr id="13" name="Picture 12">
            <a:extLst>
              <a:ext uri="{FF2B5EF4-FFF2-40B4-BE49-F238E27FC236}">
                <a16:creationId xmlns:a16="http://schemas.microsoft.com/office/drawing/2014/main" id="{CA6879FD-8DE6-C441-8AEA-9E6BD5F4C083}"/>
              </a:ext>
            </a:extLst>
          </p:cNvPr>
          <p:cNvPicPr>
            <a:picLocks noChangeAspect="1"/>
          </p:cNvPicPr>
          <p:nvPr userDrawn="1"/>
        </p:nvPicPr>
        <p:blipFill>
          <a:blip r:embed="rId2"/>
          <a:stretch>
            <a:fillRect/>
          </a:stretch>
        </p:blipFill>
        <p:spPr>
          <a:xfrm>
            <a:off x="380708" y="6356351"/>
            <a:ext cx="1320153" cy="277232"/>
          </a:xfrm>
          <a:prstGeom prst="rect">
            <a:avLst/>
          </a:prstGeom>
        </p:spPr>
      </p:pic>
    </p:spTree>
    <p:extLst>
      <p:ext uri="{BB962C8B-B14F-4D97-AF65-F5344CB8AC3E}">
        <p14:creationId xmlns:p14="http://schemas.microsoft.com/office/powerpoint/2010/main" val="1856986156"/>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userDrawn="1">
  <p:cSld name="Stor textspalt">
    <p:spTree>
      <p:nvGrpSpPr>
        <p:cNvPr id="1" name=""/>
        <p:cNvGrpSpPr/>
        <p:nvPr/>
      </p:nvGrpSpPr>
      <p:grpSpPr>
        <a:xfrm>
          <a:off x="0" y="0"/>
          <a:ext cx="0" cy="0"/>
          <a:chOff x="0" y="0"/>
          <a:chExt cx="0" cy="0"/>
        </a:xfrm>
      </p:grpSpPr>
      <p:sp>
        <p:nvSpPr>
          <p:cNvPr id="2" name="Rubrik 1"/>
          <p:cNvSpPr>
            <a:spLocks noGrp="1"/>
          </p:cNvSpPr>
          <p:nvPr>
            <p:ph type="ctrTitle"/>
          </p:nvPr>
        </p:nvSpPr>
        <p:spPr>
          <a:xfrm>
            <a:off x="624518" y="620688"/>
            <a:ext cx="9359919" cy="699466"/>
          </a:xfrm>
        </p:spPr>
        <p:txBody>
          <a:bodyPr/>
          <a:lstStyle>
            <a:lvl1pPr algn="l">
              <a:defRPr>
                <a:solidFill>
                  <a:srgbClr val="003466"/>
                </a:solidFill>
                <a:latin typeface="Futura PT" panose="020B0702020204020303" pitchFamily="34" charset="0"/>
              </a:defRPr>
            </a:lvl1pPr>
          </a:lstStyle>
          <a:p>
            <a:r>
              <a:rPr lang="sv-SE" dirty="0"/>
              <a:t>Klicka här för att ändra format</a:t>
            </a:r>
            <a:endParaRPr lang="en-US" dirty="0"/>
          </a:p>
        </p:txBody>
      </p:sp>
      <p:sp>
        <p:nvSpPr>
          <p:cNvPr id="3" name="Underrubrik 2"/>
          <p:cNvSpPr>
            <a:spLocks noGrp="1"/>
          </p:cNvSpPr>
          <p:nvPr>
            <p:ph type="subTitle" idx="1"/>
          </p:nvPr>
        </p:nvSpPr>
        <p:spPr>
          <a:xfrm>
            <a:off x="631365" y="1592519"/>
            <a:ext cx="9353067" cy="4284753"/>
          </a:xfrm>
        </p:spPr>
        <p:txBody>
          <a:bodyPr>
            <a:normAutofit/>
          </a:bodyPr>
          <a:lstStyle>
            <a:lvl1pPr marL="0" indent="0" algn="l">
              <a:buNone/>
              <a:defRPr sz="1350">
                <a:solidFill>
                  <a:schemeClr val="tx1">
                    <a:lumMod val="85000"/>
                    <a:lumOff val="15000"/>
                  </a:schemeClr>
                </a:solidFill>
                <a:latin typeface="Futura PT Book" panose="020B0502020204020303"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sv-SE" dirty="0"/>
              <a:t>Klicka här för att ändra format på underrubrik i bakgrunden</a:t>
            </a:r>
            <a:endParaRPr lang="en-US" dirty="0"/>
          </a:p>
        </p:txBody>
      </p:sp>
      <p:sp>
        <p:nvSpPr>
          <p:cNvPr id="19" name="Platshållare för datum 3">
            <a:extLst>
              <a:ext uri="{FF2B5EF4-FFF2-40B4-BE49-F238E27FC236}">
                <a16:creationId xmlns:a16="http://schemas.microsoft.com/office/drawing/2014/main" id="{9250603C-F449-4B08-8BB1-0261D8B56388}"/>
              </a:ext>
            </a:extLst>
          </p:cNvPr>
          <p:cNvSpPr>
            <a:spLocks noGrp="1"/>
          </p:cNvSpPr>
          <p:nvPr>
            <p:ph type="dt" sz="half" idx="2"/>
          </p:nvPr>
        </p:nvSpPr>
        <p:spPr>
          <a:xfrm>
            <a:off x="4758264" y="6218959"/>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C9A3FEA8-6F05-4D4D-98D4-2BDCBCB6536E}" type="datetime1">
              <a:rPr kumimoji="0" lang="sv-SE" sz="750" b="0" i="0" u="none" strike="noStrike" kern="1200" cap="none" spc="0" normalizeH="0" baseline="0" noProof="0" smtClean="0">
                <a:ln>
                  <a:noFill/>
                </a:ln>
                <a:solidFill>
                  <a:srgbClr val="4472C4">
                    <a:lumMod val="50000"/>
                  </a:srgbClr>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2026-02-03</a:t>
            </a:fld>
            <a:endParaRPr kumimoji="0" lang="en-US" sz="750" b="0" i="0" u="none" strike="noStrike" kern="1200" cap="none" spc="0" normalizeH="0" baseline="0" noProof="0" dirty="0">
              <a:ln>
                <a:noFill/>
              </a:ln>
              <a:solidFill>
                <a:srgbClr val="4472C4">
                  <a:lumMod val="50000"/>
                </a:srgbClr>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0" name="Platshållare för bildnummer 5">
            <a:extLst>
              <a:ext uri="{FF2B5EF4-FFF2-40B4-BE49-F238E27FC236}">
                <a16:creationId xmlns:a16="http://schemas.microsoft.com/office/drawing/2014/main" id="{62BAF7A4-83D2-4265-911B-5F9FCBB19F4C}"/>
              </a:ext>
            </a:extLst>
          </p:cNvPr>
          <p:cNvSpPr>
            <a:spLocks noGrp="1"/>
          </p:cNvSpPr>
          <p:nvPr>
            <p:ph type="sldNum" sz="quarter" idx="4"/>
          </p:nvPr>
        </p:nvSpPr>
        <p:spPr>
          <a:xfrm>
            <a:off x="6629164" y="6218959"/>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812E27E-280C-4F84-9AE9-FA409ECB21E3}" type="slidenum">
              <a:rPr kumimoji="0" lang="en-US" sz="900" b="0" i="0" u="none" strike="noStrike" kern="1200" cap="none" spc="0" normalizeH="0" baseline="0" noProof="0" smtClean="0">
                <a:ln>
                  <a:noFill/>
                </a:ln>
                <a:solidFill>
                  <a:srgbClr val="44546A">
                    <a:lumMod val="75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44546A">
                  <a:lumMod val="75000"/>
                </a:srgbClr>
              </a:solidFill>
              <a:effectLst/>
              <a:uLnTx/>
              <a:uFillTx/>
              <a:latin typeface="Calibri" panose="020F0502020204030204"/>
              <a:ea typeface="+mn-ea"/>
              <a:cs typeface="+mn-cs"/>
            </a:endParaRPr>
          </a:p>
        </p:txBody>
      </p:sp>
      <p:sp>
        <p:nvSpPr>
          <p:cNvPr id="9" name="Platshållare för sidfot 4">
            <a:extLst>
              <a:ext uri="{FF2B5EF4-FFF2-40B4-BE49-F238E27FC236}">
                <a16:creationId xmlns:a16="http://schemas.microsoft.com/office/drawing/2014/main" id="{EA45E454-FB17-4289-8FA8-9C1D667C9396}"/>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3466"/>
                </a:solidFill>
                <a:effectLst/>
                <a:uLnTx/>
                <a:uFillTx/>
                <a:latin typeface="Futura PT" panose="020B0702020204020303" pitchFamily="34" charset="0"/>
                <a:ea typeface="+mn-ea"/>
                <a:cs typeface="+mn-cs"/>
              </a:rPr>
              <a:t>treano.se</a:t>
            </a:r>
          </a:p>
        </p:txBody>
      </p:sp>
    </p:spTree>
    <p:extLst>
      <p:ext uri="{BB962C8B-B14F-4D97-AF65-F5344CB8AC3E}">
        <p14:creationId xmlns:p14="http://schemas.microsoft.com/office/powerpoint/2010/main" val="5779138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theme" Target="../theme/theme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theme" Target="../theme/theme4.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image" Target="../media/image2.emf"/><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5.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18" Type="http://schemas.openxmlformats.org/officeDocument/2006/relationships/slideLayout" Target="../slideLayouts/slideLayout110.xml"/><Relationship Id="rId3" Type="http://schemas.openxmlformats.org/officeDocument/2006/relationships/slideLayout" Target="../slideLayouts/slideLayout95.xml"/><Relationship Id="rId21" Type="http://schemas.openxmlformats.org/officeDocument/2006/relationships/slideLayout" Target="../slideLayouts/slideLayout113.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17" Type="http://schemas.openxmlformats.org/officeDocument/2006/relationships/slideLayout" Target="../slideLayouts/slideLayout109.xml"/><Relationship Id="rId25" Type="http://schemas.openxmlformats.org/officeDocument/2006/relationships/theme" Target="../theme/theme6.xml"/><Relationship Id="rId2" Type="http://schemas.openxmlformats.org/officeDocument/2006/relationships/slideLayout" Target="../slideLayouts/slideLayout94.xml"/><Relationship Id="rId16" Type="http://schemas.openxmlformats.org/officeDocument/2006/relationships/slideLayout" Target="../slideLayouts/slideLayout108.xml"/><Relationship Id="rId20" Type="http://schemas.openxmlformats.org/officeDocument/2006/relationships/slideLayout" Target="../slideLayouts/slideLayout112.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24" Type="http://schemas.openxmlformats.org/officeDocument/2006/relationships/slideLayout" Target="../slideLayouts/slideLayout116.xml"/><Relationship Id="rId5" Type="http://schemas.openxmlformats.org/officeDocument/2006/relationships/slideLayout" Target="../slideLayouts/slideLayout97.xml"/><Relationship Id="rId15" Type="http://schemas.openxmlformats.org/officeDocument/2006/relationships/slideLayout" Target="../slideLayouts/slideLayout107.xml"/><Relationship Id="rId23" Type="http://schemas.openxmlformats.org/officeDocument/2006/relationships/slideLayout" Target="../slideLayouts/slideLayout115.xml"/><Relationship Id="rId10" Type="http://schemas.openxmlformats.org/officeDocument/2006/relationships/slideLayout" Target="../slideLayouts/slideLayout102.xml"/><Relationship Id="rId19" Type="http://schemas.openxmlformats.org/officeDocument/2006/relationships/slideLayout" Target="../slideLayouts/slideLayout111.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 Id="rId22" Type="http://schemas.openxmlformats.org/officeDocument/2006/relationships/slideLayout" Target="../slideLayouts/slideLayout11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slideLayout" Target="../slideLayouts/slideLayout129.xml"/><Relationship Id="rId18" Type="http://schemas.openxmlformats.org/officeDocument/2006/relationships/slideLayout" Target="../slideLayouts/slideLayout134.xml"/><Relationship Id="rId3" Type="http://schemas.openxmlformats.org/officeDocument/2006/relationships/slideLayout" Target="../slideLayouts/slideLayout119.xml"/><Relationship Id="rId21" Type="http://schemas.openxmlformats.org/officeDocument/2006/relationships/slideLayout" Target="../slideLayouts/slideLayout137.xml"/><Relationship Id="rId7" Type="http://schemas.openxmlformats.org/officeDocument/2006/relationships/slideLayout" Target="../slideLayouts/slideLayout123.xml"/><Relationship Id="rId12" Type="http://schemas.openxmlformats.org/officeDocument/2006/relationships/slideLayout" Target="../slideLayouts/slideLayout128.xml"/><Relationship Id="rId17" Type="http://schemas.openxmlformats.org/officeDocument/2006/relationships/slideLayout" Target="../slideLayouts/slideLayout133.xml"/><Relationship Id="rId25" Type="http://schemas.openxmlformats.org/officeDocument/2006/relationships/theme" Target="../theme/theme7.xml"/><Relationship Id="rId2" Type="http://schemas.openxmlformats.org/officeDocument/2006/relationships/slideLayout" Target="../slideLayouts/slideLayout118.xml"/><Relationship Id="rId16" Type="http://schemas.openxmlformats.org/officeDocument/2006/relationships/slideLayout" Target="../slideLayouts/slideLayout132.xml"/><Relationship Id="rId20" Type="http://schemas.openxmlformats.org/officeDocument/2006/relationships/slideLayout" Target="../slideLayouts/slideLayout136.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24" Type="http://schemas.openxmlformats.org/officeDocument/2006/relationships/slideLayout" Target="../slideLayouts/slideLayout140.xml"/><Relationship Id="rId5" Type="http://schemas.openxmlformats.org/officeDocument/2006/relationships/slideLayout" Target="../slideLayouts/slideLayout121.xml"/><Relationship Id="rId15" Type="http://schemas.openxmlformats.org/officeDocument/2006/relationships/slideLayout" Target="../slideLayouts/slideLayout131.xml"/><Relationship Id="rId23" Type="http://schemas.openxmlformats.org/officeDocument/2006/relationships/slideLayout" Target="../slideLayouts/slideLayout139.xml"/><Relationship Id="rId10" Type="http://schemas.openxmlformats.org/officeDocument/2006/relationships/slideLayout" Target="../slideLayouts/slideLayout126.xml"/><Relationship Id="rId19" Type="http://schemas.openxmlformats.org/officeDocument/2006/relationships/slideLayout" Target="../slideLayouts/slideLayout135.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openxmlformats.org/officeDocument/2006/relationships/slideLayout" Target="../slideLayouts/slideLayout130.xml"/><Relationship Id="rId22" Type="http://schemas.openxmlformats.org/officeDocument/2006/relationships/slideLayout" Target="../slideLayouts/slideLayout138.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143.xml"/><Relationship Id="rId7" Type="http://schemas.openxmlformats.org/officeDocument/2006/relationships/slideLayout" Target="../slideLayouts/slideLayout147.xml"/><Relationship Id="rId2" Type="http://schemas.openxmlformats.org/officeDocument/2006/relationships/slideLayout" Target="../slideLayouts/slideLayout142.xml"/><Relationship Id="rId1" Type="http://schemas.openxmlformats.org/officeDocument/2006/relationships/slideLayout" Target="../slideLayouts/slideLayout141.xml"/><Relationship Id="rId6" Type="http://schemas.openxmlformats.org/officeDocument/2006/relationships/slideLayout" Target="../slideLayouts/slideLayout146.xml"/><Relationship Id="rId5" Type="http://schemas.openxmlformats.org/officeDocument/2006/relationships/slideLayout" Target="../slideLayouts/slideLayout145.xml"/><Relationship Id="rId4" Type="http://schemas.openxmlformats.org/officeDocument/2006/relationships/slideLayout" Target="../slideLayouts/slideLayout144.xml"/><Relationship Id="rId9" Type="http://schemas.openxmlformats.org/officeDocument/2006/relationships/image" Target="../media/image95.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slideLayout" Target="../slideLayouts/slideLayout160.xml"/><Relationship Id="rId18" Type="http://schemas.openxmlformats.org/officeDocument/2006/relationships/slideLayout" Target="../slideLayouts/slideLayout165.xml"/><Relationship Id="rId3" Type="http://schemas.openxmlformats.org/officeDocument/2006/relationships/slideLayout" Target="../slideLayouts/slideLayout150.xml"/><Relationship Id="rId21" Type="http://schemas.openxmlformats.org/officeDocument/2006/relationships/slideLayout" Target="../slideLayouts/slideLayout168.xml"/><Relationship Id="rId7" Type="http://schemas.openxmlformats.org/officeDocument/2006/relationships/slideLayout" Target="../slideLayouts/slideLayout154.xml"/><Relationship Id="rId12" Type="http://schemas.openxmlformats.org/officeDocument/2006/relationships/slideLayout" Target="../slideLayouts/slideLayout159.xml"/><Relationship Id="rId17" Type="http://schemas.openxmlformats.org/officeDocument/2006/relationships/slideLayout" Target="../slideLayouts/slideLayout164.xml"/><Relationship Id="rId2" Type="http://schemas.openxmlformats.org/officeDocument/2006/relationships/slideLayout" Target="../slideLayouts/slideLayout149.xml"/><Relationship Id="rId16" Type="http://schemas.openxmlformats.org/officeDocument/2006/relationships/slideLayout" Target="../slideLayouts/slideLayout163.xml"/><Relationship Id="rId20" Type="http://schemas.openxmlformats.org/officeDocument/2006/relationships/slideLayout" Target="../slideLayouts/slideLayout167.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5" Type="http://schemas.openxmlformats.org/officeDocument/2006/relationships/slideLayout" Target="../slideLayouts/slideLayout162.xml"/><Relationship Id="rId23" Type="http://schemas.openxmlformats.org/officeDocument/2006/relationships/image" Target="../media/image2.emf"/><Relationship Id="rId10" Type="http://schemas.openxmlformats.org/officeDocument/2006/relationships/slideLayout" Target="../slideLayouts/slideLayout157.xml"/><Relationship Id="rId19" Type="http://schemas.openxmlformats.org/officeDocument/2006/relationships/slideLayout" Target="../slideLayouts/slideLayout166.xml"/><Relationship Id="rId4" Type="http://schemas.openxmlformats.org/officeDocument/2006/relationships/slideLayout" Target="../slideLayouts/slideLayout151.xml"/><Relationship Id="rId9" Type="http://schemas.openxmlformats.org/officeDocument/2006/relationships/slideLayout" Target="../slideLayouts/slideLayout156.xml"/><Relationship Id="rId14" Type="http://schemas.openxmlformats.org/officeDocument/2006/relationships/slideLayout" Target="../slideLayouts/slideLayout161.xml"/><Relationship Id="rId22"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slideLayout" Target="../slideLayouts/slideLayout181.xml"/><Relationship Id="rId18" Type="http://schemas.openxmlformats.org/officeDocument/2006/relationships/slideLayout" Target="../slideLayouts/slideLayout186.xml"/><Relationship Id="rId3" Type="http://schemas.openxmlformats.org/officeDocument/2006/relationships/slideLayout" Target="../slideLayouts/slideLayout171.xml"/><Relationship Id="rId21" Type="http://schemas.openxmlformats.org/officeDocument/2006/relationships/theme" Target="../theme/theme10.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17" Type="http://schemas.openxmlformats.org/officeDocument/2006/relationships/slideLayout" Target="../slideLayouts/slideLayout185.xml"/><Relationship Id="rId2" Type="http://schemas.openxmlformats.org/officeDocument/2006/relationships/slideLayout" Target="../slideLayouts/slideLayout170.xml"/><Relationship Id="rId16" Type="http://schemas.openxmlformats.org/officeDocument/2006/relationships/slideLayout" Target="../slideLayouts/slideLayout184.xml"/><Relationship Id="rId20" Type="http://schemas.openxmlformats.org/officeDocument/2006/relationships/slideLayout" Target="../slideLayouts/slideLayout188.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5" Type="http://schemas.openxmlformats.org/officeDocument/2006/relationships/slideLayout" Target="../slideLayouts/slideLayout183.xml"/><Relationship Id="rId10" Type="http://schemas.openxmlformats.org/officeDocument/2006/relationships/slideLayout" Target="../slideLayouts/slideLayout178.xml"/><Relationship Id="rId19" Type="http://schemas.openxmlformats.org/officeDocument/2006/relationships/slideLayout" Target="../slideLayouts/slideLayout187.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slideLayout" Target="../slideLayouts/slideLayout182.xml"/><Relationship Id="rId22"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3392" y="332656"/>
            <a:ext cx="8832981" cy="720080"/>
          </a:xfrm>
          <a:prstGeom prst="rect">
            <a:avLst/>
          </a:prstGeom>
        </p:spPr>
        <p:txBody>
          <a:bodyPr vert="horz" lIns="91440" tIns="45720" rIns="91440" bIns="45720" rtlCol="0" anchor="ctr">
            <a:normAutofit/>
          </a:bodyPr>
          <a:lstStyle/>
          <a:p>
            <a:r>
              <a:rPr lang="sv-SE"/>
              <a:t>Klicka här för att ändra format</a:t>
            </a:r>
            <a:endParaRPr lang="en-US"/>
          </a:p>
        </p:txBody>
      </p:sp>
      <p:sp>
        <p:nvSpPr>
          <p:cNvPr id="3" name="Platshållare för text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2"/>
          </p:nvPr>
        </p:nvSpPr>
        <p:spPr>
          <a:xfrm>
            <a:off x="4758264" y="6275520"/>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6" name="Platshållare för bildnummer 5"/>
          <p:cNvSpPr>
            <a:spLocks noGrp="1"/>
          </p:cNvSpPr>
          <p:nvPr>
            <p:ph type="sldNum" sz="quarter" idx="4"/>
          </p:nvPr>
        </p:nvSpPr>
        <p:spPr>
          <a:xfrm>
            <a:off x="6629164" y="6275520"/>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sp>
        <p:nvSpPr>
          <p:cNvPr id="10" name="Platshållare för sidfot 4">
            <a:extLst>
              <a:ext uri="{FF2B5EF4-FFF2-40B4-BE49-F238E27FC236}">
                <a16:creationId xmlns:a16="http://schemas.microsoft.com/office/drawing/2014/main" id="{DA5381AF-1D25-43D4-AF86-C5DC1F00B03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endParaRPr lang="en-US"/>
          </a:p>
        </p:txBody>
      </p:sp>
    </p:spTree>
    <p:extLst>
      <p:ext uri="{BB962C8B-B14F-4D97-AF65-F5344CB8AC3E}">
        <p14:creationId xmlns:p14="http://schemas.microsoft.com/office/powerpoint/2010/main" val="267086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4248" r:id="rId8"/>
    <p:sldLayoutId id="2147484252" r:id="rId9"/>
    <p:sldLayoutId id="2147484253" r:id="rId10"/>
    <p:sldLayoutId id="2147484313" r:id="rId11"/>
  </p:sldLayoutIdLst>
  <p:hf sldNum="0" hdr="0" ftr="0" dt="0"/>
  <p:txStyles>
    <p:title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B576E45-E084-0345-A2C5-FB0FD4322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68FAF09-5388-5C49-9265-A758D2228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p:txBody>
      </p:sp>
    </p:spTree>
    <p:extLst>
      <p:ext uri="{BB962C8B-B14F-4D97-AF65-F5344CB8AC3E}">
        <p14:creationId xmlns:p14="http://schemas.microsoft.com/office/powerpoint/2010/main" val="428863653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815" r:id="rId19"/>
    <p:sldLayoutId id="2147483825" r:id="rId20"/>
    <p:sldLayoutId id="2147484010" r:id="rId21"/>
    <p:sldLayoutId id="2147484218" r:id="rId22"/>
    <p:sldLayoutId id="2147484223" r:id="rId23"/>
  </p:sldLayoutIdLst>
  <p:hf sldNum="0" hdr="0" ftr="0" dt="0"/>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B576E45-E084-0345-A2C5-FB0FD4322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68FAF09-5388-5C49-9265-A758D2228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p:txBody>
      </p:sp>
    </p:spTree>
    <p:extLst>
      <p:ext uri="{BB962C8B-B14F-4D97-AF65-F5344CB8AC3E}">
        <p14:creationId xmlns:p14="http://schemas.microsoft.com/office/powerpoint/2010/main" val="370731037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741" r:id="rId11"/>
    <p:sldLayoutId id="2147483743" r:id="rId12"/>
    <p:sldLayoutId id="2147483744" r:id="rId13"/>
    <p:sldLayoutId id="2147483745" r:id="rId14"/>
    <p:sldLayoutId id="2147483746" r:id="rId15"/>
    <p:sldLayoutId id="2147483747" r:id="rId16"/>
    <p:sldLayoutId id="2147483749" r:id="rId17"/>
    <p:sldLayoutId id="2147483750" r:id="rId18"/>
    <p:sldLayoutId id="2147483751" r:id="rId19"/>
    <p:sldLayoutId id="2147483752" r:id="rId20"/>
    <p:sldLayoutId id="2147483753" r:id="rId21"/>
    <p:sldLayoutId id="2147483754" r:id="rId22"/>
    <p:sldLayoutId id="2147483757" r:id="rId23"/>
    <p:sldLayoutId id="2147483758" r:id="rId24"/>
    <p:sldLayoutId id="2147483759" r:id="rId25"/>
    <p:sldLayoutId id="2147483760" r:id="rId26"/>
    <p:sldLayoutId id="2147483761" r:id="rId27"/>
    <p:sldLayoutId id="2147483762" r:id="rId28"/>
    <p:sldLayoutId id="2147483763" r:id="rId29"/>
    <p:sldLayoutId id="2147484084" r:id="rId30"/>
  </p:sldLayoutIdLst>
  <p:hf sldNum="0" hdr="0" ftr="0" dt="0"/>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sv-SE" sz="2000" b="0" kern="1200" dirty="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sv-SE" sz="2000" kern="1200" dirty="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2081AB3-66D1-43AF-A29F-6857FEFD2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BC57D10-0955-4A7E-AED0-4991BABDBF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8F5270B-02B9-4CF7-BCE0-208E4FE09B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5" name="Platshållare för sidfot 4">
            <a:extLst>
              <a:ext uri="{FF2B5EF4-FFF2-40B4-BE49-F238E27FC236}">
                <a16:creationId xmlns:a16="http://schemas.microsoft.com/office/drawing/2014/main" id="{7BCD36D1-FA91-42CA-91CB-D8F1A42D43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F0DF3B02-669A-4DB9-9799-05B78FC12C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7F2FD9-14C0-473A-AE60-A1CBFAE134A0}" type="slidenum">
              <a:rPr lang="sv-SE" smtClean="0"/>
              <a:t>‹#›</a:t>
            </a:fld>
            <a:endParaRPr lang="sv-SE"/>
          </a:p>
        </p:txBody>
      </p:sp>
    </p:spTree>
    <p:extLst>
      <p:ext uri="{BB962C8B-B14F-4D97-AF65-F5344CB8AC3E}">
        <p14:creationId xmlns:p14="http://schemas.microsoft.com/office/powerpoint/2010/main" val="1909555569"/>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23D17D9E-341E-864C-80EB-BAA362B6F822}"/>
              </a:ext>
            </a:extLst>
          </p:cNvPr>
          <p:cNvPicPr>
            <a:picLocks noChangeAspect="1"/>
          </p:cNvPicPr>
          <p:nvPr userDrawn="1"/>
        </p:nvPicPr>
        <p:blipFill>
          <a:blip r:embed="rId13"/>
          <a:stretch>
            <a:fillRect/>
          </a:stretch>
        </p:blipFill>
        <p:spPr>
          <a:xfrm>
            <a:off x="10834102" y="6282983"/>
            <a:ext cx="1157325" cy="451204"/>
          </a:xfrm>
          <a:prstGeom prst="rect">
            <a:avLst/>
          </a:prstGeom>
        </p:spPr>
      </p:pic>
    </p:spTree>
    <p:extLst>
      <p:ext uri="{BB962C8B-B14F-4D97-AF65-F5344CB8AC3E}">
        <p14:creationId xmlns:p14="http://schemas.microsoft.com/office/powerpoint/2010/main" val="213445861"/>
      </p:ext>
    </p:extLst>
  </p:cSld>
  <p:clrMap bg1="lt1" tx1="dk1" bg2="lt2" tx2="dk2" accent1="accent1" accent2="accent2" accent3="accent3" accent4="accent4" accent5="accent5" accent6="accent6" hlink="hlink" folHlink="folHlink"/>
  <p:sldLayoutIdLst>
    <p:sldLayoutId id="2147484268" r:id="rId1"/>
    <p:sldLayoutId id="2147484269" r:id="rId2"/>
    <p:sldLayoutId id="2147484270" r:id="rId3"/>
    <p:sldLayoutId id="2147484271" r:id="rId4"/>
    <p:sldLayoutId id="2147484272" r:id="rId5"/>
    <p:sldLayoutId id="2147484273" r:id="rId6"/>
    <p:sldLayoutId id="2147484274" r:id="rId7"/>
    <p:sldLayoutId id="2147484275" r:id="rId8"/>
    <p:sldLayoutId id="2147484276" r:id="rId9"/>
    <p:sldLayoutId id="2147484286" r:id="rId10"/>
    <p:sldLayoutId id="2147484287" r:id="rId11"/>
  </p:sldLayoutIdLst>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B576E45-E084-0345-A2C5-FB0FD4322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68FAF09-5388-5C49-9265-A758D2228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p:txBody>
      </p:sp>
    </p:spTree>
    <p:extLst>
      <p:ext uri="{BB962C8B-B14F-4D97-AF65-F5344CB8AC3E}">
        <p14:creationId xmlns:p14="http://schemas.microsoft.com/office/powerpoint/2010/main" val="1156611689"/>
      </p:ext>
    </p:extLst>
  </p:cSld>
  <p:clrMap bg1="lt1" tx1="dk1" bg2="lt2" tx2="dk2" accent1="accent1" accent2="accent2" accent3="accent3" accent4="accent4" accent5="accent5" accent6="accent6" hlink="hlink" folHlink="folHlink"/>
  <p:sldLayoutIdLst>
    <p:sldLayoutId id="2147484289" r:id="rId1"/>
    <p:sldLayoutId id="2147484290" r:id="rId2"/>
    <p:sldLayoutId id="2147484291" r:id="rId3"/>
    <p:sldLayoutId id="2147484292" r:id="rId4"/>
    <p:sldLayoutId id="2147484293" r:id="rId5"/>
    <p:sldLayoutId id="2147484294" r:id="rId6"/>
    <p:sldLayoutId id="2147484295" r:id="rId7"/>
    <p:sldLayoutId id="2147484296" r:id="rId8"/>
    <p:sldLayoutId id="2147484297" r:id="rId9"/>
    <p:sldLayoutId id="2147484298" r:id="rId10"/>
    <p:sldLayoutId id="2147484299" r:id="rId11"/>
    <p:sldLayoutId id="2147484300" r:id="rId12"/>
    <p:sldLayoutId id="2147484301" r:id="rId13"/>
    <p:sldLayoutId id="2147484302" r:id="rId14"/>
    <p:sldLayoutId id="2147484303" r:id="rId15"/>
    <p:sldLayoutId id="2147484304" r:id="rId16"/>
    <p:sldLayoutId id="2147484305" r:id="rId17"/>
    <p:sldLayoutId id="2147484306" r:id="rId18"/>
    <p:sldLayoutId id="2147484307" r:id="rId19"/>
    <p:sldLayoutId id="2147484308" r:id="rId20"/>
    <p:sldLayoutId id="2147484309" r:id="rId21"/>
    <p:sldLayoutId id="2147484310" r:id="rId22"/>
    <p:sldLayoutId id="2147484311" r:id="rId23"/>
    <p:sldLayoutId id="2147484312" r:id="rId24"/>
  </p:sldLayoutIdLst>
  <p:hf sldNum="0" hdr="0" ftr="0" dt="0"/>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E8958AF2-38F5-3547-903A-2F58C19B02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45E3C10-A454-3541-B815-14F6AFE22A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89A733E-B8A4-124B-972A-6726E75A63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5" name="Platshållare för sidfot 4">
            <a:extLst>
              <a:ext uri="{FF2B5EF4-FFF2-40B4-BE49-F238E27FC236}">
                <a16:creationId xmlns:a16="http://schemas.microsoft.com/office/drawing/2014/main" id="{86115586-115B-9A4D-85A8-25850677CF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6FBD566E-19B6-334C-90B3-657DF8601D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1C1C22-2FFF-E94A-91AE-EAA6324D6CF5}" type="slidenum">
              <a:rPr lang="sv-SE" smtClean="0"/>
              <a:t>‹#›</a:t>
            </a:fld>
            <a:endParaRPr lang="sv-SE"/>
          </a:p>
        </p:txBody>
      </p:sp>
    </p:spTree>
    <p:extLst>
      <p:ext uri="{BB962C8B-B14F-4D97-AF65-F5344CB8AC3E}">
        <p14:creationId xmlns:p14="http://schemas.microsoft.com/office/powerpoint/2010/main" val="3754811277"/>
      </p:ext>
    </p:extLst>
  </p:cSld>
  <p:clrMap bg1="lt1" tx1="dk1" bg2="lt2" tx2="dk2" accent1="accent1" accent2="accent2" accent3="accent3" accent4="accent4" accent5="accent5" accent6="accent6" hlink="hlink" folHlink="folHlink"/>
  <p:sldLayoutIdLst>
    <p:sldLayoutId id="2147484315" r:id="rId1"/>
    <p:sldLayoutId id="2147484316" r:id="rId2"/>
    <p:sldLayoutId id="2147484317" r:id="rId3"/>
    <p:sldLayoutId id="2147484318" r:id="rId4"/>
    <p:sldLayoutId id="2147484319" r:id="rId5"/>
    <p:sldLayoutId id="2147484320" r:id="rId6"/>
    <p:sldLayoutId id="2147484321" r:id="rId7"/>
    <p:sldLayoutId id="2147484322" r:id="rId8"/>
    <p:sldLayoutId id="2147484323" r:id="rId9"/>
    <p:sldLayoutId id="2147484324" r:id="rId10"/>
    <p:sldLayoutId id="2147484325" r:id="rId11"/>
    <p:sldLayoutId id="2147484326" r:id="rId12"/>
    <p:sldLayoutId id="2147484327" r:id="rId13"/>
    <p:sldLayoutId id="2147484328" r:id="rId14"/>
    <p:sldLayoutId id="2147484329" r:id="rId15"/>
    <p:sldLayoutId id="2147484330" r:id="rId16"/>
    <p:sldLayoutId id="2147484331" r:id="rId17"/>
    <p:sldLayoutId id="2147484332" r:id="rId18"/>
    <p:sldLayoutId id="2147484333" r:id="rId19"/>
    <p:sldLayoutId id="2147484334" r:id="rId20"/>
    <p:sldLayoutId id="2147484335" r:id="rId21"/>
    <p:sldLayoutId id="2147484336" r:id="rId22"/>
    <p:sldLayoutId id="2147484337" r:id="rId23"/>
    <p:sldLayoutId id="2147484338" r:id="rId2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3392" y="332656"/>
            <a:ext cx="8832981" cy="720080"/>
          </a:xfrm>
          <a:prstGeom prst="rect">
            <a:avLst/>
          </a:prstGeom>
        </p:spPr>
        <p:txBody>
          <a:bodyPr vert="horz" lIns="91440" tIns="45720" rIns="91440" bIns="45720" rtlCol="0" anchor="ctr">
            <a:normAutofit/>
          </a:bodyPr>
          <a:lstStyle/>
          <a:p>
            <a:r>
              <a:rPr lang="sv-SE"/>
              <a:t>Klicka här för att ändra format</a:t>
            </a:r>
            <a:endParaRPr lang="en-US"/>
          </a:p>
        </p:txBody>
      </p:sp>
      <p:sp>
        <p:nvSpPr>
          <p:cNvPr id="3" name="Platshållare för text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p:cNvSpPr>
            <a:spLocks noGrp="1"/>
          </p:cNvSpPr>
          <p:nvPr>
            <p:ph type="dt" sz="half" idx="2"/>
          </p:nvPr>
        </p:nvSpPr>
        <p:spPr>
          <a:xfrm>
            <a:off x="4758264" y="6275520"/>
            <a:ext cx="1870901" cy="365125"/>
          </a:xfrm>
          <a:prstGeom prst="rect">
            <a:avLst/>
          </a:prstGeom>
        </p:spPr>
        <p:txBody>
          <a:bodyPr vert="horz" lIns="91440" tIns="45720" rIns="91440" bIns="45720" rtlCol="0" anchor="ctr"/>
          <a:lstStyle>
            <a:lvl1pPr algn="l">
              <a:defRPr sz="750">
                <a:solidFill>
                  <a:schemeClr val="accent1">
                    <a:lumMod val="50000"/>
                  </a:schemeClr>
                </a:solidFill>
                <a:latin typeface="Tahoma" panose="020B0604030504040204" pitchFamily="34" charset="0"/>
                <a:ea typeface="Tahoma" panose="020B0604030504040204" pitchFamily="34" charset="0"/>
                <a:cs typeface="Tahoma" panose="020B0604030504040204" pitchFamily="34" charset="0"/>
              </a:defRPr>
            </a:lvl1pPr>
          </a:lstStyle>
          <a:p>
            <a:fld id="{C9A3FEA8-6F05-4D4D-98D4-2BDCBCB6536E}" type="datetime1">
              <a:rPr lang="sv-SE" smtClean="0"/>
              <a:pPr/>
              <a:t>2026-02-03</a:t>
            </a:fld>
            <a:endParaRPr lang="en-US"/>
          </a:p>
        </p:txBody>
      </p:sp>
      <p:sp>
        <p:nvSpPr>
          <p:cNvPr id="6" name="Platshållare för bildnummer 5"/>
          <p:cNvSpPr>
            <a:spLocks noGrp="1"/>
          </p:cNvSpPr>
          <p:nvPr>
            <p:ph type="sldNum" sz="quarter" idx="4"/>
          </p:nvPr>
        </p:nvSpPr>
        <p:spPr>
          <a:xfrm>
            <a:off x="6629164" y="6275520"/>
            <a:ext cx="948589" cy="365125"/>
          </a:xfrm>
          <a:prstGeom prst="rect">
            <a:avLst/>
          </a:prstGeom>
        </p:spPr>
        <p:txBody>
          <a:bodyPr vert="horz" lIns="91440" tIns="45720" rIns="91440" bIns="45720" rtlCol="0" anchor="ctr"/>
          <a:lstStyle>
            <a:lvl1pPr algn="r">
              <a:defRPr sz="900">
                <a:solidFill>
                  <a:schemeClr val="tx2">
                    <a:lumMod val="75000"/>
                  </a:schemeClr>
                </a:solidFill>
              </a:defRPr>
            </a:lvl1pPr>
          </a:lstStyle>
          <a:p>
            <a:fld id="{7812E27E-280C-4F84-9AE9-FA409ECB21E3}" type="slidenum">
              <a:rPr lang="en-US" smtClean="0"/>
              <a:pPr/>
              <a:t>‹#›</a:t>
            </a:fld>
            <a:endParaRPr lang="en-US"/>
          </a:p>
        </p:txBody>
      </p:sp>
      <p:pic>
        <p:nvPicPr>
          <p:cNvPr id="12" name="Picture 11">
            <a:extLst>
              <a:ext uri="{FF2B5EF4-FFF2-40B4-BE49-F238E27FC236}">
                <a16:creationId xmlns:a16="http://schemas.microsoft.com/office/drawing/2014/main" id="{5422ED6A-8C51-4F85-81E1-371C43BF0884}"/>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l="1" t="21902" r="-14121" b="16145"/>
          <a:stretch/>
        </p:blipFill>
        <p:spPr>
          <a:xfrm>
            <a:off x="9648395" y="6126170"/>
            <a:ext cx="2543605" cy="731831"/>
          </a:xfrm>
          <a:prstGeom prst="rect">
            <a:avLst/>
          </a:prstGeom>
        </p:spPr>
      </p:pic>
      <p:sp>
        <p:nvSpPr>
          <p:cNvPr id="10" name="Platshållare för sidfot 4">
            <a:extLst>
              <a:ext uri="{FF2B5EF4-FFF2-40B4-BE49-F238E27FC236}">
                <a16:creationId xmlns:a16="http://schemas.microsoft.com/office/drawing/2014/main" id="{DA5381AF-1D25-43D4-AF86-C5DC1F00B03E}"/>
              </a:ext>
            </a:extLst>
          </p:cNvPr>
          <p:cNvSpPr>
            <a:spLocks noGrp="1"/>
          </p:cNvSpPr>
          <p:nvPr>
            <p:ph type="ftr" sz="quarter" idx="3"/>
          </p:nvPr>
        </p:nvSpPr>
        <p:spPr>
          <a:xfrm>
            <a:off x="527381" y="6355468"/>
            <a:ext cx="1440160" cy="502533"/>
          </a:xfrm>
          <a:prstGeom prst="rect">
            <a:avLst/>
          </a:prstGeom>
        </p:spPr>
        <p:txBody>
          <a:bodyPr/>
          <a:lstStyle>
            <a:lvl1pPr algn="l">
              <a:defRPr sz="1000">
                <a:solidFill>
                  <a:srgbClr val="003466"/>
                </a:solidFill>
                <a:latin typeface="Futura PT" panose="020B0702020204020303" pitchFamily="34" charset="0"/>
              </a:defRPr>
            </a:lvl1pPr>
          </a:lstStyle>
          <a:p>
            <a:r>
              <a:rPr lang="en-US"/>
              <a:t>treano.se</a:t>
            </a:r>
          </a:p>
        </p:txBody>
      </p:sp>
    </p:spTree>
    <p:extLst>
      <p:ext uri="{BB962C8B-B14F-4D97-AF65-F5344CB8AC3E}">
        <p14:creationId xmlns:p14="http://schemas.microsoft.com/office/powerpoint/2010/main" val="3339908321"/>
      </p:ext>
    </p:extLst>
  </p:cSld>
  <p:clrMap bg1="lt1" tx1="dk1" bg2="lt2" tx2="dk2" accent1="accent1" accent2="accent2" accent3="accent3" accent4="accent4" accent5="accent5" accent6="accent6" hlink="hlink" folHlink="folHlink"/>
  <p:sldLayoutIdLst>
    <p:sldLayoutId id="2147484340" r:id="rId1"/>
    <p:sldLayoutId id="2147484341" r:id="rId2"/>
    <p:sldLayoutId id="2147484342" r:id="rId3"/>
    <p:sldLayoutId id="2147484343" r:id="rId4"/>
    <p:sldLayoutId id="2147484344" r:id="rId5"/>
    <p:sldLayoutId id="2147484345" r:id="rId6"/>
    <p:sldLayoutId id="2147484346" r:id="rId7"/>
  </p:sldLayoutIdLst>
  <p:hf sldNum="0" hdr="0" dt="0"/>
  <p:txStyles>
    <p:title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B576E45-E084-0345-A2C5-FB0FD4322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68FAF09-5388-5C49-9265-A758D2228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p:txBody>
      </p:sp>
      <p:pic>
        <p:nvPicPr>
          <p:cNvPr id="7" name="Bildobjekt 6">
            <a:extLst>
              <a:ext uri="{FF2B5EF4-FFF2-40B4-BE49-F238E27FC236}">
                <a16:creationId xmlns:a16="http://schemas.microsoft.com/office/drawing/2014/main" id="{23D17D9E-341E-864C-80EB-BAA362B6F822}"/>
              </a:ext>
            </a:extLst>
          </p:cNvPr>
          <p:cNvPicPr>
            <a:picLocks noChangeAspect="1"/>
          </p:cNvPicPr>
          <p:nvPr userDrawn="1"/>
        </p:nvPicPr>
        <p:blipFill>
          <a:blip r:embed="rId23"/>
          <a:stretch>
            <a:fillRect/>
          </a:stretch>
        </p:blipFill>
        <p:spPr>
          <a:xfrm>
            <a:off x="10834102" y="6282983"/>
            <a:ext cx="1157325" cy="451204"/>
          </a:xfrm>
          <a:prstGeom prst="rect">
            <a:avLst/>
          </a:prstGeom>
        </p:spPr>
      </p:pic>
    </p:spTree>
    <p:extLst>
      <p:ext uri="{BB962C8B-B14F-4D97-AF65-F5344CB8AC3E}">
        <p14:creationId xmlns:p14="http://schemas.microsoft.com/office/powerpoint/2010/main" val="3432584620"/>
      </p:ext>
    </p:extLst>
  </p:cSld>
  <p:clrMap bg1="lt1" tx1="dk1" bg2="lt2" tx2="dk2" accent1="accent1" accent2="accent2" accent3="accent3" accent4="accent4" accent5="accent5" accent6="accent6" hlink="hlink" folHlink="folHlink"/>
  <p:sldLayoutIdLst>
    <p:sldLayoutId id="2147484348" r:id="rId1"/>
    <p:sldLayoutId id="2147484349" r:id="rId2"/>
    <p:sldLayoutId id="2147484350" r:id="rId3"/>
    <p:sldLayoutId id="2147484351" r:id="rId4"/>
    <p:sldLayoutId id="2147484352" r:id="rId5"/>
    <p:sldLayoutId id="2147484353" r:id="rId6"/>
    <p:sldLayoutId id="2147484354" r:id="rId7"/>
    <p:sldLayoutId id="2147484355" r:id="rId8"/>
    <p:sldLayoutId id="2147484356" r:id="rId9"/>
    <p:sldLayoutId id="2147484357" r:id="rId10"/>
    <p:sldLayoutId id="2147484358" r:id="rId11"/>
    <p:sldLayoutId id="2147484359" r:id="rId12"/>
    <p:sldLayoutId id="2147484360" r:id="rId13"/>
    <p:sldLayoutId id="2147484361" r:id="rId14"/>
    <p:sldLayoutId id="2147484362" r:id="rId15"/>
    <p:sldLayoutId id="2147484363" r:id="rId16"/>
    <p:sldLayoutId id="2147484364" r:id="rId17"/>
    <p:sldLayoutId id="2147484365" r:id="rId18"/>
    <p:sldLayoutId id="2147484366" r:id="rId19"/>
    <p:sldLayoutId id="2147484367" r:id="rId20"/>
    <p:sldLayoutId id="2147484368" r:id="rId21"/>
  </p:sldLayoutIdLst>
  <p:hf hdr="0" ftr="0" dt="0"/>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AB576E45-E084-0345-A2C5-FB0FD4322A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468FAF09-5388-5C49-9265-A758D22281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p:txBody>
      </p:sp>
      <p:pic>
        <p:nvPicPr>
          <p:cNvPr id="7" name="Bildobjekt 6">
            <a:extLst>
              <a:ext uri="{FF2B5EF4-FFF2-40B4-BE49-F238E27FC236}">
                <a16:creationId xmlns:a16="http://schemas.microsoft.com/office/drawing/2014/main" id="{23D17D9E-341E-864C-80EB-BAA362B6F822}"/>
              </a:ext>
            </a:extLst>
          </p:cNvPr>
          <p:cNvPicPr>
            <a:picLocks noChangeAspect="1"/>
          </p:cNvPicPr>
          <p:nvPr userDrawn="1"/>
        </p:nvPicPr>
        <p:blipFill>
          <a:blip r:embed="rId22"/>
          <a:stretch>
            <a:fillRect/>
          </a:stretch>
        </p:blipFill>
        <p:spPr>
          <a:xfrm>
            <a:off x="10834102" y="6282983"/>
            <a:ext cx="1157325" cy="451204"/>
          </a:xfrm>
          <a:prstGeom prst="rect">
            <a:avLst/>
          </a:prstGeom>
        </p:spPr>
      </p:pic>
    </p:spTree>
    <p:extLst>
      <p:ext uri="{BB962C8B-B14F-4D97-AF65-F5344CB8AC3E}">
        <p14:creationId xmlns:p14="http://schemas.microsoft.com/office/powerpoint/2010/main" val="967112888"/>
      </p:ext>
    </p:extLst>
  </p:cSld>
  <p:clrMap bg1="lt1" tx1="dk1" bg2="lt2" tx2="dk2" accent1="accent1" accent2="accent2" accent3="accent3" accent4="accent4" accent5="accent5" accent6="accent6" hlink="hlink" folHlink="folHlink"/>
  <p:sldLayoutIdLst>
    <p:sldLayoutId id="2147484370" r:id="rId1"/>
    <p:sldLayoutId id="2147484371" r:id="rId2"/>
    <p:sldLayoutId id="2147484372" r:id="rId3"/>
    <p:sldLayoutId id="2147484373" r:id="rId4"/>
    <p:sldLayoutId id="2147484374" r:id="rId5"/>
    <p:sldLayoutId id="2147484375" r:id="rId6"/>
    <p:sldLayoutId id="2147484376" r:id="rId7"/>
    <p:sldLayoutId id="2147484377" r:id="rId8"/>
    <p:sldLayoutId id="2147484378" r:id="rId9"/>
    <p:sldLayoutId id="2147484379" r:id="rId10"/>
    <p:sldLayoutId id="2147484380" r:id="rId11"/>
    <p:sldLayoutId id="2147484381" r:id="rId12"/>
    <p:sldLayoutId id="2147484382" r:id="rId13"/>
    <p:sldLayoutId id="2147484383" r:id="rId14"/>
    <p:sldLayoutId id="2147484384" r:id="rId15"/>
    <p:sldLayoutId id="2147484385" r:id="rId16"/>
    <p:sldLayoutId id="2147484386" r:id="rId17"/>
    <p:sldLayoutId id="2147484387" r:id="rId18"/>
    <p:sldLayoutId id="2147484388" r:id="rId19"/>
    <p:sldLayoutId id="2147484389" r:id="rId20"/>
  </p:sldLayoutIdLst>
  <p:txStyles>
    <p:title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image" Target="../media/image102.png"/><Relationship Id="rId13" Type="http://schemas.openxmlformats.org/officeDocument/2006/relationships/image" Target="../media/image96.png"/><Relationship Id="rId3" Type="http://schemas.openxmlformats.org/officeDocument/2006/relationships/image" Target="../media/image97.png"/><Relationship Id="rId7" Type="http://schemas.openxmlformats.org/officeDocument/2006/relationships/image" Target="../media/image101.png"/><Relationship Id="rId12" Type="http://schemas.openxmlformats.org/officeDocument/2006/relationships/image" Target="../media/image106.png"/><Relationship Id="rId2" Type="http://schemas.openxmlformats.org/officeDocument/2006/relationships/notesSlide" Target="../notesSlides/notesSlide3.xml"/><Relationship Id="rId1" Type="http://schemas.openxmlformats.org/officeDocument/2006/relationships/slideLayout" Target="../slideLayouts/slideLayout123.xml"/><Relationship Id="rId6" Type="http://schemas.openxmlformats.org/officeDocument/2006/relationships/image" Target="../media/image100.png"/><Relationship Id="rId11" Type="http://schemas.openxmlformats.org/officeDocument/2006/relationships/image" Target="../media/image105.png"/><Relationship Id="rId5" Type="http://schemas.openxmlformats.org/officeDocument/2006/relationships/image" Target="../media/image99.png"/><Relationship Id="rId15" Type="http://schemas.openxmlformats.org/officeDocument/2006/relationships/image" Target="../media/image108.jpeg"/><Relationship Id="rId10" Type="http://schemas.openxmlformats.org/officeDocument/2006/relationships/image" Target="../media/image104.png"/><Relationship Id="rId4" Type="http://schemas.openxmlformats.org/officeDocument/2006/relationships/image" Target="../media/image98.jpeg"/><Relationship Id="rId9" Type="http://schemas.openxmlformats.org/officeDocument/2006/relationships/image" Target="../media/image103.png"/><Relationship Id="rId14" Type="http://schemas.openxmlformats.org/officeDocument/2006/relationships/image" Target="../media/image10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111.svg"/><Relationship Id="rId2" Type="http://schemas.openxmlformats.org/officeDocument/2006/relationships/image" Target="../media/image110.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3" Type="http://schemas.openxmlformats.org/officeDocument/2006/relationships/image" Target="../media/image122.png"/><Relationship Id="rId18" Type="http://schemas.openxmlformats.org/officeDocument/2006/relationships/image" Target="../media/image127.png"/><Relationship Id="rId26" Type="http://schemas.openxmlformats.org/officeDocument/2006/relationships/image" Target="../media/image135.png"/><Relationship Id="rId39" Type="http://schemas.openxmlformats.org/officeDocument/2006/relationships/image" Target="../media/image148.png"/><Relationship Id="rId21" Type="http://schemas.openxmlformats.org/officeDocument/2006/relationships/image" Target="../media/image130.png"/><Relationship Id="rId34" Type="http://schemas.openxmlformats.org/officeDocument/2006/relationships/image" Target="../media/image143.png"/><Relationship Id="rId7" Type="http://schemas.openxmlformats.org/officeDocument/2006/relationships/image" Target="../media/image116.png"/><Relationship Id="rId2" Type="http://schemas.openxmlformats.org/officeDocument/2006/relationships/notesSlide" Target="../notesSlides/notesSlide7.xml"/><Relationship Id="rId16" Type="http://schemas.openxmlformats.org/officeDocument/2006/relationships/image" Target="../media/image125.png"/><Relationship Id="rId20" Type="http://schemas.openxmlformats.org/officeDocument/2006/relationships/image" Target="../media/image129.png"/><Relationship Id="rId29" Type="http://schemas.openxmlformats.org/officeDocument/2006/relationships/image" Target="../media/image138.png"/><Relationship Id="rId41" Type="http://schemas.openxmlformats.org/officeDocument/2006/relationships/image" Target="../media/image150.png"/><Relationship Id="rId1" Type="http://schemas.openxmlformats.org/officeDocument/2006/relationships/slideLayout" Target="../slideLayouts/slideLayout123.xml"/><Relationship Id="rId6" Type="http://schemas.openxmlformats.org/officeDocument/2006/relationships/image" Target="../media/image115.png"/><Relationship Id="rId11" Type="http://schemas.openxmlformats.org/officeDocument/2006/relationships/image" Target="../media/image120.png"/><Relationship Id="rId24" Type="http://schemas.openxmlformats.org/officeDocument/2006/relationships/image" Target="../media/image133.png"/><Relationship Id="rId32" Type="http://schemas.openxmlformats.org/officeDocument/2006/relationships/image" Target="../media/image141.png"/><Relationship Id="rId37" Type="http://schemas.openxmlformats.org/officeDocument/2006/relationships/image" Target="../media/image146.png"/><Relationship Id="rId40" Type="http://schemas.openxmlformats.org/officeDocument/2006/relationships/image" Target="../media/image149.png"/><Relationship Id="rId5" Type="http://schemas.openxmlformats.org/officeDocument/2006/relationships/image" Target="../media/image114.png"/><Relationship Id="rId15" Type="http://schemas.openxmlformats.org/officeDocument/2006/relationships/image" Target="../media/image124.png"/><Relationship Id="rId23" Type="http://schemas.openxmlformats.org/officeDocument/2006/relationships/image" Target="../media/image132.png"/><Relationship Id="rId28" Type="http://schemas.openxmlformats.org/officeDocument/2006/relationships/image" Target="../media/image137.png"/><Relationship Id="rId36" Type="http://schemas.openxmlformats.org/officeDocument/2006/relationships/image" Target="../media/image145.png"/><Relationship Id="rId10" Type="http://schemas.openxmlformats.org/officeDocument/2006/relationships/image" Target="../media/image119.png"/><Relationship Id="rId19" Type="http://schemas.openxmlformats.org/officeDocument/2006/relationships/image" Target="../media/image128.png"/><Relationship Id="rId31" Type="http://schemas.openxmlformats.org/officeDocument/2006/relationships/image" Target="../media/image140.png"/><Relationship Id="rId4" Type="http://schemas.openxmlformats.org/officeDocument/2006/relationships/image" Target="../media/image113.png"/><Relationship Id="rId9" Type="http://schemas.openxmlformats.org/officeDocument/2006/relationships/image" Target="../media/image118.png"/><Relationship Id="rId14" Type="http://schemas.openxmlformats.org/officeDocument/2006/relationships/image" Target="../media/image123.png"/><Relationship Id="rId22" Type="http://schemas.openxmlformats.org/officeDocument/2006/relationships/image" Target="../media/image131.png"/><Relationship Id="rId27" Type="http://schemas.openxmlformats.org/officeDocument/2006/relationships/image" Target="../media/image136.png"/><Relationship Id="rId30" Type="http://schemas.openxmlformats.org/officeDocument/2006/relationships/image" Target="../media/image139.png"/><Relationship Id="rId35" Type="http://schemas.openxmlformats.org/officeDocument/2006/relationships/image" Target="../media/image144.png"/><Relationship Id="rId8" Type="http://schemas.openxmlformats.org/officeDocument/2006/relationships/image" Target="../media/image117.png"/><Relationship Id="rId3" Type="http://schemas.openxmlformats.org/officeDocument/2006/relationships/image" Target="../media/image112.emf"/><Relationship Id="rId12" Type="http://schemas.openxmlformats.org/officeDocument/2006/relationships/image" Target="../media/image121.png"/><Relationship Id="rId17" Type="http://schemas.openxmlformats.org/officeDocument/2006/relationships/image" Target="../media/image126.png"/><Relationship Id="rId25" Type="http://schemas.openxmlformats.org/officeDocument/2006/relationships/image" Target="../media/image134.png"/><Relationship Id="rId33" Type="http://schemas.openxmlformats.org/officeDocument/2006/relationships/image" Target="../media/image142.png"/><Relationship Id="rId38" Type="http://schemas.openxmlformats.org/officeDocument/2006/relationships/image" Target="../media/image147.png"/></Relationships>
</file>

<file path=ppt/slides/_rels/slide13.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image" Target="../media/image151.png"/><Relationship Id="rId7" Type="http://schemas.openxmlformats.org/officeDocument/2006/relationships/image" Target="../media/image15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9.png"/><Relationship Id="rId7"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slideLayout" Target="../slideLayouts/slideLayout3.xml"/><Relationship Id="rId5" Type="http://schemas.openxmlformats.org/officeDocument/2006/relationships/image" Target="../media/image161.png"/><Relationship Id="rId4" Type="http://schemas.openxmlformats.org/officeDocument/2006/relationships/image" Target="../media/image160.png"/></Relationships>
</file>

<file path=ppt/slides/_rels/slide25.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hyperlink" Target="https://lfm30.se/wp-content/uploads/2024/12/LFM30_Klimatloftet_for_dig_som_medlem_2025_03_11.pdf" TargetMode="External"/><Relationship Id="rId1" Type="http://schemas.openxmlformats.org/officeDocument/2006/relationships/slideLayout" Target="../slideLayouts/slideLayout3.xml"/><Relationship Id="rId5" Type="http://schemas.openxmlformats.org/officeDocument/2006/relationships/image" Target="../media/image164.png"/><Relationship Id="rId4" Type="http://schemas.openxmlformats.org/officeDocument/2006/relationships/image" Target="../media/image163.png"/></Relationships>
</file>

<file path=ppt/slides/_rels/slide26.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hyperlink" Target="https://malmo.se/Stadsutveckling/For-dig-som-bygger-och-utvecklar/Markanvisning/Klimattrappa.html"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3.xml"/><Relationship Id="rId4" Type="http://schemas.openxmlformats.org/officeDocument/2006/relationships/image" Target="../media/image169.png"/></Relationships>
</file>

<file path=ppt/slides/_rels/slide34.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7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7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Layout" Target="../slideLayouts/slideLayout147.xml"/></Relationships>
</file>

<file path=ppt/slides/_rels/slide40.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147.xml"/></Relationships>
</file>

<file path=ppt/slides/_rels/slide41.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s://www.aktuellhallbarhet.se/energi-och-resurs/bygg-och-fastighet/kommuner-satter-gransvarden-for-vaxthusgaser-fran-byggnader-i-fortid/"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82.png"/><Relationship Id="rId4" Type="http://schemas.openxmlformats.org/officeDocument/2006/relationships/image" Target="../media/image181.png"/></Relationships>
</file>

<file path=ppt/slides/_rels/slide45.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image" Target="../media/image184.png"/><Relationship Id="rId7" Type="http://schemas.openxmlformats.org/officeDocument/2006/relationships/image" Target="../media/image188.sv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187.png"/><Relationship Id="rId11" Type="http://schemas.openxmlformats.org/officeDocument/2006/relationships/image" Target="../media/image192.svg"/><Relationship Id="rId5" Type="http://schemas.openxmlformats.org/officeDocument/2006/relationships/image" Target="../media/image186.png"/><Relationship Id="rId10" Type="http://schemas.openxmlformats.org/officeDocument/2006/relationships/image" Target="../media/image191.png"/><Relationship Id="rId4" Type="http://schemas.openxmlformats.org/officeDocument/2006/relationships/image" Target="../media/image185.png"/><Relationship Id="rId9" Type="http://schemas.openxmlformats.org/officeDocument/2006/relationships/image" Target="../media/image190.sv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3.xml"/><Relationship Id="rId4" Type="http://schemas.openxmlformats.org/officeDocument/2006/relationships/image" Target="../media/image195.png"/></Relationships>
</file>

<file path=ppt/slides/_rels/slide56.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slideLayout" Target="../slideLayouts/slideLayout32.xml"/><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png"/></Relationships>
</file>

<file path=ppt/slides/_rels/slide57.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7.png"/><Relationship Id="rId1" Type="http://schemas.openxmlformats.org/officeDocument/2006/relationships/slideLayout" Target="../slideLayouts/slideLayout32.xml"/><Relationship Id="rId4" Type="http://schemas.openxmlformats.org/officeDocument/2006/relationships/image" Target="../media/image200.png"/></Relationships>
</file>

<file path=ppt/slides/_rels/slide58.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6.png"/><Relationship Id="rId1" Type="http://schemas.openxmlformats.org/officeDocument/2006/relationships/slideLayout" Target="../slideLayouts/slideLayout32.xml"/><Relationship Id="rId4" Type="http://schemas.openxmlformats.org/officeDocument/2006/relationships/image" Target="../media/image200.png"/></Relationships>
</file>

<file path=ppt/slides/_rels/slide59.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32.xml"/><Relationship Id="rId4" Type="http://schemas.openxmlformats.org/officeDocument/2006/relationships/image" Target="../media/image200.png"/></Relationships>
</file>

<file path=ppt/slides/_rels/slide60.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image" Target="../media/image199.png"/><Relationship Id="rId1" Type="http://schemas.openxmlformats.org/officeDocument/2006/relationships/slideLayout" Target="../slideLayouts/slideLayout3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168.xml"/><Relationship Id="rId4" Type="http://schemas.openxmlformats.org/officeDocument/2006/relationships/image" Target="../media/image203.png"/></Relationships>
</file>

<file path=ppt/slides/_rels/slide63.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171.xml"/></Relationships>
</file>

<file path=ppt/slides/_rels/slide64.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3.xml"/></Relationships>
</file>

<file path=ppt/slides/_rels/slide65.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3.xml"/><Relationship Id="rId4" Type="http://schemas.openxmlformats.org/officeDocument/2006/relationships/image" Target="../media/image210.png"/></Relationships>
</file>

<file path=ppt/slides/_rels/slide68.xml.rels><?xml version="1.0" encoding="UTF-8" standalone="yes"?>
<Relationships xmlns="http://schemas.openxmlformats.org/package/2006/relationships"><Relationship Id="rId3" Type="http://schemas.openxmlformats.org/officeDocument/2006/relationships/hyperlink" Target="https://www.regeringen.se/remisser/2024/05/remiss-av-boverkets-forslag-till-inforande-av-gransvarden-for-klimatdeklarationer-av-byggnader/" TargetMode="External"/><Relationship Id="rId2" Type="http://schemas.openxmlformats.org/officeDocument/2006/relationships/hyperlink" Target="https://www.byggindustrin.se/lag-och-ratt/byggregler/branschen-kritisk-mot-boverket-vi-vill-ha-hardare-krav/" TargetMode="External"/><Relationship Id="rId1" Type="http://schemas.openxmlformats.org/officeDocument/2006/relationships/slideLayout" Target="../slideLayouts/slideLayout3.xml"/><Relationship Id="rId4" Type="http://schemas.openxmlformats.org/officeDocument/2006/relationships/image" Target="../media/image211.png"/></Relationships>
</file>

<file path=ppt/slides/_rels/slide69.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image" Target="../media/image204.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png"/><Relationship Id="rId1" Type="http://schemas.openxmlformats.org/officeDocument/2006/relationships/slideLayout" Target="../slideLayouts/slideLayout3.xml"/><Relationship Id="rId5" Type="http://schemas.openxmlformats.org/officeDocument/2006/relationships/image" Target="../media/image216.svg"/><Relationship Id="rId4" Type="http://schemas.openxmlformats.org/officeDocument/2006/relationships/image" Target="../media/image215.png"/></Relationships>
</file>

<file path=ppt/slides/_rels/slide72.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32.xml"/><Relationship Id="rId4" Type="http://schemas.openxmlformats.org/officeDocument/2006/relationships/image" Target="../media/image203.png"/></Relationships>
</file>

<file path=ppt/slides/_rels/slide73.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23.xml"/></Relationships>
</file>

<file path=ppt/slides/_rels/slide74.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32.xml"/><Relationship Id="rId4" Type="http://schemas.openxmlformats.org/officeDocument/2006/relationships/image" Target="../media/image203.png"/></Relationships>
</file>

<file path=ppt/slides/_rels/slide76.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8" Type="http://schemas.openxmlformats.org/officeDocument/2006/relationships/image" Target="../media/image226.emf"/><Relationship Id="rId13" Type="http://schemas.openxmlformats.org/officeDocument/2006/relationships/image" Target="../media/image230.wmf"/><Relationship Id="rId3" Type="http://schemas.openxmlformats.org/officeDocument/2006/relationships/image" Target="../media/image221.jpeg"/><Relationship Id="rId7" Type="http://schemas.openxmlformats.org/officeDocument/2006/relationships/image" Target="../media/image225.jpeg"/><Relationship Id="rId12" Type="http://schemas.openxmlformats.org/officeDocument/2006/relationships/oleObject" Target="../embeddings/oleObject1.bin"/><Relationship Id="rId2" Type="http://schemas.openxmlformats.org/officeDocument/2006/relationships/notesSlide" Target="../notesSlides/notesSlide25.xml"/><Relationship Id="rId1" Type="http://schemas.openxmlformats.org/officeDocument/2006/relationships/slideLayout" Target="../slideLayouts/slideLayout22.xml"/><Relationship Id="rId6" Type="http://schemas.openxmlformats.org/officeDocument/2006/relationships/image" Target="../media/image224.png"/><Relationship Id="rId11" Type="http://schemas.openxmlformats.org/officeDocument/2006/relationships/image" Target="../media/image229.emf"/><Relationship Id="rId5" Type="http://schemas.openxmlformats.org/officeDocument/2006/relationships/image" Target="../media/image223.jpeg"/><Relationship Id="rId10" Type="http://schemas.openxmlformats.org/officeDocument/2006/relationships/image" Target="../media/image228.emf"/><Relationship Id="rId4" Type="http://schemas.openxmlformats.org/officeDocument/2006/relationships/image" Target="../media/image222.jpeg"/><Relationship Id="rId9" Type="http://schemas.openxmlformats.org/officeDocument/2006/relationships/image" Target="../media/image227.png"/><Relationship Id="rId14" Type="http://schemas.openxmlformats.org/officeDocument/2006/relationships/image" Target="../media/image231.jpeg"/></Relationships>
</file>

<file path=ppt/slides/_rels/slide80.xml.rels><?xml version="1.0" encoding="UTF-8" standalone="yes"?>
<Relationships xmlns="http://schemas.openxmlformats.org/package/2006/relationships"><Relationship Id="rId3" Type="http://schemas.openxmlformats.org/officeDocument/2006/relationships/image" Target="../media/image232.png"/><Relationship Id="rId2" Type="http://schemas.microsoft.com/office/2018/10/relationships/comments" Target="../comments/modernComment_7FFB9C6B_FD4A0446.xml"/><Relationship Id="rId1" Type="http://schemas.openxmlformats.org/officeDocument/2006/relationships/slideLayout" Target="../slideLayouts/slideLayout3.xml"/><Relationship Id="rId4" Type="http://schemas.openxmlformats.org/officeDocument/2006/relationships/image" Target="../media/image233.png"/></Relationships>
</file>

<file path=ppt/slides/_rels/slide81.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hyperlink" Target="https://www.boverket.se/sv/klimatdeklaration/om-klimatdeklaration/nyheter/nytt-regeringsuppdrag-till-boverket-om-gransvarden-for-byggnaders-klimatpaverkan/"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9FC73-158C-3311-796C-5F0AB1C3C3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F07026-B93B-845A-0A33-F3E323731DCA}"/>
              </a:ext>
            </a:extLst>
          </p:cNvPr>
          <p:cNvSpPr>
            <a:spLocks noGrp="1"/>
          </p:cNvSpPr>
          <p:nvPr>
            <p:ph type="ctrTitle"/>
          </p:nvPr>
        </p:nvSpPr>
        <p:spPr>
          <a:xfrm>
            <a:off x="914400" y="2132856"/>
            <a:ext cx="10363200" cy="2088232"/>
          </a:xfrm>
        </p:spPr>
        <p:txBody>
          <a:bodyPr>
            <a:normAutofit/>
          </a:bodyPr>
          <a:lstStyle/>
          <a:p>
            <a:r>
              <a:rPr lang="sv-SE" sz="3000" dirty="0"/>
              <a:t>Klimatberäkningsstuga – Avsnitt 5</a:t>
            </a:r>
            <a:endParaRPr lang="en-SE" sz="3000" dirty="0"/>
          </a:p>
        </p:txBody>
      </p:sp>
    </p:spTree>
    <p:extLst>
      <p:ext uri="{BB962C8B-B14F-4D97-AF65-F5344CB8AC3E}">
        <p14:creationId xmlns:p14="http://schemas.microsoft.com/office/powerpoint/2010/main" val="876613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D52C4-D1D1-F916-C49F-B1F84BCC5A72}"/>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75E35F6E-2EC5-A32B-48D9-DEB5B7FC7B3E}"/>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72CB999B-DB54-712B-F177-6DE9E88DE626}"/>
              </a:ext>
            </a:extLst>
          </p:cNvPr>
          <p:cNvSpPr>
            <a:spLocks noGrp="1"/>
          </p:cNvSpPr>
          <p:nvPr>
            <p:ph type="ctrTitle"/>
          </p:nvPr>
        </p:nvSpPr>
        <p:spPr>
          <a:xfrm>
            <a:off x="2667000" y="663728"/>
            <a:ext cx="6134100" cy="2213586"/>
          </a:xfrm>
        </p:spPr>
        <p:txBody>
          <a:bodyPr>
            <a:normAutofit/>
          </a:bodyPr>
          <a:lstStyle/>
          <a:p>
            <a:pPr algn="ctr"/>
            <a:r>
              <a:rPr lang="sv-SE" sz="3000">
                <a:solidFill>
                  <a:schemeClr val="bg2"/>
                </a:solidFill>
              </a:rPr>
              <a:t>Denna </a:t>
            </a:r>
            <a:r>
              <a:rPr lang="sv-SE" sz="3000" err="1">
                <a:solidFill>
                  <a:schemeClr val="bg2"/>
                </a:solidFill>
              </a:rPr>
              <a:t>ppt</a:t>
            </a:r>
            <a:r>
              <a:rPr lang="sv-SE" sz="3000">
                <a:solidFill>
                  <a:schemeClr val="bg2"/>
                </a:solidFill>
              </a:rPr>
              <a:t> består av 7 avsnitt (med tillhörande videos), samt fördjupningsmaterial</a:t>
            </a:r>
            <a:br>
              <a:rPr lang="sv-SE" sz="3000">
                <a:solidFill>
                  <a:schemeClr val="bg2"/>
                </a:solidFill>
              </a:rPr>
            </a:br>
            <a:r>
              <a:rPr lang="sv-SE" sz="2200" b="0">
                <a:solidFill>
                  <a:schemeClr val="bg2"/>
                </a:solidFill>
              </a:rPr>
              <a:t>- Avsnitt I: Inkluderar intro</a:t>
            </a:r>
            <a:br>
              <a:rPr lang="sv-SE" sz="2200" b="0">
                <a:solidFill>
                  <a:schemeClr val="bg2"/>
                </a:solidFill>
              </a:rPr>
            </a:br>
            <a:r>
              <a:rPr lang="sv-SE" sz="2200" b="0">
                <a:solidFill>
                  <a:schemeClr val="bg2"/>
                </a:solidFill>
              </a:rPr>
              <a:t>- Avsnitt 7: Inkluderar sammanfattning</a:t>
            </a:r>
            <a:endParaRPr lang="en-SE" sz="3000" b="0">
              <a:solidFill>
                <a:schemeClr val="bg2"/>
              </a:solidFill>
            </a:endParaRPr>
          </a:p>
        </p:txBody>
      </p:sp>
      <p:sp>
        <p:nvSpPr>
          <p:cNvPr id="2" name="Rektangel: rundade hörn 1">
            <a:extLst>
              <a:ext uri="{FF2B5EF4-FFF2-40B4-BE49-F238E27FC236}">
                <a16:creationId xmlns:a16="http://schemas.microsoft.com/office/drawing/2014/main" id="{0D37C447-675E-E7F7-EE39-9E9BCE549A85}"/>
              </a:ext>
            </a:extLst>
          </p:cNvPr>
          <p:cNvSpPr/>
          <p:nvPr/>
        </p:nvSpPr>
        <p:spPr>
          <a:xfrm>
            <a:off x="1085850" y="3541042"/>
            <a:ext cx="9467849" cy="2373984"/>
          </a:xfrm>
          <a:prstGeom prst="roundRect">
            <a:avLst/>
          </a:prstGeom>
          <a:ln w="57150">
            <a:solidFill>
              <a:schemeClr val="bg2"/>
            </a:solidFill>
          </a:ln>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Detta utbildningsmaterial (sju </a:t>
            </a:r>
            <a:r>
              <a:rPr kumimoji="0" lang="sv-SE" sz="1800" b="0" i="0" u="none" strike="noStrike" kern="1200" cap="none" spc="0" normalizeH="0" baseline="0" noProof="0" err="1">
                <a:ln>
                  <a:noFill/>
                </a:ln>
                <a:solidFill>
                  <a:prstClr val="black"/>
                </a:solidFill>
                <a:effectLst/>
                <a:uLnTx/>
                <a:uFillTx/>
                <a:latin typeface="Calibri"/>
                <a:ea typeface="+mn-ea"/>
                <a:cs typeface="+mn-cs"/>
              </a:rPr>
              <a:t>ppt</a:t>
            </a:r>
            <a:r>
              <a:rPr kumimoji="0" lang="sv-SE" sz="1800" b="0" i="0" u="none" strike="noStrike" kern="1200" cap="none" spc="0" normalizeH="0" baseline="0" noProof="0">
                <a:ln>
                  <a:noFill/>
                </a:ln>
                <a:solidFill>
                  <a:prstClr val="black"/>
                </a:solidFill>
                <a:effectLst/>
                <a:uLnTx/>
                <a:uFillTx/>
                <a:latin typeface="Calibri"/>
                <a:ea typeface="+mn-ea"/>
                <a:cs typeface="+mn-cs"/>
              </a:rPr>
              <a:t> + tillhörande videos) har vidareutvecklats och kompletterats av Treano Bygg AB under 2022 – 2025, med bakgrund mot LFM30:s tidigare Klimatberäkningsstugor period 2020-2024. Detta material skänkes hösten 2025 inkl tillhörande videos till LFM30 – med andemening att materialet i sin helhet ska tillgängliggöras publikt och externt på marknaden, som ett led i Treanos Hållbarhetsarbete. Materialet uppskattas kunna användas ca 2 år framåt utan större ändringar. Dagens datum 2025-09-16.</a:t>
            </a:r>
          </a:p>
        </p:txBody>
      </p:sp>
      <p:pic>
        <p:nvPicPr>
          <p:cNvPr id="3" name="Bildobjekt 2">
            <a:extLst>
              <a:ext uri="{FF2B5EF4-FFF2-40B4-BE49-F238E27FC236}">
                <a16:creationId xmlns:a16="http://schemas.microsoft.com/office/drawing/2014/main" id="{40286C18-7FD1-144E-D03B-41F4A7AB732E}"/>
              </a:ext>
            </a:extLst>
          </p:cNvPr>
          <p:cNvPicPr>
            <a:picLocks noChangeAspect="1"/>
          </p:cNvPicPr>
          <p:nvPr/>
        </p:nvPicPr>
        <p:blipFill>
          <a:blip r:embed="rId3"/>
          <a:stretch>
            <a:fillRect/>
          </a:stretch>
        </p:blipFill>
        <p:spPr>
          <a:xfrm>
            <a:off x="10400099" y="6273911"/>
            <a:ext cx="1505160" cy="304843"/>
          </a:xfrm>
          <a:prstGeom prst="rect">
            <a:avLst/>
          </a:prstGeom>
        </p:spPr>
      </p:pic>
    </p:spTree>
    <p:extLst>
      <p:ext uri="{BB962C8B-B14F-4D97-AF65-F5344CB8AC3E}">
        <p14:creationId xmlns:p14="http://schemas.microsoft.com/office/powerpoint/2010/main" val="1883333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7">
            <a:extLst>
              <a:ext uri="{FF2B5EF4-FFF2-40B4-BE49-F238E27FC236}">
                <a16:creationId xmlns:a16="http://schemas.microsoft.com/office/drawing/2014/main" id="{A492AA55-6676-B42D-5429-65F77FF77056}"/>
              </a:ext>
            </a:extLst>
          </p:cNvPr>
          <p:cNvSpPr txBox="1">
            <a:spLocks/>
          </p:cNvSpPr>
          <p:nvPr/>
        </p:nvSpPr>
        <p:spPr>
          <a:xfrm>
            <a:off x="527381" y="217917"/>
            <a:ext cx="1149428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Översikt/Innehåll  ”Klimatberäkningsstuga”, 7 avsnitt (I-VII)</a:t>
            </a:r>
            <a:endParaRPr kumimoji="0" lang="sv-SE" sz="2100" b="1" i="1" u="sng"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3" name="Oval 12">
            <a:extLst>
              <a:ext uri="{FF2B5EF4-FFF2-40B4-BE49-F238E27FC236}">
                <a16:creationId xmlns:a16="http://schemas.microsoft.com/office/drawing/2014/main" id="{9C3D634C-75CA-AB7A-0929-C2B1A0869F16}"/>
              </a:ext>
            </a:extLst>
          </p:cNvPr>
          <p:cNvSpPr>
            <a:spLocks noChangeArrowheads="1"/>
          </p:cNvSpPr>
          <p:nvPr/>
        </p:nvSpPr>
        <p:spPr bwMode="auto">
          <a:xfrm>
            <a:off x="10336978" y="3368509"/>
            <a:ext cx="662555" cy="646785"/>
          </a:xfrm>
          <a:prstGeom prst="ellipse">
            <a:avLst/>
          </a:prstGeom>
          <a:noFill/>
          <a:ln w="20701">
            <a:solidFill>
              <a:srgbClr val="C2E056"/>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grpSp>
        <p:nvGrpSpPr>
          <p:cNvPr id="4" name="Grupp 3">
            <a:extLst>
              <a:ext uri="{FF2B5EF4-FFF2-40B4-BE49-F238E27FC236}">
                <a16:creationId xmlns:a16="http://schemas.microsoft.com/office/drawing/2014/main" id="{15E5542F-C9F1-2650-6E88-D1ABD40C26B4}"/>
              </a:ext>
            </a:extLst>
          </p:cNvPr>
          <p:cNvGrpSpPr/>
          <p:nvPr/>
        </p:nvGrpSpPr>
        <p:grpSpPr>
          <a:xfrm>
            <a:off x="373227" y="3087886"/>
            <a:ext cx="10915928" cy="1612400"/>
            <a:chOff x="373227" y="3087886"/>
            <a:chExt cx="10915928" cy="1612400"/>
          </a:xfrm>
        </p:grpSpPr>
        <p:grpSp>
          <p:nvGrpSpPr>
            <p:cNvPr id="5" name="Grupp 4">
              <a:extLst>
                <a:ext uri="{FF2B5EF4-FFF2-40B4-BE49-F238E27FC236}">
                  <a16:creationId xmlns:a16="http://schemas.microsoft.com/office/drawing/2014/main" id="{E81DDF38-2213-1108-15B7-177D5985905B}"/>
                </a:ext>
              </a:extLst>
            </p:cNvPr>
            <p:cNvGrpSpPr/>
            <p:nvPr/>
          </p:nvGrpSpPr>
          <p:grpSpPr>
            <a:xfrm>
              <a:off x="373227" y="3087886"/>
              <a:ext cx="9730440" cy="1612400"/>
              <a:chOff x="445655" y="3087887"/>
              <a:chExt cx="11394724" cy="1987990"/>
            </a:xfrm>
          </p:grpSpPr>
          <p:sp>
            <p:nvSpPr>
              <p:cNvPr id="8" name="Oval 12">
                <a:extLst>
                  <a:ext uri="{FF2B5EF4-FFF2-40B4-BE49-F238E27FC236}">
                    <a16:creationId xmlns:a16="http://schemas.microsoft.com/office/drawing/2014/main" id="{985076A7-84A5-1BB3-6282-E47B4F41587C}"/>
                  </a:ext>
                </a:extLst>
              </p:cNvPr>
              <p:cNvSpPr>
                <a:spLocks noChangeArrowheads="1"/>
              </p:cNvSpPr>
              <p:nvPr/>
            </p:nvSpPr>
            <p:spPr bwMode="auto">
              <a:xfrm>
                <a:off x="791091" y="3438405"/>
                <a:ext cx="775877" cy="797446"/>
              </a:xfrm>
              <a:prstGeom prst="ellipse">
                <a:avLst/>
              </a:prstGeom>
              <a:noFill/>
              <a:ln w="20701">
                <a:solidFill>
                  <a:srgbClr val="C2E056"/>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sp>
            <p:nvSpPr>
              <p:cNvPr id="10" name="Freeform 14">
                <a:extLst>
                  <a:ext uri="{FF2B5EF4-FFF2-40B4-BE49-F238E27FC236}">
                    <a16:creationId xmlns:a16="http://schemas.microsoft.com/office/drawing/2014/main" id="{85117847-BCFA-3782-1770-B9AA8FE7B56B}"/>
                  </a:ext>
                </a:extLst>
              </p:cNvPr>
              <p:cNvSpPr>
                <a:spLocks/>
              </p:cNvSpPr>
              <p:nvPr/>
            </p:nvSpPr>
            <p:spPr bwMode="auto">
              <a:xfrm>
                <a:off x="445655" y="3880045"/>
                <a:ext cx="1460472" cy="704363"/>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rgbClr val="B3D82C">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1" name="Line 15">
                <a:extLst>
                  <a:ext uri="{FF2B5EF4-FFF2-40B4-BE49-F238E27FC236}">
                    <a16:creationId xmlns:a16="http://schemas.microsoft.com/office/drawing/2014/main" id="{99C30C4A-E42C-5CE2-F24B-063EC8DC6264}"/>
                  </a:ext>
                </a:extLst>
              </p:cNvPr>
              <p:cNvSpPr>
                <a:spLocks noChangeShapeType="1"/>
              </p:cNvSpPr>
              <p:nvPr/>
            </p:nvSpPr>
            <p:spPr bwMode="auto">
              <a:xfrm flipV="1">
                <a:off x="1178722" y="3167051"/>
                <a:ext cx="0" cy="203514"/>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2" name="Oval 16">
                <a:extLst>
                  <a:ext uri="{FF2B5EF4-FFF2-40B4-BE49-F238E27FC236}">
                    <a16:creationId xmlns:a16="http://schemas.microsoft.com/office/drawing/2014/main" id="{72D7BE97-B1B3-492C-44A3-1DCE0722D835}"/>
                  </a:ext>
                </a:extLst>
              </p:cNvPr>
              <p:cNvSpPr>
                <a:spLocks noChangeArrowheads="1"/>
              </p:cNvSpPr>
              <p:nvPr/>
            </p:nvSpPr>
            <p:spPr bwMode="auto">
              <a:xfrm>
                <a:off x="2172761" y="3433875"/>
                <a:ext cx="775878" cy="803205"/>
              </a:xfrm>
              <a:prstGeom prst="ellipse">
                <a:avLst/>
              </a:prstGeom>
              <a:noFill/>
              <a:ln w="20638">
                <a:solidFill>
                  <a:srgbClr val="D2E3C8"/>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4" name="Freeform 18">
                <a:extLst>
                  <a:ext uri="{FF2B5EF4-FFF2-40B4-BE49-F238E27FC236}">
                    <a16:creationId xmlns:a16="http://schemas.microsoft.com/office/drawing/2014/main" id="{3517330B-C21A-6730-D075-54B8A67E3C13}"/>
                  </a:ext>
                </a:extLst>
              </p:cNvPr>
              <p:cNvSpPr>
                <a:spLocks/>
              </p:cNvSpPr>
              <p:nvPr/>
            </p:nvSpPr>
            <p:spPr bwMode="auto">
              <a:xfrm>
                <a:off x="1834881" y="3087887"/>
                <a:ext cx="1460472" cy="797446"/>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rgbClr val="98BE8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5" name="Line 19">
                <a:extLst>
                  <a:ext uri="{FF2B5EF4-FFF2-40B4-BE49-F238E27FC236}">
                    <a16:creationId xmlns:a16="http://schemas.microsoft.com/office/drawing/2014/main" id="{0689BEF0-564D-6BB5-91F1-D4F3E351A801}"/>
                  </a:ext>
                </a:extLst>
              </p:cNvPr>
              <p:cNvSpPr>
                <a:spLocks noChangeShapeType="1"/>
              </p:cNvSpPr>
              <p:nvPr/>
            </p:nvSpPr>
            <p:spPr bwMode="auto">
              <a:xfrm>
                <a:off x="2564633" y="4288460"/>
                <a:ext cx="0" cy="202131"/>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6" name="Oval 20">
                <a:extLst>
                  <a:ext uri="{FF2B5EF4-FFF2-40B4-BE49-F238E27FC236}">
                    <a16:creationId xmlns:a16="http://schemas.microsoft.com/office/drawing/2014/main" id="{ED3A9C01-FA67-F860-C540-BC07B6534577}"/>
                  </a:ext>
                </a:extLst>
              </p:cNvPr>
              <p:cNvSpPr>
                <a:spLocks noChangeArrowheads="1"/>
              </p:cNvSpPr>
              <p:nvPr/>
            </p:nvSpPr>
            <p:spPr bwMode="auto">
              <a:xfrm>
                <a:off x="3562697" y="3442651"/>
                <a:ext cx="783505" cy="803206"/>
              </a:xfrm>
              <a:prstGeom prst="ellipse">
                <a:avLst/>
              </a:prstGeom>
              <a:noFill/>
              <a:ln w="20701">
                <a:solidFill>
                  <a:srgbClr val="84A63E"/>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8" name="Freeform 22">
                <a:extLst>
                  <a:ext uri="{FF2B5EF4-FFF2-40B4-BE49-F238E27FC236}">
                    <a16:creationId xmlns:a16="http://schemas.microsoft.com/office/drawing/2014/main" id="{5EF62967-6E4C-B87B-98D6-C408CAABC169}"/>
                  </a:ext>
                </a:extLst>
              </p:cNvPr>
              <p:cNvSpPr>
                <a:spLocks/>
              </p:cNvSpPr>
              <p:nvPr/>
            </p:nvSpPr>
            <p:spPr bwMode="auto">
              <a:xfrm>
                <a:off x="3223140" y="3892035"/>
                <a:ext cx="1519490" cy="735383"/>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rgbClr val="5B732B">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19" name="Line 23">
                <a:extLst>
                  <a:ext uri="{FF2B5EF4-FFF2-40B4-BE49-F238E27FC236}">
                    <a16:creationId xmlns:a16="http://schemas.microsoft.com/office/drawing/2014/main" id="{DAB04C87-C88C-360B-4885-48AC371FBECC}"/>
                  </a:ext>
                </a:extLst>
              </p:cNvPr>
              <p:cNvSpPr>
                <a:spLocks noChangeShapeType="1"/>
              </p:cNvSpPr>
              <p:nvPr/>
            </p:nvSpPr>
            <p:spPr bwMode="auto">
              <a:xfrm flipV="1">
                <a:off x="3928096" y="3167051"/>
                <a:ext cx="0" cy="203514"/>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20" name="Oval 24">
                <a:extLst>
                  <a:ext uri="{FF2B5EF4-FFF2-40B4-BE49-F238E27FC236}">
                    <a16:creationId xmlns:a16="http://schemas.microsoft.com/office/drawing/2014/main" id="{74161A66-1550-B151-1CFC-750243348B9D}"/>
                  </a:ext>
                </a:extLst>
              </p:cNvPr>
              <p:cNvSpPr>
                <a:spLocks noChangeArrowheads="1"/>
              </p:cNvSpPr>
              <p:nvPr/>
            </p:nvSpPr>
            <p:spPr bwMode="auto">
              <a:xfrm>
                <a:off x="5048198" y="3442651"/>
                <a:ext cx="782135" cy="797447"/>
              </a:xfrm>
              <a:prstGeom prst="ellipse">
                <a:avLst/>
              </a:prstGeom>
              <a:noFill/>
              <a:ln w="20638">
                <a:solidFill>
                  <a:srgbClr val="70AD47">
                    <a:lumMod val="75000"/>
                  </a:srgbClr>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22" name="Freeform 26">
                <a:extLst>
                  <a:ext uri="{FF2B5EF4-FFF2-40B4-BE49-F238E27FC236}">
                    <a16:creationId xmlns:a16="http://schemas.microsoft.com/office/drawing/2014/main" id="{BCACACAC-319D-C546-FFB8-2FCE89FDE969}"/>
                  </a:ext>
                </a:extLst>
              </p:cNvPr>
              <p:cNvSpPr>
                <a:spLocks/>
              </p:cNvSpPr>
              <p:nvPr/>
            </p:nvSpPr>
            <p:spPr bwMode="auto">
              <a:xfrm>
                <a:off x="4659630" y="3094589"/>
                <a:ext cx="1519496" cy="797446"/>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rgbClr val="70AD47">
                  <a:lumMod val="5000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23" name="Line 27">
                <a:extLst>
                  <a:ext uri="{FF2B5EF4-FFF2-40B4-BE49-F238E27FC236}">
                    <a16:creationId xmlns:a16="http://schemas.microsoft.com/office/drawing/2014/main" id="{04E427BB-2076-FAB7-068C-E96887CC8DE0}"/>
                  </a:ext>
                </a:extLst>
              </p:cNvPr>
              <p:cNvSpPr>
                <a:spLocks noChangeShapeType="1"/>
              </p:cNvSpPr>
              <p:nvPr/>
            </p:nvSpPr>
            <p:spPr bwMode="auto">
              <a:xfrm>
                <a:off x="5447837" y="4288460"/>
                <a:ext cx="0" cy="202131"/>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grpSp>
            <p:nvGrpSpPr>
              <p:cNvPr id="24" name="Group 48">
                <a:extLst>
                  <a:ext uri="{FF2B5EF4-FFF2-40B4-BE49-F238E27FC236}">
                    <a16:creationId xmlns:a16="http://schemas.microsoft.com/office/drawing/2014/main" id="{FF3E3C2D-10EA-DF97-874D-E794806E57BB}"/>
                  </a:ext>
                </a:extLst>
              </p:cNvPr>
              <p:cNvGrpSpPr/>
              <p:nvPr/>
            </p:nvGrpSpPr>
            <p:grpSpPr>
              <a:xfrm>
                <a:off x="6106907" y="3110279"/>
                <a:ext cx="5733472" cy="1539531"/>
                <a:chOff x="1422401" y="2587042"/>
                <a:chExt cx="8993811" cy="2354485"/>
              </a:xfrm>
            </p:grpSpPr>
            <p:sp>
              <p:nvSpPr>
                <p:cNvPr id="27" name="Oval 12">
                  <a:extLst>
                    <a:ext uri="{FF2B5EF4-FFF2-40B4-BE49-F238E27FC236}">
                      <a16:creationId xmlns:a16="http://schemas.microsoft.com/office/drawing/2014/main" id="{B4CEA1E6-9024-C9B5-46CC-49E1402E137A}"/>
                    </a:ext>
                  </a:extLst>
                </p:cNvPr>
                <p:cNvSpPr>
                  <a:spLocks noChangeArrowheads="1"/>
                </p:cNvSpPr>
                <p:nvPr/>
              </p:nvSpPr>
              <p:spPr bwMode="auto">
                <a:xfrm>
                  <a:off x="1964270" y="3123108"/>
                  <a:ext cx="1217080" cy="1219576"/>
                </a:xfrm>
                <a:prstGeom prst="ellipse">
                  <a:avLst/>
                </a:prstGeom>
                <a:noFill/>
                <a:ln w="20701">
                  <a:solidFill>
                    <a:srgbClr val="C2E056"/>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sp>
              <p:nvSpPr>
                <p:cNvPr id="29" name="Freeform 14">
                  <a:extLst>
                    <a:ext uri="{FF2B5EF4-FFF2-40B4-BE49-F238E27FC236}">
                      <a16:creationId xmlns:a16="http://schemas.microsoft.com/office/drawing/2014/main" id="{6582758D-F0B7-4A9A-FE7E-1D4B92F8415D}"/>
                    </a:ext>
                  </a:extLst>
                </p:cNvPr>
                <p:cNvSpPr>
                  <a:spLocks/>
                </p:cNvSpPr>
                <p:nvPr/>
              </p:nvSpPr>
              <p:spPr bwMode="auto">
                <a:xfrm>
                  <a:off x="1422401" y="3798531"/>
                  <a:ext cx="2290970" cy="1077219"/>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rgbClr val="B3D82C">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0" name="Line 15">
                  <a:extLst>
                    <a:ext uri="{FF2B5EF4-FFF2-40B4-BE49-F238E27FC236}">
                      <a16:creationId xmlns:a16="http://schemas.microsoft.com/office/drawing/2014/main" id="{D5816E9D-4FA7-4714-1943-74A2C0D58465}"/>
                    </a:ext>
                  </a:extLst>
                </p:cNvPr>
                <p:cNvSpPr>
                  <a:spLocks noChangeShapeType="1"/>
                </p:cNvSpPr>
                <p:nvPr/>
              </p:nvSpPr>
              <p:spPr bwMode="auto">
                <a:xfrm flipV="1">
                  <a:off x="2572327" y="2708112"/>
                  <a:ext cx="0" cy="311245"/>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1" name="Oval 16">
                  <a:extLst>
                    <a:ext uri="{FF2B5EF4-FFF2-40B4-BE49-F238E27FC236}">
                      <a16:creationId xmlns:a16="http://schemas.microsoft.com/office/drawing/2014/main" id="{61FB685C-74BF-B1EE-1ECE-08E372BECEE4}"/>
                    </a:ext>
                  </a:extLst>
                </p:cNvPr>
                <p:cNvSpPr>
                  <a:spLocks noChangeArrowheads="1"/>
                </p:cNvSpPr>
                <p:nvPr/>
              </p:nvSpPr>
              <p:spPr bwMode="auto">
                <a:xfrm>
                  <a:off x="4131627" y="3116180"/>
                  <a:ext cx="1217082" cy="1228384"/>
                </a:xfrm>
                <a:prstGeom prst="ellipse">
                  <a:avLst/>
                </a:prstGeom>
                <a:noFill/>
                <a:ln w="20638">
                  <a:solidFill>
                    <a:srgbClr val="D2E3C8"/>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3" name="Freeform 18">
                  <a:extLst>
                    <a:ext uri="{FF2B5EF4-FFF2-40B4-BE49-F238E27FC236}">
                      <a16:creationId xmlns:a16="http://schemas.microsoft.com/office/drawing/2014/main" id="{5C5B7C89-F784-30D0-5D3C-BC009B97C332}"/>
                    </a:ext>
                  </a:extLst>
                </p:cNvPr>
                <p:cNvSpPr>
                  <a:spLocks/>
                </p:cNvSpPr>
                <p:nvPr/>
              </p:nvSpPr>
              <p:spPr bwMode="auto">
                <a:xfrm>
                  <a:off x="3601610" y="2587042"/>
                  <a:ext cx="2290970" cy="1219576"/>
                </a:xfrm>
                <a:custGeom>
                  <a:avLst/>
                  <a:gdLst>
                    <a:gd name="T0" fmla="*/ 342 w 684"/>
                    <a:gd name="T1" fmla="*/ 37 h 341"/>
                    <a:gd name="T2" fmla="*/ 647 w 684"/>
                    <a:gd name="T3" fmla="*/ 341 h 341"/>
                    <a:gd name="T4" fmla="*/ 684 w 684"/>
                    <a:gd name="T5" fmla="*/ 341 h 341"/>
                    <a:gd name="T6" fmla="*/ 342 w 684"/>
                    <a:gd name="T7" fmla="*/ 0 h 341"/>
                    <a:gd name="T8" fmla="*/ 0 w 684"/>
                    <a:gd name="T9" fmla="*/ 341 h 341"/>
                    <a:gd name="T10" fmla="*/ 37 w 684"/>
                    <a:gd name="T11" fmla="*/ 341 h 341"/>
                    <a:gd name="T12" fmla="*/ 342 w 684"/>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4" h="341">
                      <a:moveTo>
                        <a:pt x="342" y="37"/>
                      </a:moveTo>
                      <a:cubicBezTo>
                        <a:pt x="511" y="37"/>
                        <a:pt x="647" y="173"/>
                        <a:pt x="647" y="341"/>
                      </a:cubicBezTo>
                      <a:cubicBezTo>
                        <a:pt x="684" y="341"/>
                        <a:pt x="684" y="341"/>
                        <a:pt x="684" y="341"/>
                      </a:cubicBezTo>
                      <a:cubicBezTo>
                        <a:pt x="684" y="153"/>
                        <a:pt x="531" y="0"/>
                        <a:pt x="342" y="0"/>
                      </a:cubicBezTo>
                      <a:cubicBezTo>
                        <a:pt x="153" y="0"/>
                        <a:pt x="0" y="153"/>
                        <a:pt x="0" y="341"/>
                      </a:cubicBezTo>
                      <a:cubicBezTo>
                        <a:pt x="37" y="341"/>
                        <a:pt x="37" y="341"/>
                        <a:pt x="37" y="341"/>
                      </a:cubicBezTo>
                      <a:cubicBezTo>
                        <a:pt x="37" y="173"/>
                        <a:pt x="174" y="37"/>
                        <a:pt x="342" y="37"/>
                      </a:cubicBezTo>
                      <a:close/>
                    </a:path>
                  </a:pathLst>
                </a:custGeom>
                <a:solidFill>
                  <a:srgbClr val="98BE8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4" name="Line 19">
                  <a:extLst>
                    <a:ext uri="{FF2B5EF4-FFF2-40B4-BE49-F238E27FC236}">
                      <a16:creationId xmlns:a16="http://schemas.microsoft.com/office/drawing/2014/main" id="{BC758C3E-91FA-CB06-EF11-D80ED4B18EAF}"/>
                    </a:ext>
                  </a:extLst>
                </p:cNvPr>
                <p:cNvSpPr>
                  <a:spLocks noChangeShapeType="1"/>
                </p:cNvSpPr>
                <p:nvPr/>
              </p:nvSpPr>
              <p:spPr bwMode="auto">
                <a:xfrm>
                  <a:off x="4746336" y="4423141"/>
                  <a:ext cx="0" cy="309129"/>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5" name="Oval 20">
                  <a:extLst>
                    <a:ext uri="{FF2B5EF4-FFF2-40B4-BE49-F238E27FC236}">
                      <a16:creationId xmlns:a16="http://schemas.microsoft.com/office/drawing/2014/main" id="{822DBC14-43A8-99E0-9BFC-D7D941958672}"/>
                    </a:ext>
                  </a:extLst>
                </p:cNvPr>
                <p:cNvSpPr>
                  <a:spLocks noChangeArrowheads="1"/>
                </p:cNvSpPr>
                <p:nvPr/>
              </p:nvSpPr>
              <p:spPr bwMode="auto">
                <a:xfrm>
                  <a:off x="6311950" y="3129601"/>
                  <a:ext cx="1229046" cy="1228385"/>
                </a:xfrm>
                <a:prstGeom prst="ellipse">
                  <a:avLst/>
                </a:prstGeom>
                <a:noFill/>
                <a:ln w="20701">
                  <a:solidFill>
                    <a:srgbClr val="84A63E"/>
                  </a:solidFill>
                  <a:round/>
                  <a:headEnd/>
                  <a:tailEnd/>
                </a:ln>
                <a:extLst>
                  <a:ext uri="{909E8E84-426E-40DD-AFC4-6F175D3DCCD1}">
                    <a14:hiddenFill xmlns:a14="http://schemas.microsoft.com/office/drawing/2010/main">
                      <a:solidFill>
                        <a:srgbClr val="FFFFFF"/>
                      </a:solid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6" name="Oval 21">
                  <a:extLst>
                    <a:ext uri="{FF2B5EF4-FFF2-40B4-BE49-F238E27FC236}">
                      <a16:creationId xmlns:a16="http://schemas.microsoft.com/office/drawing/2014/main" id="{6EA25E3D-8312-1121-D419-AAF67EBA637F}"/>
                    </a:ext>
                  </a:extLst>
                </p:cNvPr>
                <p:cNvSpPr>
                  <a:spLocks noChangeArrowheads="1"/>
                </p:cNvSpPr>
                <p:nvPr/>
              </p:nvSpPr>
              <p:spPr bwMode="auto">
                <a:xfrm>
                  <a:off x="6432424" y="3288404"/>
                  <a:ext cx="982217" cy="872786"/>
                </a:xfrm>
                <a:prstGeom prst="ellipse">
                  <a:avLst/>
                </a:prstGeom>
                <a:solidFill>
                  <a:srgbClr val="84A63E"/>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VII</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7" name="Freeform 22">
                  <a:extLst>
                    <a:ext uri="{FF2B5EF4-FFF2-40B4-BE49-F238E27FC236}">
                      <a16:creationId xmlns:a16="http://schemas.microsoft.com/office/drawing/2014/main" id="{9D2698E7-25F4-A2D9-172B-792E61AB898B}"/>
                    </a:ext>
                  </a:extLst>
                </p:cNvPr>
                <p:cNvSpPr>
                  <a:spLocks/>
                </p:cNvSpPr>
                <p:nvPr/>
              </p:nvSpPr>
              <p:spPr bwMode="auto">
                <a:xfrm>
                  <a:off x="5779303" y="3816868"/>
                  <a:ext cx="2383548" cy="1124659"/>
                </a:xfrm>
                <a:custGeom>
                  <a:avLst/>
                  <a:gdLst>
                    <a:gd name="T0" fmla="*/ 342 w 684"/>
                    <a:gd name="T1" fmla="*/ 305 h 342"/>
                    <a:gd name="T2" fmla="*/ 37 w 684"/>
                    <a:gd name="T3" fmla="*/ 0 h 342"/>
                    <a:gd name="T4" fmla="*/ 0 w 684"/>
                    <a:gd name="T5" fmla="*/ 0 h 342"/>
                    <a:gd name="T6" fmla="*/ 342 w 684"/>
                    <a:gd name="T7" fmla="*/ 342 h 342"/>
                    <a:gd name="T8" fmla="*/ 684 w 684"/>
                    <a:gd name="T9" fmla="*/ 0 h 342"/>
                    <a:gd name="T10" fmla="*/ 647 w 684"/>
                    <a:gd name="T11" fmla="*/ 0 h 342"/>
                    <a:gd name="T12" fmla="*/ 342 w 684"/>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4" h="342">
                      <a:moveTo>
                        <a:pt x="342" y="305"/>
                      </a:moveTo>
                      <a:cubicBezTo>
                        <a:pt x="174" y="305"/>
                        <a:pt x="37" y="169"/>
                        <a:pt x="37" y="0"/>
                      </a:cubicBezTo>
                      <a:cubicBezTo>
                        <a:pt x="0" y="0"/>
                        <a:pt x="0" y="0"/>
                        <a:pt x="0" y="0"/>
                      </a:cubicBezTo>
                      <a:cubicBezTo>
                        <a:pt x="0" y="189"/>
                        <a:pt x="153" y="342"/>
                        <a:pt x="342" y="342"/>
                      </a:cubicBezTo>
                      <a:cubicBezTo>
                        <a:pt x="531" y="342"/>
                        <a:pt x="684" y="189"/>
                        <a:pt x="684" y="0"/>
                      </a:cubicBezTo>
                      <a:cubicBezTo>
                        <a:pt x="647" y="0"/>
                        <a:pt x="647" y="0"/>
                        <a:pt x="647" y="0"/>
                      </a:cubicBezTo>
                      <a:cubicBezTo>
                        <a:pt x="647" y="169"/>
                        <a:pt x="510" y="305"/>
                        <a:pt x="342" y="305"/>
                      </a:cubicBezTo>
                      <a:close/>
                    </a:path>
                  </a:pathLst>
                </a:custGeom>
                <a:solidFill>
                  <a:srgbClr val="5B732B">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8" name="Line 23">
                  <a:extLst>
                    <a:ext uri="{FF2B5EF4-FFF2-40B4-BE49-F238E27FC236}">
                      <a16:creationId xmlns:a16="http://schemas.microsoft.com/office/drawing/2014/main" id="{439C45F0-2C8F-3FF7-0680-85C57A972878}"/>
                    </a:ext>
                  </a:extLst>
                </p:cNvPr>
                <p:cNvSpPr>
                  <a:spLocks noChangeShapeType="1"/>
                </p:cNvSpPr>
                <p:nvPr/>
              </p:nvSpPr>
              <p:spPr bwMode="auto">
                <a:xfrm flipV="1">
                  <a:off x="6941017" y="2725153"/>
                  <a:ext cx="0" cy="311245"/>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39" name="Oval 24">
                  <a:extLst>
                    <a:ext uri="{FF2B5EF4-FFF2-40B4-BE49-F238E27FC236}">
                      <a16:creationId xmlns:a16="http://schemas.microsoft.com/office/drawing/2014/main" id="{DB558F44-C223-9FA7-6399-208EC6755D0F}"/>
                    </a:ext>
                  </a:extLst>
                </p:cNvPr>
                <p:cNvSpPr>
                  <a:spLocks noChangeArrowheads="1"/>
                </p:cNvSpPr>
                <p:nvPr/>
              </p:nvSpPr>
              <p:spPr bwMode="auto">
                <a:xfrm>
                  <a:off x="8642181" y="3129601"/>
                  <a:ext cx="1226896" cy="1219577"/>
                </a:xfrm>
                <a:prstGeom prst="ellipse">
                  <a:avLst/>
                </a:prstGeom>
                <a:noFill/>
                <a:ln w="20638">
                  <a:solidFill>
                    <a:srgbClr val="70AD47">
                      <a:lumMod val="75000"/>
                    </a:srgbClr>
                  </a:solidFill>
                  <a:round/>
                  <a:headEnd/>
                  <a:tailEnd/>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41" name="Freeform 26">
                  <a:extLst>
                    <a:ext uri="{FF2B5EF4-FFF2-40B4-BE49-F238E27FC236}">
                      <a16:creationId xmlns:a16="http://schemas.microsoft.com/office/drawing/2014/main" id="{20D3234B-B949-E560-1B39-FD76B13631C0}"/>
                    </a:ext>
                  </a:extLst>
                </p:cNvPr>
                <p:cNvSpPr>
                  <a:spLocks/>
                </p:cNvSpPr>
                <p:nvPr/>
              </p:nvSpPr>
              <p:spPr bwMode="auto">
                <a:xfrm>
                  <a:off x="8032654" y="2597291"/>
                  <a:ext cx="2383558" cy="1219576"/>
                </a:xfrm>
                <a:custGeom>
                  <a:avLst/>
                  <a:gdLst>
                    <a:gd name="T0" fmla="*/ 341 w 683"/>
                    <a:gd name="T1" fmla="*/ 37 h 341"/>
                    <a:gd name="T2" fmla="*/ 646 w 683"/>
                    <a:gd name="T3" fmla="*/ 341 h 341"/>
                    <a:gd name="T4" fmla="*/ 683 w 683"/>
                    <a:gd name="T5" fmla="*/ 341 h 341"/>
                    <a:gd name="T6" fmla="*/ 341 w 683"/>
                    <a:gd name="T7" fmla="*/ 0 h 341"/>
                    <a:gd name="T8" fmla="*/ 0 w 683"/>
                    <a:gd name="T9" fmla="*/ 341 h 341"/>
                    <a:gd name="T10" fmla="*/ 37 w 683"/>
                    <a:gd name="T11" fmla="*/ 341 h 341"/>
                    <a:gd name="T12" fmla="*/ 341 w 683"/>
                    <a:gd name="T13" fmla="*/ 37 h 341"/>
                  </a:gdLst>
                  <a:ahLst/>
                  <a:cxnLst>
                    <a:cxn ang="0">
                      <a:pos x="T0" y="T1"/>
                    </a:cxn>
                    <a:cxn ang="0">
                      <a:pos x="T2" y="T3"/>
                    </a:cxn>
                    <a:cxn ang="0">
                      <a:pos x="T4" y="T5"/>
                    </a:cxn>
                    <a:cxn ang="0">
                      <a:pos x="T6" y="T7"/>
                    </a:cxn>
                    <a:cxn ang="0">
                      <a:pos x="T8" y="T9"/>
                    </a:cxn>
                    <a:cxn ang="0">
                      <a:pos x="T10" y="T11"/>
                    </a:cxn>
                    <a:cxn ang="0">
                      <a:pos x="T12" y="T13"/>
                    </a:cxn>
                  </a:cxnLst>
                  <a:rect l="0" t="0" r="r" b="b"/>
                  <a:pathLst>
                    <a:path w="683" h="341">
                      <a:moveTo>
                        <a:pt x="341" y="37"/>
                      </a:moveTo>
                      <a:cubicBezTo>
                        <a:pt x="510" y="37"/>
                        <a:pt x="646" y="173"/>
                        <a:pt x="646" y="341"/>
                      </a:cubicBezTo>
                      <a:cubicBezTo>
                        <a:pt x="683" y="341"/>
                        <a:pt x="683" y="341"/>
                        <a:pt x="683" y="341"/>
                      </a:cubicBezTo>
                      <a:cubicBezTo>
                        <a:pt x="683" y="153"/>
                        <a:pt x="530" y="0"/>
                        <a:pt x="341" y="0"/>
                      </a:cubicBezTo>
                      <a:cubicBezTo>
                        <a:pt x="153" y="0"/>
                        <a:pt x="0" y="153"/>
                        <a:pt x="0" y="341"/>
                      </a:cubicBezTo>
                      <a:cubicBezTo>
                        <a:pt x="37" y="341"/>
                        <a:pt x="37" y="341"/>
                        <a:pt x="37" y="341"/>
                      </a:cubicBezTo>
                      <a:cubicBezTo>
                        <a:pt x="37" y="173"/>
                        <a:pt x="173" y="37"/>
                        <a:pt x="341" y="37"/>
                      </a:cubicBezTo>
                      <a:close/>
                    </a:path>
                  </a:pathLst>
                </a:custGeom>
                <a:solidFill>
                  <a:srgbClr val="70AD47">
                    <a:lumMod val="50000"/>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42" name="Line 27">
                  <a:extLst>
                    <a:ext uri="{FF2B5EF4-FFF2-40B4-BE49-F238E27FC236}">
                      <a16:creationId xmlns:a16="http://schemas.microsoft.com/office/drawing/2014/main" id="{E5C8001E-1BDF-5CD4-562D-16177AA37DF5}"/>
                    </a:ext>
                  </a:extLst>
                </p:cNvPr>
                <p:cNvSpPr>
                  <a:spLocks noChangeShapeType="1"/>
                </p:cNvSpPr>
                <p:nvPr/>
              </p:nvSpPr>
              <p:spPr bwMode="auto">
                <a:xfrm>
                  <a:off x="9269076" y="4423141"/>
                  <a:ext cx="0" cy="309129"/>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grpSp>
          <p:sp>
            <p:nvSpPr>
              <p:cNvPr id="25" name="TextBox 67">
                <a:extLst>
                  <a:ext uri="{FF2B5EF4-FFF2-40B4-BE49-F238E27FC236}">
                    <a16:creationId xmlns:a16="http://schemas.microsoft.com/office/drawing/2014/main" id="{C16FC8ED-4669-6D50-3F8F-A7FF29D45305}"/>
                  </a:ext>
                </a:extLst>
              </p:cNvPr>
              <p:cNvSpPr txBox="1"/>
              <p:nvPr/>
            </p:nvSpPr>
            <p:spPr>
              <a:xfrm>
                <a:off x="3820572" y="4620513"/>
                <a:ext cx="353286" cy="455364"/>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prstClr val="white"/>
                    </a:solidFill>
                    <a:effectLst/>
                    <a:uLnTx/>
                    <a:uFillTx/>
                    <a:latin typeface="Calibri" panose="020F0502020204030204"/>
                    <a:ea typeface="+mn-ea"/>
                    <a:cs typeface="+mn-cs"/>
                  </a:rPr>
                  <a:t>1</a:t>
                </a:r>
                <a:endParaRPr kumimoji="0" lang="en-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TextBox 68">
                <a:extLst>
                  <a:ext uri="{FF2B5EF4-FFF2-40B4-BE49-F238E27FC236}">
                    <a16:creationId xmlns:a16="http://schemas.microsoft.com/office/drawing/2014/main" id="{8D782D1D-1031-A03F-9334-645A7C68274F}"/>
                  </a:ext>
                </a:extLst>
              </p:cNvPr>
              <p:cNvSpPr txBox="1"/>
              <p:nvPr/>
            </p:nvSpPr>
            <p:spPr>
              <a:xfrm>
                <a:off x="5302910" y="4613950"/>
                <a:ext cx="353286" cy="455364"/>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a:ln>
                      <a:noFill/>
                    </a:ln>
                    <a:solidFill>
                      <a:prstClr val="white"/>
                    </a:solidFill>
                    <a:effectLst/>
                    <a:uLnTx/>
                    <a:uFillTx/>
                    <a:latin typeface="Calibri" panose="020F0502020204030204"/>
                    <a:ea typeface="+mn-ea"/>
                    <a:cs typeface="+mn-cs"/>
                  </a:rPr>
                  <a:t>2</a:t>
                </a:r>
                <a:endParaRPr kumimoji="0" lang="en-SE"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 name="Freeform 14">
              <a:extLst>
                <a:ext uri="{FF2B5EF4-FFF2-40B4-BE49-F238E27FC236}">
                  <a16:creationId xmlns:a16="http://schemas.microsoft.com/office/drawing/2014/main" id="{5B3A718D-9696-472C-29E3-A6098C530587}"/>
                </a:ext>
              </a:extLst>
            </p:cNvPr>
            <p:cNvSpPr>
              <a:spLocks/>
            </p:cNvSpPr>
            <p:nvPr/>
          </p:nvSpPr>
          <p:spPr bwMode="auto">
            <a:xfrm>
              <a:off x="10041995" y="3726711"/>
              <a:ext cx="1247160" cy="571288"/>
            </a:xfrm>
            <a:custGeom>
              <a:avLst/>
              <a:gdLst>
                <a:gd name="T0" fmla="*/ 342 w 683"/>
                <a:gd name="T1" fmla="*/ 305 h 342"/>
                <a:gd name="T2" fmla="*/ 37 w 683"/>
                <a:gd name="T3" fmla="*/ 0 h 342"/>
                <a:gd name="T4" fmla="*/ 0 w 683"/>
                <a:gd name="T5" fmla="*/ 0 h 342"/>
                <a:gd name="T6" fmla="*/ 342 w 683"/>
                <a:gd name="T7" fmla="*/ 342 h 342"/>
                <a:gd name="T8" fmla="*/ 683 w 683"/>
                <a:gd name="T9" fmla="*/ 0 h 342"/>
                <a:gd name="T10" fmla="*/ 646 w 683"/>
                <a:gd name="T11" fmla="*/ 0 h 342"/>
                <a:gd name="T12" fmla="*/ 342 w 683"/>
                <a:gd name="T13" fmla="*/ 305 h 342"/>
              </a:gdLst>
              <a:ahLst/>
              <a:cxnLst>
                <a:cxn ang="0">
                  <a:pos x="T0" y="T1"/>
                </a:cxn>
                <a:cxn ang="0">
                  <a:pos x="T2" y="T3"/>
                </a:cxn>
                <a:cxn ang="0">
                  <a:pos x="T4" y="T5"/>
                </a:cxn>
                <a:cxn ang="0">
                  <a:pos x="T6" y="T7"/>
                </a:cxn>
                <a:cxn ang="0">
                  <a:pos x="T8" y="T9"/>
                </a:cxn>
                <a:cxn ang="0">
                  <a:pos x="T10" y="T11"/>
                </a:cxn>
                <a:cxn ang="0">
                  <a:pos x="T12" y="T13"/>
                </a:cxn>
              </a:cxnLst>
              <a:rect l="0" t="0" r="r" b="b"/>
              <a:pathLst>
                <a:path w="683" h="342">
                  <a:moveTo>
                    <a:pt x="342" y="305"/>
                  </a:moveTo>
                  <a:cubicBezTo>
                    <a:pt x="173" y="305"/>
                    <a:pt x="37" y="169"/>
                    <a:pt x="37" y="0"/>
                  </a:cubicBezTo>
                  <a:cubicBezTo>
                    <a:pt x="0" y="0"/>
                    <a:pt x="0" y="0"/>
                    <a:pt x="0" y="0"/>
                  </a:cubicBezTo>
                  <a:cubicBezTo>
                    <a:pt x="0" y="189"/>
                    <a:pt x="153" y="342"/>
                    <a:pt x="342" y="342"/>
                  </a:cubicBezTo>
                  <a:cubicBezTo>
                    <a:pt x="530" y="342"/>
                    <a:pt x="683" y="189"/>
                    <a:pt x="683" y="0"/>
                  </a:cubicBezTo>
                  <a:cubicBezTo>
                    <a:pt x="646" y="0"/>
                    <a:pt x="646" y="0"/>
                    <a:pt x="646" y="0"/>
                  </a:cubicBezTo>
                  <a:cubicBezTo>
                    <a:pt x="646" y="169"/>
                    <a:pt x="510" y="305"/>
                    <a:pt x="342" y="305"/>
                  </a:cubicBezTo>
                  <a:close/>
                </a:path>
              </a:pathLst>
            </a:custGeom>
            <a:solidFill>
              <a:srgbClr val="B3D82C">
                <a:alpha val="20000"/>
              </a:srgbClr>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grpSp>
      <p:sp>
        <p:nvSpPr>
          <p:cNvPr id="43" name="TextBox 13">
            <a:extLst>
              <a:ext uri="{FF2B5EF4-FFF2-40B4-BE49-F238E27FC236}">
                <a16:creationId xmlns:a16="http://schemas.microsoft.com/office/drawing/2014/main" id="{13C66B6C-ECD8-D2A5-ADFE-BFC8892E6FC9}"/>
              </a:ext>
            </a:extLst>
          </p:cNvPr>
          <p:cNvSpPr txBox="1"/>
          <p:nvPr/>
        </p:nvSpPr>
        <p:spPr>
          <a:xfrm>
            <a:off x="2248286" y="1372118"/>
            <a:ext cx="2165550"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1</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44" name="TextBox 13">
            <a:extLst>
              <a:ext uri="{FF2B5EF4-FFF2-40B4-BE49-F238E27FC236}">
                <a16:creationId xmlns:a16="http://schemas.microsoft.com/office/drawing/2014/main" id="{0875A05A-52C7-D7AA-B4A7-5EE7C913EF86}"/>
              </a:ext>
            </a:extLst>
          </p:cNvPr>
          <p:cNvSpPr txBox="1"/>
          <p:nvPr/>
        </p:nvSpPr>
        <p:spPr>
          <a:xfrm>
            <a:off x="143137" y="1871161"/>
            <a:ext cx="1847746"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Översikt </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45" name="TextBox 13">
            <a:extLst>
              <a:ext uri="{FF2B5EF4-FFF2-40B4-BE49-F238E27FC236}">
                <a16:creationId xmlns:a16="http://schemas.microsoft.com/office/drawing/2014/main" id="{4294053B-A88F-EB8E-1430-B9B05050BD04}"/>
              </a:ext>
            </a:extLst>
          </p:cNvPr>
          <p:cNvSpPr txBox="1"/>
          <p:nvPr/>
        </p:nvSpPr>
        <p:spPr>
          <a:xfrm>
            <a:off x="5064539" y="1943687"/>
            <a:ext cx="2395552" cy="1083374"/>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När är vi nöjda?</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Fastställda gränsvärden </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Hur vi tar fram där det saknas</a:t>
            </a:r>
          </a:p>
        </p:txBody>
      </p:sp>
      <p:sp>
        <p:nvSpPr>
          <p:cNvPr id="46" name="TextBox 13">
            <a:extLst>
              <a:ext uri="{FF2B5EF4-FFF2-40B4-BE49-F238E27FC236}">
                <a16:creationId xmlns:a16="http://schemas.microsoft.com/office/drawing/2014/main" id="{54D6A23C-89E5-55C2-112C-5D5B9FBACAF8}"/>
              </a:ext>
            </a:extLst>
          </p:cNvPr>
          <p:cNvSpPr txBox="1"/>
          <p:nvPr/>
        </p:nvSpPr>
        <p:spPr>
          <a:xfrm>
            <a:off x="492230" y="2241534"/>
            <a:ext cx="1416875" cy="787908"/>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00B0F0"/>
                </a:solidFill>
                <a:effectLst/>
                <a:uLnTx/>
                <a:uFillTx/>
                <a:latin typeface="Calibri"/>
                <a:ea typeface="微软雅黑" panose="020B0503020204020204" pitchFamily="34" charset="-122"/>
                <a:cs typeface="宋体" pitchFamily="2" charset="-122"/>
                <a:sym typeface="Arial" pitchFamily="34" charset="0"/>
              </a:rPr>
              <a:t>Lagkrav</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Lokala klimatinitiativ</a:t>
            </a:r>
          </a:p>
        </p:txBody>
      </p:sp>
      <p:sp>
        <p:nvSpPr>
          <p:cNvPr id="47" name="TextBox 13">
            <a:extLst>
              <a:ext uri="{FF2B5EF4-FFF2-40B4-BE49-F238E27FC236}">
                <a16:creationId xmlns:a16="http://schemas.microsoft.com/office/drawing/2014/main" id="{3182F32E-38D9-A86A-9FAB-0DAE95A8A56F}"/>
              </a:ext>
            </a:extLst>
          </p:cNvPr>
          <p:cNvSpPr txBox="1"/>
          <p:nvPr/>
        </p:nvSpPr>
        <p:spPr>
          <a:xfrm>
            <a:off x="7528507" y="2541590"/>
            <a:ext cx="1628491" cy="541687"/>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Företagsnivå</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Projektnivå</a:t>
            </a:r>
          </a:p>
        </p:txBody>
      </p:sp>
      <p:sp>
        <p:nvSpPr>
          <p:cNvPr id="48" name="TextBox 13">
            <a:extLst>
              <a:ext uri="{FF2B5EF4-FFF2-40B4-BE49-F238E27FC236}">
                <a16:creationId xmlns:a16="http://schemas.microsoft.com/office/drawing/2014/main" id="{46533B19-B564-DCE6-C7F1-EFFD2482600F}"/>
              </a:ext>
            </a:extLst>
          </p:cNvPr>
          <p:cNvSpPr txBox="1"/>
          <p:nvPr/>
        </p:nvSpPr>
        <p:spPr>
          <a:xfrm>
            <a:off x="2678506" y="1745003"/>
            <a:ext cx="1968871" cy="1280351"/>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00B0F0"/>
                </a:solidFill>
                <a:effectLst/>
                <a:uLnTx/>
                <a:uFillTx/>
                <a:latin typeface="Calibri"/>
                <a:ea typeface="微软雅黑" panose="020B0503020204020204" pitchFamily="34" charset="-122"/>
                <a:cs typeface="宋体" pitchFamily="2" charset="-122"/>
                <a:sym typeface="Arial" pitchFamily="34" charset="0"/>
              </a:rPr>
              <a:t>Beräkna till Boverkets klimatdeklaration</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Kompletterande beräkning</a:t>
            </a:r>
          </a:p>
        </p:txBody>
      </p:sp>
      <p:sp>
        <p:nvSpPr>
          <p:cNvPr id="49" name="TextBox 13">
            <a:extLst>
              <a:ext uri="{FF2B5EF4-FFF2-40B4-BE49-F238E27FC236}">
                <a16:creationId xmlns:a16="http://schemas.microsoft.com/office/drawing/2014/main" id="{78BEF91E-3726-E718-9CB1-9A883DE7B79A}"/>
              </a:ext>
            </a:extLst>
          </p:cNvPr>
          <p:cNvSpPr txBox="1"/>
          <p:nvPr/>
        </p:nvSpPr>
        <p:spPr>
          <a:xfrm>
            <a:off x="4988917" y="1476821"/>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3</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0" name="TextBox 13">
            <a:extLst>
              <a:ext uri="{FF2B5EF4-FFF2-40B4-BE49-F238E27FC236}">
                <a16:creationId xmlns:a16="http://schemas.microsoft.com/office/drawing/2014/main" id="{9FB222BB-2A50-B592-7FF1-ADE42AEE821B}"/>
              </a:ext>
            </a:extLst>
          </p:cNvPr>
          <p:cNvSpPr txBox="1"/>
          <p:nvPr/>
        </p:nvSpPr>
        <p:spPr>
          <a:xfrm>
            <a:off x="7303392" y="1907500"/>
            <a:ext cx="1904408" cy="784830"/>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Upphandling &amp; målstyrning</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1" name="TextBox 13">
            <a:extLst>
              <a:ext uri="{FF2B5EF4-FFF2-40B4-BE49-F238E27FC236}">
                <a16:creationId xmlns:a16="http://schemas.microsoft.com/office/drawing/2014/main" id="{9E025C5C-ED2D-0E05-04C0-0DB75431727E}"/>
              </a:ext>
            </a:extLst>
          </p:cNvPr>
          <p:cNvSpPr txBox="1"/>
          <p:nvPr/>
        </p:nvSpPr>
        <p:spPr>
          <a:xfrm>
            <a:off x="1246014" y="4343343"/>
            <a:ext cx="1953157"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0 </a:t>
            </a:r>
          </a:p>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200" b="0"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 </a:t>
            </a:r>
            <a:endParaRPr kumimoji="0" lang="en-US" altLang="zh-CN" sz="1200" b="0"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2" name="TextBox 13">
            <a:extLst>
              <a:ext uri="{FF2B5EF4-FFF2-40B4-BE49-F238E27FC236}">
                <a16:creationId xmlns:a16="http://schemas.microsoft.com/office/drawing/2014/main" id="{C10608A8-B47C-02AB-722E-9C7F807F7771}"/>
              </a:ext>
            </a:extLst>
          </p:cNvPr>
          <p:cNvSpPr txBox="1"/>
          <p:nvPr/>
        </p:nvSpPr>
        <p:spPr>
          <a:xfrm>
            <a:off x="3716530" y="4375237"/>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2</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3" name="TextBox 13">
            <a:extLst>
              <a:ext uri="{FF2B5EF4-FFF2-40B4-BE49-F238E27FC236}">
                <a16:creationId xmlns:a16="http://schemas.microsoft.com/office/drawing/2014/main" id="{82AABDB7-E0F1-2D62-166A-16851218B031}"/>
              </a:ext>
            </a:extLst>
          </p:cNvPr>
          <p:cNvSpPr txBox="1"/>
          <p:nvPr/>
        </p:nvSpPr>
        <p:spPr>
          <a:xfrm>
            <a:off x="3872081" y="4842050"/>
            <a:ext cx="2069040" cy="1575816"/>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Klimatförbättra – utan extra kostnad</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Klimatförbättra till rimlig kostnad </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Ex som ÄTA eller grönt sidoanbud</a:t>
            </a:r>
            <a:endParaRPr kumimoji="0" lang="en-US"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endParaRPr>
          </a:p>
        </p:txBody>
      </p:sp>
      <p:sp>
        <p:nvSpPr>
          <p:cNvPr id="55" name="TextBox 13">
            <a:extLst>
              <a:ext uri="{FF2B5EF4-FFF2-40B4-BE49-F238E27FC236}">
                <a16:creationId xmlns:a16="http://schemas.microsoft.com/office/drawing/2014/main" id="{702726E3-5D09-7281-6196-23DBB5A8F283}"/>
              </a:ext>
            </a:extLst>
          </p:cNvPr>
          <p:cNvSpPr txBox="1"/>
          <p:nvPr/>
        </p:nvSpPr>
        <p:spPr>
          <a:xfrm>
            <a:off x="6293848" y="4933676"/>
            <a:ext cx="1879343" cy="787908"/>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rPr>
              <a:t>Klimatbalansering – som är trovärdig</a:t>
            </a:r>
          </a:p>
          <a:p>
            <a:pPr marL="285750" marR="0" lvl="0" indent="-285750" algn="l" defTabSz="1216025"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sv-SE" altLang="zh-CN" sz="1600" b="0" i="0" u="none" strike="noStrike" kern="1200" cap="none" spc="0" normalizeH="0" baseline="0" noProof="0">
              <a:ln>
                <a:noFill/>
              </a:ln>
              <a:solidFill>
                <a:srgbClr val="70AD47">
                  <a:lumMod val="75000"/>
                </a:srgbClr>
              </a:solidFill>
              <a:effectLst/>
              <a:uLnTx/>
              <a:uFillTx/>
              <a:latin typeface="Calibri"/>
              <a:ea typeface="微软雅黑" panose="020B0503020204020204" pitchFamily="34" charset="-122"/>
              <a:cs typeface="宋体" pitchFamily="2" charset="-122"/>
              <a:sym typeface="Arial" pitchFamily="34" charset="0"/>
            </a:endParaRPr>
          </a:p>
        </p:txBody>
      </p:sp>
      <p:sp>
        <p:nvSpPr>
          <p:cNvPr id="56" name="TextBox 13">
            <a:extLst>
              <a:ext uri="{FF2B5EF4-FFF2-40B4-BE49-F238E27FC236}">
                <a16:creationId xmlns:a16="http://schemas.microsoft.com/office/drawing/2014/main" id="{8DAEF5D3-356E-A6DD-92EF-B5B8CE159CDC}"/>
              </a:ext>
            </a:extLst>
          </p:cNvPr>
          <p:cNvSpPr txBox="1"/>
          <p:nvPr/>
        </p:nvSpPr>
        <p:spPr>
          <a:xfrm>
            <a:off x="6192775" y="4488365"/>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8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Steg 4</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7" name="TextBox 13">
            <a:extLst>
              <a:ext uri="{FF2B5EF4-FFF2-40B4-BE49-F238E27FC236}">
                <a16:creationId xmlns:a16="http://schemas.microsoft.com/office/drawing/2014/main" id="{6E3B4B3B-5424-0B35-9A6A-B7B478C3A53E}"/>
              </a:ext>
            </a:extLst>
          </p:cNvPr>
          <p:cNvSpPr txBox="1"/>
          <p:nvPr/>
        </p:nvSpPr>
        <p:spPr>
          <a:xfrm>
            <a:off x="8576293" y="4472011"/>
            <a:ext cx="1904408" cy="461665"/>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Sammanfattning</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2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58" name="Line 15">
            <a:extLst>
              <a:ext uri="{FF2B5EF4-FFF2-40B4-BE49-F238E27FC236}">
                <a16:creationId xmlns:a16="http://schemas.microsoft.com/office/drawing/2014/main" id="{A39474D8-5DDA-9789-D7AD-4F7742C54D9E}"/>
              </a:ext>
            </a:extLst>
          </p:cNvPr>
          <p:cNvSpPr>
            <a:spLocks noChangeShapeType="1"/>
          </p:cNvSpPr>
          <p:nvPr/>
        </p:nvSpPr>
        <p:spPr bwMode="auto">
          <a:xfrm flipV="1">
            <a:off x="10684757" y="3152095"/>
            <a:ext cx="0" cy="165064"/>
          </a:xfrm>
          <a:prstGeom prst="line">
            <a:avLst/>
          </a:prstGeom>
          <a:noFill/>
          <a:ln w="6350">
            <a:solidFill>
              <a:sysClr val="window" lastClr="FFFFFF">
                <a:lumMod val="50000"/>
              </a:sysClr>
            </a:solidFill>
            <a:prstDash val="solid"/>
            <a:round/>
            <a:headEnd/>
            <a:tailEnd type="oval" w="sm" len="sm"/>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C8A977"/>
              </a:solidFill>
              <a:effectLst/>
              <a:uLnTx/>
              <a:uFillTx/>
              <a:latin typeface="微软雅黑" panose="020B0503020204020204" pitchFamily="34" charset="-122"/>
              <a:ea typeface="微软雅黑" panose="020B0503020204020204" pitchFamily="34" charset="-122"/>
              <a:cs typeface="+mn-cs"/>
            </a:endParaRPr>
          </a:p>
        </p:txBody>
      </p:sp>
      <p:sp>
        <p:nvSpPr>
          <p:cNvPr id="59" name="TextBox 13">
            <a:extLst>
              <a:ext uri="{FF2B5EF4-FFF2-40B4-BE49-F238E27FC236}">
                <a16:creationId xmlns:a16="http://schemas.microsoft.com/office/drawing/2014/main" id="{77CE6064-8232-63CB-61AA-DABC500AD9C4}"/>
              </a:ext>
            </a:extLst>
          </p:cNvPr>
          <p:cNvSpPr txBox="1"/>
          <p:nvPr/>
        </p:nvSpPr>
        <p:spPr>
          <a:xfrm>
            <a:off x="9675882" y="2560138"/>
            <a:ext cx="1904408" cy="784830"/>
          </a:xfrm>
          <a:prstGeom prst="rect">
            <a:avLst/>
          </a:prstGeom>
          <a:noFill/>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fontAlgn="base">
              <a:spcBef>
                <a:spcPct val="0"/>
              </a:spcBef>
              <a:spcAft>
                <a:spcPct val="0"/>
              </a:spcAft>
              <a:defRPr>
                <a:solidFill>
                  <a:schemeClr val="tx1"/>
                </a:solidFill>
                <a:latin typeface="Calibri" pitchFamily="34" charset="0"/>
                <a:ea typeface="宋体" pitchFamily="2" charset="-122"/>
              </a:defRPr>
            </a:lvl6pPr>
            <a:lvl7pPr marL="2971800" indent="-228600" defTabSz="1216025" fontAlgn="base">
              <a:spcBef>
                <a:spcPct val="0"/>
              </a:spcBef>
              <a:spcAft>
                <a:spcPct val="0"/>
              </a:spcAft>
              <a:defRPr>
                <a:solidFill>
                  <a:schemeClr val="tx1"/>
                </a:solidFill>
                <a:latin typeface="Calibri" pitchFamily="34" charset="0"/>
                <a:ea typeface="宋体" pitchFamily="2" charset="-122"/>
              </a:defRPr>
            </a:lvl7pPr>
            <a:lvl8pPr marL="3429000" indent="-228600" defTabSz="1216025" fontAlgn="base">
              <a:spcBef>
                <a:spcPct val="0"/>
              </a:spcBef>
              <a:spcAft>
                <a:spcPct val="0"/>
              </a:spcAft>
              <a:defRPr>
                <a:solidFill>
                  <a:schemeClr val="tx1"/>
                </a:solidFill>
                <a:latin typeface="Calibri" pitchFamily="34" charset="0"/>
                <a:ea typeface="宋体" pitchFamily="2" charset="-122"/>
              </a:defRPr>
            </a:lvl8pPr>
            <a:lvl9pPr marL="3886200" indent="-228600" defTabSz="1216025"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Fördjupning</a:t>
            </a:r>
          </a:p>
          <a:p>
            <a:pPr marL="0" marR="0" lvl="0" indent="0" algn="ctr" defTabSz="1216025" rtl="0" eaLnBrk="1" fontAlgn="auto" latinLnBrk="0" hangingPunct="1">
              <a:lnSpc>
                <a:spcPct val="100000"/>
              </a:lnSpc>
              <a:spcBef>
                <a:spcPts val="0"/>
              </a:spcBef>
              <a:spcAft>
                <a:spcPts val="0"/>
              </a:spcAft>
              <a:buClrTx/>
              <a:buSzTx/>
              <a:buFontTx/>
              <a:buNone/>
              <a:tabLst/>
              <a:defRPr/>
            </a:pPr>
            <a:r>
              <a:rPr kumimoji="0" lang="sv-SE"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rPr>
              <a:t>per avsnitt</a:t>
            </a:r>
          </a:p>
          <a:p>
            <a:pPr marL="0" marR="0" lvl="0" indent="0" algn="ctr" defTabSz="1216025" rtl="0" eaLnBrk="1" fontAlgn="auto" latinLnBrk="0" hangingPunct="1">
              <a:lnSpc>
                <a:spcPct val="100000"/>
              </a:lnSpc>
              <a:spcBef>
                <a:spcPts val="0"/>
              </a:spcBef>
              <a:spcAft>
                <a:spcPts val="0"/>
              </a:spcAft>
              <a:buClrTx/>
              <a:buSzTx/>
              <a:buFontTx/>
              <a:buNone/>
              <a:tabLst/>
              <a:defRPr/>
            </a:pPr>
            <a:endParaRPr kumimoji="0" lang="en-US" altLang="zh-CN" sz="1700" b="1" i="0" u="none" strike="noStrike" kern="1200" cap="none" spc="0" normalizeH="0" baseline="0" noProof="0">
              <a:ln>
                <a:noFill/>
              </a:ln>
              <a:solidFill>
                <a:srgbClr val="70AD47">
                  <a:lumMod val="75000"/>
                </a:srgbClr>
              </a:solidFill>
              <a:effectLst/>
              <a:uLnTx/>
              <a:uFillTx/>
              <a:latin typeface="Century Gothic" panose="020B0502020202020204" pitchFamily="34" charset="0"/>
              <a:ea typeface="微软雅黑" panose="020B0503020204020204" pitchFamily="34" charset="-122"/>
              <a:cs typeface="宋体" pitchFamily="2" charset="-122"/>
              <a:sym typeface="Arial" pitchFamily="34" charset="0"/>
            </a:endParaRPr>
          </a:p>
        </p:txBody>
      </p:sp>
      <p:sp>
        <p:nvSpPr>
          <p:cNvPr id="60" name="Rektangel 59">
            <a:extLst>
              <a:ext uri="{FF2B5EF4-FFF2-40B4-BE49-F238E27FC236}">
                <a16:creationId xmlns:a16="http://schemas.microsoft.com/office/drawing/2014/main" id="{6937C809-8869-875E-0590-38E2DEEC4E8D}"/>
              </a:ext>
            </a:extLst>
          </p:cNvPr>
          <p:cNvSpPr/>
          <p:nvPr/>
        </p:nvSpPr>
        <p:spPr>
          <a:xfrm>
            <a:off x="106847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textruta 60">
            <a:extLst>
              <a:ext uri="{FF2B5EF4-FFF2-40B4-BE49-F238E27FC236}">
                <a16:creationId xmlns:a16="http://schemas.microsoft.com/office/drawing/2014/main" id="{CD21C25E-2530-37B0-AD9C-E1F4B4CA3C26}"/>
              </a:ext>
            </a:extLst>
          </p:cNvPr>
          <p:cNvSpPr txBox="1"/>
          <p:nvPr/>
        </p:nvSpPr>
        <p:spPr>
          <a:xfrm>
            <a:off x="10877025" y="306227"/>
            <a:ext cx="125128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2" name="textruta 61">
            <a:extLst>
              <a:ext uri="{FF2B5EF4-FFF2-40B4-BE49-F238E27FC236}">
                <a16:creationId xmlns:a16="http://schemas.microsoft.com/office/drawing/2014/main" id="{D8CD250E-9DA2-CEAC-8CA7-5BEB73874630}"/>
              </a:ext>
            </a:extLst>
          </p:cNvPr>
          <p:cNvSpPr txBox="1"/>
          <p:nvPr/>
        </p:nvSpPr>
        <p:spPr>
          <a:xfrm>
            <a:off x="10889247" y="575626"/>
            <a:ext cx="125128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3" name="Rektangel 62">
            <a:extLst>
              <a:ext uri="{FF2B5EF4-FFF2-40B4-BE49-F238E27FC236}">
                <a16:creationId xmlns:a16="http://schemas.microsoft.com/office/drawing/2014/main" id="{EDB46253-C0CB-5CF7-F0FB-788B27B3AEF7}"/>
              </a:ext>
            </a:extLst>
          </p:cNvPr>
          <p:cNvSpPr/>
          <p:nvPr/>
        </p:nvSpPr>
        <p:spPr>
          <a:xfrm>
            <a:off x="106847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64" name="Pratbubbla: rektangel med rundade hörn 63">
            <a:extLst>
              <a:ext uri="{FF2B5EF4-FFF2-40B4-BE49-F238E27FC236}">
                <a16:creationId xmlns:a16="http://schemas.microsoft.com/office/drawing/2014/main" id="{DEF0948D-0796-47F9-9425-A628F03F0504}"/>
              </a:ext>
            </a:extLst>
          </p:cNvPr>
          <p:cNvSpPr/>
          <p:nvPr/>
        </p:nvSpPr>
        <p:spPr>
          <a:xfrm>
            <a:off x="6677121" y="1435149"/>
            <a:ext cx="1068132" cy="357494"/>
          </a:xfrm>
          <a:prstGeom prst="wedgeRoundRectCallout">
            <a:avLst>
              <a:gd name="adj1" fmla="val -74151"/>
              <a:gd name="adj2" fmla="val 64948"/>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Calibri" panose="020F0502020204030204"/>
                <a:ea typeface="+mn-ea"/>
                <a:cs typeface="+mn-cs"/>
              </a:rPr>
              <a:t>Denna</a:t>
            </a:r>
            <a:r>
              <a:rPr kumimoji="0" lang="sv-SE" sz="1800" b="0"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sv-SE" sz="1400" b="0" i="0" u="none" strike="noStrike" kern="1200" cap="none" spc="0" normalizeH="0" baseline="0" noProof="0" dirty="0" err="1">
                <a:ln>
                  <a:noFill/>
                </a:ln>
                <a:solidFill>
                  <a:prstClr val="white"/>
                </a:solidFill>
                <a:effectLst/>
                <a:uLnTx/>
                <a:uFillTx/>
                <a:latin typeface="Calibri" panose="020F0502020204030204"/>
                <a:ea typeface="+mn-ea"/>
                <a:cs typeface="+mn-cs"/>
              </a:rPr>
              <a:t>ppt</a:t>
            </a:r>
            <a:endParaRPr kumimoji="0" lang="sv-SE" sz="1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Oval 12">
            <a:extLst>
              <a:ext uri="{FF2B5EF4-FFF2-40B4-BE49-F238E27FC236}">
                <a16:creationId xmlns:a16="http://schemas.microsoft.com/office/drawing/2014/main" id="{8FE222B5-D44D-93E2-93DD-96E5E412F5ED}"/>
              </a:ext>
            </a:extLst>
          </p:cNvPr>
          <p:cNvSpPr>
            <a:spLocks noChangeArrowheads="1"/>
          </p:cNvSpPr>
          <p:nvPr/>
        </p:nvSpPr>
        <p:spPr bwMode="auto">
          <a:xfrm>
            <a:off x="10353480" y="1160770"/>
            <a:ext cx="662554" cy="646785"/>
          </a:xfrm>
          <a:prstGeom prst="ellipse">
            <a:avLst/>
          </a:prstGeom>
          <a:noFill/>
          <a:ln w="20701">
            <a:solidFill>
              <a:schemeClr val="bg2"/>
            </a:solidFill>
            <a:round/>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D2E3C8"/>
              </a:solidFill>
              <a:effectLst/>
              <a:uLnTx/>
              <a:uFillTx/>
              <a:latin typeface="微软雅黑" panose="020B0503020204020204" pitchFamily="34" charset="-122"/>
              <a:ea typeface="微软雅黑" panose="020B0503020204020204" pitchFamily="34" charset="-122"/>
              <a:cs typeface="+mn-cs"/>
            </a:endParaRPr>
          </a:p>
        </p:txBody>
      </p:sp>
      <p:sp>
        <p:nvSpPr>
          <p:cNvPr id="67" name="Oval 13">
            <a:extLst>
              <a:ext uri="{FF2B5EF4-FFF2-40B4-BE49-F238E27FC236}">
                <a16:creationId xmlns:a16="http://schemas.microsoft.com/office/drawing/2014/main" id="{0B4D2246-AFA9-5ECF-4925-5A0D2FFA4BF8}"/>
              </a:ext>
            </a:extLst>
          </p:cNvPr>
          <p:cNvSpPr>
            <a:spLocks noChangeArrowheads="1"/>
          </p:cNvSpPr>
          <p:nvPr/>
        </p:nvSpPr>
        <p:spPr bwMode="auto">
          <a:xfrm>
            <a:off x="10426328" y="1230577"/>
            <a:ext cx="530886" cy="492488"/>
          </a:xfrm>
          <a:prstGeom prst="ellipse">
            <a:avLst/>
          </a:prstGeom>
          <a:solidFill>
            <a:schemeClr val="bg2"/>
          </a:solidFill>
          <a:ln>
            <a:solidFill>
              <a:schemeClr val="bg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8" name="textruta 67">
            <a:extLst>
              <a:ext uri="{FF2B5EF4-FFF2-40B4-BE49-F238E27FC236}">
                <a16:creationId xmlns:a16="http://schemas.microsoft.com/office/drawing/2014/main" id="{B07D71FC-6775-53E0-E8D0-8B1FD631E7DD}"/>
              </a:ext>
            </a:extLst>
          </p:cNvPr>
          <p:cNvSpPr txBox="1"/>
          <p:nvPr/>
        </p:nvSpPr>
        <p:spPr>
          <a:xfrm>
            <a:off x="11041647" y="1194751"/>
            <a:ext cx="1251285" cy="8002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PPT / Video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Avsnitt I-VII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9" name="Rektangel 68">
            <a:extLst>
              <a:ext uri="{FF2B5EF4-FFF2-40B4-BE49-F238E27FC236}">
                <a16:creationId xmlns:a16="http://schemas.microsoft.com/office/drawing/2014/main" id="{1A3DE507-6D88-FF4E-E7C6-55FEBFFB2453}"/>
              </a:ext>
            </a:extLst>
          </p:cNvPr>
          <p:cNvSpPr/>
          <p:nvPr/>
        </p:nvSpPr>
        <p:spPr>
          <a:xfrm>
            <a:off x="9877425" y="6310610"/>
            <a:ext cx="2263107" cy="46166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ysClr val="windowText" lastClr="000000"/>
                </a:solidFill>
                <a:effectLst/>
                <a:uLnTx/>
                <a:uFillTx/>
                <a:latin typeface="Calibri" panose="020F0502020204030204"/>
                <a:ea typeface="+mn-ea"/>
                <a:cs typeface="+mn-cs"/>
              </a:rPr>
              <a:t>Version: HT 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sysClr val="windowText" lastClr="000000"/>
                </a:solidFill>
                <a:effectLst/>
                <a:uLnTx/>
                <a:uFillTx/>
                <a:latin typeface="Calibri" panose="020F0502020204030204"/>
                <a:ea typeface="+mn-ea"/>
                <a:cs typeface="+mn-cs"/>
              </a:rPr>
              <a:t>Treano </a:t>
            </a:r>
            <a:r>
              <a:rPr kumimoji="0" lang="sv-SE" sz="1200" b="0" i="0" u="none" strike="noStrike" kern="1200" cap="none" spc="0" normalizeH="0" baseline="0" noProof="0">
                <a:ln>
                  <a:noFill/>
                </a:ln>
                <a:solidFill>
                  <a:sysClr val="windowText" lastClr="000000"/>
                </a:solidFill>
                <a:effectLst/>
                <a:uLnTx/>
                <a:uFillTx/>
                <a:latin typeface="Calibri" panose="020F0502020204030204"/>
                <a:ea typeface="+mn-ea"/>
                <a:cs typeface="+mn-cs"/>
                <a:sym typeface="Wingdings" panose="05000000000000000000" pitchFamily="2" charset="2"/>
              </a:rPr>
              <a:t> LFM30  Publik gratis</a:t>
            </a:r>
            <a:endParaRPr kumimoji="0" lang="sv-SE" sz="12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65" name="Oval 21">
            <a:extLst>
              <a:ext uri="{FF2B5EF4-FFF2-40B4-BE49-F238E27FC236}">
                <a16:creationId xmlns:a16="http://schemas.microsoft.com/office/drawing/2014/main" id="{4D12CF08-5341-9114-5701-2CC73D686C2A}"/>
              </a:ext>
            </a:extLst>
          </p:cNvPr>
          <p:cNvSpPr>
            <a:spLocks noChangeArrowheads="1"/>
          </p:cNvSpPr>
          <p:nvPr/>
        </p:nvSpPr>
        <p:spPr bwMode="auto">
          <a:xfrm>
            <a:off x="6755399" y="3480599"/>
            <a:ext cx="534700" cy="462870"/>
          </a:xfrm>
          <a:prstGeom prst="ellipse">
            <a:avLst/>
          </a:prstGeom>
          <a:solidFill>
            <a:srgbClr val="D2E3C8"/>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VII</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8" name="Oval 21">
            <a:extLst>
              <a:ext uri="{FF2B5EF4-FFF2-40B4-BE49-F238E27FC236}">
                <a16:creationId xmlns:a16="http://schemas.microsoft.com/office/drawing/2014/main" id="{DC9A49DF-AC33-F7E0-A0FE-5F2F424CFD9B}"/>
              </a:ext>
            </a:extLst>
          </p:cNvPr>
          <p:cNvSpPr>
            <a:spLocks noChangeArrowheads="1"/>
          </p:cNvSpPr>
          <p:nvPr/>
        </p:nvSpPr>
        <p:spPr bwMode="auto">
          <a:xfrm>
            <a:off x="5569608" y="3475363"/>
            <a:ext cx="534700" cy="462870"/>
          </a:xfrm>
          <a:prstGeom prst="ellipse">
            <a:avLst/>
          </a:prstGeom>
          <a:solidFill>
            <a:srgbClr val="DBED9B"/>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V</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9" name="Oval 21">
            <a:extLst>
              <a:ext uri="{FF2B5EF4-FFF2-40B4-BE49-F238E27FC236}">
                <a16:creationId xmlns:a16="http://schemas.microsoft.com/office/drawing/2014/main" id="{12312A6B-D2FF-A679-17C5-ACA2D94C1A64}"/>
              </a:ext>
            </a:extLst>
          </p:cNvPr>
          <p:cNvSpPr>
            <a:spLocks noChangeArrowheads="1"/>
          </p:cNvSpPr>
          <p:nvPr/>
        </p:nvSpPr>
        <p:spPr bwMode="auto">
          <a:xfrm>
            <a:off x="4372054" y="3474739"/>
            <a:ext cx="534700" cy="462870"/>
          </a:xfrm>
          <a:prstGeom prst="ellipse">
            <a:avLst/>
          </a:prstGeom>
          <a:solidFill>
            <a:srgbClr val="DBED9B"/>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IV</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0" name="Oval 21">
            <a:extLst>
              <a:ext uri="{FF2B5EF4-FFF2-40B4-BE49-F238E27FC236}">
                <a16:creationId xmlns:a16="http://schemas.microsoft.com/office/drawing/2014/main" id="{C3297C65-E926-B7A7-B6F5-95FF5AF5FF37}"/>
              </a:ext>
            </a:extLst>
          </p:cNvPr>
          <p:cNvSpPr>
            <a:spLocks noChangeArrowheads="1"/>
          </p:cNvSpPr>
          <p:nvPr/>
        </p:nvSpPr>
        <p:spPr bwMode="auto">
          <a:xfrm>
            <a:off x="3099676" y="3474739"/>
            <a:ext cx="534700" cy="462870"/>
          </a:xfrm>
          <a:prstGeom prst="ellipse">
            <a:avLst/>
          </a:prstGeom>
          <a:solidFill>
            <a:srgbClr val="84A63E"/>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III</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1" name="Oval 21">
            <a:extLst>
              <a:ext uri="{FF2B5EF4-FFF2-40B4-BE49-F238E27FC236}">
                <a16:creationId xmlns:a16="http://schemas.microsoft.com/office/drawing/2014/main" id="{91F5E1AA-7E53-1B94-B455-72C089720E56}"/>
              </a:ext>
            </a:extLst>
          </p:cNvPr>
          <p:cNvSpPr>
            <a:spLocks noChangeArrowheads="1"/>
          </p:cNvSpPr>
          <p:nvPr/>
        </p:nvSpPr>
        <p:spPr bwMode="auto">
          <a:xfrm>
            <a:off x="1908916" y="3464138"/>
            <a:ext cx="534700" cy="462870"/>
          </a:xfrm>
          <a:prstGeom prst="ellipse">
            <a:avLst/>
          </a:prstGeom>
          <a:solidFill>
            <a:srgbClr val="D2E3C8"/>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II</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2" name="Oval 21">
            <a:extLst>
              <a:ext uri="{FF2B5EF4-FFF2-40B4-BE49-F238E27FC236}">
                <a16:creationId xmlns:a16="http://schemas.microsoft.com/office/drawing/2014/main" id="{D0BD7A01-FC11-C082-E698-0762D19B7F19}"/>
              </a:ext>
            </a:extLst>
          </p:cNvPr>
          <p:cNvSpPr>
            <a:spLocks noChangeArrowheads="1"/>
          </p:cNvSpPr>
          <p:nvPr/>
        </p:nvSpPr>
        <p:spPr bwMode="auto">
          <a:xfrm>
            <a:off x="730915" y="3457276"/>
            <a:ext cx="534700" cy="462870"/>
          </a:xfrm>
          <a:prstGeom prst="ellipse">
            <a:avLst/>
          </a:prstGeom>
          <a:solidFill>
            <a:srgbClr val="DBED9B"/>
          </a:solidFill>
          <a:ln>
            <a:noFill/>
          </a:ln>
        </p:spPr>
        <p:txBody>
          <a:bodyPr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I</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3" name="Oval 21">
            <a:extLst>
              <a:ext uri="{FF2B5EF4-FFF2-40B4-BE49-F238E27FC236}">
                <a16:creationId xmlns:a16="http://schemas.microsoft.com/office/drawing/2014/main" id="{4EAC61AE-66B7-158A-DBAF-E798A2FD810F}"/>
              </a:ext>
            </a:extLst>
          </p:cNvPr>
          <p:cNvSpPr>
            <a:spLocks noChangeArrowheads="1"/>
          </p:cNvSpPr>
          <p:nvPr/>
        </p:nvSpPr>
        <p:spPr bwMode="auto">
          <a:xfrm>
            <a:off x="9211838" y="3491489"/>
            <a:ext cx="534700" cy="462870"/>
          </a:xfrm>
          <a:prstGeom prst="ellipse">
            <a:avLst/>
          </a:prstGeom>
          <a:solidFill>
            <a:schemeClr val="bg1">
              <a:lumMod val="65000"/>
            </a:schemeClr>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srgbClr val="84A63E"/>
                </a:solidFill>
                <a:effectLst/>
                <a:uLnTx/>
                <a:uFillTx/>
                <a:latin typeface="微软雅黑" panose="020B0503020204020204" pitchFamily="34" charset="-122"/>
                <a:ea typeface="微软雅黑" panose="020B0503020204020204" pitchFamily="34" charset="-122"/>
                <a:cs typeface="+mn-cs"/>
              </a:rPr>
              <a:t> </a:t>
            </a:r>
            <a:endParaRPr kumimoji="0" lang="zh-CN" altLang="en-US" sz="1200" b="0" i="0" u="none" strike="noStrike" kern="0" cap="none" spc="0" normalizeH="0" baseline="0" noProof="0">
              <a:ln>
                <a:noFill/>
              </a:ln>
              <a:solidFill>
                <a:srgbClr val="84A63E"/>
              </a:solidFill>
              <a:effectLst/>
              <a:uLnTx/>
              <a:uFillTx/>
              <a:latin typeface="微软雅黑" panose="020B0503020204020204" pitchFamily="34" charset="-122"/>
              <a:ea typeface="微软雅黑" panose="020B0503020204020204" pitchFamily="34" charset="-122"/>
              <a:cs typeface="+mn-cs"/>
            </a:endParaRPr>
          </a:p>
        </p:txBody>
      </p:sp>
      <p:sp>
        <p:nvSpPr>
          <p:cNvPr id="154" name="Oval 21">
            <a:extLst>
              <a:ext uri="{FF2B5EF4-FFF2-40B4-BE49-F238E27FC236}">
                <a16:creationId xmlns:a16="http://schemas.microsoft.com/office/drawing/2014/main" id="{FDAD0310-642E-D5A4-3488-C618E6ADF5B7}"/>
              </a:ext>
            </a:extLst>
          </p:cNvPr>
          <p:cNvSpPr>
            <a:spLocks noChangeArrowheads="1"/>
          </p:cNvSpPr>
          <p:nvPr/>
        </p:nvSpPr>
        <p:spPr bwMode="auto">
          <a:xfrm>
            <a:off x="10405281" y="3471735"/>
            <a:ext cx="534700" cy="462870"/>
          </a:xfrm>
          <a:prstGeom prst="ellipse">
            <a:avLst/>
          </a:prstGeom>
          <a:solidFill>
            <a:srgbClr val="DBED9B"/>
          </a:solidFill>
          <a:ln>
            <a:noFill/>
          </a:ln>
        </p:spPr>
        <p:txBody>
          <a:bodyPr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zh-CN"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en-US" sz="12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1658367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7B064E17-D6EA-B32C-D983-01DFD50D02B2}"/>
              </a:ext>
            </a:extLst>
          </p:cNvPr>
          <p:cNvGraphicFramePr>
            <a:graphicFrameLocks noGrp="1"/>
          </p:cNvGraphicFramePr>
          <p:nvPr/>
        </p:nvGraphicFramePr>
        <p:xfrm>
          <a:off x="1206500" y="198120"/>
          <a:ext cx="9144000" cy="6461760"/>
        </p:xfrm>
        <a:graphic>
          <a:graphicData uri="http://schemas.openxmlformats.org/drawingml/2006/table">
            <a:tbl>
              <a:tblPr firstRow="1" bandRow="1">
                <a:tableStyleId>{073A0DAA-6AF3-43AB-8588-CEC1D06C72B9}</a:tableStyleId>
              </a:tblPr>
              <a:tblGrid>
                <a:gridCol w="874226">
                  <a:extLst>
                    <a:ext uri="{9D8B030D-6E8A-4147-A177-3AD203B41FA5}">
                      <a16:colId xmlns:a16="http://schemas.microsoft.com/office/drawing/2014/main" val="39034195"/>
                    </a:ext>
                  </a:extLst>
                </a:gridCol>
                <a:gridCol w="825500">
                  <a:extLst>
                    <a:ext uri="{9D8B030D-6E8A-4147-A177-3AD203B41FA5}">
                      <a16:colId xmlns:a16="http://schemas.microsoft.com/office/drawing/2014/main" val="3277432864"/>
                    </a:ext>
                  </a:extLst>
                </a:gridCol>
                <a:gridCol w="3289300">
                  <a:extLst>
                    <a:ext uri="{9D8B030D-6E8A-4147-A177-3AD203B41FA5}">
                      <a16:colId xmlns:a16="http://schemas.microsoft.com/office/drawing/2014/main" val="1273006140"/>
                    </a:ext>
                  </a:extLst>
                </a:gridCol>
                <a:gridCol w="1409700">
                  <a:extLst>
                    <a:ext uri="{9D8B030D-6E8A-4147-A177-3AD203B41FA5}">
                      <a16:colId xmlns:a16="http://schemas.microsoft.com/office/drawing/2014/main" val="3417083219"/>
                    </a:ext>
                  </a:extLst>
                </a:gridCol>
                <a:gridCol w="1409700">
                  <a:extLst>
                    <a:ext uri="{9D8B030D-6E8A-4147-A177-3AD203B41FA5}">
                      <a16:colId xmlns:a16="http://schemas.microsoft.com/office/drawing/2014/main" val="3927215073"/>
                    </a:ext>
                  </a:extLst>
                </a:gridCol>
                <a:gridCol w="1335574">
                  <a:extLst>
                    <a:ext uri="{9D8B030D-6E8A-4147-A177-3AD203B41FA5}">
                      <a16:colId xmlns:a16="http://schemas.microsoft.com/office/drawing/2014/main" val="3952985036"/>
                    </a:ext>
                  </a:extLst>
                </a:gridCol>
              </a:tblGrid>
              <a:tr h="283710">
                <a:tc>
                  <a:txBody>
                    <a:bodyPr/>
                    <a:lstStyle/>
                    <a:p>
                      <a:r>
                        <a:rPr lang="sv-SE"/>
                        <a:t>Månad</a:t>
                      </a:r>
                    </a:p>
                  </a:txBody>
                  <a:tcPr/>
                </a:tc>
                <a:tc>
                  <a:txBody>
                    <a:bodyPr/>
                    <a:lstStyle/>
                    <a:p>
                      <a:r>
                        <a:rPr lang="sv-SE"/>
                        <a:t>Vecka</a:t>
                      </a:r>
                    </a:p>
                  </a:txBody>
                  <a:tcPr/>
                </a:tc>
                <a:tc>
                  <a:txBody>
                    <a:bodyPr/>
                    <a:lstStyle/>
                    <a:p>
                      <a:r>
                        <a:rPr lang="sv-SE"/>
                        <a:t>Innehåll Klimatberäkningsstuga</a:t>
                      </a:r>
                    </a:p>
                  </a:txBody>
                  <a:tcPr>
                    <a:lnB w="12700" cap="flat" cmpd="sng" algn="ctr">
                      <a:solidFill>
                        <a:srgbClr val="0070C0"/>
                      </a:solidFill>
                      <a:prstDash val="solid"/>
                      <a:round/>
                      <a:headEnd type="none" w="med" len="med"/>
                      <a:tailEnd type="none" w="med" len="med"/>
                    </a:lnB>
                  </a:tcPr>
                </a:tc>
                <a:tc>
                  <a:txBody>
                    <a:bodyPr/>
                    <a:lstStyle/>
                    <a:p>
                      <a:r>
                        <a:rPr lang="sv-SE"/>
                        <a:t>Treano (2 h)</a:t>
                      </a:r>
                    </a:p>
                  </a:txBody>
                  <a:tcPr/>
                </a:tc>
                <a:tc>
                  <a:txBody>
                    <a:bodyPr/>
                    <a:lstStyle/>
                    <a:p>
                      <a:r>
                        <a:rPr lang="sv-SE"/>
                        <a:t>Aura (2 h)</a:t>
                      </a:r>
                    </a:p>
                  </a:txBody>
                  <a:tcPr/>
                </a:tc>
                <a:tc>
                  <a:txBody>
                    <a:bodyPr/>
                    <a:lstStyle/>
                    <a:p>
                      <a:r>
                        <a:rPr lang="sv-SE"/>
                        <a:t>Gäst (1-2 h)</a:t>
                      </a:r>
                    </a:p>
                  </a:txBody>
                  <a:tcPr/>
                </a:tc>
                <a:extLst>
                  <a:ext uri="{0D108BD9-81ED-4DB2-BD59-A6C34878D82A}">
                    <a16:rowId xmlns:a16="http://schemas.microsoft.com/office/drawing/2014/main" val="2415781438"/>
                  </a:ext>
                </a:extLst>
              </a:tr>
              <a:tr h="283710">
                <a:tc>
                  <a:txBody>
                    <a:bodyPr/>
                    <a:lstStyle/>
                    <a:p>
                      <a:r>
                        <a:rPr lang="sv-SE" sz="1400"/>
                        <a:t>Sept</a:t>
                      </a:r>
                    </a:p>
                  </a:txBody>
                  <a:tcPr/>
                </a:tc>
                <a:tc>
                  <a:txBody>
                    <a:bodyPr/>
                    <a:lstStyle/>
                    <a:p>
                      <a:r>
                        <a:rPr lang="sv-SE" sz="1400"/>
                        <a:t>36</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Översikt &amp; </a:t>
                      </a:r>
                      <a:r>
                        <a:rPr lang="sv-SE" sz="1400" b="1" err="1">
                          <a:solidFill>
                            <a:schemeClr val="tx2"/>
                          </a:solidFill>
                        </a:rPr>
                        <a:t>admin</a:t>
                      </a:r>
                      <a:endParaRPr lang="sv-SE" sz="1400" b="1">
                        <a:solidFill>
                          <a:schemeClr val="tx2"/>
                        </a:solidFill>
                      </a:endParaRP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258183647"/>
                  </a:ext>
                </a:extLst>
              </a:tr>
              <a:tr h="283710">
                <a:tc>
                  <a:txBody>
                    <a:bodyPr/>
                    <a:lstStyle/>
                    <a:p>
                      <a:endParaRPr lang="sv-SE" sz="1400"/>
                    </a:p>
                  </a:txBody>
                  <a:tcPr/>
                </a:tc>
                <a:tc>
                  <a:txBody>
                    <a:bodyPr/>
                    <a:lstStyle/>
                    <a:p>
                      <a:r>
                        <a:rPr lang="sv-SE" sz="1400"/>
                        <a:t>37</a:t>
                      </a:r>
                    </a:p>
                  </a:txBody>
                  <a:tcPr/>
                </a:tc>
                <a:tc>
                  <a:txBody>
                    <a:bodyPr/>
                    <a:lstStyle/>
                    <a:p>
                      <a:r>
                        <a:rPr lang="sv-SE" sz="1400"/>
                        <a:t>Presentation av klimatberäkningsverktyg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3181604718"/>
                  </a:ext>
                </a:extLst>
              </a:tr>
              <a:tr h="283710">
                <a:tc>
                  <a:txBody>
                    <a:bodyPr/>
                    <a:lstStyle/>
                    <a:p>
                      <a:endParaRPr lang="sv-SE" sz="1400"/>
                    </a:p>
                  </a:txBody>
                  <a:tcPr/>
                </a:tc>
                <a:tc>
                  <a:txBody>
                    <a:bodyPr/>
                    <a:lstStyle/>
                    <a:p>
                      <a:r>
                        <a:rPr lang="sv-SE" sz="1400"/>
                        <a:t>38</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0: Identifiera affären</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21992264"/>
                  </a:ext>
                </a:extLst>
              </a:tr>
              <a:tr h="283710">
                <a:tc>
                  <a:txBody>
                    <a:bodyPr/>
                    <a:lstStyle/>
                    <a:p>
                      <a:endParaRPr lang="sv-SE" sz="1400"/>
                    </a:p>
                  </a:txBody>
                  <a:tcPr/>
                </a:tc>
                <a:tc>
                  <a:txBody>
                    <a:bodyPr/>
                    <a:lstStyle/>
                    <a:p>
                      <a:r>
                        <a:rPr lang="sv-SE" sz="1400"/>
                        <a:t>39</a:t>
                      </a:r>
                    </a:p>
                  </a:txBody>
                  <a:tcPr/>
                </a:tc>
                <a:tc>
                  <a:txBody>
                    <a:bodyPr/>
                    <a:lstStyle/>
                    <a:p>
                      <a:r>
                        <a:rPr lang="sv-SE" sz="1400"/>
                        <a:t>Steg 0: Fördjupning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690852469"/>
                  </a:ext>
                </a:extLst>
              </a:tr>
              <a:tr h="283710">
                <a:tc>
                  <a:txBody>
                    <a:bodyPr/>
                    <a:lstStyle/>
                    <a:p>
                      <a:r>
                        <a:rPr lang="sv-SE" sz="1400"/>
                        <a:t>Okt</a:t>
                      </a:r>
                    </a:p>
                  </a:txBody>
                  <a:tcPr/>
                </a:tc>
                <a:tc>
                  <a:txBody>
                    <a:bodyPr/>
                    <a:lstStyle/>
                    <a:p>
                      <a:r>
                        <a:rPr lang="sv-SE" sz="1400"/>
                        <a:t>40</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1: Översikt Nyproduktion och ROT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610328157"/>
                  </a:ext>
                </a:extLst>
              </a:tr>
              <a:tr h="283710">
                <a:tc>
                  <a:txBody>
                    <a:bodyPr/>
                    <a:lstStyle/>
                    <a:p>
                      <a:endParaRPr lang="sv-SE" sz="1400"/>
                    </a:p>
                  </a:txBody>
                  <a:tcPr/>
                </a:tc>
                <a:tc>
                  <a:txBody>
                    <a:bodyPr/>
                    <a:lstStyle/>
                    <a:p>
                      <a:r>
                        <a:rPr lang="sv-SE" sz="1400"/>
                        <a:t>41</a:t>
                      </a:r>
                    </a:p>
                  </a:txBody>
                  <a:tcPr/>
                </a:tc>
                <a:tc>
                  <a:txBody>
                    <a:bodyPr/>
                    <a:lstStyle/>
                    <a:p>
                      <a:r>
                        <a:rPr lang="sv-SE" sz="1400"/>
                        <a:t>Steg 1 och 5: Fördjupning + Bidcon</a:t>
                      </a:r>
                    </a:p>
                  </a:txBody>
                  <a:tcPr>
                    <a:lnT w="12700" cap="flat" cmpd="sng" algn="ctr">
                      <a:solidFill>
                        <a:srgbClr val="0070C0"/>
                      </a:solidFill>
                      <a:prstDash val="solid"/>
                      <a:round/>
                      <a:headEnd type="none" w="med" len="med"/>
                      <a:tailEnd type="none" w="med" len="med"/>
                    </a:lnT>
                  </a:tcPr>
                </a:tc>
                <a:tc>
                  <a:txBody>
                    <a:bodyPr/>
                    <a:lstStyle/>
                    <a:p>
                      <a:endParaRPr lang="sv-SE" sz="1400"/>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4073778101"/>
                  </a:ext>
                </a:extLst>
              </a:tr>
              <a:tr h="283710">
                <a:tc>
                  <a:txBody>
                    <a:bodyPr/>
                    <a:lstStyle/>
                    <a:p>
                      <a:endParaRPr lang="sv-SE" sz="1400"/>
                    </a:p>
                  </a:txBody>
                  <a:tcPr/>
                </a:tc>
                <a:tc>
                  <a:txBody>
                    <a:bodyPr/>
                    <a:lstStyle/>
                    <a:p>
                      <a:r>
                        <a:rPr lang="sv-SE" sz="1400"/>
                        <a:t>42</a:t>
                      </a:r>
                    </a:p>
                  </a:txBody>
                  <a:tcPr/>
                </a:tc>
                <a:tc>
                  <a:txBody>
                    <a:bodyPr/>
                    <a:lstStyle/>
                    <a:p>
                      <a:r>
                        <a:rPr lang="sv-SE" sz="1400"/>
                        <a:t>Steg 1: Fördjupning + Prodikt &amp; Plant</a:t>
                      </a:r>
                    </a:p>
                  </a:txBody>
                  <a:tcPr/>
                </a:tc>
                <a:tc>
                  <a:txBody>
                    <a:bodyPr/>
                    <a:lstStyle/>
                    <a:p>
                      <a:endParaRPr lang="sv-SE" sz="1400"/>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330732361"/>
                  </a:ext>
                </a:extLst>
              </a:tr>
              <a:tr h="283710">
                <a:tc>
                  <a:txBody>
                    <a:bodyPr/>
                    <a:lstStyle/>
                    <a:p>
                      <a:endParaRPr lang="sv-SE" sz="1400"/>
                    </a:p>
                  </a:txBody>
                  <a:tcPr/>
                </a:tc>
                <a:tc>
                  <a:txBody>
                    <a:bodyPr/>
                    <a:lstStyle/>
                    <a:p>
                      <a:r>
                        <a:rPr lang="sv-SE" sz="1400"/>
                        <a:t>43</a:t>
                      </a:r>
                    </a:p>
                  </a:txBody>
                  <a:tcPr/>
                </a:tc>
                <a:tc>
                  <a:txBody>
                    <a:bodyPr/>
                    <a:lstStyle/>
                    <a:p>
                      <a:r>
                        <a:rPr lang="sv-SE" sz="1400"/>
                        <a:t>Steg 1: Fördjupning + BM &amp; Nodon</a:t>
                      </a:r>
                    </a:p>
                  </a:txBody>
                  <a:tcPr/>
                </a:tc>
                <a:tc>
                  <a:txBody>
                    <a:bodyPr/>
                    <a:lstStyle/>
                    <a:p>
                      <a:endParaRPr lang="sv-SE" sz="1400"/>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3153738361"/>
                  </a:ext>
                </a:extLst>
              </a:tr>
              <a:tr h="283710">
                <a:tc>
                  <a:txBody>
                    <a:bodyPr/>
                    <a:lstStyle/>
                    <a:p>
                      <a:endParaRPr lang="sv-SE" sz="1400"/>
                    </a:p>
                  </a:txBody>
                  <a:tcPr/>
                </a:tc>
                <a:tc>
                  <a:txBody>
                    <a:bodyPr/>
                    <a:lstStyle/>
                    <a:p>
                      <a:r>
                        <a:rPr lang="sv-SE" sz="1400"/>
                        <a:t>44</a:t>
                      </a:r>
                    </a:p>
                  </a:txBody>
                  <a:tcPr/>
                </a:tc>
                <a:tc>
                  <a:txBody>
                    <a:bodyPr/>
                    <a:lstStyle/>
                    <a:p>
                      <a:r>
                        <a:rPr lang="sv-SE" sz="1400"/>
                        <a:t>Steg 1: Anläggning</a:t>
                      </a:r>
                    </a:p>
                  </a:txBody>
                  <a:tcPr>
                    <a:lnB w="12700" cap="flat" cmpd="sng" algn="ctr">
                      <a:solidFill>
                        <a:srgbClr val="0070C0"/>
                      </a:solidFill>
                      <a:prstDash val="solid"/>
                      <a:round/>
                      <a:headEnd type="none" w="med" len="med"/>
                      <a:tailEnd type="none" w="med" len="med"/>
                    </a:lnB>
                  </a:tcPr>
                </a:tc>
                <a:tc>
                  <a:txBody>
                    <a:bodyPr/>
                    <a:lstStyle/>
                    <a:p>
                      <a:r>
                        <a:rPr lang="sv-SE" sz="1400"/>
                        <a:t>X</a:t>
                      </a:r>
                    </a:p>
                  </a:txBody>
                  <a:tcPr/>
                </a:tc>
                <a:tc>
                  <a:txBody>
                    <a:bodyPr/>
                    <a:lstStyle/>
                    <a:p>
                      <a:r>
                        <a:rPr lang="sv-SE" sz="1400"/>
                        <a:t>X</a:t>
                      </a:r>
                    </a:p>
                  </a:txBody>
                  <a:tcPr/>
                </a:tc>
                <a:tc>
                  <a:txBody>
                    <a:bodyPr/>
                    <a:lstStyle/>
                    <a:p>
                      <a:r>
                        <a:rPr lang="sv-SE" sz="1400"/>
                        <a:t>X</a:t>
                      </a:r>
                    </a:p>
                  </a:txBody>
                  <a:tcPr/>
                </a:tc>
                <a:extLst>
                  <a:ext uri="{0D108BD9-81ED-4DB2-BD59-A6C34878D82A}">
                    <a16:rowId xmlns:a16="http://schemas.microsoft.com/office/drawing/2014/main" val="2327050476"/>
                  </a:ext>
                </a:extLst>
              </a:tr>
              <a:tr h="283710">
                <a:tc>
                  <a:txBody>
                    <a:bodyPr/>
                    <a:lstStyle/>
                    <a:p>
                      <a:r>
                        <a:rPr lang="sv-SE" sz="1400"/>
                        <a:t>Nov</a:t>
                      </a:r>
                    </a:p>
                  </a:txBody>
                  <a:tcPr/>
                </a:tc>
                <a:tc>
                  <a:txBody>
                    <a:bodyPr/>
                    <a:lstStyle/>
                    <a:p>
                      <a:r>
                        <a:rPr lang="sv-SE" sz="1400"/>
                        <a:t>45</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2 &amp; 5: Översikt </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19955530"/>
                  </a:ext>
                </a:extLst>
              </a:tr>
              <a:tr h="283710">
                <a:tc>
                  <a:txBody>
                    <a:bodyPr/>
                    <a:lstStyle/>
                    <a:p>
                      <a:endParaRPr lang="sv-SE" sz="1400"/>
                    </a:p>
                  </a:txBody>
                  <a:tcPr/>
                </a:tc>
                <a:tc>
                  <a:txBody>
                    <a:bodyPr/>
                    <a:lstStyle/>
                    <a:p>
                      <a:r>
                        <a:rPr lang="sv-SE" sz="1400"/>
                        <a:t>46</a:t>
                      </a:r>
                    </a:p>
                  </a:txBody>
                  <a:tcPr/>
                </a:tc>
                <a:tc>
                  <a:txBody>
                    <a:bodyPr/>
                    <a:lstStyle/>
                    <a:p>
                      <a:r>
                        <a:rPr lang="sv-SE" sz="1400"/>
                        <a:t>Steg 2 &amp; 5: Fördjupning</a:t>
                      </a:r>
                    </a:p>
                  </a:txBody>
                  <a:tcPr>
                    <a:lnT w="12700" cap="flat" cmpd="sng" algn="ctr">
                      <a:solidFill>
                        <a:srgbClr val="0070C0"/>
                      </a:solidFill>
                      <a:prstDash val="solid"/>
                      <a:round/>
                      <a:headEnd type="none" w="med" len="med"/>
                      <a:tailEnd type="none" w="med" len="med"/>
                    </a:lnT>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086569822"/>
                  </a:ext>
                </a:extLst>
              </a:tr>
              <a:tr h="283710">
                <a:tc>
                  <a:txBody>
                    <a:bodyPr/>
                    <a:lstStyle/>
                    <a:p>
                      <a:endParaRPr lang="sv-SE" sz="1400"/>
                    </a:p>
                  </a:txBody>
                  <a:tcPr/>
                </a:tc>
                <a:tc>
                  <a:txBody>
                    <a:bodyPr/>
                    <a:lstStyle/>
                    <a:p>
                      <a:r>
                        <a:rPr lang="sv-SE" sz="1400"/>
                        <a:t>47</a:t>
                      </a:r>
                    </a:p>
                  </a:txBody>
                  <a:tcPr/>
                </a:tc>
                <a:tc>
                  <a:txBody>
                    <a:bodyPr/>
                    <a:lstStyle/>
                    <a:p>
                      <a:r>
                        <a:rPr lang="sv-SE" sz="1400"/>
                        <a:t>Steg 2 &amp; 5: Fördjupning</a:t>
                      </a:r>
                    </a:p>
                  </a:txBody>
                  <a:tcPr>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144755140"/>
                  </a:ext>
                </a:extLst>
              </a:tr>
              <a:tr h="283710">
                <a:tc>
                  <a:txBody>
                    <a:bodyPr/>
                    <a:lstStyle/>
                    <a:p>
                      <a:endParaRPr lang="sv-SE" sz="1400"/>
                    </a:p>
                  </a:txBody>
                  <a:tcPr/>
                </a:tc>
                <a:tc>
                  <a:txBody>
                    <a:bodyPr/>
                    <a:lstStyle/>
                    <a:p>
                      <a:r>
                        <a:rPr lang="sv-SE" sz="1400"/>
                        <a:t>48</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3 &amp; 5: BATNEEC, översikt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811217229"/>
                  </a:ext>
                </a:extLst>
              </a:tr>
              <a:tr h="283710">
                <a:tc>
                  <a:txBody>
                    <a:bodyPr/>
                    <a:lstStyle/>
                    <a:p>
                      <a:r>
                        <a:rPr lang="sv-SE" sz="1400"/>
                        <a:t>Dec</a:t>
                      </a:r>
                    </a:p>
                  </a:txBody>
                  <a:tcPr/>
                </a:tc>
                <a:tc>
                  <a:txBody>
                    <a:bodyPr/>
                    <a:lstStyle/>
                    <a:p>
                      <a:r>
                        <a:rPr lang="sv-SE" sz="1400"/>
                        <a:t>49</a:t>
                      </a:r>
                    </a:p>
                  </a:txBody>
                  <a:tcPr/>
                </a:tc>
                <a:tc>
                  <a:txBody>
                    <a:bodyPr/>
                    <a:lstStyle/>
                    <a:p>
                      <a:r>
                        <a:rPr lang="sv-SE" sz="1400"/>
                        <a:t>Steg 3 &amp; 5: Fördjupning, motivera Ny</a:t>
                      </a:r>
                    </a:p>
                  </a:txBody>
                  <a:tcPr>
                    <a:lnT w="12700" cap="flat" cmpd="sng" algn="ctr">
                      <a:solidFill>
                        <a:srgbClr val="0070C0"/>
                      </a:solidFill>
                      <a:prstDash val="solid"/>
                      <a:round/>
                      <a:headEnd type="none" w="med" len="med"/>
                      <a:tailEnd type="none" w="med" len="med"/>
                    </a:lnT>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3700197710"/>
                  </a:ext>
                </a:extLst>
              </a:tr>
              <a:tr h="283710">
                <a:tc>
                  <a:txBody>
                    <a:bodyPr/>
                    <a:lstStyle/>
                    <a:p>
                      <a:endParaRPr lang="sv-SE" sz="1400"/>
                    </a:p>
                  </a:txBody>
                  <a:tcPr/>
                </a:tc>
                <a:tc>
                  <a:txBody>
                    <a:bodyPr/>
                    <a:lstStyle/>
                    <a:p>
                      <a:r>
                        <a:rPr lang="sv-SE" sz="1400"/>
                        <a:t>50</a:t>
                      </a:r>
                    </a:p>
                  </a:txBody>
                  <a:tcPr/>
                </a:tc>
                <a:tc>
                  <a:txBody>
                    <a:bodyPr/>
                    <a:lstStyle/>
                    <a:p>
                      <a:r>
                        <a:rPr lang="sv-SE" sz="1400"/>
                        <a:t>Steg 3 &amp; 5: Fördjupning, motivera ROT</a:t>
                      </a:r>
                    </a:p>
                  </a:txBody>
                  <a:tcPr>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3760592166"/>
                  </a:ext>
                </a:extLst>
              </a:tr>
              <a:tr h="283710">
                <a:tc>
                  <a:txBody>
                    <a:bodyPr/>
                    <a:lstStyle/>
                    <a:p>
                      <a:r>
                        <a:rPr lang="sv-SE" sz="1400"/>
                        <a:t>Jan</a:t>
                      </a:r>
                    </a:p>
                  </a:txBody>
                  <a:tcPr/>
                </a:tc>
                <a:tc>
                  <a:txBody>
                    <a:bodyPr/>
                    <a:lstStyle/>
                    <a:p>
                      <a:r>
                        <a:rPr lang="sv-SE" sz="1400"/>
                        <a:t>3</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Steg 4 &amp; 5: Översikt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207734925"/>
                  </a:ext>
                </a:extLst>
              </a:tr>
              <a:tr h="283710">
                <a:tc>
                  <a:txBody>
                    <a:bodyPr/>
                    <a:lstStyle/>
                    <a:p>
                      <a:endParaRPr lang="sv-SE" sz="1400"/>
                    </a:p>
                  </a:txBody>
                  <a:tcPr/>
                </a:tc>
                <a:tc>
                  <a:txBody>
                    <a:bodyPr/>
                    <a:lstStyle/>
                    <a:p>
                      <a:r>
                        <a:rPr lang="sv-SE" sz="1400"/>
                        <a:t>4</a:t>
                      </a:r>
                    </a:p>
                  </a:txBody>
                  <a:tcPr/>
                </a:tc>
                <a:tc>
                  <a:txBody>
                    <a:bodyPr/>
                    <a:lstStyle/>
                    <a:p>
                      <a:r>
                        <a:rPr lang="sv-SE" sz="1400"/>
                        <a:t>Steg 4 &amp; 5: Fördjupning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4165055993"/>
                  </a:ext>
                </a:extLst>
              </a:tr>
              <a:tr h="283710">
                <a:tc>
                  <a:txBody>
                    <a:bodyPr/>
                    <a:lstStyle/>
                    <a:p>
                      <a:endParaRPr lang="sv-SE" sz="1400"/>
                    </a:p>
                  </a:txBody>
                  <a:tcPr/>
                </a:tc>
                <a:tc>
                  <a:txBody>
                    <a:bodyPr/>
                    <a:lstStyle/>
                    <a:p>
                      <a:r>
                        <a:rPr lang="sv-SE" sz="1400"/>
                        <a:t>5</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Upphandling &amp; målstyrning: Översikt</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140310620"/>
                  </a:ext>
                </a:extLst>
              </a:tr>
              <a:tr h="283710">
                <a:tc>
                  <a:txBody>
                    <a:bodyPr/>
                    <a:lstStyle/>
                    <a:p>
                      <a:r>
                        <a:rPr lang="sv-SE" sz="1400"/>
                        <a:t>Feb</a:t>
                      </a:r>
                    </a:p>
                  </a:txBody>
                  <a:tcPr/>
                </a:tc>
                <a:tc>
                  <a:txBody>
                    <a:bodyPr/>
                    <a:lstStyle/>
                    <a:p>
                      <a:r>
                        <a:rPr lang="sv-SE" sz="1400"/>
                        <a:t>6</a:t>
                      </a:r>
                    </a:p>
                  </a:txBody>
                  <a:tcPr/>
                </a:tc>
                <a:tc>
                  <a:txBody>
                    <a:bodyPr/>
                    <a:lstStyle/>
                    <a:p>
                      <a:r>
                        <a:rPr lang="sv-SE" sz="1400"/>
                        <a:t>Upphandling &amp; målstyrning: Fördjupning</a:t>
                      </a:r>
                    </a:p>
                  </a:txBody>
                  <a:tcP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endParaRPr lang="sv-SE" sz="1400"/>
                    </a:p>
                  </a:txBody>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2897315243"/>
                  </a:ext>
                </a:extLst>
              </a:tr>
              <a:tr h="283710">
                <a:tc>
                  <a:txBody>
                    <a:bodyPr/>
                    <a:lstStyle/>
                    <a:p>
                      <a:endParaRPr lang="sv-SE" sz="1400"/>
                    </a:p>
                  </a:txBody>
                  <a:tcPr/>
                </a:tc>
                <a:tc>
                  <a:txBody>
                    <a:bodyPr/>
                    <a:lstStyle/>
                    <a:p>
                      <a:r>
                        <a:rPr lang="sv-SE" sz="1400"/>
                        <a:t>7</a:t>
                      </a:r>
                    </a:p>
                  </a:txBody>
                  <a:tcPr>
                    <a:lnR w="12700" cap="flat" cmpd="sng" algn="ctr">
                      <a:solidFill>
                        <a:srgbClr val="0070C0"/>
                      </a:solidFill>
                      <a:prstDash val="solid"/>
                      <a:round/>
                      <a:headEnd type="none" w="med" len="med"/>
                      <a:tailEnd type="none" w="med" len="med"/>
                    </a:lnR>
                  </a:tcPr>
                </a:tc>
                <a:tc>
                  <a:txBody>
                    <a:bodyPr/>
                    <a:lstStyle/>
                    <a:p>
                      <a:r>
                        <a:rPr lang="sv-SE" sz="1400" b="1">
                          <a:solidFill>
                            <a:schemeClr val="tx2"/>
                          </a:solidFill>
                        </a:rPr>
                        <a:t>Sammanfattning, dokumentation, intyg</a:t>
                      </a:r>
                    </a:p>
                  </a:txBody>
                  <a:tcP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tcPr>
                </a:tc>
                <a:tc>
                  <a:txBody>
                    <a:bodyPr/>
                    <a:lstStyle/>
                    <a:p>
                      <a:r>
                        <a:rPr lang="sv-SE" sz="1400"/>
                        <a:t>X</a:t>
                      </a:r>
                    </a:p>
                  </a:txBody>
                  <a:tcPr>
                    <a:lnL w="12700" cap="flat" cmpd="sng" algn="ctr">
                      <a:solidFill>
                        <a:srgbClr val="0070C0"/>
                      </a:solidFill>
                      <a:prstDash val="solid"/>
                      <a:round/>
                      <a:headEnd type="none" w="med" len="med"/>
                      <a:tailEnd type="none" w="med" len="med"/>
                    </a:lnL>
                  </a:tcPr>
                </a:tc>
                <a:tc>
                  <a:txBody>
                    <a:bodyPr/>
                    <a:lstStyle/>
                    <a:p>
                      <a:r>
                        <a:rPr lang="sv-SE" sz="1400"/>
                        <a:t>X</a:t>
                      </a:r>
                    </a:p>
                  </a:txBody>
                  <a:tcPr/>
                </a:tc>
                <a:tc>
                  <a:txBody>
                    <a:bodyPr/>
                    <a:lstStyle/>
                    <a:p>
                      <a:endParaRPr lang="sv-SE" sz="1400"/>
                    </a:p>
                  </a:txBody>
                  <a:tcPr/>
                </a:tc>
                <a:extLst>
                  <a:ext uri="{0D108BD9-81ED-4DB2-BD59-A6C34878D82A}">
                    <a16:rowId xmlns:a16="http://schemas.microsoft.com/office/drawing/2014/main" val="163536258"/>
                  </a:ext>
                </a:extLst>
              </a:tr>
            </a:tbl>
          </a:graphicData>
        </a:graphic>
      </p:graphicFrame>
      <p:sp>
        <p:nvSpPr>
          <p:cNvPr id="4" name="Pratbubbla: oval 3">
            <a:extLst>
              <a:ext uri="{FF2B5EF4-FFF2-40B4-BE49-F238E27FC236}">
                <a16:creationId xmlns:a16="http://schemas.microsoft.com/office/drawing/2014/main" id="{E53748DF-35B3-0DB6-8002-7D9AED5DD698}"/>
              </a:ext>
            </a:extLst>
          </p:cNvPr>
          <p:cNvSpPr/>
          <p:nvPr/>
        </p:nvSpPr>
        <p:spPr>
          <a:xfrm>
            <a:off x="10668000" y="609600"/>
            <a:ext cx="1524000" cy="1219200"/>
          </a:xfrm>
          <a:prstGeom prst="wedgeEllipseCallout">
            <a:avLst>
              <a:gd name="adj1" fmla="val -80208"/>
              <a:gd name="adj2" fmla="val 1484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panose="020F0502020204030204"/>
                <a:ea typeface="+mn-ea"/>
                <a:cs typeface="+mn-cs"/>
              </a:rPr>
              <a:t>Fredagar 13-15</a:t>
            </a:r>
          </a:p>
        </p:txBody>
      </p:sp>
      <p:sp>
        <p:nvSpPr>
          <p:cNvPr id="3" name="Pratbubbla: rektangel med rundade hörn 2">
            <a:extLst>
              <a:ext uri="{FF2B5EF4-FFF2-40B4-BE49-F238E27FC236}">
                <a16:creationId xmlns:a16="http://schemas.microsoft.com/office/drawing/2014/main" id="{27315F06-2780-AE9C-29AF-923BBADD2420}"/>
              </a:ext>
            </a:extLst>
          </p:cNvPr>
          <p:cNvSpPr/>
          <p:nvPr/>
        </p:nvSpPr>
        <p:spPr>
          <a:xfrm>
            <a:off x="0" y="4314867"/>
            <a:ext cx="889000" cy="676233"/>
          </a:xfrm>
          <a:prstGeom prst="wedgeRoundRectCallout">
            <a:avLst>
              <a:gd name="adj1" fmla="val 68288"/>
              <a:gd name="adj2" fmla="val -19720"/>
              <a:gd name="adj3" fmla="val 16667"/>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panose="020F0502020204030204"/>
                <a:ea typeface="+mn-ea"/>
                <a:cs typeface="+mn-cs"/>
              </a:rPr>
              <a:t>Denna </a:t>
            </a:r>
            <a:r>
              <a:rPr kumimoji="0" lang="sv-SE" sz="1800" b="0" i="0" u="none" strike="noStrike" kern="1200" cap="none" spc="0" normalizeH="0" baseline="0" noProof="0" err="1">
                <a:ln>
                  <a:noFill/>
                </a:ln>
                <a:solidFill>
                  <a:prstClr val="white"/>
                </a:solidFill>
                <a:effectLst/>
                <a:uLnTx/>
                <a:uFillTx/>
                <a:latin typeface="Calibri" panose="020F0502020204030204"/>
                <a:ea typeface="+mn-ea"/>
                <a:cs typeface="+mn-cs"/>
              </a:rPr>
              <a:t>ppt</a:t>
            </a: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Vänster klammerparentes 4">
            <a:extLst>
              <a:ext uri="{FF2B5EF4-FFF2-40B4-BE49-F238E27FC236}">
                <a16:creationId xmlns:a16="http://schemas.microsoft.com/office/drawing/2014/main" id="{3D328CB6-64B2-7FD7-A8AB-3FFB4B5516AB}"/>
              </a:ext>
            </a:extLst>
          </p:cNvPr>
          <p:cNvSpPr/>
          <p:nvPr/>
        </p:nvSpPr>
        <p:spPr>
          <a:xfrm>
            <a:off x="971550" y="4314825"/>
            <a:ext cx="234950" cy="800100"/>
          </a:xfrm>
          <a:prstGeom prst="leftBrace">
            <a:avLst>
              <a:gd name="adj1" fmla="val 44819"/>
              <a:gd name="adj2" fmla="val 50000"/>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7885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3650FCA-E6B7-7007-BCBA-7FD5F14AAFE5}"/>
              </a:ext>
            </a:extLst>
          </p:cNvPr>
          <p:cNvSpPr/>
          <p:nvPr/>
        </p:nvSpPr>
        <p:spPr>
          <a:xfrm>
            <a:off x="1758950" y="2542356"/>
            <a:ext cx="1984375" cy="114358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rPr>
              <a:t>PPT</a:t>
            </a:r>
          </a:p>
        </p:txBody>
      </p:sp>
      <p:sp>
        <p:nvSpPr>
          <p:cNvPr id="8" name="Rektangel 7">
            <a:extLst>
              <a:ext uri="{FF2B5EF4-FFF2-40B4-BE49-F238E27FC236}">
                <a16:creationId xmlns:a16="http://schemas.microsoft.com/office/drawing/2014/main" id="{7C596FFC-8969-D496-D337-805670C45A27}"/>
              </a:ext>
            </a:extLst>
          </p:cNvPr>
          <p:cNvSpPr/>
          <p:nvPr/>
        </p:nvSpPr>
        <p:spPr>
          <a:xfrm>
            <a:off x="4613848" y="2600374"/>
            <a:ext cx="1984375" cy="108556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rPr>
              <a:t>PPT</a:t>
            </a:r>
          </a:p>
        </p:txBody>
      </p:sp>
      <p:sp>
        <p:nvSpPr>
          <p:cNvPr id="9" name="Rektangel 8">
            <a:extLst>
              <a:ext uri="{FF2B5EF4-FFF2-40B4-BE49-F238E27FC236}">
                <a16:creationId xmlns:a16="http://schemas.microsoft.com/office/drawing/2014/main" id="{E8E80C0D-CC2D-C8CB-1FE0-1844E2E0A215}"/>
              </a:ext>
            </a:extLst>
          </p:cNvPr>
          <p:cNvSpPr/>
          <p:nvPr/>
        </p:nvSpPr>
        <p:spPr>
          <a:xfrm>
            <a:off x="4356034" y="1807367"/>
            <a:ext cx="1984375" cy="942975"/>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srgbClr val="003466"/>
                </a:solidFill>
                <a:effectLst/>
                <a:uLnTx/>
                <a:uFillTx/>
                <a:latin typeface="Calibri" panose="020F0502020204030204"/>
                <a:ea typeface="+mn-ea"/>
                <a:cs typeface="+mn-cs"/>
              </a:rPr>
              <a:t>Hur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srgbClr val="003466"/>
                </a:solidFill>
                <a:effectLst/>
                <a:uLnTx/>
                <a:uFillTx/>
                <a:latin typeface="Calibri" panose="020F0502020204030204"/>
                <a:ea typeface="+mn-ea"/>
                <a:cs typeface="+mn-cs"/>
              </a:rPr>
              <a:t>(Praktisk applicering)</a:t>
            </a:r>
          </a:p>
        </p:txBody>
      </p:sp>
      <p:sp>
        <p:nvSpPr>
          <p:cNvPr id="11" name="Rubrik 1">
            <a:extLst>
              <a:ext uri="{FF2B5EF4-FFF2-40B4-BE49-F238E27FC236}">
                <a16:creationId xmlns:a16="http://schemas.microsoft.com/office/drawing/2014/main" id="{5CB03EEC-A77C-619A-5C9C-48D849DAD19C}"/>
              </a:ext>
            </a:extLst>
          </p:cNvPr>
          <p:cNvSpPr txBox="1">
            <a:spLocks/>
          </p:cNvSpPr>
          <p:nvPr/>
        </p:nvSpPr>
        <p:spPr>
          <a:xfrm>
            <a:off x="624518" y="330756"/>
            <a:ext cx="9359919" cy="6994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0" lang="sv-SE" sz="3200" b="1" i="0" u="none" strike="noStrike" kern="1200" cap="none" spc="0" normalizeH="0" baseline="0">
                <a:ln>
                  <a:noFill/>
                </a:ln>
                <a:solidFill>
                  <a:srgbClr val="00ABC2"/>
                </a:solidFill>
                <a:effectLst/>
                <a:uLnTx/>
                <a:uFillTx/>
                <a:latin typeface="AntartidaRounded Essential Ligh"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100" b="1" i="0" u="none" strike="noStrike" kern="1200" cap="none" spc="0" normalizeH="0" baseline="0" noProof="0" dirty="0">
                <a:ln>
                  <a:noFill/>
                </a:ln>
                <a:solidFill>
                  <a:srgbClr val="003466"/>
                </a:solidFill>
                <a:effectLst/>
                <a:uLnTx/>
                <a:uFillTx/>
                <a:latin typeface="Futura PT" panose="020B0502020204020303" pitchFamily="34" charset="0"/>
                <a:ea typeface="+mj-ea"/>
                <a:cs typeface="+mj-cs"/>
              </a:rPr>
              <a:t>Läsanvisning till denna </a:t>
            </a:r>
            <a:r>
              <a:rPr kumimoji="0" lang="sv-SE" sz="2100" b="1" i="0" u="none" strike="noStrike" kern="1200" cap="none" spc="0" normalizeH="0" baseline="0" noProof="0" dirty="0" err="1">
                <a:ln>
                  <a:noFill/>
                </a:ln>
                <a:solidFill>
                  <a:srgbClr val="003466"/>
                </a:solidFill>
                <a:effectLst/>
                <a:uLnTx/>
                <a:uFillTx/>
                <a:latin typeface="Futura PT" panose="020B0502020204020303" pitchFamily="34" charset="0"/>
                <a:ea typeface="+mj-ea"/>
                <a:cs typeface="+mj-cs"/>
              </a:rPr>
              <a:t>ppt</a:t>
            </a:r>
            <a:r>
              <a:rPr kumimoji="0" lang="sv-SE" sz="2100" b="1" i="0" u="none" strike="noStrike" kern="1200" cap="none" spc="0" normalizeH="0" baseline="0" noProof="0" dirty="0">
                <a:ln>
                  <a:noFill/>
                </a:ln>
                <a:solidFill>
                  <a:srgbClr val="003466"/>
                </a:solidFill>
                <a:effectLst/>
                <a:uLnTx/>
                <a:uFillTx/>
                <a:latin typeface="Futura PT" panose="020B0502020204020303" pitchFamily="34" charset="0"/>
                <a:ea typeface="+mj-ea"/>
                <a:cs typeface="+mj-cs"/>
              </a:rPr>
              <a:t> och videos</a:t>
            </a:r>
          </a:p>
        </p:txBody>
      </p:sp>
      <p:sp>
        <p:nvSpPr>
          <p:cNvPr id="15" name="Rektangel 14">
            <a:extLst>
              <a:ext uri="{FF2B5EF4-FFF2-40B4-BE49-F238E27FC236}">
                <a16:creationId xmlns:a16="http://schemas.microsoft.com/office/drawing/2014/main" id="{444DE1A9-6619-7829-65BE-3810F65B9289}"/>
              </a:ext>
            </a:extLst>
          </p:cNvPr>
          <p:cNvSpPr/>
          <p:nvPr/>
        </p:nvSpPr>
        <p:spPr>
          <a:xfrm>
            <a:off x="1501775" y="2162413"/>
            <a:ext cx="1984375" cy="942975"/>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1" i="0" u="none" strike="noStrike" kern="1200" cap="none" spc="0" normalizeH="0" baseline="0" noProof="0" dirty="0">
              <a:ln>
                <a:noFill/>
              </a:ln>
              <a:solidFill>
                <a:srgbClr val="003466"/>
              </a:solidFill>
              <a:effectLst/>
              <a:uLnTx/>
              <a:uFillTx/>
              <a:latin typeface="Calibri" panose="020F0502020204030204"/>
              <a:ea typeface="+mn-ea"/>
              <a:cs typeface="+mn-cs"/>
            </a:endParaRPr>
          </a:p>
        </p:txBody>
      </p:sp>
      <p:sp>
        <p:nvSpPr>
          <p:cNvPr id="16" name="Rektangel 15">
            <a:extLst>
              <a:ext uri="{FF2B5EF4-FFF2-40B4-BE49-F238E27FC236}">
                <a16:creationId xmlns:a16="http://schemas.microsoft.com/office/drawing/2014/main" id="{74C67B25-B613-948F-D236-6B96F37EBB75}"/>
              </a:ext>
            </a:extLst>
          </p:cNvPr>
          <p:cNvSpPr/>
          <p:nvPr/>
        </p:nvSpPr>
        <p:spPr>
          <a:xfrm>
            <a:off x="1273175" y="1816892"/>
            <a:ext cx="1984375" cy="942975"/>
          </a:xfrm>
          <a:prstGeom prst="rect">
            <a:avLst/>
          </a:prstGeom>
          <a:solidFill>
            <a:schemeClr val="accent1">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srgbClr val="003466"/>
                </a:solidFill>
                <a:effectLst/>
                <a:uLnTx/>
                <a:uFillTx/>
                <a:latin typeface="Calibri" panose="020F0502020204030204"/>
                <a:ea typeface="+mn-ea"/>
                <a:cs typeface="+mn-cs"/>
              </a:rPr>
              <a:t>Avsnittsindelare (Teori)</a:t>
            </a:r>
          </a:p>
        </p:txBody>
      </p:sp>
      <p:sp>
        <p:nvSpPr>
          <p:cNvPr id="17" name="Vänster klammerparentes 16">
            <a:extLst>
              <a:ext uri="{FF2B5EF4-FFF2-40B4-BE49-F238E27FC236}">
                <a16:creationId xmlns:a16="http://schemas.microsoft.com/office/drawing/2014/main" id="{BCBB67FD-1398-17A1-5859-CCB7F4FC238F}"/>
              </a:ext>
            </a:extLst>
          </p:cNvPr>
          <p:cNvSpPr/>
          <p:nvPr/>
        </p:nvSpPr>
        <p:spPr>
          <a:xfrm rot="16200000">
            <a:off x="2179637" y="3424712"/>
            <a:ext cx="628650" cy="221932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Vänster klammerparentes 17">
            <a:extLst>
              <a:ext uri="{FF2B5EF4-FFF2-40B4-BE49-F238E27FC236}">
                <a16:creationId xmlns:a16="http://schemas.microsoft.com/office/drawing/2014/main" id="{0850625A-76B1-3EA6-5803-775E460D9927}"/>
              </a:ext>
            </a:extLst>
          </p:cNvPr>
          <p:cNvSpPr/>
          <p:nvPr/>
        </p:nvSpPr>
        <p:spPr>
          <a:xfrm rot="16200000">
            <a:off x="5329171" y="3424712"/>
            <a:ext cx="628650" cy="221932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Vänster klammerparentes 18">
            <a:extLst>
              <a:ext uri="{FF2B5EF4-FFF2-40B4-BE49-F238E27FC236}">
                <a16:creationId xmlns:a16="http://schemas.microsoft.com/office/drawing/2014/main" id="{9829924A-76D5-6BC7-32EC-65E0CD4C8A78}"/>
              </a:ext>
            </a:extLst>
          </p:cNvPr>
          <p:cNvSpPr/>
          <p:nvPr/>
        </p:nvSpPr>
        <p:spPr>
          <a:xfrm rot="16200000">
            <a:off x="8253346" y="3415187"/>
            <a:ext cx="628650" cy="221932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Pratbubbla: rektangel med rundade hörn 19">
            <a:extLst>
              <a:ext uri="{FF2B5EF4-FFF2-40B4-BE49-F238E27FC236}">
                <a16:creationId xmlns:a16="http://schemas.microsoft.com/office/drawing/2014/main" id="{9B606135-2805-C2EF-9B98-24D08908CD20}"/>
              </a:ext>
            </a:extLst>
          </p:cNvPr>
          <p:cNvSpPr/>
          <p:nvPr/>
        </p:nvSpPr>
        <p:spPr>
          <a:xfrm>
            <a:off x="1328737" y="5429250"/>
            <a:ext cx="2330450" cy="879632"/>
          </a:xfrm>
          <a:prstGeom prst="wedgeRoundRectCallout">
            <a:avLst>
              <a:gd name="adj1" fmla="val 6734"/>
              <a:gd name="adj2" fmla="val -111837"/>
              <a:gd name="adj3" fmla="val 16667"/>
            </a:avLst>
          </a:prstGeom>
          <a:ln w="381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rPr>
              <a:t>Video – översikt genomgång,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rPr>
              <a:t>urval </a:t>
            </a:r>
            <a:r>
              <a:rPr kumimoji="0" lang="sv-SE" sz="1800" b="0" i="0" u="none" strike="noStrike" kern="1200" cap="none" spc="0" normalizeH="0" baseline="0" noProof="0" dirty="0" err="1">
                <a:ln>
                  <a:noFill/>
                </a:ln>
                <a:solidFill>
                  <a:prstClr val="black"/>
                </a:solidFill>
                <a:effectLst/>
                <a:uLnTx/>
                <a:uFillTx/>
                <a:latin typeface="Calibri" panose="020F0502020204030204"/>
                <a:ea typeface="+mn-ea"/>
                <a:cs typeface="+mn-cs"/>
              </a:rPr>
              <a:t>ppt</a:t>
            </a: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Pratbubbla: rektangel med rundade hörn 20">
            <a:extLst>
              <a:ext uri="{FF2B5EF4-FFF2-40B4-BE49-F238E27FC236}">
                <a16:creationId xmlns:a16="http://schemas.microsoft.com/office/drawing/2014/main" id="{0792EDD1-EC4A-47F5-DEA9-B35136860B1D}"/>
              </a:ext>
            </a:extLst>
          </p:cNvPr>
          <p:cNvSpPr/>
          <p:nvPr/>
        </p:nvSpPr>
        <p:spPr>
          <a:xfrm>
            <a:off x="4565584" y="5429250"/>
            <a:ext cx="2330450" cy="879632"/>
          </a:xfrm>
          <a:prstGeom prst="wedgeRoundRectCallout">
            <a:avLst>
              <a:gd name="adj1" fmla="val 1647"/>
              <a:gd name="adj2" fmla="val -111837"/>
              <a:gd name="adj3" fmla="val 16667"/>
            </a:avLst>
          </a:prstGeom>
          <a:ln w="381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rPr>
              <a:t>Video – översikt genomgång,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rPr>
              <a:t>urval </a:t>
            </a:r>
            <a:r>
              <a:rPr kumimoji="0" lang="sv-SE" sz="1800" b="0" i="0" u="none" strike="noStrike" kern="1200" cap="none" spc="0" normalizeH="0" baseline="0" noProof="0" dirty="0" err="1">
                <a:ln>
                  <a:noFill/>
                </a:ln>
                <a:solidFill>
                  <a:prstClr val="black"/>
                </a:solidFill>
                <a:effectLst/>
                <a:uLnTx/>
                <a:uFillTx/>
                <a:latin typeface="Calibri" panose="020F0502020204030204"/>
                <a:ea typeface="+mn-ea"/>
                <a:cs typeface="+mn-cs"/>
              </a:rPr>
              <a:t>ppt</a:t>
            </a:r>
            <a:endPar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Pratbubbla: rektangel med rundade hörn 21">
            <a:extLst>
              <a:ext uri="{FF2B5EF4-FFF2-40B4-BE49-F238E27FC236}">
                <a16:creationId xmlns:a16="http://schemas.microsoft.com/office/drawing/2014/main" id="{4D366F2C-3E84-4F88-D8B9-2F65F98819AA}"/>
              </a:ext>
            </a:extLst>
          </p:cNvPr>
          <p:cNvSpPr/>
          <p:nvPr/>
        </p:nvSpPr>
        <p:spPr>
          <a:xfrm>
            <a:off x="7603110" y="5429250"/>
            <a:ext cx="2330450" cy="879632"/>
          </a:xfrm>
          <a:prstGeom prst="wedgeRoundRectCallout">
            <a:avLst>
              <a:gd name="adj1" fmla="val 1647"/>
              <a:gd name="adj2" fmla="val -111837"/>
              <a:gd name="adj3" fmla="val 16667"/>
            </a:avLst>
          </a:prstGeom>
          <a:ln w="381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rPr>
              <a:t>Video – extra material – som ej gås igenom i video</a:t>
            </a:r>
          </a:p>
        </p:txBody>
      </p:sp>
      <p:sp>
        <p:nvSpPr>
          <p:cNvPr id="2" name="Rektangel 1">
            <a:extLst>
              <a:ext uri="{FF2B5EF4-FFF2-40B4-BE49-F238E27FC236}">
                <a16:creationId xmlns:a16="http://schemas.microsoft.com/office/drawing/2014/main" id="{B94346A8-70B8-FC2A-CE86-7731AA731ABB}"/>
              </a:ext>
            </a:extLst>
          </p:cNvPr>
          <p:cNvSpPr/>
          <p:nvPr/>
        </p:nvSpPr>
        <p:spPr>
          <a:xfrm>
            <a:off x="7776148" y="2609899"/>
            <a:ext cx="1984375" cy="108556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b"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panose="020F0502020204030204"/>
                <a:ea typeface="+mn-ea"/>
                <a:cs typeface="+mn-cs"/>
              </a:rPr>
              <a:t>PPT</a:t>
            </a:r>
          </a:p>
        </p:txBody>
      </p:sp>
      <p:sp>
        <p:nvSpPr>
          <p:cNvPr id="3" name="Rektangel 2">
            <a:extLst>
              <a:ext uri="{FF2B5EF4-FFF2-40B4-BE49-F238E27FC236}">
                <a16:creationId xmlns:a16="http://schemas.microsoft.com/office/drawing/2014/main" id="{84E46284-CEB4-AF37-6A29-00CEE6344416}"/>
              </a:ext>
            </a:extLst>
          </p:cNvPr>
          <p:cNvSpPr/>
          <p:nvPr/>
        </p:nvSpPr>
        <p:spPr>
          <a:xfrm>
            <a:off x="7394509" y="1807366"/>
            <a:ext cx="1984375" cy="942975"/>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white"/>
                </a:solidFill>
                <a:effectLst/>
                <a:uLnTx/>
                <a:uFillTx/>
                <a:latin typeface="Calibri" panose="020F0502020204030204"/>
                <a:ea typeface="+mn-ea"/>
                <a:cs typeface="+mn-cs"/>
              </a:rPr>
              <a:t>Fördjupning</a:t>
            </a:r>
          </a:p>
        </p:txBody>
      </p:sp>
    </p:spTree>
    <p:extLst>
      <p:ext uri="{BB962C8B-B14F-4D97-AF65-F5344CB8AC3E}">
        <p14:creationId xmlns:p14="http://schemas.microsoft.com/office/powerpoint/2010/main" val="2284667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ektangel: rundade hörn 73">
            <a:extLst>
              <a:ext uri="{FF2B5EF4-FFF2-40B4-BE49-F238E27FC236}">
                <a16:creationId xmlns:a16="http://schemas.microsoft.com/office/drawing/2014/main" id="{90029A25-FE66-3172-374F-9CF1E5C188EC}"/>
              </a:ext>
            </a:extLst>
          </p:cNvPr>
          <p:cNvSpPr/>
          <p:nvPr/>
        </p:nvSpPr>
        <p:spPr>
          <a:xfrm>
            <a:off x="387940" y="889361"/>
            <a:ext cx="11334750" cy="5258349"/>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Rektangel: rundade hörn 26">
            <a:extLst>
              <a:ext uri="{FF2B5EF4-FFF2-40B4-BE49-F238E27FC236}">
                <a16:creationId xmlns:a16="http://schemas.microsoft.com/office/drawing/2014/main" id="{5F993309-2BB2-72CF-506C-2D5CC059DEDB}"/>
              </a:ext>
            </a:extLst>
          </p:cNvPr>
          <p:cNvSpPr/>
          <p:nvPr/>
        </p:nvSpPr>
        <p:spPr>
          <a:xfrm>
            <a:off x="548640" y="1043598"/>
            <a:ext cx="8900523" cy="486791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Rektangel: rundade hörn 29">
            <a:extLst>
              <a:ext uri="{FF2B5EF4-FFF2-40B4-BE49-F238E27FC236}">
                <a16:creationId xmlns:a16="http://schemas.microsoft.com/office/drawing/2014/main" id="{B4628BB4-BB67-D36D-B8F3-29ADBA486E8F}"/>
              </a:ext>
            </a:extLst>
          </p:cNvPr>
          <p:cNvSpPr/>
          <p:nvPr/>
        </p:nvSpPr>
        <p:spPr>
          <a:xfrm>
            <a:off x="4324349" y="1895410"/>
            <a:ext cx="7085511" cy="3533502"/>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Rektangel: rundade hörn 35">
            <a:extLst>
              <a:ext uri="{FF2B5EF4-FFF2-40B4-BE49-F238E27FC236}">
                <a16:creationId xmlns:a16="http://schemas.microsoft.com/office/drawing/2014/main" id="{18F89C9D-7E1B-F088-1581-F6B0C32A717C}"/>
              </a:ext>
            </a:extLst>
          </p:cNvPr>
          <p:cNvSpPr/>
          <p:nvPr/>
        </p:nvSpPr>
        <p:spPr>
          <a:xfrm>
            <a:off x="6667500" y="2135711"/>
            <a:ext cx="2637064" cy="290866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Rektangel: rundade hörn 37">
            <a:extLst>
              <a:ext uri="{FF2B5EF4-FFF2-40B4-BE49-F238E27FC236}">
                <a16:creationId xmlns:a16="http://schemas.microsoft.com/office/drawing/2014/main" id="{035313CB-B4B6-A39B-F9A5-08755CF8ED31}"/>
              </a:ext>
            </a:extLst>
          </p:cNvPr>
          <p:cNvSpPr/>
          <p:nvPr/>
        </p:nvSpPr>
        <p:spPr>
          <a:xfrm>
            <a:off x="9591675" y="2135711"/>
            <a:ext cx="1528445" cy="290866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Rektangel: rundade hörn 41">
            <a:extLst>
              <a:ext uri="{FF2B5EF4-FFF2-40B4-BE49-F238E27FC236}">
                <a16:creationId xmlns:a16="http://schemas.microsoft.com/office/drawing/2014/main" id="{C471839E-7290-8D40-2F1E-A32EE672B650}"/>
              </a:ext>
            </a:extLst>
          </p:cNvPr>
          <p:cNvSpPr/>
          <p:nvPr/>
        </p:nvSpPr>
        <p:spPr>
          <a:xfrm>
            <a:off x="4496889" y="2135710"/>
            <a:ext cx="1927534" cy="2908663"/>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panose="020F0502020204030204"/>
                <a:ea typeface="+mn-ea"/>
                <a:cs typeface="+mn-cs"/>
              </a:rPr>
              <a:t>Jesper Karlsson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Rektangel: rundade hörn 48">
            <a:extLst>
              <a:ext uri="{FF2B5EF4-FFF2-40B4-BE49-F238E27FC236}">
                <a16:creationId xmlns:a16="http://schemas.microsoft.com/office/drawing/2014/main" id="{7DEFDF55-5B5E-2A81-1BCF-F3C5109D6D32}"/>
              </a:ext>
            </a:extLst>
          </p:cNvPr>
          <p:cNvSpPr/>
          <p:nvPr/>
        </p:nvSpPr>
        <p:spPr>
          <a:xfrm>
            <a:off x="828674" y="2135711"/>
            <a:ext cx="3307763" cy="3350689"/>
          </a:xfrm>
          <a:prstGeom prst="roundRect">
            <a:avLst>
              <a:gd name="adj" fmla="val 11100"/>
            </a:avLst>
          </a:prstGeom>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Huvudsamordnare       Stödcoach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05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panose="020F0502020204030204"/>
                <a:ea typeface="+mn-ea"/>
                <a:cs typeface="+mn-cs"/>
              </a:rPr>
              <a:t>Andreas Holmgren           Lijin Zhou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Calibri" panose="020F0502020204030204"/>
                <a:ea typeface="+mn-ea"/>
                <a:cs typeface="+mn-cs"/>
              </a:rPr>
              <a:t>Kontakt: Andreas.holmgren@treano.se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4" name="Bildobjekt 53">
            <a:extLst>
              <a:ext uri="{FF2B5EF4-FFF2-40B4-BE49-F238E27FC236}">
                <a16:creationId xmlns:a16="http://schemas.microsoft.com/office/drawing/2014/main" id="{94E40A6F-5B1C-A9A7-493B-422029DF6E67}"/>
              </a:ext>
            </a:extLst>
          </p:cNvPr>
          <p:cNvPicPr>
            <a:picLocks noChangeAspect="1"/>
          </p:cNvPicPr>
          <p:nvPr/>
        </p:nvPicPr>
        <p:blipFill>
          <a:blip r:embed="rId3"/>
          <a:stretch>
            <a:fillRect/>
          </a:stretch>
        </p:blipFill>
        <p:spPr>
          <a:xfrm>
            <a:off x="4838699" y="2543995"/>
            <a:ext cx="1315811" cy="1644764"/>
          </a:xfrm>
          <a:prstGeom prst="rect">
            <a:avLst/>
          </a:prstGeom>
        </p:spPr>
      </p:pic>
      <p:pic>
        <p:nvPicPr>
          <p:cNvPr id="62" name="Bildobjekt 61" descr="Andreas Holmgren">
            <a:extLst>
              <a:ext uri="{FF2B5EF4-FFF2-40B4-BE49-F238E27FC236}">
                <a16:creationId xmlns:a16="http://schemas.microsoft.com/office/drawing/2014/main" id="{D558496B-D3C8-9CD4-D236-355F88708E5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9892" y="2594848"/>
            <a:ext cx="1543057" cy="1543057"/>
          </a:xfrm>
          <a:prstGeom prst="rect">
            <a:avLst/>
          </a:prstGeom>
          <a:noFill/>
          <a:ln>
            <a:noFill/>
          </a:ln>
        </p:spPr>
      </p:pic>
      <p:pic>
        <p:nvPicPr>
          <p:cNvPr id="63" name="Bildobjekt 62">
            <a:extLst>
              <a:ext uri="{FF2B5EF4-FFF2-40B4-BE49-F238E27FC236}">
                <a16:creationId xmlns:a16="http://schemas.microsoft.com/office/drawing/2014/main" id="{E5B7A600-8721-D073-6799-1164F290BA12}"/>
              </a:ext>
            </a:extLst>
          </p:cNvPr>
          <p:cNvPicPr>
            <a:picLocks noChangeAspect="1"/>
          </p:cNvPicPr>
          <p:nvPr/>
        </p:nvPicPr>
        <p:blipFill>
          <a:blip r:embed="rId5"/>
          <a:stretch>
            <a:fillRect/>
          </a:stretch>
        </p:blipFill>
        <p:spPr>
          <a:xfrm>
            <a:off x="6953250" y="2295136"/>
            <a:ext cx="819264" cy="362001"/>
          </a:xfrm>
          <a:prstGeom prst="rect">
            <a:avLst/>
          </a:prstGeom>
        </p:spPr>
      </p:pic>
      <p:pic>
        <p:nvPicPr>
          <p:cNvPr id="64" name="Bildobjekt 63">
            <a:extLst>
              <a:ext uri="{FF2B5EF4-FFF2-40B4-BE49-F238E27FC236}">
                <a16:creationId xmlns:a16="http://schemas.microsoft.com/office/drawing/2014/main" id="{895B8494-C0B9-378D-6600-2B08D2372350}"/>
              </a:ext>
            </a:extLst>
          </p:cNvPr>
          <p:cNvPicPr>
            <a:picLocks noChangeAspect="1"/>
          </p:cNvPicPr>
          <p:nvPr/>
        </p:nvPicPr>
        <p:blipFill>
          <a:blip r:embed="rId6"/>
          <a:stretch>
            <a:fillRect/>
          </a:stretch>
        </p:blipFill>
        <p:spPr>
          <a:xfrm>
            <a:off x="7945549" y="2320766"/>
            <a:ext cx="1185979" cy="291412"/>
          </a:xfrm>
          <a:prstGeom prst="rect">
            <a:avLst/>
          </a:prstGeom>
        </p:spPr>
      </p:pic>
      <p:pic>
        <p:nvPicPr>
          <p:cNvPr id="65" name="Bildobjekt 64">
            <a:extLst>
              <a:ext uri="{FF2B5EF4-FFF2-40B4-BE49-F238E27FC236}">
                <a16:creationId xmlns:a16="http://schemas.microsoft.com/office/drawing/2014/main" id="{9E16FF66-100F-BE02-CA90-F191E9D932E8}"/>
              </a:ext>
            </a:extLst>
          </p:cNvPr>
          <p:cNvPicPr>
            <a:picLocks noChangeAspect="1"/>
          </p:cNvPicPr>
          <p:nvPr/>
        </p:nvPicPr>
        <p:blipFill>
          <a:blip r:embed="rId7"/>
          <a:stretch>
            <a:fillRect/>
          </a:stretch>
        </p:blipFill>
        <p:spPr>
          <a:xfrm>
            <a:off x="6953250" y="2792038"/>
            <a:ext cx="1440180" cy="311928"/>
          </a:xfrm>
          <a:prstGeom prst="rect">
            <a:avLst/>
          </a:prstGeom>
        </p:spPr>
      </p:pic>
      <p:pic>
        <p:nvPicPr>
          <p:cNvPr id="66" name="Bildobjekt 65">
            <a:extLst>
              <a:ext uri="{FF2B5EF4-FFF2-40B4-BE49-F238E27FC236}">
                <a16:creationId xmlns:a16="http://schemas.microsoft.com/office/drawing/2014/main" id="{197833AA-19B5-26B3-BD8A-17BF15877C76}"/>
              </a:ext>
            </a:extLst>
          </p:cNvPr>
          <p:cNvPicPr>
            <a:picLocks noChangeAspect="1"/>
          </p:cNvPicPr>
          <p:nvPr/>
        </p:nvPicPr>
        <p:blipFill>
          <a:blip r:embed="rId8"/>
          <a:stretch>
            <a:fillRect/>
          </a:stretch>
        </p:blipFill>
        <p:spPr>
          <a:xfrm>
            <a:off x="6953250" y="3235918"/>
            <a:ext cx="1219201" cy="312421"/>
          </a:xfrm>
          <a:prstGeom prst="rect">
            <a:avLst/>
          </a:prstGeom>
        </p:spPr>
      </p:pic>
      <p:pic>
        <p:nvPicPr>
          <p:cNvPr id="67" name="Bildobjekt 66">
            <a:extLst>
              <a:ext uri="{FF2B5EF4-FFF2-40B4-BE49-F238E27FC236}">
                <a16:creationId xmlns:a16="http://schemas.microsoft.com/office/drawing/2014/main" id="{F11ACBD7-66E5-71E0-F087-9062F9F648FA}"/>
              </a:ext>
            </a:extLst>
          </p:cNvPr>
          <p:cNvPicPr>
            <a:picLocks noChangeAspect="1"/>
          </p:cNvPicPr>
          <p:nvPr/>
        </p:nvPicPr>
        <p:blipFill>
          <a:blip r:embed="rId9"/>
          <a:stretch>
            <a:fillRect/>
          </a:stretch>
        </p:blipFill>
        <p:spPr>
          <a:xfrm>
            <a:off x="6958609" y="3689573"/>
            <a:ext cx="2197684" cy="311929"/>
          </a:xfrm>
          <a:prstGeom prst="rect">
            <a:avLst/>
          </a:prstGeom>
        </p:spPr>
      </p:pic>
      <p:pic>
        <p:nvPicPr>
          <p:cNvPr id="68" name="Bildobjekt 67">
            <a:extLst>
              <a:ext uri="{FF2B5EF4-FFF2-40B4-BE49-F238E27FC236}">
                <a16:creationId xmlns:a16="http://schemas.microsoft.com/office/drawing/2014/main" id="{03A13D1D-A992-06B5-829F-A646FE877A8F}"/>
              </a:ext>
            </a:extLst>
          </p:cNvPr>
          <p:cNvPicPr>
            <a:picLocks noChangeAspect="1"/>
          </p:cNvPicPr>
          <p:nvPr/>
        </p:nvPicPr>
        <p:blipFill>
          <a:blip r:embed="rId10"/>
          <a:stretch>
            <a:fillRect/>
          </a:stretch>
        </p:blipFill>
        <p:spPr>
          <a:xfrm>
            <a:off x="9845121" y="2490738"/>
            <a:ext cx="1057423" cy="457264"/>
          </a:xfrm>
          <a:prstGeom prst="rect">
            <a:avLst/>
          </a:prstGeom>
        </p:spPr>
      </p:pic>
      <p:pic>
        <p:nvPicPr>
          <p:cNvPr id="69" name="Bildobjekt 68">
            <a:extLst>
              <a:ext uri="{FF2B5EF4-FFF2-40B4-BE49-F238E27FC236}">
                <a16:creationId xmlns:a16="http://schemas.microsoft.com/office/drawing/2014/main" id="{CE2897FC-6F30-4160-E3E9-AEF2840603AC}"/>
              </a:ext>
            </a:extLst>
          </p:cNvPr>
          <p:cNvPicPr>
            <a:picLocks noChangeAspect="1"/>
          </p:cNvPicPr>
          <p:nvPr/>
        </p:nvPicPr>
        <p:blipFill>
          <a:blip r:embed="rId11"/>
          <a:stretch>
            <a:fillRect/>
          </a:stretch>
        </p:blipFill>
        <p:spPr>
          <a:xfrm>
            <a:off x="6964862" y="4123239"/>
            <a:ext cx="1192530" cy="361199"/>
          </a:xfrm>
          <a:prstGeom prst="rect">
            <a:avLst/>
          </a:prstGeom>
        </p:spPr>
      </p:pic>
      <p:pic>
        <p:nvPicPr>
          <p:cNvPr id="70" name="Bildobjekt 69">
            <a:extLst>
              <a:ext uri="{FF2B5EF4-FFF2-40B4-BE49-F238E27FC236}">
                <a16:creationId xmlns:a16="http://schemas.microsoft.com/office/drawing/2014/main" id="{7CF50604-A7A7-D217-AC26-AF4C2E97C966}"/>
              </a:ext>
            </a:extLst>
          </p:cNvPr>
          <p:cNvPicPr>
            <a:picLocks noChangeAspect="1"/>
          </p:cNvPicPr>
          <p:nvPr/>
        </p:nvPicPr>
        <p:blipFill>
          <a:blip r:embed="rId12"/>
          <a:stretch>
            <a:fillRect/>
          </a:stretch>
        </p:blipFill>
        <p:spPr>
          <a:xfrm>
            <a:off x="4714331" y="4598738"/>
            <a:ext cx="1440180" cy="341491"/>
          </a:xfrm>
          <a:prstGeom prst="rect">
            <a:avLst/>
          </a:prstGeom>
        </p:spPr>
      </p:pic>
      <p:pic>
        <p:nvPicPr>
          <p:cNvPr id="71" name="Bildobjekt 70">
            <a:extLst>
              <a:ext uri="{FF2B5EF4-FFF2-40B4-BE49-F238E27FC236}">
                <a16:creationId xmlns:a16="http://schemas.microsoft.com/office/drawing/2014/main" id="{F57A30E7-4CEE-A6E0-C950-FF7CD3E71963}"/>
              </a:ext>
            </a:extLst>
          </p:cNvPr>
          <p:cNvPicPr>
            <a:picLocks noChangeAspect="1"/>
          </p:cNvPicPr>
          <p:nvPr/>
        </p:nvPicPr>
        <p:blipFill>
          <a:blip r:embed="rId13"/>
          <a:stretch>
            <a:fillRect/>
          </a:stretch>
        </p:blipFill>
        <p:spPr>
          <a:xfrm>
            <a:off x="1760924" y="5087922"/>
            <a:ext cx="1505160" cy="304843"/>
          </a:xfrm>
          <a:prstGeom prst="rect">
            <a:avLst/>
          </a:prstGeom>
        </p:spPr>
      </p:pic>
      <p:pic>
        <p:nvPicPr>
          <p:cNvPr id="73" name="Bildobjekt 72">
            <a:extLst>
              <a:ext uri="{FF2B5EF4-FFF2-40B4-BE49-F238E27FC236}">
                <a16:creationId xmlns:a16="http://schemas.microsoft.com/office/drawing/2014/main" id="{394A8E0D-3FE8-5835-E3AD-2A85B464CD31}"/>
              </a:ext>
            </a:extLst>
          </p:cNvPr>
          <p:cNvPicPr>
            <a:picLocks noChangeAspect="1"/>
          </p:cNvPicPr>
          <p:nvPr/>
        </p:nvPicPr>
        <p:blipFill>
          <a:blip r:embed="rId14"/>
          <a:stretch>
            <a:fillRect/>
          </a:stretch>
        </p:blipFill>
        <p:spPr>
          <a:xfrm>
            <a:off x="1950907" y="1519545"/>
            <a:ext cx="1228896" cy="571580"/>
          </a:xfrm>
          <a:prstGeom prst="rect">
            <a:avLst/>
          </a:prstGeom>
        </p:spPr>
      </p:pic>
      <p:sp>
        <p:nvSpPr>
          <p:cNvPr id="75" name="Rektangel: rundade hörn 74">
            <a:extLst>
              <a:ext uri="{FF2B5EF4-FFF2-40B4-BE49-F238E27FC236}">
                <a16:creationId xmlns:a16="http://schemas.microsoft.com/office/drawing/2014/main" id="{95662E54-9E4A-068B-9414-722BF81C6F34}"/>
              </a:ext>
            </a:extLst>
          </p:cNvPr>
          <p:cNvSpPr/>
          <p:nvPr/>
        </p:nvSpPr>
        <p:spPr>
          <a:xfrm>
            <a:off x="4772024" y="6265282"/>
            <a:ext cx="3515531" cy="520201"/>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Samarbetsavtal (kunskap, kvalitet):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LFM30 – Coacher  </a:t>
            </a:r>
          </a:p>
        </p:txBody>
      </p:sp>
      <p:sp>
        <p:nvSpPr>
          <p:cNvPr id="76" name="Rektangel: rundade hörn 75">
            <a:extLst>
              <a:ext uri="{FF2B5EF4-FFF2-40B4-BE49-F238E27FC236}">
                <a16:creationId xmlns:a16="http://schemas.microsoft.com/office/drawing/2014/main" id="{69F99454-881D-9794-A9AA-AEDCF587BC07}"/>
              </a:ext>
            </a:extLst>
          </p:cNvPr>
          <p:cNvSpPr/>
          <p:nvPr/>
        </p:nvSpPr>
        <p:spPr>
          <a:xfrm>
            <a:off x="476250" y="6265282"/>
            <a:ext cx="4008273" cy="52020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Samarbetsavtal (samverkan, pro Bono): LFM30 – </a:t>
            </a:r>
            <a:r>
              <a:rPr kumimoji="0" lang="sv-SE" sz="1600" b="0" i="0" u="none" strike="noStrike" kern="1200" cap="none" spc="0" normalizeH="0" baseline="0" noProof="0" err="1">
                <a:ln>
                  <a:noFill/>
                </a:ln>
                <a:solidFill>
                  <a:prstClr val="black"/>
                </a:solidFill>
                <a:effectLst/>
                <a:uLnTx/>
                <a:uFillTx/>
                <a:latin typeface="Calibri" panose="020F0502020204030204"/>
                <a:ea typeface="+mn-ea"/>
                <a:cs typeface="+mn-cs"/>
              </a:rPr>
              <a:t>AcadeMedia</a:t>
            </a:r>
            <a:r>
              <a:rPr kumimoji="0" lang="sv-SE" sz="1600" b="0" i="0" u="none" strike="noStrike" kern="1200" cap="none" spc="0" normalizeH="0" baseline="0" noProof="0">
                <a:ln>
                  <a:noFill/>
                </a:ln>
                <a:solidFill>
                  <a:prstClr val="black"/>
                </a:solidFill>
                <a:effectLst/>
                <a:uLnTx/>
                <a:uFillTx/>
                <a:latin typeface="Calibri" panose="020F0502020204030204"/>
                <a:ea typeface="+mn-ea"/>
                <a:cs typeface="+mn-cs"/>
              </a:rPr>
              <a:t> (KYH) – Treano </a:t>
            </a:r>
          </a:p>
        </p:txBody>
      </p:sp>
      <p:sp>
        <p:nvSpPr>
          <p:cNvPr id="77" name="Rektangel: rundade hörn 76">
            <a:extLst>
              <a:ext uri="{FF2B5EF4-FFF2-40B4-BE49-F238E27FC236}">
                <a16:creationId xmlns:a16="http://schemas.microsoft.com/office/drawing/2014/main" id="{1A1EB6DF-EE34-C2F2-D2F0-567D1F4C3047}"/>
              </a:ext>
            </a:extLst>
          </p:cNvPr>
          <p:cNvSpPr/>
          <p:nvPr/>
        </p:nvSpPr>
        <p:spPr>
          <a:xfrm>
            <a:off x="8492171" y="6255411"/>
            <a:ext cx="3138551" cy="520201"/>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panose="020F0502020204030204"/>
                <a:ea typeface="+mn-ea"/>
                <a:cs typeface="+mn-cs"/>
              </a:rPr>
              <a:t>Samarbetsavtal (ekonomi):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err="1">
                <a:ln>
                  <a:noFill/>
                </a:ln>
                <a:solidFill>
                  <a:prstClr val="white"/>
                </a:solidFill>
                <a:effectLst/>
                <a:uLnTx/>
                <a:uFillTx/>
                <a:latin typeface="Calibri" panose="020F0502020204030204"/>
                <a:ea typeface="+mn-ea"/>
                <a:cs typeface="+mn-cs"/>
              </a:rPr>
              <a:t>AcadeMedia</a:t>
            </a:r>
            <a:r>
              <a:rPr kumimoji="0" lang="sv-SE" sz="1600" b="0" i="0" u="none" strike="noStrike" kern="1200" cap="none" spc="0" normalizeH="0" baseline="0" noProof="0">
                <a:ln>
                  <a:noFill/>
                </a:ln>
                <a:solidFill>
                  <a:prstClr val="white"/>
                </a:solidFill>
                <a:effectLst/>
                <a:uLnTx/>
                <a:uFillTx/>
                <a:latin typeface="Calibri" panose="020F0502020204030204"/>
                <a:ea typeface="+mn-ea"/>
                <a:cs typeface="+mn-cs"/>
              </a:rPr>
              <a:t> (KYH) – Coacher  </a:t>
            </a:r>
          </a:p>
        </p:txBody>
      </p:sp>
      <p:sp>
        <p:nvSpPr>
          <p:cNvPr id="80" name="Platshållare för text 2">
            <a:extLst>
              <a:ext uri="{FF2B5EF4-FFF2-40B4-BE49-F238E27FC236}">
                <a16:creationId xmlns:a16="http://schemas.microsoft.com/office/drawing/2014/main" id="{58FDB65C-81FF-CB11-05F0-89054E7F1096}"/>
              </a:ext>
            </a:extLst>
          </p:cNvPr>
          <p:cNvSpPr txBox="1">
            <a:spLocks/>
          </p:cNvSpPr>
          <p:nvPr/>
        </p:nvSpPr>
        <p:spPr>
          <a:xfrm>
            <a:off x="7143749" y="1043598"/>
            <a:ext cx="1616597" cy="640079"/>
          </a:xfrm>
          <a:prstGeom prst="rect">
            <a:avLst/>
          </a:prstGeom>
        </p:spPr>
        <p:txBody>
          <a:bodyPr vert="horz" lIns="91440" tIns="45720" rIns="91440" bIns="45720" rtlCol="0" anchor="ctr"/>
          <a:lstStyle>
            <a:defPPr>
              <a:defRPr lang="sv-SE"/>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Gästcoacher</a:t>
            </a:r>
            <a:endParaRPr kumimoji="0" lang="sv-SE" sz="12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Platshållare för text 2">
            <a:extLst>
              <a:ext uri="{FF2B5EF4-FFF2-40B4-BE49-F238E27FC236}">
                <a16:creationId xmlns:a16="http://schemas.microsoft.com/office/drawing/2014/main" id="{4B052236-6225-0555-68AA-B5387458C9F9}"/>
              </a:ext>
            </a:extLst>
          </p:cNvPr>
          <p:cNvSpPr txBox="1">
            <a:spLocks/>
          </p:cNvSpPr>
          <p:nvPr/>
        </p:nvSpPr>
        <p:spPr>
          <a:xfrm>
            <a:off x="9489849" y="1181082"/>
            <a:ext cx="3594916" cy="6400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Lokal facilitator</a:t>
            </a:r>
          </a:p>
        </p:txBody>
      </p:sp>
      <p:sp>
        <p:nvSpPr>
          <p:cNvPr id="82" name="Platshållare för text 2">
            <a:extLst>
              <a:ext uri="{FF2B5EF4-FFF2-40B4-BE49-F238E27FC236}">
                <a16:creationId xmlns:a16="http://schemas.microsoft.com/office/drawing/2014/main" id="{5904D95D-67AC-63A8-DECE-21CD12846D45}"/>
              </a:ext>
            </a:extLst>
          </p:cNvPr>
          <p:cNvSpPr txBox="1">
            <a:spLocks/>
          </p:cNvSpPr>
          <p:nvPr/>
        </p:nvSpPr>
        <p:spPr>
          <a:xfrm>
            <a:off x="4703165" y="1181083"/>
            <a:ext cx="1516660" cy="6400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Huvudcoach</a:t>
            </a:r>
          </a:p>
        </p:txBody>
      </p:sp>
      <p:sp>
        <p:nvSpPr>
          <p:cNvPr id="83" name="Platshållare för text 2">
            <a:extLst>
              <a:ext uri="{FF2B5EF4-FFF2-40B4-BE49-F238E27FC236}">
                <a16:creationId xmlns:a16="http://schemas.microsoft.com/office/drawing/2014/main" id="{E572E753-3A8D-470C-C402-2C8C4921D356}"/>
              </a:ext>
            </a:extLst>
          </p:cNvPr>
          <p:cNvSpPr txBox="1">
            <a:spLocks/>
          </p:cNvSpPr>
          <p:nvPr/>
        </p:nvSpPr>
        <p:spPr>
          <a:xfrm>
            <a:off x="1552575" y="1169333"/>
            <a:ext cx="2185852" cy="64007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000" b="1" i="0" u="none" strike="noStrike" kern="1200" cap="none" spc="0" normalizeH="0" baseline="0" noProof="0">
                <a:ln>
                  <a:noFill/>
                </a:ln>
                <a:solidFill>
                  <a:prstClr val="black"/>
                </a:solidFill>
                <a:effectLst/>
                <a:uLnTx/>
                <a:uFillTx/>
                <a:latin typeface="Calibri" panose="020F0502020204030204"/>
                <a:ea typeface="+mn-ea"/>
                <a:cs typeface="+mn-cs"/>
              </a:rPr>
              <a:t>Huvudsamordnare</a:t>
            </a:r>
          </a:p>
        </p:txBody>
      </p:sp>
      <p:pic>
        <p:nvPicPr>
          <p:cNvPr id="5" name="Bildobjekt 4">
            <a:extLst>
              <a:ext uri="{FF2B5EF4-FFF2-40B4-BE49-F238E27FC236}">
                <a16:creationId xmlns:a16="http://schemas.microsoft.com/office/drawing/2014/main" id="{60947A1F-2359-DD50-4F87-4E4C27E2AAB1}"/>
              </a:ext>
            </a:extLst>
          </p:cNvPr>
          <p:cNvPicPr>
            <a:picLocks noChangeAspect="1"/>
          </p:cNvPicPr>
          <p:nvPr/>
        </p:nvPicPr>
        <p:blipFill>
          <a:blip r:embed="rId15">
            <a:extLst>
              <a:ext uri="{28A0092B-C50C-407E-A947-70E740481C1C}">
                <a14:useLocalDpi xmlns:a14="http://schemas.microsoft.com/office/drawing/2010/main" val="0"/>
              </a:ext>
            </a:extLst>
          </a:blip>
          <a:srcRect l="17940" t="-1" r="17835" b="39536"/>
          <a:stretch>
            <a:fillRect/>
          </a:stretch>
        </p:blipFill>
        <p:spPr>
          <a:xfrm>
            <a:off x="2585824" y="2612177"/>
            <a:ext cx="1360520" cy="1543057"/>
          </a:xfrm>
          <a:prstGeom prst="rect">
            <a:avLst/>
          </a:prstGeom>
        </p:spPr>
      </p:pic>
      <p:sp>
        <p:nvSpPr>
          <p:cNvPr id="2" name="Rubrik 7">
            <a:extLst>
              <a:ext uri="{FF2B5EF4-FFF2-40B4-BE49-F238E27FC236}">
                <a16:creationId xmlns:a16="http://schemas.microsoft.com/office/drawing/2014/main" id="{A6A8B043-5FD7-13C8-3909-F94F6A986D01}"/>
              </a:ext>
            </a:extLst>
          </p:cNvPr>
          <p:cNvSpPr txBox="1">
            <a:spLocks/>
          </p:cNvSpPr>
          <p:nvPr/>
        </p:nvSpPr>
        <p:spPr>
          <a:xfrm>
            <a:off x="527381" y="217917"/>
            <a:ext cx="1134076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400" b="1" i="0" u="none" strike="noStrike" kern="1200" cap="none" spc="0" normalizeH="0" baseline="0" noProof="0">
                <a:ln>
                  <a:noFill/>
                </a:ln>
                <a:solidFill>
                  <a:srgbClr val="002060"/>
                </a:solidFill>
                <a:effectLst/>
                <a:uLnTx/>
                <a:uFillTx/>
                <a:latin typeface="Futura PT" panose="020B0502020204020303" pitchFamily="34" charset="0"/>
                <a:ea typeface="Tahoma" panose="020B0604030504040204" pitchFamily="34" charset="0"/>
                <a:cs typeface="Tahoma" panose="020B0604030504040204" pitchFamily="34" charset="0"/>
              </a:rPr>
              <a:t>Organisation – för denna Klimatberäkningsstuga (vers sep 2025)</a:t>
            </a:r>
          </a:p>
        </p:txBody>
      </p:sp>
      <p:sp>
        <p:nvSpPr>
          <p:cNvPr id="3" name="Rektangel 2">
            <a:extLst>
              <a:ext uri="{FF2B5EF4-FFF2-40B4-BE49-F238E27FC236}">
                <a16:creationId xmlns:a16="http://schemas.microsoft.com/office/drawing/2014/main" id="{A0A243D3-5C31-3BFA-600C-F0370DE70F21}"/>
              </a:ext>
            </a:extLst>
          </p:cNvPr>
          <p:cNvSpPr/>
          <p:nvPr/>
        </p:nvSpPr>
        <p:spPr>
          <a:xfrm>
            <a:off x="3126740" y="3843020"/>
            <a:ext cx="248920" cy="73660"/>
          </a:xfrm>
          <a:prstGeom prst="rect">
            <a:avLst/>
          </a:prstGeom>
          <a:solidFill>
            <a:srgbClr val="2826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8745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27" grpId="0" animBg="1"/>
      <p:bldP spid="30" grpId="0" animBg="1"/>
      <p:bldP spid="75" grpId="0" animBg="1"/>
      <p:bldP spid="76" grpId="0" animBg="1"/>
      <p:bldP spid="7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9DFDC-F6BD-957E-2CDC-56BFD242DE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B85F0C-6C11-70C5-30F7-A3140E69F41C}"/>
              </a:ext>
            </a:extLst>
          </p:cNvPr>
          <p:cNvSpPr>
            <a:spLocks noGrp="1"/>
          </p:cNvSpPr>
          <p:nvPr>
            <p:ph type="ctrTitle"/>
          </p:nvPr>
        </p:nvSpPr>
        <p:spPr>
          <a:xfrm>
            <a:off x="914400" y="2132856"/>
            <a:ext cx="10363200" cy="2088232"/>
          </a:xfrm>
        </p:spPr>
        <p:txBody>
          <a:bodyPr>
            <a:normAutofit/>
          </a:bodyPr>
          <a:lstStyle/>
          <a:p>
            <a:r>
              <a:rPr lang="sv-SE" sz="3000"/>
              <a:t>Steg 3. Klimatoptimera (Målgränsvärde; BATNEEC)</a:t>
            </a:r>
            <a:endParaRPr lang="en-SE" sz="3000"/>
          </a:p>
        </p:txBody>
      </p:sp>
      <p:sp>
        <p:nvSpPr>
          <p:cNvPr id="3" name="textruta 2">
            <a:extLst>
              <a:ext uri="{FF2B5EF4-FFF2-40B4-BE49-F238E27FC236}">
                <a16:creationId xmlns:a16="http://schemas.microsoft.com/office/drawing/2014/main" id="{7E1A05F5-7B65-F301-EDA0-7283AB63FA81}"/>
              </a:ext>
            </a:extLst>
          </p:cNvPr>
          <p:cNvSpPr txBox="1"/>
          <p:nvPr/>
        </p:nvSpPr>
        <p:spPr>
          <a:xfrm>
            <a:off x="2725271" y="3693459"/>
            <a:ext cx="7969623" cy="1200329"/>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När nöjd?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Byggnad nyproduktion (målgränsvärde)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ROT och </a:t>
            </a:r>
            <a:r>
              <a:rPr kumimoji="0" lang="sv-SE" sz="1800" b="0" i="0" u="none" strike="noStrike" kern="1200" cap="none" spc="0" normalizeH="0" baseline="0" noProof="0" err="1">
                <a:ln>
                  <a:noFill/>
                </a:ln>
                <a:solidFill>
                  <a:prstClr val="white"/>
                </a:solidFill>
                <a:effectLst/>
                <a:uLnTx/>
                <a:uFillTx/>
                <a:latin typeface="Calibri"/>
                <a:ea typeface="+mn-ea"/>
                <a:cs typeface="+mn-cs"/>
              </a:rPr>
              <a:t>småservice</a:t>
            </a:r>
            <a:r>
              <a:rPr kumimoji="0" lang="sv-SE" sz="1800" b="0" i="0" u="none" strike="noStrike" kern="1200" cap="none" spc="0" normalizeH="0" baseline="0" noProof="0">
                <a:ln>
                  <a:noFill/>
                </a:ln>
                <a:solidFill>
                  <a:prstClr val="white"/>
                </a:solidFill>
                <a:effectLst/>
                <a:uLnTx/>
                <a:uFillTx/>
                <a:latin typeface="Calibri"/>
                <a:ea typeface="+mn-ea"/>
                <a:cs typeface="+mn-cs"/>
              </a:rPr>
              <a:t> (mini-målgränsvärde)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solidFill>
                  <a:prstClr val="white"/>
                </a:solidFill>
                <a:latin typeface="Calibri"/>
              </a:rPr>
              <a:t>Anläggning (bästa klimatval)</a:t>
            </a: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922541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36E2B-90C2-C62B-A070-1A160FD0FE8E}"/>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3F8168DB-B907-E320-9BA9-473D5FA5EB0A}"/>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E236593D-BCC9-708E-D42D-B80C3FDCEACA}"/>
              </a:ext>
            </a:extLst>
          </p:cNvPr>
          <p:cNvSpPr>
            <a:spLocks noGrp="1"/>
          </p:cNvSpPr>
          <p:nvPr>
            <p:ph type="ctrTitle"/>
          </p:nvPr>
        </p:nvSpPr>
        <p:spPr>
          <a:xfrm>
            <a:off x="2771775" y="1892453"/>
            <a:ext cx="7181850" cy="2088232"/>
          </a:xfrm>
        </p:spPr>
        <p:txBody>
          <a:bodyPr>
            <a:normAutofit/>
          </a:bodyPr>
          <a:lstStyle/>
          <a:p>
            <a:pPr algn="ctr"/>
            <a:r>
              <a:rPr lang="sv-SE" sz="3000" dirty="0">
                <a:solidFill>
                  <a:schemeClr val="bg2"/>
                </a:solidFill>
              </a:rPr>
              <a:t>Översikt</a:t>
            </a:r>
            <a:endParaRPr lang="en-SE" sz="3000" dirty="0">
              <a:solidFill>
                <a:schemeClr val="bg2"/>
              </a:solidFill>
            </a:endParaRPr>
          </a:p>
        </p:txBody>
      </p:sp>
    </p:spTree>
    <p:extLst>
      <p:ext uri="{BB962C8B-B14F-4D97-AF65-F5344CB8AC3E}">
        <p14:creationId xmlns:p14="http://schemas.microsoft.com/office/powerpoint/2010/main" val="1236537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D2627-EAFF-5C42-F2A3-0708D9E17E19}"/>
            </a:ext>
          </a:extLst>
        </p:cNvPr>
        <p:cNvGrpSpPr/>
        <p:nvPr/>
      </p:nvGrpSpPr>
      <p:grpSpPr>
        <a:xfrm>
          <a:off x="0" y="0"/>
          <a:ext cx="0" cy="0"/>
          <a:chOff x="0" y="0"/>
          <a:chExt cx="0" cy="0"/>
        </a:xfrm>
      </p:grpSpPr>
      <p:sp>
        <p:nvSpPr>
          <p:cNvPr id="4" name="Rubrik 7">
            <a:extLst>
              <a:ext uri="{FF2B5EF4-FFF2-40B4-BE49-F238E27FC236}">
                <a16:creationId xmlns:a16="http://schemas.microsoft.com/office/drawing/2014/main" id="{2C0A377B-965E-2EF2-88DC-C9992FD1F7C3}"/>
              </a:ext>
            </a:extLst>
          </p:cNvPr>
          <p:cNvSpPr txBox="1">
            <a:spLocks/>
          </p:cNvSpPr>
          <p:nvPr/>
        </p:nvSpPr>
        <p:spPr>
          <a:xfrm>
            <a:off x="657225" y="3419767"/>
            <a:ext cx="9863553"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endPar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10" name="Rubrik 7">
            <a:extLst>
              <a:ext uri="{FF2B5EF4-FFF2-40B4-BE49-F238E27FC236}">
                <a16:creationId xmlns:a16="http://schemas.microsoft.com/office/drawing/2014/main" id="{A3D56F1B-2D62-225F-D872-0F702C1FC7F8}"/>
              </a:ext>
            </a:extLst>
          </p:cNvPr>
          <p:cNvSpPr txBox="1">
            <a:spLocks/>
          </p:cNvSpPr>
          <p:nvPr/>
        </p:nvSpPr>
        <p:spPr>
          <a:xfrm>
            <a:off x="527381" y="217917"/>
            <a:ext cx="1149428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Nedan beskrivs tillhörande redovisning och egenkontroll för detta avsnitt</a:t>
            </a:r>
          </a:p>
        </p:txBody>
      </p:sp>
      <p:pic>
        <p:nvPicPr>
          <p:cNvPr id="13" name="Bildobjekt 12">
            <a:extLst>
              <a:ext uri="{FF2B5EF4-FFF2-40B4-BE49-F238E27FC236}">
                <a16:creationId xmlns:a16="http://schemas.microsoft.com/office/drawing/2014/main" id="{DAE8F1FC-EFE8-8188-0352-1541CBC81D5A}"/>
              </a:ext>
            </a:extLst>
          </p:cNvPr>
          <p:cNvPicPr/>
          <p:nvPr/>
        </p:nvPicPr>
        <p:blipFill>
          <a:blip r:embed="rId3"/>
          <a:stretch>
            <a:fillRect/>
          </a:stretch>
        </p:blipFill>
        <p:spPr>
          <a:xfrm>
            <a:off x="1398477" y="1099718"/>
            <a:ext cx="8784976" cy="2448272"/>
          </a:xfrm>
          <a:prstGeom prst="rect">
            <a:avLst/>
          </a:prstGeom>
          <a:ln>
            <a:noFill/>
          </a:ln>
        </p:spPr>
      </p:pic>
      <p:sp>
        <p:nvSpPr>
          <p:cNvPr id="14" name="Rectangle 2">
            <a:extLst>
              <a:ext uri="{FF2B5EF4-FFF2-40B4-BE49-F238E27FC236}">
                <a16:creationId xmlns:a16="http://schemas.microsoft.com/office/drawing/2014/main" id="{C010F64A-457F-AB4D-DE28-36ABDCA2142C}"/>
              </a:ext>
            </a:extLst>
          </p:cNvPr>
          <p:cNvSpPr/>
          <p:nvPr/>
        </p:nvSpPr>
        <p:spPr>
          <a:xfrm>
            <a:off x="3109463" y="2975947"/>
            <a:ext cx="4031369"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sngStrike" kern="1200" cap="none" spc="0" normalizeH="0" baseline="0" noProof="0">
                <a:ln>
                  <a:noFill/>
                </a:ln>
                <a:solidFill>
                  <a:prstClr val="white">
                    <a:lumMod val="65000"/>
                  </a:prstClr>
                </a:solidFill>
                <a:effectLst/>
                <a:uLnTx/>
                <a:uFillTx/>
                <a:latin typeface="Calibri" panose="020F0502020204030204"/>
                <a:ea typeface="+mn-ea"/>
                <a:cs typeface="+mn-cs"/>
              </a:rPr>
              <a:t>1. Klimatberäkna</a:t>
            </a:r>
          </a:p>
        </p:txBody>
      </p:sp>
      <p:sp>
        <p:nvSpPr>
          <p:cNvPr id="15" name="Rectangle 3">
            <a:extLst>
              <a:ext uri="{FF2B5EF4-FFF2-40B4-BE49-F238E27FC236}">
                <a16:creationId xmlns:a16="http://schemas.microsoft.com/office/drawing/2014/main" id="{C820CBD1-1704-0DFB-92DC-90CA134D0A47}"/>
              </a:ext>
            </a:extLst>
          </p:cNvPr>
          <p:cNvSpPr/>
          <p:nvPr/>
        </p:nvSpPr>
        <p:spPr>
          <a:xfrm>
            <a:off x="3636745" y="2374708"/>
            <a:ext cx="3496301"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sngStrike" kern="1200" cap="none" spc="0" normalizeH="0" baseline="0" noProof="0">
                <a:ln>
                  <a:noFill/>
                </a:ln>
                <a:solidFill>
                  <a:prstClr val="white">
                    <a:lumMod val="65000"/>
                  </a:prstClr>
                </a:solidFill>
                <a:effectLst/>
                <a:uLnTx/>
                <a:uFillTx/>
                <a:latin typeface="Calibri" panose="020F0502020204030204"/>
                <a:ea typeface="+mn-ea"/>
                <a:cs typeface="+mn-cs"/>
              </a:rPr>
              <a:t>2. Klimatförbättra</a:t>
            </a:r>
          </a:p>
        </p:txBody>
      </p:sp>
      <p:sp>
        <p:nvSpPr>
          <p:cNvPr id="16" name="Rectangle 5">
            <a:extLst>
              <a:ext uri="{FF2B5EF4-FFF2-40B4-BE49-F238E27FC236}">
                <a16:creationId xmlns:a16="http://schemas.microsoft.com/office/drawing/2014/main" id="{E3AC4C3D-EAAD-D27F-57F3-204069CEEEFE}"/>
              </a:ext>
            </a:extLst>
          </p:cNvPr>
          <p:cNvSpPr/>
          <p:nvPr/>
        </p:nvSpPr>
        <p:spPr>
          <a:xfrm>
            <a:off x="4164027" y="1752309"/>
            <a:ext cx="2981260" cy="473886"/>
          </a:xfrm>
          <a:prstGeom prst="rect">
            <a:avLst/>
          </a:prstGeom>
          <a:solidFill>
            <a:schemeClr val="accent5">
              <a:lumMod val="20000"/>
              <a:lumOff val="80000"/>
            </a:schemeClr>
          </a:solidFill>
          <a:ln w="38100">
            <a:solidFill>
              <a:srgbClr val="92D050"/>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kern="1200" cap="none" spc="0" normalizeH="0" baseline="0" noProof="0">
                <a:ln>
                  <a:noFill/>
                </a:ln>
                <a:solidFill>
                  <a:schemeClr val="tx1"/>
                </a:solidFill>
                <a:effectLst/>
                <a:uLnTx/>
                <a:uFillTx/>
                <a:latin typeface="Calibri" panose="020F0502020204030204"/>
                <a:ea typeface="+mn-ea"/>
                <a:cs typeface="+mn-cs"/>
              </a:rPr>
              <a:t>3. Klimatoptimera</a:t>
            </a:r>
          </a:p>
        </p:txBody>
      </p:sp>
      <p:sp>
        <p:nvSpPr>
          <p:cNvPr id="17" name="Rectangle 6">
            <a:extLst>
              <a:ext uri="{FF2B5EF4-FFF2-40B4-BE49-F238E27FC236}">
                <a16:creationId xmlns:a16="http://schemas.microsoft.com/office/drawing/2014/main" id="{B86DAB95-898E-8A4E-43B5-F0F7703C5AD1}"/>
              </a:ext>
            </a:extLst>
          </p:cNvPr>
          <p:cNvSpPr/>
          <p:nvPr/>
        </p:nvSpPr>
        <p:spPr>
          <a:xfrm>
            <a:off x="4697983" y="1171625"/>
            <a:ext cx="2433953"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sngStrike" kern="1200" cap="none" spc="0" normalizeH="0" baseline="0" noProof="0">
                <a:ln>
                  <a:noFill/>
                </a:ln>
                <a:solidFill>
                  <a:prstClr val="white">
                    <a:lumMod val="65000"/>
                  </a:prstClr>
                </a:solidFill>
                <a:effectLst/>
                <a:uLnTx/>
                <a:uFillTx/>
                <a:latin typeface="Calibri" panose="020F0502020204030204"/>
                <a:ea typeface="+mn-ea"/>
                <a:cs typeface="+mn-cs"/>
              </a:rPr>
              <a:t>4. Klimatbalansera</a:t>
            </a:r>
          </a:p>
        </p:txBody>
      </p:sp>
      <p:sp>
        <p:nvSpPr>
          <p:cNvPr id="18" name="Rectangle 7">
            <a:extLst>
              <a:ext uri="{FF2B5EF4-FFF2-40B4-BE49-F238E27FC236}">
                <a16:creationId xmlns:a16="http://schemas.microsoft.com/office/drawing/2014/main" id="{CD9F433B-B530-D17E-9007-A26A321BEE0B}"/>
              </a:ext>
            </a:extLst>
          </p:cNvPr>
          <p:cNvSpPr/>
          <p:nvPr/>
        </p:nvSpPr>
        <p:spPr>
          <a:xfrm>
            <a:off x="8095285" y="2975947"/>
            <a:ext cx="2502914" cy="473886"/>
          </a:xfrm>
          <a:prstGeom prst="rect">
            <a:avLst/>
          </a:prstGeom>
          <a:solidFill>
            <a:schemeClr val="accent5">
              <a:lumMod val="20000"/>
              <a:lumOff val="80000"/>
            </a:schemeClr>
          </a:solidFill>
          <a:ln w="38100">
            <a:solidFill>
              <a:srgbClr val="92D050"/>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5. Löpande kontrollera</a:t>
            </a:r>
          </a:p>
        </p:txBody>
      </p:sp>
      <p:sp>
        <p:nvSpPr>
          <p:cNvPr id="19" name="Rectangle 8">
            <a:extLst>
              <a:ext uri="{FF2B5EF4-FFF2-40B4-BE49-F238E27FC236}">
                <a16:creationId xmlns:a16="http://schemas.microsoft.com/office/drawing/2014/main" id="{648444AB-C3D1-1B60-15FB-4712AEA34030}"/>
              </a:ext>
            </a:extLst>
          </p:cNvPr>
          <p:cNvSpPr/>
          <p:nvPr/>
        </p:nvSpPr>
        <p:spPr>
          <a:xfrm>
            <a:off x="2595531" y="3587778"/>
            <a:ext cx="4543082" cy="473886"/>
          </a:xfrm>
          <a:prstGeom prst="rect">
            <a:avLst/>
          </a:prstGeom>
          <a:solidFill>
            <a:schemeClr val="bg1">
              <a:lumMod val="85000"/>
            </a:schemeClr>
          </a:solidFill>
          <a:ln w="38100">
            <a:solidFill>
              <a:schemeClr val="bg1">
                <a:lumMod val="75000"/>
              </a:schemeClr>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sngStrike" kern="1200" cap="none" spc="0" normalizeH="0" baseline="0" noProof="0">
                <a:ln>
                  <a:noFill/>
                </a:ln>
                <a:solidFill>
                  <a:prstClr val="white">
                    <a:lumMod val="65000"/>
                  </a:prstClr>
                </a:solidFill>
                <a:effectLst/>
                <a:uLnTx/>
                <a:uFillTx/>
                <a:latin typeface="Calibri" panose="020F0502020204030204"/>
                <a:ea typeface="+mn-ea"/>
                <a:cs typeface="+mn-cs"/>
              </a:rPr>
              <a:t>0. Identifiera affären</a:t>
            </a:r>
          </a:p>
        </p:txBody>
      </p:sp>
      <p:sp>
        <p:nvSpPr>
          <p:cNvPr id="20" name="Rektangel: rundade hörn 19">
            <a:extLst>
              <a:ext uri="{FF2B5EF4-FFF2-40B4-BE49-F238E27FC236}">
                <a16:creationId xmlns:a16="http://schemas.microsoft.com/office/drawing/2014/main" id="{9192ED6E-CA98-76D4-3859-AC40D57FA615}"/>
              </a:ext>
            </a:extLst>
          </p:cNvPr>
          <p:cNvSpPr/>
          <p:nvPr/>
        </p:nvSpPr>
        <p:spPr>
          <a:xfrm>
            <a:off x="4820210" y="2987682"/>
            <a:ext cx="970755" cy="212446"/>
          </a:xfrm>
          <a:prstGeom prst="roundRect">
            <a:avLst/>
          </a:prstGeom>
          <a:solidFill>
            <a:schemeClr val="bg1">
              <a:lumMod val="85000"/>
            </a:schemeClr>
          </a:solidFill>
          <a:ln>
            <a:solidFill>
              <a:schemeClr val="bg1">
                <a:lumMod val="6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sngStrike" kern="1200" cap="none" spc="0" normalizeH="0" baseline="0" noProof="0">
                <a:ln>
                  <a:noFill/>
                </a:ln>
                <a:solidFill>
                  <a:prstClr val="white">
                    <a:lumMod val="65000"/>
                  </a:prstClr>
                </a:solidFill>
                <a:effectLst/>
                <a:uLnTx/>
                <a:uFillTx/>
                <a:latin typeface="Calibri" panose="020F0502020204030204"/>
                <a:ea typeface="+mn-ea"/>
                <a:cs typeface="+mn-cs"/>
              </a:rPr>
              <a:t>Boverket</a:t>
            </a:r>
          </a:p>
        </p:txBody>
      </p:sp>
      <p:sp>
        <p:nvSpPr>
          <p:cNvPr id="21" name="Rektangel: rundade hörn 20">
            <a:extLst>
              <a:ext uri="{FF2B5EF4-FFF2-40B4-BE49-F238E27FC236}">
                <a16:creationId xmlns:a16="http://schemas.microsoft.com/office/drawing/2014/main" id="{F9E6BCD3-49EF-9A8D-4A66-D957686135FD}"/>
              </a:ext>
            </a:extLst>
          </p:cNvPr>
          <p:cNvSpPr/>
          <p:nvPr/>
        </p:nvSpPr>
        <p:spPr>
          <a:xfrm>
            <a:off x="4820210" y="3224549"/>
            <a:ext cx="2304304" cy="200863"/>
          </a:xfrm>
          <a:prstGeom prst="roundRect">
            <a:avLst/>
          </a:prstGeom>
          <a:solidFill>
            <a:schemeClr val="bg1">
              <a:lumMod val="85000"/>
            </a:schemeClr>
          </a:solidFill>
          <a:ln>
            <a:solidFill>
              <a:schemeClr val="bg1">
                <a:lumMod val="6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sngStrike" kern="1200" cap="none" spc="0" normalizeH="0" baseline="0" noProof="0">
                <a:ln>
                  <a:noFill/>
                </a:ln>
                <a:solidFill>
                  <a:prstClr val="white">
                    <a:lumMod val="65000"/>
                  </a:prstClr>
                </a:solidFill>
                <a:effectLst/>
                <a:uLnTx/>
                <a:uFillTx/>
                <a:latin typeface="Calibri" panose="020F0502020204030204"/>
                <a:ea typeface="+mn-ea"/>
                <a:cs typeface="+mn-cs"/>
              </a:rPr>
              <a:t>+ extra pga sund konkurrens</a:t>
            </a:r>
          </a:p>
        </p:txBody>
      </p:sp>
      <p:sp>
        <p:nvSpPr>
          <p:cNvPr id="2" name="Rektangel: rundade hörn 1">
            <a:extLst>
              <a:ext uri="{FF2B5EF4-FFF2-40B4-BE49-F238E27FC236}">
                <a16:creationId xmlns:a16="http://schemas.microsoft.com/office/drawing/2014/main" id="{E231E705-EF71-C21B-4271-7BE8DDEDC8C7}"/>
              </a:ext>
            </a:extLst>
          </p:cNvPr>
          <p:cNvSpPr/>
          <p:nvPr/>
        </p:nvSpPr>
        <p:spPr>
          <a:xfrm>
            <a:off x="119336" y="4821008"/>
            <a:ext cx="11809312" cy="1618274"/>
          </a:xfrm>
          <a:prstGeom prst="roundRect">
            <a:avLst/>
          </a:prstGeom>
          <a:solidFill>
            <a:schemeClr val="bg1">
              <a:alpha val="50000"/>
            </a:schemeClr>
          </a:solidFill>
          <a:ln w="57150">
            <a:solidFill>
              <a:srgbClr val="92D050"/>
            </a:solidFill>
          </a:ln>
        </p:spPr>
        <p:style>
          <a:lnRef idx="0">
            <a:scrgbClr r="0" g="0" b="0"/>
          </a:lnRef>
          <a:fillRef idx="0">
            <a:scrgbClr r="0" g="0" b="0"/>
          </a:fillRef>
          <a:effectRef idx="0">
            <a:scrgbClr r="0" g="0" b="0"/>
          </a:effectRef>
          <a:fontRef idx="minor">
            <a:schemeClr val="lt1"/>
          </a:fontRef>
        </p:style>
        <p:txBody>
          <a:bodyPr vert="vert27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prstClr val="black"/>
                </a:solidFill>
                <a:effectLst/>
                <a:uLnTx/>
                <a:uFillTx/>
                <a:latin typeface="Calibri" panose="020F0502020204030204"/>
                <a:ea typeface="+mn-ea"/>
                <a:cs typeface="+mn-cs"/>
              </a:rPr>
              <a:t>Klimatambition</a:t>
            </a: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3" name="Tabell 2">
            <a:extLst>
              <a:ext uri="{FF2B5EF4-FFF2-40B4-BE49-F238E27FC236}">
                <a16:creationId xmlns:a16="http://schemas.microsoft.com/office/drawing/2014/main" id="{0FB8FDF9-DCF3-09F1-9F8E-CCEBADE219DD}"/>
              </a:ext>
            </a:extLst>
          </p:cNvPr>
          <p:cNvGraphicFramePr>
            <a:graphicFrameLocks noGrp="1"/>
          </p:cNvGraphicFramePr>
          <p:nvPr>
            <p:extLst>
              <p:ext uri="{D42A27DB-BD31-4B8C-83A1-F6EECF244321}">
                <p14:modId xmlns:p14="http://schemas.microsoft.com/office/powerpoint/2010/main" val="2962045699"/>
              </p:ext>
            </p:extLst>
          </p:nvPr>
        </p:nvGraphicFramePr>
        <p:xfrm>
          <a:off x="3485861" y="5009742"/>
          <a:ext cx="2692279" cy="1193557"/>
        </p:xfrm>
        <a:graphic>
          <a:graphicData uri="http://schemas.openxmlformats.org/drawingml/2006/table">
            <a:tbl>
              <a:tblPr firstRow="1" firstCol="1" bandRow="1"/>
              <a:tblGrid>
                <a:gridCol w="2692279">
                  <a:extLst>
                    <a:ext uri="{9D8B030D-6E8A-4147-A177-3AD203B41FA5}">
                      <a16:colId xmlns:a16="http://schemas.microsoft.com/office/drawing/2014/main" val="3920292571"/>
                    </a:ext>
                  </a:extLst>
                </a:gridCol>
              </a:tblGrid>
              <a:tr h="3921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Alt 1: Klimatförbättrat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49072483"/>
                  </a:ext>
                </a:extLst>
              </a:tr>
              <a:tr h="8014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”Till likvärdiga tekniska funktioner och utan extra kostnader:</a:t>
                      </a:r>
                    </a:p>
                    <a:p>
                      <a:pPr algn="ctr"/>
                      <a:r>
                        <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ca -25% (nyproduktion, ROT, anläggning)</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3281890676"/>
                  </a:ext>
                </a:extLst>
              </a:tr>
            </a:tbl>
          </a:graphicData>
        </a:graphic>
      </p:graphicFrame>
      <p:graphicFrame>
        <p:nvGraphicFramePr>
          <p:cNvPr id="5" name="Tabell 4">
            <a:extLst>
              <a:ext uri="{FF2B5EF4-FFF2-40B4-BE49-F238E27FC236}">
                <a16:creationId xmlns:a16="http://schemas.microsoft.com/office/drawing/2014/main" id="{8E99DC28-79D2-A1A7-5298-E6D74A86AD3A}"/>
              </a:ext>
            </a:extLst>
          </p:cNvPr>
          <p:cNvGraphicFramePr>
            <a:graphicFrameLocks noGrp="1"/>
          </p:cNvGraphicFramePr>
          <p:nvPr>
            <p:extLst>
              <p:ext uri="{D42A27DB-BD31-4B8C-83A1-F6EECF244321}">
                <p14:modId xmlns:p14="http://schemas.microsoft.com/office/powerpoint/2010/main" val="3296169966"/>
              </p:ext>
            </p:extLst>
          </p:nvPr>
        </p:nvGraphicFramePr>
        <p:xfrm>
          <a:off x="6357570" y="5009743"/>
          <a:ext cx="2568352" cy="1180853"/>
        </p:xfrm>
        <a:graphic>
          <a:graphicData uri="http://schemas.openxmlformats.org/drawingml/2006/table">
            <a:tbl>
              <a:tblPr firstRow="1" firstCol="1" bandRow="1"/>
              <a:tblGrid>
                <a:gridCol w="2568352">
                  <a:extLst>
                    <a:ext uri="{9D8B030D-6E8A-4147-A177-3AD203B41FA5}">
                      <a16:colId xmlns:a16="http://schemas.microsoft.com/office/drawing/2014/main" val="3920292571"/>
                    </a:ext>
                  </a:extLst>
                </a:gridCol>
              </a:tblGrid>
              <a:tr h="37942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Alt 2: Klimatoptimerat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49072483"/>
                  </a:ext>
                </a:extLst>
              </a:tr>
              <a:tr h="80143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dirty="0">
                          <a:effectLst/>
                          <a:latin typeface="Times New Roman" panose="02020603050405020304" pitchFamily="18" charset="0"/>
                          <a:ea typeface="Times New Roman" panose="02020603050405020304" pitchFamily="18" charset="0"/>
                          <a:cs typeface="Times New Roman" panose="02020603050405020304" pitchFamily="18" charset="0"/>
                        </a:rPr>
                        <a:t>”Till en rimlig kostnad: </a:t>
                      </a:r>
                    </a:p>
                    <a:p>
                      <a:pPr algn="ctr"/>
                      <a:r>
                        <a:rPr lang="sv-SE" sz="1200" i="1" dirty="0">
                          <a:effectLst/>
                          <a:latin typeface="Times New Roman" panose="02020603050405020304" pitchFamily="18" charset="0"/>
                          <a:ea typeface="Times New Roman" panose="02020603050405020304" pitchFamily="18" charset="0"/>
                          <a:cs typeface="Times New Roman" panose="02020603050405020304" pitchFamily="18" charset="0"/>
                        </a:rPr>
                        <a:t>40-50% (nyproduktion, tillbyggnad), 30% (renovering, ombyggnad), 40% (anläggning)</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3281890676"/>
                  </a:ext>
                </a:extLst>
              </a:tr>
            </a:tbl>
          </a:graphicData>
        </a:graphic>
      </p:graphicFrame>
      <p:graphicFrame>
        <p:nvGraphicFramePr>
          <p:cNvPr id="6" name="Tabell 5">
            <a:extLst>
              <a:ext uri="{FF2B5EF4-FFF2-40B4-BE49-F238E27FC236}">
                <a16:creationId xmlns:a16="http://schemas.microsoft.com/office/drawing/2014/main" id="{B6928038-7D1A-946F-3B82-654F0BDB22F7}"/>
              </a:ext>
            </a:extLst>
          </p:cNvPr>
          <p:cNvGraphicFramePr>
            <a:graphicFrameLocks noGrp="1"/>
          </p:cNvGraphicFramePr>
          <p:nvPr>
            <p:extLst>
              <p:ext uri="{D42A27DB-BD31-4B8C-83A1-F6EECF244321}">
                <p14:modId xmlns:p14="http://schemas.microsoft.com/office/powerpoint/2010/main" val="330508914"/>
              </p:ext>
            </p:extLst>
          </p:nvPr>
        </p:nvGraphicFramePr>
        <p:xfrm>
          <a:off x="9144272" y="5009746"/>
          <a:ext cx="2568352" cy="1145957"/>
        </p:xfrm>
        <a:graphic>
          <a:graphicData uri="http://schemas.openxmlformats.org/drawingml/2006/table">
            <a:tbl>
              <a:tblPr firstRow="1" firstCol="1" bandRow="1"/>
              <a:tblGrid>
                <a:gridCol w="2568352">
                  <a:extLst>
                    <a:ext uri="{9D8B030D-6E8A-4147-A177-3AD203B41FA5}">
                      <a16:colId xmlns:a16="http://schemas.microsoft.com/office/drawing/2014/main" val="1731118605"/>
                    </a:ext>
                  </a:extLst>
                </a:gridCol>
              </a:tblGrid>
              <a:tr h="39490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Alt 3: Klimatbalanserat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622148726"/>
                  </a:ext>
                </a:extLst>
              </a:tr>
              <a:tr h="75105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a:effectLst/>
                          <a:latin typeface="Times New Roman" panose="02020603050405020304" pitchFamily="18" charset="0"/>
                          <a:ea typeface="Times New Roman" panose="02020603050405020304" pitchFamily="18" charset="0"/>
                          <a:cs typeface="Times New Roman" panose="02020603050405020304" pitchFamily="18" charset="0"/>
                        </a:rPr>
                        <a:t>”Till en rimlig kostnad </a:t>
                      </a:r>
                    </a:p>
                    <a:p>
                      <a:pPr algn="ctr"/>
                      <a:r>
                        <a:rPr lang="sv-SE" sz="1200" i="1">
                          <a:effectLst/>
                          <a:latin typeface="Times New Roman" panose="02020603050405020304" pitchFamily="18" charset="0"/>
                          <a:ea typeface="Times New Roman" panose="02020603050405020304" pitchFamily="18" charset="0"/>
                          <a:cs typeface="Times New Roman" panose="02020603050405020304" pitchFamily="18" charset="0"/>
                        </a:rPr>
                        <a:t>– och först när ytterligare minskningar mot 75-90% gjorts”</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1206570301"/>
                  </a:ext>
                </a:extLst>
              </a:tr>
            </a:tbl>
          </a:graphicData>
        </a:graphic>
      </p:graphicFrame>
      <p:graphicFrame>
        <p:nvGraphicFramePr>
          <p:cNvPr id="7" name="Tabell 6">
            <a:extLst>
              <a:ext uri="{FF2B5EF4-FFF2-40B4-BE49-F238E27FC236}">
                <a16:creationId xmlns:a16="http://schemas.microsoft.com/office/drawing/2014/main" id="{291709DD-C18C-7BB1-34AD-3BDEFDDDC448}"/>
              </a:ext>
            </a:extLst>
          </p:cNvPr>
          <p:cNvGraphicFramePr>
            <a:graphicFrameLocks noGrp="1"/>
          </p:cNvGraphicFramePr>
          <p:nvPr>
            <p:extLst>
              <p:ext uri="{D42A27DB-BD31-4B8C-83A1-F6EECF244321}">
                <p14:modId xmlns:p14="http://schemas.microsoft.com/office/powerpoint/2010/main" val="1063178137"/>
              </p:ext>
            </p:extLst>
          </p:nvPr>
        </p:nvGraphicFramePr>
        <p:xfrm>
          <a:off x="628525" y="5038925"/>
          <a:ext cx="2659419" cy="1145959"/>
        </p:xfrm>
        <a:graphic>
          <a:graphicData uri="http://schemas.openxmlformats.org/drawingml/2006/table">
            <a:tbl>
              <a:tblPr firstRow="1" firstCol="1" bandRow="1"/>
              <a:tblGrid>
                <a:gridCol w="2659419">
                  <a:extLst>
                    <a:ext uri="{9D8B030D-6E8A-4147-A177-3AD203B41FA5}">
                      <a16:colId xmlns:a16="http://schemas.microsoft.com/office/drawing/2014/main" val="3920292571"/>
                    </a:ext>
                  </a:extLst>
                </a:gridCol>
              </a:tblGrid>
              <a:tr h="40659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Alt 0: Traditionellt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49072483"/>
                  </a:ext>
                </a:extLst>
              </a:tr>
              <a:tr h="73936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”Jämförelseberäkning, h</a:t>
                      </a:r>
                      <a:r>
                        <a:rPr lang="sv-SE" sz="1200" i="1">
                          <a:latin typeface="Times New Roman" panose="02020603050405020304" pitchFamily="18" charset="0"/>
                          <a:cs typeface="Times New Roman" panose="02020603050405020304" pitchFamily="18" charset="0"/>
                        </a:rPr>
                        <a:t>ur skulle projektet ha byggts om det genomfördes under perioden 2015–2020”</a:t>
                      </a:r>
                      <a:endPar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3281890676"/>
                  </a:ext>
                </a:extLst>
              </a:tr>
            </a:tbl>
          </a:graphicData>
        </a:graphic>
      </p:graphicFrame>
      <p:sp>
        <p:nvSpPr>
          <p:cNvPr id="8" name="Pil: uppåt 7">
            <a:extLst>
              <a:ext uri="{FF2B5EF4-FFF2-40B4-BE49-F238E27FC236}">
                <a16:creationId xmlns:a16="http://schemas.microsoft.com/office/drawing/2014/main" id="{BC7FC441-C5C2-2578-DBD3-871E102EA301}"/>
              </a:ext>
            </a:extLst>
          </p:cNvPr>
          <p:cNvSpPr/>
          <p:nvPr/>
        </p:nvSpPr>
        <p:spPr>
          <a:xfrm>
            <a:off x="7135762" y="6180168"/>
            <a:ext cx="1123950" cy="677832"/>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90460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476B6D-2C45-B79C-2470-71E304F3F4B1}"/>
              </a:ext>
            </a:extLst>
          </p:cNvPr>
          <p:cNvSpPr>
            <a:spLocks noGrp="1"/>
          </p:cNvSpPr>
          <p:nvPr>
            <p:ph type="ctrTitle"/>
          </p:nvPr>
        </p:nvSpPr>
        <p:spPr>
          <a:xfrm>
            <a:off x="548313" y="314652"/>
            <a:ext cx="9359919" cy="699466"/>
          </a:xfrm>
        </p:spPr>
        <p:txBody>
          <a:bodyPr>
            <a:normAutofit/>
          </a:bodyPr>
          <a:lstStyle/>
          <a:p>
            <a:r>
              <a:rPr lang="sv-SE" sz="2400" dirty="0"/>
              <a:t>Paketera åtgärder i ett lösningsförslag</a:t>
            </a:r>
            <a:endParaRPr lang="sv-SE" dirty="0"/>
          </a:p>
        </p:txBody>
      </p:sp>
      <p:sp>
        <p:nvSpPr>
          <p:cNvPr id="3" name="Underrubrik 2">
            <a:extLst>
              <a:ext uri="{FF2B5EF4-FFF2-40B4-BE49-F238E27FC236}">
                <a16:creationId xmlns:a16="http://schemas.microsoft.com/office/drawing/2014/main" id="{13D28126-08C4-ED4F-A11D-50E9F0A64E0D}"/>
              </a:ext>
            </a:extLst>
          </p:cNvPr>
          <p:cNvSpPr>
            <a:spLocks noGrp="1"/>
          </p:cNvSpPr>
          <p:nvPr>
            <p:ph type="subTitle" idx="1"/>
          </p:nvPr>
        </p:nvSpPr>
        <p:spPr>
          <a:xfrm>
            <a:off x="555165" y="1412736"/>
            <a:ext cx="9353067" cy="1339989"/>
          </a:xfrm>
        </p:spPr>
        <p:txBody>
          <a:bodyPr>
            <a:noAutofit/>
          </a:bodyPr>
          <a:lstStyle/>
          <a:p>
            <a:r>
              <a:rPr lang="sv-SE" sz="1400" b="1" dirty="0">
                <a:latin typeface="+mj-lt"/>
              </a:rPr>
              <a:t>LFM30:s kompetensutvecklingsmodell anger:</a:t>
            </a:r>
            <a:r>
              <a:rPr lang="sv-SE" sz="1400" dirty="0">
                <a:latin typeface="+mj-lt"/>
              </a:rPr>
              <a:t> </a:t>
            </a:r>
          </a:p>
          <a:p>
            <a:pPr marL="285750" indent="-285750">
              <a:buFont typeface="Arial" panose="020B0604020202020204" pitchFamily="34" charset="0"/>
              <a:buChar char="•"/>
            </a:pPr>
            <a:r>
              <a:rPr lang="sv-SE" sz="1400" dirty="0">
                <a:latin typeface="+mj-lt"/>
              </a:rPr>
              <a:t>Att testa på kunskapspilot/-er, skarpa piloter, genomsnitt allt (portfölj fastigheter / projekt, urval byggdelar /LCA </a:t>
            </a:r>
            <a:r>
              <a:rPr lang="sv-SE" sz="1400" dirty="0" err="1">
                <a:latin typeface="+mj-lt"/>
              </a:rPr>
              <a:t>systemgränser</a:t>
            </a:r>
            <a:r>
              <a:rPr lang="sv-SE" sz="1400" dirty="0">
                <a:latin typeface="+mj-lt"/>
              </a:rPr>
              <a:t> – med trend allt fler hela tiden) </a:t>
            </a:r>
            <a:r>
              <a:rPr lang="sv-SE" sz="1400" dirty="0">
                <a:latin typeface="+mj-lt"/>
                <a:sym typeface="Wingdings" panose="05000000000000000000" pitchFamily="2" charset="2"/>
              </a:rPr>
              <a:t> Aktuellt projekt</a:t>
            </a:r>
          </a:p>
          <a:p>
            <a:pPr marL="285750" indent="-285750">
              <a:buFont typeface="Arial" panose="020B0604020202020204" pitchFamily="34" charset="0"/>
              <a:buChar char="•"/>
            </a:pPr>
            <a:r>
              <a:rPr lang="sv-SE" sz="1400" dirty="0">
                <a:latin typeface="+mj-lt"/>
                <a:sym typeface="Wingdings" panose="05000000000000000000" pitchFamily="2" charset="2"/>
              </a:rPr>
              <a:t>Utifrån erfarenhetsåterföring, paketera affärsmässiga åtgärder (steg o i LFM30:s Metod för Klimatbudget) i lösningsförslag per byggprojekt</a:t>
            </a:r>
            <a:endParaRPr lang="sv-SE" sz="1400" dirty="0">
              <a:latin typeface="+mj-lt"/>
            </a:endParaRPr>
          </a:p>
        </p:txBody>
      </p:sp>
      <p:graphicFrame>
        <p:nvGraphicFramePr>
          <p:cNvPr id="4" name="Diagram 3">
            <a:extLst>
              <a:ext uri="{FF2B5EF4-FFF2-40B4-BE49-F238E27FC236}">
                <a16:creationId xmlns:a16="http://schemas.microsoft.com/office/drawing/2014/main" id="{B2D62108-FAEE-E326-C383-95665F4EAA26}"/>
              </a:ext>
            </a:extLst>
          </p:cNvPr>
          <p:cNvGraphicFramePr/>
          <p:nvPr>
            <p:extLst>
              <p:ext uri="{D42A27DB-BD31-4B8C-83A1-F6EECF244321}">
                <p14:modId xmlns:p14="http://schemas.microsoft.com/office/powerpoint/2010/main" val="1847787042"/>
              </p:ext>
            </p:extLst>
          </p:nvPr>
        </p:nvGraphicFramePr>
        <p:xfrm>
          <a:off x="2096517" y="2721659"/>
          <a:ext cx="7854950" cy="18852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ktangel: rundade hörn 4">
            <a:extLst>
              <a:ext uri="{FF2B5EF4-FFF2-40B4-BE49-F238E27FC236}">
                <a16:creationId xmlns:a16="http://schemas.microsoft.com/office/drawing/2014/main" id="{E5D9D847-B890-DCD0-DBBA-27DD32F1CDEC}"/>
              </a:ext>
            </a:extLst>
          </p:cNvPr>
          <p:cNvSpPr/>
          <p:nvPr/>
        </p:nvSpPr>
        <p:spPr>
          <a:xfrm>
            <a:off x="119336" y="4782908"/>
            <a:ext cx="11809312" cy="1410707"/>
          </a:xfrm>
          <a:prstGeom prst="roundRect">
            <a:avLst/>
          </a:prstGeom>
          <a:solidFill>
            <a:schemeClr val="bg1">
              <a:alpha val="50000"/>
            </a:schemeClr>
          </a:solidFill>
          <a:ln w="57150">
            <a:solidFill>
              <a:srgbClr val="92D050"/>
            </a:solidFill>
          </a:ln>
        </p:spPr>
        <p:style>
          <a:lnRef idx="0">
            <a:scrgbClr r="0" g="0" b="0"/>
          </a:lnRef>
          <a:fillRef idx="0">
            <a:scrgbClr r="0" g="0" b="0"/>
          </a:fillRef>
          <a:effectRef idx="0">
            <a:scrgbClr r="0" g="0" b="0"/>
          </a:effectRef>
          <a:fontRef idx="minor">
            <a:schemeClr val="lt1"/>
          </a:fontRef>
        </p:style>
        <p:txBody>
          <a:bodyPr vert="vert27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prstClr val="black"/>
                </a:solidFill>
                <a:effectLst/>
                <a:uLnTx/>
                <a:uFillTx/>
                <a:latin typeface="Calibri" panose="020F0502020204030204"/>
                <a:ea typeface="+mn-ea"/>
                <a:cs typeface="+mn-cs"/>
              </a:rPr>
              <a:t>Klimatambition</a:t>
            </a: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6" name="Tabell 5">
            <a:extLst>
              <a:ext uri="{FF2B5EF4-FFF2-40B4-BE49-F238E27FC236}">
                <a16:creationId xmlns:a16="http://schemas.microsoft.com/office/drawing/2014/main" id="{DEDA20D5-49AA-4D60-DFA7-2294203B8D73}"/>
              </a:ext>
            </a:extLst>
          </p:cNvPr>
          <p:cNvGraphicFramePr>
            <a:graphicFrameLocks noGrp="1"/>
          </p:cNvGraphicFramePr>
          <p:nvPr>
            <p:extLst>
              <p:ext uri="{D42A27DB-BD31-4B8C-83A1-F6EECF244321}">
                <p14:modId xmlns:p14="http://schemas.microsoft.com/office/powerpoint/2010/main" val="3695543757"/>
              </p:ext>
            </p:extLst>
          </p:nvPr>
        </p:nvGraphicFramePr>
        <p:xfrm>
          <a:off x="3485861" y="4971642"/>
          <a:ext cx="2692279" cy="1089439"/>
        </p:xfrm>
        <a:graphic>
          <a:graphicData uri="http://schemas.openxmlformats.org/drawingml/2006/table">
            <a:tbl>
              <a:tblPr firstRow="1" firstCol="1" bandRow="1"/>
              <a:tblGrid>
                <a:gridCol w="2692279">
                  <a:extLst>
                    <a:ext uri="{9D8B030D-6E8A-4147-A177-3AD203B41FA5}">
                      <a16:colId xmlns:a16="http://schemas.microsoft.com/office/drawing/2014/main" val="3920292571"/>
                    </a:ext>
                  </a:extLst>
                </a:gridCol>
              </a:tblGrid>
              <a:tr h="35791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Alt 1: Klimatförbättrat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49072483"/>
                  </a:ext>
                </a:extLst>
              </a:tr>
              <a:tr h="68807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”Till likvärdiga tekniska funktioner och utan extra kostnader:</a:t>
                      </a:r>
                    </a:p>
                    <a:p>
                      <a:pPr algn="ctr"/>
                      <a:r>
                        <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ca -25% (nyproduktion, ROT, anläggning)</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3281890676"/>
                  </a:ext>
                </a:extLst>
              </a:tr>
            </a:tbl>
          </a:graphicData>
        </a:graphic>
      </p:graphicFrame>
      <p:graphicFrame>
        <p:nvGraphicFramePr>
          <p:cNvPr id="7" name="Tabell 6">
            <a:extLst>
              <a:ext uri="{FF2B5EF4-FFF2-40B4-BE49-F238E27FC236}">
                <a16:creationId xmlns:a16="http://schemas.microsoft.com/office/drawing/2014/main" id="{A288C74E-0D34-5B42-7BD1-68E7EE048203}"/>
              </a:ext>
            </a:extLst>
          </p:cNvPr>
          <p:cNvGraphicFramePr>
            <a:graphicFrameLocks noGrp="1"/>
          </p:cNvGraphicFramePr>
          <p:nvPr>
            <p:extLst>
              <p:ext uri="{D42A27DB-BD31-4B8C-83A1-F6EECF244321}">
                <p14:modId xmlns:p14="http://schemas.microsoft.com/office/powerpoint/2010/main" val="262085930"/>
              </p:ext>
            </p:extLst>
          </p:nvPr>
        </p:nvGraphicFramePr>
        <p:xfrm>
          <a:off x="6357570" y="4971643"/>
          <a:ext cx="2568352" cy="1077843"/>
        </p:xfrm>
        <a:graphic>
          <a:graphicData uri="http://schemas.openxmlformats.org/drawingml/2006/table">
            <a:tbl>
              <a:tblPr firstRow="1" firstCol="1" bandRow="1"/>
              <a:tblGrid>
                <a:gridCol w="2568352">
                  <a:extLst>
                    <a:ext uri="{9D8B030D-6E8A-4147-A177-3AD203B41FA5}">
                      <a16:colId xmlns:a16="http://schemas.microsoft.com/office/drawing/2014/main" val="3920292571"/>
                    </a:ext>
                  </a:extLst>
                </a:gridCol>
              </a:tblGrid>
              <a:tr h="34632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Alt 2: Klimatoptimerat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49072483"/>
                  </a:ext>
                </a:extLst>
              </a:tr>
              <a:tr h="69966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a:effectLst/>
                          <a:latin typeface="Times New Roman" panose="02020603050405020304" pitchFamily="18" charset="0"/>
                          <a:ea typeface="Times New Roman" panose="02020603050405020304" pitchFamily="18" charset="0"/>
                          <a:cs typeface="Times New Roman" panose="02020603050405020304" pitchFamily="18" charset="0"/>
                        </a:rPr>
                        <a:t>”Till en rimlig kostnad: </a:t>
                      </a:r>
                    </a:p>
                    <a:p>
                      <a:pPr algn="ctr"/>
                      <a:r>
                        <a:rPr lang="sv-SE" sz="1200" i="1">
                          <a:effectLst/>
                          <a:latin typeface="Times New Roman" panose="02020603050405020304" pitchFamily="18" charset="0"/>
                          <a:ea typeface="Times New Roman" panose="02020603050405020304" pitchFamily="18" charset="0"/>
                          <a:cs typeface="Times New Roman" panose="02020603050405020304" pitchFamily="18" charset="0"/>
                        </a:rPr>
                        <a:t>40-50% (nyproduktion, tillbyggnad), 30% (renovering, ombyggnad), 40% (anläggning)</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3281890676"/>
                  </a:ext>
                </a:extLst>
              </a:tr>
            </a:tbl>
          </a:graphicData>
        </a:graphic>
      </p:graphicFrame>
      <p:graphicFrame>
        <p:nvGraphicFramePr>
          <p:cNvPr id="8" name="Tabell 7">
            <a:extLst>
              <a:ext uri="{FF2B5EF4-FFF2-40B4-BE49-F238E27FC236}">
                <a16:creationId xmlns:a16="http://schemas.microsoft.com/office/drawing/2014/main" id="{97E2910B-7C39-1CCF-19EA-7BCA9AA41E3A}"/>
              </a:ext>
            </a:extLst>
          </p:cNvPr>
          <p:cNvGraphicFramePr>
            <a:graphicFrameLocks noGrp="1"/>
          </p:cNvGraphicFramePr>
          <p:nvPr>
            <p:extLst>
              <p:ext uri="{D42A27DB-BD31-4B8C-83A1-F6EECF244321}">
                <p14:modId xmlns:p14="http://schemas.microsoft.com/office/powerpoint/2010/main" val="2875684615"/>
              </p:ext>
            </p:extLst>
          </p:nvPr>
        </p:nvGraphicFramePr>
        <p:xfrm>
          <a:off x="9144272" y="4971646"/>
          <a:ext cx="2568352" cy="1045991"/>
        </p:xfrm>
        <a:graphic>
          <a:graphicData uri="http://schemas.openxmlformats.org/drawingml/2006/table">
            <a:tbl>
              <a:tblPr firstRow="1" firstCol="1" bandRow="1"/>
              <a:tblGrid>
                <a:gridCol w="2568352">
                  <a:extLst>
                    <a:ext uri="{9D8B030D-6E8A-4147-A177-3AD203B41FA5}">
                      <a16:colId xmlns:a16="http://schemas.microsoft.com/office/drawing/2014/main" val="1731118605"/>
                    </a:ext>
                  </a:extLst>
                </a:gridCol>
              </a:tblGrid>
              <a:tr h="36045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Alt 3: Klimatbalanserat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622148726"/>
                  </a:ext>
                </a:extLst>
              </a:tr>
              <a:tr h="68553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a:effectLst/>
                          <a:latin typeface="Times New Roman" panose="02020603050405020304" pitchFamily="18" charset="0"/>
                          <a:ea typeface="Times New Roman" panose="02020603050405020304" pitchFamily="18" charset="0"/>
                          <a:cs typeface="Times New Roman" panose="02020603050405020304" pitchFamily="18" charset="0"/>
                        </a:rPr>
                        <a:t>”Till en rimlig kostnad </a:t>
                      </a:r>
                    </a:p>
                    <a:p>
                      <a:pPr algn="ctr"/>
                      <a:r>
                        <a:rPr lang="sv-SE" sz="1200" i="1">
                          <a:effectLst/>
                          <a:latin typeface="Times New Roman" panose="02020603050405020304" pitchFamily="18" charset="0"/>
                          <a:ea typeface="Times New Roman" panose="02020603050405020304" pitchFamily="18" charset="0"/>
                          <a:cs typeface="Times New Roman" panose="02020603050405020304" pitchFamily="18" charset="0"/>
                        </a:rPr>
                        <a:t>– och först när ytterligare minskningar mot 75-90% gjorts”</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1206570301"/>
                  </a:ext>
                </a:extLst>
              </a:tr>
            </a:tbl>
          </a:graphicData>
        </a:graphic>
      </p:graphicFrame>
      <p:graphicFrame>
        <p:nvGraphicFramePr>
          <p:cNvPr id="9" name="Tabell 8">
            <a:extLst>
              <a:ext uri="{FF2B5EF4-FFF2-40B4-BE49-F238E27FC236}">
                <a16:creationId xmlns:a16="http://schemas.microsoft.com/office/drawing/2014/main" id="{12A30153-CAAC-248D-1C90-3ADAEC4A4F81}"/>
              </a:ext>
            </a:extLst>
          </p:cNvPr>
          <p:cNvGraphicFramePr>
            <a:graphicFrameLocks noGrp="1"/>
          </p:cNvGraphicFramePr>
          <p:nvPr>
            <p:extLst>
              <p:ext uri="{D42A27DB-BD31-4B8C-83A1-F6EECF244321}">
                <p14:modId xmlns:p14="http://schemas.microsoft.com/office/powerpoint/2010/main" val="264915522"/>
              </p:ext>
            </p:extLst>
          </p:nvPr>
        </p:nvGraphicFramePr>
        <p:xfrm>
          <a:off x="628525" y="5000825"/>
          <a:ext cx="2659419" cy="1045993"/>
        </p:xfrm>
        <a:graphic>
          <a:graphicData uri="http://schemas.openxmlformats.org/drawingml/2006/table">
            <a:tbl>
              <a:tblPr firstRow="1" firstCol="1" bandRow="1"/>
              <a:tblGrid>
                <a:gridCol w="2659419">
                  <a:extLst>
                    <a:ext uri="{9D8B030D-6E8A-4147-A177-3AD203B41FA5}">
                      <a16:colId xmlns:a16="http://schemas.microsoft.com/office/drawing/2014/main" val="3920292571"/>
                    </a:ext>
                  </a:extLst>
                </a:gridCol>
              </a:tblGrid>
              <a:tr h="37112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Alt 0: Traditionellt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49072483"/>
                  </a:ext>
                </a:extLst>
              </a:tr>
              <a:tr h="67486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”Jämförelseberäkning, h</a:t>
                      </a:r>
                      <a:r>
                        <a:rPr lang="sv-SE" sz="1200" i="1">
                          <a:latin typeface="Times New Roman" panose="02020603050405020304" pitchFamily="18" charset="0"/>
                          <a:cs typeface="Times New Roman" panose="02020603050405020304" pitchFamily="18" charset="0"/>
                        </a:rPr>
                        <a:t>ur skulle projektet ha byggts om det genomfördes under perioden 2015–2020”</a:t>
                      </a:r>
                      <a:endPar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3281890676"/>
                  </a:ext>
                </a:extLst>
              </a:tr>
            </a:tbl>
          </a:graphicData>
        </a:graphic>
      </p:graphicFrame>
      <p:sp>
        <p:nvSpPr>
          <p:cNvPr id="10" name="Pil: uppåt 9">
            <a:extLst>
              <a:ext uri="{FF2B5EF4-FFF2-40B4-BE49-F238E27FC236}">
                <a16:creationId xmlns:a16="http://schemas.microsoft.com/office/drawing/2014/main" id="{A3239C28-265A-67F8-0A08-95EDF4B1C9AF}"/>
              </a:ext>
            </a:extLst>
          </p:cNvPr>
          <p:cNvSpPr/>
          <p:nvPr/>
        </p:nvSpPr>
        <p:spPr>
          <a:xfrm>
            <a:off x="7135762" y="6142068"/>
            <a:ext cx="1123950" cy="677832"/>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357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FB8EF-8FAC-4E8E-CCA0-AA4E90067546}"/>
            </a:ext>
          </a:extLst>
        </p:cNvPr>
        <p:cNvGrpSpPr/>
        <p:nvPr/>
      </p:nvGrpSpPr>
      <p:grpSpPr>
        <a:xfrm>
          <a:off x="0" y="0"/>
          <a:ext cx="0" cy="0"/>
          <a:chOff x="0" y="0"/>
          <a:chExt cx="0" cy="0"/>
        </a:xfrm>
      </p:grpSpPr>
      <p:sp>
        <p:nvSpPr>
          <p:cNvPr id="13" name="Rubrik 7">
            <a:extLst>
              <a:ext uri="{FF2B5EF4-FFF2-40B4-BE49-F238E27FC236}">
                <a16:creationId xmlns:a16="http://schemas.microsoft.com/office/drawing/2014/main" id="{DACB56D0-88E6-6773-62CB-E911D6087489}"/>
              </a:ext>
            </a:extLst>
          </p:cNvPr>
          <p:cNvSpPr txBox="1">
            <a:spLocks/>
          </p:cNvSpPr>
          <p:nvPr/>
        </p:nvSpPr>
        <p:spPr>
          <a:xfrm>
            <a:off x="527381" y="217917"/>
            <a:ext cx="9965359" cy="699466"/>
          </a:xfrm>
          <a:prstGeom prst="rect">
            <a:avLst/>
          </a:prstGeom>
        </p:spPr>
        <p:txBody>
          <a:bodyPr vert="horz" lIns="91440" tIns="45720" rIns="91440" bIns="45720" rtlCol="0" anchor="ctr">
            <a:no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1800" b="1" i="0" u="none" strike="noStrike" kern="1200" cap="none" spc="0" normalizeH="0" baseline="0" noProof="0" dirty="0">
                <a:ln>
                  <a:noFill/>
                </a:ln>
                <a:solidFill>
                  <a:srgbClr val="003466"/>
                </a:solidFill>
                <a:effectLst/>
                <a:uLnTx/>
                <a:uFillTx/>
                <a:latin typeface="Futura PT" panose="020B0502020204020303" pitchFamily="34" charset="0"/>
                <a:ea typeface="Tahoma" panose="020B0604030504040204" pitchFamily="34" charset="0"/>
                <a:cs typeface="Tahoma" panose="020B0604030504040204" pitchFamily="34" charset="0"/>
              </a:rPr>
              <a:t>När nöjd? Klimatberäkna + Klimatförbättra utifrån BATNEEC principen </a:t>
            </a:r>
            <a:r>
              <a:rPr kumimoji="0" lang="sv-SE" sz="1800" b="1" i="0" u="none" strike="noStrike" kern="1200" cap="none" spc="0" normalizeH="0" baseline="0" noProof="0" dirty="0">
                <a:ln>
                  <a:noFill/>
                </a:ln>
                <a:solidFill>
                  <a:srgbClr val="003466"/>
                </a:solidFill>
                <a:effectLst/>
                <a:uLnTx/>
                <a:uFillTx/>
                <a:latin typeface="Futura PT" panose="020B0502020204020303" pitchFamily="34" charset="0"/>
                <a:ea typeface="Tahoma" panose="020B0604030504040204" pitchFamily="34" charset="0"/>
                <a:cs typeface="Tahoma" panose="020B0604030504040204" pitchFamily="34" charset="0"/>
                <a:sym typeface="Wingdings" panose="05000000000000000000" pitchFamily="2" charset="2"/>
              </a:rPr>
              <a:t> Klimatoptimera</a:t>
            </a:r>
            <a:endParaRPr kumimoji="0" lang="sv-SE" sz="1800" b="1" i="0" u="none" strike="noStrike" kern="1200" cap="none" spc="0" normalizeH="0" baseline="0" noProof="0" dirty="0">
              <a:ln>
                <a:noFill/>
              </a:ln>
              <a:solidFill>
                <a:srgbClr val="003466"/>
              </a:solidFill>
              <a:effectLst/>
              <a:uLnTx/>
              <a:uFillTx/>
              <a:latin typeface="Futura PT" panose="020B0502020204020303" pitchFamily="34" charset="0"/>
              <a:ea typeface="Tahoma" panose="020B0604030504040204" pitchFamily="34" charset="0"/>
              <a:cs typeface="Tahoma" panose="020B0604030504040204" pitchFamily="34" charset="0"/>
            </a:endParaRPr>
          </a:p>
        </p:txBody>
      </p:sp>
      <p:sp>
        <p:nvSpPr>
          <p:cNvPr id="6" name="textruta 5">
            <a:extLst>
              <a:ext uri="{FF2B5EF4-FFF2-40B4-BE49-F238E27FC236}">
                <a16:creationId xmlns:a16="http://schemas.microsoft.com/office/drawing/2014/main" id="{574B02F5-C2DB-CEFE-C52F-C43CED8134DD}"/>
              </a:ext>
            </a:extLst>
          </p:cNvPr>
          <p:cNvSpPr txBox="1"/>
          <p:nvPr/>
        </p:nvSpPr>
        <p:spPr>
          <a:xfrm>
            <a:off x="527381" y="1095286"/>
            <a:ext cx="11464594" cy="1169551"/>
          </a:xfrm>
          <a:prstGeom prst="rect">
            <a:avLst/>
          </a:prstGeom>
          <a:ln w="12700"/>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Arial" panose="020B0604020202020204" pitchFamily="34" charset="0"/>
              <a:buChar char="•"/>
            </a:pPr>
            <a:r>
              <a:rPr lang="sv-SE" sz="1400" dirty="0"/>
              <a:t>Använd den aktuella klimatberäkningen (Steg 1) som grund (samt kvalitetssäkra i steg 5). </a:t>
            </a:r>
          </a:p>
          <a:p>
            <a:pPr marL="285750" indent="-285750">
              <a:buFont typeface="Arial" panose="020B0604020202020204" pitchFamily="34" charset="0"/>
              <a:buChar char="•"/>
            </a:pPr>
            <a:r>
              <a:rPr lang="sv-SE" sz="1400" dirty="0"/>
              <a:t>Utifrån projektets klimatmål identifiera vad som ej kostar mer (Steg 0) för att klimatförbättra projektet (steg 2), samt kvalitetssäkra (steg 5)</a:t>
            </a:r>
          </a:p>
          <a:p>
            <a:pPr marL="285750" indent="-285750">
              <a:buFont typeface="Arial" panose="020B0604020202020204" pitchFamily="34" charset="0"/>
              <a:buChar char="•"/>
            </a:pPr>
            <a:r>
              <a:rPr lang="sv-SE" sz="1400" dirty="0"/>
              <a:t>Utveckla smörgåsbord av klimatförbättrade åtgärder, samt jämför, i syfte identifiera åtgärder för att understiga ev lagkrav gränsvärde samt till rimlig kostnad (steg 3). Motivera utifrån BATNEEC principen</a:t>
            </a:r>
          </a:p>
          <a:p>
            <a:pPr marL="285750" indent="-285750">
              <a:buFont typeface="Arial" panose="020B0604020202020204" pitchFamily="34" charset="0"/>
              <a:buChar char="•"/>
            </a:pPr>
            <a:r>
              <a:rPr lang="sv-SE" sz="1400" dirty="0">
                <a:solidFill>
                  <a:schemeClr val="tx1"/>
                </a:solidFill>
              </a:rPr>
              <a:t>Utför parallellt – vid behov - teknisk analys på föregående steg 1-3 per aktuell byggdel/byggmetod/byggmaterial utifrån likvärdig teknisk funktion</a:t>
            </a:r>
          </a:p>
        </p:txBody>
      </p:sp>
      <p:sp>
        <p:nvSpPr>
          <p:cNvPr id="9" name="Ellips 8">
            <a:extLst>
              <a:ext uri="{FF2B5EF4-FFF2-40B4-BE49-F238E27FC236}">
                <a16:creationId xmlns:a16="http://schemas.microsoft.com/office/drawing/2014/main" id="{121ED4B0-EF41-FC15-4464-35DDEAB1A8C8}"/>
              </a:ext>
            </a:extLst>
          </p:cNvPr>
          <p:cNvSpPr/>
          <p:nvPr/>
        </p:nvSpPr>
        <p:spPr>
          <a:xfrm>
            <a:off x="561676" y="2857886"/>
            <a:ext cx="2424022" cy="858534"/>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600">
                <a:solidFill>
                  <a:schemeClr val="tx1"/>
                </a:solidFill>
              </a:rPr>
              <a:t>1. Klimatberäkna</a:t>
            </a:r>
          </a:p>
        </p:txBody>
      </p:sp>
      <p:sp>
        <p:nvSpPr>
          <p:cNvPr id="11" name="Ellips 10">
            <a:extLst>
              <a:ext uri="{FF2B5EF4-FFF2-40B4-BE49-F238E27FC236}">
                <a16:creationId xmlns:a16="http://schemas.microsoft.com/office/drawing/2014/main" id="{1A06A7E8-2850-D11C-C574-3330FA5CC813}"/>
              </a:ext>
            </a:extLst>
          </p:cNvPr>
          <p:cNvSpPr/>
          <p:nvPr/>
        </p:nvSpPr>
        <p:spPr>
          <a:xfrm>
            <a:off x="4124128" y="2857886"/>
            <a:ext cx="2424022" cy="858534"/>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600">
                <a:solidFill>
                  <a:schemeClr val="tx1"/>
                </a:solidFill>
              </a:rPr>
              <a:t>2. Klimatförbättra</a:t>
            </a:r>
          </a:p>
        </p:txBody>
      </p:sp>
      <p:sp>
        <p:nvSpPr>
          <p:cNvPr id="12" name="Ellips 11">
            <a:extLst>
              <a:ext uri="{FF2B5EF4-FFF2-40B4-BE49-F238E27FC236}">
                <a16:creationId xmlns:a16="http://schemas.microsoft.com/office/drawing/2014/main" id="{21B246CB-AE6B-D5C5-6759-1F709E1F8609}"/>
              </a:ext>
            </a:extLst>
          </p:cNvPr>
          <p:cNvSpPr/>
          <p:nvPr/>
        </p:nvSpPr>
        <p:spPr>
          <a:xfrm>
            <a:off x="8550107" y="2857886"/>
            <a:ext cx="2424022" cy="858534"/>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600">
                <a:solidFill>
                  <a:schemeClr val="tx1"/>
                </a:solidFill>
              </a:rPr>
              <a:t>3. Klimatoptimera </a:t>
            </a:r>
          </a:p>
        </p:txBody>
      </p:sp>
      <p:pic>
        <p:nvPicPr>
          <p:cNvPr id="3" name="Bild 2" descr="Moln kontur">
            <a:extLst>
              <a:ext uri="{FF2B5EF4-FFF2-40B4-BE49-F238E27FC236}">
                <a16:creationId xmlns:a16="http://schemas.microsoft.com/office/drawing/2014/main" id="{D45E8B2E-9EF8-ADA5-9DC5-999EC4832DC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78588" y="3476890"/>
            <a:ext cx="2285824" cy="2285824"/>
          </a:xfrm>
          <a:prstGeom prst="rect">
            <a:avLst/>
          </a:prstGeom>
        </p:spPr>
      </p:pic>
      <p:sp>
        <p:nvSpPr>
          <p:cNvPr id="5" name="textruta 4">
            <a:extLst>
              <a:ext uri="{FF2B5EF4-FFF2-40B4-BE49-F238E27FC236}">
                <a16:creationId xmlns:a16="http://schemas.microsoft.com/office/drawing/2014/main" id="{097A6762-6281-A640-BDA0-DEE131F42909}"/>
              </a:ext>
            </a:extLst>
          </p:cNvPr>
          <p:cNvSpPr txBox="1"/>
          <p:nvPr/>
        </p:nvSpPr>
        <p:spPr>
          <a:xfrm>
            <a:off x="870835" y="4524913"/>
            <a:ext cx="1476570" cy="523220"/>
          </a:xfrm>
          <a:prstGeom prst="rect">
            <a:avLst/>
          </a:prstGeom>
          <a:noFill/>
        </p:spPr>
        <p:txBody>
          <a:bodyPr wrap="square">
            <a:spAutoFit/>
          </a:bodyPr>
          <a:lstStyle/>
          <a:p>
            <a:pPr algn="ctr"/>
            <a:r>
              <a:rPr lang="sv-SE" sz="1400">
                <a:solidFill>
                  <a:schemeClr val="tx1"/>
                </a:solidFill>
              </a:rPr>
              <a:t>Aktuell utsläpp</a:t>
            </a:r>
          </a:p>
          <a:p>
            <a:pPr algn="ctr"/>
            <a:r>
              <a:rPr lang="sv-SE" sz="1400">
                <a:solidFill>
                  <a:schemeClr val="tx1"/>
                </a:solidFill>
              </a:rPr>
              <a:t>Kg CO2e</a:t>
            </a:r>
            <a:endParaRPr lang="sv-SE" sz="1400"/>
          </a:p>
        </p:txBody>
      </p:sp>
      <p:pic>
        <p:nvPicPr>
          <p:cNvPr id="8" name="Bild 7" descr="Moln kontur">
            <a:extLst>
              <a:ext uri="{FF2B5EF4-FFF2-40B4-BE49-F238E27FC236}">
                <a16:creationId xmlns:a16="http://schemas.microsoft.com/office/drawing/2014/main" id="{0638BCA0-1E85-41FD-369A-F8315197E10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77612" y="3382001"/>
            <a:ext cx="2285824" cy="2285824"/>
          </a:xfrm>
          <a:prstGeom prst="rect">
            <a:avLst/>
          </a:prstGeom>
        </p:spPr>
      </p:pic>
      <p:sp>
        <p:nvSpPr>
          <p:cNvPr id="10" name="textruta 9">
            <a:extLst>
              <a:ext uri="{FF2B5EF4-FFF2-40B4-BE49-F238E27FC236}">
                <a16:creationId xmlns:a16="http://schemas.microsoft.com/office/drawing/2014/main" id="{5392A73F-B82C-7BB4-FBA5-19777DC66096}"/>
              </a:ext>
            </a:extLst>
          </p:cNvPr>
          <p:cNvSpPr txBox="1"/>
          <p:nvPr/>
        </p:nvSpPr>
        <p:spPr>
          <a:xfrm>
            <a:off x="4805458" y="4428983"/>
            <a:ext cx="1030131" cy="523220"/>
          </a:xfrm>
          <a:prstGeom prst="rect">
            <a:avLst/>
          </a:prstGeom>
          <a:noFill/>
        </p:spPr>
        <p:txBody>
          <a:bodyPr wrap="square">
            <a:spAutoFit/>
          </a:bodyPr>
          <a:lstStyle/>
          <a:p>
            <a:pPr algn="ctr"/>
            <a:r>
              <a:rPr lang="sv-SE" sz="1400"/>
              <a:t>Klimatmål</a:t>
            </a:r>
          </a:p>
          <a:p>
            <a:pPr algn="ctr"/>
            <a:r>
              <a:rPr lang="sv-SE" sz="1400"/>
              <a:t>-  kgCo2e</a:t>
            </a:r>
          </a:p>
        </p:txBody>
      </p:sp>
      <p:pic>
        <p:nvPicPr>
          <p:cNvPr id="14" name="Bild 13" descr="Moln kontur">
            <a:extLst>
              <a:ext uri="{FF2B5EF4-FFF2-40B4-BE49-F238E27FC236}">
                <a16:creationId xmlns:a16="http://schemas.microsoft.com/office/drawing/2014/main" id="{426B67F3-2244-A98B-7405-C9462A95A02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797798" y="3382001"/>
            <a:ext cx="2523363" cy="2285824"/>
          </a:xfrm>
          <a:prstGeom prst="rect">
            <a:avLst/>
          </a:prstGeom>
        </p:spPr>
      </p:pic>
      <p:sp>
        <p:nvSpPr>
          <p:cNvPr id="15" name="textruta 14">
            <a:extLst>
              <a:ext uri="{FF2B5EF4-FFF2-40B4-BE49-F238E27FC236}">
                <a16:creationId xmlns:a16="http://schemas.microsoft.com/office/drawing/2014/main" id="{6E58C507-E35D-1E47-57F3-F2B811AE0C72}"/>
              </a:ext>
            </a:extLst>
          </p:cNvPr>
          <p:cNvSpPr txBox="1"/>
          <p:nvPr/>
        </p:nvSpPr>
        <p:spPr>
          <a:xfrm>
            <a:off x="9150135" y="4428983"/>
            <a:ext cx="1581149" cy="523220"/>
          </a:xfrm>
          <a:prstGeom prst="rect">
            <a:avLst/>
          </a:prstGeom>
          <a:noFill/>
        </p:spPr>
        <p:txBody>
          <a:bodyPr wrap="square">
            <a:spAutoFit/>
          </a:bodyPr>
          <a:lstStyle/>
          <a:p>
            <a:pPr marL="285750" indent="-285750" algn="ctr">
              <a:buFontTx/>
              <a:buChar char="-"/>
            </a:pPr>
            <a:r>
              <a:rPr lang="sv-SE" sz="1400" dirty="0"/>
              <a:t>BATNEEC</a:t>
            </a:r>
          </a:p>
          <a:p>
            <a:pPr marL="285750" indent="-285750" algn="ctr">
              <a:buFontTx/>
              <a:buChar char="-"/>
            </a:pPr>
            <a:r>
              <a:rPr lang="sv-SE" sz="1400" dirty="0"/>
              <a:t>referensvärden</a:t>
            </a:r>
          </a:p>
        </p:txBody>
      </p:sp>
      <p:cxnSp>
        <p:nvCxnSpPr>
          <p:cNvPr id="17" name="Rak koppling 16">
            <a:extLst>
              <a:ext uri="{FF2B5EF4-FFF2-40B4-BE49-F238E27FC236}">
                <a16:creationId xmlns:a16="http://schemas.microsoft.com/office/drawing/2014/main" id="{2D734D8B-A4BA-FAA4-FB80-3751477AF5D9}"/>
              </a:ext>
            </a:extLst>
          </p:cNvPr>
          <p:cNvCxnSpPr>
            <a:cxnSpLocks/>
          </p:cNvCxnSpPr>
          <p:nvPr/>
        </p:nvCxnSpPr>
        <p:spPr>
          <a:xfrm>
            <a:off x="1509153" y="5261599"/>
            <a:ext cx="838252" cy="930340"/>
          </a:xfrm>
          <a:prstGeom prst="line">
            <a:avLst/>
          </a:prstGeom>
        </p:spPr>
        <p:style>
          <a:lnRef idx="1">
            <a:schemeClr val="dk1"/>
          </a:lnRef>
          <a:fillRef idx="0">
            <a:schemeClr val="dk1"/>
          </a:fillRef>
          <a:effectRef idx="0">
            <a:schemeClr val="dk1"/>
          </a:effectRef>
          <a:fontRef idx="minor">
            <a:schemeClr val="tx1"/>
          </a:fontRef>
        </p:style>
      </p:cxnSp>
      <p:cxnSp>
        <p:nvCxnSpPr>
          <p:cNvPr id="21" name="Rak koppling 20">
            <a:extLst>
              <a:ext uri="{FF2B5EF4-FFF2-40B4-BE49-F238E27FC236}">
                <a16:creationId xmlns:a16="http://schemas.microsoft.com/office/drawing/2014/main" id="{CB8F1B93-BE9D-1A56-2369-3F5808B2A4CA}"/>
              </a:ext>
            </a:extLst>
          </p:cNvPr>
          <p:cNvCxnSpPr>
            <a:cxnSpLocks/>
          </p:cNvCxnSpPr>
          <p:nvPr/>
        </p:nvCxnSpPr>
        <p:spPr>
          <a:xfrm flipH="1">
            <a:off x="4543425" y="5175448"/>
            <a:ext cx="868286" cy="1016491"/>
          </a:xfrm>
          <a:prstGeom prst="line">
            <a:avLst/>
          </a:prstGeom>
        </p:spPr>
        <p:style>
          <a:lnRef idx="1">
            <a:schemeClr val="dk1"/>
          </a:lnRef>
          <a:fillRef idx="0">
            <a:schemeClr val="dk1"/>
          </a:fillRef>
          <a:effectRef idx="0">
            <a:schemeClr val="dk1"/>
          </a:effectRef>
          <a:fontRef idx="minor">
            <a:schemeClr val="tx1"/>
          </a:fontRef>
        </p:style>
      </p:cxnSp>
      <p:sp>
        <p:nvSpPr>
          <p:cNvPr id="23" name="Rektangel 22">
            <a:extLst>
              <a:ext uri="{FF2B5EF4-FFF2-40B4-BE49-F238E27FC236}">
                <a16:creationId xmlns:a16="http://schemas.microsoft.com/office/drawing/2014/main" id="{B1E1DC62-4E71-842C-DF9A-89C8B60E56E1}"/>
              </a:ext>
            </a:extLst>
          </p:cNvPr>
          <p:cNvSpPr/>
          <p:nvPr/>
        </p:nvSpPr>
        <p:spPr>
          <a:xfrm>
            <a:off x="2480722" y="5931717"/>
            <a:ext cx="1972072" cy="520445"/>
          </a:xfrm>
          <a:prstGeom prst="rect">
            <a:avLst/>
          </a:prstGeom>
          <a:solidFill>
            <a:srgbClr val="ECD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dirty="0">
                <a:solidFill>
                  <a:schemeClr val="tx1"/>
                </a:solidFill>
              </a:rPr>
              <a:t>Analysera påverkan </a:t>
            </a:r>
          </a:p>
          <a:p>
            <a:pPr algn="ctr"/>
            <a:r>
              <a:rPr lang="sv-SE" sz="1400" dirty="0">
                <a:solidFill>
                  <a:schemeClr val="tx1"/>
                </a:solidFill>
              </a:rPr>
              <a:t>(Metod steg 0+1+2+5)</a:t>
            </a:r>
          </a:p>
        </p:txBody>
      </p:sp>
      <p:sp>
        <p:nvSpPr>
          <p:cNvPr id="30" name="Lika med 29">
            <a:extLst>
              <a:ext uri="{FF2B5EF4-FFF2-40B4-BE49-F238E27FC236}">
                <a16:creationId xmlns:a16="http://schemas.microsoft.com/office/drawing/2014/main" id="{62097EF3-BBE9-6C7E-2E76-DD06F9C0A453}"/>
              </a:ext>
            </a:extLst>
          </p:cNvPr>
          <p:cNvSpPr/>
          <p:nvPr/>
        </p:nvSpPr>
        <p:spPr>
          <a:xfrm>
            <a:off x="7097395" y="3005459"/>
            <a:ext cx="827120" cy="486664"/>
          </a:xfrm>
          <a:prstGeom prst="mathEqual">
            <a:avLst/>
          </a:prstGeom>
          <a:solidFill>
            <a:schemeClr val="accent6">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32" name="Plustecken 31">
            <a:extLst>
              <a:ext uri="{FF2B5EF4-FFF2-40B4-BE49-F238E27FC236}">
                <a16:creationId xmlns:a16="http://schemas.microsoft.com/office/drawing/2014/main" id="{2C847949-74E3-DD6C-CFB4-424060172107}"/>
              </a:ext>
            </a:extLst>
          </p:cNvPr>
          <p:cNvSpPr/>
          <p:nvPr/>
        </p:nvSpPr>
        <p:spPr>
          <a:xfrm>
            <a:off x="3237722" y="3062973"/>
            <a:ext cx="587829" cy="520445"/>
          </a:xfrm>
          <a:prstGeom prst="mathPlus">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Rektangel 36">
            <a:extLst>
              <a:ext uri="{FF2B5EF4-FFF2-40B4-BE49-F238E27FC236}">
                <a16:creationId xmlns:a16="http://schemas.microsoft.com/office/drawing/2014/main" id="{6C22F0FD-E7D1-DF3B-67A9-D6979BDF1885}"/>
              </a:ext>
            </a:extLst>
          </p:cNvPr>
          <p:cNvSpPr/>
          <p:nvPr/>
        </p:nvSpPr>
        <p:spPr>
          <a:xfrm>
            <a:off x="8954674" y="5931716"/>
            <a:ext cx="1972072" cy="520445"/>
          </a:xfrm>
          <a:prstGeom prst="rect">
            <a:avLst/>
          </a:prstGeom>
          <a:solidFill>
            <a:srgbClr val="ECD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err="1">
                <a:solidFill>
                  <a:schemeClr val="tx1"/>
                </a:solidFill>
              </a:rPr>
              <a:t>Prio</a:t>
            </a:r>
            <a:r>
              <a:rPr lang="sv-SE" sz="1400">
                <a:solidFill>
                  <a:schemeClr val="tx1"/>
                </a:solidFill>
              </a:rPr>
              <a:t> på material med hög klimatnytta</a:t>
            </a:r>
          </a:p>
        </p:txBody>
      </p:sp>
      <p:cxnSp>
        <p:nvCxnSpPr>
          <p:cNvPr id="38" name="Rak koppling 37">
            <a:extLst>
              <a:ext uri="{FF2B5EF4-FFF2-40B4-BE49-F238E27FC236}">
                <a16:creationId xmlns:a16="http://schemas.microsoft.com/office/drawing/2014/main" id="{A6514B4E-5D48-E1D7-61A6-2E20310B0367}"/>
              </a:ext>
            </a:extLst>
          </p:cNvPr>
          <p:cNvCxnSpPr>
            <a:cxnSpLocks/>
          </p:cNvCxnSpPr>
          <p:nvPr/>
        </p:nvCxnSpPr>
        <p:spPr>
          <a:xfrm>
            <a:off x="9969285" y="5175448"/>
            <a:ext cx="0" cy="641152"/>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92997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3D935-8CBC-5BAC-90D4-C265C811D63B}"/>
            </a:ext>
          </a:extLst>
        </p:cNvPr>
        <p:cNvGrpSpPr/>
        <p:nvPr/>
      </p:nvGrpSpPr>
      <p:grpSpPr>
        <a:xfrm>
          <a:off x="0" y="0"/>
          <a:ext cx="0" cy="0"/>
          <a:chOff x="0" y="0"/>
          <a:chExt cx="0" cy="0"/>
        </a:xfrm>
      </p:grpSpPr>
      <p:pic>
        <p:nvPicPr>
          <p:cNvPr id="52" name="Bildobjekt 51">
            <a:extLst>
              <a:ext uri="{FF2B5EF4-FFF2-40B4-BE49-F238E27FC236}">
                <a16:creationId xmlns:a16="http://schemas.microsoft.com/office/drawing/2014/main" id="{AB954C0D-3C5D-51C7-A39D-54CBFCEDC4D1}"/>
              </a:ext>
            </a:extLst>
          </p:cNvPr>
          <p:cNvPicPr>
            <a:picLocks noChangeAspect="1"/>
          </p:cNvPicPr>
          <p:nvPr/>
        </p:nvPicPr>
        <p:blipFill>
          <a:blip r:embed="rId3"/>
          <a:stretch>
            <a:fillRect/>
          </a:stretch>
        </p:blipFill>
        <p:spPr>
          <a:xfrm>
            <a:off x="768911" y="-229126"/>
            <a:ext cx="2408898" cy="1931679"/>
          </a:xfrm>
          <a:prstGeom prst="rect">
            <a:avLst/>
          </a:prstGeom>
        </p:spPr>
      </p:pic>
      <p:grpSp>
        <p:nvGrpSpPr>
          <p:cNvPr id="15" name="Grupp 14">
            <a:extLst>
              <a:ext uri="{FF2B5EF4-FFF2-40B4-BE49-F238E27FC236}">
                <a16:creationId xmlns:a16="http://schemas.microsoft.com/office/drawing/2014/main" id="{2D80CB20-761A-D6EB-A9F9-85F188878F72}"/>
              </a:ext>
            </a:extLst>
          </p:cNvPr>
          <p:cNvGrpSpPr/>
          <p:nvPr/>
        </p:nvGrpSpPr>
        <p:grpSpPr>
          <a:xfrm flipV="1">
            <a:off x="4999882" y="4127612"/>
            <a:ext cx="7072781" cy="2335935"/>
            <a:chOff x="1368362" y="3393246"/>
            <a:chExt cx="4178488" cy="2279526"/>
          </a:xfrm>
        </p:grpSpPr>
        <p:cxnSp>
          <p:nvCxnSpPr>
            <p:cNvPr id="6" name="Vinklad  5">
              <a:extLst>
                <a:ext uri="{FF2B5EF4-FFF2-40B4-BE49-F238E27FC236}">
                  <a16:creationId xmlns:a16="http://schemas.microsoft.com/office/drawing/2014/main" id="{774C915E-2F89-F894-BB62-BC87D163BC8F}"/>
                </a:ext>
              </a:extLst>
            </p:cNvPr>
            <p:cNvCxnSpPr>
              <a:cxnSpLocks/>
            </p:cNvCxnSpPr>
            <p:nvPr/>
          </p:nvCxnSpPr>
          <p:spPr>
            <a:xfrm flipV="1">
              <a:off x="1368362" y="4461986"/>
              <a:ext cx="2809938" cy="1210786"/>
            </a:xfrm>
            <a:prstGeom prst="bentConnector3">
              <a:avLst/>
            </a:prstGeom>
            <a:ln w="63500">
              <a:solidFill>
                <a:srgbClr val="03AAD3"/>
              </a:solidFill>
            </a:ln>
          </p:spPr>
          <p:style>
            <a:lnRef idx="1">
              <a:schemeClr val="accent1"/>
            </a:lnRef>
            <a:fillRef idx="0">
              <a:schemeClr val="accent1"/>
            </a:fillRef>
            <a:effectRef idx="0">
              <a:schemeClr val="accent1"/>
            </a:effectRef>
            <a:fontRef idx="minor">
              <a:schemeClr val="tx1"/>
            </a:fontRef>
          </p:style>
        </p:cxnSp>
        <p:cxnSp>
          <p:nvCxnSpPr>
            <p:cNvPr id="10" name="Vinklad  9">
              <a:extLst>
                <a:ext uri="{FF2B5EF4-FFF2-40B4-BE49-F238E27FC236}">
                  <a16:creationId xmlns:a16="http://schemas.microsoft.com/office/drawing/2014/main" id="{EF3F9A01-BB85-9A74-A111-6A8475976FE4}"/>
                </a:ext>
              </a:extLst>
            </p:cNvPr>
            <p:cNvCxnSpPr>
              <a:cxnSpLocks/>
            </p:cNvCxnSpPr>
            <p:nvPr/>
          </p:nvCxnSpPr>
          <p:spPr>
            <a:xfrm rot="10800000" flipV="1">
              <a:off x="2773332" y="3393246"/>
              <a:ext cx="2773518" cy="1068740"/>
            </a:xfrm>
            <a:prstGeom prst="bentConnector3">
              <a:avLst>
                <a:gd name="adj1" fmla="val 50000"/>
              </a:avLst>
            </a:prstGeom>
            <a:ln w="63500">
              <a:solidFill>
                <a:srgbClr val="03AAD3"/>
              </a:solidFill>
            </a:ln>
          </p:spPr>
          <p:style>
            <a:lnRef idx="1">
              <a:schemeClr val="accent1"/>
            </a:lnRef>
            <a:fillRef idx="0">
              <a:schemeClr val="accent1"/>
            </a:fillRef>
            <a:effectRef idx="0">
              <a:schemeClr val="accent1"/>
            </a:effectRef>
            <a:fontRef idx="minor">
              <a:schemeClr val="tx1"/>
            </a:fontRef>
          </p:style>
        </p:cxnSp>
      </p:grpSp>
      <p:grpSp>
        <p:nvGrpSpPr>
          <p:cNvPr id="16" name="Grupp 15">
            <a:extLst>
              <a:ext uri="{FF2B5EF4-FFF2-40B4-BE49-F238E27FC236}">
                <a16:creationId xmlns:a16="http://schemas.microsoft.com/office/drawing/2014/main" id="{556D5620-E828-5894-A8B5-2A020EA6EC91}"/>
              </a:ext>
            </a:extLst>
          </p:cNvPr>
          <p:cNvGrpSpPr/>
          <p:nvPr/>
        </p:nvGrpSpPr>
        <p:grpSpPr>
          <a:xfrm flipV="1">
            <a:off x="465518" y="1753652"/>
            <a:ext cx="6798982" cy="2378012"/>
            <a:chOff x="1368362" y="3287312"/>
            <a:chExt cx="4208558" cy="2385460"/>
          </a:xfrm>
        </p:grpSpPr>
        <p:cxnSp>
          <p:nvCxnSpPr>
            <p:cNvPr id="17" name="Vinklad  16">
              <a:extLst>
                <a:ext uri="{FF2B5EF4-FFF2-40B4-BE49-F238E27FC236}">
                  <a16:creationId xmlns:a16="http://schemas.microsoft.com/office/drawing/2014/main" id="{99300277-C67D-7122-44A7-5CB4DFEE9461}"/>
                </a:ext>
              </a:extLst>
            </p:cNvPr>
            <p:cNvCxnSpPr>
              <a:cxnSpLocks/>
            </p:cNvCxnSpPr>
            <p:nvPr/>
          </p:nvCxnSpPr>
          <p:spPr>
            <a:xfrm flipV="1">
              <a:off x="1368362" y="4461986"/>
              <a:ext cx="2809938" cy="1210786"/>
            </a:xfrm>
            <a:prstGeom prst="bentConnector3">
              <a:avLst/>
            </a:prstGeom>
            <a:ln w="63500">
              <a:solidFill>
                <a:srgbClr val="03AAD3"/>
              </a:solidFill>
            </a:ln>
          </p:spPr>
          <p:style>
            <a:lnRef idx="1">
              <a:schemeClr val="accent1"/>
            </a:lnRef>
            <a:fillRef idx="0">
              <a:schemeClr val="accent1"/>
            </a:fillRef>
            <a:effectRef idx="0">
              <a:schemeClr val="accent1"/>
            </a:effectRef>
            <a:fontRef idx="minor">
              <a:schemeClr val="tx1"/>
            </a:fontRef>
          </p:style>
        </p:cxnSp>
        <p:cxnSp>
          <p:nvCxnSpPr>
            <p:cNvPr id="18" name="Vinklad  17">
              <a:extLst>
                <a:ext uri="{FF2B5EF4-FFF2-40B4-BE49-F238E27FC236}">
                  <a16:creationId xmlns:a16="http://schemas.microsoft.com/office/drawing/2014/main" id="{0F774386-4ED4-44AB-0444-97BCBBF9FAC5}"/>
                </a:ext>
              </a:extLst>
            </p:cNvPr>
            <p:cNvCxnSpPr>
              <a:cxnSpLocks/>
            </p:cNvCxnSpPr>
            <p:nvPr/>
          </p:nvCxnSpPr>
          <p:spPr>
            <a:xfrm rot="10800000" flipV="1">
              <a:off x="2773333" y="3287312"/>
              <a:ext cx="2803587" cy="1174673"/>
            </a:xfrm>
            <a:prstGeom prst="bentConnector3">
              <a:avLst>
                <a:gd name="adj1" fmla="val 50000"/>
              </a:avLst>
            </a:prstGeom>
            <a:ln w="63500">
              <a:solidFill>
                <a:srgbClr val="03AAD3"/>
              </a:solidFill>
            </a:ln>
          </p:spPr>
          <p:style>
            <a:lnRef idx="1">
              <a:schemeClr val="accent1"/>
            </a:lnRef>
            <a:fillRef idx="0">
              <a:schemeClr val="accent1"/>
            </a:fillRef>
            <a:effectRef idx="0">
              <a:schemeClr val="accent1"/>
            </a:effectRef>
            <a:fontRef idx="minor">
              <a:schemeClr val="tx1"/>
            </a:fontRef>
          </p:style>
        </p:cxnSp>
      </p:grpSp>
      <p:sp>
        <p:nvSpPr>
          <p:cNvPr id="22" name="Rektangel med rundade hörn 21">
            <a:extLst>
              <a:ext uri="{FF2B5EF4-FFF2-40B4-BE49-F238E27FC236}">
                <a16:creationId xmlns:a16="http://schemas.microsoft.com/office/drawing/2014/main" id="{EEC982DC-E0C5-9EA1-DEFB-3C309C70DC96}"/>
              </a:ext>
            </a:extLst>
          </p:cNvPr>
          <p:cNvSpPr/>
          <p:nvPr/>
        </p:nvSpPr>
        <p:spPr>
          <a:xfrm>
            <a:off x="1016130" y="2108141"/>
            <a:ext cx="1180667" cy="602919"/>
          </a:xfrm>
          <a:prstGeom prst="roundRect">
            <a:avLst/>
          </a:prstGeom>
          <a:solidFill>
            <a:srgbClr val="D6EAEE"/>
          </a:solidFill>
          <a:ln>
            <a:solidFill>
              <a:srgbClr val="03AAD3"/>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2F2F44"/>
                </a:solidFill>
                <a:effectLst/>
                <a:uLnTx/>
                <a:uFillTx/>
                <a:latin typeface="Calibri" panose="020F0502020204030204"/>
                <a:ea typeface="+mn-ea"/>
                <a:cs typeface="+mn-cs"/>
              </a:rPr>
              <a:t>LAGKRAV</a:t>
            </a:r>
          </a:p>
        </p:txBody>
      </p:sp>
      <p:sp>
        <p:nvSpPr>
          <p:cNvPr id="24" name="Rektangel med rundade hörn 23">
            <a:extLst>
              <a:ext uri="{FF2B5EF4-FFF2-40B4-BE49-F238E27FC236}">
                <a16:creationId xmlns:a16="http://schemas.microsoft.com/office/drawing/2014/main" id="{C011FFAC-215E-D773-83CB-B05B3C60B688}"/>
              </a:ext>
            </a:extLst>
          </p:cNvPr>
          <p:cNvSpPr/>
          <p:nvPr/>
        </p:nvSpPr>
        <p:spPr>
          <a:xfrm>
            <a:off x="5286687" y="4481938"/>
            <a:ext cx="1762869" cy="675171"/>
          </a:xfrm>
          <a:prstGeom prst="roundRect">
            <a:avLst/>
          </a:prstGeom>
          <a:solidFill>
            <a:srgbClr val="D6EAEE"/>
          </a:solidFill>
          <a:ln>
            <a:solidFill>
              <a:srgbClr val="03AAD3"/>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2F2F44"/>
                </a:solidFill>
                <a:effectLst/>
                <a:uLnTx/>
                <a:uFillTx/>
                <a:latin typeface="Calibri" panose="020F0502020204030204"/>
                <a:ea typeface="+mn-ea"/>
                <a:cs typeface="+mn-cs"/>
              </a:rPr>
              <a:t>Halva vägen / Rekommenderad Steg 2</a:t>
            </a:r>
          </a:p>
        </p:txBody>
      </p:sp>
      <p:sp>
        <p:nvSpPr>
          <p:cNvPr id="23" name="Rektangel med rundade hörn 22">
            <a:extLst>
              <a:ext uri="{FF2B5EF4-FFF2-40B4-BE49-F238E27FC236}">
                <a16:creationId xmlns:a16="http://schemas.microsoft.com/office/drawing/2014/main" id="{6F0E28BD-5639-36AB-98CE-EFC94285B662}"/>
              </a:ext>
            </a:extLst>
          </p:cNvPr>
          <p:cNvSpPr/>
          <p:nvPr/>
        </p:nvSpPr>
        <p:spPr>
          <a:xfrm>
            <a:off x="3059210" y="3305168"/>
            <a:ext cx="1695218" cy="572787"/>
          </a:xfrm>
          <a:prstGeom prst="roundRect">
            <a:avLst/>
          </a:prstGeom>
          <a:solidFill>
            <a:srgbClr val="D6EAEE"/>
          </a:solidFill>
          <a:ln>
            <a:solidFill>
              <a:srgbClr val="03AAD3"/>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2F2F44"/>
                </a:solidFill>
                <a:effectLst/>
                <a:uLnTx/>
                <a:uFillTx/>
                <a:latin typeface="Calibri" panose="020F0502020204030204"/>
                <a:ea typeface="+mn-ea"/>
                <a:cs typeface="+mn-cs"/>
              </a:rPr>
              <a:t>Rekommenderad Steg 1</a:t>
            </a:r>
          </a:p>
        </p:txBody>
      </p:sp>
      <p:sp>
        <p:nvSpPr>
          <p:cNvPr id="25" name="Rektangel med rundade hörn 24">
            <a:extLst>
              <a:ext uri="{FF2B5EF4-FFF2-40B4-BE49-F238E27FC236}">
                <a16:creationId xmlns:a16="http://schemas.microsoft.com/office/drawing/2014/main" id="{76F496B5-662C-08DF-ADA6-9954EF884173}"/>
              </a:ext>
            </a:extLst>
          </p:cNvPr>
          <p:cNvSpPr/>
          <p:nvPr/>
        </p:nvSpPr>
        <p:spPr>
          <a:xfrm>
            <a:off x="7414777" y="5753002"/>
            <a:ext cx="1903184" cy="609377"/>
          </a:xfrm>
          <a:prstGeom prst="roundRect">
            <a:avLst/>
          </a:prstGeom>
          <a:solidFill>
            <a:srgbClr val="D6EAEE"/>
          </a:solidFill>
          <a:ln>
            <a:solidFill>
              <a:srgbClr val="03AAD3"/>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2F2F44"/>
                </a:solidFill>
                <a:effectLst/>
                <a:uLnTx/>
                <a:uFillTx/>
                <a:latin typeface="Calibri" panose="020F0502020204030204"/>
                <a:ea typeface="+mn-ea"/>
                <a:cs typeface="+mn-cs"/>
              </a:rPr>
              <a:t>Rekommenderad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2F2F44"/>
                </a:solidFill>
                <a:effectLst/>
                <a:uLnTx/>
                <a:uFillTx/>
                <a:latin typeface="Calibri" panose="020F0502020204030204"/>
                <a:ea typeface="+mn-ea"/>
                <a:cs typeface="+mn-cs"/>
              </a:rPr>
              <a:t>Steg 3</a:t>
            </a:r>
          </a:p>
        </p:txBody>
      </p:sp>
      <p:sp>
        <p:nvSpPr>
          <p:cNvPr id="26" name="Rektangel med rundade hörn 25">
            <a:extLst>
              <a:ext uri="{FF2B5EF4-FFF2-40B4-BE49-F238E27FC236}">
                <a16:creationId xmlns:a16="http://schemas.microsoft.com/office/drawing/2014/main" id="{5ED070E1-5768-BA33-A5BD-C231FB6632DB}"/>
              </a:ext>
            </a:extLst>
          </p:cNvPr>
          <p:cNvSpPr/>
          <p:nvPr/>
        </p:nvSpPr>
        <p:spPr>
          <a:xfrm>
            <a:off x="10453049" y="6546087"/>
            <a:ext cx="1619615" cy="265923"/>
          </a:xfrm>
          <a:prstGeom prst="roundRect">
            <a:avLst/>
          </a:prstGeom>
          <a:solidFill>
            <a:srgbClr val="D6EAEE"/>
          </a:solidFill>
          <a:ln>
            <a:solidFill>
              <a:srgbClr val="03AAD3"/>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srgbClr val="2F2F44"/>
                </a:solidFill>
                <a:effectLst/>
                <a:uLnTx/>
                <a:uFillTx/>
                <a:latin typeface="Calibri" panose="020F0502020204030204"/>
                <a:ea typeface="+mn-ea"/>
                <a:cs typeface="+mn-cs"/>
              </a:rPr>
              <a:t>KLIMATBALANSERAT</a:t>
            </a:r>
            <a:endParaRPr kumimoji="0" lang="sv-SE" sz="1400" b="1" i="0" u="none" strike="noStrike" kern="1200" cap="none" spc="0" normalizeH="0" baseline="0" noProof="0">
              <a:ln>
                <a:noFill/>
              </a:ln>
              <a:solidFill>
                <a:srgbClr val="2F2F44"/>
              </a:solidFill>
              <a:effectLst/>
              <a:uLnTx/>
              <a:uFillTx/>
              <a:latin typeface="Calibri" panose="020F0502020204030204"/>
              <a:ea typeface="+mn-ea"/>
              <a:cs typeface="+mn-cs"/>
            </a:endParaRPr>
          </a:p>
        </p:txBody>
      </p:sp>
      <p:sp>
        <p:nvSpPr>
          <p:cNvPr id="31" name="Rektangel med rundade hörn 30">
            <a:extLst>
              <a:ext uri="{FF2B5EF4-FFF2-40B4-BE49-F238E27FC236}">
                <a16:creationId xmlns:a16="http://schemas.microsoft.com/office/drawing/2014/main" id="{16823227-8A2F-62F8-731F-2A41F6A76E9F}"/>
              </a:ext>
            </a:extLst>
          </p:cNvPr>
          <p:cNvSpPr/>
          <p:nvPr/>
        </p:nvSpPr>
        <p:spPr>
          <a:xfrm>
            <a:off x="1098916" y="1743185"/>
            <a:ext cx="990600" cy="495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srgbClr val="2F2F44"/>
                </a:solidFill>
                <a:effectLst/>
                <a:uLnTx/>
                <a:uFillTx/>
                <a:latin typeface="Calibri" panose="020F0502020204030204"/>
                <a:ea typeface="+mn-ea"/>
                <a:cs typeface="+mn-cs"/>
              </a:rPr>
              <a:t>2020</a:t>
            </a:r>
          </a:p>
        </p:txBody>
      </p:sp>
      <p:sp>
        <p:nvSpPr>
          <p:cNvPr id="44" name="Rektangel med rundade hörn 43">
            <a:extLst>
              <a:ext uri="{FF2B5EF4-FFF2-40B4-BE49-F238E27FC236}">
                <a16:creationId xmlns:a16="http://schemas.microsoft.com/office/drawing/2014/main" id="{885E6072-DF4B-9031-95BB-B42BCBDE15E8}"/>
              </a:ext>
            </a:extLst>
          </p:cNvPr>
          <p:cNvSpPr/>
          <p:nvPr/>
        </p:nvSpPr>
        <p:spPr>
          <a:xfrm>
            <a:off x="5722780" y="4103282"/>
            <a:ext cx="990600" cy="495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srgbClr val="2F2F44"/>
                </a:solidFill>
                <a:effectLst/>
                <a:uLnTx/>
                <a:uFillTx/>
                <a:latin typeface="Calibri" panose="020F0502020204030204"/>
                <a:ea typeface="+mn-ea"/>
                <a:cs typeface="+mn-cs"/>
              </a:rPr>
              <a:t>2025-2027</a:t>
            </a:r>
          </a:p>
        </p:txBody>
      </p:sp>
      <p:sp>
        <p:nvSpPr>
          <p:cNvPr id="45" name="Rektangel med rundade hörn 44">
            <a:extLst>
              <a:ext uri="{FF2B5EF4-FFF2-40B4-BE49-F238E27FC236}">
                <a16:creationId xmlns:a16="http://schemas.microsoft.com/office/drawing/2014/main" id="{A00B2897-04FC-2DB5-C3BB-D5348D9AE871}"/>
              </a:ext>
            </a:extLst>
          </p:cNvPr>
          <p:cNvSpPr/>
          <p:nvPr/>
        </p:nvSpPr>
        <p:spPr>
          <a:xfrm>
            <a:off x="7867319" y="5354215"/>
            <a:ext cx="990600" cy="495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srgbClr val="2F2F44"/>
                </a:solidFill>
                <a:effectLst/>
                <a:uLnTx/>
                <a:uFillTx/>
                <a:latin typeface="Calibri" panose="020F0502020204030204"/>
                <a:ea typeface="+mn-ea"/>
                <a:cs typeface="+mn-cs"/>
              </a:rPr>
              <a:t>2027-2030</a:t>
            </a:r>
          </a:p>
        </p:txBody>
      </p:sp>
      <p:sp>
        <p:nvSpPr>
          <p:cNvPr id="46" name="Rektangel med rundade hörn 45">
            <a:extLst>
              <a:ext uri="{FF2B5EF4-FFF2-40B4-BE49-F238E27FC236}">
                <a16:creationId xmlns:a16="http://schemas.microsoft.com/office/drawing/2014/main" id="{31CCFAE0-848D-4BC9-2BBD-A4F3B447473E}"/>
              </a:ext>
            </a:extLst>
          </p:cNvPr>
          <p:cNvSpPr/>
          <p:nvPr/>
        </p:nvSpPr>
        <p:spPr>
          <a:xfrm>
            <a:off x="9520613" y="6546087"/>
            <a:ext cx="990600" cy="26592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srgbClr val="2F2F44"/>
                </a:solidFill>
                <a:effectLst/>
                <a:uLnTx/>
                <a:uFillTx/>
                <a:latin typeface="Calibri" panose="020F0502020204030204"/>
                <a:ea typeface="+mn-ea"/>
                <a:cs typeface="+mn-cs"/>
              </a:rPr>
              <a:t>2030-2035</a:t>
            </a:r>
          </a:p>
        </p:txBody>
      </p:sp>
      <p:sp>
        <p:nvSpPr>
          <p:cNvPr id="54" name="Rektangel med rundade hörn 53">
            <a:extLst>
              <a:ext uri="{FF2B5EF4-FFF2-40B4-BE49-F238E27FC236}">
                <a16:creationId xmlns:a16="http://schemas.microsoft.com/office/drawing/2014/main" id="{1E585EB1-D0EB-077F-EACA-3ACE1DBBED34}"/>
              </a:ext>
            </a:extLst>
          </p:cNvPr>
          <p:cNvSpPr/>
          <p:nvPr/>
        </p:nvSpPr>
        <p:spPr>
          <a:xfrm>
            <a:off x="3362503" y="2948963"/>
            <a:ext cx="990600" cy="4953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a:ln>
                  <a:noFill/>
                </a:ln>
                <a:solidFill>
                  <a:srgbClr val="2F2F44"/>
                </a:solidFill>
                <a:effectLst/>
                <a:uLnTx/>
                <a:uFillTx/>
                <a:latin typeface="Calibri" panose="020F0502020204030204"/>
                <a:ea typeface="+mn-ea"/>
                <a:cs typeface="+mn-cs"/>
              </a:rPr>
              <a:t>2022-2025</a:t>
            </a:r>
          </a:p>
        </p:txBody>
      </p:sp>
      <p:sp>
        <p:nvSpPr>
          <p:cNvPr id="2" name="Rektangel: rundade hörn 1">
            <a:extLst>
              <a:ext uri="{FF2B5EF4-FFF2-40B4-BE49-F238E27FC236}">
                <a16:creationId xmlns:a16="http://schemas.microsoft.com/office/drawing/2014/main" id="{CD42F51E-C00B-6E86-56A2-A573003C0F9F}"/>
              </a:ext>
            </a:extLst>
          </p:cNvPr>
          <p:cNvSpPr/>
          <p:nvPr/>
        </p:nvSpPr>
        <p:spPr>
          <a:xfrm>
            <a:off x="2887711" y="1702553"/>
            <a:ext cx="2005838" cy="107206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000" b="0" i="0" u="none" strike="noStrike" kern="1200" cap="none" spc="0" normalizeH="0" baseline="0" noProof="0">
                <a:ln>
                  <a:noFill/>
                </a:ln>
                <a:solidFill>
                  <a:prstClr val="black"/>
                </a:solidFill>
                <a:effectLst/>
                <a:uLnTx/>
                <a:uFillTx/>
                <a:latin typeface="Calibri" panose="020F0502020204030204"/>
                <a:ea typeface="+mn-ea"/>
                <a:cs typeface="+mn-cs"/>
              </a:rPr>
              <a:t>Kriterier / hjälpmedel</a:t>
            </a:r>
          </a:p>
        </p:txBody>
      </p:sp>
      <p:sp>
        <p:nvSpPr>
          <p:cNvPr id="27" name="Rektangel: rundade hörn 26">
            <a:extLst>
              <a:ext uri="{FF2B5EF4-FFF2-40B4-BE49-F238E27FC236}">
                <a16:creationId xmlns:a16="http://schemas.microsoft.com/office/drawing/2014/main" id="{1422F7DC-1BEA-1721-B02F-409061D9769B}"/>
              </a:ext>
            </a:extLst>
          </p:cNvPr>
          <p:cNvSpPr/>
          <p:nvPr/>
        </p:nvSpPr>
        <p:spPr>
          <a:xfrm>
            <a:off x="5172158" y="2895010"/>
            <a:ext cx="2034380" cy="106722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000" b="0" i="0" u="none" strike="noStrike" kern="1200" cap="none" spc="0" normalizeH="0" baseline="0" noProof="0">
                <a:ln>
                  <a:noFill/>
                </a:ln>
                <a:solidFill>
                  <a:prstClr val="black"/>
                </a:solidFill>
                <a:effectLst/>
                <a:uLnTx/>
                <a:uFillTx/>
                <a:latin typeface="Calibri" panose="020F0502020204030204"/>
                <a:ea typeface="+mn-ea"/>
                <a:cs typeface="+mn-cs"/>
              </a:rPr>
              <a:t>Kriterier / Hjälpmedel</a:t>
            </a:r>
          </a:p>
        </p:txBody>
      </p:sp>
      <p:sp>
        <p:nvSpPr>
          <p:cNvPr id="29" name="Rektangel: rundade hörn 28">
            <a:extLst>
              <a:ext uri="{FF2B5EF4-FFF2-40B4-BE49-F238E27FC236}">
                <a16:creationId xmlns:a16="http://schemas.microsoft.com/office/drawing/2014/main" id="{81927724-357D-35D1-59C1-6FE2B719BBA2}"/>
              </a:ext>
            </a:extLst>
          </p:cNvPr>
          <p:cNvSpPr/>
          <p:nvPr/>
        </p:nvSpPr>
        <p:spPr>
          <a:xfrm>
            <a:off x="7489070" y="4180177"/>
            <a:ext cx="2135322" cy="9726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000" b="0" i="0" u="none" strike="noStrike" kern="1200" cap="none" spc="0" normalizeH="0" baseline="0" noProof="0">
                <a:ln>
                  <a:noFill/>
                </a:ln>
                <a:solidFill>
                  <a:prstClr val="black"/>
                </a:solidFill>
                <a:effectLst/>
                <a:uLnTx/>
                <a:uFillTx/>
                <a:latin typeface="Calibri" panose="020F0502020204030204"/>
                <a:ea typeface="+mn-ea"/>
                <a:cs typeface="+mn-cs"/>
              </a:rPr>
              <a:t>Kriterier / Hjälpmedel</a:t>
            </a:r>
          </a:p>
        </p:txBody>
      </p:sp>
      <p:pic>
        <p:nvPicPr>
          <p:cNvPr id="33" name="Bildobjekt 32" descr="En bild som visar text, klocka&#10;&#10;Automatiskt genererad beskrivning">
            <a:extLst>
              <a:ext uri="{FF2B5EF4-FFF2-40B4-BE49-F238E27FC236}">
                <a16:creationId xmlns:a16="http://schemas.microsoft.com/office/drawing/2014/main" id="{470ACA19-7B8F-5733-E443-15484B5D0B5C}"/>
              </a:ext>
            </a:extLst>
          </p:cNvPr>
          <p:cNvPicPr>
            <a:picLocks noChangeAspect="1"/>
          </p:cNvPicPr>
          <p:nvPr/>
        </p:nvPicPr>
        <p:blipFill>
          <a:blip r:embed="rId4"/>
          <a:stretch>
            <a:fillRect/>
          </a:stretch>
        </p:blipFill>
        <p:spPr>
          <a:xfrm>
            <a:off x="1669998" y="1288936"/>
            <a:ext cx="839035" cy="330082"/>
          </a:xfrm>
          <a:prstGeom prst="rect">
            <a:avLst/>
          </a:prstGeom>
        </p:spPr>
      </p:pic>
      <p:sp>
        <p:nvSpPr>
          <p:cNvPr id="34" name="Rektangel 33">
            <a:extLst>
              <a:ext uri="{FF2B5EF4-FFF2-40B4-BE49-F238E27FC236}">
                <a16:creationId xmlns:a16="http://schemas.microsoft.com/office/drawing/2014/main" id="{A6B5B105-8F1D-B9DC-4346-6E0624FFA226}"/>
              </a:ext>
            </a:extLst>
          </p:cNvPr>
          <p:cNvSpPr/>
          <p:nvPr/>
        </p:nvSpPr>
        <p:spPr>
          <a:xfrm>
            <a:off x="1844215" y="149679"/>
            <a:ext cx="6178974" cy="88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p:txBody>
      </p:sp>
      <p:sp>
        <p:nvSpPr>
          <p:cNvPr id="32" name="Rubrik 1">
            <a:extLst>
              <a:ext uri="{FF2B5EF4-FFF2-40B4-BE49-F238E27FC236}">
                <a16:creationId xmlns:a16="http://schemas.microsoft.com/office/drawing/2014/main" id="{ACDF73F8-CF9F-4263-F900-29EBCFE74DC2}"/>
              </a:ext>
            </a:extLst>
          </p:cNvPr>
          <p:cNvSpPr txBox="1">
            <a:spLocks/>
          </p:cNvSpPr>
          <p:nvPr/>
        </p:nvSpPr>
        <p:spPr>
          <a:xfrm>
            <a:off x="1842870" y="178930"/>
            <a:ext cx="8173043" cy="726034"/>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sv-SE" sz="2100" b="1" i="0" u="none" strike="noStrike" kern="1200" cap="none" spc="0" normalizeH="0" baseline="0" noProof="0" dirty="0">
                <a:ln>
                  <a:noFill/>
                </a:ln>
                <a:solidFill>
                  <a:srgbClr val="002060"/>
                </a:solidFill>
                <a:effectLst/>
                <a:uLnTx/>
                <a:uFillTx/>
                <a:latin typeface="Futura PT" panose="020B0502020204020303" pitchFamily="34" charset="0"/>
                <a:ea typeface="+mj-ea"/>
                <a:cs typeface="+mj-cs"/>
              </a:rPr>
              <a:t>Rekommenderad förflyttningstrappa till 2035: För att understiga ev lagkrav gränsvärde och BATNEEC-referensindikatorer</a:t>
            </a:r>
          </a:p>
        </p:txBody>
      </p:sp>
      <p:sp>
        <p:nvSpPr>
          <p:cNvPr id="36" name="Rektangel: rundade hörn 35">
            <a:extLst>
              <a:ext uri="{FF2B5EF4-FFF2-40B4-BE49-F238E27FC236}">
                <a16:creationId xmlns:a16="http://schemas.microsoft.com/office/drawing/2014/main" id="{936512DA-C524-E534-D00F-540079868260}"/>
              </a:ext>
            </a:extLst>
          </p:cNvPr>
          <p:cNvSpPr/>
          <p:nvPr/>
        </p:nvSpPr>
        <p:spPr>
          <a:xfrm>
            <a:off x="9865334" y="5336636"/>
            <a:ext cx="2135322" cy="97268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92075" marR="0" lvl="0" indent="-92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000" b="0" i="0" u="none" strike="noStrike" kern="1200" cap="none" spc="0" normalizeH="0" baseline="0" noProof="0">
                <a:ln>
                  <a:noFill/>
                </a:ln>
                <a:solidFill>
                  <a:prstClr val="black"/>
                </a:solidFill>
                <a:effectLst/>
                <a:uLnTx/>
                <a:uFillTx/>
                <a:latin typeface="Calibri" panose="020F0502020204030204"/>
                <a:ea typeface="+mn-ea"/>
                <a:cs typeface="+mn-cs"/>
              </a:rPr>
              <a:t>Kriterier / Hjälpmedel</a:t>
            </a:r>
          </a:p>
        </p:txBody>
      </p:sp>
      <p:grpSp>
        <p:nvGrpSpPr>
          <p:cNvPr id="39" name="Group 45">
            <a:extLst>
              <a:ext uri="{FF2B5EF4-FFF2-40B4-BE49-F238E27FC236}">
                <a16:creationId xmlns:a16="http://schemas.microsoft.com/office/drawing/2014/main" id="{A0FF268E-F4CB-0168-1A24-C9163AB92ED8}"/>
              </a:ext>
            </a:extLst>
          </p:cNvPr>
          <p:cNvGrpSpPr>
            <a:grpSpLocks/>
          </p:cNvGrpSpPr>
          <p:nvPr/>
        </p:nvGrpSpPr>
        <p:grpSpPr bwMode="auto">
          <a:xfrm>
            <a:off x="61172" y="3707779"/>
            <a:ext cx="3693377" cy="3152205"/>
            <a:chOff x="1182" y="8258"/>
            <a:chExt cx="9523" cy="8580"/>
          </a:xfrm>
        </p:grpSpPr>
        <p:sp>
          <p:nvSpPr>
            <p:cNvPr id="40" name="AutoShape 126">
              <a:extLst>
                <a:ext uri="{FF2B5EF4-FFF2-40B4-BE49-F238E27FC236}">
                  <a16:creationId xmlns:a16="http://schemas.microsoft.com/office/drawing/2014/main" id="{D0DFB67B-4B32-618F-CD54-D2C15879D6C9}"/>
                </a:ext>
              </a:extLst>
            </p:cNvPr>
            <p:cNvSpPr>
              <a:spLocks/>
            </p:cNvSpPr>
            <p:nvPr/>
          </p:nvSpPr>
          <p:spPr bwMode="auto">
            <a:xfrm>
              <a:off x="1182" y="8258"/>
              <a:ext cx="9523" cy="8580"/>
            </a:xfrm>
            <a:custGeom>
              <a:avLst/>
              <a:gdLst>
                <a:gd name="T0" fmla="+- 0 4206 1182"/>
                <a:gd name="T1" fmla="*/ T0 w 9523"/>
                <a:gd name="T2" fmla="+- 0 8578 8258"/>
                <a:gd name="T3" fmla="*/ 8578 h 8580"/>
                <a:gd name="T4" fmla="+- 0 3748 1182"/>
                <a:gd name="T5" fmla="*/ T4 w 9523"/>
                <a:gd name="T6" fmla="+- 0 8798 8258"/>
                <a:gd name="T7" fmla="*/ 8798 h 8580"/>
                <a:gd name="T8" fmla="+- 0 3259 1182"/>
                <a:gd name="T9" fmla="*/ T8 w 9523"/>
                <a:gd name="T10" fmla="+- 0 9078 8258"/>
                <a:gd name="T11" fmla="*/ 9078 h 8580"/>
                <a:gd name="T12" fmla="+- 0 2809 1182"/>
                <a:gd name="T13" fmla="*/ T12 w 9523"/>
                <a:gd name="T14" fmla="+- 0 9438 8258"/>
                <a:gd name="T15" fmla="*/ 9438 h 8580"/>
                <a:gd name="T16" fmla="+- 0 2551 1182"/>
                <a:gd name="T17" fmla="*/ T16 w 9523"/>
                <a:gd name="T18" fmla="+- 0 9678 8258"/>
                <a:gd name="T19" fmla="*/ 9678 h 8580"/>
                <a:gd name="T20" fmla="+- 0 2312 1182"/>
                <a:gd name="T21" fmla="*/ T20 w 9523"/>
                <a:gd name="T22" fmla="+- 0 9938 8258"/>
                <a:gd name="T23" fmla="*/ 9938 h 8580"/>
                <a:gd name="T24" fmla="+- 0 2092 1182"/>
                <a:gd name="T25" fmla="*/ T24 w 9523"/>
                <a:gd name="T26" fmla="+- 0 10218 8258"/>
                <a:gd name="T27" fmla="*/ 10218 h 8580"/>
                <a:gd name="T28" fmla="+- 0 1893 1182"/>
                <a:gd name="T29" fmla="*/ T28 w 9523"/>
                <a:gd name="T30" fmla="+- 0 10518 8258"/>
                <a:gd name="T31" fmla="*/ 10518 h 8580"/>
                <a:gd name="T32" fmla="+- 0 1716 1182"/>
                <a:gd name="T33" fmla="*/ T32 w 9523"/>
                <a:gd name="T34" fmla="+- 0 10818 8258"/>
                <a:gd name="T35" fmla="*/ 10818 h 8580"/>
                <a:gd name="T36" fmla="+- 0 1563 1182"/>
                <a:gd name="T37" fmla="*/ T36 w 9523"/>
                <a:gd name="T38" fmla="+- 0 11138 8258"/>
                <a:gd name="T39" fmla="*/ 11138 h 8580"/>
                <a:gd name="T40" fmla="+- 0 1434 1182"/>
                <a:gd name="T41" fmla="*/ T40 w 9523"/>
                <a:gd name="T42" fmla="+- 0 11478 8258"/>
                <a:gd name="T43" fmla="*/ 11478 h 8580"/>
                <a:gd name="T44" fmla="+- 0 1330 1182"/>
                <a:gd name="T45" fmla="*/ T44 w 9523"/>
                <a:gd name="T46" fmla="+- 0 11838 8258"/>
                <a:gd name="T47" fmla="*/ 11838 h 8580"/>
                <a:gd name="T48" fmla="+- 0 1253 1182"/>
                <a:gd name="T49" fmla="*/ T48 w 9523"/>
                <a:gd name="T50" fmla="+- 0 12198 8258"/>
                <a:gd name="T51" fmla="*/ 12198 h 8580"/>
                <a:gd name="T52" fmla="+- 0 1203 1182"/>
                <a:gd name="T53" fmla="*/ T52 w 9523"/>
                <a:gd name="T54" fmla="+- 0 12558 8258"/>
                <a:gd name="T55" fmla="*/ 12558 h 8580"/>
                <a:gd name="T56" fmla="+- 0 1182 1182"/>
                <a:gd name="T57" fmla="*/ T56 w 9523"/>
                <a:gd name="T58" fmla="+- 0 12938 8258"/>
                <a:gd name="T59" fmla="*/ 12938 h 8580"/>
                <a:gd name="T60" fmla="+- 0 1192 1182"/>
                <a:gd name="T61" fmla="*/ T60 w 9523"/>
                <a:gd name="T62" fmla="+- 0 13338 8258"/>
                <a:gd name="T63" fmla="*/ 13338 h 8580"/>
                <a:gd name="T64" fmla="+- 0 1235 1182"/>
                <a:gd name="T65" fmla="*/ T64 w 9523"/>
                <a:gd name="T66" fmla="+- 0 13738 8258"/>
                <a:gd name="T67" fmla="*/ 13738 h 8580"/>
                <a:gd name="T68" fmla="+- 0 1310 1182"/>
                <a:gd name="T69" fmla="*/ T68 w 9523"/>
                <a:gd name="T70" fmla="+- 0 14118 8258"/>
                <a:gd name="T71" fmla="*/ 14118 h 8580"/>
                <a:gd name="T72" fmla="+- 0 1414 1182"/>
                <a:gd name="T73" fmla="*/ T72 w 9523"/>
                <a:gd name="T74" fmla="+- 0 14498 8258"/>
                <a:gd name="T75" fmla="*/ 14498 h 8580"/>
                <a:gd name="T76" fmla="+- 0 1548 1182"/>
                <a:gd name="T77" fmla="*/ T76 w 9523"/>
                <a:gd name="T78" fmla="+- 0 14858 8258"/>
                <a:gd name="T79" fmla="*/ 14858 h 8580"/>
                <a:gd name="T80" fmla="+- 0 1709 1182"/>
                <a:gd name="T81" fmla="*/ T80 w 9523"/>
                <a:gd name="T82" fmla="+- 0 15198 8258"/>
                <a:gd name="T83" fmla="*/ 15198 h 8580"/>
                <a:gd name="T84" fmla="+- 0 1896 1182"/>
                <a:gd name="T85" fmla="*/ T84 w 9523"/>
                <a:gd name="T86" fmla="+- 0 15518 8258"/>
                <a:gd name="T87" fmla="*/ 15518 h 8580"/>
                <a:gd name="T88" fmla="+- 0 2108 1182"/>
                <a:gd name="T89" fmla="*/ T88 w 9523"/>
                <a:gd name="T90" fmla="+- 0 15838 8258"/>
                <a:gd name="T91" fmla="*/ 15838 h 8580"/>
                <a:gd name="T92" fmla="+- 0 2343 1182"/>
                <a:gd name="T93" fmla="*/ T92 w 9523"/>
                <a:gd name="T94" fmla="+- 0 16138 8258"/>
                <a:gd name="T95" fmla="*/ 16138 h 8580"/>
                <a:gd name="T96" fmla="+- 0 2601 1182"/>
                <a:gd name="T97" fmla="*/ T96 w 9523"/>
                <a:gd name="T98" fmla="+- 0 16398 8258"/>
                <a:gd name="T99" fmla="*/ 16398 h 8580"/>
                <a:gd name="T100" fmla="+- 0 2879 1182"/>
                <a:gd name="T101" fmla="*/ T100 w 9523"/>
                <a:gd name="T102" fmla="+- 0 16658 8258"/>
                <a:gd name="T103" fmla="*/ 16658 h 8580"/>
                <a:gd name="T104" fmla="+- 0 8890 1182"/>
                <a:gd name="T105" fmla="*/ T104 w 9523"/>
                <a:gd name="T106" fmla="+- 0 16758 8258"/>
                <a:gd name="T107" fmla="*/ 16758 h 8580"/>
                <a:gd name="T108" fmla="+- 0 9176 1182"/>
                <a:gd name="T109" fmla="*/ T108 w 9523"/>
                <a:gd name="T110" fmla="+- 0 16518 8258"/>
                <a:gd name="T111" fmla="*/ 16518 h 8580"/>
                <a:gd name="T112" fmla="+- 0 9442 1182"/>
                <a:gd name="T113" fmla="*/ T112 w 9523"/>
                <a:gd name="T114" fmla="+- 0 16238 8258"/>
                <a:gd name="T115" fmla="*/ 16238 h 8580"/>
                <a:gd name="T116" fmla="+- 0 9686 1182"/>
                <a:gd name="T117" fmla="*/ T116 w 9523"/>
                <a:gd name="T118" fmla="+- 0 15958 8258"/>
                <a:gd name="T119" fmla="*/ 15958 h 8580"/>
                <a:gd name="T120" fmla="+- 0 9908 1182"/>
                <a:gd name="T121" fmla="*/ T120 w 9523"/>
                <a:gd name="T122" fmla="+- 0 15658 8258"/>
                <a:gd name="T123" fmla="*/ 15658 h 8580"/>
                <a:gd name="T124" fmla="+- 0 10105 1182"/>
                <a:gd name="T125" fmla="*/ T124 w 9523"/>
                <a:gd name="T126" fmla="+- 0 15338 8258"/>
                <a:gd name="T127" fmla="*/ 15338 h 8580"/>
                <a:gd name="T128" fmla="+- 0 10277 1182"/>
                <a:gd name="T129" fmla="*/ T128 w 9523"/>
                <a:gd name="T130" fmla="+- 0 14998 8258"/>
                <a:gd name="T131" fmla="*/ 14998 h 8580"/>
                <a:gd name="T132" fmla="+- 0 10421 1182"/>
                <a:gd name="T133" fmla="*/ T132 w 9523"/>
                <a:gd name="T134" fmla="+- 0 14638 8258"/>
                <a:gd name="T135" fmla="*/ 14638 h 8580"/>
                <a:gd name="T136" fmla="+- 0 10537 1182"/>
                <a:gd name="T137" fmla="*/ T136 w 9523"/>
                <a:gd name="T138" fmla="+- 0 14278 8258"/>
                <a:gd name="T139" fmla="*/ 14278 h 8580"/>
                <a:gd name="T140" fmla="+- 0 10624 1182"/>
                <a:gd name="T141" fmla="*/ T140 w 9523"/>
                <a:gd name="T142" fmla="+- 0 13898 8258"/>
                <a:gd name="T143" fmla="*/ 13898 h 8580"/>
                <a:gd name="T144" fmla="+- 0 10680 1182"/>
                <a:gd name="T145" fmla="*/ T144 w 9523"/>
                <a:gd name="T146" fmla="+- 0 13498 8258"/>
                <a:gd name="T147" fmla="*/ 13498 h 8580"/>
                <a:gd name="T148" fmla="+- 0 10703 1182"/>
                <a:gd name="T149" fmla="*/ T148 w 9523"/>
                <a:gd name="T150" fmla="+- 0 13098 8258"/>
                <a:gd name="T151" fmla="*/ 13098 h 8580"/>
                <a:gd name="T152" fmla="+- 0 10694 1182"/>
                <a:gd name="T153" fmla="*/ T152 w 9523"/>
                <a:gd name="T154" fmla="+- 0 12718 8258"/>
                <a:gd name="T155" fmla="*/ 12718 h 8580"/>
                <a:gd name="T156" fmla="+- 0 10656 1182"/>
                <a:gd name="T157" fmla="*/ T156 w 9523"/>
                <a:gd name="T158" fmla="+- 0 12338 8258"/>
                <a:gd name="T159" fmla="*/ 12338 h 8580"/>
                <a:gd name="T160" fmla="+- 0 10590 1182"/>
                <a:gd name="T161" fmla="*/ T160 w 9523"/>
                <a:gd name="T162" fmla="+- 0 11978 8258"/>
                <a:gd name="T163" fmla="*/ 11978 h 8580"/>
                <a:gd name="T164" fmla="+- 0 10497 1182"/>
                <a:gd name="T165" fmla="*/ T164 w 9523"/>
                <a:gd name="T166" fmla="+- 0 11618 8258"/>
                <a:gd name="T167" fmla="*/ 11618 h 8580"/>
                <a:gd name="T168" fmla="+- 0 10377 1182"/>
                <a:gd name="T169" fmla="*/ T168 w 9523"/>
                <a:gd name="T170" fmla="+- 0 11278 8258"/>
                <a:gd name="T171" fmla="*/ 11278 h 8580"/>
                <a:gd name="T172" fmla="+- 0 10233 1182"/>
                <a:gd name="T173" fmla="*/ T172 w 9523"/>
                <a:gd name="T174" fmla="+- 0 10958 8258"/>
                <a:gd name="T175" fmla="*/ 10958 h 8580"/>
                <a:gd name="T176" fmla="+- 0 10066 1182"/>
                <a:gd name="T177" fmla="*/ T176 w 9523"/>
                <a:gd name="T178" fmla="+- 0 10638 8258"/>
                <a:gd name="T179" fmla="*/ 10638 h 8580"/>
                <a:gd name="T180" fmla="+- 0 9876 1182"/>
                <a:gd name="T181" fmla="*/ T180 w 9523"/>
                <a:gd name="T182" fmla="+- 0 10338 8258"/>
                <a:gd name="T183" fmla="*/ 10338 h 8580"/>
                <a:gd name="T184" fmla="+- 0 9664 1182"/>
                <a:gd name="T185" fmla="*/ T184 w 9523"/>
                <a:gd name="T186" fmla="+- 0 10038 8258"/>
                <a:gd name="T187" fmla="*/ 10038 h 8580"/>
                <a:gd name="T188" fmla="+- 0 9432 1182"/>
                <a:gd name="T189" fmla="*/ T188 w 9523"/>
                <a:gd name="T190" fmla="+- 0 9778 8258"/>
                <a:gd name="T191" fmla="*/ 9778 h 8580"/>
                <a:gd name="T192" fmla="+- 0 9182 1182"/>
                <a:gd name="T193" fmla="*/ T192 w 9523"/>
                <a:gd name="T194" fmla="+- 0 9518 8258"/>
                <a:gd name="T195" fmla="*/ 9518 h 8580"/>
                <a:gd name="T196" fmla="+- 0 8800 1182"/>
                <a:gd name="T197" fmla="*/ T196 w 9523"/>
                <a:gd name="T198" fmla="+- 0 9218 8258"/>
                <a:gd name="T199" fmla="*/ 9218 h 8580"/>
                <a:gd name="T200" fmla="+- 0 8387 1182"/>
                <a:gd name="T201" fmla="*/ T200 w 9523"/>
                <a:gd name="T202" fmla="+- 0 8938 8258"/>
                <a:gd name="T203" fmla="*/ 8938 h 8580"/>
                <a:gd name="T204" fmla="+- 0 7879 1182"/>
                <a:gd name="T205" fmla="*/ T204 w 9523"/>
                <a:gd name="T206" fmla="+- 0 8658 8258"/>
                <a:gd name="T207" fmla="*/ 8658 h 8580"/>
                <a:gd name="T208" fmla="+- 0 7055 1182"/>
                <a:gd name="T209" fmla="*/ T208 w 9523"/>
                <a:gd name="T210" fmla="+- 0 8378 8258"/>
                <a:gd name="T211" fmla="*/ 8378 h 8580"/>
                <a:gd name="T212" fmla="+- 0 6766 1182"/>
                <a:gd name="T213" fmla="*/ T212 w 9523"/>
                <a:gd name="T214" fmla="+- 0 8318 8258"/>
                <a:gd name="T215" fmla="*/ 8318 h 8580"/>
                <a:gd name="T216" fmla="+- 0 6620 1182"/>
                <a:gd name="T217" fmla="*/ T216 w 9523"/>
                <a:gd name="T218" fmla="+- 0 8298 8258"/>
                <a:gd name="T219" fmla="*/ 8298 h 8580"/>
                <a:gd name="T220" fmla="+- 0 6471 1182"/>
                <a:gd name="T221" fmla="*/ T220 w 9523"/>
                <a:gd name="T222" fmla="+- 0 8278 8258"/>
                <a:gd name="T223" fmla="*/ 8278 h 8580"/>
                <a:gd name="T224" fmla="+- 0 6247 1182"/>
                <a:gd name="T225" fmla="*/ T224 w 9523"/>
                <a:gd name="T226" fmla="+- 0 8258 8258"/>
                <a:gd name="T227" fmla="*/ 8258 h 858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9523" h="8580">
                  <a:moveTo>
                    <a:pt x="5873" y="120"/>
                  </a:moveTo>
                  <a:lnTo>
                    <a:pt x="3649" y="120"/>
                  </a:lnTo>
                  <a:lnTo>
                    <a:pt x="3228" y="240"/>
                  </a:lnTo>
                  <a:lnTo>
                    <a:pt x="3160" y="280"/>
                  </a:lnTo>
                  <a:lnTo>
                    <a:pt x="3024" y="320"/>
                  </a:lnTo>
                  <a:lnTo>
                    <a:pt x="2957" y="360"/>
                  </a:lnTo>
                  <a:lnTo>
                    <a:pt x="2825" y="400"/>
                  </a:lnTo>
                  <a:lnTo>
                    <a:pt x="2760" y="440"/>
                  </a:lnTo>
                  <a:lnTo>
                    <a:pt x="2695" y="460"/>
                  </a:lnTo>
                  <a:lnTo>
                    <a:pt x="2566" y="540"/>
                  </a:lnTo>
                  <a:lnTo>
                    <a:pt x="2503" y="560"/>
                  </a:lnTo>
                  <a:lnTo>
                    <a:pt x="2317" y="680"/>
                  </a:lnTo>
                  <a:lnTo>
                    <a:pt x="2256" y="700"/>
                  </a:lnTo>
                  <a:lnTo>
                    <a:pt x="2196" y="740"/>
                  </a:lnTo>
                  <a:lnTo>
                    <a:pt x="2077" y="820"/>
                  </a:lnTo>
                  <a:lnTo>
                    <a:pt x="1960" y="900"/>
                  </a:lnTo>
                  <a:lnTo>
                    <a:pt x="1903" y="960"/>
                  </a:lnTo>
                  <a:lnTo>
                    <a:pt x="1791" y="1040"/>
                  </a:lnTo>
                  <a:lnTo>
                    <a:pt x="1681" y="1120"/>
                  </a:lnTo>
                  <a:lnTo>
                    <a:pt x="1627" y="1180"/>
                  </a:lnTo>
                  <a:lnTo>
                    <a:pt x="1574" y="1220"/>
                  </a:lnTo>
                  <a:lnTo>
                    <a:pt x="1522" y="1260"/>
                  </a:lnTo>
                  <a:lnTo>
                    <a:pt x="1470" y="1320"/>
                  </a:lnTo>
                  <a:lnTo>
                    <a:pt x="1419" y="1360"/>
                  </a:lnTo>
                  <a:lnTo>
                    <a:pt x="1369" y="1420"/>
                  </a:lnTo>
                  <a:lnTo>
                    <a:pt x="1320" y="1460"/>
                  </a:lnTo>
                  <a:lnTo>
                    <a:pt x="1271" y="1520"/>
                  </a:lnTo>
                  <a:lnTo>
                    <a:pt x="1223" y="1580"/>
                  </a:lnTo>
                  <a:lnTo>
                    <a:pt x="1176" y="1620"/>
                  </a:lnTo>
                  <a:lnTo>
                    <a:pt x="1130" y="1680"/>
                  </a:lnTo>
                  <a:lnTo>
                    <a:pt x="1084" y="1740"/>
                  </a:lnTo>
                  <a:lnTo>
                    <a:pt x="1039" y="1780"/>
                  </a:lnTo>
                  <a:lnTo>
                    <a:pt x="995" y="1840"/>
                  </a:lnTo>
                  <a:lnTo>
                    <a:pt x="952" y="1900"/>
                  </a:lnTo>
                  <a:lnTo>
                    <a:pt x="910" y="1960"/>
                  </a:lnTo>
                  <a:lnTo>
                    <a:pt x="868" y="2020"/>
                  </a:lnTo>
                  <a:lnTo>
                    <a:pt x="828" y="2080"/>
                  </a:lnTo>
                  <a:lnTo>
                    <a:pt x="788" y="2140"/>
                  </a:lnTo>
                  <a:lnTo>
                    <a:pt x="749" y="2200"/>
                  </a:lnTo>
                  <a:lnTo>
                    <a:pt x="711" y="2260"/>
                  </a:lnTo>
                  <a:lnTo>
                    <a:pt x="674" y="2320"/>
                  </a:lnTo>
                  <a:lnTo>
                    <a:pt x="638" y="2380"/>
                  </a:lnTo>
                  <a:lnTo>
                    <a:pt x="602" y="2440"/>
                  </a:lnTo>
                  <a:lnTo>
                    <a:pt x="568" y="2500"/>
                  </a:lnTo>
                  <a:lnTo>
                    <a:pt x="534" y="2560"/>
                  </a:lnTo>
                  <a:lnTo>
                    <a:pt x="502" y="2620"/>
                  </a:lnTo>
                  <a:lnTo>
                    <a:pt x="470" y="2700"/>
                  </a:lnTo>
                  <a:lnTo>
                    <a:pt x="439" y="2760"/>
                  </a:lnTo>
                  <a:lnTo>
                    <a:pt x="410" y="2820"/>
                  </a:lnTo>
                  <a:lnTo>
                    <a:pt x="381" y="2880"/>
                  </a:lnTo>
                  <a:lnTo>
                    <a:pt x="353" y="2960"/>
                  </a:lnTo>
                  <a:lnTo>
                    <a:pt x="326" y="3020"/>
                  </a:lnTo>
                  <a:lnTo>
                    <a:pt x="300" y="3080"/>
                  </a:lnTo>
                  <a:lnTo>
                    <a:pt x="276" y="3160"/>
                  </a:lnTo>
                  <a:lnTo>
                    <a:pt x="252" y="3220"/>
                  </a:lnTo>
                  <a:lnTo>
                    <a:pt x="229" y="3300"/>
                  </a:lnTo>
                  <a:lnTo>
                    <a:pt x="207" y="3360"/>
                  </a:lnTo>
                  <a:lnTo>
                    <a:pt x="186" y="3440"/>
                  </a:lnTo>
                  <a:lnTo>
                    <a:pt x="167" y="3500"/>
                  </a:lnTo>
                  <a:lnTo>
                    <a:pt x="148" y="3580"/>
                  </a:lnTo>
                  <a:lnTo>
                    <a:pt x="130" y="3640"/>
                  </a:lnTo>
                  <a:lnTo>
                    <a:pt x="114" y="3720"/>
                  </a:lnTo>
                  <a:lnTo>
                    <a:pt x="98" y="3800"/>
                  </a:lnTo>
                  <a:lnTo>
                    <a:pt x="84" y="3860"/>
                  </a:lnTo>
                  <a:lnTo>
                    <a:pt x="71" y="3940"/>
                  </a:lnTo>
                  <a:lnTo>
                    <a:pt x="58" y="4000"/>
                  </a:lnTo>
                  <a:lnTo>
                    <a:pt x="47" y="4080"/>
                  </a:lnTo>
                  <a:lnTo>
                    <a:pt x="37" y="4160"/>
                  </a:lnTo>
                  <a:lnTo>
                    <a:pt x="29" y="4220"/>
                  </a:lnTo>
                  <a:lnTo>
                    <a:pt x="21" y="4300"/>
                  </a:lnTo>
                  <a:lnTo>
                    <a:pt x="15" y="4380"/>
                  </a:lnTo>
                  <a:lnTo>
                    <a:pt x="9" y="4460"/>
                  </a:lnTo>
                  <a:lnTo>
                    <a:pt x="5" y="4540"/>
                  </a:lnTo>
                  <a:lnTo>
                    <a:pt x="2" y="4600"/>
                  </a:lnTo>
                  <a:lnTo>
                    <a:pt x="0" y="4680"/>
                  </a:lnTo>
                  <a:lnTo>
                    <a:pt x="0" y="4760"/>
                  </a:lnTo>
                  <a:lnTo>
                    <a:pt x="0" y="4840"/>
                  </a:lnTo>
                  <a:lnTo>
                    <a:pt x="2" y="4920"/>
                  </a:lnTo>
                  <a:lnTo>
                    <a:pt x="6" y="5000"/>
                  </a:lnTo>
                  <a:lnTo>
                    <a:pt x="10" y="5080"/>
                  </a:lnTo>
                  <a:lnTo>
                    <a:pt x="16" y="5160"/>
                  </a:lnTo>
                  <a:lnTo>
                    <a:pt x="24" y="5240"/>
                  </a:lnTo>
                  <a:lnTo>
                    <a:pt x="32" y="5320"/>
                  </a:lnTo>
                  <a:lnTo>
                    <a:pt x="42" y="5400"/>
                  </a:lnTo>
                  <a:lnTo>
                    <a:pt x="53" y="5480"/>
                  </a:lnTo>
                  <a:lnTo>
                    <a:pt x="66" y="5560"/>
                  </a:lnTo>
                  <a:lnTo>
                    <a:pt x="79" y="5640"/>
                  </a:lnTo>
                  <a:lnTo>
                    <a:pt x="94" y="5700"/>
                  </a:lnTo>
                  <a:lnTo>
                    <a:pt x="110" y="5780"/>
                  </a:lnTo>
                  <a:lnTo>
                    <a:pt x="128" y="5860"/>
                  </a:lnTo>
                  <a:lnTo>
                    <a:pt x="146" y="5940"/>
                  </a:lnTo>
                  <a:lnTo>
                    <a:pt x="166" y="6020"/>
                  </a:lnTo>
                  <a:lnTo>
                    <a:pt x="187" y="6080"/>
                  </a:lnTo>
                  <a:lnTo>
                    <a:pt x="209" y="6160"/>
                  </a:lnTo>
                  <a:lnTo>
                    <a:pt x="232" y="6240"/>
                  </a:lnTo>
                  <a:lnTo>
                    <a:pt x="257" y="6300"/>
                  </a:lnTo>
                  <a:lnTo>
                    <a:pt x="282" y="6380"/>
                  </a:lnTo>
                  <a:lnTo>
                    <a:pt x="309" y="6460"/>
                  </a:lnTo>
                  <a:lnTo>
                    <a:pt x="337" y="6520"/>
                  </a:lnTo>
                  <a:lnTo>
                    <a:pt x="366" y="6600"/>
                  </a:lnTo>
                  <a:lnTo>
                    <a:pt x="396" y="6660"/>
                  </a:lnTo>
                  <a:lnTo>
                    <a:pt x="427" y="6740"/>
                  </a:lnTo>
                  <a:lnTo>
                    <a:pt x="459" y="6800"/>
                  </a:lnTo>
                  <a:lnTo>
                    <a:pt x="492" y="6880"/>
                  </a:lnTo>
                  <a:lnTo>
                    <a:pt x="527" y="6940"/>
                  </a:lnTo>
                  <a:lnTo>
                    <a:pt x="562" y="7000"/>
                  </a:lnTo>
                  <a:lnTo>
                    <a:pt x="599" y="7080"/>
                  </a:lnTo>
                  <a:lnTo>
                    <a:pt x="636" y="7140"/>
                  </a:lnTo>
                  <a:lnTo>
                    <a:pt x="674" y="7200"/>
                  </a:lnTo>
                  <a:lnTo>
                    <a:pt x="714" y="7260"/>
                  </a:lnTo>
                  <a:lnTo>
                    <a:pt x="754" y="7340"/>
                  </a:lnTo>
                  <a:lnTo>
                    <a:pt x="796" y="7400"/>
                  </a:lnTo>
                  <a:lnTo>
                    <a:pt x="838" y="7460"/>
                  </a:lnTo>
                  <a:lnTo>
                    <a:pt x="881" y="7520"/>
                  </a:lnTo>
                  <a:lnTo>
                    <a:pt x="926" y="7580"/>
                  </a:lnTo>
                  <a:lnTo>
                    <a:pt x="971" y="7640"/>
                  </a:lnTo>
                  <a:lnTo>
                    <a:pt x="1017" y="7700"/>
                  </a:lnTo>
                  <a:lnTo>
                    <a:pt x="1064" y="7760"/>
                  </a:lnTo>
                  <a:lnTo>
                    <a:pt x="1112" y="7820"/>
                  </a:lnTo>
                  <a:lnTo>
                    <a:pt x="1161" y="7880"/>
                  </a:lnTo>
                  <a:lnTo>
                    <a:pt x="1211" y="7940"/>
                  </a:lnTo>
                  <a:lnTo>
                    <a:pt x="1262" y="7980"/>
                  </a:lnTo>
                  <a:lnTo>
                    <a:pt x="1313" y="8040"/>
                  </a:lnTo>
                  <a:lnTo>
                    <a:pt x="1366" y="8100"/>
                  </a:lnTo>
                  <a:lnTo>
                    <a:pt x="1419" y="8140"/>
                  </a:lnTo>
                  <a:lnTo>
                    <a:pt x="1473" y="8200"/>
                  </a:lnTo>
                  <a:lnTo>
                    <a:pt x="1528" y="8260"/>
                  </a:lnTo>
                  <a:lnTo>
                    <a:pt x="1583" y="8300"/>
                  </a:lnTo>
                  <a:lnTo>
                    <a:pt x="1640" y="8360"/>
                  </a:lnTo>
                  <a:lnTo>
                    <a:pt x="1697" y="8400"/>
                  </a:lnTo>
                  <a:lnTo>
                    <a:pt x="1755" y="8460"/>
                  </a:lnTo>
                  <a:lnTo>
                    <a:pt x="1814" y="8500"/>
                  </a:lnTo>
                  <a:lnTo>
                    <a:pt x="1934" y="8580"/>
                  </a:lnTo>
                  <a:lnTo>
                    <a:pt x="7588" y="8580"/>
                  </a:lnTo>
                  <a:lnTo>
                    <a:pt x="7708" y="8500"/>
                  </a:lnTo>
                  <a:lnTo>
                    <a:pt x="7766" y="8460"/>
                  </a:lnTo>
                  <a:lnTo>
                    <a:pt x="7824" y="8400"/>
                  </a:lnTo>
                  <a:lnTo>
                    <a:pt x="7882" y="8360"/>
                  </a:lnTo>
                  <a:lnTo>
                    <a:pt x="7938" y="8300"/>
                  </a:lnTo>
                  <a:lnTo>
                    <a:pt x="7994" y="8260"/>
                  </a:lnTo>
                  <a:lnTo>
                    <a:pt x="8049" y="8200"/>
                  </a:lnTo>
                  <a:lnTo>
                    <a:pt x="8103" y="8140"/>
                  </a:lnTo>
                  <a:lnTo>
                    <a:pt x="8156" y="8100"/>
                  </a:lnTo>
                  <a:lnTo>
                    <a:pt x="8208" y="8040"/>
                  </a:lnTo>
                  <a:lnTo>
                    <a:pt x="8260" y="7980"/>
                  </a:lnTo>
                  <a:lnTo>
                    <a:pt x="8311" y="7940"/>
                  </a:lnTo>
                  <a:lnTo>
                    <a:pt x="8360" y="7880"/>
                  </a:lnTo>
                  <a:lnTo>
                    <a:pt x="8409" y="7820"/>
                  </a:lnTo>
                  <a:lnTo>
                    <a:pt x="8457" y="7760"/>
                  </a:lnTo>
                  <a:lnTo>
                    <a:pt x="8504" y="7700"/>
                  </a:lnTo>
                  <a:lnTo>
                    <a:pt x="8550" y="7640"/>
                  </a:lnTo>
                  <a:lnTo>
                    <a:pt x="8596" y="7580"/>
                  </a:lnTo>
                  <a:lnTo>
                    <a:pt x="8640" y="7520"/>
                  </a:lnTo>
                  <a:lnTo>
                    <a:pt x="8683" y="7460"/>
                  </a:lnTo>
                  <a:lnTo>
                    <a:pt x="8726" y="7400"/>
                  </a:lnTo>
                  <a:lnTo>
                    <a:pt x="8767" y="7340"/>
                  </a:lnTo>
                  <a:lnTo>
                    <a:pt x="8808" y="7260"/>
                  </a:lnTo>
                  <a:lnTo>
                    <a:pt x="8847" y="7200"/>
                  </a:lnTo>
                  <a:lnTo>
                    <a:pt x="8886" y="7140"/>
                  </a:lnTo>
                  <a:lnTo>
                    <a:pt x="8923" y="7080"/>
                  </a:lnTo>
                  <a:lnTo>
                    <a:pt x="8959" y="7000"/>
                  </a:lnTo>
                  <a:lnTo>
                    <a:pt x="8995" y="6940"/>
                  </a:lnTo>
                  <a:lnTo>
                    <a:pt x="9029" y="6880"/>
                  </a:lnTo>
                  <a:lnTo>
                    <a:pt x="9062" y="6800"/>
                  </a:lnTo>
                  <a:lnTo>
                    <a:pt x="9095" y="6740"/>
                  </a:lnTo>
                  <a:lnTo>
                    <a:pt x="9126" y="6660"/>
                  </a:lnTo>
                  <a:lnTo>
                    <a:pt x="9156" y="6600"/>
                  </a:lnTo>
                  <a:lnTo>
                    <a:pt x="9185" y="6520"/>
                  </a:lnTo>
                  <a:lnTo>
                    <a:pt x="9212" y="6460"/>
                  </a:lnTo>
                  <a:lnTo>
                    <a:pt x="9239" y="6380"/>
                  </a:lnTo>
                  <a:lnTo>
                    <a:pt x="9265" y="6300"/>
                  </a:lnTo>
                  <a:lnTo>
                    <a:pt x="9289" y="6240"/>
                  </a:lnTo>
                  <a:lnTo>
                    <a:pt x="9312" y="6160"/>
                  </a:lnTo>
                  <a:lnTo>
                    <a:pt x="9335" y="6080"/>
                  </a:lnTo>
                  <a:lnTo>
                    <a:pt x="9355" y="6020"/>
                  </a:lnTo>
                  <a:lnTo>
                    <a:pt x="9375" y="5940"/>
                  </a:lnTo>
                  <a:lnTo>
                    <a:pt x="9394" y="5860"/>
                  </a:lnTo>
                  <a:lnTo>
                    <a:pt x="9411" y="5780"/>
                  </a:lnTo>
                  <a:lnTo>
                    <a:pt x="9427" y="5700"/>
                  </a:lnTo>
                  <a:lnTo>
                    <a:pt x="9442" y="5640"/>
                  </a:lnTo>
                  <a:lnTo>
                    <a:pt x="9456" y="5560"/>
                  </a:lnTo>
                  <a:lnTo>
                    <a:pt x="9468" y="5480"/>
                  </a:lnTo>
                  <a:lnTo>
                    <a:pt x="9479" y="5400"/>
                  </a:lnTo>
                  <a:lnTo>
                    <a:pt x="9489" y="5320"/>
                  </a:lnTo>
                  <a:lnTo>
                    <a:pt x="9498" y="5240"/>
                  </a:lnTo>
                  <a:lnTo>
                    <a:pt x="9505" y="5160"/>
                  </a:lnTo>
                  <a:lnTo>
                    <a:pt x="9511" y="5080"/>
                  </a:lnTo>
                  <a:lnTo>
                    <a:pt x="9516" y="5000"/>
                  </a:lnTo>
                  <a:lnTo>
                    <a:pt x="9519" y="4920"/>
                  </a:lnTo>
                  <a:lnTo>
                    <a:pt x="9521" y="4840"/>
                  </a:lnTo>
                  <a:lnTo>
                    <a:pt x="9522" y="4760"/>
                  </a:lnTo>
                  <a:lnTo>
                    <a:pt x="9521" y="4680"/>
                  </a:lnTo>
                  <a:lnTo>
                    <a:pt x="9519" y="4600"/>
                  </a:lnTo>
                  <a:lnTo>
                    <a:pt x="9516" y="4540"/>
                  </a:lnTo>
                  <a:lnTo>
                    <a:pt x="9512" y="4460"/>
                  </a:lnTo>
                  <a:lnTo>
                    <a:pt x="9507" y="4380"/>
                  </a:lnTo>
                  <a:lnTo>
                    <a:pt x="9500" y="4300"/>
                  </a:lnTo>
                  <a:lnTo>
                    <a:pt x="9493" y="4220"/>
                  </a:lnTo>
                  <a:lnTo>
                    <a:pt x="9484" y="4160"/>
                  </a:lnTo>
                  <a:lnTo>
                    <a:pt x="9474" y="4080"/>
                  </a:lnTo>
                  <a:lnTo>
                    <a:pt x="9463" y="4000"/>
                  </a:lnTo>
                  <a:lnTo>
                    <a:pt x="9451" y="3940"/>
                  </a:lnTo>
                  <a:lnTo>
                    <a:pt x="9438" y="3860"/>
                  </a:lnTo>
                  <a:lnTo>
                    <a:pt x="9423" y="3800"/>
                  </a:lnTo>
                  <a:lnTo>
                    <a:pt x="9408" y="3720"/>
                  </a:lnTo>
                  <a:lnTo>
                    <a:pt x="9391" y="3640"/>
                  </a:lnTo>
                  <a:lnTo>
                    <a:pt x="9374" y="3580"/>
                  </a:lnTo>
                  <a:lnTo>
                    <a:pt x="9355" y="3500"/>
                  </a:lnTo>
                  <a:lnTo>
                    <a:pt x="9335" y="3440"/>
                  </a:lnTo>
                  <a:lnTo>
                    <a:pt x="9315" y="3360"/>
                  </a:lnTo>
                  <a:lnTo>
                    <a:pt x="9293" y="3300"/>
                  </a:lnTo>
                  <a:lnTo>
                    <a:pt x="9270" y="3220"/>
                  </a:lnTo>
                  <a:lnTo>
                    <a:pt x="9246" y="3160"/>
                  </a:lnTo>
                  <a:lnTo>
                    <a:pt x="9221" y="3080"/>
                  </a:lnTo>
                  <a:lnTo>
                    <a:pt x="9195" y="3020"/>
                  </a:lnTo>
                  <a:lnTo>
                    <a:pt x="9168" y="2960"/>
                  </a:lnTo>
                  <a:lnTo>
                    <a:pt x="9141" y="2880"/>
                  </a:lnTo>
                  <a:lnTo>
                    <a:pt x="9112" y="2820"/>
                  </a:lnTo>
                  <a:lnTo>
                    <a:pt x="9082" y="2760"/>
                  </a:lnTo>
                  <a:lnTo>
                    <a:pt x="9051" y="2700"/>
                  </a:lnTo>
                  <a:lnTo>
                    <a:pt x="9020" y="2620"/>
                  </a:lnTo>
                  <a:lnTo>
                    <a:pt x="8987" y="2560"/>
                  </a:lnTo>
                  <a:lnTo>
                    <a:pt x="8954" y="2500"/>
                  </a:lnTo>
                  <a:lnTo>
                    <a:pt x="8919" y="2440"/>
                  </a:lnTo>
                  <a:lnTo>
                    <a:pt x="8884" y="2380"/>
                  </a:lnTo>
                  <a:lnTo>
                    <a:pt x="8848" y="2320"/>
                  </a:lnTo>
                  <a:lnTo>
                    <a:pt x="8810" y="2260"/>
                  </a:lnTo>
                  <a:lnTo>
                    <a:pt x="8772" y="2200"/>
                  </a:lnTo>
                  <a:lnTo>
                    <a:pt x="8733" y="2140"/>
                  </a:lnTo>
                  <a:lnTo>
                    <a:pt x="8694" y="2080"/>
                  </a:lnTo>
                  <a:lnTo>
                    <a:pt x="8653" y="2020"/>
                  </a:lnTo>
                  <a:lnTo>
                    <a:pt x="8612" y="1960"/>
                  </a:lnTo>
                  <a:lnTo>
                    <a:pt x="8569" y="1900"/>
                  </a:lnTo>
                  <a:lnTo>
                    <a:pt x="8526" y="1840"/>
                  </a:lnTo>
                  <a:lnTo>
                    <a:pt x="8482" y="1780"/>
                  </a:lnTo>
                  <a:lnTo>
                    <a:pt x="8437" y="1740"/>
                  </a:lnTo>
                  <a:lnTo>
                    <a:pt x="8392" y="1680"/>
                  </a:lnTo>
                  <a:lnTo>
                    <a:pt x="8346" y="1620"/>
                  </a:lnTo>
                  <a:lnTo>
                    <a:pt x="8298" y="1580"/>
                  </a:lnTo>
                  <a:lnTo>
                    <a:pt x="8250" y="1520"/>
                  </a:lnTo>
                  <a:lnTo>
                    <a:pt x="8202" y="1460"/>
                  </a:lnTo>
                  <a:lnTo>
                    <a:pt x="8152" y="1420"/>
                  </a:lnTo>
                  <a:lnTo>
                    <a:pt x="8102" y="1360"/>
                  </a:lnTo>
                  <a:lnTo>
                    <a:pt x="8051" y="1320"/>
                  </a:lnTo>
                  <a:lnTo>
                    <a:pt x="8000" y="1260"/>
                  </a:lnTo>
                  <a:lnTo>
                    <a:pt x="7947" y="1220"/>
                  </a:lnTo>
                  <a:lnTo>
                    <a:pt x="7894" y="1180"/>
                  </a:lnTo>
                  <a:lnTo>
                    <a:pt x="7840" y="1120"/>
                  </a:lnTo>
                  <a:lnTo>
                    <a:pt x="7731" y="1040"/>
                  </a:lnTo>
                  <a:lnTo>
                    <a:pt x="7618" y="960"/>
                  </a:lnTo>
                  <a:lnTo>
                    <a:pt x="7561" y="900"/>
                  </a:lnTo>
                  <a:lnTo>
                    <a:pt x="7445" y="820"/>
                  </a:lnTo>
                  <a:lnTo>
                    <a:pt x="7326" y="740"/>
                  </a:lnTo>
                  <a:lnTo>
                    <a:pt x="7266" y="700"/>
                  </a:lnTo>
                  <a:lnTo>
                    <a:pt x="7205" y="680"/>
                  </a:lnTo>
                  <a:lnTo>
                    <a:pt x="7018" y="560"/>
                  </a:lnTo>
                  <a:lnTo>
                    <a:pt x="6955" y="540"/>
                  </a:lnTo>
                  <a:lnTo>
                    <a:pt x="6827" y="460"/>
                  </a:lnTo>
                  <a:lnTo>
                    <a:pt x="6762" y="440"/>
                  </a:lnTo>
                  <a:lnTo>
                    <a:pt x="6697" y="400"/>
                  </a:lnTo>
                  <a:lnTo>
                    <a:pt x="6564" y="360"/>
                  </a:lnTo>
                  <a:lnTo>
                    <a:pt x="6497" y="320"/>
                  </a:lnTo>
                  <a:lnTo>
                    <a:pt x="6362" y="280"/>
                  </a:lnTo>
                  <a:lnTo>
                    <a:pt x="6293" y="240"/>
                  </a:lnTo>
                  <a:lnTo>
                    <a:pt x="5873" y="120"/>
                  </a:lnTo>
                  <a:close/>
                  <a:moveTo>
                    <a:pt x="5584" y="60"/>
                  </a:moveTo>
                  <a:lnTo>
                    <a:pt x="3937" y="60"/>
                  </a:lnTo>
                  <a:lnTo>
                    <a:pt x="3720" y="120"/>
                  </a:lnTo>
                  <a:lnTo>
                    <a:pt x="5801" y="120"/>
                  </a:lnTo>
                  <a:lnTo>
                    <a:pt x="5584" y="60"/>
                  </a:lnTo>
                  <a:close/>
                  <a:moveTo>
                    <a:pt x="5438" y="40"/>
                  </a:moveTo>
                  <a:lnTo>
                    <a:pt x="4084" y="40"/>
                  </a:lnTo>
                  <a:lnTo>
                    <a:pt x="4010" y="60"/>
                  </a:lnTo>
                  <a:lnTo>
                    <a:pt x="5511" y="60"/>
                  </a:lnTo>
                  <a:lnTo>
                    <a:pt x="5438" y="40"/>
                  </a:lnTo>
                  <a:close/>
                  <a:moveTo>
                    <a:pt x="5289" y="20"/>
                  </a:moveTo>
                  <a:lnTo>
                    <a:pt x="4232" y="20"/>
                  </a:lnTo>
                  <a:lnTo>
                    <a:pt x="4158" y="40"/>
                  </a:lnTo>
                  <a:lnTo>
                    <a:pt x="5364" y="40"/>
                  </a:lnTo>
                  <a:lnTo>
                    <a:pt x="5289" y="20"/>
                  </a:lnTo>
                  <a:close/>
                  <a:moveTo>
                    <a:pt x="5065" y="0"/>
                  </a:moveTo>
                  <a:lnTo>
                    <a:pt x="4457" y="0"/>
                  </a:lnTo>
                  <a:lnTo>
                    <a:pt x="4382" y="20"/>
                  </a:lnTo>
                  <a:lnTo>
                    <a:pt x="5140" y="20"/>
                  </a:lnTo>
                  <a:lnTo>
                    <a:pt x="5065"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125">
              <a:extLst>
                <a:ext uri="{FF2B5EF4-FFF2-40B4-BE49-F238E27FC236}">
                  <a16:creationId xmlns:a16="http://schemas.microsoft.com/office/drawing/2014/main" id="{D95DA7BB-6D97-82AF-35C5-691D03671188}"/>
                </a:ext>
              </a:extLst>
            </p:cNvPr>
            <p:cNvSpPr>
              <a:spLocks/>
            </p:cNvSpPr>
            <p:nvPr/>
          </p:nvSpPr>
          <p:spPr bwMode="auto">
            <a:xfrm>
              <a:off x="4356" y="11379"/>
              <a:ext cx="3208" cy="3208"/>
            </a:xfrm>
            <a:custGeom>
              <a:avLst/>
              <a:gdLst>
                <a:gd name="T0" fmla="+- 0 5810 4356"/>
                <a:gd name="T1" fmla="*/ T0 w 3208"/>
                <a:gd name="T2" fmla="+- 0 11385 11379"/>
                <a:gd name="T3" fmla="*/ 11385 h 3208"/>
                <a:gd name="T4" fmla="+- 0 5592 4356"/>
                <a:gd name="T5" fmla="*/ T4 w 3208"/>
                <a:gd name="T6" fmla="+- 0 11421 11379"/>
                <a:gd name="T7" fmla="*/ 11421 h 3208"/>
                <a:gd name="T8" fmla="+- 0 5386 4356"/>
                <a:gd name="T9" fmla="*/ T8 w 3208"/>
                <a:gd name="T10" fmla="+- 0 11485 11379"/>
                <a:gd name="T11" fmla="*/ 11485 h 3208"/>
                <a:gd name="T12" fmla="+- 0 5192 4356"/>
                <a:gd name="T13" fmla="*/ T12 w 3208"/>
                <a:gd name="T14" fmla="+- 0 11574 11379"/>
                <a:gd name="T15" fmla="*/ 11574 h 3208"/>
                <a:gd name="T16" fmla="+- 0 5013 4356"/>
                <a:gd name="T17" fmla="*/ T16 w 3208"/>
                <a:gd name="T18" fmla="+- 0 11688 11379"/>
                <a:gd name="T19" fmla="*/ 11688 h 3208"/>
                <a:gd name="T20" fmla="+- 0 4851 4356"/>
                <a:gd name="T21" fmla="*/ T20 w 3208"/>
                <a:gd name="T22" fmla="+- 0 11824 11379"/>
                <a:gd name="T23" fmla="*/ 11824 h 3208"/>
                <a:gd name="T24" fmla="+- 0 4709 4356"/>
                <a:gd name="T25" fmla="*/ T24 w 3208"/>
                <a:gd name="T26" fmla="+- 0 11979 11379"/>
                <a:gd name="T27" fmla="*/ 11979 h 3208"/>
                <a:gd name="T28" fmla="+- 0 4587 4356"/>
                <a:gd name="T29" fmla="*/ T28 w 3208"/>
                <a:gd name="T30" fmla="+- 0 12153 11379"/>
                <a:gd name="T31" fmla="*/ 12153 h 3208"/>
                <a:gd name="T32" fmla="+- 0 4489 4356"/>
                <a:gd name="T33" fmla="*/ T32 w 3208"/>
                <a:gd name="T34" fmla="+- 0 12342 11379"/>
                <a:gd name="T35" fmla="*/ 12342 h 3208"/>
                <a:gd name="T36" fmla="+- 0 4417 4356"/>
                <a:gd name="T37" fmla="*/ T36 w 3208"/>
                <a:gd name="T38" fmla="+- 0 12544 11379"/>
                <a:gd name="T39" fmla="*/ 12544 h 3208"/>
                <a:gd name="T40" fmla="+- 0 4372 4356"/>
                <a:gd name="T41" fmla="*/ T40 w 3208"/>
                <a:gd name="T42" fmla="+- 0 12758 11379"/>
                <a:gd name="T43" fmla="*/ 12758 h 3208"/>
                <a:gd name="T44" fmla="+- 0 4356 4356"/>
                <a:gd name="T45" fmla="*/ T44 w 3208"/>
                <a:gd name="T46" fmla="+- 0 12982 11379"/>
                <a:gd name="T47" fmla="*/ 12982 h 3208"/>
                <a:gd name="T48" fmla="+- 0 4372 4356"/>
                <a:gd name="T49" fmla="*/ T48 w 3208"/>
                <a:gd name="T50" fmla="+- 0 13206 11379"/>
                <a:gd name="T51" fmla="*/ 13206 h 3208"/>
                <a:gd name="T52" fmla="+- 0 4417 4356"/>
                <a:gd name="T53" fmla="*/ T52 w 3208"/>
                <a:gd name="T54" fmla="+- 0 13420 11379"/>
                <a:gd name="T55" fmla="*/ 13420 h 3208"/>
                <a:gd name="T56" fmla="+- 0 4489 4356"/>
                <a:gd name="T57" fmla="*/ T56 w 3208"/>
                <a:gd name="T58" fmla="+- 0 13623 11379"/>
                <a:gd name="T59" fmla="*/ 13623 h 3208"/>
                <a:gd name="T60" fmla="+- 0 4587 4356"/>
                <a:gd name="T61" fmla="*/ T60 w 3208"/>
                <a:gd name="T62" fmla="+- 0 13812 11379"/>
                <a:gd name="T63" fmla="*/ 13812 h 3208"/>
                <a:gd name="T64" fmla="+- 0 4709 4356"/>
                <a:gd name="T65" fmla="*/ T64 w 3208"/>
                <a:gd name="T66" fmla="+- 0 13985 11379"/>
                <a:gd name="T67" fmla="*/ 13985 h 3208"/>
                <a:gd name="T68" fmla="+- 0 4851 4356"/>
                <a:gd name="T69" fmla="*/ T68 w 3208"/>
                <a:gd name="T70" fmla="+- 0 14141 11379"/>
                <a:gd name="T71" fmla="*/ 14141 h 3208"/>
                <a:gd name="T72" fmla="+- 0 5013 4356"/>
                <a:gd name="T73" fmla="*/ T72 w 3208"/>
                <a:gd name="T74" fmla="+- 0 14276 11379"/>
                <a:gd name="T75" fmla="*/ 14276 h 3208"/>
                <a:gd name="T76" fmla="+- 0 5192 4356"/>
                <a:gd name="T77" fmla="*/ T76 w 3208"/>
                <a:gd name="T78" fmla="+- 0 14390 11379"/>
                <a:gd name="T79" fmla="*/ 14390 h 3208"/>
                <a:gd name="T80" fmla="+- 0 5386 4356"/>
                <a:gd name="T81" fmla="*/ T80 w 3208"/>
                <a:gd name="T82" fmla="+- 0 14480 11379"/>
                <a:gd name="T83" fmla="*/ 14480 h 3208"/>
                <a:gd name="T84" fmla="+- 0 5592 4356"/>
                <a:gd name="T85" fmla="*/ T84 w 3208"/>
                <a:gd name="T86" fmla="+- 0 14543 11379"/>
                <a:gd name="T87" fmla="*/ 14543 h 3208"/>
                <a:gd name="T88" fmla="+- 0 5810 4356"/>
                <a:gd name="T89" fmla="*/ T88 w 3208"/>
                <a:gd name="T90" fmla="+- 0 14579 11379"/>
                <a:gd name="T91" fmla="*/ 14579 h 3208"/>
                <a:gd name="T92" fmla="+- 0 6036 4356"/>
                <a:gd name="T93" fmla="*/ T92 w 3208"/>
                <a:gd name="T94" fmla="+- 0 14584 11379"/>
                <a:gd name="T95" fmla="*/ 14584 h 3208"/>
                <a:gd name="T96" fmla="+- 0 6256 4356"/>
                <a:gd name="T97" fmla="*/ T96 w 3208"/>
                <a:gd name="T98" fmla="+- 0 14558 11379"/>
                <a:gd name="T99" fmla="*/ 14558 h 3208"/>
                <a:gd name="T100" fmla="+- 0 6467 4356"/>
                <a:gd name="T101" fmla="*/ T100 w 3208"/>
                <a:gd name="T102" fmla="+- 0 14504 11379"/>
                <a:gd name="T103" fmla="*/ 14504 h 3208"/>
                <a:gd name="T104" fmla="+- 0 6665 4356"/>
                <a:gd name="T105" fmla="*/ T104 w 3208"/>
                <a:gd name="T106" fmla="+- 0 14423 11379"/>
                <a:gd name="T107" fmla="*/ 14423 h 3208"/>
                <a:gd name="T108" fmla="+- 0 6849 4356"/>
                <a:gd name="T109" fmla="*/ T108 w 3208"/>
                <a:gd name="T110" fmla="+- 0 14317 11379"/>
                <a:gd name="T111" fmla="*/ 14317 h 3208"/>
                <a:gd name="T112" fmla="+- 0 7017 4356"/>
                <a:gd name="T113" fmla="*/ T112 w 3208"/>
                <a:gd name="T114" fmla="+- 0 14188 11379"/>
                <a:gd name="T115" fmla="*/ 14188 h 3208"/>
                <a:gd name="T116" fmla="+- 0 7166 4356"/>
                <a:gd name="T117" fmla="*/ T116 w 3208"/>
                <a:gd name="T118" fmla="+- 0 14039 11379"/>
                <a:gd name="T119" fmla="*/ 14039 h 3208"/>
                <a:gd name="T120" fmla="+- 0 7295 4356"/>
                <a:gd name="T121" fmla="*/ T120 w 3208"/>
                <a:gd name="T122" fmla="+- 0 13871 11379"/>
                <a:gd name="T123" fmla="*/ 13871 h 3208"/>
                <a:gd name="T124" fmla="+- 0 7401 4356"/>
                <a:gd name="T125" fmla="*/ T124 w 3208"/>
                <a:gd name="T126" fmla="+- 0 13687 11379"/>
                <a:gd name="T127" fmla="*/ 13687 h 3208"/>
                <a:gd name="T128" fmla="+- 0 7482 4356"/>
                <a:gd name="T129" fmla="*/ T128 w 3208"/>
                <a:gd name="T130" fmla="+- 0 13489 11379"/>
                <a:gd name="T131" fmla="*/ 13489 h 3208"/>
                <a:gd name="T132" fmla="+- 0 7536 4356"/>
                <a:gd name="T133" fmla="*/ T132 w 3208"/>
                <a:gd name="T134" fmla="+- 0 13278 11379"/>
                <a:gd name="T135" fmla="*/ 13278 h 3208"/>
                <a:gd name="T136" fmla="+- 0 7562 4356"/>
                <a:gd name="T137" fmla="*/ T136 w 3208"/>
                <a:gd name="T138" fmla="+- 0 13058 11379"/>
                <a:gd name="T139" fmla="*/ 13058 h 3208"/>
                <a:gd name="T140" fmla="+- 0 7557 4356"/>
                <a:gd name="T141" fmla="*/ T140 w 3208"/>
                <a:gd name="T142" fmla="+- 0 12832 11379"/>
                <a:gd name="T143" fmla="*/ 12832 h 3208"/>
                <a:gd name="T144" fmla="+- 0 7521 4356"/>
                <a:gd name="T145" fmla="*/ T144 w 3208"/>
                <a:gd name="T146" fmla="+- 0 12614 11379"/>
                <a:gd name="T147" fmla="*/ 12614 h 3208"/>
                <a:gd name="T148" fmla="+- 0 7458 4356"/>
                <a:gd name="T149" fmla="*/ T148 w 3208"/>
                <a:gd name="T150" fmla="+- 0 12408 11379"/>
                <a:gd name="T151" fmla="*/ 12408 h 3208"/>
                <a:gd name="T152" fmla="+- 0 7368 4356"/>
                <a:gd name="T153" fmla="*/ T152 w 3208"/>
                <a:gd name="T154" fmla="+- 0 12214 11379"/>
                <a:gd name="T155" fmla="*/ 12214 h 3208"/>
                <a:gd name="T156" fmla="+- 0 7254 4356"/>
                <a:gd name="T157" fmla="*/ T156 w 3208"/>
                <a:gd name="T158" fmla="+- 0 12035 11379"/>
                <a:gd name="T159" fmla="*/ 12035 h 3208"/>
                <a:gd name="T160" fmla="+- 0 7119 4356"/>
                <a:gd name="T161" fmla="*/ T160 w 3208"/>
                <a:gd name="T162" fmla="+- 0 11873 11379"/>
                <a:gd name="T163" fmla="*/ 11873 h 3208"/>
                <a:gd name="T164" fmla="+- 0 6963 4356"/>
                <a:gd name="T165" fmla="*/ T164 w 3208"/>
                <a:gd name="T166" fmla="+- 0 11731 11379"/>
                <a:gd name="T167" fmla="*/ 11731 h 3208"/>
                <a:gd name="T168" fmla="+- 0 6790 4356"/>
                <a:gd name="T169" fmla="*/ T168 w 3208"/>
                <a:gd name="T170" fmla="+- 0 11610 11379"/>
                <a:gd name="T171" fmla="*/ 11610 h 3208"/>
                <a:gd name="T172" fmla="+- 0 6601 4356"/>
                <a:gd name="T173" fmla="*/ T172 w 3208"/>
                <a:gd name="T174" fmla="+- 0 11512 11379"/>
                <a:gd name="T175" fmla="*/ 11512 h 3208"/>
                <a:gd name="T176" fmla="+- 0 6398 4356"/>
                <a:gd name="T177" fmla="*/ T176 w 3208"/>
                <a:gd name="T178" fmla="+- 0 11439 11379"/>
                <a:gd name="T179" fmla="*/ 11439 h 3208"/>
                <a:gd name="T180" fmla="+- 0 6184 4356"/>
                <a:gd name="T181" fmla="*/ T180 w 3208"/>
                <a:gd name="T182" fmla="+- 0 11394 11379"/>
                <a:gd name="T183" fmla="*/ 11394 h 3208"/>
                <a:gd name="T184" fmla="+- 0 5960 4356"/>
                <a:gd name="T185" fmla="*/ T184 w 3208"/>
                <a:gd name="T186" fmla="+- 0 11379 11379"/>
                <a:gd name="T187" fmla="*/ 11379 h 320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Lst>
              <a:rect l="0" t="0" r="r" b="b"/>
              <a:pathLst>
                <a:path w="3208" h="3208">
                  <a:moveTo>
                    <a:pt x="1604" y="0"/>
                  </a:moveTo>
                  <a:lnTo>
                    <a:pt x="1529" y="1"/>
                  </a:lnTo>
                  <a:lnTo>
                    <a:pt x="1454" y="6"/>
                  </a:lnTo>
                  <a:lnTo>
                    <a:pt x="1380" y="15"/>
                  </a:lnTo>
                  <a:lnTo>
                    <a:pt x="1308" y="27"/>
                  </a:lnTo>
                  <a:lnTo>
                    <a:pt x="1236" y="42"/>
                  </a:lnTo>
                  <a:lnTo>
                    <a:pt x="1166" y="60"/>
                  </a:lnTo>
                  <a:lnTo>
                    <a:pt x="1097" y="81"/>
                  </a:lnTo>
                  <a:lnTo>
                    <a:pt x="1030" y="106"/>
                  </a:lnTo>
                  <a:lnTo>
                    <a:pt x="963" y="133"/>
                  </a:lnTo>
                  <a:lnTo>
                    <a:pt x="899" y="163"/>
                  </a:lnTo>
                  <a:lnTo>
                    <a:pt x="836" y="195"/>
                  </a:lnTo>
                  <a:lnTo>
                    <a:pt x="774" y="231"/>
                  </a:lnTo>
                  <a:lnTo>
                    <a:pt x="715" y="269"/>
                  </a:lnTo>
                  <a:lnTo>
                    <a:pt x="657" y="309"/>
                  </a:lnTo>
                  <a:lnTo>
                    <a:pt x="601" y="352"/>
                  </a:lnTo>
                  <a:lnTo>
                    <a:pt x="547" y="397"/>
                  </a:lnTo>
                  <a:lnTo>
                    <a:pt x="495" y="445"/>
                  </a:lnTo>
                  <a:lnTo>
                    <a:pt x="446" y="494"/>
                  </a:lnTo>
                  <a:lnTo>
                    <a:pt x="398" y="546"/>
                  </a:lnTo>
                  <a:lnTo>
                    <a:pt x="353" y="600"/>
                  </a:lnTo>
                  <a:lnTo>
                    <a:pt x="310" y="656"/>
                  </a:lnTo>
                  <a:lnTo>
                    <a:pt x="269" y="714"/>
                  </a:lnTo>
                  <a:lnTo>
                    <a:pt x="231" y="774"/>
                  </a:lnTo>
                  <a:lnTo>
                    <a:pt x="196" y="835"/>
                  </a:lnTo>
                  <a:lnTo>
                    <a:pt x="163" y="898"/>
                  </a:lnTo>
                  <a:lnTo>
                    <a:pt x="133" y="963"/>
                  </a:lnTo>
                  <a:lnTo>
                    <a:pt x="106" y="1029"/>
                  </a:lnTo>
                  <a:lnTo>
                    <a:pt x="82" y="1096"/>
                  </a:lnTo>
                  <a:lnTo>
                    <a:pt x="61" y="1165"/>
                  </a:lnTo>
                  <a:lnTo>
                    <a:pt x="43" y="1235"/>
                  </a:lnTo>
                  <a:lnTo>
                    <a:pt x="28" y="1307"/>
                  </a:lnTo>
                  <a:lnTo>
                    <a:pt x="16" y="1379"/>
                  </a:lnTo>
                  <a:lnTo>
                    <a:pt x="7" y="1453"/>
                  </a:lnTo>
                  <a:lnTo>
                    <a:pt x="2" y="1528"/>
                  </a:lnTo>
                  <a:lnTo>
                    <a:pt x="0" y="1603"/>
                  </a:lnTo>
                  <a:lnTo>
                    <a:pt x="2" y="1679"/>
                  </a:lnTo>
                  <a:lnTo>
                    <a:pt x="7" y="1753"/>
                  </a:lnTo>
                  <a:lnTo>
                    <a:pt x="16" y="1827"/>
                  </a:lnTo>
                  <a:lnTo>
                    <a:pt x="28" y="1899"/>
                  </a:lnTo>
                  <a:lnTo>
                    <a:pt x="43" y="1971"/>
                  </a:lnTo>
                  <a:lnTo>
                    <a:pt x="61" y="2041"/>
                  </a:lnTo>
                  <a:lnTo>
                    <a:pt x="82" y="2110"/>
                  </a:lnTo>
                  <a:lnTo>
                    <a:pt x="106" y="2178"/>
                  </a:lnTo>
                  <a:lnTo>
                    <a:pt x="133" y="2244"/>
                  </a:lnTo>
                  <a:lnTo>
                    <a:pt x="163" y="2308"/>
                  </a:lnTo>
                  <a:lnTo>
                    <a:pt x="196" y="2371"/>
                  </a:lnTo>
                  <a:lnTo>
                    <a:pt x="231" y="2433"/>
                  </a:lnTo>
                  <a:lnTo>
                    <a:pt x="269" y="2492"/>
                  </a:lnTo>
                  <a:lnTo>
                    <a:pt x="310" y="2550"/>
                  </a:lnTo>
                  <a:lnTo>
                    <a:pt x="353" y="2606"/>
                  </a:lnTo>
                  <a:lnTo>
                    <a:pt x="398" y="2660"/>
                  </a:lnTo>
                  <a:lnTo>
                    <a:pt x="446" y="2712"/>
                  </a:lnTo>
                  <a:lnTo>
                    <a:pt x="495" y="2762"/>
                  </a:lnTo>
                  <a:lnTo>
                    <a:pt x="547" y="2809"/>
                  </a:lnTo>
                  <a:lnTo>
                    <a:pt x="601" y="2854"/>
                  </a:lnTo>
                  <a:lnTo>
                    <a:pt x="657" y="2897"/>
                  </a:lnTo>
                  <a:lnTo>
                    <a:pt x="715" y="2938"/>
                  </a:lnTo>
                  <a:lnTo>
                    <a:pt x="774" y="2976"/>
                  </a:lnTo>
                  <a:lnTo>
                    <a:pt x="836" y="3011"/>
                  </a:lnTo>
                  <a:lnTo>
                    <a:pt x="899" y="3044"/>
                  </a:lnTo>
                  <a:lnTo>
                    <a:pt x="963" y="3074"/>
                  </a:lnTo>
                  <a:lnTo>
                    <a:pt x="1030" y="3101"/>
                  </a:lnTo>
                  <a:lnTo>
                    <a:pt x="1097" y="3125"/>
                  </a:lnTo>
                  <a:lnTo>
                    <a:pt x="1166" y="3146"/>
                  </a:lnTo>
                  <a:lnTo>
                    <a:pt x="1236" y="3164"/>
                  </a:lnTo>
                  <a:lnTo>
                    <a:pt x="1308" y="3179"/>
                  </a:lnTo>
                  <a:lnTo>
                    <a:pt x="1380" y="3191"/>
                  </a:lnTo>
                  <a:lnTo>
                    <a:pt x="1454" y="3200"/>
                  </a:lnTo>
                  <a:lnTo>
                    <a:pt x="1529" y="3205"/>
                  </a:lnTo>
                  <a:lnTo>
                    <a:pt x="1604" y="3207"/>
                  </a:lnTo>
                  <a:lnTo>
                    <a:pt x="1680" y="3205"/>
                  </a:lnTo>
                  <a:lnTo>
                    <a:pt x="1754" y="3200"/>
                  </a:lnTo>
                  <a:lnTo>
                    <a:pt x="1828" y="3191"/>
                  </a:lnTo>
                  <a:lnTo>
                    <a:pt x="1900" y="3179"/>
                  </a:lnTo>
                  <a:lnTo>
                    <a:pt x="1972" y="3164"/>
                  </a:lnTo>
                  <a:lnTo>
                    <a:pt x="2042" y="3146"/>
                  </a:lnTo>
                  <a:lnTo>
                    <a:pt x="2111" y="3125"/>
                  </a:lnTo>
                  <a:lnTo>
                    <a:pt x="2178" y="3101"/>
                  </a:lnTo>
                  <a:lnTo>
                    <a:pt x="2245" y="3074"/>
                  </a:lnTo>
                  <a:lnTo>
                    <a:pt x="2309" y="3044"/>
                  </a:lnTo>
                  <a:lnTo>
                    <a:pt x="2372" y="3011"/>
                  </a:lnTo>
                  <a:lnTo>
                    <a:pt x="2434" y="2976"/>
                  </a:lnTo>
                  <a:lnTo>
                    <a:pt x="2493" y="2938"/>
                  </a:lnTo>
                  <a:lnTo>
                    <a:pt x="2551" y="2897"/>
                  </a:lnTo>
                  <a:lnTo>
                    <a:pt x="2607" y="2854"/>
                  </a:lnTo>
                  <a:lnTo>
                    <a:pt x="2661" y="2809"/>
                  </a:lnTo>
                  <a:lnTo>
                    <a:pt x="2713" y="2762"/>
                  </a:lnTo>
                  <a:lnTo>
                    <a:pt x="2763" y="2712"/>
                  </a:lnTo>
                  <a:lnTo>
                    <a:pt x="2810" y="2660"/>
                  </a:lnTo>
                  <a:lnTo>
                    <a:pt x="2855" y="2606"/>
                  </a:lnTo>
                  <a:lnTo>
                    <a:pt x="2898" y="2550"/>
                  </a:lnTo>
                  <a:lnTo>
                    <a:pt x="2939" y="2492"/>
                  </a:lnTo>
                  <a:lnTo>
                    <a:pt x="2977" y="2433"/>
                  </a:lnTo>
                  <a:lnTo>
                    <a:pt x="3012" y="2371"/>
                  </a:lnTo>
                  <a:lnTo>
                    <a:pt x="3045" y="2308"/>
                  </a:lnTo>
                  <a:lnTo>
                    <a:pt x="3075" y="2244"/>
                  </a:lnTo>
                  <a:lnTo>
                    <a:pt x="3102" y="2178"/>
                  </a:lnTo>
                  <a:lnTo>
                    <a:pt x="3126" y="2110"/>
                  </a:lnTo>
                  <a:lnTo>
                    <a:pt x="3147" y="2041"/>
                  </a:lnTo>
                  <a:lnTo>
                    <a:pt x="3165" y="1971"/>
                  </a:lnTo>
                  <a:lnTo>
                    <a:pt x="3180" y="1899"/>
                  </a:lnTo>
                  <a:lnTo>
                    <a:pt x="3192" y="1827"/>
                  </a:lnTo>
                  <a:lnTo>
                    <a:pt x="3201" y="1753"/>
                  </a:lnTo>
                  <a:lnTo>
                    <a:pt x="3206" y="1679"/>
                  </a:lnTo>
                  <a:lnTo>
                    <a:pt x="3208" y="1603"/>
                  </a:lnTo>
                  <a:lnTo>
                    <a:pt x="3206" y="1528"/>
                  </a:lnTo>
                  <a:lnTo>
                    <a:pt x="3201" y="1453"/>
                  </a:lnTo>
                  <a:lnTo>
                    <a:pt x="3192" y="1379"/>
                  </a:lnTo>
                  <a:lnTo>
                    <a:pt x="3180" y="1307"/>
                  </a:lnTo>
                  <a:lnTo>
                    <a:pt x="3165" y="1235"/>
                  </a:lnTo>
                  <a:lnTo>
                    <a:pt x="3147" y="1165"/>
                  </a:lnTo>
                  <a:lnTo>
                    <a:pt x="3126" y="1096"/>
                  </a:lnTo>
                  <a:lnTo>
                    <a:pt x="3102" y="1029"/>
                  </a:lnTo>
                  <a:lnTo>
                    <a:pt x="3075" y="963"/>
                  </a:lnTo>
                  <a:lnTo>
                    <a:pt x="3045" y="898"/>
                  </a:lnTo>
                  <a:lnTo>
                    <a:pt x="3012" y="835"/>
                  </a:lnTo>
                  <a:lnTo>
                    <a:pt x="2977" y="774"/>
                  </a:lnTo>
                  <a:lnTo>
                    <a:pt x="2939" y="714"/>
                  </a:lnTo>
                  <a:lnTo>
                    <a:pt x="2898" y="656"/>
                  </a:lnTo>
                  <a:lnTo>
                    <a:pt x="2855" y="600"/>
                  </a:lnTo>
                  <a:lnTo>
                    <a:pt x="2810" y="546"/>
                  </a:lnTo>
                  <a:lnTo>
                    <a:pt x="2763" y="494"/>
                  </a:lnTo>
                  <a:lnTo>
                    <a:pt x="2713" y="445"/>
                  </a:lnTo>
                  <a:lnTo>
                    <a:pt x="2661" y="397"/>
                  </a:lnTo>
                  <a:lnTo>
                    <a:pt x="2607" y="352"/>
                  </a:lnTo>
                  <a:lnTo>
                    <a:pt x="2551" y="309"/>
                  </a:lnTo>
                  <a:lnTo>
                    <a:pt x="2493" y="269"/>
                  </a:lnTo>
                  <a:lnTo>
                    <a:pt x="2434" y="231"/>
                  </a:lnTo>
                  <a:lnTo>
                    <a:pt x="2372" y="195"/>
                  </a:lnTo>
                  <a:lnTo>
                    <a:pt x="2309" y="163"/>
                  </a:lnTo>
                  <a:lnTo>
                    <a:pt x="2245" y="133"/>
                  </a:lnTo>
                  <a:lnTo>
                    <a:pt x="2178" y="106"/>
                  </a:lnTo>
                  <a:lnTo>
                    <a:pt x="2111" y="81"/>
                  </a:lnTo>
                  <a:lnTo>
                    <a:pt x="2042" y="60"/>
                  </a:lnTo>
                  <a:lnTo>
                    <a:pt x="1972" y="42"/>
                  </a:lnTo>
                  <a:lnTo>
                    <a:pt x="1900" y="27"/>
                  </a:lnTo>
                  <a:lnTo>
                    <a:pt x="1828" y="15"/>
                  </a:lnTo>
                  <a:lnTo>
                    <a:pt x="1754" y="6"/>
                  </a:lnTo>
                  <a:lnTo>
                    <a:pt x="1680" y="1"/>
                  </a:lnTo>
                  <a:lnTo>
                    <a:pt x="160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124">
              <a:extLst>
                <a:ext uri="{FF2B5EF4-FFF2-40B4-BE49-F238E27FC236}">
                  <a16:creationId xmlns:a16="http://schemas.microsoft.com/office/drawing/2014/main" id="{AEB97839-9E03-9F5F-5A3A-7781B1047927}"/>
                </a:ext>
              </a:extLst>
            </p:cNvPr>
            <p:cNvSpPr>
              <a:spLocks/>
            </p:cNvSpPr>
            <p:nvPr/>
          </p:nvSpPr>
          <p:spPr bwMode="auto">
            <a:xfrm>
              <a:off x="6067" y="11911"/>
              <a:ext cx="748" cy="1167"/>
            </a:xfrm>
            <a:custGeom>
              <a:avLst/>
              <a:gdLst>
                <a:gd name="T0" fmla="+- 0 6446 6067"/>
                <a:gd name="T1" fmla="*/ T0 w 748"/>
                <a:gd name="T2" fmla="+- 0 11911 11911"/>
                <a:gd name="T3" fmla="*/ 11911 h 1167"/>
                <a:gd name="T4" fmla="+- 0 6067 6067"/>
                <a:gd name="T5" fmla="*/ T4 w 748"/>
                <a:gd name="T6" fmla="+- 0 12289 11911"/>
                <a:gd name="T7" fmla="*/ 12289 h 1167"/>
                <a:gd name="T8" fmla="+- 0 6071 6067"/>
                <a:gd name="T9" fmla="*/ T8 w 748"/>
                <a:gd name="T10" fmla="+- 0 13077 11911"/>
                <a:gd name="T11" fmla="*/ 13077 h 1167"/>
                <a:gd name="T12" fmla="+- 0 6814 6067"/>
                <a:gd name="T13" fmla="*/ T12 w 748"/>
                <a:gd name="T14" fmla="+- 0 13078 11911"/>
                <a:gd name="T15" fmla="*/ 13078 h 1167"/>
                <a:gd name="T16" fmla="+- 0 6814 6067"/>
                <a:gd name="T17" fmla="*/ T16 w 748"/>
                <a:gd name="T18" fmla="+- 0 12286 11911"/>
                <a:gd name="T19" fmla="*/ 12286 h 1167"/>
                <a:gd name="T20" fmla="+- 0 6446 6067"/>
                <a:gd name="T21" fmla="*/ T20 w 748"/>
                <a:gd name="T22" fmla="+- 0 11911 11911"/>
                <a:gd name="T23" fmla="*/ 11911 h 1167"/>
              </a:gdLst>
              <a:ahLst/>
              <a:cxnLst>
                <a:cxn ang="0">
                  <a:pos x="T1" y="T3"/>
                </a:cxn>
                <a:cxn ang="0">
                  <a:pos x="T5" y="T7"/>
                </a:cxn>
                <a:cxn ang="0">
                  <a:pos x="T9" y="T11"/>
                </a:cxn>
                <a:cxn ang="0">
                  <a:pos x="T13" y="T15"/>
                </a:cxn>
                <a:cxn ang="0">
                  <a:pos x="T17" y="T19"/>
                </a:cxn>
                <a:cxn ang="0">
                  <a:pos x="T21" y="T23"/>
                </a:cxn>
              </a:cxnLst>
              <a:rect l="0" t="0" r="r" b="b"/>
              <a:pathLst>
                <a:path w="748" h="1167">
                  <a:moveTo>
                    <a:pt x="379" y="0"/>
                  </a:moveTo>
                  <a:lnTo>
                    <a:pt x="0" y="378"/>
                  </a:lnTo>
                  <a:lnTo>
                    <a:pt x="4" y="1166"/>
                  </a:lnTo>
                  <a:lnTo>
                    <a:pt x="747" y="1167"/>
                  </a:lnTo>
                  <a:lnTo>
                    <a:pt x="747" y="375"/>
                  </a:lnTo>
                  <a:lnTo>
                    <a:pt x="379" y="0"/>
                  </a:lnTo>
                  <a:close/>
                </a:path>
              </a:pathLst>
            </a:custGeom>
            <a:solidFill>
              <a:srgbClr val="00B4D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123">
              <a:extLst>
                <a:ext uri="{FF2B5EF4-FFF2-40B4-BE49-F238E27FC236}">
                  <a16:creationId xmlns:a16="http://schemas.microsoft.com/office/drawing/2014/main" id="{16B6B62F-3A40-1A2E-07B5-3683EF9400BF}"/>
                </a:ext>
              </a:extLst>
            </p:cNvPr>
            <p:cNvSpPr>
              <a:spLocks/>
            </p:cNvSpPr>
            <p:nvPr/>
          </p:nvSpPr>
          <p:spPr bwMode="auto">
            <a:xfrm>
              <a:off x="5145" y="12926"/>
              <a:ext cx="748" cy="1167"/>
            </a:xfrm>
            <a:custGeom>
              <a:avLst/>
              <a:gdLst>
                <a:gd name="T0" fmla="+- 0 5145 5145"/>
                <a:gd name="T1" fmla="*/ T0 w 748"/>
                <a:gd name="T2" fmla="+- 0 12926 12926"/>
                <a:gd name="T3" fmla="*/ 12926 h 1167"/>
                <a:gd name="T4" fmla="+- 0 5145 5145"/>
                <a:gd name="T5" fmla="*/ T4 w 748"/>
                <a:gd name="T6" fmla="+- 0 13718 12926"/>
                <a:gd name="T7" fmla="*/ 13718 h 1167"/>
                <a:gd name="T8" fmla="+- 0 5514 5145"/>
                <a:gd name="T9" fmla="*/ T8 w 748"/>
                <a:gd name="T10" fmla="+- 0 14093 12926"/>
                <a:gd name="T11" fmla="*/ 14093 h 1167"/>
                <a:gd name="T12" fmla="+- 0 5893 5145"/>
                <a:gd name="T13" fmla="*/ T12 w 748"/>
                <a:gd name="T14" fmla="+- 0 13715 12926"/>
                <a:gd name="T15" fmla="*/ 13715 h 1167"/>
                <a:gd name="T16" fmla="+- 0 5888 5145"/>
                <a:gd name="T17" fmla="*/ T16 w 748"/>
                <a:gd name="T18" fmla="+- 0 12927 12926"/>
                <a:gd name="T19" fmla="*/ 12927 h 1167"/>
                <a:gd name="T20" fmla="+- 0 5145 5145"/>
                <a:gd name="T21" fmla="*/ T20 w 748"/>
                <a:gd name="T22" fmla="+- 0 12926 12926"/>
                <a:gd name="T23" fmla="*/ 12926 h 1167"/>
              </a:gdLst>
              <a:ahLst/>
              <a:cxnLst>
                <a:cxn ang="0">
                  <a:pos x="T1" y="T3"/>
                </a:cxn>
                <a:cxn ang="0">
                  <a:pos x="T5" y="T7"/>
                </a:cxn>
                <a:cxn ang="0">
                  <a:pos x="T9" y="T11"/>
                </a:cxn>
                <a:cxn ang="0">
                  <a:pos x="T13" y="T15"/>
                </a:cxn>
                <a:cxn ang="0">
                  <a:pos x="T17" y="T19"/>
                </a:cxn>
                <a:cxn ang="0">
                  <a:pos x="T21" y="T23"/>
                </a:cxn>
              </a:cxnLst>
              <a:rect l="0" t="0" r="r" b="b"/>
              <a:pathLst>
                <a:path w="748" h="1167">
                  <a:moveTo>
                    <a:pt x="0" y="0"/>
                  </a:moveTo>
                  <a:lnTo>
                    <a:pt x="0" y="792"/>
                  </a:lnTo>
                  <a:lnTo>
                    <a:pt x="369" y="1167"/>
                  </a:lnTo>
                  <a:lnTo>
                    <a:pt x="748" y="789"/>
                  </a:lnTo>
                  <a:lnTo>
                    <a:pt x="743" y="1"/>
                  </a:lnTo>
                  <a:lnTo>
                    <a:pt x="0" y="0"/>
                  </a:lnTo>
                  <a:close/>
                </a:path>
              </a:pathLst>
            </a:custGeom>
            <a:solidFill>
              <a:srgbClr val="CB8A2E"/>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7" name="Line 122">
              <a:extLst>
                <a:ext uri="{FF2B5EF4-FFF2-40B4-BE49-F238E27FC236}">
                  <a16:creationId xmlns:a16="http://schemas.microsoft.com/office/drawing/2014/main" id="{AEEDDB8B-F322-04CB-A2F0-F07DA9F8A265}"/>
                </a:ext>
              </a:extLst>
            </p:cNvPr>
            <p:cNvCxnSpPr>
              <a:cxnSpLocks noChangeShapeType="1"/>
            </p:cNvCxnSpPr>
            <p:nvPr/>
          </p:nvCxnSpPr>
          <p:spPr bwMode="auto">
            <a:xfrm>
              <a:off x="6440" y="12434"/>
              <a:ext cx="0" cy="128"/>
            </a:xfrm>
            <a:prstGeom prst="line">
              <a:avLst/>
            </a:prstGeom>
            <a:noFill/>
            <a:ln w="21882">
              <a:solidFill>
                <a:srgbClr val="FFFFFF"/>
              </a:solidFill>
              <a:round/>
              <a:headEnd/>
              <a:tailEnd/>
            </a:ln>
            <a:extLst>
              <a:ext uri="{909E8E84-426E-40DD-AFC4-6F175D3DCCD1}">
                <a14:hiddenFill xmlns:a14="http://schemas.microsoft.com/office/drawing/2010/main">
                  <a:noFill/>
                </a14:hiddenFill>
              </a:ext>
            </a:extLst>
          </p:spPr>
        </p:cxnSp>
        <p:cxnSp>
          <p:nvCxnSpPr>
            <p:cNvPr id="48" name="Line 121">
              <a:extLst>
                <a:ext uri="{FF2B5EF4-FFF2-40B4-BE49-F238E27FC236}">
                  <a16:creationId xmlns:a16="http://schemas.microsoft.com/office/drawing/2014/main" id="{24D80036-F4C0-7EEA-F117-1F0608C45636}"/>
                </a:ext>
              </a:extLst>
            </p:cNvPr>
            <p:cNvCxnSpPr>
              <a:cxnSpLocks noChangeShapeType="1"/>
            </p:cNvCxnSpPr>
            <p:nvPr/>
          </p:nvCxnSpPr>
          <p:spPr bwMode="auto">
            <a:xfrm>
              <a:off x="6302" y="12418"/>
              <a:ext cx="277" cy="0"/>
            </a:xfrm>
            <a:prstGeom prst="line">
              <a:avLst/>
            </a:prstGeom>
            <a:noFill/>
            <a:ln w="20510">
              <a:solidFill>
                <a:srgbClr val="FFFFFF"/>
              </a:solidFill>
              <a:round/>
              <a:headEnd/>
              <a:tailEnd/>
            </a:ln>
            <a:extLst>
              <a:ext uri="{909E8E84-426E-40DD-AFC4-6F175D3DCCD1}">
                <a14:hiddenFill xmlns:a14="http://schemas.microsoft.com/office/drawing/2010/main">
                  <a:noFill/>
                </a14:hiddenFill>
              </a:ext>
            </a:extLst>
          </p:spPr>
        </p:cxnSp>
        <p:cxnSp>
          <p:nvCxnSpPr>
            <p:cNvPr id="49" name="Line 120">
              <a:extLst>
                <a:ext uri="{FF2B5EF4-FFF2-40B4-BE49-F238E27FC236}">
                  <a16:creationId xmlns:a16="http://schemas.microsoft.com/office/drawing/2014/main" id="{5294F9A0-FFB2-78F0-52A7-3113841DFBF2}"/>
                </a:ext>
              </a:extLst>
            </p:cNvPr>
            <p:cNvCxnSpPr>
              <a:cxnSpLocks noChangeShapeType="1"/>
            </p:cNvCxnSpPr>
            <p:nvPr/>
          </p:nvCxnSpPr>
          <p:spPr bwMode="auto">
            <a:xfrm>
              <a:off x="6440" y="12276"/>
              <a:ext cx="0" cy="126"/>
            </a:xfrm>
            <a:prstGeom prst="line">
              <a:avLst/>
            </a:prstGeom>
            <a:noFill/>
            <a:ln w="21882">
              <a:solidFill>
                <a:srgbClr val="FFFFFF"/>
              </a:solidFill>
              <a:round/>
              <a:headEnd/>
              <a:tailEnd/>
            </a:ln>
            <a:extLst>
              <a:ext uri="{909E8E84-426E-40DD-AFC4-6F175D3DCCD1}">
                <a14:hiddenFill xmlns:a14="http://schemas.microsoft.com/office/drawing/2010/main">
                  <a:noFill/>
                </a14:hiddenFill>
              </a:ext>
            </a:extLst>
          </p:spPr>
        </p:cxnSp>
        <p:cxnSp>
          <p:nvCxnSpPr>
            <p:cNvPr id="50" name="Line 119">
              <a:extLst>
                <a:ext uri="{FF2B5EF4-FFF2-40B4-BE49-F238E27FC236}">
                  <a16:creationId xmlns:a16="http://schemas.microsoft.com/office/drawing/2014/main" id="{68891C5B-1F2D-8AC8-ECCB-6475F0022FAB}"/>
                </a:ext>
              </a:extLst>
            </p:cNvPr>
            <p:cNvCxnSpPr>
              <a:cxnSpLocks noChangeShapeType="1"/>
            </p:cNvCxnSpPr>
            <p:nvPr/>
          </p:nvCxnSpPr>
          <p:spPr bwMode="auto">
            <a:xfrm>
              <a:off x="5452" y="13580"/>
              <a:ext cx="133" cy="0"/>
            </a:xfrm>
            <a:prstGeom prst="line">
              <a:avLst/>
            </a:prstGeom>
            <a:noFill/>
            <a:ln w="22225">
              <a:solidFill>
                <a:srgbClr val="FFFFFF"/>
              </a:solidFill>
              <a:round/>
              <a:headEnd/>
              <a:tailEnd/>
            </a:ln>
            <a:extLst>
              <a:ext uri="{909E8E84-426E-40DD-AFC4-6F175D3DCCD1}">
                <a14:hiddenFill xmlns:a14="http://schemas.microsoft.com/office/drawing/2010/main">
                  <a:noFill/>
                </a14:hiddenFill>
              </a:ext>
            </a:extLst>
          </p:spPr>
        </p:cxnSp>
        <p:pic>
          <p:nvPicPr>
            <p:cNvPr id="51" name="Picture 118">
              <a:extLst>
                <a:ext uri="{FF2B5EF4-FFF2-40B4-BE49-F238E27FC236}">
                  <a16:creationId xmlns:a16="http://schemas.microsoft.com/office/drawing/2014/main" id="{71609933-FA6E-CA94-39C1-C266E67714F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97" y="13232"/>
              <a:ext cx="203" cy="14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117">
              <a:extLst>
                <a:ext uri="{FF2B5EF4-FFF2-40B4-BE49-F238E27FC236}">
                  <a16:creationId xmlns:a16="http://schemas.microsoft.com/office/drawing/2014/main" id="{0752AB5F-A559-F50F-12FB-18A545309DE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30" y="13232"/>
              <a:ext cx="342" cy="140"/>
            </a:xfrm>
            <a:prstGeom prst="rect">
              <a:avLst/>
            </a:prstGeom>
            <a:noFill/>
            <a:extLst>
              <a:ext uri="{909E8E84-426E-40DD-AFC4-6F175D3DCCD1}">
                <a14:hiddenFill xmlns:a14="http://schemas.microsoft.com/office/drawing/2010/main">
                  <a:solidFill>
                    <a:srgbClr val="FFFFFF"/>
                  </a:solidFill>
                </a14:hiddenFill>
              </a:ext>
            </a:extLst>
          </p:spPr>
        </p:pic>
        <p:sp>
          <p:nvSpPr>
            <p:cNvPr id="56" name="AutoShape 116">
              <a:extLst>
                <a:ext uri="{FF2B5EF4-FFF2-40B4-BE49-F238E27FC236}">
                  <a16:creationId xmlns:a16="http://schemas.microsoft.com/office/drawing/2014/main" id="{B3597AF6-AC93-D671-226F-2EB5E01A9C93}"/>
                </a:ext>
              </a:extLst>
            </p:cNvPr>
            <p:cNvSpPr>
              <a:spLocks/>
            </p:cNvSpPr>
            <p:nvPr/>
          </p:nvSpPr>
          <p:spPr bwMode="auto">
            <a:xfrm>
              <a:off x="6706" y="13232"/>
              <a:ext cx="75" cy="141"/>
            </a:xfrm>
            <a:custGeom>
              <a:avLst/>
              <a:gdLst>
                <a:gd name="T0" fmla="+- 0 6780 6706"/>
                <a:gd name="T1" fmla="*/ T0 w 75"/>
                <a:gd name="T2" fmla="+- 0 13341 13232"/>
                <a:gd name="T3" fmla="*/ 13341 h 141"/>
                <a:gd name="T4" fmla="+- 0 6706 6706"/>
                <a:gd name="T5" fmla="*/ T4 w 75"/>
                <a:gd name="T6" fmla="+- 0 13341 13232"/>
                <a:gd name="T7" fmla="*/ 13341 h 141"/>
                <a:gd name="T8" fmla="+- 0 6706 6706"/>
                <a:gd name="T9" fmla="*/ T8 w 75"/>
                <a:gd name="T10" fmla="+- 0 13372 13232"/>
                <a:gd name="T11" fmla="*/ 13372 h 141"/>
                <a:gd name="T12" fmla="+- 0 6780 6706"/>
                <a:gd name="T13" fmla="*/ T12 w 75"/>
                <a:gd name="T14" fmla="+- 0 13372 13232"/>
                <a:gd name="T15" fmla="*/ 13372 h 141"/>
                <a:gd name="T16" fmla="+- 0 6780 6706"/>
                <a:gd name="T17" fmla="*/ T16 w 75"/>
                <a:gd name="T18" fmla="+- 0 13341 13232"/>
                <a:gd name="T19" fmla="*/ 13341 h 141"/>
                <a:gd name="T20" fmla="+- 0 6770 6706"/>
                <a:gd name="T21" fmla="*/ T20 w 75"/>
                <a:gd name="T22" fmla="+- 0 13263 13232"/>
                <a:gd name="T23" fmla="*/ 13263 h 141"/>
                <a:gd name="T24" fmla="+- 0 6717 6706"/>
                <a:gd name="T25" fmla="*/ T24 w 75"/>
                <a:gd name="T26" fmla="+- 0 13263 13232"/>
                <a:gd name="T27" fmla="*/ 13263 h 141"/>
                <a:gd name="T28" fmla="+- 0 6717 6706"/>
                <a:gd name="T29" fmla="*/ T28 w 75"/>
                <a:gd name="T30" fmla="+- 0 13265 13232"/>
                <a:gd name="T31" fmla="*/ 13265 h 141"/>
                <a:gd name="T32" fmla="+- 0 6717 6706"/>
                <a:gd name="T33" fmla="*/ T32 w 75"/>
                <a:gd name="T34" fmla="+- 0 13340 13232"/>
                <a:gd name="T35" fmla="*/ 13340 h 141"/>
                <a:gd name="T36" fmla="+- 0 6717 6706"/>
                <a:gd name="T37" fmla="*/ T36 w 75"/>
                <a:gd name="T38" fmla="+- 0 13341 13232"/>
                <a:gd name="T39" fmla="*/ 13341 h 141"/>
                <a:gd name="T40" fmla="+- 0 6770 6706"/>
                <a:gd name="T41" fmla="*/ T40 w 75"/>
                <a:gd name="T42" fmla="+- 0 13341 13232"/>
                <a:gd name="T43" fmla="*/ 13341 h 141"/>
                <a:gd name="T44" fmla="+- 0 6769 6706"/>
                <a:gd name="T45" fmla="*/ T44 w 75"/>
                <a:gd name="T46" fmla="+- 0 13340 13232"/>
                <a:gd name="T47" fmla="*/ 13340 h 141"/>
                <a:gd name="T48" fmla="+- 0 6769 6706"/>
                <a:gd name="T49" fmla="*/ T48 w 75"/>
                <a:gd name="T50" fmla="+- 0 13265 13232"/>
                <a:gd name="T51" fmla="*/ 13265 h 141"/>
                <a:gd name="T52" fmla="+- 0 6770 6706"/>
                <a:gd name="T53" fmla="*/ T52 w 75"/>
                <a:gd name="T54" fmla="+- 0 13263 13232"/>
                <a:gd name="T55" fmla="*/ 13263 h 141"/>
                <a:gd name="T56" fmla="+- 0 6780 6706"/>
                <a:gd name="T57" fmla="*/ T56 w 75"/>
                <a:gd name="T58" fmla="+- 0 13232 13232"/>
                <a:gd name="T59" fmla="*/ 13232 h 141"/>
                <a:gd name="T60" fmla="+- 0 6706 6706"/>
                <a:gd name="T61" fmla="*/ T60 w 75"/>
                <a:gd name="T62" fmla="+- 0 13232 13232"/>
                <a:gd name="T63" fmla="*/ 13232 h 141"/>
                <a:gd name="T64" fmla="+- 0 6706 6706"/>
                <a:gd name="T65" fmla="*/ T64 w 75"/>
                <a:gd name="T66" fmla="+- 0 13263 13232"/>
                <a:gd name="T67" fmla="*/ 13263 h 141"/>
                <a:gd name="T68" fmla="+- 0 6780 6706"/>
                <a:gd name="T69" fmla="*/ T68 w 75"/>
                <a:gd name="T70" fmla="+- 0 13263 13232"/>
                <a:gd name="T71" fmla="*/ 13263 h 141"/>
                <a:gd name="T72" fmla="+- 0 6780 6706"/>
                <a:gd name="T73" fmla="*/ T72 w 75"/>
                <a:gd name="T74" fmla="+- 0 13232 13232"/>
                <a:gd name="T75" fmla="*/ 13232 h 1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75" h="141">
                  <a:moveTo>
                    <a:pt x="74" y="109"/>
                  </a:moveTo>
                  <a:lnTo>
                    <a:pt x="0" y="109"/>
                  </a:lnTo>
                  <a:lnTo>
                    <a:pt x="0" y="140"/>
                  </a:lnTo>
                  <a:lnTo>
                    <a:pt x="74" y="140"/>
                  </a:lnTo>
                  <a:lnTo>
                    <a:pt x="74" y="109"/>
                  </a:lnTo>
                  <a:close/>
                  <a:moveTo>
                    <a:pt x="64" y="31"/>
                  </a:moveTo>
                  <a:lnTo>
                    <a:pt x="11" y="31"/>
                  </a:lnTo>
                  <a:lnTo>
                    <a:pt x="11" y="33"/>
                  </a:lnTo>
                  <a:lnTo>
                    <a:pt x="11" y="108"/>
                  </a:lnTo>
                  <a:lnTo>
                    <a:pt x="11" y="109"/>
                  </a:lnTo>
                  <a:lnTo>
                    <a:pt x="64" y="109"/>
                  </a:lnTo>
                  <a:lnTo>
                    <a:pt x="63" y="108"/>
                  </a:lnTo>
                  <a:lnTo>
                    <a:pt x="63" y="33"/>
                  </a:lnTo>
                  <a:lnTo>
                    <a:pt x="64" y="31"/>
                  </a:lnTo>
                  <a:close/>
                  <a:moveTo>
                    <a:pt x="74" y="0"/>
                  </a:moveTo>
                  <a:lnTo>
                    <a:pt x="0" y="0"/>
                  </a:lnTo>
                  <a:lnTo>
                    <a:pt x="0" y="31"/>
                  </a:lnTo>
                  <a:lnTo>
                    <a:pt x="74" y="31"/>
                  </a:lnTo>
                  <a:lnTo>
                    <a:pt x="74" y="0"/>
                  </a:lnTo>
                  <a:close/>
                </a:path>
              </a:pathLst>
            </a:custGeom>
            <a:solidFill>
              <a:srgbClr val="00B4D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7" name="Picture 115">
              <a:extLst>
                <a:ext uri="{FF2B5EF4-FFF2-40B4-BE49-F238E27FC236}">
                  <a16:creationId xmlns:a16="http://schemas.microsoft.com/office/drawing/2014/main" id="{E6566153-126A-C7D0-8045-1AACC69F2C6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97" y="13407"/>
              <a:ext cx="203" cy="14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114">
              <a:extLst>
                <a:ext uri="{FF2B5EF4-FFF2-40B4-BE49-F238E27FC236}">
                  <a16:creationId xmlns:a16="http://schemas.microsoft.com/office/drawing/2014/main" id="{C41BD826-7F6A-01A9-C69F-3CB9FB11A2A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37" y="13407"/>
              <a:ext cx="118" cy="140"/>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13">
              <a:extLst>
                <a:ext uri="{FF2B5EF4-FFF2-40B4-BE49-F238E27FC236}">
                  <a16:creationId xmlns:a16="http://schemas.microsoft.com/office/drawing/2014/main" id="{EA73C0F6-D24E-9E0B-51EB-2660985D496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493" y="13407"/>
              <a:ext cx="324" cy="143"/>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112">
              <a:extLst>
                <a:ext uri="{FF2B5EF4-FFF2-40B4-BE49-F238E27FC236}">
                  <a16:creationId xmlns:a16="http://schemas.microsoft.com/office/drawing/2014/main" id="{2AE05DEB-0576-E424-F660-926894DAD7EA}"/>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13" y="12466"/>
              <a:ext cx="203" cy="140"/>
            </a:xfrm>
            <a:prstGeom prst="rect">
              <a:avLst/>
            </a:prstGeom>
            <a:noFill/>
            <a:extLst>
              <a:ext uri="{909E8E84-426E-40DD-AFC4-6F175D3DCCD1}">
                <a14:hiddenFill xmlns:a14="http://schemas.microsoft.com/office/drawing/2010/main">
                  <a:solidFill>
                    <a:srgbClr val="FFFFFF"/>
                  </a:solidFill>
                </a14:hiddenFill>
              </a:ext>
            </a:extLst>
          </p:spPr>
        </p:pic>
        <p:sp>
          <p:nvSpPr>
            <p:cNvPr id="61" name="AutoShape 111">
              <a:extLst>
                <a:ext uri="{FF2B5EF4-FFF2-40B4-BE49-F238E27FC236}">
                  <a16:creationId xmlns:a16="http://schemas.microsoft.com/office/drawing/2014/main" id="{20321B24-8379-5094-0680-BFB92F08E06B}"/>
                </a:ext>
              </a:extLst>
            </p:cNvPr>
            <p:cNvSpPr>
              <a:spLocks/>
            </p:cNvSpPr>
            <p:nvPr/>
          </p:nvSpPr>
          <p:spPr bwMode="auto">
            <a:xfrm>
              <a:off x="5453" y="12466"/>
              <a:ext cx="75" cy="141"/>
            </a:xfrm>
            <a:custGeom>
              <a:avLst/>
              <a:gdLst>
                <a:gd name="T0" fmla="+- 0 5527 5453"/>
                <a:gd name="T1" fmla="*/ T0 w 75"/>
                <a:gd name="T2" fmla="+- 0 12575 12466"/>
                <a:gd name="T3" fmla="*/ 12575 h 141"/>
                <a:gd name="T4" fmla="+- 0 5453 5453"/>
                <a:gd name="T5" fmla="*/ T4 w 75"/>
                <a:gd name="T6" fmla="+- 0 12575 12466"/>
                <a:gd name="T7" fmla="*/ 12575 h 141"/>
                <a:gd name="T8" fmla="+- 0 5453 5453"/>
                <a:gd name="T9" fmla="*/ T8 w 75"/>
                <a:gd name="T10" fmla="+- 0 12606 12466"/>
                <a:gd name="T11" fmla="*/ 12606 h 141"/>
                <a:gd name="T12" fmla="+- 0 5527 5453"/>
                <a:gd name="T13" fmla="*/ T12 w 75"/>
                <a:gd name="T14" fmla="+- 0 12606 12466"/>
                <a:gd name="T15" fmla="*/ 12606 h 141"/>
                <a:gd name="T16" fmla="+- 0 5527 5453"/>
                <a:gd name="T17" fmla="*/ T16 w 75"/>
                <a:gd name="T18" fmla="+- 0 12575 12466"/>
                <a:gd name="T19" fmla="*/ 12575 h 141"/>
                <a:gd name="T20" fmla="+- 0 5517 5453"/>
                <a:gd name="T21" fmla="*/ T20 w 75"/>
                <a:gd name="T22" fmla="+- 0 12498 12466"/>
                <a:gd name="T23" fmla="*/ 12498 h 141"/>
                <a:gd name="T24" fmla="+- 0 5464 5453"/>
                <a:gd name="T25" fmla="*/ T24 w 75"/>
                <a:gd name="T26" fmla="+- 0 12498 12466"/>
                <a:gd name="T27" fmla="*/ 12498 h 141"/>
                <a:gd name="T28" fmla="+- 0 5465 5453"/>
                <a:gd name="T29" fmla="*/ T28 w 75"/>
                <a:gd name="T30" fmla="+- 0 12499 12466"/>
                <a:gd name="T31" fmla="*/ 12499 h 141"/>
                <a:gd name="T32" fmla="+- 0 5465 5453"/>
                <a:gd name="T33" fmla="*/ T32 w 75"/>
                <a:gd name="T34" fmla="+- 0 12574 12466"/>
                <a:gd name="T35" fmla="*/ 12574 h 141"/>
                <a:gd name="T36" fmla="+- 0 5464 5453"/>
                <a:gd name="T37" fmla="*/ T36 w 75"/>
                <a:gd name="T38" fmla="+- 0 12575 12466"/>
                <a:gd name="T39" fmla="*/ 12575 h 141"/>
                <a:gd name="T40" fmla="+- 0 5517 5453"/>
                <a:gd name="T41" fmla="*/ T40 w 75"/>
                <a:gd name="T42" fmla="+- 0 12575 12466"/>
                <a:gd name="T43" fmla="*/ 12575 h 141"/>
                <a:gd name="T44" fmla="+- 0 5516 5453"/>
                <a:gd name="T45" fmla="*/ T44 w 75"/>
                <a:gd name="T46" fmla="+- 0 12574 12466"/>
                <a:gd name="T47" fmla="*/ 12574 h 141"/>
                <a:gd name="T48" fmla="+- 0 5516 5453"/>
                <a:gd name="T49" fmla="*/ T48 w 75"/>
                <a:gd name="T50" fmla="+- 0 12499 12466"/>
                <a:gd name="T51" fmla="*/ 12499 h 141"/>
                <a:gd name="T52" fmla="+- 0 5517 5453"/>
                <a:gd name="T53" fmla="*/ T52 w 75"/>
                <a:gd name="T54" fmla="+- 0 12498 12466"/>
                <a:gd name="T55" fmla="*/ 12498 h 141"/>
                <a:gd name="T56" fmla="+- 0 5527 5453"/>
                <a:gd name="T57" fmla="*/ T56 w 75"/>
                <a:gd name="T58" fmla="+- 0 12466 12466"/>
                <a:gd name="T59" fmla="*/ 12466 h 141"/>
                <a:gd name="T60" fmla="+- 0 5453 5453"/>
                <a:gd name="T61" fmla="*/ T60 w 75"/>
                <a:gd name="T62" fmla="+- 0 12466 12466"/>
                <a:gd name="T63" fmla="*/ 12466 h 141"/>
                <a:gd name="T64" fmla="+- 0 5453 5453"/>
                <a:gd name="T65" fmla="*/ T64 w 75"/>
                <a:gd name="T66" fmla="+- 0 12498 12466"/>
                <a:gd name="T67" fmla="*/ 12498 h 141"/>
                <a:gd name="T68" fmla="+- 0 5527 5453"/>
                <a:gd name="T69" fmla="*/ T68 w 75"/>
                <a:gd name="T70" fmla="+- 0 12498 12466"/>
                <a:gd name="T71" fmla="*/ 12498 h 141"/>
                <a:gd name="T72" fmla="+- 0 5527 5453"/>
                <a:gd name="T73" fmla="*/ T72 w 75"/>
                <a:gd name="T74" fmla="+- 0 12466 12466"/>
                <a:gd name="T75" fmla="*/ 12466 h 1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75" h="141">
                  <a:moveTo>
                    <a:pt x="74" y="109"/>
                  </a:moveTo>
                  <a:lnTo>
                    <a:pt x="0" y="109"/>
                  </a:lnTo>
                  <a:lnTo>
                    <a:pt x="0" y="140"/>
                  </a:lnTo>
                  <a:lnTo>
                    <a:pt x="74" y="140"/>
                  </a:lnTo>
                  <a:lnTo>
                    <a:pt x="74" y="109"/>
                  </a:lnTo>
                  <a:close/>
                  <a:moveTo>
                    <a:pt x="64" y="32"/>
                  </a:moveTo>
                  <a:lnTo>
                    <a:pt x="11" y="32"/>
                  </a:lnTo>
                  <a:lnTo>
                    <a:pt x="12" y="33"/>
                  </a:lnTo>
                  <a:lnTo>
                    <a:pt x="12" y="108"/>
                  </a:lnTo>
                  <a:lnTo>
                    <a:pt x="11" y="109"/>
                  </a:lnTo>
                  <a:lnTo>
                    <a:pt x="64" y="109"/>
                  </a:lnTo>
                  <a:lnTo>
                    <a:pt x="63" y="108"/>
                  </a:lnTo>
                  <a:lnTo>
                    <a:pt x="63" y="33"/>
                  </a:lnTo>
                  <a:lnTo>
                    <a:pt x="64" y="32"/>
                  </a:lnTo>
                  <a:close/>
                  <a:moveTo>
                    <a:pt x="74" y="0"/>
                  </a:moveTo>
                  <a:lnTo>
                    <a:pt x="0" y="0"/>
                  </a:lnTo>
                  <a:lnTo>
                    <a:pt x="0" y="32"/>
                  </a:lnTo>
                  <a:lnTo>
                    <a:pt x="74" y="32"/>
                  </a:lnTo>
                  <a:lnTo>
                    <a:pt x="74" y="0"/>
                  </a:lnTo>
                  <a:close/>
                </a:path>
              </a:pathLst>
            </a:custGeom>
            <a:solidFill>
              <a:srgbClr val="CB8A2E"/>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2" name="Picture 110">
              <a:extLst>
                <a:ext uri="{FF2B5EF4-FFF2-40B4-BE49-F238E27FC236}">
                  <a16:creationId xmlns:a16="http://schemas.microsoft.com/office/drawing/2014/main" id="{4DE7A87F-D47C-02E4-6F8E-77C36DF57370}"/>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565" y="12466"/>
              <a:ext cx="156" cy="140"/>
            </a:xfrm>
            <a:prstGeom prst="rect">
              <a:avLst/>
            </a:prstGeom>
            <a:noFill/>
            <a:extLst>
              <a:ext uri="{909E8E84-426E-40DD-AFC4-6F175D3DCCD1}">
                <a14:hiddenFill xmlns:a14="http://schemas.microsoft.com/office/drawing/2010/main">
                  <a:solidFill>
                    <a:srgbClr val="FFFFFF"/>
                  </a:solidFill>
                </a14:hiddenFill>
              </a:ext>
            </a:extLst>
          </p:spPr>
        </p:pic>
        <p:sp>
          <p:nvSpPr>
            <p:cNvPr id="63" name="AutoShape 109">
              <a:extLst>
                <a:ext uri="{FF2B5EF4-FFF2-40B4-BE49-F238E27FC236}">
                  <a16:creationId xmlns:a16="http://schemas.microsoft.com/office/drawing/2014/main" id="{9BA7BD45-300B-7FAD-16D0-9F0B3F264705}"/>
                </a:ext>
              </a:extLst>
            </p:cNvPr>
            <p:cNvSpPr>
              <a:spLocks/>
            </p:cNvSpPr>
            <p:nvPr/>
          </p:nvSpPr>
          <p:spPr bwMode="auto">
            <a:xfrm>
              <a:off x="5756" y="12466"/>
              <a:ext cx="75" cy="141"/>
            </a:xfrm>
            <a:custGeom>
              <a:avLst/>
              <a:gdLst>
                <a:gd name="T0" fmla="+- 0 5831 5756"/>
                <a:gd name="T1" fmla="*/ T0 w 75"/>
                <a:gd name="T2" fmla="+- 0 12575 12466"/>
                <a:gd name="T3" fmla="*/ 12575 h 141"/>
                <a:gd name="T4" fmla="+- 0 5756 5756"/>
                <a:gd name="T5" fmla="*/ T4 w 75"/>
                <a:gd name="T6" fmla="+- 0 12575 12466"/>
                <a:gd name="T7" fmla="*/ 12575 h 141"/>
                <a:gd name="T8" fmla="+- 0 5756 5756"/>
                <a:gd name="T9" fmla="*/ T8 w 75"/>
                <a:gd name="T10" fmla="+- 0 12606 12466"/>
                <a:gd name="T11" fmla="*/ 12606 h 141"/>
                <a:gd name="T12" fmla="+- 0 5831 5756"/>
                <a:gd name="T13" fmla="*/ T12 w 75"/>
                <a:gd name="T14" fmla="+- 0 12606 12466"/>
                <a:gd name="T15" fmla="*/ 12606 h 141"/>
                <a:gd name="T16" fmla="+- 0 5831 5756"/>
                <a:gd name="T17" fmla="*/ T16 w 75"/>
                <a:gd name="T18" fmla="+- 0 12575 12466"/>
                <a:gd name="T19" fmla="*/ 12575 h 141"/>
                <a:gd name="T20" fmla="+- 0 5820 5756"/>
                <a:gd name="T21" fmla="*/ T20 w 75"/>
                <a:gd name="T22" fmla="+- 0 12498 12466"/>
                <a:gd name="T23" fmla="*/ 12498 h 141"/>
                <a:gd name="T24" fmla="+- 0 5767 5756"/>
                <a:gd name="T25" fmla="*/ T24 w 75"/>
                <a:gd name="T26" fmla="+- 0 12498 12466"/>
                <a:gd name="T27" fmla="*/ 12498 h 141"/>
                <a:gd name="T28" fmla="+- 0 5768 5756"/>
                <a:gd name="T29" fmla="*/ T28 w 75"/>
                <a:gd name="T30" fmla="+- 0 12499 12466"/>
                <a:gd name="T31" fmla="*/ 12499 h 141"/>
                <a:gd name="T32" fmla="+- 0 5768 5756"/>
                <a:gd name="T33" fmla="*/ T32 w 75"/>
                <a:gd name="T34" fmla="+- 0 12574 12466"/>
                <a:gd name="T35" fmla="*/ 12574 h 141"/>
                <a:gd name="T36" fmla="+- 0 5767 5756"/>
                <a:gd name="T37" fmla="*/ T36 w 75"/>
                <a:gd name="T38" fmla="+- 0 12575 12466"/>
                <a:gd name="T39" fmla="*/ 12575 h 141"/>
                <a:gd name="T40" fmla="+- 0 5820 5756"/>
                <a:gd name="T41" fmla="*/ T40 w 75"/>
                <a:gd name="T42" fmla="+- 0 12575 12466"/>
                <a:gd name="T43" fmla="*/ 12575 h 141"/>
                <a:gd name="T44" fmla="+- 0 5819 5756"/>
                <a:gd name="T45" fmla="*/ T44 w 75"/>
                <a:gd name="T46" fmla="+- 0 12574 12466"/>
                <a:gd name="T47" fmla="*/ 12574 h 141"/>
                <a:gd name="T48" fmla="+- 0 5819 5756"/>
                <a:gd name="T49" fmla="*/ T48 w 75"/>
                <a:gd name="T50" fmla="+- 0 12499 12466"/>
                <a:gd name="T51" fmla="*/ 12499 h 141"/>
                <a:gd name="T52" fmla="+- 0 5820 5756"/>
                <a:gd name="T53" fmla="*/ T52 w 75"/>
                <a:gd name="T54" fmla="+- 0 12498 12466"/>
                <a:gd name="T55" fmla="*/ 12498 h 141"/>
                <a:gd name="T56" fmla="+- 0 5831 5756"/>
                <a:gd name="T57" fmla="*/ T56 w 75"/>
                <a:gd name="T58" fmla="+- 0 12466 12466"/>
                <a:gd name="T59" fmla="*/ 12466 h 141"/>
                <a:gd name="T60" fmla="+- 0 5756 5756"/>
                <a:gd name="T61" fmla="*/ T60 w 75"/>
                <a:gd name="T62" fmla="+- 0 12466 12466"/>
                <a:gd name="T63" fmla="*/ 12466 h 141"/>
                <a:gd name="T64" fmla="+- 0 5756 5756"/>
                <a:gd name="T65" fmla="*/ T64 w 75"/>
                <a:gd name="T66" fmla="+- 0 12498 12466"/>
                <a:gd name="T67" fmla="*/ 12498 h 141"/>
                <a:gd name="T68" fmla="+- 0 5831 5756"/>
                <a:gd name="T69" fmla="*/ T68 w 75"/>
                <a:gd name="T70" fmla="+- 0 12498 12466"/>
                <a:gd name="T71" fmla="*/ 12498 h 141"/>
                <a:gd name="T72" fmla="+- 0 5831 5756"/>
                <a:gd name="T73" fmla="*/ T72 w 75"/>
                <a:gd name="T74" fmla="+- 0 12466 12466"/>
                <a:gd name="T75" fmla="*/ 12466 h 1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Lst>
              <a:rect l="0" t="0" r="r" b="b"/>
              <a:pathLst>
                <a:path w="75" h="141">
                  <a:moveTo>
                    <a:pt x="75" y="109"/>
                  </a:moveTo>
                  <a:lnTo>
                    <a:pt x="0" y="109"/>
                  </a:lnTo>
                  <a:lnTo>
                    <a:pt x="0" y="140"/>
                  </a:lnTo>
                  <a:lnTo>
                    <a:pt x="75" y="140"/>
                  </a:lnTo>
                  <a:lnTo>
                    <a:pt x="75" y="109"/>
                  </a:lnTo>
                  <a:close/>
                  <a:moveTo>
                    <a:pt x="64" y="32"/>
                  </a:moveTo>
                  <a:lnTo>
                    <a:pt x="11" y="32"/>
                  </a:lnTo>
                  <a:lnTo>
                    <a:pt x="12" y="33"/>
                  </a:lnTo>
                  <a:lnTo>
                    <a:pt x="12" y="108"/>
                  </a:lnTo>
                  <a:lnTo>
                    <a:pt x="11" y="109"/>
                  </a:lnTo>
                  <a:lnTo>
                    <a:pt x="64" y="109"/>
                  </a:lnTo>
                  <a:lnTo>
                    <a:pt x="63" y="108"/>
                  </a:lnTo>
                  <a:lnTo>
                    <a:pt x="63" y="33"/>
                  </a:lnTo>
                  <a:lnTo>
                    <a:pt x="64" y="32"/>
                  </a:lnTo>
                  <a:close/>
                  <a:moveTo>
                    <a:pt x="75" y="0"/>
                  </a:moveTo>
                  <a:lnTo>
                    <a:pt x="0" y="0"/>
                  </a:lnTo>
                  <a:lnTo>
                    <a:pt x="0" y="32"/>
                  </a:lnTo>
                  <a:lnTo>
                    <a:pt x="75" y="32"/>
                  </a:lnTo>
                  <a:lnTo>
                    <a:pt x="75" y="0"/>
                  </a:lnTo>
                  <a:close/>
                </a:path>
              </a:pathLst>
            </a:custGeom>
            <a:solidFill>
              <a:srgbClr val="CB8A2E"/>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4" name="Picture 108">
              <a:extLst>
                <a:ext uri="{FF2B5EF4-FFF2-40B4-BE49-F238E27FC236}">
                  <a16:creationId xmlns:a16="http://schemas.microsoft.com/office/drawing/2014/main" id="{196166A2-DD9F-78F1-CC6E-9C21BA67287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165" y="12642"/>
              <a:ext cx="203" cy="140"/>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107">
              <a:extLst>
                <a:ext uri="{FF2B5EF4-FFF2-40B4-BE49-F238E27FC236}">
                  <a16:creationId xmlns:a16="http://schemas.microsoft.com/office/drawing/2014/main" id="{FB61BC87-6E08-4F99-DA9B-C61BC64B1EE7}"/>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406" y="12642"/>
              <a:ext cx="118" cy="140"/>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106">
              <a:extLst>
                <a:ext uri="{FF2B5EF4-FFF2-40B4-BE49-F238E27FC236}">
                  <a16:creationId xmlns:a16="http://schemas.microsoft.com/office/drawing/2014/main" id="{38722CD3-99D3-F8E9-AE20-16B81C3C981F}"/>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5562" y="12641"/>
              <a:ext cx="324" cy="143"/>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105">
              <a:extLst>
                <a:ext uri="{FF2B5EF4-FFF2-40B4-BE49-F238E27FC236}">
                  <a16:creationId xmlns:a16="http://schemas.microsoft.com/office/drawing/2014/main" id="{6185A0D9-DF59-6ECC-B435-411E4B58A3CA}"/>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9" y="8956"/>
              <a:ext cx="8402" cy="437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104">
              <a:extLst>
                <a:ext uri="{FF2B5EF4-FFF2-40B4-BE49-F238E27FC236}">
                  <a16:creationId xmlns:a16="http://schemas.microsoft.com/office/drawing/2014/main" id="{EC1FD3C3-9AD1-7DCD-449C-95B4F0B68496}"/>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110" y="11014"/>
              <a:ext cx="625" cy="11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103">
              <a:extLst>
                <a:ext uri="{FF2B5EF4-FFF2-40B4-BE49-F238E27FC236}">
                  <a16:creationId xmlns:a16="http://schemas.microsoft.com/office/drawing/2014/main" id="{7086563D-54E3-B33F-1548-A5F38083DB01}"/>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312" y="11036"/>
              <a:ext cx="1056" cy="42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02">
              <a:extLst>
                <a:ext uri="{FF2B5EF4-FFF2-40B4-BE49-F238E27FC236}">
                  <a16:creationId xmlns:a16="http://schemas.microsoft.com/office/drawing/2014/main" id="{CDC58B76-D376-4D95-386E-52A3E08EB814}"/>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559" y="10388"/>
              <a:ext cx="497" cy="103"/>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101">
              <a:extLst>
                <a:ext uri="{FF2B5EF4-FFF2-40B4-BE49-F238E27FC236}">
                  <a16:creationId xmlns:a16="http://schemas.microsoft.com/office/drawing/2014/main" id="{9B6F5A01-CFA8-9C41-49C8-DE28B3C83ED8}"/>
                </a:ext>
              </a:extLst>
            </p:cNvPr>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593" y="10388"/>
              <a:ext cx="1119" cy="25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100">
              <a:extLst>
                <a:ext uri="{FF2B5EF4-FFF2-40B4-BE49-F238E27FC236}">
                  <a16:creationId xmlns:a16="http://schemas.microsoft.com/office/drawing/2014/main" id="{EE596403-D3D4-FF3A-B315-2F9F576CC50D}"/>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308" y="10390"/>
              <a:ext cx="1131" cy="254"/>
            </a:xfrm>
            <a:prstGeom prst="rect">
              <a:avLst/>
            </a:prstGeom>
            <a:noFill/>
            <a:extLst>
              <a:ext uri="{909E8E84-426E-40DD-AFC4-6F175D3DCCD1}">
                <a14:hiddenFill xmlns:a14="http://schemas.microsoft.com/office/drawing/2010/main">
                  <a:solidFill>
                    <a:srgbClr val="FFFFFF"/>
                  </a:solidFill>
                </a14:hiddenFill>
              </a:ext>
            </a:extLst>
          </p:spPr>
        </p:pic>
        <p:sp>
          <p:nvSpPr>
            <p:cNvPr id="73" name="AutoShape 99">
              <a:extLst>
                <a:ext uri="{FF2B5EF4-FFF2-40B4-BE49-F238E27FC236}">
                  <a16:creationId xmlns:a16="http://schemas.microsoft.com/office/drawing/2014/main" id="{B66264D4-F79F-E876-6ABD-272F879CA848}"/>
                </a:ext>
              </a:extLst>
            </p:cNvPr>
            <p:cNvSpPr>
              <a:spLocks/>
            </p:cNvSpPr>
            <p:nvPr/>
          </p:nvSpPr>
          <p:spPr bwMode="auto">
            <a:xfrm>
              <a:off x="7637" y="11180"/>
              <a:ext cx="1321" cy="278"/>
            </a:xfrm>
            <a:custGeom>
              <a:avLst/>
              <a:gdLst>
                <a:gd name="T0" fmla="+- 0 7655 7637"/>
                <a:gd name="T1" fmla="*/ T0 w 1321"/>
                <a:gd name="T2" fmla="+- 0 11289 11180"/>
                <a:gd name="T3" fmla="*/ 11289 h 278"/>
                <a:gd name="T4" fmla="+- 0 7690 7637"/>
                <a:gd name="T5" fmla="*/ T4 w 1321"/>
                <a:gd name="T6" fmla="+- 0 11218 11180"/>
                <a:gd name="T7" fmla="*/ 11218 h 278"/>
                <a:gd name="T8" fmla="+- 0 7726 7637"/>
                <a:gd name="T9" fmla="*/ T8 w 1321"/>
                <a:gd name="T10" fmla="+- 0 11198 11180"/>
                <a:gd name="T11" fmla="*/ 11198 h 278"/>
                <a:gd name="T12" fmla="+- 0 7754 7637"/>
                <a:gd name="T13" fmla="*/ T12 w 1321"/>
                <a:gd name="T14" fmla="+- 0 11194 11180"/>
                <a:gd name="T15" fmla="*/ 11194 h 278"/>
                <a:gd name="T16" fmla="+- 0 7770 7637"/>
                <a:gd name="T17" fmla="*/ T16 w 1321"/>
                <a:gd name="T18" fmla="+- 0 11209 11180"/>
                <a:gd name="T19" fmla="*/ 11209 h 278"/>
                <a:gd name="T20" fmla="+- 0 7738 7637"/>
                <a:gd name="T21" fmla="*/ T20 w 1321"/>
                <a:gd name="T22" fmla="+- 0 11216 11180"/>
                <a:gd name="T23" fmla="*/ 11216 h 278"/>
                <a:gd name="T24" fmla="+- 0 7716 7637"/>
                <a:gd name="T25" fmla="*/ T24 w 1321"/>
                <a:gd name="T26" fmla="+- 0 11218 11180"/>
                <a:gd name="T27" fmla="*/ 11218 h 278"/>
                <a:gd name="T28" fmla="+- 0 7770 7637"/>
                <a:gd name="T29" fmla="*/ T28 w 1321"/>
                <a:gd name="T30" fmla="+- 0 11284 11180"/>
                <a:gd name="T31" fmla="*/ 11284 h 278"/>
                <a:gd name="T32" fmla="+- 0 7853 7637"/>
                <a:gd name="T33" fmla="*/ T32 w 1321"/>
                <a:gd name="T34" fmla="+- 0 11259 11180"/>
                <a:gd name="T35" fmla="*/ 11259 h 278"/>
                <a:gd name="T36" fmla="+- 0 7852 7637"/>
                <a:gd name="T37" fmla="*/ T36 w 1321"/>
                <a:gd name="T38" fmla="+- 0 11205 11180"/>
                <a:gd name="T39" fmla="*/ 11205 h 278"/>
                <a:gd name="T40" fmla="+- 0 7852 7637"/>
                <a:gd name="T41" fmla="*/ T40 w 1321"/>
                <a:gd name="T42" fmla="+- 0 11205 11180"/>
                <a:gd name="T43" fmla="*/ 11205 h 278"/>
                <a:gd name="T44" fmla="+- 0 7823 7637"/>
                <a:gd name="T45" fmla="*/ T44 w 1321"/>
                <a:gd name="T46" fmla="+- 0 11289 11180"/>
                <a:gd name="T47" fmla="*/ 11289 h 278"/>
                <a:gd name="T48" fmla="+- 0 7927 7637"/>
                <a:gd name="T49" fmla="*/ T48 w 1321"/>
                <a:gd name="T50" fmla="+- 0 11454 11180"/>
                <a:gd name="T51" fmla="*/ 11454 h 278"/>
                <a:gd name="T52" fmla="+- 0 7923 7637"/>
                <a:gd name="T53" fmla="*/ T52 w 1321"/>
                <a:gd name="T54" fmla="+- 0 11417 11180"/>
                <a:gd name="T55" fmla="*/ 11417 h 278"/>
                <a:gd name="T56" fmla="+- 0 7904 7637"/>
                <a:gd name="T57" fmla="*/ T56 w 1321"/>
                <a:gd name="T58" fmla="+- 0 11427 11180"/>
                <a:gd name="T59" fmla="*/ 11427 h 278"/>
                <a:gd name="T60" fmla="+- 0 7869 7637"/>
                <a:gd name="T61" fmla="*/ T60 w 1321"/>
                <a:gd name="T62" fmla="+- 0 11429 11180"/>
                <a:gd name="T63" fmla="*/ 11429 h 278"/>
                <a:gd name="T64" fmla="+- 0 7908 7637"/>
                <a:gd name="T65" fmla="*/ T64 w 1321"/>
                <a:gd name="T66" fmla="+- 0 11398 11180"/>
                <a:gd name="T67" fmla="*/ 11398 h 278"/>
                <a:gd name="T68" fmla="+- 0 7878 7637"/>
                <a:gd name="T69" fmla="*/ T68 w 1321"/>
                <a:gd name="T70" fmla="+- 0 11397 11180"/>
                <a:gd name="T71" fmla="*/ 11397 h 278"/>
                <a:gd name="T72" fmla="+- 0 7867 7637"/>
                <a:gd name="T73" fmla="*/ T72 w 1321"/>
                <a:gd name="T74" fmla="+- 0 11367 11180"/>
                <a:gd name="T75" fmla="*/ 11367 h 278"/>
                <a:gd name="T76" fmla="+- 0 7863 7637"/>
                <a:gd name="T77" fmla="*/ T76 w 1321"/>
                <a:gd name="T78" fmla="+- 0 11458 11180"/>
                <a:gd name="T79" fmla="*/ 11458 h 278"/>
                <a:gd name="T80" fmla="+- 0 7927 7637"/>
                <a:gd name="T81" fmla="*/ T80 w 1321"/>
                <a:gd name="T82" fmla="+- 0 11454 11180"/>
                <a:gd name="T83" fmla="*/ 11454 h 278"/>
                <a:gd name="T84" fmla="+- 0 7902 7637"/>
                <a:gd name="T85" fmla="*/ T84 w 1321"/>
                <a:gd name="T86" fmla="+- 0 11203 11180"/>
                <a:gd name="T87" fmla="*/ 11203 h 278"/>
                <a:gd name="T88" fmla="+- 0 7939 7637"/>
                <a:gd name="T89" fmla="*/ T88 w 1321"/>
                <a:gd name="T90" fmla="+- 0 11270 11180"/>
                <a:gd name="T91" fmla="*/ 11270 h 278"/>
                <a:gd name="T92" fmla="+- 0 8012 7637"/>
                <a:gd name="T93" fmla="*/ T92 w 1321"/>
                <a:gd name="T94" fmla="+- 0 11256 11180"/>
                <a:gd name="T95" fmla="*/ 11256 h 278"/>
                <a:gd name="T96" fmla="+- 0 7996 7637"/>
                <a:gd name="T97" fmla="*/ T96 w 1321"/>
                <a:gd name="T98" fmla="+- 0 11203 11180"/>
                <a:gd name="T99" fmla="*/ 11203 h 278"/>
                <a:gd name="T100" fmla="+- 0 7988 7637"/>
                <a:gd name="T101" fmla="*/ T100 w 1321"/>
                <a:gd name="T102" fmla="+- 0 11269 11180"/>
                <a:gd name="T103" fmla="*/ 11269 h 278"/>
                <a:gd name="T104" fmla="+- 0 8113 7637"/>
                <a:gd name="T105" fmla="*/ T104 w 1321"/>
                <a:gd name="T106" fmla="+- 0 11276 11180"/>
                <a:gd name="T107" fmla="*/ 11276 h 278"/>
                <a:gd name="T108" fmla="+- 0 8113 7637"/>
                <a:gd name="T109" fmla="*/ T108 w 1321"/>
                <a:gd name="T110" fmla="+- 0 11290 11180"/>
                <a:gd name="T111" fmla="*/ 11290 h 278"/>
                <a:gd name="T112" fmla="+- 0 8117 7637"/>
                <a:gd name="T113" fmla="*/ T112 w 1321"/>
                <a:gd name="T114" fmla="+- 0 11217 11180"/>
                <a:gd name="T115" fmla="*/ 11217 h 278"/>
                <a:gd name="T116" fmla="+- 0 8178 7637"/>
                <a:gd name="T117" fmla="*/ T116 w 1321"/>
                <a:gd name="T118" fmla="+- 0 11216 11180"/>
                <a:gd name="T119" fmla="*/ 11216 h 278"/>
                <a:gd name="T120" fmla="+- 0 8234 7637"/>
                <a:gd name="T121" fmla="*/ T120 w 1321"/>
                <a:gd name="T122" fmla="+- 0 11235 11180"/>
                <a:gd name="T123" fmla="*/ 11235 h 278"/>
                <a:gd name="T124" fmla="+- 0 8214 7637"/>
                <a:gd name="T125" fmla="*/ T124 w 1321"/>
                <a:gd name="T126" fmla="+- 0 11290 11180"/>
                <a:gd name="T127" fmla="*/ 11290 h 278"/>
                <a:gd name="T128" fmla="+- 0 8264 7637"/>
                <a:gd name="T129" fmla="*/ T128 w 1321"/>
                <a:gd name="T130" fmla="+- 0 11289 11180"/>
                <a:gd name="T131" fmla="*/ 11289 h 278"/>
                <a:gd name="T132" fmla="+- 0 8292 7637"/>
                <a:gd name="T133" fmla="*/ T132 w 1321"/>
                <a:gd name="T134" fmla="+- 0 11290 11180"/>
                <a:gd name="T135" fmla="*/ 11290 h 278"/>
                <a:gd name="T136" fmla="+- 0 8383 7637"/>
                <a:gd name="T137" fmla="*/ T136 w 1321"/>
                <a:gd name="T138" fmla="+- 0 11207 11180"/>
                <a:gd name="T139" fmla="*/ 11207 h 278"/>
                <a:gd name="T140" fmla="+- 0 8334 7637"/>
                <a:gd name="T141" fmla="*/ T140 w 1321"/>
                <a:gd name="T142" fmla="+- 0 11289 11180"/>
                <a:gd name="T143" fmla="*/ 11289 h 278"/>
                <a:gd name="T144" fmla="+- 0 8383 7637"/>
                <a:gd name="T145" fmla="*/ T144 w 1321"/>
                <a:gd name="T146" fmla="+- 0 11290 11180"/>
                <a:gd name="T147" fmla="*/ 11290 h 278"/>
                <a:gd name="T148" fmla="+- 0 8481 7637"/>
                <a:gd name="T149" fmla="*/ T148 w 1321"/>
                <a:gd name="T150" fmla="+- 0 11208 11180"/>
                <a:gd name="T151" fmla="*/ 11208 h 278"/>
                <a:gd name="T152" fmla="+- 0 8428 7637"/>
                <a:gd name="T153" fmla="*/ T152 w 1321"/>
                <a:gd name="T154" fmla="+- 0 11275 11180"/>
                <a:gd name="T155" fmla="*/ 11275 h 278"/>
                <a:gd name="T156" fmla="+- 0 8474 7637"/>
                <a:gd name="T157" fmla="*/ T156 w 1321"/>
                <a:gd name="T158" fmla="+- 0 11289 11180"/>
                <a:gd name="T159" fmla="*/ 11289 h 278"/>
                <a:gd name="T160" fmla="+- 0 8457 7637"/>
                <a:gd name="T161" fmla="*/ T160 w 1321"/>
                <a:gd name="T162" fmla="+- 0 11245 11180"/>
                <a:gd name="T163" fmla="*/ 11245 h 278"/>
                <a:gd name="T164" fmla="+- 0 8448 7637"/>
                <a:gd name="T165" fmla="*/ T164 w 1321"/>
                <a:gd name="T166" fmla="+- 0 11278 11180"/>
                <a:gd name="T167" fmla="*/ 11278 h 278"/>
                <a:gd name="T168" fmla="+- 0 8488 7637"/>
                <a:gd name="T169" fmla="*/ T168 w 1321"/>
                <a:gd name="T170" fmla="+- 0 11232 11180"/>
                <a:gd name="T171" fmla="*/ 11232 h 278"/>
                <a:gd name="T172" fmla="+- 0 8514 7637"/>
                <a:gd name="T173" fmla="*/ T172 w 1321"/>
                <a:gd name="T174" fmla="+- 0 11289 11180"/>
                <a:gd name="T175" fmla="*/ 11289 h 278"/>
                <a:gd name="T176" fmla="+- 0 8512 7637"/>
                <a:gd name="T177" fmla="*/ T176 w 1321"/>
                <a:gd name="T178" fmla="+- 0 11304 11180"/>
                <a:gd name="T179" fmla="*/ 11304 h 278"/>
                <a:gd name="T180" fmla="+- 0 8649 7637"/>
                <a:gd name="T181" fmla="*/ T180 w 1321"/>
                <a:gd name="T182" fmla="+- 0 11205 11180"/>
                <a:gd name="T183" fmla="*/ 11205 h 278"/>
                <a:gd name="T184" fmla="+- 0 8649 7637"/>
                <a:gd name="T185" fmla="*/ T184 w 1321"/>
                <a:gd name="T186" fmla="+- 0 11205 11180"/>
                <a:gd name="T187" fmla="*/ 11205 h 278"/>
                <a:gd name="T188" fmla="+- 0 8648 7637"/>
                <a:gd name="T189" fmla="*/ T188 w 1321"/>
                <a:gd name="T190" fmla="+- 0 11288 11180"/>
                <a:gd name="T191" fmla="*/ 11288 h 278"/>
                <a:gd name="T192" fmla="+- 0 8740 7637"/>
                <a:gd name="T193" fmla="*/ T192 w 1321"/>
                <a:gd name="T194" fmla="+- 0 11262 11180"/>
                <a:gd name="T195" fmla="*/ 11262 h 278"/>
                <a:gd name="T196" fmla="+- 0 8747 7637"/>
                <a:gd name="T197" fmla="*/ T196 w 1321"/>
                <a:gd name="T198" fmla="+- 0 11210 11180"/>
                <a:gd name="T199" fmla="*/ 11210 h 278"/>
                <a:gd name="T200" fmla="+- 0 8738 7637"/>
                <a:gd name="T201" fmla="*/ T200 w 1321"/>
                <a:gd name="T202" fmla="+- 0 11222 11180"/>
                <a:gd name="T203" fmla="*/ 11222 h 278"/>
                <a:gd name="T204" fmla="+- 0 8707 7637"/>
                <a:gd name="T205" fmla="*/ T204 w 1321"/>
                <a:gd name="T206" fmla="+- 0 11290 11180"/>
                <a:gd name="T207" fmla="*/ 11290 h 278"/>
                <a:gd name="T208" fmla="+- 0 8757 7637"/>
                <a:gd name="T209" fmla="*/ T208 w 1321"/>
                <a:gd name="T210" fmla="+- 0 11288 11180"/>
                <a:gd name="T211" fmla="*/ 11288 h 278"/>
                <a:gd name="T212" fmla="+- 0 8798 7637"/>
                <a:gd name="T213" fmla="*/ T212 w 1321"/>
                <a:gd name="T214" fmla="+- 0 11289 11180"/>
                <a:gd name="T215" fmla="*/ 11289 h 278"/>
                <a:gd name="T216" fmla="+- 0 8840 7637"/>
                <a:gd name="T217" fmla="*/ T216 w 1321"/>
                <a:gd name="T218" fmla="+- 0 11290 11180"/>
                <a:gd name="T219" fmla="*/ 11290 h 278"/>
                <a:gd name="T220" fmla="+- 0 8842 7637"/>
                <a:gd name="T221" fmla="*/ T220 w 1321"/>
                <a:gd name="T222" fmla="+- 0 11218 11180"/>
                <a:gd name="T223" fmla="*/ 11218 h 278"/>
                <a:gd name="T224" fmla="+- 0 8895 7637"/>
                <a:gd name="T225" fmla="*/ T224 w 1321"/>
                <a:gd name="T226" fmla="+- 0 11216 11180"/>
                <a:gd name="T227" fmla="*/ 11216 h 278"/>
                <a:gd name="T228" fmla="+- 0 8956 7637"/>
                <a:gd name="T229" fmla="*/ T228 w 1321"/>
                <a:gd name="T230" fmla="+- 0 11217 11180"/>
                <a:gd name="T231" fmla="*/ 11217 h 27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1321" h="278">
                  <a:moveTo>
                    <a:pt x="55" y="25"/>
                  </a:moveTo>
                  <a:lnTo>
                    <a:pt x="53" y="23"/>
                  </a:lnTo>
                  <a:lnTo>
                    <a:pt x="2" y="23"/>
                  </a:lnTo>
                  <a:lnTo>
                    <a:pt x="0" y="25"/>
                  </a:lnTo>
                  <a:lnTo>
                    <a:pt x="0" y="109"/>
                  </a:lnTo>
                  <a:lnTo>
                    <a:pt x="2" y="110"/>
                  </a:lnTo>
                  <a:lnTo>
                    <a:pt x="16" y="110"/>
                  </a:lnTo>
                  <a:lnTo>
                    <a:pt x="18" y="109"/>
                  </a:lnTo>
                  <a:lnTo>
                    <a:pt x="18" y="76"/>
                  </a:lnTo>
                  <a:lnTo>
                    <a:pt x="47" y="76"/>
                  </a:lnTo>
                  <a:lnTo>
                    <a:pt x="49" y="75"/>
                  </a:lnTo>
                  <a:lnTo>
                    <a:pt x="49" y="64"/>
                  </a:lnTo>
                  <a:lnTo>
                    <a:pt x="47" y="62"/>
                  </a:lnTo>
                  <a:lnTo>
                    <a:pt x="18" y="62"/>
                  </a:lnTo>
                  <a:lnTo>
                    <a:pt x="18" y="38"/>
                  </a:lnTo>
                  <a:lnTo>
                    <a:pt x="53" y="38"/>
                  </a:lnTo>
                  <a:lnTo>
                    <a:pt x="55" y="36"/>
                  </a:lnTo>
                  <a:lnTo>
                    <a:pt x="55" y="25"/>
                  </a:lnTo>
                  <a:moveTo>
                    <a:pt x="103" y="3"/>
                  </a:moveTo>
                  <a:lnTo>
                    <a:pt x="100" y="0"/>
                  </a:lnTo>
                  <a:lnTo>
                    <a:pt x="89" y="0"/>
                  </a:lnTo>
                  <a:lnTo>
                    <a:pt x="86" y="3"/>
                  </a:lnTo>
                  <a:lnTo>
                    <a:pt x="86" y="14"/>
                  </a:lnTo>
                  <a:lnTo>
                    <a:pt x="89" y="18"/>
                  </a:lnTo>
                  <a:lnTo>
                    <a:pt x="100" y="18"/>
                  </a:lnTo>
                  <a:lnTo>
                    <a:pt x="103" y="14"/>
                  </a:lnTo>
                  <a:lnTo>
                    <a:pt x="103" y="3"/>
                  </a:lnTo>
                  <a:moveTo>
                    <a:pt x="133" y="3"/>
                  </a:moveTo>
                  <a:lnTo>
                    <a:pt x="131" y="0"/>
                  </a:lnTo>
                  <a:lnTo>
                    <a:pt x="119" y="0"/>
                  </a:lnTo>
                  <a:lnTo>
                    <a:pt x="117" y="3"/>
                  </a:lnTo>
                  <a:lnTo>
                    <a:pt x="117" y="14"/>
                  </a:lnTo>
                  <a:lnTo>
                    <a:pt x="119" y="18"/>
                  </a:lnTo>
                  <a:lnTo>
                    <a:pt x="131" y="18"/>
                  </a:lnTo>
                  <a:lnTo>
                    <a:pt x="133" y="14"/>
                  </a:lnTo>
                  <a:lnTo>
                    <a:pt x="133" y="3"/>
                  </a:lnTo>
                  <a:moveTo>
                    <a:pt x="143" y="50"/>
                  </a:moveTo>
                  <a:lnTo>
                    <a:pt x="140" y="38"/>
                  </a:lnTo>
                  <a:lnTo>
                    <a:pt x="138" y="36"/>
                  </a:lnTo>
                  <a:lnTo>
                    <a:pt x="133" y="29"/>
                  </a:lnTo>
                  <a:lnTo>
                    <a:pt x="125" y="25"/>
                  </a:lnTo>
                  <a:lnTo>
                    <a:pt x="125" y="41"/>
                  </a:lnTo>
                  <a:lnTo>
                    <a:pt x="125" y="92"/>
                  </a:lnTo>
                  <a:lnTo>
                    <a:pt x="118" y="98"/>
                  </a:lnTo>
                  <a:lnTo>
                    <a:pt x="101" y="98"/>
                  </a:lnTo>
                  <a:lnTo>
                    <a:pt x="94" y="92"/>
                  </a:lnTo>
                  <a:lnTo>
                    <a:pt x="94" y="41"/>
                  </a:lnTo>
                  <a:lnTo>
                    <a:pt x="101" y="36"/>
                  </a:lnTo>
                  <a:lnTo>
                    <a:pt x="118" y="36"/>
                  </a:lnTo>
                  <a:lnTo>
                    <a:pt x="125" y="41"/>
                  </a:lnTo>
                  <a:lnTo>
                    <a:pt x="125" y="25"/>
                  </a:lnTo>
                  <a:lnTo>
                    <a:pt x="123" y="24"/>
                  </a:lnTo>
                  <a:lnTo>
                    <a:pt x="110" y="22"/>
                  </a:lnTo>
                  <a:lnTo>
                    <a:pt x="97" y="24"/>
                  </a:lnTo>
                  <a:lnTo>
                    <a:pt x="87" y="29"/>
                  </a:lnTo>
                  <a:lnTo>
                    <a:pt x="79" y="38"/>
                  </a:lnTo>
                  <a:lnTo>
                    <a:pt x="77" y="50"/>
                  </a:lnTo>
                  <a:lnTo>
                    <a:pt x="77" y="84"/>
                  </a:lnTo>
                  <a:lnTo>
                    <a:pt x="79" y="96"/>
                  </a:lnTo>
                  <a:lnTo>
                    <a:pt x="87" y="104"/>
                  </a:lnTo>
                  <a:lnTo>
                    <a:pt x="97" y="110"/>
                  </a:lnTo>
                  <a:lnTo>
                    <a:pt x="110" y="112"/>
                  </a:lnTo>
                  <a:lnTo>
                    <a:pt x="123" y="110"/>
                  </a:lnTo>
                  <a:lnTo>
                    <a:pt x="133" y="104"/>
                  </a:lnTo>
                  <a:lnTo>
                    <a:pt x="138" y="98"/>
                  </a:lnTo>
                  <a:lnTo>
                    <a:pt x="140" y="96"/>
                  </a:lnTo>
                  <a:lnTo>
                    <a:pt x="143" y="84"/>
                  </a:lnTo>
                  <a:lnTo>
                    <a:pt x="143" y="50"/>
                  </a:lnTo>
                  <a:moveTo>
                    <a:pt x="234" y="108"/>
                  </a:moveTo>
                  <a:lnTo>
                    <a:pt x="233" y="107"/>
                  </a:lnTo>
                  <a:lnTo>
                    <a:pt x="217" y="82"/>
                  </a:lnTo>
                  <a:lnTo>
                    <a:pt x="216" y="79"/>
                  </a:lnTo>
                  <a:lnTo>
                    <a:pt x="226" y="76"/>
                  </a:lnTo>
                  <a:lnTo>
                    <a:pt x="231" y="68"/>
                  </a:lnTo>
                  <a:lnTo>
                    <a:pt x="232" y="67"/>
                  </a:lnTo>
                  <a:lnTo>
                    <a:pt x="232" y="50"/>
                  </a:lnTo>
                  <a:lnTo>
                    <a:pt x="230" y="39"/>
                  </a:lnTo>
                  <a:lnTo>
                    <a:pt x="229" y="38"/>
                  </a:lnTo>
                  <a:lnTo>
                    <a:pt x="224" y="30"/>
                  </a:lnTo>
                  <a:lnTo>
                    <a:pt x="215" y="25"/>
                  </a:lnTo>
                  <a:lnTo>
                    <a:pt x="215" y="42"/>
                  </a:lnTo>
                  <a:lnTo>
                    <a:pt x="215" y="64"/>
                  </a:lnTo>
                  <a:lnTo>
                    <a:pt x="210" y="68"/>
                  </a:lnTo>
                  <a:lnTo>
                    <a:pt x="186" y="68"/>
                  </a:lnTo>
                  <a:lnTo>
                    <a:pt x="186" y="38"/>
                  </a:lnTo>
                  <a:lnTo>
                    <a:pt x="210" y="38"/>
                  </a:lnTo>
                  <a:lnTo>
                    <a:pt x="215" y="42"/>
                  </a:lnTo>
                  <a:lnTo>
                    <a:pt x="215" y="25"/>
                  </a:lnTo>
                  <a:lnTo>
                    <a:pt x="202" y="23"/>
                  </a:lnTo>
                  <a:lnTo>
                    <a:pt x="170" y="23"/>
                  </a:lnTo>
                  <a:lnTo>
                    <a:pt x="169" y="25"/>
                  </a:lnTo>
                  <a:lnTo>
                    <a:pt x="169" y="109"/>
                  </a:lnTo>
                  <a:lnTo>
                    <a:pt x="170" y="110"/>
                  </a:lnTo>
                  <a:lnTo>
                    <a:pt x="184" y="110"/>
                  </a:lnTo>
                  <a:lnTo>
                    <a:pt x="186" y="109"/>
                  </a:lnTo>
                  <a:lnTo>
                    <a:pt x="186" y="82"/>
                  </a:lnTo>
                  <a:lnTo>
                    <a:pt x="198" y="82"/>
                  </a:lnTo>
                  <a:lnTo>
                    <a:pt x="213" y="107"/>
                  </a:lnTo>
                  <a:lnTo>
                    <a:pt x="214" y="109"/>
                  </a:lnTo>
                  <a:lnTo>
                    <a:pt x="216" y="110"/>
                  </a:lnTo>
                  <a:lnTo>
                    <a:pt x="233" y="110"/>
                  </a:lnTo>
                  <a:lnTo>
                    <a:pt x="234" y="108"/>
                  </a:lnTo>
                  <a:moveTo>
                    <a:pt x="290" y="274"/>
                  </a:moveTo>
                  <a:lnTo>
                    <a:pt x="289" y="273"/>
                  </a:lnTo>
                  <a:lnTo>
                    <a:pt x="286" y="270"/>
                  </a:lnTo>
                  <a:lnTo>
                    <a:pt x="282" y="264"/>
                  </a:lnTo>
                  <a:lnTo>
                    <a:pt x="277" y="259"/>
                  </a:lnTo>
                  <a:lnTo>
                    <a:pt x="282" y="253"/>
                  </a:lnTo>
                  <a:lnTo>
                    <a:pt x="284" y="247"/>
                  </a:lnTo>
                  <a:lnTo>
                    <a:pt x="285" y="244"/>
                  </a:lnTo>
                  <a:lnTo>
                    <a:pt x="286" y="237"/>
                  </a:lnTo>
                  <a:lnTo>
                    <a:pt x="286" y="235"/>
                  </a:lnTo>
                  <a:lnTo>
                    <a:pt x="284" y="233"/>
                  </a:lnTo>
                  <a:lnTo>
                    <a:pt x="273" y="233"/>
                  </a:lnTo>
                  <a:lnTo>
                    <a:pt x="271" y="234"/>
                  </a:lnTo>
                  <a:lnTo>
                    <a:pt x="271" y="237"/>
                  </a:lnTo>
                  <a:lnTo>
                    <a:pt x="270" y="240"/>
                  </a:lnTo>
                  <a:lnTo>
                    <a:pt x="269" y="244"/>
                  </a:lnTo>
                  <a:lnTo>
                    <a:pt x="267" y="247"/>
                  </a:lnTo>
                  <a:lnTo>
                    <a:pt x="261" y="240"/>
                  </a:lnTo>
                  <a:lnTo>
                    <a:pt x="258" y="236"/>
                  </a:lnTo>
                  <a:lnTo>
                    <a:pt x="258" y="260"/>
                  </a:lnTo>
                  <a:lnTo>
                    <a:pt x="255" y="262"/>
                  </a:lnTo>
                  <a:lnTo>
                    <a:pt x="251" y="264"/>
                  </a:lnTo>
                  <a:lnTo>
                    <a:pt x="238" y="264"/>
                  </a:lnTo>
                  <a:lnTo>
                    <a:pt x="232" y="262"/>
                  </a:lnTo>
                  <a:lnTo>
                    <a:pt x="232" y="249"/>
                  </a:lnTo>
                  <a:lnTo>
                    <a:pt x="236" y="244"/>
                  </a:lnTo>
                  <a:lnTo>
                    <a:pt x="241" y="240"/>
                  </a:lnTo>
                  <a:lnTo>
                    <a:pt x="258" y="260"/>
                  </a:lnTo>
                  <a:lnTo>
                    <a:pt x="258" y="236"/>
                  </a:lnTo>
                  <a:lnTo>
                    <a:pt x="254" y="231"/>
                  </a:lnTo>
                  <a:lnTo>
                    <a:pt x="263" y="224"/>
                  </a:lnTo>
                  <a:lnTo>
                    <a:pt x="267" y="221"/>
                  </a:lnTo>
                  <a:lnTo>
                    <a:pt x="271" y="218"/>
                  </a:lnTo>
                  <a:lnTo>
                    <a:pt x="271" y="200"/>
                  </a:lnTo>
                  <a:lnTo>
                    <a:pt x="271" y="196"/>
                  </a:lnTo>
                  <a:lnTo>
                    <a:pt x="264" y="187"/>
                  </a:lnTo>
                  <a:lnTo>
                    <a:pt x="255" y="187"/>
                  </a:lnTo>
                  <a:lnTo>
                    <a:pt x="255" y="214"/>
                  </a:lnTo>
                  <a:lnTo>
                    <a:pt x="249" y="217"/>
                  </a:lnTo>
                  <a:lnTo>
                    <a:pt x="244" y="221"/>
                  </a:lnTo>
                  <a:lnTo>
                    <a:pt x="241" y="217"/>
                  </a:lnTo>
                  <a:lnTo>
                    <a:pt x="237" y="214"/>
                  </a:lnTo>
                  <a:lnTo>
                    <a:pt x="237" y="203"/>
                  </a:lnTo>
                  <a:lnTo>
                    <a:pt x="240" y="200"/>
                  </a:lnTo>
                  <a:lnTo>
                    <a:pt x="252" y="200"/>
                  </a:lnTo>
                  <a:lnTo>
                    <a:pt x="254" y="203"/>
                  </a:lnTo>
                  <a:lnTo>
                    <a:pt x="255" y="214"/>
                  </a:lnTo>
                  <a:lnTo>
                    <a:pt x="255" y="187"/>
                  </a:lnTo>
                  <a:lnTo>
                    <a:pt x="230" y="187"/>
                  </a:lnTo>
                  <a:lnTo>
                    <a:pt x="221" y="197"/>
                  </a:lnTo>
                  <a:lnTo>
                    <a:pt x="221" y="217"/>
                  </a:lnTo>
                  <a:lnTo>
                    <a:pt x="226" y="224"/>
                  </a:lnTo>
                  <a:lnTo>
                    <a:pt x="232" y="230"/>
                  </a:lnTo>
                  <a:lnTo>
                    <a:pt x="224" y="235"/>
                  </a:lnTo>
                  <a:lnTo>
                    <a:pt x="215" y="244"/>
                  </a:lnTo>
                  <a:lnTo>
                    <a:pt x="215" y="270"/>
                  </a:lnTo>
                  <a:lnTo>
                    <a:pt x="226" y="278"/>
                  </a:lnTo>
                  <a:lnTo>
                    <a:pt x="254" y="278"/>
                  </a:lnTo>
                  <a:lnTo>
                    <a:pt x="261" y="275"/>
                  </a:lnTo>
                  <a:lnTo>
                    <a:pt x="267" y="270"/>
                  </a:lnTo>
                  <a:lnTo>
                    <a:pt x="270" y="273"/>
                  </a:lnTo>
                  <a:lnTo>
                    <a:pt x="271" y="275"/>
                  </a:lnTo>
                  <a:lnTo>
                    <a:pt x="274" y="276"/>
                  </a:lnTo>
                  <a:lnTo>
                    <a:pt x="289" y="276"/>
                  </a:lnTo>
                  <a:lnTo>
                    <a:pt x="290" y="274"/>
                  </a:lnTo>
                  <a:moveTo>
                    <a:pt x="324" y="25"/>
                  </a:moveTo>
                  <a:lnTo>
                    <a:pt x="323" y="23"/>
                  </a:lnTo>
                  <a:lnTo>
                    <a:pt x="308" y="23"/>
                  </a:lnTo>
                  <a:lnTo>
                    <a:pt x="306" y="25"/>
                  </a:lnTo>
                  <a:lnTo>
                    <a:pt x="287" y="90"/>
                  </a:lnTo>
                  <a:lnTo>
                    <a:pt x="268" y="27"/>
                  </a:lnTo>
                  <a:lnTo>
                    <a:pt x="267" y="25"/>
                  </a:lnTo>
                  <a:lnTo>
                    <a:pt x="265" y="23"/>
                  </a:lnTo>
                  <a:lnTo>
                    <a:pt x="251" y="23"/>
                  </a:lnTo>
                  <a:lnTo>
                    <a:pt x="249" y="25"/>
                  </a:lnTo>
                  <a:lnTo>
                    <a:pt x="278" y="109"/>
                  </a:lnTo>
                  <a:lnTo>
                    <a:pt x="280" y="110"/>
                  </a:lnTo>
                  <a:lnTo>
                    <a:pt x="293" y="110"/>
                  </a:lnTo>
                  <a:lnTo>
                    <a:pt x="296" y="109"/>
                  </a:lnTo>
                  <a:lnTo>
                    <a:pt x="296" y="107"/>
                  </a:lnTo>
                  <a:lnTo>
                    <a:pt x="302" y="90"/>
                  </a:lnTo>
                  <a:lnTo>
                    <a:pt x="324" y="25"/>
                  </a:lnTo>
                  <a:moveTo>
                    <a:pt x="404" y="108"/>
                  </a:moveTo>
                  <a:lnTo>
                    <a:pt x="403" y="106"/>
                  </a:lnTo>
                  <a:lnTo>
                    <a:pt x="397" y="89"/>
                  </a:lnTo>
                  <a:lnTo>
                    <a:pt x="392" y="76"/>
                  </a:lnTo>
                  <a:lnTo>
                    <a:pt x="381" y="44"/>
                  </a:lnTo>
                  <a:lnTo>
                    <a:pt x="375" y="28"/>
                  </a:lnTo>
                  <a:lnTo>
                    <a:pt x="375" y="76"/>
                  </a:lnTo>
                  <a:lnTo>
                    <a:pt x="355" y="76"/>
                  </a:lnTo>
                  <a:lnTo>
                    <a:pt x="365" y="44"/>
                  </a:lnTo>
                  <a:lnTo>
                    <a:pt x="375" y="76"/>
                  </a:lnTo>
                  <a:lnTo>
                    <a:pt x="375" y="28"/>
                  </a:lnTo>
                  <a:lnTo>
                    <a:pt x="375" y="27"/>
                  </a:lnTo>
                  <a:lnTo>
                    <a:pt x="374" y="25"/>
                  </a:lnTo>
                  <a:lnTo>
                    <a:pt x="372" y="23"/>
                  </a:lnTo>
                  <a:lnTo>
                    <a:pt x="359" y="23"/>
                  </a:lnTo>
                  <a:lnTo>
                    <a:pt x="357" y="25"/>
                  </a:lnTo>
                  <a:lnTo>
                    <a:pt x="328" y="107"/>
                  </a:lnTo>
                  <a:lnTo>
                    <a:pt x="327" y="108"/>
                  </a:lnTo>
                  <a:lnTo>
                    <a:pt x="328" y="110"/>
                  </a:lnTo>
                  <a:lnTo>
                    <a:pt x="343" y="110"/>
                  </a:lnTo>
                  <a:lnTo>
                    <a:pt x="345" y="109"/>
                  </a:lnTo>
                  <a:lnTo>
                    <a:pt x="345" y="106"/>
                  </a:lnTo>
                  <a:lnTo>
                    <a:pt x="351" y="89"/>
                  </a:lnTo>
                  <a:lnTo>
                    <a:pt x="380" y="89"/>
                  </a:lnTo>
                  <a:lnTo>
                    <a:pt x="385" y="107"/>
                  </a:lnTo>
                  <a:lnTo>
                    <a:pt x="386" y="109"/>
                  </a:lnTo>
                  <a:lnTo>
                    <a:pt x="388" y="110"/>
                  </a:lnTo>
                  <a:lnTo>
                    <a:pt x="403" y="110"/>
                  </a:lnTo>
                  <a:lnTo>
                    <a:pt x="404" y="108"/>
                  </a:lnTo>
                  <a:moveTo>
                    <a:pt x="477" y="98"/>
                  </a:moveTo>
                  <a:lnTo>
                    <a:pt x="476" y="96"/>
                  </a:lnTo>
                  <a:lnTo>
                    <a:pt x="441" y="96"/>
                  </a:lnTo>
                  <a:lnTo>
                    <a:pt x="441" y="25"/>
                  </a:lnTo>
                  <a:lnTo>
                    <a:pt x="439" y="23"/>
                  </a:lnTo>
                  <a:lnTo>
                    <a:pt x="425" y="23"/>
                  </a:lnTo>
                  <a:lnTo>
                    <a:pt x="424" y="25"/>
                  </a:lnTo>
                  <a:lnTo>
                    <a:pt x="424" y="109"/>
                  </a:lnTo>
                  <a:lnTo>
                    <a:pt x="425" y="110"/>
                  </a:lnTo>
                  <a:lnTo>
                    <a:pt x="476" y="110"/>
                  </a:lnTo>
                  <a:lnTo>
                    <a:pt x="477" y="109"/>
                  </a:lnTo>
                  <a:lnTo>
                    <a:pt x="477" y="98"/>
                  </a:lnTo>
                  <a:moveTo>
                    <a:pt x="541" y="25"/>
                  </a:moveTo>
                  <a:lnTo>
                    <a:pt x="540" y="23"/>
                  </a:lnTo>
                  <a:lnTo>
                    <a:pt x="480" y="23"/>
                  </a:lnTo>
                  <a:lnTo>
                    <a:pt x="478" y="25"/>
                  </a:lnTo>
                  <a:lnTo>
                    <a:pt x="478" y="36"/>
                  </a:lnTo>
                  <a:lnTo>
                    <a:pt x="480" y="37"/>
                  </a:lnTo>
                  <a:lnTo>
                    <a:pt x="501" y="37"/>
                  </a:lnTo>
                  <a:lnTo>
                    <a:pt x="501" y="109"/>
                  </a:lnTo>
                  <a:lnTo>
                    <a:pt x="503" y="110"/>
                  </a:lnTo>
                  <a:lnTo>
                    <a:pt x="517" y="110"/>
                  </a:lnTo>
                  <a:lnTo>
                    <a:pt x="518" y="109"/>
                  </a:lnTo>
                  <a:lnTo>
                    <a:pt x="518" y="37"/>
                  </a:lnTo>
                  <a:lnTo>
                    <a:pt x="540" y="37"/>
                  </a:lnTo>
                  <a:lnTo>
                    <a:pt x="541" y="36"/>
                  </a:lnTo>
                  <a:lnTo>
                    <a:pt x="541" y="25"/>
                  </a:lnTo>
                  <a:moveTo>
                    <a:pt x="627" y="25"/>
                  </a:moveTo>
                  <a:lnTo>
                    <a:pt x="625" y="23"/>
                  </a:lnTo>
                  <a:lnTo>
                    <a:pt x="612" y="23"/>
                  </a:lnTo>
                  <a:lnTo>
                    <a:pt x="610" y="25"/>
                  </a:lnTo>
                  <a:lnTo>
                    <a:pt x="610" y="27"/>
                  </a:lnTo>
                  <a:lnTo>
                    <a:pt x="611" y="79"/>
                  </a:lnTo>
                  <a:lnTo>
                    <a:pt x="597" y="55"/>
                  </a:lnTo>
                  <a:lnTo>
                    <a:pt x="582" y="27"/>
                  </a:lnTo>
                  <a:lnTo>
                    <a:pt x="581" y="25"/>
                  </a:lnTo>
                  <a:lnTo>
                    <a:pt x="578" y="23"/>
                  </a:lnTo>
                  <a:lnTo>
                    <a:pt x="563" y="23"/>
                  </a:lnTo>
                  <a:lnTo>
                    <a:pt x="562" y="25"/>
                  </a:lnTo>
                  <a:lnTo>
                    <a:pt x="562" y="109"/>
                  </a:lnTo>
                  <a:lnTo>
                    <a:pt x="563" y="110"/>
                  </a:lnTo>
                  <a:lnTo>
                    <a:pt x="577" y="110"/>
                  </a:lnTo>
                  <a:lnTo>
                    <a:pt x="579" y="109"/>
                  </a:lnTo>
                  <a:lnTo>
                    <a:pt x="579" y="106"/>
                  </a:lnTo>
                  <a:lnTo>
                    <a:pt x="578" y="55"/>
                  </a:lnTo>
                  <a:lnTo>
                    <a:pt x="607" y="107"/>
                  </a:lnTo>
                  <a:lnTo>
                    <a:pt x="608" y="109"/>
                  </a:lnTo>
                  <a:lnTo>
                    <a:pt x="610" y="110"/>
                  </a:lnTo>
                  <a:lnTo>
                    <a:pt x="625" y="110"/>
                  </a:lnTo>
                  <a:lnTo>
                    <a:pt x="627" y="109"/>
                  </a:lnTo>
                  <a:lnTo>
                    <a:pt x="627" y="79"/>
                  </a:lnTo>
                  <a:lnTo>
                    <a:pt x="627" y="25"/>
                  </a:lnTo>
                  <a:moveTo>
                    <a:pt x="671" y="25"/>
                  </a:moveTo>
                  <a:lnTo>
                    <a:pt x="669" y="23"/>
                  </a:lnTo>
                  <a:lnTo>
                    <a:pt x="655" y="23"/>
                  </a:lnTo>
                  <a:lnTo>
                    <a:pt x="654" y="25"/>
                  </a:lnTo>
                  <a:lnTo>
                    <a:pt x="654" y="109"/>
                  </a:lnTo>
                  <a:lnTo>
                    <a:pt x="655" y="110"/>
                  </a:lnTo>
                  <a:lnTo>
                    <a:pt x="669" y="110"/>
                  </a:lnTo>
                  <a:lnTo>
                    <a:pt x="671" y="109"/>
                  </a:lnTo>
                  <a:lnTo>
                    <a:pt x="671" y="25"/>
                  </a:lnTo>
                  <a:moveTo>
                    <a:pt x="763" y="25"/>
                  </a:moveTo>
                  <a:lnTo>
                    <a:pt x="761" y="23"/>
                  </a:lnTo>
                  <a:lnTo>
                    <a:pt x="747" y="23"/>
                  </a:lnTo>
                  <a:lnTo>
                    <a:pt x="746" y="25"/>
                  </a:lnTo>
                  <a:lnTo>
                    <a:pt x="746" y="27"/>
                  </a:lnTo>
                  <a:lnTo>
                    <a:pt x="746" y="79"/>
                  </a:lnTo>
                  <a:lnTo>
                    <a:pt x="733" y="55"/>
                  </a:lnTo>
                  <a:lnTo>
                    <a:pt x="717" y="27"/>
                  </a:lnTo>
                  <a:lnTo>
                    <a:pt x="716" y="25"/>
                  </a:lnTo>
                  <a:lnTo>
                    <a:pt x="714" y="23"/>
                  </a:lnTo>
                  <a:lnTo>
                    <a:pt x="699" y="23"/>
                  </a:lnTo>
                  <a:lnTo>
                    <a:pt x="697" y="25"/>
                  </a:lnTo>
                  <a:lnTo>
                    <a:pt x="697" y="109"/>
                  </a:lnTo>
                  <a:lnTo>
                    <a:pt x="699" y="110"/>
                  </a:lnTo>
                  <a:lnTo>
                    <a:pt x="712" y="110"/>
                  </a:lnTo>
                  <a:lnTo>
                    <a:pt x="714" y="109"/>
                  </a:lnTo>
                  <a:lnTo>
                    <a:pt x="714" y="106"/>
                  </a:lnTo>
                  <a:lnTo>
                    <a:pt x="714" y="55"/>
                  </a:lnTo>
                  <a:lnTo>
                    <a:pt x="742" y="107"/>
                  </a:lnTo>
                  <a:lnTo>
                    <a:pt x="744" y="109"/>
                  </a:lnTo>
                  <a:lnTo>
                    <a:pt x="746" y="110"/>
                  </a:lnTo>
                  <a:lnTo>
                    <a:pt x="761" y="110"/>
                  </a:lnTo>
                  <a:lnTo>
                    <a:pt x="763" y="109"/>
                  </a:lnTo>
                  <a:lnTo>
                    <a:pt x="763" y="79"/>
                  </a:lnTo>
                  <a:lnTo>
                    <a:pt x="763" y="25"/>
                  </a:lnTo>
                  <a:moveTo>
                    <a:pt x="853" y="46"/>
                  </a:moveTo>
                  <a:lnTo>
                    <a:pt x="850" y="36"/>
                  </a:lnTo>
                  <a:lnTo>
                    <a:pt x="844" y="28"/>
                  </a:lnTo>
                  <a:lnTo>
                    <a:pt x="833" y="23"/>
                  </a:lnTo>
                  <a:lnTo>
                    <a:pt x="821" y="22"/>
                  </a:lnTo>
                  <a:lnTo>
                    <a:pt x="808" y="24"/>
                  </a:lnTo>
                  <a:lnTo>
                    <a:pt x="798" y="29"/>
                  </a:lnTo>
                  <a:lnTo>
                    <a:pt x="791" y="38"/>
                  </a:lnTo>
                  <a:lnTo>
                    <a:pt x="789" y="50"/>
                  </a:lnTo>
                  <a:lnTo>
                    <a:pt x="789" y="84"/>
                  </a:lnTo>
                  <a:lnTo>
                    <a:pt x="791" y="95"/>
                  </a:lnTo>
                  <a:lnTo>
                    <a:pt x="797" y="104"/>
                  </a:lnTo>
                  <a:lnTo>
                    <a:pt x="807" y="110"/>
                  </a:lnTo>
                  <a:lnTo>
                    <a:pt x="818" y="112"/>
                  </a:lnTo>
                  <a:lnTo>
                    <a:pt x="825" y="112"/>
                  </a:lnTo>
                  <a:lnTo>
                    <a:pt x="832" y="110"/>
                  </a:lnTo>
                  <a:lnTo>
                    <a:pt x="836" y="105"/>
                  </a:lnTo>
                  <a:lnTo>
                    <a:pt x="837" y="107"/>
                  </a:lnTo>
                  <a:lnTo>
                    <a:pt x="837" y="109"/>
                  </a:lnTo>
                  <a:lnTo>
                    <a:pt x="839" y="111"/>
                  </a:lnTo>
                  <a:lnTo>
                    <a:pt x="851" y="111"/>
                  </a:lnTo>
                  <a:lnTo>
                    <a:pt x="853" y="109"/>
                  </a:lnTo>
                  <a:lnTo>
                    <a:pt x="853" y="105"/>
                  </a:lnTo>
                  <a:lnTo>
                    <a:pt x="853" y="98"/>
                  </a:lnTo>
                  <a:lnTo>
                    <a:pt x="853" y="67"/>
                  </a:lnTo>
                  <a:lnTo>
                    <a:pt x="851" y="65"/>
                  </a:lnTo>
                  <a:lnTo>
                    <a:pt x="820" y="65"/>
                  </a:lnTo>
                  <a:lnTo>
                    <a:pt x="818" y="67"/>
                  </a:lnTo>
                  <a:lnTo>
                    <a:pt x="818" y="77"/>
                  </a:lnTo>
                  <a:lnTo>
                    <a:pt x="820" y="79"/>
                  </a:lnTo>
                  <a:lnTo>
                    <a:pt x="835" y="79"/>
                  </a:lnTo>
                  <a:lnTo>
                    <a:pt x="835" y="91"/>
                  </a:lnTo>
                  <a:lnTo>
                    <a:pt x="832" y="95"/>
                  </a:lnTo>
                  <a:lnTo>
                    <a:pt x="827" y="98"/>
                  </a:lnTo>
                  <a:lnTo>
                    <a:pt x="811" y="98"/>
                  </a:lnTo>
                  <a:lnTo>
                    <a:pt x="806" y="92"/>
                  </a:lnTo>
                  <a:lnTo>
                    <a:pt x="806" y="41"/>
                  </a:lnTo>
                  <a:lnTo>
                    <a:pt x="812" y="36"/>
                  </a:lnTo>
                  <a:lnTo>
                    <a:pt x="830" y="36"/>
                  </a:lnTo>
                  <a:lnTo>
                    <a:pt x="836" y="40"/>
                  </a:lnTo>
                  <a:lnTo>
                    <a:pt x="836" y="51"/>
                  </a:lnTo>
                  <a:lnTo>
                    <a:pt x="837" y="52"/>
                  </a:lnTo>
                  <a:lnTo>
                    <a:pt x="851" y="52"/>
                  </a:lnTo>
                  <a:lnTo>
                    <a:pt x="853" y="51"/>
                  </a:lnTo>
                  <a:lnTo>
                    <a:pt x="853" y="46"/>
                  </a:lnTo>
                  <a:moveTo>
                    <a:pt x="895" y="97"/>
                  </a:moveTo>
                  <a:lnTo>
                    <a:pt x="891" y="94"/>
                  </a:lnTo>
                  <a:lnTo>
                    <a:pt x="880" y="94"/>
                  </a:lnTo>
                  <a:lnTo>
                    <a:pt x="876" y="97"/>
                  </a:lnTo>
                  <a:lnTo>
                    <a:pt x="876" y="106"/>
                  </a:lnTo>
                  <a:lnTo>
                    <a:pt x="877" y="109"/>
                  </a:lnTo>
                  <a:lnTo>
                    <a:pt x="879" y="110"/>
                  </a:lnTo>
                  <a:lnTo>
                    <a:pt x="879" y="112"/>
                  </a:lnTo>
                  <a:lnTo>
                    <a:pt x="878" y="115"/>
                  </a:lnTo>
                  <a:lnTo>
                    <a:pt x="876" y="117"/>
                  </a:lnTo>
                  <a:lnTo>
                    <a:pt x="874" y="118"/>
                  </a:lnTo>
                  <a:lnTo>
                    <a:pt x="874" y="119"/>
                  </a:lnTo>
                  <a:lnTo>
                    <a:pt x="874" y="123"/>
                  </a:lnTo>
                  <a:lnTo>
                    <a:pt x="875" y="124"/>
                  </a:lnTo>
                  <a:lnTo>
                    <a:pt x="885" y="124"/>
                  </a:lnTo>
                  <a:lnTo>
                    <a:pt x="895" y="113"/>
                  </a:lnTo>
                  <a:lnTo>
                    <a:pt x="895" y="97"/>
                  </a:lnTo>
                  <a:moveTo>
                    <a:pt x="1029" y="52"/>
                  </a:moveTo>
                  <a:lnTo>
                    <a:pt x="1027" y="40"/>
                  </a:lnTo>
                  <a:lnTo>
                    <a:pt x="1025" y="38"/>
                  </a:lnTo>
                  <a:lnTo>
                    <a:pt x="1021" y="31"/>
                  </a:lnTo>
                  <a:lnTo>
                    <a:pt x="1012" y="25"/>
                  </a:lnTo>
                  <a:lnTo>
                    <a:pt x="1012" y="43"/>
                  </a:lnTo>
                  <a:lnTo>
                    <a:pt x="1012" y="91"/>
                  </a:lnTo>
                  <a:lnTo>
                    <a:pt x="1007" y="96"/>
                  </a:lnTo>
                  <a:lnTo>
                    <a:pt x="983" y="96"/>
                  </a:lnTo>
                  <a:lnTo>
                    <a:pt x="983" y="38"/>
                  </a:lnTo>
                  <a:lnTo>
                    <a:pt x="1007" y="38"/>
                  </a:lnTo>
                  <a:lnTo>
                    <a:pt x="1012" y="43"/>
                  </a:lnTo>
                  <a:lnTo>
                    <a:pt x="1012" y="25"/>
                  </a:lnTo>
                  <a:lnTo>
                    <a:pt x="1011" y="25"/>
                  </a:lnTo>
                  <a:lnTo>
                    <a:pt x="999" y="23"/>
                  </a:lnTo>
                  <a:lnTo>
                    <a:pt x="967" y="23"/>
                  </a:lnTo>
                  <a:lnTo>
                    <a:pt x="966" y="25"/>
                  </a:lnTo>
                  <a:lnTo>
                    <a:pt x="966" y="109"/>
                  </a:lnTo>
                  <a:lnTo>
                    <a:pt x="967" y="110"/>
                  </a:lnTo>
                  <a:lnTo>
                    <a:pt x="999" y="110"/>
                  </a:lnTo>
                  <a:lnTo>
                    <a:pt x="1011" y="108"/>
                  </a:lnTo>
                  <a:lnTo>
                    <a:pt x="1021" y="103"/>
                  </a:lnTo>
                  <a:lnTo>
                    <a:pt x="1025" y="96"/>
                  </a:lnTo>
                  <a:lnTo>
                    <a:pt x="1027" y="94"/>
                  </a:lnTo>
                  <a:lnTo>
                    <a:pt x="1029" y="82"/>
                  </a:lnTo>
                  <a:lnTo>
                    <a:pt x="1029" y="52"/>
                  </a:lnTo>
                  <a:moveTo>
                    <a:pt x="1120" y="108"/>
                  </a:moveTo>
                  <a:lnTo>
                    <a:pt x="1119" y="107"/>
                  </a:lnTo>
                  <a:lnTo>
                    <a:pt x="1103" y="82"/>
                  </a:lnTo>
                  <a:lnTo>
                    <a:pt x="1102" y="79"/>
                  </a:lnTo>
                  <a:lnTo>
                    <a:pt x="1112" y="76"/>
                  </a:lnTo>
                  <a:lnTo>
                    <a:pt x="1117" y="68"/>
                  </a:lnTo>
                  <a:lnTo>
                    <a:pt x="1118" y="67"/>
                  </a:lnTo>
                  <a:lnTo>
                    <a:pt x="1118" y="50"/>
                  </a:lnTo>
                  <a:lnTo>
                    <a:pt x="1116" y="39"/>
                  </a:lnTo>
                  <a:lnTo>
                    <a:pt x="1115" y="38"/>
                  </a:lnTo>
                  <a:lnTo>
                    <a:pt x="1110" y="30"/>
                  </a:lnTo>
                  <a:lnTo>
                    <a:pt x="1101" y="25"/>
                  </a:lnTo>
                  <a:lnTo>
                    <a:pt x="1101" y="42"/>
                  </a:lnTo>
                  <a:lnTo>
                    <a:pt x="1101" y="64"/>
                  </a:lnTo>
                  <a:lnTo>
                    <a:pt x="1096" y="68"/>
                  </a:lnTo>
                  <a:lnTo>
                    <a:pt x="1072" y="68"/>
                  </a:lnTo>
                  <a:lnTo>
                    <a:pt x="1072" y="38"/>
                  </a:lnTo>
                  <a:lnTo>
                    <a:pt x="1096" y="38"/>
                  </a:lnTo>
                  <a:lnTo>
                    <a:pt x="1101" y="42"/>
                  </a:lnTo>
                  <a:lnTo>
                    <a:pt x="1101" y="25"/>
                  </a:lnTo>
                  <a:lnTo>
                    <a:pt x="1088" y="23"/>
                  </a:lnTo>
                  <a:lnTo>
                    <a:pt x="1057" y="23"/>
                  </a:lnTo>
                  <a:lnTo>
                    <a:pt x="1055" y="25"/>
                  </a:lnTo>
                  <a:lnTo>
                    <a:pt x="1055" y="109"/>
                  </a:lnTo>
                  <a:lnTo>
                    <a:pt x="1057" y="110"/>
                  </a:lnTo>
                  <a:lnTo>
                    <a:pt x="1070" y="110"/>
                  </a:lnTo>
                  <a:lnTo>
                    <a:pt x="1072" y="109"/>
                  </a:lnTo>
                  <a:lnTo>
                    <a:pt x="1072" y="82"/>
                  </a:lnTo>
                  <a:lnTo>
                    <a:pt x="1084" y="82"/>
                  </a:lnTo>
                  <a:lnTo>
                    <a:pt x="1099" y="107"/>
                  </a:lnTo>
                  <a:lnTo>
                    <a:pt x="1100" y="109"/>
                  </a:lnTo>
                  <a:lnTo>
                    <a:pt x="1103" y="110"/>
                  </a:lnTo>
                  <a:lnTo>
                    <a:pt x="1119" y="110"/>
                  </a:lnTo>
                  <a:lnTo>
                    <a:pt x="1120" y="108"/>
                  </a:lnTo>
                  <a:moveTo>
                    <a:pt x="1161" y="25"/>
                  </a:moveTo>
                  <a:lnTo>
                    <a:pt x="1159" y="23"/>
                  </a:lnTo>
                  <a:lnTo>
                    <a:pt x="1146" y="23"/>
                  </a:lnTo>
                  <a:lnTo>
                    <a:pt x="1144" y="25"/>
                  </a:lnTo>
                  <a:lnTo>
                    <a:pt x="1144" y="109"/>
                  </a:lnTo>
                  <a:lnTo>
                    <a:pt x="1146" y="110"/>
                  </a:lnTo>
                  <a:lnTo>
                    <a:pt x="1159" y="110"/>
                  </a:lnTo>
                  <a:lnTo>
                    <a:pt x="1161" y="109"/>
                  </a:lnTo>
                  <a:lnTo>
                    <a:pt x="1161" y="25"/>
                  </a:lnTo>
                  <a:moveTo>
                    <a:pt x="1242" y="25"/>
                  </a:moveTo>
                  <a:lnTo>
                    <a:pt x="1240" y="23"/>
                  </a:lnTo>
                  <a:lnTo>
                    <a:pt x="1189" y="23"/>
                  </a:lnTo>
                  <a:lnTo>
                    <a:pt x="1187" y="25"/>
                  </a:lnTo>
                  <a:lnTo>
                    <a:pt x="1187" y="109"/>
                  </a:lnTo>
                  <a:lnTo>
                    <a:pt x="1189" y="110"/>
                  </a:lnTo>
                  <a:lnTo>
                    <a:pt x="1203" y="110"/>
                  </a:lnTo>
                  <a:lnTo>
                    <a:pt x="1205" y="109"/>
                  </a:lnTo>
                  <a:lnTo>
                    <a:pt x="1205" y="76"/>
                  </a:lnTo>
                  <a:lnTo>
                    <a:pt x="1234" y="76"/>
                  </a:lnTo>
                  <a:lnTo>
                    <a:pt x="1235" y="75"/>
                  </a:lnTo>
                  <a:lnTo>
                    <a:pt x="1235" y="64"/>
                  </a:lnTo>
                  <a:lnTo>
                    <a:pt x="1234" y="62"/>
                  </a:lnTo>
                  <a:lnTo>
                    <a:pt x="1205" y="62"/>
                  </a:lnTo>
                  <a:lnTo>
                    <a:pt x="1205" y="38"/>
                  </a:lnTo>
                  <a:lnTo>
                    <a:pt x="1240" y="38"/>
                  </a:lnTo>
                  <a:lnTo>
                    <a:pt x="1242" y="36"/>
                  </a:lnTo>
                  <a:lnTo>
                    <a:pt x="1242" y="25"/>
                  </a:lnTo>
                  <a:moveTo>
                    <a:pt x="1321" y="25"/>
                  </a:moveTo>
                  <a:lnTo>
                    <a:pt x="1319" y="23"/>
                  </a:lnTo>
                  <a:lnTo>
                    <a:pt x="1260" y="23"/>
                  </a:lnTo>
                  <a:lnTo>
                    <a:pt x="1258" y="25"/>
                  </a:lnTo>
                  <a:lnTo>
                    <a:pt x="1258" y="36"/>
                  </a:lnTo>
                  <a:lnTo>
                    <a:pt x="1260" y="37"/>
                  </a:lnTo>
                  <a:lnTo>
                    <a:pt x="1281" y="37"/>
                  </a:lnTo>
                  <a:lnTo>
                    <a:pt x="1281" y="109"/>
                  </a:lnTo>
                  <a:lnTo>
                    <a:pt x="1283" y="110"/>
                  </a:lnTo>
                  <a:lnTo>
                    <a:pt x="1297" y="110"/>
                  </a:lnTo>
                  <a:lnTo>
                    <a:pt x="1298" y="109"/>
                  </a:lnTo>
                  <a:lnTo>
                    <a:pt x="1298" y="37"/>
                  </a:lnTo>
                  <a:lnTo>
                    <a:pt x="1319" y="37"/>
                  </a:lnTo>
                  <a:lnTo>
                    <a:pt x="1321" y="36"/>
                  </a:lnTo>
                  <a:lnTo>
                    <a:pt x="1321" y="25"/>
                  </a:lnTo>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4" name="Picture 98">
              <a:extLst>
                <a:ext uri="{FF2B5EF4-FFF2-40B4-BE49-F238E27FC236}">
                  <a16:creationId xmlns:a16="http://schemas.microsoft.com/office/drawing/2014/main" id="{FF96CCCC-9219-AC4D-947B-4F40069BEADB}"/>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996" y="11344"/>
              <a:ext cx="746" cy="114"/>
            </a:xfrm>
            <a:prstGeom prst="rect">
              <a:avLst/>
            </a:prstGeom>
            <a:noFill/>
            <a:extLst>
              <a:ext uri="{909E8E84-426E-40DD-AFC4-6F175D3DCCD1}">
                <a14:hiddenFill xmlns:a14="http://schemas.microsoft.com/office/drawing/2010/main">
                  <a:solidFill>
                    <a:srgbClr val="FFFFFF"/>
                  </a:solidFill>
                </a14:hiddenFill>
              </a:ext>
            </a:extLst>
          </p:spPr>
        </p:pic>
        <p:sp>
          <p:nvSpPr>
            <p:cNvPr id="75" name="Freeform 97">
              <a:extLst>
                <a:ext uri="{FF2B5EF4-FFF2-40B4-BE49-F238E27FC236}">
                  <a16:creationId xmlns:a16="http://schemas.microsoft.com/office/drawing/2014/main" id="{064BC887-E980-96B2-CBCB-008BF38A6570}"/>
                </a:ext>
              </a:extLst>
            </p:cNvPr>
            <p:cNvSpPr>
              <a:spLocks/>
            </p:cNvSpPr>
            <p:nvPr/>
          </p:nvSpPr>
          <p:spPr bwMode="auto">
            <a:xfrm>
              <a:off x="7741" y="10183"/>
              <a:ext cx="870" cy="794"/>
            </a:xfrm>
            <a:custGeom>
              <a:avLst/>
              <a:gdLst>
                <a:gd name="T0" fmla="+- 0 8306 7741"/>
                <a:gd name="T1" fmla="*/ T0 w 870"/>
                <a:gd name="T2" fmla="+- 0 10183 10183"/>
                <a:gd name="T3" fmla="*/ 10183 h 794"/>
                <a:gd name="T4" fmla="+- 0 7994 7741"/>
                <a:gd name="T5" fmla="*/ T4 w 870"/>
                <a:gd name="T6" fmla="+- 0 10652 10183"/>
                <a:gd name="T7" fmla="*/ 10652 h 794"/>
                <a:gd name="T8" fmla="+- 0 7909 7741"/>
                <a:gd name="T9" fmla="*/ T8 w 870"/>
                <a:gd name="T10" fmla="+- 0 10573 10183"/>
                <a:gd name="T11" fmla="*/ 10573 h 794"/>
                <a:gd name="T12" fmla="+- 0 7906 7741"/>
                <a:gd name="T13" fmla="*/ T12 w 870"/>
                <a:gd name="T14" fmla="+- 0 10549 10183"/>
                <a:gd name="T15" fmla="*/ 10549 h 794"/>
                <a:gd name="T16" fmla="+- 0 7917 7741"/>
                <a:gd name="T17" fmla="*/ T16 w 870"/>
                <a:gd name="T18" fmla="+- 0 10521 10183"/>
                <a:gd name="T19" fmla="*/ 10521 h 794"/>
                <a:gd name="T20" fmla="+- 0 7916 7741"/>
                <a:gd name="T21" fmla="*/ T20 w 870"/>
                <a:gd name="T22" fmla="+- 0 10488 10183"/>
                <a:gd name="T23" fmla="*/ 10488 h 794"/>
                <a:gd name="T24" fmla="+- 0 7903 7741"/>
                <a:gd name="T25" fmla="*/ T24 w 870"/>
                <a:gd name="T26" fmla="+- 0 10456 10183"/>
                <a:gd name="T27" fmla="*/ 10456 h 794"/>
                <a:gd name="T28" fmla="+- 0 7902 7741"/>
                <a:gd name="T29" fmla="*/ T28 w 870"/>
                <a:gd name="T30" fmla="+- 0 10505 10183"/>
                <a:gd name="T31" fmla="*/ 10505 h 794"/>
                <a:gd name="T32" fmla="+- 0 7857 7741"/>
                <a:gd name="T33" fmla="*/ T32 w 870"/>
                <a:gd name="T34" fmla="+- 0 10572 10183"/>
                <a:gd name="T35" fmla="*/ 10572 h 794"/>
                <a:gd name="T36" fmla="+- 0 7815 7741"/>
                <a:gd name="T37" fmla="*/ T36 w 870"/>
                <a:gd name="T38" fmla="+- 0 10576 10183"/>
                <a:gd name="T39" fmla="*/ 10576 h 794"/>
                <a:gd name="T40" fmla="+- 0 7757 7741"/>
                <a:gd name="T41" fmla="*/ T40 w 870"/>
                <a:gd name="T42" fmla="+- 0 10501 10183"/>
                <a:gd name="T43" fmla="*/ 10501 h 794"/>
                <a:gd name="T44" fmla="+- 0 7824 7741"/>
                <a:gd name="T45" fmla="*/ T44 w 870"/>
                <a:gd name="T46" fmla="+- 0 10522 10183"/>
                <a:gd name="T47" fmla="*/ 10522 h 794"/>
                <a:gd name="T48" fmla="+- 0 7826 7741"/>
                <a:gd name="T49" fmla="*/ T48 w 870"/>
                <a:gd name="T50" fmla="+- 0 10433 10183"/>
                <a:gd name="T51" fmla="*/ 10433 h 794"/>
                <a:gd name="T52" fmla="+- 0 7896 7741"/>
                <a:gd name="T53" fmla="*/ T52 w 870"/>
                <a:gd name="T54" fmla="+- 0 10477 10183"/>
                <a:gd name="T55" fmla="*/ 10477 h 794"/>
                <a:gd name="T56" fmla="+- 0 7902 7741"/>
                <a:gd name="T57" fmla="*/ T56 w 870"/>
                <a:gd name="T58" fmla="+- 0 10455 10183"/>
                <a:gd name="T59" fmla="*/ 10455 h 794"/>
                <a:gd name="T60" fmla="+- 0 7880 7741"/>
                <a:gd name="T61" fmla="*/ T60 w 870"/>
                <a:gd name="T62" fmla="+- 0 10433 10183"/>
                <a:gd name="T63" fmla="*/ 10433 h 794"/>
                <a:gd name="T64" fmla="+- 0 7852 7741"/>
                <a:gd name="T65" fmla="*/ T64 w 870"/>
                <a:gd name="T66" fmla="+- 0 10420 10183"/>
                <a:gd name="T67" fmla="*/ 10420 h 794"/>
                <a:gd name="T68" fmla="+- 0 7807 7741"/>
                <a:gd name="T69" fmla="*/ T68 w 870"/>
                <a:gd name="T70" fmla="+- 0 10420 10183"/>
                <a:gd name="T71" fmla="*/ 10420 h 794"/>
                <a:gd name="T72" fmla="+- 0 7846 7741"/>
                <a:gd name="T73" fmla="*/ T72 w 870"/>
                <a:gd name="T74" fmla="+- 0 10477 10183"/>
                <a:gd name="T75" fmla="*/ 10477 h 794"/>
                <a:gd name="T76" fmla="+- 0 7780 7741"/>
                <a:gd name="T77" fmla="*/ T76 w 870"/>
                <a:gd name="T78" fmla="+- 0 10501 10183"/>
                <a:gd name="T79" fmla="*/ 10501 h 794"/>
                <a:gd name="T80" fmla="+- 0 7744 7741"/>
                <a:gd name="T81" fmla="*/ T80 w 870"/>
                <a:gd name="T82" fmla="+- 0 10483 10183"/>
                <a:gd name="T83" fmla="*/ 10483 h 794"/>
                <a:gd name="T84" fmla="+- 0 7812 7741"/>
                <a:gd name="T85" fmla="*/ T84 w 870"/>
                <a:gd name="T86" fmla="+- 0 10592 10183"/>
                <a:gd name="T87" fmla="*/ 10592 h 794"/>
                <a:gd name="T88" fmla="+- 0 7845 7741"/>
                <a:gd name="T89" fmla="*/ T88 w 870"/>
                <a:gd name="T90" fmla="+- 0 10593 10183"/>
                <a:gd name="T91" fmla="*/ 10593 h 794"/>
                <a:gd name="T92" fmla="+- 0 7873 7741"/>
                <a:gd name="T93" fmla="*/ T92 w 870"/>
                <a:gd name="T94" fmla="+- 0 10582 10183"/>
                <a:gd name="T95" fmla="*/ 10582 h 794"/>
                <a:gd name="T96" fmla="+- 0 7886 7741"/>
                <a:gd name="T97" fmla="*/ T96 w 870"/>
                <a:gd name="T98" fmla="+- 0 10573 10183"/>
                <a:gd name="T99" fmla="*/ 10573 h 794"/>
                <a:gd name="T100" fmla="+- 0 7875 7741"/>
                <a:gd name="T101" fmla="*/ T100 w 870"/>
                <a:gd name="T102" fmla="+- 0 10771 10183"/>
                <a:gd name="T103" fmla="*/ 10771 h 794"/>
                <a:gd name="T104" fmla="+- 0 7846 7741"/>
                <a:gd name="T105" fmla="*/ T104 w 870"/>
                <a:gd name="T106" fmla="+- 0 10743 10183"/>
                <a:gd name="T107" fmla="*/ 10743 h 794"/>
                <a:gd name="T108" fmla="+- 0 7741 7741"/>
                <a:gd name="T109" fmla="*/ T108 w 870"/>
                <a:gd name="T110" fmla="+- 0 10855 10183"/>
                <a:gd name="T111" fmla="*/ 10855 h 794"/>
                <a:gd name="T112" fmla="+- 0 7746 7741"/>
                <a:gd name="T113" fmla="*/ T112 w 870"/>
                <a:gd name="T114" fmla="+- 0 10893 10183"/>
                <a:gd name="T115" fmla="*/ 10893 h 794"/>
                <a:gd name="T116" fmla="+- 0 7776 7741"/>
                <a:gd name="T117" fmla="*/ T116 w 870"/>
                <a:gd name="T118" fmla="+- 0 10917 10183"/>
                <a:gd name="T119" fmla="*/ 10917 h 794"/>
                <a:gd name="T120" fmla="+- 0 7814 7741"/>
                <a:gd name="T121" fmla="*/ T120 w 870"/>
                <a:gd name="T122" fmla="+- 0 10912 10183"/>
                <a:gd name="T123" fmla="*/ 10912 h 794"/>
                <a:gd name="T124" fmla="+- 0 7915 7741"/>
                <a:gd name="T125" fmla="*/ T124 w 870"/>
                <a:gd name="T126" fmla="+- 0 10811 10183"/>
                <a:gd name="T127" fmla="*/ 10811 h 794"/>
                <a:gd name="T128" fmla="+- 0 7892 7741"/>
                <a:gd name="T129" fmla="*/ T128 w 870"/>
                <a:gd name="T130" fmla="+- 0 10811 10183"/>
                <a:gd name="T131" fmla="*/ 10811 h 794"/>
                <a:gd name="T132" fmla="+- 0 7801 7741"/>
                <a:gd name="T133" fmla="*/ T132 w 870"/>
                <a:gd name="T134" fmla="+- 0 10898 10183"/>
                <a:gd name="T135" fmla="*/ 10898 h 794"/>
                <a:gd name="T136" fmla="+- 0 7777 7741"/>
                <a:gd name="T137" fmla="*/ T136 w 870"/>
                <a:gd name="T138" fmla="+- 0 10898 10183"/>
                <a:gd name="T139" fmla="*/ 10898 h 794"/>
                <a:gd name="T140" fmla="+- 0 7760 7741"/>
                <a:gd name="T141" fmla="*/ T140 w 870"/>
                <a:gd name="T142" fmla="+- 0 10885 10183"/>
                <a:gd name="T143" fmla="*/ 10885 h 794"/>
                <a:gd name="T144" fmla="+- 0 7757 7741"/>
                <a:gd name="T145" fmla="*/ T144 w 870"/>
                <a:gd name="T146" fmla="+- 0 10860 10183"/>
                <a:gd name="T147" fmla="*/ 10860 h 794"/>
                <a:gd name="T148" fmla="+- 0 7846 7741"/>
                <a:gd name="T149" fmla="*/ T148 w 870"/>
                <a:gd name="T150" fmla="+- 0 10766 10183"/>
                <a:gd name="T151" fmla="*/ 10766 h 794"/>
                <a:gd name="T152" fmla="+- 0 7892 7741"/>
                <a:gd name="T153" fmla="*/ T152 w 870"/>
                <a:gd name="T154" fmla="+- 0 10789 10183"/>
                <a:gd name="T155" fmla="*/ 10789 h 794"/>
                <a:gd name="T156" fmla="+- 0 7898 7741"/>
                <a:gd name="T157" fmla="*/ T156 w 870"/>
                <a:gd name="T158" fmla="+- 0 10771 10183"/>
                <a:gd name="T159" fmla="*/ 10771 h 794"/>
                <a:gd name="T160" fmla="+- 0 7994 7741"/>
                <a:gd name="T161" fmla="*/ T160 w 870"/>
                <a:gd name="T162" fmla="+- 0 10681 10183"/>
                <a:gd name="T163" fmla="*/ 10681 h 794"/>
                <a:gd name="T164" fmla="+- 0 8611 7741"/>
                <a:gd name="T165" fmla="*/ T164 w 870"/>
                <a:gd name="T166" fmla="+- 0 10977 10183"/>
                <a:gd name="T167" fmla="*/ 10977 h 79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Lst>
              <a:rect l="0" t="0" r="r" b="b"/>
              <a:pathLst>
                <a:path w="870" h="794">
                  <a:moveTo>
                    <a:pt x="870" y="310"/>
                  </a:moveTo>
                  <a:lnTo>
                    <a:pt x="565" y="0"/>
                  </a:lnTo>
                  <a:lnTo>
                    <a:pt x="252" y="313"/>
                  </a:lnTo>
                  <a:lnTo>
                    <a:pt x="253" y="469"/>
                  </a:lnTo>
                  <a:lnTo>
                    <a:pt x="250" y="472"/>
                  </a:lnTo>
                  <a:lnTo>
                    <a:pt x="168" y="390"/>
                  </a:lnTo>
                  <a:lnTo>
                    <a:pt x="156" y="379"/>
                  </a:lnTo>
                  <a:lnTo>
                    <a:pt x="165" y="366"/>
                  </a:lnTo>
                  <a:lnTo>
                    <a:pt x="171" y="352"/>
                  </a:lnTo>
                  <a:lnTo>
                    <a:pt x="176" y="338"/>
                  </a:lnTo>
                  <a:lnTo>
                    <a:pt x="177" y="322"/>
                  </a:lnTo>
                  <a:lnTo>
                    <a:pt x="175" y="305"/>
                  </a:lnTo>
                  <a:lnTo>
                    <a:pt x="170" y="288"/>
                  </a:lnTo>
                  <a:lnTo>
                    <a:pt x="162" y="273"/>
                  </a:lnTo>
                  <a:lnTo>
                    <a:pt x="161" y="272"/>
                  </a:lnTo>
                  <a:lnTo>
                    <a:pt x="161" y="322"/>
                  </a:lnTo>
                  <a:lnTo>
                    <a:pt x="159" y="336"/>
                  </a:lnTo>
                  <a:lnTo>
                    <a:pt x="116" y="389"/>
                  </a:lnTo>
                  <a:lnTo>
                    <a:pt x="88" y="395"/>
                  </a:lnTo>
                  <a:lnTo>
                    <a:pt x="74" y="393"/>
                  </a:lnTo>
                  <a:lnTo>
                    <a:pt x="21" y="348"/>
                  </a:lnTo>
                  <a:lnTo>
                    <a:pt x="16" y="318"/>
                  </a:lnTo>
                  <a:lnTo>
                    <a:pt x="60" y="362"/>
                  </a:lnTo>
                  <a:lnTo>
                    <a:pt x="83" y="339"/>
                  </a:lnTo>
                  <a:lnTo>
                    <a:pt x="128" y="294"/>
                  </a:lnTo>
                  <a:lnTo>
                    <a:pt x="85" y="250"/>
                  </a:lnTo>
                  <a:lnTo>
                    <a:pt x="100" y="251"/>
                  </a:lnTo>
                  <a:lnTo>
                    <a:pt x="155" y="294"/>
                  </a:lnTo>
                  <a:lnTo>
                    <a:pt x="161" y="322"/>
                  </a:lnTo>
                  <a:lnTo>
                    <a:pt x="161" y="272"/>
                  </a:lnTo>
                  <a:lnTo>
                    <a:pt x="151" y="260"/>
                  </a:lnTo>
                  <a:lnTo>
                    <a:pt x="139" y="250"/>
                  </a:lnTo>
                  <a:lnTo>
                    <a:pt x="133" y="246"/>
                  </a:lnTo>
                  <a:lnTo>
                    <a:pt x="111" y="237"/>
                  </a:lnTo>
                  <a:lnTo>
                    <a:pt x="89" y="234"/>
                  </a:lnTo>
                  <a:lnTo>
                    <a:pt x="66" y="237"/>
                  </a:lnTo>
                  <a:lnTo>
                    <a:pt x="52" y="240"/>
                  </a:lnTo>
                  <a:lnTo>
                    <a:pt x="105" y="294"/>
                  </a:lnTo>
                  <a:lnTo>
                    <a:pt x="60" y="339"/>
                  </a:lnTo>
                  <a:lnTo>
                    <a:pt x="39" y="318"/>
                  </a:lnTo>
                  <a:lnTo>
                    <a:pt x="6" y="286"/>
                  </a:lnTo>
                  <a:lnTo>
                    <a:pt x="3" y="300"/>
                  </a:lnTo>
                  <a:lnTo>
                    <a:pt x="12" y="367"/>
                  </a:lnTo>
                  <a:lnTo>
                    <a:pt x="71" y="409"/>
                  </a:lnTo>
                  <a:lnTo>
                    <a:pt x="88" y="411"/>
                  </a:lnTo>
                  <a:lnTo>
                    <a:pt x="104" y="410"/>
                  </a:lnTo>
                  <a:lnTo>
                    <a:pt x="118" y="405"/>
                  </a:lnTo>
                  <a:lnTo>
                    <a:pt x="132" y="399"/>
                  </a:lnTo>
                  <a:lnTo>
                    <a:pt x="138" y="395"/>
                  </a:lnTo>
                  <a:lnTo>
                    <a:pt x="145" y="390"/>
                  </a:lnTo>
                  <a:lnTo>
                    <a:pt x="238" y="484"/>
                  </a:lnTo>
                  <a:lnTo>
                    <a:pt x="134" y="588"/>
                  </a:lnTo>
                  <a:lnTo>
                    <a:pt x="128" y="583"/>
                  </a:lnTo>
                  <a:lnTo>
                    <a:pt x="105" y="560"/>
                  </a:lnTo>
                  <a:lnTo>
                    <a:pt x="5" y="660"/>
                  </a:lnTo>
                  <a:lnTo>
                    <a:pt x="0" y="672"/>
                  </a:lnTo>
                  <a:lnTo>
                    <a:pt x="0" y="698"/>
                  </a:lnTo>
                  <a:lnTo>
                    <a:pt x="5" y="710"/>
                  </a:lnTo>
                  <a:lnTo>
                    <a:pt x="23" y="729"/>
                  </a:lnTo>
                  <a:lnTo>
                    <a:pt x="35" y="734"/>
                  </a:lnTo>
                  <a:lnTo>
                    <a:pt x="61" y="734"/>
                  </a:lnTo>
                  <a:lnTo>
                    <a:pt x="73" y="729"/>
                  </a:lnTo>
                  <a:lnTo>
                    <a:pt x="85" y="717"/>
                  </a:lnTo>
                  <a:lnTo>
                    <a:pt x="174" y="628"/>
                  </a:lnTo>
                  <a:lnTo>
                    <a:pt x="151" y="606"/>
                  </a:lnTo>
                  <a:lnTo>
                    <a:pt x="151" y="628"/>
                  </a:lnTo>
                  <a:lnTo>
                    <a:pt x="71" y="708"/>
                  </a:lnTo>
                  <a:lnTo>
                    <a:pt x="60" y="715"/>
                  </a:lnTo>
                  <a:lnTo>
                    <a:pt x="48" y="717"/>
                  </a:lnTo>
                  <a:lnTo>
                    <a:pt x="36" y="715"/>
                  </a:lnTo>
                  <a:lnTo>
                    <a:pt x="25" y="708"/>
                  </a:lnTo>
                  <a:lnTo>
                    <a:pt x="19" y="702"/>
                  </a:lnTo>
                  <a:lnTo>
                    <a:pt x="16" y="694"/>
                  </a:lnTo>
                  <a:lnTo>
                    <a:pt x="16" y="677"/>
                  </a:lnTo>
                  <a:lnTo>
                    <a:pt x="19" y="669"/>
                  </a:lnTo>
                  <a:lnTo>
                    <a:pt x="105" y="583"/>
                  </a:lnTo>
                  <a:lnTo>
                    <a:pt x="151" y="628"/>
                  </a:lnTo>
                  <a:lnTo>
                    <a:pt x="151" y="606"/>
                  </a:lnTo>
                  <a:lnTo>
                    <a:pt x="145" y="600"/>
                  </a:lnTo>
                  <a:lnTo>
                    <a:pt x="157" y="588"/>
                  </a:lnTo>
                  <a:lnTo>
                    <a:pt x="250" y="495"/>
                  </a:lnTo>
                  <a:lnTo>
                    <a:pt x="253" y="498"/>
                  </a:lnTo>
                  <a:lnTo>
                    <a:pt x="255" y="793"/>
                  </a:lnTo>
                  <a:lnTo>
                    <a:pt x="870" y="794"/>
                  </a:lnTo>
                  <a:lnTo>
                    <a:pt x="870" y="310"/>
                  </a:lnTo>
                </a:path>
              </a:pathLst>
            </a:custGeom>
            <a:solidFill>
              <a:srgbClr val="00B4D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6" name="Picture 96">
              <a:extLst>
                <a:ext uri="{FF2B5EF4-FFF2-40B4-BE49-F238E27FC236}">
                  <a16:creationId xmlns:a16="http://schemas.microsoft.com/office/drawing/2014/main" id="{A47876CA-FFCC-975E-F8D4-837A503B549F}"/>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439" y="10518"/>
              <a:ext cx="623" cy="408"/>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95">
              <a:extLst>
                <a:ext uri="{FF2B5EF4-FFF2-40B4-BE49-F238E27FC236}">
                  <a16:creationId xmlns:a16="http://schemas.microsoft.com/office/drawing/2014/main" id="{6513A646-6310-2D44-1AA2-2EA4703FBBCB}"/>
                </a:ext>
              </a:extLst>
            </p:cNvPr>
            <p:cNvSpPr>
              <a:spLocks noChangeArrowheads="1"/>
            </p:cNvSpPr>
            <p:nvPr/>
          </p:nvSpPr>
          <p:spPr bwMode="auto">
            <a:xfrm>
              <a:off x="6347" y="9860"/>
              <a:ext cx="1004" cy="282"/>
            </a:xfrm>
            <a:prstGeom prst="rect">
              <a:avLst/>
            </a:prstGeom>
            <a:solidFill>
              <a:srgbClr val="00B4D6"/>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8" name="Picture 94">
              <a:extLst>
                <a:ext uri="{FF2B5EF4-FFF2-40B4-BE49-F238E27FC236}">
                  <a16:creationId xmlns:a16="http://schemas.microsoft.com/office/drawing/2014/main" id="{A4053AED-8D4D-D16B-2A7D-D91B824487AE}"/>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667" y="9465"/>
              <a:ext cx="372" cy="549"/>
            </a:xfrm>
            <a:prstGeom prst="rect">
              <a:avLst/>
            </a:prstGeom>
            <a:noFill/>
            <a:extLst>
              <a:ext uri="{909E8E84-426E-40DD-AFC4-6F175D3DCCD1}">
                <a14:hiddenFill xmlns:a14="http://schemas.microsoft.com/office/drawing/2010/main">
                  <a:solidFill>
                    <a:srgbClr val="FFFFFF"/>
                  </a:solidFill>
                </a14:hiddenFill>
              </a:ext>
            </a:extLst>
          </p:spPr>
        </p:pic>
        <p:sp>
          <p:nvSpPr>
            <p:cNvPr id="79" name="AutoShape 93">
              <a:extLst>
                <a:ext uri="{FF2B5EF4-FFF2-40B4-BE49-F238E27FC236}">
                  <a16:creationId xmlns:a16="http://schemas.microsoft.com/office/drawing/2014/main" id="{B22BE6B8-222A-E6B7-F83C-CFFEA21DAA4E}"/>
                </a:ext>
              </a:extLst>
            </p:cNvPr>
            <p:cNvSpPr>
              <a:spLocks/>
            </p:cNvSpPr>
            <p:nvPr/>
          </p:nvSpPr>
          <p:spPr bwMode="auto">
            <a:xfrm>
              <a:off x="2534" y="10174"/>
              <a:ext cx="1473" cy="2241"/>
            </a:xfrm>
            <a:custGeom>
              <a:avLst/>
              <a:gdLst>
                <a:gd name="T0" fmla="+- 0 3310 2534"/>
                <a:gd name="T1" fmla="*/ T0 w 1473"/>
                <a:gd name="T2" fmla="+- 0 11719 10174"/>
                <a:gd name="T3" fmla="*/ 11719 h 2241"/>
                <a:gd name="T4" fmla="+- 0 3214 2534"/>
                <a:gd name="T5" fmla="*/ T4 w 1473"/>
                <a:gd name="T6" fmla="+- 0 11839 10174"/>
                <a:gd name="T7" fmla="*/ 11839 h 2241"/>
                <a:gd name="T8" fmla="+- 0 3145 2534"/>
                <a:gd name="T9" fmla="*/ T8 w 1473"/>
                <a:gd name="T10" fmla="+- 0 11822 10174"/>
                <a:gd name="T11" fmla="*/ 11822 h 2241"/>
                <a:gd name="T12" fmla="+- 0 3310 2534"/>
                <a:gd name="T13" fmla="*/ T12 w 1473"/>
                <a:gd name="T14" fmla="+- 0 11743 10174"/>
                <a:gd name="T15" fmla="*/ 11743 h 2241"/>
                <a:gd name="T16" fmla="+- 0 3231 2534"/>
                <a:gd name="T17" fmla="*/ T16 w 1473"/>
                <a:gd name="T18" fmla="+- 0 11719 10174"/>
                <a:gd name="T19" fmla="*/ 11719 h 2241"/>
                <a:gd name="T20" fmla="+- 0 3231 2534"/>
                <a:gd name="T21" fmla="*/ T20 w 1473"/>
                <a:gd name="T22" fmla="+- 0 11582 10174"/>
                <a:gd name="T23" fmla="*/ 11582 h 2241"/>
                <a:gd name="T24" fmla="+- 0 3207 2534"/>
                <a:gd name="T25" fmla="*/ T24 w 1473"/>
                <a:gd name="T26" fmla="+- 0 11640 10174"/>
                <a:gd name="T27" fmla="*/ 11640 h 2241"/>
                <a:gd name="T28" fmla="+- 0 3111 2534"/>
                <a:gd name="T29" fmla="*/ T28 w 1473"/>
                <a:gd name="T30" fmla="+- 0 11822 10174"/>
                <a:gd name="T31" fmla="*/ 11822 h 2241"/>
                <a:gd name="T32" fmla="+- 0 3207 2534"/>
                <a:gd name="T33" fmla="*/ T32 w 1473"/>
                <a:gd name="T34" fmla="+- 0 11640 10174"/>
                <a:gd name="T35" fmla="*/ 11640 h 2241"/>
                <a:gd name="T36" fmla="+- 0 3087 2534"/>
                <a:gd name="T37" fmla="*/ T36 w 1473"/>
                <a:gd name="T38" fmla="+- 0 11726 10174"/>
                <a:gd name="T39" fmla="*/ 11726 h 2241"/>
                <a:gd name="T40" fmla="+- 0 3076 2534"/>
                <a:gd name="T41" fmla="*/ T40 w 1473"/>
                <a:gd name="T42" fmla="+- 0 11857 10174"/>
                <a:gd name="T43" fmla="*/ 11857 h 2241"/>
                <a:gd name="T44" fmla="+- 0 2999 2534"/>
                <a:gd name="T45" fmla="*/ T44 w 1473"/>
                <a:gd name="T46" fmla="+- 0 11802 10174"/>
                <a:gd name="T47" fmla="*/ 11802 h 2241"/>
                <a:gd name="T48" fmla="+- 0 2857 2534"/>
                <a:gd name="T49" fmla="*/ T48 w 1473"/>
                <a:gd name="T50" fmla="+- 0 11769 10174"/>
                <a:gd name="T51" fmla="*/ 11769 h 2241"/>
                <a:gd name="T52" fmla="+- 0 2715 2534"/>
                <a:gd name="T53" fmla="*/ T52 w 1473"/>
                <a:gd name="T54" fmla="+- 0 11802 10174"/>
                <a:gd name="T55" fmla="*/ 11802 h 2241"/>
                <a:gd name="T56" fmla="+- 0 2605 2534"/>
                <a:gd name="T57" fmla="*/ T56 w 1473"/>
                <a:gd name="T58" fmla="+- 0 11890 10174"/>
                <a:gd name="T59" fmla="*/ 11890 h 2241"/>
                <a:gd name="T60" fmla="+- 0 2543 2534"/>
                <a:gd name="T61" fmla="*/ T60 w 1473"/>
                <a:gd name="T62" fmla="+- 0 12018 10174"/>
                <a:gd name="T63" fmla="*/ 12018 h 2241"/>
                <a:gd name="T64" fmla="+- 0 2543 2534"/>
                <a:gd name="T65" fmla="*/ T64 w 1473"/>
                <a:gd name="T66" fmla="+- 0 12166 10174"/>
                <a:gd name="T67" fmla="*/ 12166 h 2241"/>
                <a:gd name="T68" fmla="+- 0 2605 2534"/>
                <a:gd name="T69" fmla="*/ T68 w 1473"/>
                <a:gd name="T70" fmla="+- 0 12294 10174"/>
                <a:gd name="T71" fmla="*/ 12294 h 2241"/>
                <a:gd name="T72" fmla="+- 0 2715 2534"/>
                <a:gd name="T73" fmla="*/ T72 w 1473"/>
                <a:gd name="T74" fmla="+- 0 12382 10174"/>
                <a:gd name="T75" fmla="*/ 12382 h 2241"/>
                <a:gd name="T76" fmla="+- 0 2857 2534"/>
                <a:gd name="T77" fmla="*/ T76 w 1473"/>
                <a:gd name="T78" fmla="+- 0 12415 10174"/>
                <a:gd name="T79" fmla="*/ 12415 h 2241"/>
                <a:gd name="T80" fmla="+- 0 2999 2534"/>
                <a:gd name="T81" fmla="*/ T80 w 1473"/>
                <a:gd name="T82" fmla="+- 0 12382 10174"/>
                <a:gd name="T83" fmla="*/ 12382 h 2241"/>
                <a:gd name="T84" fmla="+- 0 3109 2534"/>
                <a:gd name="T85" fmla="*/ T84 w 1473"/>
                <a:gd name="T86" fmla="+- 0 12294 10174"/>
                <a:gd name="T87" fmla="*/ 12294 h 2241"/>
                <a:gd name="T88" fmla="+- 0 3171 2534"/>
                <a:gd name="T89" fmla="*/ T88 w 1473"/>
                <a:gd name="T90" fmla="+- 0 12166 10174"/>
                <a:gd name="T91" fmla="*/ 12166 h 2241"/>
                <a:gd name="T92" fmla="+- 0 3171 2534"/>
                <a:gd name="T93" fmla="*/ T92 w 1473"/>
                <a:gd name="T94" fmla="+- 0 12018 10174"/>
                <a:gd name="T95" fmla="*/ 12018 h 2241"/>
                <a:gd name="T96" fmla="+- 0 3109 2534"/>
                <a:gd name="T97" fmla="*/ T96 w 1473"/>
                <a:gd name="T98" fmla="+- 0 11890 10174"/>
                <a:gd name="T99" fmla="*/ 11890 h 2241"/>
                <a:gd name="T100" fmla="+- 0 3104 2534"/>
                <a:gd name="T101" fmla="*/ T100 w 1473"/>
                <a:gd name="T102" fmla="+- 0 11863 10174"/>
                <a:gd name="T103" fmla="*/ 11863 h 2241"/>
                <a:gd name="T104" fmla="+- 0 3248 2534"/>
                <a:gd name="T105" fmla="*/ T104 w 1473"/>
                <a:gd name="T106" fmla="+- 0 11839 10174"/>
                <a:gd name="T107" fmla="*/ 11839 h 2241"/>
                <a:gd name="T108" fmla="+- 0 3368 2534"/>
                <a:gd name="T109" fmla="*/ T108 w 1473"/>
                <a:gd name="T110" fmla="+- 0 11719 10174"/>
                <a:gd name="T111" fmla="*/ 11719 h 2241"/>
                <a:gd name="T112" fmla="+- 0 3996 2534"/>
                <a:gd name="T113" fmla="*/ T112 w 1473"/>
                <a:gd name="T114" fmla="+- 0 10463 10174"/>
                <a:gd name="T115" fmla="*/ 10463 h 2241"/>
                <a:gd name="T116" fmla="+- 0 3980 2534"/>
                <a:gd name="T117" fmla="*/ T116 w 1473"/>
                <a:gd name="T118" fmla="+- 0 10538 10174"/>
                <a:gd name="T119" fmla="*/ 10538 h 2241"/>
                <a:gd name="T120" fmla="+- 0 3946 2534"/>
                <a:gd name="T121" fmla="*/ T120 w 1473"/>
                <a:gd name="T122" fmla="+- 0 10667 10174"/>
                <a:gd name="T123" fmla="*/ 10667 h 2241"/>
                <a:gd name="T124" fmla="+- 0 3851 2534"/>
                <a:gd name="T125" fmla="*/ T124 w 1473"/>
                <a:gd name="T126" fmla="+- 0 10763 10174"/>
                <a:gd name="T127" fmla="*/ 10763 h 2241"/>
                <a:gd name="T128" fmla="+- 0 3724 2534"/>
                <a:gd name="T129" fmla="*/ T128 w 1473"/>
                <a:gd name="T130" fmla="+- 0 10797 10174"/>
                <a:gd name="T131" fmla="*/ 10797 h 2241"/>
                <a:gd name="T132" fmla="+- 0 3598 2534"/>
                <a:gd name="T133" fmla="*/ T132 w 1473"/>
                <a:gd name="T134" fmla="+- 0 10763 10174"/>
                <a:gd name="T135" fmla="*/ 10763 h 2241"/>
                <a:gd name="T136" fmla="+- 0 3530 2534"/>
                <a:gd name="T137" fmla="*/ T136 w 1473"/>
                <a:gd name="T138" fmla="+- 0 10707 10174"/>
                <a:gd name="T139" fmla="*/ 10707 h 2241"/>
                <a:gd name="T140" fmla="+- 0 3507 2534"/>
                <a:gd name="T141" fmla="*/ T140 w 1473"/>
                <a:gd name="T142" fmla="+- 0 10676 10174"/>
                <a:gd name="T143" fmla="*/ 10676 h 2241"/>
                <a:gd name="T144" fmla="+- 0 3490 2534"/>
                <a:gd name="T145" fmla="*/ T144 w 1473"/>
                <a:gd name="T146" fmla="+- 0 10645 10174"/>
                <a:gd name="T147" fmla="*/ 10645 h 2241"/>
                <a:gd name="T148" fmla="+- 0 3480 2534"/>
                <a:gd name="T149" fmla="*/ T148 w 1473"/>
                <a:gd name="T150" fmla="+- 0 10617 10174"/>
                <a:gd name="T151" fmla="*/ 10617 h 2241"/>
                <a:gd name="T152" fmla="+- 0 3468 2534"/>
                <a:gd name="T153" fmla="*/ T152 w 1473"/>
                <a:gd name="T154" fmla="+- 0 10538 10174"/>
                <a:gd name="T155" fmla="*/ 10538 h 2241"/>
                <a:gd name="T156" fmla="+- 0 3477 2534"/>
                <a:gd name="T157" fmla="*/ T156 w 1473"/>
                <a:gd name="T158" fmla="+- 0 10472 10174"/>
                <a:gd name="T159" fmla="*/ 10472 h 2241"/>
                <a:gd name="T160" fmla="+- 0 3543 2534"/>
                <a:gd name="T161" fmla="*/ T160 w 1473"/>
                <a:gd name="T162" fmla="+- 0 10360 10174"/>
                <a:gd name="T163" fmla="*/ 10360 h 2241"/>
                <a:gd name="T164" fmla="+- 0 3670 2534"/>
                <a:gd name="T165" fmla="*/ T164 w 1473"/>
                <a:gd name="T166" fmla="+- 0 10291 10174"/>
                <a:gd name="T167" fmla="*/ 10291 h 2241"/>
                <a:gd name="T168" fmla="+- 0 3811 2534"/>
                <a:gd name="T169" fmla="*/ T168 w 1473"/>
                <a:gd name="T170" fmla="+- 0 10300 10174"/>
                <a:gd name="T171" fmla="*/ 10300 h 2241"/>
                <a:gd name="T172" fmla="+- 0 3738 2534"/>
                <a:gd name="T173" fmla="*/ T172 w 1473"/>
                <a:gd name="T174" fmla="+- 0 10335 10174"/>
                <a:gd name="T175" fmla="*/ 10335 h 2241"/>
                <a:gd name="T176" fmla="+- 0 3926 2534"/>
                <a:gd name="T177" fmla="*/ T176 w 1473"/>
                <a:gd name="T178" fmla="+- 0 10362 10174"/>
                <a:gd name="T179" fmla="*/ 10362 h 2241"/>
                <a:gd name="T180" fmla="+- 0 3926 2534"/>
                <a:gd name="T181" fmla="*/ T180 w 1473"/>
                <a:gd name="T182" fmla="+- 0 10174 10174"/>
                <a:gd name="T183" fmla="*/ 10174 h 2241"/>
                <a:gd name="T184" fmla="+- 0 3899 2534"/>
                <a:gd name="T185" fmla="*/ T184 w 1473"/>
                <a:gd name="T186" fmla="+- 0 10319 10174"/>
                <a:gd name="T187" fmla="*/ 10319 h 2241"/>
                <a:gd name="T188" fmla="+- 0 3840 2534"/>
                <a:gd name="T189" fmla="*/ T188 w 1473"/>
                <a:gd name="T190" fmla="+- 0 10283 10174"/>
                <a:gd name="T191" fmla="*/ 10283 h 2241"/>
                <a:gd name="T192" fmla="+- 0 3708 2534"/>
                <a:gd name="T193" fmla="*/ T192 w 1473"/>
                <a:gd name="T194" fmla="+- 0 10258 10174"/>
                <a:gd name="T195" fmla="*/ 10258 h 2241"/>
                <a:gd name="T196" fmla="+- 0 3580 2534"/>
                <a:gd name="T197" fmla="*/ T196 w 1473"/>
                <a:gd name="T198" fmla="+- 0 10297 10174"/>
                <a:gd name="T199" fmla="*/ 10297 h 2241"/>
                <a:gd name="T200" fmla="+- 0 3479 2534"/>
                <a:gd name="T201" fmla="*/ T200 w 1473"/>
                <a:gd name="T202" fmla="+- 0 10399 10174"/>
                <a:gd name="T203" fmla="*/ 10399 h 2241"/>
                <a:gd name="T204" fmla="+- 0 3441 2534"/>
                <a:gd name="T205" fmla="*/ T204 w 1473"/>
                <a:gd name="T206" fmla="+- 0 10536 10174"/>
                <a:gd name="T207" fmla="*/ 10536 h 2241"/>
                <a:gd name="T208" fmla="+- 0 3454 2534"/>
                <a:gd name="T209" fmla="*/ T208 w 1473"/>
                <a:gd name="T210" fmla="+- 0 10625 10174"/>
                <a:gd name="T211" fmla="*/ 10625 h 2241"/>
                <a:gd name="T212" fmla="+- 0 3466 2534"/>
                <a:gd name="T213" fmla="*/ T212 w 1473"/>
                <a:gd name="T214" fmla="+- 0 10656 10174"/>
                <a:gd name="T215" fmla="*/ 10656 h 2241"/>
                <a:gd name="T216" fmla="+- 0 3484 2534"/>
                <a:gd name="T217" fmla="*/ T216 w 1473"/>
                <a:gd name="T218" fmla="+- 0 10690 10174"/>
                <a:gd name="T219" fmla="*/ 10690 h 2241"/>
                <a:gd name="T220" fmla="+- 0 3509 2534"/>
                <a:gd name="T221" fmla="*/ T220 w 1473"/>
                <a:gd name="T222" fmla="+- 0 10725 10174"/>
                <a:gd name="T223" fmla="*/ 10725 h 2241"/>
                <a:gd name="T224" fmla="+- 0 3568 2534"/>
                <a:gd name="T225" fmla="*/ T224 w 1473"/>
                <a:gd name="T226" fmla="+- 0 10777 10174"/>
                <a:gd name="T227" fmla="*/ 10777 h 2241"/>
                <a:gd name="T228" fmla="+- 0 3670 2534"/>
                <a:gd name="T229" fmla="*/ T228 w 1473"/>
                <a:gd name="T230" fmla="+- 0 10818 10174"/>
                <a:gd name="T231" fmla="*/ 10818 h 2241"/>
                <a:gd name="T232" fmla="+- 0 3778 2534"/>
                <a:gd name="T233" fmla="*/ T232 w 1473"/>
                <a:gd name="T234" fmla="+- 0 10818 10174"/>
                <a:gd name="T235" fmla="*/ 10818 h 2241"/>
                <a:gd name="T236" fmla="+- 0 3842 2534"/>
                <a:gd name="T237" fmla="*/ T236 w 1473"/>
                <a:gd name="T238" fmla="+- 0 10797 10174"/>
                <a:gd name="T239" fmla="*/ 10797 h 2241"/>
                <a:gd name="T240" fmla="+- 0 3924 2534"/>
                <a:gd name="T241" fmla="*/ T240 w 1473"/>
                <a:gd name="T242" fmla="+- 0 10741 10174"/>
                <a:gd name="T243" fmla="*/ 10741 h 2241"/>
                <a:gd name="T244" fmla="+- 0 3998 2534"/>
                <a:gd name="T245" fmla="*/ T244 w 1473"/>
                <a:gd name="T246" fmla="+- 0 10612 10174"/>
                <a:gd name="T247" fmla="*/ 10612 h 224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 ang="0">
                  <a:pos x="T245" y="T247"/>
                </a:cxn>
              </a:cxnLst>
              <a:rect l="0" t="0" r="r" b="b"/>
              <a:pathLst>
                <a:path w="1473" h="2241">
                  <a:moveTo>
                    <a:pt x="834" y="1545"/>
                  </a:moveTo>
                  <a:lnTo>
                    <a:pt x="776" y="1545"/>
                  </a:lnTo>
                  <a:lnTo>
                    <a:pt x="776" y="1569"/>
                  </a:lnTo>
                  <a:lnTo>
                    <a:pt x="680" y="1665"/>
                  </a:lnTo>
                  <a:lnTo>
                    <a:pt x="594" y="1665"/>
                  </a:lnTo>
                  <a:lnTo>
                    <a:pt x="611" y="1648"/>
                  </a:lnTo>
                  <a:lnTo>
                    <a:pt x="690" y="1569"/>
                  </a:lnTo>
                  <a:lnTo>
                    <a:pt x="776" y="1569"/>
                  </a:lnTo>
                  <a:lnTo>
                    <a:pt x="776" y="1545"/>
                  </a:lnTo>
                  <a:lnTo>
                    <a:pt x="697" y="1545"/>
                  </a:lnTo>
                  <a:lnTo>
                    <a:pt x="697" y="1466"/>
                  </a:lnTo>
                  <a:lnTo>
                    <a:pt x="697" y="1408"/>
                  </a:lnTo>
                  <a:lnTo>
                    <a:pt x="673" y="1432"/>
                  </a:lnTo>
                  <a:lnTo>
                    <a:pt x="673" y="1466"/>
                  </a:lnTo>
                  <a:lnTo>
                    <a:pt x="673" y="1552"/>
                  </a:lnTo>
                  <a:lnTo>
                    <a:pt x="577" y="1648"/>
                  </a:lnTo>
                  <a:lnTo>
                    <a:pt x="577" y="1562"/>
                  </a:lnTo>
                  <a:lnTo>
                    <a:pt x="673" y="1466"/>
                  </a:lnTo>
                  <a:lnTo>
                    <a:pt x="673" y="1432"/>
                  </a:lnTo>
                  <a:lnTo>
                    <a:pt x="553" y="1552"/>
                  </a:lnTo>
                  <a:lnTo>
                    <a:pt x="553" y="1672"/>
                  </a:lnTo>
                  <a:lnTo>
                    <a:pt x="542" y="1683"/>
                  </a:lnTo>
                  <a:lnTo>
                    <a:pt x="525" y="1666"/>
                  </a:lnTo>
                  <a:lnTo>
                    <a:pt x="465" y="1628"/>
                  </a:lnTo>
                  <a:lnTo>
                    <a:pt x="397" y="1604"/>
                  </a:lnTo>
                  <a:lnTo>
                    <a:pt x="323" y="1595"/>
                  </a:lnTo>
                  <a:lnTo>
                    <a:pt x="249" y="1604"/>
                  </a:lnTo>
                  <a:lnTo>
                    <a:pt x="181" y="1628"/>
                  </a:lnTo>
                  <a:lnTo>
                    <a:pt x="121" y="1666"/>
                  </a:lnTo>
                  <a:lnTo>
                    <a:pt x="71" y="1716"/>
                  </a:lnTo>
                  <a:lnTo>
                    <a:pt x="33" y="1776"/>
                  </a:lnTo>
                  <a:lnTo>
                    <a:pt x="9" y="1844"/>
                  </a:lnTo>
                  <a:lnTo>
                    <a:pt x="0" y="1918"/>
                  </a:lnTo>
                  <a:lnTo>
                    <a:pt x="9" y="1992"/>
                  </a:lnTo>
                  <a:lnTo>
                    <a:pt x="33" y="2060"/>
                  </a:lnTo>
                  <a:lnTo>
                    <a:pt x="71" y="2120"/>
                  </a:lnTo>
                  <a:lnTo>
                    <a:pt x="121" y="2170"/>
                  </a:lnTo>
                  <a:lnTo>
                    <a:pt x="181" y="2208"/>
                  </a:lnTo>
                  <a:lnTo>
                    <a:pt x="249" y="2232"/>
                  </a:lnTo>
                  <a:lnTo>
                    <a:pt x="323" y="2241"/>
                  </a:lnTo>
                  <a:lnTo>
                    <a:pt x="397" y="2232"/>
                  </a:lnTo>
                  <a:lnTo>
                    <a:pt x="465" y="2208"/>
                  </a:lnTo>
                  <a:lnTo>
                    <a:pt x="525" y="2170"/>
                  </a:lnTo>
                  <a:lnTo>
                    <a:pt x="575" y="2120"/>
                  </a:lnTo>
                  <a:lnTo>
                    <a:pt x="613" y="2060"/>
                  </a:lnTo>
                  <a:lnTo>
                    <a:pt x="637" y="1992"/>
                  </a:lnTo>
                  <a:lnTo>
                    <a:pt x="646" y="1918"/>
                  </a:lnTo>
                  <a:lnTo>
                    <a:pt x="637" y="1844"/>
                  </a:lnTo>
                  <a:lnTo>
                    <a:pt x="613" y="1776"/>
                  </a:lnTo>
                  <a:lnTo>
                    <a:pt x="575" y="1716"/>
                  </a:lnTo>
                  <a:lnTo>
                    <a:pt x="559" y="1700"/>
                  </a:lnTo>
                  <a:lnTo>
                    <a:pt x="570" y="1689"/>
                  </a:lnTo>
                  <a:lnTo>
                    <a:pt x="690" y="1689"/>
                  </a:lnTo>
                  <a:lnTo>
                    <a:pt x="714" y="1665"/>
                  </a:lnTo>
                  <a:lnTo>
                    <a:pt x="810" y="1569"/>
                  </a:lnTo>
                  <a:lnTo>
                    <a:pt x="834" y="1545"/>
                  </a:lnTo>
                  <a:moveTo>
                    <a:pt x="1473" y="364"/>
                  </a:moveTo>
                  <a:lnTo>
                    <a:pt x="1462" y="289"/>
                  </a:lnTo>
                  <a:lnTo>
                    <a:pt x="1436" y="297"/>
                  </a:lnTo>
                  <a:lnTo>
                    <a:pt x="1446" y="364"/>
                  </a:lnTo>
                  <a:lnTo>
                    <a:pt x="1438" y="431"/>
                  </a:lnTo>
                  <a:lnTo>
                    <a:pt x="1412" y="493"/>
                  </a:lnTo>
                  <a:lnTo>
                    <a:pt x="1371" y="548"/>
                  </a:lnTo>
                  <a:lnTo>
                    <a:pt x="1317" y="589"/>
                  </a:lnTo>
                  <a:lnTo>
                    <a:pt x="1255" y="614"/>
                  </a:lnTo>
                  <a:lnTo>
                    <a:pt x="1190" y="623"/>
                  </a:lnTo>
                  <a:lnTo>
                    <a:pt x="1125" y="614"/>
                  </a:lnTo>
                  <a:lnTo>
                    <a:pt x="1064" y="589"/>
                  </a:lnTo>
                  <a:lnTo>
                    <a:pt x="1009" y="548"/>
                  </a:lnTo>
                  <a:lnTo>
                    <a:pt x="996" y="533"/>
                  </a:lnTo>
                  <a:lnTo>
                    <a:pt x="983" y="518"/>
                  </a:lnTo>
                  <a:lnTo>
                    <a:pt x="973" y="502"/>
                  </a:lnTo>
                  <a:lnTo>
                    <a:pt x="963" y="485"/>
                  </a:lnTo>
                  <a:lnTo>
                    <a:pt x="956" y="471"/>
                  </a:lnTo>
                  <a:lnTo>
                    <a:pt x="950" y="457"/>
                  </a:lnTo>
                  <a:lnTo>
                    <a:pt x="946" y="443"/>
                  </a:lnTo>
                  <a:lnTo>
                    <a:pt x="941" y="428"/>
                  </a:lnTo>
                  <a:lnTo>
                    <a:pt x="934" y="364"/>
                  </a:lnTo>
                  <a:lnTo>
                    <a:pt x="934" y="362"/>
                  </a:lnTo>
                  <a:lnTo>
                    <a:pt x="943" y="298"/>
                  </a:lnTo>
                  <a:lnTo>
                    <a:pt x="968" y="238"/>
                  </a:lnTo>
                  <a:lnTo>
                    <a:pt x="1009" y="186"/>
                  </a:lnTo>
                  <a:lnTo>
                    <a:pt x="1069" y="141"/>
                  </a:lnTo>
                  <a:lnTo>
                    <a:pt x="1136" y="117"/>
                  </a:lnTo>
                  <a:lnTo>
                    <a:pt x="1207" y="112"/>
                  </a:lnTo>
                  <a:lnTo>
                    <a:pt x="1277" y="126"/>
                  </a:lnTo>
                  <a:lnTo>
                    <a:pt x="1342" y="161"/>
                  </a:lnTo>
                  <a:lnTo>
                    <a:pt x="1204" y="161"/>
                  </a:lnTo>
                  <a:lnTo>
                    <a:pt x="1204" y="188"/>
                  </a:lnTo>
                  <a:lnTo>
                    <a:pt x="1392" y="188"/>
                  </a:lnTo>
                  <a:lnTo>
                    <a:pt x="1392" y="145"/>
                  </a:lnTo>
                  <a:lnTo>
                    <a:pt x="1392" y="0"/>
                  </a:lnTo>
                  <a:lnTo>
                    <a:pt x="1365" y="0"/>
                  </a:lnTo>
                  <a:lnTo>
                    <a:pt x="1365" y="145"/>
                  </a:lnTo>
                  <a:lnTo>
                    <a:pt x="1311" y="112"/>
                  </a:lnTo>
                  <a:lnTo>
                    <a:pt x="1306" y="109"/>
                  </a:lnTo>
                  <a:lnTo>
                    <a:pt x="1241" y="89"/>
                  </a:lnTo>
                  <a:lnTo>
                    <a:pt x="1174" y="84"/>
                  </a:lnTo>
                  <a:lnTo>
                    <a:pt x="1108" y="96"/>
                  </a:lnTo>
                  <a:lnTo>
                    <a:pt x="1046" y="123"/>
                  </a:lnTo>
                  <a:lnTo>
                    <a:pt x="990" y="167"/>
                  </a:lnTo>
                  <a:lnTo>
                    <a:pt x="945" y="225"/>
                  </a:lnTo>
                  <a:lnTo>
                    <a:pt x="917" y="291"/>
                  </a:lnTo>
                  <a:lnTo>
                    <a:pt x="907" y="362"/>
                  </a:lnTo>
                  <a:lnTo>
                    <a:pt x="915" y="435"/>
                  </a:lnTo>
                  <a:lnTo>
                    <a:pt x="920" y="451"/>
                  </a:lnTo>
                  <a:lnTo>
                    <a:pt x="925" y="467"/>
                  </a:lnTo>
                  <a:lnTo>
                    <a:pt x="932" y="482"/>
                  </a:lnTo>
                  <a:lnTo>
                    <a:pt x="939" y="497"/>
                  </a:lnTo>
                  <a:lnTo>
                    <a:pt x="950" y="516"/>
                  </a:lnTo>
                  <a:lnTo>
                    <a:pt x="962" y="534"/>
                  </a:lnTo>
                  <a:lnTo>
                    <a:pt x="975" y="551"/>
                  </a:lnTo>
                  <a:lnTo>
                    <a:pt x="990" y="567"/>
                  </a:lnTo>
                  <a:lnTo>
                    <a:pt x="1034" y="603"/>
                  </a:lnTo>
                  <a:lnTo>
                    <a:pt x="1083" y="629"/>
                  </a:lnTo>
                  <a:lnTo>
                    <a:pt x="1136" y="644"/>
                  </a:lnTo>
                  <a:lnTo>
                    <a:pt x="1190" y="650"/>
                  </a:lnTo>
                  <a:lnTo>
                    <a:pt x="1244" y="644"/>
                  </a:lnTo>
                  <a:lnTo>
                    <a:pt x="1297" y="629"/>
                  </a:lnTo>
                  <a:lnTo>
                    <a:pt x="1308" y="623"/>
                  </a:lnTo>
                  <a:lnTo>
                    <a:pt x="1346" y="603"/>
                  </a:lnTo>
                  <a:lnTo>
                    <a:pt x="1390" y="567"/>
                  </a:lnTo>
                  <a:lnTo>
                    <a:pt x="1436" y="507"/>
                  </a:lnTo>
                  <a:lnTo>
                    <a:pt x="1464" y="438"/>
                  </a:lnTo>
                  <a:lnTo>
                    <a:pt x="1473" y="364"/>
                  </a:lnTo>
                </a:path>
              </a:pathLst>
            </a:custGeom>
            <a:solidFill>
              <a:srgbClr val="00B4D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0" name="Picture 92">
              <a:extLst>
                <a:ext uri="{FF2B5EF4-FFF2-40B4-BE49-F238E27FC236}">
                  <a16:creationId xmlns:a16="http://schemas.microsoft.com/office/drawing/2014/main" id="{F1A24E6A-118E-4E4F-EC7A-9B72577EB11A}"/>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3381" y="10198"/>
              <a:ext cx="304" cy="304"/>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91">
              <a:extLst>
                <a:ext uri="{FF2B5EF4-FFF2-40B4-BE49-F238E27FC236}">
                  <a16:creationId xmlns:a16="http://schemas.microsoft.com/office/drawing/2014/main" id="{17BBBAB5-7A8F-F244-44C1-EB3F9975561D}"/>
                </a:ext>
              </a:extLst>
            </p:cNvPr>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3901" y="10392"/>
              <a:ext cx="155" cy="155"/>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90">
              <a:extLst>
                <a:ext uri="{FF2B5EF4-FFF2-40B4-BE49-F238E27FC236}">
                  <a16:creationId xmlns:a16="http://schemas.microsoft.com/office/drawing/2014/main" id="{D1DBCFD9-3DAD-B0B8-675D-542228CA8FD1}"/>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3736" y="10644"/>
              <a:ext cx="229" cy="229"/>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89">
              <a:extLst>
                <a:ext uri="{FF2B5EF4-FFF2-40B4-BE49-F238E27FC236}">
                  <a16:creationId xmlns:a16="http://schemas.microsoft.com/office/drawing/2014/main" id="{2CEB90DB-6842-29D0-C6A2-5B2A0440BDB9}"/>
                </a:ext>
              </a:extLst>
            </p:cNvPr>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3402" y="10590"/>
              <a:ext cx="244" cy="244"/>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88">
              <a:extLst>
                <a:ext uri="{FF2B5EF4-FFF2-40B4-BE49-F238E27FC236}">
                  <a16:creationId xmlns:a16="http://schemas.microsoft.com/office/drawing/2014/main" id="{A28D4C9B-6324-E4A4-8AF6-9B64E4513774}"/>
                </a:ext>
              </a:extLst>
            </p:cNvPr>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8964" y="11678"/>
              <a:ext cx="538" cy="220"/>
            </a:xfrm>
            <a:prstGeom prst="rect">
              <a:avLst/>
            </a:prstGeom>
            <a:noFill/>
            <a:extLst>
              <a:ext uri="{909E8E84-426E-40DD-AFC4-6F175D3DCCD1}">
                <a14:hiddenFill xmlns:a14="http://schemas.microsoft.com/office/drawing/2010/main">
                  <a:solidFill>
                    <a:srgbClr val="FFFFFF"/>
                  </a:solidFill>
                </a14:hiddenFill>
              </a:ext>
            </a:extLst>
          </p:spPr>
        </p:pic>
        <p:sp>
          <p:nvSpPr>
            <p:cNvPr id="85" name="Freeform 87">
              <a:extLst>
                <a:ext uri="{FF2B5EF4-FFF2-40B4-BE49-F238E27FC236}">
                  <a16:creationId xmlns:a16="http://schemas.microsoft.com/office/drawing/2014/main" id="{B7525532-A906-C65B-D398-CFFEA17EF497}"/>
                </a:ext>
              </a:extLst>
            </p:cNvPr>
            <p:cNvSpPr>
              <a:spLocks/>
            </p:cNvSpPr>
            <p:nvPr/>
          </p:nvSpPr>
          <p:spPr bwMode="auto">
            <a:xfrm>
              <a:off x="9182" y="11723"/>
              <a:ext cx="435" cy="399"/>
            </a:xfrm>
            <a:custGeom>
              <a:avLst/>
              <a:gdLst>
                <a:gd name="T0" fmla="+- 0 9617 9182"/>
                <a:gd name="T1" fmla="*/ T0 w 435"/>
                <a:gd name="T2" fmla="+- 0 11831 11723"/>
                <a:gd name="T3" fmla="*/ 11831 h 399"/>
                <a:gd name="T4" fmla="+- 0 9616 9182"/>
                <a:gd name="T5" fmla="*/ T4 w 435"/>
                <a:gd name="T6" fmla="+- 0 11828 11723"/>
                <a:gd name="T7" fmla="*/ 11828 h 399"/>
                <a:gd name="T8" fmla="+- 0 9496 9182"/>
                <a:gd name="T9" fmla="*/ T8 w 435"/>
                <a:gd name="T10" fmla="+- 0 11724 11723"/>
                <a:gd name="T11" fmla="*/ 11724 h 399"/>
                <a:gd name="T12" fmla="+- 0 9495 9182"/>
                <a:gd name="T13" fmla="*/ T12 w 435"/>
                <a:gd name="T14" fmla="+- 0 11723 11723"/>
                <a:gd name="T15" fmla="*/ 11723 h 399"/>
                <a:gd name="T16" fmla="+- 0 9182 9182"/>
                <a:gd name="T17" fmla="*/ T16 w 435"/>
                <a:gd name="T18" fmla="+- 0 11723 11723"/>
                <a:gd name="T19" fmla="*/ 11723 h 399"/>
                <a:gd name="T20" fmla="+- 0 9182 9182"/>
                <a:gd name="T21" fmla="*/ T20 w 435"/>
                <a:gd name="T22" fmla="+- 0 11740 11723"/>
                <a:gd name="T23" fmla="*/ 11740 h 399"/>
                <a:gd name="T24" fmla="+- 0 9490 9182"/>
                <a:gd name="T25" fmla="*/ T24 w 435"/>
                <a:gd name="T26" fmla="+- 0 11740 11723"/>
                <a:gd name="T27" fmla="*/ 11740 h 399"/>
                <a:gd name="T28" fmla="+- 0 9587 9182"/>
                <a:gd name="T29" fmla="*/ T28 w 435"/>
                <a:gd name="T30" fmla="+- 0 11824 11723"/>
                <a:gd name="T31" fmla="*/ 11824 h 399"/>
                <a:gd name="T32" fmla="+- 0 9550 9182"/>
                <a:gd name="T33" fmla="*/ T32 w 435"/>
                <a:gd name="T34" fmla="+- 0 11824 11723"/>
                <a:gd name="T35" fmla="*/ 11824 h 399"/>
                <a:gd name="T36" fmla="+- 0 9541 9182"/>
                <a:gd name="T37" fmla="*/ T36 w 435"/>
                <a:gd name="T38" fmla="+- 0 11824 11723"/>
                <a:gd name="T39" fmla="*/ 11824 h 399"/>
                <a:gd name="T40" fmla="+- 0 9182 9182"/>
                <a:gd name="T41" fmla="*/ T40 w 435"/>
                <a:gd name="T42" fmla="+- 0 11824 11723"/>
                <a:gd name="T43" fmla="*/ 11824 h 399"/>
                <a:gd name="T44" fmla="+- 0 9182 9182"/>
                <a:gd name="T45" fmla="*/ T44 w 435"/>
                <a:gd name="T46" fmla="+- 0 11840 11723"/>
                <a:gd name="T47" fmla="*/ 11840 h 399"/>
                <a:gd name="T48" fmla="+- 0 9538 9182"/>
                <a:gd name="T49" fmla="*/ T48 w 435"/>
                <a:gd name="T50" fmla="+- 0 11840 11723"/>
                <a:gd name="T51" fmla="*/ 11840 h 399"/>
                <a:gd name="T52" fmla="+- 0 9538 9182"/>
                <a:gd name="T53" fmla="*/ T52 w 435"/>
                <a:gd name="T54" fmla="+- 0 12020 11723"/>
                <a:gd name="T55" fmla="*/ 12020 h 399"/>
                <a:gd name="T56" fmla="+- 0 9519 9182"/>
                <a:gd name="T57" fmla="*/ T56 w 435"/>
                <a:gd name="T58" fmla="+- 0 12020 11723"/>
                <a:gd name="T59" fmla="*/ 12020 h 399"/>
                <a:gd name="T60" fmla="+- 0 9515 9182"/>
                <a:gd name="T61" fmla="*/ T60 w 435"/>
                <a:gd name="T62" fmla="+- 0 12024 11723"/>
                <a:gd name="T63" fmla="*/ 12024 h 399"/>
                <a:gd name="T64" fmla="+- 0 9515 9182"/>
                <a:gd name="T65" fmla="*/ T64 w 435"/>
                <a:gd name="T66" fmla="+- 0 12033 11723"/>
                <a:gd name="T67" fmla="*/ 12033 h 399"/>
                <a:gd name="T68" fmla="+- 0 9519 9182"/>
                <a:gd name="T69" fmla="*/ T68 w 435"/>
                <a:gd name="T70" fmla="+- 0 12036 11723"/>
                <a:gd name="T71" fmla="*/ 12036 h 399"/>
                <a:gd name="T72" fmla="+- 0 9538 9182"/>
                <a:gd name="T73" fmla="*/ T72 w 435"/>
                <a:gd name="T74" fmla="+- 0 12036 11723"/>
                <a:gd name="T75" fmla="*/ 12036 h 399"/>
                <a:gd name="T76" fmla="+- 0 9538 9182"/>
                <a:gd name="T77" fmla="*/ T76 w 435"/>
                <a:gd name="T78" fmla="+- 0 12062 11723"/>
                <a:gd name="T79" fmla="*/ 12062 h 399"/>
                <a:gd name="T80" fmla="+- 0 9541 9182"/>
                <a:gd name="T81" fmla="*/ T80 w 435"/>
                <a:gd name="T82" fmla="+- 0 12065 11723"/>
                <a:gd name="T83" fmla="*/ 12065 h 399"/>
                <a:gd name="T84" fmla="+- 0 9557 9182"/>
                <a:gd name="T85" fmla="*/ T84 w 435"/>
                <a:gd name="T86" fmla="+- 0 12065 11723"/>
                <a:gd name="T87" fmla="*/ 12065 h 399"/>
                <a:gd name="T88" fmla="+- 0 9567 9182"/>
                <a:gd name="T89" fmla="*/ T88 w 435"/>
                <a:gd name="T90" fmla="+- 0 12074 11723"/>
                <a:gd name="T91" fmla="*/ 12074 h 399"/>
                <a:gd name="T92" fmla="+- 0 9567 9182"/>
                <a:gd name="T93" fmla="*/ T92 w 435"/>
                <a:gd name="T94" fmla="+- 0 12097 11723"/>
                <a:gd name="T95" fmla="*/ 12097 h 399"/>
                <a:gd name="T96" fmla="+- 0 9557 9182"/>
                <a:gd name="T97" fmla="*/ T96 w 435"/>
                <a:gd name="T98" fmla="+- 0 12106 11723"/>
                <a:gd name="T99" fmla="*/ 12106 h 399"/>
                <a:gd name="T100" fmla="+- 0 9537 9182"/>
                <a:gd name="T101" fmla="*/ T100 w 435"/>
                <a:gd name="T102" fmla="+- 0 12106 11723"/>
                <a:gd name="T103" fmla="*/ 12106 h 399"/>
                <a:gd name="T104" fmla="+- 0 9529 9182"/>
                <a:gd name="T105" fmla="*/ T104 w 435"/>
                <a:gd name="T106" fmla="+- 0 12100 11723"/>
                <a:gd name="T107" fmla="*/ 12100 h 399"/>
                <a:gd name="T108" fmla="+- 0 9525 9182"/>
                <a:gd name="T109" fmla="*/ T108 w 435"/>
                <a:gd name="T110" fmla="+- 0 12087 11723"/>
                <a:gd name="T111" fmla="*/ 12087 h 399"/>
                <a:gd name="T112" fmla="+- 0 9521 9182"/>
                <a:gd name="T113" fmla="*/ T112 w 435"/>
                <a:gd name="T114" fmla="+- 0 12085 11723"/>
                <a:gd name="T115" fmla="*/ 12085 h 399"/>
                <a:gd name="T116" fmla="+- 0 9512 9182"/>
                <a:gd name="T117" fmla="*/ T116 w 435"/>
                <a:gd name="T118" fmla="+- 0 12088 11723"/>
                <a:gd name="T119" fmla="*/ 12088 h 399"/>
                <a:gd name="T120" fmla="+- 0 9510 9182"/>
                <a:gd name="T121" fmla="*/ T120 w 435"/>
                <a:gd name="T122" fmla="+- 0 12092 11723"/>
                <a:gd name="T123" fmla="*/ 12092 h 399"/>
                <a:gd name="T124" fmla="+- 0 9511 9182"/>
                <a:gd name="T125" fmla="*/ T124 w 435"/>
                <a:gd name="T126" fmla="+- 0 12097 11723"/>
                <a:gd name="T127" fmla="*/ 12097 h 399"/>
                <a:gd name="T128" fmla="+- 0 9516 9182"/>
                <a:gd name="T129" fmla="*/ T128 w 435"/>
                <a:gd name="T130" fmla="+- 0 12107 11723"/>
                <a:gd name="T131" fmla="*/ 12107 h 399"/>
                <a:gd name="T132" fmla="+- 0 9524 9182"/>
                <a:gd name="T133" fmla="*/ T132 w 435"/>
                <a:gd name="T134" fmla="+- 0 12115 11723"/>
                <a:gd name="T135" fmla="*/ 12115 h 399"/>
                <a:gd name="T136" fmla="+- 0 9534 9182"/>
                <a:gd name="T137" fmla="*/ T136 w 435"/>
                <a:gd name="T138" fmla="+- 0 12120 11723"/>
                <a:gd name="T139" fmla="*/ 12120 h 399"/>
                <a:gd name="T140" fmla="+- 0 9546 9182"/>
                <a:gd name="T141" fmla="*/ T140 w 435"/>
                <a:gd name="T142" fmla="+- 0 12122 11723"/>
                <a:gd name="T143" fmla="*/ 12122 h 399"/>
                <a:gd name="T144" fmla="+- 0 9560 9182"/>
                <a:gd name="T145" fmla="*/ T144 w 435"/>
                <a:gd name="T146" fmla="+- 0 12119 11723"/>
                <a:gd name="T147" fmla="*/ 12119 h 399"/>
                <a:gd name="T148" fmla="+- 0 9572 9182"/>
                <a:gd name="T149" fmla="*/ T148 w 435"/>
                <a:gd name="T150" fmla="+- 0 12112 11723"/>
                <a:gd name="T151" fmla="*/ 12112 h 399"/>
                <a:gd name="T152" fmla="+- 0 9576 9182"/>
                <a:gd name="T153" fmla="*/ T152 w 435"/>
                <a:gd name="T154" fmla="+- 0 12106 11723"/>
                <a:gd name="T155" fmla="*/ 12106 h 399"/>
                <a:gd name="T156" fmla="+- 0 9580 9182"/>
                <a:gd name="T157" fmla="*/ T156 w 435"/>
                <a:gd name="T158" fmla="+- 0 12100 11723"/>
                <a:gd name="T159" fmla="*/ 12100 h 399"/>
                <a:gd name="T160" fmla="+- 0 9583 9182"/>
                <a:gd name="T161" fmla="*/ T160 w 435"/>
                <a:gd name="T162" fmla="+- 0 12086 11723"/>
                <a:gd name="T163" fmla="*/ 12086 h 399"/>
                <a:gd name="T164" fmla="+- 0 9580 9182"/>
                <a:gd name="T165" fmla="*/ T164 w 435"/>
                <a:gd name="T166" fmla="+- 0 12073 11723"/>
                <a:gd name="T167" fmla="*/ 12073 h 399"/>
                <a:gd name="T168" fmla="+- 0 9574 9182"/>
                <a:gd name="T169" fmla="*/ T168 w 435"/>
                <a:gd name="T170" fmla="+- 0 12063 11723"/>
                <a:gd name="T171" fmla="*/ 12063 h 399"/>
                <a:gd name="T172" fmla="+- 0 9565 9182"/>
                <a:gd name="T173" fmla="*/ T172 w 435"/>
                <a:gd name="T174" fmla="+- 0 12055 11723"/>
                <a:gd name="T175" fmla="*/ 12055 h 399"/>
                <a:gd name="T176" fmla="+- 0 9554 9182"/>
                <a:gd name="T177" fmla="*/ T176 w 435"/>
                <a:gd name="T178" fmla="+- 0 12050 11723"/>
                <a:gd name="T179" fmla="*/ 12050 h 399"/>
                <a:gd name="T180" fmla="+- 0 9554 9182"/>
                <a:gd name="T181" fmla="*/ T180 w 435"/>
                <a:gd name="T182" fmla="+- 0 12036 11723"/>
                <a:gd name="T183" fmla="*/ 12036 h 399"/>
                <a:gd name="T184" fmla="+- 0 9573 9182"/>
                <a:gd name="T185" fmla="*/ T184 w 435"/>
                <a:gd name="T186" fmla="+- 0 12036 11723"/>
                <a:gd name="T187" fmla="*/ 12036 h 399"/>
                <a:gd name="T188" fmla="+- 0 9576 9182"/>
                <a:gd name="T189" fmla="*/ T188 w 435"/>
                <a:gd name="T190" fmla="+- 0 12033 11723"/>
                <a:gd name="T191" fmla="*/ 12033 h 399"/>
                <a:gd name="T192" fmla="+- 0 9576 9182"/>
                <a:gd name="T193" fmla="*/ T192 w 435"/>
                <a:gd name="T194" fmla="+- 0 12024 11723"/>
                <a:gd name="T195" fmla="*/ 12024 h 399"/>
                <a:gd name="T196" fmla="+- 0 9573 9182"/>
                <a:gd name="T197" fmla="*/ T196 w 435"/>
                <a:gd name="T198" fmla="+- 0 12020 11723"/>
                <a:gd name="T199" fmla="*/ 12020 h 399"/>
                <a:gd name="T200" fmla="+- 0 9554 9182"/>
                <a:gd name="T201" fmla="*/ T200 w 435"/>
                <a:gd name="T202" fmla="+- 0 12020 11723"/>
                <a:gd name="T203" fmla="*/ 12020 h 399"/>
                <a:gd name="T204" fmla="+- 0 9554 9182"/>
                <a:gd name="T205" fmla="*/ T204 w 435"/>
                <a:gd name="T206" fmla="+- 0 11840 11723"/>
                <a:gd name="T207" fmla="*/ 11840 h 399"/>
                <a:gd name="T208" fmla="+- 0 9612 9182"/>
                <a:gd name="T209" fmla="*/ T208 w 435"/>
                <a:gd name="T210" fmla="+- 0 11840 11723"/>
                <a:gd name="T211" fmla="*/ 11840 h 399"/>
                <a:gd name="T212" fmla="+- 0 9615 9182"/>
                <a:gd name="T213" fmla="*/ T212 w 435"/>
                <a:gd name="T214" fmla="+- 0 11838 11723"/>
                <a:gd name="T215" fmla="*/ 11838 h 399"/>
                <a:gd name="T216" fmla="+- 0 9617 9182"/>
                <a:gd name="T217" fmla="*/ T216 w 435"/>
                <a:gd name="T218" fmla="+- 0 11831 11723"/>
                <a:gd name="T219" fmla="*/ 11831 h 3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Lst>
              <a:rect l="0" t="0" r="r" b="b"/>
              <a:pathLst>
                <a:path w="435" h="399">
                  <a:moveTo>
                    <a:pt x="435" y="108"/>
                  </a:moveTo>
                  <a:lnTo>
                    <a:pt x="434" y="105"/>
                  </a:lnTo>
                  <a:lnTo>
                    <a:pt x="314" y="1"/>
                  </a:lnTo>
                  <a:lnTo>
                    <a:pt x="313" y="0"/>
                  </a:lnTo>
                  <a:lnTo>
                    <a:pt x="0" y="0"/>
                  </a:lnTo>
                  <a:lnTo>
                    <a:pt x="0" y="17"/>
                  </a:lnTo>
                  <a:lnTo>
                    <a:pt x="308" y="17"/>
                  </a:lnTo>
                  <a:lnTo>
                    <a:pt x="405" y="101"/>
                  </a:lnTo>
                  <a:lnTo>
                    <a:pt x="368" y="101"/>
                  </a:lnTo>
                  <a:lnTo>
                    <a:pt x="359" y="101"/>
                  </a:lnTo>
                  <a:lnTo>
                    <a:pt x="0" y="101"/>
                  </a:lnTo>
                  <a:lnTo>
                    <a:pt x="0" y="117"/>
                  </a:lnTo>
                  <a:lnTo>
                    <a:pt x="356" y="117"/>
                  </a:lnTo>
                  <a:lnTo>
                    <a:pt x="356" y="297"/>
                  </a:lnTo>
                  <a:lnTo>
                    <a:pt x="337" y="297"/>
                  </a:lnTo>
                  <a:lnTo>
                    <a:pt x="333" y="301"/>
                  </a:lnTo>
                  <a:lnTo>
                    <a:pt x="333" y="310"/>
                  </a:lnTo>
                  <a:lnTo>
                    <a:pt x="337" y="313"/>
                  </a:lnTo>
                  <a:lnTo>
                    <a:pt x="356" y="313"/>
                  </a:lnTo>
                  <a:lnTo>
                    <a:pt x="356" y="339"/>
                  </a:lnTo>
                  <a:lnTo>
                    <a:pt x="359" y="342"/>
                  </a:lnTo>
                  <a:lnTo>
                    <a:pt x="375" y="342"/>
                  </a:lnTo>
                  <a:lnTo>
                    <a:pt x="385" y="351"/>
                  </a:lnTo>
                  <a:lnTo>
                    <a:pt x="385" y="374"/>
                  </a:lnTo>
                  <a:lnTo>
                    <a:pt x="375" y="383"/>
                  </a:lnTo>
                  <a:lnTo>
                    <a:pt x="355" y="383"/>
                  </a:lnTo>
                  <a:lnTo>
                    <a:pt x="347" y="377"/>
                  </a:lnTo>
                  <a:lnTo>
                    <a:pt x="343" y="364"/>
                  </a:lnTo>
                  <a:lnTo>
                    <a:pt x="339" y="362"/>
                  </a:lnTo>
                  <a:lnTo>
                    <a:pt x="330" y="365"/>
                  </a:lnTo>
                  <a:lnTo>
                    <a:pt x="328" y="369"/>
                  </a:lnTo>
                  <a:lnTo>
                    <a:pt x="329" y="374"/>
                  </a:lnTo>
                  <a:lnTo>
                    <a:pt x="334" y="384"/>
                  </a:lnTo>
                  <a:lnTo>
                    <a:pt x="342" y="392"/>
                  </a:lnTo>
                  <a:lnTo>
                    <a:pt x="352" y="397"/>
                  </a:lnTo>
                  <a:lnTo>
                    <a:pt x="364" y="399"/>
                  </a:lnTo>
                  <a:lnTo>
                    <a:pt x="378" y="396"/>
                  </a:lnTo>
                  <a:lnTo>
                    <a:pt x="390" y="389"/>
                  </a:lnTo>
                  <a:lnTo>
                    <a:pt x="394" y="383"/>
                  </a:lnTo>
                  <a:lnTo>
                    <a:pt x="398" y="377"/>
                  </a:lnTo>
                  <a:lnTo>
                    <a:pt x="401" y="363"/>
                  </a:lnTo>
                  <a:lnTo>
                    <a:pt x="398" y="350"/>
                  </a:lnTo>
                  <a:lnTo>
                    <a:pt x="392" y="340"/>
                  </a:lnTo>
                  <a:lnTo>
                    <a:pt x="383" y="332"/>
                  </a:lnTo>
                  <a:lnTo>
                    <a:pt x="372" y="327"/>
                  </a:lnTo>
                  <a:lnTo>
                    <a:pt x="372" y="313"/>
                  </a:lnTo>
                  <a:lnTo>
                    <a:pt x="391" y="313"/>
                  </a:lnTo>
                  <a:lnTo>
                    <a:pt x="394" y="310"/>
                  </a:lnTo>
                  <a:lnTo>
                    <a:pt x="394" y="301"/>
                  </a:lnTo>
                  <a:lnTo>
                    <a:pt x="391" y="297"/>
                  </a:lnTo>
                  <a:lnTo>
                    <a:pt x="372" y="297"/>
                  </a:lnTo>
                  <a:lnTo>
                    <a:pt x="372" y="117"/>
                  </a:lnTo>
                  <a:lnTo>
                    <a:pt x="430" y="117"/>
                  </a:lnTo>
                  <a:lnTo>
                    <a:pt x="433" y="115"/>
                  </a:lnTo>
                  <a:lnTo>
                    <a:pt x="435" y="108"/>
                  </a:lnTo>
                </a:path>
              </a:pathLst>
            </a:custGeom>
            <a:solidFill>
              <a:srgbClr val="00B3D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6" name="Picture 86">
              <a:extLst>
                <a:ext uri="{FF2B5EF4-FFF2-40B4-BE49-F238E27FC236}">
                  <a16:creationId xmlns:a16="http://schemas.microsoft.com/office/drawing/2014/main" id="{7AFECD57-0EE8-F4D1-7413-6C81FBE35EE3}"/>
                </a:ext>
              </a:extLst>
            </p:cNvPr>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8792" y="11720"/>
              <a:ext cx="188" cy="117"/>
            </a:xfrm>
            <a:prstGeom prst="rect">
              <a:avLst/>
            </a:prstGeom>
            <a:noFill/>
            <a:extLst>
              <a:ext uri="{909E8E84-426E-40DD-AFC4-6F175D3DCCD1}">
                <a14:hiddenFill xmlns:a14="http://schemas.microsoft.com/office/drawing/2010/main">
                  <a:solidFill>
                    <a:srgbClr val="FFFFFF"/>
                  </a:solidFill>
                </a14:hiddenFill>
              </a:ext>
            </a:extLst>
          </p:spPr>
        </p:pic>
        <p:cxnSp>
          <p:nvCxnSpPr>
            <p:cNvPr id="87" name="Line 85">
              <a:extLst>
                <a:ext uri="{FF2B5EF4-FFF2-40B4-BE49-F238E27FC236}">
                  <a16:creationId xmlns:a16="http://schemas.microsoft.com/office/drawing/2014/main" id="{8A059922-F420-301F-B178-543599F0A53B}"/>
                </a:ext>
              </a:extLst>
            </p:cNvPr>
            <p:cNvCxnSpPr>
              <a:cxnSpLocks noChangeShapeType="1"/>
            </p:cNvCxnSpPr>
            <p:nvPr/>
          </p:nvCxnSpPr>
          <p:spPr bwMode="auto">
            <a:xfrm>
              <a:off x="8950" y="12361"/>
              <a:ext cx="271" cy="0"/>
            </a:xfrm>
            <a:prstGeom prst="line">
              <a:avLst/>
            </a:prstGeom>
            <a:noFill/>
            <a:ln w="32017">
              <a:solidFill>
                <a:srgbClr val="00B4D6"/>
              </a:solidFill>
              <a:round/>
              <a:headEnd/>
              <a:tailEnd/>
            </a:ln>
            <a:extLst>
              <a:ext uri="{909E8E84-426E-40DD-AFC4-6F175D3DCCD1}">
                <a14:hiddenFill xmlns:a14="http://schemas.microsoft.com/office/drawing/2010/main">
                  <a:noFill/>
                </a14:hiddenFill>
              </a:ext>
            </a:extLst>
          </p:spPr>
        </p:cxnSp>
        <p:pic>
          <p:nvPicPr>
            <p:cNvPr id="88" name="Picture 84">
              <a:extLst>
                <a:ext uri="{FF2B5EF4-FFF2-40B4-BE49-F238E27FC236}">
                  <a16:creationId xmlns:a16="http://schemas.microsoft.com/office/drawing/2014/main" id="{203E98AB-191B-6D8E-F2F9-D5A54E938A31}"/>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9016" y="11880"/>
              <a:ext cx="133" cy="472"/>
            </a:xfrm>
            <a:prstGeom prst="rect">
              <a:avLst/>
            </a:prstGeom>
            <a:noFill/>
            <a:extLst>
              <a:ext uri="{909E8E84-426E-40DD-AFC4-6F175D3DCCD1}">
                <a14:hiddenFill xmlns:a14="http://schemas.microsoft.com/office/drawing/2010/main">
                  <a:solidFill>
                    <a:srgbClr val="FFFFFF"/>
                  </a:solidFill>
                </a14:hiddenFill>
              </a:ext>
            </a:extLst>
          </p:spPr>
        </p:pic>
        <p:sp>
          <p:nvSpPr>
            <p:cNvPr id="89" name="Freeform 83">
              <a:extLst>
                <a:ext uri="{FF2B5EF4-FFF2-40B4-BE49-F238E27FC236}">
                  <a16:creationId xmlns:a16="http://schemas.microsoft.com/office/drawing/2014/main" id="{85C24BCC-D244-9EC0-9F6F-866D12DEE37F}"/>
                </a:ext>
              </a:extLst>
            </p:cNvPr>
            <p:cNvSpPr>
              <a:spLocks/>
            </p:cNvSpPr>
            <p:nvPr/>
          </p:nvSpPr>
          <p:spPr bwMode="auto">
            <a:xfrm>
              <a:off x="4596" y="9472"/>
              <a:ext cx="1073" cy="722"/>
            </a:xfrm>
            <a:custGeom>
              <a:avLst/>
              <a:gdLst>
                <a:gd name="T0" fmla="+- 0 5668 4596"/>
                <a:gd name="T1" fmla="*/ T0 w 1073"/>
                <a:gd name="T2" fmla="+- 0 10092 9472"/>
                <a:gd name="T3" fmla="*/ 10092 h 722"/>
                <a:gd name="T4" fmla="+- 0 5447 4596"/>
                <a:gd name="T5" fmla="*/ T4 w 1073"/>
                <a:gd name="T6" fmla="+- 0 10092 9472"/>
                <a:gd name="T7" fmla="*/ 10092 h 722"/>
                <a:gd name="T8" fmla="+- 0 5423 4596"/>
                <a:gd name="T9" fmla="*/ T8 w 1073"/>
                <a:gd name="T10" fmla="+- 0 10050 9472"/>
                <a:gd name="T11" fmla="*/ 10050 h 722"/>
                <a:gd name="T12" fmla="+- 0 5423 4596"/>
                <a:gd name="T13" fmla="*/ T12 w 1073"/>
                <a:gd name="T14" fmla="+- 0 10092 9472"/>
                <a:gd name="T15" fmla="*/ 10092 h 722"/>
                <a:gd name="T16" fmla="+- 0 4832 4596"/>
                <a:gd name="T17" fmla="*/ T16 w 1073"/>
                <a:gd name="T18" fmla="+- 0 10092 9472"/>
                <a:gd name="T19" fmla="*/ 10092 h 722"/>
                <a:gd name="T20" fmla="+- 0 4967 4596"/>
                <a:gd name="T21" fmla="*/ T20 w 1073"/>
                <a:gd name="T22" fmla="+- 0 9867 9472"/>
                <a:gd name="T23" fmla="*/ 9867 h 722"/>
                <a:gd name="T24" fmla="+- 0 5005 4596"/>
                <a:gd name="T25" fmla="*/ T24 w 1073"/>
                <a:gd name="T26" fmla="+- 0 9886 9472"/>
                <a:gd name="T27" fmla="*/ 9886 h 722"/>
                <a:gd name="T28" fmla="+- 0 5045 4596"/>
                <a:gd name="T29" fmla="*/ T28 w 1073"/>
                <a:gd name="T30" fmla="+- 0 9899 9472"/>
                <a:gd name="T31" fmla="*/ 9899 h 722"/>
                <a:gd name="T32" fmla="+- 0 5086 4596"/>
                <a:gd name="T33" fmla="*/ T32 w 1073"/>
                <a:gd name="T34" fmla="+- 0 9907 9472"/>
                <a:gd name="T35" fmla="*/ 9907 h 722"/>
                <a:gd name="T36" fmla="+- 0 5127 4596"/>
                <a:gd name="T37" fmla="*/ T36 w 1073"/>
                <a:gd name="T38" fmla="+- 0 9909 9472"/>
                <a:gd name="T39" fmla="*/ 9909 h 722"/>
                <a:gd name="T40" fmla="+- 0 5169 4596"/>
                <a:gd name="T41" fmla="*/ T40 w 1073"/>
                <a:gd name="T42" fmla="+- 0 9907 9472"/>
                <a:gd name="T43" fmla="*/ 9907 h 722"/>
                <a:gd name="T44" fmla="+- 0 5210 4596"/>
                <a:gd name="T45" fmla="*/ T44 w 1073"/>
                <a:gd name="T46" fmla="+- 0 9899 9472"/>
                <a:gd name="T47" fmla="*/ 9899 h 722"/>
                <a:gd name="T48" fmla="+- 0 5244 4596"/>
                <a:gd name="T49" fmla="*/ T48 w 1073"/>
                <a:gd name="T50" fmla="+- 0 9888 9472"/>
                <a:gd name="T51" fmla="*/ 9888 h 722"/>
                <a:gd name="T52" fmla="+- 0 5250 4596"/>
                <a:gd name="T53" fmla="*/ T52 w 1073"/>
                <a:gd name="T54" fmla="+- 0 9886 9472"/>
                <a:gd name="T55" fmla="*/ 9886 h 722"/>
                <a:gd name="T56" fmla="+- 0 5288 4596"/>
                <a:gd name="T57" fmla="*/ T56 w 1073"/>
                <a:gd name="T58" fmla="+- 0 9867 9472"/>
                <a:gd name="T59" fmla="*/ 9867 h 722"/>
                <a:gd name="T60" fmla="+- 0 5423 4596"/>
                <a:gd name="T61" fmla="*/ T60 w 1073"/>
                <a:gd name="T62" fmla="+- 0 10092 9472"/>
                <a:gd name="T63" fmla="*/ 10092 h 722"/>
                <a:gd name="T64" fmla="+- 0 5423 4596"/>
                <a:gd name="T65" fmla="*/ T64 w 1073"/>
                <a:gd name="T66" fmla="+- 0 10050 9472"/>
                <a:gd name="T67" fmla="*/ 10050 h 722"/>
                <a:gd name="T68" fmla="+- 0 5313 4596"/>
                <a:gd name="T69" fmla="*/ T68 w 1073"/>
                <a:gd name="T70" fmla="+- 0 9867 9472"/>
                <a:gd name="T71" fmla="*/ 9867 h 722"/>
                <a:gd name="T72" fmla="+- 0 5306 4596"/>
                <a:gd name="T73" fmla="*/ T72 w 1073"/>
                <a:gd name="T74" fmla="+- 0 9857 9472"/>
                <a:gd name="T75" fmla="*/ 9857 h 722"/>
                <a:gd name="T76" fmla="+- 0 5361 4596"/>
                <a:gd name="T77" fmla="*/ T76 w 1073"/>
                <a:gd name="T78" fmla="+- 0 9813 9472"/>
                <a:gd name="T79" fmla="*/ 9813 h 722"/>
                <a:gd name="T80" fmla="+- 0 5346 4596"/>
                <a:gd name="T81" fmla="*/ T80 w 1073"/>
                <a:gd name="T82" fmla="+- 0 9798 9472"/>
                <a:gd name="T83" fmla="*/ 9798 h 722"/>
                <a:gd name="T84" fmla="+- 0 5334 4596"/>
                <a:gd name="T85" fmla="*/ T84 w 1073"/>
                <a:gd name="T86" fmla="+- 0 9809 9472"/>
                <a:gd name="T87" fmla="*/ 9809 h 722"/>
                <a:gd name="T88" fmla="+- 0 5322 4596"/>
                <a:gd name="T89" fmla="*/ T88 w 1073"/>
                <a:gd name="T90" fmla="+- 0 9819 9472"/>
                <a:gd name="T91" fmla="*/ 9819 h 722"/>
                <a:gd name="T92" fmla="+- 0 5309 4596"/>
                <a:gd name="T93" fmla="*/ T92 w 1073"/>
                <a:gd name="T94" fmla="+- 0 9829 9472"/>
                <a:gd name="T95" fmla="*/ 9829 h 722"/>
                <a:gd name="T96" fmla="+- 0 5295 4596"/>
                <a:gd name="T97" fmla="*/ T96 w 1073"/>
                <a:gd name="T98" fmla="+- 0 9838 9472"/>
                <a:gd name="T99" fmla="*/ 9838 h 722"/>
                <a:gd name="T100" fmla="+- 0 5277 4596"/>
                <a:gd name="T101" fmla="*/ T100 w 1073"/>
                <a:gd name="T102" fmla="+- 0 9808 9472"/>
                <a:gd name="T103" fmla="*/ 9808 h 722"/>
                <a:gd name="T104" fmla="+- 0 5277 4596"/>
                <a:gd name="T105" fmla="*/ T104 w 1073"/>
                <a:gd name="T106" fmla="+- 0 9849 9472"/>
                <a:gd name="T107" fmla="*/ 9849 h 722"/>
                <a:gd name="T108" fmla="+- 0 5204 4596"/>
                <a:gd name="T109" fmla="*/ T108 w 1073"/>
                <a:gd name="T110" fmla="+- 0 9878 9472"/>
                <a:gd name="T111" fmla="*/ 9878 h 722"/>
                <a:gd name="T112" fmla="+- 0 5127 4596"/>
                <a:gd name="T113" fmla="*/ T112 w 1073"/>
                <a:gd name="T114" fmla="+- 0 9888 9472"/>
                <a:gd name="T115" fmla="*/ 9888 h 722"/>
                <a:gd name="T116" fmla="+- 0 5051 4596"/>
                <a:gd name="T117" fmla="*/ T116 w 1073"/>
                <a:gd name="T118" fmla="+- 0 9878 9472"/>
                <a:gd name="T119" fmla="*/ 9878 h 722"/>
                <a:gd name="T120" fmla="+- 0 5024 4596"/>
                <a:gd name="T121" fmla="*/ T120 w 1073"/>
                <a:gd name="T122" fmla="+- 0 9867 9472"/>
                <a:gd name="T123" fmla="*/ 9867 h 722"/>
                <a:gd name="T124" fmla="+- 0 4978 4596"/>
                <a:gd name="T125" fmla="*/ T124 w 1073"/>
                <a:gd name="T126" fmla="+- 0 9849 9472"/>
                <a:gd name="T127" fmla="*/ 9849 h 722"/>
                <a:gd name="T128" fmla="+- 0 4984 4596"/>
                <a:gd name="T129" fmla="*/ T128 w 1073"/>
                <a:gd name="T130" fmla="+- 0 9838 9472"/>
                <a:gd name="T131" fmla="*/ 9838 h 722"/>
                <a:gd name="T132" fmla="+- 0 5127 4596"/>
                <a:gd name="T133" fmla="*/ T132 w 1073"/>
                <a:gd name="T134" fmla="+- 0 9600 9472"/>
                <a:gd name="T135" fmla="*/ 9600 h 722"/>
                <a:gd name="T136" fmla="+- 0 5277 4596"/>
                <a:gd name="T137" fmla="*/ T136 w 1073"/>
                <a:gd name="T138" fmla="+- 0 9849 9472"/>
                <a:gd name="T139" fmla="*/ 9849 h 722"/>
                <a:gd name="T140" fmla="+- 0 5277 4596"/>
                <a:gd name="T141" fmla="*/ T140 w 1073"/>
                <a:gd name="T142" fmla="+- 0 9808 9472"/>
                <a:gd name="T143" fmla="*/ 9808 h 722"/>
                <a:gd name="T144" fmla="+- 0 5152 4596"/>
                <a:gd name="T145" fmla="*/ T144 w 1073"/>
                <a:gd name="T146" fmla="+- 0 9600 9472"/>
                <a:gd name="T147" fmla="*/ 9600 h 722"/>
                <a:gd name="T148" fmla="+- 0 5138 4596"/>
                <a:gd name="T149" fmla="*/ T148 w 1073"/>
                <a:gd name="T150" fmla="+- 0 9576 9472"/>
                <a:gd name="T151" fmla="*/ 9576 h 722"/>
                <a:gd name="T152" fmla="+- 0 5138 4596"/>
                <a:gd name="T153" fmla="*/ T152 w 1073"/>
                <a:gd name="T154" fmla="+- 0 9472 9472"/>
                <a:gd name="T155" fmla="*/ 9472 h 722"/>
                <a:gd name="T156" fmla="+- 0 5117 4596"/>
                <a:gd name="T157" fmla="*/ T156 w 1073"/>
                <a:gd name="T158" fmla="+- 0 9472 9472"/>
                <a:gd name="T159" fmla="*/ 9472 h 722"/>
                <a:gd name="T160" fmla="+- 0 5117 4596"/>
                <a:gd name="T161" fmla="*/ T160 w 1073"/>
                <a:gd name="T162" fmla="+- 0 9576 9472"/>
                <a:gd name="T163" fmla="*/ 9576 h 722"/>
                <a:gd name="T164" fmla="+- 0 4959 4596"/>
                <a:gd name="T165" fmla="*/ T164 w 1073"/>
                <a:gd name="T166" fmla="+- 0 9838 9472"/>
                <a:gd name="T167" fmla="*/ 9838 h 722"/>
                <a:gd name="T168" fmla="+- 0 4946 4596"/>
                <a:gd name="T169" fmla="*/ T168 w 1073"/>
                <a:gd name="T170" fmla="+- 0 9829 9472"/>
                <a:gd name="T171" fmla="*/ 9829 h 722"/>
                <a:gd name="T172" fmla="+- 0 4933 4596"/>
                <a:gd name="T173" fmla="*/ T172 w 1073"/>
                <a:gd name="T174" fmla="+- 0 9819 9472"/>
                <a:gd name="T175" fmla="*/ 9819 h 722"/>
                <a:gd name="T176" fmla="+- 0 4921 4596"/>
                <a:gd name="T177" fmla="*/ T176 w 1073"/>
                <a:gd name="T178" fmla="+- 0 9809 9472"/>
                <a:gd name="T179" fmla="*/ 9809 h 722"/>
                <a:gd name="T180" fmla="+- 0 4909 4596"/>
                <a:gd name="T181" fmla="*/ T180 w 1073"/>
                <a:gd name="T182" fmla="+- 0 9798 9472"/>
                <a:gd name="T183" fmla="*/ 9798 h 722"/>
                <a:gd name="T184" fmla="+- 0 4894 4596"/>
                <a:gd name="T185" fmla="*/ T184 w 1073"/>
                <a:gd name="T186" fmla="+- 0 9813 9472"/>
                <a:gd name="T187" fmla="*/ 9813 h 722"/>
                <a:gd name="T188" fmla="+- 0 4907 4596"/>
                <a:gd name="T189" fmla="*/ T188 w 1073"/>
                <a:gd name="T190" fmla="+- 0 9825 9472"/>
                <a:gd name="T191" fmla="*/ 9825 h 722"/>
                <a:gd name="T192" fmla="+- 0 4920 4596"/>
                <a:gd name="T193" fmla="*/ T192 w 1073"/>
                <a:gd name="T194" fmla="+- 0 9836 9472"/>
                <a:gd name="T195" fmla="*/ 9836 h 722"/>
                <a:gd name="T196" fmla="+- 0 4934 4596"/>
                <a:gd name="T197" fmla="*/ T196 w 1073"/>
                <a:gd name="T198" fmla="+- 0 9847 9472"/>
                <a:gd name="T199" fmla="*/ 9847 h 722"/>
                <a:gd name="T200" fmla="+- 0 4948 4596"/>
                <a:gd name="T201" fmla="*/ T200 w 1073"/>
                <a:gd name="T202" fmla="+- 0 9857 9472"/>
                <a:gd name="T203" fmla="*/ 9857 h 722"/>
                <a:gd name="T204" fmla="+- 0 4807 4596"/>
                <a:gd name="T205" fmla="*/ T204 w 1073"/>
                <a:gd name="T206" fmla="+- 0 10092 9472"/>
                <a:gd name="T207" fmla="*/ 10092 h 722"/>
                <a:gd name="T208" fmla="+- 0 4596 4596"/>
                <a:gd name="T209" fmla="*/ T208 w 1073"/>
                <a:gd name="T210" fmla="+- 0 10092 9472"/>
                <a:gd name="T211" fmla="*/ 10092 h 722"/>
                <a:gd name="T212" fmla="+- 0 4596 4596"/>
                <a:gd name="T213" fmla="*/ T212 w 1073"/>
                <a:gd name="T214" fmla="+- 0 10194 9472"/>
                <a:gd name="T215" fmla="*/ 10194 h 722"/>
                <a:gd name="T216" fmla="+- 0 5668 4596"/>
                <a:gd name="T217" fmla="*/ T216 w 1073"/>
                <a:gd name="T218" fmla="+- 0 10194 9472"/>
                <a:gd name="T219" fmla="*/ 10194 h 722"/>
                <a:gd name="T220" fmla="+- 0 5668 4596"/>
                <a:gd name="T221" fmla="*/ T220 w 1073"/>
                <a:gd name="T222" fmla="+- 0 10092 9472"/>
                <a:gd name="T223" fmla="*/ 10092 h 72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Lst>
              <a:rect l="0" t="0" r="r" b="b"/>
              <a:pathLst>
                <a:path w="1073" h="722">
                  <a:moveTo>
                    <a:pt x="1072" y="620"/>
                  </a:moveTo>
                  <a:lnTo>
                    <a:pt x="851" y="620"/>
                  </a:lnTo>
                  <a:lnTo>
                    <a:pt x="827" y="578"/>
                  </a:lnTo>
                  <a:lnTo>
                    <a:pt x="827" y="620"/>
                  </a:lnTo>
                  <a:lnTo>
                    <a:pt x="236" y="620"/>
                  </a:lnTo>
                  <a:lnTo>
                    <a:pt x="371" y="395"/>
                  </a:lnTo>
                  <a:lnTo>
                    <a:pt x="409" y="414"/>
                  </a:lnTo>
                  <a:lnTo>
                    <a:pt x="449" y="427"/>
                  </a:lnTo>
                  <a:lnTo>
                    <a:pt x="490" y="435"/>
                  </a:lnTo>
                  <a:lnTo>
                    <a:pt x="531" y="437"/>
                  </a:lnTo>
                  <a:lnTo>
                    <a:pt x="573" y="435"/>
                  </a:lnTo>
                  <a:lnTo>
                    <a:pt x="614" y="427"/>
                  </a:lnTo>
                  <a:lnTo>
                    <a:pt x="648" y="416"/>
                  </a:lnTo>
                  <a:lnTo>
                    <a:pt x="654" y="414"/>
                  </a:lnTo>
                  <a:lnTo>
                    <a:pt x="692" y="395"/>
                  </a:lnTo>
                  <a:lnTo>
                    <a:pt x="827" y="620"/>
                  </a:lnTo>
                  <a:lnTo>
                    <a:pt x="827" y="578"/>
                  </a:lnTo>
                  <a:lnTo>
                    <a:pt x="717" y="395"/>
                  </a:lnTo>
                  <a:lnTo>
                    <a:pt x="710" y="385"/>
                  </a:lnTo>
                  <a:lnTo>
                    <a:pt x="765" y="341"/>
                  </a:lnTo>
                  <a:lnTo>
                    <a:pt x="750" y="326"/>
                  </a:lnTo>
                  <a:lnTo>
                    <a:pt x="738" y="337"/>
                  </a:lnTo>
                  <a:lnTo>
                    <a:pt x="726" y="347"/>
                  </a:lnTo>
                  <a:lnTo>
                    <a:pt x="713" y="357"/>
                  </a:lnTo>
                  <a:lnTo>
                    <a:pt x="699" y="366"/>
                  </a:lnTo>
                  <a:lnTo>
                    <a:pt x="681" y="336"/>
                  </a:lnTo>
                  <a:lnTo>
                    <a:pt x="681" y="377"/>
                  </a:lnTo>
                  <a:lnTo>
                    <a:pt x="608" y="406"/>
                  </a:lnTo>
                  <a:lnTo>
                    <a:pt x="531" y="416"/>
                  </a:lnTo>
                  <a:lnTo>
                    <a:pt x="455" y="406"/>
                  </a:lnTo>
                  <a:lnTo>
                    <a:pt x="428" y="395"/>
                  </a:lnTo>
                  <a:lnTo>
                    <a:pt x="382" y="377"/>
                  </a:lnTo>
                  <a:lnTo>
                    <a:pt x="388" y="366"/>
                  </a:lnTo>
                  <a:lnTo>
                    <a:pt x="531" y="128"/>
                  </a:lnTo>
                  <a:lnTo>
                    <a:pt x="681" y="377"/>
                  </a:lnTo>
                  <a:lnTo>
                    <a:pt x="681" y="336"/>
                  </a:lnTo>
                  <a:lnTo>
                    <a:pt x="556" y="128"/>
                  </a:lnTo>
                  <a:lnTo>
                    <a:pt x="542" y="104"/>
                  </a:lnTo>
                  <a:lnTo>
                    <a:pt x="542" y="0"/>
                  </a:lnTo>
                  <a:lnTo>
                    <a:pt x="521" y="0"/>
                  </a:lnTo>
                  <a:lnTo>
                    <a:pt x="521" y="104"/>
                  </a:lnTo>
                  <a:lnTo>
                    <a:pt x="363" y="366"/>
                  </a:lnTo>
                  <a:lnTo>
                    <a:pt x="350" y="357"/>
                  </a:lnTo>
                  <a:lnTo>
                    <a:pt x="337" y="347"/>
                  </a:lnTo>
                  <a:lnTo>
                    <a:pt x="325" y="337"/>
                  </a:lnTo>
                  <a:lnTo>
                    <a:pt x="313" y="326"/>
                  </a:lnTo>
                  <a:lnTo>
                    <a:pt x="298" y="341"/>
                  </a:lnTo>
                  <a:lnTo>
                    <a:pt x="311" y="353"/>
                  </a:lnTo>
                  <a:lnTo>
                    <a:pt x="324" y="364"/>
                  </a:lnTo>
                  <a:lnTo>
                    <a:pt x="338" y="375"/>
                  </a:lnTo>
                  <a:lnTo>
                    <a:pt x="352" y="385"/>
                  </a:lnTo>
                  <a:lnTo>
                    <a:pt x="211" y="620"/>
                  </a:lnTo>
                  <a:lnTo>
                    <a:pt x="0" y="620"/>
                  </a:lnTo>
                  <a:lnTo>
                    <a:pt x="0" y="722"/>
                  </a:lnTo>
                  <a:lnTo>
                    <a:pt x="1072" y="722"/>
                  </a:lnTo>
                  <a:lnTo>
                    <a:pt x="1072" y="620"/>
                  </a:lnTo>
                </a:path>
              </a:pathLst>
            </a:custGeom>
            <a:solidFill>
              <a:srgbClr val="00B4D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90" name="Line 82">
              <a:extLst>
                <a:ext uri="{FF2B5EF4-FFF2-40B4-BE49-F238E27FC236}">
                  <a16:creationId xmlns:a16="http://schemas.microsoft.com/office/drawing/2014/main" id="{D83B0422-DD01-4693-E7D9-D4A4943663BF}"/>
                </a:ext>
              </a:extLst>
            </p:cNvPr>
            <p:cNvCxnSpPr>
              <a:cxnSpLocks noChangeShapeType="1"/>
            </p:cNvCxnSpPr>
            <p:nvPr/>
          </p:nvCxnSpPr>
          <p:spPr bwMode="auto">
            <a:xfrm>
              <a:off x="4662" y="10194"/>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91" name="Line 81">
              <a:extLst>
                <a:ext uri="{FF2B5EF4-FFF2-40B4-BE49-F238E27FC236}">
                  <a16:creationId xmlns:a16="http://schemas.microsoft.com/office/drawing/2014/main" id="{1BB8FD1C-74EE-8E1F-0443-8ACD28615B02}"/>
                </a:ext>
              </a:extLst>
            </p:cNvPr>
            <p:cNvCxnSpPr>
              <a:cxnSpLocks noChangeShapeType="1"/>
            </p:cNvCxnSpPr>
            <p:nvPr/>
          </p:nvCxnSpPr>
          <p:spPr bwMode="auto">
            <a:xfrm>
              <a:off x="4749" y="10194"/>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92" name="Line 80">
              <a:extLst>
                <a:ext uri="{FF2B5EF4-FFF2-40B4-BE49-F238E27FC236}">
                  <a16:creationId xmlns:a16="http://schemas.microsoft.com/office/drawing/2014/main" id="{1111CC33-E342-8911-F83A-FD998C3763DC}"/>
                </a:ext>
              </a:extLst>
            </p:cNvPr>
            <p:cNvCxnSpPr>
              <a:cxnSpLocks noChangeShapeType="1"/>
            </p:cNvCxnSpPr>
            <p:nvPr/>
          </p:nvCxnSpPr>
          <p:spPr bwMode="auto">
            <a:xfrm>
              <a:off x="4837" y="10194"/>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93" name="Line 79">
              <a:extLst>
                <a:ext uri="{FF2B5EF4-FFF2-40B4-BE49-F238E27FC236}">
                  <a16:creationId xmlns:a16="http://schemas.microsoft.com/office/drawing/2014/main" id="{12A5415A-0383-F424-4359-54028115DD02}"/>
                </a:ext>
              </a:extLst>
            </p:cNvPr>
            <p:cNvCxnSpPr>
              <a:cxnSpLocks noChangeShapeType="1"/>
            </p:cNvCxnSpPr>
            <p:nvPr/>
          </p:nvCxnSpPr>
          <p:spPr bwMode="auto">
            <a:xfrm>
              <a:off x="4926" y="10194"/>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94" name="Line 78">
              <a:extLst>
                <a:ext uri="{FF2B5EF4-FFF2-40B4-BE49-F238E27FC236}">
                  <a16:creationId xmlns:a16="http://schemas.microsoft.com/office/drawing/2014/main" id="{81A8EBEE-BAA3-8466-9E46-C35B216D1608}"/>
                </a:ext>
              </a:extLst>
            </p:cNvPr>
            <p:cNvCxnSpPr>
              <a:cxnSpLocks noChangeShapeType="1"/>
            </p:cNvCxnSpPr>
            <p:nvPr/>
          </p:nvCxnSpPr>
          <p:spPr bwMode="auto">
            <a:xfrm>
              <a:off x="5015" y="10194"/>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95" name="Line 77">
              <a:extLst>
                <a:ext uri="{FF2B5EF4-FFF2-40B4-BE49-F238E27FC236}">
                  <a16:creationId xmlns:a16="http://schemas.microsoft.com/office/drawing/2014/main" id="{BF23DCBE-39D9-AF37-1C08-C191712A7837}"/>
                </a:ext>
              </a:extLst>
            </p:cNvPr>
            <p:cNvCxnSpPr>
              <a:cxnSpLocks noChangeShapeType="1"/>
            </p:cNvCxnSpPr>
            <p:nvPr/>
          </p:nvCxnSpPr>
          <p:spPr bwMode="auto">
            <a:xfrm>
              <a:off x="5105" y="10193"/>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96" name="Line 76">
              <a:extLst>
                <a:ext uri="{FF2B5EF4-FFF2-40B4-BE49-F238E27FC236}">
                  <a16:creationId xmlns:a16="http://schemas.microsoft.com/office/drawing/2014/main" id="{FD53392C-8493-5201-4D84-8952DC9E3E9D}"/>
                </a:ext>
              </a:extLst>
            </p:cNvPr>
            <p:cNvCxnSpPr>
              <a:cxnSpLocks noChangeShapeType="1"/>
            </p:cNvCxnSpPr>
            <p:nvPr/>
          </p:nvCxnSpPr>
          <p:spPr bwMode="auto">
            <a:xfrm>
              <a:off x="5194" y="10193"/>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97" name="Line 75">
              <a:extLst>
                <a:ext uri="{FF2B5EF4-FFF2-40B4-BE49-F238E27FC236}">
                  <a16:creationId xmlns:a16="http://schemas.microsoft.com/office/drawing/2014/main" id="{ADF85DA7-9D73-487F-4CF1-4534B023AD83}"/>
                </a:ext>
              </a:extLst>
            </p:cNvPr>
            <p:cNvCxnSpPr>
              <a:cxnSpLocks noChangeShapeType="1"/>
            </p:cNvCxnSpPr>
            <p:nvPr/>
          </p:nvCxnSpPr>
          <p:spPr bwMode="auto">
            <a:xfrm>
              <a:off x="5281" y="10194"/>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98" name="Line 74">
              <a:extLst>
                <a:ext uri="{FF2B5EF4-FFF2-40B4-BE49-F238E27FC236}">
                  <a16:creationId xmlns:a16="http://schemas.microsoft.com/office/drawing/2014/main" id="{3ABF6589-CBFE-099E-53EE-A581C65F802B}"/>
                </a:ext>
              </a:extLst>
            </p:cNvPr>
            <p:cNvCxnSpPr>
              <a:cxnSpLocks noChangeShapeType="1"/>
            </p:cNvCxnSpPr>
            <p:nvPr/>
          </p:nvCxnSpPr>
          <p:spPr bwMode="auto">
            <a:xfrm>
              <a:off x="5369" y="10193"/>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99" name="Line 73">
              <a:extLst>
                <a:ext uri="{FF2B5EF4-FFF2-40B4-BE49-F238E27FC236}">
                  <a16:creationId xmlns:a16="http://schemas.microsoft.com/office/drawing/2014/main" id="{1464D1B4-36E7-EC25-AC1A-FA7D709CB9C7}"/>
                </a:ext>
              </a:extLst>
            </p:cNvPr>
            <p:cNvCxnSpPr>
              <a:cxnSpLocks noChangeShapeType="1"/>
            </p:cNvCxnSpPr>
            <p:nvPr/>
          </p:nvCxnSpPr>
          <p:spPr bwMode="auto">
            <a:xfrm>
              <a:off x="5458" y="10194"/>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100" name="Line 72">
              <a:extLst>
                <a:ext uri="{FF2B5EF4-FFF2-40B4-BE49-F238E27FC236}">
                  <a16:creationId xmlns:a16="http://schemas.microsoft.com/office/drawing/2014/main" id="{2790273E-BE2A-EA6C-F13E-0E1547184F1B}"/>
                </a:ext>
              </a:extLst>
            </p:cNvPr>
            <p:cNvCxnSpPr>
              <a:cxnSpLocks noChangeShapeType="1"/>
            </p:cNvCxnSpPr>
            <p:nvPr/>
          </p:nvCxnSpPr>
          <p:spPr bwMode="auto">
            <a:xfrm>
              <a:off x="5547" y="10194"/>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101" name="Line 71">
              <a:extLst>
                <a:ext uri="{FF2B5EF4-FFF2-40B4-BE49-F238E27FC236}">
                  <a16:creationId xmlns:a16="http://schemas.microsoft.com/office/drawing/2014/main" id="{F6F24DC0-659A-645F-958F-4081994FCCEA}"/>
                </a:ext>
              </a:extLst>
            </p:cNvPr>
            <p:cNvCxnSpPr>
              <a:cxnSpLocks noChangeShapeType="1"/>
            </p:cNvCxnSpPr>
            <p:nvPr/>
          </p:nvCxnSpPr>
          <p:spPr bwMode="auto">
            <a:xfrm>
              <a:off x="5636" y="10193"/>
              <a:ext cx="0" cy="0"/>
            </a:xfrm>
            <a:prstGeom prst="line">
              <a:avLst/>
            </a:prstGeom>
            <a:noFill/>
            <a:ln w="6566">
              <a:solidFill>
                <a:srgbClr val="00B4D6"/>
              </a:solidFill>
              <a:round/>
              <a:headEnd/>
              <a:tailEnd/>
            </a:ln>
            <a:extLst>
              <a:ext uri="{909E8E84-426E-40DD-AFC4-6F175D3DCCD1}">
                <a14:hiddenFill xmlns:a14="http://schemas.microsoft.com/office/drawing/2010/main">
                  <a:noFill/>
                </a14:hiddenFill>
              </a:ext>
            </a:extLst>
          </p:spPr>
        </p:cxnSp>
        <p:cxnSp>
          <p:nvCxnSpPr>
            <p:cNvPr id="102" name="Line 70">
              <a:extLst>
                <a:ext uri="{FF2B5EF4-FFF2-40B4-BE49-F238E27FC236}">
                  <a16:creationId xmlns:a16="http://schemas.microsoft.com/office/drawing/2014/main" id="{B99E7102-E64F-1175-D78C-E58DFC922A8C}"/>
                </a:ext>
              </a:extLst>
            </p:cNvPr>
            <p:cNvCxnSpPr>
              <a:cxnSpLocks noChangeShapeType="1"/>
            </p:cNvCxnSpPr>
            <p:nvPr/>
          </p:nvCxnSpPr>
          <p:spPr bwMode="auto">
            <a:xfrm>
              <a:off x="4615" y="10178"/>
              <a:ext cx="10" cy="0"/>
            </a:xfrm>
            <a:prstGeom prst="line">
              <a:avLst/>
            </a:prstGeom>
            <a:noFill/>
            <a:ln w="18085">
              <a:solidFill>
                <a:srgbClr val="00B4D6"/>
              </a:solidFill>
              <a:round/>
              <a:headEnd/>
              <a:tailEnd/>
            </a:ln>
            <a:extLst>
              <a:ext uri="{909E8E84-426E-40DD-AFC4-6F175D3DCCD1}">
                <a14:hiddenFill xmlns:a14="http://schemas.microsoft.com/office/drawing/2010/main">
                  <a:noFill/>
                </a14:hiddenFill>
              </a:ext>
            </a:extLst>
          </p:spPr>
        </p:cxnSp>
        <p:cxnSp>
          <p:nvCxnSpPr>
            <p:cNvPr id="103" name="Line 69">
              <a:extLst>
                <a:ext uri="{FF2B5EF4-FFF2-40B4-BE49-F238E27FC236}">
                  <a16:creationId xmlns:a16="http://schemas.microsoft.com/office/drawing/2014/main" id="{8AE4062A-AA3B-1771-C255-4D5999C1C441}"/>
                </a:ext>
              </a:extLst>
            </p:cNvPr>
            <p:cNvCxnSpPr>
              <a:cxnSpLocks noChangeShapeType="1"/>
            </p:cNvCxnSpPr>
            <p:nvPr/>
          </p:nvCxnSpPr>
          <p:spPr bwMode="auto">
            <a:xfrm>
              <a:off x="4702" y="10179"/>
              <a:ext cx="10" cy="0"/>
            </a:xfrm>
            <a:prstGeom prst="line">
              <a:avLst/>
            </a:prstGeom>
            <a:noFill/>
            <a:ln w="17722">
              <a:solidFill>
                <a:srgbClr val="00B4D6"/>
              </a:solidFill>
              <a:round/>
              <a:headEnd/>
              <a:tailEnd/>
            </a:ln>
            <a:extLst>
              <a:ext uri="{909E8E84-426E-40DD-AFC4-6F175D3DCCD1}">
                <a14:hiddenFill xmlns:a14="http://schemas.microsoft.com/office/drawing/2010/main">
                  <a:noFill/>
                </a14:hiddenFill>
              </a:ext>
            </a:extLst>
          </p:spPr>
        </p:cxnSp>
        <p:cxnSp>
          <p:nvCxnSpPr>
            <p:cNvPr id="104" name="Line 68">
              <a:extLst>
                <a:ext uri="{FF2B5EF4-FFF2-40B4-BE49-F238E27FC236}">
                  <a16:creationId xmlns:a16="http://schemas.microsoft.com/office/drawing/2014/main" id="{59630517-0B50-438F-D3D9-12CE38C2275B}"/>
                </a:ext>
              </a:extLst>
            </p:cNvPr>
            <p:cNvCxnSpPr>
              <a:cxnSpLocks noChangeShapeType="1"/>
            </p:cNvCxnSpPr>
            <p:nvPr/>
          </p:nvCxnSpPr>
          <p:spPr bwMode="auto">
            <a:xfrm>
              <a:off x="4790" y="10178"/>
              <a:ext cx="10" cy="0"/>
            </a:xfrm>
            <a:prstGeom prst="line">
              <a:avLst/>
            </a:prstGeom>
            <a:noFill/>
            <a:ln w="18085">
              <a:solidFill>
                <a:srgbClr val="00B4D6"/>
              </a:solidFill>
              <a:round/>
              <a:headEnd/>
              <a:tailEnd/>
            </a:ln>
            <a:extLst>
              <a:ext uri="{909E8E84-426E-40DD-AFC4-6F175D3DCCD1}">
                <a14:hiddenFill xmlns:a14="http://schemas.microsoft.com/office/drawing/2010/main">
                  <a:noFill/>
                </a14:hiddenFill>
              </a:ext>
            </a:extLst>
          </p:spPr>
        </p:cxnSp>
        <p:sp>
          <p:nvSpPr>
            <p:cNvPr id="105" name="AutoShape 67">
              <a:extLst>
                <a:ext uri="{FF2B5EF4-FFF2-40B4-BE49-F238E27FC236}">
                  <a16:creationId xmlns:a16="http://schemas.microsoft.com/office/drawing/2014/main" id="{AEE47766-7106-7CED-100F-E7F9AE57172F}"/>
                </a:ext>
              </a:extLst>
            </p:cNvPr>
            <p:cNvSpPr>
              <a:spLocks/>
            </p:cNvSpPr>
            <p:nvPr/>
          </p:nvSpPr>
          <p:spPr bwMode="auto">
            <a:xfrm>
              <a:off x="4879" y="10179"/>
              <a:ext cx="100" cy="2"/>
            </a:xfrm>
            <a:custGeom>
              <a:avLst/>
              <a:gdLst>
                <a:gd name="T0" fmla="+- 0 4879 4879"/>
                <a:gd name="T1" fmla="*/ T0 w 100"/>
                <a:gd name="T2" fmla="+- 0 4889 4879"/>
                <a:gd name="T3" fmla="*/ T2 w 100"/>
                <a:gd name="T4" fmla="+- 0 4968 4879"/>
                <a:gd name="T5" fmla="*/ T4 w 100"/>
                <a:gd name="T6" fmla="+- 0 4978 4879"/>
                <a:gd name="T7" fmla="*/ T6 w 100"/>
              </a:gdLst>
              <a:ahLst/>
              <a:cxnLst>
                <a:cxn ang="0">
                  <a:pos x="T1" y="0"/>
                </a:cxn>
                <a:cxn ang="0">
                  <a:pos x="T3" y="0"/>
                </a:cxn>
                <a:cxn ang="0">
                  <a:pos x="T5" y="0"/>
                </a:cxn>
                <a:cxn ang="0">
                  <a:pos x="T7" y="0"/>
                </a:cxn>
              </a:cxnLst>
              <a:rect l="0" t="0" r="r" b="b"/>
              <a:pathLst>
                <a:path w="100">
                  <a:moveTo>
                    <a:pt x="0" y="0"/>
                  </a:moveTo>
                  <a:lnTo>
                    <a:pt x="10" y="0"/>
                  </a:lnTo>
                  <a:moveTo>
                    <a:pt x="89" y="0"/>
                  </a:moveTo>
                  <a:lnTo>
                    <a:pt x="99" y="0"/>
                  </a:lnTo>
                </a:path>
              </a:pathLst>
            </a:custGeom>
            <a:noFill/>
            <a:ln w="17722">
              <a:solidFill>
                <a:srgbClr val="00B4D6"/>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AutoShape 66">
              <a:extLst>
                <a:ext uri="{FF2B5EF4-FFF2-40B4-BE49-F238E27FC236}">
                  <a16:creationId xmlns:a16="http://schemas.microsoft.com/office/drawing/2014/main" id="{32676B6F-298C-B58F-08DF-73D81701F222}"/>
                </a:ext>
              </a:extLst>
            </p:cNvPr>
            <p:cNvSpPr>
              <a:spLocks/>
            </p:cNvSpPr>
            <p:nvPr/>
          </p:nvSpPr>
          <p:spPr bwMode="auto">
            <a:xfrm>
              <a:off x="5057" y="10178"/>
              <a:ext cx="100" cy="2"/>
            </a:xfrm>
            <a:custGeom>
              <a:avLst/>
              <a:gdLst>
                <a:gd name="T0" fmla="+- 0 5057 5057"/>
                <a:gd name="T1" fmla="*/ T0 w 100"/>
                <a:gd name="T2" fmla="+- 0 5068 5057"/>
                <a:gd name="T3" fmla="*/ T2 w 100"/>
                <a:gd name="T4" fmla="+- 0 5147 5057"/>
                <a:gd name="T5" fmla="*/ T4 w 100"/>
                <a:gd name="T6" fmla="+- 0 5157 5057"/>
                <a:gd name="T7" fmla="*/ T6 w 100"/>
              </a:gdLst>
              <a:ahLst/>
              <a:cxnLst>
                <a:cxn ang="0">
                  <a:pos x="T1" y="0"/>
                </a:cxn>
                <a:cxn ang="0">
                  <a:pos x="T3" y="0"/>
                </a:cxn>
                <a:cxn ang="0">
                  <a:pos x="T5" y="0"/>
                </a:cxn>
                <a:cxn ang="0">
                  <a:pos x="T7" y="0"/>
                </a:cxn>
              </a:cxnLst>
              <a:rect l="0" t="0" r="r" b="b"/>
              <a:pathLst>
                <a:path w="100">
                  <a:moveTo>
                    <a:pt x="0" y="0"/>
                  </a:moveTo>
                  <a:lnTo>
                    <a:pt x="11" y="0"/>
                  </a:lnTo>
                  <a:moveTo>
                    <a:pt x="90" y="0"/>
                  </a:moveTo>
                  <a:lnTo>
                    <a:pt x="100" y="0"/>
                  </a:lnTo>
                </a:path>
              </a:pathLst>
            </a:custGeom>
            <a:noFill/>
            <a:ln w="18444">
              <a:solidFill>
                <a:srgbClr val="00B4D6"/>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07" name="Line 65">
              <a:extLst>
                <a:ext uri="{FF2B5EF4-FFF2-40B4-BE49-F238E27FC236}">
                  <a16:creationId xmlns:a16="http://schemas.microsoft.com/office/drawing/2014/main" id="{8E0E9FA1-017C-8BB5-842D-8FD739963C69}"/>
                </a:ext>
              </a:extLst>
            </p:cNvPr>
            <p:cNvCxnSpPr>
              <a:cxnSpLocks noChangeShapeType="1"/>
            </p:cNvCxnSpPr>
            <p:nvPr/>
          </p:nvCxnSpPr>
          <p:spPr bwMode="auto">
            <a:xfrm>
              <a:off x="5234" y="10178"/>
              <a:ext cx="10" cy="0"/>
            </a:xfrm>
            <a:prstGeom prst="line">
              <a:avLst/>
            </a:prstGeom>
            <a:noFill/>
            <a:ln w="18085">
              <a:solidFill>
                <a:srgbClr val="00B4D6"/>
              </a:solidFill>
              <a:round/>
              <a:headEnd/>
              <a:tailEnd/>
            </a:ln>
            <a:extLst>
              <a:ext uri="{909E8E84-426E-40DD-AFC4-6F175D3DCCD1}">
                <a14:hiddenFill xmlns:a14="http://schemas.microsoft.com/office/drawing/2010/main">
                  <a:noFill/>
                </a14:hiddenFill>
              </a:ext>
            </a:extLst>
          </p:spPr>
        </p:cxnSp>
        <p:cxnSp>
          <p:nvCxnSpPr>
            <p:cNvPr id="108" name="Line 64">
              <a:extLst>
                <a:ext uri="{FF2B5EF4-FFF2-40B4-BE49-F238E27FC236}">
                  <a16:creationId xmlns:a16="http://schemas.microsoft.com/office/drawing/2014/main" id="{17CBA9E5-768D-5D46-0C3A-58A204A8B987}"/>
                </a:ext>
              </a:extLst>
            </p:cNvPr>
            <p:cNvCxnSpPr>
              <a:cxnSpLocks noChangeShapeType="1"/>
            </p:cNvCxnSpPr>
            <p:nvPr/>
          </p:nvCxnSpPr>
          <p:spPr bwMode="auto">
            <a:xfrm>
              <a:off x="5322" y="10178"/>
              <a:ext cx="10" cy="0"/>
            </a:xfrm>
            <a:prstGeom prst="line">
              <a:avLst/>
            </a:prstGeom>
            <a:noFill/>
            <a:ln w="18444">
              <a:solidFill>
                <a:srgbClr val="00B4D6"/>
              </a:solidFill>
              <a:round/>
              <a:headEnd/>
              <a:tailEnd/>
            </a:ln>
            <a:extLst>
              <a:ext uri="{909E8E84-426E-40DD-AFC4-6F175D3DCCD1}">
                <a14:hiddenFill xmlns:a14="http://schemas.microsoft.com/office/drawing/2010/main">
                  <a:noFill/>
                </a14:hiddenFill>
              </a:ext>
            </a:extLst>
          </p:spPr>
        </p:cxnSp>
        <p:sp>
          <p:nvSpPr>
            <p:cNvPr id="109" name="AutoShape 63">
              <a:extLst>
                <a:ext uri="{FF2B5EF4-FFF2-40B4-BE49-F238E27FC236}">
                  <a16:creationId xmlns:a16="http://schemas.microsoft.com/office/drawing/2014/main" id="{BD573D3C-DD77-012E-95E8-CA7DC68BC4D1}"/>
                </a:ext>
              </a:extLst>
            </p:cNvPr>
            <p:cNvSpPr>
              <a:spLocks/>
            </p:cNvSpPr>
            <p:nvPr/>
          </p:nvSpPr>
          <p:spPr bwMode="auto">
            <a:xfrm>
              <a:off x="5410" y="10178"/>
              <a:ext cx="100" cy="2"/>
            </a:xfrm>
            <a:custGeom>
              <a:avLst/>
              <a:gdLst>
                <a:gd name="T0" fmla="+- 0 5410 5410"/>
                <a:gd name="T1" fmla="*/ T0 w 100"/>
                <a:gd name="T2" fmla="+- 0 5421 5410"/>
                <a:gd name="T3" fmla="*/ T2 w 100"/>
                <a:gd name="T4" fmla="+- 0 5500 5410"/>
                <a:gd name="T5" fmla="*/ T4 w 100"/>
                <a:gd name="T6" fmla="+- 0 5510 5410"/>
                <a:gd name="T7" fmla="*/ T6 w 100"/>
              </a:gdLst>
              <a:ahLst/>
              <a:cxnLst>
                <a:cxn ang="0">
                  <a:pos x="T1" y="0"/>
                </a:cxn>
                <a:cxn ang="0">
                  <a:pos x="T3" y="0"/>
                </a:cxn>
                <a:cxn ang="0">
                  <a:pos x="T5" y="0"/>
                </a:cxn>
                <a:cxn ang="0">
                  <a:pos x="T7" y="0"/>
                </a:cxn>
              </a:cxnLst>
              <a:rect l="0" t="0" r="r" b="b"/>
              <a:pathLst>
                <a:path w="100">
                  <a:moveTo>
                    <a:pt x="0" y="0"/>
                  </a:moveTo>
                  <a:lnTo>
                    <a:pt x="11" y="0"/>
                  </a:lnTo>
                  <a:moveTo>
                    <a:pt x="90" y="0"/>
                  </a:moveTo>
                  <a:lnTo>
                    <a:pt x="100" y="0"/>
                  </a:lnTo>
                </a:path>
              </a:pathLst>
            </a:custGeom>
            <a:noFill/>
            <a:ln w="18085">
              <a:solidFill>
                <a:srgbClr val="00B4D6"/>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10" name="Line 62">
              <a:extLst>
                <a:ext uri="{FF2B5EF4-FFF2-40B4-BE49-F238E27FC236}">
                  <a16:creationId xmlns:a16="http://schemas.microsoft.com/office/drawing/2014/main" id="{A4AFF68B-7D8A-0067-C42B-EDCE3DAC41F2}"/>
                </a:ext>
              </a:extLst>
            </p:cNvPr>
            <p:cNvCxnSpPr>
              <a:cxnSpLocks noChangeShapeType="1"/>
            </p:cNvCxnSpPr>
            <p:nvPr/>
          </p:nvCxnSpPr>
          <p:spPr bwMode="auto">
            <a:xfrm>
              <a:off x="5589" y="10178"/>
              <a:ext cx="11" cy="0"/>
            </a:xfrm>
            <a:prstGeom prst="line">
              <a:avLst/>
            </a:prstGeom>
            <a:noFill/>
            <a:ln w="18808">
              <a:solidFill>
                <a:srgbClr val="00B4D6"/>
              </a:solidFill>
              <a:round/>
              <a:headEnd/>
              <a:tailEnd/>
            </a:ln>
            <a:extLst>
              <a:ext uri="{909E8E84-426E-40DD-AFC4-6F175D3DCCD1}">
                <a14:hiddenFill xmlns:a14="http://schemas.microsoft.com/office/drawing/2010/main">
                  <a:noFill/>
                </a14:hiddenFill>
              </a:ext>
            </a:extLst>
          </p:spPr>
        </p:cxnSp>
        <p:pic>
          <p:nvPicPr>
            <p:cNvPr id="111" name="Picture 61">
              <a:extLst>
                <a:ext uri="{FF2B5EF4-FFF2-40B4-BE49-F238E27FC236}">
                  <a16:creationId xmlns:a16="http://schemas.microsoft.com/office/drawing/2014/main" id="{E84C684B-49F2-111A-6DA9-D74FCF8788C1}"/>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4111" y="16085"/>
              <a:ext cx="2333" cy="99"/>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60">
              <a:extLst>
                <a:ext uri="{FF2B5EF4-FFF2-40B4-BE49-F238E27FC236}">
                  <a16:creationId xmlns:a16="http://schemas.microsoft.com/office/drawing/2014/main" id="{82A7ED17-B76D-2F01-B956-FDE29EC3D8B5}"/>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6477" y="16061"/>
              <a:ext cx="255" cy="124"/>
            </a:xfrm>
            <a:prstGeom prst="rect">
              <a:avLst/>
            </a:prstGeom>
            <a:noFill/>
            <a:extLst>
              <a:ext uri="{909E8E84-426E-40DD-AFC4-6F175D3DCCD1}">
                <a14:hiddenFill xmlns:a14="http://schemas.microsoft.com/office/drawing/2010/main">
                  <a:solidFill>
                    <a:srgbClr val="FFFFFF"/>
                  </a:solidFill>
                </a14:hiddenFill>
              </a:ext>
            </a:extLst>
          </p:spPr>
        </p:pic>
        <p:sp>
          <p:nvSpPr>
            <p:cNvPr id="113" name="AutoShape 59">
              <a:extLst>
                <a:ext uri="{FF2B5EF4-FFF2-40B4-BE49-F238E27FC236}">
                  <a16:creationId xmlns:a16="http://schemas.microsoft.com/office/drawing/2014/main" id="{FB33A860-D302-DF8B-E091-4B6A96796EDE}"/>
                </a:ext>
              </a:extLst>
            </p:cNvPr>
            <p:cNvSpPr>
              <a:spLocks/>
            </p:cNvSpPr>
            <p:nvPr/>
          </p:nvSpPr>
          <p:spPr bwMode="auto">
            <a:xfrm>
              <a:off x="6764" y="16085"/>
              <a:ext cx="1118" cy="100"/>
            </a:xfrm>
            <a:custGeom>
              <a:avLst/>
              <a:gdLst>
                <a:gd name="T0" fmla="+- 0 6799 6764"/>
                <a:gd name="T1" fmla="*/ T0 w 1118"/>
                <a:gd name="T2" fmla="+- 0 16085 16085"/>
                <a:gd name="T3" fmla="*/ 16085 h 100"/>
                <a:gd name="T4" fmla="+- 0 6766 6764"/>
                <a:gd name="T5" fmla="*/ T4 w 1118"/>
                <a:gd name="T6" fmla="+- 0 16166 16085"/>
                <a:gd name="T7" fmla="*/ 16166 h 100"/>
                <a:gd name="T8" fmla="+- 0 6816 6764"/>
                <a:gd name="T9" fmla="*/ T8 w 1118"/>
                <a:gd name="T10" fmla="+- 0 16177 16085"/>
                <a:gd name="T11" fmla="*/ 16177 h 100"/>
                <a:gd name="T12" fmla="+- 0 6834 6764"/>
                <a:gd name="T13" fmla="*/ T12 w 1118"/>
                <a:gd name="T14" fmla="+- 0 16177 16085"/>
                <a:gd name="T15" fmla="*/ 16177 h 100"/>
                <a:gd name="T16" fmla="+- 0 6796 6764"/>
                <a:gd name="T17" fmla="*/ T16 w 1118"/>
                <a:gd name="T18" fmla="+- 0 16147 16085"/>
                <a:gd name="T19" fmla="*/ 16147 h 100"/>
                <a:gd name="T20" fmla="+- 0 6789 6764"/>
                <a:gd name="T21" fmla="*/ T20 w 1118"/>
                <a:gd name="T22" fmla="+- 0 16169 16085"/>
                <a:gd name="T23" fmla="*/ 16169 h 100"/>
                <a:gd name="T24" fmla="+- 0 6815 6764"/>
                <a:gd name="T25" fmla="*/ T24 w 1118"/>
                <a:gd name="T26" fmla="+- 0 16118 16085"/>
                <a:gd name="T27" fmla="*/ 16118 h 100"/>
                <a:gd name="T28" fmla="+- 0 6936 6764"/>
                <a:gd name="T29" fmla="*/ T28 w 1118"/>
                <a:gd name="T30" fmla="+- 0 16087 16085"/>
                <a:gd name="T31" fmla="*/ 16087 h 100"/>
                <a:gd name="T32" fmla="+- 0 6888 6764"/>
                <a:gd name="T33" fmla="*/ T32 w 1118"/>
                <a:gd name="T34" fmla="+- 0 16091 16085"/>
                <a:gd name="T35" fmla="*/ 16091 h 100"/>
                <a:gd name="T36" fmla="+- 0 6868 6764"/>
                <a:gd name="T37" fmla="*/ T36 w 1118"/>
                <a:gd name="T38" fmla="+- 0 16183 16085"/>
                <a:gd name="T39" fmla="*/ 16183 h 100"/>
                <a:gd name="T40" fmla="+- 0 6917 6764"/>
                <a:gd name="T41" fmla="*/ T40 w 1118"/>
                <a:gd name="T42" fmla="+- 0 16181 16085"/>
                <a:gd name="T43" fmla="*/ 16181 h 100"/>
                <a:gd name="T44" fmla="+- 0 6990 6764"/>
                <a:gd name="T45" fmla="*/ T44 w 1118"/>
                <a:gd name="T46" fmla="+- 0 16089 16085"/>
                <a:gd name="T47" fmla="*/ 16089 h 100"/>
                <a:gd name="T48" fmla="+- 0 6988 6764"/>
                <a:gd name="T49" fmla="*/ T48 w 1118"/>
                <a:gd name="T50" fmla="+- 0 16183 16085"/>
                <a:gd name="T51" fmla="*/ 16183 h 100"/>
                <a:gd name="T52" fmla="+- 0 7076 6764"/>
                <a:gd name="T53" fmla="*/ T52 w 1118"/>
                <a:gd name="T54" fmla="+- 0 16089 16085"/>
                <a:gd name="T55" fmla="*/ 16089 h 100"/>
                <a:gd name="T56" fmla="+- 0 7041 6764"/>
                <a:gd name="T57" fmla="*/ T56 w 1118"/>
                <a:gd name="T58" fmla="+- 0 16087 16085"/>
                <a:gd name="T59" fmla="*/ 16087 h 100"/>
                <a:gd name="T60" fmla="+- 0 7042 6764"/>
                <a:gd name="T61" fmla="*/ T60 w 1118"/>
                <a:gd name="T62" fmla="+- 0 16181 16085"/>
                <a:gd name="T63" fmla="*/ 16181 h 100"/>
                <a:gd name="T64" fmla="+- 0 7093 6764"/>
                <a:gd name="T65" fmla="*/ T64 w 1118"/>
                <a:gd name="T66" fmla="+- 0 16183 16085"/>
                <a:gd name="T67" fmla="*/ 16183 h 100"/>
                <a:gd name="T68" fmla="+- 0 7195 6764"/>
                <a:gd name="T69" fmla="*/ T68 w 1118"/>
                <a:gd name="T70" fmla="+- 0 16101 16085"/>
                <a:gd name="T71" fmla="*/ 16101 h 100"/>
                <a:gd name="T72" fmla="+- 0 7130 6764"/>
                <a:gd name="T73" fmla="*/ T72 w 1118"/>
                <a:gd name="T74" fmla="+- 0 16103 16085"/>
                <a:gd name="T75" fmla="*/ 16103 h 100"/>
                <a:gd name="T76" fmla="+- 0 7160 6764"/>
                <a:gd name="T77" fmla="*/ T76 w 1118"/>
                <a:gd name="T78" fmla="+- 0 16185 16085"/>
                <a:gd name="T79" fmla="*/ 16185 h 100"/>
                <a:gd name="T80" fmla="+- 0 7183 6764"/>
                <a:gd name="T81" fmla="*/ T80 w 1118"/>
                <a:gd name="T82" fmla="+- 0 16183 16085"/>
                <a:gd name="T83" fmla="*/ 16183 h 100"/>
                <a:gd name="T84" fmla="+- 0 7196 6764"/>
                <a:gd name="T85" fmla="*/ T84 w 1118"/>
                <a:gd name="T86" fmla="+- 0 16133 16085"/>
                <a:gd name="T87" fmla="*/ 16133 h 100"/>
                <a:gd name="T88" fmla="+- 0 7178 6764"/>
                <a:gd name="T89" fmla="*/ T88 w 1118"/>
                <a:gd name="T90" fmla="+- 0 16162 16085"/>
                <a:gd name="T91" fmla="*/ 16162 h 100"/>
                <a:gd name="T92" fmla="+- 0 7153 6764"/>
                <a:gd name="T93" fmla="*/ T92 w 1118"/>
                <a:gd name="T94" fmla="+- 0 16101 16085"/>
                <a:gd name="T95" fmla="*/ 16101 h 100"/>
                <a:gd name="T96" fmla="+- 0 7198 6764"/>
                <a:gd name="T97" fmla="*/ T96 w 1118"/>
                <a:gd name="T98" fmla="+- 0 16117 16085"/>
                <a:gd name="T99" fmla="*/ 16117 h 100"/>
                <a:gd name="T100" fmla="+- 0 7279 6764"/>
                <a:gd name="T101" fmla="*/ T100 w 1118"/>
                <a:gd name="T102" fmla="+- 0 16129 16085"/>
                <a:gd name="T103" fmla="*/ 16129 h 100"/>
                <a:gd name="T104" fmla="+- 0 7275 6764"/>
                <a:gd name="T105" fmla="*/ T104 w 1118"/>
                <a:gd name="T106" fmla="+- 0 16101 16085"/>
                <a:gd name="T107" fmla="*/ 16101 h 100"/>
                <a:gd name="T108" fmla="+- 0 7298 6764"/>
                <a:gd name="T109" fmla="*/ T108 w 1118"/>
                <a:gd name="T110" fmla="+- 0 16115 16085"/>
                <a:gd name="T111" fmla="*/ 16115 h 100"/>
                <a:gd name="T112" fmla="+- 0 7249 6764"/>
                <a:gd name="T113" fmla="*/ T112 w 1118"/>
                <a:gd name="T114" fmla="+- 0 16087 16085"/>
                <a:gd name="T115" fmla="*/ 16087 h 100"/>
                <a:gd name="T116" fmla="+- 0 7241 6764"/>
                <a:gd name="T117" fmla="*/ T116 w 1118"/>
                <a:gd name="T118" fmla="+- 0 16136 16085"/>
                <a:gd name="T119" fmla="*/ 16136 h 100"/>
                <a:gd name="T120" fmla="+- 0 7276 6764"/>
                <a:gd name="T121" fmla="*/ T120 w 1118"/>
                <a:gd name="T122" fmla="+- 0 16169 16085"/>
                <a:gd name="T123" fmla="*/ 16169 h 100"/>
                <a:gd name="T124" fmla="+- 0 7228 6764"/>
                <a:gd name="T125" fmla="*/ T124 w 1118"/>
                <a:gd name="T126" fmla="+- 0 16153 16085"/>
                <a:gd name="T127" fmla="*/ 16153 h 100"/>
                <a:gd name="T128" fmla="+- 0 7280 6764"/>
                <a:gd name="T129" fmla="*/ T128 w 1118"/>
                <a:gd name="T130" fmla="+- 0 16183 16085"/>
                <a:gd name="T131" fmla="*/ 16183 h 100"/>
                <a:gd name="T132" fmla="+- 0 7401 6764"/>
                <a:gd name="T133" fmla="*/ T132 w 1118"/>
                <a:gd name="T134" fmla="+- 0 16153 16085"/>
                <a:gd name="T135" fmla="*/ 16153 h 100"/>
                <a:gd name="T136" fmla="+- 0 7350 6764"/>
                <a:gd name="T137" fmla="*/ T136 w 1118"/>
                <a:gd name="T138" fmla="+- 0 16124 16085"/>
                <a:gd name="T139" fmla="*/ 16124 h 100"/>
                <a:gd name="T140" fmla="+- 0 7382 6764"/>
                <a:gd name="T141" fmla="*/ T140 w 1118"/>
                <a:gd name="T142" fmla="+- 0 16119 16085"/>
                <a:gd name="T143" fmla="*/ 16119 h 100"/>
                <a:gd name="T144" fmla="+- 0 7391 6764"/>
                <a:gd name="T145" fmla="*/ T144 w 1118"/>
                <a:gd name="T146" fmla="+- 0 16094 16085"/>
                <a:gd name="T147" fmla="*/ 16094 h 100"/>
                <a:gd name="T148" fmla="+- 0 7332 6764"/>
                <a:gd name="T149" fmla="*/ T148 w 1118"/>
                <a:gd name="T150" fmla="+- 0 16113 16085"/>
                <a:gd name="T151" fmla="*/ 16113 h 100"/>
                <a:gd name="T152" fmla="+- 0 7375 6764"/>
                <a:gd name="T153" fmla="*/ T152 w 1118"/>
                <a:gd name="T154" fmla="+- 0 16144 16085"/>
                <a:gd name="T155" fmla="*/ 16144 h 100"/>
                <a:gd name="T156" fmla="+- 0 7348 6764"/>
                <a:gd name="T157" fmla="*/ T156 w 1118"/>
                <a:gd name="T158" fmla="+- 0 16152 16085"/>
                <a:gd name="T159" fmla="*/ 16152 h 100"/>
                <a:gd name="T160" fmla="+- 0 7339 6764"/>
                <a:gd name="T161" fmla="*/ T160 w 1118"/>
                <a:gd name="T162" fmla="+- 0 16176 16085"/>
                <a:gd name="T163" fmla="*/ 16176 h 100"/>
                <a:gd name="T164" fmla="+- 0 7399 6764"/>
                <a:gd name="T165" fmla="*/ T164 w 1118"/>
                <a:gd name="T166" fmla="+- 0 16168 16085"/>
                <a:gd name="T167" fmla="*/ 16168 h 100"/>
                <a:gd name="T168" fmla="+- 0 7483 6764"/>
                <a:gd name="T169" fmla="*/ T168 w 1118"/>
                <a:gd name="T170" fmla="+- 0 16144 16085"/>
                <a:gd name="T171" fmla="*/ 16144 h 100"/>
                <a:gd name="T172" fmla="+- 0 7490 6764"/>
                <a:gd name="T173" fmla="*/ T172 w 1118"/>
                <a:gd name="T174" fmla="+- 0 16103 16085"/>
                <a:gd name="T175" fmla="*/ 16103 h 100"/>
                <a:gd name="T176" fmla="+- 0 7432 6764"/>
                <a:gd name="T177" fmla="*/ T176 w 1118"/>
                <a:gd name="T178" fmla="+- 0 16181 16085"/>
                <a:gd name="T179" fmla="*/ 16181 h 100"/>
                <a:gd name="T180" fmla="+- 0 7593 6764"/>
                <a:gd name="T181" fmla="*/ T180 w 1118"/>
                <a:gd name="T182" fmla="+- 0 16179 16085"/>
                <a:gd name="T183" fmla="*/ 16179 h 100"/>
                <a:gd name="T184" fmla="+- 0 7575 6764"/>
                <a:gd name="T185" fmla="*/ T184 w 1118"/>
                <a:gd name="T186" fmla="+- 0 16087 16085"/>
                <a:gd name="T187" fmla="*/ 16087 h 100"/>
                <a:gd name="T188" fmla="+- 0 7539 6764"/>
                <a:gd name="T189" fmla="*/ T188 w 1118"/>
                <a:gd name="T190" fmla="+- 0 16087 16085"/>
                <a:gd name="T191" fmla="*/ 16087 h 100"/>
                <a:gd name="T192" fmla="+- 0 7541 6764"/>
                <a:gd name="T193" fmla="*/ T192 w 1118"/>
                <a:gd name="T194" fmla="+- 0 16181 16085"/>
                <a:gd name="T195" fmla="*/ 16181 h 100"/>
                <a:gd name="T196" fmla="+- 0 7593 6764"/>
                <a:gd name="T197" fmla="*/ T196 w 1118"/>
                <a:gd name="T198" fmla="+- 0 16183 16085"/>
                <a:gd name="T199" fmla="*/ 16183 h 100"/>
                <a:gd name="T200" fmla="+- 0 7613 6764"/>
                <a:gd name="T201" fmla="*/ T200 w 1118"/>
                <a:gd name="T202" fmla="+- 0 16101 16085"/>
                <a:gd name="T203" fmla="*/ 16101 h 100"/>
                <a:gd name="T204" fmla="+- 0 7658 6764"/>
                <a:gd name="T205" fmla="*/ T204 w 1118"/>
                <a:gd name="T206" fmla="+- 0 16181 16085"/>
                <a:gd name="T207" fmla="*/ 16181 h 100"/>
                <a:gd name="T208" fmla="+- 0 7774 6764"/>
                <a:gd name="T209" fmla="*/ T208 w 1118"/>
                <a:gd name="T210" fmla="+- 0 16103 16085"/>
                <a:gd name="T211" fmla="*/ 16103 h 100"/>
                <a:gd name="T212" fmla="+- 0 7751 6764"/>
                <a:gd name="T213" fmla="*/ T212 w 1118"/>
                <a:gd name="T214" fmla="+- 0 16169 16085"/>
                <a:gd name="T215" fmla="*/ 16169 h 100"/>
                <a:gd name="T216" fmla="+- 0 7758 6764"/>
                <a:gd name="T217" fmla="*/ T216 w 1118"/>
                <a:gd name="T218" fmla="+- 0 16107 16085"/>
                <a:gd name="T219" fmla="*/ 16107 h 100"/>
                <a:gd name="T220" fmla="+- 0 7708 6764"/>
                <a:gd name="T221" fmla="*/ T220 w 1118"/>
                <a:gd name="T222" fmla="+- 0 16103 16085"/>
                <a:gd name="T223" fmla="*/ 16103 h 100"/>
                <a:gd name="T224" fmla="+- 0 7741 6764"/>
                <a:gd name="T225" fmla="*/ T224 w 1118"/>
                <a:gd name="T226" fmla="+- 0 16185 16085"/>
                <a:gd name="T227" fmla="*/ 16185 h 100"/>
                <a:gd name="T228" fmla="+- 0 7777 6764"/>
                <a:gd name="T229" fmla="*/ T228 w 1118"/>
                <a:gd name="T230" fmla="+- 0 16116 16085"/>
                <a:gd name="T231" fmla="*/ 16116 h 100"/>
                <a:gd name="T232" fmla="+- 0 7878 6764"/>
                <a:gd name="T233" fmla="*/ T232 w 1118"/>
                <a:gd name="T234" fmla="+- 0 16137 16085"/>
                <a:gd name="T235" fmla="*/ 16137 h 100"/>
                <a:gd name="T236" fmla="+- 0 7860 6764"/>
                <a:gd name="T237" fmla="*/ T236 w 1118"/>
                <a:gd name="T238" fmla="+- 0 16089 16085"/>
                <a:gd name="T239" fmla="*/ 16089 h 100"/>
                <a:gd name="T240" fmla="+- 0 7855 6764"/>
                <a:gd name="T241" fmla="*/ T240 w 1118"/>
                <a:gd name="T242" fmla="+- 0 16103 16085"/>
                <a:gd name="T243" fmla="*/ 16103 h 100"/>
                <a:gd name="T244" fmla="+- 0 7809 6764"/>
                <a:gd name="T245" fmla="*/ T244 w 1118"/>
                <a:gd name="T246" fmla="+- 0 16089 16085"/>
                <a:gd name="T247" fmla="*/ 16089 h 100"/>
                <a:gd name="T248" fmla="+- 0 7842 6764"/>
                <a:gd name="T249" fmla="*/ T248 w 1118"/>
                <a:gd name="T250" fmla="+- 0 16152 16085"/>
                <a:gd name="T251" fmla="*/ 16152 h 10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 ang="0">
                  <a:pos x="T245" y="T247"/>
                </a:cxn>
                <a:cxn ang="0">
                  <a:pos x="T249" y="T251"/>
                </a:cxn>
              </a:cxnLst>
              <a:rect l="0" t="0" r="r" b="b"/>
              <a:pathLst>
                <a:path w="1118" h="100">
                  <a:moveTo>
                    <a:pt x="70" y="27"/>
                  </a:moveTo>
                  <a:lnTo>
                    <a:pt x="67" y="16"/>
                  </a:lnTo>
                  <a:lnTo>
                    <a:pt x="60" y="8"/>
                  </a:lnTo>
                  <a:lnTo>
                    <a:pt x="49" y="2"/>
                  </a:lnTo>
                  <a:lnTo>
                    <a:pt x="35" y="0"/>
                  </a:lnTo>
                  <a:lnTo>
                    <a:pt x="21" y="2"/>
                  </a:lnTo>
                  <a:lnTo>
                    <a:pt x="9" y="9"/>
                  </a:lnTo>
                  <a:lnTo>
                    <a:pt x="2" y="18"/>
                  </a:lnTo>
                  <a:lnTo>
                    <a:pt x="0" y="31"/>
                  </a:lnTo>
                  <a:lnTo>
                    <a:pt x="0" y="69"/>
                  </a:lnTo>
                  <a:lnTo>
                    <a:pt x="2" y="81"/>
                  </a:lnTo>
                  <a:lnTo>
                    <a:pt x="9" y="91"/>
                  </a:lnTo>
                  <a:lnTo>
                    <a:pt x="19" y="98"/>
                  </a:lnTo>
                  <a:lnTo>
                    <a:pt x="32" y="100"/>
                  </a:lnTo>
                  <a:lnTo>
                    <a:pt x="40" y="100"/>
                  </a:lnTo>
                  <a:lnTo>
                    <a:pt x="48" y="97"/>
                  </a:lnTo>
                  <a:lnTo>
                    <a:pt x="52" y="92"/>
                  </a:lnTo>
                  <a:lnTo>
                    <a:pt x="52" y="94"/>
                  </a:lnTo>
                  <a:lnTo>
                    <a:pt x="53" y="96"/>
                  </a:lnTo>
                  <a:lnTo>
                    <a:pt x="55" y="98"/>
                  </a:lnTo>
                  <a:lnTo>
                    <a:pt x="68" y="98"/>
                  </a:lnTo>
                  <a:lnTo>
                    <a:pt x="70" y="96"/>
                  </a:lnTo>
                  <a:lnTo>
                    <a:pt x="70" y="92"/>
                  </a:lnTo>
                  <a:lnTo>
                    <a:pt x="70" y="84"/>
                  </a:lnTo>
                  <a:lnTo>
                    <a:pt x="70" y="50"/>
                  </a:lnTo>
                  <a:lnTo>
                    <a:pt x="68" y="48"/>
                  </a:lnTo>
                  <a:lnTo>
                    <a:pt x="34" y="48"/>
                  </a:lnTo>
                  <a:lnTo>
                    <a:pt x="32" y="50"/>
                  </a:lnTo>
                  <a:lnTo>
                    <a:pt x="32" y="62"/>
                  </a:lnTo>
                  <a:lnTo>
                    <a:pt x="34" y="64"/>
                  </a:lnTo>
                  <a:lnTo>
                    <a:pt x="51" y="64"/>
                  </a:lnTo>
                  <a:lnTo>
                    <a:pt x="51" y="77"/>
                  </a:lnTo>
                  <a:lnTo>
                    <a:pt x="47" y="81"/>
                  </a:lnTo>
                  <a:lnTo>
                    <a:pt x="42" y="84"/>
                  </a:lnTo>
                  <a:lnTo>
                    <a:pt x="25" y="84"/>
                  </a:lnTo>
                  <a:lnTo>
                    <a:pt x="18" y="78"/>
                  </a:lnTo>
                  <a:lnTo>
                    <a:pt x="18" y="22"/>
                  </a:lnTo>
                  <a:lnTo>
                    <a:pt x="25" y="16"/>
                  </a:lnTo>
                  <a:lnTo>
                    <a:pt x="45" y="16"/>
                  </a:lnTo>
                  <a:lnTo>
                    <a:pt x="51" y="21"/>
                  </a:lnTo>
                  <a:lnTo>
                    <a:pt x="51" y="33"/>
                  </a:lnTo>
                  <a:lnTo>
                    <a:pt x="53" y="34"/>
                  </a:lnTo>
                  <a:lnTo>
                    <a:pt x="68" y="34"/>
                  </a:lnTo>
                  <a:lnTo>
                    <a:pt x="70" y="32"/>
                  </a:lnTo>
                  <a:lnTo>
                    <a:pt x="70" y="27"/>
                  </a:lnTo>
                  <a:moveTo>
                    <a:pt x="174" y="4"/>
                  </a:moveTo>
                  <a:lnTo>
                    <a:pt x="172" y="2"/>
                  </a:lnTo>
                  <a:lnTo>
                    <a:pt x="157" y="2"/>
                  </a:lnTo>
                  <a:lnTo>
                    <a:pt x="155" y="4"/>
                  </a:lnTo>
                  <a:lnTo>
                    <a:pt x="156" y="7"/>
                  </a:lnTo>
                  <a:lnTo>
                    <a:pt x="156" y="63"/>
                  </a:lnTo>
                  <a:lnTo>
                    <a:pt x="141" y="37"/>
                  </a:lnTo>
                  <a:lnTo>
                    <a:pt x="124" y="6"/>
                  </a:lnTo>
                  <a:lnTo>
                    <a:pt x="123" y="4"/>
                  </a:lnTo>
                  <a:lnTo>
                    <a:pt x="120" y="2"/>
                  </a:lnTo>
                  <a:lnTo>
                    <a:pt x="104" y="2"/>
                  </a:lnTo>
                  <a:lnTo>
                    <a:pt x="102" y="4"/>
                  </a:lnTo>
                  <a:lnTo>
                    <a:pt x="102" y="96"/>
                  </a:lnTo>
                  <a:lnTo>
                    <a:pt x="104" y="98"/>
                  </a:lnTo>
                  <a:lnTo>
                    <a:pt x="119" y="98"/>
                  </a:lnTo>
                  <a:lnTo>
                    <a:pt x="121" y="96"/>
                  </a:lnTo>
                  <a:lnTo>
                    <a:pt x="121" y="93"/>
                  </a:lnTo>
                  <a:lnTo>
                    <a:pt x="120" y="37"/>
                  </a:lnTo>
                  <a:lnTo>
                    <a:pt x="152" y="94"/>
                  </a:lnTo>
                  <a:lnTo>
                    <a:pt x="153" y="96"/>
                  </a:lnTo>
                  <a:lnTo>
                    <a:pt x="156" y="98"/>
                  </a:lnTo>
                  <a:lnTo>
                    <a:pt x="172" y="98"/>
                  </a:lnTo>
                  <a:lnTo>
                    <a:pt x="174" y="96"/>
                  </a:lnTo>
                  <a:lnTo>
                    <a:pt x="174" y="63"/>
                  </a:lnTo>
                  <a:lnTo>
                    <a:pt x="174" y="4"/>
                  </a:lnTo>
                  <a:moveTo>
                    <a:pt x="226" y="4"/>
                  </a:moveTo>
                  <a:lnTo>
                    <a:pt x="224" y="2"/>
                  </a:lnTo>
                  <a:lnTo>
                    <a:pt x="209" y="2"/>
                  </a:lnTo>
                  <a:lnTo>
                    <a:pt x="207" y="4"/>
                  </a:lnTo>
                  <a:lnTo>
                    <a:pt x="207" y="96"/>
                  </a:lnTo>
                  <a:lnTo>
                    <a:pt x="209" y="98"/>
                  </a:lnTo>
                  <a:lnTo>
                    <a:pt x="224" y="98"/>
                  </a:lnTo>
                  <a:lnTo>
                    <a:pt x="226" y="96"/>
                  </a:lnTo>
                  <a:lnTo>
                    <a:pt x="226" y="4"/>
                  </a:lnTo>
                  <a:moveTo>
                    <a:pt x="331" y="4"/>
                  </a:moveTo>
                  <a:lnTo>
                    <a:pt x="329" y="2"/>
                  </a:lnTo>
                  <a:lnTo>
                    <a:pt x="314" y="2"/>
                  </a:lnTo>
                  <a:lnTo>
                    <a:pt x="312" y="4"/>
                  </a:lnTo>
                  <a:lnTo>
                    <a:pt x="312" y="7"/>
                  </a:lnTo>
                  <a:lnTo>
                    <a:pt x="313" y="63"/>
                  </a:lnTo>
                  <a:lnTo>
                    <a:pt x="298" y="37"/>
                  </a:lnTo>
                  <a:lnTo>
                    <a:pt x="281" y="6"/>
                  </a:lnTo>
                  <a:lnTo>
                    <a:pt x="280" y="4"/>
                  </a:lnTo>
                  <a:lnTo>
                    <a:pt x="277" y="2"/>
                  </a:lnTo>
                  <a:lnTo>
                    <a:pt x="261" y="2"/>
                  </a:lnTo>
                  <a:lnTo>
                    <a:pt x="259" y="4"/>
                  </a:lnTo>
                  <a:lnTo>
                    <a:pt x="259" y="96"/>
                  </a:lnTo>
                  <a:lnTo>
                    <a:pt x="261" y="98"/>
                  </a:lnTo>
                  <a:lnTo>
                    <a:pt x="276" y="98"/>
                  </a:lnTo>
                  <a:lnTo>
                    <a:pt x="278" y="96"/>
                  </a:lnTo>
                  <a:lnTo>
                    <a:pt x="278" y="93"/>
                  </a:lnTo>
                  <a:lnTo>
                    <a:pt x="277" y="37"/>
                  </a:lnTo>
                  <a:lnTo>
                    <a:pt x="309" y="94"/>
                  </a:lnTo>
                  <a:lnTo>
                    <a:pt x="310" y="96"/>
                  </a:lnTo>
                  <a:lnTo>
                    <a:pt x="312" y="98"/>
                  </a:lnTo>
                  <a:lnTo>
                    <a:pt x="329" y="98"/>
                  </a:lnTo>
                  <a:lnTo>
                    <a:pt x="331" y="96"/>
                  </a:lnTo>
                  <a:lnTo>
                    <a:pt x="331" y="63"/>
                  </a:lnTo>
                  <a:lnTo>
                    <a:pt x="331" y="4"/>
                  </a:lnTo>
                  <a:moveTo>
                    <a:pt x="434" y="27"/>
                  </a:moveTo>
                  <a:lnTo>
                    <a:pt x="431" y="16"/>
                  </a:lnTo>
                  <a:lnTo>
                    <a:pt x="424" y="8"/>
                  </a:lnTo>
                  <a:lnTo>
                    <a:pt x="412" y="2"/>
                  </a:lnTo>
                  <a:lnTo>
                    <a:pt x="398" y="0"/>
                  </a:lnTo>
                  <a:lnTo>
                    <a:pt x="384" y="2"/>
                  </a:lnTo>
                  <a:lnTo>
                    <a:pt x="373" y="9"/>
                  </a:lnTo>
                  <a:lnTo>
                    <a:pt x="366" y="18"/>
                  </a:lnTo>
                  <a:lnTo>
                    <a:pt x="363" y="31"/>
                  </a:lnTo>
                  <a:lnTo>
                    <a:pt x="363" y="69"/>
                  </a:lnTo>
                  <a:lnTo>
                    <a:pt x="366" y="81"/>
                  </a:lnTo>
                  <a:lnTo>
                    <a:pt x="373" y="91"/>
                  </a:lnTo>
                  <a:lnTo>
                    <a:pt x="383" y="98"/>
                  </a:lnTo>
                  <a:lnTo>
                    <a:pt x="396" y="100"/>
                  </a:lnTo>
                  <a:lnTo>
                    <a:pt x="403" y="100"/>
                  </a:lnTo>
                  <a:lnTo>
                    <a:pt x="411" y="97"/>
                  </a:lnTo>
                  <a:lnTo>
                    <a:pt x="416" y="92"/>
                  </a:lnTo>
                  <a:lnTo>
                    <a:pt x="416" y="94"/>
                  </a:lnTo>
                  <a:lnTo>
                    <a:pt x="417" y="96"/>
                  </a:lnTo>
                  <a:lnTo>
                    <a:pt x="419" y="98"/>
                  </a:lnTo>
                  <a:lnTo>
                    <a:pt x="432" y="98"/>
                  </a:lnTo>
                  <a:lnTo>
                    <a:pt x="433" y="96"/>
                  </a:lnTo>
                  <a:lnTo>
                    <a:pt x="434" y="92"/>
                  </a:lnTo>
                  <a:lnTo>
                    <a:pt x="434" y="84"/>
                  </a:lnTo>
                  <a:lnTo>
                    <a:pt x="434" y="50"/>
                  </a:lnTo>
                  <a:lnTo>
                    <a:pt x="432" y="48"/>
                  </a:lnTo>
                  <a:lnTo>
                    <a:pt x="398" y="48"/>
                  </a:lnTo>
                  <a:lnTo>
                    <a:pt x="396" y="50"/>
                  </a:lnTo>
                  <a:lnTo>
                    <a:pt x="396" y="62"/>
                  </a:lnTo>
                  <a:lnTo>
                    <a:pt x="398" y="64"/>
                  </a:lnTo>
                  <a:lnTo>
                    <a:pt x="414" y="64"/>
                  </a:lnTo>
                  <a:lnTo>
                    <a:pt x="414" y="77"/>
                  </a:lnTo>
                  <a:lnTo>
                    <a:pt x="411" y="81"/>
                  </a:lnTo>
                  <a:lnTo>
                    <a:pt x="405" y="84"/>
                  </a:lnTo>
                  <a:lnTo>
                    <a:pt x="388" y="84"/>
                  </a:lnTo>
                  <a:lnTo>
                    <a:pt x="382" y="78"/>
                  </a:lnTo>
                  <a:lnTo>
                    <a:pt x="382" y="22"/>
                  </a:lnTo>
                  <a:lnTo>
                    <a:pt x="389" y="16"/>
                  </a:lnTo>
                  <a:lnTo>
                    <a:pt x="408" y="16"/>
                  </a:lnTo>
                  <a:lnTo>
                    <a:pt x="415" y="21"/>
                  </a:lnTo>
                  <a:lnTo>
                    <a:pt x="415" y="33"/>
                  </a:lnTo>
                  <a:lnTo>
                    <a:pt x="416" y="34"/>
                  </a:lnTo>
                  <a:lnTo>
                    <a:pt x="432" y="34"/>
                  </a:lnTo>
                  <a:lnTo>
                    <a:pt x="434" y="32"/>
                  </a:lnTo>
                  <a:lnTo>
                    <a:pt x="434" y="27"/>
                  </a:lnTo>
                  <a:moveTo>
                    <a:pt x="536" y="71"/>
                  </a:moveTo>
                  <a:lnTo>
                    <a:pt x="536" y="68"/>
                  </a:lnTo>
                  <a:lnTo>
                    <a:pt x="533" y="56"/>
                  </a:lnTo>
                  <a:lnTo>
                    <a:pt x="525" y="49"/>
                  </a:lnTo>
                  <a:lnTo>
                    <a:pt x="515" y="44"/>
                  </a:lnTo>
                  <a:lnTo>
                    <a:pt x="503" y="42"/>
                  </a:lnTo>
                  <a:lnTo>
                    <a:pt x="493" y="41"/>
                  </a:lnTo>
                  <a:lnTo>
                    <a:pt x="485" y="39"/>
                  </a:lnTo>
                  <a:lnTo>
                    <a:pt x="485" y="21"/>
                  </a:lnTo>
                  <a:lnTo>
                    <a:pt x="490" y="16"/>
                  </a:lnTo>
                  <a:lnTo>
                    <a:pt x="511" y="16"/>
                  </a:lnTo>
                  <a:lnTo>
                    <a:pt x="515" y="24"/>
                  </a:lnTo>
                  <a:lnTo>
                    <a:pt x="515" y="33"/>
                  </a:lnTo>
                  <a:lnTo>
                    <a:pt x="517" y="34"/>
                  </a:lnTo>
                  <a:lnTo>
                    <a:pt x="532" y="34"/>
                  </a:lnTo>
                  <a:lnTo>
                    <a:pt x="534" y="32"/>
                  </a:lnTo>
                  <a:lnTo>
                    <a:pt x="534" y="30"/>
                  </a:lnTo>
                  <a:lnTo>
                    <a:pt x="532" y="19"/>
                  </a:lnTo>
                  <a:lnTo>
                    <a:pt x="530" y="16"/>
                  </a:lnTo>
                  <a:lnTo>
                    <a:pt x="526" y="9"/>
                  </a:lnTo>
                  <a:lnTo>
                    <a:pt x="515" y="3"/>
                  </a:lnTo>
                  <a:lnTo>
                    <a:pt x="500" y="0"/>
                  </a:lnTo>
                  <a:lnTo>
                    <a:pt x="485" y="2"/>
                  </a:lnTo>
                  <a:lnTo>
                    <a:pt x="474" y="8"/>
                  </a:lnTo>
                  <a:lnTo>
                    <a:pt x="468" y="17"/>
                  </a:lnTo>
                  <a:lnTo>
                    <a:pt x="466" y="28"/>
                  </a:lnTo>
                  <a:lnTo>
                    <a:pt x="466" y="31"/>
                  </a:lnTo>
                  <a:lnTo>
                    <a:pt x="469" y="43"/>
                  </a:lnTo>
                  <a:lnTo>
                    <a:pt x="477" y="51"/>
                  </a:lnTo>
                  <a:lnTo>
                    <a:pt x="487" y="56"/>
                  </a:lnTo>
                  <a:lnTo>
                    <a:pt x="500" y="58"/>
                  </a:lnTo>
                  <a:lnTo>
                    <a:pt x="510" y="59"/>
                  </a:lnTo>
                  <a:lnTo>
                    <a:pt x="517" y="62"/>
                  </a:lnTo>
                  <a:lnTo>
                    <a:pt x="517" y="79"/>
                  </a:lnTo>
                  <a:lnTo>
                    <a:pt x="512" y="84"/>
                  </a:lnTo>
                  <a:lnTo>
                    <a:pt x="490" y="84"/>
                  </a:lnTo>
                  <a:lnTo>
                    <a:pt x="483" y="76"/>
                  </a:lnTo>
                  <a:lnTo>
                    <a:pt x="483" y="67"/>
                  </a:lnTo>
                  <a:lnTo>
                    <a:pt x="482" y="66"/>
                  </a:lnTo>
                  <a:lnTo>
                    <a:pt x="466" y="66"/>
                  </a:lnTo>
                  <a:lnTo>
                    <a:pt x="464" y="68"/>
                  </a:lnTo>
                  <a:lnTo>
                    <a:pt x="464" y="70"/>
                  </a:lnTo>
                  <a:lnTo>
                    <a:pt x="467" y="81"/>
                  </a:lnTo>
                  <a:lnTo>
                    <a:pt x="474" y="91"/>
                  </a:lnTo>
                  <a:lnTo>
                    <a:pt x="485" y="97"/>
                  </a:lnTo>
                  <a:lnTo>
                    <a:pt x="501" y="100"/>
                  </a:lnTo>
                  <a:lnTo>
                    <a:pt x="516" y="98"/>
                  </a:lnTo>
                  <a:lnTo>
                    <a:pt x="527" y="92"/>
                  </a:lnTo>
                  <a:lnTo>
                    <a:pt x="533" y="84"/>
                  </a:lnTo>
                  <a:lnTo>
                    <a:pt x="534" y="83"/>
                  </a:lnTo>
                  <a:lnTo>
                    <a:pt x="536" y="71"/>
                  </a:lnTo>
                  <a:moveTo>
                    <a:pt x="637" y="71"/>
                  </a:moveTo>
                  <a:lnTo>
                    <a:pt x="637" y="68"/>
                  </a:lnTo>
                  <a:lnTo>
                    <a:pt x="634" y="56"/>
                  </a:lnTo>
                  <a:lnTo>
                    <a:pt x="627" y="49"/>
                  </a:lnTo>
                  <a:lnTo>
                    <a:pt x="616" y="44"/>
                  </a:lnTo>
                  <a:lnTo>
                    <a:pt x="604" y="42"/>
                  </a:lnTo>
                  <a:lnTo>
                    <a:pt x="594" y="41"/>
                  </a:lnTo>
                  <a:lnTo>
                    <a:pt x="586" y="39"/>
                  </a:lnTo>
                  <a:lnTo>
                    <a:pt x="586" y="21"/>
                  </a:lnTo>
                  <a:lnTo>
                    <a:pt x="591" y="16"/>
                  </a:lnTo>
                  <a:lnTo>
                    <a:pt x="612" y="16"/>
                  </a:lnTo>
                  <a:lnTo>
                    <a:pt x="617" y="24"/>
                  </a:lnTo>
                  <a:lnTo>
                    <a:pt x="617" y="33"/>
                  </a:lnTo>
                  <a:lnTo>
                    <a:pt x="618" y="34"/>
                  </a:lnTo>
                  <a:lnTo>
                    <a:pt x="634" y="34"/>
                  </a:lnTo>
                  <a:lnTo>
                    <a:pt x="635" y="32"/>
                  </a:lnTo>
                  <a:lnTo>
                    <a:pt x="635" y="30"/>
                  </a:lnTo>
                  <a:lnTo>
                    <a:pt x="633" y="19"/>
                  </a:lnTo>
                  <a:lnTo>
                    <a:pt x="631" y="16"/>
                  </a:lnTo>
                  <a:lnTo>
                    <a:pt x="627" y="9"/>
                  </a:lnTo>
                  <a:lnTo>
                    <a:pt x="616" y="3"/>
                  </a:lnTo>
                  <a:lnTo>
                    <a:pt x="601" y="0"/>
                  </a:lnTo>
                  <a:lnTo>
                    <a:pt x="586" y="2"/>
                  </a:lnTo>
                  <a:lnTo>
                    <a:pt x="576" y="8"/>
                  </a:lnTo>
                  <a:lnTo>
                    <a:pt x="570" y="17"/>
                  </a:lnTo>
                  <a:lnTo>
                    <a:pt x="568" y="28"/>
                  </a:lnTo>
                  <a:lnTo>
                    <a:pt x="568" y="31"/>
                  </a:lnTo>
                  <a:lnTo>
                    <a:pt x="570" y="43"/>
                  </a:lnTo>
                  <a:lnTo>
                    <a:pt x="578" y="51"/>
                  </a:lnTo>
                  <a:lnTo>
                    <a:pt x="589" y="56"/>
                  </a:lnTo>
                  <a:lnTo>
                    <a:pt x="601" y="58"/>
                  </a:lnTo>
                  <a:lnTo>
                    <a:pt x="611" y="59"/>
                  </a:lnTo>
                  <a:lnTo>
                    <a:pt x="618" y="62"/>
                  </a:lnTo>
                  <a:lnTo>
                    <a:pt x="618" y="79"/>
                  </a:lnTo>
                  <a:lnTo>
                    <a:pt x="613" y="84"/>
                  </a:lnTo>
                  <a:lnTo>
                    <a:pt x="591" y="84"/>
                  </a:lnTo>
                  <a:lnTo>
                    <a:pt x="584" y="76"/>
                  </a:lnTo>
                  <a:lnTo>
                    <a:pt x="584" y="67"/>
                  </a:lnTo>
                  <a:lnTo>
                    <a:pt x="583" y="66"/>
                  </a:lnTo>
                  <a:lnTo>
                    <a:pt x="567" y="66"/>
                  </a:lnTo>
                  <a:lnTo>
                    <a:pt x="566" y="68"/>
                  </a:lnTo>
                  <a:lnTo>
                    <a:pt x="566" y="70"/>
                  </a:lnTo>
                  <a:lnTo>
                    <a:pt x="568" y="81"/>
                  </a:lnTo>
                  <a:lnTo>
                    <a:pt x="575" y="91"/>
                  </a:lnTo>
                  <a:lnTo>
                    <a:pt x="587" y="97"/>
                  </a:lnTo>
                  <a:lnTo>
                    <a:pt x="602" y="100"/>
                  </a:lnTo>
                  <a:lnTo>
                    <a:pt x="617" y="98"/>
                  </a:lnTo>
                  <a:lnTo>
                    <a:pt x="628" y="92"/>
                  </a:lnTo>
                  <a:lnTo>
                    <a:pt x="634" y="84"/>
                  </a:lnTo>
                  <a:lnTo>
                    <a:pt x="635" y="83"/>
                  </a:lnTo>
                  <a:lnTo>
                    <a:pt x="637" y="71"/>
                  </a:lnTo>
                  <a:moveTo>
                    <a:pt x="729" y="84"/>
                  </a:moveTo>
                  <a:lnTo>
                    <a:pt x="727" y="82"/>
                  </a:lnTo>
                  <a:lnTo>
                    <a:pt x="687" y="82"/>
                  </a:lnTo>
                  <a:lnTo>
                    <a:pt x="687" y="59"/>
                  </a:lnTo>
                  <a:lnTo>
                    <a:pt x="719" y="59"/>
                  </a:lnTo>
                  <a:lnTo>
                    <a:pt x="721" y="57"/>
                  </a:lnTo>
                  <a:lnTo>
                    <a:pt x="721" y="45"/>
                  </a:lnTo>
                  <a:lnTo>
                    <a:pt x="719" y="44"/>
                  </a:lnTo>
                  <a:lnTo>
                    <a:pt x="687" y="44"/>
                  </a:lnTo>
                  <a:lnTo>
                    <a:pt x="687" y="18"/>
                  </a:lnTo>
                  <a:lnTo>
                    <a:pt x="726" y="18"/>
                  </a:lnTo>
                  <a:lnTo>
                    <a:pt x="728" y="16"/>
                  </a:lnTo>
                  <a:lnTo>
                    <a:pt x="728" y="4"/>
                  </a:lnTo>
                  <a:lnTo>
                    <a:pt x="726" y="2"/>
                  </a:lnTo>
                  <a:lnTo>
                    <a:pt x="670" y="2"/>
                  </a:lnTo>
                  <a:lnTo>
                    <a:pt x="668" y="4"/>
                  </a:lnTo>
                  <a:lnTo>
                    <a:pt x="668" y="96"/>
                  </a:lnTo>
                  <a:lnTo>
                    <a:pt x="670" y="98"/>
                  </a:lnTo>
                  <a:lnTo>
                    <a:pt x="727" y="98"/>
                  </a:lnTo>
                  <a:lnTo>
                    <a:pt x="729" y="96"/>
                  </a:lnTo>
                  <a:lnTo>
                    <a:pt x="729" y="84"/>
                  </a:lnTo>
                  <a:moveTo>
                    <a:pt x="830" y="96"/>
                  </a:moveTo>
                  <a:lnTo>
                    <a:pt x="829" y="94"/>
                  </a:lnTo>
                  <a:lnTo>
                    <a:pt x="801" y="61"/>
                  </a:lnTo>
                  <a:lnTo>
                    <a:pt x="792" y="51"/>
                  </a:lnTo>
                  <a:lnTo>
                    <a:pt x="799" y="43"/>
                  </a:lnTo>
                  <a:lnTo>
                    <a:pt x="829" y="4"/>
                  </a:lnTo>
                  <a:lnTo>
                    <a:pt x="828" y="2"/>
                  </a:lnTo>
                  <a:lnTo>
                    <a:pt x="811" y="2"/>
                  </a:lnTo>
                  <a:lnTo>
                    <a:pt x="808" y="4"/>
                  </a:lnTo>
                  <a:lnTo>
                    <a:pt x="807" y="6"/>
                  </a:lnTo>
                  <a:lnTo>
                    <a:pt x="780" y="43"/>
                  </a:lnTo>
                  <a:lnTo>
                    <a:pt x="777" y="43"/>
                  </a:lnTo>
                  <a:lnTo>
                    <a:pt x="777" y="4"/>
                  </a:lnTo>
                  <a:lnTo>
                    <a:pt x="775" y="2"/>
                  </a:lnTo>
                  <a:lnTo>
                    <a:pt x="760" y="2"/>
                  </a:lnTo>
                  <a:lnTo>
                    <a:pt x="758" y="4"/>
                  </a:lnTo>
                  <a:lnTo>
                    <a:pt x="758" y="96"/>
                  </a:lnTo>
                  <a:lnTo>
                    <a:pt x="760" y="98"/>
                  </a:lnTo>
                  <a:lnTo>
                    <a:pt x="775" y="98"/>
                  </a:lnTo>
                  <a:lnTo>
                    <a:pt x="777" y="96"/>
                  </a:lnTo>
                  <a:lnTo>
                    <a:pt x="777" y="61"/>
                  </a:lnTo>
                  <a:lnTo>
                    <a:pt x="780" y="61"/>
                  </a:lnTo>
                  <a:lnTo>
                    <a:pt x="807" y="95"/>
                  </a:lnTo>
                  <a:lnTo>
                    <a:pt x="808" y="97"/>
                  </a:lnTo>
                  <a:lnTo>
                    <a:pt x="811" y="98"/>
                  </a:lnTo>
                  <a:lnTo>
                    <a:pt x="829" y="98"/>
                  </a:lnTo>
                  <a:lnTo>
                    <a:pt x="830" y="96"/>
                  </a:lnTo>
                  <a:moveTo>
                    <a:pt x="919" y="4"/>
                  </a:moveTo>
                  <a:lnTo>
                    <a:pt x="917" y="2"/>
                  </a:lnTo>
                  <a:lnTo>
                    <a:pt x="851" y="2"/>
                  </a:lnTo>
                  <a:lnTo>
                    <a:pt x="849" y="4"/>
                  </a:lnTo>
                  <a:lnTo>
                    <a:pt x="849" y="16"/>
                  </a:lnTo>
                  <a:lnTo>
                    <a:pt x="851" y="18"/>
                  </a:lnTo>
                  <a:lnTo>
                    <a:pt x="875" y="18"/>
                  </a:lnTo>
                  <a:lnTo>
                    <a:pt x="875" y="96"/>
                  </a:lnTo>
                  <a:lnTo>
                    <a:pt x="877" y="98"/>
                  </a:lnTo>
                  <a:lnTo>
                    <a:pt x="892" y="98"/>
                  </a:lnTo>
                  <a:lnTo>
                    <a:pt x="894" y="96"/>
                  </a:lnTo>
                  <a:lnTo>
                    <a:pt x="894" y="18"/>
                  </a:lnTo>
                  <a:lnTo>
                    <a:pt x="917" y="18"/>
                  </a:lnTo>
                  <a:lnTo>
                    <a:pt x="919" y="16"/>
                  </a:lnTo>
                  <a:lnTo>
                    <a:pt x="919" y="4"/>
                  </a:lnTo>
                  <a:moveTo>
                    <a:pt x="1013" y="31"/>
                  </a:moveTo>
                  <a:lnTo>
                    <a:pt x="1010" y="18"/>
                  </a:lnTo>
                  <a:lnTo>
                    <a:pt x="1008" y="16"/>
                  </a:lnTo>
                  <a:lnTo>
                    <a:pt x="1003" y="9"/>
                  </a:lnTo>
                  <a:lnTo>
                    <a:pt x="994" y="4"/>
                  </a:lnTo>
                  <a:lnTo>
                    <a:pt x="994" y="22"/>
                  </a:lnTo>
                  <a:lnTo>
                    <a:pt x="994" y="78"/>
                  </a:lnTo>
                  <a:lnTo>
                    <a:pt x="987" y="84"/>
                  </a:lnTo>
                  <a:lnTo>
                    <a:pt x="968" y="84"/>
                  </a:lnTo>
                  <a:lnTo>
                    <a:pt x="960" y="78"/>
                  </a:lnTo>
                  <a:lnTo>
                    <a:pt x="960" y="22"/>
                  </a:lnTo>
                  <a:lnTo>
                    <a:pt x="968" y="16"/>
                  </a:lnTo>
                  <a:lnTo>
                    <a:pt x="987" y="16"/>
                  </a:lnTo>
                  <a:lnTo>
                    <a:pt x="994" y="22"/>
                  </a:lnTo>
                  <a:lnTo>
                    <a:pt x="994" y="4"/>
                  </a:lnTo>
                  <a:lnTo>
                    <a:pt x="991" y="2"/>
                  </a:lnTo>
                  <a:lnTo>
                    <a:pt x="977" y="0"/>
                  </a:lnTo>
                  <a:lnTo>
                    <a:pt x="963" y="2"/>
                  </a:lnTo>
                  <a:lnTo>
                    <a:pt x="952" y="9"/>
                  </a:lnTo>
                  <a:lnTo>
                    <a:pt x="944" y="18"/>
                  </a:lnTo>
                  <a:lnTo>
                    <a:pt x="941" y="31"/>
                  </a:lnTo>
                  <a:lnTo>
                    <a:pt x="941" y="69"/>
                  </a:lnTo>
                  <a:lnTo>
                    <a:pt x="944" y="82"/>
                  </a:lnTo>
                  <a:lnTo>
                    <a:pt x="952" y="91"/>
                  </a:lnTo>
                  <a:lnTo>
                    <a:pt x="963" y="98"/>
                  </a:lnTo>
                  <a:lnTo>
                    <a:pt x="977" y="100"/>
                  </a:lnTo>
                  <a:lnTo>
                    <a:pt x="991" y="98"/>
                  </a:lnTo>
                  <a:lnTo>
                    <a:pt x="1003" y="91"/>
                  </a:lnTo>
                  <a:lnTo>
                    <a:pt x="1008" y="84"/>
                  </a:lnTo>
                  <a:lnTo>
                    <a:pt x="1010" y="82"/>
                  </a:lnTo>
                  <a:lnTo>
                    <a:pt x="1013" y="69"/>
                  </a:lnTo>
                  <a:lnTo>
                    <a:pt x="1013" y="31"/>
                  </a:lnTo>
                  <a:moveTo>
                    <a:pt x="1117" y="96"/>
                  </a:moveTo>
                  <a:lnTo>
                    <a:pt x="1116" y="94"/>
                  </a:lnTo>
                  <a:lnTo>
                    <a:pt x="1099" y="67"/>
                  </a:lnTo>
                  <a:lnTo>
                    <a:pt x="1097" y="64"/>
                  </a:lnTo>
                  <a:lnTo>
                    <a:pt x="1109" y="60"/>
                  </a:lnTo>
                  <a:lnTo>
                    <a:pt x="1114" y="52"/>
                  </a:lnTo>
                  <a:lnTo>
                    <a:pt x="1115" y="50"/>
                  </a:lnTo>
                  <a:lnTo>
                    <a:pt x="1115" y="32"/>
                  </a:lnTo>
                  <a:lnTo>
                    <a:pt x="1113" y="19"/>
                  </a:lnTo>
                  <a:lnTo>
                    <a:pt x="1112" y="18"/>
                  </a:lnTo>
                  <a:lnTo>
                    <a:pt x="1106" y="10"/>
                  </a:lnTo>
                  <a:lnTo>
                    <a:pt x="1096" y="4"/>
                  </a:lnTo>
                  <a:lnTo>
                    <a:pt x="1096" y="23"/>
                  </a:lnTo>
                  <a:lnTo>
                    <a:pt x="1096" y="46"/>
                  </a:lnTo>
                  <a:lnTo>
                    <a:pt x="1091" y="52"/>
                  </a:lnTo>
                  <a:lnTo>
                    <a:pt x="1064" y="52"/>
                  </a:lnTo>
                  <a:lnTo>
                    <a:pt x="1064" y="18"/>
                  </a:lnTo>
                  <a:lnTo>
                    <a:pt x="1091" y="18"/>
                  </a:lnTo>
                  <a:lnTo>
                    <a:pt x="1096" y="23"/>
                  </a:lnTo>
                  <a:lnTo>
                    <a:pt x="1096" y="4"/>
                  </a:lnTo>
                  <a:lnTo>
                    <a:pt x="1082" y="2"/>
                  </a:lnTo>
                  <a:lnTo>
                    <a:pt x="1047" y="2"/>
                  </a:lnTo>
                  <a:lnTo>
                    <a:pt x="1045" y="4"/>
                  </a:lnTo>
                  <a:lnTo>
                    <a:pt x="1045" y="96"/>
                  </a:lnTo>
                  <a:lnTo>
                    <a:pt x="1047" y="98"/>
                  </a:lnTo>
                  <a:lnTo>
                    <a:pt x="1062" y="98"/>
                  </a:lnTo>
                  <a:lnTo>
                    <a:pt x="1064" y="96"/>
                  </a:lnTo>
                  <a:lnTo>
                    <a:pt x="1064" y="67"/>
                  </a:lnTo>
                  <a:lnTo>
                    <a:pt x="1078" y="67"/>
                  </a:lnTo>
                  <a:lnTo>
                    <a:pt x="1094" y="94"/>
                  </a:lnTo>
                  <a:lnTo>
                    <a:pt x="1095" y="96"/>
                  </a:lnTo>
                  <a:lnTo>
                    <a:pt x="1098" y="98"/>
                  </a:lnTo>
                  <a:lnTo>
                    <a:pt x="1116" y="98"/>
                  </a:lnTo>
                  <a:lnTo>
                    <a:pt x="1117" y="96"/>
                  </a:lnTo>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14" name="Picture 58">
              <a:extLst>
                <a:ext uri="{FF2B5EF4-FFF2-40B4-BE49-F238E27FC236}">
                  <a16:creationId xmlns:a16="http://schemas.microsoft.com/office/drawing/2014/main" id="{5B7CFD55-30E5-9C0A-1476-D59AB12AFDF5}"/>
                </a:ext>
              </a:extLst>
            </p:cNvPr>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3268" y="15505"/>
              <a:ext cx="313" cy="371"/>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57">
              <a:extLst>
                <a:ext uri="{FF2B5EF4-FFF2-40B4-BE49-F238E27FC236}">
                  <a16:creationId xmlns:a16="http://schemas.microsoft.com/office/drawing/2014/main" id="{F8E6A787-9897-0230-6DD5-34B5145C2ED0}"/>
                </a:ext>
              </a:extLst>
            </p:cNvPr>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3662" y="15499"/>
              <a:ext cx="373" cy="383"/>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56">
              <a:extLst>
                <a:ext uri="{FF2B5EF4-FFF2-40B4-BE49-F238E27FC236}">
                  <a16:creationId xmlns:a16="http://schemas.microsoft.com/office/drawing/2014/main" id="{86F51B6E-BC55-CB5A-8F06-8B1EC951FE34}"/>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4124" y="15505"/>
              <a:ext cx="385" cy="375"/>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55">
              <a:extLst>
                <a:ext uri="{FF2B5EF4-FFF2-40B4-BE49-F238E27FC236}">
                  <a16:creationId xmlns:a16="http://schemas.microsoft.com/office/drawing/2014/main" id="{60251DE0-966D-3A1E-8668-5C8863F8953B}"/>
                </a:ext>
              </a:extLst>
            </p:cNvPr>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4596" y="15505"/>
              <a:ext cx="390" cy="377"/>
            </a:xfrm>
            <a:prstGeom prst="rect">
              <a:avLst/>
            </a:prstGeom>
            <a:noFill/>
            <a:extLst>
              <a:ext uri="{909E8E84-426E-40DD-AFC4-6F175D3DCCD1}">
                <a14:hiddenFill xmlns:a14="http://schemas.microsoft.com/office/drawing/2010/main">
                  <a:solidFill>
                    <a:srgbClr val="FFFFFF"/>
                  </a:solidFill>
                </a14:hiddenFill>
              </a:ext>
            </a:extLst>
          </p:spPr>
        </p:pic>
        <p:pic>
          <p:nvPicPr>
            <p:cNvPr id="118" name="Picture 54">
              <a:extLst>
                <a:ext uri="{FF2B5EF4-FFF2-40B4-BE49-F238E27FC236}">
                  <a16:creationId xmlns:a16="http://schemas.microsoft.com/office/drawing/2014/main" id="{ED43BCF3-4265-A74F-C0F8-740CDF0304A1}"/>
                </a:ext>
              </a:extLst>
            </p:cNvPr>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5073" y="15499"/>
              <a:ext cx="313" cy="383"/>
            </a:xfrm>
            <a:prstGeom prst="rect">
              <a:avLst/>
            </a:prstGeom>
            <a:noFill/>
            <a:extLst>
              <a:ext uri="{909E8E84-426E-40DD-AFC4-6F175D3DCCD1}">
                <a14:hiddenFill xmlns:a14="http://schemas.microsoft.com/office/drawing/2010/main">
                  <a:solidFill>
                    <a:srgbClr val="FFFFFF"/>
                  </a:solidFill>
                </a14:hiddenFill>
              </a:ext>
            </a:extLst>
          </p:spPr>
        </p:pic>
        <p:pic>
          <p:nvPicPr>
            <p:cNvPr id="119" name="Picture 53">
              <a:extLst>
                <a:ext uri="{FF2B5EF4-FFF2-40B4-BE49-F238E27FC236}">
                  <a16:creationId xmlns:a16="http://schemas.microsoft.com/office/drawing/2014/main" id="{61BA3A5A-6544-FD72-BAC6-51D164390BD5}"/>
                </a:ext>
              </a:extLst>
            </p:cNvPr>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5473" y="15499"/>
              <a:ext cx="373" cy="383"/>
            </a:xfrm>
            <a:prstGeom prst="rect">
              <a:avLst/>
            </a:prstGeom>
            <a:noFill/>
            <a:extLst>
              <a:ext uri="{909E8E84-426E-40DD-AFC4-6F175D3DCCD1}">
                <a14:hiddenFill xmlns:a14="http://schemas.microsoft.com/office/drawing/2010/main">
                  <a:solidFill>
                    <a:srgbClr val="FFFFFF"/>
                  </a:solidFill>
                </a14:hiddenFill>
              </a:ext>
            </a:extLst>
          </p:spPr>
        </p:pic>
        <p:sp>
          <p:nvSpPr>
            <p:cNvPr id="120" name="AutoShape 52">
              <a:extLst>
                <a:ext uri="{FF2B5EF4-FFF2-40B4-BE49-F238E27FC236}">
                  <a16:creationId xmlns:a16="http://schemas.microsoft.com/office/drawing/2014/main" id="{6742EA3C-263B-43B3-94CD-4D29CF68B62A}"/>
                </a:ext>
              </a:extLst>
            </p:cNvPr>
            <p:cNvSpPr>
              <a:spLocks/>
            </p:cNvSpPr>
            <p:nvPr/>
          </p:nvSpPr>
          <p:spPr bwMode="auto">
            <a:xfrm>
              <a:off x="5935" y="15505"/>
              <a:ext cx="537" cy="371"/>
            </a:xfrm>
            <a:custGeom>
              <a:avLst/>
              <a:gdLst>
                <a:gd name="T0" fmla="+- 0 6095 5935"/>
                <a:gd name="T1" fmla="*/ T0 w 537"/>
                <a:gd name="T2" fmla="+- 0 15793 15505"/>
                <a:gd name="T3" fmla="*/ 15793 h 371"/>
                <a:gd name="T4" fmla="+- 0 5935 5935"/>
                <a:gd name="T5" fmla="*/ T4 w 537"/>
                <a:gd name="T6" fmla="+- 0 15793 15505"/>
                <a:gd name="T7" fmla="*/ 15793 h 371"/>
                <a:gd name="T8" fmla="+- 0 5935 5935"/>
                <a:gd name="T9" fmla="*/ T8 w 537"/>
                <a:gd name="T10" fmla="+- 0 15876 15505"/>
                <a:gd name="T11" fmla="*/ 15876 h 371"/>
                <a:gd name="T12" fmla="+- 0 6095 5935"/>
                <a:gd name="T13" fmla="*/ T12 w 537"/>
                <a:gd name="T14" fmla="+- 0 15876 15505"/>
                <a:gd name="T15" fmla="*/ 15876 h 371"/>
                <a:gd name="T16" fmla="+- 0 6095 5935"/>
                <a:gd name="T17" fmla="*/ T16 w 537"/>
                <a:gd name="T18" fmla="+- 0 15793 15505"/>
                <a:gd name="T19" fmla="*/ 15793 h 371"/>
                <a:gd name="T20" fmla="+- 0 6192 5935"/>
                <a:gd name="T21" fmla="*/ T20 w 537"/>
                <a:gd name="T22" fmla="+- 0 15635 15505"/>
                <a:gd name="T23" fmla="*/ 15635 h 371"/>
                <a:gd name="T24" fmla="+- 0 6073 5935"/>
                <a:gd name="T25" fmla="*/ T24 w 537"/>
                <a:gd name="T26" fmla="+- 0 15635 15505"/>
                <a:gd name="T27" fmla="*/ 15635 h 371"/>
                <a:gd name="T28" fmla="+- 0 6146 5935"/>
                <a:gd name="T29" fmla="*/ T28 w 537"/>
                <a:gd name="T30" fmla="+- 0 15876 15505"/>
                <a:gd name="T31" fmla="*/ 15876 h 371"/>
                <a:gd name="T32" fmla="+- 0 6237 5935"/>
                <a:gd name="T33" fmla="*/ T32 w 537"/>
                <a:gd name="T34" fmla="+- 0 15876 15505"/>
                <a:gd name="T35" fmla="*/ 15876 h 371"/>
                <a:gd name="T36" fmla="+- 0 6295 5935"/>
                <a:gd name="T37" fmla="*/ T36 w 537"/>
                <a:gd name="T38" fmla="+- 0 15669 15505"/>
                <a:gd name="T39" fmla="*/ 15669 h 371"/>
                <a:gd name="T40" fmla="+- 0 6201 5935"/>
                <a:gd name="T41" fmla="*/ T40 w 537"/>
                <a:gd name="T42" fmla="+- 0 15669 15505"/>
                <a:gd name="T43" fmla="*/ 15669 h 371"/>
                <a:gd name="T44" fmla="+- 0 6192 5935"/>
                <a:gd name="T45" fmla="*/ T44 w 537"/>
                <a:gd name="T46" fmla="+- 0 15635 15505"/>
                <a:gd name="T47" fmla="*/ 15635 h 371"/>
                <a:gd name="T48" fmla="+- 0 6471 5935"/>
                <a:gd name="T49" fmla="*/ T48 w 537"/>
                <a:gd name="T50" fmla="+- 0 15793 15505"/>
                <a:gd name="T51" fmla="*/ 15793 h 371"/>
                <a:gd name="T52" fmla="+- 0 6283 5935"/>
                <a:gd name="T53" fmla="*/ T52 w 537"/>
                <a:gd name="T54" fmla="+- 0 15793 15505"/>
                <a:gd name="T55" fmla="*/ 15793 h 371"/>
                <a:gd name="T56" fmla="+- 0 6283 5935"/>
                <a:gd name="T57" fmla="*/ T56 w 537"/>
                <a:gd name="T58" fmla="+- 0 15876 15505"/>
                <a:gd name="T59" fmla="*/ 15876 h 371"/>
                <a:gd name="T60" fmla="+- 0 6471 5935"/>
                <a:gd name="T61" fmla="*/ T60 w 537"/>
                <a:gd name="T62" fmla="+- 0 15876 15505"/>
                <a:gd name="T63" fmla="*/ 15876 h 371"/>
                <a:gd name="T64" fmla="+- 0 6471 5935"/>
                <a:gd name="T65" fmla="*/ T64 w 537"/>
                <a:gd name="T66" fmla="+- 0 15793 15505"/>
                <a:gd name="T67" fmla="*/ 15793 h 371"/>
                <a:gd name="T68" fmla="+- 0 6159 5935"/>
                <a:gd name="T69" fmla="*/ T68 w 537"/>
                <a:gd name="T70" fmla="+- 0 15505 15505"/>
                <a:gd name="T71" fmla="*/ 15505 h 371"/>
                <a:gd name="T72" fmla="+- 0 5935 5935"/>
                <a:gd name="T73" fmla="*/ T72 w 537"/>
                <a:gd name="T74" fmla="+- 0 15505 15505"/>
                <a:gd name="T75" fmla="*/ 15505 h 371"/>
                <a:gd name="T76" fmla="+- 0 5935 5935"/>
                <a:gd name="T77" fmla="*/ T76 w 537"/>
                <a:gd name="T78" fmla="+- 0 15588 15505"/>
                <a:gd name="T79" fmla="*/ 15588 h 371"/>
                <a:gd name="T80" fmla="+- 0 5962 5935"/>
                <a:gd name="T81" fmla="*/ T80 w 537"/>
                <a:gd name="T82" fmla="+- 0 15588 15505"/>
                <a:gd name="T83" fmla="*/ 15588 h 371"/>
                <a:gd name="T84" fmla="+- 0 5965 5935"/>
                <a:gd name="T85" fmla="*/ T84 w 537"/>
                <a:gd name="T86" fmla="+- 0 15592 15505"/>
                <a:gd name="T87" fmla="*/ 15592 h 371"/>
                <a:gd name="T88" fmla="+- 0 5965 5935"/>
                <a:gd name="T89" fmla="*/ T88 w 537"/>
                <a:gd name="T90" fmla="+- 0 15790 15505"/>
                <a:gd name="T91" fmla="*/ 15790 h 371"/>
                <a:gd name="T92" fmla="+- 0 5962 5935"/>
                <a:gd name="T93" fmla="*/ T92 w 537"/>
                <a:gd name="T94" fmla="+- 0 15793 15505"/>
                <a:gd name="T95" fmla="*/ 15793 h 371"/>
                <a:gd name="T96" fmla="+- 0 6073 5935"/>
                <a:gd name="T97" fmla="*/ T96 w 537"/>
                <a:gd name="T98" fmla="+- 0 15793 15505"/>
                <a:gd name="T99" fmla="*/ 15793 h 371"/>
                <a:gd name="T100" fmla="+- 0 6073 5935"/>
                <a:gd name="T101" fmla="*/ T100 w 537"/>
                <a:gd name="T102" fmla="+- 0 15635 15505"/>
                <a:gd name="T103" fmla="*/ 15635 h 371"/>
                <a:gd name="T104" fmla="+- 0 6192 5935"/>
                <a:gd name="T105" fmla="*/ T104 w 537"/>
                <a:gd name="T106" fmla="+- 0 15635 15505"/>
                <a:gd name="T107" fmla="*/ 15635 h 371"/>
                <a:gd name="T108" fmla="+- 0 6159 5935"/>
                <a:gd name="T109" fmla="*/ T108 w 537"/>
                <a:gd name="T110" fmla="+- 0 15505 15505"/>
                <a:gd name="T111" fmla="*/ 15505 h 371"/>
                <a:gd name="T112" fmla="+- 0 6441 5935"/>
                <a:gd name="T113" fmla="*/ T112 w 537"/>
                <a:gd name="T114" fmla="+- 0 15635 15505"/>
                <a:gd name="T115" fmla="*/ 15635 h 371"/>
                <a:gd name="T116" fmla="+- 0 6305 5935"/>
                <a:gd name="T117" fmla="*/ T116 w 537"/>
                <a:gd name="T118" fmla="+- 0 15635 15505"/>
                <a:gd name="T119" fmla="*/ 15635 h 371"/>
                <a:gd name="T120" fmla="+- 0 6305 5935"/>
                <a:gd name="T121" fmla="*/ T120 w 537"/>
                <a:gd name="T122" fmla="+- 0 15793 15505"/>
                <a:gd name="T123" fmla="*/ 15793 h 371"/>
                <a:gd name="T124" fmla="+- 0 6444 5935"/>
                <a:gd name="T125" fmla="*/ T124 w 537"/>
                <a:gd name="T126" fmla="+- 0 15793 15505"/>
                <a:gd name="T127" fmla="*/ 15793 h 371"/>
                <a:gd name="T128" fmla="+- 0 6441 5935"/>
                <a:gd name="T129" fmla="*/ T128 w 537"/>
                <a:gd name="T130" fmla="+- 0 15790 15505"/>
                <a:gd name="T131" fmla="*/ 15790 h 371"/>
                <a:gd name="T132" fmla="+- 0 6441 5935"/>
                <a:gd name="T133" fmla="*/ T132 w 537"/>
                <a:gd name="T134" fmla="+- 0 15635 15505"/>
                <a:gd name="T135" fmla="*/ 15635 h 371"/>
                <a:gd name="T136" fmla="+- 0 6471 5935"/>
                <a:gd name="T137" fmla="*/ T136 w 537"/>
                <a:gd name="T138" fmla="+- 0 15505 15505"/>
                <a:gd name="T139" fmla="*/ 15505 h 371"/>
                <a:gd name="T140" fmla="+- 0 6248 5935"/>
                <a:gd name="T141" fmla="*/ T140 w 537"/>
                <a:gd name="T142" fmla="+- 0 15505 15505"/>
                <a:gd name="T143" fmla="*/ 15505 h 371"/>
                <a:gd name="T144" fmla="+- 0 6206 5935"/>
                <a:gd name="T145" fmla="*/ T144 w 537"/>
                <a:gd name="T146" fmla="+- 0 15669 15505"/>
                <a:gd name="T147" fmla="*/ 15669 h 371"/>
                <a:gd name="T148" fmla="+- 0 6295 5935"/>
                <a:gd name="T149" fmla="*/ T148 w 537"/>
                <a:gd name="T150" fmla="+- 0 15669 15505"/>
                <a:gd name="T151" fmla="*/ 15669 h 371"/>
                <a:gd name="T152" fmla="+- 0 6305 5935"/>
                <a:gd name="T153" fmla="*/ T152 w 537"/>
                <a:gd name="T154" fmla="+- 0 15635 15505"/>
                <a:gd name="T155" fmla="*/ 15635 h 371"/>
                <a:gd name="T156" fmla="+- 0 6441 5935"/>
                <a:gd name="T157" fmla="*/ T156 w 537"/>
                <a:gd name="T158" fmla="+- 0 15635 15505"/>
                <a:gd name="T159" fmla="*/ 15635 h 371"/>
                <a:gd name="T160" fmla="+- 0 6441 5935"/>
                <a:gd name="T161" fmla="*/ T160 w 537"/>
                <a:gd name="T162" fmla="+- 0 15592 15505"/>
                <a:gd name="T163" fmla="*/ 15592 h 371"/>
                <a:gd name="T164" fmla="+- 0 6444 5935"/>
                <a:gd name="T165" fmla="*/ T164 w 537"/>
                <a:gd name="T166" fmla="+- 0 15588 15505"/>
                <a:gd name="T167" fmla="*/ 15588 h 371"/>
                <a:gd name="T168" fmla="+- 0 6471 5935"/>
                <a:gd name="T169" fmla="*/ T168 w 537"/>
                <a:gd name="T170" fmla="+- 0 15588 15505"/>
                <a:gd name="T171" fmla="*/ 15588 h 371"/>
                <a:gd name="T172" fmla="+- 0 6471 5935"/>
                <a:gd name="T173" fmla="*/ T172 w 537"/>
                <a:gd name="T174" fmla="+- 0 15505 15505"/>
                <a:gd name="T175" fmla="*/ 15505 h 3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537" h="371">
                  <a:moveTo>
                    <a:pt x="160" y="288"/>
                  </a:moveTo>
                  <a:lnTo>
                    <a:pt x="0" y="288"/>
                  </a:lnTo>
                  <a:lnTo>
                    <a:pt x="0" y="371"/>
                  </a:lnTo>
                  <a:lnTo>
                    <a:pt x="160" y="371"/>
                  </a:lnTo>
                  <a:lnTo>
                    <a:pt x="160" y="288"/>
                  </a:lnTo>
                  <a:close/>
                  <a:moveTo>
                    <a:pt x="257" y="130"/>
                  </a:moveTo>
                  <a:lnTo>
                    <a:pt x="138" y="130"/>
                  </a:lnTo>
                  <a:lnTo>
                    <a:pt x="211" y="371"/>
                  </a:lnTo>
                  <a:lnTo>
                    <a:pt x="302" y="371"/>
                  </a:lnTo>
                  <a:lnTo>
                    <a:pt x="360" y="164"/>
                  </a:lnTo>
                  <a:lnTo>
                    <a:pt x="266" y="164"/>
                  </a:lnTo>
                  <a:lnTo>
                    <a:pt x="257" y="130"/>
                  </a:lnTo>
                  <a:close/>
                  <a:moveTo>
                    <a:pt x="536" y="288"/>
                  </a:moveTo>
                  <a:lnTo>
                    <a:pt x="348" y="288"/>
                  </a:lnTo>
                  <a:lnTo>
                    <a:pt x="348" y="371"/>
                  </a:lnTo>
                  <a:lnTo>
                    <a:pt x="536" y="371"/>
                  </a:lnTo>
                  <a:lnTo>
                    <a:pt x="536" y="288"/>
                  </a:lnTo>
                  <a:close/>
                  <a:moveTo>
                    <a:pt x="224" y="0"/>
                  </a:moveTo>
                  <a:lnTo>
                    <a:pt x="0" y="0"/>
                  </a:lnTo>
                  <a:lnTo>
                    <a:pt x="0" y="83"/>
                  </a:lnTo>
                  <a:lnTo>
                    <a:pt x="27" y="83"/>
                  </a:lnTo>
                  <a:lnTo>
                    <a:pt x="30" y="87"/>
                  </a:lnTo>
                  <a:lnTo>
                    <a:pt x="30" y="285"/>
                  </a:lnTo>
                  <a:lnTo>
                    <a:pt x="27" y="288"/>
                  </a:lnTo>
                  <a:lnTo>
                    <a:pt x="138" y="288"/>
                  </a:lnTo>
                  <a:lnTo>
                    <a:pt x="138" y="130"/>
                  </a:lnTo>
                  <a:lnTo>
                    <a:pt x="257" y="130"/>
                  </a:lnTo>
                  <a:lnTo>
                    <a:pt x="224" y="0"/>
                  </a:lnTo>
                  <a:close/>
                  <a:moveTo>
                    <a:pt x="506" y="130"/>
                  </a:moveTo>
                  <a:lnTo>
                    <a:pt x="370" y="130"/>
                  </a:lnTo>
                  <a:lnTo>
                    <a:pt x="370" y="288"/>
                  </a:lnTo>
                  <a:lnTo>
                    <a:pt x="509" y="288"/>
                  </a:lnTo>
                  <a:lnTo>
                    <a:pt x="506" y="285"/>
                  </a:lnTo>
                  <a:lnTo>
                    <a:pt x="506" y="130"/>
                  </a:lnTo>
                  <a:close/>
                  <a:moveTo>
                    <a:pt x="536" y="0"/>
                  </a:moveTo>
                  <a:lnTo>
                    <a:pt x="313" y="0"/>
                  </a:lnTo>
                  <a:lnTo>
                    <a:pt x="271" y="164"/>
                  </a:lnTo>
                  <a:lnTo>
                    <a:pt x="360" y="164"/>
                  </a:lnTo>
                  <a:lnTo>
                    <a:pt x="370" y="130"/>
                  </a:lnTo>
                  <a:lnTo>
                    <a:pt x="506" y="130"/>
                  </a:lnTo>
                  <a:lnTo>
                    <a:pt x="506" y="87"/>
                  </a:lnTo>
                  <a:lnTo>
                    <a:pt x="509" y="83"/>
                  </a:lnTo>
                  <a:lnTo>
                    <a:pt x="536" y="83"/>
                  </a:lnTo>
                  <a:lnTo>
                    <a:pt x="536" y="0"/>
                  </a:lnTo>
                  <a:close/>
                </a:path>
              </a:pathLst>
            </a:custGeom>
            <a:solidFill>
              <a:srgbClr val="00B4D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1" name="Picture 51">
              <a:extLst>
                <a:ext uri="{FF2B5EF4-FFF2-40B4-BE49-F238E27FC236}">
                  <a16:creationId xmlns:a16="http://schemas.microsoft.com/office/drawing/2014/main" id="{D81C7434-DC88-AA03-1D53-05D478DE1B28}"/>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6571" y="15505"/>
              <a:ext cx="370" cy="377"/>
            </a:xfrm>
            <a:prstGeom prst="rect">
              <a:avLst/>
            </a:prstGeom>
            <a:noFill/>
            <a:extLst>
              <a:ext uri="{909E8E84-426E-40DD-AFC4-6F175D3DCCD1}">
                <a14:hiddenFill xmlns:a14="http://schemas.microsoft.com/office/drawing/2010/main">
                  <a:solidFill>
                    <a:srgbClr val="FFFFFF"/>
                  </a:solidFill>
                </a14:hiddenFill>
              </a:ext>
            </a:extLst>
          </p:spPr>
        </p:pic>
        <p:sp>
          <p:nvSpPr>
            <p:cNvPr id="122" name="AutoShape 50">
              <a:extLst>
                <a:ext uri="{FF2B5EF4-FFF2-40B4-BE49-F238E27FC236}">
                  <a16:creationId xmlns:a16="http://schemas.microsoft.com/office/drawing/2014/main" id="{821B133F-A284-EB14-4BA3-8063A4CCC549}"/>
                </a:ext>
              </a:extLst>
            </p:cNvPr>
            <p:cNvSpPr>
              <a:spLocks/>
            </p:cNvSpPr>
            <p:nvPr/>
          </p:nvSpPr>
          <p:spPr bwMode="auto">
            <a:xfrm>
              <a:off x="7014" y="15381"/>
              <a:ext cx="414" cy="495"/>
            </a:xfrm>
            <a:custGeom>
              <a:avLst/>
              <a:gdLst>
                <a:gd name="T0" fmla="+- 0 7184 7014"/>
                <a:gd name="T1" fmla="*/ T0 w 414"/>
                <a:gd name="T2" fmla="+- 0 15385 15381"/>
                <a:gd name="T3" fmla="*/ 15385 h 495"/>
                <a:gd name="T4" fmla="+- 0 7149 7014"/>
                <a:gd name="T5" fmla="*/ T4 w 414"/>
                <a:gd name="T6" fmla="+- 0 15411 15381"/>
                <a:gd name="T7" fmla="*/ 15411 h 495"/>
                <a:gd name="T8" fmla="+- 0 7149 7014"/>
                <a:gd name="T9" fmla="*/ T8 w 414"/>
                <a:gd name="T10" fmla="+- 0 15457 15381"/>
                <a:gd name="T11" fmla="*/ 15457 h 495"/>
                <a:gd name="T12" fmla="+- 0 7184 7014"/>
                <a:gd name="T13" fmla="*/ T12 w 414"/>
                <a:gd name="T14" fmla="+- 0 15484 15381"/>
                <a:gd name="T15" fmla="*/ 15484 h 495"/>
                <a:gd name="T16" fmla="+- 0 7246 7014"/>
                <a:gd name="T17" fmla="*/ T16 w 414"/>
                <a:gd name="T18" fmla="+- 0 15484 15381"/>
                <a:gd name="T19" fmla="*/ 15484 h 495"/>
                <a:gd name="T20" fmla="+- 0 7281 7014"/>
                <a:gd name="T21" fmla="*/ T20 w 414"/>
                <a:gd name="T22" fmla="+- 0 15457 15381"/>
                <a:gd name="T23" fmla="*/ 15457 h 495"/>
                <a:gd name="T24" fmla="+- 0 7209 7014"/>
                <a:gd name="T25" fmla="*/ T24 w 414"/>
                <a:gd name="T26" fmla="+- 0 15445 15381"/>
                <a:gd name="T27" fmla="*/ 15445 h 495"/>
                <a:gd name="T28" fmla="+- 0 7204 7014"/>
                <a:gd name="T29" fmla="*/ T28 w 414"/>
                <a:gd name="T30" fmla="+- 0 15427 15381"/>
                <a:gd name="T31" fmla="*/ 15427 h 495"/>
                <a:gd name="T32" fmla="+- 0 7283 7014"/>
                <a:gd name="T33" fmla="*/ T32 w 414"/>
                <a:gd name="T34" fmla="+- 0 15423 15381"/>
                <a:gd name="T35" fmla="*/ 15423 h 495"/>
                <a:gd name="T36" fmla="+- 0 7268 7014"/>
                <a:gd name="T37" fmla="*/ T36 w 414"/>
                <a:gd name="T38" fmla="+- 0 15395 15381"/>
                <a:gd name="T39" fmla="*/ 15395 h 495"/>
                <a:gd name="T40" fmla="+- 0 7215 7014"/>
                <a:gd name="T41" fmla="*/ T40 w 414"/>
                <a:gd name="T42" fmla="+- 0 15381 15381"/>
                <a:gd name="T43" fmla="*/ 15381 h 495"/>
                <a:gd name="T44" fmla="+- 0 7221 7014"/>
                <a:gd name="T45" fmla="*/ T44 w 414"/>
                <a:gd name="T46" fmla="+- 0 15423 15381"/>
                <a:gd name="T47" fmla="*/ 15423 h 495"/>
                <a:gd name="T48" fmla="+- 0 7226 7014"/>
                <a:gd name="T49" fmla="*/ T48 w 414"/>
                <a:gd name="T50" fmla="+- 0 15441 15381"/>
                <a:gd name="T51" fmla="*/ 15441 h 495"/>
                <a:gd name="T52" fmla="+- 0 7283 7014"/>
                <a:gd name="T53" fmla="*/ T52 w 414"/>
                <a:gd name="T54" fmla="+- 0 15445 15381"/>
                <a:gd name="T55" fmla="*/ 15445 h 495"/>
                <a:gd name="T56" fmla="+- 0 7283 7014"/>
                <a:gd name="T57" fmla="*/ T56 w 414"/>
                <a:gd name="T58" fmla="+- 0 15423 15381"/>
                <a:gd name="T59" fmla="*/ 15423 h 495"/>
                <a:gd name="T60" fmla="+- 0 7014 7014"/>
                <a:gd name="T61" fmla="*/ T60 w 414"/>
                <a:gd name="T62" fmla="+- 0 15793 15381"/>
                <a:gd name="T63" fmla="*/ 15793 h 495"/>
                <a:gd name="T64" fmla="+- 0 7178 7014"/>
                <a:gd name="T65" fmla="*/ T64 w 414"/>
                <a:gd name="T66" fmla="+- 0 15876 15381"/>
                <a:gd name="T67" fmla="*/ 15876 h 495"/>
                <a:gd name="T68" fmla="+- 0 7427 7014"/>
                <a:gd name="T69" fmla="*/ T68 w 414"/>
                <a:gd name="T70" fmla="+- 0 15793 15381"/>
                <a:gd name="T71" fmla="*/ 15793 h 495"/>
                <a:gd name="T72" fmla="+- 0 7230 7014"/>
                <a:gd name="T73" fmla="*/ T72 w 414"/>
                <a:gd name="T74" fmla="+- 0 15876 15381"/>
                <a:gd name="T75" fmla="*/ 15876 h 495"/>
                <a:gd name="T76" fmla="+- 0 7427 7014"/>
                <a:gd name="T77" fmla="*/ T76 w 414"/>
                <a:gd name="T78" fmla="+- 0 15793 15381"/>
                <a:gd name="T79" fmla="*/ 15793 h 495"/>
                <a:gd name="T80" fmla="+- 0 7090 7014"/>
                <a:gd name="T81" fmla="*/ T80 w 414"/>
                <a:gd name="T82" fmla="+- 0 15505 15381"/>
                <a:gd name="T83" fmla="*/ 15505 h 495"/>
                <a:gd name="T84" fmla="+- 0 7115 7014"/>
                <a:gd name="T85" fmla="*/ T84 w 414"/>
                <a:gd name="T86" fmla="+- 0 15592 15381"/>
                <a:gd name="T87" fmla="*/ 15592 h 495"/>
                <a:gd name="T88" fmla="+- 0 7052 7014"/>
                <a:gd name="T89" fmla="*/ T88 w 414"/>
                <a:gd name="T90" fmla="+- 0 15788 15381"/>
                <a:gd name="T91" fmla="*/ 15788 h 495"/>
                <a:gd name="T92" fmla="+- 0 7154 7014"/>
                <a:gd name="T93" fmla="*/ T92 w 414"/>
                <a:gd name="T94" fmla="+- 0 15793 15381"/>
                <a:gd name="T95" fmla="*/ 15793 h 495"/>
                <a:gd name="T96" fmla="+- 0 7384 7014"/>
                <a:gd name="T97" fmla="*/ T96 w 414"/>
                <a:gd name="T98" fmla="+- 0 15752 15381"/>
                <a:gd name="T99" fmla="*/ 15752 h 495"/>
                <a:gd name="T100" fmla="+- 0 7185 7014"/>
                <a:gd name="T101" fmla="*/ T100 w 414"/>
                <a:gd name="T102" fmla="+- 0 15681 15381"/>
                <a:gd name="T103" fmla="*/ 15681 h 495"/>
                <a:gd name="T104" fmla="+- 0 7338 7014"/>
                <a:gd name="T105" fmla="*/ T104 w 414"/>
                <a:gd name="T106" fmla="+- 0 15607 15381"/>
                <a:gd name="T107" fmla="*/ 15607 h 495"/>
                <a:gd name="T108" fmla="+- 0 7384 7014"/>
                <a:gd name="T109" fmla="*/ T108 w 414"/>
                <a:gd name="T110" fmla="+- 0 15752 15381"/>
                <a:gd name="T111" fmla="*/ 15752 h 495"/>
                <a:gd name="T112" fmla="+- 0 7252 7014"/>
                <a:gd name="T113" fmla="*/ T112 w 414"/>
                <a:gd name="T114" fmla="+- 0 15793 15381"/>
                <a:gd name="T115" fmla="*/ 15793 h 495"/>
                <a:gd name="T116" fmla="+- 0 7396 7014"/>
                <a:gd name="T117" fmla="*/ T116 w 414"/>
                <a:gd name="T118" fmla="+- 0 15789 15381"/>
                <a:gd name="T119" fmla="*/ 15789 h 495"/>
                <a:gd name="T120" fmla="+- 0 7384 7014"/>
                <a:gd name="T121" fmla="*/ T120 w 414"/>
                <a:gd name="T122" fmla="+- 0 15752 15381"/>
                <a:gd name="T123" fmla="*/ 15752 h 495"/>
                <a:gd name="T124" fmla="+- 0 7207 7014"/>
                <a:gd name="T125" fmla="*/ T124 w 414"/>
                <a:gd name="T126" fmla="+- 0 15607 15381"/>
                <a:gd name="T127" fmla="*/ 15607 h 495"/>
                <a:gd name="T128" fmla="+- 0 7361 7014"/>
                <a:gd name="T129" fmla="*/ T128 w 414"/>
                <a:gd name="T130" fmla="+- 0 15681 15381"/>
                <a:gd name="T131" fmla="*/ 15681 h 49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414" h="495">
                  <a:moveTo>
                    <a:pt x="201" y="0"/>
                  </a:moveTo>
                  <a:lnTo>
                    <a:pt x="170" y="4"/>
                  </a:lnTo>
                  <a:lnTo>
                    <a:pt x="148" y="14"/>
                  </a:lnTo>
                  <a:lnTo>
                    <a:pt x="135" y="30"/>
                  </a:lnTo>
                  <a:lnTo>
                    <a:pt x="130" y="53"/>
                  </a:lnTo>
                  <a:lnTo>
                    <a:pt x="135" y="76"/>
                  </a:lnTo>
                  <a:lnTo>
                    <a:pt x="148" y="93"/>
                  </a:lnTo>
                  <a:lnTo>
                    <a:pt x="170" y="103"/>
                  </a:lnTo>
                  <a:lnTo>
                    <a:pt x="201" y="106"/>
                  </a:lnTo>
                  <a:lnTo>
                    <a:pt x="232" y="103"/>
                  </a:lnTo>
                  <a:lnTo>
                    <a:pt x="254" y="93"/>
                  </a:lnTo>
                  <a:lnTo>
                    <a:pt x="267" y="76"/>
                  </a:lnTo>
                  <a:lnTo>
                    <a:pt x="269" y="64"/>
                  </a:lnTo>
                  <a:lnTo>
                    <a:pt x="195" y="64"/>
                  </a:lnTo>
                  <a:lnTo>
                    <a:pt x="190" y="60"/>
                  </a:lnTo>
                  <a:lnTo>
                    <a:pt x="190" y="46"/>
                  </a:lnTo>
                  <a:lnTo>
                    <a:pt x="195" y="42"/>
                  </a:lnTo>
                  <a:lnTo>
                    <a:pt x="269" y="42"/>
                  </a:lnTo>
                  <a:lnTo>
                    <a:pt x="267" y="30"/>
                  </a:lnTo>
                  <a:lnTo>
                    <a:pt x="254" y="14"/>
                  </a:lnTo>
                  <a:lnTo>
                    <a:pt x="232" y="4"/>
                  </a:lnTo>
                  <a:lnTo>
                    <a:pt x="201" y="0"/>
                  </a:lnTo>
                  <a:close/>
                  <a:moveTo>
                    <a:pt x="269" y="42"/>
                  </a:moveTo>
                  <a:lnTo>
                    <a:pt x="207" y="42"/>
                  </a:lnTo>
                  <a:lnTo>
                    <a:pt x="212" y="46"/>
                  </a:lnTo>
                  <a:lnTo>
                    <a:pt x="212" y="60"/>
                  </a:lnTo>
                  <a:lnTo>
                    <a:pt x="207" y="64"/>
                  </a:lnTo>
                  <a:lnTo>
                    <a:pt x="269" y="64"/>
                  </a:lnTo>
                  <a:lnTo>
                    <a:pt x="271" y="53"/>
                  </a:lnTo>
                  <a:lnTo>
                    <a:pt x="269" y="42"/>
                  </a:lnTo>
                  <a:close/>
                  <a:moveTo>
                    <a:pt x="164" y="412"/>
                  </a:moveTo>
                  <a:lnTo>
                    <a:pt x="0" y="412"/>
                  </a:lnTo>
                  <a:lnTo>
                    <a:pt x="0" y="495"/>
                  </a:lnTo>
                  <a:lnTo>
                    <a:pt x="164" y="495"/>
                  </a:lnTo>
                  <a:lnTo>
                    <a:pt x="164" y="412"/>
                  </a:lnTo>
                  <a:close/>
                  <a:moveTo>
                    <a:pt x="413" y="412"/>
                  </a:moveTo>
                  <a:lnTo>
                    <a:pt x="216" y="412"/>
                  </a:lnTo>
                  <a:lnTo>
                    <a:pt x="216" y="495"/>
                  </a:lnTo>
                  <a:lnTo>
                    <a:pt x="413" y="495"/>
                  </a:lnTo>
                  <a:lnTo>
                    <a:pt x="413" y="412"/>
                  </a:lnTo>
                  <a:close/>
                  <a:moveTo>
                    <a:pt x="292" y="124"/>
                  </a:moveTo>
                  <a:lnTo>
                    <a:pt x="76" y="124"/>
                  </a:lnTo>
                  <a:lnTo>
                    <a:pt x="52" y="211"/>
                  </a:lnTo>
                  <a:lnTo>
                    <a:pt x="101" y="211"/>
                  </a:lnTo>
                  <a:lnTo>
                    <a:pt x="40" y="401"/>
                  </a:lnTo>
                  <a:lnTo>
                    <a:pt x="38" y="407"/>
                  </a:lnTo>
                  <a:lnTo>
                    <a:pt x="34" y="412"/>
                  </a:lnTo>
                  <a:lnTo>
                    <a:pt x="140" y="412"/>
                  </a:lnTo>
                  <a:lnTo>
                    <a:pt x="151" y="371"/>
                  </a:lnTo>
                  <a:lnTo>
                    <a:pt x="370" y="371"/>
                  </a:lnTo>
                  <a:lnTo>
                    <a:pt x="347" y="300"/>
                  </a:lnTo>
                  <a:lnTo>
                    <a:pt x="171" y="300"/>
                  </a:lnTo>
                  <a:lnTo>
                    <a:pt x="193" y="226"/>
                  </a:lnTo>
                  <a:lnTo>
                    <a:pt x="324" y="226"/>
                  </a:lnTo>
                  <a:lnTo>
                    <a:pt x="292" y="124"/>
                  </a:lnTo>
                  <a:close/>
                  <a:moveTo>
                    <a:pt x="370" y="371"/>
                  </a:moveTo>
                  <a:lnTo>
                    <a:pt x="229" y="371"/>
                  </a:lnTo>
                  <a:lnTo>
                    <a:pt x="238" y="412"/>
                  </a:lnTo>
                  <a:lnTo>
                    <a:pt x="387" y="412"/>
                  </a:lnTo>
                  <a:lnTo>
                    <a:pt x="382" y="408"/>
                  </a:lnTo>
                  <a:lnTo>
                    <a:pt x="380" y="403"/>
                  </a:lnTo>
                  <a:lnTo>
                    <a:pt x="370" y="371"/>
                  </a:lnTo>
                  <a:close/>
                  <a:moveTo>
                    <a:pt x="324" y="226"/>
                  </a:moveTo>
                  <a:lnTo>
                    <a:pt x="193" y="226"/>
                  </a:lnTo>
                  <a:lnTo>
                    <a:pt x="212" y="300"/>
                  </a:lnTo>
                  <a:lnTo>
                    <a:pt x="347" y="300"/>
                  </a:lnTo>
                  <a:lnTo>
                    <a:pt x="324" y="226"/>
                  </a:lnTo>
                  <a:close/>
                </a:path>
              </a:pathLst>
            </a:custGeom>
            <a:solidFill>
              <a:srgbClr val="00B4D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3" name="Picture 49">
              <a:extLst>
                <a:ext uri="{FF2B5EF4-FFF2-40B4-BE49-F238E27FC236}">
                  <a16:creationId xmlns:a16="http://schemas.microsoft.com/office/drawing/2014/main" id="{B352E530-6C09-96EA-632B-B8E0C34F6203}"/>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7506" y="15505"/>
              <a:ext cx="376" cy="371"/>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48">
              <a:extLst>
                <a:ext uri="{FF2B5EF4-FFF2-40B4-BE49-F238E27FC236}">
                  <a16:creationId xmlns:a16="http://schemas.microsoft.com/office/drawing/2014/main" id="{4FB834CB-DD86-5C69-A682-6B4811196A53}"/>
                </a:ext>
              </a:extLst>
            </p:cNvPr>
            <p:cNvPicPr>
              <a:picLocks noChangeAspect="1" noChangeArrowheads="1"/>
            </p:cNvPicPr>
            <p:nvPr/>
          </p:nvPicPr>
          <p:blipFill>
            <a:blip r:embed="rId41" cstate="print">
              <a:extLst>
                <a:ext uri="{28A0092B-C50C-407E-A947-70E740481C1C}">
                  <a14:useLocalDpi xmlns:a14="http://schemas.microsoft.com/office/drawing/2010/main" val="0"/>
                </a:ext>
              </a:extLst>
            </a:blip>
            <a:srcRect/>
            <a:stretch>
              <a:fillRect/>
            </a:stretch>
          </p:blipFill>
          <p:spPr bwMode="auto">
            <a:xfrm>
              <a:off x="7971" y="15505"/>
              <a:ext cx="311" cy="371"/>
            </a:xfrm>
            <a:prstGeom prst="rect">
              <a:avLst/>
            </a:prstGeom>
            <a:noFill/>
            <a:extLst>
              <a:ext uri="{909E8E84-426E-40DD-AFC4-6F175D3DCCD1}">
                <a14:hiddenFill xmlns:a14="http://schemas.microsoft.com/office/drawing/2010/main">
                  <a:solidFill>
                    <a:srgbClr val="FFFFFF"/>
                  </a:solidFill>
                </a14:hiddenFill>
              </a:ext>
            </a:extLst>
          </p:spPr>
        </p:pic>
        <p:sp>
          <p:nvSpPr>
            <p:cNvPr id="125" name="AutoShape 47">
              <a:extLst>
                <a:ext uri="{FF2B5EF4-FFF2-40B4-BE49-F238E27FC236}">
                  <a16:creationId xmlns:a16="http://schemas.microsoft.com/office/drawing/2014/main" id="{5B246CB3-56FD-DBA0-2646-2711077F2E7C}"/>
                </a:ext>
              </a:extLst>
            </p:cNvPr>
            <p:cNvSpPr>
              <a:spLocks/>
            </p:cNvSpPr>
            <p:nvPr/>
          </p:nvSpPr>
          <p:spPr bwMode="auto">
            <a:xfrm>
              <a:off x="8384" y="15505"/>
              <a:ext cx="413" cy="371"/>
            </a:xfrm>
            <a:custGeom>
              <a:avLst/>
              <a:gdLst>
                <a:gd name="T0" fmla="+- 0 8552 8384"/>
                <a:gd name="T1" fmla="*/ T0 w 413"/>
                <a:gd name="T2" fmla="+- 0 15793 15505"/>
                <a:gd name="T3" fmla="*/ 15793 h 371"/>
                <a:gd name="T4" fmla="+- 0 8384 8384"/>
                <a:gd name="T5" fmla="*/ T4 w 413"/>
                <a:gd name="T6" fmla="+- 0 15793 15505"/>
                <a:gd name="T7" fmla="*/ 15793 h 371"/>
                <a:gd name="T8" fmla="+- 0 8384 8384"/>
                <a:gd name="T9" fmla="*/ T8 w 413"/>
                <a:gd name="T10" fmla="+- 0 15876 15505"/>
                <a:gd name="T11" fmla="*/ 15876 h 371"/>
                <a:gd name="T12" fmla="+- 0 8552 8384"/>
                <a:gd name="T13" fmla="*/ T12 w 413"/>
                <a:gd name="T14" fmla="+- 0 15876 15505"/>
                <a:gd name="T15" fmla="*/ 15876 h 371"/>
                <a:gd name="T16" fmla="+- 0 8552 8384"/>
                <a:gd name="T17" fmla="*/ T16 w 413"/>
                <a:gd name="T18" fmla="+- 0 15793 15505"/>
                <a:gd name="T19" fmla="*/ 15793 h 371"/>
                <a:gd name="T20" fmla="+- 0 8766 8384"/>
                <a:gd name="T21" fmla="*/ T20 w 413"/>
                <a:gd name="T22" fmla="+- 0 15693 15505"/>
                <a:gd name="T23" fmla="*/ 15693 h 371"/>
                <a:gd name="T24" fmla="+- 0 8522 8384"/>
                <a:gd name="T25" fmla="*/ T24 w 413"/>
                <a:gd name="T26" fmla="+- 0 15693 15505"/>
                <a:gd name="T27" fmla="*/ 15693 h 371"/>
                <a:gd name="T28" fmla="+- 0 8632 8384"/>
                <a:gd name="T29" fmla="*/ T28 w 413"/>
                <a:gd name="T30" fmla="+- 0 15876 15505"/>
                <a:gd name="T31" fmla="*/ 15876 h 371"/>
                <a:gd name="T32" fmla="+- 0 8766 8384"/>
                <a:gd name="T33" fmla="*/ T32 w 413"/>
                <a:gd name="T34" fmla="+- 0 15876 15505"/>
                <a:gd name="T35" fmla="*/ 15876 h 371"/>
                <a:gd name="T36" fmla="+- 0 8766 8384"/>
                <a:gd name="T37" fmla="*/ T36 w 413"/>
                <a:gd name="T38" fmla="+- 0 15693 15505"/>
                <a:gd name="T39" fmla="*/ 15693 h 371"/>
                <a:gd name="T40" fmla="+- 0 8552 8384"/>
                <a:gd name="T41" fmla="*/ T40 w 413"/>
                <a:gd name="T42" fmla="+- 0 15505 15505"/>
                <a:gd name="T43" fmla="*/ 15505 h 371"/>
                <a:gd name="T44" fmla="+- 0 8384 8384"/>
                <a:gd name="T45" fmla="*/ T44 w 413"/>
                <a:gd name="T46" fmla="+- 0 15505 15505"/>
                <a:gd name="T47" fmla="*/ 15505 h 371"/>
                <a:gd name="T48" fmla="+- 0 8384 8384"/>
                <a:gd name="T49" fmla="*/ T48 w 413"/>
                <a:gd name="T50" fmla="+- 0 15588 15505"/>
                <a:gd name="T51" fmla="*/ 15588 h 371"/>
                <a:gd name="T52" fmla="+- 0 8411 8384"/>
                <a:gd name="T53" fmla="*/ T52 w 413"/>
                <a:gd name="T54" fmla="+- 0 15588 15505"/>
                <a:gd name="T55" fmla="*/ 15588 h 371"/>
                <a:gd name="T56" fmla="+- 0 8414 8384"/>
                <a:gd name="T57" fmla="*/ T56 w 413"/>
                <a:gd name="T58" fmla="+- 0 15592 15505"/>
                <a:gd name="T59" fmla="*/ 15592 h 371"/>
                <a:gd name="T60" fmla="+- 0 8414 8384"/>
                <a:gd name="T61" fmla="*/ T60 w 413"/>
                <a:gd name="T62" fmla="+- 0 15790 15505"/>
                <a:gd name="T63" fmla="*/ 15790 h 371"/>
                <a:gd name="T64" fmla="+- 0 8411 8384"/>
                <a:gd name="T65" fmla="*/ T64 w 413"/>
                <a:gd name="T66" fmla="+- 0 15793 15505"/>
                <a:gd name="T67" fmla="*/ 15793 h 371"/>
                <a:gd name="T68" fmla="+- 0 8522 8384"/>
                <a:gd name="T69" fmla="*/ T68 w 413"/>
                <a:gd name="T70" fmla="+- 0 15793 15505"/>
                <a:gd name="T71" fmla="*/ 15793 h 371"/>
                <a:gd name="T72" fmla="+- 0 8522 8384"/>
                <a:gd name="T73" fmla="*/ T72 w 413"/>
                <a:gd name="T74" fmla="+- 0 15693 15505"/>
                <a:gd name="T75" fmla="*/ 15693 h 371"/>
                <a:gd name="T76" fmla="+- 0 8766 8384"/>
                <a:gd name="T77" fmla="*/ T76 w 413"/>
                <a:gd name="T78" fmla="+- 0 15693 15505"/>
                <a:gd name="T79" fmla="*/ 15693 h 371"/>
                <a:gd name="T80" fmla="+- 0 8766 8384"/>
                <a:gd name="T81" fmla="*/ T80 w 413"/>
                <a:gd name="T82" fmla="+- 0 15685 15505"/>
                <a:gd name="T83" fmla="*/ 15685 h 371"/>
                <a:gd name="T84" fmla="+- 0 8657 8384"/>
                <a:gd name="T85" fmla="*/ T84 w 413"/>
                <a:gd name="T86" fmla="+- 0 15685 15505"/>
                <a:gd name="T87" fmla="*/ 15685 h 371"/>
                <a:gd name="T88" fmla="+- 0 8552 8384"/>
                <a:gd name="T89" fmla="*/ T88 w 413"/>
                <a:gd name="T90" fmla="+- 0 15505 15505"/>
                <a:gd name="T91" fmla="*/ 15505 h 371"/>
                <a:gd name="T92" fmla="+- 0 8769 8384"/>
                <a:gd name="T93" fmla="*/ T92 w 413"/>
                <a:gd name="T94" fmla="+- 0 15588 15505"/>
                <a:gd name="T95" fmla="*/ 15588 h 371"/>
                <a:gd name="T96" fmla="+- 0 8657 8384"/>
                <a:gd name="T97" fmla="*/ T96 w 413"/>
                <a:gd name="T98" fmla="+- 0 15588 15505"/>
                <a:gd name="T99" fmla="*/ 15588 h 371"/>
                <a:gd name="T100" fmla="+- 0 8657 8384"/>
                <a:gd name="T101" fmla="*/ T100 w 413"/>
                <a:gd name="T102" fmla="+- 0 15685 15505"/>
                <a:gd name="T103" fmla="*/ 15685 h 371"/>
                <a:gd name="T104" fmla="+- 0 8766 8384"/>
                <a:gd name="T105" fmla="*/ T104 w 413"/>
                <a:gd name="T106" fmla="+- 0 15685 15505"/>
                <a:gd name="T107" fmla="*/ 15685 h 371"/>
                <a:gd name="T108" fmla="+- 0 8766 8384"/>
                <a:gd name="T109" fmla="*/ T108 w 413"/>
                <a:gd name="T110" fmla="+- 0 15592 15505"/>
                <a:gd name="T111" fmla="*/ 15592 h 371"/>
                <a:gd name="T112" fmla="+- 0 8769 8384"/>
                <a:gd name="T113" fmla="*/ T112 w 413"/>
                <a:gd name="T114" fmla="+- 0 15588 15505"/>
                <a:gd name="T115" fmla="*/ 15588 h 371"/>
                <a:gd name="T116" fmla="+- 0 8796 8384"/>
                <a:gd name="T117" fmla="*/ T116 w 413"/>
                <a:gd name="T118" fmla="+- 0 15505 15505"/>
                <a:gd name="T119" fmla="*/ 15505 h 371"/>
                <a:gd name="T120" fmla="+- 0 8628 8384"/>
                <a:gd name="T121" fmla="*/ T120 w 413"/>
                <a:gd name="T122" fmla="+- 0 15505 15505"/>
                <a:gd name="T123" fmla="*/ 15505 h 371"/>
                <a:gd name="T124" fmla="+- 0 8628 8384"/>
                <a:gd name="T125" fmla="*/ T124 w 413"/>
                <a:gd name="T126" fmla="+- 0 15588 15505"/>
                <a:gd name="T127" fmla="*/ 15588 h 371"/>
                <a:gd name="T128" fmla="+- 0 8796 8384"/>
                <a:gd name="T129" fmla="*/ T128 w 413"/>
                <a:gd name="T130" fmla="+- 0 15588 15505"/>
                <a:gd name="T131" fmla="*/ 15588 h 371"/>
                <a:gd name="T132" fmla="+- 0 8796 8384"/>
                <a:gd name="T133" fmla="*/ T132 w 413"/>
                <a:gd name="T134" fmla="+- 0 15505 15505"/>
                <a:gd name="T135" fmla="*/ 15505 h 37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413" h="371">
                  <a:moveTo>
                    <a:pt x="168" y="288"/>
                  </a:moveTo>
                  <a:lnTo>
                    <a:pt x="0" y="288"/>
                  </a:lnTo>
                  <a:lnTo>
                    <a:pt x="0" y="371"/>
                  </a:lnTo>
                  <a:lnTo>
                    <a:pt x="168" y="371"/>
                  </a:lnTo>
                  <a:lnTo>
                    <a:pt x="168" y="288"/>
                  </a:lnTo>
                  <a:close/>
                  <a:moveTo>
                    <a:pt x="382" y="188"/>
                  </a:moveTo>
                  <a:lnTo>
                    <a:pt x="138" y="188"/>
                  </a:lnTo>
                  <a:lnTo>
                    <a:pt x="248" y="371"/>
                  </a:lnTo>
                  <a:lnTo>
                    <a:pt x="382" y="371"/>
                  </a:lnTo>
                  <a:lnTo>
                    <a:pt x="382" y="188"/>
                  </a:lnTo>
                  <a:close/>
                  <a:moveTo>
                    <a:pt x="168" y="0"/>
                  </a:moveTo>
                  <a:lnTo>
                    <a:pt x="0" y="0"/>
                  </a:lnTo>
                  <a:lnTo>
                    <a:pt x="0" y="83"/>
                  </a:lnTo>
                  <a:lnTo>
                    <a:pt x="27" y="83"/>
                  </a:lnTo>
                  <a:lnTo>
                    <a:pt x="30" y="87"/>
                  </a:lnTo>
                  <a:lnTo>
                    <a:pt x="30" y="285"/>
                  </a:lnTo>
                  <a:lnTo>
                    <a:pt x="27" y="288"/>
                  </a:lnTo>
                  <a:lnTo>
                    <a:pt x="138" y="288"/>
                  </a:lnTo>
                  <a:lnTo>
                    <a:pt x="138" y="188"/>
                  </a:lnTo>
                  <a:lnTo>
                    <a:pt x="382" y="188"/>
                  </a:lnTo>
                  <a:lnTo>
                    <a:pt x="382" y="180"/>
                  </a:lnTo>
                  <a:lnTo>
                    <a:pt x="273" y="180"/>
                  </a:lnTo>
                  <a:lnTo>
                    <a:pt x="168" y="0"/>
                  </a:lnTo>
                  <a:close/>
                  <a:moveTo>
                    <a:pt x="385" y="83"/>
                  </a:moveTo>
                  <a:lnTo>
                    <a:pt x="273" y="83"/>
                  </a:lnTo>
                  <a:lnTo>
                    <a:pt x="273" y="180"/>
                  </a:lnTo>
                  <a:lnTo>
                    <a:pt x="382" y="180"/>
                  </a:lnTo>
                  <a:lnTo>
                    <a:pt x="382" y="87"/>
                  </a:lnTo>
                  <a:lnTo>
                    <a:pt x="385" y="83"/>
                  </a:lnTo>
                  <a:close/>
                  <a:moveTo>
                    <a:pt x="412" y="0"/>
                  </a:moveTo>
                  <a:lnTo>
                    <a:pt x="244" y="0"/>
                  </a:lnTo>
                  <a:lnTo>
                    <a:pt x="244" y="83"/>
                  </a:lnTo>
                  <a:lnTo>
                    <a:pt x="412" y="83"/>
                  </a:lnTo>
                  <a:lnTo>
                    <a:pt x="412" y="0"/>
                  </a:lnTo>
                  <a:close/>
                </a:path>
              </a:pathLst>
            </a:custGeom>
            <a:solidFill>
              <a:srgbClr val="00B4D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6" name="Text Box 46">
              <a:extLst>
                <a:ext uri="{FF2B5EF4-FFF2-40B4-BE49-F238E27FC236}">
                  <a16:creationId xmlns:a16="http://schemas.microsoft.com/office/drawing/2014/main" id="{1D88422D-899B-5363-D506-005DF5DB2402}"/>
                </a:ext>
              </a:extLst>
            </p:cNvPr>
            <p:cNvSpPr txBox="1">
              <a:spLocks noChangeArrowheads="1"/>
            </p:cNvSpPr>
            <p:nvPr/>
          </p:nvSpPr>
          <p:spPr bwMode="auto">
            <a:xfrm>
              <a:off x="5913" y="16041"/>
              <a:ext cx="100"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0" tIns="0" rIns="0" bIns="0" anchor="t" anchorCtr="0" upright="1">
              <a:noAutofit/>
            </a:bodyPr>
            <a:lstStyle/>
            <a:p>
              <a:pPr marL="0" marR="0" lvl="0" indent="0" algn="l" defTabSz="914400" rtl="0" eaLnBrk="1" fontAlgn="auto" latinLnBrk="0" hangingPunct="1">
                <a:lnSpc>
                  <a:spcPts val="75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Lucida Sans" panose="020B0602030504020204" pitchFamily="34" charset="0"/>
                  <a:ea typeface="Times New Roman" panose="02020603050405020304" pitchFamily="18" charset="0"/>
                  <a:cs typeface="+mn-cs"/>
                </a:rPr>
                <a:t> </a:t>
              </a:r>
              <a:endParaRPr kumimoji="0" lang="sv-SE" sz="1100" b="0"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grpSp>
    </p:spTree>
    <p:extLst>
      <p:ext uri="{BB962C8B-B14F-4D97-AF65-F5344CB8AC3E}">
        <p14:creationId xmlns:p14="http://schemas.microsoft.com/office/powerpoint/2010/main" val="1468139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l 3">
            <a:extLst>
              <a:ext uri="{FF2B5EF4-FFF2-40B4-BE49-F238E27FC236}">
                <a16:creationId xmlns:a16="http://schemas.microsoft.com/office/drawing/2014/main" id="{51292AE9-4B81-CE38-8678-C7C21731331A}"/>
              </a:ext>
            </a:extLst>
          </p:cNvPr>
          <p:cNvGraphicFramePr>
            <a:graphicFrameLocks noGrp="1"/>
          </p:cNvGraphicFramePr>
          <p:nvPr/>
        </p:nvGraphicFramePr>
        <p:xfrm>
          <a:off x="789007" y="917383"/>
          <a:ext cx="10613986" cy="5432381"/>
        </p:xfrm>
        <a:graphic>
          <a:graphicData uri="http://schemas.openxmlformats.org/drawingml/2006/table">
            <a:tbl>
              <a:tblPr firstRow="1" bandRow="1">
                <a:tableStyleId>{5C22544A-7EE6-4342-B048-85BDC9FD1C3A}</a:tableStyleId>
              </a:tblPr>
              <a:tblGrid>
                <a:gridCol w="882280">
                  <a:extLst>
                    <a:ext uri="{9D8B030D-6E8A-4147-A177-3AD203B41FA5}">
                      <a16:colId xmlns:a16="http://schemas.microsoft.com/office/drawing/2014/main" val="3794476158"/>
                    </a:ext>
                  </a:extLst>
                </a:gridCol>
                <a:gridCol w="1965092">
                  <a:extLst>
                    <a:ext uri="{9D8B030D-6E8A-4147-A177-3AD203B41FA5}">
                      <a16:colId xmlns:a16="http://schemas.microsoft.com/office/drawing/2014/main" val="239032579"/>
                    </a:ext>
                  </a:extLst>
                </a:gridCol>
                <a:gridCol w="3622876">
                  <a:extLst>
                    <a:ext uri="{9D8B030D-6E8A-4147-A177-3AD203B41FA5}">
                      <a16:colId xmlns:a16="http://schemas.microsoft.com/office/drawing/2014/main" val="2181861978"/>
                    </a:ext>
                  </a:extLst>
                </a:gridCol>
                <a:gridCol w="2086168">
                  <a:extLst>
                    <a:ext uri="{9D8B030D-6E8A-4147-A177-3AD203B41FA5}">
                      <a16:colId xmlns:a16="http://schemas.microsoft.com/office/drawing/2014/main" val="2624792691"/>
                    </a:ext>
                  </a:extLst>
                </a:gridCol>
                <a:gridCol w="205757">
                  <a:extLst>
                    <a:ext uri="{9D8B030D-6E8A-4147-A177-3AD203B41FA5}">
                      <a16:colId xmlns:a16="http://schemas.microsoft.com/office/drawing/2014/main" val="2171953536"/>
                    </a:ext>
                  </a:extLst>
                </a:gridCol>
                <a:gridCol w="205757">
                  <a:extLst>
                    <a:ext uri="{9D8B030D-6E8A-4147-A177-3AD203B41FA5}">
                      <a16:colId xmlns:a16="http://schemas.microsoft.com/office/drawing/2014/main" val="125186055"/>
                    </a:ext>
                  </a:extLst>
                </a:gridCol>
                <a:gridCol w="205757">
                  <a:extLst>
                    <a:ext uri="{9D8B030D-6E8A-4147-A177-3AD203B41FA5}">
                      <a16:colId xmlns:a16="http://schemas.microsoft.com/office/drawing/2014/main" val="2181072936"/>
                    </a:ext>
                  </a:extLst>
                </a:gridCol>
                <a:gridCol w="205757">
                  <a:extLst>
                    <a:ext uri="{9D8B030D-6E8A-4147-A177-3AD203B41FA5}">
                      <a16:colId xmlns:a16="http://schemas.microsoft.com/office/drawing/2014/main" val="4165634306"/>
                    </a:ext>
                  </a:extLst>
                </a:gridCol>
                <a:gridCol w="205757">
                  <a:extLst>
                    <a:ext uri="{9D8B030D-6E8A-4147-A177-3AD203B41FA5}">
                      <a16:colId xmlns:a16="http://schemas.microsoft.com/office/drawing/2014/main" val="1172417115"/>
                    </a:ext>
                  </a:extLst>
                </a:gridCol>
                <a:gridCol w="205757">
                  <a:extLst>
                    <a:ext uri="{9D8B030D-6E8A-4147-A177-3AD203B41FA5}">
                      <a16:colId xmlns:a16="http://schemas.microsoft.com/office/drawing/2014/main" val="2849914517"/>
                    </a:ext>
                  </a:extLst>
                </a:gridCol>
                <a:gridCol w="205757">
                  <a:extLst>
                    <a:ext uri="{9D8B030D-6E8A-4147-A177-3AD203B41FA5}">
                      <a16:colId xmlns:a16="http://schemas.microsoft.com/office/drawing/2014/main" val="3884881327"/>
                    </a:ext>
                  </a:extLst>
                </a:gridCol>
                <a:gridCol w="205757">
                  <a:extLst>
                    <a:ext uri="{9D8B030D-6E8A-4147-A177-3AD203B41FA5}">
                      <a16:colId xmlns:a16="http://schemas.microsoft.com/office/drawing/2014/main" val="2515337994"/>
                    </a:ext>
                  </a:extLst>
                </a:gridCol>
                <a:gridCol w="205757">
                  <a:extLst>
                    <a:ext uri="{9D8B030D-6E8A-4147-A177-3AD203B41FA5}">
                      <a16:colId xmlns:a16="http://schemas.microsoft.com/office/drawing/2014/main" val="3312042247"/>
                    </a:ext>
                  </a:extLst>
                </a:gridCol>
                <a:gridCol w="205757">
                  <a:extLst>
                    <a:ext uri="{9D8B030D-6E8A-4147-A177-3AD203B41FA5}">
                      <a16:colId xmlns:a16="http://schemas.microsoft.com/office/drawing/2014/main" val="105929735"/>
                    </a:ext>
                  </a:extLst>
                </a:gridCol>
              </a:tblGrid>
              <a:tr h="67025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800" i="0">
                          <a:solidFill>
                            <a:schemeClr val="tx1"/>
                          </a:solidFill>
                          <a:latin typeface="AntartidaRounded Essential Ligh"/>
                        </a:rPr>
                        <a:t>Välj delstrategier </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800" i="0">
                          <a:solidFill>
                            <a:schemeClr val="tx1"/>
                          </a:solidFill>
                          <a:latin typeface="AntartidaRounded Essential Ligh"/>
                        </a:rPr>
                        <a:t>(ex via modell / metod)</a:t>
                      </a:r>
                    </a:p>
                  </a:txBody>
                  <a:tcPr marL="83782" marR="83782"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CCEEF6"/>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sz="1500" i="0">
                        <a:solidFill>
                          <a:schemeClr val="tx1"/>
                        </a:solidFill>
                        <a:latin typeface="AntartidaRounded Essential Ligh" panose="02000000000000000000" pitchFamily="2" charset="0"/>
                      </a:endParaRPr>
                    </a:p>
                  </a:txBody>
                  <a:tcPr marL="83782" marR="83782"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CCEEF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800" i="0">
                          <a:solidFill>
                            <a:schemeClr val="tx1"/>
                          </a:solidFill>
                          <a:latin typeface="AntartidaRounded Essential Ligh"/>
                        </a:rPr>
                        <a:t>Föreslå möjliga  förbättringsaktiviteter</a:t>
                      </a:r>
                    </a:p>
                  </a:txBody>
                  <a:tcPr marL="83782" marR="83782"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CCEEF6"/>
                    </a:solidFill>
                  </a:tcPr>
                </a:tc>
                <a:tc gridSpan="11">
                  <a:txBody>
                    <a:bodyPr/>
                    <a:lstStyle/>
                    <a:p>
                      <a:pPr marL="0" indent="0">
                        <a:buFont typeface="Wingdings" panose="05000000000000000000" pitchFamily="2" charset="2"/>
                        <a:buNone/>
                      </a:pPr>
                      <a:r>
                        <a:rPr lang="sv-SE" sz="1800" i="0">
                          <a:solidFill>
                            <a:schemeClr val="tx1"/>
                          </a:solidFill>
                          <a:latin typeface="AntartidaRounded Essential Ligh"/>
                        </a:rPr>
                        <a:t>Strukturera utifrån byggdel </a:t>
                      </a:r>
                      <a:r>
                        <a:rPr lang="sv-SE" sz="1600" i="0">
                          <a:solidFill>
                            <a:schemeClr val="tx1"/>
                          </a:solidFill>
                          <a:latin typeface="AntartidaRounded Essential Ligh"/>
                        </a:rPr>
                        <a:t>(exempel SBEF/ BSAB 83)</a:t>
                      </a:r>
                      <a:r>
                        <a:rPr lang="sv-SE" sz="1800" i="0">
                          <a:solidFill>
                            <a:schemeClr val="tx1"/>
                          </a:solidFill>
                          <a:latin typeface="AntartidaRounded Essential Ligh"/>
                        </a:rPr>
                        <a:t> och prio delar att fokusera på</a:t>
                      </a:r>
                    </a:p>
                  </a:txBody>
                  <a:tcPr marL="83782" marR="83782" marT="0" marB="0"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solidFill>
                      <a:srgbClr val="CCEEF6"/>
                    </a:solidFill>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712385428"/>
                  </a:ext>
                </a:extLst>
              </a:tr>
              <a:tr h="353417">
                <a:tc rowSpan="11">
                  <a:txBody>
                    <a:bodyPr/>
                    <a:lstStyle/>
                    <a:p>
                      <a:endParaRPr lang="sv-SE" sz="1100"/>
                    </a:p>
                    <a:p>
                      <a:r>
                        <a:rPr lang="sv-SE" sz="1100"/>
                        <a:t>Identifiera affären, incitament och samverkan</a:t>
                      </a:r>
                    </a:p>
                    <a:p>
                      <a:endParaRPr lang="sv-SE" sz="1100"/>
                    </a:p>
                    <a:p>
                      <a:endParaRPr lang="sv-SE" sz="1100"/>
                    </a:p>
                    <a:p>
                      <a:endParaRPr lang="sv-SE" sz="1100"/>
                    </a:p>
                    <a:p>
                      <a:endParaRPr lang="sv-SE" sz="1100"/>
                    </a:p>
                    <a:p>
                      <a:endParaRPr lang="sv-SE" sz="1100"/>
                    </a:p>
                    <a:p>
                      <a:endParaRPr lang="sv-SE" sz="1100"/>
                    </a:p>
                    <a:p>
                      <a:endParaRPr lang="sv-SE" sz="1100"/>
                    </a:p>
                    <a:p>
                      <a:endParaRPr lang="sv-SE" sz="1100"/>
                    </a:p>
                    <a:p>
                      <a:endParaRPr lang="sv-SE" sz="1100"/>
                    </a:p>
                    <a:p>
                      <a:endParaRPr lang="sv-SE" sz="1100"/>
                    </a:p>
                    <a:p>
                      <a:endParaRPr lang="sv-SE" sz="1100"/>
                    </a:p>
                    <a:p>
                      <a:endParaRPr lang="sv-SE" sz="1100"/>
                    </a:p>
                    <a:p>
                      <a:endParaRPr lang="sv-SE" sz="1100"/>
                    </a:p>
                    <a:p>
                      <a:endParaRPr lang="sv-SE" sz="1100"/>
                    </a:p>
                    <a:p>
                      <a:endParaRPr lang="sv-SE" sz="1100"/>
                    </a:p>
                    <a:p>
                      <a:endParaRPr lang="sv-SE" sz="1100"/>
                    </a:p>
                    <a:p>
                      <a:endParaRPr lang="sv-SE" sz="1100"/>
                    </a:p>
                    <a:p>
                      <a:endParaRPr lang="sv-SE" sz="1100"/>
                    </a:p>
                  </a:txBody>
                  <a:tcPr marL="83782" marR="83782" marT="41891" marB="41891">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rowSpan="9">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sv-SE" sz="1600" b="1" i="0" kern="1200">
                          <a:solidFill>
                            <a:schemeClr val="tx1"/>
                          </a:solidFill>
                          <a:latin typeface="+mn-lt"/>
                          <a:ea typeface="+mn-ea"/>
                          <a:cs typeface="+mn-cs"/>
                        </a:rPr>
                        <a:t>Alt 1.….</a:t>
                      </a: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050" b="1">
                          <a:solidFill>
                            <a:schemeClr val="tx1"/>
                          </a:solidFill>
                          <a:effectLst/>
                        </a:rPr>
                        <a:t>0 </a:t>
                      </a:r>
                    </a:p>
                    <a:p>
                      <a:r>
                        <a:rPr lang="sv-SE" sz="1050" b="1">
                          <a:solidFill>
                            <a:schemeClr val="tx1"/>
                          </a:solidFill>
                          <a:effectLst/>
                        </a:rPr>
                        <a:t>Cirkulär hantering av befintligt</a:t>
                      </a:r>
                      <a:endParaRPr lang="sv-SE" sz="105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marR="0" lvl="0" indent="-2667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marR="0" lvl="0" indent="-2667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marR="0" lvl="0" indent="-2667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marR="0" lvl="0" indent="-2667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marR="0" lvl="0" indent="-2667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marR="0" lvl="0" indent="-2667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marR="0" lvl="0" indent="-2667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marR="0" lvl="0" indent="-2667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marR="0" lvl="0" indent="-26670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5817240"/>
                  </a:ext>
                </a:extLst>
              </a:tr>
              <a:tr h="274337">
                <a:tc vMerge="1">
                  <a:txBody>
                    <a:bodyPr/>
                    <a:lstStyle/>
                    <a:p>
                      <a:endParaRPr/>
                    </a:p>
                  </a:txBody>
                  <a:tcPr marL="83782" marR="83782" marT="41891" marB="41891">
                    <a:lnL w="12700" cap="flat" cmpd="sng" algn="ctr">
                      <a:solidFill>
                        <a:srgbClr val="25B8D7"/>
                      </a:solidFill>
                      <a:prstDash val="solid"/>
                      <a:round/>
                      <a:headEnd type="none" w="med" len="med"/>
                      <a:tailEnd type="none" w="med" len="med"/>
                    </a:lnL>
                    <a:lnR w="12700" cap="flat" cmpd="sng" algn="ctr">
                      <a:solidFill>
                        <a:srgbClr val="25B8D7"/>
                      </a:solidFill>
                      <a:prstDash val="solid"/>
                      <a:round/>
                      <a:headEnd type="none" w="med" len="med"/>
                      <a:tailEnd type="none" w="med" len="med"/>
                    </a:lnR>
                    <a:lnT w="12700" cap="flat" cmpd="sng" algn="ctr">
                      <a:solidFill>
                        <a:srgbClr val="25B8D7"/>
                      </a:solidFill>
                      <a:prstDash val="solid"/>
                      <a:round/>
                      <a:headEnd type="none" w="med" len="med"/>
                      <a:tailEnd type="none" w="med" len="med"/>
                    </a:lnT>
                    <a:lnB w="12700" cap="flat" cmpd="sng" algn="ctr">
                      <a:solidFill>
                        <a:srgbClr val="25B8D7"/>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indent="0" algn="ctr" defTabSz="914400" rtl="0" eaLnBrk="1" latinLnBrk="0" hangingPunct="1">
                        <a:buFont typeface="Arial" panose="020B0604020202020204" pitchFamily="34" charset="0"/>
                        <a:buNone/>
                      </a:pPr>
                      <a:endParaRPr lang="sv-SE" sz="1200" b="1" i="0" kern="1200">
                        <a:solidFill>
                          <a:schemeClr val="tx1"/>
                        </a:solidFill>
                        <a:latin typeface="+mn-lt"/>
                        <a:ea typeface="+mn-ea"/>
                        <a:cs typeface="+mn-cs"/>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defTabSz="914400" rtl="0" eaLnBrk="1" latinLnBrk="0" hangingPunct="1">
                        <a:buFont typeface="Arial" panose="020B0604020202020204" pitchFamily="34" charset="0"/>
                        <a:buNone/>
                      </a:pPr>
                      <a:r>
                        <a:rPr lang="sv-SE" sz="1600" b="1" i="0" kern="1200">
                          <a:solidFill>
                            <a:schemeClr val="tx1"/>
                          </a:solidFill>
                          <a:latin typeface="+mn-lt"/>
                          <a:ea typeface="+mn-ea"/>
                          <a:cs typeface="+mn-cs"/>
                        </a:rPr>
                        <a:t>Alt 2….</a:t>
                      </a: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050" b="1">
                          <a:solidFill>
                            <a:schemeClr val="tx1"/>
                          </a:solidFill>
                          <a:effectLst/>
                        </a:rPr>
                        <a:t>1</a:t>
                      </a:r>
                    </a:p>
                    <a:p>
                      <a:r>
                        <a:rPr lang="sv-SE" sz="1050" b="1">
                          <a:solidFill>
                            <a:schemeClr val="tx1"/>
                          </a:solidFill>
                          <a:effectLst/>
                        </a:rPr>
                        <a:t>MARK</a:t>
                      </a:r>
                      <a:endParaRPr lang="sv-SE" sz="105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4226557"/>
                  </a:ext>
                </a:extLst>
              </a:tr>
              <a:tr h="448558">
                <a:tc vMerge="1">
                  <a:txBody>
                    <a:bodyPr/>
                    <a:lstStyle/>
                    <a:p>
                      <a:endParaRPr/>
                    </a:p>
                  </a:txBody>
                  <a:tcPr marL="83782" marR="83782" marT="41891" marB="41891">
                    <a:lnL w="12700" cap="flat" cmpd="sng" algn="ctr">
                      <a:solidFill>
                        <a:srgbClr val="25B8D7"/>
                      </a:solidFill>
                      <a:prstDash val="solid"/>
                      <a:round/>
                      <a:headEnd type="none" w="med" len="med"/>
                      <a:tailEnd type="none" w="med" len="med"/>
                    </a:lnL>
                    <a:lnR w="12700" cap="flat" cmpd="sng" algn="ctr">
                      <a:solidFill>
                        <a:srgbClr val="25B8D7"/>
                      </a:solidFill>
                      <a:prstDash val="solid"/>
                      <a:round/>
                      <a:headEnd type="none" w="med" len="med"/>
                      <a:tailEnd type="none" w="med" len="med"/>
                    </a:lnR>
                    <a:lnT w="12700" cap="flat" cmpd="sng" algn="ctr">
                      <a:solidFill>
                        <a:srgbClr val="25B8D7"/>
                      </a:solidFill>
                      <a:prstDash val="solid"/>
                      <a:round/>
                      <a:headEnd type="none" w="med" len="med"/>
                      <a:tailEnd type="none" w="med" len="med"/>
                    </a:lnT>
                    <a:lnB w="12700" cap="flat" cmpd="sng" algn="ctr">
                      <a:solidFill>
                        <a:srgbClr val="25B8D7"/>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600" b="1" i="0" kern="1200">
                          <a:solidFill>
                            <a:schemeClr val="tx1"/>
                          </a:solidFill>
                          <a:latin typeface="+mn-lt"/>
                          <a:ea typeface="+mn-ea"/>
                          <a:cs typeface="+mn-cs"/>
                        </a:rPr>
                        <a:t>Alt 3</a:t>
                      </a:r>
                      <a:r>
                        <a:rPr lang="sv-SE" sz="1600" b="1" i="0">
                          <a:solidFill>
                            <a:schemeClr val="tx1"/>
                          </a:solidFill>
                        </a:rPr>
                        <a:t>…</a:t>
                      </a: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050" b="1">
                          <a:solidFill>
                            <a:schemeClr val="tx1"/>
                          </a:solidFill>
                          <a:effectLst/>
                        </a:rPr>
                        <a:t>2</a:t>
                      </a:r>
                    </a:p>
                    <a:p>
                      <a:r>
                        <a:rPr lang="sv-SE" sz="1050" b="1">
                          <a:solidFill>
                            <a:schemeClr val="tx1"/>
                          </a:solidFill>
                          <a:effectLst/>
                        </a:rPr>
                        <a:t>HUSUNDERBYGGNAD</a:t>
                      </a:r>
                      <a:endParaRPr lang="sv-SE" sz="105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400" b="0">
                        <a:solidFill>
                          <a:schemeClr val="tx1"/>
                        </a:solidFill>
                      </a:endParaRPr>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6385971"/>
                  </a:ext>
                </a:extLst>
              </a:tr>
              <a:tr h="0">
                <a:tc vMerge="1">
                  <a:txBody>
                    <a:bodyPr/>
                    <a:lstStyle/>
                    <a:p>
                      <a:endParaRPr/>
                    </a:p>
                  </a:txBody>
                  <a:tcPr marL="83782" marR="83782" marT="41891" marB="41891">
                    <a:lnL w="12700" cap="flat" cmpd="sng" algn="ctr">
                      <a:solidFill>
                        <a:srgbClr val="25B8D7"/>
                      </a:solidFill>
                      <a:prstDash val="solid"/>
                      <a:round/>
                      <a:headEnd type="none" w="med" len="med"/>
                      <a:tailEnd type="none" w="med" len="med"/>
                    </a:lnL>
                    <a:lnR w="12700" cap="flat" cmpd="sng" algn="ctr">
                      <a:solidFill>
                        <a:srgbClr val="25B8D7"/>
                      </a:solidFill>
                      <a:prstDash val="solid"/>
                      <a:round/>
                      <a:headEnd type="none" w="med" len="med"/>
                      <a:tailEnd type="none" w="med" len="med"/>
                    </a:lnR>
                    <a:lnT w="12700" cap="flat" cmpd="sng" algn="ctr">
                      <a:solidFill>
                        <a:srgbClr val="25B8D7"/>
                      </a:solidFill>
                      <a:prstDash val="solid"/>
                      <a:round/>
                      <a:headEnd type="none" w="med" len="med"/>
                      <a:tailEnd type="none" w="med" len="med"/>
                    </a:lnT>
                    <a:lnB w="12700" cap="flat" cmpd="sng" algn="ctr">
                      <a:solidFill>
                        <a:srgbClr val="25B8D7"/>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sv-SE" sz="1200" b="1" i="0">
                        <a:solidFill>
                          <a:schemeClr val="tx1"/>
                        </a:solidFill>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sv-SE" sz="1600" b="1" i="0">
                          <a:solidFill>
                            <a:schemeClr val="tx1"/>
                          </a:solidFill>
                        </a:rPr>
                        <a:t>….</a:t>
                      </a: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050" b="1">
                          <a:solidFill>
                            <a:schemeClr val="tx1"/>
                          </a:solidFill>
                          <a:effectLst/>
                        </a:rPr>
                        <a:t>3</a:t>
                      </a:r>
                    </a:p>
                    <a:p>
                      <a:r>
                        <a:rPr lang="sv-SE" sz="1050" b="1">
                          <a:solidFill>
                            <a:schemeClr val="tx1"/>
                          </a:solidFill>
                          <a:effectLst/>
                        </a:rPr>
                        <a:t>STOMME</a:t>
                      </a:r>
                      <a:endParaRPr lang="sv-SE" sz="105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7057059"/>
                  </a:ext>
                </a:extLst>
              </a:tr>
              <a:tr h="0">
                <a:tc vMerge="1">
                  <a:txBody>
                    <a:bodyPr/>
                    <a:lstStyle/>
                    <a:p>
                      <a:endParaRPr/>
                    </a:p>
                  </a:txBody>
                  <a:tcPr marL="83782" marR="83782" marT="41891" marB="41891">
                    <a:lnL w="12700" cap="flat" cmpd="sng" algn="ctr">
                      <a:solidFill>
                        <a:srgbClr val="25B8D7"/>
                      </a:solidFill>
                      <a:prstDash val="solid"/>
                      <a:round/>
                      <a:headEnd type="none" w="med" len="med"/>
                      <a:tailEnd type="none" w="med" len="med"/>
                    </a:lnL>
                    <a:lnR w="12700" cap="flat" cmpd="sng" algn="ctr">
                      <a:solidFill>
                        <a:srgbClr val="25B8D7"/>
                      </a:solidFill>
                      <a:prstDash val="solid"/>
                      <a:round/>
                      <a:headEnd type="none" w="med" len="med"/>
                      <a:tailEnd type="none" w="med" len="med"/>
                    </a:lnR>
                    <a:lnT w="12700" cap="flat" cmpd="sng" algn="ctr">
                      <a:solidFill>
                        <a:srgbClr val="25B8D7"/>
                      </a:solidFill>
                      <a:prstDash val="solid"/>
                      <a:round/>
                      <a:headEnd type="none" w="med" len="med"/>
                      <a:tailEnd type="none" w="med" len="med"/>
                    </a:lnT>
                    <a:lnB w="12700" cap="flat" cmpd="sng" algn="ctr">
                      <a:solidFill>
                        <a:srgbClr val="25B8D7"/>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600" b="1" i="0">
                          <a:solidFill>
                            <a:schemeClr val="tx1"/>
                          </a:solidFill>
                        </a:rPr>
                        <a:t>...</a:t>
                      </a: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050" b="1">
                          <a:solidFill>
                            <a:schemeClr val="tx1"/>
                          </a:solidFill>
                          <a:effectLst/>
                        </a:rPr>
                        <a:t>4</a:t>
                      </a:r>
                    </a:p>
                    <a:p>
                      <a:r>
                        <a:rPr lang="sv-SE" sz="1050" b="1">
                          <a:solidFill>
                            <a:schemeClr val="tx1"/>
                          </a:solidFill>
                          <a:effectLst/>
                        </a:rPr>
                        <a:t>YTTERTAK</a:t>
                      </a:r>
                      <a:endParaRPr lang="sv-SE" sz="105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2773526"/>
                  </a:ext>
                </a:extLst>
              </a:tr>
              <a:tr h="147783">
                <a:tc vMerge="1">
                  <a:txBody>
                    <a:bodyPr/>
                    <a:lstStyle/>
                    <a:p>
                      <a:endParaRPr lang="sv-SE" sz="1100"/>
                    </a:p>
                  </a:txBody>
                  <a:tcPr marL="83782" marR="83782" marT="41891" marB="41891">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600" b="1" i="0">
                          <a:solidFill>
                            <a:schemeClr val="tx1"/>
                          </a:solidFill>
                        </a:rPr>
                        <a:t>…</a:t>
                      </a: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050" b="1">
                          <a:solidFill>
                            <a:schemeClr val="tx1"/>
                          </a:solidFill>
                          <a:effectLst/>
                        </a:rPr>
                        <a:t>5</a:t>
                      </a:r>
                    </a:p>
                    <a:p>
                      <a:r>
                        <a:rPr lang="sv-SE" sz="1050" b="1">
                          <a:solidFill>
                            <a:schemeClr val="tx1"/>
                          </a:solidFill>
                          <a:effectLst/>
                        </a:rPr>
                        <a:t>FASADER</a:t>
                      </a:r>
                      <a:endParaRPr lang="sv-SE" sz="105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2109660"/>
                  </a:ext>
                </a:extLst>
              </a:tr>
              <a:tr h="284698">
                <a:tc vMerge="1">
                  <a:txBody>
                    <a:bodyPr/>
                    <a:lstStyle/>
                    <a:p>
                      <a:endParaRPr lang="sv-SE" sz="1100"/>
                    </a:p>
                  </a:txBody>
                  <a:tcPr marL="83782" marR="83782" marT="41891" marB="41891">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600" b="1" i="0">
                          <a:solidFill>
                            <a:schemeClr val="tx1"/>
                          </a:solidFill>
                        </a:rPr>
                        <a:t>…</a:t>
                      </a: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050" b="1">
                          <a:solidFill>
                            <a:schemeClr val="tx1"/>
                          </a:solidFill>
                          <a:effectLst/>
                        </a:rPr>
                        <a:t>6</a:t>
                      </a:r>
                    </a:p>
                    <a:p>
                      <a:r>
                        <a:rPr lang="sv-SE" sz="1050" b="1">
                          <a:solidFill>
                            <a:schemeClr val="tx1"/>
                          </a:solidFill>
                          <a:effectLst/>
                        </a:rPr>
                        <a:t>STOMKOMPLETTERING</a:t>
                      </a:r>
                    </a:p>
                    <a:p>
                      <a:r>
                        <a:rPr lang="sv-SE" sz="1050" b="1">
                          <a:solidFill>
                            <a:schemeClr val="tx1"/>
                          </a:solidFill>
                          <a:effectLst/>
                        </a:rPr>
                        <a:t>RUMSBILDNING</a:t>
                      </a:r>
                      <a:endParaRPr lang="sv-SE" sz="105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43369306"/>
                  </a:ext>
                </a:extLst>
              </a:tr>
              <a:tr h="491951">
                <a:tc vMerge="1">
                  <a:txBody>
                    <a:bodyPr/>
                    <a:lstStyle/>
                    <a:p>
                      <a:endParaRPr lang="sv-SE" sz="1100"/>
                    </a:p>
                  </a:txBody>
                  <a:tcPr marL="83782" marR="83782" marT="41891" marB="41891">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600" b="1" i="0">
                          <a:solidFill>
                            <a:schemeClr val="tx1"/>
                          </a:solidFill>
                        </a:rPr>
                        <a:t>…</a:t>
                      </a: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050" b="1">
                          <a:solidFill>
                            <a:schemeClr val="tx1"/>
                          </a:solidFill>
                          <a:effectLst/>
                        </a:rPr>
                        <a:t>7 </a:t>
                      </a:r>
                    </a:p>
                    <a:p>
                      <a:r>
                        <a:rPr lang="sv-SE" sz="1050" b="1">
                          <a:solidFill>
                            <a:schemeClr val="tx1"/>
                          </a:solidFill>
                          <a:effectLst/>
                        </a:rPr>
                        <a:t>INVÄNDIGA YTSKIKT</a:t>
                      </a:r>
                    </a:p>
                    <a:p>
                      <a:r>
                        <a:rPr lang="sv-SE" sz="1050" b="1">
                          <a:solidFill>
                            <a:schemeClr val="tx1"/>
                          </a:solidFill>
                          <a:effectLst/>
                        </a:rPr>
                        <a:t>RUMSKOMPLETTERING</a:t>
                      </a:r>
                      <a:endParaRPr lang="sv-SE" sz="105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1661191"/>
                  </a:ext>
                </a:extLst>
              </a:tr>
              <a:tr h="253728">
                <a:tc vMerge="1">
                  <a:txBody>
                    <a:bodyPr/>
                    <a:lstStyle/>
                    <a:p>
                      <a:endParaRPr lang="sv-SE" sz="1100"/>
                    </a:p>
                  </a:txBody>
                  <a:tcPr marL="83782" marR="83782" marT="41891" marB="41891">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600" b="1" i="0">
                          <a:solidFill>
                            <a:schemeClr val="tx1"/>
                          </a:solidFill>
                        </a:rPr>
                        <a:t>…</a:t>
                      </a: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050" b="1">
                          <a:solidFill>
                            <a:schemeClr val="tx1"/>
                          </a:solidFill>
                          <a:effectLst/>
                        </a:rPr>
                        <a:t>8</a:t>
                      </a:r>
                    </a:p>
                    <a:p>
                      <a:r>
                        <a:rPr lang="sv-SE" sz="1050" b="1">
                          <a:solidFill>
                            <a:schemeClr val="tx1"/>
                          </a:solidFill>
                          <a:effectLst/>
                        </a:rPr>
                        <a:t>INSTALLATIONER</a:t>
                      </a:r>
                      <a:endParaRPr lang="sv-SE" sz="105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66375884"/>
                  </a:ext>
                </a:extLst>
              </a:tr>
              <a:tr h="296858">
                <a:tc vMerge="1">
                  <a:txBody>
                    <a:bodyPr/>
                    <a:lstStyle/>
                    <a:p>
                      <a:endParaRPr lang="sv-SE" sz="1100"/>
                    </a:p>
                  </a:txBody>
                  <a:tcPr marL="83782" marR="83782" marT="41891" marB="41891">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600" b="1" i="0">
                          <a:solidFill>
                            <a:schemeClr val="tx1"/>
                          </a:solidFil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600" b="1" i="0">
                        <a:solidFill>
                          <a:schemeClr val="tx1"/>
                        </a:solidFill>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050" b="1">
                          <a:solidFill>
                            <a:schemeClr val="tx1"/>
                          </a:solidFill>
                          <a:effectLst/>
                        </a:rPr>
                        <a:t>A4</a:t>
                      </a:r>
                    </a:p>
                    <a:p>
                      <a:r>
                        <a:rPr lang="sv-SE" sz="1050" b="1">
                          <a:solidFill>
                            <a:schemeClr val="tx1"/>
                          </a:solidFill>
                          <a:effectLst/>
                        </a:rPr>
                        <a:t>Byggtransporter</a:t>
                      </a:r>
                      <a:endParaRPr lang="sv-SE" sz="105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77069648"/>
                  </a:ext>
                </a:extLst>
              </a:tr>
              <a:tr h="0">
                <a:tc vMerge="1">
                  <a:txBody>
                    <a:bodyPr/>
                    <a:lstStyle/>
                    <a:p>
                      <a:endParaRPr lang="sv-SE" sz="1100"/>
                    </a:p>
                  </a:txBody>
                  <a:tcPr marL="83782" marR="83782" marT="41891" marB="41891">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a:solidFill>
                          <a:schemeClr val="tx1"/>
                        </a:solidFill>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600" b="1" i="0">
                          <a:solidFill>
                            <a:schemeClr val="tx1"/>
                          </a:solidFil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600" b="1" i="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600" b="1" i="0">
                        <a:solidFill>
                          <a:schemeClr val="tx1"/>
                        </a:solidFill>
                      </a:endParaRPr>
                    </a:p>
                  </a:txBody>
                  <a:tcPr marL="78535" marR="78535" marT="39267" marB="39267" anchor="ctr">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sv-SE" sz="1050" b="1">
                          <a:solidFill>
                            <a:schemeClr val="tx1"/>
                          </a:solidFill>
                          <a:effectLst/>
                        </a:rPr>
                        <a:t>A5</a:t>
                      </a:r>
                    </a:p>
                    <a:p>
                      <a:r>
                        <a:rPr lang="sv-SE" sz="1050" b="1">
                          <a:solidFill>
                            <a:schemeClr val="tx1"/>
                          </a:solidFill>
                          <a:effectLst/>
                        </a:rPr>
                        <a:t>Byggarbetsplats</a:t>
                      </a:r>
                      <a:endParaRPr lang="sv-SE" sz="1050" b="1">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66700" indent="-266700" algn="l">
                        <a:buFont typeface="Arial" panose="020B0604020202020204" pitchFamily="34" charset="0"/>
                        <a:buChar char="•"/>
                      </a:pPr>
                      <a:endParaRPr lang="sv-SE" sz="1400"/>
                    </a:p>
                  </a:txBody>
                  <a:tcPr marL="78535" marR="78535" marT="39267" marB="39267">
                    <a:lnL w="12700" cap="flat" cmpd="sng" algn="ctr">
                      <a:solidFill>
                        <a:srgbClr val="0070C0"/>
                      </a:solidFill>
                      <a:prstDash val="solid"/>
                      <a:round/>
                      <a:headEnd type="none" w="med" len="med"/>
                      <a:tailEnd type="none" w="med" len="med"/>
                    </a:lnL>
                    <a:lnR w="12700" cap="flat" cmpd="sng" algn="ctr">
                      <a:solidFill>
                        <a:srgbClr val="0070C0"/>
                      </a:solidFill>
                      <a:prstDash val="solid"/>
                      <a:round/>
                      <a:headEnd type="none" w="med" len="med"/>
                      <a:tailEnd type="none" w="med" len="med"/>
                    </a:lnR>
                    <a:lnT w="12700" cap="flat" cmpd="sng" algn="ctr">
                      <a:solidFill>
                        <a:srgbClr val="0070C0"/>
                      </a:solidFill>
                      <a:prstDash val="solid"/>
                      <a:round/>
                      <a:headEnd type="none" w="med" len="med"/>
                      <a:tailEnd type="none" w="med" len="med"/>
                    </a:lnT>
                    <a:lnB w="12700" cap="flat" cmpd="sng" algn="ctr">
                      <a:solidFill>
                        <a:srgbClr val="0070C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74709507"/>
                  </a:ext>
                </a:extLst>
              </a:tr>
            </a:tbl>
          </a:graphicData>
        </a:graphic>
      </p:graphicFrame>
      <p:pic>
        <p:nvPicPr>
          <p:cNvPr id="22" name="Bildobjekt 21">
            <a:extLst>
              <a:ext uri="{FF2B5EF4-FFF2-40B4-BE49-F238E27FC236}">
                <a16:creationId xmlns:a16="http://schemas.microsoft.com/office/drawing/2014/main" id="{343D2175-AE58-7A2F-AD3F-89ED78E10D54}"/>
              </a:ext>
            </a:extLst>
          </p:cNvPr>
          <p:cNvPicPr>
            <a:picLocks noChangeAspect="1"/>
          </p:cNvPicPr>
          <p:nvPr/>
        </p:nvPicPr>
        <p:blipFill>
          <a:blip r:embed="rId3"/>
          <a:stretch>
            <a:fillRect/>
          </a:stretch>
        </p:blipFill>
        <p:spPr>
          <a:xfrm>
            <a:off x="2419871" y="3466714"/>
            <a:ext cx="743196" cy="674062"/>
          </a:xfrm>
          <a:prstGeom prst="rect">
            <a:avLst/>
          </a:prstGeom>
        </p:spPr>
      </p:pic>
      <p:pic>
        <p:nvPicPr>
          <p:cNvPr id="26" name="Bildobjekt 25">
            <a:extLst>
              <a:ext uri="{FF2B5EF4-FFF2-40B4-BE49-F238E27FC236}">
                <a16:creationId xmlns:a16="http://schemas.microsoft.com/office/drawing/2014/main" id="{6075BE9D-9D72-33A3-BDB8-0A2D2CEE195B}"/>
              </a:ext>
            </a:extLst>
          </p:cNvPr>
          <p:cNvPicPr>
            <a:picLocks noChangeAspect="1"/>
          </p:cNvPicPr>
          <p:nvPr/>
        </p:nvPicPr>
        <p:blipFill>
          <a:blip r:embed="rId4"/>
          <a:stretch>
            <a:fillRect/>
          </a:stretch>
        </p:blipFill>
        <p:spPr>
          <a:xfrm>
            <a:off x="2394112" y="2586611"/>
            <a:ext cx="768955" cy="762383"/>
          </a:xfrm>
          <a:prstGeom prst="rect">
            <a:avLst/>
          </a:prstGeom>
        </p:spPr>
      </p:pic>
      <p:pic>
        <p:nvPicPr>
          <p:cNvPr id="28" name="Bildobjekt 27">
            <a:extLst>
              <a:ext uri="{FF2B5EF4-FFF2-40B4-BE49-F238E27FC236}">
                <a16:creationId xmlns:a16="http://schemas.microsoft.com/office/drawing/2014/main" id="{A45F934B-EDBE-AEF5-76B3-56073D854CE5}"/>
              </a:ext>
            </a:extLst>
          </p:cNvPr>
          <p:cNvPicPr>
            <a:picLocks noChangeAspect="1"/>
          </p:cNvPicPr>
          <p:nvPr/>
        </p:nvPicPr>
        <p:blipFill>
          <a:blip r:embed="rId5"/>
          <a:stretch>
            <a:fillRect/>
          </a:stretch>
        </p:blipFill>
        <p:spPr>
          <a:xfrm>
            <a:off x="2458664" y="4340385"/>
            <a:ext cx="752268" cy="614096"/>
          </a:xfrm>
          <a:prstGeom prst="rect">
            <a:avLst/>
          </a:prstGeom>
        </p:spPr>
      </p:pic>
      <p:pic>
        <p:nvPicPr>
          <p:cNvPr id="29" name="Bildobjekt 28">
            <a:extLst>
              <a:ext uri="{FF2B5EF4-FFF2-40B4-BE49-F238E27FC236}">
                <a16:creationId xmlns:a16="http://schemas.microsoft.com/office/drawing/2014/main" id="{2D9D5821-A972-5A5A-41CD-57F6EF0409A4}"/>
              </a:ext>
            </a:extLst>
          </p:cNvPr>
          <p:cNvPicPr>
            <a:picLocks noChangeAspect="1"/>
          </p:cNvPicPr>
          <p:nvPr/>
        </p:nvPicPr>
        <p:blipFill>
          <a:blip r:embed="rId6"/>
          <a:stretch>
            <a:fillRect/>
          </a:stretch>
        </p:blipFill>
        <p:spPr>
          <a:xfrm>
            <a:off x="2419871" y="5716147"/>
            <a:ext cx="749405" cy="614096"/>
          </a:xfrm>
          <a:prstGeom prst="rect">
            <a:avLst/>
          </a:prstGeom>
        </p:spPr>
      </p:pic>
      <p:pic>
        <p:nvPicPr>
          <p:cNvPr id="33" name="Bildobjekt 32">
            <a:extLst>
              <a:ext uri="{FF2B5EF4-FFF2-40B4-BE49-F238E27FC236}">
                <a16:creationId xmlns:a16="http://schemas.microsoft.com/office/drawing/2014/main" id="{01E76624-B316-2A99-43A5-4D485EC93893}"/>
              </a:ext>
            </a:extLst>
          </p:cNvPr>
          <p:cNvPicPr>
            <a:picLocks noChangeAspect="1"/>
          </p:cNvPicPr>
          <p:nvPr/>
        </p:nvPicPr>
        <p:blipFill>
          <a:blip r:embed="rId7"/>
          <a:stretch>
            <a:fillRect/>
          </a:stretch>
        </p:blipFill>
        <p:spPr>
          <a:xfrm>
            <a:off x="2450321" y="1764532"/>
            <a:ext cx="768955" cy="674062"/>
          </a:xfrm>
          <a:prstGeom prst="rect">
            <a:avLst/>
          </a:prstGeom>
        </p:spPr>
      </p:pic>
      <p:pic>
        <p:nvPicPr>
          <p:cNvPr id="35" name="Bildobjekt 34">
            <a:extLst>
              <a:ext uri="{FF2B5EF4-FFF2-40B4-BE49-F238E27FC236}">
                <a16:creationId xmlns:a16="http://schemas.microsoft.com/office/drawing/2014/main" id="{3317868A-B7A9-5933-ACDA-3FF336C7F1D6}"/>
              </a:ext>
            </a:extLst>
          </p:cNvPr>
          <p:cNvPicPr>
            <a:picLocks noChangeAspect="1"/>
          </p:cNvPicPr>
          <p:nvPr/>
        </p:nvPicPr>
        <p:blipFill>
          <a:blip r:embed="rId7"/>
          <a:stretch>
            <a:fillRect/>
          </a:stretch>
        </p:blipFill>
        <p:spPr>
          <a:xfrm>
            <a:off x="2424245" y="5022564"/>
            <a:ext cx="768955" cy="674062"/>
          </a:xfrm>
          <a:prstGeom prst="rect">
            <a:avLst/>
          </a:prstGeom>
        </p:spPr>
      </p:pic>
      <p:cxnSp>
        <p:nvCxnSpPr>
          <p:cNvPr id="50" name="Rak pilkoppling 49">
            <a:extLst>
              <a:ext uri="{FF2B5EF4-FFF2-40B4-BE49-F238E27FC236}">
                <a16:creationId xmlns:a16="http://schemas.microsoft.com/office/drawing/2014/main" id="{0D7F4EC8-E465-0F01-0AD8-A84F47CCEB83}"/>
              </a:ext>
            </a:extLst>
          </p:cNvPr>
          <p:cNvCxnSpPr>
            <a:cxnSpLocks/>
          </p:cNvCxnSpPr>
          <p:nvPr/>
        </p:nvCxnSpPr>
        <p:spPr>
          <a:xfrm>
            <a:off x="1774175" y="1956743"/>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54" name="Rak pilkoppling 53">
            <a:extLst>
              <a:ext uri="{FF2B5EF4-FFF2-40B4-BE49-F238E27FC236}">
                <a16:creationId xmlns:a16="http://schemas.microsoft.com/office/drawing/2014/main" id="{D91830E5-4C92-3542-833F-50DD3DAF22EF}"/>
              </a:ext>
            </a:extLst>
          </p:cNvPr>
          <p:cNvCxnSpPr>
            <a:cxnSpLocks/>
          </p:cNvCxnSpPr>
          <p:nvPr/>
        </p:nvCxnSpPr>
        <p:spPr>
          <a:xfrm>
            <a:off x="1774175" y="2954095"/>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57" name="Rak pilkoppling 56">
            <a:extLst>
              <a:ext uri="{FF2B5EF4-FFF2-40B4-BE49-F238E27FC236}">
                <a16:creationId xmlns:a16="http://schemas.microsoft.com/office/drawing/2014/main" id="{D640B4D7-2570-8B89-4422-F62A8CB4971F}"/>
              </a:ext>
            </a:extLst>
          </p:cNvPr>
          <p:cNvCxnSpPr>
            <a:cxnSpLocks/>
          </p:cNvCxnSpPr>
          <p:nvPr/>
        </p:nvCxnSpPr>
        <p:spPr>
          <a:xfrm>
            <a:off x="1774175" y="3650507"/>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58" name="Rak pilkoppling 57">
            <a:extLst>
              <a:ext uri="{FF2B5EF4-FFF2-40B4-BE49-F238E27FC236}">
                <a16:creationId xmlns:a16="http://schemas.microsoft.com/office/drawing/2014/main" id="{6325F1C8-5B83-CC1B-CEF3-049CEE5EC85C}"/>
              </a:ext>
            </a:extLst>
          </p:cNvPr>
          <p:cNvCxnSpPr>
            <a:cxnSpLocks/>
          </p:cNvCxnSpPr>
          <p:nvPr/>
        </p:nvCxnSpPr>
        <p:spPr>
          <a:xfrm>
            <a:off x="1774175" y="4566836"/>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62" name="Rak koppling 61">
            <a:extLst>
              <a:ext uri="{FF2B5EF4-FFF2-40B4-BE49-F238E27FC236}">
                <a16:creationId xmlns:a16="http://schemas.microsoft.com/office/drawing/2014/main" id="{23BFAA12-DF90-CF56-B5BE-B39B12FD7A91}"/>
              </a:ext>
            </a:extLst>
          </p:cNvPr>
          <p:cNvCxnSpPr>
            <a:cxnSpLocks/>
          </p:cNvCxnSpPr>
          <p:nvPr/>
        </p:nvCxnSpPr>
        <p:spPr>
          <a:xfrm flipV="1">
            <a:off x="1774852" y="1936159"/>
            <a:ext cx="0" cy="2630677"/>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91" name="Rak pilkoppling 90">
            <a:extLst>
              <a:ext uri="{FF2B5EF4-FFF2-40B4-BE49-F238E27FC236}">
                <a16:creationId xmlns:a16="http://schemas.microsoft.com/office/drawing/2014/main" id="{0240201B-6732-02FB-F0B9-899991CAAC7F}"/>
              </a:ext>
            </a:extLst>
          </p:cNvPr>
          <p:cNvCxnSpPr>
            <a:cxnSpLocks/>
          </p:cNvCxnSpPr>
          <p:nvPr/>
        </p:nvCxnSpPr>
        <p:spPr>
          <a:xfrm>
            <a:off x="1776104" y="5215016"/>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92" name="Rak pilkoppling 91">
            <a:extLst>
              <a:ext uri="{FF2B5EF4-FFF2-40B4-BE49-F238E27FC236}">
                <a16:creationId xmlns:a16="http://schemas.microsoft.com/office/drawing/2014/main" id="{7315A5D1-145B-8CE7-474E-7A1104E8BBCF}"/>
              </a:ext>
            </a:extLst>
          </p:cNvPr>
          <p:cNvCxnSpPr>
            <a:cxnSpLocks/>
          </p:cNvCxnSpPr>
          <p:nvPr/>
        </p:nvCxnSpPr>
        <p:spPr>
          <a:xfrm>
            <a:off x="1776104" y="5957725"/>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93" name="Rak koppling 92">
            <a:extLst>
              <a:ext uri="{FF2B5EF4-FFF2-40B4-BE49-F238E27FC236}">
                <a16:creationId xmlns:a16="http://schemas.microsoft.com/office/drawing/2014/main" id="{0D214D81-32FD-0D6C-B15B-C87621DE212B}"/>
              </a:ext>
            </a:extLst>
          </p:cNvPr>
          <p:cNvCxnSpPr>
            <a:cxnSpLocks/>
          </p:cNvCxnSpPr>
          <p:nvPr/>
        </p:nvCxnSpPr>
        <p:spPr>
          <a:xfrm flipH="1" flipV="1">
            <a:off x="1776104" y="5215016"/>
            <a:ext cx="677" cy="74270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96" name="Rak koppling 95">
            <a:extLst>
              <a:ext uri="{FF2B5EF4-FFF2-40B4-BE49-F238E27FC236}">
                <a16:creationId xmlns:a16="http://schemas.microsoft.com/office/drawing/2014/main" id="{1EE5B148-5BDF-4A8E-0B12-48B8E628A4FF}"/>
              </a:ext>
            </a:extLst>
          </p:cNvPr>
          <p:cNvCxnSpPr>
            <a:cxnSpLocks/>
          </p:cNvCxnSpPr>
          <p:nvPr/>
        </p:nvCxnSpPr>
        <p:spPr>
          <a:xfrm>
            <a:off x="1113098" y="5552611"/>
            <a:ext cx="664935"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99" name="Rak koppling 98">
            <a:extLst>
              <a:ext uri="{FF2B5EF4-FFF2-40B4-BE49-F238E27FC236}">
                <a16:creationId xmlns:a16="http://schemas.microsoft.com/office/drawing/2014/main" id="{871A9108-A99D-8415-1E18-D0B54BB4BE60}"/>
              </a:ext>
            </a:extLst>
          </p:cNvPr>
          <p:cNvCxnSpPr>
            <a:cxnSpLocks/>
          </p:cNvCxnSpPr>
          <p:nvPr/>
        </p:nvCxnSpPr>
        <p:spPr>
          <a:xfrm flipV="1">
            <a:off x="1113098" y="4243388"/>
            <a:ext cx="0" cy="1309223"/>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02" name="Rak koppling 101">
            <a:extLst>
              <a:ext uri="{FF2B5EF4-FFF2-40B4-BE49-F238E27FC236}">
                <a16:creationId xmlns:a16="http://schemas.microsoft.com/office/drawing/2014/main" id="{DF5D1547-DA32-0DDE-53BB-3AAC230EFF99}"/>
              </a:ext>
            </a:extLst>
          </p:cNvPr>
          <p:cNvCxnSpPr>
            <a:cxnSpLocks/>
          </p:cNvCxnSpPr>
          <p:nvPr/>
        </p:nvCxnSpPr>
        <p:spPr>
          <a:xfrm flipV="1">
            <a:off x="1113098" y="2954095"/>
            <a:ext cx="1929" cy="512619"/>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04" name="Rak koppling 103">
            <a:extLst>
              <a:ext uri="{FF2B5EF4-FFF2-40B4-BE49-F238E27FC236}">
                <a16:creationId xmlns:a16="http://schemas.microsoft.com/office/drawing/2014/main" id="{6E3205EC-88E1-8BEC-0813-45FF0BCB0657}"/>
              </a:ext>
            </a:extLst>
          </p:cNvPr>
          <p:cNvCxnSpPr>
            <a:cxnSpLocks/>
          </p:cNvCxnSpPr>
          <p:nvPr/>
        </p:nvCxnSpPr>
        <p:spPr>
          <a:xfrm>
            <a:off x="1120720" y="2956574"/>
            <a:ext cx="664935" cy="0"/>
          </a:xfrm>
          <a:prstGeom prst="line">
            <a:avLst/>
          </a:prstGeom>
          <a:ln w="12700"/>
        </p:spPr>
        <p:style>
          <a:lnRef idx="1">
            <a:schemeClr val="accent2"/>
          </a:lnRef>
          <a:fillRef idx="0">
            <a:schemeClr val="accent2"/>
          </a:fillRef>
          <a:effectRef idx="0">
            <a:schemeClr val="accent2"/>
          </a:effectRef>
          <a:fontRef idx="minor">
            <a:schemeClr val="tx1"/>
          </a:fontRef>
        </p:style>
      </p:cxnSp>
      <p:cxnSp>
        <p:nvCxnSpPr>
          <p:cNvPr id="105" name="Rak pilkoppling 104">
            <a:extLst>
              <a:ext uri="{FF2B5EF4-FFF2-40B4-BE49-F238E27FC236}">
                <a16:creationId xmlns:a16="http://schemas.microsoft.com/office/drawing/2014/main" id="{083E2B1C-E4B2-6251-B56C-344124569700}"/>
              </a:ext>
            </a:extLst>
          </p:cNvPr>
          <p:cNvCxnSpPr>
            <a:cxnSpLocks/>
          </p:cNvCxnSpPr>
          <p:nvPr/>
        </p:nvCxnSpPr>
        <p:spPr>
          <a:xfrm>
            <a:off x="3095617" y="1958672"/>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06" name="Rak pilkoppling 105">
            <a:extLst>
              <a:ext uri="{FF2B5EF4-FFF2-40B4-BE49-F238E27FC236}">
                <a16:creationId xmlns:a16="http://schemas.microsoft.com/office/drawing/2014/main" id="{F20248F7-5AC1-8283-EE4B-5325B1BAE50E}"/>
              </a:ext>
            </a:extLst>
          </p:cNvPr>
          <p:cNvCxnSpPr>
            <a:cxnSpLocks/>
          </p:cNvCxnSpPr>
          <p:nvPr/>
        </p:nvCxnSpPr>
        <p:spPr>
          <a:xfrm>
            <a:off x="3095617" y="2932874"/>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07" name="Rak pilkoppling 106">
            <a:extLst>
              <a:ext uri="{FF2B5EF4-FFF2-40B4-BE49-F238E27FC236}">
                <a16:creationId xmlns:a16="http://schemas.microsoft.com/office/drawing/2014/main" id="{680B92D8-C027-2858-DA02-B25A17705F8D}"/>
              </a:ext>
            </a:extLst>
          </p:cNvPr>
          <p:cNvCxnSpPr>
            <a:cxnSpLocks/>
          </p:cNvCxnSpPr>
          <p:nvPr/>
        </p:nvCxnSpPr>
        <p:spPr>
          <a:xfrm>
            <a:off x="3095617" y="3629286"/>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08" name="Rak pilkoppling 107">
            <a:extLst>
              <a:ext uri="{FF2B5EF4-FFF2-40B4-BE49-F238E27FC236}">
                <a16:creationId xmlns:a16="http://schemas.microsoft.com/office/drawing/2014/main" id="{53A67173-D7D3-7A4D-BCE2-A1EE611724D7}"/>
              </a:ext>
            </a:extLst>
          </p:cNvPr>
          <p:cNvCxnSpPr>
            <a:cxnSpLocks/>
          </p:cNvCxnSpPr>
          <p:nvPr/>
        </p:nvCxnSpPr>
        <p:spPr>
          <a:xfrm>
            <a:off x="3095617" y="4545615"/>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09" name="Rak pilkoppling 108">
            <a:extLst>
              <a:ext uri="{FF2B5EF4-FFF2-40B4-BE49-F238E27FC236}">
                <a16:creationId xmlns:a16="http://schemas.microsoft.com/office/drawing/2014/main" id="{301E7E21-47AE-6A07-0B41-46CE6F563157}"/>
              </a:ext>
            </a:extLst>
          </p:cNvPr>
          <p:cNvCxnSpPr>
            <a:cxnSpLocks/>
          </p:cNvCxnSpPr>
          <p:nvPr/>
        </p:nvCxnSpPr>
        <p:spPr>
          <a:xfrm>
            <a:off x="3097546" y="5193795"/>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10" name="Rak pilkoppling 109">
            <a:extLst>
              <a:ext uri="{FF2B5EF4-FFF2-40B4-BE49-F238E27FC236}">
                <a16:creationId xmlns:a16="http://schemas.microsoft.com/office/drawing/2014/main" id="{DC7E1E4C-9BFD-E92C-9556-947A56CFD868}"/>
              </a:ext>
            </a:extLst>
          </p:cNvPr>
          <p:cNvCxnSpPr>
            <a:cxnSpLocks/>
          </p:cNvCxnSpPr>
          <p:nvPr/>
        </p:nvCxnSpPr>
        <p:spPr>
          <a:xfrm>
            <a:off x="3097546" y="5936504"/>
            <a:ext cx="508000" cy="0"/>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11" name="Rak pilkoppling 110">
            <a:extLst>
              <a:ext uri="{FF2B5EF4-FFF2-40B4-BE49-F238E27FC236}">
                <a16:creationId xmlns:a16="http://schemas.microsoft.com/office/drawing/2014/main" id="{F5CC9CBC-6BD1-9412-DCBC-12D23D3F619F}"/>
              </a:ext>
            </a:extLst>
          </p:cNvPr>
          <p:cNvCxnSpPr>
            <a:cxnSpLocks/>
          </p:cNvCxnSpPr>
          <p:nvPr/>
        </p:nvCxnSpPr>
        <p:spPr>
          <a:xfrm>
            <a:off x="9411179" y="1764532"/>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41" name="Rak pilkoppling 140">
            <a:extLst>
              <a:ext uri="{FF2B5EF4-FFF2-40B4-BE49-F238E27FC236}">
                <a16:creationId xmlns:a16="http://schemas.microsoft.com/office/drawing/2014/main" id="{FF17AF4D-44AC-CED8-47C2-E1F1D7E77EC7}"/>
              </a:ext>
            </a:extLst>
          </p:cNvPr>
          <p:cNvCxnSpPr>
            <a:cxnSpLocks/>
          </p:cNvCxnSpPr>
          <p:nvPr/>
        </p:nvCxnSpPr>
        <p:spPr>
          <a:xfrm>
            <a:off x="9411179" y="2125276"/>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42" name="Rak pilkoppling 141">
            <a:extLst>
              <a:ext uri="{FF2B5EF4-FFF2-40B4-BE49-F238E27FC236}">
                <a16:creationId xmlns:a16="http://schemas.microsoft.com/office/drawing/2014/main" id="{A19CC9E1-9D8D-4033-691A-D6242887FA54}"/>
              </a:ext>
            </a:extLst>
          </p:cNvPr>
          <p:cNvCxnSpPr>
            <a:cxnSpLocks/>
          </p:cNvCxnSpPr>
          <p:nvPr/>
        </p:nvCxnSpPr>
        <p:spPr>
          <a:xfrm>
            <a:off x="9411179" y="2495667"/>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43" name="Rak pilkoppling 142">
            <a:extLst>
              <a:ext uri="{FF2B5EF4-FFF2-40B4-BE49-F238E27FC236}">
                <a16:creationId xmlns:a16="http://schemas.microsoft.com/office/drawing/2014/main" id="{CCFF1815-1BFB-B70D-3C06-364CE613AEF3}"/>
              </a:ext>
            </a:extLst>
          </p:cNvPr>
          <p:cNvCxnSpPr>
            <a:cxnSpLocks/>
          </p:cNvCxnSpPr>
          <p:nvPr/>
        </p:nvCxnSpPr>
        <p:spPr>
          <a:xfrm>
            <a:off x="9411179" y="2856411"/>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44" name="Rak pilkoppling 143">
            <a:extLst>
              <a:ext uri="{FF2B5EF4-FFF2-40B4-BE49-F238E27FC236}">
                <a16:creationId xmlns:a16="http://schemas.microsoft.com/office/drawing/2014/main" id="{C222C174-3EA5-63B5-E696-9C5536E1AFED}"/>
              </a:ext>
            </a:extLst>
          </p:cNvPr>
          <p:cNvCxnSpPr>
            <a:cxnSpLocks/>
          </p:cNvCxnSpPr>
          <p:nvPr/>
        </p:nvCxnSpPr>
        <p:spPr>
          <a:xfrm>
            <a:off x="9411179" y="3203650"/>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45" name="Rak pilkoppling 144">
            <a:extLst>
              <a:ext uri="{FF2B5EF4-FFF2-40B4-BE49-F238E27FC236}">
                <a16:creationId xmlns:a16="http://schemas.microsoft.com/office/drawing/2014/main" id="{7C697099-574F-6FD5-669E-0D8DF3290431}"/>
              </a:ext>
            </a:extLst>
          </p:cNvPr>
          <p:cNvCxnSpPr>
            <a:cxnSpLocks/>
          </p:cNvCxnSpPr>
          <p:nvPr/>
        </p:nvCxnSpPr>
        <p:spPr>
          <a:xfrm>
            <a:off x="9411179" y="3529669"/>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46" name="Rak pilkoppling 145">
            <a:extLst>
              <a:ext uri="{FF2B5EF4-FFF2-40B4-BE49-F238E27FC236}">
                <a16:creationId xmlns:a16="http://schemas.microsoft.com/office/drawing/2014/main" id="{1AA51F35-B59F-307C-2521-0487D66AE48F}"/>
              </a:ext>
            </a:extLst>
          </p:cNvPr>
          <p:cNvCxnSpPr>
            <a:cxnSpLocks/>
          </p:cNvCxnSpPr>
          <p:nvPr/>
        </p:nvCxnSpPr>
        <p:spPr>
          <a:xfrm>
            <a:off x="9411179" y="3944428"/>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47" name="Rak pilkoppling 146">
            <a:extLst>
              <a:ext uri="{FF2B5EF4-FFF2-40B4-BE49-F238E27FC236}">
                <a16:creationId xmlns:a16="http://schemas.microsoft.com/office/drawing/2014/main" id="{24E3A69E-0A29-4420-30E9-A3B9F2AD0880}"/>
              </a:ext>
            </a:extLst>
          </p:cNvPr>
          <p:cNvCxnSpPr>
            <a:cxnSpLocks/>
          </p:cNvCxnSpPr>
          <p:nvPr/>
        </p:nvCxnSpPr>
        <p:spPr>
          <a:xfrm>
            <a:off x="9411179" y="4397772"/>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48" name="Rak pilkoppling 147">
            <a:extLst>
              <a:ext uri="{FF2B5EF4-FFF2-40B4-BE49-F238E27FC236}">
                <a16:creationId xmlns:a16="http://schemas.microsoft.com/office/drawing/2014/main" id="{B53C369A-1688-5E3B-0654-DEA0266B3BA7}"/>
              </a:ext>
            </a:extLst>
          </p:cNvPr>
          <p:cNvCxnSpPr>
            <a:cxnSpLocks/>
          </p:cNvCxnSpPr>
          <p:nvPr/>
        </p:nvCxnSpPr>
        <p:spPr>
          <a:xfrm>
            <a:off x="9411179" y="4824106"/>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49" name="Rak pilkoppling 148">
            <a:extLst>
              <a:ext uri="{FF2B5EF4-FFF2-40B4-BE49-F238E27FC236}">
                <a16:creationId xmlns:a16="http://schemas.microsoft.com/office/drawing/2014/main" id="{4B67B170-B15C-FB88-9BC9-50AA7DBE56F9}"/>
              </a:ext>
            </a:extLst>
          </p:cNvPr>
          <p:cNvCxnSpPr>
            <a:cxnSpLocks/>
          </p:cNvCxnSpPr>
          <p:nvPr/>
        </p:nvCxnSpPr>
        <p:spPr>
          <a:xfrm>
            <a:off x="9411179" y="5242725"/>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50" name="Rak pilkoppling 149">
            <a:extLst>
              <a:ext uri="{FF2B5EF4-FFF2-40B4-BE49-F238E27FC236}">
                <a16:creationId xmlns:a16="http://schemas.microsoft.com/office/drawing/2014/main" id="{4375CD2C-9ABB-531C-3A50-21424D5F87C6}"/>
              </a:ext>
            </a:extLst>
          </p:cNvPr>
          <p:cNvCxnSpPr>
            <a:cxnSpLocks/>
          </p:cNvCxnSpPr>
          <p:nvPr/>
        </p:nvCxnSpPr>
        <p:spPr>
          <a:xfrm>
            <a:off x="9411179" y="5958427"/>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52" name="Rak pilkoppling 151">
            <a:extLst>
              <a:ext uri="{FF2B5EF4-FFF2-40B4-BE49-F238E27FC236}">
                <a16:creationId xmlns:a16="http://schemas.microsoft.com/office/drawing/2014/main" id="{71030DD4-B525-B366-A348-CE4CD5E41665}"/>
              </a:ext>
            </a:extLst>
          </p:cNvPr>
          <p:cNvCxnSpPr>
            <a:cxnSpLocks/>
          </p:cNvCxnSpPr>
          <p:nvPr/>
        </p:nvCxnSpPr>
        <p:spPr>
          <a:xfrm>
            <a:off x="4540498" y="1752959"/>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53" name="Rak pilkoppling 152">
            <a:extLst>
              <a:ext uri="{FF2B5EF4-FFF2-40B4-BE49-F238E27FC236}">
                <a16:creationId xmlns:a16="http://schemas.microsoft.com/office/drawing/2014/main" id="{17DA1964-E6C2-B4EA-3B89-0D463F622407}"/>
              </a:ext>
            </a:extLst>
          </p:cNvPr>
          <p:cNvCxnSpPr>
            <a:cxnSpLocks/>
          </p:cNvCxnSpPr>
          <p:nvPr/>
        </p:nvCxnSpPr>
        <p:spPr>
          <a:xfrm>
            <a:off x="4540498" y="2113703"/>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54" name="Rak pilkoppling 153">
            <a:extLst>
              <a:ext uri="{FF2B5EF4-FFF2-40B4-BE49-F238E27FC236}">
                <a16:creationId xmlns:a16="http://schemas.microsoft.com/office/drawing/2014/main" id="{8EB9CEA0-3009-2F53-F3B9-7BC9A827203F}"/>
              </a:ext>
            </a:extLst>
          </p:cNvPr>
          <p:cNvCxnSpPr>
            <a:cxnSpLocks/>
          </p:cNvCxnSpPr>
          <p:nvPr/>
        </p:nvCxnSpPr>
        <p:spPr>
          <a:xfrm>
            <a:off x="4540498" y="2484094"/>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55" name="Rak pilkoppling 154">
            <a:extLst>
              <a:ext uri="{FF2B5EF4-FFF2-40B4-BE49-F238E27FC236}">
                <a16:creationId xmlns:a16="http://schemas.microsoft.com/office/drawing/2014/main" id="{BE7EC385-459D-EBA2-4609-01BBA8411312}"/>
              </a:ext>
            </a:extLst>
          </p:cNvPr>
          <p:cNvCxnSpPr>
            <a:cxnSpLocks/>
          </p:cNvCxnSpPr>
          <p:nvPr/>
        </p:nvCxnSpPr>
        <p:spPr>
          <a:xfrm>
            <a:off x="4540498" y="2844838"/>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56" name="Rak pilkoppling 155">
            <a:extLst>
              <a:ext uri="{FF2B5EF4-FFF2-40B4-BE49-F238E27FC236}">
                <a16:creationId xmlns:a16="http://schemas.microsoft.com/office/drawing/2014/main" id="{8CE16143-2E25-AE2C-2E1B-587E000890EA}"/>
              </a:ext>
            </a:extLst>
          </p:cNvPr>
          <p:cNvCxnSpPr>
            <a:cxnSpLocks/>
          </p:cNvCxnSpPr>
          <p:nvPr/>
        </p:nvCxnSpPr>
        <p:spPr>
          <a:xfrm>
            <a:off x="4540498" y="3192077"/>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57" name="Rak pilkoppling 156">
            <a:extLst>
              <a:ext uri="{FF2B5EF4-FFF2-40B4-BE49-F238E27FC236}">
                <a16:creationId xmlns:a16="http://schemas.microsoft.com/office/drawing/2014/main" id="{1EE85DD7-E971-AB28-F41D-2D1F5117E4E3}"/>
              </a:ext>
            </a:extLst>
          </p:cNvPr>
          <p:cNvCxnSpPr>
            <a:cxnSpLocks/>
          </p:cNvCxnSpPr>
          <p:nvPr/>
        </p:nvCxnSpPr>
        <p:spPr>
          <a:xfrm>
            <a:off x="4540498" y="3518096"/>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58" name="Rak pilkoppling 157">
            <a:extLst>
              <a:ext uri="{FF2B5EF4-FFF2-40B4-BE49-F238E27FC236}">
                <a16:creationId xmlns:a16="http://schemas.microsoft.com/office/drawing/2014/main" id="{86A63E77-C8EC-DB25-66FF-611763227D14}"/>
              </a:ext>
            </a:extLst>
          </p:cNvPr>
          <p:cNvCxnSpPr>
            <a:cxnSpLocks/>
          </p:cNvCxnSpPr>
          <p:nvPr/>
        </p:nvCxnSpPr>
        <p:spPr>
          <a:xfrm>
            <a:off x="4540498" y="3932855"/>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59" name="Rak pilkoppling 158">
            <a:extLst>
              <a:ext uri="{FF2B5EF4-FFF2-40B4-BE49-F238E27FC236}">
                <a16:creationId xmlns:a16="http://schemas.microsoft.com/office/drawing/2014/main" id="{6C2F42AE-C05C-C8AF-D1F9-584FF22ED8FD}"/>
              </a:ext>
            </a:extLst>
          </p:cNvPr>
          <p:cNvCxnSpPr>
            <a:cxnSpLocks/>
          </p:cNvCxnSpPr>
          <p:nvPr/>
        </p:nvCxnSpPr>
        <p:spPr>
          <a:xfrm>
            <a:off x="4540498" y="4386199"/>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60" name="Rak pilkoppling 159">
            <a:extLst>
              <a:ext uri="{FF2B5EF4-FFF2-40B4-BE49-F238E27FC236}">
                <a16:creationId xmlns:a16="http://schemas.microsoft.com/office/drawing/2014/main" id="{165F6D4D-6507-26F6-636E-039CA24BE346}"/>
              </a:ext>
            </a:extLst>
          </p:cNvPr>
          <p:cNvCxnSpPr>
            <a:cxnSpLocks/>
          </p:cNvCxnSpPr>
          <p:nvPr/>
        </p:nvCxnSpPr>
        <p:spPr>
          <a:xfrm>
            <a:off x="4540498" y="4812533"/>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61" name="Rak pilkoppling 160">
            <a:extLst>
              <a:ext uri="{FF2B5EF4-FFF2-40B4-BE49-F238E27FC236}">
                <a16:creationId xmlns:a16="http://schemas.microsoft.com/office/drawing/2014/main" id="{EB2E328C-288B-9CF8-ACA1-27551E55CDFA}"/>
              </a:ext>
            </a:extLst>
          </p:cNvPr>
          <p:cNvCxnSpPr>
            <a:cxnSpLocks/>
          </p:cNvCxnSpPr>
          <p:nvPr/>
        </p:nvCxnSpPr>
        <p:spPr>
          <a:xfrm>
            <a:off x="4540498" y="5231152"/>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cxnSp>
        <p:nvCxnSpPr>
          <p:cNvPr id="162" name="Rak pilkoppling 161">
            <a:extLst>
              <a:ext uri="{FF2B5EF4-FFF2-40B4-BE49-F238E27FC236}">
                <a16:creationId xmlns:a16="http://schemas.microsoft.com/office/drawing/2014/main" id="{B3820CE6-5010-45F0-4DC7-840077A9D65D}"/>
              </a:ext>
            </a:extLst>
          </p:cNvPr>
          <p:cNvCxnSpPr>
            <a:cxnSpLocks/>
          </p:cNvCxnSpPr>
          <p:nvPr/>
        </p:nvCxnSpPr>
        <p:spPr>
          <a:xfrm>
            <a:off x="4540498" y="5946854"/>
            <a:ext cx="1956123" cy="20518"/>
          </a:xfrm>
          <a:prstGeom prst="straightConnector1">
            <a:avLst/>
          </a:prstGeom>
          <a:ln w="12700">
            <a:solidFill>
              <a:schemeClr val="accent2">
                <a:shade val="95000"/>
                <a:satMod val="105000"/>
              </a:schemeClr>
            </a:solidFill>
            <a:headEnd type="none" w="med" len="med"/>
            <a:tailEnd type="triangle" w="lg" len="lg"/>
          </a:ln>
        </p:spPr>
        <p:style>
          <a:lnRef idx="1">
            <a:schemeClr val="accent2"/>
          </a:lnRef>
          <a:fillRef idx="0">
            <a:schemeClr val="accent2"/>
          </a:fillRef>
          <a:effectRef idx="0">
            <a:schemeClr val="accent2"/>
          </a:effectRef>
          <a:fontRef idx="minor">
            <a:schemeClr val="tx1"/>
          </a:fontRef>
        </p:style>
      </p:cxnSp>
      <p:pic>
        <p:nvPicPr>
          <p:cNvPr id="3" name="Bildobjekt 2">
            <a:extLst>
              <a:ext uri="{FF2B5EF4-FFF2-40B4-BE49-F238E27FC236}">
                <a16:creationId xmlns:a16="http://schemas.microsoft.com/office/drawing/2014/main" id="{35F1F28A-4EE6-6344-B15E-00E090A127DB}"/>
              </a:ext>
            </a:extLst>
          </p:cNvPr>
          <p:cNvPicPr>
            <a:picLocks noChangeAspect="1"/>
          </p:cNvPicPr>
          <p:nvPr/>
        </p:nvPicPr>
        <p:blipFill>
          <a:blip r:embed="rId8"/>
          <a:stretch>
            <a:fillRect/>
          </a:stretch>
        </p:blipFill>
        <p:spPr>
          <a:xfrm>
            <a:off x="804728" y="3387642"/>
            <a:ext cx="793600" cy="740693"/>
          </a:xfrm>
          <a:prstGeom prst="rect">
            <a:avLst/>
          </a:prstGeom>
        </p:spPr>
      </p:pic>
      <p:sp>
        <p:nvSpPr>
          <p:cNvPr id="7" name="Rubrik 7">
            <a:extLst>
              <a:ext uri="{FF2B5EF4-FFF2-40B4-BE49-F238E27FC236}">
                <a16:creationId xmlns:a16="http://schemas.microsoft.com/office/drawing/2014/main" id="{BCC7CF90-C5E5-47EB-6AFB-5B15BB273617}"/>
              </a:ext>
            </a:extLst>
          </p:cNvPr>
          <p:cNvSpPr txBox="1">
            <a:spLocks/>
          </p:cNvSpPr>
          <p:nvPr/>
        </p:nvSpPr>
        <p:spPr>
          <a:xfrm>
            <a:off x="527381" y="217917"/>
            <a:ext cx="1149428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Identifiera affären – per delstrategi identifiera aktiviteter per byggdel i linje med affären</a:t>
            </a:r>
            <a:endParaRPr kumimoji="0" lang="sv-SE" sz="2100" b="1" i="1" u="sng"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46708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E8D80-D8AA-AAD8-D255-58B8AB7E5E0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CA750DB-529E-8C30-D546-3ADB31786ABB}"/>
              </a:ext>
            </a:extLst>
          </p:cNvPr>
          <p:cNvSpPr>
            <a:spLocks noGrp="1"/>
          </p:cNvSpPr>
          <p:nvPr>
            <p:ph type="ctrTitle"/>
          </p:nvPr>
        </p:nvSpPr>
        <p:spPr>
          <a:xfrm>
            <a:off x="624518" y="330756"/>
            <a:ext cx="9359919" cy="699466"/>
          </a:xfrm>
        </p:spPr>
        <p:txBody>
          <a:bodyPr/>
          <a:lstStyle/>
          <a:p>
            <a:r>
              <a:rPr lang="sv-SE"/>
              <a:t>Steg 3: Klimatoptimera - översikt</a:t>
            </a:r>
          </a:p>
        </p:txBody>
      </p:sp>
      <p:sp>
        <p:nvSpPr>
          <p:cNvPr id="4" name="Underrubrik 2">
            <a:extLst>
              <a:ext uri="{FF2B5EF4-FFF2-40B4-BE49-F238E27FC236}">
                <a16:creationId xmlns:a16="http://schemas.microsoft.com/office/drawing/2014/main" id="{533177CF-19A5-0736-4FAE-3E314ABD09BD}"/>
              </a:ext>
            </a:extLst>
          </p:cNvPr>
          <p:cNvSpPr txBox="1">
            <a:spLocks/>
          </p:cNvSpPr>
          <p:nvPr/>
        </p:nvSpPr>
        <p:spPr>
          <a:xfrm>
            <a:off x="631369" y="1030222"/>
            <a:ext cx="10459963" cy="5497022"/>
          </a:xfrm>
          <a:prstGeom prst="rect">
            <a:avLst/>
          </a:prstGeom>
        </p:spPr>
        <p:txBody>
          <a:bodyPr vert="horz" lIns="91440" tIns="45720" rIns="91440" bIns="45720" rtlCol="0">
            <a:noAutofit/>
          </a:bodyPr>
          <a:lstStyle>
            <a:lvl1pPr marL="0" indent="0" algn="l" defTabSz="685783" rtl="0" eaLnBrk="1" latinLnBrk="0" hangingPunct="1">
              <a:spcBef>
                <a:spcPct val="20000"/>
              </a:spcBef>
              <a:buFont typeface="Arial" pitchFamily="34" charset="0"/>
              <a:buNone/>
              <a:defRPr sz="1350" kern="1200">
                <a:solidFill>
                  <a:schemeClr val="tx1">
                    <a:lumMod val="85000"/>
                    <a:lumOff val="15000"/>
                  </a:schemeClr>
                </a:solidFill>
                <a:latin typeface="Futura PT Book" panose="020B0502020204020303" pitchFamily="34" charset="0"/>
                <a:ea typeface="Tahoma" panose="020B0604030504040204" pitchFamily="34" charset="0"/>
                <a:cs typeface="Tahoma" panose="020B0604030504040204" pitchFamily="34" charset="0"/>
              </a:defRPr>
            </a:lvl1pPr>
            <a:lvl2pPr marL="342892" indent="0" algn="ctr" defTabSz="685783" rtl="0" eaLnBrk="1" latinLnBrk="0" hangingPunct="1">
              <a:spcBef>
                <a:spcPct val="20000"/>
              </a:spcBef>
              <a:buFont typeface="Arial" pitchFamily="34" charset="0"/>
              <a:buNone/>
              <a:defRPr sz="21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2pPr>
            <a:lvl3pPr marL="685783" indent="0" algn="ctr" defTabSz="685783" rtl="0" eaLnBrk="1" latinLnBrk="0" hangingPunct="1">
              <a:spcBef>
                <a:spcPct val="20000"/>
              </a:spcBef>
              <a:buFont typeface="Arial" pitchFamily="34" charset="0"/>
              <a:buNone/>
              <a:defRPr sz="18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3pPr>
            <a:lvl4pPr marL="1028675"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4pPr>
            <a:lvl5pPr marL="1371566" indent="0" algn="ctr" defTabSz="685783" rtl="0" eaLnBrk="1" latinLnBrk="0" hangingPunct="1">
              <a:spcBef>
                <a:spcPct val="20000"/>
              </a:spcBef>
              <a:buFont typeface="Arial" pitchFamily="34" charset="0"/>
              <a:buNone/>
              <a:defRPr sz="1500" kern="1200">
                <a:solidFill>
                  <a:schemeClr val="tx1">
                    <a:tint val="75000"/>
                  </a:schemeClr>
                </a:solidFill>
                <a:latin typeface="Futura PT Book" panose="020B0502020204020303" pitchFamily="34" charset="0"/>
                <a:ea typeface="Tahoma" panose="020B0604030504040204" pitchFamily="34" charset="0"/>
                <a:cs typeface="Tahoma" panose="020B0604030504040204" pitchFamily="34" charset="0"/>
              </a:defRPr>
            </a:lvl5pPr>
            <a:lvl6pPr marL="1714457"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6pPr>
            <a:lvl7pPr marL="2057348"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7pPr>
            <a:lvl8pPr marL="2400240"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3132" indent="0" algn="ctr" defTabSz="685783"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sv-SE" sz="1400" b="1" dirty="0">
                <a:solidFill>
                  <a:schemeClr val="tx1"/>
                </a:solidFill>
                <a:latin typeface="+mn-lt"/>
              </a:rPr>
              <a:t>🎯 Identifiera och paketera klimatoptimerade lösningar</a:t>
            </a:r>
          </a:p>
          <a:p>
            <a:endParaRPr lang="sv-SE" sz="1400" b="1" dirty="0">
              <a:solidFill>
                <a:schemeClr val="tx1"/>
              </a:solidFill>
              <a:latin typeface="+mn-lt"/>
            </a:endParaRPr>
          </a:p>
          <a:p>
            <a:r>
              <a:rPr lang="sv-SE" sz="1400" dirty="0">
                <a:solidFill>
                  <a:schemeClr val="tx1"/>
                </a:solidFill>
                <a:latin typeface="+mn-lt"/>
              </a:rPr>
              <a:t>Syftar till att utifrån klimatmålet i Steg 2, identifiera och välja tekniska och kostnadseffektiva lösningar till rimligt pris (0%-10% merkostnad) som minskar klimatpåverkan utan att försämra funktion eller kvalitet. </a:t>
            </a:r>
          </a:p>
          <a:p>
            <a:endParaRPr lang="sv-SE" sz="1400" b="1" dirty="0">
              <a:solidFill>
                <a:schemeClr val="tx1"/>
              </a:solidFill>
              <a:latin typeface="+mn-lt"/>
            </a:endParaRPr>
          </a:p>
          <a:p>
            <a:r>
              <a:rPr lang="sv-SE" sz="1400" b="1" dirty="0">
                <a:latin typeface="+mn-lt"/>
              </a:rPr>
              <a:t>Konkretisera/Optimera </a:t>
            </a:r>
          </a:p>
          <a:p>
            <a:pPr marL="285750" indent="-285750">
              <a:buFont typeface="Arial" panose="020B0604020202020204" pitchFamily="34" charset="0"/>
              <a:buChar char="•"/>
            </a:pPr>
            <a:r>
              <a:rPr lang="sv-SE" sz="1400" dirty="0">
                <a:latin typeface="+mn-lt"/>
              </a:rPr>
              <a:t>Definitioner och begrepp. </a:t>
            </a:r>
            <a:r>
              <a:rPr lang="sv-SE" sz="1400" dirty="0">
                <a:solidFill>
                  <a:schemeClr val="tx1"/>
                </a:solidFill>
                <a:latin typeface="+mn-lt"/>
              </a:rPr>
              <a:t>Exempelvis </a:t>
            </a:r>
            <a:r>
              <a:rPr lang="sv-SE" sz="1400" b="1" dirty="0">
                <a:solidFill>
                  <a:schemeClr val="tx1"/>
                </a:solidFill>
                <a:latin typeface="+mn-lt"/>
              </a:rPr>
              <a:t>BATNEEC-principen</a:t>
            </a:r>
            <a:r>
              <a:rPr lang="sv-SE" sz="1400" dirty="0">
                <a:solidFill>
                  <a:schemeClr val="tx1"/>
                </a:solidFill>
                <a:latin typeface="+mn-lt"/>
              </a:rPr>
              <a:t> (bästa tillgängliga teknik utan orimlig merkostnad)</a:t>
            </a:r>
            <a:r>
              <a:rPr lang="sv-SE" sz="1400" dirty="0">
                <a:solidFill>
                  <a:schemeClr val="tx1"/>
                </a:solidFill>
              </a:rPr>
              <a:t>.</a:t>
            </a:r>
            <a:endParaRPr lang="sv-SE" sz="1400" dirty="0">
              <a:solidFill>
                <a:schemeClr val="tx1"/>
              </a:solidFill>
              <a:latin typeface="+mn-lt"/>
            </a:endParaRPr>
          </a:p>
          <a:p>
            <a:pPr marL="285750" indent="-285750">
              <a:buFont typeface="Arial" panose="020B0604020202020204" pitchFamily="34" charset="0"/>
              <a:buChar char="•"/>
            </a:pPr>
            <a:r>
              <a:rPr lang="sv-SE" sz="1400" dirty="0">
                <a:latin typeface="+mn-lt"/>
              </a:rPr>
              <a:t>Gränssnitt</a:t>
            </a:r>
          </a:p>
          <a:p>
            <a:pPr marL="285750" indent="-285750">
              <a:buFont typeface="Arial" panose="020B0604020202020204" pitchFamily="34" charset="0"/>
              <a:buChar char="•"/>
            </a:pPr>
            <a:r>
              <a:rPr lang="sv-SE" sz="1400" dirty="0">
                <a:latin typeface="+mn-lt"/>
              </a:rPr>
              <a:t>Identifiera åtgärder som gör att </a:t>
            </a:r>
            <a:r>
              <a:rPr lang="sv-SE" sz="1400" b="1" dirty="0">
                <a:latin typeface="+mn-lt"/>
              </a:rPr>
              <a:t>BATNEEC-referensvärden och lag gränsvärden kan uppnås eller överträffas</a:t>
            </a:r>
          </a:p>
          <a:p>
            <a:pPr marL="285750" indent="-285750">
              <a:buFont typeface="Arial" panose="020B0604020202020204" pitchFamily="34" charset="0"/>
              <a:buChar char="•"/>
            </a:pPr>
            <a:r>
              <a:rPr lang="sv-SE" sz="1400" dirty="0">
                <a:latin typeface="+mn-lt"/>
              </a:rPr>
              <a:t>Paketera åtgärder i ett </a:t>
            </a:r>
            <a:r>
              <a:rPr lang="sv-SE" sz="1400" b="1" dirty="0">
                <a:latin typeface="+mn-lt"/>
              </a:rPr>
              <a:t>lösningsförslag för upphandling och genomförande</a:t>
            </a:r>
          </a:p>
          <a:p>
            <a:pPr marL="285750" indent="-285750">
              <a:buFont typeface="Arial" panose="020B0604020202020204" pitchFamily="34" charset="0"/>
              <a:buChar char="•"/>
            </a:pPr>
            <a:r>
              <a:rPr lang="sv-SE" sz="1400" b="1" dirty="0">
                <a:latin typeface="+mn-lt"/>
              </a:rPr>
              <a:t>BATNEEC-referensindikatorer och gränsvärden – vilka är dem? Och hur ta fram där det saknas?</a:t>
            </a:r>
          </a:p>
          <a:p>
            <a:pPr marL="285750" indent="-285750">
              <a:buFont typeface="Arial" panose="020B0604020202020204" pitchFamily="34" charset="0"/>
              <a:buChar char="•"/>
            </a:pPr>
            <a:r>
              <a:rPr lang="sv-SE" sz="1400" dirty="0">
                <a:latin typeface="+mn-lt"/>
              </a:rPr>
              <a:t>Integrera </a:t>
            </a:r>
            <a:r>
              <a:rPr lang="sv-SE" sz="1400" b="1" dirty="0">
                <a:latin typeface="+mn-lt"/>
              </a:rPr>
              <a:t>driftindikatorer</a:t>
            </a:r>
            <a:r>
              <a:rPr lang="sv-SE" sz="1400" dirty="0">
                <a:latin typeface="+mn-lt"/>
              </a:rPr>
              <a:t> (t.ex. VFT, SVL, KKPI) för långsiktig klimatprestanda</a:t>
            </a:r>
          </a:p>
          <a:p>
            <a:endParaRPr lang="sv-SE" sz="1400" dirty="0">
              <a:latin typeface="+mn-lt"/>
            </a:endParaRPr>
          </a:p>
          <a:p>
            <a:r>
              <a:rPr lang="sv-SE" sz="1400" b="1" dirty="0">
                <a:latin typeface="+mn-lt"/>
              </a:rPr>
              <a:t>Projektets klimatstrategi </a:t>
            </a:r>
          </a:p>
          <a:p>
            <a:pPr marL="285750" indent="-285750">
              <a:buFont typeface="Arial" panose="020B0604020202020204" pitchFamily="34" charset="0"/>
              <a:buChar char="•"/>
            </a:pPr>
            <a:r>
              <a:rPr lang="sv-SE" sz="1400" dirty="0">
                <a:latin typeface="+mn-lt"/>
              </a:rPr>
              <a:t>Målgränsvärde och jämförelseanalyser</a:t>
            </a:r>
          </a:p>
          <a:p>
            <a:pPr marL="285750" indent="-285750">
              <a:buFont typeface="Arial" panose="020B0604020202020204" pitchFamily="34" charset="0"/>
              <a:buChar char="•"/>
            </a:pPr>
            <a:r>
              <a:rPr lang="sv-SE" sz="1400" dirty="0">
                <a:latin typeface="+mn-lt"/>
              </a:rPr>
              <a:t>BATNEEC-referenser (eller rimlighetsbedömning om sådana saknas)</a:t>
            </a:r>
          </a:p>
          <a:p>
            <a:pPr marL="285750" indent="-285750">
              <a:buFont typeface="Arial" panose="020B0604020202020204" pitchFamily="34" charset="0"/>
              <a:buChar char="•"/>
            </a:pPr>
            <a:r>
              <a:rPr lang="sv-SE" sz="1400" dirty="0">
                <a:latin typeface="+mn-lt"/>
              </a:rPr>
              <a:t>Minst 20 % lägre klimatpåverkan jämfört med referensår 2020 (vid branschjämförelse)</a:t>
            </a:r>
          </a:p>
          <a:p>
            <a:endParaRPr lang="sv-SE" sz="1400" dirty="0">
              <a:latin typeface="+mn-lt"/>
            </a:endParaRPr>
          </a:p>
          <a:p>
            <a:r>
              <a:rPr lang="sv-SE" sz="1400" dirty="0">
                <a:latin typeface="+mn-lt"/>
              </a:rPr>
              <a:t>Steg 3 resulterar i ett klimatoptimerat lösningspaket, affärsmässigt (ca 0–10 % merkostnad beroende på byggaktörs villighet att betala) och tekniskt förankrat som används som grund för upphandling, klimatbalansering och uppföljning i projektets kommande steg.</a:t>
            </a:r>
            <a:r>
              <a:rPr lang="sv-SE" sz="1400" b="1" dirty="0">
                <a:solidFill>
                  <a:schemeClr val="tx1"/>
                </a:solidFill>
                <a:latin typeface="+mn-lt"/>
              </a:rPr>
              <a:t> </a:t>
            </a:r>
          </a:p>
          <a:p>
            <a:endParaRPr lang="sv-SE" sz="1400" dirty="0">
              <a:solidFill>
                <a:schemeClr val="tx1"/>
              </a:solidFill>
              <a:latin typeface="+mn-lt"/>
            </a:endParaRPr>
          </a:p>
          <a:p>
            <a:endParaRPr lang="sv-SE" sz="1400" dirty="0">
              <a:solidFill>
                <a:schemeClr val="tx1"/>
              </a:solidFill>
              <a:latin typeface="+mn-lt"/>
            </a:endParaRPr>
          </a:p>
          <a:p>
            <a:r>
              <a:rPr lang="sv-SE" sz="1400" dirty="0">
                <a:solidFill>
                  <a:schemeClr val="tx1"/>
                </a:solidFill>
                <a:latin typeface="+mn-lt"/>
              </a:rPr>
              <a:t> </a:t>
            </a:r>
          </a:p>
        </p:txBody>
      </p:sp>
    </p:spTree>
    <p:extLst>
      <p:ext uri="{BB962C8B-B14F-4D97-AF65-F5344CB8AC3E}">
        <p14:creationId xmlns:p14="http://schemas.microsoft.com/office/powerpoint/2010/main" val="3726112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33C5D8-C732-CACC-0796-10A1C079950D}"/>
              </a:ext>
            </a:extLst>
          </p:cNvPr>
          <p:cNvSpPr>
            <a:spLocks noGrp="1"/>
          </p:cNvSpPr>
          <p:nvPr>
            <p:ph type="ctrTitle"/>
          </p:nvPr>
        </p:nvSpPr>
        <p:spPr>
          <a:xfrm>
            <a:off x="595943" y="1563"/>
            <a:ext cx="9359919" cy="699466"/>
          </a:xfrm>
        </p:spPr>
        <p:txBody>
          <a:bodyPr/>
          <a:lstStyle/>
          <a:p>
            <a:r>
              <a:rPr lang="sv-SE" dirty="0"/>
              <a:t>Definitioner och begrepp</a:t>
            </a:r>
          </a:p>
        </p:txBody>
      </p:sp>
      <p:graphicFrame>
        <p:nvGraphicFramePr>
          <p:cNvPr id="4" name="Tabell 3">
            <a:extLst>
              <a:ext uri="{FF2B5EF4-FFF2-40B4-BE49-F238E27FC236}">
                <a16:creationId xmlns:a16="http://schemas.microsoft.com/office/drawing/2014/main" id="{C9A5BD08-ED0F-97E9-D0A4-5D22C1D1AE91}"/>
              </a:ext>
            </a:extLst>
          </p:cNvPr>
          <p:cNvGraphicFramePr>
            <a:graphicFrameLocks noGrp="1"/>
          </p:cNvGraphicFramePr>
          <p:nvPr>
            <p:extLst>
              <p:ext uri="{D42A27DB-BD31-4B8C-83A1-F6EECF244321}">
                <p14:modId xmlns:p14="http://schemas.microsoft.com/office/powerpoint/2010/main" val="1402714900"/>
              </p:ext>
            </p:extLst>
          </p:nvPr>
        </p:nvGraphicFramePr>
        <p:xfrm>
          <a:off x="495301" y="859155"/>
          <a:ext cx="11201398" cy="5857240"/>
        </p:xfrm>
        <a:graphic>
          <a:graphicData uri="http://schemas.openxmlformats.org/drawingml/2006/table">
            <a:tbl>
              <a:tblPr firstRow="1" bandRow="1">
                <a:tableStyleId>{5C22544A-7EE6-4342-B048-85BDC9FD1C3A}</a:tableStyleId>
              </a:tblPr>
              <a:tblGrid>
                <a:gridCol w="1253236">
                  <a:extLst>
                    <a:ext uri="{9D8B030D-6E8A-4147-A177-3AD203B41FA5}">
                      <a16:colId xmlns:a16="http://schemas.microsoft.com/office/drawing/2014/main" val="2361749853"/>
                    </a:ext>
                  </a:extLst>
                </a:gridCol>
                <a:gridCol w="3419681">
                  <a:extLst>
                    <a:ext uri="{9D8B030D-6E8A-4147-A177-3AD203B41FA5}">
                      <a16:colId xmlns:a16="http://schemas.microsoft.com/office/drawing/2014/main" val="3991677865"/>
                    </a:ext>
                  </a:extLst>
                </a:gridCol>
                <a:gridCol w="6528481">
                  <a:extLst>
                    <a:ext uri="{9D8B030D-6E8A-4147-A177-3AD203B41FA5}">
                      <a16:colId xmlns:a16="http://schemas.microsoft.com/office/drawing/2014/main" val="4201625365"/>
                    </a:ext>
                  </a:extLst>
                </a:gridCol>
              </a:tblGrid>
              <a:tr h="370840">
                <a:tc>
                  <a:txBody>
                    <a:bodyPr/>
                    <a:lstStyle/>
                    <a:p>
                      <a:endParaRPr lang="sv-SE"/>
                    </a:p>
                  </a:txBody>
                  <a:tcPr/>
                </a:tc>
                <a:tc>
                  <a:txBody>
                    <a:bodyPr/>
                    <a:lstStyle/>
                    <a:p>
                      <a:r>
                        <a:rPr lang="sv-SE" dirty="0"/>
                        <a:t>Definition</a:t>
                      </a:r>
                    </a:p>
                  </a:txBody>
                  <a:tcPr/>
                </a:tc>
                <a:tc>
                  <a:txBody>
                    <a:bodyPr/>
                    <a:lstStyle/>
                    <a:p>
                      <a:r>
                        <a:rPr lang="sv-SE" dirty="0"/>
                        <a:t>Kommentar: Tillämpning / Tolkning i denna klimatberäkningsstuga</a:t>
                      </a:r>
                    </a:p>
                  </a:txBody>
                  <a:tcPr/>
                </a:tc>
                <a:extLst>
                  <a:ext uri="{0D108BD9-81ED-4DB2-BD59-A6C34878D82A}">
                    <a16:rowId xmlns:a16="http://schemas.microsoft.com/office/drawing/2014/main" val="1315077127"/>
                  </a:ext>
                </a:extLst>
              </a:tr>
              <a:tr h="370840">
                <a:tc>
                  <a:txBody>
                    <a:bodyPr/>
                    <a:lstStyle/>
                    <a:p>
                      <a:r>
                        <a:rPr lang="sv-SE" sz="1400" b="1" dirty="0"/>
                        <a:t>BATNEEC</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200" kern="1200" dirty="0">
                          <a:solidFill>
                            <a:schemeClr val="dk1"/>
                          </a:solidFill>
                          <a:effectLst/>
                          <a:latin typeface="+mn-lt"/>
                          <a:ea typeface="+mn-ea"/>
                          <a:cs typeface="+mn-cs"/>
                        </a:rPr>
                        <a:t>Principen att sträva efter bästa möjliga teknik som ej kostar onödigt extra (Best Available Technology Not Entailing Excessive Costs). </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1200" i="1" kern="1200" dirty="0">
                          <a:solidFill>
                            <a:schemeClr val="dk1"/>
                          </a:solidFill>
                          <a:effectLst/>
                          <a:latin typeface="+mn-lt"/>
                          <a:ea typeface="+mn-ea"/>
                          <a:cs typeface="+mn-cs"/>
                        </a:rPr>
                        <a:t>Källa: Miljöbalken, EU directive 84/36/EEC</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200" kern="1200" dirty="0">
                          <a:solidFill>
                            <a:schemeClr val="dk1"/>
                          </a:solidFill>
                          <a:effectLst/>
                          <a:latin typeface="+mn-lt"/>
                          <a:ea typeface="+mn-ea"/>
                          <a:cs typeface="+mn-cs"/>
                        </a:rPr>
                        <a:t>I LFM30:s Metod för Klimatbudget, steg 3 ”Klimatoptimera / Målgränsvärde”, avser </a:t>
                      </a:r>
                      <a:r>
                        <a:rPr lang="sv-SE" sz="1200" b="1" u="sng" kern="1200" dirty="0">
                          <a:solidFill>
                            <a:schemeClr val="dk1"/>
                          </a:solidFill>
                          <a:effectLst/>
                          <a:latin typeface="+mn-lt"/>
                          <a:ea typeface="+mn-ea"/>
                          <a:cs typeface="+mn-cs"/>
                        </a:rPr>
                        <a:t>principen de BATNEEC-referensindikatorer </a:t>
                      </a:r>
                      <a:r>
                        <a:rPr lang="sv-SE" sz="1200" kern="1200" dirty="0">
                          <a:solidFill>
                            <a:schemeClr val="dk1"/>
                          </a:solidFill>
                          <a:effectLst/>
                          <a:latin typeface="+mn-lt"/>
                          <a:ea typeface="+mn-ea"/>
                          <a:cs typeface="+mn-cs"/>
                        </a:rPr>
                        <a:t>(målgränsvärde, mini-målgränsvärde, och/eller bästa klimatval). </a:t>
                      </a:r>
                      <a:r>
                        <a:rPr lang="sv-SE" sz="1200" i="1" kern="1200" dirty="0">
                          <a:solidFill>
                            <a:schemeClr val="dk1"/>
                          </a:solidFill>
                          <a:effectLst/>
                          <a:latin typeface="+mn-lt"/>
                          <a:ea typeface="+mn-ea"/>
                          <a:cs typeface="+mn-cs"/>
                        </a:rPr>
                        <a:t> Denna tillämpning gör i denna klimatberäkningsstuga också.</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1200" i="1" kern="1200" dirty="0">
                          <a:solidFill>
                            <a:schemeClr val="dk1"/>
                          </a:solidFill>
                          <a:effectLst/>
                          <a:latin typeface="+mn-lt"/>
                          <a:ea typeface="+mn-ea"/>
                          <a:cs typeface="+mn-cs"/>
                        </a:rPr>
                        <a:t>Källa: AG3 (LFM30), Vers 2020 (1.4)</a:t>
                      </a:r>
                      <a:endParaRPr lang="sv-SE" sz="1200" kern="1200" dirty="0">
                        <a:solidFill>
                          <a:schemeClr val="dk1"/>
                        </a:solidFill>
                        <a:effectLst/>
                        <a:latin typeface="+mn-lt"/>
                        <a:ea typeface="+mn-ea"/>
                        <a:cs typeface="+mn-cs"/>
                      </a:endParaRPr>
                    </a:p>
                  </a:txBody>
                  <a:tcPr/>
                </a:tc>
                <a:extLst>
                  <a:ext uri="{0D108BD9-81ED-4DB2-BD59-A6C34878D82A}">
                    <a16:rowId xmlns:a16="http://schemas.microsoft.com/office/drawing/2014/main" val="3468133877"/>
                  </a:ext>
                </a:extLst>
              </a:tr>
              <a:tr h="370840">
                <a:tc>
                  <a:txBody>
                    <a:bodyPr/>
                    <a:lstStyle/>
                    <a:p>
                      <a:r>
                        <a:rPr lang="sv-SE" sz="1400" b="1" dirty="0"/>
                        <a:t>BATNEEC-referens-indikator</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200" kern="1200" dirty="0">
                          <a:solidFill>
                            <a:schemeClr val="dk1"/>
                          </a:solidFill>
                          <a:effectLst/>
                          <a:latin typeface="+mn-lt"/>
                          <a:ea typeface="+mn-ea"/>
                          <a:cs typeface="+mn-cs"/>
                        </a:rPr>
                        <a:t>BATNEEC referensindikatorer består av </a:t>
                      </a:r>
                      <a:r>
                        <a:rPr lang="sv-SE" sz="1200" b="1" kern="1200" dirty="0">
                          <a:solidFill>
                            <a:schemeClr val="dk1"/>
                          </a:solidFill>
                          <a:effectLst/>
                          <a:latin typeface="+mn-lt"/>
                          <a:ea typeface="+mn-ea"/>
                          <a:cs typeface="+mn-cs"/>
                        </a:rPr>
                        <a:t>målgränsvärde, mini-målgränsvärde och bästa klimatval.</a:t>
                      </a:r>
                      <a:r>
                        <a:rPr lang="sv-SE" sz="1200" kern="1200" dirty="0">
                          <a:solidFill>
                            <a:schemeClr val="dk1"/>
                          </a:solidFill>
                          <a:effectLst/>
                          <a:latin typeface="+mn-lt"/>
                          <a:ea typeface="+mn-ea"/>
                          <a:cs typeface="+mn-cs"/>
                        </a:rPr>
                        <a:t> De anger klimatambition per byggnadsverk (målgränsvärde nyproduktion byggnad) , byggdelar i byggprojekt (mini-målgränsvärde ROT-projekt) eller byggmaterial/byggmetod (bästa klimatval i anläggning)som är i enlighet med BATNEEC-principen.</a:t>
                      </a:r>
                      <a:r>
                        <a:rPr lang="sv-SE" sz="1200" i="1" kern="1200" dirty="0">
                          <a:solidFill>
                            <a:schemeClr val="dk1"/>
                          </a:solidFill>
                          <a:effectLst/>
                          <a:latin typeface="+mn-lt"/>
                          <a:ea typeface="+mn-ea"/>
                          <a:cs typeface="+mn-cs"/>
                        </a:rPr>
                        <a:t> </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1200" i="1" kern="1200" dirty="0">
                          <a:solidFill>
                            <a:schemeClr val="dk1"/>
                          </a:solidFill>
                          <a:effectLst/>
                          <a:latin typeface="+mn-lt"/>
                          <a:ea typeface="+mn-ea"/>
                          <a:cs typeface="+mn-cs"/>
                        </a:rPr>
                        <a:t>Källa: AG3 (LFM30) </a:t>
                      </a:r>
                      <a:endParaRPr lang="sv-SE" sz="1200" kern="1200" dirty="0">
                        <a:solidFill>
                          <a:schemeClr val="dk1"/>
                        </a:solidFill>
                        <a:effectLst/>
                        <a:latin typeface="+mn-lt"/>
                        <a:ea typeface="+mn-ea"/>
                        <a:cs typeface="+mn-cs"/>
                      </a:endParaRP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chemeClr val="tx1"/>
                          </a:solidFill>
                          <a:effectLst/>
                          <a:uLnTx/>
                          <a:uFillTx/>
                          <a:latin typeface="+mj-lt"/>
                          <a:ea typeface="Tahoma" panose="020B0604030504040204" pitchFamily="34" charset="0"/>
                          <a:cs typeface="Tahoma" panose="020B0604030504040204" pitchFamily="34" charset="0"/>
                        </a:rPr>
                        <a:t>När nöjd? Klimatberäkna + Klimatförbättra utifrån BATNEEC principen </a:t>
                      </a:r>
                      <a:r>
                        <a:rPr kumimoji="0" lang="sv-SE" sz="1200" b="0" i="0" u="none" strike="noStrike" kern="1200" cap="none" spc="0" normalizeH="0" baseline="0" noProof="0" dirty="0">
                          <a:ln>
                            <a:noFill/>
                          </a:ln>
                          <a:solidFill>
                            <a:schemeClr val="tx1"/>
                          </a:solidFill>
                          <a:effectLst/>
                          <a:uLnTx/>
                          <a:uFillTx/>
                          <a:latin typeface="+mj-lt"/>
                          <a:ea typeface="Tahoma" panose="020B0604030504040204" pitchFamily="34" charset="0"/>
                          <a:cs typeface="Tahoma" panose="020B0604030504040204" pitchFamily="34" charset="0"/>
                          <a:sym typeface="Wingdings" panose="05000000000000000000" pitchFamily="2" charset="2"/>
                        </a:rPr>
                        <a:t> Klimatoptimera.</a:t>
                      </a:r>
                    </a:p>
                    <a:p>
                      <a:pPr marL="171450" marR="0" lvl="0" indent="-1714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dirty="0">
                          <a:solidFill>
                            <a:schemeClr val="tx1"/>
                          </a:solidFill>
                          <a:latin typeface="+mj-lt"/>
                        </a:rPr>
                        <a:t>B</a:t>
                      </a:r>
                      <a:r>
                        <a:rPr lang="sv-SE" sz="1200" dirty="0">
                          <a:solidFill>
                            <a:schemeClr val="tx1"/>
                          </a:solidFill>
                        </a:rPr>
                        <a:t>ATNEEC </a:t>
                      </a:r>
                      <a:r>
                        <a:rPr lang="sv-SE" sz="1200" dirty="0"/>
                        <a:t>referensindikatorer anger löpande ”när nöjd” nivå, utifrån den teknik / affärsförutsättning / praktiska förutsättningar som finns på marknaden just nu. Nya projekt / byggaktörer som tekniskt / affärsmässigt /praktiskt möjliggör nya nivåer – gör att nivåerna löpande behöver ses över – utifrån strävan att ansvarsfullt ständigt minska CO2e i linje med Parisavtalet.</a:t>
                      </a:r>
                    </a:p>
                    <a:p>
                      <a:pPr marL="171450" marR="0" lvl="0" indent="-1714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t>Framtagandet behöver göras med kvalitativ projektspecifika klimatberäkningar. Kvalitativa referensvärden är därför vitala. </a:t>
                      </a:r>
                    </a:p>
                    <a:p>
                      <a:pPr marL="171450" marR="0" lvl="0" indent="-1714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dirty="0"/>
                        <a:t>Översyn av existerande BATNEEC-referensindikatorer görs på samma sätt som vid framtagande av nya BATNEEC referensvärde</a:t>
                      </a:r>
                      <a:r>
                        <a:rPr lang="sv-SE" sz="1200" dirty="0"/>
                        <a:t>. Genom jämförelse och motivering utifrån BATNEEC- principen, och ett satt minimum nivå (ex minst 20% minskning i ROT projekt som utgångspunkt jämfört 2020). </a:t>
                      </a:r>
                    </a:p>
                    <a:p>
                      <a:pPr marL="0" marR="0" lvl="0" indent="0" algn="l" defTabSz="68578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i="1" dirty="0"/>
                        <a:t>Källa: AG3, LFM30.</a:t>
                      </a:r>
                    </a:p>
                  </a:txBody>
                  <a:tcPr/>
                </a:tc>
                <a:extLst>
                  <a:ext uri="{0D108BD9-81ED-4DB2-BD59-A6C34878D82A}">
                    <a16:rowId xmlns:a16="http://schemas.microsoft.com/office/drawing/2014/main" val="2144748391"/>
                  </a:ext>
                </a:extLst>
              </a:tr>
              <a:tr h="370840">
                <a:tc>
                  <a:txBody>
                    <a:bodyPr/>
                    <a:lstStyle/>
                    <a:p>
                      <a:r>
                        <a:rPr lang="sv-SE" sz="1400" b="1" dirty="0"/>
                        <a:t>Gränsvärde (Boverket)</a:t>
                      </a:r>
                    </a:p>
                  </a:txBody>
                  <a:tcPr/>
                </a:tc>
                <a:tc>
                  <a:txBody>
                    <a:bodyPr/>
                    <a:lstStyle/>
                    <a:p>
                      <a:r>
                        <a:rPr lang="sv-SE" sz="1200" b="0" i="0" kern="1200" dirty="0">
                          <a:solidFill>
                            <a:schemeClr val="dk1"/>
                          </a:solidFill>
                          <a:effectLst/>
                          <a:latin typeface="+mn-lt"/>
                          <a:ea typeface="+mn-ea"/>
                          <a:cs typeface="+mn-cs"/>
                        </a:rPr>
                        <a:t>Gränsvärdet gäller maximal klimatpåverkan för modul A1–A5 i kg CO2e/m2 BTA från de byggnader som uppförs och omfattas av regler om klimatdeklarationer för byggnader. Gränsvärdet föreslås att omfatta samtliga byggdelar av en byggnad från grunden och dess isolering exklusive solceller och fast utrustning. </a:t>
                      </a:r>
                      <a:r>
                        <a:rPr lang="sv-SE" sz="1200" b="0" i="1" kern="1200" dirty="0">
                          <a:solidFill>
                            <a:schemeClr val="dk1"/>
                          </a:solidFill>
                          <a:effectLst/>
                          <a:latin typeface="+mn-lt"/>
                          <a:ea typeface="+mn-ea"/>
                          <a:cs typeface="+mn-cs"/>
                        </a:rPr>
                        <a:t>Källa: Boverket</a:t>
                      </a:r>
                      <a:endParaRPr lang="sv-SE" sz="1200" i="1" dirty="0"/>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200" kern="1200" dirty="0">
                          <a:solidFill>
                            <a:schemeClr val="dk1"/>
                          </a:solidFill>
                          <a:effectLst/>
                          <a:latin typeface="+mn-lt"/>
                          <a:ea typeface="+mn-ea"/>
                          <a:cs typeface="+mn-cs"/>
                        </a:rPr>
                        <a:t>Likhet / skillnad till LFM30. LFM30 började tillämpa målgränsvärde 2020, medan Boverket kom med sitt förslag 2023. </a:t>
                      </a:r>
                      <a:r>
                        <a:rPr lang="sv-SE" sz="1200" b="1" kern="1200" dirty="0">
                          <a:solidFill>
                            <a:schemeClr val="dk1"/>
                          </a:solidFill>
                          <a:effectLst/>
                          <a:latin typeface="+mn-lt"/>
                          <a:ea typeface="+mn-ea"/>
                          <a:cs typeface="+mn-cs"/>
                        </a:rPr>
                        <a:t>LFM30 och flera lokala klimatinitiativ har gått längre än Boverket (ex systemgränsen större  - all klimatpåverkan)</a:t>
                      </a:r>
                      <a:r>
                        <a:rPr lang="sv-SE" sz="1200" kern="1200" dirty="0">
                          <a:solidFill>
                            <a:schemeClr val="dk1"/>
                          </a:solidFill>
                          <a:effectLst/>
                          <a:latin typeface="+mn-lt"/>
                          <a:ea typeface="+mn-ea"/>
                          <a:cs typeface="+mn-cs"/>
                        </a:rPr>
                        <a:t>. LFM30 utgår ifrån principen BATNEEC vid framtagande av referensvärde, samt att all klimatpåverkan behöver minska (ej endast utifrån de begränsade gränssnitt som Boverket definierat). </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1200" i="1" kern="1200" dirty="0">
                          <a:solidFill>
                            <a:schemeClr val="dk1"/>
                          </a:solidFill>
                          <a:effectLst/>
                          <a:latin typeface="+mn-lt"/>
                          <a:ea typeface="+mn-ea"/>
                          <a:cs typeface="+mn-cs"/>
                        </a:rPr>
                        <a:t>Källa: LFM30, AG3.</a:t>
                      </a:r>
                      <a:endParaRPr lang="sv-SE" sz="1200" kern="1200" dirty="0">
                        <a:solidFill>
                          <a:schemeClr val="dk1"/>
                        </a:solidFill>
                        <a:effectLst/>
                        <a:latin typeface="+mn-lt"/>
                        <a:ea typeface="+mn-ea"/>
                        <a:cs typeface="+mn-cs"/>
                      </a:endParaRPr>
                    </a:p>
                  </a:txBody>
                  <a:tcPr/>
                </a:tc>
                <a:extLst>
                  <a:ext uri="{0D108BD9-81ED-4DB2-BD59-A6C34878D82A}">
                    <a16:rowId xmlns:a16="http://schemas.microsoft.com/office/drawing/2014/main" val="3169993406"/>
                  </a:ext>
                </a:extLst>
              </a:tr>
              <a:tr h="370840">
                <a:tc>
                  <a:txBody>
                    <a:bodyPr/>
                    <a:lstStyle/>
                    <a:p>
                      <a:r>
                        <a:rPr lang="sv-SE" sz="1400" b="1" dirty="0"/>
                        <a:t>Referensvärde</a:t>
                      </a:r>
                    </a:p>
                  </a:txBody>
                  <a:tcPr/>
                </a:tc>
                <a:tc>
                  <a:txBody>
                    <a:bodyPr/>
                    <a:lstStyle/>
                    <a:p>
                      <a:r>
                        <a:rPr lang="sv-SE" sz="1200" kern="1200" dirty="0">
                          <a:solidFill>
                            <a:schemeClr val="dk1"/>
                          </a:solidFill>
                          <a:effectLst/>
                          <a:latin typeface="+mn-lt"/>
                          <a:ea typeface="+mn-ea"/>
                          <a:cs typeface="+mn-cs"/>
                        </a:rPr>
                        <a:t>Referensvärde = Ett värde på klimatpåverkan för byggnad, som är representativt för dagens byggande och som används för att ta fram gränsvärde för byggnaders klimatpåverkan i denna rapport. </a:t>
                      </a:r>
                      <a:r>
                        <a:rPr lang="sv-SE" sz="1200" i="1" kern="1200" dirty="0">
                          <a:solidFill>
                            <a:schemeClr val="dk1"/>
                          </a:solidFill>
                          <a:effectLst/>
                          <a:latin typeface="+mn-lt"/>
                          <a:ea typeface="+mn-ea"/>
                          <a:cs typeface="+mn-cs"/>
                        </a:rPr>
                        <a:t>Källa: Boverket (Gränsvärde för byggnaders klimatpåverkan) 2023</a:t>
                      </a:r>
                      <a:endParaRPr lang="sv-SE" sz="1200" kern="1200" dirty="0">
                        <a:solidFill>
                          <a:schemeClr val="dk1"/>
                        </a:solidFill>
                        <a:effectLst/>
                        <a:latin typeface="+mn-lt"/>
                        <a:ea typeface="+mn-ea"/>
                        <a:cs typeface="+mn-cs"/>
                      </a:endParaRP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200" kern="1200" dirty="0">
                          <a:solidFill>
                            <a:schemeClr val="dk1"/>
                          </a:solidFill>
                          <a:effectLst/>
                          <a:latin typeface="+mn-lt"/>
                          <a:ea typeface="+mn-ea"/>
                          <a:cs typeface="+mn-cs"/>
                        </a:rPr>
                        <a:t>Skillnad till LFM30 är att LFM30 tydligt transparent tillämpar BATNEEC principen vid framtagande av referensvärde. </a:t>
                      </a:r>
                      <a:r>
                        <a:rPr lang="sv-SE" sz="1200" i="1" kern="1200" dirty="0">
                          <a:solidFill>
                            <a:schemeClr val="dk1"/>
                          </a:solidFill>
                          <a:effectLst/>
                          <a:latin typeface="+mn-lt"/>
                          <a:ea typeface="+mn-ea"/>
                          <a:cs typeface="+mn-cs"/>
                        </a:rPr>
                        <a:t>Källa: AG3, LFM30, 2020.</a:t>
                      </a:r>
                      <a:endParaRPr lang="sv-SE" sz="1200" kern="1200" dirty="0">
                        <a:solidFill>
                          <a:schemeClr val="dk1"/>
                        </a:solidFill>
                        <a:effectLst/>
                        <a:latin typeface="+mn-lt"/>
                        <a:ea typeface="+mn-ea"/>
                        <a:cs typeface="+mn-cs"/>
                      </a:endParaRPr>
                    </a:p>
                    <a:p>
                      <a:endParaRPr lang="sv-SE" sz="1200" dirty="0"/>
                    </a:p>
                  </a:txBody>
                  <a:tcPr/>
                </a:tc>
                <a:extLst>
                  <a:ext uri="{0D108BD9-81ED-4DB2-BD59-A6C34878D82A}">
                    <a16:rowId xmlns:a16="http://schemas.microsoft.com/office/drawing/2014/main" val="3838238177"/>
                  </a:ext>
                </a:extLst>
              </a:tr>
            </a:tbl>
          </a:graphicData>
        </a:graphic>
      </p:graphicFrame>
    </p:spTree>
    <p:extLst>
      <p:ext uri="{BB962C8B-B14F-4D97-AF65-F5344CB8AC3E}">
        <p14:creationId xmlns:p14="http://schemas.microsoft.com/office/powerpoint/2010/main" val="26184495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B7073-53BD-005A-525A-EB318C506DA6}"/>
            </a:ext>
          </a:extLst>
        </p:cNvPr>
        <p:cNvGrpSpPr/>
        <p:nvPr/>
      </p:nvGrpSpPr>
      <p:grpSpPr>
        <a:xfrm>
          <a:off x="0" y="0"/>
          <a:ext cx="0" cy="0"/>
          <a:chOff x="0" y="0"/>
          <a:chExt cx="0" cy="0"/>
        </a:xfrm>
      </p:grpSpPr>
      <p:sp>
        <p:nvSpPr>
          <p:cNvPr id="13" name="Rubrik 7">
            <a:extLst>
              <a:ext uri="{FF2B5EF4-FFF2-40B4-BE49-F238E27FC236}">
                <a16:creationId xmlns:a16="http://schemas.microsoft.com/office/drawing/2014/main" id="{8C0A636E-DC59-C9A9-62EF-86C4C8296ED1}"/>
              </a:ext>
            </a:extLst>
          </p:cNvPr>
          <p:cNvSpPr txBox="1">
            <a:spLocks/>
          </p:cNvSpPr>
          <p:nvPr/>
        </p:nvSpPr>
        <p:spPr>
          <a:xfrm>
            <a:off x="527381" y="217917"/>
            <a:ext cx="9965359" cy="699466"/>
          </a:xfrm>
          <a:prstGeom prst="rect">
            <a:avLst/>
          </a:prstGeom>
        </p:spPr>
        <p:txBody>
          <a:bodyPr vert="horz" lIns="91440" tIns="45720" rIns="91440" bIns="45720" rtlCol="0" anchor="ctr">
            <a:no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kumimoji="0" lang="sv-SE" b="1" i="0" u="none" strike="noStrike" kern="1200" cap="none" spc="0" normalizeH="0" baseline="0" noProof="0">
                <a:ln>
                  <a:noFill/>
                </a:ln>
                <a:solidFill>
                  <a:schemeClr val="bg2"/>
                </a:solidFill>
                <a:effectLst/>
                <a:uLnTx/>
                <a:uFillTx/>
                <a:latin typeface="Futura PT" panose="020B0502020204020303" pitchFamily="34" charset="0"/>
                <a:ea typeface="+mj-ea"/>
                <a:cs typeface="+mj-cs"/>
              </a:rPr>
              <a:t>BATNEEC referensindikatorer: Motivera Bäst möjlig teknik till rimlig kostnad</a:t>
            </a:r>
          </a:p>
        </p:txBody>
      </p:sp>
      <p:sp>
        <p:nvSpPr>
          <p:cNvPr id="2" name="Rektangel 1">
            <a:extLst>
              <a:ext uri="{FF2B5EF4-FFF2-40B4-BE49-F238E27FC236}">
                <a16:creationId xmlns:a16="http://schemas.microsoft.com/office/drawing/2014/main" id="{CCE1CA5B-85D4-31DB-B173-26EA7676183D}"/>
              </a:ext>
            </a:extLst>
          </p:cNvPr>
          <p:cNvSpPr/>
          <p:nvPr/>
        </p:nvSpPr>
        <p:spPr>
          <a:xfrm>
            <a:off x="5853113" y="1137261"/>
            <a:ext cx="5643562" cy="1487606"/>
          </a:xfrm>
          <a:prstGeom prst="rect">
            <a:avLst/>
          </a:prstGeom>
          <a:solidFill>
            <a:srgbClr val="D5E2F2"/>
          </a:solidFill>
          <a:ln>
            <a:solidFill>
              <a:srgbClr val="D5E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panose="020F0502020204030204"/>
                <a:ea typeface="+mn-ea"/>
                <a:cs typeface="+mn-cs"/>
              </a:rPr>
              <a:t>Målgränsvärde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i="0" u="none" strike="noStrike" kern="1200" cap="none" spc="0" normalizeH="0" baseline="0" noProof="0" dirty="0">
                <a:ln>
                  <a:noFill/>
                </a:ln>
                <a:solidFill>
                  <a:prstClr val="black"/>
                </a:solidFill>
                <a:effectLst/>
                <a:uLnTx/>
                <a:uFillTx/>
                <a:latin typeface="Calibri" panose="020F0502020204030204"/>
                <a:ea typeface="+mn-ea"/>
                <a:cs typeface="+mn-cs"/>
              </a:rPr>
              <a:t>(Nyproduktion Byggnad):</a:t>
            </a:r>
            <a:r>
              <a:rPr kumimoji="0" lang="sv-SE" sz="16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sv-SE" sz="1600" b="1" dirty="0">
              <a:solidFill>
                <a:prstClr val="black"/>
              </a:solidFill>
              <a:latin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i="1" u="none" strike="noStrike" kern="1200" cap="none" spc="0" normalizeH="0" baseline="0" noProof="0" dirty="0">
                <a:ln>
                  <a:noFill/>
                </a:ln>
                <a:solidFill>
                  <a:prstClr val="black"/>
                </a:solidFill>
                <a:effectLst/>
                <a:uLnTx/>
                <a:uFillTx/>
                <a:latin typeface="Calibri" panose="020F0502020204030204"/>
                <a:ea typeface="+mn-ea"/>
                <a:cs typeface="+mn-cs"/>
              </a:rPr>
              <a:t>Målgränsvärde samt förvaltningsindikatorer (VFT / SVL / KKPI)</a:t>
            </a:r>
          </a:p>
        </p:txBody>
      </p:sp>
      <p:pic>
        <p:nvPicPr>
          <p:cNvPr id="3" name="Picture 2" descr="Visa källbilden">
            <a:extLst>
              <a:ext uri="{FF2B5EF4-FFF2-40B4-BE49-F238E27FC236}">
                <a16:creationId xmlns:a16="http://schemas.microsoft.com/office/drawing/2014/main" id="{7683EF59-FD23-7FB8-2275-08A0CD3FE5D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991" r="9496"/>
          <a:stretch/>
        </p:blipFill>
        <p:spPr bwMode="auto">
          <a:xfrm>
            <a:off x="523661" y="1137261"/>
            <a:ext cx="5113428" cy="5001169"/>
          </a:xfrm>
          <a:prstGeom prst="rect">
            <a:avLst/>
          </a:prstGeom>
          <a:noFill/>
          <a:extLst>
            <a:ext uri="{909E8E84-426E-40DD-AFC4-6F175D3DCCD1}">
              <a14:hiddenFill xmlns:a14="http://schemas.microsoft.com/office/drawing/2010/main">
                <a:solidFill>
                  <a:srgbClr val="FFFFFF"/>
                </a:solidFill>
              </a14:hiddenFill>
            </a:ext>
          </a:extLst>
        </p:spPr>
      </p:pic>
      <p:sp>
        <p:nvSpPr>
          <p:cNvPr id="4" name="Rektangel 3">
            <a:extLst>
              <a:ext uri="{FF2B5EF4-FFF2-40B4-BE49-F238E27FC236}">
                <a16:creationId xmlns:a16="http://schemas.microsoft.com/office/drawing/2014/main" id="{8DCA7D2E-639A-D2EB-7AA5-0C470B6805E8}"/>
              </a:ext>
            </a:extLst>
          </p:cNvPr>
          <p:cNvSpPr/>
          <p:nvPr/>
        </p:nvSpPr>
        <p:spPr>
          <a:xfrm>
            <a:off x="5853113" y="2894042"/>
            <a:ext cx="5643562" cy="1487606"/>
          </a:xfrm>
          <a:prstGeom prst="rect">
            <a:avLst/>
          </a:prstGeom>
          <a:solidFill>
            <a:srgbClr val="D5E2F2"/>
          </a:solidFill>
          <a:ln>
            <a:solidFill>
              <a:srgbClr val="D5E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lvl="0" algn="ctr">
              <a:defRPr/>
            </a:pPr>
            <a:r>
              <a:rPr kumimoji="0" lang="sv-SE" sz="2000" b="1" i="0" u="none" strike="noStrike" kern="1200" cap="none" spc="0" normalizeH="0" baseline="0" noProof="0" dirty="0">
                <a:ln>
                  <a:noFill/>
                </a:ln>
                <a:solidFill>
                  <a:prstClr val="black"/>
                </a:solidFill>
                <a:effectLst/>
                <a:uLnTx/>
                <a:uFillTx/>
                <a:latin typeface="Calibri" panose="020F0502020204030204"/>
                <a:ea typeface="+mn-ea"/>
                <a:cs typeface="+mn-cs"/>
              </a:rPr>
              <a:t>Mini-målgränsvärde</a:t>
            </a:r>
            <a:r>
              <a:rPr lang="sv-SE" sz="2000" b="1" dirty="0">
                <a:solidFill>
                  <a:prstClr val="black"/>
                </a:solidFill>
              </a:rPr>
              <a:t> </a:t>
            </a:r>
          </a:p>
          <a:p>
            <a:pPr lvl="0" algn="ctr">
              <a:defRPr/>
            </a:pPr>
            <a:r>
              <a:rPr lang="sv-SE" sz="1600" dirty="0">
                <a:solidFill>
                  <a:prstClr val="black"/>
                </a:solidFill>
              </a:rPr>
              <a:t>(ROT Byggnad för </a:t>
            </a:r>
            <a:r>
              <a:rPr kumimoji="0" lang="sv-SE" sz="1600" i="0" u="none" strike="noStrike" kern="1200" cap="none" spc="0" normalizeH="0" baseline="0" noProof="0" dirty="0">
                <a:ln>
                  <a:noFill/>
                </a:ln>
                <a:solidFill>
                  <a:prstClr val="black"/>
                </a:solidFill>
                <a:effectLst/>
                <a:uLnTx/>
                <a:uFillTx/>
                <a:latin typeface="Calibri" panose="020F0502020204030204"/>
                <a:ea typeface="+mn-ea"/>
                <a:cs typeface="+mn-cs"/>
              </a:rPr>
              <a:t>aktuella byggdelar)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lvl="0" algn="ctr">
              <a:defRPr/>
            </a:pPr>
            <a:r>
              <a:rPr kumimoji="0" lang="sv-SE" sz="1600" i="1" u="none" strike="noStrike" kern="1200" cap="none" spc="0" normalizeH="0" baseline="0" noProof="0" dirty="0">
                <a:ln>
                  <a:noFill/>
                </a:ln>
                <a:solidFill>
                  <a:prstClr val="black"/>
                </a:solidFill>
                <a:effectLst/>
                <a:uLnTx/>
                <a:uFillTx/>
                <a:latin typeface="Calibri" panose="020F0502020204030204"/>
                <a:ea typeface="+mn-ea"/>
                <a:cs typeface="+mn-cs"/>
              </a:rPr>
              <a:t>Inkluderat ev aktuella </a:t>
            </a:r>
            <a:r>
              <a:rPr lang="sv-SE" sz="1600" i="1" dirty="0">
                <a:solidFill>
                  <a:prstClr val="black"/>
                </a:solidFill>
              </a:rPr>
              <a:t>förvaltningsindikatorer (VFT / SVL / KKPI)</a:t>
            </a:r>
            <a:endParaRPr kumimoji="0" lang="sv-SE" sz="160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ktangel 7">
            <a:extLst>
              <a:ext uri="{FF2B5EF4-FFF2-40B4-BE49-F238E27FC236}">
                <a16:creationId xmlns:a16="http://schemas.microsoft.com/office/drawing/2014/main" id="{0395C225-8B94-D865-F77A-D321BC468612}"/>
              </a:ext>
            </a:extLst>
          </p:cNvPr>
          <p:cNvSpPr/>
          <p:nvPr/>
        </p:nvSpPr>
        <p:spPr>
          <a:xfrm>
            <a:off x="5853113" y="4666660"/>
            <a:ext cx="5643562" cy="1487606"/>
          </a:xfrm>
          <a:prstGeom prst="rect">
            <a:avLst/>
          </a:prstGeom>
          <a:solidFill>
            <a:srgbClr val="D5E2F2"/>
          </a:solidFill>
          <a:ln>
            <a:solidFill>
              <a:srgbClr val="D5E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panose="020F0502020204030204"/>
                <a:ea typeface="+mn-ea"/>
                <a:cs typeface="+mn-cs"/>
              </a:rPr>
              <a:t>Bästa klimatval</a:t>
            </a:r>
            <a:r>
              <a:rPr kumimoji="0" lang="sv-SE" sz="16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i="0" u="none" strike="noStrike" kern="1200" cap="none" spc="0" normalizeH="0" baseline="0" noProof="0" dirty="0">
                <a:ln>
                  <a:noFill/>
                </a:ln>
                <a:solidFill>
                  <a:prstClr val="black"/>
                </a:solidFill>
                <a:effectLst/>
                <a:uLnTx/>
                <a:uFillTx/>
                <a:latin typeface="Calibri" panose="020F0502020204030204"/>
                <a:ea typeface="+mn-ea"/>
                <a:cs typeface="+mn-cs"/>
              </a:rPr>
              <a:t>(Anläggning)</a:t>
            </a:r>
            <a:r>
              <a:rPr kumimoji="0" lang="sv-SE" sz="16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i="1" u="none" strike="noStrike" kern="1200" cap="none" spc="0" normalizeH="0" baseline="0" noProof="0" dirty="0">
                <a:ln>
                  <a:noFill/>
                </a:ln>
                <a:solidFill>
                  <a:prstClr val="black"/>
                </a:solidFill>
                <a:effectLst/>
                <a:uLnTx/>
                <a:uFillTx/>
                <a:latin typeface="Calibri" panose="020F0502020204030204"/>
                <a:ea typeface="+mn-ea"/>
                <a:cs typeface="+mn-cs"/>
              </a:rPr>
              <a:t>För aktuella byggmetoder /byggmaterial</a:t>
            </a:r>
          </a:p>
        </p:txBody>
      </p:sp>
    </p:spTree>
    <p:extLst>
      <p:ext uri="{BB962C8B-B14F-4D97-AF65-F5344CB8AC3E}">
        <p14:creationId xmlns:p14="http://schemas.microsoft.com/office/powerpoint/2010/main" val="20183220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07A2C3-89BD-1257-7CB2-252B0A8F8AED}"/>
              </a:ext>
            </a:extLst>
          </p:cNvPr>
          <p:cNvSpPr>
            <a:spLocks noGrp="1"/>
          </p:cNvSpPr>
          <p:nvPr>
            <p:ph type="ctrTitle"/>
          </p:nvPr>
        </p:nvSpPr>
        <p:spPr>
          <a:xfrm>
            <a:off x="624518" y="192063"/>
            <a:ext cx="9359919" cy="582154"/>
          </a:xfrm>
        </p:spPr>
        <p:txBody>
          <a:bodyPr/>
          <a:lstStyle/>
          <a:p>
            <a:r>
              <a:rPr lang="sv-SE" dirty="0"/>
              <a:t>Gränssnitt – klimatberäkning (2022-2028): 1 (2)</a:t>
            </a:r>
          </a:p>
        </p:txBody>
      </p:sp>
      <p:graphicFrame>
        <p:nvGraphicFramePr>
          <p:cNvPr id="4" name="Tabell 3">
            <a:extLst>
              <a:ext uri="{FF2B5EF4-FFF2-40B4-BE49-F238E27FC236}">
                <a16:creationId xmlns:a16="http://schemas.microsoft.com/office/drawing/2014/main" id="{F87B383E-6CFE-538F-9DE3-77B17E6BE1E5}"/>
              </a:ext>
            </a:extLst>
          </p:cNvPr>
          <p:cNvGraphicFramePr>
            <a:graphicFrameLocks noGrp="1"/>
          </p:cNvGraphicFramePr>
          <p:nvPr>
            <p:extLst>
              <p:ext uri="{D42A27DB-BD31-4B8C-83A1-F6EECF244321}">
                <p14:modId xmlns:p14="http://schemas.microsoft.com/office/powerpoint/2010/main" val="681941553"/>
              </p:ext>
            </p:extLst>
          </p:nvPr>
        </p:nvGraphicFramePr>
        <p:xfrm>
          <a:off x="624518" y="1121410"/>
          <a:ext cx="10862631" cy="5565140"/>
        </p:xfrm>
        <a:graphic>
          <a:graphicData uri="http://schemas.openxmlformats.org/drawingml/2006/table">
            <a:tbl>
              <a:tblPr firstRow="1" bandRow="1">
                <a:tableStyleId>{5C22544A-7EE6-4342-B048-85BDC9FD1C3A}</a:tableStyleId>
              </a:tblPr>
              <a:tblGrid>
                <a:gridCol w="3537907">
                  <a:extLst>
                    <a:ext uri="{9D8B030D-6E8A-4147-A177-3AD203B41FA5}">
                      <a16:colId xmlns:a16="http://schemas.microsoft.com/office/drawing/2014/main" val="3466242576"/>
                    </a:ext>
                  </a:extLst>
                </a:gridCol>
                <a:gridCol w="3838575">
                  <a:extLst>
                    <a:ext uri="{9D8B030D-6E8A-4147-A177-3AD203B41FA5}">
                      <a16:colId xmlns:a16="http://schemas.microsoft.com/office/drawing/2014/main" val="1746442677"/>
                    </a:ext>
                  </a:extLst>
                </a:gridCol>
                <a:gridCol w="3486149">
                  <a:extLst>
                    <a:ext uri="{9D8B030D-6E8A-4147-A177-3AD203B41FA5}">
                      <a16:colId xmlns:a16="http://schemas.microsoft.com/office/drawing/2014/main" val="3100108122"/>
                    </a:ext>
                  </a:extLst>
                </a:gridCol>
              </a:tblGrid>
              <a:tr h="370840">
                <a:tc>
                  <a:txBody>
                    <a:bodyPr/>
                    <a:lstStyle/>
                    <a:p>
                      <a:pPr algn="ctr"/>
                      <a:r>
                        <a:rPr lang="sv-SE"/>
                        <a:t>Nyproduktion / Större tillbyggnad </a:t>
                      </a:r>
                    </a:p>
                  </a:txBody>
                  <a:tcPr/>
                </a:tc>
                <a:tc>
                  <a:txBody>
                    <a:bodyPr/>
                    <a:lstStyle/>
                    <a:p>
                      <a:pPr algn="ctr"/>
                      <a:r>
                        <a:rPr lang="sv-SE"/>
                        <a:t>Renovering / Ombyggnad/Mindre </a:t>
                      </a:r>
                      <a:r>
                        <a:rPr lang="sv-SE" err="1"/>
                        <a:t>Tillbygggnad</a:t>
                      </a:r>
                      <a:endParaRPr lang="sv-SE"/>
                    </a:p>
                  </a:txBody>
                  <a:tcPr/>
                </a:tc>
                <a:tc>
                  <a:txBody>
                    <a:bodyPr/>
                    <a:lstStyle/>
                    <a:p>
                      <a:pPr algn="ctr"/>
                      <a:r>
                        <a:rPr lang="sv-SE"/>
                        <a:t>Byggservice </a:t>
                      </a:r>
                    </a:p>
                  </a:txBody>
                  <a:tcPr/>
                </a:tc>
                <a:extLst>
                  <a:ext uri="{0D108BD9-81ED-4DB2-BD59-A6C34878D82A}">
                    <a16:rowId xmlns:a16="http://schemas.microsoft.com/office/drawing/2014/main" val="219290120"/>
                  </a:ext>
                </a:extLst>
              </a:tr>
              <a:tr h="370840">
                <a:tc>
                  <a:txBody>
                    <a:bodyPr/>
                    <a:lstStyle/>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txBody>
                  <a:tcPr/>
                </a:tc>
                <a:tc>
                  <a:txBody>
                    <a:bodyPr/>
                    <a:lstStyle/>
                    <a:p>
                      <a:endParaRPr lang="sv-SE" dirty="0"/>
                    </a:p>
                  </a:txBody>
                  <a:tcPr/>
                </a:tc>
                <a:tc>
                  <a:txBody>
                    <a:bodyPr/>
                    <a:lstStyle/>
                    <a:p>
                      <a:endParaRPr lang="sv-SE"/>
                    </a:p>
                  </a:txBody>
                  <a:tcPr/>
                </a:tc>
                <a:extLst>
                  <a:ext uri="{0D108BD9-81ED-4DB2-BD59-A6C34878D82A}">
                    <a16:rowId xmlns:a16="http://schemas.microsoft.com/office/drawing/2014/main" val="471108460"/>
                  </a:ext>
                </a:extLst>
              </a:tr>
              <a:tr h="370840">
                <a:tc>
                  <a:txBody>
                    <a:bodyPr/>
                    <a:lstStyle/>
                    <a:p>
                      <a:pPr algn="ctr"/>
                      <a:endParaRPr lang="sv-SE" sz="1600" b="1">
                        <a:solidFill>
                          <a:schemeClr val="tx2">
                            <a:lumMod val="50000"/>
                          </a:schemeClr>
                        </a:solidFill>
                      </a:endParaRPr>
                    </a:p>
                    <a:p>
                      <a:pPr algn="ctr"/>
                      <a:endParaRPr lang="sv-SE" sz="1600" b="1">
                        <a:solidFill>
                          <a:schemeClr val="tx2">
                            <a:lumMod val="50000"/>
                          </a:schemeClr>
                        </a:solidFill>
                      </a:endParaRPr>
                    </a:p>
                    <a:p>
                      <a:pPr algn="ctr"/>
                      <a:endParaRPr lang="sv-SE" sz="1600" b="1">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a:solidFill>
                          <a:schemeClr val="tx2">
                            <a:lumMod val="50000"/>
                          </a:schemeClr>
                        </a:solidFill>
                      </a:endParaRPr>
                    </a:p>
                  </a:txBody>
                  <a:tcPr/>
                </a:tc>
                <a:extLst>
                  <a:ext uri="{0D108BD9-81ED-4DB2-BD59-A6C34878D82A}">
                    <a16:rowId xmlns:a16="http://schemas.microsoft.com/office/drawing/2014/main" val="3719655932"/>
                  </a:ext>
                </a:extLst>
              </a:tr>
              <a:tr h="370840">
                <a:tc>
                  <a:txBody>
                    <a:bodyPr/>
                    <a:lstStyle/>
                    <a:p>
                      <a:pPr algn="l"/>
                      <a:r>
                        <a:rPr lang="sv-SE" sz="1600" b="1" dirty="0">
                          <a:solidFill>
                            <a:schemeClr val="accent1"/>
                          </a:solidFill>
                        </a:rPr>
                        <a:t>Boverket: Urval nybyggnader. Anläggning inkl från 2028, direkt under byggnad (ej allt i anläggningsprojektet)</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chemeClr val="accent1"/>
                          </a:solidFill>
                        </a:rPr>
                        <a:t>Boverket: Nej</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chemeClr val="accent1"/>
                          </a:solidFill>
                        </a:rPr>
                        <a:t>Boverket: Nej</a:t>
                      </a:r>
                    </a:p>
                  </a:txBody>
                  <a:tcPr/>
                </a:tc>
                <a:extLst>
                  <a:ext uri="{0D108BD9-81ED-4DB2-BD59-A6C34878D82A}">
                    <a16:rowId xmlns:a16="http://schemas.microsoft.com/office/drawing/2014/main" val="3835968885"/>
                  </a:ext>
                </a:extLst>
              </a:tr>
              <a:tr h="370840">
                <a:tc>
                  <a:txBody>
                    <a:bodyPr/>
                    <a:lstStyle/>
                    <a:p>
                      <a:pPr algn="l"/>
                      <a:r>
                        <a:rPr lang="sv-SE" sz="1600" b="1">
                          <a:solidFill>
                            <a:srgbClr val="92D050"/>
                          </a:solidFill>
                        </a:rPr>
                        <a:t>Lokala initiativ: Alla</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rgbClr val="92D050"/>
                          </a:solidFill>
                        </a:rPr>
                        <a:t>Lokala initiativ: Alla</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rgbClr val="92D050"/>
                          </a:solidFill>
                        </a:rPr>
                        <a:t>Lokala initiativ: Frivilligt</a:t>
                      </a:r>
                    </a:p>
                  </a:txBody>
                  <a:tcPr/>
                </a:tc>
                <a:extLst>
                  <a:ext uri="{0D108BD9-81ED-4DB2-BD59-A6C34878D82A}">
                    <a16:rowId xmlns:a16="http://schemas.microsoft.com/office/drawing/2014/main" val="3552160274"/>
                  </a:ext>
                </a:extLst>
              </a:tr>
            </a:tbl>
          </a:graphicData>
        </a:graphic>
      </p:graphicFrame>
      <p:sp>
        <p:nvSpPr>
          <p:cNvPr id="5" name="Rektangel 4">
            <a:extLst>
              <a:ext uri="{FF2B5EF4-FFF2-40B4-BE49-F238E27FC236}">
                <a16:creationId xmlns:a16="http://schemas.microsoft.com/office/drawing/2014/main" id="{BD6EBBE2-544D-88A8-6B77-931C7090238A}"/>
              </a:ext>
            </a:extLst>
          </p:cNvPr>
          <p:cNvSpPr/>
          <p:nvPr/>
        </p:nvSpPr>
        <p:spPr>
          <a:xfrm>
            <a:off x="2524125" y="1733550"/>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Anläggning (A1-A5.4)</a:t>
            </a:r>
          </a:p>
        </p:txBody>
      </p:sp>
      <p:sp>
        <p:nvSpPr>
          <p:cNvPr id="6" name="Rektangel 5">
            <a:extLst>
              <a:ext uri="{FF2B5EF4-FFF2-40B4-BE49-F238E27FC236}">
                <a16:creationId xmlns:a16="http://schemas.microsoft.com/office/drawing/2014/main" id="{A184AFD6-77D7-F1B3-AA04-F218573C1D4C}"/>
              </a:ext>
            </a:extLst>
          </p:cNvPr>
          <p:cNvSpPr/>
          <p:nvPr/>
        </p:nvSpPr>
        <p:spPr>
          <a:xfrm>
            <a:off x="2524125" y="2333625"/>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(A1-A5.4)</a:t>
            </a:r>
          </a:p>
        </p:txBody>
      </p:sp>
      <p:sp>
        <p:nvSpPr>
          <p:cNvPr id="7" name="Rektangel 6">
            <a:extLst>
              <a:ext uri="{FF2B5EF4-FFF2-40B4-BE49-F238E27FC236}">
                <a16:creationId xmlns:a16="http://schemas.microsoft.com/office/drawing/2014/main" id="{686D8665-052E-CBA6-914E-3B6BCBED010D}"/>
              </a:ext>
            </a:extLst>
          </p:cNvPr>
          <p:cNvSpPr/>
          <p:nvPr/>
        </p:nvSpPr>
        <p:spPr>
          <a:xfrm>
            <a:off x="2524125" y="2952750"/>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Påverkan på drift (B6)</a:t>
            </a:r>
          </a:p>
        </p:txBody>
      </p:sp>
      <p:sp>
        <p:nvSpPr>
          <p:cNvPr id="8" name="Rektangel 7">
            <a:extLst>
              <a:ext uri="{FF2B5EF4-FFF2-40B4-BE49-F238E27FC236}">
                <a16:creationId xmlns:a16="http://schemas.microsoft.com/office/drawing/2014/main" id="{858AF3F5-4CC9-E118-1C2A-14D897955FCD}"/>
              </a:ext>
            </a:extLst>
          </p:cNvPr>
          <p:cNvSpPr/>
          <p:nvPr/>
        </p:nvSpPr>
        <p:spPr>
          <a:xfrm>
            <a:off x="2524125" y="3581400"/>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9" name="Rektangel 8">
            <a:extLst>
              <a:ext uri="{FF2B5EF4-FFF2-40B4-BE49-F238E27FC236}">
                <a16:creationId xmlns:a16="http://schemas.microsoft.com/office/drawing/2014/main" id="{D1813EAE-59A4-0527-2CFE-9FC0569008CC}"/>
              </a:ext>
            </a:extLst>
          </p:cNvPr>
          <p:cNvSpPr/>
          <p:nvPr/>
        </p:nvSpPr>
        <p:spPr>
          <a:xfrm>
            <a:off x="6381750" y="1724025"/>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Ev Anläggning (A1-A5.4)</a:t>
            </a:r>
          </a:p>
        </p:txBody>
      </p:sp>
      <p:sp>
        <p:nvSpPr>
          <p:cNvPr id="10" name="Rektangel 9">
            <a:extLst>
              <a:ext uri="{FF2B5EF4-FFF2-40B4-BE49-F238E27FC236}">
                <a16:creationId xmlns:a16="http://schemas.microsoft.com/office/drawing/2014/main" id="{6E4CEADB-621B-B208-4EF5-1951CEC9BF3E}"/>
              </a:ext>
            </a:extLst>
          </p:cNvPr>
          <p:cNvSpPr/>
          <p:nvPr/>
        </p:nvSpPr>
        <p:spPr>
          <a:xfrm>
            <a:off x="6381750" y="2324100"/>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(B5.1-B5.4)</a:t>
            </a:r>
          </a:p>
        </p:txBody>
      </p:sp>
      <p:sp>
        <p:nvSpPr>
          <p:cNvPr id="11" name="Rektangel 10">
            <a:extLst>
              <a:ext uri="{FF2B5EF4-FFF2-40B4-BE49-F238E27FC236}">
                <a16:creationId xmlns:a16="http://schemas.microsoft.com/office/drawing/2014/main" id="{F1E16347-E05B-391E-E2BC-518A06E73D3C}"/>
              </a:ext>
            </a:extLst>
          </p:cNvPr>
          <p:cNvSpPr/>
          <p:nvPr/>
        </p:nvSpPr>
        <p:spPr>
          <a:xfrm>
            <a:off x="6381750" y="2943225"/>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Ev påverkan på drift (B6)</a:t>
            </a:r>
          </a:p>
        </p:txBody>
      </p:sp>
      <p:sp>
        <p:nvSpPr>
          <p:cNvPr id="12" name="Rektangel 11">
            <a:extLst>
              <a:ext uri="{FF2B5EF4-FFF2-40B4-BE49-F238E27FC236}">
                <a16:creationId xmlns:a16="http://schemas.microsoft.com/office/drawing/2014/main" id="{17E07330-D4EA-C513-0AAF-855268370B4F}"/>
              </a:ext>
            </a:extLst>
          </p:cNvPr>
          <p:cNvSpPr/>
          <p:nvPr/>
        </p:nvSpPr>
        <p:spPr>
          <a:xfrm>
            <a:off x="6381750" y="357187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3" name="Rektangel 12">
            <a:extLst>
              <a:ext uri="{FF2B5EF4-FFF2-40B4-BE49-F238E27FC236}">
                <a16:creationId xmlns:a16="http://schemas.microsoft.com/office/drawing/2014/main" id="{DBFA4E8E-0752-2AB3-5BEA-57C32143E4BF}"/>
              </a:ext>
            </a:extLst>
          </p:cNvPr>
          <p:cNvSpPr/>
          <p:nvPr/>
        </p:nvSpPr>
        <p:spPr>
          <a:xfrm>
            <a:off x="9772650" y="1724025"/>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Ev Anläggning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(B2, B4)</a:t>
            </a:r>
          </a:p>
        </p:txBody>
      </p:sp>
      <p:sp>
        <p:nvSpPr>
          <p:cNvPr id="14" name="Rektangel 13">
            <a:extLst>
              <a:ext uri="{FF2B5EF4-FFF2-40B4-BE49-F238E27FC236}">
                <a16:creationId xmlns:a16="http://schemas.microsoft.com/office/drawing/2014/main" id="{F4AF74BC-7E13-2271-6AEB-ABA86052CC3B}"/>
              </a:ext>
            </a:extLst>
          </p:cNvPr>
          <p:cNvSpPr/>
          <p:nvPr/>
        </p:nvSpPr>
        <p:spPr>
          <a:xfrm>
            <a:off x="9772650" y="2324100"/>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(B2, B4)</a:t>
            </a:r>
          </a:p>
        </p:txBody>
      </p:sp>
      <p:sp>
        <p:nvSpPr>
          <p:cNvPr id="15" name="Rektangel 14">
            <a:extLst>
              <a:ext uri="{FF2B5EF4-FFF2-40B4-BE49-F238E27FC236}">
                <a16:creationId xmlns:a16="http://schemas.microsoft.com/office/drawing/2014/main" id="{939F8E18-C02E-9A6E-3B49-5CF07572F507}"/>
              </a:ext>
            </a:extLst>
          </p:cNvPr>
          <p:cNvSpPr/>
          <p:nvPr/>
        </p:nvSpPr>
        <p:spPr>
          <a:xfrm>
            <a:off x="9772650" y="2943225"/>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Ev påverkan på drift (B6)</a:t>
            </a:r>
          </a:p>
        </p:txBody>
      </p:sp>
      <p:sp>
        <p:nvSpPr>
          <p:cNvPr id="16" name="Rektangel 15">
            <a:extLst>
              <a:ext uri="{FF2B5EF4-FFF2-40B4-BE49-F238E27FC236}">
                <a16:creationId xmlns:a16="http://schemas.microsoft.com/office/drawing/2014/main" id="{870D8DEE-523C-C3E4-7F27-771329EBEF51}"/>
              </a:ext>
            </a:extLst>
          </p:cNvPr>
          <p:cNvSpPr/>
          <p:nvPr/>
        </p:nvSpPr>
        <p:spPr>
          <a:xfrm>
            <a:off x="9772650" y="357187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7" name="Vänster klammerparentes 16">
            <a:extLst>
              <a:ext uri="{FF2B5EF4-FFF2-40B4-BE49-F238E27FC236}">
                <a16:creationId xmlns:a16="http://schemas.microsoft.com/office/drawing/2014/main" id="{E0715848-F0BB-D8A8-0287-443C5DBE40BD}"/>
              </a:ext>
            </a:extLst>
          </p:cNvPr>
          <p:cNvSpPr/>
          <p:nvPr/>
        </p:nvSpPr>
        <p:spPr>
          <a:xfrm>
            <a:off x="1876425"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Vänster klammerparentes 17">
            <a:extLst>
              <a:ext uri="{FF2B5EF4-FFF2-40B4-BE49-F238E27FC236}">
                <a16:creationId xmlns:a16="http://schemas.microsoft.com/office/drawing/2014/main" id="{CEC5D34E-F955-B786-A5D0-392CE118FF99}"/>
              </a:ext>
            </a:extLst>
          </p:cNvPr>
          <p:cNvSpPr/>
          <p:nvPr/>
        </p:nvSpPr>
        <p:spPr>
          <a:xfrm>
            <a:off x="5810250"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Vänster klammerparentes 18">
            <a:extLst>
              <a:ext uri="{FF2B5EF4-FFF2-40B4-BE49-F238E27FC236}">
                <a16:creationId xmlns:a16="http://schemas.microsoft.com/office/drawing/2014/main" id="{33F0FA78-D3CA-7F6F-C613-688D26B30493}"/>
              </a:ext>
            </a:extLst>
          </p:cNvPr>
          <p:cNvSpPr/>
          <p:nvPr/>
        </p:nvSpPr>
        <p:spPr>
          <a:xfrm>
            <a:off x="9286875"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Rektangel 19">
            <a:extLst>
              <a:ext uri="{FF2B5EF4-FFF2-40B4-BE49-F238E27FC236}">
                <a16:creationId xmlns:a16="http://schemas.microsoft.com/office/drawing/2014/main" id="{020F3C2B-B73F-16D4-2AF5-A2910205359A}"/>
              </a:ext>
            </a:extLst>
          </p:cNvPr>
          <p:cNvSpPr/>
          <p:nvPr/>
        </p:nvSpPr>
        <p:spPr>
          <a:xfrm rot="16200000">
            <a:off x="-470374" y="2894488"/>
            <a:ext cx="2926716" cy="395288"/>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Alltid projektspecifik beräkning</a:t>
            </a:r>
          </a:p>
        </p:txBody>
      </p:sp>
      <p:sp>
        <p:nvSpPr>
          <p:cNvPr id="21" name="Rektangel 20">
            <a:extLst>
              <a:ext uri="{FF2B5EF4-FFF2-40B4-BE49-F238E27FC236}">
                <a16:creationId xmlns:a16="http://schemas.microsoft.com/office/drawing/2014/main" id="{C6997948-5789-5E97-39C4-1CA87041DABF}"/>
              </a:ext>
            </a:extLst>
          </p:cNvPr>
          <p:cNvSpPr/>
          <p:nvPr/>
        </p:nvSpPr>
        <p:spPr>
          <a:xfrm rot="16200000">
            <a:off x="2956246" y="2915918"/>
            <a:ext cx="2926714" cy="352427"/>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&gt; 30 MSEK: Projektspecifik beräkning</a:t>
            </a:r>
          </a:p>
        </p:txBody>
      </p:sp>
      <p:sp>
        <p:nvSpPr>
          <p:cNvPr id="22" name="Rektangel 21">
            <a:extLst>
              <a:ext uri="{FF2B5EF4-FFF2-40B4-BE49-F238E27FC236}">
                <a16:creationId xmlns:a16="http://schemas.microsoft.com/office/drawing/2014/main" id="{4E276ED5-4165-11DD-E43F-6534178B0748}"/>
              </a:ext>
            </a:extLst>
          </p:cNvPr>
          <p:cNvSpPr/>
          <p:nvPr/>
        </p:nvSpPr>
        <p:spPr>
          <a:xfrm rot="16200000">
            <a:off x="3587277" y="2808763"/>
            <a:ext cx="2926714" cy="566737"/>
          </a:xfrm>
          <a:prstGeom prst="rect">
            <a:avLst/>
          </a:prstGeom>
          <a:noFill/>
          <a:ln>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5- 30 MSEK: Projektspecifik beräkning </a:t>
            </a:r>
            <a:r>
              <a:rPr kumimoji="0" lang="sv-SE" sz="1400" b="0" i="0" u="none" strike="noStrike" kern="1200" cap="none" spc="0" normalizeH="0" baseline="0" noProof="0">
                <a:ln>
                  <a:noFill/>
                </a:ln>
                <a:solidFill>
                  <a:srgbClr val="003466"/>
                </a:solidFill>
                <a:effectLst/>
                <a:uLnTx/>
                <a:uFillTx/>
                <a:latin typeface="Calibri"/>
                <a:ea typeface="+mn-ea"/>
                <a:cs typeface="+mn-cs"/>
              </a:rPr>
              <a:t>alt hybrid beräkning</a:t>
            </a:r>
          </a:p>
        </p:txBody>
      </p:sp>
      <p:sp>
        <p:nvSpPr>
          <p:cNvPr id="23" name="Rektangel 22">
            <a:extLst>
              <a:ext uri="{FF2B5EF4-FFF2-40B4-BE49-F238E27FC236}">
                <a16:creationId xmlns:a16="http://schemas.microsoft.com/office/drawing/2014/main" id="{EC7F01D4-DB95-DC9F-E5BF-019694602513}"/>
              </a:ext>
            </a:extLst>
          </p:cNvPr>
          <p:cNvSpPr/>
          <p:nvPr/>
        </p:nvSpPr>
        <p:spPr>
          <a:xfrm rot="16200000">
            <a:off x="6856734" y="2873056"/>
            <a:ext cx="2926714" cy="438151"/>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C00000"/>
                </a:solidFill>
                <a:effectLst/>
                <a:uLnTx/>
                <a:uFillTx/>
                <a:latin typeface="Calibri"/>
                <a:ea typeface="+mn-ea"/>
                <a:cs typeface="+mn-cs"/>
              </a:rPr>
              <a:t>Spets projekt </a:t>
            </a:r>
            <a:r>
              <a:rPr kumimoji="0" lang="sv-SE" sz="1400" b="0" i="0" u="none" strike="noStrike" kern="1200" cap="none" spc="0" normalizeH="0" baseline="0" noProof="0" dirty="0">
                <a:ln>
                  <a:noFill/>
                </a:ln>
                <a:solidFill>
                  <a:srgbClr val="C00000"/>
                </a:solidFill>
                <a:effectLst/>
                <a:uLnTx/>
                <a:uFillTx/>
                <a:latin typeface="Calibri"/>
                <a:ea typeface="+mn-ea"/>
                <a:cs typeface="+mn-cs"/>
                <a:sym typeface="Wingdings" panose="05000000000000000000" pitchFamily="2" charset="2"/>
              </a:rPr>
              <a:t> Referensvärden   Etablerade ex i verktyg</a:t>
            </a:r>
            <a:endParaRPr kumimoji="0" lang="sv-SE" sz="1400" b="0" i="0" u="none" strike="noStrike" kern="1200" cap="none" spc="0" normalizeH="0" baseline="0" noProof="0" dirty="0">
              <a:ln>
                <a:noFill/>
              </a:ln>
              <a:solidFill>
                <a:srgbClr val="C00000"/>
              </a:solidFill>
              <a:effectLst/>
              <a:uLnTx/>
              <a:uFillTx/>
              <a:latin typeface="Calibri"/>
              <a:ea typeface="+mn-ea"/>
              <a:cs typeface="+mn-cs"/>
            </a:endParaRPr>
          </a:p>
        </p:txBody>
      </p:sp>
      <p:sp>
        <p:nvSpPr>
          <p:cNvPr id="24" name="Rektangel 23">
            <a:extLst>
              <a:ext uri="{FF2B5EF4-FFF2-40B4-BE49-F238E27FC236}">
                <a16:creationId xmlns:a16="http://schemas.microsoft.com/office/drawing/2014/main" id="{2F050661-0B10-1358-82D6-BF8C9DFBC3DE}"/>
              </a:ext>
            </a:extLst>
          </p:cNvPr>
          <p:cNvSpPr/>
          <p:nvPr/>
        </p:nvSpPr>
        <p:spPr>
          <a:xfrm rot="16200000">
            <a:off x="7509196" y="2873057"/>
            <a:ext cx="2926714" cy="438150"/>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&lt;5 MSEK: Referensvärden / Hybridberäkning &amp; nyckeltal </a:t>
            </a:r>
          </a:p>
        </p:txBody>
      </p:sp>
      <p:sp>
        <p:nvSpPr>
          <p:cNvPr id="25" name="Rektangel 24">
            <a:extLst>
              <a:ext uri="{FF2B5EF4-FFF2-40B4-BE49-F238E27FC236}">
                <a16:creationId xmlns:a16="http://schemas.microsoft.com/office/drawing/2014/main" id="{71F6DC73-AF03-9555-2719-5FA71865ADC9}"/>
              </a:ext>
            </a:extLst>
          </p:cNvPr>
          <p:cNvSpPr/>
          <p:nvPr/>
        </p:nvSpPr>
        <p:spPr>
          <a:xfrm>
            <a:off x="1543051"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Klimatbalansering</a:t>
            </a:r>
          </a:p>
        </p:txBody>
      </p:sp>
      <p:sp>
        <p:nvSpPr>
          <p:cNvPr id="26" name="Rektangel 25">
            <a:extLst>
              <a:ext uri="{FF2B5EF4-FFF2-40B4-BE49-F238E27FC236}">
                <a16:creationId xmlns:a16="http://schemas.microsoft.com/office/drawing/2014/main" id="{EF308345-118B-3459-51CF-3A511B5DF886}"/>
              </a:ext>
            </a:extLst>
          </p:cNvPr>
          <p:cNvSpPr/>
          <p:nvPr/>
        </p:nvSpPr>
        <p:spPr>
          <a:xfrm>
            <a:off x="5210176"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Klimatbalansering</a:t>
            </a:r>
          </a:p>
        </p:txBody>
      </p:sp>
      <p:sp>
        <p:nvSpPr>
          <p:cNvPr id="27" name="Rektangel 26">
            <a:extLst>
              <a:ext uri="{FF2B5EF4-FFF2-40B4-BE49-F238E27FC236}">
                <a16:creationId xmlns:a16="http://schemas.microsoft.com/office/drawing/2014/main" id="{40587CC5-A391-A395-D8AB-2756FD3797EC}"/>
              </a:ext>
            </a:extLst>
          </p:cNvPr>
          <p:cNvSpPr/>
          <p:nvPr/>
        </p:nvSpPr>
        <p:spPr>
          <a:xfrm>
            <a:off x="8791576"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Klimatbalansering</a:t>
            </a:r>
          </a:p>
        </p:txBody>
      </p:sp>
      <p:sp>
        <p:nvSpPr>
          <p:cNvPr id="28" name="Rektangel 27">
            <a:extLst>
              <a:ext uri="{FF2B5EF4-FFF2-40B4-BE49-F238E27FC236}">
                <a16:creationId xmlns:a16="http://schemas.microsoft.com/office/drawing/2014/main" id="{08C53B24-E09F-FE11-4A96-DA983B24C49C}"/>
              </a:ext>
            </a:extLst>
          </p:cNvPr>
          <p:cNvSpPr/>
          <p:nvPr/>
        </p:nvSpPr>
        <p:spPr>
          <a:xfrm>
            <a:off x="106085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textruta 28">
            <a:extLst>
              <a:ext uri="{FF2B5EF4-FFF2-40B4-BE49-F238E27FC236}">
                <a16:creationId xmlns:a16="http://schemas.microsoft.com/office/drawing/2014/main" id="{D63449C5-5008-B94F-4E36-F598A42283EE}"/>
              </a:ext>
            </a:extLst>
          </p:cNvPr>
          <p:cNvSpPr txBox="1"/>
          <p:nvPr/>
        </p:nvSpPr>
        <p:spPr>
          <a:xfrm>
            <a:off x="10800825" y="30622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textruta 29">
            <a:extLst>
              <a:ext uri="{FF2B5EF4-FFF2-40B4-BE49-F238E27FC236}">
                <a16:creationId xmlns:a16="http://schemas.microsoft.com/office/drawing/2014/main" id="{5DCBF552-23CF-2C29-90F5-14789876E819}"/>
              </a:ext>
            </a:extLst>
          </p:cNvPr>
          <p:cNvSpPr txBox="1"/>
          <p:nvPr/>
        </p:nvSpPr>
        <p:spPr>
          <a:xfrm>
            <a:off x="10813047" y="575626"/>
            <a:ext cx="1378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 2020 -</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 name="Rektangel 30">
            <a:extLst>
              <a:ext uri="{FF2B5EF4-FFF2-40B4-BE49-F238E27FC236}">
                <a16:creationId xmlns:a16="http://schemas.microsoft.com/office/drawing/2014/main" id="{BA40F1F5-A4D8-F141-1CD7-708C9EC7D7BC}"/>
              </a:ext>
            </a:extLst>
          </p:cNvPr>
          <p:cNvSpPr/>
          <p:nvPr/>
        </p:nvSpPr>
        <p:spPr>
          <a:xfrm>
            <a:off x="106085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31">
            <a:extLst>
              <a:ext uri="{FF2B5EF4-FFF2-40B4-BE49-F238E27FC236}">
                <a16:creationId xmlns:a16="http://schemas.microsoft.com/office/drawing/2014/main" id="{FF9120F7-CDCE-EF75-9F8A-B7E99934C8C7}"/>
              </a:ext>
            </a:extLst>
          </p:cNvPr>
          <p:cNvSpPr/>
          <p:nvPr/>
        </p:nvSpPr>
        <p:spPr>
          <a:xfrm>
            <a:off x="273933" y="5643341"/>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32">
            <a:extLst>
              <a:ext uri="{FF2B5EF4-FFF2-40B4-BE49-F238E27FC236}">
                <a16:creationId xmlns:a16="http://schemas.microsoft.com/office/drawing/2014/main" id="{A07ED7EE-319A-DD5A-B18C-85EAA8C07127}"/>
              </a:ext>
            </a:extLst>
          </p:cNvPr>
          <p:cNvSpPr/>
          <p:nvPr/>
        </p:nvSpPr>
        <p:spPr>
          <a:xfrm>
            <a:off x="273933" y="6426488"/>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33">
            <a:extLst>
              <a:ext uri="{FF2B5EF4-FFF2-40B4-BE49-F238E27FC236}">
                <a16:creationId xmlns:a16="http://schemas.microsoft.com/office/drawing/2014/main" id="{65B8065A-92CD-BE13-3066-A084D993AE42}"/>
              </a:ext>
            </a:extLst>
          </p:cNvPr>
          <p:cNvSpPr/>
          <p:nvPr/>
        </p:nvSpPr>
        <p:spPr>
          <a:xfrm rot="16200000">
            <a:off x="120176" y="2894488"/>
            <a:ext cx="2926716" cy="395288"/>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FFC000">
                    <a:lumMod val="75000"/>
                  </a:srgbClr>
                </a:solidFill>
                <a:effectLst/>
                <a:uLnTx/>
                <a:uFillTx/>
                <a:latin typeface="Calibri"/>
                <a:ea typeface="+mn-ea"/>
                <a:cs typeface="+mn-cs"/>
              </a:rPr>
              <a:t>Tidiga skeden:  Referensvärden</a:t>
            </a:r>
          </a:p>
        </p:txBody>
      </p:sp>
      <p:sp>
        <p:nvSpPr>
          <p:cNvPr id="35" name="Rektangel 34">
            <a:extLst>
              <a:ext uri="{FF2B5EF4-FFF2-40B4-BE49-F238E27FC236}">
                <a16:creationId xmlns:a16="http://schemas.microsoft.com/office/drawing/2014/main" id="{E27C407B-0CF3-96C4-6F36-888E3672BE48}"/>
              </a:ext>
            </a:extLst>
          </p:cNvPr>
          <p:cNvSpPr/>
          <p:nvPr/>
        </p:nvSpPr>
        <p:spPr>
          <a:xfrm rot="16200000">
            <a:off x="4146871" y="2915918"/>
            <a:ext cx="2926714" cy="352427"/>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FFC000">
                    <a:lumMod val="75000"/>
                  </a:srgbClr>
                </a:solidFill>
                <a:effectLst/>
                <a:uLnTx/>
                <a:uFillTx/>
                <a:latin typeface="Calibri"/>
                <a:ea typeface="+mn-ea"/>
                <a:cs typeface="+mn-cs"/>
              </a:rPr>
              <a:t>Tidiga skeden: Referensvärden</a:t>
            </a:r>
          </a:p>
        </p:txBody>
      </p:sp>
      <p:sp>
        <p:nvSpPr>
          <p:cNvPr id="36" name="Rektangel 35">
            <a:extLst>
              <a:ext uri="{FF2B5EF4-FFF2-40B4-BE49-F238E27FC236}">
                <a16:creationId xmlns:a16="http://schemas.microsoft.com/office/drawing/2014/main" id="{26963C7B-4F92-06FD-24A9-AE3E4F8B3E32}"/>
              </a:ext>
            </a:extLst>
          </p:cNvPr>
          <p:cNvSpPr/>
          <p:nvPr/>
        </p:nvSpPr>
        <p:spPr>
          <a:xfrm>
            <a:off x="2256113" y="2986087"/>
            <a:ext cx="118832"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36">
            <a:extLst>
              <a:ext uri="{FF2B5EF4-FFF2-40B4-BE49-F238E27FC236}">
                <a16:creationId xmlns:a16="http://schemas.microsoft.com/office/drawing/2014/main" id="{DF44F3AB-5ABD-84D3-BA93-9955E6BBDA94}"/>
              </a:ext>
            </a:extLst>
          </p:cNvPr>
          <p:cNvSpPr/>
          <p:nvPr/>
        </p:nvSpPr>
        <p:spPr>
          <a:xfrm>
            <a:off x="2235935" y="320644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ktangel 37">
            <a:extLst>
              <a:ext uri="{FF2B5EF4-FFF2-40B4-BE49-F238E27FC236}">
                <a16:creationId xmlns:a16="http://schemas.microsoft.com/office/drawing/2014/main" id="{384C31F3-54AB-B6C5-B5C0-72BB232DDC2A}"/>
              </a:ext>
            </a:extLst>
          </p:cNvPr>
          <p:cNvSpPr/>
          <p:nvPr/>
        </p:nvSpPr>
        <p:spPr>
          <a:xfrm>
            <a:off x="2246588" y="1943900"/>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Rektangel 38">
            <a:extLst>
              <a:ext uri="{FF2B5EF4-FFF2-40B4-BE49-F238E27FC236}">
                <a16:creationId xmlns:a16="http://schemas.microsoft.com/office/drawing/2014/main" id="{634EC2E9-DE49-810E-FF2D-CDEE67E85BF5}"/>
              </a:ext>
            </a:extLst>
          </p:cNvPr>
          <p:cNvSpPr/>
          <p:nvPr/>
        </p:nvSpPr>
        <p:spPr>
          <a:xfrm>
            <a:off x="2255193" y="3747464"/>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Rektangel 39">
            <a:extLst>
              <a:ext uri="{FF2B5EF4-FFF2-40B4-BE49-F238E27FC236}">
                <a16:creationId xmlns:a16="http://schemas.microsoft.com/office/drawing/2014/main" id="{60EA123F-ED82-82D5-2B63-3E9DED03BFED}"/>
              </a:ext>
            </a:extLst>
          </p:cNvPr>
          <p:cNvSpPr/>
          <p:nvPr/>
        </p:nvSpPr>
        <p:spPr>
          <a:xfrm>
            <a:off x="6075645" y="1944522"/>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1" name="Rektangel 40">
            <a:extLst>
              <a:ext uri="{FF2B5EF4-FFF2-40B4-BE49-F238E27FC236}">
                <a16:creationId xmlns:a16="http://schemas.microsoft.com/office/drawing/2014/main" id="{379762EB-CEEE-C4ED-9C86-5BEF90C39700}"/>
              </a:ext>
            </a:extLst>
          </p:cNvPr>
          <p:cNvSpPr/>
          <p:nvPr/>
        </p:nvSpPr>
        <p:spPr>
          <a:xfrm>
            <a:off x="9578307" y="3150082"/>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2" name="Rektangel 41">
            <a:extLst>
              <a:ext uri="{FF2B5EF4-FFF2-40B4-BE49-F238E27FC236}">
                <a16:creationId xmlns:a16="http://schemas.microsoft.com/office/drawing/2014/main" id="{245140D6-7F51-7295-FF5E-B21968B935E3}"/>
              </a:ext>
            </a:extLst>
          </p:cNvPr>
          <p:cNvSpPr/>
          <p:nvPr/>
        </p:nvSpPr>
        <p:spPr>
          <a:xfrm>
            <a:off x="9605617" y="2506521"/>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Rektangel 42">
            <a:extLst>
              <a:ext uri="{FF2B5EF4-FFF2-40B4-BE49-F238E27FC236}">
                <a16:creationId xmlns:a16="http://schemas.microsoft.com/office/drawing/2014/main" id="{3D5D7167-C02D-43C2-8538-16695509FE5C}"/>
              </a:ext>
            </a:extLst>
          </p:cNvPr>
          <p:cNvSpPr/>
          <p:nvPr/>
        </p:nvSpPr>
        <p:spPr>
          <a:xfrm>
            <a:off x="9615142" y="1906446"/>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Rektangel 43">
            <a:extLst>
              <a:ext uri="{FF2B5EF4-FFF2-40B4-BE49-F238E27FC236}">
                <a16:creationId xmlns:a16="http://schemas.microsoft.com/office/drawing/2014/main" id="{1D3A618C-3183-D699-B519-445FC444D624}"/>
              </a:ext>
            </a:extLst>
          </p:cNvPr>
          <p:cNvSpPr/>
          <p:nvPr/>
        </p:nvSpPr>
        <p:spPr>
          <a:xfrm>
            <a:off x="9624667" y="3744771"/>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Rektangel 44">
            <a:extLst>
              <a:ext uri="{FF2B5EF4-FFF2-40B4-BE49-F238E27FC236}">
                <a16:creationId xmlns:a16="http://schemas.microsoft.com/office/drawing/2014/main" id="{09C695AE-EDF4-C8AF-F3B2-266ABC106221}"/>
              </a:ext>
            </a:extLst>
          </p:cNvPr>
          <p:cNvSpPr/>
          <p:nvPr/>
        </p:nvSpPr>
        <p:spPr>
          <a:xfrm>
            <a:off x="6085170" y="2525547"/>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45">
            <a:extLst>
              <a:ext uri="{FF2B5EF4-FFF2-40B4-BE49-F238E27FC236}">
                <a16:creationId xmlns:a16="http://schemas.microsoft.com/office/drawing/2014/main" id="{0C73BA17-D31C-1D88-D3F3-17B8699AF710}"/>
              </a:ext>
            </a:extLst>
          </p:cNvPr>
          <p:cNvSpPr/>
          <p:nvPr/>
        </p:nvSpPr>
        <p:spPr>
          <a:xfrm>
            <a:off x="6094695" y="3154197"/>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Rektangel 46">
            <a:extLst>
              <a:ext uri="{FF2B5EF4-FFF2-40B4-BE49-F238E27FC236}">
                <a16:creationId xmlns:a16="http://schemas.microsoft.com/office/drawing/2014/main" id="{3D6D7B1E-C733-588F-82DC-0522F3271CA8}"/>
              </a:ext>
            </a:extLst>
          </p:cNvPr>
          <p:cNvSpPr/>
          <p:nvPr/>
        </p:nvSpPr>
        <p:spPr>
          <a:xfrm>
            <a:off x="6113745" y="3744747"/>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ktangel 47">
            <a:extLst>
              <a:ext uri="{FF2B5EF4-FFF2-40B4-BE49-F238E27FC236}">
                <a16:creationId xmlns:a16="http://schemas.microsoft.com/office/drawing/2014/main" id="{F5B4C3B9-E883-0DA2-CBF8-1B4B9225F913}"/>
              </a:ext>
            </a:extLst>
          </p:cNvPr>
          <p:cNvSpPr/>
          <p:nvPr/>
        </p:nvSpPr>
        <p:spPr>
          <a:xfrm>
            <a:off x="2235935" y="2554158"/>
            <a:ext cx="15168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48">
            <a:extLst>
              <a:ext uri="{FF2B5EF4-FFF2-40B4-BE49-F238E27FC236}">
                <a16:creationId xmlns:a16="http://schemas.microsoft.com/office/drawing/2014/main" id="{0407819A-E86A-C1B1-859C-91C3C8631429}"/>
              </a:ext>
            </a:extLst>
          </p:cNvPr>
          <p:cNvSpPr/>
          <p:nvPr/>
        </p:nvSpPr>
        <p:spPr>
          <a:xfrm>
            <a:off x="2245460" y="238729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82177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8" grpId="0" animBg="1"/>
      <p:bldP spid="19" grpId="0" animBg="1"/>
      <p:bldP spid="21" grpId="0" animBg="1"/>
      <p:bldP spid="22" grpId="0" animBg="1"/>
      <p:bldP spid="23" grpId="0" animBg="1"/>
      <p:bldP spid="24" grpId="0" animBg="1"/>
      <p:bldP spid="25" grpId="0" animBg="1"/>
      <p:bldP spid="26" grpId="0" animBg="1"/>
      <p:bldP spid="27" grpId="0" animBg="1"/>
      <p:bldP spid="35" grpId="0" animBg="1"/>
      <p:bldP spid="40" grpId="0" animBg="1"/>
      <p:bldP spid="41" grpId="0" animBg="1"/>
      <p:bldP spid="42" grpId="0" animBg="1"/>
      <p:bldP spid="43" grpId="0" animBg="1"/>
      <p:bldP spid="44" grpId="0" animBg="1"/>
      <p:bldP spid="45" grpId="0" animBg="1"/>
      <p:bldP spid="46" grpId="0" animBg="1"/>
      <p:bldP spid="4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 1">
            <a:extLst>
              <a:ext uri="{FF2B5EF4-FFF2-40B4-BE49-F238E27FC236}">
                <a16:creationId xmlns:a16="http://schemas.microsoft.com/office/drawing/2014/main" id="{E039B299-09BC-3135-C2E2-04D749E5C771}"/>
              </a:ext>
            </a:extLst>
          </p:cNvPr>
          <p:cNvSpPr/>
          <p:nvPr/>
        </p:nvSpPr>
        <p:spPr>
          <a:xfrm>
            <a:off x="1781145" y="379552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Ellips 2">
            <a:extLst>
              <a:ext uri="{FF2B5EF4-FFF2-40B4-BE49-F238E27FC236}">
                <a16:creationId xmlns:a16="http://schemas.microsoft.com/office/drawing/2014/main" id="{68D75854-33BC-ED09-70B5-CE26D9C3AA41}"/>
              </a:ext>
            </a:extLst>
          </p:cNvPr>
          <p:cNvSpPr/>
          <p:nvPr/>
        </p:nvSpPr>
        <p:spPr>
          <a:xfrm>
            <a:off x="1790670" y="32049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Ellips 3">
            <a:extLst>
              <a:ext uri="{FF2B5EF4-FFF2-40B4-BE49-F238E27FC236}">
                <a16:creationId xmlns:a16="http://schemas.microsoft.com/office/drawing/2014/main" id="{E9884BA3-B088-B5F7-E743-2F75FC6FB31C}"/>
              </a:ext>
            </a:extLst>
          </p:cNvPr>
          <p:cNvSpPr/>
          <p:nvPr/>
        </p:nvSpPr>
        <p:spPr>
          <a:xfrm>
            <a:off x="1800195" y="43860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Ellips 4">
            <a:extLst>
              <a:ext uri="{FF2B5EF4-FFF2-40B4-BE49-F238E27FC236}">
                <a16:creationId xmlns:a16="http://schemas.microsoft.com/office/drawing/2014/main" id="{04D3FD71-9AC5-1965-C1E3-787EADF8F8FC}"/>
              </a:ext>
            </a:extLst>
          </p:cNvPr>
          <p:cNvSpPr/>
          <p:nvPr/>
        </p:nvSpPr>
        <p:spPr>
          <a:xfrm>
            <a:off x="1781145" y="5315815"/>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31184C86-941E-60BD-D555-4B7975EC2BCF}"/>
              </a:ext>
            </a:extLst>
          </p:cNvPr>
          <p:cNvSpPr/>
          <p:nvPr/>
        </p:nvSpPr>
        <p:spPr>
          <a:xfrm>
            <a:off x="561975" y="2095223"/>
            <a:ext cx="2143125"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Typ Nyproduktions byggnad, ex: flerbostadshus</a:t>
            </a:r>
            <a:endParaRPr lang="sv-SE" dirty="0"/>
          </a:p>
        </p:txBody>
      </p:sp>
      <p:sp>
        <p:nvSpPr>
          <p:cNvPr id="7" name="Rektangel 6">
            <a:extLst>
              <a:ext uri="{FF2B5EF4-FFF2-40B4-BE49-F238E27FC236}">
                <a16:creationId xmlns:a16="http://schemas.microsoft.com/office/drawing/2014/main" id="{F6B3C4FF-459A-FC99-CB4C-4D22FD3EA82A}"/>
              </a:ext>
            </a:extLst>
          </p:cNvPr>
          <p:cNvSpPr/>
          <p:nvPr/>
        </p:nvSpPr>
        <p:spPr>
          <a:xfrm>
            <a:off x="571501" y="3076575"/>
            <a:ext cx="2143125" cy="2088449"/>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algn="ctr"/>
            <a:r>
              <a:rPr lang="sv-SE" dirty="0">
                <a:solidFill>
                  <a:schemeClr val="tx1"/>
                </a:solidFill>
              </a:rPr>
              <a:t>Lika nyproduktions byggnad </a:t>
            </a:r>
          </a:p>
          <a:p>
            <a:pPr algn="ctr"/>
            <a:r>
              <a:rPr lang="sv-SE" dirty="0">
                <a:solidFill>
                  <a:schemeClr val="tx1"/>
                </a:solidFill>
              </a:rPr>
              <a:t>(med ev behov av särberäkningar)</a:t>
            </a:r>
          </a:p>
        </p:txBody>
      </p:sp>
      <p:sp>
        <p:nvSpPr>
          <p:cNvPr id="8" name="Rektangel 7">
            <a:extLst>
              <a:ext uri="{FF2B5EF4-FFF2-40B4-BE49-F238E27FC236}">
                <a16:creationId xmlns:a16="http://schemas.microsoft.com/office/drawing/2014/main" id="{28A9952D-7A75-D70F-BB8E-CDA60B997D8B}"/>
              </a:ext>
            </a:extLst>
          </p:cNvPr>
          <p:cNvSpPr/>
          <p:nvPr/>
        </p:nvSpPr>
        <p:spPr>
          <a:xfrm>
            <a:off x="561975" y="5897893"/>
            <a:ext cx="1976407"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Projektspecifika beräkningar per projekt =</a:t>
            </a:r>
            <a:endParaRPr lang="sv-SE" dirty="0"/>
          </a:p>
        </p:txBody>
      </p:sp>
      <p:sp>
        <p:nvSpPr>
          <p:cNvPr id="9" name="Ellips 8">
            <a:extLst>
              <a:ext uri="{FF2B5EF4-FFF2-40B4-BE49-F238E27FC236}">
                <a16:creationId xmlns:a16="http://schemas.microsoft.com/office/drawing/2014/main" id="{66BF71EA-CBA6-D93A-E01E-D8D8663E68F9}"/>
              </a:ext>
            </a:extLst>
          </p:cNvPr>
          <p:cNvSpPr/>
          <p:nvPr/>
        </p:nvSpPr>
        <p:spPr>
          <a:xfrm>
            <a:off x="2244938" y="6478918"/>
            <a:ext cx="193462" cy="22897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Höger klammerparentes 9">
            <a:extLst>
              <a:ext uri="{FF2B5EF4-FFF2-40B4-BE49-F238E27FC236}">
                <a16:creationId xmlns:a16="http://schemas.microsoft.com/office/drawing/2014/main" id="{E0B7B24D-EE34-1D33-6139-5F4371392337}"/>
              </a:ext>
            </a:extLst>
          </p:cNvPr>
          <p:cNvSpPr/>
          <p:nvPr/>
        </p:nvSpPr>
        <p:spPr>
          <a:xfrm>
            <a:off x="3962400" y="3243077"/>
            <a:ext cx="361950" cy="1814698"/>
          </a:xfrm>
          <a:prstGeom prst="rightBrace">
            <a:avLst>
              <a:gd name="adj1" fmla="val 3201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1" name="Rektangel 10">
            <a:extLst>
              <a:ext uri="{FF2B5EF4-FFF2-40B4-BE49-F238E27FC236}">
                <a16:creationId xmlns:a16="http://schemas.microsoft.com/office/drawing/2014/main" id="{71CED5BD-3A94-08D3-1C15-8243BC59E9F8}"/>
              </a:ext>
            </a:extLst>
          </p:cNvPr>
          <p:cNvSpPr/>
          <p:nvPr/>
        </p:nvSpPr>
        <p:spPr>
          <a:xfrm>
            <a:off x="2962273" y="5897893"/>
            <a:ext cx="9092111"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Arial" panose="020B0604020202020204" pitchFamily="34" charset="0"/>
              <a:buChar char="•"/>
            </a:pPr>
            <a:r>
              <a:rPr lang="sv-SE" b="1" dirty="0"/>
              <a:t>Genomsnitt referensvärde – statistiskt underlag behövs (först preliminärt). </a:t>
            </a:r>
          </a:p>
          <a:p>
            <a:pPr marL="285750" indent="-285750">
              <a:buFont typeface="Arial" panose="020B0604020202020204" pitchFamily="34" charset="0"/>
              <a:buChar char="•"/>
            </a:pPr>
            <a:r>
              <a:rPr lang="sv-SE" b="1" u="sng" dirty="0">
                <a:solidFill>
                  <a:srgbClr val="FF0000"/>
                </a:solidFill>
              </a:rPr>
              <a:t>Kvalitet</a:t>
            </a:r>
            <a:r>
              <a:rPr lang="sv-SE" b="1" dirty="0"/>
              <a:t>: Flera olika studier behövs som med tiden förfinar /förbättrar referensvärdena, ex avseende mer heltäckande </a:t>
            </a:r>
            <a:r>
              <a:rPr lang="sv-SE" b="1" dirty="0" err="1"/>
              <a:t>systemgränser</a:t>
            </a:r>
            <a:r>
              <a:rPr lang="sv-SE" b="1" dirty="0"/>
              <a:t> (alla CO2e utsläpp vid ett byggprojekt)</a:t>
            </a:r>
            <a:endParaRPr lang="sv-SE" dirty="0"/>
          </a:p>
        </p:txBody>
      </p:sp>
      <p:sp>
        <p:nvSpPr>
          <p:cNvPr id="12" name="Ellips 11">
            <a:extLst>
              <a:ext uri="{FF2B5EF4-FFF2-40B4-BE49-F238E27FC236}">
                <a16:creationId xmlns:a16="http://schemas.microsoft.com/office/drawing/2014/main" id="{F72140EB-A043-AA75-DA93-8B2CDCF79DDA}"/>
              </a:ext>
            </a:extLst>
          </p:cNvPr>
          <p:cNvSpPr/>
          <p:nvPr/>
        </p:nvSpPr>
        <p:spPr>
          <a:xfrm>
            <a:off x="4454024" y="3924114"/>
            <a:ext cx="483539" cy="452623"/>
          </a:xfrm>
          <a:prstGeom prst="ellipse">
            <a:avLst/>
          </a:prstGeom>
          <a:solidFill>
            <a:schemeClr val="bg1">
              <a:lumMod val="65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13" name="Rektangel 12">
            <a:extLst>
              <a:ext uri="{FF2B5EF4-FFF2-40B4-BE49-F238E27FC236}">
                <a16:creationId xmlns:a16="http://schemas.microsoft.com/office/drawing/2014/main" id="{0B85B95B-C205-D94B-AA9D-9B90F533101C}"/>
              </a:ext>
            </a:extLst>
          </p:cNvPr>
          <p:cNvSpPr/>
          <p:nvPr/>
        </p:nvSpPr>
        <p:spPr>
          <a:xfrm>
            <a:off x="2900333" y="2095223"/>
            <a:ext cx="2143125"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Traditionellt:</a:t>
            </a:r>
          </a:p>
          <a:p>
            <a:pPr algn="ctr"/>
            <a:r>
              <a:rPr lang="sv-SE" b="1" dirty="0"/>
              <a:t>Hur det byggdes 2015-2020</a:t>
            </a:r>
            <a:endParaRPr lang="sv-SE" dirty="0"/>
          </a:p>
        </p:txBody>
      </p:sp>
      <p:sp>
        <p:nvSpPr>
          <p:cNvPr id="14" name="Rektangel 13">
            <a:extLst>
              <a:ext uri="{FF2B5EF4-FFF2-40B4-BE49-F238E27FC236}">
                <a16:creationId xmlns:a16="http://schemas.microsoft.com/office/drawing/2014/main" id="{58454C81-76D0-9DE5-2AB3-5616CF5A50D5}"/>
              </a:ext>
            </a:extLst>
          </p:cNvPr>
          <p:cNvSpPr/>
          <p:nvPr/>
        </p:nvSpPr>
        <p:spPr>
          <a:xfrm>
            <a:off x="5249395" y="2095224"/>
            <a:ext cx="2143125" cy="743318"/>
          </a:xfrm>
          <a:prstGeom prst="rect">
            <a:avLst/>
          </a:prstGeom>
          <a:solidFill>
            <a:schemeClr val="accent6">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Klimatförbättrat: </a:t>
            </a:r>
          </a:p>
          <a:p>
            <a:pPr algn="ctr"/>
            <a:r>
              <a:rPr lang="sv-SE" b="1" dirty="0"/>
              <a:t>ca 1-40% CO2e</a:t>
            </a:r>
            <a:endParaRPr lang="sv-SE" dirty="0"/>
          </a:p>
        </p:txBody>
      </p:sp>
      <p:sp>
        <p:nvSpPr>
          <p:cNvPr id="15" name="Rektangel 14">
            <a:extLst>
              <a:ext uri="{FF2B5EF4-FFF2-40B4-BE49-F238E27FC236}">
                <a16:creationId xmlns:a16="http://schemas.microsoft.com/office/drawing/2014/main" id="{95BE8035-B847-6148-1ABB-391C937BD192}"/>
              </a:ext>
            </a:extLst>
          </p:cNvPr>
          <p:cNvSpPr/>
          <p:nvPr/>
        </p:nvSpPr>
        <p:spPr>
          <a:xfrm>
            <a:off x="7591687" y="2087982"/>
            <a:ext cx="2143125" cy="750560"/>
          </a:xfrm>
          <a:prstGeom prst="rect">
            <a:avLst/>
          </a:prstGeom>
          <a:solidFill>
            <a:schemeClr val="accent6">
              <a:lumMod val="40000"/>
              <a:lumOff val="6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Klimatoptimerat:</a:t>
            </a:r>
          </a:p>
          <a:p>
            <a:pPr algn="ctr"/>
            <a:r>
              <a:rPr lang="sv-SE" b="1" dirty="0"/>
              <a:t>&gt;40% + </a:t>
            </a:r>
            <a:r>
              <a:rPr lang="sv-SE" b="1" u="sng" dirty="0">
                <a:solidFill>
                  <a:srgbClr val="FF0000"/>
                </a:solidFill>
              </a:rPr>
              <a:t>motivera ansvarstagande</a:t>
            </a:r>
            <a:endParaRPr lang="sv-SE" u="sng" dirty="0">
              <a:solidFill>
                <a:srgbClr val="FF0000"/>
              </a:solidFill>
            </a:endParaRPr>
          </a:p>
        </p:txBody>
      </p:sp>
      <p:sp>
        <p:nvSpPr>
          <p:cNvPr id="17" name="Höger klammerparentes 16">
            <a:extLst>
              <a:ext uri="{FF2B5EF4-FFF2-40B4-BE49-F238E27FC236}">
                <a16:creationId xmlns:a16="http://schemas.microsoft.com/office/drawing/2014/main" id="{47E6E0FA-E997-5153-5C40-9417DD0331A5}"/>
              </a:ext>
            </a:extLst>
          </p:cNvPr>
          <p:cNvSpPr/>
          <p:nvPr/>
        </p:nvSpPr>
        <p:spPr>
          <a:xfrm>
            <a:off x="6429377"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8" name="Ellips 17">
            <a:extLst>
              <a:ext uri="{FF2B5EF4-FFF2-40B4-BE49-F238E27FC236}">
                <a16:creationId xmlns:a16="http://schemas.microsoft.com/office/drawing/2014/main" id="{16C8F903-D649-3F47-A928-B75FEFB3D6F7}"/>
              </a:ext>
            </a:extLst>
          </p:cNvPr>
          <p:cNvSpPr/>
          <p:nvPr/>
        </p:nvSpPr>
        <p:spPr>
          <a:xfrm>
            <a:off x="6921001" y="3886014"/>
            <a:ext cx="483539" cy="452623"/>
          </a:xfrm>
          <a:prstGeom prst="ellipse">
            <a:avLst/>
          </a:prstGeom>
          <a:solidFill>
            <a:schemeClr val="accent6">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1" name="Pil: höger 20">
            <a:extLst>
              <a:ext uri="{FF2B5EF4-FFF2-40B4-BE49-F238E27FC236}">
                <a16:creationId xmlns:a16="http://schemas.microsoft.com/office/drawing/2014/main" id="{2819713C-9B50-6068-5593-FA1585E42A49}"/>
              </a:ext>
            </a:extLst>
          </p:cNvPr>
          <p:cNvSpPr/>
          <p:nvPr/>
        </p:nvSpPr>
        <p:spPr>
          <a:xfrm>
            <a:off x="2962274" y="3243077"/>
            <a:ext cx="870451"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22" name="Pil: höger 21">
            <a:extLst>
              <a:ext uri="{FF2B5EF4-FFF2-40B4-BE49-F238E27FC236}">
                <a16:creationId xmlns:a16="http://schemas.microsoft.com/office/drawing/2014/main" id="{645173D4-E440-2703-A8C7-C9504F3B2EB2}"/>
              </a:ext>
            </a:extLst>
          </p:cNvPr>
          <p:cNvSpPr/>
          <p:nvPr/>
        </p:nvSpPr>
        <p:spPr>
          <a:xfrm>
            <a:off x="5306544" y="3340801"/>
            <a:ext cx="1002590"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23" name="Höger klammerparentes 22">
            <a:extLst>
              <a:ext uri="{FF2B5EF4-FFF2-40B4-BE49-F238E27FC236}">
                <a16:creationId xmlns:a16="http://schemas.microsoft.com/office/drawing/2014/main" id="{E78A5363-8D3F-5A36-03FF-7B9EB72A0B15}"/>
              </a:ext>
            </a:extLst>
          </p:cNvPr>
          <p:cNvSpPr/>
          <p:nvPr/>
        </p:nvSpPr>
        <p:spPr>
          <a:xfrm rot="16200000">
            <a:off x="6168557" y="-3930051"/>
            <a:ext cx="361950" cy="11399193"/>
          </a:xfrm>
          <a:prstGeom prst="rightBrace">
            <a:avLst>
              <a:gd name="adj1" fmla="val 530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24" name="Rektangel 23">
            <a:extLst>
              <a:ext uri="{FF2B5EF4-FFF2-40B4-BE49-F238E27FC236}">
                <a16:creationId xmlns:a16="http://schemas.microsoft.com/office/drawing/2014/main" id="{3CDF3152-40E2-A8D1-D039-B48634C5454A}"/>
              </a:ext>
            </a:extLst>
          </p:cNvPr>
          <p:cNvSpPr/>
          <p:nvPr/>
        </p:nvSpPr>
        <p:spPr>
          <a:xfrm>
            <a:off x="707085" y="150112"/>
            <a:ext cx="9749073" cy="1495609"/>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b="1" dirty="0">
                <a:solidFill>
                  <a:schemeClr val="tx1"/>
                </a:solidFill>
              </a:rPr>
              <a:t>ÖVERSIKT KLIMATOPTIMERING – NYPRODUKTON BYGGNAD: </a:t>
            </a:r>
          </a:p>
          <a:p>
            <a:pPr marL="285750" indent="-285750">
              <a:buFont typeface="Arial" panose="020B0604020202020204" pitchFamily="34" charset="0"/>
              <a:buChar char="•"/>
            </a:pPr>
            <a:r>
              <a:rPr lang="sv-SE" b="1" dirty="0">
                <a:solidFill>
                  <a:srgbClr val="0070C0"/>
                </a:solidFill>
              </a:rPr>
              <a:t>När nöjd? Vilka referensvärden finns (generiska, från olika källor, vilka välja), och när nöjd (generiskt satta), </a:t>
            </a:r>
          </a:p>
          <a:p>
            <a:pPr marL="285750" indent="-285750">
              <a:buFont typeface="Arial" panose="020B0604020202020204" pitchFamily="34" charset="0"/>
              <a:buChar char="•"/>
            </a:pPr>
            <a:r>
              <a:rPr lang="sv-SE" b="1" dirty="0">
                <a:solidFill>
                  <a:srgbClr val="0070C0"/>
                </a:solidFill>
              </a:rPr>
              <a:t>Hur ta fram nya eller utmana gamla referensvärden utifrån principen BATNEEC? </a:t>
            </a:r>
          </a:p>
          <a:p>
            <a:pPr marL="285750" indent="-285750">
              <a:buFont typeface="Arial" panose="020B0604020202020204" pitchFamily="34" charset="0"/>
              <a:buChar char="•"/>
            </a:pPr>
            <a:r>
              <a:rPr lang="sv-SE" b="1" dirty="0">
                <a:solidFill>
                  <a:srgbClr val="0070C0"/>
                </a:solidFill>
              </a:rPr>
              <a:t>2025 finns det ej framtaget referensvärden för ex jordbruk, industri, transport</a:t>
            </a:r>
            <a:endParaRPr lang="sv-SE" dirty="0">
              <a:solidFill>
                <a:srgbClr val="0070C0"/>
              </a:solidFill>
            </a:endParaRPr>
          </a:p>
        </p:txBody>
      </p:sp>
      <p:sp>
        <p:nvSpPr>
          <p:cNvPr id="27" name="Höger klammerparentes 26">
            <a:extLst>
              <a:ext uri="{FF2B5EF4-FFF2-40B4-BE49-F238E27FC236}">
                <a16:creationId xmlns:a16="http://schemas.microsoft.com/office/drawing/2014/main" id="{CF62ACB8-41C6-F24A-14C0-785A94CFC2A1}"/>
              </a:ext>
            </a:extLst>
          </p:cNvPr>
          <p:cNvSpPr/>
          <p:nvPr/>
        </p:nvSpPr>
        <p:spPr>
          <a:xfrm>
            <a:off x="8905282"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28" name="Ellips 27">
            <a:extLst>
              <a:ext uri="{FF2B5EF4-FFF2-40B4-BE49-F238E27FC236}">
                <a16:creationId xmlns:a16="http://schemas.microsoft.com/office/drawing/2014/main" id="{6A17C0C2-5524-D298-88F8-633A69CC3B4C}"/>
              </a:ext>
            </a:extLst>
          </p:cNvPr>
          <p:cNvSpPr/>
          <p:nvPr/>
        </p:nvSpPr>
        <p:spPr>
          <a:xfrm>
            <a:off x="9396906" y="3886014"/>
            <a:ext cx="483539" cy="452623"/>
          </a:xfrm>
          <a:prstGeom prst="ellipse">
            <a:avLst/>
          </a:prstGeom>
          <a:solidFill>
            <a:schemeClr val="accent6">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9" name="Pil: höger 28">
            <a:extLst>
              <a:ext uri="{FF2B5EF4-FFF2-40B4-BE49-F238E27FC236}">
                <a16:creationId xmlns:a16="http://schemas.microsoft.com/office/drawing/2014/main" id="{DEC7A8EF-753A-DBFE-57F0-4E31D27BB296}"/>
              </a:ext>
            </a:extLst>
          </p:cNvPr>
          <p:cNvSpPr/>
          <p:nvPr/>
        </p:nvSpPr>
        <p:spPr>
          <a:xfrm>
            <a:off x="7782448" y="3340801"/>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31" name="Rektangel 30">
            <a:extLst>
              <a:ext uri="{FF2B5EF4-FFF2-40B4-BE49-F238E27FC236}">
                <a16:creationId xmlns:a16="http://schemas.microsoft.com/office/drawing/2014/main" id="{27100ECF-C62D-E219-5518-B0BE28B6B622}"/>
              </a:ext>
            </a:extLst>
          </p:cNvPr>
          <p:cNvSpPr/>
          <p:nvPr/>
        </p:nvSpPr>
        <p:spPr>
          <a:xfrm>
            <a:off x="9940749" y="2078457"/>
            <a:ext cx="2143125" cy="769610"/>
          </a:xfrm>
          <a:prstGeom prst="rect">
            <a:avLst/>
          </a:prstGeom>
          <a:solidFill>
            <a:schemeClr val="accent6">
              <a:lumMod val="60000"/>
              <a:lumOff val="4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Klimatbalanserat</a:t>
            </a:r>
            <a:endParaRPr lang="sv-SE" dirty="0"/>
          </a:p>
        </p:txBody>
      </p:sp>
      <p:sp>
        <p:nvSpPr>
          <p:cNvPr id="33" name="Höger klammerparentes 32">
            <a:extLst>
              <a:ext uri="{FF2B5EF4-FFF2-40B4-BE49-F238E27FC236}">
                <a16:creationId xmlns:a16="http://schemas.microsoft.com/office/drawing/2014/main" id="{C5484C1B-2C6E-1C3B-F61F-DD9901288ABE}"/>
              </a:ext>
            </a:extLst>
          </p:cNvPr>
          <p:cNvSpPr/>
          <p:nvPr/>
        </p:nvSpPr>
        <p:spPr>
          <a:xfrm>
            <a:off x="11079222" y="3226410"/>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4" name="Ellips 33">
            <a:extLst>
              <a:ext uri="{FF2B5EF4-FFF2-40B4-BE49-F238E27FC236}">
                <a16:creationId xmlns:a16="http://schemas.microsoft.com/office/drawing/2014/main" id="{43845FC4-CA06-209F-4C52-E67582068597}"/>
              </a:ext>
            </a:extLst>
          </p:cNvPr>
          <p:cNvSpPr/>
          <p:nvPr/>
        </p:nvSpPr>
        <p:spPr>
          <a:xfrm>
            <a:off x="11570846" y="3907447"/>
            <a:ext cx="483539" cy="452623"/>
          </a:xfrm>
          <a:prstGeom prst="ellipse">
            <a:avLst/>
          </a:prstGeom>
          <a:solidFill>
            <a:schemeClr val="accent6">
              <a:lumMod val="60000"/>
              <a:lumOff val="4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35" name="Pil: höger 34">
            <a:extLst>
              <a:ext uri="{FF2B5EF4-FFF2-40B4-BE49-F238E27FC236}">
                <a16:creationId xmlns:a16="http://schemas.microsoft.com/office/drawing/2014/main" id="{89BAAF36-E128-94A5-BA70-9A7061BEC5B7}"/>
              </a:ext>
            </a:extLst>
          </p:cNvPr>
          <p:cNvSpPr/>
          <p:nvPr/>
        </p:nvSpPr>
        <p:spPr>
          <a:xfrm>
            <a:off x="9956388" y="3362234"/>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36" name="Rektangel 35">
            <a:extLst>
              <a:ext uri="{FF2B5EF4-FFF2-40B4-BE49-F238E27FC236}">
                <a16:creationId xmlns:a16="http://schemas.microsoft.com/office/drawing/2014/main" id="{A1372187-B911-A3A0-9928-D77C3A4984C4}"/>
              </a:ext>
            </a:extLst>
          </p:cNvPr>
          <p:cNvSpPr/>
          <p:nvPr/>
        </p:nvSpPr>
        <p:spPr>
          <a:xfrm>
            <a:off x="106085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textruta 36">
            <a:extLst>
              <a:ext uri="{FF2B5EF4-FFF2-40B4-BE49-F238E27FC236}">
                <a16:creationId xmlns:a16="http://schemas.microsoft.com/office/drawing/2014/main" id="{18C2F5B9-B629-D00C-845D-FE64A4328094}"/>
              </a:ext>
            </a:extLst>
          </p:cNvPr>
          <p:cNvSpPr txBox="1"/>
          <p:nvPr/>
        </p:nvSpPr>
        <p:spPr>
          <a:xfrm>
            <a:off x="10800825" y="30622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8" name="textruta 37">
            <a:extLst>
              <a:ext uri="{FF2B5EF4-FFF2-40B4-BE49-F238E27FC236}">
                <a16:creationId xmlns:a16="http://schemas.microsoft.com/office/drawing/2014/main" id="{A97B9C53-3A63-A409-A071-4E04A3588410}"/>
              </a:ext>
            </a:extLst>
          </p:cNvPr>
          <p:cNvSpPr txBox="1"/>
          <p:nvPr/>
        </p:nvSpPr>
        <p:spPr>
          <a:xfrm>
            <a:off x="10813047" y="575626"/>
            <a:ext cx="1378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 2020 -</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9" name="Rektangel 38">
            <a:extLst>
              <a:ext uri="{FF2B5EF4-FFF2-40B4-BE49-F238E27FC236}">
                <a16:creationId xmlns:a16="http://schemas.microsoft.com/office/drawing/2014/main" id="{9AEFC30B-F41D-3529-836D-19936B762F4E}"/>
              </a:ext>
            </a:extLst>
          </p:cNvPr>
          <p:cNvSpPr/>
          <p:nvPr/>
        </p:nvSpPr>
        <p:spPr>
          <a:xfrm>
            <a:off x="106085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Rektangel 39">
            <a:extLst>
              <a:ext uri="{FF2B5EF4-FFF2-40B4-BE49-F238E27FC236}">
                <a16:creationId xmlns:a16="http://schemas.microsoft.com/office/drawing/2014/main" id="{86A61135-42B2-A261-BCD5-B962454BBBFE}"/>
              </a:ext>
            </a:extLst>
          </p:cNvPr>
          <p:cNvSpPr/>
          <p:nvPr/>
        </p:nvSpPr>
        <p:spPr>
          <a:xfrm>
            <a:off x="4600578" y="4021215"/>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1" name="Rektangel 40">
            <a:extLst>
              <a:ext uri="{FF2B5EF4-FFF2-40B4-BE49-F238E27FC236}">
                <a16:creationId xmlns:a16="http://schemas.microsoft.com/office/drawing/2014/main" id="{FA2486D3-2BA0-5493-2EB4-34F767E4B316}"/>
              </a:ext>
            </a:extLst>
          </p:cNvPr>
          <p:cNvSpPr/>
          <p:nvPr/>
        </p:nvSpPr>
        <p:spPr>
          <a:xfrm>
            <a:off x="9536430" y="3966135"/>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2" name="Rektangel 41">
            <a:extLst>
              <a:ext uri="{FF2B5EF4-FFF2-40B4-BE49-F238E27FC236}">
                <a16:creationId xmlns:a16="http://schemas.microsoft.com/office/drawing/2014/main" id="{916C0EF6-11C6-4537-9370-375225F5267A}"/>
              </a:ext>
            </a:extLst>
          </p:cNvPr>
          <p:cNvSpPr/>
          <p:nvPr/>
        </p:nvSpPr>
        <p:spPr>
          <a:xfrm>
            <a:off x="2383781" y="3318840"/>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Rektangel 42">
            <a:extLst>
              <a:ext uri="{FF2B5EF4-FFF2-40B4-BE49-F238E27FC236}">
                <a16:creationId xmlns:a16="http://schemas.microsoft.com/office/drawing/2014/main" id="{94C3C099-EFAB-B50A-19DF-774B64EA64B3}"/>
              </a:ext>
            </a:extLst>
          </p:cNvPr>
          <p:cNvSpPr/>
          <p:nvPr/>
        </p:nvSpPr>
        <p:spPr>
          <a:xfrm>
            <a:off x="2374900" y="3852367"/>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Rektangel 43">
            <a:extLst>
              <a:ext uri="{FF2B5EF4-FFF2-40B4-BE49-F238E27FC236}">
                <a16:creationId xmlns:a16="http://schemas.microsoft.com/office/drawing/2014/main" id="{682C9C48-65ED-E12B-0938-7E4B137BA36F}"/>
              </a:ext>
            </a:extLst>
          </p:cNvPr>
          <p:cNvSpPr/>
          <p:nvPr/>
        </p:nvSpPr>
        <p:spPr>
          <a:xfrm>
            <a:off x="2404768" y="5442141"/>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Rektangel 44">
            <a:extLst>
              <a:ext uri="{FF2B5EF4-FFF2-40B4-BE49-F238E27FC236}">
                <a16:creationId xmlns:a16="http://schemas.microsoft.com/office/drawing/2014/main" id="{F723BB15-D72C-18F6-1AFA-6237CA5DB4CC}"/>
              </a:ext>
            </a:extLst>
          </p:cNvPr>
          <p:cNvSpPr/>
          <p:nvPr/>
        </p:nvSpPr>
        <p:spPr>
          <a:xfrm>
            <a:off x="2374900" y="3502701"/>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45">
            <a:extLst>
              <a:ext uri="{FF2B5EF4-FFF2-40B4-BE49-F238E27FC236}">
                <a16:creationId xmlns:a16="http://schemas.microsoft.com/office/drawing/2014/main" id="{875B14D5-1B2F-2665-58E5-2FD60ACD830E}"/>
              </a:ext>
            </a:extLst>
          </p:cNvPr>
          <p:cNvSpPr/>
          <p:nvPr/>
        </p:nvSpPr>
        <p:spPr>
          <a:xfrm>
            <a:off x="2366272" y="4065719"/>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Rektangel 46">
            <a:extLst>
              <a:ext uri="{FF2B5EF4-FFF2-40B4-BE49-F238E27FC236}">
                <a16:creationId xmlns:a16="http://schemas.microsoft.com/office/drawing/2014/main" id="{9302BA5E-61A5-0657-9B14-0497765F7721}"/>
              </a:ext>
            </a:extLst>
          </p:cNvPr>
          <p:cNvSpPr/>
          <p:nvPr/>
        </p:nvSpPr>
        <p:spPr>
          <a:xfrm>
            <a:off x="2376197" y="4682548"/>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ktangel 47">
            <a:extLst>
              <a:ext uri="{FF2B5EF4-FFF2-40B4-BE49-F238E27FC236}">
                <a16:creationId xmlns:a16="http://schemas.microsoft.com/office/drawing/2014/main" id="{2A2AF11F-6EAB-5A44-0982-E42B52501980}"/>
              </a:ext>
            </a:extLst>
          </p:cNvPr>
          <p:cNvSpPr/>
          <p:nvPr/>
        </p:nvSpPr>
        <p:spPr>
          <a:xfrm>
            <a:off x="2404768" y="5670017"/>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48">
            <a:extLst>
              <a:ext uri="{FF2B5EF4-FFF2-40B4-BE49-F238E27FC236}">
                <a16:creationId xmlns:a16="http://schemas.microsoft.com/office/drawing/2014/main" id="{3E979095-C21D-869B-630E-DCA13F86F0A6}"/>
              </a:ext>
            </a:extLst>
          </p:cNvPr>
          <p:cNvSpPr/>
          <p:nvPr/>
        </p:nvSpPr>
        <p:spPr>
          <a:xfrm>
            <a:off x="2384573" y="4466445"/>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49">
            <a:extLst>
              <a:ext uri="{FF2B5EF4-FFF2-40B4-BE49-F238E27FC236}">
                <a16:creationId xmlns:a16="http://schemas.microsoft.com/office/drawing/2014/main" id="{FFABD7EE-506D-BBD6-27A0-4B954837521C}"/>
              </a:ext>
            </a:extLst>
          </p:cNvPr>
          <p:cNvSpPr/>
          <p:nvPr/>
        </p:nvSpPr>
        <p:spPr>
          <a:xfrm>
            <a:off x="4605638" y="4193070"/>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Rektangel 50">
            <a:extLst>
              <a:ext uri="{FF2B5EF4-FFF2-40B4-BE49-F238E27FC236}">
                <a16:creationId xmlns:a16="http://schemas.microsoft.com/office/drawing/2014/main" id="{B9F6A345-EF0C-C081-2414-32F56CF681E4}"/>
              </a:ext>
            </a:extLst>
          </p:cNvPr>
          <p:cNvSpPr/>
          <p:nvPr/>
        </p:nvSpPr>
        <p:spPr>
          <a:xfrm>
            <a:off x="7051518" y="4120799"/>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Rektangel 51">
            <a:extLst>
              <a:ext uri="{FF2B5EF4-FFF2-40B4-BE49-F238E27FC236}">
                <a16:creationId xmlns:a16="http://schemas.microsoft.com/office/drawing/2014/main" id="{600BFFFE-F4F6-3195-C94C-B13EE0F378C9}"/>
              </a:ext>
            </a:extLst>
          </p:cNvPr>
          <p:cNvSpPr/>
          <p:nvPr/>
        </p:nvSpPr>
        <p:spPr>
          <a:xfrm>
            <a:off x="9550671" y="415942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53">
            <a:extLst>
              <a:ext uri="{FF2B5EF4-FFF2-40B4-BE49-F238E27FC236}">
                <a16:creationId xmlns:a16="http://schemas.microsoft.com/office/drawing/2014/main" id="{AFF4551E-602C-5362-3A9A-7DE7CA92B9C5}"/>
              </a:ext>
            </a:extLst>
          </p:cNvPr>
          <p:cNvSpPr/>
          <p:nvPr/>
        </p:nvSpPr>
        <p:spPr>
          <a:xfrm>
            <a:off x="7059824" y="3955559"/>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16" name="Pratbubbla: rektangel med rundade hörn 15">
            <a:extLst>
              <a:ext uri="{FF2B5EF4-FFF2-40B4-BE49-F238E27FC236}">
                <a16:creationId xmlns:a16="http://schemas.microsoft.com/office/drawing/2014/main" id="{883EF8B6-0027-1DA5-6471-8356B69F807F}"/>
              </a:ext>
            </a:extLst>
          </p:cNvPr>
          <p:cNvSpPr/>
          <p:nvPr/>
        </p:nvSpPr>
        <p:spPr>
          <a:xfrm>
            <a:off x="8905282" y="5248275"/>
            <a:ext cx="1907765" cy="513794"/>
          </a:xfrm>
          <a:prstGeom prst="wedgeRoundRectCallout">
            <a:avLst>
              <a:gd name="adj1" fmla="val -9849"/>
              <a:gd name="adj2" fmla="val -21557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bg1"/>
              </a:solidFill>
            </a:endParaRPr>
          </a:p>
        </p:txBody>
      </p:sp>
      <p:sp>
        <p:nvSpPr>
          <p:cNvPr id="19" name="Pratbubbla: rektangel med rundade hörn 18">
            <a:extLst>
              <a:ext uri="{FF2B5EF4-FFF2-40B4-BE49-F238E27FC236}">
                <a16:creationId xmlns:a16="http://schemas.microsoft.com/office/drawing/2014/main" id="{36419B09-E66E-9EBD-24B5-B02A186B62DD}"/>
              </a:ext>
            </a:extLst>
          </p:cNvPr>
          <p:cNvSpPr/>
          <p:nvPr/>
        </p:nvSpPr>
        <p:spPr>
          <a:xfrm>
            <a:off x="8905281" y="5240324"/>
            <a:ext cx="1907765" cy="513794"/>
          </a:xfrm>
          <a:prstGeom prst="wedgeRoundRectCallout">
            <a:avLst>
              <a:gd name="adj1" fmla="val 90006"/>
              <a:gd name="adj2" fmla="val -23411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solidFill>
                  <a:schemeClr val="bg1"/>
                </a:solidFill>
              </a:rPr>
              <a:t>Allt tuffare gränsvärde</a:t>
            </a:r>
            <a:endParaRPr lang="sv-SE" dirty="0">
              <a:solidFill>
                <a:schemeClr val="bg1"/>
              </a:solidFill>
            </a:endParaRPr>
          </a:p>
        </p:txBody>
      </p:sp>
    </p:spTree>
    <p:extLst>
      <p:ext uri="{BB962C8B-B14F-4D97-AF65-F5344CB8AC3E}">
        <p14:creationId xmlns:p14="http://schemas.microsoft.com/office/powerpoint/2010/main" val="3107343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7" grpId="0" animBg="1"/>
      <p:bldP spid="18" grpId="0" animBg="1"/>
      <p:bldP spid="21" grpId="0" animBg="1"/>
      <p:bldP spid="22" grpId="0" animBg="1"/>
      <p:bldP spid="23" grpId="0" animBg="1"/>
      <p:bldP spid="27" grpId="0" animBg="1"/>
      <p:bldP spid="28" grpId="0" animBg="1"/>
      <p:bldP spid="29" grpId="0" animBg="1"/>
      <p:bldP spid="31" grpId="0" animBg="1"/>
      <p:bldP spid="33" grpId="0" animBg="1"/>
      <p:bldP spid="34" grpId="0" animBg="1"/>
      <p:bldP spid="35"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4" grpId="0" animBg="1"/>
      <p:bldP spid="16"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8B3BE-F62B-2854-3F46-A29CFA21EE2F}"/>
            </a:ext>
          </a:extLst>
        </p:cNvPr>
        <p:cNvGrpSpPr/>
        <p:nvPr/>
      </p:nvGrpSpPr>
      <p:grpSpPr>
        <a:xfrm>
          <a:off x="0" y="0"/>
          <a:ext cx="0" cy="0"/>
          <a:chOff x="0" y="0"/>
          <a:chExt cx="0" cy="0"/>
        </a:xfrm>
      </p:grpSpPr>
      <p:sp>
        <p:nvSpPr>
          <p:cNvPr id="2" name="Ellips 1">
            <a:extLst>
              <a:ext uri="{FF2B5EF4-FFF2-40B4-BE49-F238E27FC236}">
                <a16:creationId xmlns:a16="http://schemas.microsoft.com/office/drawing/2014/main" id="{3DEF4342-C624-3418-980F-4D2C04E779EE}"/>
              </a:ext>
            </a:extLst>
          </p:cNvPr>
          <p:cNvSpPr/>
          <p:nvPr/>
        </p:nvSpPr>
        <p:spPr>
          <a:xfrm>
            <a:off x="1466820" y="379552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Ellips 2">
            <a:extLst>
              <a:ext uri="{FF2B5EF4-FFF2-40B4-BE49-F238E27FC236}">
                <a16:creationId xmlns:a16="http://schemas.microsoft.com/office/drawing/2014/main" id="{994DA1E0-BDDB-2007-A9C9-D84ED2A97A08}"/>
              </a:ext>
            </a:extLst>
          </p:cNvPr>
          <p:cNvSpPr/>
          <p:nvPr/>
        </p:nvSpPr>
        <p:spPr>
          <a:xfrm>
            <a:off x="1476345" y="32049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Ellips 3">
            <a:extLst>
              <a:ext uri="{FF2B5EF4-FFF2-40B4-BE49-F238E27FC236}">
                <a16:creationId xmlns:a16="http://schemas.microsoft.com/office/drawing/2014/main" id="{D41916CF-449B-F167-CCD6-CF17E169ADA0}"/>
              </a:ext>
            </a:extLst>
          </p:cNvPr>
          <p:cNvSpPr/>
          <p:nvPr/>
        </p:nvSpPr>
        <p:spPr>
          <a:xfrm>
            <a:off x="1485870" y="43860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Ellips 4">
            <a:extLst>
              <a:ext uri="{FF2B5EF4-FFF2-40B4-BE49-F238E27FC236}">
                <a16:creationId xmlns:a16="http://schemas.microsoft.com/office/drawing/2014/main" id="{392B8A26-B248-E91B-3BC7-574131FFED5C}"/>
              </a:ext>
            </a:extLst>
          </p:cNvPr>
          <p:cNvSpPr/>
          <p:nvPr/>
        </p:nvSpPr>
        <p:spPr>
          <a:xfrm>
            <a:off x="1466820" y="5315815"/>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128AAF3C-BF54-9E67-4D14-BAD57CA6BFAA}"/>
              </a:ext>
            </a:extLst>
          </p:cNvPr>
          <p:cNvSpPr/>
          <p:nvPr/>
        </p:nvSpPr>
        <p:spPr>
          <a:xfrm>
            <a:off x="352104" y="2062349"/>
            <a:ext cx="2186279"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Typ anläggningsprojekt, ex: markarbete</a:t>
            </a:r>
            <a:endParaRPr lang="sv-SE" dirty="0"/>
          </a:p>
        </p:txBody>
      </p:sp>
      <p:sp>
        <p:nvSpPr>
          <p:cNvPr id="7" name="Rektangel 6">
            <a:extLst>
              <a:ext uri="{FF2B5EF4-FFF2-40B4-BE49-F238E27FC236}">
                <a16:creationId xmlns:a16="http://schemas.microsoft.com/office/drawing/2014/main" id="{89D80009-0977-1E18-3C8F-1AB4B616A313}"/>
              </a:ext>
            </a:extLst>
          </p:cNvPr>
          <p:cNvSpPr/>
          <p:nvPr/>
        </p:nvSpPr>
        <p:spPr>
          <a:xfrm>
            <a:off x="392759" y="3076575"/>
            <a:ext cx="2145623" cy="1943100"/>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algn="ctr"/>
            <a:r>
              <a:rPr lang="sv-SE" dirty="0">
                <a:solidFill>
                  <a:schemeClr val="tx1"/>
                </a:solidFill>
              </a:rPr>
              <a:t>Ex ”</a:t>
            </a:r>
            <a:r>
              <a:rPr lang="sv-SE" dirty="0" err="1">
                <a:solidFill>
                  <a:schemeClr val="tx1"/>
                </a:solidFill>
              </a:rPr>
              <a:t>Lunda</a:t>
            </a:r>
            <a:r>
              <a:rPr lang="sv-SE" dirty="0">
                <a:solidFill>
                  <a:schemeClr val="tx1"/>
                </a:solidFill>
              </a:rPr>
              <a:t> lera” och lika byggprojekt (särberäkningar)</a:t>
            </a:r>
          </a:p>
        </p:txBody>
      </p:sp>
      <p:sp>
        <p:nvSpPr>
          <p:cNvPr id="8" name="Rektangel 7">
            <a:extLst>
              <a:ext uri="{FF2B5EF4-FFF2-40B4-BE49-F238E27FC236}">
                <a16:creationId xmlns:a16="http://schemas.microsoft.com/office/drawing/2014/main" id="{6817EA3E-26DC-9355-3AAF-0AB33960BBDB}"/>
              </a:ext>
            </a:extLst>
          </p:cNvPr>
          <p:cNvSpPr/>
          <p:nvPr/>
        </p:nvSpPr>
        <p:spPr>
          <a:xfrm>
            <a:off x="300007" y="5897893"/>
            <a:ext cx="2238375"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Projektspecifika beräkningar per projekt =</a:t>
            </a:r>
            <a:endParaRPr lang="sv-SE" dirty="0"/>
          </a:p>
        </p:txBody>
      </p:sp>
      <p:sp>
        <p:nvSpPr>
          <p:cNvPr id="9" name="Ellips 8">
            <a:extLst>
              <a:ext uri="{FF2B5EF4-FFF2-40B4-BE49-F238E27FC236}">
                <a16:creationId xmlns:a16="http://schemas.microsoft.com/office/drawing/2014/main" id="{6E82F38E-FBBD-AADA-163A-5DB6F89EF001}"/>
              </a:ext>
            </a:extLst>
          </p:cNvPr>
          <p:cNvSpPr/>
          <p:nvPr/>
        </p:nvSpPr>
        <p:spPr>
          <a:xfrm>
            <a:off x="2219295" y="6478918"/>
            <a:ext cx="219105" cy="22897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Höger klammerparentes 22">
            <a:extLst>
              <a:ext uri="{FF2B5EF4-FFF2-40B4-BE49-F238E27FC236}">
                <a16:creationId xmlns:a16="http://schemas.microsoft.com/office/drawing/2014/main" id="{986D56AA-14F5-EBCD-6211-6A8A4225ADF2}"/>
              </a:ext>
            </a:extLst>
          </p:cNvPr>
          <p:cNvSpPr/>
          <p:nvPr/>
        </p:nvSpPr>
        <p:spPr>
          <a:xfrm rot="16200000">
            <a:off x="6022270" y="-4110170"/>
            <a:ext cx="361950" cy="11702282"/>
          </a:xfrm>
          <a:prstGeom prst="rightBrace">
            <a:avLst>
              <a:gd name="adj1" fmla="val 530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24" name="Rektangel 23">
            <a:extLst>
              <a:ext uri="{FF2B5EF4-FFF2-40B4-BE49-F238E27FC236}">
                <a16:creationId xmlns:a16="http://schemas.microsoft.com/office/drawing/2014/main" id="{C2209869-3D94-5FA3-F44F-63E4294D2004}"/>
              </a:ext>
            </a:extLst>
          </p:cNvPr>
          <p:cNvSpPr/>
          <p:nvPr/>
        </p:nvSpPr>
        <p:spPr>
          <a:xfrm>
            <a:off x="707085" y="345650"/>
            <a:ext cx="9249303" cy="1161772"/>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b="1" dirty="0">
                <a:solidFill>
                  <a:schemeClr val="tx1"/>
                </a:solidFill>
              </a:rPr>
              <a:t>ÖVERSIKT KLIMATOPTIMERING – ANLÄGGNING: </a:t>
            </a:r>
          </a:p>
          <a:p>
            <a:pPr marL="285750" indent="-285750">
              <a:buFont typeface="Arial" panose="020B0604020202020204" pitchFamily="34" charset="0"/>
              <a:buChar char="•"/>
            </a:pPr>
            <a:r>
              <a:rPr lang="sv-SE" b="1" dirty="0">
                <a:solidFill>
                  <a:srgbClr val="0070C0"/>
                </a:solidFill>
              </a:rPr>
              <a:t>När nöjd? Hur ta fram referensvärden inkl bästa klimatval referensvärde för anläggning?</a:t>
            </a:r>
          </a:p>
          <a:p>
            <a:pPr marL="285750" indent="-285750">
              <a:buFont typeface="Arial" panose="020B0604020202020204" pitchFamily="34" charset="0"/>
              <a:buChar char="•"/>
            </a:pPr>
            <a:r>
              <a:rPr lang="sv-SE" b="1" dirty="0">
                <a:solidFill>
                  <a:srgbClr val="0070C0"/>
                </a:solidFill>
              </a:rPr>
              <a:t>2025 finns det generellt ej framtaget referensvärden för anläggningsprojekt (finns på urval Trafikverket projekt, och några enstaka anläggningsprojekt)</a:t>
            </a:r>
            <a:endParaRPr lang="sv-SE" dirty="0">
              <a:solidFill>
                <a:srgbClr val="0070C0"/>
              </a:solidFill>
            </a:endParaRPr>
          </a:p>
        </p:txBody>
      </p:sp>
      <p:sp>
        <p:nvSpPr>
          <p:cNvPr id="16" name="Höger klammerparentes 15">
            <a:extLst>
              <a:ext uri="{FF2B5EF4-FFF2-40B4-BE49-F238E27FC236}">
                <a16:creationId xmlns:a16="http://schemas.microsoft.com/office/drawing/2014/main" id="{49664ABC-B193-E6D6-BB3E-251D26ADD37B}"/>
              </a:ext>
            </a:extLst>
          </p:cNvPr>
          <p:cNvSpPr/>
          <p:nvPr/>
        </p:nvSpPr>
        <p:spPr>
          <a:xfrm>
            <a:off x="3962400" y="3243077"/>
            <a:ext cx="361950" cy="1814698"/>
          </a:xfrm>
          <a:prstGeom prst="rightBrace">
            <a:avLst>
              <a:gd name="adj1" fmla="val 3201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9" name="Rektangel 18">
            <a:extLst>
              <a:ext uri="{FF2B5EF4-FFF2-40B4-BE49-F238E27FC236}">
                <a16:creationId xmlns:a16="http://schemas.microsoft.com/office/drawing/2014/main" id="{A8670055-EF3D-D15B-7A6D-FC70987836EE}"/>
              </a:ext>
            </a:extLst>
          </p:cNvPr>
          <p:cNvSpPr/>
          <p:nvPr/>
        </p:nvSpPr>
        <p:spPr>
          <a:xfrm>
            <a:off x="2962273" y="5897893"/>
            <a:ext cx="9092111"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Arial" panose="020B0604020202020204" pitchFamily="34" charset="0"/>
              <a:buChar char="•"/>
            </a:pPr>
            <a:r>
              <a:rPr lang="sv-SE" b="1" dirty="0"/>
              <a:t>Genomsnitt referensvärde – statistiskt underlag behövs (först preliminärt). </a:t>
            </a:r>
          </a:p>
          <a:p>
            <a:pPr marL="285750" indent="-285750">
              <a:buFont typeface="Arial" panose="020B0604020202020204" pitchFamily="34" charset="0"/>
              <a:buChar char="•"/>
            </a:pPr>
            <a:r>
              <a:rPr lang="sv-SE" b="1" dirty="0"/>
              <a:t>Flera olika studier behövs som med tiden kvalitativt förfinar /förbättrar referensvärdena</a:t>
            </a:r>
            <a:endParaRPr lang="sv-SE" dirty="0"/>
          </a:p>
        </p:txBody>
      </p:sp>
      <p:sp>
        <p:nvSpPr>
          <p:cNvPr id="20" name="Ellips 19">
            <a:extLst>
              <a:ext uri="{FF2B5EF4-FFF2-40B4-BE49-F238E27FC236}">
                <a16:creationId xmlns:a16="http://schemas.microsoft.com/office/drawing/2014/main" id="{7317CD8E-0A0B-B8D2-4F66-88E3E39E0AAF}"/>
              </a:ext>
            </a:extLst>
          </p:cNvPr>
          <p:cNvSpPr/>
          <p:nvPr/>
        </p:nvSpPr>
        <p:spPr>
          <a:xfrm>
            <a:off x="4454024" y="3924114"/>
            <a:ext cx="483539" cy="452623"/>
          </a:xfrm>
          <a:prstGeom prst="ellipse">
            <a:avLst/>
          </a:prstGeom>
          <a:solidFill>
            <a:schemeClr val="bg1">
              <a:lumMod val="65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5" name="Rektangel 24">
            <a:extLst>
              <a:ext uri="{FF2B5EF4-FFF2-40B4-BE49-F238E27FC236}">
                <a16:creationId xmlns:a16="http://schemas.microsoft.com/office/drawing/2014/main" id="{A4165C03-537D-538E-8C02-8B14125D7FDC}"/>
              </a:ext>
            </a:extLst>
          </p:cNvPr>
          <p:cNvSpPr/>
          <p:nvPr/>
        </p:nvSpPr>
        <p:spPr>
          <a:xfrm>
            <a:off x="2900333" y="2095223"/>
            <a:ext cx="2143125"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Traditionellt:</a:t>
            </a:r>
          </a:p>
          <a:p>
            <a:pPr algn="ctr"/>
            <a:r>
              <a:rPr lang="sv-SE" b="1" dirty="0"/>
              <a:t>Hur det byggdes 2015-2020</a:t>
            </a:r>
            <a:endParaRPr lang="sv-SE" dirty="0"/>
          </a:p>
        </p:txBody>
      </p:sp>
      <p:sp>
        <p:nvSpPr>
          <p:cNvPr id="31" name="Rektangel 30">
            <a:extLst>
              <a:ext uri="{FF2B5EF4-FFF2-40B4-BE49-F238E27FC236}">
                <a16:creationId xmlns:a16="http://schemas.microsoft.com/office/drawing/2014/main" id="{B90AF0FB-5CED-E550-B2E1-62510349DA17}"/>
              </a:ext>
            </a:extLst>
          </p:cNvPr>
          <p:cNvSpPr/>
          <p:nvPr/>
        </p:nvSpPr>
        <p:spPr>
          <a:xfrm>
            <a:off x="5249395" y="2095224"/>
            <a:ext cx="2143125" cy="743318"/>
          </a:xfrm>
          <a:prstGeom prst="rect">
            <a:avLst/>
          </a:prstGeom>
          <a:solidFill>
            <a:schemeClr val="accent6">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Klimatförbättrat: </a:t>
            </a:r>
          </a:p>
          <a:p>
            <a:pPr algn="ctr"/>
            <a:r>
              <a:rPr lang="sv-SE" b="1" dirty="0"/>
              <a:t>Från 1-40% CO2e</a:t>
            </a:r>
            <a:endParaRPr lang="sv-SE" dirty="0"/>
          </a:p>
        </p:txBody>
      </p:sp>
      <p:sp>
        <p:nvSpPr>
          <p:cNvPr id="32" name="Rektangel 31">
            <a:extLst>
              <a:ext uri="{FF2B5EF4-FFF2-40B4-BE49-F238E27FC236}">
                <a16:creationId xmlns:a16="http://schemas.microsoft.com/office/drawing/2014/main" id="{BB90906D-9786-1BA6-8398-A8E28A004BD5}"/>
              </a:ext>
            </a:extLst>
          </p:cNvPr>
          <p:cNvSpPr/>
          <p:nvPr/>
        </p:nvSpPr>
        <p:spPr>
          <a:xfrm>
            <a:off x="7591687" y="2087982"/>
            <a:ext cx="2143125" cy="750560"/>
          </a:xfrm>
          <a:prstGeom prst="rect">
            <a:avLst/>
          </a:prstGeom>
          <a:solidFill>
            <a:schemeClr val="accent6">
              <a:lumMod val="40000"/>
              <a:lumOff val="6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Klimatoptimerat:</a:t>
            </a:r>
          </a:p>
          <a:p>
            <a:pPr algn="ctr"/>
            <a:r>
              <a:rPr lang="sv-SE" b="1" dirty="0"/>
              <a:t>&gt; 40% + </a:t>
            </a:r>
            <a:r>
              <a:rPr lang="sv-SE" b="1" dirty="0">
                <a:solidFill>
                  <a:srgbClr val="FF0000"/>
                </a:solidFill>
              </a:rPr>
              <a:t>motivera ansvarstagande</a:t>
            </a:r>
            <a:endParaRPr lang="sv-SE" dirty="0">
              <a:solidFill>
                <a:srgbClr val="FF0000"/>
              </a:solidFill>
            </a:endParaRPr>
          </a:p>
        </p:txBody>
      </p:sp>
      <p:sp>
        <p:nvSpPr>
          <p:cNvPr id="33" name="Höger klammerparentes 32">
            <a:extLst>
              <a:ext uri="{FF2B5EF4-FFF2-40B4-BE49-F238E27FC236}">
                <a16:creationId xmlns:a16="http://schemas.microsoft.com/office/drawing/2014/main" id="{4D92AF1C-806E-4FEC-3315-F6C932ED9FA2}"/>
              </a:ext>
            </a:extLst>
          </p:cNvPr>
          <p:cNvSpPr/>
          <p:nvPr/>
        </p:nvSpPr>
        <p:spPr>
          <a:xfrm>
            <a:off x="6429377"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4" name="Ellips 33">
            <a:extLst>
              <a:ext uri="{FF2B5EF4-FFF2-40B4-BE49-F238E27FC236}">
                <a16:creationId xmlns:a16="http://schemas.microsoft.com/office/drawing/2014/main" id="{55A5BD08-E4D5-0C64-037F-CBBCA1F5DC28}"/>
              </a:ext>
            </a:extLst>
          </p:cNvPr>
          <p:cNvSpPr/>
          <p:nvPr/>
        </p:nvSpPr>
        <p:spPr>
          <a:xfrm>
            <a:off x="6921001" y="3886014"/>
            <a:ext cx="483539" cy="452623"/>
          </a:xfrm>
          <a:prstGeom prst="ellipse">
            <a:avLst/>
          </a:prstGeom>
          <a:solidFill>
            <a:schemeClr val="accent6">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35" name="Pil: höger 34">
            <a:extLst>
              <a:ext uri="{FF2B5EF4-FFF2-40B4-BE49-F238E27FC236}">
                <a16:creationId xmlns:a16="http://schemas.microsoft.com/office/drawing/2014/main" id="{E724F669-3DF6-1918-F242-4A2F2DD6F414}"/>
              </a:ext>
            </a:extLst>
          </p:cNvPr>
          <p:cNvSpPr/>
          <p:nvPr/>
        </p:nvSpPr>
        <p:spPr>
          <a:xfrm>
            <a:off x="2962274" y="3243077"/>
            <a:ext cx="870451"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36" name="Pil: höger 35">
            <a:extLst>
              <a:ext uri="{FF2B5EF4-FFF2-40B4-BE49-F238E27FC236}">
                <a16:creationId xmlns:a16="http://schemas.microsoft.com/office/drawing/2014/main" id="{6DEB3E25-3C41-6FC9-9B6F-0F88170D9F1B}"/>
              </a:ext>
            </a:extLst>
          </p:cNvPr>
          <p:cNvSpPr/>
          <p:nvPr/>
        </p:nvSpPr>
        <p:spPr>
          <a:xfrm>
            <a:off x="5306544" y="3340801"/>
            <a:ext cx="1002590"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37" name="Höger klammerparentes 36">
            <a:extLst>
              <a:ext uri="{FF2B5EF4-FFF2-40B4-BE49-F238E27FC236}">
                <a16:creationId xmlns:a16="http://schemas.microsoft.com/office/drawing/2014/main" id="{4C3960AA-4062-7C0A-FFCD-36C33C70FA22}"/>
              </a:ext>
            </a:extLst>
          </p:cNvPr>
          <p:cNvSpPr/>
          <p:nvPr/>
        </p:nvSpPr>
        <p:spPr>
          <a:xfrm>
            <a:off x="8905282"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8" name="Ellips 37">
            <a:extLst>
              <a:ext uri="{FF2B5EF4-FFF2-40B4-BE49-F238E27FC236}">
                <a16:creationId xmlns:a16="http://schemas.microsoft.com/office/drawing/2014/main" id="{5AA7199B-DC08-D5E7-AEFA-ED3A202F02D3}"/>
              </a:ext>
            </a:extLst>
          </p:cNvPr>
          <p:cNvSpPr/>
          <p:nvPr/>
        </p:nvSpPr>
        <p:spPr>
          <a:xfrm>
            <a:off x="9396906" y="3886014"/>
            <a:ext cx="483539" cy="452623"/>
          </a:xfrm>
          <a:prstGeom prst="ellipse">
            <a:avLst/>
          </a:prstGeom>
          <a:solidFill>
            <a:schemeClr val="accent6">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39" name="Pil: höger 38">
            <a:extLst>
              <a:ext uri="{FF2B5EF4-FFF2-40B4-BE49-F238E27FC236}">
                <a16:creationId xmlns:a16="http://schemas.microsoft.com/office/drawing/2014/main" id="{B91514CA-6A2D-6A90-EF2B-33D9B10EB034}"/>
              </a:ext>
            </a:extLst>
          </p:cNvPr>
          <p:cNvSpPr/>
          <p:nvPr/>
        </p:nvSpPr>
        <p:spPr>
          <a:xfrm>
            <a:off x="7782448" y="3340801"/>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40" name="Rektangel 39">
            <a:extLst>
              <a:ext uri="{FF2B5EF4-FFF2-40B4-BE49-F238E27FC236}">
                <a16:creationId xmlns:a16="http://schemas.microsoft.com/office/drawing/2014/main" id="{85716A31-B261-2C4D-D258-AF03A2942F04}"/>
              </a:ext>
            </a:extLst>
          </p:cNvPr>
          <p:cNvSpPr/>
          <p:nvPr/>
        </p:nvSpPr>
        <p:spPr>
          <a:xfrm>
            <a:off x="9940749" y="2078457"/>
            <a:ext cx="2143125" cy="769610"/>
          </a:xfrm>
          <a:prstGeom prst="rect">
            <a:avLst/>
          </a:prstGeom>
          <a:solidFill>
            <a:schemeClr val="accent6">
              <a:lumMod val="60000"/>
              <a:lumOff val="4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Klimatbalanserat</a:t>
            </a:r>
            <a:endParaRPr lang="sv-SE" dirty="0"/>
          </a:p>
        </p:txBody>
      </p:sp>
      <p:sp>
        <p:nvSpPr>
          <p:cNvPr id="41" name="Höger klammerparentes 40">
            <a:extLst>
              <a:ext uri="{FF2B5EF4-FFF2-40B4-BE49-F238E27FC236}">
                <a16:creationId xmlns:a16="http://schemas.microsoft.com/office/drawing/2014/main" id="{B5EC7030-7428-9601-836C-BD04B5C77AE9}"/>
              </a:ext>
            </a:extLst>
          </p:cNvPr>
          <p:cNvSpPr/>
          <p:nvPr/>
        </p:nvSpPr>
        <p:spPr>
          <a:xfrm>
            <a:off x="11079222" y="3226410"/>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42" name="Ellips 41">
            <a:extLst>
              <a:ext uri="{FF2B5EF4-FFF2-40B4-BE49-F238E27FC236}">
                <a16:creationId xmlns:a16="http://schemas.microsoft.com/office/drawing/2014/main" id="{606A844E-922E-084B-F55C-4BE4A7A77536}"/>
              </a:ext>
            </a:extLst>
          </p:cNvPr>
          <p:cNvSpPr/>
          <p:nvPr/>
        </p:nvSpPr>
        <p:spPr>
          <a:xfrm>
            <a:off x="11570846" y="3907447"/>
            <a:ext cx="483539" cy="452623"/>
          </a:xfrm>
          <a:prstGeom prst="ellipse">
            <a:avLst/>
          </a:prstGeom>
          <a:solidFill>
            <a:schemeClr val="accent6">
              <a:lumMod val="60000"/>
              <a:lumOff val="4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43" name="Pil: höger 42">
            <a:extLst>
              <a:ext uri="{FF2B5EF4-FFF2-40B4-BE49-F238E27FC236}">
                <a16:creationId xmlns:a16="http://schemas.microsoft.com/office/drawing/2014/main" id="{01ABCF48-273D-B3C4-9EC1-4D44ED625D34}"/>
              </a:ext>
            </a:extLst>
          </p:cNvPr>
          <p:cNvSpPr/>
          <p:nvPr/>
        </p:nvSpPr>
        <p:spPr>
          <a:xfrm>
            <a:off x="9956388" y="3362234"/>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44" name="Rektangel 43">
            <a:extLst>
              <a:ext uri="{FF2B5EF4-FFF2-40B4-BE49-F238E27FC236}">
                <a16:creationId xmlns:a16="http://schemas.microsoft.com/office/drawing/2014/main" id="{21856FF5-68B6-9EDA-7E65-451EECD8135F}"/>
              </a:ext>
            </a:extLst>
          </p:cNvPr>
          <p:cNvSpPr/>
          <p:nvPr/>
        </p:nvSpPr>
        <p:spPr>
          <a:xfrm>
            <a:off x="106085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textruta 44">
            <a:extLst>
              <a:ext uri="{FF2B5EF4-FFF2-40B4-BE49-F238E27FC236}">
                <a16:creationId xmlns:a16="http://schemas.microsoft.com/office/drawing/2014/main" id="{B82F0358-BD6E-D89C-88D2-A24E23CBBA94}"/>
              </a:ext>
            </a:extLst>
          </p:cNvPr>
          <p:cNvSpPr txBox="1"/>
          <p:nvPr/>
        </p:nvSpPr>
        <p:spPr>
          <a:xfrm>
            <a:off x="10800825" y="30622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 name="textruta 45">
            <a:extLst>
              <a:ext uri="{FF2B5EF4-FFF2-40B4-BE49-F238E27FC236}">
                <a16:creationId xmlns:a16="http://schemas.microsoft.com/office/drawing/2014/main" id="{A28E686C-9A4D-1583-850C-3C6F72CD23DF}"/>
              </a:ext>
            </a:extLst>
          </p:cNvPr>
          <p:cNvSpPr txBox="1"/>
          <p:nvPr/>
        </p:nvSpPr>
        <p:spPr>
          <a:xfrm>
            <a:off x="10813047" y="575626"/>
            <a:ext cx="1378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 2020 -</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 name="Rektangel 46">
            <a:extLst>
              <a:ext uri="{FF2B5EF4-FFF2-40B4-BE49-F238E27FC236}">
                <a16:creationId xmlns:a16="http://schemas.microsoft.com/office/drawing/2014/main" id="{D4397194-AA1D-D9C0-8A18-8E18B7C53F23}"/>
              </a:ext>
            </a:extLst>
          </p:cNvPr>
          <p:cNvSpPr/>
          <p:nvPr/>
        </p:nvSpPr>
        <p:spPr>
          <a:xfrm>
            <a:off x="106085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Rektangel 54">
            <a:extLst>
              <a:ext uri="{FF2B5EF4-FFF2-40B4-BE49-F238E27FC236}">
                <a16:creationId xmlns:a16="http://schemas.microsoft.com/office/drawing/2014/main" id="{8A620D1D-9101-57E6-7F78-41E59CD6CA5F}"/>
              </a:ext>
            </a:extLst>
          </p:cNvPr>
          <p:cNvSpPr/>
          <p:nvPr/>
        </p:nvSpPr>
        <p:spPr>
          <a:xfrm>
            <a:off x="2060575" y="3455076"/>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6" name="Rektangel 55">
            <a:extLst>
              <a:ext uri="{FF2B5EF4-FFF2-40B4-BE49-F238E27FC236}">
                <a16:creationId xmlns:a16="http://schemas.microsoft.com/office/drawing/2014/main" id="{00D303FC-0A3F-BC1A-0EC3-767ADFD20690}"/>
              </a:ext>
            </a:extLst>
          </p:cNvPr>
          <p:cNvSpPr/>
          <p:nvPr/>
        </p:nvSpPr>
        <p:spPr>
          <a:xfrm>
            <a:off x="2051947" y="401809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7" name="Rektangel 56">
            <a:extLst>
              <a:ext uri="{FF2B5EF4-FFF2-40B4-BE49-F238E27FC236}">
                <a16:creationId xmlns:a16="http://schemas.microsoft.com/office/drawing/2014/main" id="{887772D1-73EB-D582-B733-FE495FA84D19}"/>
              </a:ext>
            </a:extLst>
          </p:cNvPr>
          <p:cNvSpPr/>
          <p:nvPr/>
        </p:nvSpPr>
        <p:spPr>
          <a:xfrm>
            <a:off x="2051947" y="4595871"/>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Rektangel 57">
            <a:extLst>
              <a:ext uri="{FF2B5EF4-FFF2-40B4-BE49-F238E27FC236}">
                <a16:creationId xmlns:a16="http://schemas.microsoft.com/office/drawing/2014/main" id="{315D554F-A5F4-B8CF-297F-CE2E19F82408}"/>
              </a:ext>
            </a:extLst>
          </p:cNvPr>
          <p:cNvSpPr/>
          <p:nvPr/>
        </p:nvSpPr>
        <p:spPr>
          <a:xfrm>
            <a:off x="2090443" y="5622392"/>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Rektangel 58">
            <a:extLst>
              <a:ext uri="{FF2B5EF4-FFF2-40B4-BE49-F238E27FC236}">
                <a16:creationId xmlns:a16="http://schemas.microsoft.com/office/drawing/2014/main" id="{42381DC5-E8F0-6D9E-0619-C2E3508FFA27}"/>
              </a:ext>
            </a:extLst>
          </p:cNvPr>
          <p:cNvSpPr/>
          <p:nvPr/>
        </p:nvSpPr>
        <p:spPr>
          <a:xfrm>
            <a:off x="4605638" y="4145445"/>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60" name="Rektangel 59">
            <a:extLst>
              <a:ext uri="{FF2B5EF4-FFF2-40B4-BE49-F238E27FC236}">
                <a16:creationId xmlns:a16="http://schemas.microsoft.com/office/drawing/2014/main" id="{971885AD-C35A-4B20-5D41-11A5275E9DBB}"/>
              </a:ext>
            </a:extLst>
          </p:cNvPr>
          <p:cNvSpPr/>
          <p:nvPr/>
        </p:nvSpPr>
        <p:spPr>
          <a:xfrm>
            <a:off x="7051518" y="407317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Rektangel 60">
            <a:extLst>
              <a:ext uri="{FF2B5EF4-FFF2-40B4-BE49-F238E27FC236}">
                <a16:creationId xmlns:a16="http://schemas.microsoft.com/office/drawing/2014/main" id="{6B5ADAF6-3AFD-D761-D693-F087270F8482}"/>
              </a:ext>
            </a:extLst>
          </p:cNvPr>
          <p:cNvSpPr/>
          <p:nvPr/>
        </p:nvSpPr>
        <p:spPr>
          <a:xfrm>
            <a:off x="9550671" y="4111798"/>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Pratbubbla: rektangel med rundade hörn 9">
            <a:extLst>
              <a:ext uri="{FF2B5EF4-FFF2-40B4-BE49-F238E27FC236}">
                <a16:creationId xmlns:a16="http://schemas.microsoft.com/office/drawing/2014/main" id="{3D49A30A-15A1-4C6B-D1E1-D94111327048}"/>
              </a:ext>
            </a:extLst>
          </p:cNvPr>
          <p:cNvSpPr/>
          <p:nvPr/>
        </p:nvSpPr>
        <p:spPr>
          <a:xfrm>
            <a:off x="8905282" y="5248275"/>
            <a:ext cx="1907765" cy="513794"/>
          </a:xfrm>
          <a:prstGeom prst="wedgeRoundRectCallout">
            <a:avLst>
              <a:gd name="adj1" fmla="val -9849"/>
              <a:gd name="adj2" fmla="val -21557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bg1"/>
              </a:solidFill>
            </a:endParaRPr>
          </a:p>
        </p:txBody>
      </p:sp>
      <p:sp>
        <p:nvSpPr>
          <p:cNvPr id="11" name="Pratbubbla: rektangel med rundade hörn 10">
            <a:extLst>
              <a:ext uri="{FF2B5EF4-FFF2-40B4-BE49-F238E27FC236}">
                <a16:creationId xmlns:a16="http://schemas.microsoft.com/office/drawing/2014/main" id="{E6835ABF-C69F-62D9-600E-1652D7730885}"/>
              </a:ext>
            </a:extLst>
          </p:cNvPr>
          <p:cNvSpPr/>
          <p:nvPr/>
        </p:nvSpPr>
        <p:spPr>
          <a:xfrm>
            <a:off x="8905281" y="5240324"/>
            <a:ext cx="1907765" cy="513794"/>
          </a:xfrm>
          <a:prstGeom prst="wedgeRoundRectCallout">
            <a:avLst>
              <a:gd name="adj1" fmla="val 90006"/>
              <a:gd name="adj2" fmla="val -23411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solidFill>
                  <a:schemeClr val="bg1"/>
                </a:solidFill>
              </a:rPr>
              <a:t>Allt tuffare gränsvärde</a:t>
            </a:r>
            <a:endParaRPr lang="sv-SE" dirty="0">
              <a:solidFill>
                <a:schemeClr val="bg1"/>
              </a:solidFill>
            </a:endParaRPr>
          </a:p>
        </p:txBody>
      </p:sp>
    </p:spTree>
    <p:extLst>
      <p:ext uri="{BB962C8B-B14F-4D97-AF65-F5344CB8AC3E}">
        <p14:creationId xmlns:p14="http://schemas.microsoft.com/office/powerpoint/2010/main" val="106108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1"/>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23" grpId="0" animBg="1"/>
      <p:bldP spid="16" grpId="0" animBg="1"/>
      <p:bldP spid="19" grpId="0" animBg="1"/>
      <p:bldP spid="20" grpId="0" animBg="1"/>
      <p:bldP spid="25"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55" grpId="0" animBg="1"/>
      <p:bldP spid="56" grpId="0" animBg="1"/>
      <p:bldP spid="57" grpId="0" animBg="1"/>
      <p:bldP spid="58" grpId="0" animBg="1"/>
      <p:bldP spid="59" grpId="0" animBg="1"/>
      <p:bldP spid="60" grpId="0" animBg="1"/>
      <p:bldP spid="61"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484F2-3DC6-022B-7FE1-B21EF569F694}"/>
            </a:ext>
          </a:extLst>
        </p:cNvPr>
        <p:cNvGrpSpPr/>
        <p:nvPr/>
      </p:nvGrpSpPr>
      <p:grpSpPr>
        <a:xfrm>
          <a:off x="0" y="0"/>
          <a:ext cx="0" cy="0"/>
          <a:chOff x="0" y="0"/>
          <a:chExt cx="0" cy="0"/>
        </a:xfrm>
      </p:grpSpPr>
      <p:sp>
        <p:nvSpPr>
          <p:cNvPr id="2" name="Ellips 1">
            <a:extLst>
              <a:ext uri="{FF2B5EF4-FFF2-40B4-BE49-F238E27FC236}">
                <a16:creationId xmlns:a16="http://schemas.microsoft.com/office/drawing/2014/main" id="{B3DDAC50-A81B-E357-1F96-C53B4B11EA18}"/>
              </a:ext>
            </a:extLst>
          </p:cNvPr>
          <p:cNvSpPr/>
          <p:nvPr/>
        </p:nvSpPr>
        <p:spPr>
          <a:xfrm>
            <a:off x="1657320" y="379552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Ellips 2">
            <a:extLst>
              <a:ext uri="{FF2B5EF4-FFF2-40B4-BE49-F238E27FC236}">
                <a16:creationId xmlns:a16="http://schemas.microsoft.com/office/drawing/2014/main" id="{B0C96D1A-2298-94AA-C7EF-0D932CAB2F25}"/>
              </a:ext>
            </a:extLst>
          </p:cNvPr>
          <p:cNvSpPr/>
          <p:nvPr/>
        </p:nvSpPr>
        <p:spPr>
          <a:xfrm>
            <a:off x="1666845" y="32049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Ellips 3">
            <a:extLst>
              <a:ext uri="{FF2B5EF4-FFF2-40B4-BE49-F238E27FC236}">
                <a16:creationId xmlns:a16="http://schemas.microsoft.com/office/drawing/2014/main" id="{EC134800-4604-E1B8-F8FC-430F0707013B}"/>
              </a:ext>
            </a:extLst>
          </p:cNvPr>
          <p:cNvSpPr/>
          <p:nvPr/>
        </p:nvSpPr>
        <p:spPr>
          <a:xfrm>
            <a:off x="1676370" y="4386077"/>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Ellips 4">
            <a:extLst>
              <a:ext uri="{FF2B5EF4-FFF2-40B4-BE49-F238E27FC236}">
                <a16:creationId xmlns:a16="http://schemas.microsoft.com/office/drawing/2014/main" id="{726CCBE0-BFAF-1BCA-61B7-F3A37563FF81}"/>
              </a:ext>
            </a:extLst>
          </p:cNvPr>
          <p:cNvSpPr/>
          <p:nvPr/>
        </p:nvSpPr>
        <p:spPr>
          <a:xfrm>
            <a:off x="1657320" y="5315815"/>
            <a:ext cx="483539" cy="4526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Rektangel 5">
            <a:extLst>
              <a:ext uri="{FF2B5EF4-FFF2-40B4-BE49-F238E27FC236}">
                <a16:creationId xmlns:a16="http://schemas.microsoft.com/office/drawing/2014/main" id="{9020D16C-667E-1F9A-E4F8-09C2A633F526}"/>
              </a:ext>
            </a:extLst>
          </p:cNvPr>
          <p:cNvSpPr/>
          <p:nvPr/>
        </p:nvSpPr>
        <p:spPr>
          <a:xfrm>
            <a:off x="530841" y="2102182"/>
            <a:ext cx="2055166"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Typ ROT Projekt, ex: Stambyte</a:t>
            </a:r>
            <a:endParaRPr lang="sv-SE" dirty="0"/>
          </a:p>
        </p:txBody>
      </p:sp>
      <p:sp>
        <p:nvSpPr>
          <p:cNvPr id="7" name="Rektangel 6">
            <a:extLst>
              <a:ext uri="{FF2B5EF4-FFF2-40B4-BE49-F238E27FC236}">
                <a16:creationId xmlns:a16="http://schemas.microsoft.com/office/drawing/2014/main" id="{BBD59A67-0903-4F87-2161-905FD917AD2C}"/>
              </a:ext>
            </a:extLst>
          </p:cNvPr>
          <p:cNvSpPr/>
          <p:nvPr/>
        </p:nvSpPr>
        <p:spPr>
          <a:xfrm>
            <a:off x="530840" y="3076575"/>
            <a:ext cx="2039922" cy="1943100"/>
          </a:xfrm>
          <a:prstGeom prst="rect">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vert="vert270" rtlCol="0" anchor="t"/>
          <a:lstStyle/>
          <a:p>
            <a:pPr algn="ctr"/>
            <a:r>
              <a:rPr lang="sv-SE" dirty="0">
                <a:solidFill>
                  <a:schemeClr val="tx1"/>
                </a:solidFill>
              </a:rPr>
              <a:t>Lika byggprojekt (särberäkningar)</a:t>
            </a:r>
          </a:p>
        </p:txBody>
      </p:sp>
      <p:sp>
        <p:nvSpPr>
          <p:cNvPr id="8" name="Rektangel 7">
            <a:extLst>
              <a:ext uri="{FF2B5EF4-FFF2-40B4-BE49-F238E27FC236}">
                <a16:creationId xmlns:a16="http://schemas.microsoft.com/office/drawing/2014/main" id="{AAC0807A-F047-AB78-B503-D0F25E8645E1}"/>
              </a:ext>
            </a:extLst>
          </p:cNvPr>
          <p:cNvSpPr/>
          <p:nvPr/>
        </p:nvSpPr>
        <p:spPr>
          <a:xfrm>
            <a:off x="347632" y="5897893"/>
            <a:ext cx="2238375"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Projektspecifika beräkningar per projekt =</a:t>
            </a:r>
            <a:endParaRPr lang="sv-SE" dirty="0"/>
          </a:p>
        </p:txBody>
      </p:sp>
      <p:sp>
        <p:nvSpPr>
          <p:cNvPr id="9" name="Ellips 8">
            <a:extLst>
              <a:ext uri="{FF2B5EF4-FFF2-40B4-BE49-F238E27FC236}">
                <a16:creationId xmlns:a16="http://schemas.microsoft.com/office/drawing/2014/main" id="{ED0690F8-0718-4DB7-6631-EC899CAC3DA6}"/>
              </a:ext>
            </a:extLst>
          </p:cNvPr>
          <p:cNvSpPr/>
          <p:nvPr/>
        </p:nvSpPr>
        <p:spPr>
          <a:xfrm>
            <a:off x="2266920" y="6478918"/>
            <a:ext cx="219105" cy="22897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Höger klammerparentes 22">
            <a:extLst>
              <a:ext uri="{FF2B5EF4-FFF2-40B4-BE49-F238E27FC236}">
                <a16:creationId xmlns:a16="http://schemas.microsoft.com/office/drawing/2014/main" id="{C55A2668-9FEA-D293-B124-A971B3BA5F71}"/>
              </a:ext>
            </a:extLst>
          </p:cNvPr>
          <p:cNvSpPr/>
          <p:nvPr/>
        </p:nvSpPr>
        <p:spPr>
          <a:xfrm rot="16200000">
            <a:off x="6126382" y="-3987921"/>
            <a:ext cx="361950" cy="11553033"/>
          </a:xfrm>
          <a:prstGeom prst="rightBrace">
            <a:avLst>
              <a:gd name="adj1" fmla="val 5307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24" name="Rektangel 23">
            <a:extLst>
              <a:ext uri="{FF2B5EF4-FFF2-40B4-BE49-F238E27FC236}">
                <a16:creationId xmlns:a16="http://schemas.microsoft.com/office/drawing/2014/main" id="{31B34AB7-152E-CE9F-91CF-6658272EFCD8}"/>
              </a:ext>
            </a:extLst>
          </p:cNvPr>
          <p:cNvSpPr/>
          <p:nvPr/>
        </p:nvSpPr>
        <p:spPr>
          <a:xfrm>
            <a:off x="707085" y="345650"/>
            <a:ext cx="9027727" cy="1132515"/>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sv-SE" b="1" dirty="0">
                <a:solidFill>
                  <a:schemeClr val="tx1"/>
                </a:solidFill>
              </a:rPr>
              <a:t>ÖVERSIKT KLIMATOPTIMERING – ROT BYGGPROJEKT: </a:t>
            </a:r>
          </a:p>
          <a:p>
            <a:pPr marL="285750" indent="-285750">
              <a:buFont typeface="Arial" panose="020B0604020202020204" pitchFamily="34" charset="0"/>
              <a:buChar char="•"/>
            </a:pPr>
            <a:r>
              <a:rPr lang="sv-SE" b="1" dirty="0">
                <a:solidFill>
                  <a:srgbClr val="0070C0"/>
                </a:solidFill>
              </a:rPr>
              <a:t>När nöjd? Hur ta fram referensvärden inkl mini-målgränsvärde för ROT bygg projekt?</a:t>
            </a:r>
          </a:p>
          <a:p>
            <a:pPr marL="285750" indent="-285750">
              <a:buFont typeface="Arial" panose="020B0604020202020204" pitchFamily="34" charset="0"/>
              <a:buChar char="•"/>
            </a:pPr>
            <a:r>
              <a:rPr lang="sv-SE" b="1" dirty="0">
                <a:solidFill>
                  <a:srgbClr val="0070C0"/>
                </a:solidFill>
              </a:rPr>
              <a:t>2025 finns i sektorn framtaget en hel del referensvärden för olika ROT projekt – med blandad kvalitet</a:t>
            </a:r>
            <a:endParaRPr lang="sv-SE" dirty="0">
              <a:solidFill>
                <a:srgbClr val="0070C0"/>
              </a:solidFill>
            </a:endParaRPr>
          </a:p>
        </p:txBody>
      </p:sp>
      <p:sp>
        <p:nvSpPr>
          <p:cNvPr id="16" name="Höger klammerparentes 15">
            <a:extLst>
              <a:ext uri="{FF2B5EF4-FFF2-40B4-BE49-F238E27FC236}">
                <a16:creationId xmlns:a16="http://schemas.microsoft.com/office/drawing/2014/main" id="{A86B8B1F-6AA2-0E51-283B-01CC8754FE59}"/>
              </a:ext>
            </a:extLst>
          </p:cNvPr>
          <p:cNvSpPr/>
          <p:nvPr/>
        </p:nvSpPr>
        <p:spPr>
          <a:xfrm>
            <a:off x="3962400" y="3243077"/>
            <a:ext cx="361950" cy="1814698"/>
          </a:xfrm>
          <a:prstGeom prst="rightBrace">
            <a:avLst>
              <a:gd name="adj1" fmla="val 32017"/>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19" name="Rektangel 18">
            <a:extLst>
              <a:ext uri="{FF2B5EF4-FFF2-40B4-BE49-F238E27FC236}">
                <a16:creationId xmlns:a16="http://schemas.microsoft.com/office/drawing/2014/main" id="{8CA74206-96AC-6F4E-2AA2-8B9B1F4C14C3}"/>
              </a:ext>
            </a:extLst>
          </p:cNvPr>
          <p:cNvSpPr/>
          <p:nvPr/>
        </p:nvSpPr>
        <p:spPr>
          <a:xfrm>
            <a:off x="2962273" y="5897893"/>
            <a:ext cx="9092111" cy="862568"/>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marL="285750" indent="-285750">
              <a:buFont typeface="Arial" panose="020B0604020202020204" pitchFamily="34" charset="0"/>
              <a:buChar char="•"/>
            </a:pPr>
            <a:r>
              <a:rPr lang="sv-SE" b="1" dirty="0"/>
              <a:t>Genomsnitt referensvärde – statistiskt underlag behövs (först preliminärt). </a:t>
            </a:r>
          </a:p>
          <a:p>
            <a:pPr marL="285750" indent="-285750">
              <a:buFont typeface="Arial" panose="020B0604020202020204" pitchFamily="34" charset="0"/>
              <a:buChar char="•"/>
            </a:pPr>
            <a:r>
              <a:rPr lang="sv-SE" b="1" dirty="0"/>
              <a:t>Flera olika studier behövs som med tiden kvalitativt förfinar /förbättrar referensvärdena</a:t>
            </a:r>
            <a:endParaRPr lang="sv-SE" dirty="0"/>
          </a:p>
        </p:txBody>
      </p:sp>
      <p:sp>
        <p:nvSpPr>
          <p:cNvPr id="20" name="Ellips 19">
            <a:extLst>
              <a:ext uri="{FF2B5EF4-FFF2-40B4-BE49-F238E27FC236}">
                <a16:creationId xmlns:a16="http://schemas.microsoft.com/office/drawing/2014/main" id="{D5244E0A-6371-9BD9-DE92-D20A29C7FD62}"/>
              </a:ext>
            </a:extLst>
          </p:cNvPr>
          <p:cNvSpPr/>
          <p:nvPr/>
        </p:nvSpPr>
        <p:spPr>
          <a:xfrm>
            <a:off x="4454024" y="3924114"/>
            <a:ext cx="483539" cy="452623"/>
          </a:xfrm>
          <a:prstGeom prst="ellipse">
            <a:avLst/>
          </a:prstGeom>
          <a:solidFill>
            <a:schemeClr val="bg1">
              <a:lumMod val="65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25" name="Rektangel 24">
            <a:extLst>
              <a:ext uri="{FF2B5EF4-FFF2-40B4-BE49-F238E27FC236}">
                <a16:creationId xmlns:a16="http://schemas.microsoft.com/office/drawing/2014/main" id="{51DE9E0D-DECB-D513-4E58-FA16B74D6081}"/>
              </a:ext>
            </a:extLst>
          </p:cNvPr>
          <p:cNvSpPr/>
          <p:nvPr/>
        </p:nvSpPr>
        <p:spPr>
          <a:xfrm>
            <a:off x="2900333" y="2095223"/>
            <a:ext cx="2143125" cy="743319"/>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Traditionellt:</a:t>
            </a:r>
          </a:p>
          <a:p>
            <a:pPr algn="ctr"/>
            <a:r>
              <a:rPr lang="sv-SE" b="1" dirty="0"/>
              <a:t>Hur det byggdes 2015-2020</a:t>
            </a:r>
            <a:endParaRPr lang="sv-SE" dirty="0"/>
          </a:p>
        </p:txBody>
      </p:sp>
      <p:sp>
        <p:nvSpPr>
          <p:cNvPr id="31" name="Rektangel 30">
            <a:extLst>
              <a:ext uri="{FF2B5EF4-FFF2-40B4-BE49-F238E27FC236}">
                <a16:creationId xmlns:a16="http://schemas.microsoft.com/office/drawing/2014/main" id="{EBE943CF-1210-82BB-3D91-59D027A2F305}"/>
              </a:ext>
            </a:extLst>
          </p:cNvPr>
          <p:cNvSpPr/>
          <p:nvPr/>
        </p:nvSpPr>
        <p:spPr>
          <a:xfrm>
            <a:off x="5249395" y="2095224"/>
            <a:ext cx="2143125" cy="743318"/>
          </a:xfrm>
          <a:prstGeom prst="rect">
            <a:avLst/>
          </a:prstGeom>
          <a:solidFill>
            <a:schemeClr val="accent6">
              <a:lumMod val="20000"/>
              <a:lumOff val="8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Klimatförbättrat: </a:t>
            </a:r>
          </a:p>
          <a:p>
            <a:pPr algn="ctr"/>
            <a:r>
              <a:rPr lang="sv-SE" b="1" dirty="0"/>
              <a:t>Från 1-30% CO2e</a:t>
            </a:r>
            <a:endParaRPr lang="sv-SE" dirty="0"/>
          </a:p>
        </p:txBody>
      </p:sp>
      <p:sp>
        <p:nvSpPr>
          <p:cNvPr id="32" name="Rektangel 31">
            <a:extLst>
              <a:ext uri="{FF2B5EF4-FFF2-40B4-BE49-F238E27FC236}">
                <a16:creationId xmlns:a16="http://schemas.microsoft.com/office/drawing/2014/main" id="{25128A78-1E90-E990-B25A-F2EF864E8FEE}"/>
              </a:ext>
            </a:extLst>
          </p:cNvPr>
          <p:cNvSpPr/>
          <p:nvPr/>
        </p:nvSpPr>
        <p:spPr>
          <a:xfrm>
            <a:off x="7591687" y="2087982"/>
            <a:ext cx="2143125" cy="750560"/>
          </a:xfrm>
          <a:prstGeom prst="rect">
            <a:avLst/>
          </a:prstGeom>
          <a:solidFill>
            <a:schemeClr val="accent6">
              <a:lumMod val="40000"/>
              <a:lumOff val="6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Klimatoptimerat:</a:t>
            </a:r>
          </a:p>
          <a:p>
            <a:pPr algn="ctr"/>
            <a:r>
              <a:rPr lang="sv-SE" b="1" dirty="0"/>
              <a:t>&gt; 30% + </a:t>
            </a:r>
            <a:r>
              <a:rPr lang="sv-SE" b="1" dirty="0">
                <a:solidFill>
                  <a:srgbClr val="FF0000"/>
                </a:solidFill>
              </a:rPr>
              <a:t>motivera ansvarstagande</a:t>
            </a:r>
            <a:endParaRPr lang="sv-SE" dirty="0">
              <a:solidFill>
                <a:srgbClr val="FF0000"/>
              </a:solidFill>
            </a:endParaRPr>
          </a:p>
        </p:txBody>
      </p:sp>
      <p:sp>
        <p:nvSpPr>
          <p:cNvPr id="33" name="Höger klammerparentes 32">
            <a:extLst>
              <a:ext uri="{FF2B5EF4-FFF2-40B4-BE49-F238E27FC236}">
                <a16:creationId xmlns:a16="http://schemas.microsoft.com/office/drawing/2014/main" id="{F685D7E4-C322-4C8B-EAE6-1C88D4BF3FDE}"/>
              </a:ext>
            </a:extLst>
          </p:cNvPr>
          <p:cNvSpPr/>
          <p:nvPr/>
        </p:nvSpPr>
        <p:spPr>
          <a:xfrm>
            <a:off x="6429377"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4" name="Ellips 33">
            <a:extLst>
              <a:ext uri="{FF2B5EF4-FFF2-40B4-BE49-F238E27FC236}">
                <a16:creationId xmlns:a16="http://schemas.microsoft.com/office/drawing/2014/main" id="{DF2BFFA2-118E-CD48-0447-77504C624238}"/>
              </a:ext>
            </a:extLst>
          </p:cNvPr>
          <p:cNvSpPr/>
          <p:nvPr/>
        </p:nvSpPr>
        <p:spPr>
          <a:xfrm>
            <a:off x="6921001" y="3886014"/>
            <a:ext cx="483539" cy="452623"/>
          </a:xfrm>
          <a:prstGeom prst="ellipse">
            <a:avLst/>
          </a:prstGeom>
          <a:solidFill>
            <a:schemeClr val="accent6">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35" name="Pil: höger 34">
            <a:extLst>
              <a:ext uri="{FF2B5EF4-FFF2-40B4-BE49-F238E27FC236}">
                <a16:creationId xmlns:a16="http://schemas.microsoft.com/office/drawing/2014/main" id="{7FF107D4-3C05-A064-22A3-0A74D12FC888}"/>
              </a:ext>
            </a:extLst>
          </p:cNvPr>
          <p:cNvSpPr/>
          <p:nvPr/>
        </p:nvSpPr>
        <p:spPr>
          <a:xfrm>
            <a:off x="2962274" y="3243077"/>
            <a:ext cx="870451"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36" name="Pil: höger 35">
            <a:extLst>
              <a:ext uri="{FF2B5EF4-FFF2-40B4-BE49-F238E27FC236}">
                <a16:creationId xmlns:a16="http://schemas.microsoft.com/office/drawing/2014/main" id="{43C9F289-C582-D23F-54AF-E016BE99EBC2}"/>
              </a:ext>
            </a:extLst>
          </p:cNvPr>
          <p:cNvSpPr/>
          <p:nvPr/>
        </p:nvSpPr>
        <p:spPr>
          <a:xfrm>
            <a:off x="5306544" y="3340801"/>
            <a:ext cx="1002590"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37" name="Höger klammerparentes 36">
            <a:extLst>
              <a:ext uri="{FF2B5EF4-FFF2-40B4-BE49-F238E27FC236}">
                <a16:creationId xmlns:a16="http://schemas.microsoft.com/office/drawing/2014/main" id="{71912848-4C8A-033E-8FD8-931C3F89B296}"/>
              </a:ext>
            </a:extLst>
          </p:cNvPr>
          <p:cNvSpPr/>
          <p:nvPr/>
        </p:nvSpPr>
        <p:spPr>
          <a:xfrm>
            <a:off x="8905282" y="3204977"/>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8" name="Ellips 37">
            <a:extLst>
              <a:ext uri="{FF2B5EF4-FFF2-40B4-BE49-F238E27FC236}">
                <a16:creationId xmlns:a16="http://schemas.microsoft.com/office/drawing/2014/main" id="{C61B0697-AA07-DB57-67E6-C5D6B4994282}"/>
              </a:ext>
            </a:extLst>
          </p:cNvPr>
          <p:cNvSpPr/>
          <p:nvPr/>
        </p:nvSpPr>
        <p:spPr>
          <a:xfrm>
            <a:off x="9396906" y="3886014"/>
            <a:ext cx="483539" cy="452623"/>
          </a:xfrm>
          <a:prstGeom prst="ellipse">
            <a:avLst/>
          </a:prstGeom>
          <a:solidFill>
            <a:schemeClr val="accent6">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39" name="Pil: höger 38">
            <a:extLst>
              <a:ext uri="{FF2B5EF4-FFF2-40B4-BE49-F238E27FC236}">
                <a16:creationId xmlns:a16="http://schemas.microsoft.com/office/drawing/2014/main" id="{B8C86A85-6EAD-CEB1-7C79-8AA5EB93788C}"/>
              </a:ext>
            </a:extLst>
          </p:cNvPr>
          <p:cNvSpPr/>
          <p:nvPr/>
        </p:nvSpPr>
        <p:spPr>
          <a:xfrm>
            <a:off x="7782448" y="3340801"/>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40" name="Rektangel 39">
            <a:extLst>
              <a:ext uri="{FF2B5EF4-FFF2-40B4-BE49-F238E27FC236}">
                <a16:creationId xmlns:a16="http://schemas.microsoft.com/office/drawing/2014/main" id="{49974157-AB50-FF7C-F2DC-BE90A6861766}"/>
              </a:ext>
            </a:extLst>
          </p:cNvPr>
          <p:cNvSpPr/>
          <p:nvPr/>
        </p:nvSpPr>
        <p:spPr>
          <a:xfrm>
            <a:off x="9940749" y="2078457"/>
            <a:ext cx="2143125" cy="769610"/>
          </a:xfrm>
          <a:prstGeom prst="rect">
            <a:avLst/>
          </a:prstGeom>
          <a:solidFill>
            <a:schemeClr val="accent6">
              <a:lumMod val="60000"/>
              <a:lumOff val="4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r>
              <a:rPr lang="sv-SE" b="1" dirty="0"/>
              <a:t>Klimatbalanserat</a:t>
            </a:r>
            <a:endParaRPr lang="sv-SE" dirty="0"/>
          </a:p>
        </p:txBody>
      </p:sp>
      <p:sp>
        <p:nvSpPr>
          <p:cNvPr id="41" name="Höger klammerparentes 40">
            <a:extLst>
              <a:ext uri="{FF2B5EF4-FFF2-40B4-BE49-F238E27FC236}">
                <a16:creationId xmlns:a16="http://schemas.microsoft.com/office/drawing/2014/main" id="{80E3976B-234E-8F52-23B6-420ADC6EA6F1}"/>
              </a:ext>
            </a:extLst>
          </p:cNvPr>
          <p:cNvSpPr/>
          <p:nvPr/>
        </p:nvSpPr>
        <p:spPr>
          <a:xfrm>
            <a:off x="11079222" y="3226410"/>
            <a:ext cx="361950" cy="1814698"/>
          </a:xfrm>
          <a:prstGeom prst="rightBrace">
            <a:avLst>
              <a:gd name="adj1" fmla="val 3158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42" name="Ellips 41">
            <a:extLst>
              <a:ext uri="{FF2B5EF4-FFF2-40B4-BE49-F238E27FC236}">
                <a16:creationId xmlns:a16="http://schemas.microsoft.com/office/drawing/2014/main" id="{A49CA961-CC11-4159-8F0F-5B10B0E5B210}"/>
              </a:ext>
            </a:extLst>
          </p:cNvPr>
          <p:cNvSpPr/>
          <p:nvPr/>
        </p:nvSpPr>
        <p:spPr>
          <a:xfrm>
            <a:off x="11570846" y="3907447"/>
            <a:ext cx="483539" cy="452623"/>
          </a:xfrm>
          <a:prstGeom prst="ellipse">
            <a:avLst/>
          </a:prstGeom>
          <a:solidFill>
            <a:schemeClr val="accent6">
              <a:lumMod val="60000"/>
              <a:lumOff val="4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sv-SE"/>
          </a:p>
        </p:txBody>
      </p:sp>
      <p:sp>
        <p:nvSpPr>
          <p:cNvPr id="43" name="Pil: höger 42">
            <a:extLst>
              <a:ext uri="{FF2B5EF4-FFF2-40B4-BE49-F238E27FC236}">
                <a16:creationId xmlns:a16="http://schemas.microsoft.com/office/drawing/2014/main" id="{27F3700E-9BF6-98FF-CF95-E379B7F127C7}"/>
              </a:ext>
            </a:extLst>
          </p:cNvPr>
          <p:cNvSpPr/>
          <p:nvPr/>
        </p:nvSpPr>
        <p:spPr>
          <a:xfrm>
            <a:off x="9956388" y="3362234"/>
            <a:ext cx="993159" cy="1814698"/>
          </a:xfrm>
          <a:prstGeom prst="rightArrow">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44" name="Rektangel 43">
            <a:extLst>
              <a:ext uri="{FF2B5EF4-FFF2-40B4-BE49-F238E27FC236}">
                <a16:creationId xmlns:a16="http://schemas.microsoft.com/office/drawing/2014/main" id="{D929360C-5EA5-00CD-50E0-875A6E90E544}"/>
              </a:ext>
            </a:extLst>
          </p:cNvPr>
          <p:cNvSpPr/>
          <p:nvPr/>
        </p:nvSpPr>
        <p:spPr>
          <a:xfrm>
            <a:off x="106085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textruta 44">
            <a:extLst>
              <a:ext uri="{FF2B5EF4-FFF2-40B4-BE49-F238E27FC236}">
                <a16:creationId xmlns:a16="http://schemas.microsoft.com/office/drawing/2014/main" id="{913F94CF-24D0-82BE-138F-0612B2169E2E}"/>
              </a:ext>
            </a:extLst>
          </p:cNvPr>
          <p:cNvSpPr txBox="1"/>
          <p:nvPr/>
        </p:nvSpPr>
        <p:spPr>
          <a:xfrm>
            <a:off x="10800825" y="30622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6" name="textruta 45">
            <a:extLst>
              <a:ext uri="{FF2B5EF4-FFF2-40B4-BE49-F238E27FC236}">
                <a16:creationId xmlns:a16="http://schemas.microsoft.com/office/drawing/2014/main" id="{DE61DBD5-A009-D782-9F10-0DE82325C5A6}"/>
              </a:ext>
            </a:extLst>
          </p:cNvPr>
          <p:cNvSpPr txBox="1"/>
          <p:nvPr/>
        </p:nvSpPr>
        <p:spPr>
          <a:xfrm>
            <a:off x="10813047" y="575626"/>
            <a:ext cx="1378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 2020 -</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 name="Rektangel 46">
            <a:extLst>
              <a:ext uri="{FF2B5EF4-FFF2-40B4-BE49-F238E27FC236}">
                <a16:creationId xmlns:a16="http://schemas.microsoft.com/office/drawing/2014/main" id="{1EC814C3-48BD-F98C-B916-BEAEC3DEDC2E}"/>
              </a:ext>
            </a:extLst>
          </p:cNvPr>
          <p:cNvSpPr/>
          <p:nvPr/>
        </p:nvSpPr>
        <p:spPr>
          <a:xfrm>
            <a:off x="106085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ktangel 47">
            <a:extLst>
              <a:ext uri="{FF2B5EF4-FFF2-40B4-BE49-F238E27FC236}">
                <a16:creationId xmlns:a16="http://schemas.microsoft.com/office/drawing/2014/main" id="{EAE1563A-7722-D0D1-AA72-E5878999EF6D}"/>
              </a:ext>
            </a:extLst>
          </p:cNvPr>
          <p:cNvSpPr/>
          <p:nvPr/>
        </p:nvSpPr>
        <p:spPr>
          <a:xfrm>
            <a:off x="2251075" y="3455076"/>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48">
            <a:extLst>
              <a:ext uri="{FF2B5EF4-FFF2-40B4-BE49-F238E27FC236}">
                <a16:creationId xmlns:a16="http://schemas.microsoft.com/office/drawing/2014/main" id="{F2AD5EE4-400B-315E-3762-E9285D17DD7C}"/>
              </a:ext>
            </a:extLst>
          </p:cNvPr>
          <p:cNvSpPr/>
          <p:nvPr/>
        </p:nvSpPr>
        <p:spPr>
          <a:xfrm>
            <a:off x="2242447" y="401809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Rektangel 49">
            <a:extLst>
              <a:ext uri="{FF2B5EF4-FFF2-40B4-BE49-F238E27FC236}">
                <a16:creationId xmlns:a16="http://schemas.microsoft.com/office/drawing/2014/main" id="{3939007D-A30E-A0E3-7EA2-B342E199BD61}"/>
              </a:ext>
            </a:extLst>
          </p:cNvPr>
          <p:cNvSpPr/>
          <p:nvPr/>
        </p:nvSpPr>
        <p:spPr>
          <a:xfrm>
            <a:off x="2242447" y="4614921"/>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Rektangel 50">
            <a:extLst>
              <a:ext uri="{FF2B5EF4-FFF2-40B4-BE49-F238E27FC236}">
                <a16:creationId xmlns:a16="http://schemas.microsoft.com/office/drawing/2014/main" id="{9946D548-A7AB-416E-1BBA-32ECEA06B4AD}"/>
              </a:ext>
            </a:extLst>
          </p:cNvPr>
          <p:cNvSpPr/>
          <p:nvPr/>
        </p:nvSpPr>
        <p:spPr>
          <a:xfrm>
            <a:off x="2280943" y="5508092"/>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2" name="Rektangel 51">
            <a:extLst>
              <a:ext uri="{FF2B5EF4-FFF2-40B4-BE49-F238E27FC236}">
                <a16:creationId xmlns:a16="http://schemas.microsoft.com/office/drawing/2014/main" id="{715E8FEC-1EF5-AA2F-F9B6-11EB5F36E41B}"/>
              </a:ext>
            </a:extLst>
          </p:cNvPr>
          <p:cNvSpPr/>
          <p:nvPr/>
        </p:nvSpPr>
        <p:spPr>
          <a:xfrm>
            <a:off x="4605638" y="4145445"/>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3" name="Rektangel 52">
            <a:extLst>
              <a:ext uri="{FF2B5EF4-FFF2-40B4-BE49-F238E27FC236}">
                <a16:creationId xmlns:a16="http://schemas.microsoft.com/office/drawing/2014/main" id="{3BC341D9-2BC5-D8D3-47CA-3730667032EB}"/>
              </a:ext>
            </a:extLst>
          </p:cNvPr>
          <p:cNvSpPr/>
          <p:nvPr/>
        </p:nvSpPr>
        <p:spPr>
          <a:xfrm>
            <a:off x="7051518" y="407317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Rektangel 53">
            <a:extLst>
              <a:ext uri="{FF2B5EF4-FFF2-40B4-BE49-F238E27FC236}">
                <a16:creationId xmlns:a16="http://schemas.microsoft.com/office/drawing/2014/main" id="{AD29EDE1-3CAC-A4C9-08D4-57F927D27082}"/>
              </a:ext>
            </a:extLst>
          </p:cNvPr>
          <p:cNvSpPr/>
          <p:nvPr/>
        </p:nvSpPr>
        <p:spPr>
          <a:xfrm>
            <a:off x="9550671" y="4111798"/>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Pratbubbla: rektangel med rundade hörn 9">
            <a:extLst>
              <a:ext uri="{FF2B5EF4-FFF2-40B4-BE49-F238E27FC236}">
                <a16:creationId xmlns:a16="http://schemas.microsoft.com/office/drawing/2014/main" id="{FB668EA8-1F9C-52CF-4E9F-0D15385FB73C}"/>
              </a:ext>
            </a:extLst>
          </p:cNvPr>
          <p:cNvSpPr/>
          <p:nvPr/>
        </p:nvSpPr>
        <p:spPr>
          <a:xfrm>
            <a:off x="8905282" y="5248275"/>
            <a:ext cx="1907765" cy="513794"/>
          </a:xfrm>
          <a:prstGeom prst="wedgeRoundRectCallout">
            <a:avLst>
              <a:gd name="adj1" fmla="val -9849"/>
              <a:gd name="adj2" fmla="val -21557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chemeClr val="bg1"/>
              </a:solidFill>
            </a:endParaRPr>
          </a:p>
        </p:txBody>
      </p:sp>
      <p:sp>
        <p:nvSpPr>
          <p:cNvPr id="11" name="Pratbubbla: rektangel med rundade hörn 10">
            <a:extLst>
              <a:ext uri="{FF2B5EF4-FFF2-40B4-BE49-F238E27FC236}">
                <a16:creationId xmlns:a16="http://schemas.microsoft.com/office/drawing/2014/main" id="{B732745C-C6D6-78F1-61BE-DF6A21968E9E}"/>
              </a:ext>
            </a:extLst>
          </p:cNvPr>
          <p:cNvSpPr/>
          <p:nvPr/>
        </p:nvSpPr>
        <p:spPr>
          <a:xfrm>
            <a:off x="8905281" y="5240324"/>
            <a:ext cx="1907765" cy="513794"/>
          </a:xfrm>
          <a:prstGeom prst="wedgeRoundRectCallout">
            <a:avLst>
              <a:gd name="adj1" fmla="val 90006"/>
              <a:gd name="adj2" fmla="val -234117"/>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solidFill>
                  <a:schemeClr val="bg1"/>
                </a:solidFill>
              </a:rPr>
              <a:t>Allt tuffare gränsvärde</a:t>
            </a:r>
            <a:endParaRPr lang="sv-SE" dirty="0">
              <a:solidFill>
                <a:schemeClr val="bg1"/>
              </a:solidFill>
            </a:endParaRPr>
          </a:p>
        </p:txBody>
      </p:sp>
    </p:spTree>
    <p:extLst>
      <p:ext uri="{BB962C8B-B14F-4D97-AF65-F5344CB8AC3E}">
        <p14:creationId xmlns:p14="http://schemas.microsoft.com/office/powerpoint/2010/main" val="72379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23" grpId="0" animBg="1"/>
      <p:bldP spid="16" grpId="0" animBg="1"/>
      <p:bldP spid="19" grpId="0" animBg="1"/>
      <p:bldP spid="20" grpId="0" animBg="1"/>
      <p:bldP spid="25"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8" grpId="0" animBg="1"/>
      <p:bldP spid="49" grpId="0" animBg="1"/>
      <p:bldP spid="50" grpId="0" animBg="1"/>
      <p:bldP spid="51" grpId="0" animBg="1"/>
      <p:bldP spid="52" grpId="0" animBg="1"/>
      <p:bldP spid="53" grpId="0" animBg="1"/>
      <p:bldP spid="54"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CA6E6-ED1E-88A7-4538-48F4F522DC5E}"/>
            </a:ext>
          </a:extLst>
        </p:cNvPr>
        <p:cNvGrpSpPr/>
        <p:nvPr/>
      </p:nvGrpSpPr>
      <p:grpSpPr>
        <a:xfrm>
          <a:off x="0" y="0"/>
          <a:ext cx="0" cy="0"/>
          <a:chOff x="0" y="0"/>
          <a:chExt cx="0" cy="0"/>
        </a:xfrm>
      </p:grpSpPr>
      <p:sp>
        <p:nvSpPr>
          <p:cNvPr id="21" name="Rektangel: rundade hörn 20">
            <a:extLst>
              <a:ext uri="{FF2B5EF4-FFF2-40B4-BE49-F238E27FC236}">
                <a16:creationId xmlns:a16="http://schemas.microsoft.com/office/drawing/2014/main" id="{306AEC97-8041-F630-1A38-771F59B028AC}"/>
              </a:ext>
            </a:extLst>
          </p:cNvPr>
          <p:cNvSpPr/>
          <p:nvPr/>
        </p:nvSpPr>
        <p:spPr>
          <a:xfrm>
            <a:off x="119336" y="1632236"/>
            <a:ext cx="11809312" cy="3062493"/>
          </a:xfrm>
          <a:prstGeom prst="roundRect">
            <a:avLst/>
          </a:prstGeom>
          <a:solidFill>
            <a:schemeClr val="bg1">
              <a:alpha val="50000"/>
            </a:schemeClr>
          </a:solidFill>
          <a:ln w="57150">
            <a:solidFill>
              <a:srgbClr val="92D050"/>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ktangel: rundade hörn 19">
            <a:extLst>
              <a:ext uri="{FF2B5EF4-FFF2-40B4-BE49-F238E27FC236}">
                <a16:creationId xmlns:a16="http://schemas.microsoft.com/office/drawing/2014/main" id="{E27C667B-927D-D504-4233-99DB54EF83F5}"/>
              </a:ext>
            </a:extLst>
          </p:cNvPr>
          <p:cNvSpPr/>
          <p:nvPr/>
        </p:nvSpPr>
        <p:spPr>
          <a:xfrm>
            <a:off x="119336" y="4821008"/>
            <a:ext cx="11809312" cy="1410707"/>
          </a:xfrm>
          <a:prstGeom prst="roundRect">
            <a:avLst/>
          </a:prstGeom>
          <a:solidFill>
            <a:schemeClr val="bg1">
              <a:alpha val="50000"/>
            </a:schemeClr>
          </a:solidFill>
          <a:ln w="57150">
            <a:solidFill>
              <a:srgbClr val="92D050"/>
            </a:solidFill>
          </a:ln>
        </p:spPr>
        <p:style>
          <a:lnRef idx="0">
            <a:scrgbClr r="0" g="0" b="0"/>
          </a:lnRef>
          <a:fillRef idx="0">
            <a:scrgbClr r="0" g="0" b="0"/>
          </a:fillRef>
          <a:effectRef idx="0">
            <a:scrgbClr r="0" g="0" b="0"/>
          </a:effectRef>
          <a:fontRef idx="minor">
            <a:schemeClr val="lt1"/>
          </a:fontRef>
        </p:style>
        <p:txBody>
          <a:bodyPr vert="vert27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prstClr val="black"/>
                </a:solidFill>
                <a:effectLst/>
                <a:uLnTx/>
                <a:uFillTx/>
                <a:latin typeface="Calibri" panose="020F0502020204030204"/>
                <a:ea typeface="+mn-ea"/>
                <a:cs typeface="+mn-cs"/>
              </a:rPr>
              <a:t>Klimatambition</a:t>
            </a: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Bildobjekt 4">
            <a:extLst>
              <a:ext uri="{FF2B5EF4-FFF2-40B4-BE49-F238E27FC236}">
                <a16:creationId xmlns:a16="http://schemas.microsoft.com/office/drawing/2014/main" id="{275ECFF6-48A2-6D6C-C8E8-897B3CFD23AA}"/>
              </a:ext>
            </a:extLst>
          </p:cNvPr>
          <p:cNvPicPr/>
          <p:nvPr/>
        </p:nvPicPr>
        <p:blipFill>
          <a:blip r:embed="rId3"/>
          <a:stretch>
            <a:fillRect/>
          </a:stretch>
        </p:blipFill>
        <p:spPr>
          <a:xfrm>
            <a:off x="2512902" y="1652168"/>
            <a:ext cx="8784976" cy="2448272"/>
          </a:xfrm>
          <a:prstGeom prst="rect">
            <a:avLst/>
          </a:prstGeom>
          <a:ln>
            <a:noFill/>
          </a:ln>
        </p:spPr>
      </p:pic>
      <p:sp>
        <p:nvSpPr>
          <p:cNvPr id="3" name="Rectangle 2">
            <a:extLst>
              <a:ext uri="{FF2B5EF4-FFF2-40B4-BE49-F238E27FC236}">
                <a16:creationId xmlns:a16="http://schemas.microsoft.com/office/drawing/2014/main" id="{860E5965-5A92-63F7-244A-824B4CC1D3A3}"/>
              </a:ext>
            </a:extLst>
          </p:cNvPr>
          <p:cNvSpPr/>
          <p:nvPr/>
        </p:nvSpPr>
        <p:spPr>
          <a:xfrm>
            <a:off x="4223888" y="3528397"/>
            <a:ext cx="4031369" cy="473886"/>
          </a:xfrm>
          <a:prstGeom prst="rect">
            <a:avLst/>
          </a:prstGeom>
          <a:solidFill>
            <a:schemeClr val="accent5">
              <a:lumMod val="20000"/>
              <a:lumOff val="80000"/>
            </a:schemeClr>
          </a:solidFill>
          <a:ln w="38100">
            <a:solidFill>
              <a:srgbClr val="92D050"/>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1. Klimatberäkna</a:t>
            </a:r>
          </a:p>
        </p:txBody>
      </p:sp>
      <p:sp>
        <p:nvSpPr>
          <p:cNvPr id="4" name="Rectangle 3">
            <a:extLst>
              <a:ext uri="{FF2B5EF4-FFF2-40B4-BE49-F238E27FC236}">
                <a16:creationId xmlns:a16="http://schemas.microsoft.com/office/drawing/2014/main" id="{4E1A4CE4-24C6-59AE-4DFB-6C1D2284CE0D}"/>
              </a:ext>
            </a:extLst>
          </p:cNvPr>
          <p:cNvSpPr/>
          <p:nvPr/>
        </p:nvSpPr>
        <p:spPr>
          <a:xfrm>
            <a:off x="4751170" y="2927158"/>
            <a:ext cx="3496301" cy="473886"/>
          </a:xfrm>
          <a:prstGeom prst="rect">
            <a:avLst/>
          </a:prstGeom>
          <a:solidFill>
            <a:schemeClr val="accent5">
              <a:lumMod val="20000"/>
              <a:lumOff val="80000"/>
            </a:schemeClr>
          </a:solidFill>
          <a:ln w="38100">
            <a:solidFill>
              <a:srgbClr val="92D050"/>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2. Klimatförbättra</a:t>
            </a:r>
          </a:p>
        </p:txBody>
      </p:sp>
      <p:sp>
        <p:nvSpPr>
          <p:cNvPr id="6" name="Rectangle 5">
            <a:extLst>
              <a:ext uri="{FF2B5EF4-FFF2-40B4-BE49-F238E27FC236}">
                <a16:creationId xmlns:a16="http://schemas.microsoft.com/office/drawing/2014/main" id="{F3285F31-094F-0311-C6F8-78A83B98FEB4}"/>
              </a:ext>
            </a:extLst>
          </p:cNvPr>
          <p:cNvSpPr/>
          <p:nvPr/>
        </p:nvSpPr>
        <p:spPr>
          <a:xfrm>
            <a:off x="5278452" y="2304759"/>
            <a:ext cx="2981260" cy="473886"/>
          </a:xfrm>
          <a:prstGeom prst="rect">
            <a:avLst/>
          </a:prstGeom>
          <a:solidFill>
            <a:schemeClr val="accent5">
              <a:lumMod val="20000"/>
              <a:lumOff val="80000"/>
            </a:schemeClr>
          </a:solidFill>
          <a:ln w="38100">
            <a:solidFill>
              <a:srgbClr val="92D050"/>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3. Klimatoptimera</a:t>
            </a:r>
          </a:p>
        </p:txBody>
      </p:sp>
      <p:sp>
        <p:nvSpPr>
          <p:cNvPr id="7" name="Rectangle 6">
            <a:extLst>
              <a:ext uri="{FF2B5EF4-FFF2-40B4-BE49-F238E27FC236}">
                <a16:creationId xmlns:a16="http://schemas.microsoft.com/office/drawing/2014/main" id="{C121BE1A-2060-B5B1-0601-DC90E7A33125}"/>
              </a:ext>
            </a:extLst>
          </p:cNvPr>
          <p:cNvSpPr/>
          <p:nvPr/>
        </p:nvSpPr>
        <p:spPr>
          <a:xfrm>
            <a:off x="5812408" y="1724075"/>
            <a:ext cx="2433953" cy="473886"/>
          </a:xfrm>
          <a:prstGeom prst="rect">
            <a:avLst/>
          </a:prstGeom>
          <a:solidFill>
            <a:schemeClr val="accent5">
              <a:lumMod val="20000"/>
              <a:lumOff val="80000"/>
            </a:schemeClr>
          </a:solidFill>
          <a:ln w="38100">
            <a:solidFill>
              <a:srgbClr val="92D050"/>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4. Klimatbalansera</a:t>
            </a:r>
          </a:p>
        </p:txBody>
      </p:sp>
      <p:sp>
        <p:nvSpPr>
          <p:cNvPr id="8" name="Rectangle 7">
            <a:extLst>
              <a:ext uri="{FF2B5EF4-FFF2-40B4-BE49-F238E27FC236}">
                <a16:creationId xmlns:a16="http://schemas.microsoft.com/office/drawing/2014/main" id="{0F0EDD8A-6201-4944-09E7-3D8859C0FD5C}"/>
              </a:ext>
            </a:extLst>
          </p:cNvPr>
          <p:cNvSpPr/>
          <p:nvPr/>
        </p:nvSpPr>
        <p:spPr>
          <a:xfrm>
            <a:off x="9209710" y="3528397"/>
            <a:ext cx="2502914" cy="473886"/>
          </a:xfrm>
          <a:prstGeom prst="rect">
            <a:avLst/>
          </a:prstGeom>
          <a:solidFill>
            <a:schemeClr val="accent5">
              <a:lumMod val="20000"/>
              <a:lumOff val="80000"/>
            </a:schemeClr>
          </a:solidFill>
          <a:ln w="38100">
            <a:solidFill>
              <a:srgbClr val="92D050"/>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5. Löpande kontrollera</a:t>
            </a:r>
          </a:p>
        </p:txBody>
      </p:sp>
      <p:sp>
        <p:nvSpPr>
          <p:cNvPr id="9" name="Rectangle 8">
            <a:extLst>
              <a:ext uri="{FF2B5EF4-FFF2-40B4-BE49-F238E27FC236}">
                <a16:creationId xmlns:a16="http://schemas.microsoft.com/office/drawing/2014/main" id="{447F4169-8097-309D-0376-EF0FE69E2B0D}"/>
              </a:ext>
            </a:extLst>
          </p:cNvPr>
          <p:cNvSpPr/>
          <p:nvPr/>
        </p:nvSpPr>
        <p:spPr>
          <a:xfrm>
            <a:off x="3709956" y="4140228"/>
            <a:ext cx="4543082" cy="473886"/>
          </a:xfrm>
          <a:prstGeom prst="rect">
            <a:avLst/>
          </a:prstGeom>
          <a:solidFill>
            <a:schemeClr val="accent5">
              <a:lumMod val="20000"/>
              <a:lumOff val="80000"/>
            </a:schemeClr>
          </a:solidFill>
          <a:ln w="38100">
            <a:solidFill>
              <a:srgbClr val="92D050"/>
            </a:solidFill>
          </a:ln>
          <a:effectLst/>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0. Identifiera affären</a:t>
            </a:r>
          </a:p>
        </p:txBody>
      </p:sp>
      <p:graphicFrame>
        <p:nvGraphicFramePr>
          <p:cNvPr id="10" name="Diagram 9">
            <a:extLst>
              <a:ext uri="{FF2B5EF4-FFF2-40B4-BE49-F238E27FC236}">
                <a16:creationId xmlns:a16="http://schemas.microsoft.com/office/drawing/2014/main" id="{6F1C3C71-B90D-C40C-278E-6B3DD1F28C97}"/>
              </a:ext>
            </a:extLst>
          </p:cNvPr>
          <p:cNvGraphicFramePr/>
          <p:nvPr/>
        </p:nvGraphicFramePr>
        <p:xfrm>
          <a:off x="75530" y="2453874"/>
          <a:ext cx="2479743" cy="22046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Rectangle: Rounded Corners 10">
            <a:extLst>
              <a:ext uri="{FF2B5EF4-FFF2-40B4-BE49-F238E27FC236}">
                <a16:creationId xmlns:a16="http://schemas.microsoft.com/office/drawing/2014/main" id="{0C26026B-A145-EA40-5338-EC7A32B9CF09}"/>
              </a:ext>
            </a:extLst>
          </p:cNvPr>
          <p:cNvSpPr/>
          <p:nvPr/>
        </p:nvSpPr>
        <p:spPr>
          <a:xfrm>
            <a:off x="7464152" y="116632"/>
            <a:ext cx="4464496" cy="1416207"/>
          </a:xfrm>
          <a:prstGeom prst="roundRect">
            <a:avLst/>
          </a:prstGeom>
          <a:ln w="57150">
            <a:solidFill>
              <a:srgbClr val="92D05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prstClr val="black"/>
                </a:solidFill>
                <a:effectLst/>
                <a:uLnTx/>
                <a:uFillTx/>
                <a:latin typeface="Calibri" panose="020F0502020204030204"/>
                <a:ea typeface="+mn-ea"/>
                <a:cs typeface="+mn-cs"/>
              </a:rPr>
              <a:t>Metoden består av olika principer: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BATNEEC – B</a:t>
            </a:r>
            <a:r>
              <a:rPr kumimoji="0" lang="sv-SE" sz="1200" b="0" i="0" u="none" strike="noStrike" kern="1200" cap="none" spc="0" normalizeH="0" baseline="0" noProof="0" err="1">
                <a:ln>
                  <a:noFill/>
                </a:ln>
                <a:solidFill>
                  <a:prstClr val="black"/>
                </a:solidFill>
                <a:effectLst/>
                <a:uLnTx/>
                <a:uFillTx/>
                <a:latin typeface="Calibri" panose="020F0502020204030204"/>
                <a:ea typeface="+mn-ea"/>
                <a:cs typeface="+mn-cs"/>
              </a:rPr>
              <a:t>ästa</a:t>
            </a: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 Teknik till rimlig kostnad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Transparens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t>Material/Teknisk neutralitet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srgbClr val="111111"/>
                </a:solidFill>
                <a:effectLst/>
                <a:uLnTx/>
                <a:uFillTx/>
                <a:latin typeface="Times New Roman" panose="02020603050405020304" pitchFamily="18" charset="0"/>
                <a:ea typeface="Book Antiqua" panose="02040602050305030304" pitchFamily="18" charset="0"/>
                <a:cs typeface="+mn-cs"/>
              </a:rPr>
              <a:t>Do No </a:t>
            </a:r>
            <a:r>
              <a:rPr kumimoji="0" lang="sv-SE" sz="1200" b="0" i="0" u="none" strike="noStrike" kern="1200" cap="none" spc="0" normalizeH="0" baseline="0" noProof="0" err="1">
                <a:ln>
                  <a:noFill/>
                </a:ln>
                <a:solidFill>
                  <a:srgbClr val="111111"/>
                </a:solidFill>
                <a:effectLst/>
                <a:uLnTx/>
                <a:uFillTx/>
                <a:latin typeface="Times New Roman" panose="02020603050405020304" pitchFamily="18" charset="0"/>
                <a:ea typeface="Book Antiqua" panose="02040602050305030304" pitchFamily="18" charset="0"/>
                <a:cs typeface="+mn-cs"/>
              </a:rPr>
              <a:t>Significant</a:t>
            </a:r>
            <a:r>
              <a:rPr kumimoji="0" lang="sv-SE" sz="1200" b="0" i="0" u="none" strike="noStrike" kern="1200" cap="none" spc="0" normalizeH="0" baseline="0" noProof="0">
                <a:ln>
                  <a:noFill/>
                </a:ln>
                <a:solidFill>
                  <a:srgbClr val="111111"/>
                </a:solidFill>
                <a:effectLst/>
                <a:uLnTx/>
                <a:uFillTx/>
                <a:latin typeface="Times New Roman" panose="02020603050405020304" pitchFamily="18" charset="0"/>
                <a:ea typeface="Book Antiqua" panose="02040602050305030304" pitchFamily="18" charset="0"/>
                <a:cs typeface="+mn-cs"/>
              </a:rPr>
              <a:t> Harm (DNSH)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srgbClr val="111111"/>
                </a:solidFill>
                <a:effectLst/>
                <a:uLnTx/>
                <a:uFillTx/>
                <a:latin typeface="Times New Roman" panose="02020603050405020304" pitchFamily="18" charset="0"/>
                <a:ea typeface="+mn-ea"/>
                <a:cs typeface="+mn-cs"/>
              </a:rPr>
              <a:t>Sund konkurrens (tillförlitliga och träffsäkra klimatberäkningar)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srgbClr val="111111"/>
                </a:solidFill>
                <a:effectLst/>
                <a:uLnTx/>
                <a:uFillTx/>
                <a:latin typeface="Times New Roman" panose="02020603050405020304" pitchFamily="18" charset="0"/>
                <a:ea typeface="+mn-ea"/>
                <a:cs typeface="+mn-cs"/>
              </a:rPr>
              <a:t>Lokal anpassningsbarhet</a:t>
            </a:r>
          </a:p>
        </p:txBody>
      </p:sp>
      <p:graphicFrame>
        <p:nvGraphicFramePr>
          <p:cNvPr id="16" name="Tabell 15">
            <a:extLst>
              <a:ext uri="{FF2B5EF4-FFF2-40B4-BE49-F238E27FC236}">
                <a16:creationId xmlns:a16="http://schemas.microsoft.com/office/drawing/2014/main" id="{346D4506-441A-38B9-E3D5-D4F130F038EC}"/>
              </a:ext>
            </a:extLst>
          </p:cNvPr>
          <p:cNvGraphicFramePr>
            <a:graphicFrameLocks noGrp="1"/>
          </p:cNvGraphicFramePr>
          <p:nvPr/>
        </p:nvGraphicFramePr>
        <p:xfrm>
          <a:off x="3485861" y="5009742"/>
          <a:ext cx="2692279" cy="1089439"/>
        </p:xfrm>
        <a:graphic>
          <a:graphicData uri="http://schemas.openxmlformats.org/drawingml/2006/table">
            <a:tbl>
              <a:tblPr firstRow="1" firstCol="1" bandRow="1"/>
              <a:tblGrid>
                <a:gridCol w="2692279">
                  <a:extLst>
                    <a:ext uri="{9D8B030D-6E8A-4147-A177-3AD203B41FA5}">
                      <a16:colId xmlns:a16="http://schemas.microsoft.com/office/drawing/2014/main" val="3920292571"/>
                    </a:ext>
                  </a:extLst>
                </a:gridCol>
              </a:tblGrid>
              <a:tr h="35791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Alt 1: Klimatförbättrat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49072483"/>
                  </a:ext>
                </a:extLst>
              </a:tr>
              <a:tr h="688074">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”Till likvärdiga tekniska funktioner och utan extra kostnader:</a:t>
                      </a:r>
                    </a:p>
                    <a:p>
                      <a:pPr algn="ctr"/>
                      <a:r>
                        <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ca -25% (nyproduktion, ROT, anläggning)</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3281890676"/>
                  </a:ext>
                </a:extLst>
              </a:tr>
            </a:tbl>
          </a:graphicData>
        </a:graphic>
      </p:graphicFrame>
      <p:graphicFrame>
        <p:nvGraphicFramePr>
          <p:cNvPr id="17" name="Tabell 16">
            <a:extLst>
              <a:ext uri="{FF2B5EF4-FFF2-40B4-BE49-F238E27FC236}">
                <a16:creationId xmlns:a16="http://schemas.microsoft.com/office/drawing/2014/main" id="{76FC74BA-E5FB-13ED-9176-1E21808BAC6F}"/>
              </a:ext>
            </a:extLst>
          </p:cNvPr>
          <p:cNvGraphicFramePr>
            <a:graphicFrameLocks noGrp="1"/>
          </p:cNvGraphicFramePr>
          <p:nvPr/>
        </p:nvGraphicFramePr>
        <p:xfrm>
          <a:off x="6357570" y="5009743"/>
          <a:ext cx="2568352" cy="1077843"/>
        </p:xfrm>
        <a:graphic>
          <a:graphicData uri="http://schemas.openxmlformats.org/drawingml/2006/table">
            <a:tbl>
              <a:tblPr firstRow="1" firstCol="1" bandRow="1"/>
              <a:tblGrid>
                <a:gridCol w="2568352">
                  <a:extLst>
                    <a:ext uri="{9D8B030D-6E8A-4147-A177-3AD203B41FA5}">
                      <a16:colId xmlns:a16="http://schemas.microsoft.com/office/drawing/2014/main" val="3920292571"/>
                    </a:ext>
                  </a:extLst>
                </a:gridCol>
              </a:tblGrid>
              <a:tr h="34632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Alt 2: Klimatoptimerat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49072483"/>
                  </a:ext>
                </a:extLst>
              </a:tr>
              <a:tr h="69966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a:effectLst/>
                          <a:latin typeface="Times New Roman" panose="02020603050405020304" pitchFamily="18" charset="0"/>
                          <a:ea typeface="Times New Roman" panose="02020603050405020304" pitchFamily="18" charset="0"/>
                          <a:cs typeface="Times New Roman" panose="02020603050405020304" pitchFamily="18" charset="0"/>
                        </a:rPr>
                        <a:t>”Till en rimlig kostnad: </a:t>
                      </a:r>
                    </a:p>
                    <a:p>
                      <a:pPr algn="ctr"/>
                      <a:r>
                        <a:rPr lang="sv-SE" sz="1200" i="1">
                          <a:effectLst/>
                          <a:latin typeface="Times New Roman" panose="02020603050405020304" pitchFamily="18" charset="0"/>
                          <a:ea typeface="Times New Roman" panose="02020603050405020304" pitchFamily="18" charset="0"/>
                          <a:cs typeface="Times New Roman" panose="02020603050405020304" pitchFamily="18" charset="0"/>
                        </a:rPr>
                        <a:t>40-50% (nyproduktion, tillbyggnad), 30% (renovering, ombyggnad), 40% (anläggning)</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3281890676"/>
                  </a:ext>
                </a:extLst>
              </a:tr>
            </a:tbl>
          </a:graphicData>
        </a:graphic>
      </p:graphicFrame>
      <p:graphicFrame>
        <p:nvGraphicFramePr>
          <p:cNvPr id="18" name="Tabell 17">
            <a:extLst>
              <a:ext uri="{FF2B5EF4-FFF2-40B4-BE49-F238E27FC236}">
                <a16:creationId xmlns:a16="http://schemas.microsoft.com/office/drawing/2014/main" id="{E13D12D9-E7E6-F226-56CA-3225BE17F249}"/>
              </a:ext>
            </a:extLst>
          </p:cNvPr>
          <p:cNvGraphicFramePr>
            <a:graphicFrameLocks noGrp="1"/>
          </p:cNvGraphicFramePr>
          <p:nvPr/>
        </p:nvGraphicFramePr>
        <p:xfrm>
          <a:off x="9144272" y="5009746"/>
          <a:ext cx="2568352" cy="1045991"/>
        </p:xfrm>
        <a:graphic>
          <a:graphicData uri="http://schemas.openxmlformats.org/drawingml/2006/table">
            <a:tbl>
              <a:tblPr firstRow="1" firstCol="1" bandRow="1"/>
              <a:tblGrid>
                <a:gridCol w="2568352">
                  <a:extLst>
                    <a:ext uri="{9D8B030D-6E8A-4147-A177-3AD203B41FA5}">
                      <a16:colId xmlns:a16="http://schemas.microsoft.com/office/drawing/2014/main" val="1731118605"/>
                    </a:ext>
                  </a:extLst>
                </a:gridCol>
              </a:tblGrid>
              <a:tr h="36045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Alt 3: Klimatbalanserat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622148726"/>
                  </a:ext>
                </a:extLst>
              </a:tr>
              <a:tr h="68553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a:effectLst/>
                          <a:latin typeface="Times New Roman" panose="02020603050405020304" pitchFamily="18" charset="0"/>
                          <a:ea typeface="Times New Roman" panose="02020603050405020304" pitchFamily="18" charset="0"/>
                          <a:cs typeface="Times New Roman" panose="02020603050405020304" pitchFamily="18" charset="0"/>
                        </a:rPr>
                        <a:t>”Till en rimlig kostnad </a:t>
                      </a:r>
                    </a:p>
                    <a:p>
                      <a:pPr algn="ctr"/>
                      <a:r>
                        <a:rPr lang="sv-SE" sz="1200" i="1">
                          <a:effectLst/>
                          <a:latin typeface="Times New Roman" panose="02020603050405020304" pitchFamily="18" charset="0"/>
                          <a:ea typeface="Times New Roman" panose="02020603050405020304" pitchFamily="18" charset="0"/>
                          <a:cs typeface="Times New Roman" panose="02020603050405020304" pitchFamily="18" charset="0"/>
                        </a:rPr>
                        <a:t>– och först när ytterligare minskningar mot 75-90% gjorts”</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1206570301"/>
                  </a:ext>
                </a:extLst>
              </a:tr>
            </a:tbl>
          </a:graphicData>
        </a:graphic>
      </p:graphicFrame>
      <p:graphicFrame>
        <p:nvGraphicFramePr>
          <p:cNvPr id="19" name="Tabell 18">
            <a:extLst>
              <a:ext uri="{FF2B5EF4-FFF2-40B4-BE49-F238E27FC236}">
                <a16:creationId xmlns:a16="http://schemas.microsoft.com/office/drawing/2014/main" id="{67F30C6A-EBC3-AD1F-8291-5C6A09C78D90}"/>
              </a:ext>
            </a:extLst>
          </p:cNvPr>
          <p:cNvGraphicFramePr>
            <a:graphicFrameLocks noGrp="1"/>
          </p:cNvGraphicFramePr>
          <p:nvPr/>
        </p:nvGraphicFramePr>
        <p:xfrm>
          <a:off x="628525" y="5038925"/>
          <a:ext cx="2659419" cy="1045993"/>
        </p:xfrm>
        <a:graphic>
          <a:graphicData uri="http://schemas.openxmlformats.org/drawingml/2006/table">
            <a:tbl>
              <a:tblPr firstRow="1" firstCol="1" bandRow="1"/>
              <a:tblGrid>
                <a:gridCol w="2659419">
                  <a:extLst>
                    <a:ext uri="{9D8B030D-6E8A-4147-A177-3AD203B41FA5}">
                      <a16:colId xmlns:a16="http://schemas.microsoft.com/office/drawing/2014/main" val="3920292571"/>
                    </a:ext>
                  </a:extLst>
                </a:gridCol>
              </a:tblGrid>
              <a:tr h="37112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Alt 0: Traditionellt</a:t>
                      </a: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49072483"/>
                  </a:ext>
                </a:extLst>
              </a:tr>
              <a:tr h="67486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”Jämförelseberäkning, h</a:t>
                      </a:r>
                      <a:r>
                        <a:rPr lang="sv-SE" sz="1200" i="1">
                          <a:latin typeface="Times New Roman" panose="02020603050405020304" pitchFamily="18" charset="0"/>
                          <a:cs typeface="Times New Roman" panose="02020603050405020304" pitchFamily="18" charset="0"/>
                        </a:rPr>
                        <a:t>ur skulle projektet ha byggts om det genomfördes under perioden 2015–2020”</a:t>
                      </a:r>
                      <a:endPar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3281890676"/>
                  </a:ext>
                </a:extLst>
              </a:tr>
            </a:tbl>
          </a:graphicData>
        </a:graphic>
      </p:graphicFrame>
      <p:sp>
        <p:nvSpPr>
          <p:cNvPr id="12" name="Rektangel: rundade hörn 11">
            <a:extLst>
              <a:ext uri="{FF2B5EF4-FFF2-40B4-BE49-F238E27FC236}">
                <a16:creationId xmlns:a16="http://schemas.microsoft.com/office/drawing/2014/main" id="{71FF2CBA-A62C-3044-ABC0-6E9BCD324323}"/>
              </a:ext>
            </a:extLst>
          </p:cNvPr>
          <p:cNvSpPr/>
          <p:nvPr/>
        </p:nvSpPr>
        <p:spPr>
          <a:xfrm>
            <a:off x="5934635" y="3540132"/>
            <a:ext cx="970755" cy="212446"/>
          </a:xfrm>
          <a:prstGeom prst="roundRect">
            <a:avLst/>
          </a:prstGeom>
          <a:solidFill>
            <a:srgbClr val="0FB4D5"/>
          </a:solidFill>
          <a:ln>
            <a:solidFill>
              <a:srgbClr val="92D050"/>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alibri" panose="020F0502020204030204"/>
                <a:ea typeface="+mn-ea"/>
                <a:cs typeface="+mn-cs"/>
              </a:rPr>
              <a:t>Boverket</a:t>
            </a:r>
          </a:p>
        </p:txBody>
      </p:sp>
      <p:sp>
        <p:nvSpPr>
          <p:cNvPr id="13" name="Rektangel: rundade hörn 12">
            <a:extLst>
              <a:ext uri="{FF2B5EF4-FFF2-40B4-BE49-F238E27FC236}">
                <a16:creationId xmlns:a16="http://schemas.microsoft.com/office/drawing/2014/main" id="{680AE8C3-F349-B9E8-CC50-D811773C7C37}"/>
              </a:ext>
            </a:extLst>
          </p:cNvPr>
          <p:cNvSpPr/>
          <p:nvPr/>
        </p:nvSpPr>
        <p:spPr>
          <a:xfrm>
            <a:off x="5934635" y="3776999"/>
            <a:ext cx="2304304" cy="200863"/>
          </a:xfrm>
          <a:prstGeom prst="roundRect">
            <a:avLst/>
          </a:prstGeom>
          <a:solidFill>
            <a:schemeClr val="accent6">
              <a:lumMod val="75000"/>
            </a:schemeClr>
          </a:solidFill>
          <a:ln>
            <a:solidFill>
              <a:srgbClr val="92D050"/>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white"/>
                </a:solidFill>
                <a:effectLst/>
                <a:uLnTx/>
                <a:uFillTx/>
                <a:latin typeface="Calibri" panose="020F0502020204030204"/>
                <a:ea typeface="+mn-ea"/>
                <a:cs typeface="+mn-cs"/>
              </a:rPr>
              <a:t>+ extra pga sund konkurrens</a:t>
            </a:r>
          </a:p>
        </p:txBody>
      </p:sp>
      <p:sp>
        <p:nvSpPr>
          <p:cNvPr id="14" name="Rubrik 7">
            <a:extLst>
              <a:ext uri="{FF2B5EF4-FFF2-40B4-BE49-F238E27FC236}">
                <a16:creationId xmlns:a16="http://schemas.microsoft.com/office/drawing/2014/main" id="{E5705859-F455-A575-45D3-E496FBA0D068}"/>
              </a:ext>
            </a:extLst>
          </p:cNvPr>
          <p:cNvSpPr txBox="1">
            <a:spLocks/>
          </p:cNvSpPr>
          <p:nvPr/>
        </p:nvSpPr>
        <p:spPr>
          <a:xfrm>
            <a:off x="527381" y="217917"/>
            <a:ext cx="9359919" cy="699466"/>
          </a:xfrm>
          <a:prstGeom prst="rect">
            <a:avLst/>
          </a:prstGeom>
          <a:ln>
            <a:noFill/>
          </a:ln>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LFM30:s Metod för klimatbudget:</a:t>
            </a:r>
          </a:p>
        </p:txBody>
      </p:sp>
      <p:sp>
        <p:nvSpPr>
          <p:cNvPr id="15" name="Rektangel 14">
            <a:extLst>
              <a:ext uri="{FF2B5EF4-FFF2-40B4-BE49-F238E27FC236}">
                <a16:creationId xmlns:a16="http://schemas.microsoft.com/office/drawing/2014/main" id="{6EB318EF-6EAE-584A-3A75-85F15E1D3ADC}"/>
              </a:ext>
            </a:extLst>
          </p:cNvPr>
          <p:cNvSpPr/>
          <p:nvPr/>
        </p:nvSpPr>
        <p:spPr>
          <a:xfrm>
            <a:off x="389929" y="1607530"/>
            <a:ext cx="2479743" cy="72979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prstClr val="black"/>
                </a:solidFill>
                <a:effectLst/>
                <a:uLnTx/>
                <a:uFillTx/>
                <a:latin typeface="Calibri" panose="020F0502020204030204"/>
                <a:ea typeface="+mn-ea"/>
                <a:cs typeface="+mn-cs"/>
              </a:rPr>
              <a:t>Metodens arbetsprocess (steg 0-5) kan tillämpas på tre nivåer</a:t>
            </a:r>
            <a:endParaRPr kumimoji="0" lang="sv-SE" sz="1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Pil: uppåt 1">
            <a:extLst>
              <a:ext uri="{FF2B5EF4-FFF2-40B4-BE49-F238E27FC236}">
                <a16:creationId xmlns:a16="http://schemas.microsoft.com/office/drawing/2014/main" id="{8EE8664E-9BAB-10E8-E690-168A1A93E13B}"/>
              </a:ext>
            </a:extLst>
          </p:cNvPr>
          <p:cNvSpPr/>
          <p:nvPr/>
        </p:nvSpPr>
        <p:spPr>
          <a:xfrm>
            <a:off x="7135762" y="6180168"/>
            <a:ext cx="1123950" cy="677832"/>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507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2A858-39A5-D123-528A-107594F6D172}"/>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57D00146-684D-ACB6-83D3-065A4F34A1B9}"/>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AD6AD413-CB5C-E7B7-7E11-560006C8CAB3}"/>
              </a:ext>
            </a:extLst>
          </p:cNvPr>
          <p:cNvSpPr>
            <a:spLocks noGrp="1"/>
          </p:cNvSpPr>
          <p:nvPr>
            <p:ph type="ctrTitle"/>
          </p:nvPr>
        </p:nvSpPr>
        <p:spPr>
          <a:xfrm>
            <a:off x="2771775" y="1892453"/>
            <a:ext cx="7181850" cy="2088232"/>
          </a:xfrm>
        </p:spPr>
        <p:txBody>
          <a:bodyPr>
            <a:normAutofit/>
          </a:bodyPr>
          <a:lstStyle/>
          <a:p>
            <a:pPr algn="ctr"/>
            <a:r>
              <a:rPr lang="sv-SE" sz="3000" dirty="0">
                <a:solidFill>
                  <a:schemeClr val="bg2"/>
                </a:solidFill>
              </a:rPr>
              <a:t>Referensvärden år 2015-2020 att jämföra med</a:t>
            </a:r>
            <a:endParaRPr lang="en-SE" sz="3000" dirty="0">
              <a:solidFill>
                <a:schemeClr val="bg2"/>
              </a:solidFill>
            </a:endParaRPr>
          </a:p>
        </p:txBody>
      </p:sp>
    </p:spTree>
    <p:extLst>
      <p:ext uri="{BB962C8B-B14F-4D97-AF65-F5344CB8AC3E}">
        <p14:creationId xmlns:p14="http://schemas.microsoft.com/office/powerpoint/2010/main" val="904517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8DB6FE-7F08-2EED-83C6-2F84F893EA43}"/>
              </a:ext>
            </a:extLst>
          </p:cNvPr>
          <p:cNvSpPr>
            <a:spLocks noGrp="1"/>
          </p:cNvSpPr>
          <p:nvPr>
            <p:ph type="ctrTitle"/>
          </p:nvPr>
        </p:nvSpPr>
        <p:spPr/>
        <p:txBody>
          <a:bodyPr/>
          <a:lstStyle/>
          <a:p>
            <a:r>
              <a:rPr lang="sv-SE" dirty="0"/>
              <a:t>Referensvärde – två olika utgångspunkter</a:t>
            </a:r>
          </a:p>
        </p:txBody>
      </p:sp>
      <p:sp>
        <p:nvSpPr>
          <p:cNvPr id="3" name="Underrubrik 2">
            <a:extLst>
              <a:ext uri="{FF2B5EF4-FFF2-40B4-BE49-F238E27FC236}">
                <a16:creationId xmlns:a16="http://schemas.microsoft.com/office/drawing/2014/main" id="{266DDE32-9B31-DAC6-5FF3-4F61CB8C62D5}"/>
              </a:ext>
            </a:extLst>
          </p:cNvPr>
          <p:cNvSpPr>
            <a:spLocks noGrp="1"/>
          </p:cNvSpPr>
          <p:nvPr>
            <p:ph type="subTitle" idx="1"/>
          </p:nvPr>
        </p:nvSpPr>
        <p:spPr/>
        <p:txBody>
          <a:bodyPr>
            <a:normAutofit/>
          </a:bodyPr>
          <a:lstStyle/>
          <a:p>
            <a:pPr marL="285750" indent="-285750">
              <a:buFont typeface="Arial" panose="020B0604020202020204" pitchFamily="34" charset="0"/>
              <a:buChar char="•"/>
            </a:pPr>
            <a:r>
              <a:rPr lang="sv-SE" sz="1600" b="1" dirty="0">
                <a:latin typeface="+mj-lt"/>
              </a:rPr>
              <a:t>I) Generisk referens: </a:t>
            </a:r>
            <a:r>
              <a:rPr lang="sv-SE" sz="1600" dirty="0">
                <a:latin typeface="+mj-lt"/>
              </a:rPr>
              <a:t>Referensvärde utifrån generiskt värde – baserat på etablerade studier</a:t>
            </a:r>
          </a:p>
          <a:p>
            <a:endParaRPr lang="sv-SE" sz="1600" dirty="0">
              <a:latin typeface="+mj-lt"/>
            </a:endParaRPr>
          </a:p>
          <a:p>
            <a:pPr marL="285750" indent="-285750">
              <a:buFont typeface="Arial" panose="020B0604020202020204" pitchFamily="34" charset="0"/>
              <a:buChar char="•"/>
            </a:pPr>
            <a:r>
              <a:rPr lang="sv-SE" sz="1600" b="1" dirty="0">
                <a:latin typeface="+mj-lt"/>
              </a:rPr>
              <a:t>II) Projektspecifik referens, typiskt byggprojekt: </a:t>
            </a:r>
            <a:r>
              <a:rPr lang="sv-SE" sz="1600" dirty="0">
                <a:latin typeface="+mj-lt"/>
              </a:rPr>
              <a:t>Referensvärde utifrån projektspecifik beräkning</a:t>
            </a:r>
          </a:p>
          <a:p>
            <a:endParaRPr lang="sv-SE" sz="1600" dirty="0">
              <a:latin typeface="+mj-lt"/>
              <a:sym typeface="Wingdings" panose="05000000000000000000" pitchFamily="2" charset="2"/>
            </a:endParaRPr>
          </a:p>
          <a:p>
            <a:pPr marL="285750" indent="-285750">
              <a:buFont typeface="Wingdings" panose="05000000000000000000" pitchFamily="2" charset="2"/>
              <a:buChar char="à"/>
            </a:pPr>
            <a:r>
              <a:rPr lang="sv-SE" sz="1600" dirty="0">
                <a:latin typeface="+mj-lt"/>
              </a:rPr>
              <a:t>Båda alternativen kan ha ett mervärde att förhålla sig till</a:t>
            </a:r>
          </a:p>
          <a:p>
            <a:pPr marL="285750" indent="-285750">
              <a:buFont typeface="Wingdings" panose="05000000000000000000" pitchFamily="2" charset="2"/>
              <a:buChar char="à"/>
            </a:pPr>
            <a:r>
              <a:rPr lang="sv-SE" sz="1600" dirty="0">
                <a:latin typeface="+mj-lt"/>
                <a:sym typeface="Wingdings" panose="05000000000000000000" pitchFamily="2" charset="2"/>
              </a:rPr>
              <a:t>Båda alternativen behöver arbeta med kvalitetssäkring (steg 5)</a:t>
            </a:r>
            <a:endParaRPr lang="sv-SE" sz="1600" dirty="0">
              <a:latin typeface="+mj-lt"/>
            </a:endParaRPr>
          </a:p>
          <a:p>
            <a:endParaRPr lang="sv-SE" sz="1600" dirty="0">
              <a:latin typeface="+mj-lt"/>
            </a:endParaRPr>
          </a:p>
        </p:txBody>
      </p:sp>
    </p:spTree>
    <p:extLst>
      <p:ext uri="{BB962C8B-B14F-4D97-AF65-F5344CB8AC3E}">
        <p14:creationId xmlns:p14="http://schemas.microsoft.com/office/powerpoint/2010/main" val="849658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F437A3-F1B4-6538-F266-B9ADB3746C16}"/>
              </a:ext>
            </a:extLst>
          </p:cNvPr>
          <p:cNvSpPr>
            <a:spLocks noGrp="1"/>
          </p:cNvSpPr>
          <p:nvPr>
            <p:ph type="ctrTitle"/>
          </p:nvPr>
        </p:nvSpPr>
        <p:spPr/>
        <p:txBody>
          <a:bodyPr>
            <a:normAutofit fontScale="90000"/>
          </a:bodyPr>
          <a:lstStyle/>
          <a:p>
            <a:r>
              <a:rPr lang="sv-SE" dirty="0"/>
              <a:t>Referensvärde att utgå ifrån, Boverket Gränsvärde och LFM30 målgränsvärde</a:t>
            </a:r>
          </a:p>
        </p:txBody>
      </p:sp>
      <p:graphicFrame>
        <p:nvGraphicFramePr>
          <p:cNvPr id="9" name="Tabell 8">
            <a:extLst>
              <a:ext uri="{FF2B5EF4-FFF2-40B4-BE49-F238E27FC236}">
                <a16:creationId xmlns:a16="http://schemas.microsoft.com/office/drawing/2014/main" id="{8F241A47-B45C-8883-10C6-142ECBF31DCC}"/>
              </a:ext>
            </a:extLst>
          </p:cNvPr>
          <p:cNvGraphicFramePr>
            <a:graphicFrameLocks noGrp="1"/>
          </p:cNvGraphicFramePr>
          <p:nvPr>
            <p:extLst>
              <p:ext uri="{D42A27DB-BD31-4B8C-83A1-F6EECF244321}">
                <p14:modId xmlns:p14="http://schemas.microsoft.com/office/powerpoint/2010/main" val="3832271321"/>
              </p:ext>
            </p:extLst>
          </p:nvPr>
        </p:nvGraphicFramePr>
        <p:xfrm>
          <a:off x="717550" y="1365455"/>
          <a:ext cx="10436225" cy="5171440"/>
        </p:xfrm>
        <a:graphic>
          <a:graphicData uri="http://schemas.openxmlformats.org/drawingml/2006/table">
            <a:tbl>
              <a:tblPr firstRow="1" bandRow="1">
                <a:tableStyleId>{5C22544A-7EE6-4342-B048-85BDC9FD1C3A}</a:tableStyleId>
              </a:tblPr>
              <a:tblGrid>
                <a:gridCol w="1854876">
                  <a:extLst>
                    <a:ext uri="{9D8B030D-6E8A-4147-A177-3AD203B41FA5}">
                      <a16:colId xmlns:a16="http://schemas.microsoft.com/office/drawing/2014/main" val="3908203369"/>
                    </a:ext>
                  </a:extLst>
                </a:gridCol>
                <a:gridCol w="4352249">
                  <a:extLst>
                    <a:ext uri="{9D8B030D-6E8A-4147-A177-3AD203B41FA5}">
                      <a16:colId xmlns:a16="http://schemas.microsoft.com/office/drawing/2014/main" val="1454462431"/>
                    </a:ext>
                  </a:extLst>
                </a:gridCol>
                <a:gridCol w="4229100">
                  <a:extLst>
                    <a:ext uri="{9D8B030D-6E8A-4147-A177-3AD203B41FA5}">
                      <a16:colId xmlns:a16="http://schemas.microsoft.com/office/drawing/2014/main" val="70129658"/>
                    </a:ext>
                  </a:extLst>
                </a:gridCol>
              </a:tblGrid>
              <a:tr h="370840">
                <a:tc>
                  <a:txBody>
                    <a:bodyPr/>
                    <a:lstStyle/>
                    <a:p>
                      <a:endParaRPr lang="sv-SE"/>
                    </a:p>
                  </a:txBody>
                  <a:tcPr/>
                </a:tc>
                <a:tc>
                  <a:txBody>
                    <a:bodyPr/>
                    <a:lstStyle/>
                    <a:p>
                      <a:r>
                        <a:rPr lang="sv-SE" dirty="0"/>
                        <a:t>Kort kommentar</a:t>
                      </a:r>
                    </a:p>
                  </a:txBody>
                  <a:tcPr/>
                </a:tc>
                <a:tc>
                  <a:txBody>
                    <a:bodyPr/>
                    <a:lstStyle/>
                    <a:p>
                      <a:r>
                        <a:rPr lang="sv-SE" dirty="0"/>
                        <a:t>Exempel</a:t>
                      </a:r>
                    </a:p>
                  </a:txBody>
                  <a:tcPr/>
                </a:tc>
                <a:extLst>
                  <a:ext uri="{0D108BD9-81ED-4DB2-BD59-A6C34878D82A}">
                    <a16:rowId xmlns:a16="http://schemas.microsoft.com/office/drawing/2014/main" val="4277045736"/>
                  </a:ext>
                </a:extLst>
              </a:tr>
              <a:tr h="370840">
                <a:tc>
                  <a:txBody>
                    <a:bodyPr/>
                    <a:lstStyle/>
                    <a:p>
                      <a:r>
                        <a:rPr lang="sv-SE" sz="1400" b="1" dirty="0">
                          <a:solidFill>
                            <a:schemeClr val="tx1"/>
                          </a:solidFill>
                        </a:rPr>
                        <a:t>I) Referensvärde från </a:t>
                      </a:r>
                      <a:r>
                        <a:rPr lang="sv-SE" sz="1400" b="1" u="sng" dirty="0">
                          <a:solidFill>
                            <a:schemeClr val="tx1"/>
                          </a:solidFill>
                        </a:rPr>
                        <a:t>generiska generella studier – genomsnittliga värden </a:t>
                      </a:r>
                      <a:r>
                        <a:rPr lang="sv-SE" sz="1400" b="0" u="none" dirty="0">
                          <a:solidFill>
                            <a:schemeClr val="tx1"/>
                          </a:solidFill>
                        </a:rPr>
                        <a:t>(av olika typer av byggprojekt inom viss kategori)</a:t>
                      </a:r>
                      <a:endParaRPr lang="sv-SE" b="0" u="none" dirty="0"/>
                    </a:p>
                  </a:txBody>
                  <a:tcPr/>
                </a:tc>
                <a:tc>
                  <a:txBody>
                    <a:bodyPr/>
                    <a:lstStyle/>
                    <a:p>
                      <a:r>
                        <a:rPr lang="sv-SE" sz="1400" dirty="0">
                          <a:solidFill>
                            <a:schemeClr val="tx1"/>
                          </a:solidFill>
                        </a:rPr>
                        <a:t>Perioden 2019-2025 har det funnits olika </a:t>
                      </a:r>
                      <a:r>
                        <a:rPr lang="sv-SE" sz="1400" b="1" dirty="0">
                          <a:solidFill>
                            <a:schemeClr val="tx1"/>
                          </a:solidFill>
                        </a:rPr>
                        <a:t>studier</a:t>
                      </a:r>
                      <a:r>
                        <a:rPr lang="sv-SE" sz="1400" dirty="0">
                          <a:solidFill>
                            <a:schemeClr val="tx1"/>
                          </a:solidFill>
                        </a:rPr>
                        <a:t> (ex från LFM30 via SBUF/Vinnova projekt, samt Klimatarena Stockholm / HS30) för att påvisa en utgångspunkt att jämföra med, ex för att kunna räkna ut % bättre jämfört med, eller X ton CO2e mindre har besparing gjorts jämfört traditionellt byggande</a:t>
                      </a:r>
                      <a:endParaRPr lang="sv-SE" dirty="0"/>
                    </a:p>
                  </a:txBody>
                  <a:tcPr/>
                </a:tc>
                <a:tc>
                  <a:txBody>
                    <a:bodyPr/>
                    <a:lstStyle/>
                    <a:p>
                      <a:endParaRPr lang="sv-SE" dirty="0"/>
                    </a:p>
                    <a:p>
                      <a:endParaRPr lang="sv-SE" dirty="0"/>
                    </a:p>
                    <a:p>
                      <a:endParaRPr lang="sv-SE" dirty="0"/>
                    </a:p>
                    <a:p>
                      <a:endParaRPr lang="sv-SE" dirty="0"/>
                    </a:p>
                    <a:p>
                      <a:endParaRPr lang="sv-SE" dirty="0"/>
                    </a:p>
                    <a:p>
                      <a:endParaRPr lang="sv-SE" dirty="0"/>
                    </a:p>
                    <a:p>
                      <a:endParaRPr lang="sv-SE" dirty="0"/>
                    </a:p>
                    <a:p>
                      <a:endParaRPr lang="sv-SE" dirty="0"/>
                    </a:p>
                    <a:p>
                      <a:endParaRPr lang="sv-SE" dirty="0"/>
                    </a:p>
                    <a:p>
                      <a:endParaRPr lang="sv-SE" dirty="0"/>
                    </a:p>
                  </a:txBody>
                  <a:tcPr/>
                </a:tc>
                <a:extLst>
                  <a:ext uri="{0D108BD9-81ED-4DB2-BD59-A6C34878D82A}">
                    <a16:rowId xmlns:a16="http://schemas.microsoft.com/office/drawing/2014/main" val="3380768966"/>
                  </a:ext>
                </a:extLst>
              </a:tr>
              <a:tr h="370840">
                <a:tc>
                  <a:txBody>
                    <a:bodyPr/>
                    <a:lstStyle/>
                    <a:p>
                      <a:r>
                        <a:rPr lang="sv-SE" sz="1400" b="1" dirty="0">
                          <a:solidFill>
                            <a:schemeClr val="tx1"/>
                          </a:solidFill>
                        </a:rPr>
                        <a:t>II) Referensvärde från </a:t>
                      </a:r>
                      <a:r>
                        <a:rPr lang="sv-SE" sz="1400" b="1" u="sng" dirty="0">
                          <a:solidFill>
                            <a:schemeClr val="tx1"/>
                          </a:solidFill>
                        </a:rPr>
                        <a:t>projektspecifik</a:t>
                      </a:r>
                      <a:r>
                        <a:rPr lang="sv-SE" sz="1400" b="1" dirty="0">
                          <a:solidFill>
                            <a:schemeClr val="tx1"/>
                          </a:solidFill>
                        </a:rPr>
                        <a:t> typ byggprojekt, utifrån  </a:t>
                      </a:r>
                      <a:r>
                        <a:rPr lang="sv-SE" sz="1400" b="1" u="sng" dirty="0">
                          <a:solidFill>
                            <a:schemeClr val="tx1"/>
                          </a:solidFill>
                        </a:rPr>
                        <a:t>projektspecifik beräkning</a:t>
                      </a:r>
                      <a:endParaRPr lang="sv-SE" u="sng" dirty="0"/>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400" b="1" dirty="0">
                          <a:solidFill>
                            <a:schemeClr val="tx1"/>
                          </a:solidFill>
                        </a:rPr>
                        <a:t>Beräkningsmetod / anvisning</a:t>
                      </a:r>
                      <a:r>
                        <a:rPr lang="sv-SE" sz="1400" dirty="0">
                          <a:solidFill>
                            <a:schemeClr val="tx1"/>
                          </a:solidFill>
                        </a:rPr>
                        <a:t> att utgå ifrån - se denna klimatberäkningsstuga för arbetssätt att räkna ut klimatpåverkan i kolumn ”traditionell” för ett aktuellt projekt. Där erhålls ett värde som är mer projektspecifikt, men då behövs också motiveringar göras vid behov per byggdel. Vissa byggmaterial utbyten är ej helt lätt att sätta, ex vilken andel stålregel/träregel ska vi ha för innerväggar år 2020 – där byggvaruhandel kanske kan ange % inköpsproportion generellt? För klimatförbättrad </a:t>
                      </a:r>
                      <a:r>
                        <a:rPr lang="sv-SE" sz="1400" dirty="0" err="1">
                          <a:solidFill>
                            <a:schemeClr val="tx1"/>
                          </a:solidFill>
                        </a:rPr>
                        <a:t>betopng</a:t>
                      </a:r>
                      <a:r>
                        <a:rPr lang="sv-SE" sz="1400" dirty="0">
                          <a:solidFill>
                            <a:schemeClr val="tx1"/>
                          </a:solidFill>
                        </a:rPr>
                        <a:t> och produkter som ex Recoma är det lättare, då de i princip ej fanns etablerat år 2020 (det finns ett före och efter mer knivskarpt)</a:t>
                      </a:r>
                    </a:p>
                  </a:txBody>
                  <a:tcPr/>
                </a:tc>
                <a:tc>
                  <a:txBody>
                    <a:bodyPr/>
                    <a:lstStyle/>
                    <a:p>
                      <a:r>
                        <a:rPr lang="sv-SE" dirty="0"/>
                        <a:t>Referensvärde = Traditionellt byggt år 2015-2020, per aktuellt projekt</a:t>
                      </a:r>
                    </a:p>
                  </a:txBody>
                  <a:tcPr/>
                </a:tc>
                <a:extLst>
                  <a:ext uri="{0D108BD9-81ED-4DB2-BD59-A6C34878D82A}">
                    <a16:rowId xmlns:a16="http://schemas.microsoft.com/office/drawing/2014/main" val="4091785510"/>
                  </a:ext>
                </a:extLst>
              </a:tr>
            </a:tbl>
          </a:graphicData>
        </a:graphic>
      </p:graphicFrame>
      <p:pic>
        <p:nvPicPr>
          <p:cNvPr id="10" name="Bildobjekt 9">
            <a:extLst>
              <a:ext uri="{FF2B5EF4-FFF2-40B4-BE49-F238E27FC236}">
                <a16:creationId xmlns:a16="http://schemas.microsoft.com/office/drawing/2014/main" id="{3335940A-98B9-A77A-E3B4-2C81D4FB3723}"/>
              </a:ext>
            </a:extLst>
          </p:cNvPr>
          <p:cNvPicPr>
            <a:picLocks noChangeAspect="1"/>
          </p:cNvPicPr>
          <p:nvPr/>
        </p:nvPicPr>
        <p:blipFill>
          <a:blip r:embed="rId2"/>
          <a:stretch>
            <a:fillRect/>
          </a:stretch>
        </p:blipFill>
        <p:spPr>
          <a:xfrm>
            <a:off x="7022155" y="1839619"/>
            <a:ext cx="1863426" cy="915419"/>
          </a:xfrm>
          <a:prstGeom prst="rect">
            <a:avLst/>
          </a:prstGeom>
        </p:spPr>
      </p:pic>
      <p:pic>
        <p:nvPicPr>
          <p:cNvPr id="11" name="Bildobjekt 10">
            <a:extLst>
              <a:ext uri="{FF2B5EF4-FFF2-40B4-BE49-F238E27FC236}">
                <a16:creationId xmlns:a16="http://schemas.microsoft.com/office/drawing/2014/main" id="{157946AD-0588-F075-9AFE-23C6EF49AE61}"/>
              </a:ext>
            </a:extLst>
          </p:cNvPr>
          <p:cNvPicPr>
            <a:picLocks noChangeAspect="1"/>
          </p:cNvPicPr>
          <p:nvPr/>
        </p:nvPicPr>
        <p:blipFill>
          <a:blip r:embed="rId3"/>
          <a:stretch>
            <a:fillRect/>
          </a:stretch>
        </p:blipFill>
        <p:spPr>
          <a:xfrm>
            <a:off x="9087965" y="1839619"/>
            <a:ext cx="1863426" cy="1064364"/>
          </a:xfrm>
          <a:prstGeom prst="rect">
            <a:avLst/>
          </a:prstGeom>
        </p:spPr>
      </p:pic>
      <p:pic>
        <p:nvPicPr>
          <p:cNvPr id="12" name="Bildobjekt 11">
            <a:extLst>
              <a:ext uri="{FF2B5EF4-FFF2-40B4-BE49-F238E27FC236}">
                <a16:creationId xmlns:a16="http://schemas.microsoft.com/office/drawing/2014/main" id="{2CEA0CDE-E967-0CB3-EF12-027435904CAD}"/>
              </a:ext>
            </a:extLst>
          </p:cNvPr>
          <p:cNvPicPr>
            <a:picLocks noChangeAspect="1"/>
          </p:cNvPicPr>
          <p:nvPr/>
        </p:nvPicPr>
        <p:blipFill>
          <a:blip r:embed="rId4"/>
          <a:stretch>
            <a:fillRect/>
          </a:stretch>
        </p:blipFill>
        <p:spPr>
          <a:xfrm>
            <a:off x="7123346" y="2800339"/>
            <a:ext cx="1863427" cy="1058109"/>
          </a:xfrm>
          <a:prstGeom prst="rect">
            <a:avLst/>
          </a:prstGeom>
        </p:spPr>
      </p:pic>
      <p:pic>
        <p:nvPicPr>
          <p:cNvPr id="14" name="Bildobjekt 13">
            <a:extLst>
              <a:ext uri="{FF2B5EF4-FFF2-40B4-BE49-F238E27FC236}">
                <a16:creationId xmlns:a16="http://schemas.microsoft.com/office/drawing/2014/main" id="{28B3BBFE-94D3-7492-078A-37D53E7ED4BE}"/>
              </a:ext>
            </a:extLst>
          </p:cNvPr>
          <p:cNvPicPr>
            <a:picLocks noChangeAspect="1"/>
          </p:cNvPicPr>
          <p:nvPr/>
        </p:nvPicPr>
        <p:blipFill>
          <a:blip r:embed="rId5"/>
          <a:stretch>
            <a:fillRect/>
          </a:stretch>
        </p:blipFill>
        <p:spPr>
          <a:xfrm>
            <a:off x="7096369" y="4685222"/>
            <a:ext cx="4057405" cy="1302623"/>
          </a:xfrm>
          <a:prstGeom prst="rect">
            <a:avLst/>
          </a:prstGeom>
        </p:spPr>
      </p:pic>
      <p:sp>
        <p:nvSpPr>
          <p:cNvPr id="15" name="Ellips 14">
            <a:extLst>
              <a:ext uri="{FF2B5EF4-FFF2-40B4-BE49-F238E27FC236}">
                <a16:creationId xmlns:a16="http://schemas.microsoft.com/office/drawing/2014/main" id="{04413F13-72BE-95DE-1E37-82C5D2413CA0}"/>
              </a:ext>
            </a:extLst>
          </p:cNvPr>
          <p:cNvSpPr/>
          <p:nvPr/>
        </p:nvSpPr>
        <p:spPr>
          <a:xfrm>
            <a:off x="8391525" y="4637597"/>
            <a:ext cx="857250" cy="1505622"/>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651210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4FECF-914E-9784-2B2A-1655EA14787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E75FBB8-89A8-23E3-C0C3-6394201A0C24}"/>
              </a:ext>
            </a:extLst>
          </p:cNvPr>
          <p:cNvSpPr>
            <a:spLocks noGrp="1"/>
          </p:cNvSpPr>
          <p:nvPr>
            <p:ph type="ctrTitle"/>
          </p:nvPr>
        </p:nvSpPr>
        <p:spPr/>
        <p:txBody>
          <a:bodyPr/>
          <a:lstStyle/>
          <a:p>
            <a:r>
              <a:rPr lang="sv-SE" u="sng" dirty="0"/>
              <a:t>Vt 2025: </a:t>
            </a:r>
            <a:r>
              <a:rPr lang="sv-SE" dirty="0"/>
              <a:t>LFM30 BATNEEC nivåer 2025-2030. Se </a:t>
            </a:r>
            <a:r>
              <a:rPr lang="sv-SE" dirty="0">
                <a:hlinkClick r:id="rId2"/>
              </a:rPr>
              <a:t>länk</a:t>
            </a:r>
            <a:endParaRPr lang="sv-SE" dirty="0"/>
          </a:p>
        </p:txBody>
      </p:sp>
      <p:pic>
        <p:nvPicPr>
          <p:cNvPr id="16" name="Bildobjekt 15">
            <a:extLst>
              <a:ext uri="{FF2B5EF4-FFF2-40B4-BE49-F238E27FC236}">
                <a16:creationId xmlns:a16="http://schemas.microsoft.com/office/drawing/2014/main" id="{7D6344C1-A8E4-7DA5-72B1-D420DF6F116F}"/>
              </a:ext>
            </a:extLst>
          </p:cNvPr>
          <p:cNvPicPr>
            <a:picLocks noChangeAspect="1"/>
          </p:cNvPicPr>
          <p:nvPr/>
        </p:nvPicPr>
        <p:blipFill>
          <a:blip r:embed="rId3"/>
          <a:stretch>
            <a:fillRect/>
          </a:stretch>
        </p:blipFill>
        <p:spPr>
          <a:xfrm>
            <a:off x="5718317" y="1226907"/>
            <a:ext cx="5849166" cy="2533894"/>
          </a:xfrm>
          <a:prstGeom prst="rect">
            <a:avLst/>
          </a:prstGeom>
        </p:spPr>
      </p:pic>
      <p:pic>
        <p:nvPicPr>
          <p:cNvPr id="5" name="Bildobjekt 4">
            <a:extLst>
              <a:ext uri="{FF2B5EF4-FFF2-40B4-BE49-F238E27FC236}">
                <a16:creationId xmlns:a16="http://schemas.microsoft.com/office/drawing/2014/main" id="{41622DD2-B2F7-6BFD-B105-96660A714E67}"/>
              </a:ext>
            </a:extLst>
          </p:cNvPr>
          <p:cNvPicPr>
            <a:picLocks noChangeAspect="1"/>
          </p:cNvPicPr>
          <p:nvPr/>
        </p:nvPicPr>
        <p:blipFill>
          <a:blip r:embed="rId4"/>
          <a:stretch>
            <a:fillRect/>
          </a:stretch>
        </p:blipFill>
        <p:spPr>
          <a:xfrm>
            <a:off x="5718316" y="4213837"/>
            <a:ext cx="5849166" cy="1457528"/>
          </a:xfrm>
          <a:prstGeom prst="rect">
            <a:avLst/>
          </a:prstGeom>
        </p:spPr>
      </p:pic>
      <p:sp>
        <p:nvSpPr>
          <p:cNvPr id="7" name="Rektangel: rundade hörn 6">
            <a:extLst>
              <a:ext uri="{FF2B5EF4-FFF2-40B4-BE49-F238E27FC236}">
                <a16:creationId xmlns:a16="http://schemas.microsoft.com/office/drawing/2014/main" id="{5220A4E2-B4FB-DD9A-204B-F388E19E24EC}"/>
              </a:ext>
            </a:extLst>
          </p:cNvPr>
          <p:cNvSpPr/>
          <p:nvPr/>
        </p:nvSpPr>
        <p:spPr>
          <a:xfrm>
            <a:off x="241300" y="292100"/>
            <a:ext cx="11709400" cy="5638800"/>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latin typeface="Calibri"/>
              <a:ea typeface="+mn-ea"/>
              <a:cs typeface="+mn-cs"/>
            </a:endParaRPr>
          </a:p>
        </p:txBody>
      </p:sp>
      <p:pic>
        <p:nvPicPr>
          <p:cNvPr id="6" name="Bildobjekt 5">
            <a:extLst>
              <a:ext uri="{FF2B5EF4-FFF2-40B4-BE49-F238E27FC236}">
                <a16:creationId xmlns:a16="http://schemas.microsoft.com/office/drawing/2014/main" id="{DA196951-E7D1-7261-54BA-7E40C7A9A46B}"/>
              </a:ext>
            </a:extLst>
          </p:cNvPr>
          <p:cNvPicPr>
            <a:picLocks noChangeAspect="1"/>
          </p:cNvPicPr>
          <p:nvPr/>
        </p:nvPicPr>
        <p:blipFill>
          <a:blip r:embed="rId5"/>
          <a:stretch>
            <a:fillRect/>
          </a:stretch>
        </p:blipFill>
        <p:spPr>
          <a:xfrm>
            <a:off x="1055908" y="1601182"/>
            <a:ext cx="2876951" cy="4048690"/>
          </a:xfrm>
          <a:prstGeom prst="rect">
            <a:avLst/>
          </a:prstGeom>
        </p:spPr>
      </p:pic>
      <p:sp>
        <p:nvSpPr>
          <p:cNvPr id="4" name="Rektangel 3">
            <a:extLst>
              <a:ext uri="{FF2B5EF4-FFF2-40B4-BE49-F238E27FC236}">
                <a16:creationId xmlns:a16="http://schemas.microsoft.com/office/drawing/2014/main" id="{E7BB56A0-AEF3-66BB-1E77-324C7FEE7BF2}"/>
              </a:ext>
            </a:extLst>
          </p:cNvPr>
          <p:cNvSpPr/>
          <p:nvPr/>
        </p:nvSpPr>
        <p:spPr>
          <a:xfrm>
            <a:off x="4105274" y="1971675"/>
            <a:ext cx="1485901" cy="1789126"/>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dirty="0"/>
              <a:t>Nyproduktion</a:t>
            </a:r>
          </a:p>
        </p:txBody>
      </p:sp>
      <p:sp>
        <p:nvSpPr>
          <p:cNvPr id="8" name="Rektangel 7">
            <a:extLst>
              <a:ext uri="{FF2B5EF4-FFF2-40B4-BE49-F238E27FC236}">
                <a16:creationId xmlns:a16="http://schemas.microsoft.com/office/drawing/2014/main" id="{07AEFFB7-8478-216D-FB54-747FB3F7D8E0}"/>
              </a:ext>
            </a:extLst>
          </p:cNvPr>
          <p:cNvSpPr/>
          <p:nvPr/>
        </p:nvSpPr>
        <p:spPr>
          <a:xfrm>
            <a:off x="4105274" y="4460268"/>
            <a:ext cx="1485901" cy="435582"/>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dirty="0"/>
              <a:t>ROT</a:t>
            </a:r>
          </a:p>
        </p:txBody>
      </p:sp>
      <p:sp>
        <p:nvSpPr>
          <p:cNvPr id="9" name="Rektangel 8">
            <a:extLst>
              <a:ext uri="{FF2B5EF4-FFF2-40B4-BE49-F238E27FC236}">
                <a16:creationId xmlns:a16="http://schemas.microsoft.com/office/drawing/2014/main" id="{1D8D46A9-5741-F3BB-6A1A-11CD3941BA22}"/>
              </a:ext>
            </a:extLst>
          </p:cNvPr>
          <p:cNvSpPr/>
          <p:nvPr/>
        </p:nvSpPr>
        <p:spPr>
          <a:xfrm>
            <a:off x="4114799" y="5088918"/>
            <a:ext cx="1485901" cy="435582"/>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dirty="0"/>
              <a:t>Anläggning</a:t>
            </a:r>
          </a:p>
        </p:txBody>
      </p:sp>
    </p:spTree>
    <p:extLst>
      <p:ext uri="{BB962C8B-B14F-4D97-AF65-F5344CB8AC3E}">
        <p14:creationId xmlns:p14="http://schemas.microsoft.com/office/powerpoint/2010/main" val="842393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62AA5215-67CE-22DD-387A-38A5C92AC9EF}"/>
              </a:ext>
            </a:extLst>
          </p:cNvPr>
          <p:cNvPicPr>
            <a:picLocks noChangeAspect="1"/>
          </p:cNvPicPr>
          <p:nvPr/>
        </p:nvPicPr>
        <p:blipFill>
          <a:blip r:embed="rId2"/>
          <a:stretch>
            <a:fillRect/>
          </a:stretch>
        </p:blipFill>
        <p:spPr>
          <a:xfrm>
            <a:off x="758124" y="699466"/>
            <a:ext cx="10430579" cy="5851519"/>
          </a:xfrm>
          <a:prstGeom prst="rect">
            <a:avLst/>
          </a:prstGeom>
        </p:spPr>
      </p:pic>
      <p:sp>
        <p:nvSpPr>
          <p:cNvPr id="5" name="Rubrik 1">
            <a:extLst>
              <a:ext uri="{FF2B5EF4-FFF2-40B4-BE49-F238E27FC236}">
                <a16:creationId xmlns:a16="http://schemas.microsoft.com/office/drawing/2014/main" id="{004E209A-411F-E296-4E27-25EE36676B62}"/>
              </a:ext>
            </a:extLst>
          </p:cNvPr>
          <p:cNvSpPr txBox="1">
            <a:spLocks/>
          </p:cNvSpPr>
          <p:nvPr/>
        </p:nvSpPr>
        <p:spPr>
          <a:xfrm>
            <a:off x="306505" y="163377"/>
            <a:ext cx="11333815"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r>
              <a:rPr lang="sv-SE" dirty="0">
                <a:solidFill>
                  <a:schemeClr val="bg2"/>
                </a:solidFill>
              </a:rPr>
              <a:t>Boverket Aug 2025: Generisk referensvärde att jämföra med (traditionellt byggt år 2020)</a:t>
            </a:r>
          </a:p>
        </p:txBody>
      </p:sp>
      <p:sp>
        <p:nvSpPr>
          <p:cNvPr id="6" name="Ellips 5">
            <a:extLst>
              <a:ext uri="{FF2B5EF4-FFF2-40B4-BE49-F238E27FC236}">
                <a16:creationId xmlns:a16="http://schemas.microsoft.com/office/drawing/2014/main" id="{BF9E538F-B0CD-462E-2DA7-2AE971741785}"/>
              </a:ext>
            </a:extLst>
          </p:cNvPr>
          <p:cNvSpPr/>
          <p:nvPr/>
        </p:nvSpPr>
        <p:spPr>
          <a:xfrm>
            <a:off x="758125" y="2189347"/>
            <a:ext cx="2347026" cy="4264068"/>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Ellips 6">
            <a:extLst>
              <a:ext uri="{FF2B5EF4-FFF2-40B4-BE49-F238E27FC236}">
                <a16:creationId xmlns:a16="http://schemas.microsoft.com/office/drawing/2014/main" id="{F76CC830-3CCA-5361-9AAE-814E52BC62E4}"/>
              </a:ext>
            </a:extLst>
          </p:cNvPr>
          <p:cNvSpPr/>
          <p:nvPr/>
        </p:nvSpPr>
        <p:spPr>
          <a:xfrm>
            <a:off x="8801100" y="2387071"/>
            <a:ext cx="1809249" cy="4264068"/>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8547853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A0E890-678B-110A-1F45-2F79569EFD12}"/>
              </a:ext>
            </a:extLst>
          </p:cNvPr>
          <p:cNvSpPr>
            <a:spLocks noGrp="1"/>
          </p:cNvSpPr>
          <p:nvPr>
            <p:ph type="ctrTitle"/>
          </p:nvPr>
        </p:nvSpPr>
        <p:spPr>
          <a:xfrm>
            <a:off x="624518" y="620688"/>
            <a:ext cx="10310182" cy="699466"/>
          </a:xfrm>
        </p:spPr>
        <p:txBody>
          <a:bodyPr>
            <a:normAutofit fontScale="90000"/>
          </a:bodyPr>
          <a:lstStyle/>
          <a:p>
            <a:r>
              <a:rPr lang="sv-SE" dirty="0"/>
              <a:t>Generiska referensvärde och målgränsvärde:  </a:t>
            </a:r>
            <a:r>
              <a:rPr lang="sv-SE" dirty="0">
                <a:hlinkClick r:id="rId2"/>
              </a:rPr>
              <a:t>Kv 3 2025: Klimattrappa - Malmö stad</a:t>
            </a:r>
            <a:br>
              <a:rPr lang="sv-SE" dirty="0"/>
            </a:br>
            <a:endParaRPr lang="sv-SE" dirty="0"/>
          </a:p>
        </p:txBody>
      </p:sp>
      <p:pic>
        <p:nvPicPr>
          <p:cNvPr id="7" name="Bildobjekt 6">
            <a:extLst>
              <a:ext uri="{FF2B5EF4-FFF2-40B4-BE49-F238E27FC236}">
                <a16:creationId xmlns:a16="http://schemas.microsoft.com/office/drawing/2014/main" id="{62DBF3E4-070B-106B-4162-C158AE088719}"/>
              </a:ext>
            </a:extLst>
          </p:cNvPr>
          <p:cNvPicPr>
            <a:picLocks noChangeAspect="1"/>
          </p:cNvPicPr>
          <p:nvPr/>
        </p:nvPicPr>
        <p:blipFill>
          <a:blip r:embed="rId3"/>
          <a:stretch>
            <a:fillRect/>
          </a:stretch>
        </p:blipFill>
        <p:spPr>
          <a:xfrm>
            <a:off x="875614" y="1152135"/>
            <a:ext cx="9831172" cy="5582429"/>
          </a:xfrm>
          <a:prstGeom prst="rect">
            <a:avLst/>
          </a:prstGeom>
        </p:spPr>
      </p:pic>
    </p:spTree>
    <p:extLst>
      <p:ext uri="{BB962C8B-B14F-4D97-AF65-F5344CB8AC3E}">
        <p14:creationId xmlns:p14="http://schemas.microsoft.com/office/powerpoint/2010/main" val="2846200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C6FC0-1160-8FB5-7D1D-30EFD0DDD1BD}"/>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D0617A6B-781A-6F93-CDBA-5B4FA4E97B68}"/>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endParaRPr kumimoji="0" lang="sv-SE" sz="2100" b="1" i="0" u="none" strike="noStrike" kern="1200" cap="none" spc="0" normalizeH="0" baseline="0" noProof="0">
              <a:ln>
                <a:noFill/>
              </a:ln>
              <a:solidFill>
                <a:srgbClr val="003466"/>
              </a:solidFill>
              <a:effectLst/>
              <a:uLnTx/>
              <a:uFillTx/>
              <a:latin typeface="Futura PT" panose="020B0502020204020303" pitchFamily="34" charset="0"/>
              <a:ea typeface="Tahoma" panose="020B0604030504040204" pitchFamily="34" charset="0"/>
              <a:cs typeface="Tahoma" panose="020B0604030504040204" pitchFamily="34" charset="0"/>
            </a:endParaRPr>
          </a:p>
        </p:txBody>
      </p:sp>
      <p:graphicFrame>
        <p:nvGraphicFramePr>
          <p:cNvPr id="17" name="Tabell 16">
            <a:extLst>
              <a:ext uri="{FF2B5EF4-FFF2-40B4-BE49-F238E27FC236}">
                <a16:creationId xmlns:a16="http://schemas.microsoft.com/office/drawing/2014/main" id="{A75AAE39-CE49-DBE3-7F93-B759BAD73221}"/>
              </a:ext>
            </a:extLst>
          </p:cNvPr>
          <p:cNvGraphicFramePr>
            <a:graphicFrameLocks noGrp="1"/>
          </p:cNvGraphicFramePr>
          <p:nvPr/>
        </p:nvGraphicFramePr>
        <p:xfrm>
          <a:off x="360012" y="789734"/>
          <a:ext cx="11590537" cy="3585248"/>
        </p:xfrm>
        <a:graphic>
          <a:graphicData uri="http://schemas.openxmlformats.org/drawingml/2006/table">
            <a:tbl>
              <a:tblPr firstRow="1" firstCol="1" bandRow="1"/>
              <a:tblGrid>
                <a:gridCol w="685876">
                  <a:extLst>
                    <a:ext uri="{9D8B030D-6E8A-4147-A177-3AD203B41FA5}">
                      <a16:colId xmlns:a16="http://schemas.microsoft.com/office/drawing/2014/main" val="4146169885"/>
                    </a:ext>
                  </a:extLst>
                </a:gridCol>
                <a:gridCol w="1435350">
                  <a:extLst>
                    <a:ext uri="{9D8B030D-6E8A-4147-A177-3AD203B41FA5}">
                      <a16:colId xmlns:a16="http://schemas.microsoft.com/office/drawing/2014/main" val="3461350718"/>
                    </a:ext>
                  </a:extLst>
                </a:gridCol>
                <a:gridCol w="1938615">
                  <a:extLst>
                    <a:ext uri="{9D8B030D-6E8A-4147-A177-3AD203B41FA5}">
                      <a16:colId xmlns:a16="http://schemas.microsoft.com/office/drawing/2014/main" val="3161252501"/>
                    </a:ext>
                  </a:extLst>
                </a:gridCol>
                <a:gridCol w="1896520">
                  <a:extLst>
                    <a:ext uri="{9D8B030D-6E8A-4147-A177-3AD203B41FA5}">
                      <a16:colId xmlns:a16="http://schemas.microsoft.com/office/drawing/2014/main" val="2835709169"/>
                    </a:ext>
                  </a:extLst>
                </a:gridCol>
                <a:gridCol w="1905459">
                  <a:extLst>
                    <a:ext uri="{9D8B030D-6E8A-4147-A177-3AD203B41FA5}">
                      <a16:colId xmlns:a16="http://schemas.microsoft.com/office/drawing/2014/main" val="2750234609"/>
                    </a:ext>
                  </a:extLst>
                </a:gridCol>
                <a:gridCol w="1890027">
                  <a:extLst>
                    <a:ext uri="{9D8B030D-6E8A-4147-A177-3AD203B41FA5}">
                      <a16:colId xmlns:a16="http://schemas.microsoft.com/office/drawing/2014/main" val="2523246837"/>
                    </a:ext>
                  </a:extLst>
                </a:gridCol>
                <a:gridCol w="1838690">
                  <a:extLst>
                    <a:ext uri="{9D8B030D-6E8A-4147-A177-3AD203B41FA5}">
                      <a16:colId xmlns:a16="http://schemas.microsoft.com/office/drawing/2014/main" val="3926203014"/>
                    </a:ext>
                  </a:extLst>
                </a:gridCol>
              </a:tblGrid>
              <a:tr h="310330">
                <a:tc rowSpan="2" gridSpan="2">
                  <a:txBody>
                    <a:bodyPr/>
                    <a:lstStyle/>
                    <a:p>
                      <a:endParaRPr lang="sv-SE" sz="12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2" h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400" b="1">
                          <a:latin typeface="+mn-lt"/>
                        </a:rPr>
                        <a:t>FFU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400" b="1">
                          <a:latin typeface="+mn-lt"/>
                        </a:rPr>
                        <a:t>Alt 0. Traditionell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r>
                        <a:rPr lang="sv-SE" sz="1400" b="1">
                          <a:solidFill>
                            <a:sysClr val="windowText" lastClr="000000"/>
                          </a:solidFill>
                          <a:latin typeface="+mn-lt"/>
                        </a:rPr>
                        <a:t>Alt 1. Klimatförbättrat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r>
                        <a:rPr lang="sv-SE" sz="1400" b="1">
                          <a:solidFill>
                            <a:sysClr val="windowText" lastClr="000000"/>
                          </a:solidFill>
                          <a:latin typeface="+mn-lt"/>
                        </a:rPr>
                        <a:t>Alt2. Klimatoptimalt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1400" b="1">
                          <a:solidFill>
                            <a:sysClr val="windowText" lastClr="000000"/>
                          </a:solidFill>
                          <a:latin typeface="+mn-lt"/>
                        </a:rPr>
                        <a:t>Alt 3. Klimatbalanserat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49089937"/>
                  </a:ext>
                </a:extLst>
              </a:tr>
              <a:tr h="187737">
                <a:tc gridSpan="2" vMerge="1">
                  <a:txBody>
                    <a:bodyPr/>
                    <a:lstStyle/>
                    <a:p>
                      <a:endParaRPr lang="sv-SE" sz="11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a:tc>
                <a:tc>
                  <a:txBody>
                    <a:bodyPr/>
                    <a:lstStyle/>
                    <a:p>
                      <a:r>
                        <a:rPr lang="sv-SE" sz="1100" b="0">
                          <a:latin typeface="+mn-lt"/>
                        </a:rPr>
                        <a:t>SEK: 3 000 560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100" b="0">
                          <a:latin typeface="+mn-lt"/>
                        </a:rPr>
                        <a:t>SEK: 3 010 680 </a:t>
                      </a:r>
                      <a:endParaRPr lang="sv-SE" sz="1100" b="1">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l"/>
                      <a:r>
                        <a:rPr lang="sv-SE" sz="1100" b="0">
                          <a:solidFill>
                            <a:sysClr val="windowText" lastClr="000000"/>
                          </a:solidFill>
                          <a:latin typeface="+mn-lt"/>
                        </a:rPr>
                        <a:t>SEK:  3 002 430 (+0.06%)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l"/>
                      <a:r>
                        <a:rPr lang="sv-SE" sz="1100" b="0">
                          <a:solidFill>
                            <a:sysClr val="windowText" lastClr="000000"/>
                          </a:solidFill>
                          <a:latin typeface="+mn-lt"/>
                        </a:rPr>
                        <a:t>SEK: 3 300 616 (+10%)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100" b="0">
                        <a:solidFill>
                          <a:sysClr val="windowText" lastClr="000000"/>
                        </a:solidFill>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4274231894"/>
                  </a:ext>
                </a:extLst>
              </a:tr>
              <a:tr h="410560">
                <a:tc>
                  <a:txBody>
                    <a:bodyPr/>
                    <a:lstStyle/>
                    <a:p>
                      <a:r>
                        <a:rPr lang="sv-SE" sz="1100" b="1">
                          <a:solidFill>
                            <a:srgbClr val="000000"/>
                          </a:solidFill>
                          <a:effectLst/>
                          <a:latin typeface="+mn-lt"/>
                          <a:ea typeface="Times New Roman" panose="02020603050405020304" pitchFamily="18" charset="0"/>
                          <a:cs typeface="Times New Roman" panose="02020603050405020304" pitchFamily="18" charset="0"/>
                        </a:rPr>
                        <a:t>SBEF</a:t>
                      </a:r>
                      <a:endParaRPr lang="sv-SE" sz="11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100" b="1">
                          <a:solidFill>
                            <a:srgbClr val="000000"/>
                          </a:solidFill>
                          <a:effectLst/>
                          <a:latin typeface="+mn-lt"/>
                          <a:ea typeface="Times New Roman" panose="02020603050405020304" pitchFamily="18" charset="0"/>
                          <a:cs typeface="Times New Roman" panose="02020603050405020304" pitchFamily="18" charset="0"/>
                        </a:rPr>
                        <a:t>Byggdel: / </a:t>
                      </a:r>
                      <a:r>
                        <a:rPr lang="sv-SE" sz="1100" b="1">
                          <a:solidFill>
                            <a:schemeClr val="accent5">
                              <a:lumMod val="75000"/>
                            </a:schemeClr>
                          </a:solidFill>
                          <a:effectLst/>
                          <a:latin typeface="+mn-lt"/>
                          <a:ea typeface="Times New Roman" panose="02020603050405020304" pitchFamily="18" charset="0"/>
                          <a:cs typeface="Times New Roman" panose="02020603050405020304" pitchFamily="18" charset="0"/>
                        </a:rPr>
                        <a:t>LFM30:</a:t>
                      </a:r>
                      <a:endParaRPr lang="sv-SE" sz="11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100">
                          <a:latin typeface="+mn-lt"/>
                        </a:rPr>
                        <a:t>Ton CO2e:  39</a:t>
                      </a:r>
                    </a:p>
                    <a:p>
                      <a:pPr algn="l"/>
                      <a:r>
                        <a:rPr lang="sv-SE" sz="1100">
                          <a:latin typeface="+mn-lt"/>
                        </a:rPr>
                        <a:t>Kg CO2e/ljus BTA: 11</a:t>
                      </a:r>
                    </a:p>
                  </a:txBody>
                  <a:tcPr marL="68580" marR="68580" marT="0" marB="0">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100">
                          <a:latin typeface="+mn-lt"/>
                        </a:rPr>
                        <a:t>Ton CO2e: 52 (+25%, +13 Ton)</a:t>
                      </a:r>
                    </a:p>
                    <a:p>
                      <a:pPr algn="l"/>
                      <a:r>
                        <a:rPr lang="sv-SE" sz="1100">
                          <a:latin typeface="+mn-lt"/>
                        </a:rPr>
                        <a:t>Kg CO2e/ljus BTA: 14</a:t>
                      </a:r>
                    </a:p>
                  </a:txBody>
                  <a:tcPr marL="68580" marR="68580" marT="0" marB="0">
                    <a:lnT w="12700" cap="flat" cmpd="sng" algn="ctr">
                      <a:solidFill>
                        <a:srgbClr val="000000"/>
                      </a:solidFill>
                      <a:prstDash val="solid"/>
                      <a:round/>
                      <a:headEnd type="none" w="med" len="med"/>
                      <a:tailEnd type="none" w="med" len="med"/>
                    </a:lnT>
                    <a:solidFill>
                      <a:schemeClr val="accent5">
                        <a:lumMod val="40000"/>
                        <a:lumOff val="60000"/>
                      </a:schemeClr>
                    </a:solidFill>
                  </a:tcPr>
                </a:tc>
                <a:tc>
                  <a:txBody>
                    <a:bodyPr/>
                    <a:lstStyle/>
                    <a:p>
                      <a:pPr algn="l"/>
                      <a:r>
                        <a:rPr lang="sv-SE" sz="1100">
                          <a:latin typeface="+mn-lt"/>
                        </a:rPr>
                        <a:t>Ton CO2e: 30 (-25%, -9 Ton)</a:t>
                      </a:r>
                    </a:p>
                    <a:p>
                      <a:pPr algn="l"/>
                      <a:r>
                        <a:rPr lang="sv-SE" sz="1100">
                          <a:latin typeface="+mn-lt"/>
                        </a:rPr>
                        <a:t>Kg CO2e/ljus BTA: 8</a:t>
                      </a:r>
                    </a:p>
                  </a:txBody>
                  <a:tcPr marL="68580" marR="68580"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100">
                          <a:latin typeface="+mn-lt"/>
                        </a:rPr>
                        <a:t>Ton CO2e: 23 (-41%, -16 Ton)</a:t>
                      </a:r>
                    </a:p>
                    <a:p>
                      <a:pPr algn="l"/>
                      <a:r>
                        <a:rPr lang="sv-SE" sz="1100">
                          <a:latin typeface="+mn-lt"/>
                        </a:rPr>
                        <a:t>Kg CO2e/ljus BTA: 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endParaRPr lang="sv-SE" sz="1100" b="1">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1158850851"/>
                  </a:ext>
                </a:extLst>
              </a:tr>
              <a:tr h="342492">
                <a:tc>
                  <a:txBody>
                    <a:bodyPr/>
                    <a:lstStyle/>
                    <a:p>
                      <a:pPr algn="ctr"/>
                      <a:r>
                        <a:rPr lang="sv-SE" sz="800">
                          <a:effectLst/>
                          <a:latin typeface="+mn-lt"/>
                          <a:ea typeface="Times New Roman" panose="02020603050405020304" pitchFamily="18" charset="0"/>
                          <a:cs typeface="Times New Roman" panose="02020603050405020304" pitchFamily="18" charset="0"/>
                        </a:rPr>
                        <a:t>2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HUSUNDERBYGGNAD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err="1">
                          <a:solidFill>
                            <a:schemeClr val="tx1"/>
                          </a:solidFill>
                          <a:effectLst/>
                          <a:latin typeface="+mn-lt"/>
                          <a:ea typeface="Times New Roman" panose="02020603050405020304" pitchFamily="18" charset="0"/>
                          <a:cs typeface="Times New Roman" panose="02020603050405020304" pitchFamily="18" charset="0"/>
                        </a:rPr>
                        <a:t>Kfb</a:t>
                      </a:r>
                      <a:r>
                        <a:rPr lang="sv-SE" sz="700">
                          <a:solidFill>
                            <a:schemeClr val="tx1"/>
                          </a:solidFill>
                          <a:effectLst/>
                          <a:latin typeface="+mn-lt"/>
                          <a:ea typeface="Times New Roman" panose="02020603050405020304" pitchFamily="18" charset="0"/>
                          <a:cs typeface="Times New Roman" panose="02020603050405020304" pitchFamily="18" charset="0"/>
                        </a:rPr>
                        <a:t>. Betong och armering (nivå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r>
                        <a:rPr lang="sv-SE" sz="700" b="1" strike="noStrike">
                          <a:solidFill>
                            <a:schemeClr val="tx1"/>
                          </a:solidFill>
                          <a:effectLst/>
                          <a:latin typeface="+mn-lt"/>
                          <a:ea typeface="Times New Roman" panose="02020603050405020304" pitchFamily="18" charset="0"/>
                          <a:cs typeface="Times New Roman" panose="02020603050405020304" pitchFamily="18" charset="0"/>
                        </a:rPr>
                        <a:t>Vanlig fulbetong/armering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b="1" err="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Kfb</a:t>
                      </a:r>
                      <a:r>
                        <a:rPr lang="sv-SE" sz="700" b="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 Betong och armering (nivå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r>
                        <a:rPr lang="sv-SE" sz="700" b="1" err="1">
                          <a:solidFill>
                            <a:schemeClr val="tx1"/>
                          </a:solidFill>
                          <a:effectLst/>
                          <a:latin typeface="+mn-lt"/>
                          <a:ea typeface="Times New Roman" panose="02020603050405020304" pitchFamily="18" charset="0"/>
                          <a:cs typeface="Times New Roman" panose="02020603050405020304" pitchFamily="18" charset="0"/>
                        </a:rPr>
                        <a:t>Kfb</a:t>
                      </a:r>
                      <a:r>
                        <a:rPr lang="sv-SE" sz="700" b="1">
                          <a:solidFill>
                            <a:schemeClr val="tx1"/>
                          </a:solidFill>
                          <a:effectLst/>
                          <a:latin typeface="+mn-lt"/>
                          <a:ea typeface="Times New Roman" panose="02020603050405020304" pitchFamily="18" charset="0"/>
                          <a:cs typeface="Times New Roman" panose="02020603050405020304" pitchFamily="18" charset="0"/>
                        </a:rPr>
                        <a:t>. Betong och armering (nivå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61830272"/>
                  </a:ext>
                </a:extLst>
              </a:tr>
              <a:tr h="277402">
                <a:tc>
                  <a:txBody>
                    <a:bodyPr/>
                    <a:lstStyle/>
                    <a:p>
                      <a:pPr algn="ctr"/>
                      <a:r>
                        <a:rPr lang="sv-SE" sz="800">
                          <a:effectLst/>
                          <a:latin typeface="+mn-lt"/>
                          <a:ea typeface="Times New Roman" panose="02020603050405020304" pitchFamily="18"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STOMME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Träreglar, hybrid limträ / I-stålbalk, stenull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limträ</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I-stålbalk, stenull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hybrid limträ / I-stålbalk, stenull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hybrid limträ / I-stålbalk,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cellulosafiber/hampa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283243638"/>
                  </a:ext>
                </a:extLst>
              </a:tr>
              <a:tr h="277402">
                <a:tc>
                  <a:txBody>
                    <a:bodyPr/>
                    <a:lstStyle/>
                    <a:p>
                      <a:pPr algn="ctr"/>
                      <a:r>
                        <a:rPr lang="sv-SE" sz="800">
                          <a:effectLst/>
                          <a:latin typeface="+mn-lt"/>
                          <a:ea typeface="Times New Roman" panose="02020603050405020304" pitchFamily="18"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YTTERTAK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K-virke, lösull glasull, ytpapp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700" b="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K-virke, lösull glasull, </a:t>
                      </a:r>
                      <a:r>
                        <a:rPr lang="sv-SE" sz="700" b="0" strike="noStrike" err="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ytpapp</a:t>
                      </a:r>
                      <a:endParaRPr lang="sv-SE" sz="700" b="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p>
                      <a:pPr algn="ctr"/>
                      <a:endParaRPr lang="sv-SE" sz="7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K-virke, lösull glasull, ytpapp</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K-virke, lösull glasull, ytpapp</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916355154"/>
                  </a:ext>
                </a:extLst>
              </a:tr>
              <a:tr h="284995">
                <a:tc>
                  <a:txBody>
                    <a:bodyPr/>
                    <a:lstStyle/>
                    <a:p>
                      <a:pPr algn="ctr"/>
                      <a:r>
                        <a:rPr lang="sv-SE" sz="800">
                          <a:effectLst/>
                          <a:latin typeface="+mn-lt"/>
                          <a:ea typeface="Times New Roman" panose="02020603050405020304" pitchFamily="18"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FASADER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Träpanel, 50% återvunnen tegel, stenull, träfönster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Träpanel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tegel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stenull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aluminiumfönster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Träpanel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80% återvunnen tegel,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stenull, träfönster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Träpanel, 50% återvunnen tegel, stenull, träfönster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248494818"/>
                  </a:ext>
                </a:extLst>
              </a:tr>
              <a:tr h="394395">
                <a:tc>
                  <a:txBody>
                    <a:bodyPr/>
                    <a:lstStyle/>
                    <a:p>
                      <a:pPr algn="ctr"/>
                      <a:r>
                        <a:rPr lang="sv-SE" sz="800">
                          <a:effectLst/>
                          <a:latin typeface="+mn-lt"/>
                          <a:ea typeface="Times New Roman" panose="02020603050405020304" pitchFamily="18"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STOMKOMPLETTERING</a:t>
                      </a:r>
                    </a:p>
                    <a:p>
                      <a:r>
                        <a:rPr lang="sv-SE" sz="800">
                          <a:effectLst/>
                          <a:latin typeface="+mn-lt"/>
                          <a:ea typeface="Times New Roman" panose="02020603050405020304" pitchFamily="18" charset="0"/>
                        </a:rPr>
                        <a:t>RUMSBILDNING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a:solidFill>
                            <a:schemeClr val="tx1"/>
                          </a:solidFill>
                          <a:effectLst/>
                          <a:latin typeface="+mn-lt"/>
                          <a:ea typeface="Times New Roman" panose="02020603050405020304" pitchFamily="18" charset="0"/>
                          <a:cs typeface="Times New Roman" panose="02020603050405020304" pitchFamily="18" charset="0"/>
                        </a:rPr>
                        <a:t>Träreglar i tak och vägg (mkt lite stålreglar), OSB, </a:t>
                      </a:r>
                      <a:r>
                        <a:rPr lang="sv-SE" sz="700" strike="noStrike" err="1">
                          <a:solidFill>
                            <a:schemeClr val="tx1"/>
                          </a:solidFill>
                          <a:effectLst/>
                          <a:latin typeface="+mn-lt"/>
                          <a:ea typeface="Times New Roman" panose="02020603050405020304" pitchFamily="18" charset="0"/>
                          <a:cs typeface="Times New Roman" panose="02020603050405020304" pitchFamily="18" charset="0"/>
                        </a:rPr>
                        <a:t>ErgoLite</a:t>
                      </a:r>
                      <a:r>
                        <a:rPr lang="sv-SE" sz="700" strike="noStrike">
                          <a:solidFill>
                            <a:schemeClr val="tx1"/>
                          </a:solidFill>
                          <a:effectLst/>
                          <a:latin typeface="+mn-lt"/>
                          <a:ea typeface="Times New Roman" panose="02020603050405020304" pitchFamily="18" charset="0"/>
                          <a:cs typeface="Times New Roman" panose="02020603050405020304" pitchFamily="18" charset="0"/>
                        </a:rPr>
                        <a:t>, lösull glasull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b="1" strike="noStrike">
                          <a:solidFill>
                            <a:schemeClr val="tx1"/>
                          </a:solidFill>
                          <a:effectLst/>
                          <a:latin typeface="+mn-lt"/>
                          <a:ea typeface="Times New Roman" panose="02020603050405020304" pitchFamily="18" charset="0"/>
                          <a:cs typeface="Times New Roman" panose="02020603050405020304" pitchFamily="18" charset="0"/>
                        </a:rPr>
                        <a:t>Stålreglar i tak och vägg, </a:t>
                      </a:r>
                      <a:r>
                        <a:rPr lang="sv-SE" sz="700" b="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OSB</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 normal gips, stenull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i tak och vägg (mkt lite stålreglar), OSB</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err="1">
                          <a:solidFill>
                            <a:schemeClr val="tx1"/>
                          </a:solidFill>
                          <a:effectLst/>
                          <a:latin typeface="+mn-lt"/>
                          <a:ea typeface="Times New Roman" panose="02020603050405020304" pitchFamily="18" charset="0"/>
                          <a:cs typeface="Times New Roman" panose="02020603050405020304" pitchFamily="18" charset="0"/>
                        </a:rPr>
                        <a:t>Recoma</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 lättgips</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lösull glasull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i tak och vägg (mkt lite stålreglar), OSB,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Klima gips</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lösull glasull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801110829"/>
                  </a:ext>
                </a:extLst>
              </a:tr>
              <a:tr h="395385">
                <a:tc>
                  <a:txBody>
                    <a:bodyPr/>
                    <a:lstStyle/>
                    <a:p>
                      <a:pPr algn="ctr"/>
                      <a:r>
                        <a:rPr lang="sv-SE" sz="800">
                          <a:effectLst/>
                          <a:latin typeface="+mn-lt"/>
                          <a:ea typeface="Times New Roman" panose="02020603050405020304" pitchFamily="18"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INVÄNDIGA YTSKIKT</a:t>
                      </a:r>
                    </a:p>
                    <a:p>
                      <a:r>
                        <a:rPr lang="sv-SE" sz="800">
                          <a:effectLst/>
                          <a:latin typeface="+mn-lt"/>
                          <a:ea typeface="Times New Roman" panose="02020603050405020304" pitchFamily="18" charset="0"/>
                        </a:rPr>
                        <a:t>RUMSKOMPLETTERING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Plastmatta linoleum, Målad gips mindre spackel (ex inget i teknikutrymme, förråd), kakel och klinker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Plastmatta linoleum</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Målad gips. Inget återbruk,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kakel och klinker </a:t>
                      </a:r>
                      <a:endParaRPr lang="sv-SE" sz="700" b="1"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Plastmatta linoleum, Målad gips mindre spackel (ex inget i teknikutrymme, förråd), </a:t>
                      </a:r>
                      <a:r>
                        <a:rPr lang="sv-SE" sz="700" b="1" strike="noStrike" err="1">
                          <a:solidFill>
                            <a:schemeClr val="tx1"/>
                          </a:solidFill>
                          <a:effectLst/>
                          <a:latin typeface="+mn-lt"/>
                          <a:ea typeface="Times New Roman" panose="02020603050405020304" pitchFamily="18" charset="0"/>
                          <a:cs typeface="Times New Roman" panose="02020603050405020304" pitchFamily="18" charset="0"/>
                        </a:rPr>
                        <a:t>Fibo</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 badrumsskiva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Plastmatta linoleum, Målad gips mindre spackel (ex inget i teknikutrymme, förråd).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43382802"/>
                  </a:ext>
                </a:extLst>
              </a:tr>
              <a:tr h="495279">
                <a:tc>
                  <a:txBody>
                    <a:bodyPr/>
                    <a:lstStyle/>
                    <a:p>
                      <a:pPr algn="ctr"/>
                      <a:r>
                        <a:rPr lang="sv-SE" sz="800">
                          <a:effectLst/>
                          <a:latin typeface="+mn-lt"/>
                          <a:ea typeface="Times New Roman" panose="02020603050405020304" pitchFamily="18"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INSTALLATIONER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solidFill>
                          <a:effectLst/>
                          <a:latin typeface="+mn-lt"/>
                          <a:ea typeface="Times New Roman" panose="02020603050405020304" pitchFamily="18" charset="0"/>
                          <a:cs typeface="Times New Roman" panose="02020603050405020304" pitchFamily="18" charset="0"/>
                        </a:rPr>
                        <a:t>Energieffektiva enkla </a:t>
                      </a:r>
                      <a:r>
                        <a:rPr lang="sv-SE" sz="700" strike="noStrike">
                          <a:solidFill>
                            <a:schemeClr val="tx1"/>
                          </a:solidFill>
                          <a:effectLst/>
                          <a:latin typeface="+mn-lt"/>
                          <a:ea typeface="Times New Roman" panose="02020603050405020304" pitchFamily="18" charset="0"/>
                          <a:cs typeface="Times New Roman" panose="02020603050405020304" pitchFamily="18" charset="0"/>
                        </a:rPr>
                        <a:t>installationer (värme, belysning). Visst återbruk. Erbjuda serviceavtal. Återbruk i befintlig byggnad (</a:t>
                      </a:r>
                      <a:r>
                        <a:rPr lang="sv-SE" sz="700" strike="noStrike" err="1">
                          <a:solidFill>
                            <a:schemeClr val="tx1"/>
                          </a:solidFill>
                          <a:effectLst/>
                          <a:latin typeface="+mn-lt"/>
                          <a:ea typeface="Times New Roman" panose="02020603050405020304" pitchFamily="18" charset="0"/>
                          <a:cs typeface="Times New Roman" panose="02020603050405020304" pitchFamily="18" charset="0"/>
                        </a:rPr>
                        <a:t>vent</a:t>
                      </a:r>
                      <a:r>
                        <a:rPr lang="sv-SE" sz="700" strike="noStrike">
                          <a:solidFill>
                            <a:schemeClr val="tx1"/>
                          </a:solidFill>
                          <a:effectLst/>
                          <a:latin typeface="+mn-lt"/>
                          <a:ea typeface="Times New Roman" panose="02020603050405020304" pitchFamily="18" charset="0"/>
                          <a:cs typeface="Times New Roman" panose="02020603050405020304" pitchFamily="18" charset="0"/>
                        </a:rPr>
                        <a:t> och el)</a:t>
                      </a:r>
                      <a:endParaRPr lang="sv-SE" sz="7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b="1" strike="noStrike">
                          <a:solidFill>
                            <a:schemeClr val="tx1"/>
                          </a:solidFill>
                          <a:effectLst/>
                          <a:latin typeface="+mn-lt"/>
                          <a:ea typeface="Times New Roman" panose="02020603050405020304" pitchFamily="18" charset="0"/>
                          <a:cs typeface="Times New Roman" panose="02020603050405020304" pitchFamily="18" charset="0"/>
                        </a:rPr>
                        <a:t>Enkla installationer utan styrning (värme, belysning). </a:t>
                      </a:r>
                    </a:p>
                    <a:p>
                      <a:endParaRPr lang="sv-SE" sz="7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Energieffektiva enkla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installationer (värme, belysning). Visst återbruk. Erbjuda serviceavtal. Återbruk i befintlig byggnad (</a:t>
                      </a:r>
                      <a:r>
                        <a:rPr lang="sv-SE" sz="700" strike="noStrike" err="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vent</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 och el)</a:t>
                      </a:r>
                      <a:endPar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Energieffektiva enkla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installationer (värme, belysning). Visst återbruk. Erbjuda serviceavtal. Återbruk i befintlig byggnad (</a:t>
                      </a:r>
                      <a:r>
                        <a:rPr lang="sv-SE" sz="700" strike="noStrike" err="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vent</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 och el)</a:t>
                      </a:r>
                      <a:endPar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0">
                        <a:buFont typeface="Arial" panose="020B0604020202020204" pitchFamily="34" charset="0"/>
                        <a:buNone/>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27884397"/>
                  </a:ext>
                </a:extLst>
              </a:tr>
              <a:tr h="209271">
                <a:tc>
                  <a:txBody>
                    <a:bodyPr/>
                    <a:lstStyle/>
                    <a:p>
                      <a:pPr algn="ctr"/>
                      <a:endParaRPr lang="sv-SE" sz="8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Byggtransport &amp; arbetsplats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7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sv-SE" sz="7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15000"/>
                        </a:lnSpc>
                      </a:pPr>
                      <a:r>
                        <a:rPr lang="sv-SE" sz="700" kern="1200">
                          <a:solidFill>
                            <a:schemeClr val="tx1"/>
                          </a:solidFill>
                          <a:effectLst/>
                          <a:latin typeface="+mn-lt"/>
                          <a:ea typeface="Times New Roman" panose="02020603050405020304" pitchFamily="18" charset="0"/>
                          <a:cs typeface="Arial" panose="020B0604020202020204" pitchFamily="34" charset="0"/>
                        </a:rPr>
                        <a:t>LFM30: Steg 1</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700" kern="1200">
                          <a:solidFill>
                            <a:schemeClr val="tx1"/>
                          </a:solidFill>
                          <a:effectLst/>
                          <a:latin typeface="+mn-lt"/>
                          <a:ea typeface="Times New Roman" panose="02020603050405020304" pitchFamily="18" charset="0"/>
                          <a:cs typeface="Arial" panose="020B0604020202020204" pitchFamily="34" charset="0"/>
                        </a:rPr>
                        <a:t>LFM30: Steg 2</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15000"/>
                        </a:lnSpc>
                        <a:spcBef>
                          <a:spcPts val="0"/>
                        </a:spcBef>
                        <a:spcAft>
                          <a:spcPts val="0"/>
                        </a:spcAft>
                        <a:buClrTx/>
                        <a:buSzTx/>
                        <a:buFontTx/>
                        <a:buNone/>
                        <a:tabLst/>
                        <a:defRPr/>
                      </a:pPr>
                      <a:r>
                        <a:rPr lang="sv-SE" sz="600" kern="1200">
                          <a:solidFill>
                            <a:schemeClr val="tx1"/>
                          </a:solidFill>
                          <a:effectLst/>
                          <a:latin typeface="+mn-lt"/>
                          <a:ea typeface="Times New Roman" panose="02020603050405020304" pitchFamily="18" charset="0"/>
                          <a:cs typeface="Arial" panose="020B0604020202020204" pitchFamily="34" charset="0"/>
                        </a:rPr>
                        <a:t>LFM30: Steg 3</a:t>
                      </a:r>
                      <a:endParaRPr lang="sv-SE" sz="60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096033740"/>
                  </a:ext>
                </a:extLst>
              </a:tr>
            </a:tbl>
          </a:graphicData>
        </a:graphic>
      </p:graphicFrame>
      <p:sp>
        <p:nvSpPr>
          <p:cNvPr id="28" name="Rubrik 7">
            <a:extLst>
              <a:ext uri="{FF2B5EF4-FFF2-40B4-BE49-F238E27FC236}">
                <a16:creationId xmlns:a16="http://schemas.microsoft.com/office/drawing/2014/main" id="{F14E40B4-0DEB-3FB4-A864-678F5DC39EAD}"/>
              </a:ext>
            </a:extLst>
          </p:cNvPr>
          <p:cNvSpPr txBox="1">
            <a:spLocks/>
          </p:cNvSpPr>
          <p:nvPr/>
        </p:nvSpPr>
        <p:spPr>
          <a:xfrm>
            <a:off x="527381" y="217917"/>
            <a:ext cx="12187133"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Projektspecifikt, med projektspecifik beräkning för aktuellt projekt</a:t>
            </a:r>
            <a:endParaRPr kumimoji="0" lang="sv-SE" sz="2100" b="0"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3" name="textruta 2">
            <a:extLst>
              <a:ext uri="{FF2B5EF4-FFF2-40B4-BE49-F238E27FC236}">
                <a16:creationId xmlns:a16="http://schemas.microsoft.com/office/drawing/2014/main" id="{D460E073-C343-40D2-B1AE-81A00D94D7B8}"/>
              </a:ext>
            </a:extLst>
          </p:cNvPr>
          <p:cNvSpPr txBox="1"/>
          <p:nvPr/>
        </p:nvSpPr>
        <p:spPr>
          <a:xfrm>
            <a:off x="420176" y="4374982"/>
            <a:ext cx="10837930" cy="72327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dirty="0">
                <a:ln>
                  <a:noFill/>
                </a:ln>
                <a:solidFill>
                  <a:prstClr val="black"/>
                </a:solidFill>
                <a:effectLst/>
                <a:uLnTx/>
                <a:uFillTx/>
                <a:latin typeface="Calibri"/>
                <a:ea typeface="+mn-ea"/>
                <a:cs typeface="+mn-cs"/>
              </a:rPr>
              <a:t>Traditionell: </a:t>
            </a:r>
            <a:r>
              <a:rPr kumimoji="0" lang="sv-SE" sz="1200" b="0" i="0" u="none" strike="noStrike" kern="1200" cap="none" spc="0" normalizeH="0" baseline="0" noProof="0" dirty="0">
                <a:ln>
                  <a:noFill/>
                </a:ln>
                <a:solidFill>
                  <a:prstClr val="black"/>
                </a:solidFill>
                <a:effectLst/>
                <a:uLnTx/>
                <a:uFillTx/>
                <a:latin typeface="Calibri"/>
                <a:ea typeface="+mn-ea"/>
                <a:cs typeface="+mn-cs"/>
              </a:rPr>
              <a:t>Om kund önskar se hur det verkliga utförandet förhåller sig till ett traditionellt byggsätt (2015–2020), i syfte att bedöma procentuell klimatförbättring.</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Markera de material som bedöms kunna ha använts i traditionellt skede genom att fetmarkera dem i svart, oförändrat material markeras i grå.</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ktangel 3">
            <a:extLst>
              <a:ext uri="{FF2B5EF4-FFF2-40B4-BE49-F238E27FC236}">
                <a16:creationId xmlns:a16="http://schemas.microsoft.com/office/drawing/2014/main" id="{78D64DB1-FB18-0CFF-C4A0-622B350CF3DE}"/>
              </a:ext>
            </a:extLst>
          </p:cNvPr>
          <p:cNvSpPr/>
          <p:nvPr/>
        </p:nvSpPr>
        <p:spPr>
          <a:xfrm>
            <a:off x="606392" y="6174141"/>
            <a:ext cx="7122694" cy="571818"/>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Om kunden önskar jämföra det faktiska utförandet (FFU) med ett traditionellt byggsätt kan övriga alternativ lämnas tomma. På motsvarande sätt kan enbart klimatförbättrade eller klimatoptimala alternativ fyllas i om syftet är att uppskatta ytterligare förbättringspotential jämfört med FFU.</a:t>
            </a:r>
          </a:p>
        </p:txBody>
      </p:sp>
      <p:sp>
        <p:nvSpPr>
          <p:cNvPr id="2" name="Rektangel: rundade hörn 1">
            <a:extLst>
              <a:ext uri="{FF2B5EF4-FFF2-40B4-BE49-F238E27FC236}">
                <a16:creationId xmlns:a16="http://schemas.microsoft.com/office/drawing/2014/main" id="{91D0FC1D-1402-7DB0-426E-E38F098B20BB}"/>
              </a:ext>
            </a:extLst>
          </p:cNvPr>
          <p:cNvSpPr/>
          <p:nvPr/>
        </p:nvSpPr>
        <p:spPr>
          <a:xfrm>
            <a:off x="509868" y="840382"/>
            <a:ext cx="1823707" cy="413555"/>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a:ln>
                  <a:noFill/>
                </a:ln>
                <a:solidFill>
                  <a:prstClr val="white"/>
                </a:solidFill>
                <a:effectLst/>
                <a:uLnTx/>
                <a:uFillTx/>
                <a:latin typeface="Calibri"/>
                <a:ea typeface="+mn-ea"/>
                <a:cs typeface="+mn-cs"/>
              </a:rPr>
              <a:t>Exempel: Verkligt och fiktivt</a:t>
            </a:r>
          </a:p>
        </p:txBody>
      </p:sp>
      <p:sp>
        <p:nvSpPr>
          <p:cNvPr id="5" name="Ellips 4">
            <a:extLst>
              <a:ext uri="{FF2B5EF4-FFF2-40B4-BE49-F238E27FC236}">
                <a16:creationId xmlns:a16="http://schemas.microsoft.com/office/drawing/2014/main" id="{C85BD5DE-74F8-262D-16D8-28C3FCF94901}"/>
              </a:ext>
            </a:extLst>
          </p:cNvPr>
          <p:cNvSpPr/>
          <p:nvPr/>
        </p:nvSpPr>
        <p:spPr>
          <a:xfrm>
            <a:off x="4295725" y="379638"/>
            <a:ext cx="2003898" cy="4533089"/>
          </a:xfrm>
          <a:prstGeom prst="ellipse">
            <a:avLst/>
          </a:prstGeom>
          <a:no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086154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8A1A3-5524-6DD1-4718-3F546CBEBAE3}"/>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3E7B60DF-737D-F0A5-CD11-880B4EF5F4D9}"/>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46AAE03D-55EA-58E4-E5F8-B718E1ED4703}"/>
              </a:ext>
            </a:extLst>
          </p:cNvPr>
          <p:cNvSpPr>
            <a:spLocks noGrp="1"/>
          </p:cNvSpPr>
          <p:nvPr>
            <p:ph type="ctrTitle"/>
          </p:nvPr>
        </p:nvSpPr>
        <p:spPr>
          <a:xfrm>
            <a:off x="895350" y="1892453"/>
            <a:ext cx="9058275" cy="2088232"/>
          </a:xfrm>
        </p:spPr>
        <p:txBody>
          <a:bodyPr>
            <a:normAutofit fontScale="90000"/>
          </a:bodyPr>
          <a:lstStyle/>
          <a:p>
            <a:r>
              <a:rPr lang="sv-SE" sz="3600" dirty="0">
                <a:solidFill>
                  <a:schemeClr val="bg2"/>
                </a:solidFill>
              </a:rPr>
              <a:t>När nöjd? </a:t>
            </a:r>
            <a:br>
              <a:rPr lang="sv-SE" sz="3600" dirty="0">
                <a:solidFill>
                  <a:schemeClr val="bg2"/>
                </a:solidFill>
              </a:rPr>
            </a:br>
            <a:br>
              <a:rPr lang="sv-SE" sz="3000" dirty="0">
                <a:solidFill>
                  <a:schemeClr val="bg2"/>
                </a:solidFill>
              </a:rPr>
            </a:br>
            <a:r>
              <a:rPr lang="sv-SE" sz="2700" dirty="0">
                <a:solidFill>
                  <a:schemeClr val="bg2"/>
                </a:solidFill>
              </a:rPr>
              <a:t>- BATNEEC – referensindikatorer </a:t>
            </a:r>
            <a:br>
              <a:rPr lang="sv-SE" sz="2700" dirty="0">
                <a:solidFill>
                  <a:schemeClr val="bg2"/>
                </a:solidFill>
              </a:rPr>
            </a:br>
            <a:r>
              <a:rPr lang="sv-SE" sz="2000" dirty="0">
                <a:solidFill>
                  <a:schemeClr val="bg2"/>
                </a:solidFill>
              </a:rPr>
              <a:t>(Målgränsvärde, Mini-målgränsvärde, Bästa klimatval; metodik ta fram där det saknats)</a:t>
            </a:r>
            <a:br>
              <a:rPr lang="sv-SE" sz="2000" dirty="0">
                <a:solidFill>
                  <a:schemeClr val="bg2"/>
                </a:solidFill>
              </a:rPr>
            </a:br>
            <a:br>
              <a:rPr lang="sv-SE" sz="2700" dirty="0">
                <a:solidFill>
                  <a:schemeClr val="bg2"/>
                </a:solidFill>
              </a:rPr>
            </a:br>
            <a:r>
              <a:rPr lang="sv-SE" sz="2700" dirty="0">
                <a:solidFill>
                  <a:schemeClr val="bg2"/>
                </a:solidFill>
              </a:rPr>
              <a:t>- Boverket gränsvärde (gäller endast urval nyproduktion)</a:t>
            </a:r>
            <a:endParaRPr lang="en-SE" sz="3000" dirty="0">
              <a:solidFill>
                <a:schemeClr val="bg2"/>
              </a:solidFill>
            </a:endParaRPr>
          </a:p>
        </p:txBody>
      </p:sp>
    </p:spTree>
    <p:extLst>
      <p:ext uri="{BB962C8B-B14F-4D97-AF65-F5344CB8AC3E}">
        <p14:creationId xmlns:p14="http://schemas.microsoft.com/office/powerpoint/2010/main" val="41567544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B969C-CADF-5BB0-4645-F644F1FD992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96A4671-A4E9-D645-7583-B1819842C17A}"/>
              </a:ext>
            </a:extLst>
          </p:cNvPr>
          <p:cNvSpPr>
            <a:spLocks noGrp="1"/>
          </p:cNvSpPr>
          <p:nvPr>
            <p:ph type="ctrTitle"/>
          </p:nvPr>
        </p:nvSpPr>
        <p:spPr>
          <a:xfrm>
            <a:off x="624518" y="192063"/>
            <a:ext cx="9359919" cy="582154"/>
          </a:xfrm>
        </p:spPr>
        <p:txBody>
          <a:bodyPr/>
          <a:lstStyle/>
          <a:p>
            <a:r>
              <a:rPr lang="sv-SE" dirty="0"/>
              <a:t>Gränssnitt – klimatberäkning (2022-2028): 1 (2)</a:t>
            </a:r>
          </a:p>
        </p:txBody>
      </p:sp>
      <p:graphicFrame>
        <p:nvGraphicFramePr>
          <p:cNvPr id="4" name="Tabell 3">
            <a:extLst>
              <a:ext uri="{FF2B5EF4-FFF2-40B4-BE49-F238E27FC236}">
                <a16:creationId xmlns:a16="http://schemas.microsoft.com/office/drawing/2014/main" id="{76989357-E264-3E1C-8299-2F3FB8BA46F9}"/>
              </a:ext>
            </a:extLst>
          </p:cNvPr>
          <p:cNvGraphicFramePr>
            <a:graphicFrameLocks noGrp="1"/>
          </p:cNvGraphicFramePr>
          <p:nvPr/>
        </p:nvGraphicFramePr>
        <p:xfrm>
          <a:off x="624518" y="1121410"/>
          <a:ext cx="10862631" cy="5565140"/>
        </p:xfrm>
        <a:graphic>
          <a:graphicData uri="http://schemas.openxmlformats.org/drawingml/2006/table">
            <a:tbl>
              <a:tblPr firstRow="1" bandRow="1">
                <a:tableStyleId>{5C22544A-7EE6-4342-B048-85BDC9FD1C3A}</a:tableStyleId>
              </a:tblPr>
              <a:tblGrid>
                <a:gridCol w="3537907">
                  <a:extLst>
                    <a:ext uri="{9D8B030D-6E8A-4147-A177-3AD203B41FA5}">
                      <a16:colId xmlns:a16="http://schemas.microsoft.com/office/drawing/2014/main" val="3466242576"/>
                    </a:ext>
                  </a:extLst>
                </a:gridCol>
                <a:gridCol w="3838575">
                  <a:extLst>
                    <a:ext uri="{9D8B030D-6E8A-4147-A177-3AD203B41FA5}">
                      <a16:colId xmlns:a16="http://schemas.microsoft.com/office/drawing/2014/main" val="1746442677"/>
                    </a:ext>
                  </a:extLst>
                </a:gridCol>
                <a:gridCol w="3486149">
                  <a:extLst>
                    <a:ext uri="{9D8B030D-6E8A-4147-A177-3AD203B41FA5}">
                      <a16:colId xmlns:a16="http://schemas.microsoft.com/office/drawing/2014/main" val="3100108122"/>
                    </a:ext>
                  </a:extLst>
                </a:gridCol>
              </a:tblGrid>
              <a:tr h="370840">
                <a:tc>
                  <a:txBody>
                    <a:bodyPr/>
                    <a:lstStyle/>
                    <a:p>
                      <a:pPr algn="ctr"/>
                      <a:r>
                        <a:rPr lang="sv-SE"/>
                        <a:t>Nyproduktion / Större tillbyggnad </a:t>
                      </a:r>
                    </a:p>
                  </a:txBody>
                  <a:tcPr/>
                </a:tc>
                <a:tc>
                  <a:txBody>
                    <a:bodyPr/>
                    <a:lstStyle/>
                    <a:p>
                      <a:pPr algn="ctr"/>
                      <a:r>
                        <a:rPr lang="sv-SE"/>
                        <a:t>Renovering / Ombyggnad/Mindre </a:t>
                      </a:r>
                      <a:r>
                        <a:rPr lang="sv-SE" err="1"/>
                        <a:t>Tillbygggnad</a:t>
                      </a:r>
                      <a:endParaRPr lang="sv-SE"/>
                    </a:p>
                  </a:txBody>
                  <a:tcPr/>
                </a:tc>
                <a:tc>
                  <a:txBody>
                    <a:bodyPr/>
                    <a:lstStyle/>
                    <a:p>
                      <a:pPr algn="ctr"/>
                      <a:r>
                        <a:rPr lang="sv-SE"/>
                        <a:t>Byggservice </a:t>
                      </a:r>
                    </a:p>
                  </a:txBody>
                  <a:tcPr/>
                </a:tc>
                <a:extLst>
                  <a:ext uri="{0D108BD9-81ED-4DB2-BD59-A6C34878D82A}">
                    <a16:rowId xmlns:a16="http://schemas.microsoft.com/office/drawing/2014/main" val="219290120"/>
                  </a:ext>
                </a:extLst>
              </a:tr>
              <a:tr h="370840">
                <a:tc>
                  <a:txBody>
                    <a:bodyPr/>
                    <a:lstStyle/>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p>
                      <a:endParaRPr lang="sv-SE"/>
                    </a:p>
                  </a:txBody>
                  <a:tcPr/>
                </a:tc>
                <a:tc>
                  <a:txBody>
                    <a:bodyPr/>
                    <a:lstStyle/>
                    <a:p>
                      <a:endParaRPr lang="sv-SE" dirty="0"/>
                    </a:p>
                  </a:txBody>
                  <a:tcPr/>
                </a:tc>
                <a:tc>
                  <a:txBody>
                    <a:bodyPr/>
                    <a:lstStyle/>
                    <a:p>
                      <a:endParaRPr lang="sv-SE"/>
                    </a:p>
                  </a:txBody>
                  <a:tcPr/>
                </a:tc>
                <a:extLst>
                  <a:ext uri="{0D108BD9-81ED-4DB2-BD59-A6C34878D82A}">
                    <a16:rowId xmlns:a16="http://schemas.microsoft.com/office/drawing/2014/main" val="471108460"/>
                  </a:ext>
                </a:extLst>
              </a:tr>
              <a:tr h="370840">
                <a:tc>
                  <a:txBody>
                    <a:bodyPr/>
                    <a:lstStyle/>
                    <a:p>
                      <a:pPr algn="ctr"/>
                      <a:endParaRPr lang="sv-SE" sz="1600" b="1">
                        <a:solidFill>
                          <a:schemeClr val="tx2">
                            <a:lumMod val="50000"/>
                          </a:schemeClr>
                        </a:solidFill>
                      </a:endParaRPr>
                    </a:p>
                    <a:p>
                      <a:pPr algn="ctr"/>
                      <a:endParaRPr lang="sv-SE" sz="1600" b="1">
                        <a:solidFill>
                          <a:schemeClr val="tx2">
                            <a:lumMod val="50000"/>
                          </a:schemeClr>
                        </a:solidFill>
                      </a:endParaRPr>
                    </a:p>
                    <a:p>
                      <a:pPr algn="ctr"/>
                      <a:endParaRPr lang="sv-SE" sz="1600" b="1">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a:solidFill>
                          <a:schemeClr val="tx2">
                            <a:lumMod val="50000"/>
                          </a:schemeClr>
                        </a:solidFill>
                      </a:endParaRPr>
                    </a:p>
                  </a:txBody>
                  <a:tcPr/>
                </a:tc>
                <a:extLst>
                  <a:ext uri="{0D108BD9-81ED-4DB2-BD59-A6C34878D82A}">
                    <a16:rowId xmlns:a16="http://schemas.microsoft.com/office/drawing/2014/main" val="3719655932"/>
                  </a:ext>
                </a:extLst>
              </a:tr>
              <a:tr h="370840">
                <a:tc>
                  <a:txBody>
                    <a:bodyPr/>
                    <a:lstStyle/>
                    <a:p>
                      <a:pPr algn="l"/>
                      <a:r>
                        <a:rPr lang="sv-SE" sz="1600" b="1" dirty="0">
                          <a:solidFill>
                            <a:schemeClr val="accent1"/>
                          </a:solidFill>
                        </a:rPr>
                        <a:t>Boverket: Urval nybyggnader. Anläggning inkl från 2028, direkt under byggnad (ej allt i anläggningsprojektet)</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chemeClr val="accent1"/>
                          </a:solidFill>
                        </a:rPr>
                        <a:t>Boverket: Nej</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chemeClr val="accent1"/>
                          </a:solidFill>
                        </a:rPr>
                        <a:t>Boverket: Nej</a:t>
                      </a:r>
                    </a:p>
                  </a:txBody>
                  <a:tcPr/>
                </a:tc>
                <a:extLst>
                  <a:ext uri="{0D108BD9-81ED-4DB2-BD59-A6C34878D82A}">
                    <a16:rowId xmlns:a16="http://schemas.microsoft.com/office/drawing/2014/main" val="3835968885"/>
                  </a:ext>
                </a:extLst>
              </a:tr>
              <a:tr h="370840">
                <a:tc>
                  <a:txBody>
                    <a:bodyPr/>
                    <a:lstStyle/>
                    <a:p>
                      <a:pPr algn="l"/>
                      <a:r>
                        <a:rPr lang="sv-SE" sz="1600" b="1">
                          <a:solidFill>
                            <a:srgbClr val="92D050"/>
                          </a:solidFill>
                        </a:rPr>
                        <a:t>Lokala initiativ: Alla</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rgbClr val="92D050"/>
                          </a:solidFill>
                        </a:rPr>
                        <a:t>Lokala initiativ: Alla</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rgbClr val="92D050"/>
                          </a:solidFill>
                        </a:rPr>
                        <a:t>Lokala initiativ: Frivilligt</a:t>
                      </a:r>
                    </a:p>
                  </a:txBody>
                  <a:tcPr/>
                </a:tc>
                <a:extLst>
                  <a:ext uri="{0D108BD9-81ED-4DB2-BD59-A6C34878D82A}">
                    <a16:rowId xmlns:a16="http://schemas.microsoft.com/office/drawing/2014/main" val="3552160274"/>
                  </a:ext>
                </a:extLst>
              </a:tr>
            </a:tbl>
          </a:graphicData>
        </a:graphic>
      </p:graphicFrame>
      <p:sp>
        <p:nvSpPr>
          <p:cNvPr id="5" name="Rektangel 4">
            <a:extLst>
              <a:ext uri="{FF2B5EF4-FFF2-40B4-BE49-F238E27FC236}">
                <a16:creationId xmlns:a16="http://schemas.microsoft.com/office/drawing/2014/main" id="{FA1EBFCE-B64F-1D5A-1535-61F2F86FBAB4}"/>
              </a:ext>
            </a:extLst>
          </p:cNvPr>
          <p:cNvSpPr/>
          <p:nvPr/>
        </p:nvSpPr>
        <p:spPr>
          <a:xfrm>
            <a:off x="2524125" y="1733550"/>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Anläggning (A1-A5.4)</a:t>
            </a:r>
          </a:p>
        </p:txBody>
      </p:sp>
      <p:sp>
        <p:nvSpPr>
          <p:cNvPr id="6" name="Rektangel 5">
            <a:extLst>
              <a:ext uri="{FF2B5EF4-FFF2-40B4-BE49-F238E27FC236}">
                <a16:creationId xmlns:a16="http://schemas.microsoft.com/office/drawing/2014/main" id="{1A1BE2F7-9F54-B72D-AF15-F766479DAA83}"/>
              </a:ext>
            </a:extLst>
          </p:cNvPr>
          <p:cNvSpPr/>
          <p:nvPr/>
        </p:nvSpPr>
        <p:spPr>
          <a:xfrm>
            <a:off x="2524125" y="2333625"/>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(A1-A5.4)</a:t>
            </a:r>
          </a:p>
        </p:txBody>
      </p:sp>
      <p:sp>
        <p:nvSpPr>
          <p:cNvPr id="7" name="Rektangel 6">
            <a:extLst>
              <a:ext uri="{FF2B5EF4-FFF2-40B4-BE49-F238E27FC236}">
                <a16:creationId xmlns:a16="http://schemas.microsoft.com/office/drawing/2014/main" id="{220D29D4-DD72-7D25-E936-DC06C97C9D24}"/>
              </a:ext>
            </a:extLst>
          </p:cNvPr>
          <p:cNvSpPr/>
          <p:nvPr/>
        </p:nvSpPr>
        <p:spPr>
          <a:xfrm>
            <a:off x="2524125" y="2952750"/>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Påverkan på drift (B6)</a:t>
            </a:r>
          </a:p>
        </p:txBody>
      </p:sp>
      <p:sp>
        <p:nvSpPr>
          <p:cNvPr id="8" name="Rektangel 7">
            <a:extLst>
              <a:ext uri="{FF2B5EF4-FFF2-40B4-BE49-F238E27FC236}">
                <a16:creationId xmlns:a16="http://schemas.microsoft.com/office/drawing/2014/main" id="{15359246-DAB8-3DEE-A9A6-5D93BB2569BA}"/>
              </a:ext>
            </a:extLst>
          </p:cNvPr>
          <p:cNvSpPr/>
          <p:nvPr/>
        </p:nvSpPr>
        <p:spPr>
          <a:xfrm>
            <a:off x="2524125" y="3581400"/>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9" name="Rektangel 8">
            <a:extLst>
              <a:ext uri="{FF2B5EF4-FFF2-40B4-BE49-F238E27FC236}">
                <a16:creationId xmlns:a16="http://schemas.microsoft.com/office/drawing/2014/main" id="{D43BBA04-67C0-BF21-7C0B-28B1B1BAC2E8}"/>
              </a:ext>
            </a:extLst>
          </p:cNvPr>
          <p:cNvSpPr/>
          <p:nvPr/>
        </p:nvSpPr>
        <p:spPr>
          <a:xfrm>
            <a:off x="6381750" y="1724025"/>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Ev Anläggning (A1-A5.4)</a:t>
            </a:r>
          </a:p>
        </p:txBody>
      </p:sp>
      <p:sp>
        <p:nvSpPr>
          <p:cNvPr id="10" name="Rektangel 9">
            <a:extLst>
              <a:ext uri="{FF2B5EF4-FFF2-40B4-BE49-F238E27FC236}">
                <a16:creationId xmlns:a16="http://schemas.microsoft.com/office/drawing/2014/main" id="{106E7744-8CFD-0581-C024-565AA6459D84}"/>
              </a:ext>
            </a:extLst>
          </p:cNvPr>
          <p:cNvSpPr/>
          <p:nvPr/>
        </p:nvSpPr>
        <p:spPr>
          <a:xfrm>
            <a:off x="6381750" y="2324100"/>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(B5.1-B5.4)</a:t>
            </a:r>
          </a:p>
        </p:txBody>
      </p:sp>
      <p:sp>
        <p:nvSpPr>
          <p:cNvPr id="11" name="Rektangel 10">
            <a:extLst>
              <a:ext uri="{FF2B5EF4-FFF2-40B4-BE49-F238E27FC236}">
                <a16:creationId xmlns:a16="http://schemas.microsoft.com/office/drawing/2014/main" id="{6428FF98-24F9-E1FD-7DED-68694BBD29B1}"/>
              </a:ext>
            </a:extLst>
          </p:cNvPr>
          <p:cNvSpPr/>
          <p:nvPr/>
        </p:nvSpPr>
        <p:spPr>
          <a:xfrm>
            <a:off x="6381750" y="2943225"/>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Ev påverkan på drift (B6)</a:t>
            </a:r>
          </a:p>
        </p:txBody>
      </p:sp>
      <p:sp>
        <p:nvSpPr>
          <p:cNvPr id="12" name="Rektangel 11">
            <a:extLst>
              <a:ext uri="{FF2B5EF4-FFF2-40B4-BE49-F238E27FC236}">
                <a16:creationId xmlns:a16="http://schemas.microsoft.com/office/drawing/2014/main" id="{D73DAFB0-D940-B5B0-8728-5CD1F18EE0C0}"/>
              </a:ext>
            </a:extLst>
          </p:cNvPr>
          <p:cNvSpPr/>
          <p:nvPr/>
        </p:nvSpPr>
        <p:spPr>
          <a:xfrm>
            <a:off x="6381750" y="357187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3" name="Rektangel 12">
            <a:extLst>
              <a:ext uri="{FF2B5EF4-FFF2-40B4-BE49-F238E27FC236}">
                <a16:creationId xmlns:a16="http://schemas.microsoft.com/office/drawing/2014/main" id="{C123D0FE-F7AF-2457-5A7D-CC127F3B8B6A}"/>
              </a:ext>
            </a:extLst>
          </p:cNvPr>
          <p:cNvSpPr/>
          <p:nvPr/>
        </p:nvSpPr>
        <p:spPr>
          <a:xfrm>
            <a:off x="9772650" y="1724025"/>
            <a:ext cx="1552575" cy="523875"/>
          </a:xfrm>
          <a:prstGeom prst="rect">
            <a:avLst/>
          </a:prstGeom>
          <a:solidFill>
            <a:schemeClr val="accent6">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Ev Anläggning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(B2, B4)</a:t>
            </a:r>
          </a:p>
        </p:txBody>
      </p:sp>
      <p:sp>
        <p:nvSpPr>
          <p:cNvPr id="14" name="Rektangel 13">
            <a:extLst>
              <a:ext uri="{FF2B5EF4-FFF2-40B4-BE49-F238E27FC236}">
                <a16:creationId xmlns:a16="http://schemas.microsoft.com/office/drawing/2014/main" id="{1544DE52-C31C-4DC7-2557-55E75EE346C1}"/>
              </a:ext>
            </a:extLst>
          </p:cNvPr>
          <p:cNvSpPr/>
          <p:nvPr/>
        </p:nvSpPr>
        <p:spPr>
          <a:xfrm>
            <a:off x="9772650" y="2324100"/>
            <a:ext cx="1552575" cy="523875"/>
          </a:xfrm>
          <a:prstGeom prst="rect">
            <a:avLst/>
          </a:prstGeom>
          <a:solidFill>
            <a:schemeClr val="accent4">
              <a:lumMod val="60000"/>
              <a:lumOff val="4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(B2, B4)</a:t>
            </a:r>
          </a:p>
        </p:txBody>
      </p:sp>
      <p:sp>
        <p:nvSpPr>
          <p:cNvPr id="15" name="Rektangel 14">
            <a:extLst>
              <a:ext uri="{FF2B5EF4-FFF2-40B4-BE49-F238E27FC236}">
                <a16:creationId xmlns:a16="http://schemas.microsoft.com/office/drawing/2014/main" id="{DA11DCB9-3A91-CDA7-199E-8A57CC9897D3}"/>
              </a:ext>
            </a:extLst>
          </p:cNvPr>
          <p:cNvSpPr/>
          <p:nvPr/>
        </p:nvSpPr>
        <p:spPr>
          <a:xfrm>
            <a:off x="9772650" y="2943225"/>
            <a:ext cx="1552575" cy="523875"/>
          </a:xfrm>
          <a:prstGeom prst="rect">
            <a:avLst/>
          </a:prstGeom>
          <a:solidFill>
            <a:schemeClr val="bg2">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white"/>
                </a:solidFill>
                <a:effectLst/>
                <a:uLnTx/>
                <a:uFillTx/>
                <a:latin typeface="Calibri"/>
                <a:ea typeface="+mn-ea"/>
                <a:cs typeface="+mn-cs"/>
              </a:rPr>
              <a:t>Ev påverkan på drift (B6)</a:t>
            </a:r>
          </a:p>
        </p:txBody>
      </p:sp>
      <p:sp>
        <p:nvSpPr>
          <p:cNvPr id="16" name="Rektangel 15">
            <a:extLst>
              <a:ext uri="{FF2B5EF4-FFF2-40B4-BE49-F238E27FC236}">
                <a16:creationId xmlns:a16="http://schemas.microsoft.com/office/drawing/2014/main" id="{E388264A-7358-C06F-C8AE-03FD33400253}"/>
              </a:ext>
            </a:extLst>
          </p:cNvPr>
          <p:cNvSpPr/>
          <p:nvPr/>
        </p:nvSpPr>
        <p:spPr>
          <a:xfrm>
            <a:off x="9772650" y="357187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7" name="Vänster klammerparentes 16">
            <a:extLst>
              <a:ext uri="{FF2B5EF4-FFF2-40B4-BE49-F238E27FC236}">
                <a16:creationId xmlns:a16="http://schemas.microsoft.com/office/drawing/2014/main" id="{FDD7FC82-CF1F-84B8-8BAC-BC8F991D49D9}"/>
              </a:ext>
            </a:extLst>
          </p:cNvPr>
          <p:cNvSpPr/>
          <p:nvPr/>
        </p:nvSpPr>
        <p:spPr>
          <a:xfrm>
            <a:off x="1876425"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Vänster klammerparentes 17">
            <a:extLst>
              <a:ext uri="{FF2B5EF4-FFF2-40B4-BE49-F238E27FC236}">
                <a16:creationId xmlns:a16="http://schemas.microsoft.com/office/drawing/2014/main" id="{519FEBF2-F1ED-4829-81BE-254702979CF2}"/>
              </a:ext>
            </a:extLst>
          </p:cNvPr>
          <p:cNvSpPr/>
          <p:nvPr/>
        </p:nvSpPr>
        <p:spPr>
          <a:xfrm>
            <a:off x="5810250"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Vänster klammerparentes 18">
            <a:extLst>
              <a:ext uri="{FF2B5EF4-FFF2-40B4-BE49-F238E27FC236}">
                <a16:creationId xmlns:a16="http://schemas.microsoft.com/office/drawing/2014/main" id="{68699463-F925-62BA-CA8B-6A1C93B8B75B}"/>
              </a:ext>
            </a:extLst>
          </p:cNvPr>
          <p:cNvSpPr/>
          <p:nvPr/>
        </p:nvSpPr>
        <p:spPr>
          <a:xfrm>
            <a:off x="9286875" y="1628775"/>
            <a:ext cx="352425" cy="2590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Rektangel 19">
            <a:extLst>
              <a:ext uri="{FF2B5EF4-FFF2-40B4-BE49-F238E27FC236}">
                <a16:creationId xmlns:a16="http://schemas.microsoft.com/office/drawing/2014/main" id="{E42CB6AA-3CF2-59D5-608F-92B5AA6834BF}"/>
              </a:ext>
            </a:extLst>
          </p:cNvPr>
          <p:cNvSpPr/>
          <p:nvPr/>
        </p:nvSpPr>
        <p:spPr>
          <a:xfrm rot="16200000">
            <a:off x="-470374" y="2894488"/>
            <a:ext cx="2926716" cy="395288"/>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Alltid projektspecifik beräkning</a:t>
            </a:r>
          </a:p>
        </p:txBody>
      </p:sp>
      <p:sp>
        <p:nvSpPr>
          <p:cNvPr id="21" name="Rektangel 20">
            <a:extLst>
              <a:ext uri="{FF2B5EF4-FFF2-40B4-BE49-F238E27FC236}">
                <a16:creationId xmlns:a16="http://schemas.microsoft.com/office/drawing/2014/main" id="{976110DB-BBDF-46EB-383E-BDF9224D7109}"/>
              </a:ext>
            </a:extLst>
          </p:cNvPr>
          <p:cNvSpPr/>
          <p:nvPr/>
        </p:nvSpPr>
        <p:spPr>
          <a:xfrm rot="16200000">
            <a:off x="2956246" y="2915918"/>
            <a:ext cx="2926714" cy="352427"/>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&gt; 30 MSEK: Projektspecifik beräkning</a:t>
            </a:r>
          </a:p>
        </p:txBody>
      </p:sp>
      <p:sp>
        <p:nvSpPr>
          <p:cNvPr id="22" name="Rektangel 21">
            <a:extLst>
              <a:ext uri="{FF2B5EF4-FFF2-40B4-BE49-F238E27FC236}">
                <a16:creationId xmlns:a16="http://schemas.microsoft.com/office/drawing/2014/main" id="{C6D9E1BD-E8C2-6290-E5AE-338F4A065F8E}"/>
              </a:ext>
            </a:extLst>
          </p:cNvPr>
          <p:cNvSpPr/>
          <p:nvPr/>
        </p:nvSpPr>
        <p:spPr>
          <a:xfrm rot="16200000">
            <a:off x="3587277" y="2808763"/>
            <a:ext cx="2926714" cy="566737"/>
          </a:xfrm>
          <a:prstGeom prst="rect">
            <a:avLst/>
          </a:prstGeom>
          <a:noFill/>
          <a:ln>
            <a:solidFill>
              <a:schemeClr val="tx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5- 30 MSEK: Projektspecifik beräkning </a:t>
            </a:r>
            <a:r>
              <a:rPr kumimoji="0" lang="sv-SE" sz="1400" b="0" i="0" u="none" strike="noStrike" kern="1200" cap="none" spc="0" normalizeH="0" baseline="0" noProof="0">
                <a:ln>
                  <a:noFill/>
                </a:ln>
                <a:solidFill>
                  <a:srgbClr val="003466"/>
                </a:solidFill>
                <a:effectLst/>
                <a:uLnTx/>
                <a:uFillTx/>
                <a:latin typeface="Calibri"/>
                <a:ea typeface="+mn-ea"/>
                <a:cs typeface="+mn-cs"/>
              </a:rPr>
              <a:t>alt hybrid beräkning</a:t>
            </a:r>
          </a:p>
        </p:txBody>
      </p:sp>
      <p:sp>
        <p:nvSpPr>
          <p:cNvPr id="23" name="Rektangel 22">
            <a:extLst>
              <a:ext uri="{FF2B5EF4-FFF2-40B4-BE49-F238E27FC236}">
                <a16:creationId xmlns:a16="http://schemas.microsoft.com/office/drawing/2014/main" id="{1B4ABCCC-1B18-3582-9682-4C52340F55AE}"/>
              </a:ext>
            </a:extLst>
          </p:cNvPr>
          <p:cNvSpPr/>
          <p:nvPr/>
        </p:nvSpPr>
        <p:spPr>
          <a:xfrm rot="16200000">
            <a:off x="6856734" y="2873056"/>
            <a:ext cx="2926714" cy="438151"/>
          </a:xfrm>
          <a:prstGeom prst="rect">
            <a:avLst/>
          </a:prstGeom>
          <a:noFill/>
          <a:ln>
            <a:solidFill>
              <a:schemeClr val="tx1"/>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C00000"/>
                </a:solidFill>
                <a:effectLst/>
                <a:uLnTx/>
                <a:uFillTx/>
                <a:latin typeface="Calibri"/>
                <a:ea typeface="+mn-ea"/>
                <a:cs typeface="+mn-cs"/>
              </a:rPr>
              <a:t>Spets projekt </a:t>
            </a:r>
            <a:r>
              <a:rPr kumimoji="0" lang="sv-SE" sz="1400" b="0" i="0" u="none" strike="noStrike" kern="1200" cap="none" spc="0" normalizeH="0" baseline="0" noProof="0" dirty="0">
                <a:ln>
                  <a:noFill/>
                </a:ln>
                <a:solidFill>
                  <a:srgbClr val="C00000"/>
                </a:solidFill>
                <a:effectLst/>
                <a:uLnTx/>
                <a:uFillTx/>
                <a:latin typeface="Calibri"/>
                <a:ea typeface="+mn-ea"/>
                <a:cs typeface="+mn-cs"/>
                <a:sym typeface="Wingdings" panose="05000000000000000000" pitchFamily="2" charset="2"/>
              </a:rPr>
              <a:t> Referensvärden   Etablerade ex i verktyg</a:t>
            </a:r>
            <a:endParaRPr kumimoji="0" lang="sv-SE" sz="1400" b="0" i="0" u="none" strike="noStrike" kern="1200" cap="none" spc="0" normalizeH="0" baseline="0" noProof="0" dirty="0">
              <a:ln>
                <a:noFill/>
              </a:ln>
              <a:solidFill>
                <a:srgbClr val="C00000"/>
              </a:solidFill>
              <a:effectLst/>
              <a:uLnTx/>
              <a:uFillTx/>
              <a:latin typeface="Calibri"/>
              <a:ea typeface="+mn-ea"/>
              <a:cs typeface="+mn-cs"/>
            </a:endParaRPr>
          </a:p>
        </p:txBody>
      </p:sp>
      <p:sp>
        <p:nvSpPr>
          <p:cNvPr id="24" name="Rektangel 23">
            <a:extLst>
              <a:ext uri="{FF2B5EF4-FFF2-40B4-BE49-F238E27FC236}">
                <a16:creationId xmlns:a16="http://schemas.microsoft.com/office/drawing/2014/main" id="{73AFF751-8084-4565-5445-0287E5797E45}"/>
              </a:ext>
            </a:extLst>
          </p:cNvPr>
          <p:cNvSpPr/>
          <p:nvPr/>
        </p:nvSpPr>
        <p:spPr>
          <a:xfrm rot="16200000">
            <a:off x="7509196" y="2873057"/>
            <a:ext cx="2926714" cy="438150"/>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C00000"/>
                </a:solidFill>
                <a:effectLst/>
                <a:uLnTx/>
                <a:uFillTx/>
                <a:latin typeface="Calibri"/>
                <a:ea typeface="+mn-ea"/>
                <a:cs typeface="+mn-cs"/>
              </a:rPr>
              <a:t>&lt;5 MSEK: Referensvärden / Hybridberäkning &amp; nyckeltal </a:t>
            </a:r>
          </a:p>
        </p:txBody>
      </p:sp>
      <p:sp>
        <p:nvSpPr>
          <p:cNvPr id="25" name="Rektangel 24">
            <a:extLst>
              <a:ext uri="{FF2B5EF4-FFF2-40B4-BE49-F238E27FC236}">
                <a16:creationId xmlns:a16="http://schemas.microsoft.com/office/drawing/2014/main" id="{3E7DB071-2C87-CD2D-00BD-4525A3F1AD60}"/>
              </a:ext>
            </a:extLst>
          </p:cNvPr>
          <p:cNvSpPr/>
          <p:nvPr/>
        </p:nvSpPr>
        <p:spPr>
          <a:xfrm>
            <a:off x="1543051"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Klimatbalansering</a:t>
            </a:r>
          </a:p>
        </p:txBody>
      </p:sp>
      <p:sp>
        <p:nvSpPr>
          <p:cNvPr id="26" name="Rektangel 25">
            <a:extLst>
              <a:ext uri="{FF2B5EF4-FFF2-40B4-BE49-F238E27FC236}">
                <a16:creationId xmlns:a16="http://schemas.microsoft.com/office/drawing/2014/main" id="{4E302F49-8ECD-3FDA-4A34-3A7F90603ABF}"/>
              </a:ext>
            </a:extLst>
          </p:cNvPr>
          <p:cNvSpPr/>
          <p:nvPr/>
        </p:nvSpPr>
        <p:spPr>
          <a:xfrm>
            <a:off x="5210176"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Klimatbalansering</a:t>
            </a:r>
          </a:p>
        </p:txBody>
      </p:sp>
      <p:sp>
        <p:nvSpPr>
          <p:cNvPr id="27" name="Rektangel 26">
            <a:extLst>
              <a:ext uri="{FF2B5EF4-FFF2-40B4-BE49-F238E27FC236}">
                <a16:creationId xmlns:a16="http://schemas.microsoft.com/office/drawing/2014/main" id="{2BA78F5B-43CF-5C19-75A1-881950B80840}"/>
              </a:ext>
            </a:extLst>
          </p:cNvPr>
          <p:cNvSpPr/>
          <p:nvPr/>
        </p:nvSpPr>
        <p:spPr>
          <a:xfrm>
            <a:off x="8791576" y="4831715"/>
            <a:ext cx="1905000" cy="52387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Klimatbalansering</a:t>
            </a:r>
          </a:p>
        </p:txBody>
      </p:sp>
      <p:sp>
        <p:nvSpPr>
          <p:cNvPr id="28" name="Rektangel 27">
            <a:extLst>
              <a:ext uri="{FF2B5EF4-FFF2-40B4-BE49-F238E27FC236}">
                <a16:creationId xmlns:a16="http://schemas.microsoft.com/office/drawing/2014/main" id="{7A3A1F33-6D0C-F3A2-9CB2-51476720E055}"/>
              </a:ext>
            </a:extLst>
          </p:cNvPr>
          <p:cNvSpPr/>
          <p:nvPr/>
        </p:nvSpPr>
        <p:spPr>
          <a:xfrm>
            <a:off x="10608558"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textruta 28">
            <a:extLst>
              <a:ext uri="{FF2B5EF4-FFF2-40B4-BE49-F238E27FC236}">
                <a16:creationId xmlns:a16="http://schemas.microsoft.com/office/drawing/2014/main" id="{6F86E015-9F9F-4738-7F78-CB9DBB85F771}"/>
              </a:ext>
            </a:extLst>
          </p:cNvPr>
          <p:cNvSpPr txBox="1"/>
          <p:nvPr/>
        </p:nvSpPr>
        <p:spPr>
          <a:xfrm>
            <a:off x="10800825" y="30622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textruta 29">
            <a:extLst>
              <a:ext uri="{FF2B5EF4-FFF2-40B4-BE49-F238E27FC236}">
                <a16:creationId xmlns:a16="http://schemas.microsoft.com/office/drawing/2014/main" id="{13EF3231-82DD-9752-A829-52DBACA5E950}"/>
              </a:ext>
            </a:extLst>
          </p:cNvPr>
          <p:cNvSpPr txBox="1"/>
          <p:nvPr/>
        </p:nvSpPr>
        <p:spPr>
          <a:xfrm>
            <a:off x="10813047" y="575626"/>
            <a:ext cx="137895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 2020 -</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1" name="Rektangel 30">
            <a:extLst>
              <a:ext uri="{FF2B5EF4-FFF2-40B4-BE49-F238E27FC236}">
                <a16:creationId xmlns:a16="http://schemas.microsoft.com/office/drawing/2014/main" id="{2C754492-3200-494D-FE49-6A6F64871BA4}"/>
              </a:ext>
            </a:extLst>
          </p:cNvPr>
          <p:cNvSpPr/>
          <p:nvPr/>
        </p:nvSpPr>
        <p:spPr>
          <a:xfrm>
            <a:off x="10608558"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31">
            <a:extLst>
              <a:ext uri="{FF2B5EF4-FFF2-40B4-BE49-F238E27FC236}">
                <a16:creationId xmlns:a16="http://schemas.microsoft.com/office/drawing/2014/main" id="{78233FCF-A480-74CD-05E8-37E40EE18AF9}"/>
              </a:ext>
            </a:extLst>
          </p:cNvPr>
          <p:cNvSpPr/>
          <p:nvPr/>
        </p:nvSpPr>
        <p:spPr>
          <a:xfrm>
            <a:off x="273933" y="5643341"/>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32">
            <a:extLst>
              <a:ext uri="{FF2B5EF4-FFF2-40B4-BE49-F238E27FC236}">
                <a16:creationId xmlns:a16="http://schemas.microsoft.com/office/drawing/2014/main" id="{1F2213BD-5050-3E3F-C8D5-6EA64A05E95F}"/>
              </a:ext>
            </a:extLst>
          </p:cNvPr>
          <p:cNvSpPr/>
          <p:nvPr/>
        </p:nvSpPr>
        <p:spPr>
          <a:xfrm>
            <a:off x="273933" y="6426488"/>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33">
            <a:extLst>
              <a:ext uri="{FF2B5EF4-FFF2-40B4-BE49-F238E27FC236}">
                <a16:creationId xmlns:a16="http://schemas.microsoft.com/office/drawing/2014/main" id="{861AAB42-02E3-AB09-9684-794D6DEA4A95}"/>
              </a:ext>
            </a:extLst>
          </p:cNvPr>
          <p:cNvSpPr/>
          <p:nvPr/>
        </p:nvSpPr>
        <p:spPr>
          <a:xfrm rot="16200000">
            <a:off x="120176" y="2894488"/>
            <a:ext cx="2926716" cy="395288"/>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FFC000">
                    <a:lumMod val="75000"/>
                  </a:srgbClr>
                </a:solidFill>
                <a:effectLst/>
                <a:uLnTx/>
                <a:uFillTx/>
                <a:latin typeface="Calibri"/>
                <a:ea typeface="+mn-ea"/>
                <a:cs typeface="+mn-cs"/>
              </a:rPr>
              <a:t>Tidiga skeden:  Referensvärden</a:t>
            </a:r>
          </a:p>
        </p:txBody>
      </p:sp>
      <p:sp>
        <p:nvSpPr>
          <p:cNvPr id="35" name="Rektangel 34">
            <a:extLst>
              <a:ext uri="{FF2B5EF4-FFF2-40B4-BE49-F238E27FC236}">
                <a16:creationId xmlns:a16="http://schemas.microsoft.com/office/drawing/2014/main" id="{B97BFD35-9605-239B-9EF7-994EDC4B5590}"/>
              </a:ext>
            </a:extLst>
          </p:cNvPr>
          <p:cNvSpPr/>
          <p:nvPr/>
        </p:nvSpPr>
        <p:spPr>
          <a:xfrm rot="16200000">
            <a:off x="4146871" y="2915918"/>
            <a:ext cx="2926714" cy="352427"/>
          </a:xfrm>
          <a:prstGeom prst="rect">
            <a:avLst/>
          </a:prstGeom>
          <a:noFill/>
          <a:ln>
            <a:solidFill>
              <a:schemeClr val="tx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srgbClr val="FFC000">
                    <a:lumMod val="75000"/>
                  </a:srgbClr>
                </a:solidFill>
                <a:effectLst/>
                <a:uLnTx/>
                <a:uFillTx/>
                <a:latin typeface="Calibri"/>
                <a:ea typeface="+mn-ea"/>
                <a:cs typeface="+mn-cs"/>
              </a:rPr>
              <a:t>Tidiga skeden: Referensvärden</a:t>
            </a:r>
          </a:p>
        </p:txBody>
      </p:sp>
      <p:sp>
        <p:nvSpPr>
          <p:cNvPr id="36" name="Rektangel 35">
            <a:extLst>
              <a:ext uri="{FF2B5EF4-FFF2-40B4-BE49-F238E27FC236}">
                <a16:creationId xmlns:a16="http://schemas.microsoft.com/office/drawing/2014/main" id="{79535594-E94D-3799-8499-47E8C11998AC}"/>
              </a:ext>
            </a:extLst>
          </p:cNvPr>
          <p:cNvSpPr/>
          <p:nvPr/>
        </p:nvSpPr>
        <p:spPr>
          <a:xfrm>
            <a:off x="2256113" y="2986087"/>
            <a:ext cx="118832"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7" name="Rektangel 36">
            <a:extLst>
              <a:ext uri="{FF2B5EF4-FFF2-40B4-BE49-F238E27FC236}">
                <a16:creationId xmlns:a16="http://schemas.microsoft.com/office/drawing/2014/main" id="{7FFE66D4-A210-EF3F-DB6E-AFA77E224D66}"/>
              </a:ext>
            </a:extLst>
          </p:cNvPr>
          <p:cNvSpPr/>
          <p:nvPr/>
        </p:nvSpPr>
        <p:spPr>
          <a:xfrm>
            <a:off x="2235935" y="320644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ktangel 37">
            <a:extLst>
              <a:ext uri="{FF2B5EF4-FFF2-40B4-BE49-F238E27FC236}">
                <a16:creationId xmlns:a16="http://schemas.microsoft.com/office/drawing/2014/main" id="{0BECBBEA-ED85-984E-45E5-3F4B86F8D5D5}"/>
              </a:ext>
            </a:extLst>
          </p:cNvPr>
          <p:cNvSpPr/>
          <p:nvPr/>
        </p:nvSpPr>
        <p:spPr>
          <a:xfrm>
            <a:off x="2246588" y="1943900"/>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Rektangel 38">
            <a:extLst>
              <a:ext uri="{FF2B5EF4-FFF2-40B4-BE49-F238E27FC236}">
                <a16:creationId xmlns:a16="http://schemas.microsoft.com/office/drawing/2014/main" id="{59F02191-DEE7-F395-13D0-DA37F32258BB}"/>
              </a:ext>
            </a:extLst>
          </p:cNvPr>
          <p:cNvSpPr/>
          <p:nvPr/>
        </p:nvSpPr>
        <p:spPr>
          <a:xfrm>
            <a:off x="2255193" y="3747464"/>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Rektangel 39">
            <a:extLst>
              <a:ext uri="{FF2B5EF4-FFF2-40B4-BE49-F238E27FC236}">
                <a16:creationId xmlns:a16="http://schemas.microsoft.com/office/drawing/2014/main" id="{AFB7CA40-096C-5E22-70CB-3430998A5428}"/>
              </a:ext>
            </a:extLst>
          </p:cNvPr>
          <p:cNvSpPr/>
          <p:nvPr/>
        </p:nvSpPr>
        <p:spPr>
          <a:xfrm>
            <a:off x="6075645" y="1944522"/>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1" name="Rektangel 40">
            <a:extLst>
              <a:ext uri="{FF2B5EF4-FFF2-40B4-BE49-F238E27FC236}">
                <a16:creationId xmlns:a16="http://schemas.microsoft.com/office/drawing/2014/main" id="{A86D0030-0DF9-D666-ACDB-37F7812A5EB2}"/>
              </a:ext>
            </a:extLst>
          </p:cNvPr>
          <p:cNvSpPr/>
          <p:nvPr/>
        </p:nvSpPr>
        <p:spPr>
          <a:xfrm>
            <a:off x="9578307" y="3150082"/>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2" name="Rektangel 41">
            <a:extLst>
              <a:ext uri="{FF2B5EF4-FFF2-40B4-BE49-F238E27FC236}">
                <a16:creationId xmlns:a16="http://schemas.microsoft.com/office/drawing/2014/main" id="{09793FF9-13F8-4125-FDF2-F21949AB6894}"/>
              </a:ext>
            </a:extLst>
          </p:cNvPr>
          <p:cNvSpPr/>
          <p:nvPr/>
        </p:nvSpPr>
        <p:spPr>
          <a:xfrm>
            <a:off x="9605617" y="2506521"/>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Rektangel 42">
            <a:extLst>
              <a:ext uri="{FF2B5EF4-FFF2-40B4-BE49-F238E27FC236}">
                <a16:creationId xmlns:a16="http://schemas.microsoft.com/office/drawing/2014/main" id="{8729FD00-3B16-6D8A-AED0-DA234419D2BA}"/>
              </a:ext>
            </a:extLst>
          </p:cNvPr>
          <p:cNvSpPr/>
          <p:nvPr/>
        </p:nvSpPr>
        <p:spPr>
          <a:xfrm>
            <a:off x="9615142" y="1906446"/>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Rektangel 43">
            <a:extLst>
              <a:ext uri="{FF2B5EF4-FFF2-40B4-BE49-F238E27FC236}">
                <a16:creationId xmlns:a16="http://schemas.microsoft.com/office/drawing/2014/main" id="{89410C25-7AE0-36BE-E427-B49F62400ECA}"/>
              </a:ext>
            </a:extLst>
          </p:cNvPr>
          <p:cNvSpPr/>
          <p:nvPr/>
        </p:nvSpPr>
        <p:spPr>
          <a:xfrm>
            <a:off x="9624667" y="3744771"/>
            <a:ext cx="5462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Rektangel 44">
            <a:extLst>
              <a:ext uri="{FF2B5EF4-FFF2-40B4-BE49-F238E27FC236}">
                <a16:creationId xmlns:a16="http://schemas.microsoft.com/office/drawing/2014/main" id="{CF08DD78-A3F9-6E33-61F3-8645C9885852}"/>
              </a:ext>
            </a:extLst>
          </p:cNvPr>
          <p:cNvSpPr/>
          <p:nvPr/>
        </p:nvSpPr>
        <p:spPr>
          <a:xfrm>
            <a:off x="6085170" y="2525547"/>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6" name="Rektangel 45">
            <a:extLst>
              <a:ext uri="{FF2B5EF4-FFF2-40B4-BE49-F238E27FC236}">
                <a16:creationId xmlns:a16="http://schemas.microsoft.com/office/drawing/2014/main" id="{E389B5A2-635C-E16F-83A8-009305C01632}"/>
              </a:ext>
            </a:extLst>
          </p:cNvPr>
          <p:cNvSpPr/>
          <p:nvPr/>
        </p:nvSpPr>
        <p:spPr>
          <a:xfrm>
            <a:off x="6094695" y="3154197"/>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7" name="Rektangel 46">
            <a:extLst>
              <a:ext uri="{FF2B5EF4-FFF2-40B4-BE49-F238E27FC236}">
                <a16:creationId xmlns:a16="http://schemas.microsoft.com/office/drawing/2014/main" id="{4D1E48FC-2845-2EBA-DE56-2BA799CC56E2}"/>
              </a:ext>
            </a:extLst>
          </p:cNvPr>
          <p:cNvSpPr/>
          <p:nvPr/>
        </p:nvSpPr>
        <p:spPr>
          <a:xfrm>
            <a:off x="6113745" y="3744747"/>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8" name="Rektangel 47">
            <a:extLst>
              <a:ext uri="{FF2B5EF4-FFF2-40B4-BE49-F238E27FC236}">
                <a16:creationId xmlns:a16="http://schemas.microsoft.com/office/drawing/2014/main" id="{1A35210C-66A3-6BC1-04E6-85FAAFB8F1A9}"/>
              </a:ext>
            </a:extLst>
          </p:cNvPr>
          <p:cNvSpPr/>
          <p:nvPr/>
        </p:nvSpPr>
        <p:spPr>
          <a:xfrm>
            <a:off x="2235935" y="2554158"/>
            <a:ext cx="15168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Rektangel 48">
            <a:extLst>
              <a:ext uri="{FF2B5EF4-FFF2-40B4-BE49-F238E27FC236}">
                <a16:creationId xmlns:a16="http://schemas.microsoft.com/office/drawing/2014/main" id="{08323472-42B3-DD05-BBBD-B9E45B70D565}"/>
              </a:ext>
            </a:extLst>
          </p:cNvPr>
          <p:cNvSpPr/>
          <p:nvPr/>
        </p:nvSpPr>
        <p:spPr>
          <a:xfrm>
            <a:off x="2245460" y="238729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33689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8" grpId="0" animBg="1"/>
      <p:bldP spid="19" grpId="0" animBg="1"/>
      <p:bldP spid="21" grpId="0" animBg="1"/>
      <p:bldP spid="22" grpId="0" animBg="1"/>
      <p:bldP spid="23" grpId="0" animBg="1"/>
      <p:bldP spid="24" grpId="0" animBg="1"/>
      <p:bldP spid="25" grpId="0" animBg="1"/>
      <p:bldP spid="26" grpId="0" animBg="1"/>
      <p:bldP spid="27" grpId="0" animBg="1"/>
      <p:bldP spid="35" grpId="0" animBg="1"/>
      <p:bldP spid="40" grpId="0" animBg="1"/>
      <p:bldP spid="41" grpId="0" animBg="1"/>
      <p:bldP spid="42" grpId="0" animBg="1"/>
      <p:bldP spid="43" grpId="0" animBg="1"/>
      <p:bldP spid="44" grpId="0" animBg="1"/>
      <p:bldP spid="45" grpId="0" animBg="1"/>
      <p:bldP spid="46" grpId="0" animBg="1"/>
      <p:bldP spid="4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8223E-A987-B4CF-02C8-B3F1B288B35B}"/>
            </a:ext>
          </a:extLst>
        </p:cNvPr>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7A673862-238B-34EC-9DD3-16F39DD93595}"/>
              </a:ext>
            </a:extLst>
          </p:cNvPr>
          <p:cNvGraphicFramePr>
            <a:graphicFrameLocks noGrp="1"/>
          </p:cNvGraphicFramePr>
          <p:nvPr/>
        </p:nvGraphicFramePr>
        <p:xfrm>
          <a:off x="190500" y="816610"/>
          <a:ext cx="11727568" cy="5767070"/>
        </p:xfrm>
        <a:graphic>
          <a:graphicData uri="http://schemas.openxmlformats.org/drawingml/2006/table">
            <a:tbl>
              <a:tblPr firstRow="1" bandRow="1">
                <a:tableStyleId>{5C22544A-7EE6-4342-B048-85BDC9FD1C3A}</a:tableStyleId>
              </a:tblPr>
              <a:tblGrid>
                <a:gridCol w="419100">
                  <a:extLst>
                    <a:ext uri="{9D8B030D-6E8A-4147-A177-3AD203B41FA5}">
                      <a16:colId xmlns:a16="http://schemas.microsoft.com/office/drawing/2014/main" val="3466242576"/>
                    </a:ext>
                  </a:extLst>
                </a:gridCol>
                <a:gridCol w="3619500">
                  <a:extLst>
                    <a:ext uri="{9D8B030D-6E8A-4147-A177-3AD203B41FA5}">
                      <a16:colId xmlns:a16="http://schemas.microsoft.com/office/drawing/2014/main" val="1567514512"/>
                    </a:ext>
                  </a:extLst>
                </a:gridCol>
                <a:gridCol w="3724275">
                  <a:extLst>
                    <a:ext uri="{9D8B030D-6E8A-4147-A177-3AD203B41FA5}">
                      <a16:colId xmlns:a16="http://schemas.microsoft.com/office/drawing/2014/main" val="1746442677"/>
                    </a:ext>
                  </a:extLst>
                </a:gridCol>
                <a:gridCol w="3964693">
                  <a:extLst>
                    <a:ext uri="{9D8B030D-6E8A-4147-A177-3AD203B41FA5}">
                      <a16:colId xmlns:a16="http://schemas.microsoft.com/office/drawing/2014/main" val="3100108122"/>
                    </a:ext>
                  </a:extLst>
                </a:gridCol>
              </a:tblGrid>
              <a:tr h="118110">
                <a:tc>
                  <a:txBody>
                    <a:bodyPr/>
                    <a:lstStyle/>
                    <a:p>
                      <a:pPr algn="ctr"/>
                      <a:endParaRPr lang="sv-SE" dirty="0"/>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dirty="0"/>
                        <a:t>Nyproduktion / Större tillbyggnad </a:t>
                      </a:r>
                    </a:p>
                  </a:txBody>
                  <a:tcPr/>
                </a:tc>
                <a:tc>
                  <a:txBody>
                    <a:bodyPr/>
                    <a:lstStyle/>
                    <a:p>
                      <a:pPr algn="ctr"/>
                      <a:r>
                        <a:rPr lang="sv-SE" dirty="0"/>
                        <a:t>Renovering / Ombyggnad/Mindre Tillbyggnad</a:t>
                      </a:r>
                    </a:p>
                  </a:txBody>
                  <a:tcPr/>
                </a:tc>
                <a:tc>
                  <a:txBody>
                    <a:bodyPr/>
                    <a:lstStyle/>
                    <a:p>
                      <a:pPr algn="ctr"/>
                      <a:r>
                        <a:rPr lang="sv-SE"/>
                        <a:t>Byggservice </a:t>
                      </a:r>
                    </a:p>
                  </a:txBody>
                  <a:tcPr/>
                </a:tc>
                <a:extLst>
                  <a:ext uri="{0D108BD9-81ED-4DB2-BD59-A6C34878D82A}">
                    <a16:rowId xmlns:a16="http://schemas.microsoft.com/office/drawing/2014/main" val="219290120"/>
                  </a:ext>
                </a:extLst>
              </a:tr>
              <a:tr h="2614295">
                <a:tc>
                  <a:txBody>
                    <a:bodyPr/>
                    <a:lstStyle/>
                    <a:p>
                      <a:pPr algn="ctr"/>
                      <a:r>
                        <a:rPr lang="sv-SE" sz="1400" b="1" dirty="0"/>
                        <a:t>Klimatutsläpp</a:t>
                      </a:r>
                      <a:endParaRPr lang="sv-SE" sz="2000" b="1" dirty="0"/>
                    </a:p>
                  </a:txBody>
                  <a:tcPr vert="vert270"/>
                </a:tc>
                <a:tc>
                  <a:txBody>
                    <a:bodyPr/>
                    <a:lstStyle/>
                    <a:p>
                      <a:endParaRPr lang="sv-SE" dirty="0"/>
                    </a:p>
                  </a:txBody>
                  <a:tcPr/>
                </a:tc>
                <a:tc>
                  <a:txBody>
                    <a:bodyPr/>
                    <a:lstStyle/>
                    <a:p>
                      <a:endParaRPr lang="sv-SE" dirty="0"/>
                    </a:p>
                  </a:txBody>
                  <a:tcPr/>
                </a:tc>
                <a:tc>
                  <a:txBody>
                    <a:bodyPr/>
                    <a:lstStyle/>
                    <a:p>
                      <a:endParaRPr lang="sv-SE" dirty="0"/>
                    </a:p>
                  </a:txBody>
                  <a:tcPr/>
                </a:tc>
                <a:extLst>
                  <a:ext uri="{0D108BD9-81ED-4DB2-BD59-A6C34878D82A}">
                    <a16:rowId xmlns:a16="http://schemas.microsoft.com/office/drawing/2014/main" val="471108460"/>
                  </a:ext>
                </a:extLst>
              </a:tr>
              <a:tr h="1514475">
                <a:tc>
                  <a:txBody>
                    <a:bodyPr/>
                    <a:lstStyle/>
                    <a:p>
                      <a:pPr algn="ctr"/>
                      <a:r>
                        <a:rPr lang="sv-SE" sz="1400" b="1" dirty="0">
                          <a:solidFill>
                            <a:schemeClr val="tx2">
                              <a:lumMod val="50000"/>
                            </a:schemeClr>
                          </a:solidFill>
                        </a:rPr>
                        <a:t>Klimatbalansering</a:t>
                      </a:r>
                    </a:p>
                    <a:p>
                      <a:pPr algn="ctr"/>
                      <a:endParaRPr lang="sv-SE" sz="1600" b="1" dirty="0">
                        <a:solidFill>
                          <a:schemeClr val="tx2">
                            <a:lumMod val="50000"/>
                          </a:schemeClr>
                        </a:solidFill>
                      </a:endParaRPr>
                    </a:p>
                    <a:p>
                      <a:pPr algn="ctr"/>
                      <a:endParaRPr lang="sv-SE" sz="1600" b="1" dirty="0">
                        <a:solidFill>
                          <a:schemeClr val="tx2">
                            <a:lumMod val="50000"/>
                          </a:schemeClr>
                        </a:solidFill>
                      </a:endParaRPr>
                    </a:p>
                    <a:p>
                      <a:pPr algn="ctr"/>
                      <a:endParaRPr lang="sv-SE" sz="1600" b="1" dirty="0">
                        <a:solidFill>
                          <a:schemeClr val="tx2">
                            <a:lumMod val="50000"/>
                          </a:schemeClr>
                        </a:solidFill>
                      </a:endParaRPr>
                    </a:p>
                  </a:txBody>
                  <a:tcPr vert="vert270"/>
                </a:tc>
                <a:tc>
                  <a:txBody>
                    <a:bodyPr/>
                    <a:lstStyle/>
                    <a:p>
                      <a:pPr algn="ctr"/>
                      <a:endParaRPr lang="sv-SE" sz="1600" b="1" dirty="0">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dirty="0">
                        <a:solidFill>
                          <a:schemeClr val="tx2">
                            <a:lumMod val="50000"/>
                          </a:schemeClr>
                        </a:solidFill>
                      </a:endParaRPr>
                    </a:p>
                  </a:txBody>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lang="sv-SE" sz="1600" b="1" dirty="0">
                        <a:solidFill>
                          <a:schemeClr val="tx2">
                            <a:lumMod val="50000"/>
                          </a:schemeClr>
                        </a:solidFill>
                      </a:endParaRPr>
                    </a:p>
                  </a:txBody>
                  <a:tcPr/>
                </a:tc>
                <a:extLst>
                  <a:ext uri="{0D108BD9-81ED-4DB2-BD59-A6C34878D82A}">
                    <a16:rowId xmlns:a16="http://schemas.microsoft.com/office/drawing/2014/main" val="3719655932"/>
                  </a:ext>
                </a:extLst>
              </a:tr>
              <a:tr h="370840">
                <a:tc>
                  <a:txBody>
                    <a:bodyPr/>
                    <a:lstStyle/>
                    <a:p>
                      <a:pPr algn="l"/>
                      <a:endParaRPr lang="sv-SE" sz="1400" b="1" dirty="0">
                        <a:solidFill>
                          <a:schemeClr val="accent1"/>
                        </a:solidFill>
                      </a:endParaRPr>
                    </a:p>
                  </a:txBody>
                  <a:tcPr/>
                </a:tc>
                <a:tc>
                  <a:txBody>
                    <a:bodyPr/>
                    <a:lstStyle/>
                    <a:p>
                      <a:pPr algn="l"/>
                      <a:r>
                        <a:rPr lang="sv-SE" sz="1600" b="1" dirty="0">
                          <a:solidFill>
                            <a:schemeClr val="accent1"/>
                          </a:solidFill>
                        </a:rPr>
                        <a:t>Boverket: Urval nybyggnader. </a:t>
                      </a:r>
                    </a:p>
                    <a:p>
                      <a:pPr marL="285750" indent="-285750" algn="l">
                        <a:buFont typeface="Arial" panose="020B0604020202020204" pitchFamily="34" charset="0"/>
                        <a:buChar char="•"/>
                      </a:pPr>
                      <a:r>
                        <a:rPr lang="sv-SE" sz="1400" b="1" dirty="0">
                          <a:solidFill>
                            <a:schemeClr val="accent1"/>
                          </a:solidFill>
                        </a:rPr>
                        <a:t>Förslag gränsvärde urval byggnader 2030- (gäller endast nyproduktion)</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chemeClr val="accent1"/>
                          </a:solidFill>
                        </a:rPr>
                        <a:t>Boverket: </a:t>
                      </a:r>
                      <a:r>
                        <a:rPr lang="sv-SE" sz="1400" b="1" dirty="0">
                          <a:solidFill>
                            <a:schemeClr val="accent1"/>
                          </a:solidFill>
                        </a:rPr>
                        <a:t>Endast större ombyggnad (2028-)</a:t>
                      </a:r>
                      <a:r>
                        <a:rPr lang="sv-SE" sz="1600" b="1" dirty="0">
                          <a:solidFill>
                            <a:schemeClr val="accent1"/>
                          </a:solidFill>
                        </a:rPr>
                        <a:t> </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b="1" dirty="0">
                          <a:solidFill>
                            <a:schemeClr val="accent1"/>
                          </a:solidFill>
                        </a:rPr>
                        <a:t>Inga förslag gränsvärden</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chemeClr val="accent1"/>
                          </a:solidFill>
                        </a:rPr>
                        <a:t>Boverket: Nej</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chemeClr val="accent1"/>
                          </a:solidFill>
                        </a:rPr>
                        <a:t>Inga förslag gränsvärden</a:t>
                      </a:r>
                    </a:p>
                  </a:txBody>
                  <a:tcPr/>
                </a:tc>
                <a:extLst>
                  <a:ext uri="{0D108BD9-81ED-4DB2-BD59-A6C34878D82A}">
                    <a16:rowId xmlns:a16="http://schemas.microsoft.com/office/drawing/2014/main" val="3835968885"/>
                  </a:ext>
                </a:extLst>
              </a:tr>
              <a:tr h="370840">
                <a:tc>
                  <a:txBody>
                    <a:bodyPr/>
                    <a:lstStyle/>
                    <a:p>
                      <a:pPr algn="l"/>
                      <a:endParaRPr lang="sv-SE" sz="1600" b="1" dirty="0">
                        <a:solidFill>
                          <a:srgbClr val="92D050"/>
                        </a:solidFill>
                      </a:endParaRPr>
                    </a:p>
                  </a:txBody>
                  <a:tcPr/>
                </a:tc>
                <a:tc>
                  <a:txBody>
                    <a:bodyPr/>
                    <a:lstStyle/>
                    <a:p>
                      <a:pPr algn="l"/>
                      <a:r>
                        <a:rPr lang="sv-SE" sz="1600" b="1" dirty="0">
                          <a:solidFill>
                            <a:srgbClr val="92D050"/>
                          </a:solidFill>
                        </a:rPr>
                        <a:t>Lokala initiativ: Alla</a:t>
                      </a:r>
                    </a:p>
                    <a:p>
                      <a:pPr marL="285750" indent="-285750" algn="l">
                        <a:buFont typeface="Arial" panose="020B0604020202020204" pitchFamily="34" charset="0"/>
                        <a:buChar char="•"/>
                      </a:pPr>
                      <a:r>
                        <a:rPr lang="sv-SE" sz="1600" b="1" dirty="0">
                          <a:solidFill>
                            <a:srgbClr val="92D050"/>
                          </a:solidFill>
                        </a:rPr>
                        <a:t>BATNEEC</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rgbClr val="92D050"/>
                          </a:solidFill>
                        </a:rPr>
                        <a:t>Lokala initiativ: Alla</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b="1" dirty="0">
                          <a:solidFill>
                            <a:srgbClr val="92D050"/>
                          </a:solidFill>
                        </a:rPr>
                        <a:t>BATNEEC</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1600" b="1" dirty="0">
                          <a:solidFill>
                            <a:srgbClr val="92D050"/>
                          </a:solidFill>
                        </a:rPr>
                        <a:t>Lokala initiativ: Frivilligt</a:t>
                      </a:r>
                    </a:p>
                    <a:p>
                      <a:pPr marL="285750" marR="0" lvl="0" indent="-285750" algn="l" defTabSz="68578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b="1" dirty="0">
                          <a:solidFill>
                            <a:srgbClr val="92D050"/>
                          </a:solidFill>
                        </a:rPr>
                        <a:t>BATNEEC</a:t>
                      </a:r>
                    </a:p>
                  </a:txBody>
                  <a:tcPr/>
                </a:tc>
                <a:extLst>
                  <a:ext uri="{0D108BD9-81ED-4DB2-BD59-A6C34878D82A}">
                    <a16:rowId xmlns:a16="http://schemas.microsoft.com/office/drawing/2014/main" val="3552160274"/>
                  </a:ext>
                </a:extLst>
              </a:tr>
            </a:tbl>
          </a:graphicData>
        </a:graphic>
      </p:graphicFrame>
      <p:sp>
        <p:nvSpPr>
          <p:cNvPr id="5" name="Rektangel 4">
            <a:extLst>
              <a:ext uri="{FF2B5EF4-FFF2-40B4-BE49-F238E27FC236}">
                <a16:creationId xmlns:a16="http://schemas.microsoft.com/office/drawing/2014/main" id="{9FE9630F-F495-24BA-AA34-71732FFB204B}"/>
              </a:ext>
            </a:extLst>
          </p:cNvPr>
          <p:cNvSpPr/>
          <p:nvPr/>
        </p:nvSpPr>
        <p:spPr>
          <a:xfrm>
            <a:off x="819150" y="1219200"/>
            <a:ext cx="1552575" cy="523875"/>
          </a:xfrm>
          <a:prstGeom prst="rect">
            <a:avLst/>
          </a:prstGeom>
          <a:solidFill>
            <a:schemeClr val="bg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Anläggning (A1-A5.4)</a:t>
            </a:r>
          </a:p>
        </p:txBody>
      </p:sp>
      <p:sp>
        <p:nvSpPr>
          <p:cNvPr id="6" name="Rektangel 5">
            <a:extLst>
              <a:ext uri="{FF2B5EF4-FFF2-40B4-BE49-F238E27FC236}">
                <a16:creationId xmlns:a16="http://schemas.microsoft.com/office/drawing/2014/main" id="{CCFC7390-6976-1307-CAF1-B9065A55F59E}"/>
              </a:ext>
            </a:extLst>
          </p:cNvPr>
          <p:cNvSpPr/>
          <p:nvPr/>
        </p:nvSpPr>
        <p:spPr>
          <a:xfrm>
            <a:off x="819150" y="1819275"/>
            <a:ext cx="1552575" cy="523875"/>
          </a:xfrm>
          <a:prstGeom prst="rect">
            <a:avLst/>
          </a:prstGeom>
          <a:solidFill>
            <a:schemeClr val="accent5">
              <a:lumMod val="7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Byggnad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black"/>
                </a:solidFill>
                <a:effectLst/>
                <a:uLnTx/>
                <a:uFillTx/>
                <a:latin typeface="Calibri"/>
                <a:ea typeface="+mn-ea"/>
                <a:cs typeface="+mn-cs"/>
              </a:rPr>
              <a:t>(A1-A5.4)</a:t>
            </a:r>
          </a:p>
        </p:txBody>
      </p:sp>
      <p:sp>
        <p:nvSpPr>
          <p:cNvPr id="7" name="Rektangel 6">
            <a:extLst>
              <a:ext uri="{FF2B5EF4-FFF2-40B4-BE49-F238E27FC236}">
                <a16:creationId xmlns:a16="http://schemas.microsoft.com/office/drawing/2014/main" id="{B0282AC9-8F5A-425B-ECAE-703939109C15}"/>
              </a:ext>
            </a:extLst>
          </p:cNvPr>
          <p:cNvSpPr/>
          <p:nvPr/>
        </p:nvSpPr>
        <p:spPr>
          <a:xfrm>
            <a:off x="819150" y="2438400"/>
            <a:ext cx="1552575" cy="523875"/>
          </a:xfrm>
          <a:prstGeom prst="rect">
            <a:avLst/>
          </a:prstGeom>
          <a:solidFill>
            <a:schemeClr val="accent4">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Påverkan på drift (B6)</a:t>
            </a:r>
          </a:p>
        </p:txBody>
      </p:sp>
      <p:sp>
        <p:nvSpPr>
          <p:cNvPr id="8" name="Rektangel 7">
            <a:extLst>
              <a:ext uri="{FF2B5EF4-FFF2-40B4-BE49-F238E27FC236}">
                <a16:creationId xmlns:a16="http://schemas.microsoft.com/office/drawing/2014/main" id="{F93C0B1F-0D91-A881-560B-7EF55757137B}"/>
              </a:ext>
            </a:extLst>
          </p:cNvPr>
          <p:cNvSpPr/>
          <p:nvPr/>
        </p:nvSpPr>
        <p:spPr>
          <a:xfrm>
            <a:off x="819150" y="3067050"/>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9" name="Rektangel 8">
            <a:extLst>
              <a:ext uri="{FF2B5EF4-FFF2-40B4-BE49-F238E27FC236}">
                <a16:creationId xmlns:a16="http://schemas.microsoft.com/office/drawing/2014/main" id="{DBA679B3-B305-2103-01B1-C4680C0F5E99}"/>
              </a:ext>
            </a:extLst>
          </p:cNvPr>
          <p:cNvSpPr/>
          <p:nvPr/>
        </p:nvSpPr>
        <p:spPr>
          <a:xfrm>
            <a:off x="4514850" y="1209675"/>
            <a:ext cx="1552575" cy="523875"/>
          </a:xfrm>
          <a:prstGeom prst="rect">
            <a:avLst/>
          </a:prstGeom>
          <a:solidFill>
            <a:schemeClr val="bg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Ev Anläggning (A1-A5.4)</a:t>
            </a:r>
          </a:p>
        </p:txBody>
      </p:sp>
      <p:sp>
        <p:nvSpPr>
          <p:cNvPr id="10" name="Rektangel 9">
            <a:extLst>
              <a:ext uri="{FF2B5EF4-FFF2-40B4-BE49-F238E27FC236}">
                <a16:creationId xmlns:a16="http://schemas.microsoft.com/office/drawing/2014/main" id="{A5B019AD-490C-E782-CB5E-8C558515B44E}"/>
              </a:ext>
            </a:extLst>
          </p:cNvPr>
          <p:cNvSpPr/>
          <p:nvPr/>
        </p:nvSpPr>
        <p:spPr>
          <a:xfrm>
            <a:off x="4514850" y="1809750"/>
            <a:ext cx="1552575" cy="523875"/>
          </a:xfrm>
          <a:prstGeom prst="rect">
            <a:avLst/>
          </a:prstGeom>
          <a:solidFill>
            <a:schemeClr val="accent5">
              <a:lumMod val="7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(B5.1-B5.4)</a:t>
            </a:r>
          </a:p>
        </p:txBody>
      </p:sp>
      <p:sp>
        <p:nvSpPr>
          <p:cNvPr id="11" name="Rektangel 10">
            <a:extLst>
              <a:ext uri="{FF2B5EF4-FFF2-40B4-BE49-F238E27FC236}">
                <a16:creationId xmlns:a16="http://schemas.microsoft.com/office/drawing/2014/main" id="{4218F332-6D51-A139-BBE1-8D43C87DEF9E}"/>
              </a:ext>
            </a:extLst>
          </p:cNvPr>
          <p:cNvSpPr/>
          <p:nvPr/>
        </p:nvSpPr>
        <p:spPr>
          <a:xfrm>
            <a:off x="4514850" y="2428875"/>
            <a:ext cx="1552575" cy="523875"/>
          </a:xfrm>
          <a:prstGeom prst="rect">
            <a:avLst/>
          </a:prstGeom>
          <a:solidFill>
            <a:schemeClr val="accent4">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Ev påverkan på drift (B6)</a:t>
            </a:r>
          </a:p>
        </p:txBody>
      </p:sp>
      <p:sp>
        <p:nvSpPr>
          <p:cNvPr id="12" name="Rektangel 11">
            <a:extLst>
              <a:ext uri="{FF2B5EF4-FFF2-40B4-BE49-F238E27FC236}">
                <a16:creationId xmlns:a16="http://schemas.microsoft.com/office/drawing/2014/main" id="{1292124E-7D4C-7EF9-FFC8-27D2E3B1857F}"/>
              </a:ext>
            </a:extLst>
          </p:cNvPr>
          <p:cNvSpPr/>
          <p:nvPr/>
        </p:nvSpPr>
        <p:spPr>
          <a:xfrm>
            <a:off x="4514850" y="305752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3" name="Rektangel 12">
            <a:extLst>
              <a:ext uri="{FF2B5EF4-FFF2-40B4-BE49-F238E27FC236}">
                <a16:creationId xmlns:a16="http://schemas.microsoft.com/office/drawing/2014/main" id="{E10D60FF-4C29-9300-E82F-30DF57E25507}"/>
              </a:ext>
            </a:extLst>
          </p:cNvPr>
          <p:cNvSpPr/>
          <p:nvPr/>
        </p:nvSpPr>
        <p:spPr>
          <a:xfrm>
            <a:off x="8153400" y="1209675"/>
            <a:ext cx="1552575" cy="523875"/>
          </a:xfrm>
          <a:prstGeom prst="rect">
            <a:avLst/>
          </a:prstGeom>
          <a:solidFill>
            <a:schemeClr val="bg2"/>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Ev Anläggning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(B2, B4)</a:t>
            </a:r>
          </a:p>
        </p:txBody>
      </p:sp>
      <p:sp>
        <p:nvSpPr>
          <p:cNvPr id="14" name="Rektangel 13">
            <a:extLst>
              <a:ext uri="{FF2B5EF4-FFF2-40B4-BE49-F238E27FC236}">
                <a16:creationId xmlns:a16="http://schemas.microsoft.com/office/drawing/2014/main" id="{4301C855-7664-38E1-CF6D-507E078E665B}"/>
              </a:ext>
            </a:extLst>
          </p:cNvPr>
          <p:cNvSpPr/>
          <p:nvPr/>
        </p:nvSpPr>
        <p:spPr>
          <a:xfrm>
            <a:off x="8153400" y="1809750"/>
            <a:ext cx="1552575" cy="523875"/>
          </a:xfrm>
          <a:prstGeom prst="rect">
            <a:avLst/>
          </a:prstGeom>
          <a:solidFill>
            <a:schemeClr val="accent5">
              <a:lumMod val="7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Byggnad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(B2, B4)</a:t>
            </a:r>
          </a:p>
        </p:txBody>
      </p:sp>
      <p:sp>
        <p:nvSpPr>
          <p:cNvPr id="15" name="Rektangel 14">
            <a:extLst>
              <a:ext uri="{FF2B5EF4-FFF2-40B4-BE49-F238E27FC236}">
                <a16:creationId xmlns:a16="http://schemas.microsoft.com/office/drawing/2014/main" id="{043DC0EC-F533-2372-8180-8C4ED9BF40EA}"/>
              </a:ext>
            </a:extLst>
          </p:cNvPr>
          <p:cNvSpPr/>
          <p:nvPr/>
        </p:nvSpPr>
        <p:spPr>
          <a:xfrm>
            <a:off x="8153400" y="2428875"/>
            <a:ext cx="1552575" cy="523875"/>
          </a:xfrm>
          <a:prstGeom prst="rect">
            <a:avLst/>
          </a:prstGeom>
          <a:solidFill>
            <a:schemeClr val="accent4">
              <a:lumMod val="60000"/>
              <a:lumOff val="4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Ev påverkan på drift (B6)</a:t>
            </a:r>
          </a:p>
        </p:txBody>
      </p:sp>
      <p:sp>
        <p:nvSpPr>
          <p:cNvPr id="16" name="Rektangel 15">
            <a:extLst>
              <a:ext uri="{FF2B5EF4-FFF2-40B4-BE49-F238E27FC236}">
                <a16:creationId xmlns:a16="http://schemas.microsoft.com/office/drawing/2014/main" id="{64E1E041-C4E6-82AF-921D-A17B2030C41E}"/>
              </a:ext>
            </a:extLst>
          </p:cNvPr>
          <p:cNvSpPr/>
          <p:nvPr/>
        </p:nvSpPr>
        <p:spPr>
          <a:xfrm>
            <a:off x="8153400" y="3057525"/>
            <a:ext cx="1552575" cy="523875"/>
          </a:xfrm>
          <a:prstGeom prst="rect">
            <a:avLst/>
          </a:prstGeom>
          <a:solidFill>
            <a:schemeClr val="bg1">
              <a:lumMod val="65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Calibri"/>
                <a:ea typeface="+mn-ea"/>
                <a:cs typeface="+mn-cs"/>
              </a:rPr>
              <a:t>Ev fler livscykelskeden (B-D)</a:t>
            </a:r>
          </a:p>
        </p:txBody>
      </p:sp>
      <p:sp>
        <p:nvSpPr>
          <p:cNvPr id="17" name="Vänster klammerparentes 16">
            <a:extLst>
              <a:ext uri="{FF2B5EF4-FFF2-40B4-BE49-F238E27FC236}">
                <a16:creationId xmlns:a16="http://schemas.microsoft.com/office/drawing/2014/main" id="{EEDBFBDD-5F80-75B0-CC03-0E33EEB2C5C6}"/>
              </a:ext>
            </a:extLst>
          </p:cNvPr>
          <p:cNvSpPr/>
          <p:nvPr/>
        </p:nvSpPr>
        <p:spPr>
          <a:xfrm flipH="1">
            <a:off x="3500437" y="1114425"/>
            <a:ext cx="385763" cy="2590802"/>
          </a:xfrm>
          <a:prstGeom prst="leftBrace">
            <a:avLst>
              <a:gd name="adj1" fmla="val 8333"/>
              <a:gd name="adj2" fmla="val 50368"/>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Vänster klammerparentes 17">
            <a:extLst>
              <a:ext uri="{FF2B5EF4-FFF2-40B4-BE49-F238E27FC236}">
                <a16:creationId xmlns:a16="http://schemas.microsoft.com/office/drawing/2014/main" id="{07587EE4-F714-BFEF-3239-1FA127ED2826}"/>
              </a:ext>
            </a:extLst>
          </p:cNvPr>
          <p:cNvSpPr/>
          <p:nvPr/>
        </p:nvSpPr>
        <p:spPr>
          <a:xfrm flipH="1">
            <a:off x="2512218" y="120967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Rektangel 24">
            <a:extLst>
              <a:ext uri="{FF2B5EF4-FFF2-40B4-BE49-F238E27FC236}">
                <a16:creationId xmlns:a16="http://schemas.microsoft.com/office/drawing/2014/main" id="{44BF13AC-0BDF-007F-EB73-AEAE915A35F0}"/>
              </a:ext>
            </a:extLst>
          </p:cNvPr>
          <p:cNvSpPr/>
          <p:nvPr/>
        </p:nvSpPr>
        <p:spPr>
          <a:xfrm>
            <a:off x="704851" y="4022090"/>
            <a:ext cx="3443287"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white"/>
                </a:solidFill>
                <a:effectLst/>
                <a:uLnTx/>
                <a:uFillTx/>
                <a:latin typeface="Calibri"/>
                <a:ea typeface="+mn-ea"/>
                <a:cs typeface="+mn-cs"/>
              </a:rPr>
              <a:t>Livscykelskede A(B-D): P</a:t>
            </a:r>
            <a:r>
              <a:rPr kumimoji="0" lang="sv-SE" sz="1300" b="0" i="0" u="none" strike="noStrike" kern="1200" cap="none" spc="0" normalizeH="0" baseline="0" noProof="0" dirty="0" err="1">
                <a:ln>
                  <a:noFill/>
                </a:ln>
                <a:solidFill>
                  <a:prstClr val="white"/>
                </a:solidFill>
                <a:effectLst/>
                <a:uLnTx/>
                <a:uFillTx/>
                <a:latin typeface="Calibri"/>
                <a:ea typeface="+mn-ea"/>
                <a:cs typeface="+mn-cs"/>
              </a:rPr>
              <a:t>ermanenta</a:t>
            </a:r>
            <a:r>
              <a:rPr kumimoji="0" lang="sv-SE" sz="1300" b="0" i="0" u="none" strike="noStrike" kern="1200" cap="none" spc="0" normalizeH="0" baseline="0" noProof="0" dirty="0">
                <a:ln>
                  <a:noFill/>
                </a:ln>
                <a:solidFill>
                  <a:prstClr val="white"/>
                </a:solidFill>
                <a:effectLst/>
                <a:uLnTx/>
                <a:uFillTx/>
                <a:latin typeface="Calibri"/>
                <a:ea typeface="+mn-ea"/>
                <a:cs typeface="+mn-cs"/>
              </a:rPr>
              <a:t> CRCF nivå 1</a:t>
            </a:r>
          </a:p>
        </p:txBody>
      </p:sp>
      <p:sp>
        <p:nvSpPr>
          <p:cNvPr id="28" name="Rektangel 27">
            <a:extLst>
              <a:ext uri="{FF2B5EF4-FFF2-40B4-BE49-F238E27FC236}">
                <a16:creationId xmlns:a16="http://schemas.microsoft.com/office/drawing/2014/main" id="{0E06F1E8-9DC3-4E56-2741-FFC6FD65CCE6}"/>
              </a:ext>
            </a:extLst>
          </p:cNvPr>
          <p:cNvSpPr/>
          <p:nvPr/>
        </p:nvSpPr>
        <p:spPr>
          <a:xfrm>
            <a:off x="10113258" y="20456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9" name="textruta 28">
            <a:extLst>
              <a:ext uri="{FF2B5EF4-FFF2-40B4-BE49-F238E27FC236}">
                <a16:creationId xmlns:a16="http://schemas.microsoft.com/office/drawing/2014/main" id="{A38D3D4D-43FD-61D1-A28E-16A0ACBF99FD}"/>
              </a:ext>
            </a:extLst>
          </p:cNvPr>
          <p:cNvSpPr txBox="1"/>
          <p:nvPr/>
        </p:nvSpPr>
        <p:spPr>
          <a:xfrm>
            <a:off x="10305525" y="96677"/>
            <a:ext cx="154357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 2022-</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30" name="textruta 29">
            <a:extLst>
              <a:ext uri="{FF2B5EF4-FFF2-40B4-BE49-F238E27FC236}">
                <a16:creationId xmlns:a16="http://schemas.microsoft.com/office/drawing/2014/main" id="{51DBD4C2-604E-705A-2793-513A43802F7F}"/>
              </a:ext>
            </a:extLst>
          </p:cNvPr>
          <p:cNvSpPr txBox="1"/>
          <p:nvPr/>
        </p:nvSpPr>
        <p:spPr>
          <a:xfrm>
            <a:off x="10348704" y="375931"/>
            <a:ext cx="184329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dirty="0">
                <a:ln>
                  <a:noFill/>
                </a:ln>
                <a:solidFill>
                  <a:prstClr val="black"/>
                </a:solidFill>
                <a:effectLst/>
                <a:uLnTx/>
                <a:uFillTx/>
                <a:latin typeface="Calibri" panose="020F0502020204030204"/>
                <a:ea typeface="+mn-ea"/>
                <a:cs typeface="+mn-cs"/>
              </a:rPr>
              <a:t>Lokalt Initiativ, 2020 -</a:t>
            </a:r>
            <a:endParaRPr kumimoji="0" lang="sv-SE"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
        <p:nvSpPr>
          <p:cNvPr id="31" name="Rektangel 30">
            <a:extLst>
              <a:ext uri="{FF2B5EF4-FFF2-40B4-BE49-F238E27FC236}">
                <a16:creationId xmlns:a16="http://schemas.microsoft.com/office/drawing/2014/main" id="{C43A63AC-BAB8-2ADE-8589-B344C7D0E80F}"/>
              </a:ext>
            </a:extLst>
          </p:cNvPr>
          <p:cNvSpPr/>
          <p:nvPr/>
        </p:nvSpPr>
        <p:spPr>
          <a:xfrm>
            <a:off x="10113258" y="47336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Rektangel 31">
            <a:extLst>
              <a:ext uri="{FF2B5EF4-FFF2-40B4-BE49-F238E27FC236}">
                <a16:creationId xmlns:a16="http://schemas.microsoft.com/office/drawing/2014/main" id="{2BDC25BA-A351-411E-4055-355DD2BBD91A}"/>
              </a:ext>
            </a:extLst>
          </p:cNvPr>
          <p:cNvSpPr/>
          <p:nvPr/>
        </p:nvSpPr>
        <p:spPr>
          <a:xfrm>
            <a:off x="273933" y="530996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Rektangel 32">
            <a:extLst>
              <a:ext uri="{FF2B5EF4-FFF2-40B4-BE49-F238E27FC236}">
                <a16:creationId xmlns:a16="http://schemas.microsoft.com/office/drawing/2014/main" id="{057C2D02-AB9E-B6B7-DE6E-32CEAD97D5B7}"/>
              </a:ext>
            </a:extLst>
          </p:cNvPr>
          <p:cNvSpPr/>
          <p:nvPr/>
        </p:nvSpPr>
        <p:spPr>
          <a:xfrm>
            <a:off x="273933" y="60550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 name="Vänster klammerparentes 2">
            <a:extLst>
              <a:ext uri="{FF2B5EF4-FFF2-40B4-BE49-F238E27FC236}">
                <a16:creationId xmlns:a16="http://schemas.microsoft.com/office/drawing/2014/main" id="{E012390B-6C51-32C2-2A2C-464F7112C81F}"/>
              </a:ext>
            </a:extLst>
          </p:cNvPr>
          <p:cNvSpPr/>
          <p:nvPr/>
        </p:nvSpPr>
        <p:spPr>
          <a:xfrm flipH="1">
            <a:off x="2512218" y="17907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Vänster klammerparentes 36">
            <a:extLst>
              <a:ext uri="{FF2B5EF4-FFF2-40B4-BE49-F238E27FC236}">
                <a16:creationId xmlns:a16="http://schemas.microsoft.com/office/drawing/2014/main" id="{D0B32AC6-3AB3-5BE8-2ED5-7F82A0D1E456}"/>
              </a:ext>
            </a:extLst>
          </p:cNvPr>
          <p:cNvSpPr/>
          <p:nvPr/>
        </p:nvSpPr>
        <p:spPr>
          <a:xfrm flipH="1">
            <a:off x="2512218" y="242887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38" name="Vänster klammerparentes 37">
            <a:extLst>
              <a:ext uri="{FF2B5EF4-FFF2-40B4-BE49-F238E27FC236}">
                <a16:creationId xmlns:a16="http://schemas.microsoft.com/office/drawing/2014/main" id="{F4940D4B-60CE-7D71-6EBE-3794AA520FD4}"/>
              </a:ext>
            </a:extLst>
          </p:cNvPr>
          <p:cNvSpPr/>
          <p:nvPr/>
        </p:nvSpPr>
        <p:spPr>
          <a:xfrm flipH="1">
            <a:off x="2502693" y="30480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0" name="Rektangel 39">
            <a:extLst>
              <a:ext uri="{FF2B5EF4-FFF2-40B4-BE49-F238E27FC236}">
                <a16:creationId xmlns:a16="http://schemas.microsoft.com/office/drawing/2014/main" id="{59130BC7-E3B5-18F9-BE9D-BB94FC6635BC}"/>
              </a:ext>
            </a:extLst>
          </p:cNvPr>
          <p:cNvSpPr/>
          <p:nvPr/>
        </p:nvSpPr>
        <p:spPr>
          <a:xfrm rot="5400000">
            <a:off x="2693193" y="2250281"/>
            <a:ext cx="2590800" cy="319088"/>
          </a:xfrm>
          <a:prstGeom prst="rect">
            <a:avLst/>
          </a:prstGeom>
          <a:noFill/>
          <a:ln>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C000">
                    <a:lumMod val="75000"/>
                  </a:srgbClr>
                </a:solidFill>
                <a:effectLst/>
                <a:uLnTx/>
                <a:uFillTx/>
                <a:latin typeface="Calibri"/>
                <a:ea typeface="+mn-ea"/>
                <a:cs typeface="+mn-cs"/>
              </a:rPr>
              <a:t>BATNEEC</a:t>
            </a:r>
          </a:p>
        </p:txBody>
      </p:sp>
      <p:sp>
        <p:nvSpPr>
          <p:cNvPr id="42" name="Rektangel 41">
            <a:extLst>
              <a:ext uri="{FF2B5EF4-FFF2-40B4-BE49-F238E27FC236}">
                <a16:creationId xmlns:a16="http://schemas.microsoft.com/office/drawing/2014/main" id="{CFAAED45-31D7-D8A9-6EA4-9ABE3460FF25}"/>
              </a:ext>
            </a:extLst>
          </p:cNvPr>
          <p:cNvSpPr/>
          <p:nvPr/>
        </p:nvSpPr>
        <p:spPr>
          <a:xfrm>
            <a:off x="2847976" y="18762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Mål-gränsvärde</a:t>
            </a:r>
          </a:p>
        </p:txBody>
      </p:sp>
      <p:sp>
        <p:nvSpPr>
          <p:cNvPr id="43" name="Rektangel 42">
            <a:extLst>
              <a:ext uri="{FF2B5EF4-FFF2-40B4-BE49-F238E27FC236}">
                <a16:creationId xmlns:a16="http://schemas.microsoft.com/office/drawing/2014/main" id="{16A81D02-DF6A-EEB4-166E-44BDBBE67A04}"/>
              </a:ext>
            </a:extLst>
          </p:cNvPr>
          <p:cNvSpPr/>
          <p:nvPr/>
        </p:nvSpPr>
        <p:spPr>
          <a:xfrm>
            <a:off x="2838451" y="13047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44" name="Rektangel 43">
            <a:extLst>
              <a:ext uri="{FF2B5EF4-FFF2-40B4-BE49-F238E27FC236}">
                <a16:creationId xmlns:a16="http://schemas.microsoft.com/office/drawing/2014/main" id="{2A9B556D-9795-4B18-FA0F-4C5828D3F22C}"/>
              </a:ext>
            </a:extLst>
          </p:cNvPr>
          <p:cNvSpPr/>
          <p:nvPr/>
        </p:nvSpPr>
        <p:spPr>
          <a:xfrm>
            <a:off x="2838451" y="25239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VFT, SVL, KKPI</a:t>
            </a:r>
          </a:p>
        </p:txBody>
      </p:sp>
      <p:sp>
        <p:nvSpPr>
          <p:cNvPr id="45" name="Rektangel 44">
            <a:extLst>
              <a:ext uri="{FF2B5EF4-FFF2-40B4-BE49-F238E27FC236}">
                <a16:creationId xmlns:a16="http://schemas.microsoft.com/office/drawing/2014/main" id="{10DA1FF1-4894-CB84-1866-7AEE1CE3A47E}"/>
              </a:ext>
            </a:extLst>
          </p:cNvPr>
          <p:cNvSpPr/>
          <p:nvPr/>
        </p:nvSpPr>
        <p:spPr>
          <a:xfrm>
            <a:off x="2838451" y="3143093"/>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46" name="Vänster klammerparentes 45">
            <a:extLst>
              <a:ext uri="{FF2B5EF4-FFF2-40B4-BE49-F238E27FC236}">
                <a16:creationId xmlns:a16="http://schemas.microsoft.com/office/drawing/2014/main" id="{13F3BD50-89CD-1228-46C1-A9AB5B59876D}"/>
              </a:ext>
            </a:extLst>
          </p:cNvPr>
          <p:cNvSpPr/>
          <p:nvPr/>
        </p:nvSpPr>
        <p:spPr>
          <a:xfrm flipH="1">
            <a:off x="7243762" y="1114425"/>
            <a:ext cx="385763" cy="2590802"/>
          </a:xfrm>
          <a:prstGeom prst="leftBrace">
            <a:avLst>
              <a:gd name="adj1" fmla="val 8333"/>
              <a:gd name="adj2" fmla="val 50368"/>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7" name="Vänster klammerparentes 46">
            <a:extLst>
              <a:ext uri="{FF2B5EF4-FFF2-40B4-BE49-F238E27FC236}">
                <a16:creationId xmlns:a16="http://schemas.microsoft.com/office/drawing/2014/main" id="{ECB5247F-A16F-8F02-0989-5E6EEDFE92BC}"/>
              </a:ext>
            </a:extLst>
          </p:cNvPr>
          <p:cNvSpPr/>
          <p:nvPr/>
        </p:nvSpPr>
        <p:spPr>
          <a:xfrm flipH="1">
            <a:off x="6188868" y="120967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8" name="Vänster klammerparentes 47">
            <a:extLst>
              <a:ext uri="{FF2B5EF4-FFF2-40B4-BE49-F238E27FC236}">
                <a16:creationId xmlns:a16="http://schemas.microsoft.com/office/drawing/2014/main" id="{A92C5AA5-2E97-710E-C65D-0135AF6E2A83}"/>
              </a:ext>
            </a:extLst>
          </p:cNvPr>
          <p:cNvSpPr/>
          <p:nvPr/>
        </p:nvSpPr>
        <p:spPr>
          <a:xfrm flipH="1">
            <a:off x="6188868" y="17907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49" name="Vänster klammerparentes 48">
            <a:extLst>
              <a:ext uri="{FF2B5EF4-FFF2-40B4-BE49-F238E27FC236}">
                <a16:creationId xmlns:a16="http://schemas.microsoft.com/office/drawing/2014/main" id="{A23D8B19-9E30-7E02-FE91-BBA0216AE8DB}"/>
              </a:ext>
            </a:extLst>
          </p:cNvPr>
          <p:cNvSpPr/>
          <p:nvPr/>
        </p:nvSpPr>
        <p:spPr>
          <a:xfrm flipH="1">
            <a:off x="6188868" y="242887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0" name="Vänster klammerparentes 49">
            <a:extLst>
              <a:ext uri="{FF2B5EF4-FFF2-40B4-BE49-F238E27FC236}">
                <a16:creationId xmlns:a16="http://schemas.microsoft.com/office/drawing/2014/main" id="{200EBD4B-DEB8-A5EE-8FA4-4ED1F1EADBAB}"/>
              </a:ext>
            </a:extLst>
          </p:cNvPr>
          <p:cNvSpPr/>
          <p:nvPr/>
        </p:nvSpPr>
        <p:spPr>
          <a:xfrm flipH="1">
            <a:off x="6179343" y="30480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Rektangel 50">
            <a:extLst>
              <a:ext uri="{FF2B5EF4-FFF2-40B4-BE49-F238E27FC236}">
                <a16:creationId xmlns:a16="http://schemas.microsoft.com/office/drawing/2014/main" id="{402D1712-782C-7C44-E831-0E6FEAA72257}"/>
              </a:ext>
            </a:extLst>
          </p:cNvPr>
          <p:cNvSpPr/>
          <p:nvPr/>
        </p:nvSpPr>
        <p:spPr>
          <a:xfrm rot="5400000">
            <a:off x="6446043" y="2250281"/>
            <a:ext cx="2590800" cy="319088"/>
          </a:xfrm>
          <a:prstGeom prst="rect">
            <a:avLst/>
          </a:prstGeom>
          <a:noFill/>
          <a:ln>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C000">
                    <a:lumMod val="75000"/>
                  </a:srgbClr>
                </a:solidFill>
                <a:effectLst/>
                <a:uLnTx/>
                <a:uFillTx/>
                <a:latin typeface="Calibri"/>
                <a:ea typeface="+mn-ea"/>
                <a:cs typeface="+mn-cs"/>
              </a:rPr>
              <a:t>BATNEEC</a:t>
            </a:r>
          </a:p>
        </p:txBody>
      </p:sp>
      <p:sp>
        <p:nvSpPr>
          <p:cNvPr id="52" name="Rektangel 51">
            <a:extLst>
              <a:ext uri="{FF2B5EF4-FFF2-40B4-BE49-F238E27FC236}">
                <a16:creationId xmlns:a16="http://schemas.microsoft.com/office/drawing/2014/main" id="{59729D5C-9F9C-039A-B260-693645C7F7FC}"/>
              </a:ext>
            </a:extLst>
          </p:cNvPr>
          <p:cNvSpPr/>
          <p:nvPr/>
        </p:nvSpPr>
        <p:spPr>
          <a:xfrm>
            <a:off x="6600826" y="18762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Mini- Mål-gränsvärde</a:t>
            </a:r>
          </a:p>
        </p:txBody>
      </p:sp>
      <p:sp>
        <p:nvSpPr>
          <p:cNvPr id="53" name="Rektangel 52">
            <a:extLst>
              <a:ext uri="{FF2B5EF4-FFF2-40B4-BE49-F238E27FC236}">
                <a16:creationId xmlns:a16="http://schemas.microsoft.com/office/drawing/2014/main" id="{FF55280E-5864-10DF-5B98-51045755F8AA}"/>
              </a:ext>
            </a:extLst>
          </p:cNvPr>
          <p:cNvSpPr/>
          <p:nvPr/>
        </p:nvSpPr>
        <p:spPr>
          <a:xfrm>
            <a:off x="6591301" y="13047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54" name="Rektangel 53">
            <a:extLst>
              <a:ext uri="{FF2B5EF4-FFF2-40B4-BE49-F238E27FC236}">
                <a16:creationId xmlns:a16="http://schemas.microsoft.com/office/drawing/2014/main" id="{375B2901-AFE2-CFAA-E193-5E7DE1959613}"/>
              </a:ext>
            </a:extLst>
          </p:cNvPr>
          <p:cNvSpPr/>
          <p:nvPr/>
        </p:nvSpPr>
        <p:spPr>
          <a:xfrm>
            <a:off x="6591301" y="252396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VFT, SVL, KKPI</a:t>
            </a:r>
          </a:p>
        </p:txBody>
      </p:sp>
      <p:sp>
        <p:nvSpPr>
          <p:cNvPr id="55" name="Rektangel 54">
            <a:extLst>
              <a:ext uri="{FF2B5EF4-FFF2-40B4-BE49-F238E27FC236}">
                <a16:creationId xmlns:a16="http://schemas.microsoft.com/office/drawing/2014/main" id="{E7D07B6E-EA3E-20F3-7F03-E3CA0C664829}"/>
              </a:ext>
            </a:extLst>
          </p:cNvPr>
          <p:cNvSpPr/>
          <p:nvPr/>
        </p:nvSpPr>
        <p:spPr>
          <a:xfrm>
            <a:off x="6591301" y="3143093"/>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56" name="Vänster klammerparentes 55">
            <a:extLst>
              <a:ext uri="{FF2B5EF4-FFF2-40B4-BE49-F238E27FC236}">
                <a16:creationId xmlns:a16="http://schemas.microsoft.com/office/drawing/2014/main" id="{3032A101-B7B3-0DE5-543C-82511F7A79F2}"/>
              </a:ext>
            </a:extLst>
          </p:cNvPr>
          <p:cNvSpPr/>
          <p:nvPr/>
        </p:nvSpPr>
        <p:spPr>
          <a:xfrm flipH="1">
            <a:off x="11091862" y="1123950"/>
            <a:ext cx="385763" cy="2590802"/>
          </a:xfrm>
          <a:prstGeom prst="leftBrace">
            <a:avLst>
              <a:gd name="adj1" fmla="val 8333"/>
              <a:gd name="adj2" fmla="val 50368"/>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7" name="Vänster klammerparentes 56">
            <a:extLst>
              <a:ext uri="{FF2B5EF4-FFF2-40B4-BE49-F238E27FC236}">
                <a16:creationId xmlns:a16="http://schemas.microsoft.com/office/drawing/2014/main" id="{9F8DDB03-6FF1-53C2-3266-5F63E2CCD54C}"/>
              </a:ext>
            </a:extLst>
          </p:cNvPr>
          <p:cNvSpPr/>
          <p:nvPr/>
        </p:nvSpPr>
        <p:spPr>
          <a:xfrm flipH="1">
            <a:off x="9827418" y="12192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8" name="Vänster klammerparentes 57">
            <a:extLst>
              <a:ext uri="{FF2B5EF4-FFF2-40B4-BE49-F238E27FC236}">
                <a16:creationId xmlns:a16="http://schemas.microsoft.com/office/drawing/2014/main" id="{951F35B0-97F3-BC56-0DD4-A38F09E8A5A7}"/>
              </a:ext>
            </a:extLst>
          </p:cNvPr>
          <p:cNvSpPr/>
          <p:nvPr/>
        </p:nvSpPr>
        <p:spPr>
          <a:xfrm flipH="1">
            <a:off x="9827418" y="180022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59" name="Vänster klammerparentes 58">
            <a:extLst>
              <a:ext uri="{FF2B5EF4-FFF2-40B4-BE49-F238E27FC236}">
                <a16:creationId xmlns:a16="http://schemas.microsoft.com/office/drawing/2014/main" id="{BE52172A-02A9-64F5-1CCE-13F231397CA5}"/>
              </a:ext>
            </a:extLst>
          </p:cNvPr>
          <p:cNvSpPr/>
          <p:nvPr/>
        </p:nvSpPr>
        <p:spPr>
          <a:xfrm flipH="1">
            <a:off x="9827418" y="2438400"/>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Vänster klammerparentes 59">
            <a:extLst>
              <a:ext uri="{FF2B5EF4-FFF2-40B4-BE49-F238E27FC236}">
                <a16:creationId xmlns:a16="http://schemas.microsoft.com/office/drawing/2014/main" id="{C2EC990D-A78A-98D0-C57D-47A894D8ADC1}"/>
              </a:ext>
            </a:extLst>
          </p:cNvPr>
          <p:cNvSpPr/>
          <p:nvPr/>
        </p:nvSpPr>
        <p:spPr>
          <a:xfrm flipH="1">
            <a:off x="9817893" y="3057525"/>
            <a:ext cx="319088" cy="5143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1" name="Rektangel 60">
            <a:extLst>
              <a:ext uri="{FF2B5EF4-FFF2-40B4-BE49-F238E27FC236}">
                <a16:creationId xmlns:a16="http://schemas.microsoft.com/office/drawing/2014/main" id="{75D97E0F-850C-3ABC-9EBE-4F16A2226440}"/>
              </a:ext>
            </a:extLst>
          </p:cNvPr>
          <p:cNvSpPr/>
          <p:nvPr/>
        </p:nvSpPr>
        <p:spPr>
          <a:xfrm rot="5400000">
            <a:off x="10417968" y="2259806"/>
            <a:ext cx="2590800" cy="319088"/>
          </a:xfrm>
          <a:prstGeom prst="rect">
            <a:avLst/>
          </a:prstGeom>
          <a:noFill/>
          <a:ln>
            <a:no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FFC000">
                    <a:lumMod val="75000"/>
                  </a:srgbClr>
                </a:solidFill>
                <a:effectLst/>
                <a:uLnTx/>
                <a:uFillTx/>
                <a:latin typeface="Calibri"/>
                <a:ea typeface="+mn-ea"/>
                <a:cs typeface="+mn-cs"/>
              </a:rPr>
              <a:t>BATNEEC</a:t>
            </a:r>
          </a:p>
        </p:txBody>
      </p:sp>
      <p:sp>
        <p:nvSpPr>
          <p:cNvPr id="62" name="Rektangel 61">
            <a:extLst>
              <a:ext uri="{FF2B5EF4-FFF2-40B4-BE49-F238E27FC236}">
                <a16:creationId xmlns:a16="http://schemas.microsoft.com/office/drawing/2014/main" id="{63A8841E-B084-79AA-A7A6-257E73726D94}"/>
              </a:ext>
            </a:extLst>
          </p:cNvPr>
          <p:cNvSpPr/>
          <p:nvPr/>
        </p:nvSpPr>
        <p:spPr>
          <a:xfrm>
            <a:off x="10077451" y="1885793"/>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Mini-Mål-gränsvärde</a:t>
            </a:r>
          </a:p>
        </p:txBody>
      </p:sp>
      <p:sp>
        <p:nvSpPr>
          <p:cNvPr id="63" name="Rektangel 62">
            <a:extLst>
              <a:ext uri="{FF2B5EF4-FFF2-40B4-BE49-F238E27FC236}">
                <a16:creationId xmlns:a16="http://schemas.microsoft.com/office/drawing/2014/main" id="{99C4820F-DDB1-1C0C-7AE2-003EF54DBC8A}"/>
              </a:ext>
            </a:extLst>
          </p:cNvPr>
          <p:cNvSpPr/>
          <p:nvPr/>
        </p:nvSpPr>
        <p:spPr>
          <a:xfrm>
            <a:off x="10067926" y="1314293"/>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64" name="Rektangel 63">
            <a:extLst>
              <a:ext uri="{FF2B5EF4-FFF2-40B4-BE49-F238E27FC236}">
                <a16:creationId xmlns:a16="http://schemas.microsoft.com/office/drawing/2014/main" id="{D6C37E39-B982-3C26-47C5-F97422E3023E}"/>
              </a:ext>
            </a:extLst>
          </p:cNvPr>
          <p:cNvSpPr/>
          <p:nvPr/>
        </p:nvSpPr>
        <p:spPr>
          <a:xfrm>
            <a:off x="10067926" y="2533493"/>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(VFT, SVL, KKPI)</a:t>
            </a:r>
          </a:p>
        </p:txBody>
      </p:sp>
      <p:sp>
        <p:nvSpPr>
          <p:cNvPr id="65" name="Rektangel 64">
            <a:extLst>
              <a:ext uri="{FF2B5EF4-FFF2-40B4-BE49-F238E27FC236}">
                <a16:creationId xmlns:a16="http://schemas.microsoft.com/office/drawing/2014/main" id="{90239826-504E-46F8-B92F-01844AD7E287}"/>
              </a:ext>
            </a:extLst>
          </p:cNvPr>
          <p:cNvSpPr/>
          <p:nvPr/>
        </p:nvSpPr>
        <p:spPr>
          <a:xfrm>
            <a:off x="10067926" y="3152618"/>
            <a:ext cx="614362" cy="428783"/>
          </a:xfrm>
          <a:prstGeom prst="rect">
            <a:avLst/>
          </a:prstGeom>
          <a:noFill/>
          <a:ln>
            <a:no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50" b="0" i="0" u="none" strike="noStrike" kern="1200" cap="none" spc="0" normalizeH="0" baseline="0" noProof="0" dirty="0">
                <a:ln>
                  <a:noFill/>
                </a:ln>
                <a:solidFill>
                  <a:srgbClr val="FFC000">
                    <a:lumMod val="75000"/>
                  </a:srgbClr>
                </a:solidFill>
                <a:effectLst/>
                <a:uLnTx/>
                <a:uFillTx/>
                <a:latin typeface="Calibri"/>
                <a:ea typeface="+mn-ea"/>
                <a:cs typeface="+mn-cs"/>
              </a:rPr>
              <a:t>Bästa klimatval</a:t>
            </a:r>
          </a:p>
        </p:txBody>
      </p:sp>
      <p:sp>
        <p:nvSpPr>
          <p:cNvPr id="66" name="Rektangel 65">
            <a:extLst>
              <a:ext uri="{FF2B5EF4-FFF2-40B4-BE49-F238E27FC236}">
                <a16:creationId xmlns:a16="http://schemas.microsoft.com/office/drawing/2014/main" id="{A28C7A1E-1C47-2EB8-4CC6-316C73CDE855}"/>
              </a:ext>
            </a:extLst>
          </p:cNvPr>
          <p:cNvSpPr/>
          <p:nvPr/>
        </p:nvSpPr>
        <p:spPr>
          <a:xfrm>
            <a:off x="704851" y="4355465"/>
            <a:ext cx="3443287"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white"/>
                </a:solidFill>
                <a:effectLst/>
                <a:uLnTx/>
                <a:uFillTx/>
                <a:latin typeface="Calibri"/>
                <a:ea typeface="+mn-ea"/>
                <a:cs typeface="+mn-cs"/>
              </a:rPr>
              <a:t>Livscykelskede A (B-D): CRCF nivå 2-3</a:t>
            </a:r>
          </a:p>
        </p:txBody>
      </p:sp>
      <p:sp>
        <p:nvSpPr>
          <p:cNvPr id="67" name="Rektangel 66">
            <a:extLst>
              <a:ext uri="{FF2B5EF4-FFF2-40B4-BE49-F238E27FC236}">
                <a16:creationId xmlns:a16="http://schemas.microsoft.com/office/drawing/2014/main" id="{F3D89BFF-82CB-7D18-C152-0A7CDACABA0E}"/>
              </a:ext>
            </a:extLst>
          </p:cNvPr>
          <p:cNvSpPr/>
          <p:nvPr/>
        </p:nvSpPr>
        <p:spPr>
          <a:xfrm>
            <a:off x="704851" y="4698365"/>
            <a:ext cx="3443287" cy="304645"/>
          </a:xfrm>
          <a:prstGeom prst="rect">
            <a:avLst/>
          </a:prstGeom>
          <a:solidFill>
            <a:schemeClr val="accent4">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black"/>
                </a:solidFill>
                <a:effectLst/>
                <a:uLnTx/>
                <a:uFillTx/>
                <a:latin typeface="Calibri"/>
                <a:ea typeface="+mn-ea"/>
                <a:cs typeface="+mn-cs"/>
              </a:rPr>
              <a:t>Livscykelskede B6: CRFC nivå 2-3 ???</a:t>
            </a:r>
          </a:p>
        </p:txBody>
      </p:sp>
      <p:sp>
        <p:nvSpPr>
          <p:cNvPr id="68" name="Rektangel 67">
            <a:extLst>
              <a:ext uri="{FF2B5EF4-FFF2-40B4-BE49-F238E27FC236}">
                <a16:creationId xmlns:a16="http://schemas.microsoft.com/office/drawing/2014/main" id="{6F98E8FC-10D0-70EB-6021-1175E7211941}"/>
              </a:ext>
            </a:extLst>
          </p:cNvPr>
          <p:cNvSpPr/>
          <p:nvPr/>
        </p:nvSpPr>
        <p:spPr>
          <a:xfrm>
            <a:off x="4295776" y="4022090"/>
            <a:ext cx="3605212"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white"/>
                </a:solidFill>
                <a:effectLst/>
                <a:uLnTx/>
                <a:uFillTx/>
                <a:latin typeface="Calibri"/>
                <a:ea typeface="+mn-ea"/>
                <a:cs typeface="+mn-cs"/>
              </a:rPr>
              <a:t>Livscykelskede A/B (B-D): Permanenta CRCF nivå 1</a:t>
            </a:r>
          </a:p>
        </p:txBody>
      </p:sp>
      <p:sp>
        <p:nvSpPr>
          <p:cNvPr id="69" name="Rektangel 68">
            <a:extLst>
              <a:ext uri="{FF2B5EF4-FFF2-40B4-BE49-F238E27FC236}">
                <a16:creationId xmlns:a16="http://schemas.microsoft.com/office/drawing/2014/main" id="{5230D351-F082-DE54-BB81-B12AB6DFEA2A}"/>
              </a:ext>
            </a:extLst>
          </p:cNvPr>
          <p:cNvSpPr/>
          <p:nvPr/>
        </p:nvSpPr>
        <p:spPr>
          <a:xfrm>
            <a:off x="4295776" y="4355465"/>
            <a:ext cx="3605211"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prstClr val="white"/>
                </a:solidFill>
                <a:effectLst/>
                <a:uLnTx/>
                <a:uFillTx/>
                <a:latin typeface="Calibri"/>
                <a:ea typeface="+mn-ea"/>
                <a:cs typeface="+mn-cs"/>
              </a:rPr>
              <a:t>Livscykelskede</a:t>
            </a:r>
            <a:r>
              <a:rPr kumimoji="0" lang="sv-SE" sz="1400" b="0" i="0" u="none" strike="noStrike" kern="1200" cap="none" spc="0" normalizeH="0" baseline="0" noProof="0" dirty="0">
                <a:ln>
                  <a:noFill/>
                </a:ln>
                <a:solidFill>
                  <a:prstClr val="white"/>
                </a:solidFill>
                <a:effectLst/>
                <a:uLnTx/>
                <a:uFillTx/>
                <a:latin typeface="Calibri"/>
                <a:ea typeface="+mn-ea"/>
                <a:cs typeface="+mn-cs"/>
              </a:rPr>
              <a:t> A/B (B-D)</a:t>
            </a:r>
            <a:r>
              <a:rPr kumimoji="0" lang="sv-SE" sz="1300" b="0" i="0" u="none" strike="noStrike" kern="1200" cap="none" spc="0" normalizeH="0" baseline="0" noProof="0" dirty="0">
                <a:ln>
                  <a:noFill/>
                </a:ln>
                <a:solidFill>
                  <a:prstClr val="white"/>
                </a:solidFill>
                <a:effectLst/>
                <a:uLnTx/>
                <a:uFillTx/>
                <a:latin typeface="Calibri"/>
                <a:ea typeface="+mn-ea"/>
                <a:cs typeface="+mn-cs"/>
              </a:rPr>
              <a:t> – CRCF nivå 2-3</a:t>
            </a:r>
          </a:p>
        </p:txBody>
      </p:sp>
      <p:sp>
        <p:nvSpPr>
          <p:cNvPr id="70" name="Rektangel 69">
            <a:extLst>
              <a:ext uri="{FF2B5EF4-FFF2-40B4-BE49-F238E27FC236}">
                <a16:creationId xmlns:a16="http://schemas.microsoft.com/office/drawing/2014/main" id="{DCA13A83-B575-2C37-9946-37311CFCD01C}"/>
              </a:ext>
            </a:extLst>
          </p:cNvPr>
          <p:cNvSpPr/>
          <p:nvPr/>
        </p:nvSpPr>
        <p:spPr>
          <a:xfrm>
            <a:off x="4295776" y="4698365"/>
            <a:ext cx="3519487" cy="304645"/>
          </a:xfrm>
          <a:prstGeom prst="rect">
            <a:avLst/>
          </a:prstGeom>
          <a:solidFill>
            <a:schemeClr val="accent4">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black"/>
                </a:solidFill>
                <a:effectLst/>
                <a:uLnTx/>
                <a:uFillTx/>
                <a:latin typeface="Calibri"/>
                <a:ea typeface="+mn-ea"/>
                <a:cs typeface="+mn-cs"/>
              </a:rPr>
              <a:t>Livscykelskede B6: CRFC nivå 2-3 ???</a:t>
            </a:r>
          </a:p>
        </p:txBody>
      </p:sp>
      <p:sp>
        <p:nvSpPr>
          <p:cNvPr id="71" name="Rektangel 70">
            <a:extLst>
              <a:ext uri="{FF2B5EF4-FFF2-40B4-BE49-F238E27FC236}">
                <a16:creationId xmlns:a16="http://schemas.microsoft.com/office/drawing/2014/main" id="{793E360B-2307-5D13-4631-82275B75D738}"/>
              </a:ext>
            </a:extLst>
          </p:cNvPr>
          <p:cNvSpPr/>
          <p:nvPr/>
        </p:nvSpPr>
        <p:spPr>
          <a:xfrm>
            <a:off x="8239126" y="4022090"/>
            <a:ext cx="3443287"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white"/>
                </a:solidFill>
                <a:effectLst/>
                <a:uLnTx/>
                <a:uFillTx/>
                <a:latin typeface="Calibri"/>
                <a:ea typeface="+mn-ea"/>
                <a:cs typeface="+mn-cs"/>
              </a:rPr>
              <a:t>Livscykelskede B (B-D): Permanenta CRCF nivå 1</a:t>
            </a:r>
          </a:p>
        </p:txBody>
      </p:sp>
      <p:sp>
        <p:nvSpPr>
          <p:cNvPr id="72" name="Rektangel 71">
            <a:extLst>
              <a:ext uri="{FF2B5EF4-FFF2-40B4-BE49-F238E27FC236}">
                <a16:creationId xmlns:a16="http://schemas.microsoft.com/office/drawing/2014/main" id="{79D83B5A-97B6-A791-5772-C98D03617C9C}"/>
              </a:ext>
            </a:extLst>
          </p:cNvPr>
          <p:cNvSpPr/>
          <p:nvPr/>
        </p:nvSpPr>
        <p:spPr>
          <a:xfrm>
            <a:off x="8239126" y="4355465"/>
            <a:ext cx="3443287" cy="304645"/>
          </a:xfrm>
          <a:prstGeom prst="rect">
            <a:avLst/>
          </a:prstGeom>
          <a:solidFill>
            <a:schemeClr val="accent6">
              <a:lumMod val="5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prstClr val="white"/>
                </a:solidFill>
                <a:effectLst/>
                <a:uLnTx/>
                <a:uFillTx/>
                <a:latin typeface="Calibri"/>
                <a:ea typeface="+mn-ea"/>
                <a:cs typeface="+mn-cs"/>
              </a:rPr>
              <a:t>Livscykelskede</a:t>
            </a:r>
            <a:r>
              <a:rPr kumimoji="0" lang="sv-SE" sz="1600" b="0" i="0" u="none" strike="noStrike" kern="1200" cap="none" spc="0" normalizeH="0" baseline="0" noProof="0" dirty="0">
                <a:ln>
                  <a:noFill/>
                </a:ln>
                <a:solidFill>
                  <a:prstClr val="white"/>
                </a:solidFill>
                <a:effectLst/>
                <a:uLnTx/>
                <a:uFillTx/>
                <a:latin typeface="Calibri"/>
                <a:ea typeface="+mn-ea"/>
                <a:cs typeface="+mn-cs"/>
              </a:rPr>
              <a:t> B (B-D) – CRCF nivå 2-3</a:t>
            </a:r>
          </a:p>
        </p:txBody>
      </p:sp>
      <p:sp>
        <p:nvSpPr>
          <p:cNvPr id="73" name="Rektangel 72">
            <a:extLst>
              <a:ext uri="{FF2B5EF4-FFF2-40B4-BE49-F238E27FC236}">
                <a16:creationId xmlns:a16="http://schemas.microsoft.com/office/drawing/2014/main" id="{7B736046-CA45-A9BA-F520-A18BFDC5AF60}"/>
              </a:ext>
            </a:extLst>
          </p:cNvPr>
          <p:cNvSpPr/>
          <p:nvPr/>
        </p:nvSpPr>
        <p:spPr>
          <a:xfrm>
            <a:off x="8239126" y="4698365"/>
            <a:ext cx="3443287" cy="304645"/>
          </a:xfrm>
          <a:prstGeom prst="rect">
            <a:avLst/>
          </a:prstGeom>
          <a:solidFill>
            <a:schemeClr val="accent4">
              <a:lumMod val="60000"/>
              <a:lumOff val="4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dirty="0">
                <a:ln>
                  <a:noFill/>
                </a:ln>
                <a:solidFill>
                  <a:prstClr val="black"/>
                </a:solidFill>
                <a:effectLst/>
                <a:uLnTx/>
                <a:uFillTx/>
                <a:latin typeface="Calibri"/>
                <a:ea typeface="+mn-ea"/>
                <a:cs typeface="+mn-cs"/>
              </a:rPr>
              <a:t>Livscykelskede B6: CRFC nivå 2-3 ???</a:t>
            </a:r>
          </a:p>
        </p:txBody>
      </p:sp>
      <p:sp>
        <p:nvSpPr>
          <p:cNvPr id="21" name="Rubrik 1">
            <a:extLst>
              <a:ext uri="{FF2B5EF4-FFF2-40B4-BE49-F238E27FC236}">
                <a16:creationId xmlns:a16="http://schemas.microsoft.com/office/drawing/2014/main" id="{EDFF3D3B-5EDE-1CF9-D60F-EE005BB4F8D9}"/>
              </a:ext>
            </a:extLst>
          </p:cNvPr>
          <p:cNvSpPr txBox="1">
            <a:spLocks/>
          </p:cNvSpPr>
          <p:nvPr/>
        </p:nvSpPr>
        <p:spPr>
          <a:xfrm>
            <a:off x="624518" y="192063"/>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dirty="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Gränssnitt – klimatberäkning och klimatoptimering (2030-):</a:t>
            </a:r>
          </a:p>
        </p:txBody>
      </p:sp>
      <p:sp>
        <p:nvSpPr>
          <p:cNvPr id="22" name="Rektangel 21">
            <a:extLst>
              <a:ext uri="{FF2B5EF4-FFF2-40B4-BE49-F238E27FC236}">
                <a16:creationId xmlns:a16="http://schemas.microsoft.com/office/drawing/2014/main" id="{F37C8D6B-1643-0084-B9AD-6B962A98B7DB}"/>
              </a:ext>
            </a:extLst>
          </p:cNvPr>
          <p:cNvSpPr/>
          <p:nvPr/>
        </p:nvSpPr>
        <p:spPr>
          <a:xfrm>
            <a:off x="3883818" y="2852115"/>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3" name="Rektangel 22">
            <a:extLst>
              <a:ext uri="{FF2B5EF4-FFF2-40B4-BE49-F238E27FC236}">
                <a16:creationId xmlns:a16="http://schemas.microsoft.com/office/drawing/2014/main" id="{E7F0F33F-04A4-1047-98F2-799E207BB975}"/>
              </a:ext>
            </a:extLst>
          </p:cNvPr>
          <p:cNvSpPr/>
          <p:nvPr/>
        </p:nvSpPr>
        <p:spPr>
          <a:xfrm>
            <a:off x="7627143" y="2875129"/>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4" name="Rektangel 23">
            <a:extLst>
              <a:ext uri="{FF2B5EF4-FFF2-40B4-BE49-F238E27FC236}">
                <a16:creationId xmlns:a16="http://schemas.microsoft.com/office/drawing/2014/main" id="{7B1254EE-C0A0-8C14-2F51-057A83EF3121}"/>
              </a:ext>
            </a:extLst>
          </p:cNvPr>
          <p:cNvSpPr/>
          <p:nvPr/>
        </p:nvSpPr>
        <p:spPr>
          <a:xfrm>
            <a:off x="11594454" y="2897670"/>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 name="Rektangel 1">
            <a:extLst>
              <a:ext uri="{FF2B5EF4-FFF2-40B4-BE49-F238E27FC236}">
                <a16:creationId xmlns:a16="http://schemas.microsoft.com/office/drawing/2014/main" id="{727FDD6E-A362-E6E1-6540-CD5E6B1C50A2}"/>
              </a:ext>
            </a:extLst>
          </p:cNvPr>
          <p:cNvSpPr/>
          <p:nvPr/>
        </p:nvSpPr>
        <p:spPr>
          <a:xfrm>
            <a:off x="3436292" y="1861359"/>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19" name="Rektangel 18">
            <a:extLst>
              <a:ext uri="{FF2B5EF4-FFF2-40B4-BE49-F238E27FC236}">
                <a16:creationId xmlns:a16="http://schemas.microsoft.com/office/drawing/2014/main" id="{5392DFFE-DE95-78F0-48FF-76DAF1E40CDA}"/>
              </a:ext>
            </a:extLst>
          </p:cNvPr>
          <p:cNvSpPr/>
          <p:nvPr/>
        </p:nvSpPr>
        <p:spPr>
          <a:xfrm>
            <a:off x="3416306" y="321453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Rektangel 19">
            <a:extLst>
              <a:ext uri="{FF2B5EF4-FFF2-40B4-BE49-F238E27FC236}">
                <a16:creationId xmlns:a16="http://schemas.microsoft.com/office/drawing/2014/main" id="{0736E3D5-A021-F53E-26A2-CD92BE530282}"/>
              </a:ext>
            </a:extLst>
          </p:cNvPr>
          <p:cNvSpPr/>
          <p:nvPr/>
        </p:nvSpPr>
        <p:spPr>
          <a:xfrm>
            <a:off x="3436292" y="2767516"/>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Rektangel 25">
            <a:extLst>
              <a:ext uri="{FF2B5EF4-FFF2-40B4-BE49-F238E27FC236}">
                <a16:creationId xmlns:a16="http://schemas.microsoft.com/office/drawing/2014/main" id="{7CADE5F8-A93A-570C-E1B1-E08765C899CD}"/>
              </a:ext>
            </a:extLst>
          </p:cNvPr>
          <p:cNvSpPr/>
          <p:nvPr/>
        </p:nvSpPr>
        <p:spPr>
          <a:xfrm>
            <a:off x="3427064" y="2015185"/>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Rektangel 26">
            <a:extLst>
              <a:ext uri="{FF2B5EF4-FFF2-40B4-BE49-F238E27FC236}">
                <a16:creationId xmlns:a16="http://schemas.microsoft.com/office/drawing/2014/main" id="{B25FA635-D149-6E36-C7D3-84D7FBCA041C}"/>
              </a:ext>
            </a:extLst>
          </p:cNvPr>
          <p:cNvSpPr/>
          <p:nvPr/>
        </p:nvSpPr>
        <p:spPr>
          <a:xfrm>
            <a:off x="3436292" y="1484014"/>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4" name="Rektangel 33">
            <a:extLst>
              <a:ext uri="{FF2B5EF4-FFF2-40B4-BE49-F238E27FC236}">
                <a16:creationId xmlns:a16="http://schemas.microsoft.com/office/drawing/2014/main" id="{138CE05A-247D-D439-A279-A6C3366F9A37}"/>
              </a:ext>
            </a:extLst>
          </p:cNvPr>
          <p:cNvSpPr/>
          <p:nvPr/>
        </p:nvSpPr>
        <p:spPr>
          <a:xfrm>
            <a:off x="7197731" y="3224059"/>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Rektangel 34">
            <a:extLst>
              <a:ext uri="{FF2B5EF4-FFF2-40B4-BE49-F238E27FC236}">
                <a16:creationId xmlns:a16="http://schemas.microsoft.com/office/drawing/2014/main" id="{657B2A44-56EB-5105-CDB4-B3267F76F42F}"/>
              </a:ext>
            </a:extLst>
          </p:cNvPr>
          <p:cNvSpPr/>
          <p:nvPr/>
        </p:nvSpPr>
        <p:spPr>
          <a:xfrm>
            <a:off x="7217717" y="2605591"/>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6" name="Rektangel 35">
            <a:extLst>
              <a:ext uri="{FF2B5EF4-FFF2-40B4-BE49-F238E27FC236}">
                <a16:creationId xmlns:a16="http://schemas.microsoft.com/office/drawing/2014/main" id="{1FB81251-8FEF-8025-369A-8453B9BDED3E}"/>
              </a:ext>
            </a:extLst>
          </p:cNvPr>
          <p:cNvSpPr/>
          <p:nvPr/>
        </p:nvSpPr>
        <p:spPr>
          <a:xfrm>
            <a:off x="7208489" y="2024710"/>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Rektangel 38">
            <a:extLst>
              <a:ext uri="{FF2B5EF4-FFF2-40B4-BE49-F238E27FC236}">
                <a16:creationId xmlns:a16="http://schemas.microsoft.com/office/drawing/2014/main" id="{8C06E5E0-68BA-24EF-AAEE-2EFEE3428739}"/>
              </a:ext>
            </a:extLst>
          </p:cNvPr>
          <p:cNvSpPr/>
          <p:nvPr/>
        </p:nvSpPr>
        <p:spPr>
          <a:xfrm>
            <a:off x="7217717" y="1493539"/>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41" name="Rektangel 40">
            <a:extLst>
              <a:ext uri="{FF2B5EF4-FFF2-40B4-BE49-F238E27FC236}">
                <a16:creationId xmlns:a16="http://schemas.microsoft.com/office/drawing/2014/main" id="{3828F668-22F6-8852-C2D4-EEDA1A6BB742}"/>
              </a:ext>
            </a:extLst>
          </p:cNvPr>
          <p:cNvSpPr/>
          <p:nvPr/>
        </p:nvSpPr>
        <p:spPr>
          <a:xfrm>
            <a:off x="10758487" y="3224059"/>
            <a:ext cx="10607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74" name="Rektangel 73">
            <a:extLst>
              <a:ext uri="{FF2B5EF4-FFF2-40B4-BE49-F238E27FC236}">
                <a16:creationId xmlns:a16="http://schemas.microsoft.com/office/drawing/2014/main" id="{77D84D4A-3512-E44B-1C78-A1B13BF5FD4C}"/>
              </a:ext>
            </a:extLst>
          </p:cNvPr>
          <p:cNvSpPr/>
          <p:nvPr/>
        </p:nvSpPr>
        <p:spPr>
          <a:xfrm>
            <a:off x="10778473" y="2605591"/>
            <a:ext cx="10607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75" name="Rektangel 74">
            <a:extLst>
              <a:ext uri="{FF2B5EF4-FFF2-40B4-BE49-F238E27FC236}">
                <a16:creationId xmlns:a16="http://schemas.microsoft.com/office/drawing/2014/main" id="{60AAED11-3055-FE9C-E21B-0C9CA6C9D76B}"/>
              </a:ext>
            </a:extLst>
          </p:cNvPr>
          <p:cNvSpPr/>
          <p:nvPr/>
        </p:nvSpPr>
        <p:spPr>
          <a:xfrm>
            <a:off x="10769245" y="2024710"/>
            <a:ext cx="10607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76" name="Rektangel 75">
            <a:extLst>
              <a:ext uri="{FF2B5EF4-FFF2-40B4-BE49-F238E27FC236}">
                <a16:creationId xmlns:a16="http://schemas.microsoft.com/office/drawing/2014/main" id="{AFCD6E06-CAB7-BD36-0127-36B3FC0EAA36}"/>
              </a:ext>
            </a:extLst>
          </p:cNvPr>
          <p:cNvSpPr/>
          <p:nvPr/>
        </p:nvSpPr>
        <p:spPr>
          <a:xfrm>
            <a:off x="10778473" y="1493539"/>
            <a:ext cx="106071"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77" name="Rektangel 76">
            <a:extLst>
              <a:ext uri="{FF2B5EF4-FFF2-40B4-BE49-F238E27FC236}">
                <a16:creationId xmlns:a16="http://schemas.microsoft.com/office/drawing/2014/main" id="{328C7D2F-C470-10E0-4623-9CE60A22D3E8}"/>
              </a:ext>
            </a:extLst>
          </p:cNvPr>
          <p:cNvSpPr/>
          <p:nvPr/>
        </p:nvSpPr>
        <p:spPr>
          <a:xfrm>
            <a:off x="3464867" y="2585259"/>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353812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697D9-45D3-BC94-5BE6-5A751D049F5F}"/>
            </a:ext>
          </a:extLst>
        </p:cNvPr>
        <p:cNvGrpSpPr/>
        <p:nvPr/>
      </p:nvGrpSpPr>
      <p:grpSpPr>
        <a:xfrm>
          <a:off x="0" y="0"/>
          <a:ext cx="0" cy="0"/>
          <a:chOff x="0" y="0"/>
          <a:chExt cx="0" cy="0"/>
        </a:xfrm>
      </p:grpSpPr>
      <p:sp>
        <p:nvSpPr>
          <p:cNvPr id="11" name="Rubrik 7">
            <a:extLst>
              <a:ext uri="{FF2B5EF4-FFF2-40B4-BE49-F238E27FC236}">
                <a16:creationId xmlns:a16="http://schemas.microsoft.com/office/drawing/2014/main" id="{6CA98BE8-8A9B-100A-6E92-67E9D878367C}"/>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Isbergsmodellen  </a:t>
            </a:r>
          </a:p>
        </p:txBody>
      </p:sp>
      <p:sp>
        <p:nvSpPr>
          <p:cNvPr id="15" name="textruta 14">
            <a:extLst>
              <a:ext uri="{FF2B5EF4-FFF2-40B4-BE49-F238E27FC236}">
                <a16:creationId xmlns:a16="http://schemas.microsoft.com/office/drawing/2014/main" id="{5B0CCCA7-7D56-BDD7-7085-4516A00CA53C}"/>
              </a:ext>
            </a:extLst>
          </p:cNvPr>
          <p:cNvSpPr txBox="1"/>
          <p:nvPr/>
        </p:nvSpPr>
        <p:spPr>
          <a:xfrm>
            <a:off x="527380" y="1053560"/>
            <a:ext cx="11330943" cy="2328843"/>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Ca 22% av Sveriges utsläpp kommer från byggsektorn, och kommer från ca 18 olika utsläppskällor.</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sv-SE" sz="1400" b="1" i="0" u="none" strike="noStrike" kern="1200" cap="none" spc="0" normalizeH="0" baseline="0" noProof="0">
                <a:ln>
                  <a:noFill/>
                </a:ln>
                <a:solidFill>
                  <a:prstClr val="black"/>
                </a:solidFill>
                <a:effectLst/>
                <a:highlight>
                  <a:srgbClr val="00FF00"/>
                </a:highlight>
                <a:uLnTx/>
                <a:uFillTx/>
                <a:latin typeface="Calibri"/>
                <a:ea typeface="+mn-ea"/>
                <a:cs typeface="+mn-cs"/>
              </a:rPr>
              <a:t>Grön cirkel:</a:t>
            </a:r>
            <a:r>
              <a:rPr kumimoji="0" lang="sv-SE" sz="1400" b="0" i="0" u="none" strike="noStrike" kern="1200" cap="none" spc="0" normalizeH="0" baseline="0" noProof="0">
                <a:ln>
                  <a:noFill/>
                </a:ln>
                <a:solidFill>
                  <a:prstClr val="black"/>
                </a:solidFill>
                <a:effectLst/>
                <a:uLnTx/>
                <a:uFillTx/>
                <a:latin typeface="Calibri"/>
                <a:ea typeface="+mn-ea"/>
                <a:cs typeface="+mn-cs"/>
              </a:rPr>
              <a:t> Lokala klimatinitiativ (som LFM30 i grönt) har utvecklat kompletterande klimatberäkningsanvisningar till lagkrav, för att vara steget före lagkrav, samt vara i linje med sina klimatlöften, grön finansiering, EU-taxonomin och CSRD.</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sv-SE" sz="1400" b="1" i="0" u="none" strike="noStrike" kern="1200" cap="none" spc="0" normalizeH="0" baseline="0" noProof="0">
                <a:ln>
                  <a:noFill/>
                </a:ln>
                <a:solidFill>
                  <a:srgbClr val="00B0F0"/>
                </a:solidFill>
                <a:effectLst/>
                <a:uLnTx/>
                <a:uFillTx/>
                <a:latin typeface="Calibri"/>
                <a:ea typeface="+mn-ea"/>
                <a:cs typeface="+mn-cs"/>
              </a:rPr>
              <a:t>Blå ring</a:t>
            </a:r>
            <a:r>
              <a:rPr kumimoji="0" lang="sv-SE" sz="1400" b="1" i="0" u="none" strike="noStrike" kern="1200" cap="none" spc="0" normalizeH="0" baseline="0" noProof="0">
                <a:ln>
                  <a:noFill/>
                </a:ln>
                <a:solidFill>
                  <a:prstClr val="black"/>
                </a:solidFill>
                <a:effectLst/>
                <a:uLnTx/>
                <a:uFillTx/>
                <a:latin typeface="Calibri"/>
                <a:ea typeface="+mn-ea"/>
                <a:cs typeface="+mn-cs"/>
              </a:rPr>
              <a:t>:</a:t>
            </a:r>
            <a:r>
              <a:rPr kumimoji="0" lang="sv-SE" sz="1400" b="0" i="0" u="none" strike="noStrike" kern="1200" cap="none" spc="0" normalizeH="0" baseline="0" noProof="0">
                <a:ln>
                  <a:noFill/>
                </a:ln>
                <a:solidFill>
                  <a:prstClr val="black"/>
                </a:solidFill>
                <a:effectLst/>
                <a:uLnTx/>
                <a:uFillTx/>
                <a:latin typeface="Calibri"/>
                <a:ea typeface="+mn-ea"/>
                <a:cs typeface="+mn-cs"/>
              </a:rPr>
              <a:t> Ca 25% av dessa 18 delområden omfattas av lagkrav på klimatberäkning sedan 2022, och kanske 30-40% år 2028.</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sv-SE" sz="1400" b="1" i="0" u="none" strike="noStrike" kern="1200" cap="none" spc="0" normalizeH="0" baseline="0" noProof="0">
                <a:ln>
                  <a:noFill/>
                </a:ln>
                <a:solidFill>
                  <a:srgbClr val="ED7D31">
                    <a:lumMod val="75000"/>
                  </a:srgbClr>
                </a:solidFill>
                <a:effectLst/>
                <a:uLnTx/>
                <a:uFillTx/>
                <a:latin typeface="Calibri"/>
                <a:ea typeface="+mn-ea"/>
                <a:cs typeface="+mn-cs"/>
              </a:rPr>
              <a:t>Lila och röd ring (2028):</a:t>
            </a:r>
            <a:r>
              <a:rPr kumimoji="0" lang="sv-SE" sz="1400" b="0" i="0" u="none" strike="noStrike" kern="1200" cap="none" spc="0" normalizeH="0" baseline="0" noProof="0">
                <a:ln>
                  <a:noFill/>
                </a:ln>
                <a:solidFill>
                  <a:srgbClr val="ED7D31">
                    <a:lumMod val="75000"/>
                  </a:srgbClr>
                </a:solidFill>
                <a:effectLst/>
                <a:uLnTx/>
                <a:uFillTx/>
                <a:latin typeface="Calibri"/>
                <a:ea typeface="+mn-ea"/>
                <a:cs typeface="+mn-cs"/>
              </a:rPr>
              <a:t> </a:t>
            </a:r>
            <a:r>
              <a:rPr kumimoji="0" lang="sv-SE" sz="1400" b="0" i="0" u="none" strike="noStrike" kern="1200" cap="none" spc="0" normalizeH="0" baseline="0" noProof="0">
                <a:ln>
                  <a:noFill/>
                </a:ln>
                <a:solidFill>
                  <a:prstClr val="black"/>
                </a:solidFill>
                <a:effectLst/>
                <a:uLnTx/>
                <a:uFillTx/>
                <a:latin typeface="Calibri"/>
                <a:ea typeface="+mn-ea"/>
                <a:cs typeface="+mn-cs"/>
              </a:rPr>
              <a:t>Lagkrav att minska utsläpp under gränsvärde berör ca 25% av utsläppskällor. Därtill finns Trafikverkets gränssnitt. Förslag på reviderade gränsvärden  (aug 2025), för urval utsläppskällor går i riktning Parisavtal och klimatlagen.</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Det finns dock fortfarande flera klimatutsläpp källor som saknar styrning framåt</a:t>
            </a:r>
          </a:p>
          <a:p>
            <a:pPr marL="285750" marR="0" lvl="0" indent="-285750" algn="l" defTabSz="914400" rtl="0" eaLnBrk="1" fontAlgn="auto" latinLnBrk="0" hangingPunct="1">
              <a:lnSpc>
                <a:spcPct val="100000"/>
              </a:lnSpc>
              <a:spcBef>
                <a:spcPts val="400"/>
              </a:spcBef>
              <a:spcAft>
                <a:spcPts val="40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Calibri"/>
              <a:ea typeface="+mn-ea"/>
              <a:cs typeface="+mn-cs"/>
            </a:endParaRPr>
          </a:p>
        </p:txBody>
      </p:sp>
      <p:sp>
        <p:nvSpPr>
          <p:cNvPr id="30" name="Pratbubbla: rektangel med rundade hörn 29">
            <a:extLst>
              <a:ext uri="{FF2B5EF4-FFF2-40B4-BE49-F238E27FC236}">
                <a16:creationId xmlns:a16="http://schemas.microsoft.com/office/drawing/2014/main" id="{4AC9D61E-C75B-350A-A1F1-9FB43ABED041}"/>
              </a:ext>
            </a:extLst>
          </p:cNvPr>
          <p:cNvSpPr/>
          <p:nvPr/>
        </p:nvSpPr>
        <p:spPr>
          <a:xfrm>
            <a:off x="7645431" y="5351645"/>
            <a:ext cx="4212893" cy="1116349"/>
          </a:xfrm>
          <a:prstGeom prst="wedgeRoundRectCallout">
            <a:avLst>
              <a:gd name="adj1" fmla="val -65603"/>
              <a:gd name="adj2" fmla="val 25954"/>
              <a:gd name="adj3" fmla="val 16667"/>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a:ea typeface="+mn-ea"/>
                <a:cs typeface="+mn-cs"/>
              </a:rPr>
              <a:t>18 utsläppskategorier – se mer i fördjupningsavsnittet, samt i Byggföretagens nya Teknikhandbok 2025</a:t>
            </a:r>
          </a:p>
        </p:txBody>
      </p:sp>
      <p:pic>
        <p:nvPicPr>
          <p:cNvPr id="4" name="Bildobjekt 3">
            <a:extLst>
              <a:ext uri="{FF2B5EF4-FFF2-40B4-BE49-F238E27FC236}">
                <a16:creationId xmlns:a16="http://schemas.microsoft.com/office/drawing/2014/main" id="{BB865953-662C-8F75-D9E9-1CBFB3E19B8D}"/>
              </a:ext>
            </a:extLst>
          </p:cNvPr>
          <p:cNvPicPr>
            <a:picLocks noChangeAspect="1"/>
          </p:cNvPicPr>
          <p:nvPr/>
        </p:nvPicPr>
        <p:blipFill>
          <a:blip r:embed="rId3"/>
          <a:stretch>
            <a:fillRect/>
          </a:stretch>
        </p:blipFill>
        <p:spPr>
          <a:xfrm>
            <a:off x="618094" y="3309930"/>
            <a:ext cx="6230381" cy="3456448"/>
          </a:xfrm>
          <a:prstGeom prst="rect">
            <a:avLst/>
          </a:prstGeom>
        </p:spPr>
      </p:pic>
    </p:spTree>
    <p:extLst>
      <p:ext uri="{BB962C8B-B14F-4D97-AF65-F5344CB8AC3E}">
        <p14:creationId xmlns:p14="http://schemas.microsoft.com/office/powerpoint/2010/main" val="24048215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9AA7AF-6B0E-EAAE-856B-5DEA09B6DCC3}"/>
              </a:ext>
            </a:extLst>
          </p:cNvPr>
          <p:cNvSpPr>
            <a:spLocks noGrp="1"/>
          </p:cNvSpPr>
          <p:nvPr>
            <p:ph type="ctrTitle"/>
          </p:nvPr>
        </p:nvSpPr>
        <p:spPr/>
        <p:txBody>
          <a:bodyPr/>
          <a:lstStyle/>
          <a:p>
            <a:r>
              <a:rPr lang="sv-SE" dirty="0"/>
              <a:t>Metodik – alternativ för framtagande av gränsvärde</a:t>
            </a:r>
          </a:p>
        </p:txBody>
      </p:sp>
      <p:sp>
        <p:nvSpPr>
          <p:cNvPr id="3" name="Underrubrik 2">
            <a:extLst>
              <a:ext uri="{FF2B5EF4-FFF2-40B4-BE49-F238E27FC236}">
                <a16:creationId xmlns:a16="http://schemas.microsoft.com/office/drawing/2014/main" id="{78768985-58FA-8124-27AA-071108D5FA47}"/>
              </a:ext>
            </a:extLst>
          </p:cNvPr>
          <p:cNvSpPr>
            <a:spLocks noGrp="1"/>
          </p:cNvSpPr>
          <p:nvPr>
            <p:ph type="subTitle" idx="1"/>
          </p:nvPr>
        </p:nvSpPr>
        <p:spPr>
          <a:xfrm>
            <a:off x="631365" y="1390651"/>
            <a:ext cx="9353067" cy="4846662"/>
          </a:xfrm>
        </p:spPr>
        <p:txBody>
          <a:bodyPr>
            <a:normAutofit/>
          </a:bodyPr>
          <a:lstStyle/>
          <a:p>
            <a:r>
              <a:rPr lang="sv-SE" sz="1400" b="1" dirty="0">
                <a:latin typeface="+mj-lt"/>
              </a:rPr>
              <a:t>Boverket:</a:t>
            </a:r>
            <a:r>
              <a:rPr lang="sv-SE" sz="1400" dirty="0">
                <a:latin typeface="+mj-lt"/>
              </a:rPr>
              <a:t> I Boverkets förslag (aug 2025) togs tre metoder fram. </a:t>
            </a:r>
            <a:r>
              <a:rPr lang="sv-SE" sz="1400" b="1" u="sng" dirty="0">
                <a:latin typeface="+mj-lt"/>
              </a:rPr>
              <a:t>Alternativ: 1, 2, 3</a:t>
            </a:r>
          </a:p>
          <a:p>
            <a:endParaRPr lang="sv-SE" sz="1400" dirty="0">
              <a:latin typeface="+mj-lt"/>
            </a:endParaRPr>
          </a:p>
          <a:p>
            <a:endParaRPr lang="sv-SE" sz="1400" dirty="0">
              <a:latin typeface="+mj-lt"/>
            </a:endParaRPr>
          </a:p>
          <a:p>
            <a:endParaRPr lang="sv-SE" sz="1400" dirty="0">
              <a:latin typeface="+mj-lt"/>
            </a:endParaRPr>
          </a:p>
          <a:p>
            <a:endParaRPr lang="sv-SE" sz="1400" dirty="0">
              <a:latin typeface="+mj-lt"/>
            </a:endParaRPr>
          </a:p>
          <a:p>
            <a:endParaRPr lang="sv-SE" sz="1400" dirty="0">
              <a:latin typeface="+mj-lt"/>
            </a:endParaRPr>
          </a:p>
          <a:p>
            <a:endParaRPr lang="sv-SE" sz="1400" dirty="0">
              <a:latin typeface="+mj-lt"/>
            </a:endParaRPr>
          </a:p>
          <a:p>
            <a:endParaRPr lang="sv-SE" sz="1400" dirty="0">
              <a:latin typeface="+mj-lt"/>
            </a:endParaRPr>
          </a:p>
          <a:p>
            <a:endParaRPr lang="sv-SE" sz="1400" dirty="0">
              <a:latin typeface="+mj-lt"/>
            </a:endParaRPr>
          </a:p>
          <a:p>
            <a:endParaRPr lang="sv-SE" sz="1400" dirty="0">
              <a:latin typeface="+mj-lt"/>
            </a:endParaRPr>
          </a:p>
          <a:p>
            <a:endParaRPr lang="sv-SE" sz="1400" dirty="0">
              <a:latin typeface="+mj-lt"/>
            </a:endParaRPr>
          </a:p>
          <a:p>
            <a:endParaRPr lang="sv-SE" sz="1400" dirty="0">
              <a:latin typeface="+mj-lt"/>
            </a:endParaRPr>
          </a:p>
          <a:p>
            <a:endParaRPr lang="sv-SE" sz="1400" dirty="0">
              <a:latin typeface="+mj-lt"/>
            </a:endParaRPr>
          </a:p>
          <a:p>
            <a:endParaRPr lang="sv-SE" sz="1400" dirty="0">
              <a:latin typeface="+mj-lt"/>
            </a:endParaRPr>
          </a:p>
          <a:p>
            <a:endParaRPr lang="sv-SE" sz="1400" b="1" dirty="0">
              <a:latin typeface="+mj-lt"/>
            </a:endParaRPr>
          </a:p>
          <a:p>
            <a:endParaRPr lang="sv-SE" sz="1400" b="1" dirty="0">
              <a:latin typeface="+mj-lt"/>
            </a:endParaRPr>
          </a:p>
          <a:p>
            <a:r>
              <a:rPr lang="sv-SE" sz="1400" b="1" dirty="0">
                <a:latin typeface="+mj-lt"/>
              </a:rPr>
              <a:t>LFM30:</a:t>
            </a:r>
            <a:r>
              <a:rPr lang="sv-SE" sz="1400" dirty="0">
                <a:latin typeface="+mj-lt"/>
              </a:rPr>
              <a:t> LFM30 har utgått ifrån LFM30:S Metod för Klimatbudget och principen </a:t>
            </a:r>
            <a:r>
              <a:rPr lang="sv-SE" sz="1400" b="1" dirty="0">
                <a:solidFill>
                  <a:schemeClr val="accent6">
                    <a:lumMod val="75000"/>
                  </a:schemeClr>
                </a:solidFill>
                <a:latin typeface="+mj-lt"/>
              </a:rPr>
              <a:t>BATNEEC</a:t>
            </a:r>
            <a:r>
              <a:rPr lang="sv-SE" sz="1400" dirty="0">
                <a:latin typeface="+mj-lt"/>
              </a:rPr>
              <a:t> vid framtagande av BATNEEC-referensindikator. </a:t>
            </a:r>
            <a:r>
              <a:rPr lang="sv-SE" sz="1400" b="1" i="1" u="sng" dirty="0">
                <a:solidFill>
                  <a:srgbClr val="92D050"/>
                </a:solidFill>
                <a:latin typeface="+mj-lt"/>
              </a:rPr>
              <a:t>Den är någonstans Boverkets alternativ 2 och 3</a:t>
            </a:r>
            <a:r>
              <a:rPr lang="sv-SE" sz="1400" dirty="0">
                <a:latin typeface="+mj-lt"/>
              </a:rPr>
              <a:t>, dvs till en ”rimlig” kostnad. </a:t>
            </a:r>
          </a:p>
          <a:p>
            <a:pPr marL="285750" indent="-285750">
              <a:buFont typeface="Arial" panose="020B0604020202020204" pitchFamily="34" charset="0"/>
              <a:buChar char="•"/>
            </a:pPr>
            <a:endParaRPr lang="sv-SE" sz="1400" dirty="0">
              <a:latin typeface="+mj-lt"/>
            </a:endParaRPr>
          </a:p>
        </p:txBody>
      </p:sp>
      <p:pic>
        <p:nvPicPr>
          <p:cNvPr id="5" name="Bildobjekt 4">
            <a:extLst>
              <a:ext uri="{FF2B5EF4-FFF2-40B4-BE49-F238E27FC236}">
                <a16:creationId xmlns:a16="http://schemas.microsoft.com/office/drawing/2014/main" id="{421D2922-B7D4-8370-A59E-A8EA1D420204}"/>
              </a:ext>
            </a:extLst>
          </p:cNvPr>
          <p:cNvPicPr>
            <a:picLocks noChangeAspect="1"/>
          </p:cNvPicPr>
          <p:nvPr/>
        </p:nvPicPr>
        <p:blipFill>
          <a:blip r:embed="rId2"/>
          <a:stretch>
            <a:fillRect/>
          </a:stretch>
        </p:blipFill>
        <p:spPr>
          <a:xfrm>
            <a:off x="466041" y="1909508"/>
            <a:ext cx="6149162" cy="2021570"/>
          </a:xfrm>
          <a:prstGeom prst="rect">
            <a:avLst/>
          </a:prstGeom>
        </p:spPr>
      </p:pic>
      <p:pic>
        <p:nvPicPr>
          <p:cNvPr id="7" name="Bildobjekt 6">
            <a:extLst>
              <a:ext uri="{FF2B5EF4-FFF2-40B4-BE49-F238E27FC236}">
                <a16:creationId xmlns:a16="http://schemas.microsoft.com/office/drawing/2014/main" id="{33AE0EF7-DBD3-9EEE-BE1F-8E5A89813DDB}"/>
              </a:ext>
            </a:extLst>
          </p:cNvPr>
          <p:cNvPicPr>
            <a:picLocks noChangeAspect="1"/>
          </p:cNvPicPr>
          <p:nvPr/>
        </p:nvPicPr>
        <p:blipFill>
          <a:blip r:embed="rId3"/>
          <a:stretch>
            <a:fillRect/>
          </a:stretch>
        </p:blipFill>
        <p:spPr>
          <a:xfrm>
            <a:off x="769568" y="3433961"/>
            <a:ext cx="6010959" cy="1628211"/>
          </a:xfrm>
          <a:prstGeom prst="rect">
            <a:avLst/>
          </a:prstGeom>
        </p:spPr>
      </p:pic>
      <p:pic>
        <p:nvPicPr>
          <p:cNvPr id="9" name="Bildobjekt 8">
            <a:extLst>
              <a:ext uri="{FF2B5EF4-FFF2-40B4-BE49-F238E27FC236}">
                <a16:creationId xmlns:a16="http://schemas.microsoft.com/office/drawing/2014/main" id="{480C7522-B849-A61E-359E-73470148A747}"/>
              </a:ext>
            </a:extLst>
          </p:cNvPr>
          <p:cNvPicPr>
            <a:picLocks noChangeAspect="1"/>
          </p:cNvPicPr>
          <p:nvPr/>
        </p:nvPicPr>
        <p:blipFill>
          <a:blip r:embed="rId4"/>
          <a:stretch>
            <a:fillRect/>
          </a:stretch>
        </p:blipFill>
        <p:spPr>
          <a:xfrm>
            <a:off x="6753406" y="1899769"/>
            <a:ext cx="4960681" cy="2796020"/>
          </a:xfrm>
          <a:prstGeom prst="rect">
            <a:avLst/>
          </a:prstGeom>
        </p:spPr>
      </p:pic>
      <p:sp>
        <p:nvSpPr>
          <p:cNvPr id="10" name="Rektangel: rundade hörn 9">
            <a:extLst>
              <a:ext uri="{FF2B5EF4-FFF2-40B4-BE49-F238E27FC236}">
                <a16:creationId xmlns:a16="http://schemas.microsoft.com/office/drawing/2014/main" id="{D7C0C1D1-797A-9A66-7833-6F81B04F9718}"/>
              </a:ext>
            </a:extLst>
          </p:cNvPr>
          <p:cNvSpPr/>
          <p:nvPr/>
        </p:nvSpPr>
        <p:spPr>
          <a:xfrm>
            <a:off x="358942" y="1348653"/>
            <a:ext cx="11493348" cy="3713519"/>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rundade hörn 10">
            <a:extLst>
              <a:ext uri="{FF2B5EF4-FFF2-40B4-BE49-F238E27FC236}">
                <a16:creationId xmlns:a16="http://schemas.microsoft.com/office/drawing/2014/main" id="{81549340-B0A8-6BE4-FAC0-AB93E7B71E66}"/>
              </a:ext>
            </a:extLst>
          </p:cNvPr>
          <p:cNvSpPr/>
          <p:nvPr/>
        </p:nvSpPr>
        <p:spPr>
          <a:xfrm>
            <a:off x="418042" y="5311979"/>
            <a:ext cx="10745259" cy="662409"/>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971D6034-0CD7-2598-F497-AF77715AD949}"/>
              </a:ext>
            </a:extLst>
          </p:cNvPr>
          <p:cNvSpPr/>
          <p:nvPr/>
        </p:nvSpPr>
        <p:spPr>
          <a:xfrm>
            <a:off x="10999083" y="414116"/>
            <a:ext cx="204490" cy="110160"/>
          </a:xfrm>
          <a:prstGeom prst="rect">
            <a:avLst/>
          </a:prstGeom>
          <a:solidFill>
            <a:srgbClr val="00B0F0"/>
          </a:solidFill>
          <a:ln w="25400" cap="flat" cmpd="sng" algn="ctr">
            <a:solidFill>
              <a:srgbClr val="00B0F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
        <p:nvSpPr>
          <p:cNvPr id="13" name="textruta 12">
            <a:extLst>
              <a:ext uri="{FF2B5EF4-FFF2-40B4-BE49-F238E27FC236}">
                <a16:creationId xmlns:a16="http://schemas.microsoft.com/office/drawing/2014/main" id="{FD1F589F-69CE-F45E-4E1E-B3024790BFFE}"/>
              </a:ext>
            </a:extLst>
          </p:cNvPr>
          <p:cNvSpPr txBox="1"/>
          <p:nvPr/>
        </p:nvSpPr>
        <p:spPr>
          <a:xfrm>
            <a:off x="11191350" y="306227"/>
            <a:ext cx="125128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Boverket</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textruta 13">
            <a:extLst>
              <a:ext uri="{FF2B5EF4-FFF2-40B4-BE49-F238E27FC236}">
                <a16:creationId xmlns:a16="http://schemas.microsoft.com/office/drawing/2014/main" id="{5F9C2B53-AC72-69C5-ECDC-8679E07EEBD3}"/>
              </a:ext>
            </a:extLst>
          </p:cNvPr>
          <p:cNvSpPr txBox="1"/>
          <p:nvPr/>
        </p:nvSpPr>
        <p:spPr>
          <a:xfrm>
            <a:off x="11203572" y="575626"/>
            <a:ext cx="125128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Lokalt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0" cap="none" spc="0" normalizeH="0" baseline="0" noProof="0">
                <a:ln>
                  <a:noFill/>
                </a:ln>
                <a:solidFill>
                  <a:prstClr val="black"/>
                </a:solidFill>
                <a:effectLst/>
                <a:uLnTx/>
                <a:uFillTx/>
                <a:latin typeface="Calibri" panose="020F0502020204030204"/>
                <a:ea typeface="+mn-ea"/>
                <a:cs typeface="+mn-cs"/>
              </a:rPr>
              <a:t>initiativ</a:t>
            </a:r>
            <a:endParaRPr kumimoji="0" lang="sv-SE"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 name="Rektangel 14">
            <a:extLst>
              <a:ext uri="{FF2B5EF4-FFF2-40B4-BE49-F238E27FC236}">
                <a16:creationId xmlns:a16="http://schemas.microsoft.com/office/drawing/2014/main" id="{F6C12D48-777F-FDB0-4549-7ABD2DFD986D}"/>
              </a:ext>
            </a:extLst>
          </p:cNvPr>
          <p:cNvSpPr/>
          <p:nvPr/>
        </p:nvSpPr>
        <p:spPr>
          <a:xfrm>
            <a:off x="10999083" y="682913"/>
            <a:ext cx="204490" cy="110160"/>
          </a:xfrm>
          <a:prstGeom prst="rect">
            <a:avLst/>
          </a:prstGeom>
          <a:solidFill>
            <a:srgbClr val="92D050"/>
          </a:solidFill>
          <a:ln w="25400" cap="flat" cmpd="sng" algn="ctr">
            <a:solidFill>
              <a:srgbClr val="92D05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525600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E8FB2E5-3CFA-CECC-2A5A-5A91EB8D2D94}"/>
              </a:ext>
            </a:extLst>
          </p:cNvPr>
          <p:cNvPicPr>
            <a:picLocks noChangeAspect="1"/>
          </p:cNvPicPr>
          <p:nvPr/>
        </p:nvPicPr>
        <p:blipFill>
          <a:blip r:embed="rId2"/>
          <a:stretch>
            <a:fillRect/>
          </a:stretch>
        </p:blipFill>
        <p:spPr>
          <a:xfrm>
            <a:off x="470702" y="285311"/>
            <a:ext cx="11250595" cy="6287377"/>
          </a:xfrm>
          <a:prstGeom prst="rect">
            <a:avLst/>
          </a:prstGeom>
        </p:spPr>
      </p:pic>
    </p:spTree>
    <p:extLst>
      <p:ext uri="{BB962C8B-B14F-4D97-AF65-F5344CB8AC3E}">
        <p14:creationId xmlns:p14="http://schemas.microsoft.com/office/powerpoint/2010/main" val="1516142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CC8ED4F1-B47C-BD4B-6EAF-47490A75D293}"/>
              </a:ext>
            </a:extLst>
          </p:cNvPr>
          <p:cNvPicPr>
            <a:picLocks noChangeAspect="1"/>
          </p:cNvPicPr>
          <p:nvPr/>
        </p:nvPicPr>
        <p:blipFill>
          <a:blip r:embed="rId2"/>
          <a:stretch>
            <a:fillRect/>
          </a:stretch>
        </p:blipFill>
        <p:spPr>
          <a:xfrm>
            <a:off x="5369667" y="328180"/>
            <a:ext cx="6251603" cy="3508443"/>
          </a:xfrm>
          <a:prstGeom prst="rect">
            <a:avLst/>
          </a:prstGeom>
        </p:spPr>
      </p:pic>
      <p:pic>
        <p:nvPicPr>
          <p:cNvPr id="5" name="Bildobjekt 4">
            <a:extLst>
              <a:ext uri="{FF2B5EF4-FFF2-40B4-BE49-F238E27FC236}">
                <a16:creationId xmlns:a16="http://schemas.microsoft.com/office/drawing/2014/main" id="{D6A02DEA-D735-A4DB-B394-C3163BBFAD87}"/>
              </a:ext>
            </a:extLst>
          </p:cNvPr>
          <p:cNvPicPr>
            <a:picLocks noChangeAspect="1"/>
          </p:cNvPicPr>
          <p:nvPr/>
        </p:nvPicPr>
        <p:blipFill>
          <a:blip r:embed="rId3"/>
          <a:stretch>
            <a:fillRect/>
          </a:stretch>
        </p:blipFill>
        <p:spPr>
          <a:xfrm>
            <a:off x="537387" y="3550595"/>
            <a:ext cx="5342627" cy="3007803"/>
          </a:xfrm>
          <a:prstGeom prst="rect">
            <a:avLst/>
          </a:prstGeom>
        </p:spPr>
      </p:pic>
    </p:spTree>
    <p:extLst>
      <p:ext uri="{BB962C8B-B14F-4D97-AF65-F5344CB8AC3E}">
        <p14:creationId xmlns:p14="http://schemas.microsoft.com/office/powerpoint/2010/main" val="38261593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47D6725B-C488-FC69-16E3-FA65D197C8CE}"/>
              </a:ext>
            </a:extLst>
          </p:cNvPr>
          <p:cNvPicPr>
            <a:picLocks noChangeAspect="1"/>
          </p:cNvPicPr>
          <p:nvPr/>
        </p:nvPicPr>
        <p:blipFill>
          <a:blip r:embed="rId2"/>
          <a:stretch>
            <a:fillRect/>
          </a:stretch>
        </p:blipFill>
        <p:spPr>
          <a:xfrm>
            <a:off x="575492" y="337706"/>
            <a:ext cx="11041016" cy="6182588"/>
          </a:xfrm>
          <a:prstGeom prst="rect">
            <a:avLst/>
          </a:prstGeom>
        </p:spPr>
      </p:pic>
    </p:spTree>
    <p:extLst>
      <p:ext uri="{BB962C8B-B14F-4D97-AF65-F5344CB8AC3E}">
        <p14:creationId xmlns:p14="http://schemas.microsoft.com/office/powerpoint/2010/main" val="367323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B63BC1E-6EC8-F021-5D77-6E3876A56ABC}"/>
              </a:ext>
            </a:extLst>
          </p:cNvPr>
          <p:cNvPicPr>
            <a:picLocks noChangeAspect="1"/>
          </p:cNvPicPr>
          <p:nvPr/>
        </p:nvPicPr>
        <p:blipFill>
          <a:blip r:embed="rId2"/>
          <a:stretch>
            <a:fillRect/>
          </a:stretch>
        </p:blipFill>
        <p:spPr>
          <a:xfrm>
            <a:off x="561202" y="309127"/>
            <a:ext cx="11069595" cy="6239746"/>
          </a:xfrm>
          <a:prstGeom prst="rect">
            <a:avLst/>
          </a:prstGeom>
        </p:spPr>
      </p:pic>
    </p:spTree>
    <p:extLst>
      <p:ext uri="{BB962C8B-B14F-4D97-AF65-F5344CB8AC3E}">
        <p14:creationId xmlns:p14="http://schemas.microsoft.com/office/powerpoint/2010/main" val="4992211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3AAA0BC4-6896-3ABE-89A5-F67ABFD3DDAE}"/>
              </a:ext>
            </a:extLst>
          </p:cNvPr>
          <p:cNvPicPr>
            <a:picLocks noChangeAspect="1"/>
          </p:cNvPicPr>
          <p:nvPr/>
        </p:nvPicPr>
        <p:blipFill>
          <a:blip r:embed="rId2"/>
          <a:stretch>
            <a:fillRect/>
          </a:stretch>
        </p:blipFill>
        <p:spPr>
          <a:xfrm>
            <a:off x="589781" y="328180"/>
            <a:ext cx="11012437" cy="6201640"/>
          </a:xfrm>
          <a:prstGeom prst="rect">
            <a:avLst/>
          </a:prstGeom>
        </p:spPr>
      </p:pic>
    </p:spTree>
    <p:extLst>
      <p:ext uri="{BB962C8B-B14F-4D97-AF65-F5344CB8AC3E}">
        <p14:creationId xmlns:p14="http://schemas.microsoft.com/office/powerpoint/2010/main" val="3221628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a:extLst>
              <a:ext uri="{FF2B5EF4-FFF2-40B4-BE49-F238E27FC236}">
                <a16:creationId xmlns:a16="http://schemas.microsoft.com/office/drawing/2014/main" id="{9974C9E7-8379-9416-4A1E-F080CF012B61}"/>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3466"/>
                </a:solidFill>
                <a:effectLst/>
                <a:uLnTx/>
                <a:uFillTx/>
                <a:latin typeface="Futura PT" panose="020B0702020204020303" pitchFamily="34" charset="0"/>
                <a:ea typeface="+mn-ea"/>
                <a:cs typeface="+mn-cs"/>
              </a:rPr>
              <a:t>treano.se</a:t>
            </a:r>
          </a:p>
        </p:txBody>
      </p:sp>
      <p:pic>
        <p:nvPicPr>
          <p:cNvPr id="4" name="Bildobjekt 3">
            <a:extLst>
              <a:ext uri="{FF2B5EF4-FFF2-40B4-BE49-F238E27FC236}">
                <a16:creationId xmlns:a16="http://schemas.microsoft.com/office/drawing/2014/main" id="{06E7D713-E033-FD3C-1E0A-8F6845AAA25C}"/>
              </a:ext>
            </a:extLst>
          </p:cNvPr>
          <p:cNvPicPr>
            <a:picLocks noChangeAspect="1"/>
          </p:cNvPicPr>
          <p:nvPr/>
        </p:nvPicPr>
        <p:blipFill>
          <a:blip r:embed="rId2"/>
          <a:stretch>
            <a:fillRect/>
          </a:stretch>
        </p:blipFill>
        <p:spPr>
          <a:xfrm>
            <a:off x="821037" y="644542"/>
            <a:ext cx="10843582" cy="6011870"/>
          </a:xfrm>
          <a:prstGeom prst="rect">
            <a:avLst/>
          </a:prstGeom>
        </p:spPr>
      </p:pic>
      <p:sp>
        <p:nvSpPr>
          <p:cNvPr id="3" name="Rubrik 1">
            <a:extLst>
              <a:ext uri="{FF2B5EF4-FFF2-40B4-BE49-F238E27FC236}">
                <a16:creationId xmlns:a16="http://schemas.microsoft.com/office/drawing/2014/main" id="{D56AC59B-1277-FB27-EE63-EDACDFA7F816}"/>
              </a:ext>
            </a:extLst>
          </p:cNvPr>
          <p:cNvSpPr txBox="1">
            <a:spLocks/>
          </p:cNvSpPr>
          <p:nvPr/>
        </p:nvSpPr>
        <p:spPr>
          <a:xfrm>
            <a:off x="405443" y="201588"/>
            <a:ext cx="10681657"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r>
              <a:rPr lang="sv-SE" u="sng" dirty="0"/>
              <a:t>Ht 2025:</a:t>
            </a:r>
            <a:r>
              <a:rPr lang="sv-SE" sz="2000" dirty="0"/>
              <a:t> Jämförelse Malmös egna (från 2025) målgränsvärden vs LFM30:s (från 2020)</a:t>
            </a:r>
            <a:endParaRPr lang="sv-SE" dirty="0"/>
          </a:p>
        </p:txBody>
      </p:sp>
    </p:spTree>
    <p:extLst>
      <p:ext uri="{BB962C8B-B14F-4D97-AF65-F5344CB8AC3E}">
        <p14:creationId xmlns:p14="http://schemas.microsoft.com/office/powerpoint/2010/main" val="25471327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a:extLst>
              <a:ext uri="{FF2B5EF4-FFF2-40B4-BE49-F238E27FC236}">
                <a16:creationId xmlns:a16="http://schemas.microsoft.com/office/drawing/2014/main" id="{4BC6136E-EDF2-6DBB-E184-D6A863E99736}"/>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3466"/>
                </a:solidFill>
                <a:effectLst/>
                <a:uLnTx/>
                <a:uFillTx/>
                <a:latin typeface="Futura PT" panose="020B0702020204020303" pitchFamily="34" charset="0"/>
                <a:ea typeface="+mn-ea"/>
                <a:cs typeface="+mn-cs"/>
              </a:rPr>
              <a:t>treano.se</a:t>
            </a:r>
          </a:p>
        </p:txBody>
      </p:sp>
      <p:pic>
        <p:nvPicPr>
          <p:cNvPr id="4" name="Bildobjekt 3">
            <a:extLst>
              <a:ext uri="{FF2B5EF4-FFF2-40B4-BE49-F238E27FC236}">
                <a16:creationId xmlns:a16="http://schemas.microsoft.com/office/drawing/2014/main" id="{DB7B0148-A9DE-FD4F-26B6-F796E3AA2F34}"/>
              </a:ext>
            </a:extLst>
          </p:cNvPr>
          <p:cNvPicPr>
            <a:picLocks noChangeAspect="1"/>
          </p:cNvPicPr>
          <p:nvPr/>
        </p:nvPicPr>
        <p:blipFill>
          <a:blip r:embed="rId2"/>
          <a:stretch>
            <a:fillRect/>
          </a:stretch>
        </p:blipFill>
        <p:spPr>
          <a:xfrm>
            <a:off x="971550" y="515068"/>
            <a:ext cx="11220450" cy="6342931"/>
          </a:xfrm>
          <a:prstGeom prst="rect">
            <a:avLst/>
          </a:prstGeom>
        </p:spPr>
      </p:pic>
      <p:sp>
        <p:nvSpPr>
          <p:cNvPr id="3" name="Rubrik 1">
            <a:extLst>
              <a:ext uri="{FF2B5EF4-FFF2-40B4-BE49-F238E27FC236}">
                <a16:creationId xmlns:a16="http://schemas.microsoft.com/office/drawing/2014/main" id="{926F249C-0A10-1CD3-2930-5466638A8D72}"/>
              </a:ext>
            </a:extLst>
          </p:cNvPr>
          <p:cNvSpPr txBox="1">
            <a:spLocks/>
          </p:cNvSpPr>
          <p:nvPr/>
        </p:nvSpPr>
        <p:spPr>
          <a:xfrm>
            <a:off x="405443" y="201588"/>
            <a:ext cx="10681657"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r>
              <a:rPr lang="sv-SE" u="sng" dirty="0"/>
              <a:t>Ht 2025:</a:t>
            </a:r>
            <a:r>
              <a:rPr lang="sv-SE" sz="2000" dirty="0"/>
              <a:t> Jämförelse Malmös egna (från 2025) målgränsvärden vs LFM30:s (från 2020)</a:t>
            </a:r>
            <a:endParaRPr lang="sv-SE" dirty="0"/>
          </a:p>
        </p:txBody>
      </p:sp>
    </p:spTree>
    <p:extLst>
      <p:ext uri="{BB962C8B-B14F-4D97-AF65-F5344CB8AC3E}">
        <p14:creationId xmlns:p14="http://schemas.microsoft.com/office/powerpoint/2010/main" val="18584537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6F9D6AA5-C004-653E-9A5C-D8C4BA4177FC}"/>
              </a:ext>
            </a:extLst>
          </p:cNvPr>
          <p:cNvPicPr>
            <a:picLocks noChangeAspect="1"/>
          </p:cNvPicPr>
          <p:nvPr/>
        </p:nvPicPr>
        <p:blipFill>
          <a:blip r:embed="rId2"/>
          <a:stretch>
            <a:fillRect/>
          </a:stretch>
        </p:blipFill>
        <p:spPr>
          <a:xfrm>
            <a:off x="1089756" y="1095375"/>
            <a:ext cx="10304385" cy="5307718"/>
          </a:xfrm>
          <a:prstGeom prst="rect">
            <a:avLst/>
          </a:prstGeom>
        </p:spPr>
      </p:pic>
      <p:sp>
        <p:nvSpPr>
          <p:cNvPr id="4" name="Rubrik 1">
            <a:extLst>
              <a:ext uri="{FF2B5EF4-FFF2-40B4-BE49-F238E27FC236}">
                <a16:creationId xmlns:a16="http://schemas.microsoft.com/office/drawing/2014/main" id="{829F3911-B656-A80A-E924-1606F63791A2}"/>
              </a:ext>
            </a:extLst>
          </p:cNvPr>
          <p:cNvSpPr txBox="1">
            <a:spLocks/>
          </p:cNvSpPr>
          <p:nvPr/>
        </p:nvSpPr>
        <p:spPr>
          <a:xfrm>
            <a:off x="405443" y="182538"/>
            <a:ext cx="10681657"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sng" strike="noStrike" kern="1200" cap="none" spc="0" normalizeH="0" baseline="0" noProof="0" dirty="0">
                <a:ln>
                  <a:noFill/>
                </a:ln>
                <a:solidFill>
                  <a:srgbClr val="1F497D">
                    <a:lumMod val="75000"/>
                  </a:srgbClr>
                </a:solidFill>
                <a:effectLst/>
                <a:uLnTx/>
                <a:uFillTx/>
                <a:latin typeface="Futura PT" panose="020B0702020204020303" pitchFamily="34" charset="0"/>
                <a:ea typeface="Tahoma" panose="020B0604030504040204" pitchFamily="34" charset="0"/>
                <a:cs typeface="Tahoma" panose="020B0604030504040204" pitchFamily="34" charset="0"/>
              </a:rPr>
              <a:t>Ht 2025:</a:t>
            </a:r>
            <a:r>
              <a:rPr kumimoji="0" lang="sv-SE" sz="2000" b="1" i="0" u="none" strike="noStrike" kern="1200" cap="none" spc="0" normalizeH="0" baseline="0" noProof="0" dirty="0">
                <a:ln>
                  <a:noFill/>
                </a:ln>
                <a:solidFill>
                  <a:srgbClr val="1F497D">
                    <a:lumMod val="75000"/>
                  </a:srgbClr>
                </a:solidFill>
                <a:effectLst/>
                <a:uLnTx/>
                <a:uFillTx/>
                <a:latin typeface="Futura PT" panose="020B0702020204020303" pitchFamily="34" charset="0"/>
                <a:ea typeface="Tahoma" panose="020B0604030504040204" pitchFamily="34" charset="0"/>
                <a:cs typeface="Tahoma" panose="020B0604030504040204" pitchFamily="34" charset="0"/>
              </a:rPr>
              <a:t> Jämförelse Malmös egna (2025-), LFM30:s (2020-), samt Boverkets (2030-)</a:t>
            </a:r>
            <a:endParaRPr kumimoji="0" lang="sv-SE" sz="2100" b="1" i="0" u="none" strike="noStrike" kern="1200" cap="none" spc="0" normalizeH="0" baseline="0" noProof="0" dirty="0">
              <a:ln>
                <a:noFill/>
              </a:ln>
              <a:solidFill>
                <a:srgbClr val="1F497D">
                  <a:lumMod val="75000"/>
                </a:srgbClr>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774998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6FBA0-A6F0-3872-DDED-E42EB255021F}"/>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B1B171C9-E63C-AF5B-7837-AE2F839A811E}"/>
              </a:ext>
            </a:extLst>
          </p:cNvPr>
          <p:cNvPicPr>
            <a:picLocks noChangeAspect="1"/>
          </p:cNvPicPr>
          <p:nvPr/>
        </p:nvPicPr>
        <p:blipFill>
          <a:blip r:embed="rId2"/>
          <a:stretch>
            <a:fillRect/>
          </a:stretch>
        </p:blipFill>
        <p:spPr>
          <a:xfrm>
            <a:off x="938064" y="1133475"/>
            <a:ext cx="10581073" cy="5462307"/>
          </a:xfrm>
          <a:prstGeom prst="rect">
            <a:avLst/>
          </a:prstGeom>
        </p:spPr>
      </p:pic>
      <p:sp>
        <p:nvSpPr>
          <p:cNvPr id="3" name="Rubrik 1">
            <a:extLst>
              <a:ext uri="{FF2B5EF4-FFF2-40B4-BE49-F238E27FC236}">
                <a16:creationId xmlns:a16="http://schemas.microsoft.com/office/drawing/2014/main" id="{B6086FD2-B0E1-CE52-59CE-8C50C0C96AC1}"/>
              </a:ext>
            </a:extLst>
          </p:cNvPr>
          <p:cNvSpPr txBox="1">
            <a:spLocks/>
          </p:cNvSpPr>
          <p:nvPr/>
        </p:nvSpPr>
        <p:spPr>
          <a:xfrm>
            <a:off x="405443" y="182538"/>
            <a:ext cx="10681657"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sng" strike="noStrike" kern="1200" cap="none" spc="0" normalizeH="0" baseline="0" noProof="0" dirty="0">
                <a:ln>
                  <a:noFill/>
                </a:ln>
                <a:solidFill>
                  <a:srgbClr val="1F497D">
                    <a:lumMod val="75000"/>
                  </a:srgbClr>
                </a:solidFill>
                <a:effectLst/>
                <a:uLnTx/>
                <a:uFillTx/>
                <a:latin typeface="Futura PT" panose="020B0702020204020303" pitchFamily="34" charset="0"/>
                <a:ea typeface="Tahoma" panose="020B0604030504040204" pitchFamily="34" charset="0"/>
                <a:cs typeface="Tahoma" panose="020B0604030504040204" pitchFamily="34" charset="0"/>
              </a:rPr>
              <a:t>Ht 2025:</a:t>
            </a:r>
            <a:r>
              <a:rPr kumimoji="0" lang="sv-SE" sz="2000" b="1" i="0" u="none" strike="noStrike" kern="1200" cap="none" spc="0" normalizeH="0" baseline="0" noProof="0" dirty="0">
                <a:ln>
                  <a:noFill/>
                </a:ln>
                <a:solidFill>
                  <a:srgbClr val="1F497D">
                    <a:lumMod val="75000"/>
                  </a:srgbClr>
                </a:solidFill>
                <a:effectLst/>
                <a:uLnTx/>
                <a:uFillTx/>
                <a:latin typeface="Futura PT" panose="020B0702020204020303" pitchFamily="34" charset="0"/>
                <a:ea typeface="Tahoma" panose="020B0604030504040204" pitchFamily="34" charset="0"/>
                <a:cs typeface="Tahoma" panose="020B0604030504040204" pitchFamily="34" charset="0"/>
              </a:rPr>
              <a:t> Jämförelse Malmös egna (2025-), LFM30:s (2020-), samt Boverkets (2030-)</a:t>
            </a:r>
            <a:endParaRPr kumimoji="0" lang="sv-SE" sz="2100" b="1" i="0" u="none" strike="noStrike" kern="1200" cap="none" spc="0" normalizeH="0" baseline="0" noProof="0" dirty="0">
              <a:ln>
                <a:noFill/>
              </a:ln>
              <a:solidFill>
                <a:srgbClr val="1F497D">
                  <a:lumMod val="75000"/>
                </a:srgbClr>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586670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FA71A-84C6-89C7-359A-7BF1F90A59E0}"/>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758D5274-D822-3E10-8AFB-DAFBC5A40CF0}"/>
              </a:ext>
            </a:extLst>
          </p:cNvPr>
          <p:cNvPicPr>
            <a:picLocks noChangeAspect="1"/>
          </p:cNvPicPr>
          <p:nvPr/>
        </p:nvPicPr>
        <p:blipFill>
          <a:blip r:embed="rId2"/>
          <a:stretch>
            <a:fillRect/>
          </a:stretch>
        </p:blipFill>
        <p:spPr>
          <a:xfrm>
            <a:off x="1208631" y="1295401"/>
            <a:ext cx="10179615" cy="5308226"/>
          </a:xfrm>
          <a:prstGeom prst="rect">
            <a:avLst/>
          </a:prstGeom>
        </p:spPr>
      </p:pic>
      <p:sp>
        <p:nvSpPr>
          <p:cNvPr id="3" name="Rubrik 1">
            <a:extLst>
              <a:ext uri="{FF2B5EF4-FFF2-40B4-BE49-F238E27FC236}">
                <a16:creationId xmlns:a16="http://schemas.microsoft.com/office/drawing/2014/main" id="{975F2224-9A6A-9706-C2EE-D0657011F5E5}"/>
              </a:ext>
            </a:extLst>
          </p:cNvPr>
          <p:cNvSpPr txBox="1">
            <a:spLocks/>
          </p:cNvSpPr>
          <p:nvPr/>
        </p:nvSpPr>
        <p:spPr>
          <a:xfrm>
            <a:off x="405443" y="182538"/>
            <a:ext cx="10681657" cy="699466"/>
          </a:xfrm>
          <a:prstGeom prst="rect">
            <a:avLst/>
          </a:prstGeom>
        </p:spPr>
        <p:txBody>
          <a:bodyPr/>
          <a:lstStyle>
            <a:lvl1pPr algn="l" defTabSz="685783" rtl="0" eaLnBrk="1" latinLnBrk="0" hangingPunct="1">
              <a:spcBef>
                <a:spcPct val="0"/>
              </a:spcBef>
              <a:buNone/>
              <a:defRPr sz="2100" b="1" kern="1200">
                <a:solidFill>
                  <a:schemeClr val="tx2">
                    <a:lumMod val="75000"/>
                  </a:schemeClr>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sng" strike="noStrike" kern="1200" cap="none" spc="0" normalizeH="0" baseline="0" noProof="0" dirty="0">
                <a:ln>
                  <a:noFill/>
                </a:ln>
                <a:solidFill>
                  <a:srgbClr val="1F497D">
                    <a:lumMod val="75000"/>
                  </a:srgbClr>
                </a:solidFill>
                <a:effectLst/>
                <a:uLnTx/>
                <a:uFillTx/>
                <a:latin typeface="Futura PT" panose="020B0702020204020303" pitchFamily="34" charset="0"/>
                <a:ea typeface="Tahoma" panose="020B0604030504040204" pitchFamily="34" charset="0"/>
                <a:cs typeface="Tahoma" panose="020B0604030504040204" pitchFamily="34" charset="0"/>
              </a:rPr>
              <a:t>Ht 2025:</a:t>
            </a:r>
            <a:r>
              <a:rPr kumimoji="0" lang="sv-SE" sz="2000" b="1" i="0" u="none" strike="noStrike" kern="1200" cap="none" spc="0" normalizeH="0" baseline="0" noProof="0" dirty="0">
                <a:ln>
                  <a:noFill/>
                </a:ln>
                <a:solidFill>
                  <a:srgbClr val="1F497D">
                    <a:lumMod val="75000"/>
                  </a:srgbClr>
                </a:solidFill>
                <a:effectLst/>
                <a:uLnTx/>
                <a:uFillTx/>
                <a:latin typeface="Futura PT" panose="020B0702020204020303" pitchFamily="34" charset="0"/>
                <a:ea typeface="Tahoma" panose="020B0604030504040204" pitchFamily="34" charset="0"/>
                <a:cs typeface="Tahoma" panose="020B0604030504040204" pitchFamily="34" charset="0"/>
              </a:rPr>
              <a:t> Jämförelse Malmös egna (2025-), LFM30:s (2020-), samt Boverkets (2030-)</a:t>
            </a:r>
            <a:endParaRPr kumimoji="0" lang="sv-SE" sz="2100" b="1" i="0" u="none" strike="noStrike" kern="1200" cap="none" spc="0" normalizeH="0" baseline="0" noProof="0" dirty="0">
              <a:ln>
                <a:noFill/>
              </a:ln>
              <a:solidFill>
                <a:srgbClr val="1F497D">
                  <a:lumMod val="75000"/>
                </a:srgbClr>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548645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854FEE-7BE5-893E-17C1-419DE0386A68}"/>
              </a:ext>
            </a:extLst>
          </p:cNvPr>
          <p:cNvSpPr>
            <a:spLocks noGrp="1"/>
          </p:cNvSpPr>
          <p:nvPr>
            <p:ph type="ctrTitle"/>
          </p:nvPr>
        </p:nvSpPr>
        <p:spPr>
          <a:xfrm>
            <a:off x="1378281" y="566721"/>
            <a:ext cx="4622469" cy="878433"/>
          </a:xfrm>
        </p:spPr>
        <p:txBody>
          <a:bodyPr>
            <a:noAutofit/>
          </a:bodyPr>
          <a:lstStyle/>
          <a:p>
            <a:r>
              <a:rPr lang="sv-SE" sz="1600" dirty="0"/>
              <a:t>Exempel på andra aktörer som sätter målgränsvärden: </a:t>
            </a:r>
            <a:r>
              <a:rPr lang="sv-SE" sz="1600" dirty="0">
                <a:latin typeface="+mn-lt"/>
                <a:hlinkClick r:id="rId3"/>
              </a:rPr>
              <a:t>43 kommuner sätter gränsvärden för växthusgaser från byggnader - Aktuell Hållbarhet</a:t>
            </a:r>
            <a:br>
              <a:rPr lang="sv-SE" sz="1600" dirty="0">
                <a:latin typeface="+mn-lt"/>
              </a:rPr>
            </a:br>
            <a:endParaRPr lang="sv-SE" sz="1600" dirty="0">
              <a:latin typeface="+mn-lt"/>
            </a:endParaRPr>
          </a:p>
        </p:txBody>
      </p:sp>
      <p:sp>
        <p:nvSpPr>
          <p:cNvPr id="3" name="Underrubrik 2">
            <a:extLst>
              <a:ext uri="{FF2B5EF4-FFF2-40B4-BE49-F238E27FC236}">
                <a16:creationId xmlns:a16="http://schemas.microsoft.com/office/drawing/2014/main" id="{6E8BBB2E-2BFA-FE79-4A3A-40A3ED56F231}"/>
              </a:ext>
            </a:extLst>
          </p:cNvPr>
          <p:cNvSpPr>
            <a:spLocks noGrp="1"/>
          </p:cNvSpPr>
          <p:nvPr>
            <p:ph type="subTitle" idx="1"/>
          </p:nvPr>
        </p:nvSpPr>
        <p:spPr>
          <a:xfrm>
            <a:off x="1378281" y="1936099"/>
            <a:ext cx="2734135" cy="1836481"/>
          </a:xfrm>
        </p:spPr>
        <p:txBody>
          <a:bodyPr>
            <a:normAutofit/>
          </a:bodyPr>
          <a:lstStyle/>
          <a:p>
            <a:r>
              <a:rPr lang="sv-SE" sz="1400" b="1" i="0" u="sng">
                <a:solidFill>
                  <a:srgbClr val="202020"/>
                </a:solidFill>
                <a:effectLst/>
                <a:latin typeface="+mn-lt"/>
              </a:rPr>
              <a:t>7 oktober 2024:</a:t>
            </a:r>
            <a:r>
              <a:rPr lang="sv-SE" sz="1400" b="0" i="0">
                <a:solidFill>
                  <a:srgbClr val="202020"/>
                </a:solidFill>
                <a:effectLst/>
                <a:latin typeface="+mn-lt"/>
              </a:rPr>
              <a:t> 43 kommuner uppger i årets kommunrankning, Miljöbästa kommun att de redan i dag har gränsvärden för utsläpp av växthusgaser från byggnader som uppförs. De kommunerna har Miljöbyggnad 4.0 som standard.</a:t>
            </a:r>
            <a:endParaRPr lang="sv-SE" sz="1400">
              <a:latin typeface="+mn-lt"/>
            </a:endParaRPr>
          </a:p>
        </p:txBody>
      </p:sp>
      <p:pic>
        <p:nvPicPr>
          <p:cNvPr id="6" name="Bildobjekt 5">
            <a:extLst>
              <a:ext uri="{FF2B5EF4-FFF2-40B4-BE49-F238E27FC236}">
                <a16:creationId xmlns:a16="http://schemas.microsoft.com/office/drawing/2014/main" id="{B7A48F5C-A49C-F428-32EB-D313EC8A65DE}"/>
              </a:ext>
            </a:extLst>
          </p:cNvPr>
          <p:cNvPicPr>
            <a:picLocks noChangeAspect="1"/>
          </p:cNvPicPr>
          <p:nvPr/>
        </p:nvPicPr>
        <p:blipFill>
          <a:blip r:embed="rId4"/>
          <a:stretch>
            <a:fillRect/>
          </a:stretch>
        </p:blipFill>
        <p:spPr>
          <a:xfrm>
            <a:off x="5699932" y="1047750"/>
            <a:ext cx="5175500" cy="5294204"/>
          </a:xfrm>
          <a:prstGeom prst="rect">
            <a:avLst/>
          </a:prstGeom>
        </p:spPr>
      </p:pic>
      <p:sp>
        <p:nvSpPr>
          <p:cNvPr id="7" name="Rektangel: rundade hörn 6">
            <a:extLst>
              <a:ext uri="{FF2B5EF4-FFF2-40B4-BE49-F238E27FC236}">
                <a16:creationId xmlns:a16="http://schemas.microsoft.com/office/drawing/2014/main" id="{62A94410-3007-5F63-C022-67143A3357D4}"/>
              </a:ext>
            </a:extLst>
          </p:cNvPr>
          <p:cNvSpPr/>
          <p:nvPr/>
        </p:nvSpPr>
        <p:spPr>
          <a:xfrm>
            <a:off x="806119" y="196850"/>
            <a:ext cx="10176206" cy="6464300"/>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srgbClr val="5B9BD5">
                  <a:lumMod val="40000"/>
                  <a:lumOff val="60000"/>
                </a:srgbClr>
              </a:solidFill>
              <a:effectLst/>
              <a:uLnTx/>
              <a:uFillTx/>
              <a:ea typeface="+mn-ea"/>
              <a:cs typeface="+mn-cs"/>
            </a:endParaRPr>
          </a:p>
        </p:txBody>
      </p:sp>
      <p:pic>
        <p:nvPicPr>
          <p:cNvPr id="12" name="Bildobjekt 11">
            <a:extLst>
              <a:ext uri="{FF2B5EF4-FFF2-40B4-BE49-F238E27FC236}">
                <a16:creationId xmlns:a16="http://schemas.microsoft.com/office/drawing/2014/main" id="{60710927-2C48-F327-CED3-A72BA3E28C3F}"/>
              </a:ext>
            </a:extLst>
          </p:cNvPr>
          <p:cNvPicPr>
            <a:picLocks noChangeAspect="1"/>
          </p:cNvPicPr>
          <p:nvPr/>
        </p:nvPicPr>
        <p:blipFill>
          <a:blip r:embed="rId5"/>
          <a:stretch>
            <a:fillRect/>
          </a:stretch>
        </p:blipFill>
        <p:spPr>
          <a:xfrm>
            <a:off x="1361379" y="3694852"/>
            <a:ext cx="4809341" cy="2368565"/>
          </a:xfrm>
          <a:prstGeom prst="rect">
            <a:avLst/>
          </a:prstGeom>
        </p:spPr>
      </p:pic>
    </p:spTree>
    <p:extLst>
      <p:ext uri="{BB962C8B-B14F-4D97-AF65-F5344CB8AC3E}">
        <p14:creationId xmlns:p14="http://schemas.microsoft.com/office/powerpoint/2010/main" val="22323349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32558F-9CD4-DA72-2FB9-AB201EDDFA7E}"/>
              </a:ext>
            </a:extLst>
          </p:cNvPr>
          <p:cNvSpPr>
            <a:spLocks noGrp="1"/>
          </p:cNvSpPr>
          <p:nvPr>
            <p:ph type="ctrTitle"/>
          </p:nvPr>
        </p:nvSpPr>
        <p:spPr>
          <a:xfrm>
            <a:off x="395918" y="428074"/>
            <a:ext cx="9359919" cy="699466"/>
          </a:xfrm>
        </p:spPr>
        <p:txBody>
          <a:bodyPr>
            <a:normAutofit/>
          </a:bodyPr>
          <a:lstStyle/>
          <a:p>
            <a:pPr marL="457200" indent="-228600">
              <a:lnSpc>
                <a:spcPct val="107000"/>
              </a:lnSpc>
              <a:spcBef>
                <a:spcPts val="1200"/>
              </a:spcBef>
            </a:pPr>
            <a:r>
              <a:rPr lang="sv-SE" sz="1800" b="1" kern="0" dirty="0">
                <a:solidFill>
                  <a:schemeClr val="bg2"/>
                </a:solidFill>
                <a:effectLst/>
                <a:latin typeface="Futura PT" panose="020B0502020204020303" pitchFamily="34" charset="0"/>
                <a:ea typeface="MS Gothic" panose="020B0609070205080204" pitchFamily="49" charset="-128"/>
                <a:cs typeface="Times New Roman" panose="02020603050405020304" pitchFamily="18" charset="0"/>
              </a:rPr>
              <a:t>Helsingborgs gränsvärdestrappa för klimatpåverkan i nyproduktion</a:t>
            </a:r>
          </a:p>
        </p:txBody>
      </p:sp>
      <p:sp>
        <p:nvSpPr>
          <p:cNvPr id="3" name="Underrubrik 2">
            <a:extLst>
              <a:ext uri="{FF2B5EF4-FFF2-40B4-BE49-F238E27FC236}">
                <a16:creationId xmlns:a16="http://schemas.microsoft.com/office/drawing/2014/main" id="{AF275452-5E50-8502-81C9-9A420E30675C}"/>
              </a:ext>
            </a:extLst>
          </p:cNvPr>
          <p:cNvSpPr>
            <a:spLocks noGrp="1"/>
          </p:cNvSpPr>
          <p:nvPr>
            <p:ph type="subTitle" idx="1"/>
          </p:nvPr>
        </p:nvSpPr>
        <p:spPr>
          <a:xfrm>
            <a:off x="631365" y="1592519"/>
            <a:ext cx="3242135" cy="1023681"/>
          </a:xfrm>
        </p:spPr>
        <p:txBody>
          <a:bodyPr>
            <a:normAutofit/>
          </a:bodyPr>
          <a:lstStyle/>
          <a:p>
            <a:r>
              <a:rPr lang="sv-SE" sz="1600">
                <a:latin typeface="+mn-lt"/>
              </a:rPr>
              <a:t>Vt 2025: Utkast remiss underlag</a:t>
            </a:r>
          </a:p>
        </p:txBody>
      </p:sp>
      <p:pic>
        <p:nvPicPr>
          <p:cNvPr id="6" name="Bildobjekt 5">
            <a:extLst>
              <a:ext uri="{FF2B5EF4-FFF2-40B4-BE49-F238E27FC236}">
                <a16:creationId xmlns:a16="http://schemas.microsoft.com/office/drawing/2014/main" id="{DBF1EE60-7A7D-FCA7-750F-F298B3C5427E}"/>
              </a:ext>
            </a:extLst>
          </p:cNvPr>
          <p:cNvPicPr>
            <a:picLocks noChangeAspect="1"/>
          </p:cNvPicPr>
          <p:nvPr/>
        </p:nvPicPr>
        <p:blipFill>
          <a:blip r:embed="rId2"/>
          <a:stretch>
            <a:fillRect/>
          </a:stretch>
        </p:blipFill>
        <p:spPr>
          <a:xfrm>
            <a:off x="4409621" y="2141377"/>
            <a:ext cx="6496957" cy="2295845"/>
          </a:xfrm>
          <a:prstGeom prst="rect">
            <a:avLst/>
          </a:prstGeom>
        </p:spPr>
      </p:pic>
      <p:cxnSp>
        <p:nvCxnSpPr>
          <p:cNvPr id="7" name="Rak koppling 6">
            <a:extLst>
              <a:ext uri="{FF2B5EF4-FFF2-40B4-BE49-F238E27FC236}">
                <a16:creationId xmlns:a16="http://schemas.microsoft.com/office/drawing/2014/main" id="{6DA99189-63A5-0EB6-9B39-994A9D170E6E}"/>
              </a:ext>
            </a:extLst>
          </p:cNvPr>
          <p:cNvCxnSpPr>
            <a:cxnSpLocks/>
          </p:cNvCxnSpPr>
          <p:nvPr/>
        </p:nvCxnSpPr>
        <p:spPr>
          <a:xfrm flipV="1">
            <a:off x="2389837" y="1987314"/>
            <a:ext cx="0" cy="1441686"/>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Rak pilkoppling 7">
            <a:extLst>
              <a:ext uri="{FF2B5EF4-FFF2-40B4-BE49-F238E27FC236}">
                <a16:creationId xmlns:a16="http://schemas.microsoft.com/office/drawing/2014/main" id="{559D846A-8BF3-D440-DA49-F5465A82786E}"/>
              </a:ext>
            </a:extLst>
          </p:cNvPr>
          <p:cNvCxnSpPr>
            <a:cxnSpLocks/>
          </p:cNvCxnSpPr>
          <p:nvPr/>
        </p:nvCxnSpPr>
        <p:spPr>
          <a:xfrm>
            <a:off x="2389837" y="3429000"/>
            <a:ext cx="1255063" cy="0"/>
          </a:xfrm>
          <a:prstGeom prst="straightConnector1">
            <a:avLst/>
          </a:prstGeom>
          <a:ln w="12700">
            <a:solidFill>
              <a:schemeClr val="accent2">
                <a:lumMod val="75000"/>
              </a:schemeClr>
            </a:solidFill>
            <a:tailEnd type="triangle"/>
          </a:ln>
        </p:spPr>
        <p:style>
          <a:lnRef idx="1">
            <a:schemeClr val="accent2"/>
          </a:lnRef>
          <a:fillRef idx="0">
            <a:schemeClr val="accent2"/>
          </a:fillRef>
          <a:effectRef idx="0">
            <a:schemeClr val="accent2"/>
          </a:effectRef>
          <a:fontRef idx="minor">
            <a:schemeClr val="tx1"/>
          </a:fontRef>
        </p:style>
      </p:cxnSp>
      <p:sp>
        <p:nvSpPr>
          <p:cNvPr id="12" name="Rektangel: rundade hörn 11">
            <a:extLst>
              <a:ext uri="{FF2B5EF4-FFF2-40B4-BE49-F238E27FC236}">
                <a16:creationId xmlns:a16="http://schemas.microsoft.com/office/drawing/2014/main" id="{9703DD60-FC86-4904-3608-61F3EACF8660}"/>
              </a:ext>
            </a:extLst>
          </p:cNvPr>
          <p:cNvSpPr/>
          <p:nvPr/>
        </p:nvSpPr>
        <p:spPr>
          <a:xfrm>
            <a:off x="4181020" y="1592519"/>
            <a:ext cx="6982280" cy="3309682"/>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ea typeface="+mn-ea"/>
              <a:cs typeface="+mn-cs"/>
            </a:endParaRPr>
          </a:p>
        </p:txBody>
      </p:sp>
    </p:spTree>
    <p:extLst>
      <p:ext uri="{BB962C8B-B14F-4D97-AF65-F5344CB8AC3E}">
        <p14:creationId xmlns:p14="http://schemas.microsoft.com/office/powerpoint/2010/main" val="4438874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DC8F5-85ED-AE01-1539-C611C401E226}"/>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A5F7510B-B544-BB01-1B17-9C34F2F9B0D3}"/>
              </a:ext>
            </a:extLst>
          </p:cNvPr>
          <p:cNvSpPr/>
          <p:nvPr/>
        </p:nvSpPr>
        <p:spPr>
          <a:xfrm>
            <a:off x="0" y="0"/>
            <a:ext cx="12192000" cy="6081312"/>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AB23191B-20B1-C614-9E0F-3FD7FCADC820}"/>
              </a:ext>
            </a:extLst>
          </p:cNvPr>
          <p:cNvSpPr>
            <a:spLocks noGrp="1"/>
          </p:cNvSpPr>
          <p:nvPr>
            <p:ph type="ctrTitle"/>
          </p:nvPr>
        </p:nvSpPr>
        <p:spPr>
          <a:xfrm>
            <a:off x="0" y="2282978"/>
            <a:ext cx="12192000" cy="2088232"/>
          </a:xfrm>
        </p:spPr>
        <p:txBody>
          <a:bodyPr>
            <a:normAutofit/>
          </a:bodyPr>
          <a:lstStyle/>
          <a:p>
            <a:pPr algn="ctr">
              <a:lnSpc>
                <a:spcPct val="150000"/>
              </a:lnSpc>
            </a:pPr>
            <a:r>
              <a:rPr kumimoji="0" lang="sv-SE" sz="3000" b="1" i="0" u="none" strike="noStrike" kern="1200" cap="none" spc="0" normalizeH="0" baseline="0" noProof="0" dirty="0">
                <a:ln>
                  <a:noFill/>
                </a:ln>
                <a:solidFill>
                  <a:schemeClr val="bg2"/>
                </a:solidFill>
                <a:effectLst/>
                <a:uLnTx/>
                <a:uFillTx/>
                <a:latin typeface="Futura PT" panose="020B0702020204020303" pitchFamily="34" charset="0"/>
                <a:ea typeface="+mj-ea"/>
                <a:cs typeface="+mj-cs"/>
              </a:rPr>
              <a:t>Hur</a:t>
            </a:r>
            <a:br>
              <a:rPr kumimoji="0" lang="sv-SE" sz="3000" b="1" i="0" u="none" strike="noStrike" kern="1200" cap="none" spc="0" normalizeH="0" baseline="0" noProof="0" dirty="0">
                <a:ln>
                  <a:noFill/>
                </a:ln>
                <a:solidFill>
                  <a:schemeClr val="bg2"/>
                </a:solidFill>
                <a:effectLst/>
                <a:uLnTx/>
                <a:uFillTx/>
                <a:latin typeface="Futura PT" panose="020B0702020204020303" pitchFamily="34" charset="0"/>
                <a:ea typeface="+mj-ea"/>
                <a:cs typeface="+mj-cs"/>
              </a:rPr>
            </a:br>
            <a:r>
              <a:rPr kumimoji="0" lang="sv-SE" sz="1800" b="1" i="0" u="none" strike="noStrike" kern="1200" cap="none" spc="0" normalizeH="0" baseline="0" noProof="0" dirty="0">
                <a:ln>
                  <a:noFill/>
                </a:ln>
                <a:solidFill>
                  <a:schemeClr val="bg2"/>
                </a:solidFill>
                <a:effectLst/>
                <a:uLnTx/>
                <a:uFillTx/>
                <a:latin typeface="Futura PT" panose="020B0702020204020303" pitchFamily="34" charset="0"/>
                <a:ea typeface="+mj-ea"/>
                <a:cs typeface="+mj-cs"/>
              </a:rPr>
              <a:t>Hur identifiera referensvärde att utgå ifrån, samt vad som är BATNEEC nivå?</a:t>
            </a:r>
            <a:endParaRPr lang="en-SE" sz="4000" dirty="0">
              <a:solidFill>
                <a:schemeClr val="bg2"/>
              </a:solidFill>
            </a:endParaRPr>
          </a:p>
        </p:txBody>
      </p:sp>
    </p:spTree>
    <p:extLst>
      <p:ext uri="{BB962C8B-B14F-4D97-AF65-F5344CB8AC3E}">
        <p14:creationId xmlns:p14="http://schemas.microsoft.com/office/powerpoint/2010/main" val="1582569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C42D5-B8F2-F005-DDE3-861BE091A340}"/>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C29463D3-9117-9D8B-D332-2F70F551D50C}"/>
              </a:ext>
            </a:extLst>
          </p:cNvPr>
          <p:cNvSpPr/>
          <p:nvPr/>
        </p:nvSpPr>
        <p:spPr>
          <a:xfrm>
            <a:off x="139194" y="4448687"/>
            <a:ext cx="3914460" cy="2281494"/>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  Mall: Hyresgästanpassning kontor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Rektangel 5">
            <a:extLst>
              <a:ext uri="{FF2B5EF4-FFF2-40B4-BE49-F238E27FC236}">
                <a16:creationId xmlns:a16="http://schemas.microsoft.com/office/drawing/2014/main" id="{8FC2F08F-4A27-2BF4-36B1-1D07C978ABDD}"/>
              </a:ext>
            </a:extLst>
          </p:cNvPr>
          <p:cNvSpPr/>
          <p:nvPr/>
        </p:nvSpPr>
        <p:spPr>
          <a:xfrm>
            <a:off x="4148185" y="4428014"/>
            <a:ext cx="3914460" cy="2302167"/>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Aktuellt projekt: Kv Gyllenstjärna 32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Rektangel 6">
            <a:extLst>
              <a:ext uri="{FF2B5EF4-FFF2-40B4-BE49-F238E27FC236}">
                <a16:creationId xmlns:a16="http://schemas.microsoft.com/office/drawing/2014/main" id="{68ACAE7F-297B-3612-E3C9-AC8A9C618E3D}"/>
              </a:ext>
            </a:extLst>
          </p:cNvPr>
          <p:cNvSpPr/>
          <p:nvPr/>
        </p:nvSpPr>
        <p:spPr>
          <a:xfrm>
            <a:off x="8138346" y="4428014"/>
            <a:ext cx="3914460" cy="2302167"/>
          </a:xfrm>
          <a:prstGeom prst="rect">
            <a:avLst/>
          </a:prstGeom>
          <a:solidFill>
            <a:schemeClr val="bg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Affärsmässigt val: Kv Gyllenstjärna 32</a:t>
            </a:r>
          </a:p>
        </p:txBody>
      </p:sp>
      <p:sp>
        <p:nvSpPr>
          <p:cNvPr id="173" name="textruta 172">
            <a:extLst>
              <a:ext uri="{FF2B5EF4-FFF2-40B4-BE49-F238E27FC236}">
                <a16:creationId xmlns:a16="http://schemas.microsoft.com/office/drawing/2014/main" id="{1EF2DCC0-AFD9-0FB5-0462-17F332CE07A1}"/>
              </a:ext>
            </a:extLst>
          </p:cNvPr>
          <p:cNvSpPr txBox="1"/>
          <p:nvPr/>
        </p:nvSpPr>
        <p:spPr>
          <a:xfrm>
            <a:off x="4053654" y="932193"/>
            <a:ext cx="7474963" cy="352404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defRPr/>
            </a:pPr>
            <a:r>
              <a:rPr kumimoji="0" lang="sv-SE" sz="1600" b="1" i="0" u="sng" strike="noStrike" kern="1200" cap="none" spc="0" normalizeH="0" baseline="0" noProof="0" dirty="0">
                <a:ln>
                  <a:noFill/>
                </a:ln>
                <a:solidFill>
                  <a:prstClr val="black"/>
                </a:solidFill>
                <a:effectLst/>
                <a:uLnTx/>
                <a:uFillTx/>
                <a:latin typeface="Calibri"/>
                <a:ea typeface="+mn-ea"/>
                <a:cs typeface="+mn-cs"/>
              </a:rPr>
              <a:t>Välj mall:</a:t>
            </a:r>
            <a:r>
              <a:rPr kumimoji="0" lang="sv-SE" sz="1600" b="0" i="0" u="none" strike="noStrike" kern="1200" cap="none" spc="0" normalizeH="0" baseline="0" noProof="0" dirty="0">
                <a:ln>
                  <a:noFill/>
                </a:ln>
                <a:solidFill>
                  <a:prstClr val="black"/>
                </a:solidFill>
                <a:effectLst/>
                <a:uLnTx/>
                <a:uFillTx/>
                <a:latin typeface="Calibri"/>
                <a:ea typeface="+mn-ea"/>
                <a:cs typeface="+mn-cs"/>
              </a:rPr>
              <a:t> För att spara på tid kan likande projekttyp från ett företagsinternt / </a:t>
            </a:r>
            <a:r>
              <a:rPr kumimoji="0" lang="sv-SE" sz="1600" b="0" i="0" u="none" strike="noStrike" kern="1200" cap="none" spc="0" normalizeH="0" baseline="0" noProof="0" dirty="0" err="1">
                <a:ln>
                  <a:noFill/>
                </a:ln>
                <a:solidFill>
                  <a:prstClr val="black"/>
                </a:solidFill>
                <a:effectLst/>
                <a:uLnTx/>
                <a:uFillTx/>
                <a:latin typeface="Calibri"/>
                <a:ea typeface="+mn-ea"/>
                <a:cs typeface="+mn-cs"/>
              </a:rPr>
              <a:t>sektorsgemensamt</a:t>
            </a:r>
            <a:r>
              <a:rPr kumimoji="0" lang="sv-SE" sz="1600" b="0" i="0" u="none" strike="noStrike" kern="1200" cap="none" spc="0" normalizeH="0" baseline="0" noProof="0" dirty="0">
                <a:ln>
                  <a:noFill/>
                </a:ln>
                <a:solidFill>
                  <a:prstClr val="black"/>
                </a:solidFill>
                <a:effectLst/>
                <a:uLnTx/>
                <a:uFillTx/>
                <a:latin typeface="Calibri"/>
                <a:ea typeface="+mn-ea"/>
                <a:cs typeface="+mn-cs"/>
              </a:rPr>
              <a:t> referensbibliotek användas (N/ROT/S). Klimatstrategier / klimatförbättringar är redan påbörjade, fortsätt… Alternativt skapa helt ny mall om särskild projekttyp saknas, öka bibliotekets datainsamling. </a:t>
            </a:r>
          </a:p>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defRPr/>
            </a:pPr>
            <a:r>
              <a:rPr kumimoji="0" lang="sv-SE" sz="1600" b="1" i="0" u="sng" strike="noStrike" kern="1200" cap="none" spc="0" normalizeH="0" baseline="0" noProof="0" dirty="0">
                <a:ln>
                  <a:noFill/>
                </a:ln>
                <a:solidFill>
                  <a:prstClr val="black"/>
                </a:solidFill>
                <a:effectLst/>
                <a:uLnTx/>
                <a:uFillTx/>
                <a:latin typeface="Calibri"/>
                <a:ea typeface="+mn-ea"/>
                <a:cs typeface="+mn-cs"/>
              </a:rPr>
              <a:t>Anpassa till ditt projekt:</a:t>
            </a:r>
            <a:r>
              <a:rPr kumimoji="0" lang="sv-SE" sz="1600" b="0" i="0" u="none" strike="noStrike" kern="1200" cap="none" spc="0" normalizeH="0" baseline="0" noProof="0" dirty="0">
                <a:ln>
                  <a:noFill/>
                </a:ln>
                <a:solidFill>
                  <a:prstClr val="black"/>
                </a:solidFill>
                <a:effectLst/>
                <a:uLnTx/>
                <a:uFillTx/>
                <a:latin typeface="Calibri"/>
                <a:ea typeface="+mn-ea"/>
                <a:cs typeface="+mn-cs"/>
              </a:rPr>
              <a:t> </a:t>
            </a:r>
            <a:r>
              <a:rPr kumimoji="0" lang="sv-SE" sz="1600" b="0" i="0" u="none" strike="noStrike" kern="1200" cap="none" spc="0" normalizeH="0" baseline="0" noProof="0" dirty="0" err="1">
                <a:ln>
                  <a:noFill/>
                </a:ln>
                <a:solidFill>
                  <a:prstClr val="black"/>
                </a:solidFill>
                <a:effectLst/>
                <a:uLnTx/>
                <a:uFillTx/>
                <a:latin typeface="Calibri"/>
                <a:ea typeface="+mn-ea"/>
                <a:cs typeface="+mn-cs"/>
              </a:rPr>
              <a:t>Projektanpassa</a:t>
            </a:r>
            <a:r>
              <a:rPr kumimoji="0" lang="sv-SE" sz="1600" b="0" i="0" u="none" strike="noStrike" kern="1200" cap="none" spc="0" normalizeH="0" baseline="0" noProof="0" dirty="0">
                <a:ln>
                  <a:noFill/>
                </a:ln>
                <a:solidFill>
                  <a:prstClr val="black"/>
                </a:solidFill>
                <a:effectLst/>
                <a:uLnTx/>
                <a:uFillTx/>
                <a:latin typeface="Calibri"/>
                <a:ea typeface="+mn-ea"/>
                <a:cs typeface="+mn-cs"/>
              </a:rPr>
              <a:t> innehållet i vald mall för att spegla det specifika projektet och dess specifika förutsättningar i kolumnen FFU. Det innebär att mallen justeras så att den överensstämmer med den egna byggnadens åtgärd och materialval.</a:t>
            </a:r>
          </a:p>
          <a:p>
            <a:pPr marL="342900" marR="0" lvl="0" indent="-342900" algn="l" defTabSz="914400" rtl="0" eaLnBrk="1" fontAlgn="auto" latinLnBrk="0" hangingPunct="1">
              <a:lnSpc>
                <a:spcPct val="100000"/>
              </a:lnSpc>
              <a:spcBef>
                <a:spcPts val="0"/>
              </a:spcBef>
              <a:spcAft>
                <a:spcPts val="600"/>
              </a:spcAft>
              <a:buClrTx/>
              <a:buSzTx/>
              <a:buFont typeface="+mj-lt"/>
              <a:buAutoNum type="arabicPeriod"/>
              <a:tabLst/>
              <a:defRPr/>
            </a:pPr>
            <a:r>
              <a:rPr kumimoji="0" lang="sv-SE" sz="1600" b="1" i="0" u="sng" strike="noStrike" kern="1200" cap="none" spc="0" normalizeH="0" baseline="0" noProof="0" dirty="0">
                <a:ln>
                  <a:noFill/>
                </a:ln>
                <a:solidFill>
                  <a:prstClr val="black"/>
                </a:solidFill>
                <a:effectLst/>
                <a:uLnTx/>
                <a:uFillTx/>
                <a:latin typeface="Calibri"/>
                <a:ea typeface="+mn-ea"/>
                <a:cs typeface="+mn-cs"/>
              </a:rPr>
              <a:t>Klimatåtgärder/affären: </a:t>
            </a:r>
            <a:r>
              <a:rPr kumimoji="0" lang="sv-SE" sz="1600" b="0" i="0" u="none" strike="noStrike" kern="1200" cap="none" spc="0" normalizeH="0" baseline="0" noProof="0" dirty="0">
                <a:ln>
                  <a:noFill/>
                </a:ln>
                <a:solidFill>
                  <a:prstClr val="black"/>
                </a:solidFill>
                <a:effectLst/>
                <a:uLnTx/>
                <a:uFillTx/>
                <a:latin typeface="Calibri"/>
                <a:ea typeface="+mn-ea"/>
                <a:cs typeface="+mn-cs"/>
              </a:rPr>
              <a:t>Identifiera klimatåtgärder i samtliga steg eller hur det traditionellt hade byggts. Justera val av byggmaterial/metod per byggdel så att helheten ”klimatförbättra” alternativt ”klimatoptimera” blir rimliga i ”ungefär samma kostnad”, samt ”till rimlig kostnad” (ca max 5-10% &gt; FFU kostnad)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74" name="Ellips 173">
            <a:extLst>
              <a:ext uri="{FF2B5EF4-FFF2-40B4-BE49-F238E27FC236}">
                <a16:creationId xmlns:a16="http://schemas.microsoft.com/office/drawing/2014/main" id="{CF66A29A-F321-7FB3-3AA2-374055BE1D95}"/>
              </a:ext>
            </a:extLst>
          </p:cNvPr>
          <p:cNvSpPr/>
          <p:nvPr/>
        </p:nvSpPr>
        <p:spPr>
          <a:xfrm>
            <a:off x="1864011" y="4033776"/>
            <a:ext cx="356135" cy="328392"/>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1</a:t>
            </a:r>
          </a:p>
        </p:txBody>
      </p:sp>
      <p:sp>
        <p:nvSpPr>
          <p:cNvPr id="180" name="Ellips 179">
            <a:extLst>
              <a:ext uri="{FF2B5EF4-FFF2-40B4-BE49-F238E27FC236}">
                <a16:creationId xmlns:a16="http://schemas.microsoft.com/office/drawing/2014/main" id="{9588327C-DD71-FEE2-9557-31AF33A1B99F}"/>
              </a:ext>
            </a:extLst>
          </p:cNvPr>
          <p:cNvSpPr/>
          <p:nvPr/>
        </p:nvSpPr>
        <p:spPr>
          <a:xfrm>
            <a:off x="9917508" y="4033776"/>
            <a:ext cx="356135" cy="328392"/>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3</a:t>
            </a:r>
          </a:p>
        </p:txBody>
      </p:sp>
      <p:sp>
        <p:nvSpPr>
          <p:cNvPr id="184" name="Rubrik 7">
            <a:extLst>
              <a:ext uri="{FF2B5EF4-FFF2-40B4-BE49-F238E27FC236}">
                <a16:creationId xmlns:a16="http://schemas.microsoft.com/office/drawing/2014/main" id="{AAEB4254-EA40-6DB3-641F-213A40505557}"/>
              </a:ext>
            </a:extLst>
          </p:cNvPr>
          <p:cNvSpPr txBox="1">
            <a:spLocks/>
          </p:cNvSpPr>
          <p:nvPr/>
        </p:nvSpPr>
        <p:spPr>
          <a:xfrm>
            <a:off x="536997" y="238924"/>
            <a:ext cx="1078069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Kund väljer sitt klimatavtryck – via det affärsmässiga smörgåsbordet</a:t>
            </a:r>
          </a:p>
        </p:txBody>
      </p:sp>
      <p:sp>
        <p:nvSpPr>
          <p:cNvPr id="9" name="Ellips 8">
            <a:extLst>
              <a:ext uri="{FF2B5EF4-FFF2-40B4-BE49-F238E27FC236}">
                <a16:creationId xmlns:a16="http://schemas.microsoft.com/office/drawing/2014/main" id="{1FA5C94C-5051-5C92-15A5-D1B3DF3F415E}"/>
              </a:ext>
            </a:extLst>
          </p:cNvPr>
          <p:cNvSpPr/>
          <p:nvPr/>
        </p:nvSpPr>
        <p:spPr>
          <a:xfrm>
            <a:off x="5927347" y="4038320"/>
            <a:ext cx="356135" cy="328392"/>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2</a:t>
            </a:r>
          </a:p>
        </p:txBody>
      </p:sp>
      <p:pic>
        <p:nvPicPr>
          <p:cNvPr id="4" name="Bildobjekt 3">
            <a:extLst>
              <a:ext uri="{FF2B5EF4-FFF2-40B4-BE49-F238E27FC236}">
                <a16:creationId xmlns:a16="http://schemas.microsoft.com/office/drawing/2014/main" id="{EF9E6995-F0AF-44BC-6023-14CB2F3443FE}"/>
              </a:ext>
            </a:extLst>
          </p:cNvPr>
          <p:cNvPicPr>
            <a:picLocks noChangeAspect="1"/>
          </p:cNvPicPr>
          <p:nvPr/>
        </p:nvPicPr>
        <p:blipFill>
          <a:blip r:embed="rId3"/>
          <a:stretch>
            <a:fillRect/>
          </a:stretch>
        </p:blipFill>
        <p:spPr>
          <a:xfrm>
            <a:off x="276905" y="4800964"/>
            <a:ext cx="3653688" cy="1747976"/>
          </a:xfrm>
          <a:prstGeom prst="rect">
            <a:avLst/>
          </a:prstGeom>
        </p:spPr>
      </p:pic>
      <p:pic>
        <p:nvPicPr>
          <p:cNvPr id="10" name="Bildobjekt 9">
            <a:extLst>
              <a:ext uri="{FF2B5EF4-FFF2-40B4-BE49-F238E27FC236}">
                <a16:creationId xmlns:a16="http://schemas.microsoft.com/office/drawing/2014/main" id="{152ABC31-5C02-335B-48B5-8F2CA176DA65}"/>
              </a:ext>
            </a:extLst>
          </p:cNvPr>
          <p:cNvPicPr>
            <a:picLocks noChangeAspect="1"/>
          </p:cNvPicPr>
          <p:nvPr/>
        </p:nvPicPr>
        <p:blipFill>
          <a:blip r:embed="rId4"/>
          <a:stretch>
            <a:fillRect/>
          </a:stretch>
        </p:blipFill>
        <p:spPr>
          <a:xfrm>
            <a:off x="4290333" y="4812719"/>
            <a:ext cx="3668983" cy="1747976"/>
          </a:xfrm>
          <a:prstGeom prst="rect">
            <a:avLst/>
          </a:prstGeom>
        </p:spPr>
      </p:pic>
      <p:pic>
        <p:nvPicPr>
          <p:cNvPr id="14" name="Bildobjekt 13">
            <a:extLst>
              <a:ext uri="{FF2B5EF4-FFF2-40B4-BE49-F238E27FC236}">
                <a16:creationId xmlns:a16="http://schemas.microsoft.com/office/drawing/2014/main" id="{ADFB6AFB-5EB0-5A19-DDEF-71C2385EC375}"/>
              </a:ext>
            </a:extLst>
          </p:cNvPr>
          <p:cNvPicPr>
            <a:picLocks noChangeAspect="1"/>
          </p:cNvPicPr>
          <p:nvPr/>
        </p:nvPicPr>
        <p:blipFill>
          <a:blip r:embed="rId5"/>
          <a:stretch>
            <a:fillRect/>
          </a:stretch>
        </p:blipFill>
        <p:spPr>
          <a:xfrm>
            <a:off x="8261083" y="4825176"/>
            <a:ext cx="3668983" cy="1735519"/>
          </a:xfrm>
          <a:prstGeom prst="rect">
            <a:avLst/>
          </a:prstGeom>
        </p:spPr>
      </p:pic>
      <p:sp>
        <p:nvSpPr>
          <p:cNvPr id="18" name="Ellips 17">
            <a:extLst>
              <a:ext uri="{FF2B5EF4-FFF2-40B4-BE49-F238E27FC236}">
                <a16:creationId xmlns:a16="http://schemas.microsoft.com/office/drawing/2014/main" id="{23527553-7A34-1558-9795-8C9BCFE3BE12}"/>
              </a:ext>
            </a:extLst>
          </p:cNvPr>
          <p:cNvSpPr/>
          <p:nvPr/>
        </p:nvSpPr>
        <p:spPr>
          <a:xfrm>
            <a:off x="10131294" y="4957948"/>
            <a:ext cx="562106" cy="179202"/>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Pil: högerböjd 18">
            <a:extLst>
              <a:ext uri="{FF2B5EF4-FFF2-40B4-BE49-F238E27FC236}">
                <a16:creationId xmlns:a16="http://schemas.microsoft.com/office/drawing/2014/main" id="{5BCABDF4-5E84-9AD6-24CF-C1EFE4DED117}"/>
              </a:ext>
            </a:extLst>
          </p:cNvPr>
          <p:cNvSpPr/>
          <p:nvPr/>
        </p:nvSpPr>
        <p:spPr>
          <a:xfrm flipH="1" flipV="1">
            <a:off x="10514872" y="5202995"/>
            <a:ext cx="235720" cy="655159"/>
          </a:xfrm>
          <a:prstGeom prst="curvedRightArrow">
            <a:avLst/>
          </a:pr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Ellips 19">
            <a:extLst>
              <a:ext uri="{FF2B5EF4-FFF2-40B4-BE49-F238E27FC236}">
                <a16:creationId xmlns:a16="http://schemas.microsoft.com/office/drawing/2014/main" id="{E8FBA94A-85B9-1C64-6801-8AB3DC9FE804}"/>
              </a:ext>
            </a:extLst>
          </p:cNvPr>
          <p:cNvSpPr/>
          <p:nvPr/>
        </p:nvSpPr>
        <p:spPr>
          <a:xfrm>
            <a:off x="10334494" y="5923148"/>
            <a:ext cx="360757" cy="117384"/>
          </a:xfrm>
          <a:prstGeom prst="ellipse">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4" name="Grupp 23">
            <a:extLst>
              <a:ext uri="{FF2B5EF4-FFF2-40B4-BE49-F238E27FC236}">
                <a16:creationId xmlns:a16="http://schemas.microsoft.com/office/drawing/2014/main" id="{C5FDA61B-4350-02D3-6812-9614FB6C05F7}"/>
              </a:ext>
            </a:extLst>
          </p:cNvPr>
          <p:cNvGrpSpPr/>
          <p:nvPr/>
        </p:nvGrpSpPr>
        <p:grpSpPr>
          <a:xfrm>
            <a:off x="960120" y="1389888"/>
            <a:ext cx="1911096" cy="1956816"/>
            <a:chOff x="960120" y="1389888"/>
            <a:chExt cx="1911096" cy="1956816"/>
          </a:xfrm>
        </p:grpSpPr>
        <p:sp>
          <p:nvSpPr>
            <p:cNvPr id="2" name="Rektangel: rundade hörn 1">
              <a:extLst>
                <a:ext uri="{FF2B5EF4-FFF2-40B4-BE49-F238E27FC236}">
                  <a16:creationId xmlns:a16="http://schemas.microsoft.com/office/drawing/2014/main" id="{2A348C3C-E7B0-56BC-015C-92BFE4944634}"/>
                </a:ext>
              </a:extLst>
            </p:cNvPr>
            <p:cNvSpPr/>
            <p:nvPr/>
          </p:nvSpPr>
          <p:spPr>
            <a:xfrm>
              <a:off x="960120" y="1389888"/>
              <a:ext cx="1911096" cy="1956816"/>
            </a:xfrm>
            <a:prstGeom prst="roundRect">
              <a:avLst/>
            </a:prstGeom>
            <a:noFill/>
            <a:ln w="3810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70AD47"/>
                </a:solidFill>
                <a:effectLst/>
                <a:uLnTx/>
                <a:uFillTx/>
                <a:latin typeface="Calibri"/>
                <a:ea typeface="+mn-ea"/>
                <a:cs typeface="+mn-cs"/>
              </a:endParaRPr>
            </a:p>
          </p:txBody>
        </p:sp>
        <p:pic>
          <p:nvPicPr>
            <p:cNvPr id="8" name="Bild 7" descr="Fotavtryck med hel fyllning">
              <a:extLst>
                <a:ext uri="{FF2B5EF4-FFF2-40B4-BE49-F238E27FC236}">
                  <a16:creationId xmlns:a16="http://schemas.microsoft.com/office/drawing/2014/main" id="{3CB92B52-4D82-6C45-9567-C8F1E09701D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73474" y="1832613"/>
              <a:ext cx="1238418" cy="1238418"/>
            </a:xfrm>
            <a:prstGeom prst="rect">
              <a:avLst/>
            </a:prstGeom>
          </p:spPr>
        </p:pic>
        <p:pic>
          <p:nvPicPr>
            <p:cNvPr id="21" name="Bild 20" descr="Planta med hel fyllning">
              <a:extLst>
                <a:ext uri="{FF2B5EF4-FFF2-40B4-BE49-F238E27FC236}">
                  <a16:creationId xmlns:a16="http://schemas.microsoft.com/office/drawing/2014/main" id="{3D6208E7-4855-C912-B135-693EF10B29B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71319" y="2914084"/>
              <a:ext cx="353313" cy="353313"/>
            </a:xfrm>
            <a:prstGeom prst="rect">
              <a:avLst/>
            </a:prstGeom>
          </p:spPr>
        </p:pic>
        <p:pic>
          <p:nvPicPr>
            <p:cNvPr id="23" name="Bild 22" descr="Regn med hel fyllning">
              <a:extLst>
                <a:ext uri="{FF2B5EF4-FFF2-40B4-BE49-F238E27FC236}">
                  <a16:creationId xmlns:a16="http://schemas.microsoft.com/office/drawing/2014/main" id="{197C8E2B-DE1F-A406-C17E-E705E9BA43D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351314" y="1556940"/>
              <a:ext cx="421516" cy="421516"/>
            </a:xfrm>
            <a:prstGeom prst="rect">
              <a:avLst/>
            </a:prstGeom>
          </p:spPr>
        </p:pic>
      </p:grpSp>
    </p:spTree>
    <p:extLst>
      <p:ext uri="{BB962C8B-B14F-4D97-AF65-F5344CB8AC3E}">
        <p14:creationId xmlns:p14="http://schemas.microsoft.com/office/powerpoint/2010/main" val="9944835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4EAA2-0CAB-2E90-9FF2-9D6D573A1456}"/>
            </a:ext>
          </a:extLst>
        </p:cNvPr>
        <p:cNvGrpSpPr/>
        <p:nvPr/>
      </p:nvGrpSpPr>
      <p:grpSpPr>
        <a:xfrm>
          <a:off x="0" y="0"/>
          <a:ext cx="0" cy="0"/>
          <a:chOff x="0" y="0"/>
          <a:chExt cx="0" cy="0"/>
        </a:xfrm>
      </p:grpSpPr>
      <p:sp>
        <p:nvSpPr>
          <p:cNvPr id="2" name="Rubrik 7">
            <a:extLst>
              <a:ext uri="{FF2B5EF4-FFF2-40B4-BE49-F238E27FC236}">
                <a16:creationId xmlns:a16="http://schemas.microsoft.com/office/drawing/2014/main" id="{9B4AA40D-713A-1D2D-E1AB-1A898929415B}"/>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Välj mall – Exempel Tillbyggnad</a:t>
            </a:r>
            <a:endParaRPr kumimoji="0" lang="sv-SE" sz="2100" b="0"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graphicFrame>
        <p:nvGraphicFramePr>
          <p:cNvPr id="15" name="Tabell 14">
            <a:extLst>
              <a:ext uri="{FF2B5EF4-FFF2-40B4-BE49-F238E27FC236}">
                <a16:creationId xmlns:a16="http://schemas.microsoft.com/office/drawing/2014/main" id="{84F87732-1710-BEE7-16AB-22152EED8641}"/>
              </a:ext>
            </a:extLst>
          </p:cNvPr>
          <p:cNvGraphicFramePr>
            <a:graphicFrameLocks noGrp="1"/>
          </p:cNvGraphicFramePr>
          <p:nvPr/>
        </p:nvGraphicFramePr>
        <p:xfrm>
          <a:off x="630482" y="1543392"/>
          <a:ext cx="10866120" cy="4713545"/>
        </p:xfrm>
        <a:graphic>
          <a:graphicData uri="http://schemas.openxmlformats.org/drawingml/2006/table">
            <a:tbl>
              <a:tblPr firstRow="1" firstCol="1" bandRow="1"/>
              <a:tblGrid>
                <a:gridCol w="2018620">
                  <a:extLst>
                    <a:ext uri="{9D8B030D-6E8A-4147-A177-3AD203B41FA5}">
                      <a16:colId xmlns:a16="http://schemas.microsoft.com/office/drawing/2014/main" val="877544477"/>
                    </a:ext>
                  </a:extLst>
                </a:gridCol>
                <a:gridCol w="884750">
                  <a:extLst>
                    <a:ext uri="{9D8B030D-6E8A-4147-A177-3AD203B41FA5}">
                      <a16:colId xmlns:a16="http://schemas.microsoft.com/office/drawing/2014/main" val="166767647"/>
                    </a:ext>
                  </a:extLst>
                </a:gridCol>
                <a:gridCol w="884750">
                  <a:extLst>
                    <a:ext uri="{9D8B030D-6E8A-4147-A177-3AD203B41FA5}">
                      <a16:colId xmlns:a16="http://schemas.microsoft.com/office/drawing/2014/main" val="2185212560"/>
                    </a:ext>
                  </a:extLst>
                </a:gridCol>
                <a:gridCol w="884750">
                  <a:extLst>
                    <a:ext uri="{9D8B030D-6E8A-4147-A177-3AD203B41FA5}">
                      <a16:colId xmlns:a16="http://schemas.microsoft.com/office/drawing/2014/main" val="123483175"/>
                    </a:ext>
                  </a:extLst>
                </a:gridCol>
                <a:gridCol w="884750">
                  <a:extLst>
                    <a:ext uri="{9D8B030D-6E8A-4147-A177-3AD203B41FA5}">
                      <a16:colId xmlns:a16="http://schemas.microsoft.com/office/drawing/2014/main" val="1974305534"/>
                    </a:ext>
                  </a:extLst>
                </a:gridCol>
                <a:gridCol w="884750">
                  <a:extLst>
                    <a:ext uri="{9D8B030D-6E8A-4147-A177-3AD203B41FA5}">
                      <a16:colId xmlns:a16="http://schemas.microsoft.com/office/drawing/2014/main" val="246907962"/>
                    </a:ext>
                  </a:extLst>
                </a:gridCol>
                <a:gridCol w="884750">
                  <a:extLst>
                    <a:ext uri="{9D8B030D-6E8A-4147-A177-3AD203B41FA5}">
                      <a16:colId xmlns:a16="http://schemas.microsoft.com/office/drawing/2014/main" val="3267691223"/>
                    </a:ext>
                  </a:extLst>
                </a:gridCol>
                <a:gridCol w="884750">
                  <a:extLst>
                    <a:ext uri="{9D8B030D-6E8A-4147-A177-3AD203B41FA5}">
                      <a16:colId xmlns:a16="http://schemas.microsoft.com/office/drawing/2014/main" val="3061043734"/>
                    </a:ext>
                  </a:extLst>
                </a:gridCol>
                <a:gridCol w="884750">
                  <a:extLst>
                    <a:ext uri="{9D8B030D-6E8A-4147-A177-3AD203B41FA5}">
                      <a16:colId xmlns:a16="http://schemas.microsoft.com/office/drawing/2014/main" val="1163424937"/>
                    </a:ext>
                  </a:extLst>
                </a:gridCol>
                <a:gridCol w="884750">
                  <a:extLst>
                    <a:ext uri="{9D8B030D-6E8A-4147-A177-3AD203B41FA5}">
                      <a16:colId xmlns:a16="http://schemas.microsoft.com/office/drawing/2014/main" val="1364977829"/>
                    </a:ext>
                  </a:extLst>
                </a:gridCol>
                <a:gridCol w="884750">
                  <a:extLst>
                    <a:ext uri="{9D8B030D-6E8A-4147-A177-3AD203B41FA5}">
                      <a16:colId xmlns:a16="http://schemas.microsoft.com/office/drawing/2014/main" val="1386489174"/>
                    </a:ext>
                  </a:extLst>
                </a:gridCol>
              </a:tblGrid>
              <a:tr h="612196">
                <a:tc>
                  <a:txBody>
                    <a:bodyPr/>
                    <a:lstStyle/>
                    <a:p>
                      <a:r>
                        <a:rPr lang="sv-SE" sz="900">
                          <a:effectLst/>
                          <a:latin typeface="Arial" panose="020B0604020202020204" pitchFamily="34" charset="0"/>
                          <a:ea typeface="Times New Roman" panose="02020603050405020304" pitchFamily="18" charset="0"/>
                          <a:cs typeface="Arial" panose="020B0604020202020204" pitchFamily="34" charset="0"/>
                        </a:rPr>
                        <a:t>0</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900">
                          <a:effectLst/>
                          <a:latin typeface="Arial" panose="020B0604020202020204" pitchFamily="34" charset="0"/>
                          <a:ea typeface="Times New Roman" panose="02020603050405020304" pitchFamily="18" charset="0"/>
                          <a:cs typeface="Arial" panose="020B0604020202020204" pitchFamily="34" charset="0"/>
                        </a:rPr>
                        <a:t>Cirkulär hantering av befintligt</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Arial" panose="020B0604020202020204" pitchFamily="34" charset="0"/>
                          <a:ea typeface="Times New Roman" panose="02020603050405020304" pitchFamily="18" charset="0"/>
                          <a:cs typeface="Arial" panose="020B0604020202020204" pitchFamily="34" charset="0"/>
                        </a:rPr>
                        <a:t>00</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Sammansatta</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Arial" panose="020B0604020202020204" pitchFamily="34" charset="0"/>
                          <a:ea typeface="Times New Roman" panose="02020603050405020304" pitchFamily="18" charset="0"/>
                          <a:cs typeface="Arial" panose="020B0604020202020204" pitchFamily="34" charset="0"/>
                        </a:rPr>
                        <a:t>01</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Planering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Arial" panose="020B0604020202020204" pitchFamily="34" charset="0"/>
                          <a:ea typeface="Times New Roman" panose="02020603050405020304" pitchFamily="18" charset="0"/>
                          <a:cs typeface="Arial" panose="020B0604020202020204" pitchFamily="34" charset="0"/>
                        </a:rPr>
                        <a:t>02</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Cirkuläritets-inventering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Arial" panose="020B0604020202020204" pitchFamily="34" charset="0"/>
                          <a:ea typeface="Times New Roman" panose="02020603050405020304" pitchFamily="18" charset="0"/>
                          <a:cs typeface="Arial" panose="020B0604020202020204" pitchFamily="34" charset="0"/>
                        </a:rPr>
                        <a:t>03</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Info till hyresgäster, grannar, leverantörer</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Arial" panose="020B0604020202020204" pitchFamily="34" charset="0"/>
                          <a:ea typeface="Times New Roman" panose="02020603050405020304" pitchFamily="18" charset="0"/>
                          <a:cs typeface="Arial" panose="020B0604020202020204" pitchFamily="34" charset="0"/>
                        </a:rPr>
                        <a:t>04</a:t>
                      </a:r>
                    </a:p>
                    <a:p>
                      <a:r>
                        <a:rPr lang="sv-SE" sz="700">
                          <a:effectLst/>
                          <a:latin typeface="Arial" panose="020B0604020202020204" pitchFamily="34" charset="0"/>
                          <a:ea typeface="Times New Roman" panose="02020603050405020304" pitchFamily="18" charset="0"/>
                          <a:cs typeface="Arial" panose="020B0604020202020204" pitchFamily="34" charset="0"/>
                        </a:rPr>
                        <a:t>Sanering, damm och andra risker vid ändring </a:t>
                      </a:r>
                      <a:endParaRPr lang="sv-SE" sz="8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Arial" panose="020B0604020202020204" pitchFamily="34" charset="0"/>
                          <a:ea typeface="Times New Roman" panose="02020603050405020304" pitchFamily="18" charset="0"/>
                          <a:cs typeface="Arial" panose="020B0604020202020204" pitchFamily="34" charset="0"/>
                        </a:rPr>
                        <a:t>05</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Demolering till återbruk och återtillverkning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Arial" panose="020B0604020202020204" pitchFamily="34" charset="0"/>
                          <a:ea typeface="Times New Roman" panose="02020603050405020304" pitchFamily="18" charset="0"/>
                          <a:cs typeface="Arial" panose="020B0604020202020204" pitchFamily="34" charset="0"/>
                        </a:rPr>
                        <a:t>06</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700">
                          <a:effectLst/>
                          <a:latin typeface="Arial" panose="020B0604020202020204" pitchFamily="34" charset="0"/>
                          <a:ea typeface="Times New Roman" panose="02020603050405020304" pitchFamily="18" charset="0"/>
                          <a:cs typeface="Arial" panose="020B0604020202020204" pitchFamily="34" charset="0"/>
                        </a:rPr>
                        <a:t>Håltagning</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Arial" panose="020B0604020202020204" pitchFamily="34" charset="0"/>
                          <a:ea typeface="Times New Roman" panose="02020603050405020304" pitchFamily="18" charset="0"/>
                          <a:cs typeface="Arial" panose="020B0604020202020204" pitchFamily="34" charset="0"/>
                        </a:rPr>
                        <a:t>07</a:t>
                      </a:r>
                    </a:p>
                    <a:p>
                      <a:r>
                        <a:rPr lang="sv-SE" sz="700">
                          <a:effectLst/>
                          <a:latin typeface="Arial" panose="020B0604020202020204" pitchFamily="34" charset="0"/>
                          <a:ea typeface="Times New Roman" panose="02020603050405020304" pitchFamily="18" charset="0"/>
                          <a:cs typeface="Arial" panose="020B0604020202020204" pitchFamily="34" charset="0"/>
                        </a:rPr>
                        <a:t>Begränsad rivning –material-återvinning, energiåtervinning, deponi</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effectLst/>
                          <a:latin typeface="Arial" panose="020B0604020202020204" pitchFamily="34" charset="0"/>
                          <a:ea typeface="Times New Roman" panose="02020603050405020304" pitchFamily="18" charset="0"/>
                          <a:cs typeface="Arial" panose="020B0604020202020204" pitchFamily="34" charset="0"/>
                        </a:rPr>
                        <a:t>08 </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700">
                          <a:effectLst/>
                          <a:latin typeface="Arial" panose="020B0604020202020204" pitchFamily="34" charset="0"/>
                          <a:ea typeface="Times New Roman" panose="02020603050405020304" pitchFamily="18" charset="0"/>
                          <a:cs typeface="Arial" panose="020B0604020202020204" pitchFamily="34" charset="0"/>
                        </a:rPr>
                        <a:t>Betydande rivning –material-återvinning, energiåtervinning, deponi</a:t>
                      </a:r>
                      <a:endParaRPr lang="sv-SE" sz="105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effectLst/>
                          <a:latin typeface="Arial" panose="020B0604020202020204" pitchFamily="34" charset="0"/>
                          <a:ea typeface="Times New Roman" panose="02020603050405020304" pitchFamily="18" charset="0"/>
                          <a:cs typeface="Arial" panose="020B0604020202020204" pitchFamily="34" charset="0"/>
                        </a:rPr>
                        <a:t>09 Rivning hel byggnad –material-återvinning, energiåtervinning, deponi</a:t>
                      </a:r>
                      <a:endParaRPr lang="sv-SE" sz="105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0300051"/>
                  </a:ext>
                </a:extLst>
              </a:tr>
              <a:tr h="408131">
                <a:tc>
                  <a:txBody>
                    <a:bodyPr/>
                    <a:lstStyle/>
                    <a:p>
                      <a:r>
                        <a:rPr lang="sv-SE" sz="900">
                          <a:effectLst/>
                          <a:latin typeface="Arial" panose="020B0604020202020204" pitchFamily="34" charset="0"/>
                          <a:ea typeface="Times New Roman" panose="02020603050405020304" pitchFamily="18" charset="0"/>
                        </a:rPr>
                        <a:t>1</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MARK</a:t>
                      </a:r>
                      <a:endParaRPr lang="sv-SE" sz="1000">
                        <a:effectLst/>
                        <a:latin typeface="Times New Roman" panose="02020603050405020304" pitchFamily="18" charset="0"/>
                        <a:ea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10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11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Röjning, Rivning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Flyttning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12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Schakter, </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fyllning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13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Markförstärkning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Dränering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14</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15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Ledningar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Kulvert</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tunnlar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16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Vägar och planer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17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Trädgård</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18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Markutrustning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Stödmurar, komple-mentbyggnad</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19</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0916279"/>
                  </a:ext>
                </a:extLst>
              </a:tr>
              <a:tr h="387973">
                <a:tc>
                  <a:txBody>
                    <a:bodyPr/>
                    <a:lstStyle/>
                    <a:p>
                      <a:r>
                        <a:rPr lang="sv-SE" sz="900">
                          <a:effectLst/>
                          <a:latin typeface="Arial" panose="020B0604020202020204" pitchFamily="34" charset="0"/>
                          <a:ea typeface="Times New Roman" panose="02020603050405020304" pitchFamily="18" charset="0"/>
                        </a:rPr>
                        <a:t>2</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HUSUNDERBYGGNAD</a:t>
                      </a:r>
                      <a:endParaRPr lang="sv-SE" sz="1000">
                        <a:effectLst/>
                        <a:latin typeface="Times New Roman" panose="02020603050405020304" pitchFamily="18" charset="0"/>
                        <a:ea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20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21</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22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Schakt</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Fyllning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23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Markförstärkning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Dränering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24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Grundkon-struktioner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25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Kulvert och tunnlar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26</a:t>
                      </a:r>
                    </a:p>
                    <a:p>
                      <a:r>
                        <a:rPr lang="sv-SE" sz="700">
                          <a:effectLst/>
                          <a:latin typeface="Times New Roman" panose="02020603050405020304" pitchFamily="18" charset="0"/>
                          <a:ea typeface="Times New Roman" panose="02020603050405020304" pitchFamily="18" charset="0"/>
                        </a:rPr>
                        <a:t>Garage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27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Platta på mark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28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Husunderbyggnad</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29</a:t>
                      </a:r>
                    </a:p>
                    <a:p>
                      <a:r>
                        <a:rPr lang="sv-SE" sz="700">
                          <a:effectLst/>
                          <a:latin typeface="Times New Roman" panose="02020603050405020304" pitchFamily="18" charset="0"/>
                          <a:ea typeface="Times New Roman" panose="02020603050405020304" pitchFamily="18" charset="0"/>
                        </a:rPr>
                        <a:t>Usunderbyggnad,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4048286"/>
                  </a:ext>
                </a:extLst>
              </a:tr>
              <a:tr h="387973">
                <a:tc>
                  <a:txBody>
                    <a:bodyPr/>
                    <a:lstStyle/>
                    <a:p>
                      <a:r>
                        <a:rPr lang="sv-SE" sz="900">
                          <a:effectLst/>
                          <a:latin typeface="Arial" panose="020B0604020202020204" pitchFamily="34" charset="0"/>
                          <a:ea typeface="Times New Roman" panose="02020603050405020304" pitchFamily="18" charset="0"/>
                        </a:rPr>
                        <a:t>3</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STOMME</a:t>
                      </a:r>
                      <a:endParaRPr lang="sv-SE" sz="1000">
                        <a:effectLst/>
                        <a:latin typeface="Times New Roman" panose="02020603050405020304" pitchFamily="18" charset="0"/>
                        <a:ea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30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31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Väggar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32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 Pelare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33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Prefab</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34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Bjälklag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Balkar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35</a:t>
                      </a:r>
                    </a:p>
                    <a:p>
                      <a:r>
                        <a:rPr lang="sv-SE" sz="700">
                          <a:effectLst/>
                          <a:latin typeface="Times New Roman" panose="02020603050405020304" pitchFamily="18" charset="0"/>
                          <a:ea typeface="Times New Roman" panose="02020603050405020304" pitchFamily="18" charset="0"/>
                        </a:rPr>
                        <a:t>Smide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36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Trappor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Hissschakt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37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Samverk</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Takstomme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38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39</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Stomme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2386074"/>
                  </a:ext>
                </a:extLst>
              </a:tr>
              <a:tr h="408131">
                <a:tc>
                  <a:txBody>
                    <a:bodyPr/>
                    <a:lstStyle/>
                    <a:p>
                      <a:r>
                        <a:rPr lang="sv-SE" sz="900">
                          <a:effectLst/>
                          <a:latin typeface="Arial" panose="020B0604020202020204" pitchFamily="34" charset="0"/>
                          <a:ea typeface="Times New Roman" panose="02020603050405020304" pitchFamily="18" charset="0"/>
                        </a:rPr>
                        <a:t>4</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YTTERTAK</a:t>
                      </a:r>
                      <a:endParaRPr lang="sv-SE" sz="1000">
                        <a:effectLst/>
                        <a:latin typeface="Times New Roman" panose="02020603050405020304" pitchFamily="18" charset="0"/>
                        <a:ea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40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41 Takstomme</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42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Taklagskompl</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43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Taktäckning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44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Takfot och gavlar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45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Öppnings-</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Kompletteringar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Takluckor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46</a:t>
                      </a:r>
                    </a:p>
                    <a:p>
                      <a:r>
                        <a:rPr lang="sv-SE" sz="700">
                          <a:effectLst/>
                          <a:latin typeface="Times New Roman" panose="02020603050405020304" pitchFamily="18" charset="0"/>
                          <a:ea typeface="Times New Roman" panose="02020603050405020304" pitchFamily="18" charset="0"/>
                        </a:rPr>
                        <a:t>Plåt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47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Terrasser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Altaner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48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Yttertak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49</a:t>
                      </a:r>
                    </a:p>
                    <a:p>
                      <a:r>
                        <a:rPr lang="sv-SE" sz="700">
                          <a:effectLst/>
                          <a:latin typeface="Times New Roman" panose="02020603050405020304" pitchFamily="18" charset="0"/>
                          <a:ea typeface="Times New Roman" panose="02020603050405020304" pitchFamily="18" charset="0"/>
                        </a:rPr>
                        <a:t>Yttertak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03926518"/>
                  </a:ext>
                </a:extLst>
              </a:tr>
              <a:tr h="387973">
                <a:tc>
                  <a:txBody>
                    <a:bodyPr/>
                    <a:lstStyle/>
                    <a:p>
                      <a:r>
                        <a:rPr lang="sv-SE" sz="900">
                          <a:effectLst/>
                          <a:latin typeface="Arial" panose="020B0604020202020204" pitchFamily="34" charset="0"/>
                          <a:ea typeface="Times New Roman" panose="02020603050405020304" pitchFamily="18" charset="0"/>
                        </a:rPr>
                        <a:t>5</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FASADER</a:t>
                      </a:r>
                      <a:endParaRPr lang="sv-SE" sz="1000">
                        <a:effectLst/>
                        <a:latin typeface="Times New Roman" panose="02020603050405020304" pitchFamily="18" charset="0"/>
                        <a:ea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50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51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Stomkomplettering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Utfackning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52</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53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Fasadbeklädnad</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54</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55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Fönster, Dörrar Partier, Portar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56</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57</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58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Ytterväggar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59</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2251067"/>
                  </a:ext>
                </a:extLst>
              </a:tr>
              <a:tr h="408131">
                <a:tc>
                  <a:txBody>
                    <a:bodyPr/>
                    <a:lstStyle/>
                    <a:p>
                      <a:r>
                        <a:rPr lang="sv-SE" sz="900">
                          <a:effectLst/>
                          <a:latin typeface="Arial" panose="020B0604020202020204" pitchFamily="34" charset="0"/>
                          <a:ea typeface="Times New Roman" panose="02020603050405020304" pitchFamily="18" charset="0"/>
                        </a:rPr>
                        <a:t>6</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STOMKOMPLETTERING</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RUMSBILDNING</a:t>
                      </a:r>
                      <a:endParaRPr lang="sv-SE" sz="1000">
                        <a:effectLst/>
                        <a:latin typeface="Times New Roman" panose="02020603050405020304" pitchFamily="18" charset="0"/>
                        <a:ea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60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61</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Insida yttervägg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62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Undergolv</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38100" cap="flat" cmpd="sng" algn="ctr">
                      <a:solidFill>
                        <a:srgbClr val="00B050"/>
                      </a:solidFill>
                      <a:prstDash val="solid"/>
                      <a:round/>
                      <a:headEnd type="none" w="med" len="med"/>
                      <a:tailEnd type="none" w="med" len="med"/>
                    </a:lnL>
                    <a:lnR w="9525"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v-SE" sz="700">
                          <a:effectLst/>
                          <a:latin typeface="Times New Roman" panose="02020603050405020304" pitchFamily="18" charset="0"/>
                          <a:ea typeface="Times New Roman" panose="02020603050405020304" pitchFamily="18" charset="0"/>
                        </a:rPr>
                        <a:t>63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Innerväggar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v-SE" sz="700">
                          <a:effectLst/>
                          <a:latin typeface="Times New Roman" panose="02020603050405020304" pitchFamily="18" charset="0"/>
                          <a:ea typeface="Times New Roman" panose="02020603050405020304" pitchFamily="18" charset="0"/>
                        </a:rPr>
                        <a:t>64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Innertak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38100" cap="flat" cmpd="sng" algn="ctr">
                      <a:solidFill>
                        <a:srgbClr val="00B05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v-SE" sz="700">
                          <a:effectLst/>
                          <a:latin typeface="Times New Roman" panose="02020603050405020304" pitchFamily="18" charset="0"/>
                          <a:ea typeface="Times New Roman" panose="02020603050405020304" pitchFamily="18" charset="0"/>
                        </a:rPr>
                        <a:t>65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Invändiga </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Dörrar</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Glaspartier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38100" cap="flat" cmpd="sng" algn="ctr">
                      <a:solidFill>
                        <a:srgbClr val="00B050"/>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66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Invändiga trappor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67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Efterlagning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68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Huskomplettering Rumsbildning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69</a:t>
                      </a:r>
                    </a:p>
                    <a:p>
                      <a:r>
                        <a:rPr lang="sv-SE" sz="700">
                          <a:effectLst/>
                          <a:latin typeface="Times New Roman" panose="02020603050405020304" pitchFamily="18" charset="0"/>
                          <a:ea typeface="Times New Roman" panose="02020603050405020304" pitchFamily="18" charset="0"/>
                        </a:rPr>
                        <a:t>Rumskomplettering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6313544"/>
                  </a:ext>
                </a:extLst>
              </a:tr>
              <a:tr h="408131">
                <a:tc>
                  <a:txBody>
                    <a:bodyPr/>
                    <a:lstStyle/>
                    <a:p>
                      <a:r>
                        <a:rPr lang="sv-SE" sz="900">
                          <a:effectLst/>
                          <a:latin typeface="Arial" panose="020B0604020202020204" pitchFamily="34" charset="0"/>
                          <a:ea typeface="Times New Roman" panose="02020603050405020304" pitchFamily="18" charset="0"/>
                        </a:rPr>
                        <a:t>7 </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INVÄNDIGA YTSKIKT</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RUMSKOMPLETTERING</a:t>
                      </a:r>
                      <a:endParaRPr lang="sv-SE" sz="1000">
                        <a:effectLst/>
                        <a:latin typeface="Times New Roman" panose="02020603050405020304" pitchFamily="18" charset="0"/>
                        <a:ea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70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71</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72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 golv trappor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38100" cap="flat" cmpd="sng" algn="ctr">
                      <a:solidFill>
                        <a:srgbClr val="00B050"/>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r>
                        <a:rPr lang="sv-SE" sz="700">
                          <a:effectLst/>
                          <a:latin typeface="Times New Roman" panose="02020603050405020304" pitchFamily="18" charset="0"/>
                          <a:ea typeface="Times New Roman" panose="02020603050405020304" pitchFamily="18" charset="0"/>
                        </a:rPr>
                        <a:t>73</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 väggar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r>
                        <a:rPr lang="sv-SE" sz="700">
                          <a:effectLst/>
                          <a:latin typeface="Times New Roman" panose="02020603050405020304" pitchFamily="18" charset="0"/>
                          <a:ea typeface="Times New Roman" panose="02020603050405020304" pitchFamily="18" charset="0"/>
                        </a:rPr>
                        <a:t>74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Ytskikt tak och undertak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v-SE" sz="700">
                          <a:effectLst/>
                          <a:latin typeface="Times New Roman" panose="02020603050405020304" pitchFamily="18" charset="0"/>
                          <a:ea typeface="Times New Roman" panose="02020603050405020304" pitchFamily="18" charset="0"/>
                        </a:rPr>
                        <a:t>75</a:t>
                      </a:r>
                    </a:p>
                    <a:p>
                      <a:r>
                        <a:rPr lang="sv-SE" sz="700">
                          <a:effectLst/>
                          <a:latin typeface="Times New Roman" panose="02020603050405020304" pitchFamily="18" charset="0"/>
                          <a:ea typeface="Times New Roman" panose="02020603050405020304" pitchFamily="18" charset="0"/>
                        </a:rPr>
                        <a:t>Målning</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38100" cap="flat" cmpd="sng" algn="ctr">
                      <a:solidFill>
                        <a:srgbClr val="00B050"/>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76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Vitvaror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77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Skåp och inrednings-snickerier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78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Rumskomplettering</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38100" cap="flat" cmpd="sng" algn="ctr">
                      <a:solidFill>
                        <a:srgbClr val="00B05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r>
                        <a:rPr lang="sv-SE" sz="700">
                          <a:effectLst/>
                          <a:latin typeface="Times New Roman" panose="02020603050405020304" pitchFamily="18" charset="0"/>
                          <a:ea typeface="Times New Roman" panose="02020603050405020304" pitchFamily="18" charset="0"/>
                        </a:rPr>
                        <a:t>79</a:t>
                      </a:r>
                    </a:p>
                    <a:p>
                      <a:r>
                        <a:rPr lang="sv-SE" sz="700">
                          <a:effectLst/>
                          <a:latin typeface="Times New Roman" panose="02020603050405020304" pitchFamily="18" charset="0"/>
                          <a:ea typeface="Times New Roman" panose="02020603050405020304" pitchFamily="18" charset="0"/>
                        </a:rPr>
                        <a:t>Rumskomplettering</a:t>
                      </a:r>
                    </a:p>
                    <a:p>
                      <a:r>
                        <a:rPr lang="sv-SE" sz="700">
                          <a:effectLst/>
                          <a:latin typeface="Times New Roman" panose="02020603050405020304" pitchFamily="18" charset="0"/>
                          <a:ea typeface="Times New Roman" panose="02020603050405020304" pitchFamily="18" charset="0"/>
                        </a:rPr>
                        <a:t>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38100" cap="flat" cmpd="sng" algn="ctr">
                      <a:solidFill>
                        <a:srgbClr val="00B050"/>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2198274"/>
                  </a:ext>
                </a:extLst>
              </a:tr>
              <a:tr h="387973">
                <a:tc>
                  <a:txBody>
                    <a:bodyPr/>
                    <a:lstStyle/>
                    <a:p>
                      <a:r>
                        <a:rPr lang="sv-SE" sz="900">
                          <a:effectLst/>
                          <a:latin typeface="Arial" panose="020B0604020202020204" pitchFamily="34" charset="0"/>
                          <a:ea typeface="Times New Roman" panose="02020603050405020304" pitchFamily="18" charset="0"/>
                        </a:rPr>
                        <a:t>8</a:t>
                      </a:r>
                      <a:endParaRPr lang="sv-SE" sz="1000">
                        <a:effectLst/>
                        <a:latin typeface="Times New Roman" panose="02020603050405020304" pitchFamily="18" charset="0"/>
                        <a:ea typeface="Times New Roman" panose="02020603050405020304" pitchFamily="18" charset="0"/>
                      </a:endParaRPr>
                    </a:p>
                    <a:p>
                      <a:r>
                        <a:rPr lang="sv-SE" sz="900">
                          <a:effectLst/>
                          <a:latin typeface="Arial" panose="020B0604020202020204" pitchFamily="34" charset="0"/>
                          <a:ea typeface="Times New Roman" panose="02020603050405020304" pitchFamily="18" charset="0"/>
                        </a:rPr>
                        <a:t>INSTALLATIONER</a:t>
                      </a:r>
                      <a:endParaRPr lang="sv-SE" sz="1000">
                        <a:effectLst/>
                        <a:latin typeface="Times New Roman" panose="02020603050405020304" pitchFamily="18" charset="0"/>
                        <a:ea typeface="Times New Roman" panose="02020603050405020304" pitchFamily="18"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80</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Sammansatta</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r>
                        <a:rPr lang="sv-SE" sz="700">
                          <a:effectLst/>
                          <a:latin typeface="Times New Roman" panose="02020603050405020304" pitchFamily="18" charset="0"/>
                          <a:ea typeface="Times New Roman" panose="02020603050405020304" pitchFamily="18" charset="0"/>
                        </a:rPr>
                        <a:t>81</a:t>
                      </a:r>
                    </a:p>
                    <a:p>
                      <a:r>
                        <a:rPr lang="sv-SE" sz="700">
                          <a:effectLst/>
                          <a:latin typeface="Times New Roman" panose="02020603050405020304" pitchFamily="18" charset="0"/>
                          <a:ea typeface="Times New Roman" panose="02020603050405020304" pitchFamily="18" charset="0"/>
                        </a:rPr>
                        <a:t>Integrerade solcellser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82</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Process</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83</a:t>
                      </a:r>
                    </a:p>
                    <a:p>
                      <a:r>
                        <a:rPr lang="sv-SE" sz="700">
                          <a:effectLst/>
                          <a:latin typeface="Times New Roman" panose="02020603050405020304" pitchFamily="18" charset="0"/>
                          <a:ea typeface="Times New Roman" panose="02020603050405020304" pitchFamily="18" charset="0"/>
                        </a:rPr>
                        <a:t>Storkök</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38100" cap="flat" cmpd="sng" algn="ctr">
                      <a:solidFill>
                        <a:srgbClr val="00B05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84</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Värme och sanitet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38100" cap="flat" cmpd="sng" algn="ctr">
                      <a:solidFill>
                        <a:srgbClr val="00B050"/>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r>
                        <a:rPr lang="sv-SE" sz="700">
                          <a:effectLst/>
                          <a:latin typeface="Times New Roman" panose="02020603050405020304" pitchFamily="18" charset="0"/>
                          <a:ea typeface="Times New Roman" panose="02020603050405020304" pitchFamily="18" charset="0"/>
                        </a:rPr>
                        <a:t>85</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Kyla och luft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r>
                        <a:rPr lang="sv-SE" sz="700">
                          <a:effectLst/>
                          <a:latin typeface="Times New Roman" panose="02020603050405020304" pitchFamily="18" charset="0"/>
                          <a:ea typeface="Times New Roman" panose="02020603050405020304" pitchFamily="18" charset="0"/>
                        </a:rPr>
                        <a:t>86</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El</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9525" cap="flat" cmpd="sng" algn="ctr">
                      <a:solidFill>
                        <a:schemeClr val="tx1"/>
                      </a:solidFill>
                      <a:prstDash val="solid"/>
                      <a:round/>
                      <a:headEnd type="none" w="med" len="med"/>
                      <a:tailEnd type="none" w="med" len="med"/>
                    </a:lnL>
                    <a:lnR w="38100" cap="flat" cmpd="sng" algn="ctr">
                      <a:solidFill>
                        <a:srgbClr val="00B050"/>
                      </a:solidFill>
                      <a:prstDash val="solid"/>
                      <a:round/>
                      <a:headEnd type="none" w="med" len="med"/>
                      <a:tailEnd type="none" w="med" len="med"/>
                    </a:lnR>
                    <a:lnT w="38100" cap="flat" cmpd="sng" algn="ctr">
                      <a:solidFill>
                        <a:srgbClr val="00B050"/>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r>
                        <a:rPr lang="sv-SE" sz="700">
                          <a:effectLst/>
                          <a:latin typeface="Times New Roman" panose="02020603050405020304" pitchFamily="18" charset="0"/>
                          <a:ea typeface="Times New Roman" panose="02020603050405020304" pitchFamily="18" charset="0"/>
                        </a:rPr>
                        <a:t>87</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Transport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a:effectLst/>
                          <a:latin typeface="Times New Roman" panose="02020603050405020304" pitchFamily="18" charset="0"/>
                          <a:ea typeface="Times New Roman" panose="02020603050405020304" pitchFamily="18" charset="0"/>
                        </a:rPr>
                        <a:t>88</a:t>
                      </a:r>
                      <a:endParaRPr lang="sv-SE" sz="1000">
                        <a:effectLst/>
                        <a:latin typeface="Times New Roman" panose="02020603050405020304" pitchFamily="18" charset="0"/>
                        <a:ea typeface="Times New Roman" panose="02020603050405020304" pitchFamily="18" charset="0"/>
                      </a:endParaRPr>
                    </a:p>
                    <a:p>
                      <a:r>
                        <a:rPr lang="sv-SE" sz="700">
                          <a:effectLst/>
                          <a:latin typeface="Times New Roman" panose="02020603050405020304" pitchFamily="18" charset="0"/>
                          <a:ea typeface="Times New Roman" panose="02020603050405020304" pitchFamily="18" charset="0"/>
                        </a:rPr>
                        <a:t>Styr och regler</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38100" cap="flat" cmpd="sng" algn="ctr">
                      <a:solidFill>
                        <a:srgbClr val="00B050"/>
                      </a:solidFill>
                      <a:prstDash val="solid"/>
                      <a:round/>
                      <a:headEnd type="none" w="med" len="med"/>
                      <a:tailEnd type="none" w="med" len="med"/>
                    </a:lnL>
                    <a:lnR w="38100" cap="flat" cmpd="sng" algn="ctr">
                      <a:solidFill>
                        <a:srgbClr val="00B050"/>
                      </a:solidFill>
                      <a:prstDash val="solid"/>
                      <a:round/>
                      <a:headEnd type="none" w="med" len="med"/>
                      <a:tailEnd type="none" w="med" len="med"/>
                    </a:lnR>
                    <a:lnT w="9525" cap="flat" cmpd="sng" algn="ctr">
                      <a:solidFill>
                        <a:schemeClr val="tx1"/>
                      </a:solidFill>
                      <a:prstDash val="solid"/>
                      <a:round/>
                      <a:headEnd type="none" w="med" len="med"/>
                      <a:tailEnd type="none" w="med" len="med"/>
                    </a:lnT>
                    <a:lnB w="38100" cap="flat" cmpd="sng" algn="ctr">
                      <a:solidFill>
                        <a:srgbClr val="00B050"/>
                      </a:solidFill>
                      <a:prstDash val="solid"/>
                      <a:round/>
                      <a:headEnd type="none" w="med" len="med"/>
                      <a:tailEnd type="none" w="med" len="med"/>
                    </a:lnB>
                    <a:solidFill>
                      <a:schemeClr val="accent5">
                        <a:lumMod val="40000"/>
                        <a:lumOff val="60000"/>
                      </a:schemeClr>
                    </a:solidFill>
                  </a:tcPr>
                </a:tc>
                <a:tc>
                  <a:txBody>
                    <a:bodyPr/>
                    <a:lstStyle/>
                    <a:p>
                      <a:r>
                        <a:rPr lang="sv-SE" sz="700">
                          <a:effectLst/>
                          <a:latin typeface="Times New Roman" panose="02020603050405020304" pitchFamily="18" charset="0"/>
                          <a:ea typeface="Times New Roman" panose="02020603050405020304" pitchFamily="18" charset="0"/>
                        </a:rPr>
                        <a:t>89</a:t>
                      </a:r>
                    </a:p>
                    <a:p>
                      <a:r>
                        <a:rPr lang="sv-SE" sz="700">
                          <a:effectLst/>
                          <a:latin typeface="Times New Roman" panose="02020603050405020304" pitchFamily="18" charset="0"/>
                          <a:ea typeface="Times New Roman" panose="02020603050405020304" pitchFamily="18" charset="0"/>
                        </a:rPr>
                        <a:t>Installationer övrigt</a:t>
                      </a:r>
                      <a:endParaRPr lang="sv-SE" sz="1000">
                        <a:effectLst/>
                        <a:latin typeface="Times New Roman" panose="02020603050405020304" pitchFamily="18" charset="0"/>
                        <a:ea typeface="Times New Roman" panose="02020603050405020304" pitchFamily="18" charset="0"/>
                      </a:endParaRPr>
                    </a:p>
                  </a:txBody>
                  <a:tcPr marL="68580" marR="68580" marT="0" marB="0" anchor="ctr">
                    <a:lnL w="38100" cap="flat" cmpd="sng" algn="ctr">
                      <a:solidFill>
                        <a:srgbClr val="00B050"/>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2674331"/>
                  </a:ext>
                </a:extLst>
              </a:tr>
              <a:tr h="408131">
                <a:tc>
                  <a:txBody>
                    <a:bodyPr/>
                    <a:lstStyle/>
                    <a:p>
                      <a:r>
                        <a:rPr lang="sv-SE" sz="900">
                          <a:effectLst/>
                          <a:latin typeface="Arial" panose="020B0604020202020204" pitchFamily="34" charset="0"/>
                          <a:ea typeface="Times New Roman" panose="02020603050405020304" pitchFamily="18" charset="0"/>
                          <a:cs typeface="Arial" panose="020B0604020202020204" pitchFamily="34" charset="0"/>
                        </a:rPr>
                        <a:t>A4</a:t>
                      </a:r>
                      <a:endParaRPr lang="sv-SE" sz="1000">
                        <a:effectLst/>
                        <a:latin typeface="Arial" panose="020B0604020202020204" pitchFamily="34" charset="0"/>
                        <a:ea typeface="Times New Roman" panose="02020603050405020304" pitchFamily="18" charset="0"/>
                        <a:cs typeface="Arial" panose="020B0604020202020204" pitchFamily="34" charset="0"/>
                      </a:endParaRPr>
                    </a:p>
                    <a:p>
                      <a:r>
                        <a:rPr lang="sv-SE" sz="900">
                          <a:effectLst/>
                          <a:latin typeface="Arial" panose="020B0604020202020204" pitchFamily="34" charset="0"/>
                          <a:ea typeface="Times New Roman" panose="02020603050405020304" pitchFamily="18" charset="0"/>
                          <a:cs typeface="Arial" panose="020B0604020202020204" pitchFamily="34" charset="0"/>
                        </a:rPr>
                        <a:t>Byggtransporter</a:t>
                      </a:r>
                      <a:endParaRPr lang="sv-SE" sz="10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2">
                  <a:txBody>
                    <a:bodyPr/>
                    <a:lstStyle/>
                    <a:p>
                      <a:r>
                        <a:rPr lang="sv-SE" sz="700" kern="1200">
                          <a:solidFill>
                            <a:schemeClr val="tx1"/>
                          </a:solidFill>
                          <a:effectLst/>
                          <a:latin typeface="Arial" panose="020B0604020202020204" pitchFamily="34" charset="0"/>
                          <a:ea typeface="+mn-ea"/>
                          <a:cs typeface="Arial" panose="020B0604020202020204" pitchFamily="34" charset="0"/>
                        </a:rPr>
                        <a:t>01</a:t>
                      </a:r>
                    </a:p>
                    <a:p>
                      <a:r>
                        <a:rPr lang="sv-SE" sz="700" kern="1200">
                          <a:solidFill>
                            <a:schemeClr val="tx1"/>
                          </a:solidFill>
                          <a:effectLst/>
                          <a:latin typeface="Arial" panose="020B0604020202020204" pitchFamily="34" charset="0"/>
                          <a:ea typeface="+mn-ea"/>
                          <a:cs typeface="Arial" panose="020B0604020202020204" pitchFamily="34" charset="0"/>
                        </a:rPr>
                        <a:t>Planering, Mätning och Upphandlingsstyrning</a:t>
                      </a:r>
                      <a:endParaRPr lang="sv-SE" sz="700">
                        <a:effectLst/>
                        <a:latin typeface="Arial" panose="020B0604020202020204" pitchFamily="34"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2">
                  <a:txBody>
                    <a:bodyPr/>
                    <a:lstStyle/>
                    <a:p>
                      <a:r>
                        <a:rPr lang="sv-SE" sz="700">
                          <a:effectLst/>
                          <a:latin typeface="Arial" panose="020B0604020202020204" pitchFamily="34" charset="0"/>
                          <a:ea typeface="Times New Roman" panose="02020603050405020304" pitchFamily="18" charset="0"/>
                          <a:cs typeface="Arial" panose="020B0604020202020204" pitchFamily="34" charset="0"/>
                        </a:rPr>
                        <a:t>02</a:t>
                      </a:r>
                    </a:p>
                    <a:p>
                      <a:r>
                        <a:rPr lang="sv-SE" sz="700">
                          <a:effectLst/>
                          <a:latin typeface="Arial" panose="020B0604020202020204" pitchFamily="34" charset="0"/>
                          <a:ea typeface="Times New Roman" panose="02020603050405020304" pitchFamily="18" charset="0"/>
                          <a:cs typeface="Arial" panose="020B0604020202020204" pitchFamily="34" charset="0"/>
                        </a:rPr>
                        <a:t>Projektering</a:t>
                      </a: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kern="1200">
                          <a:solidFill>
                            <a:schemeClr val="tx1"/>
                          </a:solidFill>
                          <a:effectLst/>
                          <a:latin typeface="Arial" panose="020B0604020202020204" pitchFamily="34" charset="0"/>
                          <a:ea typeface="+mn-ea"/>
                          <a:cs typeface="Arial" panose="020B0604020202020204" pitchFamily="34" charset="0"/>
                        </a:rPr>
                        <a:t>04</a:t>
                      </a:r>
                    </a:p>
                    <a:p>
                      <a:r>
                        <a:rPr lang="sv-SE" sz="700" kern="1200">
                          <a:solidFill>
                            <a:schemeClr val="tx1"/>
                          </a:solidFill>
                          <a:effectLst/>
                          <a:latin typeface="Arial" panose="020B0604020202020204" pitchFamily="34" charset="0"/>
                          <a:ea typeface="+mn-ea"/>
                          <a:cs typeface="Arial" panose="020B0604020202020204" pitchFamily="34" charset="0"/>
                        </a:rPr>
                        <a:t>Produktionsplanering för Byggtransporter</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kern="1200">
                          <a:solidFill>
                            <a:schemeClr val="tx1"/>
                          </a:solidFill>
                          <a:effectLst/>
                          <a:latin typeface="Arial" panose="020B0604020202020204" pitchFamily="34" charset="0"/>
                          <a:ea typeface="+mn-ea"/>
                          <a:cs typeface="Arial" panose="020B0604020202020204" pitchFamily="34" charset="0"/>
                        </a:rPr>
                        <a:t>05 Transport- och </a:t>
                      </a:r>
                      <a:r>
                        <a:rPr lang="sv-SE" sz="700" kern="1200" err="1">
                          <a:solidFill>
                            <a:schemeClr val="tx1"/>
                          </a:solidFill>
                          <a:effectLst/>
                          <a:latin typeface="Arial" panose="020B0604020202020204" pitchFamily="34" charset="0"/>
                          <a:ea typeface="+mn-ea"/>
                          <a:cs typeface="Arial" panose="020B0604020202020204" pitchFamily="34" charset="0"/>
                        </a:rPr>
                        <a:t>Logistikhubbar</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kern="1200">
                          <a:solidFill>
                            <a:schemeClr val="tx1"/>
                          </a:solidFill>
                          <a:effectLst/>
                          <a:latin typeface="Arial" panose="020B0604020202020204" pitchFamily="34" charset="0"/>
                          <a:ea typeface="+mn-ea"/>
                          <a:cs typeface="Arial" panose="020B0604020202020204" pitchFamily="34" charset="0"/>
                        </a:rPr>
                        <a:t>06</a:t>
                      </a:r>
                    </a:p>
                    <a:p>
                      <a:r>
                        <a:rPr lang="sv-SE" sz="700" kern="1200">
                          <a:solidFill>
                            <a:schemeClr val="tx1"/>
                          </a:solidFill>
                          <a:effectLst/>
                          <a:latin typeface="Arial" panose="020B0604020202020204" pitchFamily="34" charset="0"/>
                          <a:ea typeface="+mn-ea"/>
                          <a:cs typeface="Arial" panose="020B0604020202020204" pitchFamily="34" charset="0"/>
                        </a:rPr>
                        <a:t>Transportmedel och Utrustning</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r>
                        <a:rPr lang="sv-SE" sz="700" kern="1200">
                          <a:solidFill>
                            <a:schemeClr val="tx1"/>
                          </a:solidFill>
                          <a:effectLst/>
                          <a:latin typeface="Arial" panose="020B0604020202020204" pitchFamily="34" charset="0"/>
                          <a:ea typeface="+mn-ea"/>
                          <a:cs typeface="Arial" panose="020B0604020202020204" pitchFamily="34" charset="0"/>
                        </a:rPr>
                        <a:t>07</a:t>
                      </a:r>
                    </a:p>
                    <a:p>
                      <a:r>
                        <a:rPr lang="sv-SE" sz="700" kern="1200">
                          <a:solidFill>
                            <a:schemeClr val="tx1"/>
                          </a:solidFill>
                          <a:effectLst/>
                          <a:latin typeface="Arial" panose="020B0604020202020204" pitchFamily="34" charset="0"/>
                          <a:ea typeface="+mn-ea"/>
                          <a:cs typeface="Arial" panose="020B0604020202020204" pitchFamily="34" charset="0"/>
                        </a:rPr>
                        <a:t>Säkerhet och Miljö</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gridSpan="2">
                  <a:txBody>
                    <a:bodyPr/>
                    <a:lstStyle/>
                    <a:p>
                      <a:r>
                        <a:rPr lang="sv-SE" sz="700" kern="1200">
                          <a:solidFill>
                            <a:schemeClr val="tx1"/>
                          </a:solidFill>
                          <a:effectLst/>
                          <a:latin typeface="Arial" panose="020B0604020202020204" pitchFamily="34" charset="0"/>
                          <a:ea typeface="+mn-ea"/>
                          <a:cs typeface="Arial" panose="020B0604020202020204" pitchFamily="34" charset="0"/>
                        </a:rPr>
                        <a:t>08</a:t>
                      </a:r>
                    </a:p>
                    <a:p>
                      <a:r>
                        <a:rPr lang="sv-SE" sz="700" kern="1200">
                          <a:solidFill>
                            <a:schemeClr val="tx1"/>
                          </a:solidFill>
                          <a:effectLst/>
                          <a:latin typeface="Arial" panose="020B0604020202020204" pitchFamily="34" charset="0"/>
                          <a:ea typeface="+mn-ea"/>
                          <a:cs typeface="Arial" panose="020B0604020202020204" pitchFamily="34" charset="0"/>
                        </a:rPr>
                        <a:t>Kommunikationssystem och Koordinering</a:t>
                      </a:r>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38100" cap="flat" cmpd="sng" algn="ctr">
                      <a:solidFill>
                        <a:srgbClr val="00B050"/>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2529336"/>
                  </a:ext>
                </a:extLst>
              </a:tr>
              <a:tr h="387973">
                <a:tc>
                  <a:txBody>
                    <a:bodyPr/>
                    <a:lstStyle/>
                    <a:p>
                      <a:r>
                        <a:rPr lang="sv-SE" sz="1000">
                          <a:effectLst/>
                          <a:latin typeface="Arial" panose="020B0604020202020204" pitchFamily="34" charset="0"/>
                          <a:ea typeface="Times New Roman" panose="02020603050405020304" pitchFamily="18" charset="0"/>
                          <a:cs typeface="Arial" panose="020B0604020202020204" pitchFamily="34" charset="0"/>
                        </a:rPr>
                        <a:t>A5</a:t>
                      </a:r>
                      <a:endParaRPr lang="sv-SE" sz="900" b="1">
                        <a:effectLst/>
                        <a:latin typeface="Arial" panose="020B0604020202020204" pitchFamily="34" charset="0"/>
                        <a:ea typeface="Times New Roman" panose="02020603050405020304" pitchFamily="18" charset="0"/>
                        <a:cs typeface="Arial" panose="020B0604020202020204" pitchFamily="34" charset="0"/>
                      </a:endParaRPr>
                    </a:p>
                    <a:p>
                      <a:r>
                        <a:rPr lang="sv-SE" sz="900" b="1">
                          <a:effectLst/>
                          <a:latin typeface="Arial" panose="020B0604020202020204" pitchFamily="34" charset="0"/>
                          <a:ea typeface="Times New Roman" panose="02020603050405020304" pitchFamily="18" charset="0"/>
                          <a:cs typeface="Arial" panose="020B0604020202020204" pitchFamily="34" charset="0"/>
                        </a:rPr>
                        <a:t>Byggarbetsplats</a:t>
                      </a: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2">
                  <a:txBody>
                    <a:bodyPr/>
                    <a:lstStyle/>
                    <a:p>
                      <a:pPr lvl="0"/>
                      <a:r>
                        <a:rPr lang="sv-SE" sz="700" kern="1200">
                          <a:solidFill>
                            <a:schemeClr val="tx1"/>
                          </a:solidFill>
                          <a:effectLst/>
                          <a:latin typeface="Arial" panose="020B0604020202020204" pitchFamily="34" charset="0"/>
                          <a:ea typeface="+mn-ea"/>
                          <a:cs typeface="Arial" panose="020B0604020202020204" pitchFamily="34" charset="0"/>
                        </a:rPr>
                        <a:t>A5.1 </a:t>
                      </a:r>
                    </a:p>
                    <a:p>
                      <a:pPr lvl="0"/>
                      <a:r>
                        <a:rPr lang="sv-SE" sz="700" kern="1200">
                          <a:solidFill>
                            <a:schemeClr val="tx1"/>
                          </a:solidFill>
                          <a:effectLst/>
                          <a:latin typeface="Arial" panose="020B0604020202020204" pitchFamily="34" charset="0"/>
                          <a:ea typeface="+mn-ea"/>
                          <a:cs typeface="Arial" panose="020B0604020202020204" pitchFamily="34" charset="0"/>
                        </a:rPr>
                        <a:t>Hantering av cirkularitet på byggarbetsplatsen</a:t>
                      </a: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40000"/>
                        <a:lumOff val="60000"/>
                      </a:schemeClr>
                    </a:solidFill>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2">
                  <a:txBody>
                    <a:bodyPr/>
                    <a:lstStyle/>
                    <a:p>
                      <a:pPr lvl="0"/>
                      <a:r>
                        <a:rPr lang="sv-SE" sz="700" kern="1200">
                          <a:solidFill>
                            <a:schemeClr val="tx1"/>
                          </a:solidFill>
                          <a:effectLst/>
                          <a:latin typeface="Arial" panose="020B0604020202020204" pitchFamily="34" charset="0"/>
                          <a:ea typeface="+mn-ea"/>
                          <a:cs typeface="Arial" panose="020B0604020202020204" pitchFamily="34" charset="0"/>
                        </a:rPr>
                        <a:t>A5.2</a:t>
                      </a:r>
                    </a:p>
                    <a:p>
                      <a:pPr lvl="0"/>
                      <a:r>
                        <a:rPr lang="sv-SE" sz="700" kern="1200">
                          <a:solidFill>
                            <a:schemeClr val="tx1"/>
                          </a:solidFill>
                          <a:effectLst/>
                          <a:latin typeface="Arial" panose="020B0604020202020204" pitchFamily="34" charset="0"/>
                          <a:ea typeface="+mn-ea"/>
                          <a:cs typeface="Arial" panose="020B0604020202020204" pitchFamily="34" charset="0"/>
                        </a:rPr>
                        <a:t>Byggarbetsplatsens fordon, maskiner och apparater</a:t>
                      </a: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2">
                  <a:txBody>
                    <a:bodyPr/>
                    <a:lstStyle/>
                    <a:p>
                      <a:pPr lvl="0"/>
                      <a:r>
                        <a:rPr lang="sv-SE" sz="700" kern="1200">
                          <a:solidFill>
                            <a:schemeClr val="tx1"/>
                          </a:solidFill>
                          <a:effectLst/>
                          <a:latin typeface="Arial" panose="020B0604020202020204" pitchFamily="34" charset="0"/>
                          <a:ea typeface="+mn-ea"/>
                          <a:cs typeface="Arial" panose="020B0604020202020204" pitchFamily="34" charset="0"/>
                        </a:rPr>
                        <a:t>A5.3</a:t>
                      </a:r>
                    </a:p>
                    <a:p>
                      <a:pPr lvl="0"/>
                      <a:r>
                        <a:rPr lang="sv-SE" sz="700" kern="1200">
                          <a:solidFill>
                            <a:schemeClr val="tx1"/>
                          </a:solidFill>
                          <a:effectLst/>
                          <a:latin typeface="Arial" panose="020B0604020202020204" pitchFamily="34" charset="0"/>
                          <a:ea typeface="+mn-ea"/>
                          <a:cs typeface="Arial" panose="020B0604020202020204" pitchFamily="34" charset="0"/>
                        </a:rPr>
                        <a:t>Tillfälliga byggbodar, byggkontor, förråd och containers</a:t>
                      </a: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2">
                  <a:txBody>
                    <a:bodyPr/>
                    <a:lstStyle/>
                    <a:p>
                      <a:pPr lvl="0"/>
                      <a:r>
                        <a:rPr lang="sv-SE" sz="700" kern="1200">
                          <a:solidFill>
                            <a:schemeClr val="tx1"/>
                          </a:solidFill>
                          <a:effectLst/>
                          <a:latin typeface="Arial" panose="020B0604020202020204" pitchFamily="34" charset="0"/>
                          <a:ea typeface="+mn-ea"/>
                          <a:cs typeface="Arial" panose="020B0604020202020204" pitchFamily="34" charset="0"/>
                        </a:rPr>
                        <a:t>A5.4</a:t>
                      </a:r>
                    </a:p>
                    <a:p>
                      <a:pPr lvl="0"/>
                      <a:r>
                        <a:rPr lang="sv-SE" sz="700" kern="1200">
                          <a:solidFill>
                            <a:schemeClr val="tx1"/>
                          </a:solidFill>
                          <a:effectLst/>
                          <a:latin typeface="Arial" panose="020B0604020202020204" pitchFamily="34" charset="0"/>
                          <a:ea typeface="+mn-ea"/>
                          <a:cs typeface="Arial" panose="020B0604020202020204" pitchFamily="34" charset="0"/>
                        </a:rPr>
                        <a:t>Byggvärme och byggel</a:t>
                      </a: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lang="sv-SE" sz="7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grid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kern="1200">
                          <a:solidFill>
                            <a:schemeClr val="tx1"/>
                          </a:solidFill>
                          <a:effectLst/>
                          <a:latin typeface="Arial" panose="020B0604020202020204" pitchFamily="34" charset="0"/>
                          <a:ea typeface="+mn-ea"/>
                          <a:cs typeface="Arial" panose="020B0604020202020204" pitchFamily="34" charset="0"/>
                        </a:rPr>
                        <a:t>A5.5</a:t>
                      </a:r>
                    </a:p>
                    <a:p>
                      <a:pPr marL="0" marR="0" lvl="0" indent="0" algn="l" defTabSz="685783" rtl="0" eaLnBrk="1" fontAlgn="auto" latinLnBrk="0" hangingPunct="1">
                        <a:lnSpc>
                          <a:spcPct val="100000"/>
                        </a:lnSpc>
                        <a:spcBef>
                          <a:spcPts val="0"/>
                        </a:spcBef>
                        <a:spcAft>
                          <a:spcPts val="0"/>
                        </a:spcAft>
                        <a:buClrTx/>
                        <a:buSzTx/>
                        <a:buFontTx/>
                        <a:buNone/>
                        <a:tabLst/>
                        <a:defRPr/>
                      </a:pPr>
                      <a:r>
                        <a:rPr lang="sv-SE" sz="700" kern="1200">
                          <a:solidFill>
                            <a:schemeClr val="tx1"/>
                          </a:solidFill>
                          <a:effectLst/>
                          <a:latin typeface="Arial" panose="020B0604020202020204" pitchFamily="34" charset="0"/>
                          <a:ea typeface="+mn-ea"/>
                          <a:cs typeface="Arial" panose="020B0604020202020204" pitchFamily="34" charset="0"/>
                        </a:rPr>
                        <a:t>Övrig miljöpåverkan </a:t>
                      </a: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hMerge="1">
                  <a:txBody>
                    <a:bodyPr/>
                    <a:lstStyle/>
                    <a:p>
                      <a:endParaRPr/>
                    </a:p>
                  </a:txBody>
                  <a:tcPr marL="68580" marR="6858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18008446"/>
                  </a:ext>
                </a:extLst>
              </a:tr>
            </a:tbl>
          </a:graphicData>
        </a:graphic>
      </p:graphicFrame>
      <p:sp>
        <p:nvSpPr>
          <p:cNvPr id="20" name="Rektangel: rundade hörn 19">
            <a:extLst>
              <a:ext uri="{FF2B5EF4-FFF2-40B4-BE49-F238E27FC236}">
                <a16:creationId xmlns:a16="http://schemas.microsoft.com/office/drawing/2014/main" id="{C3069040-8689-872E-6FDB-57B432FE477A}"/>
              </a:ext>
            </a:extLst>
          </p:cNvPr>
          <p:cNvSpPr/>
          <p:nvPr/>
        </p:nvSpPr>
        <p:spPr>
          <a:xfrm>
            <a:off x="630482" y="868839"/>
            <a:ext cx="2311325" cy="560275"/>
          </a:xfrm>
          <a:prstGeom prst="round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black"/>
                </a:solidFill>
                <a:effectLst/>
                <a:uLnTx/>
                <a:uFillTx/>
                <a:latin typeface="Calibri"/>
                <a:ea typeface="+mn-ea"/>
                <a:cs typeface="+mn-cs"/>
              </a:rPr>
              <a:t>Aktuella byggdelar (SBEF)</a:t>
            </a:r>
          </a:p>
        </p:txBody>
      </p:sp>
      <p:sp>
        <p:nvSpPr>
          <p:cNvPr id="21" name="Rektangel: rundade hörn 20">
            <a:extLst>
              <a:ext uri="{FF2B5EF4-FFF2-40B4-BE49-F238E27FC236}">
                <a16:creationId xmlns:a16="http://schemas.microsoft.com/office/drawing/2014/main" id="{EF94FC90-DB94-9F8B-66FB-13E2DF5EA4A6}"/>
              </a:ext>
            </a:extLst>
          </p:cNvPr>
          <p:cNvSpPr/>
          <p:nvPr/>
        </p:nvSpPr>
        <p:spPr>
          <a:xfrm>
            <a:off x="3202735" y="884151"/>
            <a:ext cx="1080120" cy="560275"/>
          </a:xfrm>
          <a:prstGeom prst="round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srgbClr val="FF0000"/>
                </a:solidFill>
                <a:effectLst/>
                <a:uLnTx/>
                <a:uFillTx/>
                <a:latin typeface="Calibri"/>
                <a:ea typeface="+mn-ea"/>
                <a:cs typeface="+mn-cs"/>
              </a:rPr>
              <a:t>Hög CO2e</a:t>
            </a:r>
          </a:p>
        </p:txBody>
      </p:sp>
      <p:sp>
        <p:nvSpPr>
          <p:cNvPr id="22" name="Rektangel: rundade hörn 21">
            <a:extLst>
              <a:ext uri="{FF2B5EF4-FFF2-40B4-BE49-F238E27FC236}">
                <a16:creationId xmlns:a16="http://schemas.microsoft.com/office/drawing/2014/main" id="{7ED62C1F-8A98-6A5C-7C5D-137614AF6A6E}"/>
              </a:ext>
            </a:extLst>
          </p:cNvPr>
          <p:cNvSpPr/>
          <p:nvPr/>
        </p:nvSpPr>
        <p:spPr>
          <a:xfrm>
            <a:off x="6888088" y="932654"/>
            <a:ext cx="2311325" cy="560275"/>
          </a:xfrm>
          <a:prstGeom prst="roundRect">
            <a:avLst/>
          </a:prstGeom>
          <a:ln>
            <a:solidFill>
              <a:srgbClr val="FFC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srgbClr val="C9A26E"/>
                </a:solidFill>
                <a:effectLst/>
                <a:uLnTx/>
                <a:uFillTx/>
                <a:latin typeface="Calibri"/>
                <a:ea typeface="+mn-ea"/>
                <a:cs typeface="+mn-cs"/>
              </a:rPr>
              <a:t>Särberäkna om olika funktioner</a:t>
            </a:r>
          </a:p>
        </p:txBody>
      </p:sp>
      <p:sp>
        <p:nvSpPr>
          <p:cNvPr id="23" name="Rubrik 1">
            <a:extLst>
              <a:ext uri="{FF2B5EF4-FFF2-40B4-BE49-F238E27FC236}">
                <a16:creationId xmlns:a16="http://schemas.microsoft.com/office/drawing/2014/main" id="{C047EBD5-DF28-ACF6-B3F9-FF519B12288C}"/>
              </a:ext>
            </a:extLst>
          </p:cNvPr>
          <p:cNvSpPr txBox="1">
            <a:spLocks/>
          </p:cNvSpPr>
          <p:nvPr/>
        </p:nvSpPr>
        <p:spPr>
          <a:xfrm rot="16200000">
            <a:off x="-1458470" y="3224978"/>
            <a:ext cx="3563660" cy="408045"/>
          </a:xfrm>
          <a:prstGeom prst="rect">
            <a:avLst/>
          </a:prstGeom>
          <a:ln w="28575">
            <a:solidFill>
              <a:schemeClr val="accent1"/>
            </a:solidFill>
          </a:ln>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ctr" defTabSz="685783" rtl="0" eaLnBrk="1" fontAlgn="auto" latinLnBrk="0" hangingPunct="1">
              <a:lnSpc>
                <a:spcPct val="100000"/>
              </a:lnSpc>
              <a:spcBef>
                <a:spcPct val="0"/>
              </a:spcBef>
              <a:spcAft>
                <a:spcPts val="0"/>
              </a:spcAft>
              <a:buClrTx/>
              <a:buSzTx/>
              <a:buFontTx/>
              <a:buNone/>
              <a:tabLst/>
              <a:defRPr/>
            </a:pPr>
            <a:r>
              <a:rPr kumimoji="0" lang="sv-SE" sz="18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Tillbyggnad</a:t>
            </a:r>
          </a:p>
        </p:txBody>
      </p:sp>
      <p:sp>
        <p:nvSpPr>
          <p:cNvPr id="3" name="Pratbubbla: rektangel med rundade hörn 23">
            <a:extLst>
              <a:ext uri="{FF2B5EF4-FFF2-40B4-BE49-F238E27FC236}">
                <a16:creationId xmlns:a16="http://schemas.microsoft.com/office/drawing/2014/main" id="{EF71E011-FEB2-9D4B-CE0B-4B713F9B013B}"/>
              </a:ext>
            </a:extLst>
          </p:cNvPr>
          <p:cNvSpPr/>
          <p:nvPr/>
        </p:nvSpPr>
        <p:spPr>
          <a:xfrm>
            <a:off x="1691024" y="2948269"/>
            <a:ext cx="3516316" cy="951895"/>
          </a:xfrm>
          <a:prstGeom prst="wedgeRoundRectCallout">
            <a:avLst>
              <a:gd name="adj1" fmla="val 151105"/>
              <a:gd name="adj2" fmla="val -124956"/>
              <a:gd name="adj3" fmla="val 16667"/>
            </a:avLst>
          </a:prstGeom>
          <a:solidFill>
            <a:schemeClr val="accent4">
              <a:lumMod val="20000"/>
              <a:lumOff val="80000"/>
            </a:schemeClr>
          </a:solidFill>
          <a:ln w="25400" cap="flat" cmpd="sng" algn="ctr">
            <a:solidFill>
              <a:schemeClr val="accent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0" cap="none" spc="0" normalizeH="0" baseline="0" noProof="0">
                <a:ln>
                  <a:noFill/>
                </a:ln>
                <a:solidFill>
                  <a:sysClr val="windowText" lastClr="000000"/>
                </a:solidFill>
                <a:effectLst/>
                <a:uLnTx/>
                <a:uFillTx/>
                <a:latin typeface="Calibri"/>
                <a:ea typeface="+mn-ea"/>
                <a:cs typeface="+mn-cs"/>
              </a:rPr>
              <a:t>B. Identifiera ev behov av särredovisning. Exempelvis klimatskuld från onödig rivning  (”icke återbruk”)</a:t>
            </a:r>
          </a:p>
        </p:txBody>
      </p:sp>
      <p:sp>
        <p:nvSpPr>
          <p:cNvPr id="4" name="Pratbubbla: rektangel med rundade hörn 24">
            <a:extLst>
              <a:ext uri="{FF2B5EF4-FFF2-40B4-BE49-F238E27FC236}">
                <a16:creationId xmlns:a16="http://schemas.microsoft.com/office/drawing/2014/main" id="{8DD54063-0A39-ED47-6118-3DBED246C998}"/>
              </a:ext>
            </a:extLst>
          </p:cNvPr>
          <p:cNvSpPr/>
          <p:nvPr/>
        </p:nvSpPr>
        <p:spPr>
          <a:xfrm>
            <a:off x="8401489" y="2381594"/>
            <a:ext cx="3516316" cy="951895"/>
          </a:xfrm>
          <a:prstGeom prst="wedgeRoundRectCallout">
            <a:avLst>
              <a:gd name="adj1" fmla="val -84294"/>
              <a:gd name="adj2" fmla="val 151096"/>
              <a:gd name="adj3" fmla="val 16667"/>
            </a:avLst>
          </a:prstGeom>
          <a:solidFill>
            <a:schemeClr val="accent4">
              <a:lumMod val="20000"/>
              <a:lumOff val="80000"/>
            </a:schemeClr>
          </a:solidFill>
          <a:ln w="25400" cap="flat" cmpd="sng" algn="ctr">
            <a:solidFill>
              <a:schemeClr val="accent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0" cap="none" spc="0" normalizeH="0" baseline="0" noProof="0">
                <a:ln>
                  <a:noFill/>
                </a:ln>
                <a:solidFill>
                  <a:sysClr val="windowText" lastClr="000000"/>
                </a:solidFill>
                <a:effectLst/>
                <a:uLnTx/>
                <a:uFillTx/>
                <a:latin typeface="Calibri"/>
                <a:ea typeface="+mn-ea"/>
                <a:cs typeface="+mn-cs"/>
              </a:rPr>
              <a:t>A. Identifiera a</a:t>
            </a:r>
            <a:r>
              <a:rPr kumimoji="0" lang="sv-SE" sz="1600" b="0" i="0" u="none" strike="noStrike" kern="0" cap="none" spc="0" normalizeH="0" baseline="0" noProof="0" err="1">
                <a:ln>
                  <a:noFill/>
                </a:ln>
                <a:solidFill>
                  <a:sysClr val="windowText" lastClr="000000"/>
                </a:solidFill>
                <a:effectLst/>
                <a:uLnTx/>
                <a:uFillTx/>
                <a:latin typeface="Calibri"/>
                <a:ea typeface="+mn-ea"/>
                <a:cs typeface="+mn-cs"/>
              </a:rPr>
              <a:t>lla</a:t>
            </a:r>
            <a:r>
              <a:rPr kumimoji="0" lang="sv-SE" sz="1600" b="0" i="0" u="none" strike="noStrike" kern="0" cap="none" spc="0" normalizeH="0" baseline="0" noProof="0">
                <a:ln>
                  <a:noFill/>
                </a:ln>
                <a:solidFill>
                  <a:sysClr val="windowText" lastClr="000000"/>
                </a:solidFill>
                <a:effectLst/>
                <a:uLnTx/>
                <a:uFillTx/>
                <a:latin typeface="Calibri"/>
                <a:ea typeface="+mn-ea"/>
                <a:cs typeface="+mn-cs"/>
              </a:rPr>
              <a:t> aktuella  byggdelar har identifierats (CoClass /SBEF)</a:t>
            </a:r>
          </a:p>
        </p:txBody>
      </p:sp>
      <p:sp>
        <p:nvSpPr>
          <p:cNvPr id="6" name="Pratbubbla: rektangel med rundade hörn 22">
            <a:extLst>
              <a:ext uri="{FF2B5EF4-FFF2-40B4-BE49-F238E27FC236}">
                <a16:creationId xmlns:a16="http://schemas.microsoft.com/office/drawing/2014/main" id="{AF083BDF-12C2-AAEE-D5ED-8AEC1B912B75}"/>
              </a:ext>
            </a:extLst>
          </p:cNvPr>
          <p:cNvSpPr/>
          <p:nvPr/>
        </p:nvSpPr>
        <p:spPr>
          <a:xfrm>
            <a:off x="1910001" y="5202127"/>
            <a:ext cx="3822034" cy="565254"/>
          </a:xfrm>
          <a:prstGeom prst="wedgeRoundRectCallout">
            <a:avLst>
              <a:gd name="adj1" fmla="val 41210"/>
              <a:gd name="adj2" fmla="val -83646"/>
              <a:gd name="adj3" fmla="val 16667"/>
            </a:avLst>
          </a:prstGeom>
          <a:solidFill>
            <a:schemeClr val="accent4">
              <a:lumMod val="20000"/>
              <a:lumOff val="80000"/>
            </a:schemeClr>
          </a:solidFill>
          <a:ln w="25400" cap="flat" cmpd="sng" algn="ctr">
            <a:solidFill>
              <a:srgbClr val="C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0" cap="none" spc="0" normalizeH="0" baseline="0" noProof="0">
                <a:ln>
                  <a:noFill/>
                </a:ln>
                <a:solidFill>
                  <a:sysClr val="windowText" lastClr="000000"/>
                </a:solidFill>
                <a:effectLst/>
                <a:uLnTx/>
                <a:uFillTx/>
                <a:latin typeface="Calibri"/>
                <a:ea typeface="+mn-ea"/>
                <a:cs typeface="+mn-cs"/>
              </a:rPr>
              <a:t>C. Identifiera alla p</a:t>
            </a:r>
            <a:r>
              <a:rPr kumimoji="0" lang="sv-SE" sz="1600" b="0" i="0" u="none" strike="noStrike" kern="1200" cap="none" spc="0" normalizeH="0" baseline="0" noProof="0" err="1">
                <a:ln>
                  <a:noFill/>
                </a:ln>
                <a:solidFill>
                  <a:prstClr val="black"/>
                </a:solidFill>
                <a:effectLst/>
                <a:uLnTx/>
                <a:uFillTx/>
                <a:latin typeface="Calibri"/>
                <a:ea typeface="+mn-ea"/>
                <a:cs typeface="+mn-cs"/>
              </a:rPr>
              <a:t>oster</a:t>
            </a:r>
            <a:r>
              <a:rPr kumimoji="0" lang="sv-SE" sz="1600" b="0" i="0" u="none" strike="noStrike" kern="1200" cap="none" spc="0" normalizeH="0" baseline="0" noProof="0">
                <a:ln>
                  <a:noFill/>
                </a:ln>
                <a:solidFill>
                  <a:prstClr val="black"/>
                </a:solidFill>
                <a:effectLst/>
                <a:uLnTx/>
                <a:uFillTx/>
                <a:latin typeface="Calibri"/>
                <a:ea typeface="+mn-ea"/>
                <a:cs typeface="+mn-cs"/>
              </a:rPr>
              <a:t> med störst utsläpp – för att fokusera / prioritera rätt</a:t>
            </a:r>
          </a:p>
        </p:txBody>
      </p:sp>
      <p:sp>
        <p:nvSpPr>
          <p:cNvPr id="8" name="Rektangel: rundade hörn 7">
            <a:extLst>
              <a:ext uri="{FF2B5EF4-FFF2-40B4-BE49-F238E27FC236}">
                <a16:creationId xmlns:a16="http://schemas.microsoft.com/office/drawing/2014/main" id="{26B400BC-2678-0AD9-E448-AD67D0A939B7}"/>
              </a:ext>
            </a:extLst>
          </p:cNvPr>
          <p:cNvSpPr/>
          <p:nvPr/>
        </p:nvSpPr>
        <p:spPr>
          <a:xfrm>
            <a:off x="6191879" y="5071394"/>
            <a:ext cx="1793315" cy="352514"/>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FF0000"/>
              </a:solidFill>
              <a:effectLst/>
              <a:uLnTx/>
              <a:uFillTx/>
              <a:latin typeface="Calibri"/>
              <a:ea typeface="+mn-ea"/>
              <a:cs typeface="+mn-cs"/>
            </a:endParaRPr>
          </a:p>
        </p:txBody>
      </p:sp>
      <p:sp>
        <p:nvSpPr>
          <p:cNvPr id="9" name="Rektangel: rundade hörn 8">
            <a:extLst>
              <a:ext uri="{FF2B5EF4-FFF2-40B4-BE49-F238E27FC236}">
                <a16:creationId xmlns:a16="http://schemas.microsoft.com/office/drawing/2014/main" id="{B744AE60-6316-4B43-38F6-07C4A8BB19A9}"/>
              </a:ext>
            </a:extLst>
          </p:cNvPr>
          <p:cNvSpPr/>
          <p:nvPr/>
        </p:nvSpPr>
        <p:spPr>
          <a:xfrm>
            <a:off x="5285451" y="4220633"/>
            <a:ext cx="906428" cy="800297"/>
          </a:xfrm>
          <a:prstGeom prst="round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FF0000"/>
              </a:solidFill>
              <a:effectLst/>
              <a:uLnTx/>
              <a:uFillTx/>
              <a:latin typeface="Calibri"/>
              <a:ea typeface="+mn-ea"/>
              <a:cs typeface="+mn-cs"/>
            </a:endParaRPr>
          </a:p>
        </p:txBody>
      </p:sp>
      <p:sp>
        <p:nvSpPr>
          <p:cNvPr id="11" name="Rektangel: rundade hörn 10">
            <a:extLst>
              <a:ext uri="{FF2B5EF4-FFF2-40B4-BE49-F238E27FC236}">
                <a16:creationId xmlns:a16="http://schemas.microsoft.com/office/drawing/2014/main" id="{C65F57F6-01B4-7595-BFD1-A03307E90D60}"/>
              </a:ext>
            </a:extLst>
          </p:cNvPr>
          <p:cNvSpPr/>
          <p:nvPr/>
        </p:nvSpPr>
        <p:spPr>
          <a:xfrm>
            <a:off x="8793481" y="1536103"/>
            <a:ext cx="965200" cy="674530"/>
          </a:xfrm>
          <a:prstGeom prst="roundRect">
            <a:avLst/>
          </a:prstGeom>
          <a:noFill/>
          <a:ln>
            <a:solidFill>
              <a:srgbClr val="FFC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C9A26E"/>
              </a:solidFill>
              <a:effectLst/>
              <a:uLnTx/>
              <a:uFillTx/>
              <a:latin typeface="Calibri"/>
              <a:ea typeface="+mn-ea"/>
              <a:cs typeface="+mn-cs"/>
            </a:endParaRPr>
          </a:p>
        </p:txBody>
      </p:sp>
      <p:grpSp>
        <p:nvGrpSpPr>
          <p:cNvPr id="24" name="Grupp 23">
            <a:extLst>
              <a:ext uri="{FF2B5EF4-FFF2-40B4-BE49-F238E27FC236}">
                <a16:creationId xmlns:a16="http://schemas.microsoft.com/office/drawing/2014/main" id="{9B3EB4C0-94F8-CD13-1404-498F8D152DDE}"/>
              </a:ext>
            </a:extLst>
          </p:cNvPr>
          <p:cNvGrpSpPr/>
          <p:nvPr/>
        </p:nvGrpSpPr>
        <p:grpSpPr>
          <a:xfrm>
            <a:off x="471165" y="6333687"/>
            <a:ext cx="10535000" cy="523220"/>
            <a:chOff x="19381" y="6307400"/>
            <a:chExt cx="10535000" cy="523220"/>
          </a:xfrm>
        </p:grpSpPr>
        <p:sp>
          <p:nvSpPr>
            <p:cNvPr id="7" name="textruta 6">
              <a:extLst>
                <a:ext uri="{FF2B5EF4-FFF2-40B4-BE49-F238E27FC236}">
                  <a16:creationId xmlns:a16="http://schemas.microsoft.com/office/drawing/2014/main" id="{D03D8C69-51A0-6DDD-6223-6373A7402AB2}"/>
                </a:ext>
              </a:extLst>
            </p:cNvPr>
            <p:cNvSpPr txBox="1"/>
            <p:nvPr/>
          </p:nvSpPr>
          <p:spPr>
            <a:xfrm>
              <a:off x="19381" y="6307400"/>
              <a:ext cx="1053500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1" u="none" strike="noStrike" kern="1200" cap="none" spc="0" normalizeH="0" baseline="0" noProof="0">
                  <a:ln>
                    <a:noFill/>
                  </a:ln>
                  <a:solidFill>
                    <a:prstClr val="black"/>
                  </a:solidFill>
                  <a:effectLst/>
                  <a:uLnTx/>
                  <a:uFillTx/>
                  <a:latin typeface="Calibri"/>
                  <a:ea typeface="+mn-ea"/>
                  <a:cs typeface="+mn-cs"/>
                </a:rPr>
                <a:t>”Bibliotek klimat- och </a:t>
              </a:r>
              <a:r>
                <a:rPr kumimoji="0" lang="sv-SE" sz="1400" b="0" i="1" u="none" strike="noStrike" kern="1200" cap="none" spc="0" normalizeH="0" baseline="0" noProof="0" err="1">
                  <a:ln>
                    <a:noFill/>
                  </a:ln>
                  <a:solidFill>
                    <a:prstClr val="black"/>
                  </a:solidFill>
                  <a:effectLst/>
                  <a:uLnTx/>
                  <a:uFillTx/>
                  <a:latin typeface="Calibri"/>
                  <a:ea typeface="+mn-ea"/>
                  <a:cs typeface="+mn-cs"/>
                </a:rPr>
                <a:t>cirkuläritetstjänst</a:t>
              </a:r>
              <a:r>
                <a:rPr kumimoji="0" lang="sv-SE" sz="1400" b="0" i="1" u="none" strike="noStrike" kern="1200" cap="none" spc="0" normalizeH="0" baseline="0" noProof="0">
                  <a:ln>
                    <a:noFill/>
                  </a:ln>
                  <a:solidFill>
                    <a:prstClr val="black"/>
                  </a:solidFill>
                  <a:effectLst/>
                  <a:uLnTx/>
                  <a:uFillTx/>
                  <a:latin typeface="Calibri"/>
                  <a:ea typeface="+mn-ea"/>
                  <a:cs typeface="+mn-cs"/>
                </a:rPr>
                <a:t> per byggprojekt”</a:t>
              </a:r>
              <a:r>
                <a:rPr kumimoji="0" lang="sv-SE" sz="1400" b="0" i="0" u="none" strike="noStrike" kern="1200" cap="none" spc="0" normalizeH="0" baseline="0" noProof="0">
                  <a:ln>
                    <a:noFill/>
                  </a:ln>
                  <a:solidFill>
                    <a:prstClr val="black"/>
                  </a:solidFill>
                  <a:effectLst/>
                  <a:uLnTx/>
                  <a:uFillTx/>
                  <a:latin typeface="Calibri"/>
                  <a:ea typeface="+mn-ea"/>
                  <a:cs typeface="+mn-cs"/>
                </a:rPr>
                <a:t> kan hittas i en PPT under mappen </a:t>
              </a:r>
              <a:r>
                <a:rPr kumimoji="0" lang="sv-SE" sz="1400" b="0" i="1" u="none" strike="noStrike" kern="1200" cap="none" spc="0" normalizeH="0" baseline="0" noProof="0">
                  <a:ln>
                    <a:noFill/>
                  </a:ln>
                  <a:solidFill>
                    <a:prstClr val="black"/>
                  </a:solidFill>
                  <a:effectLst/>
                  <a:uLnTx/>
                  <a:uFillTx/>
                  <a:latin typeface="Calibri"/>
                  <a:ea typeface="+mn-ea"/>
                  <a:cs typeface="+mn-cs"/>
                </a:rPr>
                <a:t>Kalkyl</a:t>
              </a:r>
              <a:r>
                <a:rPr kumimoji="0" lang="sv-SE" sz="1400" b="0" i="0" u="none" strike="noStrike" kern="1200" cap="none" spc="0" normalizeH="0" baseline="0" noProof="0">
                  <a:ln>
                    <a:noFill/>
                  </a:ln>
                  <a:solidFill>
                    <a:prstClr val="black"/>
                  </a:solidFill>
                  <a:effectLst/>
                  <a:uLnTx/>
                  <a:uFillTx/>
                  <a:latin typeface="Calibri"/>
                  <a:ea typeface="+mn-ea"/>
                  <a:cs typeface="+mn-cs"/>
                </a:rPr>
                <a:t>          </a:t>
              </a:r>
              <a:r>
                <a:rPr kumimoji="0" lang="sv-SE" sz="1400" b="0" i="1" u="none" strike="noStrike" kern="1200" cap="none" spc="0" normalizeH="0" baseline="0" noProof="0">
                  <a:ln>
                    <a:noFill/>
                  </a:ln>
                  <a:solidFill>
                    <a:prstClr val="black"/>
                  </a:solidFill>
                  <a:effectLst/>
                  <a:uLnTx/>
                  <a:uFillTx/>
                  <a:latin typeface="Calibri"/>
                  <a:ea typeface="+mn-ea"/>
                  <a:cs typeface="+mn-cs"/>
                </a:rPr>
                <a:t>Klimat- och </a:t>
              </a:r>
              <a:r>
                <a:rPr kumimoji="0" lang="sv-SE" sz="1400" b="0" i="1" u="none" strike="noStrike" kern="1200" cap="none" spc="0" normalizeH="0" baseline="0" noProof="0" err="1">
                  <a:ln>
                    <a:noFill/>
                  </a:ln>
                  <a:solidFill>
                    <a:prstClr val="black"/>
                  </a:solidFill>
                  <a:effectLst/>
                  <a:uLnTx/>
                  <a:uFillTx/>
                  <a:latin typeface="Calibri"/>
                  <a:ea typeface="+mn-ea"/>
                  <a:cs typeface="+mn-cs"/>
                </a:rPr>
                <a:t>cirkuläritetstjänst</a:t>
              </a:r>
              <a:r>
                <a:rPr kumimoji="0" lang="sv-SE" sz="1400"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1" u="none" strike="noStrike" kern="1200" cap="none" spc="0" normalizeH="0" baseline="0" noProof="0">
                  <a:ln>
                    <a:noFill/>
                  </a:ln>
                  <a:solidFill>
                    <a:prstClr val="black"/>
                  </a:solidFill>
                  <a:effectLst/>
                  <a:uLnTx/>
                  <a:uFillTx/>
                  <a:latin typeface="Calibri"/>
                  <a:ea typeface="+mn-ea"/>
                  <a:cs typeface="+mn-cs"/>
                </a:rPr>
                <a:t>           </a:t>
              </a:r>
              <a:r>
                <a:rPr kumimoji="0" lang="sv-SE" sz="1400" b="0" i="1" u="none" strike="noStrike" kern="1200" cap="none" spc="0" normalizeH="0" baseline="0" noProof="0" err="1">
                  <a:ln>
                    <a:noFill/>
                  </a:ln>
                  <a:solidFill>
                    <a:prstClr val="black"/>
                  </a:solidFill>
                  <a:effectLst/>
                  <a:uLnTx/>
                  <a:uFillTx/>
                  <a:latin typeface="Calibri"/>
                  <a:ea typeface="+mn-ea"/>
                  <a:cs typeface="+mn-cs"/>
                </a:rPr>
                <a:t>Treano</a:t>
              </a:r>
              <a:r>
                <a:rPr kumimoji="0" lang="sv-SE" sz="1400" b="0" i="1" u="none" strike="noStrike" kern="1200" cap="none" spc="0" normalizeH="0" baseline="0" noProof="0">
                  <a:ln>
                    <a:noFill/>
                  </a:ln>
                  <a:solidFill>
                    <a:prstClr val="black"/>
                  </a:solidFill>
                  <a:effectLst/>
                  <a:uLnTx/>
                  <a:uFillTx/>
                  <a:latin typeface="Calibri"/>
                  <a:ea typeface="+mn-ea"/>
                  <a:cs typeface="+mn-cs"/>
                </a:rPr>
                <a:t> översikt CO2 prestanda bibliotek´.</a:t>
              </a:r>
            </a:p>
          </p:txBody>
        </p:sp>
        <p:cxnSp>
          <p:nvCxnSpPr>
            <p:cNvPr id="10" name="Rak pilkoppling 9">
              <a:extLst>
                <a:ext uri="{FF2B5EF4-FFF2-40B4-BE49-F238E27FC236}">
                  <a16:creationId xmlns:a16="http://schemas.microsoft.com/office/drawing/2014/main" id="{89DFF043-302F-DAB1-3F1C-1A754DDB320C}"/>
                </a:ext>
              </a:extLst>
            </p:cNvPr>
            <p:cNvCxnSpPr/>
            <p:nvPr/>
          </p:nvCxnSpPr>
          <p:spPr>
            <a:xfrm>
              <a:off x="7230280" y="6470370"/>
              <a:ext cx="2776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Rak pilkoppling 13">
              <a:extLst>
                <a:ext uri="{FF2B5EF4-FFF2-40B4-BE49-F238E27FC236}">
                  <a16:creationId xmlns:a16="http://schemas.microsoft.com/office/drawing/2014/main" id="{0DF57C8E-7DA9-2136-FC88-3FB38055E3B9}"/>
                </a:ext>
              </a:extLst>
            </p:cNvPr>
            <p:cNvCxnSpPr/>
            <p:nvPr/>
          </p:nvCxnSpPr>
          <p:spPr>
            <a:xfrm>
              <a:off x="184535" y="6676732"/>
              <a:ext cx="2776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5" name="Ellips 4">
            <a:extLst>
              <a:ext uri="{FF2B5EF4-FFF2-40B4-BE49-F238E27FC236}">
                <a16:creationId xmlns:a16="http://schemas.microsoft.com/office/drawing/2014/main" id="{4B595F62-0C3B-8891-3B8B-3DED2AB4865A}"/>
              </a:ext>
            </a:extLst>
          </p:cNvPr>
          <p:cNvSpPr/>
          <p:nvPr/>
        </p:nvSpPr>
        <p:spPr>
          <a:xfrm>
            <a:off x="124858" y="376179"/>
            <a:ext cx="356135" cy="328392"/>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1</a:t>
            </a:r>
          </a:p>
        </p:txBody>
      </p:sp>
    </p:spTree>
    <p:extLst>
      <p:ext uri="{BB962C8B-B14F-4D97-AF65-F5344CB8AC3E}">
        <p14:creationId xmlns:p14="http://schemas.microsoft.com/office/powerpoint/2010/main" val="11059563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C8BA9-3FD4-DE1A-C724-AC289B816A52}"/>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F867FB29-15F9-E470-B255-C1B54C66F5D7}"/>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endParaRPr kumimoji="0" lang="sv-SE" sz="2100" b="1" i="0" u="none" strike="noStrike" kern="1200" cap="none" spc="0" normalizeH="0" baseline="0" noProof="0">
              <a:ln>
                <a:noFill/>
              </a:ln>
              <a:solidFill>
                <a:srgbClr val="003466"/>
              </a:solidFill>
              <a:effectLst/>
              <a:uLnTx/>
              <a:uFillTx/>
              <a:latin typeface="Futura PT" panose="020B0502020204020303" pitchFamily="34" charset="0"/>
              <a:ea typeface="Tahoma" panose="020B0604030504040204" pitchFamily="34" charset="0"/>
              <a:cs typeface="Tahoma" panose="020B0604030504040204" pitchFamily="34" charset="0"/>
            </a:endParaRPr>
          </a:p>
        </p:txBody>
      </p:sp>
      <p:graphicFrame>
        <p:nvGraphicFramePr>
          <p:cNvPr id="17" name="Tabell 16">
            <a:extLst>
              <a:ext uri="{FF2B5EF4-FFF2-40B4-BE49-F238E27FC236}">
                <a16:creationId xmlns:a16="http://schemas.microsoft.com/office/drawing/2014/main" id="{6981D55F-3A68-07C6-AB93-6F9B3FC811EB}"/>
              </a:ext>
            </a:extLst>
          </p:cNvPr>
          <p:cNvGraphicFramePr>
            <a:graphicFrameLocks noGrp="1"/>
          </p:cNvGraphicFramePr>
          <p:nvPr/>
        </p:nvGraphicFramePr>
        <p:xfrm>
          <a:off x="300731" y="1523756"/>
          <a:ext cx="11590537" cy="4309813"/>
        </p:xfrm>
        <a:graphic>
          <a:graphicData uri="http://schemas.openxmlformats.org/drawingml/2006/table">
            <a:tbl>
              <a:tblPr firstRow="1" firstCol="1" bandRow="1"/>
              <a:tblGrid>
                <a:gridCol w="685876">
                  <a:extLst>
                    <a:ext uri="{9D8B030D-6E8A-4147-A177-3AD203B41FA5}">
                      <a16:colId xmlns:a16="http://schemas.microsoft.com/office/drawing/2014/main" val="4146169885"/>
                    </a:ext>
                  </a:extLst>
                </a:gridCol>
                <a:gridCol w="1435350">
                  <a:extLst>
                    <a:ext uri="{9D8B030D-6E8A-4147-A177-3AD203B41FA5}">
                      <a16:colId xmlns:a16="http://schemas.microsoft.com/office/drawing/2014/main" val="3461350718"/>
                    </a:ext>
                  </a:extLst>
                </a:gridCol>
                <a:gridCol w="2051939">
                  <a:extLst>
                    <a:ext uri="{9D8B030D-6E8A-4147-A177-3AD203B41FA5}">
                      <a16:colId xmlns:a16="http://schemas.microsoft.com/office/drawing/2014/main" val="3161252501"/>
                    </a:ext>
                  </a:extLst>
                </a:gridCol>
                <a:gridCol w="1706761">
                  <a:extLst>
                    <a:ext uri="{9D8B030D-6E8A-4147-A177-3AD203B41FA5}">
                      <a16:colId xmlns:a16="http://schemas.microsoft.com/office/drawing/2014/main" val="2835709169"/>
                    </a:ext>
                  </a:extLst>
                </a:gridCol>
                <a:gridCol w="1903537">
                  <a:extLst>
                    <a:ext uri="{9D8B030D-6E8A-4147-A177-3AD203B41FA5}">
                      <a16:colId xmlns:a16="http://schemas.microsoft.com/office/drawing/2014/main" val="2750234609"/>
                    </a:ext>
                  </a:extLst>
                </a:gridCol>
                <a:gridCol w="1903537">
                  <a:extLst>
                    <a:ext uri="{9D8B030D-6E8A-4147-A177-3AD203B41FA5}">
                      <a16:colId xmlns:a16="http://schemas.microsoft.com/office/drawing/2014/main" val="2523246837"/>
                    </a:ext>
                  </a:extLst>
                </a:gridCol>
                <a:gridCol w="1903537">
                  <a:extLst>
                    <a:ext uri="{9D8B030D-6E8A-4147-A177-3AD203B41FA5}">
                      <a16:colId xmlns:a16="http://schemas.microsoft.com/office/drawing/2014/main" val="3926203014"/>
                    </a:ext>
                  </a:extLst>
                </a:gridCol>
              </a:tblGrid>
              <a:tr h="333348">
                <a:tc rowSpan="3" gridSpan="2">
                  <a:txBody>
                    <a:bodyPr/>
                    <a:lstStyle/>
                    <a:p>
                      <a:endParaRPr lang="sv-SE">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3" h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400" b="1">
                          <a:latin typeface="+mn-lt"/>
                        </a:rPr>
                        <a:t>FFU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400" b="1">
                          <a:latin typeface="+mn-lt"/>
                        </a:rPr>
                        <a:t>Alt 0. Traditionell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r>
                        <a:rPr lang="sv-SE" sz="1400" b="1">
                          <a:solidFill>
                            <a:sysClr val="windowText" lastClr="000000"/>
                          </a:solidFill>
                          <a:latin typeface="+mn-lt"/>
                        </a:rPr>
                        <a:t>Alt 1. Klimatförbättrat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r>
                        <a:rPr lang="sv-SE" sz="1400" b="1">
                          <a:solidFill>
                            <a:sysClr val="windowText" lastClr="000000"/>
                          </a:solidFill>
                          <a:latin typeface="+mn-lt"/>
                        </a:rPr>
                        <a:t>Alt 2. Klimatoptimalt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1400" b="1">
                          <a:solidFill>
                            <a:sysClr val="windowText" lastClr="000000"/>
                          </a:solidFill>
                          <a:latin typeface="+mn-lt"/>
                        </a:rPr>
                        <a:t>Alt 3. Klimatbalanserat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49089937"/>
                  </a:ext>
                </a:extLst>
              </a:tr>
              <a:tr h="196681">
                <a:tc gridSpan="2"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T w="12700" cap="flat" cmpd="sng" algn="ctr">
                      <a:solidFill>
                        <a:srgbClr val="000000"/>
                      </a:solidFill>
                      <a:prstDash val="solid"/>
                      <a:round/>
                      <a:headEnd type="none" w="med" len="med"/>
                      <a:tailEnd type="none" w="med" len="med"/>
                    </a:lnT>
                    <a:solidFill>
                      <a:schemeClr val="accent5">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strike="noStrike">
                        <a:solidFill>
                          <a:schemeClr val="tx1"/>
                        </a:solidFill>
                        <a:highlight>
                          <a:srgbClr val="FFFF00"/>
                        </a:highlight>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34288678"/>
                  </a:ext>
                </a:extLst>
              </a:tr>
              <a:tr h="393362">
                <a:tc gridSpan="2"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B w="12700" cap="flat" cmpd="sng" algn="ctr">
                      <a:solidFill>
                        <a:srgbClr val="000000"/>
                      </a:solidFill>
                      <a:prstDash val="solid"/>
                      <a:round/>
                      <a:headEnd type="none" w="med" len="med"/>
                      <a:tailEnd type="none" w="med" len="med"/>
                    </a:lnB>
                    <a:solidFill>
                      <a:schemeClr val="accent5">
                        <a:lumMod val="40000"/>
                        <a:lumOff val="60000"/>
                      </a:schemeClr>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solidFill>
                      <a:srgbClr val="BDD6EE"/>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strike="noStrike">
                        <a:solidFill>
                          <a:schemeClr val="tx1"/>
                        </a:solidFill>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strike="noStrike">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2">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strike="noStrike">
                        <a:solidFill>
                          <a:schemeClr val="tx1"/>
                        </a:solidFill>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2809444492"/>
                  </a:ext>
                </a:extLst>
              </a:tr>
              <a:tr h="196681">
                <a:tc>
                  <a:txBody>
                    <a:bodyPr/>
                    <a:lstStyle/>
                    <a:p>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endParaRPr lang="sv-SE" sz="12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vMerge="1">
                  <a:txBody>
                    <a:bodyPr/>
                    <a:lstStyle/>
                    <a:p>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vMerge="1">
                  <a:txBody>
                    <a:bodyPr/>
                    <a:lstStyle/>
                    <a:p>
                      <a:endParaRPr lang="sv-SE"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vMerge="1">
                  <a:txBody>
                    <a:bodyPr/>
                    <a:lstStyle/>
                    <a:p>
                      <a:endParaRPr lang="sv-SE" sz="1200" strike="sngStrike">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vMerge="1">
                  <a:txBody>
                    <a:bodyPr/>
                    <a:lstStyle/>
                    <a:p>
                      <a:endParaRPr lang="sv-SE" sz="120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vMerge="1">
                  <a:txBody>
                    <a:bodyPr/>
                    <a:lstStyle/>
                    <a:p>
                      <a:endParaRPr lang="sv-SE" sz="1200" b="1" strike="noStrike">
                        <a:solidFill>
                          <a:schemeClr val="tx1"/>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1158850851"/>
                  </a:ext>
                </a:extLst>
              </a:tr>
              <a:tr h="367896">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sv-SE" sz="800" strike="noStrike">
                        <a:solidFill>
                          <a:schemeClr val="bg1">
                            <a:lumMod val="85000"/>
                          </a:schemeClr>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endParaRPr lang="sv-SE" sz="800" strike="noStrike">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61830272"/>
                  </a:ext>
                </a:extLst>
              </a:tr>
              <a:tr h="297979">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bg1">
                            <a:lumMod val="85000"/>
                          </a:schemeClr>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283243638"/>
                  </a:ext>
                </a:extLst>
              </a:tr>
              <a:tr h="297979">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bg1">
                            <a:lumMod val="85000"/>
                          </a:schemeClr>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916355154"/>
                  </a:ext>
                </a:extLst>
              </a:tr>
              <a:tr h="248379">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sv-SE" sz="800" strike="noStrike">
                        <a:solidFill>
                          <a:schemeClr val="bg1">
                            <a:lumMod val="85000"/>
                          </a:schemeClr>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248494818"/>
                  </a:ext>
                </a:extLst>
              </a:tr>
              <a:tr h="297979">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bg1">
                            <a:lumMod val="85000"/>
                          </a:schemeClr>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801110829"/>
                  </a:ext>
                </a:extLst>
              </a:tr>
              <a:tr h="292733">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bg1">
                            <a:lumMod val="85000"/>
                          </a:schemeClr>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43382802"/>
                  </a:ext>
                </a:extLst>
              </a:tr>
              <a:tr h="369536">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sv-SE" sz="800" strike="noStrike">
                        <a:solidFill>
                          <a:schemeClr val="bg1">
                            <a:lumMod val="85000"/>
                          </a:schemeClr>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27884397"/>
                  </a:ext>
                </a:extLst>
              </a:tr>
              <a:tr h="261584">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sv-SE" sz="800" strike="noStrike">
                        <a:solidFill>
                          <a:schemeClr val="bg1">
                            <a:lumMod val="85000"/>
                          </a:schemeClr>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736606777"/>
                  </a:ext>
                </a:extLst>
              </a:tr>
              <a:tr h="235470">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bg1">
                            <a:lumMod val="85000"/>
                          </a:schemeClr>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87098924"/>
                  </a:ext>
                </a:extLst>
              </a:tr>
              <a:tr h="190535">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bg1">
                            <a:lumMod val="85000"/>
                          </a:schemeClr>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892668592"/>
                  </a:ext>
                </a:extLst>
              </a:tr>
              <a:tr h="327801">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sv-SE" sz="800" strike="noStrike">
                        <a:solidFill>
                          <a:schemeClr val="bg1">
                            <a:lumMod val="8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967532171"/>
                  </a:ext>
                </a:extLst>
              </a:tr>
            </a:tbl>
          </a:graphicData>
        </a:graphic>
      </p:graphicFrame>
      <p:sp>
        <p:nvSpPr>
          <p:cNvPr id="18" name="Pratbubbla: rektangel med rundade hörn 17">
            <a:extLst>
              <a:ext uri="{FF2B5EF4-FFF2-40B4-BE49-F238E27FC236}">
                <a16:creationId xmlns:a16="http://schemas.microsoft.com/office/drawing/2014/main" id="{CDF8D9DA-67E6-1609-433E-2D0B33A2DA7F}"/>
              </a:ext>
            </a:extLst>
          </p:cNvPr>
          <p:cNvSpPr/>
          <p:nvPr/>
        </p:nvSpPr>
        <p:spPr>
          <a:xfrm>
            <a:off x="854024" y="3236122"/>
            <a:ext cx="1999786" cy="1700694"/>
          </a:xfrm>
          <a:prstGeom prst="wedgeRoundRectCallout">
            <a:avLst>
              <a:gd name="adj1" fmla="val 74722"/>
              <a:gd name="adj2" fmla="val -108726"/>
              <a:gd name="adj3" fmla="val 16667"/>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1" i="0" u="none" strike="noStrike" kern="1200" cap="none" spc="0" normalizeH="0" baseline="0" noProof="0">
                <a:ln>
                  <a:noFill/>
                </a:ln>
                <a:solidFill>
                  <a:prstClr val="black"/>
                </a:solidFill>
                <a:effectLst/>
                <a:uLnTx/>
                <a:uFillTx/>
                <a:latin typeface="Calibri"/>
                <a:ea typeface="+mn-ea"/>
                <a:cs typeface="+mn-cs"/>
              </a:rPr>
              <a:t>Beskriv verkligt utförande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300" b="0"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a:ln>
                  <a:noFill/>
                </a:ln>
                <a:solidFill>
                  <a:prstClr val="black"/>
                </a:solidFill>
                <a:effectLst/>
                <a:uLnTx/>
                <a:uFillTx/>
                <a:latin typeface="Calibri"/>
                <a:ea typeface="+mn-ea"/>
                <a:cs typeface="+mn-cs"/>
              </a:rPr>
              <a:t>Ange (%, eller – X ton CO2e)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300" b="0" i="0" u="none" strike="noStrike" kern="1200" cap="none" spc="0" normalizeH="0" baseline="0" noProof="0">
              <a:ln>
                <a:noFill/>
              </a:ln>
              <a:solidFill>
                <a:prstClr val="black"/>
              </a:solidFill>
              <a:effectLst/>
              <a:uLnTx/>
              <a:uFillTx/>
              <a:latin typeface="Calibri"/>
              <a:ea typeface="+mn-ea"/>
              <a:cs typeface="+mn-cs"/>
            </a:endParaRPr>
          </a:p>
        </p:txBody>
      </p:sp>
      <p:sp>
        <p:nvSpPr>
          <p:cNvPr id="19" name="Pratbubbla: rektangel med rundade hörn 18">
            <a:extLst>
              <a:ext uri="{FF2B5EF4-FFF2-40B4-BE49-F238E27FC236}">
                <a16:creationId xmlns:a16="http://schemas.microsoft.com/office/drawing/2014/main" id="{8C8D7B62-2F85-C68F-D9BC-DFD48594E603}"/>
              </a:ext>
            </a:extLst>
          </p:cNvPr>
          <p:cNvSpPr/>
          <p:nvPr/>
        </p:nvSpPr>
        <p:spPr>
          <a:xfrm>
            <a:off x="3529460" y="3429000"/>
            <a:ext cx="3656866" cy="1027350"/>
          </a:xfrm>
          <a:prstGeom prst="wedgeRoundRectCallout">
            <a:avLst>
              <a:gd name="adj1" fmla="val 1407"/>
              <a:gd name="adj2" fmla="val -142593"/>
              <a:gd name="adj3" fmla="val 16667"/>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1" i="0" u="none" strike="noStrike" kern="1200" cap="none" spc="0" normalizeH="0" baseline="0" noProof="0">
                <a:ln>
                  <a:noFill/>
                </a:ln>
                <a:solidFill>
                  <a:prstClr val="black"/>
                </a:solidFill>
                <a:effectLst/>
                <a:uLnTx/>
                <a:uFillTx/>
                <a:latin typeface="Calibri"/>
                <a:ea typeface="+mn-ea"/>
                <a:cs typeface="+mn-cs"/>
              </a:rPr>
              <a:t>Jämför FFU mot traditionellt bygge år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1" i="0" u="none" strike="noStrike" kern="1200" cap="none" spc="0" normalizeH="0" baseline="0" noProof="0">
                <a:ln>
                  <a:noFill/>
                </a:ln>
                <a:solidFill>
                  <a:prstClr val="black"/>
                </a:solidFill>
                <a:effectLst/>
                <a:uLnTx/>
                <a:uFillTx/>
                <a:latin typeface="Calibri"/>
                <a:ea typeface="+mn-ea"/>
                <a:cs typeface="+mn-cs"/>
              </a:rPr>
              <a:t>2015-2020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300" b="1" i="0" u="none" strike="noStrike" kern="1200" cap="none" spc="0" normalizeH="0" baseline="0" noProof="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a:ln>
                  <a:noFill/>
                </a:ln>
                <a:solidFill>
                  <a:prstClr val="black"/>
                </a:solidFill>
                <a:effectLst/>
                <a:uLnTx/>
                <a:uFillTx/>
                <a:latin typeface="Calibri"/>
                <a:ea typeface="+mn-ea"/>
                <a:cs typeface="+mn-cs"/>
              </a:rPr>
              <a:t>Ange (%, eller – X ton CO2e)</a:t>
            </a:r>
          </a:p>
        </p:txBody>
      </p:sp>
      <p:sp>
        <p:nvSpPr>
          <p:cNvPr id="21" name="Ellips 20">
            <a:extLst>
              <a:ext uri="{FF2B5EF4-FFF2-40B4-BE49-F238E27FC236}">
                <a16:creationId xmlns:a16="http://schemas.microsoft.com/office/drawing/2014/main" id="{4B32B812-EF99-22BE-25AF-BD0C35CD029F}"/>
              </a:ext>
            </a:extLst>
          </p:cNvPr>
          <p:cNvSpPr/>
          <p:nvPr/>
        </p:nvSpPr>
        <p:spPr>
          <a:xfrm>
            <a:off x="2133599" y="1092979"/>
            <a:ext cx="1894115" cy="770173"/>
          </a:xfrm>
          <a:prstGeom prst="ellipse">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Pratbubbla: rektangel med rundade hörn 21">
            <a:extLst>
              <a:ext uri="{FF2B5EF4-FFF2-40B4-BE49-F238E27FC236}">
                <a16:creationId xmlns:a16="http://schemas.microsoft.com/office/drawing/2014/main" id="{9C0175D5-3D65-3BB2-2F05-E9FE22CA8DB9}"/>
              </a:ext>
            </a:extLst>
          </p:cNvPr>
          <p:cNvSpPr/>
          <p:nvPr/>
        </p:nvSpPr>
        <p:spPr>
          <a:xfrm>
            <a:off x="8330492" y="3718821"/>
            <a:ext cx="3007483" cy="1700694"/>
          </a:xfrm>
          <a:prstGeom prst="wedgeRoundRectCallout">
            <a:avLst>
              <a:gd name="adj1" fmla="val -93612"/>
              <a:gd name="adj2" fmla="val -139159"/>
              <a:gd name="adj3" fmla="val 16667"/>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1" i="0" u="none" strike="noStrike" kern="1200" cap="none" spc="0" normalizeH="0" baseline="0" noProof="0">
                <a:ln>
                  <a:noFill/>
                </a:ln>
                <a:solidFill>
                  <a:sysClr val="windowText" lastClr="000000"/>
                </a:solidFill>
                <a:effectLst/>
                <a:uLnTx/>
                <a:uFillTx/>
                <a:latin typeface="Calibri"/>
                <a:ea typeface="+mn-ea"/>
                <a:cs typeface="+mn-cs"/>
              </a:rPr>
              <a:t>A. Jämföra FFU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1" i="0" u="none" strike="noStrike" kern="1200" cap="none" spc="0" normalizeH="0" baseline="0" noProof="0">
                <a:ln>
                  <a:noFill/>
                </a:ln>
                <a:solidFill>
                  <a:sysClr val="windowText" lastClr="000000"/>
                </a:solidFill>
                <a:effectLst/>
                <a:uLnTx/>
                <a:uFillTx/>
                <a:latin typeface="Calibri"/>
                <a:ea typeface="+mn-ea"/>
                <a:cs typeface="+mn-cs"/>
              </a:rPr>
              <a:t>mot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1" i="0" u="none" strike="noStrike" kern="1200" cap="none" spc="0" normalizeH="0" baseline="0" noProof="0">
                <a:ln>
                  <a:noFill/>
                </a:ln>
                <a:solidFill>
                  <a:sysClr val="windowText" lastClr="000000"/>
                </a:solidFill>
                <a:effectLst/>
                <a:uLnTx/>
                <a:uFillTx/>
                <a:latin typeface="Calibri"/>
                <a:ea typeface="+mn-ea"/>
                <a:cs typeface="+mn-cs"/>
              </a:rPr>
              <a:t>Potentiell förbättring: Alternativ 1,2,3 vid upphandling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300" b="1" i="0" u="none" strike="noStrike" kern="1200" cap="none" spc="0" normalizeH="0" baseline="0" noProof="0">
              <a:ln>
                <a:noFill/>
              </a:ln>
              <a:solidFill>
                <a:sysClr val="windowText" lastClr="000000"/>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a:ln>
                  <a:noFill/>
                </a:ln>
                <a:solidFill>
                  <a:prstClr val="black"/>
                </a:solidFill>
                <a:effectLst/>
                <a:uLnTx/>
                <a:uFillTx/>
                <a:latin typeface="Calibri"/>
                <a:ea typeface="+mn-ea"/>
                <a:cs typeface="+mn-cs"/>
              </a:rPr>
              <a:t>Ange (% bättre, eller – X ton CO2e)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300" b="0" i="0" u="none" strike="noStrike" kern="1200" cap="none" spc="0" normalizeH="0" baseline="0" noProof="0">
              <a:ln>
                <a:noFill/>
              </a:ln>
              <a:solidFill>
                <a:prstClr val="black"/>
              </a:solidFill>
              <a:effectLst/>
              <a:uLnTx/>
              <a:uFillTx/>
              <a:latin typeface="Calibri"/>
              <a:ea typeface="+mn-ea"/>
              <a:cs typeface="+mn-cs"/>
            </a:endParaRPr>
          </a:p>
        </p:txBody>
      </p:sp>
      <p:sp>
        <p:nvSpPr>
          <p:cNvPr id="23" name="Ellips 22">
            <a:extLst>
              <a:ext uri="{FF2B5EF4-FFF2-40B4-BE49-F238E27FC236}">
                <a16:creationId xmlns:a16="http://schemas.microsoft.com/office/drawing/2014/main" id="{D0B01ECA-9607-462E-85C4-8D0B3C09CA7F}"/>
              </a:ext>
            </a:extLst>
          </p:cNvPr>
          <p:cNvSpPr/>
          <p:nvPr/>
        </p:nvSpPr>
        <p:spPr>
          <a:xfrm>
            <a:off x="4201884" y="1097385"/>
            <a:ext cx="1894115" cy="770173"/>
          </a:xfrm>
          <a:prstGeom prst="ellipse">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llips 23">
            <a:extLst>
              <a:ext uri="{FF2B5EF4-FFF2-40B4-BE49-F238E27FC236}">
                <a16:creationId xmlns:a16="http://schemas.microsoft.com/office/drawing/2014/main" id="{687F73C7-3030-C84A-89F5-424ED891E486}"/>
              </a:ext>
            </a:extLst>
          </p:cNvPr>
          <p:cNvSpPr/>
          <p:nvPr/>
        </p:nvSpPr>
        <p:spPr>
          <a:xfrm>
            <a:off x="6270169" y="1092978"/>
            <a:ext cx="5704117" cy="1018852"/>
          </a:xfrm>
          <a:prstGeom prst="ellipse">
            <a:avLst/>
          </a:prstGeom>
          <a:noFill/>
          <a:ln w="28575">
            <a:solidFill>
              <a:schemeClr val="accent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ubrik 7">
            <a:extLst>
              <a:ext uri="{FF2B5EF4-FFF2-40B4-BE49-F238E27FC236}">
                <a16:creationId xmlns:a16="http://schemas.microsoft.com/office/drawing/2014/main" id="{A036D53B-A3D9-B098-012D-EEC71F2DE7B3}"/>
              </a:ext>
            </a:extLst>
          </p:cNvPr>
          <p:cNvSpPr txBox="1">
            <a:spLocks/>
          </p:cNvSpPr>
          <p:nvPr/>
        </p:nvSpPr>
        <p:spPr>
          <a:xfrm>
            <a:off x="527381" y="217917"/>
            <a:ext cx="11539761"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Anpassa ditt projekt – </a:t>
            </a:r>
            <a:r>
              <a:rPr kumimoji="0" lang="sv-SE" sz="2100" b="1" i="0" u="none" strike="noStrike" kern="1200" cap="none" spc="0" normalizeH="0" baseline="0" noProof="0">
                <a:ln>
                  <a:noFill/>
                </a:ln>
                <a:solidFill>
                  <a:srgbClr val="003466"/>
                </a:solidFill>
                <a:effectLst/>
                <a:uLnTx/>
                <a:uFillTx/>
                <a:latin typeface="Futura PT" panose="020B0502020204020303" pitchFamily="34" charset="0"/>
                <a:ea typeface="Tahoma" panose="020B0604030504040204" pitchFamily="34" charset="0"/>
                <a:cs typeface="Tahoma" panose="020B0604030504040204" pitchFamily="34" charset="0"/>
              </a:rPr>
              <a:t>Vill kund jämföra med ”traditionellt byggt ” och/eller FFU? </a:t>
            </a:r>
            <a:endParaRPr kumimoji="0" lang="sv-SE" sz="2100" b="0"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29" name="Ellips 28">
            <a:extLst>
              <a:ext uri="{FF2B5EF4-FFF2-40B4-BE49-F238E27FC236}">
                <a16:creationId xmlns:a16="http://schemas.microsoft.com/office/drawing/2014/main" id="{B8BEAF18-E6D4-9FB3-3736-FCDE0E48DE04}"/>
              </a:ext>
            </a:extLst>
          </p:cNvPr>
          <p:cNvSpPr/>
          <p:nvPr/>
        </p:nvSpPr>
        <p:spPr>
          <a:xfrm>
            <a:off x="124858" y="376179"/>
            <a:ext cx="356135" cy="328392"/>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2</a:t>
            </a:r>
          </a:p>
        </p:txBody>
      </p:sp>
    </p:spTree>
    <p:extLst>
      <p:ext uri="{BB962C8B-B14F-4D97-AF65-F5344CB8AC3E}">
        <p14:creationId xmlns:p14="http://schemas.microsoft.com/office/powerpoint/2010/main" val="10655079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062E1-E2C5-1552-5B52-A148F063F6E3}"/>
            </a:ext>
          </a:extLst>
        </p:cNvPr>
        <p:cNvGrpSpPr/>
        <p:nvPr/>
      </p:nvGrpSpPr>
      <p:grpSpPr>
        <a:xfrm>
          <a:off x="0" y="0"/>
          <a:ext cx="0" cy="0"/>
          <a:chOff x="0" y="0"/>
          <a:chExt cx="0" cy="0"/>
        </a:xfrm>
      </p:grpSpPr>
      <p:graphicFrame>
        <p:nvGraphicFramePr>
          <p:cNvPr id="24" name="Tabell 23">
            <a:extLst>
              <a:ext uri="{FF2B5EF4-FFF2-40B4-BE49-F238E27FC236}">
                <a16:creationId xmlns:a16="http://schemas.microsoft.com/office/drawing/2014/main" id="{4DAB1865-FB3F-C39C-C994-3EBA525ED2CC}"/>
              </a:ext>
            </a:extLst>
          </p:cNvPr>
          <p:cNvGraphicFramePr>
            <a:graphicFrameLocks noGrp="1"/>
          </p:cNvGraphicFramePr>
          <p:nvPr>
            <p:extLst>
              <p:ext uri="{D42A27DB-BD31-4B8C-83A1-F6EECF244321}">
                <p14:modId xmlns:p14="http://schemas.microsoft.com/office/powerpoint/2010/main" val="3458677507"/>
              </p:ext>
            </p:extLst>
          </p:nvPr>
        </p:nvGraphicFramePr>
        <p:xfrm>
          <a:off x="824982" y="924869"/>
          <a:ext cx="10985212" cy="4213024"/>
        </p:xfrm>
        <a:graphic>
          <a:graphicData uri="http://schemas.openxmlformats.org/drawingml/2006/table">
            <a:tbl>
              <a:tblPr firstRow="1" firstCol="1" bandRow="1"/>
              <a:tblGrid>
                <a:gridCol w="767039">
                  <a:extLst>
                    <a:ext uri="{9D8B030D-6E8A-4147-A177-3AD203B41FA5}">
                      <a16:colId xmlns:a16="http://schemas.microsoft.com/office/drawing/2014/main" val="4146169885"/>
                    </a:ext>
                  </a:extLst>
                </a:gridCol>
                <a:gridCol w="863796">
                  <a:extLst>
                    <a:ext uri="{9D8B030D-6E8A-4147-A177-3AD203B41FA5}">
                      <a16:colId xmlns:a16="http://schemas.microsoft.com/office/drawing/2014/main" val="3461350718"/>
                    </a:ext>
                  </a:extLst>
                </a:gridCol>
                <a:gridCol w="1613263">
                  <a:extLst>
                    <a:ext uri="{9D8B030D-6E8A-4147-A177-3AD203B41FA5}">
                      <a16:colId xmlns:a16="http://schemas.microsoft.com/office/drawing/2014/main" val="2028848267"/>
                    </a:ext>
                  </a:extLst>
                </a:gridCol>
                <a:gridCol w="1724297">
                  <a:extLst>
                    <a:ext uri="{9D8B030D-6E8A-4147-A177-3AD203B41FA5}">
                      <a16:colId xmlns:a16="http://schemas.microsoft.com/office/drawing/2014/main" val="2750234609"/>
                    </a:ext>
                  </a:extLst>
                </a:gridCol>
                <a:gridCol w="1802674">
                  <a:extLst>
                    <a:ext uri="{9D8B030D-6E8A-4147-A177-3AD203B41FA5}">
                      <a16:colId xmlns:a16="http://schemas.microsoft.com/office/drawing/2014/main" val="2627383107"/>
                    </a:ext>
                  </a:extLst>
                </a:gridCol>
                <a:gridCol w="2085357">
                  <a:extLst>
                    <a:ext uri="{9D8B030D-6E8A-4147-A177-3AD203B41FA5}">
                      <a16:colId xmlns:a16="http://schemas.microsoft.com/office/drawing/2014/main" val="2523246837"/>
                    </a:ext>
                  </a:extLst>
                </a:gridCol>
                <a:gridCol w="2128786">
                  <a:extLst>
                    <a:ext uri="{9D8B030D-6E8A-4147-A177-3AD203B41FA5}">
                      <a16:colId xmlns:a16="http://schemas.microsoft.com/office/drawing/2014/main" val="3926203014"/>
                    </a:ext>
                  </a:extLst>
                </a:gridCol>
              </a:tblGrid>
              <a:tr h="60828">
                <a:tc rowSpan="2" gridSpan="2">
                  <a:txBody>
                    <a:bodyPr/>
                    <a:lstStyle/>
                    <a:p>
                      <a:endParaRPr lang="sv-SE">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2" h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400" b="1">
                          <a:latin typeface="+mn-lt"/>
                        </a:rPr>
                        <a:t>FFU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a:r>
                        <a:rPr lang="sv-SE" sz="1400" b="1">
                          <a:latin typeface="+mn-lt"/>
                        </a:rPr>
                        <a:t>Alt 0. Traditionellt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1400" b="1">
                          <a:solidFill>
                            <a:sysClr val="windowText" lastClr="000000"/>
                          </a:solidFill>
                          <a:latin typeface="+mn-lt"/>
                        </a:rPr>
                        <a:t>Alt 1. Klimatförbättrat</a:t>
                      </a:r>
                    </a:p>
                    <a:p>
                      <a:pPr algn="ctr"/>
                      <a:endParaRPr lang="sv-SE" sz="1400" b="1">
                        <a:solidFill>
                          <a:sysClr val="windowText" lastClr="000000"/>
                        </a:solidFill>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ctr"/>
                      <a:r>
                        <a:rPr lang="sv-SE" sz="1400" b="1">
                          <a:solidFill>
                            <a:sysClr val="windowText" lastClr="000000"/>
                          </a:solidFill>
                          <a:latin typeface="+mn-lt"/>
                        </a:rPr>
                        <a:t>Alt 2. Klimatoptimalt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1400" b="1">
                          <a:solidFill>
                            <a:sysClr val="windowText" lastClr="000000"/>
                          </a:solidFill>
                          <a:latin typeface="+mn-lt"/>
                        </a:rPr>
                        <a:t>Alt 3. Klimatbalanserat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349089937"/>
                  </a:ext>
                </a:extLst>
              </a:tr>
              <a:tr h="141931">
                <a:tc gridSpan="2"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endParaRPr lang="sv-SE" sz="12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gn="l"/>
                      <a:endParaRPr lang="sv-SE" sz="1200">
                        <a:solidFill>
                          <a:schemeClr val="tx1"/>
                        </a:solidFill>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endParaRPr lang="sv-SE" sz="12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endParaRPr lang="sv-SE" sz="12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endParaRPr lang="sv-SE" sz="12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34288678"/>
                  </a:ext>
                </a:extLst>
              </a:tr>
              <a:tr h="0">
                <a:tc>
                  <a:txBody>
                    <a:bodyPr/>
                    <a:lstStyle/>
                    <a:p>
                      <a:r>
                        <a:rPr lang="sv-SE" sz="1200" b="1">
                          <a:solidFill>
                            <a:srgbClr val="000000"/>
                          </a:solidFill>
                          <a:effectLst/>
                          <a:latin typeface="+mn-lt"/>
                          <a:ea typeface="Times New Roman" panose="02020603050405020304" pitchFamily="18" charset="0"/>
                          <a:cs typeface="Times New Roman" panose="02020603050405020304" pitchFamily="18" charset="0"/>
                        </a:rPr>
                        <a:t>SBEF</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200" b="1">
                          <a:solidFill>
                            <a:srgbClr val="000000"/>
                          </a:solidFill>
                          <a:effectLst/>
                          <a:latin typeface="+mn-lt"/>
                          <a:ea typeface="Times New Roman" panose="02020603050405020304" pitchFamily="18" charset="0"/>
                          <a:cs typeface="Times New Roman" panose="02020603050405020304" pitchFamily="18" charset="0"/>
                        </a:rPr>
                        <a:t>Byggdel: / </a:t>
                      </a:r>
                      <a:r>
                        <a:rPr lang="sv-SE" sz="1200" b="1">
                          <a:solidFill>
                            <a:schemeClr val="accent5">
                              <a:lumMod val="75000"/>
                            </a:schemeClr>
                          </a:solidFill>
                          <a:effectLst/>
                          <a:latin typeface="+mn-lt"/>
                          <a:ea typeface="Times New Roman" panose="02020603050405020304" pitchFamily="18" charset="0"/>
                          <a:cs typeface="Times New Roman" panose="02020603050405020304" pitchFamily="18" charset="0"/>
                        </a:rPr>
                        <a:t>LFM30:</a:t>
                      </a:r>
                      <a:endParaRPr lang="sv-SE" sz="12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endParaRPr lang="sv-SE" sz="1200">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DD6EE"/>
                    </a:solidFill>
                  </a:tcPr>
                </a:tc>
                <a:tc>
                  <a:txBody>
                    <a:bodyPr/>
                    <a:lstStyle/>
                    <a:p>
                      <a:pPr algn="l"/>
                      <a:r>
                        <a:rPr lang="sv-SE" sz="1200">
                          <a:latin typeface="+mn-lt"/>
                        </a:rPr>
                        <a:t>Ton CO2e: 52 </a:t>
                      </a:r>
                    </a:p>
                    <a:p>
                      <a:pPr algn="l"/>
                      <a:r>
                        <a:rPr lang="sv-SE" sz="1200">
                          <a:latin typeface="+mn-lt"/>
                        </a:rPr>
                        <a:t>Kg CO2e/ljus BTA: 15</a:t>
                      </a:r>
                    </a:p>
                    <a:p>
                      <a:pPr algn="l"/>
                      <a:r>
                        <a:rPr lang="sv-SE" sz="1200">
                          <a:latin typeface="+mn-lt"/>
                        </a:rPr>
                        <a:t>Per badrum: 1059</a:t>
                      </a:r>
                    </a:p>
                    <a:p>
                      <a:pPr algn="l"/>
                      <a:r>
                        <a:rPr lang="sv-SE" sz="1200">
                          <a:latin typeface="+mn-lt"/>
                        </a:rPr>
                        <a:t>Per stam m: 329 </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endParaRPr lang="sv-SE" sz="12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200">
                          <a:latin typeface="+mn-lt"/>
                        </a:rPr>
                        <a:t>Ton CO2e:  39 (-25%; - 13 ton)</a:t>
                      </a:r>
                    </a:p>
                    <a:p>
                      <a:pPr algn="l"/>
                      <a:r>
                        <a:rPr lang="sv-SE" sz="1200">
                          <a:latin typeface="+mn-lt"/>
                        </a:rPr>
                        <a:t>Kg CO2e/ljus BTA: 11</a:t>
                      </a:r>
                    </a:p>
                    <a:p>
                      <a:pPr algn="l"/>
                      <a:r>
                        <a:rPr lang="sv-SE" sz="1200">
                          <a:latin typeface="+mn-lt"/>
                        </a:rPr>
                        <a:t>Per badrum: 792</a:t>
                      </a:r>
                    </a:p>
                    <a:p>
                      <a:pPr algn="l"/>
                      <a:r>
                        <a:rPr lang="sv-SE" sz="1200">
                          <a:latin typeface="+mn-lt"/>
                        </a:rPr>
                        <a:t>Per stam m: 246</a:t>
                      </a:r>
                      <a:endParaRPr lang="sv-SE" sz="12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endParaRPr lang="sv-SE" sz="1200" b="1">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1158850851"/>
                  </a:ext>
                </a:extLst>
              </a:tr>
              <a:tr h="342081">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sv-SE" sz="800" strike="noStrike">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endParaRPr lang="sv-SE" sz="800" strike="noStrike">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61830272"/>
                  </a:ext>
                </a:extLst>
              </a:tr>
              <a:tr h="277070">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283243638"/>
                  </a:ext>
                </a:extLst>
              </a:tr>
              <a:tr h="277070">
                <a:tc>
                  <a:txBody>
                    <a:bodyPr/>
                    <a:lstStyle/>
                    <a:p>
                      <a:pPr algn="ctr" fontAlgn="ctr"/>
                      <a:r>
                        <a:rPr lang="sv-SE" sz="1200" b="0" i="0" u="none" strike="noStrike">
                          <a:solidFill>
                            <a:srgbClr val="000000"/>
                          </a:solidFill>
                          <a:effectLst/>
                          <a:latin typeface="+mn-lt"/>
                        </a:rPr>
                        <a:t>24</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sv-SE" sz="1200" b="0" i="0" u="none" strike="noStrike" dirty="0">
                          <a:solidFill>
                            <a:schemeClr val="bg2"/>
                          </a:solidFill>
                          <a:effectLst/>
                          <a:latin typeface="+mn-lt"/>
                        </a:rPr>
                        <a:t>Innerväggar</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dirty="0">
                          <a:solidFill>
                            <a:schemeClr val="tx1"/>
                          </a:solidFill>
                          <a:effectLst/>
                          <a:latin typeface="+mn-lt"/>
                          <a:ea typeface="Times New Roman" panose="02020603050405020304" pitchFamily="18" charset="0"/>
                          <a:cs typeface="Times New Roman" panose="02020603050405020304" pitchFamily="18" charset="0"/>
                        </a:rPr>
                        <a:t>Träreglar i tak och vägg (mkt lite stålreglar), OSB, </a:t>
                      </a:r>
                      <a:r>
                        <a:rPr lang="sv-SE" sz="700" strike="noStrike" dirty="0" err="1">
                          <a:solidFill>
                            <a:schemeClr val="tx1"/>
                          </a:solidFill>
                          <a:effectLst/>
                          <a:latin typeface="+mn-lt"/>
                          <a:ea typeface="Times New Roman" panose="02020603050405020304" pitchFamily="18" charset="0"/>
                          <a:cs typeface="Times New Roman" panose="02020603050405020304" pitchFamily="18" charset="0"/>
                        </a:rPr>
                        <a:t>ErgoLite</a:t>
                      </a:r>
                      <a:r>
                        <a:rPr lang="sv-SE" sz="700" strike="noStrike" dirty="0">
                          <a:solidFill>
                            <a:schemeClr val="tx1"/>
                          </a:solidFill>
                          <a:effectLst/>
                          <a:latin typeface="+mn-lt"/>
                          <a:ea typeface="Times New Roman" panose="02020603050405020304" pitchFamily="18" charset="0"/>
                          <a:cs typeface="Times New Roman" panose="02020603050405020304" pitchFamily="18" charset="0"/>
                        </a:rPr>
                        <a:t>, lösull glasull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b="1" strike="noStrike" dirty="0">
                          <a:solidFill>
                            <a:schemeClr val="tx1"/>
                          </a:solidFill>
                          <a:effectLst/>
                          <a:latin typeface="+mn-lt"/>
                          <a:ea typeface="Times New Roman" panose="02020603050405020304" pitchFamily="18" charset="0"/>
                          <a:cs typeface="Times New Roman" panose="02020603050405020304" pitchFamily="18" charset="0"/>
                        </a:rPr>
                        <a:t>Stålreglar i tak och vägg, </a:t>
                      </a:r>
                      <a:r>
                        <a:rPr lang="sv-SE" sz="700" b="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OSB</a:t>
                      </a:r>
                      <a:r>
                        <a:rPr lang="sv-SE" sz="700" b="1" strike="noStrike" dirty="0">
                          <a:solidFill>
                            <a:schemeClr val="tx1"/>
                          </a:solidFill>
                          <a:effectLst/>
                          <a:latin typeface="+mn-lt"/>
                          <a:ea typeface="Times New Roman" panose="02020603050405020304" pitchFamily="18" charset="0"/>
                          <a:cs typeface="Times New Roman" panose="02020603050405020304" pitchFamily="18" charset="0"/>
                        </a:rPr>
                        <a:t>, normal gips, stenull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i tak och vägg (mkt lite stålreglar), OSB</a:t>
                      </a:r>
                      <a:r>
                        <a:rPr lang="sv-SE" sz="700" strike="noStrike" dirty="0">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dirty="0">
                          <a:solidFill>
                            <a:schemeClr val="tx1"/>
                          </a:solidFill>
                          <a:effectLst/>
                          <a:latin typeface="+mn-lt"/>
                          <a:ea typeface="Times New Roman" panose="02020603050405020304" pitchFamily="18" charset="0"/>
                          <a:cs typeface="Times New Roman" panose="02020603050405020304" pitchFamily="18" charset="0"/>
                        </a:rPr>
                        <a:t>Recoma lättgips</a:t>
                      </a:r>
                      <a:r>
                        <a:rPr lang="sv-SE" sz="700" strike="noStrike" dirty="0">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lösull glasull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i tak och vägg (mkt lite stålreglar), OSB, </a:t>
                      </a:r>
                      <a:r>
                        <a:rPr lang="sv-SE" sz="700" b="1" strike="noStrike" dirty="0">
                          <a:solidFill>
                            <a:schemeClr val="tx1"/>
                          </a:solidFill>
                          <a:effectLst/>
                          <a:latin typeface="+mn-lt"/>
                          <a:ea typeface="Times New Roman" panose="02020603050405020304" pitchFamily="18" charset="0"/>
                          <a:cs typeface="Times New Roman" panose="02020603050405020304" pitchFamily="18" charset="0"/>
                        </a:rPr>
                        <a:t>Klima gips</a:t>
                      </a:r>
                      <a:r>
                        <a:rPr lang="sv-SE" sz="700" strike="noStrike" dirty="0">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lösull glasull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40000"/>
                        <a:lumOff val="60000"/>
                      </a:schemeClr>
                    </a:solidFill>
                  </a:tcPr>
                </a:tc>
                <a:tc>
                  <a:txBody>
                    <a:bodyPr/>
                    <a:lstStyle/>
                    <a:p>
                      <a:r>
                        <a:rPr lang="sv-SE" sz="800" b="0" strike="noStrike" dirty="0">
                          <a:solidFill>
                            <a:schemeClr val="tx1"/>
                          </a:solidFill>
                          <a:effectLst/>
                          <a:latin typeface="+mn-lt"/>
                          <a:ea typeface="Times New Roman" panose="02020603050405020304" pitchFamily="18" charset="0"/>
                          <a:cs typeface="Times New Roman" panose="02020603050405020304" pitchFamily="18" charset="0"/>
                        </a:rPr>
                        <a:t>Likvärdigt utförande med alternativa material. </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916355154"/>
                  </a:ext>
                </a:extLst>
              </a:tr>
              <a:tr h="230951">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248494818"/>
                  </a:ext>
                </a:extLst>
              </a:tr>
              <a:tr h="277070">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801110829"/>
                  </a:ext>
                </a:extLst>
              </a:tr>
              <a:tr h="277070">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endParaRPr lang="sv-SE" sz="800" strike="noStrike">
                        <a:solidFill>
                          <a:schemeClr val="tx1"/>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43382802"/>
                  </a:ext>
                </a:extLst>
              </a:tr>
              <a:tr h="343606">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0">
                        <a:buFont typeface="Arial" panose="020B0604020202020204" pitchFamily="34" charset="0"/>
                        <a:buNone/>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27884397"/>
                  </a:ext>
                </a:extLst>
              </a:tr>
              <a:tr h="243229">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0">
                        <a:buFont typeface="Arial" panose="020B0604020202020204" pitchFamily="34" charset="0"/>
                        <a:buNone/>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736606777"/>
                  </a:ext>
                </a:extLst>
              </a:tr>
              <a:tr h="218947">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87098924"/>
                  </a:ext>
                </a:extLst>
              </a:tr>
              <a:tr h="121920">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sv-SE" sz="800" b="0" i="0" u="none" strike="noStrike">
                        <a:solidFill>
                          <a:schemeClr val="tx1"/>
                        </a:solidFill>
                        <a:effectLst/>
                        <a:latin typeface="+mn-lt"/>
                      </a:endParaRPr>
                    </a:p>
                  </a:txBody>
                  <a:tcPr marL="9525" marR="9525" marT="9525" marB="0" anchor="b">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endParaRPr lang="sv-SE" sz="800" strike="sngStrike">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892668592"/>
                  </a:ext>
                </a:extLst>
              </a:tr>
              <a:tr h="121920">
                <a:tc>
                  <a:txBody>
                    <a:bodyPr/>
                    <a:lstStyle/>
                    <a:p>
                      <a:pPr algn="ctr" fontAlgn="ctr"/>
                      <a:endParaRPr lang="sv-SE" sz="1200" b="0" i="0" u="none" strike="noStrike">
                        <a:solidFill>
                          <a:srgbClr val="000000"/>
                        </a:solidFill>
                        <a:effectLst/>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1000">
                        <a:effectLst/>
                        <a:latin typeface="+mn-lt"/>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sv-SE" sz="9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endParaRPr lang="sv-SE" sz="9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endParaRPr lang="sv-SE" sz="9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900" dirty="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2967532171"/>
                  </a:ext>
                </a:extLst>
              </a:tr>
            </a:tbl>
          </a:graphicData>
        </a:graphic>
      </p:graphicFrame>
      <p:sp>
        <p:nvSpPr>
          <p:cNvPr id="28" name="Rubrik 1">
            <a:extLst>
              <a:ext uri="{FF2B5EF4-FFF2-40B4-BE49-F238E27FC236}">
                <a16:creationId xmlns:a16="http://schemas.microsoft.com/office/drawing/2014/main" id="{B9C56D5B-53C8-4C94-742A-FD8DCE9C63EF}"/>
              </a:ext>
            </a:extLst>
          </p:cNvPr>
          <p:cNvSpPr txBox="1">
            <a:spLocks/>
          </p:cNvSpPr>
          <p:nvPr/>
        </p:nvSpPr>
        <p:spPr>
          <a:xfrm rot="16200000">
            <a:off x="-733373" y="3254124"/>
            <a:ext cx="2485773" cy="408045"/>
          </a:xfrm>
          <a:prstGeom prst="rect">
            <a:avLst/>
          </a:prstGeom>
          <a:ln w="28575">
            <a:solidFill>
              <a:schemeClr val="accent1"/>
            </a:solidFill>
          </a:ln>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ctr" defTabSz="685783" rtl="0" eaLnBrk="1" fontAlgn="auto" latinLnBrk="0" hangingPunct="1">
              <a:lnSpc>
                <a:spcPct val="100000"/>
              </a:lnSpc>
              <a:spcBef>
                <a:spcPct val="0"/>
              </a:spcBef>
              <a:spcAft>
                <a:spcPts val="0"/>
              </a:spcAft>
              <a:buClrTx/>
              <a:buSzTx/>
              <a:buFontTx/>
              <a:buNone/>
              <a:tabLst/>
              <a:defRPr/>
            </a:pPr>
            <a:r>
              <a:rPr kumimoji="0" lang="sv-SE" sz="18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Stambyte</a:t>
            </a:r>
          </a:p>
        </p:txBody>
      </p:sp>
      <p:sp>
        <p:nvSpPr>
          <p:cNvPr id="45" name="Ellips 44">
            <a:extLst>
              <a:ext uri="{FF2B5EF4-FFF2-40B4-BE49-F238E27FC236}">
                <a16:creationId xmlns:a16="http://schemas.microsoft.com/office/drawing/2014/main" id="{383FA994-B434-F2E1-E0A4-5E693893A233}"/>
              </a:ext>
            </a:extLst>
          </p:cNvPr>
          <p:cNvSpPr/>
          <p:nvPr/>
        </p:nvSpPr>
        <p:spPr>
          <a:xfrm>
            <a:off x="2356914" y="2596218"/>
            <a:ext cx="9453280" cy="716571"/>
          </a:xfrm>
          <a:prstGeom prst="ellipse">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Pratbubbla: rektangel med rundade hörn 24">
            <a:extLst>
              <a:ext uri="{FF2B5EF4-FFF2-40B4-BE49-F238E27FC236}">
                <a16:creationId xmlns:a16="http://schemas.microsoft.com/office/drawing/2014/main" id="{60458EEB-E938-2218-40DE-0C54A4FCCEEE}"/>
              </a:ext>
            </a:extLst>
          </p:cNvPr>
          <p:cNvSpPr/>
          <p:nvPr/>
        </p:nvSpPr>
        <p:spPr>
          <a:xfrm>
            <a:off x="1911200" y="3866338"/>
            <a:ext cx="3993518" cy="875899"/>
          </a:xfrm>
          <a:prstGeom prst="wedgeRoundRectCallout">
            <a:avLst>
              <a:gd name="adj1" fmla="val -21918"/>
              <a:gd name="adj2" fmla="val -122295"/>
              <a:gd name="adj3" fmla="val 16667"/>
            </a:avLst>
          </a:prstGeom>
          <a:solidFill>
            <a:schemeClr val="accent4">
              <a:lumMod val="20000"/>
              <a:lumOff val="80000"/>
            </a:schemeClr>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sv-SE" sz="1300" b="1" i="0" u="none" strike="noStrike" kern="1200" cap="none" spc="0" normalizeH="0" baseline="0" noProof="0">
                <a:ln>
                  <a:noFill/>
                </a:ln>
                <a:solidFill>
                  <a:prstClr val="black"/>
                </a:solidFill>
                <a:effectLst/>
                <a:uLnTx/>
                <a:uFillTx/>
                <a:latin typeface="Calibri"/>
                <a:ea typeface="+mn-ea"/>
                <a:cs typeface="+mn-cs"/>
              </a:rPr>
              <a:t>A. Anpassa till aktuell projekt.</a:t>
            </a:r>
            <a:r>
              <a:rPr kumimoji="0" lang="sv-SE" altLang="sv-SE" sz="1300" b="0" i="0" u="none" strike="noStrike" kern="1200" cap="none" spc="0" normalizeH="0" baseline="0" noProof="0">
                <a:ln>
                  <a:noFill/>
                </a:ln>
                <a:solidFill>
                  <a:prstClr val="black"/>
                </a:solidFill>
                <a:effectLst/>
                <a:uLnTx/>
                <a:uFillTx/>
                <a:latin typeface="Calibri"/>
                <a:ea typeface="+mn-ea"/>
                <a:cs typeface="+mn-cs"/>
              </a:rPr>
              <a:t> Justera mallen till verkliga förutsättningar. Ange översiktligt med ändå detaljerat så man förstår</a:t>
            </a:r>
          </a:p>
        </p:txBody>
      </p:sp>
      <p:sp>
        <p:nvSpPr>
          <p:cNvPr id="49" name="Pratbubbla: rektangel med rundade hörn 24">
            <a:extLst>
              <a:ext uri="{FF2B5EF4-FFF2-40B4-BE49-F238E27FC236}">
                <a16:creationId xmlns:a16="http://schemas.microsoft.com/office/drawing/2014/main" id="{45EA64AF-0B1C-EFBE-24FF-0D7B565711BE}"/>
              </a:ext>
            </a:extLst>
          </p:cNvPr>
          <p:cNvSpPr/>
          <p:nvPr/>
        </p:nvSpPr>
        <p:spPr>
          <a:xfrm>
            <a:off x="1911200" y="3873823"/>
            <a:ext cx="3993518" cy="875899"/>
          </a:xfrm>
          <a:prstGeom prst="wedgeRoundRectCallout">
            <a:avLst>
              <a:gd name="adj1" fmla="val 22350"/>
              <a:gd name="adj2" fmla="val -110878"/>
              <a:gd name="adj3" fmla="val 16667"/>
            </a:avLst>
          </a:prstGeom>
          <a:solidFill>
            <a:schemeClr val="accent4">
              <a:lumMod val="20000"/>
              <a:lumOff val="80000"/>
            </a:schemeClr>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sv-SE" sz="1300" b="1" i="0" u="none" strike="noStrike" kern="1200" cap="none" spc="0" normalizeH="0" baseline="0" noProof="0" dirty="0">
                <a:ln>
                  <a:noFill/>
                </a:ln>
                <a:solidFill>
                  <a:prstClr val="black"/>
                </a:solidFill>
                <a:effectLst/>
                <a:uLnTx/>
                <a:uFillTx/>
                <a:latin typeface="Calibri"/>
                <a:ea typeface="+mn-ea"/>
                <a:cs typeface="+mn-cs"/>
              </a:rPr>
              <a:t>B. </a:t>
            </a:r>
            <a:r>
              <a:rPr kumimoji="0" lang="sv-SE" sz="1300" b="0" i="0" u="none" strike="noStrike" kern="1200" cap="none" spc="0" normalizeH="0" baseline="0" noProof="0" dirty="0">
                <a:ln>
                  <a:noFill/>
                </a:ln>
                <a:solidFill>
                  <a:prstClr val="black"/>
                </a:solidFill>
                <a:effectLst/>
                <a:uLnTx/>
                <a:uFillTx/>
                <a:latin typeface="Calibri"/>
                <a:ea typeface="+mn-ea"/>
                <a:cs typeface="+mn-cs"/>
              </a:rPr>
              <a:t>Markera de material som bedöms kunna ha använts i </a:t>
            </a:r>
            <a:r>
              <a:rPr kumimoji="0" lang="sv-SE" sz="1300" b="1" i="0" u="none" strike="noStrike" kern="1200" cap="none" spc="0" normalizeH="0" baseline="0" noProof="0" dirty="0">
                <a:ln>
                  <a:noFill/>
                </a:ln>
                <a:solidFill>
                  <a:prstClr val="black"/>
                </a:solidFill>
                <a:effectLst/>
                <a:uLnTx/>
                <a:uFillTx/>
                <a:latin typeface="Calibri"/>
                <a:ea typeface="+mn-ea"/>
                <a:cs typeface="+mn-cs"/>
              </a:rPr>
              <a:t>traditionellt skede </a:t>
            </a:r>
            <a:r>
              <a:rPr kumimoji="0" lang="sv-SE" sz="1300" b="0" i="0" u="none" strike="noStrike" kern="1200" cap="none" spc="0" normalizeH="0" baseline="0" noProof="0" dirty="0">
                <a:ln>
                  <a:noFill/>
                </a:ln>
                <a:solidFill>
                  <a:prstClr val="black"/>
                </a:solidFill>
                <a:effectLst/>
                <a:uLnTx/>
                <a:uFillTx/>
                <a:latin typeface="Calibri"/>
                <a:ea typeface="+mn-ea"/>
                <a:cs typeface="+mn-cs"/>
              </a:rPr>
              <a:t>genom att fetmarkera dem i svart, oförändrat material markeras i grå.</a:t>
            </a:r>
            <a:endParaRPr kumimoji="0" lang="sv-SE" altLang="sv-SE"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Ellips 10">
            <a:extLst>
              <a:ext uri="{FF2B5EF4-FFF2-40B4-BE49-F238E27FC236}">
                <a16:creationId xmlns:a16="http://schemas.microsoft.com/office/drawing/2014/main" id="{0367EBFC-A357-0F50-E9B1-689BFA70F632}"/>
              </a:ext>
            </a:extLst>
          </p:cNvPr>
          <p:cNvSpPr/>
          <p:nvPr/>
        </p:nvSpPr>
        <p:spPr>
          <a:xfrm>
            <a:off x="5975740" y="3458146"/>
            <a:ext cx="356135" cy="328392"/>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C</a:t>
            </a:r>
          </a:p>
        </p:txBody>
      </p:sp>
      <p:sp>
        <p:nvSpPr>
          <p:cNvPr id="12" name="Ellips 11">
            <a:extLst>
              <a:ext uri="{FF2B5EF4-FFF2-40B4-BE49-F238E27FC236}">
                <a16:creationId xmlns:a16="http://schemas.microsoft.com/office/drawing/2014/main" id="{3B4C05A3-B5CF-C018-5158-63AF86A0A08B}"/>
              </a:ext>
            </a:extLst>
          </p:cNvPr>
          <p:cNvSpPr/>
          <p:nvPr/>
        </p:nvSpPr>
        <p:spPr>
          <a:xfrm>
            <a:off x="5975740" y="3465632"/>
            <a:ext cx="356135" cy="328392"/>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Calibri"/>
                <a:ea typeface="+mn-ea"/>
                <a:cs typeface="+mn-cs"/>
              </a:rPr>
              <a:t>C</a:t>
            </a:r>
          </a:p>
        </p:txBody>
      </p:sp>
      <p:sp>
        <p:nvSpPr>
          <p:cNvPr id="13" name="Ellips 12">
            <a:extLst>
              <a:ext uri="{FF2B5EF4-FFF2-40B4-BE49-F238E27FC236}">
                <a16:creationId xmlns:a16="http://schemas.microsoft.com/office/drawing/2014/main" id="{5F716400-D506-28D1-82B6-677E0DCC5D88}"/>
              </a:ext>
            </a:extLst>
          </p:cNvPr>
          <p:cNvSpPr/>
          <p:nvPr/>
        </p:nvSpPr>
        <p:spPr>
          <a:xfrm>
            <a:off x="124858" y="376179"/>
            <a:ext cx="356135" cy="328392"/>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2</a:t>
            </a:r>
          </a:p>
        </p:txBody>
      </p:sp>
      <p:sp>
        <p:nvSpPr>
          <p:cNvPr id="14" name="Rubrik 7">
            <a:extLst>
              <a:ext uri="{FF2B5EF4-FFF2-40B4-BE49-F238E27FC236}">
                <a16:creationId xmlns:a16="http://schemas.microsoft.com/office/drawing/2014/main" id="{4B8DDAA5-6984-C843-C6EB-71967136950A}"/>
              </a:ext>
            </a:extLst>
          </p:cNvPr>
          <p:cNvSpPr txBox="1">
            <a:spLocks/>
          </p:cNvSpPr>
          <p:nvPr/>
        </p:nvSpPr>
        <p:spPr>
          <a:xfrm>
            <a:off x="527381" y="217917"/>
            <a:ext cx="11539761"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Anpassa ditt projekt –Exempel 1, Stambyte, byggdel 24 </a:t>
            </a:r>
          </a:p>
        </p:txBody>
      </p:sp>
      <p:sp>
        <p:nvSpPr>
          <p:cNvPr id="4" name="Ellips 3">
            <a:extLst>
              <a:ext uri="{FF2B5EF4-FFF2-40B4-BE49-F238E27FC236}">
                <a16:creationId xmlns:a16="http://schemas.microsoft.com/office/drawing/2014/main" id="{58F2D32D-CF5F-BFC2-1DD9-21FCD2913F9A}"/>
              </a:ext>
            </a:extLst>
          </p:cNvPr>
          <p:cNvSpPr/>
          <p:nvPr/>
        </p:nvSpPr>
        <p:spPr>
          <a:xfrm>
            <a:off x="1287824" y="4065163"/>
            <a:ext cx="356135" cy="328392"/>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A</a:t>
            </a:r>
          </a:p>
        </p:txBody>
      </p:sp>
      <p:sp>
        <p:nvSpPr>
          <p:cNvPr id="2" name="Ellips 1">
            <a:extLst>
              <a:ext uri="{FF2B5EF4-FFF2-40B4-BE49-F238E27FC236}">
                <a16:creationId xmlns:a16="http://schemas.microsoft.com/office/drawing/2014/main" id="{1AAAE9FA-8AB0-143B-B441-7F9436DF0668}"/>
              </a:ext>
            </a:extLst>
          </p:cNvPr>
          <p:cNvSpPr/>
          <p:nvPr/>
        </p:nvSpPr>
        <p:spPr>
          <a:xfrm>
            <a:off x="1287823" y="4055336"/>
            <a:ext cx="356135" cy="328392"/>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B</a:t>
            </a:r>
          </a:p>
        </p:txBody>
      </p:sp>
      <p:sp>
        <p:nvSpPr>
          <p:cNvPr id="17" name="Pratbubbla: rektangel med rundade hörn 24">
            <a:extLst>
              <a:ext uri="{FF2B5EF4-FFF2-40B4-BE49-F238E27FC236}">
                <a16:creationId xmlns:a16="http://schemas.microsoft.com/office/drawing/2014/main" id="{BF4B4759-C090-2C79-FE95-B9998C54273F}"/>
              </a:ext>
            </a:extLst>
          </p:cNvPr>
          <p:cNvSpPr/>
          <p:nvPr/>
        </p:nvSpPr>
        <p:spPr>
          <a:xfrm>
            <a:off x="6287282" y="3866337"/>
            <a:ext cx="3993518" cy="875899"/>
          </a:xfrm>
          <a:prstGeom prst="wedgeRoundRectCallout">
            <a:avLst>
              <a:gd name="adj1" fmla="val -43888"/>
              <a:gd name="adj2" fmla="val -101184"/>
              <a:gd name="adj3" fmla="val 16667"/>
            </a:avLst>
          </a:prstGeom>
          <a:solidFill>
            <a:schemeClr val="accent4">
              <a:lumMod val="20000"/>
              <a:lumOff val="80000"/>
            </a:schemeClr>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1" i="0" u="none" strike="noStrike" kern="1200" cap="none" spc="0" normalizeH="0" baseline="0" noProof="0">
                <a:ln>
                  <a:noFill/>
                </a:ln>
                <a:solidFill>
                  <a:prstClr val="black"/>
                </a:solidFill>
                <a:effectLst/>
                <a:uLnTx/>
                <a:uFillTx/>
                <a:latin typeface="Calibri"/>
                <a:ea typeface="+mn-ea"/>
                <a:cs typeface="+mn-cs"/>
              </a:rPr>
              <a:t>C. </a:t>
            </a:r>
            <a:r>
              <a:rPr kumimoji="0" lang="sv-SE" sz="1300" b="0" i="0" u="none" strike="noStrike" kern="1200" cap="none" spc="0" normalizeH="0" baseline="0" noProof="0">
                <a:ln>
                  <a:noFill/>
                </a:ln>
                <a:solidFill>
                  <a:prstClr val="black"/>
                </a:solidFill>
                <a:effectLst/>
                <a:uLnTx/>
                <a:uFillTx/>
                <a:latin typeface="Calibri"/>
                <a:ea typeface="+mn-ea"/>
                <a:cs typeface="+mn-cs"/>
              </a:rPr>
              <a:t>Markera de material som bedöms kunna ersättas med </a:t>
            </a:r>
            <a:r>
              <a:rPr kumimoji="0" lang="sv-SE" sz="1300" b="1" i="0" u="none" strike="noStrike" kern="1200" cap="none" spc="0" normalizeH="0" baseline="0" noProof="0">
                <a:ln>
                  <a:noFill/>
                </a:ln>
                <a:solidFill>
                  <a:prstClr val="black"/>
                </a:solidFill>
                <a:effectLst/>
                <a:uLnTx/>
                <a:uFillTx/>
                <a:latin typeface="Calibri"/>
                <a:ea typeface="+mn-ea"/>
                <a:cs typeface="+mn-cs"/>
              </a:rPr>
              <a:t>klimatförbättrade alternativ </a:t>
            </a:r>
            <a:r>
              <a:rPr kumimoji="0" lang="sv-SE" sz="1300" b="0" i="0" u="none" strike="noStrike" kern="1200" cap="none" spc="0" normalizeH="0" baseline="0" noProof="0">
                <a:ln>
                  <a:noFill/>
                </a:ln>
                <a:solidFill>
                  <a:prstClr val="black"/>
                </a:solidFill>
                <a:effectLst/>
                <a:uLnTx/>
                <a:uFillTx/>
                <a:latin typeface="Calibri"/>
                <a:ea typeface="+mn-ea"/>
                <a:cs typeface="+mn-cs"/>
              </a:rPr>
              <a:t>genom att fetmarkera dem i svart, oförändrat material markeras i grå.</a:t>
            </a:r>
          </a:p>
        </p:txBody>
      </p:sp>
      <p:sp>
        <p:nvSpPr>
          <p:cNvPr id="18" name="Pratbubbla: rektangel med rundade hörn 24">
            <a:extLst>
              <a:ext uri="{FF2B5EF4-FFF2-40B4-BE49-F238E27FC236}">
                <a16:creationId xmlns:a16="http://schemas.microsoft.com/office/drawing/2014/main" id="{38BCDAA1-83C3-94BC-EADA-D040B49BBF5F}"/>
              </a:ext>
            </a:extLst>
          </p:cNvPr>
          <p:cNvSpPr/>
          <p:nvPr/>
        </p:nvSpPr>
        <p:spPr>
          <a:xfrm>
            <a:off x="6287282" y="3873823"/>
            <a:ext cx="3993518" cy="875899"/>
          </a:xfrm>
          <a:prstGeom prst="wedgeRoundRectCallout">
            <a:avLst>
              <a:gd name="adj1" fmla="val 9757"/>
              <a:gd name="adj2" fmla="val -103421"/>
              <a:gd name="adj3" fmla="val 16667"/>
            </a:avLst>
          </a:prstGeom>
          <a:solidFill>
            <a:schemeClr val="accent4">
              <a:lumMod val="20000"/>
              <a:lumOff val="80000"/>
            </a:schemeClr>
          </a:solidFill>
          <a:ln w="25400" cap="flat" cmpd="sng" algn="ctr">
            <a:solidFill>
              <a:schemeClr val="tx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1" i="0" u="none" strike="noStrike" kern="1200" cap="none" spc="0" normalizeH="0" baseline="0" noProof="0">
                <a:ln>
                  <a:noFill/>
                </a:ln>
                <a:solidFill>
                  <a:prstClr val="black"/>
                </a:solidFill>
                <a:effectLst/>
                <a:uLnTx/>
                <a:uFillTx/>
                <a:latin typeface="Calibri"/>
                <a:ea typeface="+mn-ea"/>
                <a:cs typeface="+mn-cs"/>
              </a:rPr>
              <a:t>C. </a:t>
            </a:r>
            <a:r>
              <a:rPr kumimoji="0" lang="sv-SE" sz="1300" b="0" i="0" u="none" strike="noStrike" kern="1200" cap="none" spc="0" normalizeH="0" baseline="0" noProof="0">
                <a:ln>
                  <a:noFill/>
                </a:ln>
                <a:solidFill>
                  <a:prstClr val="black"/>
                </a:solidFill>
                <a:effectLst/>
                <a:uLnTx/>
                <a:uFillTx/>
                <a:latin typeface="Calibri"/>
                <a:ea typeface="+mn-ea"/>
                <a:cs typeface="+mn-cs"/>
              </a:rPr>
              <a:t>Markera de material som bedöms kunna ersättas med </a:t>
            </a:r>
            <a:r>
              <a:rPr kumimoji="0" lang="sv-SE" sz="1300" b="1" i="0" u="none" strike="noStrike" kern="1200" cap="none" spc="0" normalizeH="0" baseline="0" noProof="0">
                <a:ln>
                  <a:noFill/>
                </a:ln>
                <a:solidFill>
                  <a:prstClr val="black"/>
                </a:solidFill>
                <a:effectLst/>
                <a:uLnTx/>
                <a:uFillTx/>
                <a:latin typeface="Calibri"/>
                <a:ea typeface="+mn-ea"/>
                <a:cs typeface="+mn-cs"/>
              </a:rPr>
              <a:t>klimatoptimalt alternativ </a:t>
            </a:r>
            <a:r>
              <a:rPr kumimoji="0" lang="sv-SE" sz="1300" b="0" i="0" u="none" strike="noStrike" kern="1200" cap="none" spc="0" normalizeH="0" baseline="0" noProof="0">
                <a:ln>
                  <a:noFill/>
                </a:ln>
                <a:solidFill>
                  <a:prstClr val="black"/>
                </a:solidFill>
                <a:effectLst/>
                <a:uLnTx/>
                <a:uFillTx/>
                <a:latin typeface="Calibri"/>
                <a:ea typeface="+mn-ea"/>
                <a:cs typeface="+mn-cs"/>
              </a:rPr>
              <a:t>genom att fetmarkera dem i svart, oförändrat material markeras i grå.</a:t>
            </a:r>
          </a:p>
        </p:txBody>
      </p:sp>
      <p:sp>
        <p:nvSpPr>
          <p:cNvPr id="19" name="Rektangel 18">
            <a:extLst>
              <a:ext uri="{FF2B5EF4-FFF2-40B4-BE49-F238E27FC236}">
                <a16:creationId xmlns:a16="http://schemas.microsoft.com/office/drawing/2014/main" id="{4E006252-E42E-D266-D55C-FFBD5C3A72BB}"/>
              </a:ext>
            </a:extLst>
          </p:cNvPr>
          <p:cNvSpPr/>
          <p:nvPr/>
        </p:nvSpPr>
        <p:spPr>
          <a:xfrm>
            <a:off x="2258844" y="5478627"/>
            <a:ext cx="7122694" cy="571818"/>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altLang="sv-SE" sz="1200" b="1" i="0" u="none" strike="noStrike" kern="1200" cap="none" spc="0" normalizeH="0" baseline="0" noProof="0">
                <a:ln>
                  <a:noFill/>
                </a:ln>
                <a:solidFill>
                  <a:prstClr val="black"/>
                </a:solidFill>
                <a:effectLst/>
                <a:uLnTx/>
                <a:uFillTx/>
                <a:latin typeface="Calibri"/>
                <a:ea typeface="+mn-ea"/>
                <a:cs typeface="+mn-cs"/>
              </a:rPr>
              <a:t>Tydlig info vid kalkylering:</a:t>
            </a:r>
            <a:r>
              <a:rPr kumimoji="0" lang="sv-SE" altLang="sv-SE" sz="1200" b="0" i="0" u="none" strike="noStrike" kern="1200" cap="none" spc="0" normalizeH="0" baseline="0" noProof="0">
                <a:ln>
                  <a:noFill/>
                </a:ln>
                <a:solidFill>
                  <a:prstClr val="black"/>
                </a:solidFill>
                <a:effectLst/>
                <a:uLnTx/>
                <a:uFillTx/>
                <a:latin typeface="Calibri"/>
                <a:ea typeface="+mn-ea"/>
                <a:cs typeface="+mn-cs"/>
              </a:rPr>
              <a:t> I detta exempel har </a:t>
            </a:r>
            <a:r>
              <a:rPr kumimoji="0" lang="sv-SE" altLang="sv-SE" sz="1200" b="0" i="0" u="none" strike="noStrike" kern="1200" cap="none" spc="0" normalizeH="0" baseline="0" noProof="0" err="1">
                <a:ln>
                  <a:noFill/>
                </a:ln>
                <a:solidFill>
                  <a:prstClr val="black"/>
                </a:solidFill>
                <a:effectLst/>
                <a:uLnTx/>
                <a:uFillTx/>
                <a:latin typeface="Calibri"/>
                <a:ea typeface="+mn-ea"/>
                <a:cs typeface="+mn-cs"/>
              </a:rPr>
              <a:t>kfb</a:t>
            </a:r>
            <a:r>
              <a:rPr kumimoji="0" lang="sv-SE" altLang="sv-SE" sz="1200" b="0" i="0" u="none" strike="noStrike" kern="1200" cap="none" spc="0" normalizeH="0" baseline="0" noProof="0">
                <a:ln>
                  <a:noFill/>
                </a:ln>
                <a:solidFill>
                  <a:prstClr val="black"/>
                </a:solidFill>
                <a:effectLst/>
                <a:uLnTx/>
                <a:uFillTx/>
                <a:latin typeface="Calibri"/>
                <a:ea typeface="+mn-ea"/>
                <a:cs typeface="+mn-cs"/>
              </a:rPr>
              <a:t>. betong använts i verklig utförande. Vid jämförelse mellan FFU och Alt.0 beräknar kalkylatorn % förändring / x kg CO2e bättre jämfört FFU.</a:t>
            </a:r>
          </a:p>
        </p:txBody>
      </p:sp>
    </p:spTree>
    <p:extLst>
      <p:ext uri="{BB962C8B-B14F-4D97-AF65-F5344CB8AC3E}">
        <p14:creationId xmlns:p14="http://schemas.microsoft.com/office/powerpoint/2010/main" val="3520403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9" grpId="0" animBg="1"/>
      <p:bldP spid="11" grpId="0" animBg="1"/>
      <p:bldP spid="12" grpId="0" animBg="1"/>
      <p:bldP spid="4" grpId="0" animBg="1"/>
      <p:bldP spid="2" grpId="0" animBg="1"/>
      <p:bldP spid="17" grpId="0" animBg="1"/>
      <p:bldP spid="18" grpId="0" animBg="1"/>
      <p:bldP spid="1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19668-2E92-CB04-70C6-C3A288050DE5}"/>
            </a:ext>
          </a:extLst>
        </p:cNvPr>
        <p:cNvGrpSpPr/>
        <p:nvPr/>
      </p:nvGrpSpPr>
      <p:grpSpPr>
        <a:xfrm>
          <a:off x="0" y="0"/>
          <a:ext cx="0" cy="0"/>
          <a:chOff x="0" y="0"/>
          <a:chExt cx="0" cy="0"/>
        </a:xfrm>
      </p:grpSpPr>
      <p:sp>
        <p:nvSpPr>
          <p:cNvPr id="8" name="Rubrik 7">
            <a:extLst>
              <a:ext uri="{FF2B5EF4-FFF2-40B4-BE49-F238E27FC236}">
                <a16:creationId xmlns:a16="http://schemas.microsoft.com/office/drawing/2014/main" id="{68DF6D06-BA1C-B9E1-F3DF-6064B98487CE}"/>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endParaRPr kumimoji="0" lang="sv-SE" sz="2100" b="1" i="0" u="none" strike="noStrike" kern="1200" cap="none" spc="0" normalizeH="0" baseline="0" noProof="0">
              <a:ln>
                <a:noFill/>
              </a:ln>
              <a:solidFill>
                <a:srgbClr val="003466"/>
              </a:solidFill>
              <a:effectLst/>
              <a:uLnTx/>
              <a:uFillTx/>
              <a:latin typeface="Futura PT" panose="020B0502020204020303" pitchFamily="34" charset="0"/>
              <a:ea typeface="Tahoma" panose="020B0604030504040204" pitchFamily="34" charset="0"/>
              <a:cs typeface="Tahoma" panose="020B0604030504040204" pitchFamily="34" charset="0"/>
            </a:endParaRPr>
          </a:p>
        </p:txBody>
      </p:sp>
      <p:graphicFrame>
        <p:nvGraphicFramePr>
          <p:cNvPr id="17" name="Tabell 16">
            <a:extLst>
              <a:ext uri="{FF2B5EF4-FFF2-40B4-BE49-F238E27FC236}">
                <a16:creationId xmlns:a16="http://schemas.microsoft.com/office/drawing/2014/main" id="{24997EF1-6ECF-0532-F4D8-DBFB130ABB0C}"/>
              </a:ext>
            </a:extLst>
          </p:cNvPr>
          <p:cNvGraphicFramePr>
            <a:graphicFrameLocks noGrp="1"/>
          </p:cNvGraphicFramePr>
          <p:nvPr/>
        </p:nvGraphicFramePr>
        <p:xfrm>
          <a:off x="360012" y="789734"/>
          <a:ext cx="11590537" cy="3585248"/>
        </p:xfrm>
        <a:graphic>
          <a:graphicData uri="http://schemas.openxmlformats.org/drawingml/2006/table">
            <a:tbl>
              <a:tblPr firstRow="1" firstCol="1" bandRow="1"/>
              <a:tblGrid>
                <a:gridCol w="685876">
                  <a:extLst>
                    <a:ext uri="{9D8B030D-6E8A-4147-A177-3AD203B41FA5}">
                      <a16:colId xmlns:a16="http://schemas.microsoft.com/office/drawing/2014/main" val="4146169885"/>
                    </a:ext>
                  </a:extLst>
                </a:gridCol>
                <a:gridCol w="1435350">
                  <a:extLst>
                    <a:ext uri="{9D8B030D-6E8A-4147-A177-3AD203B41FA5}">
                      <a16:colId xmlns:a16="http://schemas.microsoft.com/office/drawing/2014/main" val="3461350718"/>
                    </a:ext>
                  </a:extLst>
                </a:gridCol>
                <a:gridCol w="1938615">
                  <a:extLst>
                    <a:ext uri="{9D8B030D-6E8A-4147-A177-3AD203B41FA5}">
                      <a16:colId xmlns:a16="http://schemas.microsoft.com/office/drawing/2014/main" val="3161252501"/>
                    </a:ext>
                  </a:extLst>
                </a:gridCol>
                <a:gridCol w="1896520">
                  <a:extLst>
                    <a:ext uri="{9D8B030D-6E8A-4147-A177-3AD203B41FA5}">
                      <a16:colId xmlns:a16="http://schemas.microsoft.com/office/drawing/2014/main" val="2835709169"/>
                    </a:ext>
                  </a:extLst>
                </a:gridCol>
                <a:gridCol w="1905459">
                  <a:extLst>
                    <a:ext uri="{9D8B030D-6E8A-4147-A177-3AD203B41FA5}">
                      <a16:colId xmlns:a16="http://schemas.microsoft.com/office/drawing/2014/main" val="2750234609"/>
                    </a:ext>
                  </a:extLst>
                </a:gridCol>
                <a:gridCol w="1890027">
                  <a:extLst>
                    <a:ext uri="{9D8B030D-6E8A-4147-A177-3AD203B41FA5}">
                      <a16:colId xmlns:a16="http://schemas.microsoft.com/office/drawing/2014/main" val="2523246837"/>
                    </a:ext>
                  </a:extLst>
                </a:gridCol>
                <a:gridCol w="1838690">
                  <a:extLst>
                    <a:ext uri="{9D8B030D-6E8A-4147-A177-3AD203B41FA5}">
                      <a16:colId xmlns:a16="http://schemas.microsoft.com/office/drawing/2014/main" val="3926203014"/>
                    </a:ext>
                  </a:extLst>
                </a:gridCol>
              </a:tblGrid>
              <a:tr h="310330">
                <a:tc rowSpan="2" gridSpan="2">
                  <a:txBody>
                    <a:bodyPr/>
                    <a:lstStyle/>
                    <a:p>
                      <a:endParaRPr lang="sv-SE" sz="12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2" h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400" b="1">
                          <a:latin typeface="+mn-lt"/>
                        </a:rPr>
                        <a:t>FFU</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400" b="1">
                          <a:latin typeface="+mn-lt"/>
                        </a:rPr>
                        <a:t>Alt 0. Traditionell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r>
                        <a:rPr lang="sv-SE" sz="1400" b="1">
                          <a:solidFill>
                            <a:sysClr val="windowText" lastClr="000000"/>
                          </a:solidFill>
                          <a:latin typeface="+mn-lt"/>
                        </a:rPr>
                        <a:t>Alt 1. Klimatförbättrat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ctr"/>
                      <a:r>
                        <a:rPr lang="sv-SE" sz="1400" b="1">
                          <a:solidFill>
                            <a:sysClr val="windowText" lastClr="000000"/>
                          </a:solidFill>
                          <a:latin typeface="+mn-lt"/>
                        </a:rPr>
                        <a:t>Alt2. Klimatoptimalt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1400" b="1">
                          <a:solidFill>
                            <a:sysClr val="windowText" lastClr="000000"/>
                          </a:solidFill>
                          <a:latin typeface="+mn-lt"/>
                        </a:rPr>
                        <a:t>Alt 3. Klimatbalanserat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349089937"/>
                  </a:ext>
                </a:extLst>
              </a:tr>
              <a:tr h="187737">
                <a:tc gridSpan="2" vMerge="1">
                  <a:txBody>
                    <a:bodyPr/>
                    <a:lstStyle/>
                    <a:p>
                      <a:endParaRPr lang="sv-SE" sz="1100">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a:tc>
                <a:tc>
                  <a:txBody>
                    <a:bodyPr/>
                    <a:lstStyle/>
                    <a:p>
                      <a:r>
                        <a:rPr lang="sv-SE" sz="1100" b="0">
                          <a:latin typeface="+mn-lt"/>
                        </a:rPr>
                        <a:t>SEK: 3 000 560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100" b="0">
                          <a:latin typeface="+mn-lt"/>
                        </a:rPr>
                        <a:t>SEK: 3 010 680 </a:t>
                      </a:r>
                      <a:endParaRPr lang="sv-SE" sz="1100" b="1">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l"/>
                      <a:r>
                        <a:rPr lang="sv-SE" sz="1100" b="0">
                          <a:solidFill>
                            <a:sysClr val="windowText" lastClr="000000"/>
                          </a:solidFill>
                          <a:latin typeface="+mn-lt"/>
                        </a:rPr>
                        <a:t>SEK:  3 002 430 (+0.06%)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algn="l"/>
                      <a:r>
                        <a:rPr lang="sv-SE" sz="1100" b="0">
                          <a:solidFill>
                            <a:sysClr val="windowText" lastClr="000000"/>
                          </a:solidFill>
                          <a:latin typeface="+mn-lt"/>
                        </a:rPr>
                        <a:t>SEK: 3 300 616 (+10%)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100" b="0">
                        <a:solidFill>
                          <a:sysClr val="windowText" lastClr="000000"/>
                        </a:solidFill>
                        <a:latin typeface="+mn-lt"/>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40000"/>
                        <a:lumOff val="60000"/>
                      </a:schemeClr>
                    </a:solidFill>
                  </a:tcPr>
                </a:tc>
                <a:extLst>
                  <a:ext uri="{0D108BD9-81ED-4DB2-BD59-A6C34878D82A}">
                    <a16:rowId xmlns:a16="http://schemas.microsoft.com/office/drawing/2014/main" val="4274231894"/>
                  </a:ext>
                </a:extLst>
              </a:tr>
              <a:tr h="410560">
                <a:tc>
                  <a:txBody>
                    <a:bodyPr/>
                    <a:lstStyle/>
                    <a:p>
                      <a:r>
                        <a:rPr lang="sv-SE" sz="1100" b="1">
                          <a:solidFill>
                            <a:srgbClr val="000000"/>
                          </a:solidFill>
                          <a:effectLst/>
                          <a:latin typeface="+mn-lt"/>
                          <a:ea typeface="Times New Roman" panose="02020603050405020304" pitchFamily="18" charset="0"/>
                          <a:cs typeface="Times New Roman" panose="02020603050405020304" pitchFamily="18" charset="0"/>
                        </a:rPr>
                        <a:t>SBEF</a:t>
                      </a:r>
                      <a:endParaRPr lang="sv-SE" sz="11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100" b="1">
                          <a:solidFill>
                            <a:srgbClr val="000000"/>
                          </a:solidFill>
                          <a:effectLst/>
                          <a:latin typeface="+mn-lt"/>
                          <a:ea typeface="Times New Roman" panose="02020603050405020304" pitchFamily="18" charset="0"/>
                          <a:cs typeface="Times New Roman" panose="02020603050405020304" pitchFamily="18" charset="0"/>
                        </a:rPr>
                        <a:t>Byggdel: / </a:t>
                      </a:r>
                      <a:r>
                        <a:rPr lang="sv-SE" sz="1100" b="1">
                          <a:solidFill>
                            <a:schemeClr val="accent5">
                              <a:lumMod val="75000"/>
                            </a:schemeClr>
                          </a:solidFill>
                          <a:effectLst/>
                          <a:latin typeface="+mn-lt"/>
                          <a:ea typeface="Times New Roman" panose="02020603050405020304" pitchFamily="18" charset="0"/>
                          <a:cs typeface="Times New Roman" panose="02020603050405020304" pitchFamily="18" charset="0"/>
                        </a:rPr>
                        <a:t>LFM30:</a:t>
                      </a:r>
                      <a:endParaRPr lang="sv-SE" sz="1100">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100">
                          <a:latin typeface="+mn-lt"/>
                        </a:rPr>
                        <a:t>Ton CO2e:  39</a:t>
                      </a:r>
                    </a:p>
                    <a:p>
                      <a:pPr algn="l"/>
                      <a:r>
                        <a:rPr lang="sv-SE" sz="1100">
                          <a:latin typeface="+mn-lt"/>
                        </a:rPr>
                        <a:t>Kg CO2e/ljus BTA: 11</a:t>
                      </a:r>
                    </a:p>
                  </a:txBody>
                  <a:tcPr marL="68580" marR="68580" marT="0" marB="0">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100">
                          <a:latin typeface="+mn-lt"/>
                        </a:rPr>
                        <a:t>Ton CO2e: 52 (+25%, +13 Ton)</a:t>
                      </a:r>
                    </a:p>
                    <a:p>
                      <a:pPr algn="l"/>
                      <a:r>
                        <a:rPr lang="sv-SE" sz="1100">
                          <a:latin typeface="+mn-lt"/>
                        </a:rPr>
                        <a:t>Kg CO2e/ljus BTA: 14</a:t>
                      </a:r>
                    </a:p>
                  </a:txBody>
                  <a:tcPr marL="68580" marR="68580" marT="0" marB="0">
                    <a:lnT w="12700" cap="flat" cmpd="sng" algn="ctr">
                      <a:solidFill>
                        <a:srgbClr val="000000"/>
                      </a:solidFill>
                      <a:prstDash val="solid"/>
                      <a:round/>
                      <a:headEnd type="none" w="med" len="med"/>
                      <a:tailEnd type="none" w="med" len="med"/>
                    </a:lnT>
                    <a:solidFill>
                      <a:schemeClr val="accent5">
                        <a:lumMod val="40000"/>
                        <a:lumOff val="60000"/>
                      </a:schemeClr>
                    </a:solidFill>
                  </a:tcPr>
                </a:tc>
                <a:tc>
                  <a:txBody>
                    <a:bodyPr/>
                    <a:lstStyle/>
                    <a:p>
                      <a:pPr algn="l"/>
                      <a:r>
                        <a:rPr lang="sv-SE" sz="1100">
                          <a:latin typeface="+mn-lt"/>
                        </a:rPr>
                        <a:t>Ton CO2e: 30 (-25%, -9 Ton)</a:t>
                      </a:r>
                    </a:p>
                    <a:p>
                      <a:pPr algn="l"/>
                      <a:r>
                        <a:rPr lang="sv-SE" sz="1100">
                          <a:latin typeface="+mn-lt"/>
                        </a:rPr>
                        <a:t>Kg CO2e/ljus BTA: 8</a:t>
                      </a:r>
                    </a:p>
                  </a:txBody>
                  <a:tcPr marL="68580" marR="68580"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r>
                        <a:rPr lang="sv-SE" sz="1100">
                          <a:latin typeface="+mn-lt"/>
                        </a:rPr>
                        <a:t>Ton CO2e: 23 (-41%, -16 Ton)</a:t>
                      </a:r>
                    </a:p>
                    <a:p>
                      <a:pPr algn="l"/>
                      <a:r>
                        <a:rPr lang="sv-SE" sz="1100">
                          <a:latin typeface="+mn-lt"/>
                        </a:rPr>
                        <a:t>Kg CO2e/ljus BTA: 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gn="l"/>
                      <a:endParaRPr lang="sv-SE" sz="1100" b="1">
                        <a:solidFill>
                          <a:schemeClr val="accent5">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1158850851"/>
                  </a:ext>
                </a:extLst>
              </a:tr>
              <a:tr h="342492">
                <a:tc>
                  <a:txBody>
                    <a:bodyPr/>
                    <a:lstStyle/>
                    <a:p>
                      <a:pPr algn="ctr"/>
                      <a:r>
                        <a:rPr lang="sv-SE" sz="800">
                          <a:effectLst/>
                          <a:latin typeface="+mn-lt"/>
                          <a:ea typeface="Times New Roman" panose="02020603050405020304" pitchFamily="18" charset="0"/>
                          <a:cs typeface="Times New Roman" panose="02020603050405020304" pitchFamily="18" charset="0"/>
                        </a:rPr>
                        <a:t>2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HUSUNDERBYGGNAD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err="1">
                          <a:solidFill>
                            <a:schemeClr val="tx1"/>
                          </a:solidFill>
                          <a:effectLst/>
                          <a:latin typeface="+mn-lt"/>
                          <a:ea typeface="Times New Roman" panose="02020603050405020304" pitchFamily="18" charset="0"/>
                          <a:cs typeface="Times New Roman" panose="02020603050405020304" pitchFamily="18" charset="0"/>
                        </a:rPr>
                        <a:t>Kfb</a:t>
                      </a:r>
                      <a:r>
                        <a:rPr lang="sv-SE" sz="700">
                          <a:solidFill>
                            <a:schemeClr val="tx1"/>
                          </a:solidFill>
                          <a:effectLst/>
                          <a:latin typeface="+mn-lt"/>
                          <a:ea typeface="Times New Roman" panose="02020603050405020304" pitchFamily="18" charset="0"/>
                          <a:cs typeface="Times New Roman" panose="02020603050405020304" pitchFamily="18" charset="0"/>
                        </a:rPr>
                        <a:t>. Betong och armering (nivå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r>
                        <a:rPr lang="sv-SE" sz="700" b="1" strike="noStrike">
                          <a:solidFill>
                            <a:schemeClr val="tx1"/>
                          </a:solidFill>
                          <a:effectLst/>
                          <a:latin typeface="+mn-lt"/>
                          <a:ea typeface="Times New Roman" panose="02020603050405020304" pitchFamily="18" charset="0"/>
                          <a:cs typeface="Times New Roman" panose="02020603050405020304" pitchFamily="18" charset="0"/>
                        </a:rPr>
                        <a:t>Vanlig fulbetong/armering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b="1" err="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Kfb</a:t>
                      </a:r>
                      <a:r>
                        <a:rPr lang="sv-SE" sz="700" b="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 Betong och armering (nivå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r>
                        <a:rPr lang="sv-SE" sz="700" b="1" err="1">
                          <a:solidFill>
                            <a:schemeClr val="tx1"/>
                          </a:solidFill>
                          <a:effectLst/>
                          <a:latin typeface="+mn-lt"/>
                          <a:ea typeface="Times New Roman" panose="02020603050405020304" pitchFamily="18" charset="0"/>
                          <a:cs typeface="Times New Roman" panose="02020603050405020304" pitchFamily="18" charset="0"/>
                        </a:rPr>
                        <a:t>Kfb</a:t>
                      </a:r>
                      <a:r>
                        <a:rPr lang="sv-SE" sz="700" b="1">
                          <a:solidFill>
                            <a:schemeClr val="tx1"/>
                          </a:solidFill>
                          <a:effectLst/>
                          <a:latin typeface="+mn-lt"/>
                          <a:ea typeface="Times New Roman" panose="02020603050405020304" pitchFamily="18" charset="0"/>
                          <a:cs typeface="Times New Roman" panose="02020603050405020304" pitchFamily="18" charset="0"/>
                        </a:rPr>
                        <a:t>. Betong och armering (nivå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61830272"/>
                  </a:ext>
                </a:extLst>
              </a:tr>
              <a:tr h="277402">
                <a:tc>
                  <a:txBody>
                    <a:bodyPr/>
                    <a:lstStyle/>
                    <a:p>
                      <a:pPr algn="ctr"/>
                      <a:r>
                        <a:rPr lang="sv-SE" sz="800">
                          <a:effectLst/>
                          <a:latin typeface="+mn-lt"/>
                          <a:ea typeface="Times New Roman" panose="02020603050405020304" pitchFamily="18" charset="0"/>
                          <a:cs typeface="Times New Roman" panose="02020603050405020304" pitchFamily="18"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STOMME</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Träreglar, hybrid limträ / I-stålbalk, stenull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limträ</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I-stålbalk, stenull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hybrid limträ / I-stålbalk, stenull</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hybrid limträ / I-stålbalk,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cellulosafiber/hampa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283243638"/>
                  </a:ext>
                </a:extLst>
              </a:tr>
              <a:tr h="277402">
                <a:tc>
                  <a:txBody>
                    <a:bodyPr/>
                    <a:lstStyle/>
                    <a:p>
                      <a:pPr algn="ctr"/>
                      <a:r>
                        <a:rPr lang="sv-SE" sz="800">
                          <a:effectLst/>
                          <a:latin typeface="+mn-lt"/>
                          <a:ea typeface="Times New Roman" panose="02020603050405020304" pitchFamily="18" charset="0"/>
                          <a:cs typeface="Times New Roman" panose="02020603050405020304" pitchFamily="18" charset="0"/>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YTTERTAK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K-virke, lösull glasull, ytpapp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685783" rtl="0" eaLnBrk="1" fontAlgn="auto" latinLnBrk="0" hangingPunct="1">
                        <a:lnSpc>
                          <a:spcPct val="100000"/>
                        </a:lnSpc>
                        <a:spcBef>
                          <a:spcPts val="0"/>
                        </a:spcBef>
                        <a:spcAft>
                          <a:spcPts val="0"/>
                        </a:spcAft>
                        <a:buClrTx/>
                        <a:buSzTx/>
                        <a:buFontTx/>
                        <a:buNone/>
                        <a:tabLst/>
                        <a:defRPr/>
                      </a:pPr>
                      <a:r>
                        <a:rPr lang="sv-SE" sz="700" b="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K-virke, lösull glasull, </a:t>
                      </a:r>
                      <a:r>
                        <a:rPr lang="sv-SE" sz="700" b="0" strike="noStrike" err="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ytpapp</a:t>
                      </a:r>
                      <a:endParaRPr lang="sv-SE" sz="700" b="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p>
                      <a:pPr algn="ctr"/>
                      <a:endParaRPr lang="sv-SE" sz="7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K-virke, lösull glasull, ytpapp</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K-virke, lösull glasull, ytpapp</a:t>
                      </a: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916355154"/>
                  </a:ext>
                </a:extLst>
              </a:tr>
              <a:tr h="284995">
                <a:tc>
                  <a:txBody>
                    <a:bodyPr/>
                    <a:lstStyle/>
                    <a:p>
                      <a:pPr algn="ctr"/>
                      <a:r>
                        <a:rPr lang="sv-SE" sz="800">
                          <a:effectLst/>
                          <a:latin typeface="+mn-lt"/>
                          <a:ea typeface="Times New Roman" panose="02020603050405020304" pitchFamily="18" charset="0"/>
                          <a:cs typeface="Times New Roman" panose="02020603050405020304" pitchFamily="18" charset="0"/>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FASADER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Träpanel, 50% återvunnen tegel, stenull, träfönster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Träpanel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tegel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stenull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aluminiumfönster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Träpanel</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80% återvunnen tegel,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stenull, träfönster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Träpanel, 50% återvunnen tegel, stenull, träfönster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248494818"/>
                  </a:ext>
                </a:extLst>
              </a:tr>
              <a:tr h="394395">
                <a:tc>
                  <a:txBody>
                    <a:bodyPr/>
                    <a:lstStyle/>
                    <a:p>
                      <a:pPr algn="ctr"/>
                      <a:r>
                        <a:rPr lang="sv-SE" sz="800">
                          <a:effectLst/>
                          <a:latin typeface="+mn-lt"/>
                          <a:ea typeface="Times New Roman" panose="02020603050405020304" pitchFamily="18" charset="0"/>
                          <a:cs typeface="Times New Roman" panose="02020603050405020304" pitchFamily="18" charset="0"/>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STOMKOMPLETTERING</a:t>
                      </a:r>
                    </a:p>
                    <a:p>
                      <a:r>
                        <a:rPr lang="sv-SE" sz="800">
                          <a:effectLst/>
                          <a:latin typeface="+mn-lt"/>
                          <a:ea typeface="Times New Roman" panose="02020603050405020304" pitchFamily="18" charset="0"/>
                        </a:rPr>
                        <a:t>RUMSBILDNING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dirty="0">
                          <a:solidFill>
                            <a:schemeClr val="tx1"/>
                          </a:solidFill>
                          <a:effectLst/>
                          <a:latin typeface="+mn-lt"/>
                          <a:ea typeface="Times New Roman" panose="02020603050405020304" pitchFamily="18" charset="0"/>
                          <a:cs typeface="Times New Roman" panose="02020603050405020304" pitchFamily="18" charset="0"/>
                        </a:rPr>
                        <a:t>Träreglar i tak och vägg (mkt lite stålreglar), OSB, </a:t>
                      </a:r>
                      <a:r>
                        <a:rPr lang="sv-SE" sz="700" strike="noStrike" dirty="0" err="1">
                          <a:solidFill>
                            <a:schemeClr val="tx1"/>
                          </a:solidFill>
                          <a:effectLst/>
                          <a:latin typeface="+mn-lt"/>
                          <a:ea typeface="Times New Roman" panose="02020603050405020304" pitchFamily="18" charset="0"/>
                          <a:cs typeface="Times New Roman" panose="02020603050405020304" pitchFamily="18" charset="0"/>
                        </a:rPr>
                        <a:t>ErgoLite</a:t>
                      </a:r>
                      <a:r>
                        <a:rPr lang="sv-SE" sz="700" strike="noStrike" dirty="0">
                          <a:solidFill>
                            <a:schemeClr val="tx1"/>
                          </a:solidFill>
                          <a:effectLst/>
                          <a:latin typeface="+mn-lt"/>
                          <a:ea typeface="Times New Roman" panose="02020603050405020304" pitchFamily="18" charset="0"/>
                          <a:cs typeface="Times New Roman" panose="02020603050405020304" pitchFamily="18" charset="0"/>
                        </a:rPr>
                        <a:t>, lösull glasull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b="1" strike="noStrike" dirty="0">
                          <a:solidFill>
                            <a:schemeClr val="tx1"/>
                          </a:solidFill>
                          <a:effectLst/>
                          <a:latin typeface="+mn-lt"/>
                          <a:ea typeface="Times New Roman" panose="02020603050405020304" pitchFamily="18" charset="0"/>
                          <a:cs typeface="Times New Roman" panose="02020603050405020304" pitchFamily="18" charset="0"/>
                        </a:rPr>
                        <a:t>Stålreglar i tak och vägg, </a:t>
                      </a:r>
                      <a:r>
                        <a:rPr lang="sv-SE" sz="700" b="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OSB</a:t>
                      </a:r>
                      <a:r>
                        <a:rPr lang="sv-SE" sz="700" b="1" strike="noStrike" dirty="0">
                          <a:solidFill>
                            <a:schemeClr val="tx1"/>
                          </a:solidFill>
                          <a:effectLst/>
                          <a:latin typeface="+mn-lt"/>
                          <a:ea typeface="Times New Roman" panose="02020603050405020304" pitchFamily="18" charset="0"/>
                          <a:cs typeface="Times New Roman" panose="02020603050405020304" pitchFamily="18" charset="0"/>
                        </a:rPr>
                        <a:t>, normal gips, stenull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i tak och vägg (mkt lite stålreglar), OSB</a:t>
                      </a:r>
                      <a:r>
                        <a:rPr lang="sv-SE" sz="700" strike="noStrike" dirty="0">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dirty="0">
                          <a:solidFill>
                            <a:schemeClr val="tx1"/>
                          </a:solidFill>
                          <a:effectLst/>
                          <a:latin typeface="+mn-lt"/>
                          <a:ea typeface="Times New Roman" panose="02020603050405020304" pitchFamily="18" charset="0"/>
                          <a:cs typeface="Times New Roman" panose="02020603050405020304" pitchFamily="18" charset="0"/>
                        </a:rPr>
                        <a:t>Recoma lättgips</a:t>
                      </a:r>
                      <a:r>
                        <a:rPr lang="sv-SE" sz="700" strike="noStrike" dirty="0">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lösull glasull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Träreglar i tak och vägg (mkt lite stålreglar), OSB, </a:t>
                      </a:r>
                      <a:r>
                        <a:rPr lang="sv-SE" sz="700" b="1" strike="noStrike" dirty="0">
                          <a:solidFill>
                            <a:schemeClr val="tx1"/>
                          </a:solidFill>
                          <a:effectLst/>
                          <a:latin typeface="+mn-lt"/>
                          <a:ea typeface="Times New Roman" panose="02020603050405020304" pitchFamily="18" charset="0"/>
                          <a:cs typeface="Times New Roman" panose="02020603050405020304" pitchFamily="18" charset="0"/>
                        </a:rPr>
                        <a:t>Klima gips</a:t>
                      </a:r>
                      <a:r>
                        <a:rPr lang="sv-SE" sz="700" strike="noStrike" dirty="0">
                          <a:solidFill>
                            <a:schemeClr val="tx1"/>
                          </a:solidFill>
                          <a:effectLst/>
                          <a:latin typeface="+mn-lt"/>
                          <a:ea typeface="Times New Roman" panose="02020603050405020304" pitchFamily="18" charset="0"/>
                          <a:cs typeface="Times New Roman" panose="02020603050405020304" pitchFamily="18" charset="0"/>
                        </a:rPr>
                        <a:t>, </a:t>
                      </a:r>
                      <a:r>
                        <a:rPr lang="sv-SE" sz="700" strike="noStrike" dirty="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lösull glasull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801110829"/>
                  </a:ext>
                </a:extLst>
              </a:tr>
              <a:tr h="395385">
                <a:tc>
                  <a:txBody>
                    <a:bodyPr/>
                    <a:lstStyle/>
                    <a:p>
                      <a:pPr algn="ctr"/>
                      <a:r>
                        <a:rPr lang="sv-SE" sz="800">
                          <a:effectLst/>
                          <a:latin typeface="+mn-lt"/>
                          <a:ea typeface="Times New Roman" panose="02020603050405020304" pitchFamily="18" charset="0"/>
                          <a:cs typeface="Times New Roman" panose="02020603050405020304" pitchFamily="18" charset="0"/>
                        </a:rPr>
                        <a:t>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INVÄNDIGA YTSKIKT</a:t>
                      </a:r>
                    </a:p>
                    <a:p>
                      <a:r>
                        <a:rPr lang="sv-SE" sz="800">
                          <a:effectLst/>
                          <a:latin typeface="+mn-lt"/>
                          <a:ea typeface="Times New Roman" panose="02020603050405020304" pitchFamily="18" charset="0"/>
                        </a:rPr>
                        <a:t>RUMSKOMPLETTERING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700" strike="noStrike">
                          <a:solidFill>
                            <a:schemeClr val="tx1"/>
                          </a:solidFill>
                          <a:effectLst/>
                          <a:latin typeface="+mn-lt"/>
                          <a:ea typeface="Times New Roman" panose="02020603050405020304" pitchFamily="18" charset="0"/>
                          <a:cs typeface="Times New Roman" panose="02020603050405020304" pitchFamily="18" charset="0"/>
                        </a:rPr>
                        <a:t>Plastmatta linoleum, Målad gips mindre spackel (ex inget i teknikutrymme, förråd), kakel och klinker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Plastmatta linoleum</a:t>
                      </a:r>
                      <a:r>
                        <a:rPr lang="sv-SE" sz="700" strike="noStrike">
                          <a:solidFill>
                            <a:schemeClr val="tx1"/>
                          </a:solidFill>
                          <a:effectLst/>
                          <a:latin typeface="+mn-lt"/>
                          <a:ea typeface="Times New Roman" panose="02020603050405020304" pitchFamily="18" charset="0"/>
                          <a:cs typeface="Times New Roman" panose="02020603050405020304" pitchFamily="18" charset="0"/>
                        </a:rPr>
                        <a:t>, </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Målad gips. Inget återbruk,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kakel och klinker </a:t>
                      </a:r>
                      <a:endParaRPr lang="sv-SE" sz="700" b="1"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Plastmatta linoleum, Målad gips mindre spackel (ex inget i teknikutrymme, förråd), </a:t>
                      </a:r>
                      <a:r>
                        <a:rPr lang="sv-SE" sz="700" b="1" strike="noStrike" err="1">
                          <a:solidFill>
                            <a:schemeClr val="tx1"/>
                          </a:solidFill>
                          <a:effectLst/>
                          <a:latin typeface="+mn-lt"/>
                          <a:ea typeface="Times New Roman" panose="02020603050405020304" pitchFamily="18" charset="0"/>
                          <a:cs typeface="Times New Roman" panose="02020603050405020304" pitchFamily="18" charset="0"/>
                        </a:rPr>
                        <a:t>Fibo</a:t>
                      </a:r>
                      <a:r>
                        <a:rPr lang="sv-SE" sz="700" b="1" strike="noStrike">
                          <a:solidFill>
                            <a:schemeClr val="tx1"/>
                          </a:solidFill>
                          <a:effectLst/>
                          <a:latin typeface="+mn-lt"/>
                          <a:ea typeface="Times New Roman" panose="02020603050405020304" pitchFamily="18" charset="0"/>
                          <a:cs typeface="Times New Roman" panose="02020603050405020304" pitchFamily="18" charset="0"/>
                        </a:rPr>
                        <a:t> badrumsskiva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Plastmatta linoleum, Målad gips mindre spackel (ex inget i teknikutrymme, förråd).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543382802"/>
                  </a:ext>
                </a:extLst>
              </a:tr>
              <a:tr h="495279">
                <a:tc>
                  <a:txBody>
                    <a:bodyPr/>
                    <a:lstStyle/>
                    <a:p>
                      <a:pPr algn="ctr"/>
                      <a:r>
                        <a:rPr lang="sv-SE" sz="800">
                          <a:effectLst/>
                          <a:latin typeface="+mn-lt"/>
                          <a:ea typeface="Times New Roman" panose="02020603050405020304" pitchFamily="18" charset="0"/>
                          <a:cs typeface="Times New Roman" panose="02020603050405020304" pitchFamily="18" charset="0"/>
                        </a:rPr>
                        <a:t>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INSTALLATIONER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solidFill>
                          <a:effectLst/>
                          <a:latin typeface="+mn-lt"/>
                          <a:ea typeface="Times New Roman" panose="02020603050405020304" pitchFamily="18" charset="0"/>
                          <a:cs typeface="Times New Roman" panose="02020603050405020304" pitchFamily="18" charset="0"/>
                        </a:rPr>
                        <a:t>Energieffektiva enkla </a:t>
                      </a:r>
                      <a:r>
                        <a:rPr lang="sv-SE" sz="700" strike="noStrike">
                          <a:solidFill>
                            <a:schemeClr val="tx1"/>
                          </a:solidFill>
                          <a:effectLst/>
                          <a:latin typeface="+mn-lt"/>
                          <a:ea typeface="Times New Roman" panose="02020603050405020304" pitchFamily="18" charset="0"/>
                          <a:cs typeface="Times New Roman" panose="02020603050405020304" pitchFamily="18" charset="0"/>
                        </a:rPr>
                        <a:t>installationer (värme, belysning). Visst återbruk. Erbjuda serviceavtal. Återbruk i befintlig byggnad (</a:t>
                      </a:r>
                      <a:r>
                        <a:rPr lang="sv-SE" sz="700" strike="noStrike" err="1">
                          <a:solidFill>
                            <a:schemeClr val="tx1"/>
                          </a:solidFill>
                          <a:effectLst/>
                          <a:latin typeface="+mn-lt"/>
                          <a:ea typeface="Times New Roman" panose="02020603050405020304" pitchFamily="18" charset="0"/>
                          <a:cs typeface="Times New Roman" panose="02020603050405020304" pitchFamily="18" charset="0"/>
                        </a:rPr>
                        <a:t>vent</a:t>
                      </a:r>
                      <a:r>
                        <a:rPr lang="sv-SE" sz="700" strike="noStrike">
                          <a:solidFill>
                            <a:schemeClr val="tx1"/>
                          </a:solidFill>
                          <a:effectLst/>
                          <a:latin typeface="+mn-lt"/>
                          <a:ea typeface="Times New Roman" panose="02020603050405020304" pitchFamily="18" charset="0"/>
                          <a:cs typeface="Times New Roman" panose="02020603050405020304" pitchFamily="18" charset="0"/>
                        </a:rPr>
                        <a:t> och el)</a:t>
                      </a:r>
                      <a:endParaRPr lang="sv-SE" sz="7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b="1" strike="noStrike">
                          <a:solidFill>
                            <a:schemeClr val="tx1"/>
                          </a:solidFill>
                          <a:effectLst/>
                          <a:latin typeface="+mn-lt"/>
                          <a:ea typeface="Times New Roman" panose="02020603050405020304" pitchFamily="18" charset="0"/>
                          <a:cs typeface="Times New Roman" panose="02020603050405020304" pitchFamily="18" charset="0"/>
                        </a:rPr>
                        <a:t>Enkla installationer utan styrning (värme, belysning). </a:t>
                      </a:r>
                    </a:p>
                    <a:p>
                      <a:endParaRPr lang="sv-SE" sz="7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Energieffektiva enkla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installationer (värme, belysning). Visst återbruk. Erbjuda serviceavtal. Återbruk i befintlig byggnad (</a:t>
                      </a:r>
                      <a:r>
                        <a:rPr lang="sv-SE" sz="700" strike="noStrike" err="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vent</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 och el)</a:t>
                      </a:r>
                      <a:endPar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Energieffektiva enkla </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installationer (värme, belysning). Visst återbruk. Erbjuda serviceavtal. Återbruk i befintlig byggnad (</a:t>
                      </a:r>
                      <a:r>
                        <a:rPr lang="sv-SE" sz="700" strike="noStrike" err="1">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vent</a:t>
                      </a:r>
                      <a:r>
                        <a:rPr lang="sv-SE" sz="700" strike="noStrike">
                          <a:solidFill>
                            <a:schemeClr val="tx1">
                              <a:lumMod val="50000"/>
                              <a:lumOff val="50000"/>
                            </a:schemeClr>
                          </a:solidFill>
                          <a:effectLst/>
                          <a:latin typeface="+mn-lt"/>
                          <a:ea typeface="Times New Roman" panose="02020603050405020304" pitchFamily="18" charset="0"/>
                          <a:cs typeface="Times New Roman" panose="02020603050405020304" pitchFamily="18" charset="0"/>
                        </a:rPr>
                        <a:t> och el)</a:t>
                      </a:r>
                      <a:endParaRPr lang="sv-SE" sz="700">
                        <a:solidFill>
                          <a:schemeClr val="tx1">
                            <a:lumMod val="50000"/>
                            <a:lumOff val="50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indent="0">
                        <a:buFont typeface="Arial" panose="020B0604020202020204" pitchFamily="34" charset="0"/>
                        <a:buNone/>
                      </a:pPr>
                      <a:endParaRPr lang="sv-SE" sz="8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727884397"/>
                  </a:ext>
                </a:extLst>
              </a:tr>
              <a:tr h="209271">
                <a:tc>
                  <a:txBody>
                    <a:bodyPr/>
                    <a:lstStyle/>
                    <a:p>
                      <a:pPr algn="ctr"/>
                      <a:endParaRPr lang="sv-SE" sz="8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sv-SE" sz="800">
                          <a:effectLst/>
                          <a:latin typeface="+mn-lt"/>
                          <a:ea typeface="Times New Roman" panose="02020603050405020304" pitchFamily="18" charset="0"/>
                        </a:rPr>
                        <a:t>Byggtransport &amp; arbetsplats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70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endParaRPr lang="sv-SE" sz="700" strike="noStrike">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15000"/>
                        </a:lnSpc>
                      </a:pPr>
                      <a:r>
                        <a:rPr lang="sv-SE" sz="700" kern="1200">
                          <a:solidFill>
                            <a:schemeClr val="tx1"/>
                          </a:solidFill>
                          <a:effectLst/>
                          <a:latin typeface="+mn-lt"/>
                          <a:ea typeface="Times New Roman" panose="02020603050405020304" pitchFamily="18" charset="0"/>
                          <a:cs typeface="Arial" panose="020B0604020202020204" pitchFamily="34" charset="0"/>
                        </a:rPr>
                        <a:t>LFM30: Steg 1</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700" kern="1200">
                          <a:solidFill>
                            <a:schemeClr val="tx1"/>
                          </a:solidFill>
                          <a:effectLst/>
                          <a:latin typeface="+mn-lt"/>
                          <a:ea typeface="Times New Roman" panose="02020603050405020304" pitchFamily="18" charset="0"/>
                          <a:cs typeface="Arial" panose="020B0604020202020204" pitchFamily="34" charset="0"/>
                        </a:rPr>
                        <a:t>LFM30: Steg 2</a:t>
                      </a:r>
                      <a:endParaRPr lang="sv-SE" sz="70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marL="0" marR="0" lvl="0" indent="0" algn="l" defTabSz="685783" rtl="0" eaLnBrk="1" fontAlgn="auto" latinLnBrk="0" hangingPunct="1">
                        <a:lnSpc>
                          <a:spcPct val="115000"/>
                        </a:lnSpc>
                        <a:spcBef>
                          <a:spcPts val="0"/>
                        </a:spcBef>
                        <a:spcAft>
                          <a:spcPts val="0"/>
                        </a:spcAft>
                        <a:buClrTx/>
                        <a:buSzTx/>
                        <a:buFontTx/>
                        <a:buNone/>
                        <a:tabLst/>
                        <a:defRPr/>
                      </a:pPr>
                      <a:r>
                        <a:rPr lang="sv-SE" sz="600" kern="1200" dirty="0">
                          <a:solidFill>
                            <a:schemeClr val="tx1"/>
                          </a:solidFill>
                          <a:effectLst/>
                          <a:latin typeface="+mn-lt"/>
                          <a:ea typeface="Times New Roman" panose="02020603050405020304" pitchFamily="18" charset="0"/>
                          <a:cs typeface="Arial" panose="020B0604020202020204" pitchFamily="34" charset="0"/>
                        </a:rPr>
                        <a:t>LFM30: Steg 3</a:t>
                      </a:r>
                      <a:endParaRPr lang="sv-SE" sz="600" dirty="0">
                        <a:solidFill>
                          <a:schemeClr val="tx1"/>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096033740"/>
                  </a:ext>
                </a:extLst>
              </a:tr>
            </a:tbl>
          </a:graphicData>
        </a:graphic>
      </p:graphicFrame>
      <p:sp>
        <p:nvSpPr>
          <p:cNvPr id="28" name="Rubrik 7">
            <a:extLst>
              <a:ext uri="{FF2B5EF4-FFF2-40B4-BE49-F238E27FC236}">
                <a16:creationId xmlns:a16="http://schemas.microsoft.com/office/drawing/2014/main" id="{476D1FA0-9584-247C-ECBA-A25B3CA542D4}"/>
              </a:ext>
            </a:extLst>
          </p:cNvPr>
          <p:cNvSpPr txBox="1">
            <a:spLocks/>
          </p:cNvSpPr>
          <p:nvPr/>
        </p:nvSpPr>
        <p:spPr>
          <a:xfrm>
            <a:off x="527381" y="217917"/>
            <a:ext cx="12187133"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Anpassa ditt projekt – översikt spårbarhet till FFU vid jämförelse med vald klimatambition</a:t>
            </a:r>
            <a:endParaRPr kumimoji="0" lang="sv-SE" sz="2100" b="0"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29" name="Ellips 28">
            <a:extLst>
              <a:ext uri="{FF2B5EF4-FFF2-40B4-BE49-F238E27FC236}">
                <a16:creationId xmlns:a16="http://schemas.microsoft.com/office/drawing/2014/main" id="{A2508451-0E73-E5B2-E418-8E17844A0108}"/>
              </a:ext>
            </a:extLst>
          </p:cNvPr>
          <p:cNvSpPr/>
          <p:nvPr/>
        </p:nvSpPr>
        <p:spPr>
          <a:xfrm>
            <a:off x="124858" y="376179"/>
            <a:ext cx="356135" cy="328392"/>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2</a:t>
            </a:r>
          </a:p>
        </p:txBody>
      </p:sp>
      <p:sp>
        <p:nvSpPr>
          <p:cNvPr id="3" name="textruta 2">
            <a:extLst>
              <a:ext uri="{FF2B5EF4-FFF2-40B4-BE49-F238E27FC236}">
                <a16:creationId xmlns:a16="http://schemas.microsoft.com/office/drawing/2014/main" id="{E2E72319-C5BE-81DC-29ED-F6D3923B4F3C}"/>
              </a:ext>
            </a:extLst>
          </p:cNvPr>
          <p:cNvSpPr txBox="1"/>
          <p:nvPr/>
        </p:nvSpPr>
        <p:spPr>
          <a:xfrm>
            <a:off x="420176" y="4374982"/>
            <a:ext cx="10837930" cy="198515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200" b="1" i="0" u="none" strike="noStrike" kern="1200" cap="none" spc="0" normalizeH="0" baseline="0" noProof="0">
                <a:ln>
                  <a:noFill/>
                </a:ln>
                <a:solidFill>
                  <a:prstClr val="black"/>
                </a:solidFill>
                <a:effectLst/>
                <a:uLnTx/>
                <a:uFillTx/>
                <a:latin typeface="Calibri"/>
                <a:ea typeface="+mn-ea"/>
                <a:cs typeface="+mn-cs"/>
              </a:rPr>
              <a:t>FFU: </a:t>
            </a:r>
            <a:r>
              <a:rPr kumimoji="0" lang="sv-SE" altLang="sv-SE" sz="1200" b="0" i="0" u="none" strike="noStrike" kern="1200" cap="none" spc="0" normalizeH="0" baseline="0" noProof="0">
                <a:ln>
                  <a:noFill/>
                </a:ln>
                <a:solidFill>
                  <a:prstClr val="black"/>
                </a:solidFill>
                <a:effectLst/>
                <a:uLnTx/>
                <a:uFillTx/>
                <a:latin typeface="Calibri"/>
                <a:ea typeface="+mn-ea"/>
                <a:cs typeface="+mn-cs"/>
              </a:rPr>
              <a:t>Justera mallen till verkliga förutsättningar. Ange översiktligt med ändå detaljerat så man förstår hur man skulle byggt det per alternativ 0-3</a:t>
            </a:r>
            <a:endParaRPr kumimoji="0" lang="sv-SE" sz="12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a:ln>
                  <a:noFill/>
                </a:ln>
                <a:solidFill>
                  <a:prstClr val="black"/>
                </a:solidFill>
                <a:effectLst/>
                <a:uLnTx/>
                <a:uFillTx/>
                <a:latin typeface="Calibri"/>
                <a:ea typeface="+mn-ea"/>
                <a:cs typeface="+mn-cs"/>
              </a:rPr>
              <a:t>Traditionell: </a:t>
            </a:r>
            <a:r>
              <a:rPr kumimoji="0" lang="sv-SE" sz="1200" b="0" i="0" u="none" strike="noStrike" kern="1200" cap="none" spc="0" normalizeH="0" baseline="0" noProof="0">
                <a:ln>
                  <a:noFill/>
                </a:ln>
                <a:solidFill>
                  <a:prstClr val="black"/>
                </a:solidFill>
                <a:effectLst/>
                <a:uLnTx/>
                <a:uFillTx/>
                <a:latin typeface="Calibri"/>
                <a:ea typeface="+mn-ea"/>
                <a:cs typeface="+mn-cs"/>
              </a:rPr>
              <a:t>Om kund önskar se hur det verkliga utförandet förhåller sig till ett traditionellt byggsätt (2015–2020), i syfte att bedöma procentuell klimatförbättring.</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Markera de material som bedöms kunna ha använts i traditionellt skede genom att fetmarkera dem i svart, oförändrat material markeras i grå.</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a:ln>
                  <a:noFill/>
                </a:ln>
                <a:solidFill>
                  <a:prstClr val="black"/>
                </a:solidFill>
                <a:effectLst/>
                <a:uLnTx/>
                <a:uFillTx/>
                <a:latin typeface="Calibri"/>
                <a:ea typeface="+mn-ea"/>
                <a:cs typeface="+mn-cs"/>
              </a:rPr>
              <a:t>Klimatförbättrat: </a:t>
            </a:r>
            <a:r>
              <a:rPr kumimoji="0" lang="sv-SE" sz="1200" b="0" i="0" u="none" strike="noStrike" kern="1200" cap="none" spc="0" normalizeH="0" baseline="0" noProof="0">
                <a:ln>
                  <a:noFill/>
                </a:ln>
                <a:solidFill>
                  <a:prstClr val="black"/>
                </a:solidFill>
                <a:effectLst/>
                <a:uLnTx/>
                <a:uFillTx/>
                <a:latin typeface="Calibri"/>
                <a:ea typeface="+mn-ea"/>
                <a:cs typeface="+mn-cs"/>
              </a:rPr>
              <a:t>Om kund önskar se hur byggnaden kunde ha klimatförbättrats genom val av mer klimatvänliga material, utan betydande merkostnad.</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Markera de material som bedöms kunna ersättas med klimatförbättrade alternativ genom att fetmarkera dem i svart, oförändrat material markeras i grå</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1" i="0" u="none" strike="noStrike" kern="1200" cap="none" spc="0" normalizeH="0" baseline="0" noProof="0">
                <a:ln>
                  <a:noFill/>
                </a:ln>
                <a:solidFill>
                  <a:prstClr val="black"/>
                </a:solidFill>
                <a:effectLst/>
                <a:uLnTx/>
                <a:uFillTx/>
                <a:latin typeface="Calibri"/>
                <a:ea typeface="+mn-ea"/>
                <a:cs typeface="+mn-cs"/>
              </a:rPr>
              <a:t>Klimatoptimalt: </a:t>
            </a:r>
            <a:r>
              <a:rPr kumimoji="0" lang="sv-SE" sz="1200" b="0" i="0" u="none" strike="noStrike" kern="1200" cap="none" spc="0" normalizeH="0" baseline="0" noProof="0">
                <a:ln>
                  <a:noFill/>
                </a:ln>
                <a:solidFill>
                  <a:prstClr val="black"/>
                </a:solidFill>
                <a:effectLst/>
                <a:uLnTx/>
                <a:uFillTx/>
                <a:latin typeface="Calibri"/>
                <a:ea typeface="+mn-ea"/>
                <a:cs typeface="+mn-cs"/>
              </a:rPr>
              <a:t>Om kund önskar se hur byggnaden kunde ha optimerats ur klimatsynpunkt genom att använda det mest klimatvänliga materialvalet, med en kostnadsökning på cirka 5–10 %.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Markera de material som bedöms kunna ersättas med klimatoptimalt alternativ genom att fetmarkera dem i svart, oförändrat material markeras i grå</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Rektangel 3">
            <a:extLst>
              <a:ext uri="{FF2B5EF4-FFF2-40B4-BE49-F238E27FC236}">
                <a16:creationId xmlns:a16="http://schemas.microsoft.com/office/drawing/2014/main" id="{2AA1DE6C-3A29-E92C-D5CE-4F4FDA159206}"/>
              </a:ext>
            </a:extLst>
          </p:cNvPr>
          <p:cNvSpPr/>
          <p:nvPr/>
        </p:nvSpPr>
        <p:spPr>
          <a:xfrm>
            <a:off x="606392" y="6174141"/>
            <a:ext cx="7122694" cy="571818"/>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black"/>
                </a:solidFill>
                <a:effectLst/>
                <a:uLnTx/>
                <a:uFillTx/>
                <a:latin typeface="Calibri"/>
                <a:ea typeface="+mn-ea"/>
                <a:cs typeface="+mn-cs"/>
              </a:rPr>
              <a:t>Om kunden önskar jämföra det faktiska utförandet (FFU) med ett traditionellt byggsätt kan övriga alternativ lämnas tomma. På motsvarande sätt kan enbart klimatförbättrade eller klimatoptimala alternativ fyllas i om syftet är att uppskatta ytterligare förbättringspotential jämfört med FFU.</a:t>
            </a:r>
          </a:p>
        </p:txBody>
      </p:sp>
      <p:sp>
        <p:nvSpPr>
          <p:cNvPr id="2" name="Rektangel: rundade hörn 1">
            <a:extLst>
              <a:ext uri="{FF2B5EF4-FFF2-40B4-BE49-F238E27FC236}">
                <a16:creationId xmlns:a16="http://schemas.microsoft.com/office/drawing/2014/main" id="{8CBAB482-BD85-A0D7-6D64-E1CDB7A9EEAA}"/>
              </a:ext>
            </a:extLst>
          </p:cNvPr>
          <p:cNvSpPr/>
          <p:nvPr/>
        </p:nvSpPr>
        <p:spPr>
          <a:xfrm>
            <a:off x="509868" y="840382"/>
            <a:ext cx="1823707" cy="413555"/>
          </a:xfrm>
          <a:prstGeom prst="round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300" b="0" i="0" u="none" strike="noStrike" kern="1200" cap="none" spc="0" normalizeH="0" baseline="0" noProof="0">
                <a:ln>
                  <a:noFill/>
                </a:ln>
                <a:solidFill>
                  <a:prstClr val="white"/>
                </a:solidFill>
                <a:effectLst/>
                <a:uLnTx/>
                <a:uFillTx/>
                <a:latin typeface="Calibri"/>
                <a:ea typeface="+mn-ea"/>
                <a:cs typeface="+mn-cs"/>
              </a:rPr>
              <a:t>Exempel: Verkligt och fiktivt</a:t>
            </a:r>
          </a:p>
        </p:txBody>
      </p:sp>
    </p:spTree>
    <p:extLst>
      <p:ext uri="{BB962C8B-B14F-4D97-AF65-F5344CB8AC3E}">
        <p14:creationId xmlns:p14="http://schemas.microsoft.com/office/powerpoint/2010/main" val="426526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DF005-FE0D-7B13-9339-DAF208B86D45}"/>
            </a:ext>
          </a:extLst>
        </p:cNvPr>
        <p:cNvGrpSpPr/>
        <p:nvPr/>
      </p:nvGrpSpPr>
      <p:grpSpPr>
        <a:xfrm>
          <a:off x="0" y="0"/>
          <a:ext cx="0" cy="0"/>
          <a:chOff x="0" y="0"/>
          <a:chExt cx="0" cy="0"/>
        </a:xfrm>
      </p:grpSpPr>
      <p:sp>
        <p:nvSpPr>
          <p:cNvPr id="13" name="Rubrik 7">
            <a:extLst>
              <a:ext uri="{FF2B5EF4-FFF2-40B4-BE49-F238E27FC236}">
                <a16:creationId xmlns:a16="http://schemas.microsoft.com/office/drawing/2014/main" id="{B9D9FD00-6648-C68C-9D60-6CFCDFC9AF3B}"/>
              </a:ext>
            </a:extLst>
          </p:cNvPr>
          <p:cNvSpPr txBox="1">
            <a:spLocks/>
          </p:cNvSpPr>
          <p:nvPr/>
        </p:nvSpPr>
        <p:spPr>
          <a:xfrm>
            <a:off x="527381" y="217917"/>
            <a:ext cx="9359919" cy="699466"/>
          </a:xfrm>
          <a:prstGeom prst="rect">
            <a:avLst/>
          </a:prstGeom>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Förfina analysen/affären</a:t>
            </a:r>
            <a:endParaRPr kumimoji="0" lang="sv-SE" sz="2100" b="0"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endParaRPr>
          </a:p>
        </p:txBody>
      </p:sp>
      <p:sp>
        <p:nvSpPr>
          <p:cNvPr id="14" name="Ellips 13">
            <a:extLst>
              <a:ext uri="{FF2B5EF4-FFF2-40B4-BE49-F238E27FC236}">
                <a16:creationId xmlns:a16="http://schemas.microsoft.com/office/drawing/2014/main" id="{FD2B7911-97A0-F58C-0AF5-DFA6E9159637}"/>
              </a:ext>
            </a:extLst>
          </p:cNvPr>
          <p:cNvSpPr/>
          <p:nvPr/>
        </p:nvSpPr>
        <p:spPr>
          <a:xfrm>
            <a:off x="124858" y="376179"/>
            <a:ext cx="356135" cy="328392"/>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3</a:t>
            </a:r>
          </a:p>
        </p:txBody>
      </p:sp>
      <p:sp>
        <p:nvSpPr>
          <p:cNvPr id="4" name="textruta 3">
            <a:extLst>
              <a:ext uri="{FF2B5EF4-FFF2-40B4-BE49-F238E27FC236}">
                <a16:creationId xmlns:a16="http://schemas.microsoft.com/office/drawing/2014/main" id="{557EECEF-3E6D-8EF9-E168-3E9C510EDAFA}"/>
              </a:ext>
            </a:extLst>
          </p:cNvPr>
          <p:cNvSpPr txBox="1"/>
          <p:nvPr/>
        </p:nvSpPr>
        <p:spPr>
          <a:xfrm>
            <a:off x="3952240" y="106157"/>
            <a:ext cx="8114902" cy="1077218"/>
          </a:xfrm>
          <a:prstGeom prst="rect">
            <a:avLst/>
          </a:prstGeom>
          <a:noFill/>
          <a:ln w="381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600" b="0" i="0" u="none" strike="noStrike" kern="1200" cap="none" spc="0" normalizeH="0" baseline="0" noProof="0">
                <a:ln>
                  <a:noFill/>
                </a:ln>
                <a:solidFill>
                  <a:prstClr val="black"/>
                </a:solidFill>
                <a:effectLst/>
                <a:uLnTx/>
                <a:uFillTx/>
                <a:latin typeface="Calibri"/>
                <a:ea typeface="+mn-ea"/>
                <a:cs typeface="+mn-cs"/>
              </a:rPr>
              <a:t>Exempel: Under anbudsarbetet hos byggentreprenör, justera och gör ev hybridval i syfte justera kostnader så att material valen i alt 2. klimatförbättrat och alt 3 blir till rimlig kostnad . I nedan exempel kan alternativ 2 och 3 behöva justeras inom ramen för beställarens ”rimlighetsbedömning” – ex avseende %-andel HVO val per alternativ.</a:t>
            </a:r>
          </a:p>
        </p:txBody>
      </p:sp>
      <p:graphicFrame>
        <p:nvGraphicFramePr>
          <p:cNvPr id="2" name="Tabell 1">
            <a:extLst>
              <a:ext uri="{FF2B5EF4-FFF2-40B4-BE49-F238E27FC236}">
                <a16:creationId xmlns:a16="http://schemas.microsoft.com/office/drawing/2014/main" id="{6CD578F9-39AF-49EB-4223-CEE8661FEE57}"/>
              </a:ext>
            </a:extLst>
          </p:cNvPr>
          <p:cNvGraphicFramePr>
            <a:graphicFrameLocks noGrp="1"/>
          </p:cNvGraphicFramePr>
          <p:nvPr/>
        </p:nvGraphicFramePr>
        <p:xfrm>
          <a:off x="124858" y="1305514"/>
          <a:ext cx="11942282" cy="5350734"/>
        </p:xfrm>
        <a:graphic>
          <a:graphicData uri="http://schemas.openxmlformats.org/drawingml/2006/table">
            <a:tbl>
              <a:tblPr firstRow="1" firstCol="1" bandRow="1"/>
              <a:tblGrid>
                <a:gridCol w="511594">
                  <a:extLst>
                    <a:ext uri="{9D8B030D-6E8A-4147-A177-3AD203B41FA5}">
                      <a16:colId xmlns:a16="http://schemas.microsoft.com/office/drawing/2014/main" val="4146169885"/>
                    </a:ext>
                  </a:extLst>
                </a:gridCol>
                <a:gridCol w="730849">
                  <a:extLst>
                    <a:ext uri="{9D8B030D-6E8A-4147-A177-3AD203B41FA5}">
                      <a16:colId xmlns:a16="http://schemas.microsoft.com/office/drawing/2014/main" val="3461350718"/>
                    </a:ext>
                  </a:extLst>
                </a:gridCol>
                <a:gridCol w="905041">
                  <a:extLst>
                    <a:ext uri="{9D8B030D-6E8A-4147-A177-3AD203B41FA5}">
                      <a16:colId xmlns:a16="http://schemas.microsoft.com/office/drawing/2014/main" val="3087866444"/>
                    </a:ext>
                  </a:extLst>
                </a:gridCol>
                <a:gridCol w="1479442">
                  <a:extLst>
                    <a:ext uri="{9D8B030D-6E8A-4147-A177-3AD203B41FA5}">
                      <a16:colId xmlns:a16="http://schemas.microsoft.com/office/drawing/2014/main" val="1207999181"/>
                    </a:ext>
                  </a:extLst>
                </a:gridCol>
                <a:gridCol w="2005630">
                  <a:extLst>
                    <a:ext uri="{9D8B030D-6E8A-4147-A177-3AD203B41FA5}">
                      <a16:colId xmlns:a16="http://schemas.microsoft.com/office/drawing/2014/main" val="2028848267"/>
                    </a:ext>
                  </a:extLst>
                </a:gridCol>
                <a:gridCol w="2158124">
                  <a:extLst>
                    <a:ext uri="{9D8B030D-6E8A-4147-A177-3AD203B41FA5}">
                      <a16:colId xmlns:a16="http://schemas.microsoft.com/office/drawing/2014/main" val="2750234609"/>
                    </a:ext>
                  </a:extLst>
                </a:gridCol>
                <a:gridCol w="2075801">
                  <a:extLst>
                    <a:ext uri="{9D8B030D-6E8A-4147-A177-3AD203B41FA5}">
                      <a16:colId xmlns:a16="http://schemas.microsoft.com/office/drawing/2014/main" val="2523246837"/>
                    </a:ext>
                  </a:extLst>
                </a:gridCol>
                <a:gridCol w="2075801">
                  <a:extLst>
                    <a:ext uri="{9D8B030D-6E8A-4147-A177-3AD203B41FA5}">
                      <a16:colId xmlns:a16="http://schemas.microsoft.com/office/drawing/2014/main" val="1567142545"/>
                    </a:ext>
                  </a:extLst>
                </a:gridCol>
              </a:tblGrid>
              <a:tr h="102870">
                <a:tc rowSpan="3" gridSpan="3">
                  <a:txBody>
                    <a:bodyPr/>
                    <a:lstStyle/>
                    <a:p>
                      <a:pPr algn="ctr"/>
                      <a:r>
                        <a:rPr lang="sv-SE" sz="1200" b="1">
                          <a:latin typeface="+mn-lt"/>
                        </a:rPr>
                        <a:t>Hela byggnaden / Anbud</a:t>
                      </a:r>
                    </a:p>
                    <a:p>
                      <a:pPr marL="0" marR="0" lvl="0" indent="0" algn="ctr" defTabSz="685783" rtl="0" eaLnBrk="1" fontAlgn="auto" latinLnBrk="0" hangingPunct="1">
                        <a:lnSpc>
                          <a:spcPct val="100000"/>
                        </a:lnSpc>
                        <a:spcBef>
                          <a:spcPts val="0"/>
                        </a:spcBef>
                        <a:spcAft>
                          <a:spcPts val="0"/>
                        </a:spcAft>
                        <a:buClrTx/>
                        <a:buSzTx/>
                        <a:buFontTx/>
                        <a:buNone/>
                        <a:tabLst/>
                        <a:defRPr/>
                      </a:pPr>
                      <a:r>
                        <a:rPr lang="sv-SE" sz="1200" b="1" kern="1200">
                          <a:solidFill>
                            <a:srgbClr val="000000"/>
                          </a:solidFill>
                          <a:effectLst/>
                          <a:latin typeface="+mn-lt"/>
                          <a:ea typeface="Times New Roman" panose="02020603050405020304" pitchFamily="18" charset="0"/>
                          <a:cs typeface="Times New Roman" panose="02020603050405020304" pitchFamily="18" charset="0"/>
                        </a:rPr>
                        <a:t> </a:t>
                      </a:r>
                      <a:r>
                        <a:rPr lang="sv-SE" sz="1200" b="1" kern="1200">
                          <a:solidFill>
                            <a:srgbClr val="538135"/>
                          </a:solidFill>
                          <a:effectLst/>
                          <a:latin typeface="+mn-lt"/>
                          <a:ea typeface="Segoe UI Emoji" panose="020B0502040204020203" pitchFamily="34" charset="0"/>
                          <a:cs typeface="Segoe UI Emoji" panose="020B0502040204020203" pitchFamily="34" charset="0"/>
                        </a:rPr>
                        <a:t>😊</a:t>
                      </a:r>
                      <a:r>
                        <a:rPr lang="sv-SE" sz="1200" kern="1200">
                          <a:solidFill>
                            <a:srgbClr val="000000"/>
                          </a:solidFill>
                          <a:effectLst/>
                          <a:latin typeface="+mn-lt"/>
                          <a:ea typeface="Segoe UI Emoji" panose="020B0502040204020203" pitchFamily="34" charset="0"/>
                          <a:cs typeface="Segoe UI Emoji" panose="020B0502040204020203" pitchFamily="34" charset="0"/>
                        </a:rPr>
                        <a:t> = klarar tydligt BATNEEC-nivå </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rowSpan="3" h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rowSpan="3" hMerge="1">
                  <a:txBody>
                    <a:bodyPr/>
                    <a:lstStyle/>
                    <a:p>
                      <a:endParaRPr lang="sv-SE"/>
                    </a:p>
                  </a:txBody>
                  <a:tcPr/>
                </a:tc>
                <a:tc>
                  <a:txBody>
                    <a:bodyPr/>
                    <a:lstStyle/>
                    <a:p>
                      <a:pPr>
                        <a:lnSpc>
                          <a:spcPct val="115000"/>
                        </a:lnSpc>
                      </a:pPr>
                      <a:r>
                        <a:rPr lang="sv-SE" sz="11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FFU</a:t>
                      </a:r>
                      <a:endParaRPr lang="sv-SE" sz="11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nSpc>
                          <a:spcPct val="115000"/>
                        </a:lnSpc>
                      </a:pPr>
                      <a:r>
                        <a:rPr lang="sv-SE" sz="11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Alt 0. Traditionellt</a:t>
                      </a:r>
                      <a:endParaRPr lang="sv-SE" sz="11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15000"/>
                        </a:lnSpc>
                      </a:pPr>
                      <a:r>
                        <a:rPr lang="sv-SE" sz="11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Alt 1. Klimatförbättrat</a:t>
                      </a:r>
                      <a:endParaRPr lang="sv-SE" sz="11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15000"/>
                        </a:lnSpc>
                      </a:pPr>
                      <a:r>
                        <a:rPr lang="sv-SE" sz="11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Alt 2. Klimatoptimalt</a:t>
                      </a:r>
                      <a:endParaRPr lang="sv-SE" sz="1100">
                        <a:effectLst/>
                        <a:latin typeface="Calibri" panose="020F0502020204030204" pitchFamily="34" charset="0"/>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15000"/>
                        </a:lnSpc>
                      </a:pPr>
                      <a:r>
                        <a:rPr lang="sv-SE" sz="1100" b="1">
                          <a:effectLst/>
                          <a:latin typeface="Calibri" panose="020F0502020204030204" pitchFamily="34" charset="0"/>
                          <a:ea typeface="Times New Roman" panose="02020603050405020304" pitchFamily="18" charset="0"/>
                          <a:cs typeface="Arial" panose="020B0604020202020204" pitchFamily="34" charset="0"/>
                        </a:rPr>
                        <a:t>Alt 3. Klimatbalanserat</a:t>
                      </a: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349089937"/>
                  </a:ext>
                </a:extLst>
              </a:tr>
              <a:tr h="102870">
                <a:tc gridSpan="3" vMerge="1">
                  <a:txBody>
                    <a:bodyPr/>
                    <a:lstStyle/>
                    <a:p>
                      <a:pPr algn="ctr"/>
                      <a:r>
                        <a:rPr lang="sv-SE" b="1"/>
                        <a:t>Hela byggnaden / Anbud</a:t>
                      </a:r>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hMerge="1" vMerge="1">
                  <a:txBody>
                    <a:bodyPr/>
                    <a:lstStyle/>
                    <a:p>
                      <a:r>
                        <a:rPr lang="sv-SE"/>
                        <a:t>Hela byggnaden / Anbud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a:tc>
                <a:tc>
                  <a:txBody>
                    <a:bodyPr/>
                    <a:lstStyle/>
                    <a:p>
                      <a:pPr>
                        <a:lnSpc>
                          <a:spcPct val="115000"/>
                        </a:lnSpc>
                      </a:pPr>
                      <a:r>
                        <a:rPr lang="sv-SE" sz="1000" kern="1200">
                          <a:solidFill>
                            <a:srgbClr val="000000"/>
                          </a:solidFill>
                          <a:effectLst/>
                          <a:latin typeface="+mn-lt"/>
                          <a:ea typeface="Times New Roman" panose="02020603050405020304" pitchFamily="18" charset="0"/>
                          <a:cs typeface="Arial" panose="020B0604020202020204" pitchFamily="34" charset="0"/>
                        </a:rPr>
                        <a:t>SEK: 13 777 000</a:t>
                      </a:r>
                      <a:endParaRPr lang="sv-SE" sz="1100">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nSpc>
                          <a:spcPct val="115000"/>
                        </a:lnSpc>
                      </a:pPr>
                      <a:r>
                        <a:rPr lang="sv-SE" sz="1000" kern="1200">
                          <a:solidFill>
                            <a:srgbClr val="000000"/>
                          </a:solidFill>
                          <a:effectLst/>
                          <a:latin typeface="+mn-lt"/>
                          <a:ea typeface="Times New Roman" panose="02020603050405020304" pitchFamily="18" charset="0"/>
                          <a:cs typeface="Arial" panose="020B0604020202020204" pitchFamily="34" charset="0"/>
                        </a:rPr>
                        <a:t>SEK: 13 777 000</a:t>
                      </a:r>
                      <a:endParaRPr lang="sv-SE" sz="1100">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15000"/>
                        </a:lnSpc>
                      </a:pPr>
                      <a:r>
                        <a:rPr lang="sv-SE" sz="1000" kern="1200">
                          <a:solidFill>
                            <a:srgbClr val="000000"/>
                          </a:solidFill>
                          <a:effectLst/>
                          <a:latin typeface="+mn-lt"/>
                          <a:ea typeface="Times New Roman" panose="02020603050405020304" pitchFamily="18" charset="0"/>
                          <a:cs typeface="Arial" panose="020B0604020202020204" pitchFamily="34" charset="0"/>
                        </a:rPr>
                        <a:t>SEK: 14 003 495 (+1.6%)</a:t>
                      </a:r>
                      <a:endParaRPr lang="sv-SE" sz="1100">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15000"/>
                        </a:lnSpc>
                      </a:pPr>
                      <a:r>
                        <a:rPr lang="sv-SE" sz="1000" kern="1200">
                          <a:solidFill>
                            <a:srgbClr val="000000"/>
                          </a:solidFill>
                          <a:effectLst/>
                          <a:latin typeface="+mn-lt"/>
                          <a:ea typeface="Times New Roman" panose="02020603050405020304" pitchFamily="18" charset="0"/>
                          <a:cs typeface="Arial" panose="020B0604020202020204" pitchFamily="34" charset="0"/>
                        </a:rPr>
                        <a:t>SEK: 15 870 945 (+15%)</a:t>
                      </a:r>
                      <a:endParaRPr lang="sv-SE" sz="1100">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a:lnSpc>
                          <a:spcPct val="115000"/>
                        </a:lnSpc>
                      </a:pPr>
                      <a:endParaRPr lang="sv-SE" sz="1100">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extLst>
                  <a:ext uri="{0D108BD9-81ED-4DB2-BD59-A6C34878D82A}">
                    <a16:rowId xmlns:a16="http://schemas.microsoft.com/office/drawing/2014/main" val="2038553335"/>
                  </a:ext>
                </a:extLst>
              </a:tr>
              <a:tr h="182880">
                <a:tc gridSpan="3" vMerge="1">
                  <a:txBody>
                    <a:bodyPr/>
                    <a:lstStyle/>
                    <a:p>
                      <a:endParaRPr lang="sv-SE"/>
                    </a:p>
                  </a:txBody>
                  <a:tcPr marL="68580" marR="68580" marT="0" marB="0">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hMerge="1" vMerge="1">
                  <a:txBody>
                    <a:bodyPr/>
                    <a:lstStyle/>
                    <a:p>
                      <a:r>
                        <a:rPr lang="sv-SE"/>
                        <a:t>Hela byggnaden / Anbud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a:tc>
                <a:tc>
                  <a:txBody>
                    <a:bodyPr/>
                    <a:lstStyle/>
                    <a:p>
                      <a:pPr>
                        <a:lnSpc>
                          <a:spcPct val="115000"/>
                        </a:lnSpc>
                      </a:pPr>
                      <a:r>
                        <a:rPr lang="en-US" sz="1000" kern="1200">
                          <a:solidFill>
                            <a:srgbClr val="000000"/>
                          </a:solidFill>
                          <a:effectLst/>
                          <a:latin typeface="+mn-lt"/>
                          <a:ea typeface="Times New Roman" panose="02020603050405020304" pitchFamily="18" charset="0"/>
                          <a:cs typeface="Arial" panose="020B0604020202020204" pitchFamily="34" charset="0"/>
                        </a:rPr>
                        <a:t>Ton CO2e: </a:t>
                      </a:r>
                      <a:r>
                        <a:rPr lang="en-US" sz="1000" kern="1200">
                          <a:solidFill>
                            <a:srgbClr val="FF0000"/>
                          </a:solidFill>
                          <a:effectLst/>
                          <a:latin typeface="+mn-lt"/>
                          <a:ea typeface="Times New Roman" panose="02020603050405020304" pitchFamily="18" charset="0"/>
                          <a:cs typeface="Arial" panose="020B0604020202020204" pitchFamily="34" charset="0"/>
                        </a:rPr>
                        <a:t>286</a:t>
                      </a:r>
                      <a:endParaRPr lang="sv-SE" sz="1100">
                        <a:effectLst/>
                        <a:latin typeface="+mn-lt"/>
                        <a:ea typeface="Times New Roman" panose="02020603050405020304" pitchFamily="18" charset="0"/>
                        <a:cs typeface="Arial" panose="020B0604020202020204" pitchFamily="34" charset="0"/>
                      </a:endParaRPr>
                    </a:p>
                    <a:p>
                      <a:pPr>
                        <a:lnSpc>
                          <a:spcPct val="115000"/>
                        </a:lnSpc>
                      </a:pPr>
                      <a:r>
                        <a:rPr lang="en-US" sz="1000" kern="1200">
                          <a:solidFill>
                            <a:srgbClr val="000000"/>
                          </a:solidFill>
                          <a:effectLst/>
                          <a:latin typeface="+mn-lt"/>
                          <a:ea typeface="Times New Roman" panose="02020603050405020304" pitchFamily="18" charset="0"/>
                          <a:cs typeface="Arial" panose="020B0604020202020204" pitchFamily="34" charset="0"/>
                        </a:rPr>
                        <a:t>Kg CO2e/ BTA: </a:t>
                      </a:r>
                      <a:r>
                        <a:rPr lang="en-US" sz="1000" kern="1200">
                          <a:solidFill>
                            <a:srgbClr val="FF0000"/>
                          </a:solidFill>
                          <a:effectLst/>
                          <a:latin typeface="+mn-lt"/>
                          <a:ea typeface="Times New Roman" panose="02020603050405020304" pitchFamily="18" charset="0"/>
                          <a:cs typeface="Arial" panose="020B0604020202020204" pitchFamily="34" charset="0"/>
                        </a:rPr>
                        <a:t>335</a:t>
                      </a:r>
                      <a:endParaRPr lang="sv-SE" sz="1100">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nSpc>
                          <a:spcPct val="115000"/>
                        </a:lnSpc>
                      </a:pPr>
                      <a:r>
                        <a:rPr lang="en-US" sz="1000" kern="1200">
                          <a:solidFill>
                            <a:srgbClr val="000000"/>
                          </a:solidFill>
                          <a:effectLst/>
                          <a:latin typeface="+mn-lt"/>
                          <a:ea typeface="Times New Roman" panose="02020603050405020304" pitchFamily="18" charset="0"/>
                          <a:cs typeface="Arial" panose="020B0604020202020204" pitchFamily="34" charset="0"/>
                        </a:rPr>
                        <a:t>Ton CO2e: </a:t>
                      </a:r>
                      <a:r>
                        <a:rPr lang="en-US" sz="1000" kern="1200">
                          <a:solidFill>
                            <a:srgbClr val="FF0000"/>
                          </a:solidFill>
                          <a:effectLst/>
                          <a:latin typeface="+mn-lt"/>
                          <a:ea typeface="Times New Roman" panose="02020603050405020304" pitchFamily="18" charset="0"/>
                          <a:cs typeface="Arial" panose="020B0604020202020204" pitchFamily="34" charset="0"/>
                        </a:rPr>
                        <a:t>286</a:t>
                      </a:r>
                      <a:endParaRPr lang="sv-SE" sz="1100">
                        <a:effectLst/>
                        <a:latin typeface="+mn-lt"/>
                        <a:ea typeface="Times New Roman" panose="02020603050405020304" pitchFamily="18" charset="0"/>
                        <a:cs typeface="Arial" panose="020B0604020202020204" pitchFamily="34" charset="0"/>
                      </a:endParaRPr>
                    </a:p>
                    <a:p>
                      <a:pPr>
                        <a:lnSpc>
                          <a:spcPct val="115000"/>
                        </a:lnSpc>
                      </a:pPr>
                      <a:r>
                        <a:rPr lang="en-US" sz="1000" kern="1200">
                          <a:solidFill>
                            <a:srgbClr val="000000"/>
                          </a:solidFill>
                          <a:effectLst/>
                          <a:latin typeface="+mn-lt"/>
                          <a:ea typeface="Times New Roman" panose="02020603050405020304" pitchFamily="18" charset="0"/>
                          <a:cs typeface="Arial" panose="020B0604020202020204" pitchFamily="34" charset="0"/>
                        </a:rPr>
                        <a:t>Kg CO2e/ BTA: </a:t>
                      </a:r>
                      <a:r>
                        <a:rPr lang="en-US" sz="1000" kern="1200">
                          <a:solidFill>
                            <a:srgbClr val="FF0000"/>
                          </a:solidFill>
                          <a:effectLst/>
                          <a:latin typeface="+mn-lt"/>
                          <a:ea typeface="Times New Roman" panose="02020603050405020304" pitchFamily="18" charset="0"/>
                          <a:cs typeface="Arial" panose="020B0604020202020204" pitchFamily="34" charset="0"/>
                        </a:rPr>
                        <a:t>335</a:t>
                      </a:r>
                      <a:endParaRPr lang="sv-SE" sz="1100">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en-US" sz="1000" kern="1200">
                          <a:solidFill>
                            <a:srgbClr val="000000"/>
                          </a:solidFill>
                          <a:effectLst/>
                          <a:latin typeface="+mn-lt"/>
                          <a:ea typeface="Times New Roman" panose="02020603050405020304" pitchFamily="18" charset="0"/>
                          <a:cs typeface="Arial" panose="020B0604020202020204" pitchFamily="34" charset="0"/>
                        </a:rPr>
                        <a:t>Ton CO2e:  </a:t>
                      </a:r>
                      <a:r>
                        <a:rPr lang="en-US" sz="1000" kern="1200">
                          <a:solidFill>
                            <a:srgbClr val="0070C0"/>
                          </a:solidFill>
                          <a:effectLst/>
                          <a:latin typeface="+mn-lt"/>
                          <a:ea typeface="Times New Roman" panose="02020603050405020304" pitchFamily="18" charset="0"/>
                          <a:cs typeface="Arial" panose="020B0604020202020204" pitchFamily="34" charset="0"/>
                        </a:rPr>
                        <a:t>207</a:t>
                      </a:r>
                      <a:endParaRPr lang="sv-SE" sz="1100">
                        <a:effectLst/>
                        <a:latin typeface="+mn-lt"/>
                        <a:ea typeface="Times New Roman" panose="02020603050405020304" pitchFamily="18" charset="0"/>
                        <a:cs typeface="Arial" panose="020B0604020202020204" pitchFamily="34" charset="0"/>
                      </a:endParaRPr>
                    </a:p>
                    <a:p>
                      <a:pPr>
                        <a:lnSpc>
                          <a:spcPct val="115000"/>
                        </a:lnSpc>
                      </a:pPr>
                      <a:r>
                        <a:rPr lang="en-US" sz="1000" kern="1200">
                          <a:solidFill>
                            <a:srgbClr val="000000"/>
                          </a:solidFill>
                          <a:effectLst/>
                          <a:latin typeface="+mn-lt"/>
                          <a:ea typeface="Times New Roman" panose="02020603050405020304" pitchFamily="18" charset="0"/>
                          <a:cs typeface="Arial" panose="020B0604020202020204" pitchFamily="34" charset="0"/>
                        </a:rPr>
                        <a:t>Kg CO2e/ BTA: </a:t>
                      </a:r>
                      <a:r>
                        <a:rPr lang="en-US" sz="1000" kern="1200">
                          <a:solidFill>
                            <a:srgbClr val="0070C0"/>
                          </a:solidFill>
                          <a:effectLst/>
                          <a:latin typeface="+mn-lt"/>
                          <a:ea typeface="Times New Roman" panose="02020603050405020304" pitchFamily="18" charset="0"/>
                          <a:cs typeface="Arial" panose="020B0604020202020204" pitchFamily="34" charset="0"/>
                        </a:rPr>
                        <a:t>243 (-27%, </a:t>
                      </a:r>
                      <a:r>
                        <a:rPr lang="sv-SE" sz="1000" kern="1200">
                          <a:solidFill>
                            <a:srgbClr val="538135"/>
                          </a:solidFill>
                          <a:effectLst/>
                          <a:latin typeface="+mn-lt"/>
                          <a:ea typeface="Segoe UI Emoji" panose="020B0502040204020203" pitchFamily="34" charset="0"/>
                          <a:cs typeface="Segoe UI Emoji" panose="020B0502040204020203" pitchFamily="34" charset="0"/>
                        </a:rPr>
                        <a:t>😊</a:t>
                      </a:r>
                      <a:r>
                        <a:rPr lang="en-US" sz="1000" kern="1200">
                          <a:solidFill>
                            <a:srgbClr val="0070C0"/>
                          </a:solidFill>
                          <a:effectLst/>
                          <a:latin typeface="+mn-lt"/>
                          <a:ea typeface="Times New Roman" panose="02020603050405020304" pitchFamily="18" charset="0"/>
                          <a:cs typeface="Arial" panose="020B0604020202020204" pitchFamily="34" charset="0"/>
                        </a:rPr>
                        <a:t>)</a:t>
                      </a:r>
                      <a:endParaRPr lang="sv-SE" sz="1100">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en-US" sz="1000" kern="1200">
                          <a:solidFill>
                            <a:srgbClr val="000000"/>
                          </a:solidFill>
                          <a:effectLst/>
                          <a:latin typeface="+mn-lt"/>
                          <a:ea typeface="Times New Roman" panose="02020603050405020304" pitchFamily="18" charset="0"/>
                          <a:cs typeface="Arial" panose="020B0604020202020204" pitchFamily="34" charset="0"/>
                        </a:rPr>
                        <a:t>Ton CO2e: </a:t>
                      </a:r>
                      <a:r>
                        <a:rPr lang="en-US" sz="1000" kern="1200">
                          <a:solidFill>
                            <a:srgbClr val="538135"/>
                          </a:solidFill>
                          <a:effectLst/>
                          <a:latin typeface="+mn-lt"/>
                          <a:ea typeface="Times New Roman" panose="02020603050405020304" pitchFamily="18" charset="0"/>
                          <a:cs typeface="Arial" panose="020B0604020202020204" pitchFamily="34" charset="0"/>
                        </a:rPr>
                        <a:t>161</a:t>
                      </a:r>
                      <a:endParaRPr lang="sv-SE" sz="1100">
                        <a:effectLst/>
                        <a:latin typeface="+mn-lt"/>
                        <a:ea typeface="Times New Roman" panose="02020603050405020304" pitchFamily="18" charset="0"/>
                        <a:cs typeface="Arial" panose="020B0604020202020204" pitchFamily="34" charset="0"/>
                      </a:endParaRPr>
                    </a:p>
                    <a:p>
                      <a:pPr>
                        <a:lnSpc>
                          <a:spcPct val="115000"/>
                        </a:lnSpc>
                      </a:pPr>
                      <a:r>
                        <a:rPr lang="en-US" sz="1000" kern="1200">
                          <a:solidFill>
                            <a:srgbClr val="000000"/>
                          </a:solidFill>
                          <a:effectLst/>
                          <a:latin typeface="+mn-lt"/>
                          <a:ea typeface="Times New Roman" panose="02020603050405020304" pitchFamily="18" charset="0"/>
                          <a:cs typeface="Arial" panose="020B0604020202020204" pitchFamily="34" charset="0"/>
                        </a:rPr>
                        <a:t>Kg CO2e/ BTA: </a:t>
                      </a:r>
                      <a:r>
                        <a:rPr lang="en-US" sz="1000" kern="1200">
                          <a:solidFill>
                            <a:srgbClr val="538135"/>
                          </a:solidFill>
                          <a:effectLst/>
                          <a:latin typeface="+mn-lt"/>
                          <a:ea typeface="Times New Roman" panose="02020603050405020304" pitchFamily="18" charset="0"/>
                          <a:cs typeface="Arial" panose="020B0604020202020204" pitchFamily="34" charset="0"/>
                        </a:rPr>
                        <a:t>188 (-44%, </a:t>
                      </a:r>
                      <a:r>
                        <a:rPr lang="sv-SE" sz="1000" kern="1200">
                          <a:solidFill>
                            <a:srgbClr val="538135"/>
                          </a:solidFill>
                          <a:effectLst/>
                          <a:latin typeface="+mn-lt"/>
                          <a:ea typeface="Segoe UI Emoji" panose="020B0502040204020203" pitchFamily="34" charset="0"/>
                          <a:cs typeface="Segoe UI Emoji" panose="020B0502040204020203" pitchFamily="34" charset="0"/>
                        </a:rPr>
                        <a:t>😊</a:t>
                      </a:r>
                      <a:r>
                        <a:rPr lang="en-US" sz="1000" kern="1200">
                          <a:solidFill>
                            <a:srgbClr val="538135"/>
                          </a:solidFill>
                          <a:effectLst/>
                          <a:latin typeface="+mn-lt"/>
                          <a:ea typeface="Times New Roman" panose="02020603050405020304" pitchFamily="18" charset="0"/>
                          <a:cs typeface="Arial" panose="020B0604020202020204" pitchFamily="34" charset="0"/>
                        </a:rPr>
                        <a:t>)</a:t>
                      </a:r>
                      <a:endParaRPr lang="sv-SE" sz="1100">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endParaRPr lang="sv-SE" sz="1100">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848364430"/>
                  </a:ext>
                </a:extLst>
              </a:tr>
              <a:tr h="182880">
                <a:tc rowSpan="6" gridSpan="2">
                  <a:txBody>
                    <a:bodyPr/>
                    <a:lstStyle/>
                    <a:p>
                      <a:r>
                        <a:rPr lang="sv-SE" sz="1200">
                          <a:solidFill>
                            <a:schemeClr val="bg1">
                              <a:lumMod val="75000"/>
                            </a:schemeClr>
                          </a:solidFill>
                          <a:latin typeface="+mn-lt"/>
                        </a:rPr>
                        <a:t>Redovisning per funktion i byggnadsverk</a:t>
                      </a:r>
                    </a:p>
                  </a:txBody>
                  <a:tcPr marL="68580" marR="68580" marT="0" marB="0" anchor="ctr">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rowSpan="6" hMerge="1">
                  <a:txBody>
                    <a:bodyPr/>
                    <a:lstStyle/>
                    <a:p>
                      <a:r>
                        <a:rPr lang="sv-SE"/>
                        <a:t>Sär-redovisning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200">
                          <a:solidFill>
                            <a:schemeClr val="bg1">
                              <a:lumMod val="75000"/>
                            </a:schemeClr>
                          </a:solidFill>
                          <a:latin typeface="+mn-lt"/>
                        </a:rPr>
                        <a:t>Kontor/Butik</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endParaRPr lang="sv-SE">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sv-SE" sz="1100" kern="1200">
                          <a:solidFill>
                            <a:schemeClr val="bg1">
                              <a:lumMod val="75000"/>
                            </a:schemeClr>
                          </a:solidFill>
                          <a:effectLst/>
                          <a:latin typeface="+mn-lt"/>
                          <a:ea typeface="Times New Roman" panose="02020603050405020304" pitchFamily="18" charset="0"/>
                          <a:cs typeface="Arial" panose="020B0604020202020204" pitchFamily="34" charset="0"/>
                        </a:rPr>
                        <a:t>Kg CO2e/ljus BTA: 273</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Kg CO2e/ljus BTA: 206 (-25%, </a:t>
                      </a:r>
                      <a:r>
                        <a:rPr lang="sv-SE" sz="1100" kern="1200">
                          <a:solidFill>
                            <a:schemeClr val="bg1">
                              <a:lumMod val="75000"/>
                            </a:schemeClr>
                          </a:solidFill>
                          <a:effectLst/>
                          <a:latin typeface="+mn-lt"/>
                          <a:ea typeface="Segoe UI Emoji" panose="020B0502040204020203" pitchFamily="34" charset="0"/>
                          <a:cs typeface="Segoe UI Emoji" panose="020B0502040204020203" pitchFamily="34" charset="0"/>
                        </a:rPr>
                        <a:t>😊</a:t>
                      </a: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Kg CO2e/ljus BTA: 173 (-37%, </a:t>
                      </a:r>
                      <a:r>
                        <a:rPr lang="sv-SE" sz="900" kern="1200">
                          <a:solidFill>
                            <a:schemeClr val="bg1">
                              <a:lumMod val="75000"/>
                            </a:schemeClr>
                          </a:solidFill>
                          <a:effectLst/>
                          <a:latin typeface="+mn-lt"/>
                          <a:ea typeface="Segoe UI Emoji" panose="020B0502040204020203" pitchFamily="34" charset="0"/>
                          <a:cs typeface="Segoe UI Emoji" panose="020B0502040204020203" pitchFamily="34" charset="0"/>
                        </a:rPr>
                        <a:t>😊</a:t>
                      </a: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855095873"/>
                  </a:ext>
                </a:extLst>
              </a:tr>
              <a:tr h="182880">
                <a:tc gridSpan="2"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200">
                          <a:solidFill>
                            <a:schemeClr val="bg1">
                              <a:lumMod val="75000"/>
                            </a:schemeClr>
                          </a:solidFill>
                          <a:latin typeface="+mn-lt"/>
                        </a:rPr>
                        <a:t>Ev Lager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endParaRPr lang="sv-SE">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sv-SE" sz="1100" kern="1200">
                          <a:solidFill>
                            <a:schemeClr val="bg1">
                              <a:lumMod val="75000"/>
                            </a:schemeClr>
                          </a:solidFill>
                          <a:effectLst/>
                          <a:latin typeface="+mn-lt"/>
                          <a:ea typeface="Times New Roman" panose="02020603050405020304" pitchFamily="18" charset="0"/>
                          <a:cs typeface="Arial" panose="020B0604020202020204" pitchFamily="34" charset="0"/>
                        </a:rPr>
                        <a:t>Kg CO2e/ljus BTA: 256</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Kg CO2e/ljus BTA: 195 (-24%, </a:t>
                      </a:r>
                      <a:r>
                        <a:rPr lang="sv-SE" sz="1100" kern="1200">
                          <a:solidFill>
                            <a:schemeClr val="bg1">
                              <a:lumMod val="75000"/>
                            </a:schemeClr>
                          </a:solidFill>
                          <a:effectLst/>
                          <a:latin typeface="+mn-lt"/>
                          <a:ea typeface="Segoe UI Emoji" panose="020B0502040204020203" pitchFamily="34" charset="0"/>
                          <a:cs typeface="Segoe UI Emoji" panose="020B0502040204020203" pitchFamily="34" charset="0"/>
                        </a:rPr>
                        <a:t>😊</a:t>
                      </a: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Kg CO2e/ljus BTA: 144 (-44%, </a:t>
                      </a:r>
                      <a:r>
                        <a:rPr lang="sv-SE" sz="900" kern="1200">
                          <a:solidFill>
                            <a:schemeClr val="bg1">
                              <a:lumMod val="75000"/>
                            </a:schemeClr>
                          </a:solidFill>
                          <a:effectLst/>
                          <a:latin typeface="+mn-lt"/>
                          <a:ea typeface="Segoe UI Emoji" panose="020B0502040204020203" pitchFamily="34" charset="0"/>
                          <a:cs typeface="Segoe UI Emoji" panose="020B0502040204020203" pitchFamily="34" charset="0"/>
                        </a:rPr>
                        <a:t>😊</a:t>
                      </a: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998146815"/>
                  </a:ext>
                </a:extLst>
              </a:tr>
              <a:tr h="68580">
                <a:tc gridSpan="2"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vMerge="1">
                  <a:txBody>
                    <a:bodyPr/>
                    <a:lstStyle/>
                    <a:p>
                      <a:endParaRPr lang="sv-SE"/>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200">
                          <a:solidFill>
                            <a:schemeClr val="bg1">
                              <a:lumMod val="75000"/>
                            </a:schemeClr>
                          </a:solidFill>
                          <a:latin typeface="+mn-lt"/>
                        </a:rPr>
                        <a:t>Ev Tvätthall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endParaRPr lang="sv-SE">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sv-SE" sz="1100" kern="1200">
                          <a:solidFill>
                            <a:schemeClr val="bg1">
                              <a:lumMod val="75000"/>
                            </a:schemeClr>
                          </a:solidFill>
                          <a:effectLst/>
                          <a:latin typeface="+mn-lt"/>
                          <a:ea typeface="Times New Roman" panose="02020603050405020304" pitchFamily="18" charset="0"/>
                          <a:cs typeface="Arial" panose="020B0604020202020204" pitchFamily="34" charset="0"/>
                        </a:rPr>
                        <a:t>Kg CO2e/ljus BTA: 446</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sv-SE" sz="1100" kern="1200">
                          <a:solidFill>
                            <a:schemeClr val="bg1">
                              <a:lumMod val="75000"/>
                            </a:schemeClr>
                          </a:solidFill>
                          <a:effectLst/>
                          <a:latin typeface="+mn-lt"/>
                          <a:ea typeface="Times New Roman" panose="02020603050405020304" pitchFamily="18" charset="0"/>
                          <a:cs typeface="Arial" panose="020B0604020202020204" pitchFamily="34" charset="0"/>
                        </a:rPr>
                        <a:t>Kg CO2e/ljus BTA: 388 (-13%)</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sv-SE" sz="1100" kern="1200">
                          <a:solidFill>
                            <a:schemeClr val="bg1">
                              <a:lumMod val="75000"/>
                            </a:schemeClr>
                          </a:solidFill>
                          <a:effectLst/>
                          <a:latin typeface="+mn-lt"/>
                          <a:ea typeface="Times New Roman" panose="02020603050405020304" pitchFamily="18" charset="0"/>
                          <a:cs typeface="Arial" panose="020B0604020202020204" pitchFamily="34" charset="0"/>
                        </a:rPr>
                        <a:t>Kg CO2e/ljus BTA: 385 (-14%)</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33210481"/>
                  </a:ext>
                </a:extLst>
              </a:tr>
              <a:tr h="205740">
                <a:tc gridSpan="2" vMerge="1">
                  <a:txBody>
                    <a:bodyPr/>
                    <a:lstStyle/>
                    <a:p>
                      <a:endParaRPr lang="sv-SE"/>
                    </a:p>
                  </a:txBody>
                  <a:tcPr/>
                </a:tc>
                <a:tc hMerge="1" vMerge="1">
                  <a:txBody>
                    <a:bodyPr/>
                    <a:lstStyle/>
                    <a:p>
                      <a:endParaRPr lang="sv-SE"/>
                    </a:p>
                  </a:txBody>
                  <a:tcPr/>
                </a:tc>
                <a:tc>
                  <a:txBody>
                    <a:bodyPr/>
                    <a:lstStyle/>
                    <a:p>
                      <a:r>
                        <a:rPr lang="sv-SE" sz="1200">
                          <a:solidFill>
                            <a:schemeClr val="bg1">
                              <a:lumMod val="75000"/>
                            </a:schemeClr>
                          </a:solidFill>
                          <a:latin typeface="+mn-lt"/>
                        </a:rPr>
                        <a:t>Ev källare/ gar.</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endParaRPr lang="sv-SE" sz="1100">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100">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559175888"/>
                  </a:ext>
                </a:extLst>
              </a:tr>
              <a:tr h="205740">
                <a:tc gridSpan="2" vMerge="1">
                  <a:txBody>
                    <a:bodyPr/>
                    <a:lstStyle/>
                    <a:p>
                      <a:endParaRPr lang="sv-SE"/>
                    </a:p>
                  </a:txBody>
                  <a:tcPr/>
                </a:tc>
                <a:tc hMerge="1" vMerge="1">
                  <a:txBody>
                    <a:bodyPr/>
                    <a:lstStyle/>
                    <a:p>
                      <a:endParaRPr lang="sv-SE"/>
                    </a:p>
                  </a:txBody>
                  <a:tcPr/>
                </a:tc>
                <a:tc>
                  <a:txBody>
                    <a:bodyPr/>
                    <a:lstStyle/>
                    <a:p>
                      <a:r>
                        <a:rPr lang="sv-SE" sz="1200">
                          <a:solidFill>
                            <a:schemeClr val="bg1">
                              <a:lumMod val="75000"/>
                            </a:schemeClr>
                          </a:solidFill>
                          <a:latin typeface="+mn-lt"/>
                        </a:rPr>
                        <a:t>Rivning / restavfall</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endParaRPr lang="sv-SE" sz="1100">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100">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lang="sv-SE" sz="1200">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499935116"/>
                  </a:ext>
                </a:extLst>
              </a:tr>
              <a:tr h="0">
                <a:tc gridSpan="2" vMerge="1">
                  <a:txBody>
                    <a:bodyPr/>
                    <a:lstStyle/>
                    <a:p>
                      <a:endParaRPr lang="sv-SE"/>
                    </a:p>
                  </a:txBody>
                  <a:tcPr/>
                </a:tc>
                <a:tc hMerge="1" vMerge="1">
                  <a:txBody>
                    <a:bodyPr/>
                    <a:lstStyle/>
                    <a:p>
                      <a:endParaRPr lang="sv-SE"/>
                    </a:p>
                  </a:txBody>
                  <a:tcPr/>
                </a:tc>
                <a:tc>
                  <a:txBody>
                    <a:bodyPr/>
                    <a:lstStyle/>
                    <a:p>
                      <a:r>
                        <a:rPr lang="sv-SE" sz="1200">
                          <a:solidFill>
                            <a:schemeClr val="bg1">
                              <a:lumMod val="75000"/>
                            </a:schemeClr>
                          </a:solidFill>
                          <a:latin typeface="+mn-lt"/>
                        </a:rPr>
                        <a:t>Anläggn.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a:txBody>
                    <a:bodyPr/>
                    <a:lstStyle/>
                    <a:p>
                      <a:endParaRPr lang="sv-SE">
                        <a:solidFill>
                          <a:schemeClr val="bg1">
                            <a:lumMod val="75000"/>
                          </a:schemeClr>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sv-SE" sz="1100" kern="1200">
                          <a:solidFill>
                            <a:schemeClr val="bg1">
                              <a:lumMod val="75000"/>
                            </a:schemeClr>
                          </a:solidFill>
                          <a:effectLst/>
                          <a:latin typeface="+mn-lt"/>
                          <a:ea typeface="Times New Roman" panose="02020603050405020304" pitchFamily="18" charset="0"/>
                          <a:cs typeface="Arial" panose="020B0604020202020204" pitchFamily="34" charset="0"/>
                        </a:rPr>
                        <a:t>Kg CO2e/v.område: 20,7  </a:t>
                      </a:r>
                      <a:r>
                        <a:rPr lang="sv-SE" sz="800" kern="1200">
                          <a:solidFill>
                            <a:schemeClr val="bg1">
                              <a:lumMod val="75000"/>
                            </a:schemeClr>
                          </a:solidFill>
                          <a:effectLst/>
                          <a:latin typeface="+mn-lt"/>
                          <a:ea typeface="Times New Roman" panose="02020603050405020304" pitchFamily="18" charset="0"/>
                          <a:cs typeface="Arial" panose="020B0604020202020204" pitchFamily="34" charset="0"/>
                        </a:rPr>
                        <a:t>(23% av total utsläpp)</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Kg CO2e/v.område: 16 (-24%, </a:t>
                      </a:r>
                      <a:r>
                        <a:rPr lang="sv-SE" sz="900" kern="1200">
                          <a:solidFill>
                            <a:schemeClr val="bg1">
                              <a:lumMod val="75000"/>
                            </a:schemeClr>
                          </a:solidFill>
                          <a:effectLst/>
                          <a:latin typeface="+mn-lt"/>
                          <a:ea typeface="Segoe UI Emoji" panose="020B0502040204020203" pitchFamily="34" charset="0"/>
                          <a:cs typeface="Segoe UI Emoji" panose="020B0502040204020203" pitchFamily="34" charset="0"/>
                        </a:rPr>
                        <a:t>😊</a:t>
                      </a: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Kg CO2e/v.område: 10,9 (-47%, </a:t>
                      </a:r>
                      <a:r>
                        <a:rPr lang="sv-SE" sz="900" kern="1200">
                          <a:solidFill>
                            <a:schemeClr val="bg1">
                              <a:lumMod val="75000"/>
                            </a:schemeClr>
                          </a:solidFill>
                          <a:effectLst/>
                          <a:latin typeface="+mn-lt"/>
                          <a:ea typeface="Segoe UI Emoji" panose="020B0502040204020203" pitchFamily="34" charset="0"/>
                          <a:cs typeface="Segoe UI Emoji" panose="020B0502040204020203" pitchFamily="34" charset="0"/>
                        </a:rPr>
                        <a:t>😊</a:t>
                      </a:r>
                      <a:r>
                        <a:rPr lang="en-US" sz="1100" kern="1200">
                          <a:solidFill>
                            <a:schemeClr val="bg1">
                              <a:lumMod val="75000"/>
                            </a:schemeClr>
                          </a:solidFill>
                          <a:effectLst/>
                          <a:latin typeface="+mn-lt"/>
                          <a:ea typeface="Times New Roman" panose="02020603050405020304" pitchFamily="18" charset="0"/>
                          <a:cs typeface="Arial" panose="020B0604020202020204" pitchFamily="34" charset="0"/>
                        </a:rPr>
                        <a:t>)</a:t>
                      </a: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tc>
                  <a:txBody>
                    <a:bodyPr/>
                    <a:lstStyle/>
                    <a:p>
                      <a:pPr>
                        <a:lnSpc>
                          <a:spcPct val="115000"/>
                        </a:lnSpc>
                      </a:pPr>
                      <a:endParaRPr lang="sv-SE" sz="110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771429338"/>
                  </a:ext>
                </a:extLst>
              </a:tr>
              <a:tr h="198658">
                <a:tc>
                  <a:txBody>
                    <a:bodyPr/>
                    <a:lstStyle/>
                    <a:p>
                      <a:r>
                        <a:rPr lang="sv-SE" sz="1050" b="1">
                          <a:solidFill>
                            <a:srgbClr val="000000"/>
                          </a:solidFill>
                          <a:effectLst/>
                          <a:latin typeface="+mn-lt"/>
                          <a:ea typeface="Times New Roman" panose="02020603050405020304" pitchFamily="18" charset="0"/>
                          <a:cs typeface="Times New Roman" panose="02020603050405020304" pitchFamily="18" charset="0"/>
                        </a:rPr>
                        <a:t>SBEF</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gridSpan="2">
                  <a:txBody>
                    <a:bodyPr/>
                    <a:lstStyle/>
                    <a:p>
                      <a:r>
                        <a:rPr lang="sv-SE" sz="1200" b="1">
                          <a:solidFill>
                            <a:schemeClr val="bg1">
                              <a:lumMod val="75000"/>
                            </a:schemeClr>
                          </a:solidFill>
                          <a:effectLst/>
                          <a:latin typeface="+mn-lt"/>
                          <a:ea typeface="Times New Roman" panose="02020603050405020304" pitchFamily="18" charset="0"/>
                          <a:cs typeface="Times New Roman" panose="02020603050405020304" pitchFamily="18" charset="0"/>
                        </a:rPr>
                        <a:t>Byggdel: / LFM30:</a:t>
                      </a:r>
                      <a:endParaRPr lang="sv-SE" sz="12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hMerge="1">
                  <a:txBody>
                    <a:bodyPr/>
                    <a:lstStyle/>
                    <a:p>
                      <a:endParaRPr lang="sv-SE"/>
                    </a:p>
                  </a:txBody>
                  <a:tcPr/>
                </a:tc>
                <a:tc>
                  <a:txBody>
                    <a:bodyPr/>
                    <a:lstStyle/>
                    <a:p>
                      <a:endParaRPr lang="sv-SE" sz="12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r>
                        <a:rPr lang="sv-SE" sz="1200" b="1">
                          <a:solidFill>
                            <a:schemeClr val="bg1">
                              <a:lumMod val="75000"/>
                            </a:schemeClr>
                          </a:solidFill>
                          <a:effectLst/>
                          <a:latin typeface="+mn-lt"/>
                          <a:ea typeface="Times New Roman" panose="02020603050405020304" pitchFamily="18" charset="0"/>
                          <a:cs typeface="Times New Roman" panose="02020603050405020304" pitchFamily="18" charset="0"/>
                        </a:rPr>
                        <a:t>Alt 1: Traditionell </a:t>
                      </a:r>
                      <a:endParaRPr lang="sv-SE" sz="1200">
                        <a:solidFill>
                          <a:schemeClr val="bg1">
                            <a:lumMod val="75000"/>
                          </a:schemeClr>
                        </a:solidFill>
                        <a:effectLst/>
                        <a:highlight>
                          <a:srgbClr val="FFFF00"/>
                        </a:highligh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r>
                        <a:rPr lang="sv-SE" sz="1200" b="1">
                          <a:solidFill>
                            <a:schemeClr val="bg1">
                              <a:lumMod val="75000"/>
                            </a:schemeClr>
                          </a:solidFill>
                          <a:effectLst/>
                          <a:latin typeface="+mn-lt"/>
                          <a:ea typeface="Times New Roman" panose="02020603050405020304" pitchFamily="18" charset="0"/>
                          <a:cs typeface="Times New Roman" panose="02020603050405020304" pitchFamily="18" charset="0"/>
                        </a:rPr>
                        <a:t>Alt 2: Basnivå</a:t>
                      </a:r>
                      <a:endParaRPr lang="sv-SE" sz="12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r>
                        <a:rPr lang="sv-SE" sz="1200" b="1">
                          <a:solidFill>
                            <a:schemeClr val="bg1">
                              <a:lumMod val="75000"/>
                            </a:schemeClr>
                          </a:solidFill>
                          <a:effectLst/>
                          <a:latin typeface="+mn-lt"/>
                          <a:ea typeface="Times New Roman" panose="02020603050405020304" pitchFamily="18" charset="0"/>
                          <a:cs typeface="Times New Roman" panose="02020603050405020304" pitchFamily="18" charset="0"/>
                        </a:rPr>
                        <a:t>Alt 3: BATNEEC</a:t>
                      </a:r>
                      <a:endParaRPr lang="sv-SE" sz="12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tc>
                  <a:txBody>
                    <a:bodyPr/>
                    <a:lstStyle/>
                    <a:p>
                      <a:endParaRPr lang="sv-SE" sz="1200">
                        <a:solidFill>
                          <a:schemeClr val="bg1">
                            <a:lumMod val="75000"/>
                          </a:schemeClr>
                        </a:solidFill>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DD6EE"/>
                    </a:solidFill>
                  </a:tcPr>
                </a:tc>
                <a:extLst>
                  <a:ext uri="{0D108BD9-81ED-4DB2-BD59-A6C34878D82A}">
                    <a16:rowId xmlns:a16="http://schemas.microsoft.com/office/drawing/2014/main" val="3276849003"/>
                  </a:ext>
                </a:extLst>
              </a:tr>
              <a:tr h="152400">
                <a:tc>
                  <a:txBody>
                    <a:bodyPr/>
                    <a:lstStyle/>
                    <a:p>
                      <a:r>
                        <a:rPr lang="sv-SE" sz="1200">
                          <a:effectLst/>
                          <a:latin typeface="+mn-lt"/>
                          <a:ea typeface="Times New Roman" panose="02020603050405020304" pitchFamily="18" charset="0"/>
                          <a:cs typeface="Times New Roman" panose="02020603050405020304" pitchFamily="18" charset="0"/>
                        </a:rPr>
                        <a:t>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sv-SE" sz="650">
                          <a:solidFill>
                            <a:schemeClr val="bg1">
                              <a:lumMod val="75000"/>
                            </a:schemeClr>
                          </a:solidFill>
                          <a:effectLst/>
                          <a:latin typeface="+mn-lt"/>
                          <a:ea typeface="Times New Roman" panose="02020603050405020304" pitchFamily="18" charset="0"/>
                          <a:cs typeface="Arial" panose="020B0604020202020204" pitchFamily="34" charset="0"/>
                        </a:rPr>
                        <a:t>Cirkulär hantering av befintligt</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v-SE"/>
                    </a:p>
                  </a:txBody>
                  <a:tcPr/>
                </a:tc>
                <a:tc>
                  <a:txBody>
                    <a:bodyPr/>
                    <a:lstStyle/>
                    <a:p>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Håltagning och brandskydd – metall (byggavfall i metall)</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Håltagning och brand – trä. Klimatberäkning byggavfall med avfallsentreprenör (mål 85% cirkulärt). Cirkuläritetsinventering, ej aktuell.</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Håltagning och brand – trä. Klimatberäkning byggavfall med avfallsentreprenör (mål 85% cirkulärt). Cirkuläritetsinventering, ej aktuell.</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15000"/>
                        </a:lnSpc>
                      </a:pP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461830272"/>
                  </a:ext>
                </a:extLst>
              </a:tr>
              <a:tr h="152400">
                <a:tc>
                  <a:txBody>
                    <a:bodyPr/>
                    <a:lstStyle/>
                    <a:p>
                      <a:r>
                        <a:rPr lang="sv-SE" sz="800">
                          <a:effectLst/>
                          <a:latin typeface="+mn-lt"/>
                          <a:ea typeface="Times New Roman" panose="02020603050405020304" pitchFamily="18" charset="0"/>
                          <a:cs typeface="Times New Roman" panose="02020603050405020304" pitchFamily="18" charset="0"/>
                        </a:rPr>
                        <a:t>1</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sv-SE" sz="650">
                          <a:solidFill>
                            <a:schemeClr val="bg1">
                              <a:lumMod val="75000"/>
                            </a:schemeClr>
                          </a:solidFill>
                          <a:effectLst/>
                          <a:latin typeface="+mn-lt"/>
                          <a:ea typeface="Times New Roman" panose="02020603050405020304" pitchFamily="18" charset="0"/>
                        </a:rPr>
                        <a:t>MARK</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v-SE"/>
                    </a:p>
                  </a:txBody>
                  <a:tcPr/>
                </a:tc>
                <a:tc>
                  <a:txBody>
                    <a:bodyPr/>
                    <a:lstStyle/>
                    <a:p>
                      <a:endParaRPr lang="sv-SE" sz="650">
                        <a:solidFill>
                          <a:schemeClr val="bg1">
                            <a:lumMod val="75000"/>
                          </a:schemeClr>
                        </a:solidFill>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Diesel</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HVO / el 50%, 50% diesel</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HVO, el</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15000"/>
                        </a:lnSpc>
                      </a:pP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150733965"/>
                  </a:ext>
                </a:extLst>
              </a:tr>
              <a:tr h="0">
                <a:tc>
                  <a:txBody>
                    <a:bodyPr/>
                    <a:lstStyle/>
                    <a:p>
                      <a:r>
                        <a:rPr lang="sv-SE" sz="800">
                          <a:effectLst/>
                          <a:latin typeface="+mn-lt"/>
                          <a:ea typeface="Times New Roman" panose="02020603050405020304" pitchFamily="18" charset="0"/>
                          <a:cs typeface="Times New Roman" panose="02020603050405020304" pitchFamily="18" charset="0"/>
                        </a:rPr>
                        <a:t>2 </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sv-SE" sz="650">
                          <a:solidFill>
                            <a:schemeClr val="bg1">
                              <a:lumMod val="75000"/>
                            </a:schemeClr>
                          </a:solidFill>
                          <a:effectLst/>
                          <a:latin typeface="+mn-lt"/>
                          <a:ea typeface="Times New Roman" panose="02020603050405020304" pitchFamily="18" charset="0"/>
                        </a:rPr>
                        <a:t>HUSUNDERBYGGNAD</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v-SE"/>
                    </a:p>
                  </a:txBody>
                  <a:tcPr/>
                </a:tc>
                <a:tc>
                  <a:txBody>
                    <a:bodyPr/>
                    <a:lstStyle/>
                    <a:p>
                      <a:endParaRPr lang="sv-SE" sz="650">
                        <a:solidFill>
                          <a:schemeClr val="bg1">
                            <a:lumMod val="75000"/>
                          </a:schemeClr>
                        </a:solidFill>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Betong/armering, cellplast </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pPr>
                      <a:r>
                        <a:rPr lang="nb-NO" sz="650" kern="1200">
                          <a:solidFill>
                            <a:schemeClr val="bg1">
                              <a:lumMod val="75000"/>
                            </a:schemeClr>
                          </a:solidFill>
                          <a:effectLst/>
                          <a:latin typeface="+mn-lt"/>
                          <a:ea typeface="Times New Roman" panose="02020603050405020304" pitchFamily="18" charset="0"/>
                          <a:cs typeface="Arial" panose="020B0604020202020204" pitchFamily="34" charset="0"/>
                        </a:rPr>
                        <a:t>Kfb betong/armering (nivå 2), cellplast </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nb-NO" sz="650" kern="1200">
                          <a:solidFill>
                            <a:schemeClr val="bg1">
                              <a:lumMod val="75000"/>
                            </a:schemeClr>
                          </a:solidFill>
                          <a:effectLst/>
                          <a:latin typeface="+mn-lt"/>
                          <a:ea typeface="Times New Roman" panose="02020603050405020304" pitchFamily="18" charset="0"/>
                          <a:cs typeface="Arial" panose="020B0604020202020204" pitchFamily="34" charset="0"/>
                        </a:rPr>
                        <a:t>Kfb betong/armering (nivå 3-4), cellplast (utred perlite)</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15000"/>
                        </a:lnSpc>
                      </a:pP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283243638"/>
                  </a:ext>
                </a:extLst>
              </a:tr>
              <a:tr h="0">
                <a:tc>
                  <a:txBody>
                    <a:bodyPr/>
                    <a:lstStyle/>
                    <a:p>
                      <a:r>
                        <a:rPr lang="sv-SE" sz="800">
                          <a:effectLst/>
                          <a:latin typeface="+mn-lt"/>
                          <a:ea typeface="Times New Roman" panose="02020603050405020304" pitchFamily="18" charset="0"/>
                          <a:cs typeface="Times New Roman" panose="02020603050405020304" pitchFamily="18" charset="0"/>
                        </a:rPr>
                        <a:t>3</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sv-SE" sz="650">
                          <a:solidFill>
                            <a:schemeClr val="bg1">
                              <a:lumMod val="75000"/>
                            </a:schemeClr>
                          </a:solidFill>
                          <a:effectLst/>
                          <a:latin typeface="+mn-lt"/>
                          <a:ea typeface="Times New Roman" panose="02020603050405020304" pitchFamily="18" charset="0"/>
                        </a:rPr>
                        <a:t>STOMME</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v-SE"/>
                    </a:p>
                  </a:txBody>
                  <a:tcPr/>
                </a:tc>
                <a:tc>
                  <a:txBody>
                    <a:bodyPr/>
                    <a:lstStyle/>
                    <a:p>
                      <a:endParaRPr lang="sv-SE" sz="650">
                        <a:solidFill>
                          <a:schemeClr val="bg1">
                            <a:lumMod val="75000"/>
                          </a:schemeClr>
                        </a:solidFill>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Stålbalkar/pelare, HDF betong bjälklag, Stenull, Cellplast</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Limträstomme (ej behov separat isolering), Träbjälklag, Träreglar</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Limträstomme (ej behov separat isolering), Träbjälklag, Träreglar</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15000"/>
                        </a:lnSpc>
                      </a:pP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916355154"/>
                  </a:ext>
                </a:extLst>
              </a:tr>
              <a:tr h="99040">
                <a:tc>
                  <a:txBody>
                    <a:bodyPr/>
                    <a:lstStyle/>
                    <a:p>
                      <a:r>
                        <a:rPr lang="sv-SE" sz="800">
                          <a:effectLst/>
                          <a:latin typeface="+mn-lt"/>
                          <a:ea typeface="Times New Roman" panose="02020603050405020304" pitchFamily="18" charset="0"/>
                          <a:cs typeface="Times New Roman" panose="02020603050405020304" pitchFamily="18" charset="0"/>
                        </a:rPr>
                        <a:t>4</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sv-SE" sz="650">
                          <a:solidFill>
                            <a:schemeClr val="bg1">
                              <a:lumMod val="75000"/>
                            </a:schemeClr>
                          </a:solidFill>
                          <a:effectLst/>
                          <a:latin typeface="+mn-lt"/>
                          <a:ea typeface="Times New Roman" panose="02020603050405020304" pitchFamily="18" charset="0"/>
                        </a:rPr>
                        <a:t>YTTERTAK</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v-SE"/>
                    </a:p>
                  </a:txBody>
                  <a:tcPr/>
                </a:tc>
                <a:tc>
                  <a:txBody>
                    <a:bodyPr/>
                    <a:lstStyle/>
                    <a:p>
                      <a:endParaRPr lang="sv-SE" sz="650">
                        <a:solidFill>
                          <a:schemeClr val="bg1">
                            <a:lumMod val="75000"/>
                          </a:schemeClr>
                        </a:solidFill>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Stål, TRP, Stenull, Cellplast, Ytpapp</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Limträstomme, Träreglar, Råspont/takelement, Stenull, ytpapp</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Limträstomme, Träreglar, Prefab takelement trä (inkl isolering &amp; ytskick inne/ute)</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15000"/>
                        </a:lnSpc>
                      </a:pP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248494818"/>
                  </a:ext>
                </a:extLst>
              </a:tr>
              <a:tr h="0">
                <a:tc>
                  <a:txBody>
                    <a:bodyPr/>
                    <a:lstStyle/>
                    <a:p>
                      <a:r>
                        <a:rPr lang="sv-SE" sz="800">
                          <a:effectLst/>
                          <a:latin typeface="+mn-lt"/>
                          <a:ea typeface="Times New Roman" panose="02020603050405020304" pitchFamily="18" charset="0"/>
                          <a:cs typeface="Times New Roman" panose="02020603050405020304" pitchFamily="18" charset="0"/>
                        </a:rPr>
                        <a:t>5</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sv-SE" sz="650">
                          <a:solidFill>
                            <a:schemeClr val="bg1">
                              <a:lumMod val="75000"/>
                            </a:schemeClr>
                          </a:solidFill>
                          <a:effectLst/>
                          <a:latin typeface="+mn-lt"/>
                          <a:ea typeface="Times New Roman" panose="02020603050405020304" pitchFamily="18" charset="0"/>
                        </a:rPr>
                        <a:t>FASADER</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v-SE"/>
                    </a:p>
                  </a:txBody>
                  <a:tcPr/>
                </a:tc>
                <a:tc>
                  <a:txBody>
                    <a:bodyPr/>
                    <a:lstStyle/>
                    <a:p>
                      <a:endParaRPr lang="sv-SE" sz="650">
                        <a:solidFill>
                          <a:schemeClr val="bg1">
                            <a:lumMod val="75000"/>
                          </a:schemeClr>
                        </a:solidFill>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Plåtsandwich (mineralull) alla fasader</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PIR-sandwich alla fasader (driftperspektiv energieffektivisering)</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PIR-sandwich (tvätthall); </a:t>
                      </a:r>
                      <a:r>
                        <a:rPr lang="sv-SE" sz="650" kern="1200" err="1">
                          <a:solidFill>
                            <a:schemeClr val="bg1">
                              <a:lumMod val="75000"/>
                            </a:schemeClr>
                          </a:solidFill>
                          <a:effectLst/>
                          <a:latin typeface="+mn-lt"/>
                          <a:ea typeface="Times New Roman" panose="02020603050405020304" pitchFamily="18" charset="0"/>
                          <a:cs typeface="Arial" panose="020B0604020202020204" pitchFamily="34" charset="0"/>
                        </a:rPr>
                        <a:t>Kl</a:t>
                      </a: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-trä väggar övriga fasader (</a:t>
                      </a:r>
                      <a:r>
                        <a:rPr lang="sv-SE" sz="650" kern="1200" err="1">
                          <a:solidFill>
                            <a:schemeClr val="bg1">
                              <a:lumMod val="75000"/>
                            </a:schemeClr>
                          </a:solidFill>
                          <a:effectLst/>
                          <a:latin typeface="+mn-lt"/>
                          <a:ea typeface="Times New Roman" panose="02020603050405020304" pitchFamily="18" charset="0"/>
                          <a:cs typeface="Arial" panose="020B0604020202020204" pitchFamily="34" charset="0"/>
                        </a:rPr>
                        <a:t>inkl</a:t>
                      </a: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 isolering; dock krävs bygglovsärende och detaljprojektering)</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15000"/>
                        </a:lnSpc>
                      </a:pP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728111587"/>
                  </a:ext>
                </a:extLst>
              </a:tr>
              <a:tr h="0">
                <a:tc>
                  <a:txBody>
                    <a:bodyPr/>
                    <a:lstStyle/>
                    <a:p>
                      <a:r>
                        <a:rPr lang="sv-SE" sz="800">
                          <a:effectLst/>
                          <a:latin typeface="+mn-lt"/>
                          <a:ea typeface="Times New Roman" panose="02020603050405020304" pitchFamily="18" charset="0"/>
                          <a:cs typeface="Times New Roman" panose="02020603050405020304" pitchFamily="18" charset="0"/>
                        </a:rPr>
                        <a:t>6</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sv-SE" sz="650">
                          <a:solidFill>
                            <a:schemeClr val="bg1">
                              <a:lumMod val="75000"/>
                            </a:schemeClr>
                          </a:solidFill>
                          <a:effectLst/>
                          <a:latin typeface="+mn-lt"/>
                          <a:ea typeface="Times New Roman" panose="02020603050405020304" pitchFamily="18" charset="0"/>
                        </a:rPr>
                        <a:t>STOMKOMPLETTERING</a:t>
                      </a:r>
                    </a:p>
                    <a:p>
                      <a:r>
                        <a:rPr lang="sv-SE" sz="650">
                          <a:solidFill>
                            <a:schemeClr val="bg1">
                              <a:lumMod val="75000"/>
                            </a:schemeClr>
                          </a:solidFill>
                          <a:effectLst/>
                          <a:latin typeface="+mn-lt"/>
                          <a:ea typeface="Times New Roman" panose="02020603050405020304" pitchFamily="18" charset="0"/>
                        </a:rPr>
                        <a:t>RUMSBILDNING</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v-SE"/>
                    </a:p>
                  </a:txBody>
                  <a:tcPr/>
                </a:tc>
                <a:tc>
                  <a:txBody>
                    <a:bodyPr/>
                    <a:lstStyle/>
                    <a:p>
                      <a:endParaRPr lang="sv-SE" sz="650">
                        <a:solidFill>
                          <a:schemeClr val="bg1">
                            <a:lumMod val="75000"/>
                          </a:schemeClr>
                        </a:solidFill>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Träreglar, Veckad plåt, Stenull, Gips, Osb</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Väggar med träreglar &amp; cellulosa; Lager och verkstad 2 Recoma; Kontor/butik har lättgips &amp; Osb; Tvätthall insida veckad plåt</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Väggar med träreglar &amp; cellulosa; Lager och verkstad 2 </a:t>
                      </a:r>
                      <a:r>
                        <a:rPr lang="sv-SE" sz="650" kern="1200" err="1">
                          <a:solidFill>
                            <a:schemeClr val="bg1">
                              <a:lumMod val="75000"/>
                            </a:schemeClr>
                          </a:solidFill>
                          <a:effectLst/>
                          <a:latin typeface="+mn-lt"/>
                          <a:ea typeface="Times New Roman" panose="02020603050405020304" pitchFamily="18" charset="0"/>
                          <a:cs typeface="Arial" panose="020B0604020202020204" pitchFamily="34" charset="0"/>
                        </a:rPr>
                        <a:t>Recoma</a:t>
                      </a: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 Kontor/butik, lättgips &amp; </a:t>
                      </a:r>
                      <a:r>
                        <a:rPr lang="sv-SE" sz="650" kern="1200" err="1">
                          <a:solidFill>
                            <a:schemeClr val="bg1">
                              <a:lumMod val="75000"/>
                            </a:schemeClr>
                          </a:solidFill>
                          <a:effectLst/>
                          <a:latin typeface="+mn-lt"/>
                          <a:ea typeface="Times New Roman" panose="02020603050405020304" pitchFamily="18" charset="0"/>
                          <a:cs typeface="Arial" panose="020B0604020202020204" pitchFamily="34" charset="0"/>
                        </a:rPr>
                        <a:t>Recoma</a:t>
                      </a: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 Tvätthall insida veckad plåt</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15000"/>
                        </a:lnSpc>
                      </a:pP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801110829"/>
                  </a:ext>
                </a:extLst>
              </a:tr>
              <a:tr h="0">
                <a:tc>
                  <a:txBody>
                    <a:bodyPr/>
                    <a:lstStyle/>
                    <a:p>
                      <a:r>
                        <a:rPr lang="sv-SE" sz="800">
                          <a:effectLst/>
                          <a:latin typeface="+mn-lt"/>
                          <a:ea typeface="Times New Roman" panose="02020603050405020304" pitchFamily="18" charset="0"/>
                          <a:cs typeface="Times New Roman" panose="02020603050405020304" pitchFamily="18" charset="0"/>
                        </a:rPr>
                        <a:t>7</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sv-SE" sz="650">
                          <a:solidFill>
                            <a:schemeClr val="bg1">
                              <a:lumMod val="75000"/>
                            </a:schemeClr>
                          </a:solidFill>
                          <a:effectLst/>
                          <a:latin typeface="+mn-lt"/>
                          <a:ea typeface="Times New Roman" panose="02020603050405020304" pitchFamily="18" charset="0"/>
                        </a:rPr>
                        <a:t>INVÄNDIGA YTSKIKT</a:t>
                      </a:r>
                    </a:p>
                    <a:p>
                      <a:r>
                        <a:rPr lang="sv-SE" sz="650">
                          <a:solidFill>
                            <a:schemeClr val="bg1">
                              <a:lumMod val="75000"/>
                            </a:schemeClr>
                          </a:solidFill>
                          <a:effectLst/>
                          <a:latin typeface="+mn-lt"/>
                          <a:ea typeface="Times New Roman" panose="02020603050405020304" pitchFamily="18" charset="0"/>
                        </a:rPr>
                        <a:t>RUMSKOMPLETTERING</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v-SE"/>
                    </a:p>
                  </a:txBody>
                  <a:tcPr/>
                </a:tc>
                <a:tc>
                  <a:txBody>
                    <a:bodyPr/>
                    <a:lstStyle/>
                    <a:p>
                      <a:endParaRPr lang="sv-SE" sz="650">
                        <a:solidFill>
                          <a:schemeClr val="bg1">
                            <a:lumMod val="75000"/>
                          </a:schemeClr>
                        </a:solidFill>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Plastmatta, Härdplastgolv, Vinylklickgolv, Målad gips, Klinker i toa</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Återtillverkade plastmattor (inkl i toa/dusch), Utred kfb härdplastgolv, Målad gips</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Återtillverkade plastmattor (inkl i toa/dusch), Utred kfb härdplastgolv, Målad gips</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15000"/>
                        </a:lnSpc>
                      </a:pP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852799561"/>
                  </a:ext>
                </a:extLst>
              </a:tr>
              <a:tr h="0">
                <a:tc>
                  <a:txBody>
                    <a:bodyPr/>
                    <a:lstStyle/>
                    <a:p>
                      <a:r>
                        <a:rPr lang="sv-SE" sz="800">
                          <a:effectLst/>
                          <a:latin typeface="+mn-lt"/>
                          <a:ea typeface="Times New Roman" panose="02020603050405020304" pitchFamily="18" charset="0"/>
                          <a:cs typeface="Times New Roman" panose="02020603050405020304" pitchFamily="18" charset="0"/>
                        </a:rPr>
                        <a:t>8</a:t>
                      </a:r>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sv-SE" sz="650">
                          <a:solidFill>
                            <a:schemeClr val="bg1">
                              <a:lumMod val="75000"/>
                            </a:schemeClr>
                          </a:solidFill>
                          <a:effectLst/>
                          <a:latin typeface="+mn-lt"/>
                          <a:ea typeface="Times New Roman" panose="02020603050405020304" pitchFamily="18" charset="0"/>
                        </a:rPr>
                        <a:t>INSTALLATIONER</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v-SE"/>
                    </a:p>
                  </a:txBody>
                  <a:tcPr/>
                </a:tc>
                <a:tc>
                  <a:txBody>
                    <a:bodyPr/>
                    <a:lstStyle/>
                    <a:p>
                      <a:endParaRPr lang="sv-SE" sz="650">
                        <a:solidFill>
                          <a:schemeClr val="bg1">
                            <a:lumMod val="75000"/>
                          </a:schemeClr>
                        </a:solidFill>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Installationer med inbyggd styrning (el/vent/vs). </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Energieffektiva enkla  installationer (el/vent/styr) med kfb material. I detalj-projektering, utifrån VFT, dimensionera rätt.</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Energieffektiva enkla  installationer (el/vent/styr) med kfb material. I detalj-projektering, utifrån VFT, dimensionera rätt.</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15000"/>
                        </a:lnSpc>
                      </a:pP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543382802"/>
                  </a:ext>
                </a:extLst>
              </a:tr>
              <a:tr h="0">
                <a:tc>
                  <a:txBody>
                    <a:bodyPr/>
                    <a:lstStyle/>
                    <a:p>
                      <a:endParaRPr lang="sv-SE" sz="12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sv-SE" sz="650">
                          <a:solidFill>
                            <a:schemeClr val="bg1">
                              <a:lumMod val="75000"/>
                            </a:schemeClr>
                          </a:solidFill>
                          <a:effectLst/>
                          <a:latin typeface="+mn-lt"/>
                          <a:ea typeface="Times New Roman" panose="02020603050405020304" pitchFamily="18" charset="0"/>
                        </a:rPr>
                        <a:t>Byggtransporter &amp; arbetsplats</a:t>
                      </a:r>
                    </a:p>
                  </a:txBody>
                  <a:tcPr marL="68580" marR="68580"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v-SE"/>
                    </a:p>
                  </a:txBody>
                  <a:tcPr/>
                </a:tc>
                <a:tc>
                  <a:txBody>
                    <a:bodyPr/>
                    <a:lstStyle/>
                    <a:p>
                      <a:endParaRPr lang="sv-SE" sz="650">
                        <a:solidFill>
                          <a:schemeClr val="bg1">
                            <a:lumMod val="75000"/>
                          </a:schemeClr>
                        </a:solidFill>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a:lnSpc>
                          <a:spcPct val="115000"/>
                        </a:lnSpc>
                      </a:pPr>
                      <a:endParaRPr lang="sv-SE" sz="650">
                        <a:solidFill>
                          <a:schemeClr val="bg1">
                            <a:lumMod val="75000"/>
                          </a:schemeClr>
                        </a:solidFill>
                        <a:effectLst/>
                        <a:latin typeface="+mn-lt"/>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LFM30: Steg 1</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nSpc>
                          <a:spcPct val="115000"/>
                        </a:lnSpc>
                      </a:pPr>
                      <a:r>
                        <a:rPr lang="sv-SE" sz="650" kern="1200">
                          <a:solidFill>
                            <a:schemeClr val="bg1">
                              <a:lumMod val="75000"/>
                            </a:schemeClr>
                          </a:solidFill>
                          <a:effectLst/>
                          <a:latin typeface="+mn-lt"/>
                          <a:ea typeface="Times New Roman" panose="02020603050405020304" pitchFamily="18" charset="0"/>
                          <a:cs typeface="Arial" panose="020B0604020202020204" pitchFamily="34" charset="0"/>
                        </a:rPr>
                        <a:t>LFM30: Steg 2</a:t>
                      </a: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nSpc>
                          <a:spcPct val="115000"/>
                        </a:lnSpc>
                      </a:pPr>
                      <a:endParaRPr lang="sv-SE" sz="650">
                        <a:solidFill>
                          <a:schemeClr val="bg1">
                            <a:lumMod val="75000"/>
                          </a:schemeClr>
                        </a:solidFill>
                        <a:effectLst/>
                        <a:latin typeface="+mn-lt"/>
                        <a:ea typeface="Times New Roman" panose="02020603050405020304" pitchFamily="18" charset="0"/>
                        <a:cs typeface="Arial" panose="020B0604020202020204" pitchFamily="34"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502459161"/>
                  </a:ext>
                </a:extLst>
              </a:tr>
            </a:tbl>
          </a:graphicData>
        </a:graphic>
      </p:graphicFrame>
      <p:sp>
        <p:nvSpPr>
          <p:cNvPr id="5" name="Rubrik 1">
            <a:extLst>
              <a:ext uri="{FF2B5EF4-FFF2-40B4-BE49-F238E27FC236}">
                <a16:creationId xmlns:a16="http://schemas.microsoft.com/office/drawing/2014/main" id="{31477027-FF43-F6C6-3A42-C9EA8EE9770A}"/>
              </a:ext>
            </a:extLst>
          </p:cNvPr>
          <p:cNvSpPr txBox="1">
            <a:spLocks/>
          </p:cNvSpPr>
          <p:nvPr/>
        </p:nvSpPr>
        <p:spPr>
          <a:xfrm>
            <a:off x="559715" y="825120"/>
            <a:ext cx="2630292" cy="408045"/>
          </a:xfrm>
          <a:prstGeom prst="rect">
            <a:avLst/>
          </a:prstGeom>
          <a:ln w="28575">
            <a:solidFill>
              <a:schemeClr val="accent1"/>
            </a:solidFill>
          </a:ln>
        </p:spPr>
        <p:txBody>
          <a:bodyPr vert="horz" lIns="91440" tIns="45720" rIns="91440" bIns="45720" rtlCol="0" anchor="ctr">
            <a:norm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ctr" defTabSz="685783" rtl="0" eaLnBrk="1" fontAlgn="auto" latinLnBrk="0" hangingPunct="1">
              <a:lnSpc>
                <a:spcPct val="100000"/>
              </a:lnSpc>
              <a:spcBef>
                <a:spcPct val="0"/>
              </a:spcBef>
              <a:spcAft>
                <a:spcPts val="0"/>
              </a:spcAft>
              <a:buClrTx/>
              <a:buSzTx/>
              <a:buFontTx/>
              <a:buNone/>
              <a:tabLst/>
              <a:defRPr/>
            </a:pPr>
            <a:r>
              <a:rPr kumimoji="0" lang="sv-SE" sz="1800" b="1" i="0" u="none" strike="noStrike" kern="1200" cap="none" spc="0" normalizeH="0" baseline="0" noProof="0">
                <a:ln>
                  <a:noFill/>
                </a:ln>
                <a:solidFill>
                  <a:srgbClr val="003466"/>
                </a:solidFill>
                <a:effectLst/>
                <a:uLnTx/>
                <a:uFillTx/>
                <a:latin typeface="Futura PT" panose="020B0702020204020303" pitchFamily="34" charset="0"/>
                <a:ea typeface="Tahoma" panose="020B0604030504040204" pitchFamily="34" charset="0"/>
                <a:cs typeface="Tahoma" panose="020B0604030504040204" pitchFamily="34" charset="0"/>
              </a:rPr>
              <a:t>Handel</a:t>
            </a:r>
          </a:p>
        </p:txBody>
      </p:sp>
      <p:sp>
        <p:nvSpPr>
          <p:cNvPr id="6" name="Pratbubbla: rektangel med rundade hörn 5">
            <a:extLst>
              <a:ext uri="{FF2B5EF4-FFF2-40B4-BE49-F238E27FC236}">
                <a16:creationId xmlns:a16="http://schemas.microsoft.com/office/drawing/2014/main" id="{72D2852A-CB65-B548-F7C7-76302730C874}"/>
              </a:ext>
            </a:extLst>
          </p:cNvPr>
          <p:cNvSpPr/>
          <p:nvPr/>
        </p:nvSpPr>
        <p:spPr>
          <a:xfrm>
            <a:off x="10111195" y="2508320"/>
            <a:ext cx="1381125" cy="469014"/>
          </a:xfrm>
          <a:prstGeom prst="wedgeRoundRectCallout">
            <a:avLst>
              <a:gd name="adj1" fmla="val 5256"/>
              <a:gd name="adj2" fmla="val -222458"/>
              <a:gd name="adj3" fmla="val 16667"/>
            </a:avLst>
          </a:prstGeom>
          <a:solidFill>
            <a:schemeClr val="accent6">
              <a:lumMod val="60000"/>
              <a:lumOff val="40000"/>
            </a:schemeClr>
          </a:solidFill>
          <a:ln w="19050"/>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300" b="0" i="0" u="none" strike="noStrike" kern="1200" cap="none" spc="0" normalizeH="0" baseline="0" noProof="0">
                <a:ln>
                  <a:noFill/>
                </a:ln>
                <a:solidFill>
                  <a:sysClr val="windowText" lastClr="000000"/>
                </a:solidFill>
                <a:effectLst/>
                <a:uLnTx/>
                <a:uFillTx/>
                <a:latin typeface="Calibri"/>
                <a:ea typeface="+mn-ea"/>
                <a:cs typeface="+mn-cs"/>
              </a:rPr>
              <a:t>44% CO2e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300" b="0" i="0" u="none" strike="noStrike" kern="1200" cap="none" spc="0" normalizeH="0" baseline="0" noProof="0">
                <a:ln>
                  <a:noFill/>
                </a:ln>
                <a:solidFill>
                  <a:srgbClr val="C00000"/>
                </a:solidFill>
                <a:effectLst/>
                <a:uLnTx/>
                <a:uFillTx/>
                <a:latin typeface="Calibri"/>
                <a:ea typeface="+mn-ea"/>
                <a:cs typeface="+mn-cs"/>
              </a:rPr>
              <a:t>+ 15% SEK</a:t>
            </a:r>
          </a:p>
        </p:txBody>
      </p:sp>
      <p:sp>
        <p:nvSpPr>
          <p:cNvPr id="7" name="Pratbubbla: rektangel med rundade hörn 6">
            <a:extLst>
              <a:ext uri="{FF2B5EF4-FFF2-40B4-BE49-F238E27FC236}">
                <a16:creationId xmlns:a16="http://schemas.microsoft.com/office/drawing/2014/main" id="{89DC90F1-C44C-7288-CB98-58BEA287228E}"/>
              </a:ext>
            </a:extLst>
          </p:cNvPr>
          <p:cNvSpPr/>
          <p:nvPr/>
        </p:nvSpPr>
        <p:spPr>
          <a:xfrm>
            <a:off x="7114358" y="2508320"/>
            <a:ext cx="1381125" cy="469014"/>
          </a:xfrm>
          <a:prstGeom prst="wedgeRoundRectCallout">
            <a:avLst>
              <a:gd name="adj1" fmla="val 54"/>
              <a:gd name="adj2" fmla="val -212710"/>
              <a:gd name="adj3" fmla="val 16667"/>
            </a:avLst>
          </a:prstGeom>
          <a:solidFill>
            <a:schemeClr val="accent6">
              <a:lumMod val="20000"/>
              <a:lumOff val="80000"/>
            </a:schemeClr>
          </a:solidFill>
          <a:ln w="19050">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300" b="0" i="0" u="none" strike="noStrike" kern="1200" cap="none" spc="0" normalizeH="0" baseline="0" noProof="0">
                <a:ln>
                  <a:noFill/>
                </a:ln>
                <a:solidFill>
                  <a:sysClr val="windowText" lastClr="000000"/>
                </a:solidFill>
                <a:effectLst/>
                <a:uLnTx/>
                <a:uFillTx/>
                <a:latin typeface="Calibri"/>
                <a:ea typeface="+mn-ea"/>
                <a:cs typeface="+mn-cs"/>
              </a:rPr>
              <a:t>27% CO2e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300" b="0" i="0" u="none" strike="noStrike" kern="1200" cap="none" spc="0" normalizeH="0" baseline="0" noProof="0">
                <a:ln>
                  <a:noFill/>
                </a:ln>
                <a:solidFill>
                  <a:srgbClr val="FF0000"/>
                </a:solidFill>
                <a:effectLst/>
                <a:uLnTx/>
                <a:uFillTx/>
                <a:latin typeface="Calibri"/>
                <a:ea typeface="+mn-ea"/>
                <a:cs typeface="+mn-cs"/>
              </a:rPr>
              <a:t>+ 1.6% SEK</a:t>
            </a:r>
          </a:p>
        </p:txBody>
      </p:sp>
      <p:sp>
        <p:nvSpPr>
          <p:cNvPr id="8" name="textruta 7">
            <a:extLst>
              <a:ext uri="{FF2B5EF4-FFF2-40B4-BE49-F238E27FC236}">
                <a16:creationId xmlns:a16="http://schemas.microsoft.com/office/drawing/2014/main" id="{A9631DFE-C6F1-D63A-E17C-9046552ED125}"/>
              </a:ext>
            </a:extLst>
          </p:cNvPr>
          <p:cNvSpPr txBox="1"/>
          <p:nvPr/>
        </p:nvSpPr>
        <p:spPr>
          <a:xfrm>
            <a:off x="9310593" y="3177279"/>
            <a:ext cx="2047561" cy="892552"/>
          </a:xfrm>
          <a:prstGeom prst="rect">
            <a:avLst/>
          </a:prstGeom>
          <a:solidFill>
            <a:schemeClr val="accent2"/>
          </a:solidFill>
          <a:ln w="38100">
            <a:noFill/>
          </a:ln>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1300" b="0" i="0" u="none" strike="noStrike" kern="1200" cap="none" spc="0" normalizeH="0" baseline="0" noProof="0">
                <a:ln>
                  <a:noFill/>
                </a:ln>
                <a:solidFill>
                  <a:prstClr val="white"/>
                </a:solidFill>
                <a:effectLst/>
                <a:uLnTx/>
                <a:uFillTx/>
                <a:latin typeface="Calibri"/>
                <a:ea typeface="+mn-ea"/>
                <a:cs typeface="+mn-cs"/>
              </a:rPr>
              <a:t>Kostnaden i Alt 3. överstigen ramen för rimlig kostnadsökning mellan 5-10% mer än FFU.</a:t>
            </a:r>
          </a:p>
        </p:txBody>
      </p:sp>
    </p:spTree>
    <p:extLst>
      <p:ext uri="{BB962C8B-B14F-4D97-AF65-F5344CB8AC3E}">
        <p14:creationId xmlns:p14="http://schemas.microsoft.com/office/powerpoint/2010/main" val="3451055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9DBF3-3E26-D510-F607-DAAF74541D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FF8C2-BC3F-5F51-DEA3-3991E82B8DD8}"/>
              </a:ext>
            </a:extLst>
          </p:cNvPr>
          <p:cNvSpPr>
            <a:spLocks noGrp="1"/>
          </p:cNvSpPr>
          <p:nvPr>
            <p:ph type="ctrTitle"/>
          </p:nvPr>
        </p:nvSpPr>
        <p:spPr>
          <a:xfrm>
            <a:off x="914400" y="2132856"/>
            <a:ext cx="10363200" cy="2088232"/>
          </a:xfrm>
        </p:spPr>
        <p:txBody>
          <a:bodyPr>
            <a:normAutofit/>
          </a:bodyPr>
          <a:lstStyle/>
          <a:p>
            <a:r>
              <a:rPr lang="sv-SE" sz="3000"/>
              <a:t>FÖRDJUPNING</a:t>
            </a:r>
            <a:br>
              <a:rPr lang="sv-SE" sz="3000"/>
            </a:br>
            <a:br>
              <a:rPr lang="sv-SE" sz="3000"/>
            </a:br>
            <a:r>
              <a:rPr lang="sv-SE" sz="3000"/>
              <a:t>Steg 3. Klimatoptimera (Målgränsvärde; BATNEEC)</a:t>
            </a:r>
            <a:endParaRPr lang="en-SE" sz="3000"/>
          </a:p>
        </p:txBody>
      </p:sp>
      <p:sp>
        <p:nvSpPr>
          <p:cNvPr id="3" name="textruta 2">
            <a:extLst>
              <a:ext uri="{FF2B5EF4-FFF2-40B4-BE49-F238E27FC236}">
                <a16:creationId xmlns:a16="http://schemas.microsoft.com/office/drawing/2014/main" id="{4C9D66EF-F9F5-B27E-5E1C-243D02A5456D}"/>
              </a:ext>
            </a:extLst>
          </p:cNvPr>
          <p:cNvSpPr txBox="1"/>
          <p:nvPr/>
        </p:nvSpPr>
        <p:spPr>
          <a:xfrm>
            <a:off x="2699871" y="3998259"/>
            <a:ext cx="7969623"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När nöjd?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Byggnad nyproduktion (målgränsvärde)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ROT och </a:t>
            </a:r>
            <a:r>
              <a:rPr kumimoji="0" lang="sv-SE" sz="1800" b="0" i="0" u="none" strike="noStrike" kern="1200" cap="none" spc="0" normalizeH="0" baseline="0" noProof="0" err="1">
                <a:ln>
                  <a:noFill/>
                </a:ln>
                <a:solidFill>
                  <a:prstClr val="white"/>
                </a:solidFill>
                <a:effectLst/>
                <a:uLnTx/>
                <a:uFillTx/>
                <a:latin typeface="Calibri"/>
                <a:ea typeface="+mn-ea"/>
                <a:cs typeface="+mn-cs"/>
              </a:rPr>
              <a:t>småservice</a:t>
            </a:r>
            <a:r>
              <a:rPr kumimoji="0" lang="sv-SE" sz="1800" b="0" i="0" u="none" strike="noStrike" kern="1200" cap="none" spc="0" normalizeH="0" baseline="0" noProof="0">
                <a:ln>
                  <a:noFill/>
                </a:ln>
                <a:solidFill>
                  <a:prstClr val="white"/>
                </a:solidFill>
                <a:effectLst/>
                <a:uLnTx/>
                <a:uFillTx/>
                <a:latin typeface="Calibri"/>
                <a:ea typeface="+mn-ea"/>
                <a:cs typeface="+mn-cs"/>
              </a:rPr>
              <a:t> (mini-målgränsvärde)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800" b="0" i="0" u="none" strike="noStrike" kern="1200" cap="none" spc="0" normalizeH="0" baseline="0" noProof="0">
                <a:ln>
                  <a:noFill/>
                </a:ln>
                <a:solidFill>
                  <a:prstClr val="white"/>
                </a:solidFill>
                <a:effectLst/>
                <a:uLnTx/>
                <a:uFillTx/>
                <a:latin typeface="Calibri"/>
                <a:ea typeface="+mn-ea"/>
                <a:cs typeface="+mn-cs"/>
              </a:rPr>
              <a:t>Anläggning (bästa klimatval)</a:t>
            </a:r>
          </a:p>
        </p:txBody>
      </p:sp>
    </p:spTree>
    <p:extLst>
      <p:ext uri="{BB962C8B-B14F-4D97-AF65-F5344CB8AC3E}">
        <p14:creationId xmlns:p14="http://schemas.microsoft.com/office/powerpoint/2010/main" val="36427265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8B93A-AB62-5658-7A6F-504B262F7B5D}"/>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86DB7408-4F18-22EB-9E4F-871CC3E4D330}"/>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9D74096C-B5FF-20A9-3B76-5EF67E908EC2}"/>
              </a:ext>
            </a:extLst>
          </p:cNvPr>
          <p:cNvSpPr>
            <a:spLocks noGrp="1"/>
          </p:cNvSpPr>
          <p:nvPr>
            <p:ph type="ctrTitle"/>
          </p:nvPr>
        </p:nvSpPr>
        <p:spPr>
          <a:xfrm>
            <a:off x="895350" y="1892453"/>
            <a:ext cx="9058275" cy="2088232"/>
          </a:xfrm>
        </p:spPr>
        <p:txBody>
          <a:bodyPr>
            <a:normAutofit fontScale="90000"/>
          </a:bodyPr>
          <a:lstStyle/>
          <a:p>
            <a:pPr algn="ctr"/>
            <a:r>
              <a:rPr lang="sv-SE" sz="3600" dirty="0">
                <a:solidFill>
                  <a:schemeClr val="bg2"/>
                </a:solidFill>
              </a:rPr>
              <a:t>LFM30 arbete 2023-2024</a:t>
            </a:r>
            <a:br>
              <a:rPr lang="sv-SE" sz="3600" dirty="0">
                <a:solidFill>
                  <a:schemeClr val="bg2"/>
                </a:solidFill>
              </a:rPr>
            </a:br>
            <a:br>
              <a:rPr lang="sv-SE" sz="3600" dirty="0">
                <a:solidFill>
                  <a:schemeClr val="bg2"/>
                </a:solidFill>
              </a:rPr>
            </a:br>
            <a:r>
              <a:rPr lang="sv-SE" sz="3600" dirty="0">
                <a:solidFill>
                  <a:schemeClr val="bg2"/>
                </a:solidFill>
              </a:rPr>
              <a:t>Ej publicerad vers 1.8 av LFM30:S Metod för Klimatbudget, som använts i dialog med olika nyckelpersoner – som kan ha haft inverkan på Boverkets förslag 2023 / 2025</a:t>
            </a:r>
            <a:endParaRPr lang="en-SE" sz="3000" dirty="0">
              <a:solidFill>
                <a:schemeClr val="bg2"/>
              </a:solidFill>
            </a:endParaRPr>
          </a:p>
        </p:txBody>
      </p:sp>
    </p:spTree>
    <p:extLst>
      <p:ext uri="{BB962C8B-B14F-4D97-AF65-F5344CB8AC3E}">
        <p14:creationId xmlns:p14="http://schemas.microsoft.com/office/powerpoint/2010/main" val="1343342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AB7B84-D1C4-4D35-C5CE-43D5A6B77635}"/>
              </a:ext>
            </a:extLst>
          </p:cNvPr>
          <p:cNvSpPr>
            <a:spLocks noGrp="1"/>
          </p:cNvSpPr>
          <p:nvPr>
            <p:ph type="ctrTitle"/>
          </p:nvPr>
        </p:nvSpPr>
        <p:spPr>
          <a:xfrm>
            <a:off x="313503" y="414856"/>
            <a:ext cx="5655498" cy="1071043"/>
          </a:xfrm>
        </p:spPr>
        <p:txBody>
          <a:bodyPr>
            <a:normAutofit/>
          </a:bodyPr>
          <a:lstStyle/>
          <a:p>
            <a:r>
              <a:rPr lang="sv-SE" u="sng"/>
              <a:t>Vt 2024 </a:t>
            </a:r>
            <a:r>
              <a:rPr lang="sv-SE"/>
              <a:t>(vers 1.8): Framtidsspan 2027-2035 med arbetshypotes nå 75-90% minskning till 2030</a:t>
            </a:r>
          </a:p>
        </p:txBody>
      </p:sp>
      <p:pic>
        <p:nvPicPr>
          <p:cNvPr id="6" name="Bildobjekt 5">
            <a:extLst>
              <a:ext uri="{FF2B5EF4-FFF2-40B4-BE49-F238E27FC236}">
                <a16:creationId xmlns:a16="http://schemas.microsoft.com/office/drawing/2014/main" id="{975B7C3C-0F53-7B87-FF36-1F19CDDD345E}"/>
              </a:ext>
            </a:extLst>
          </p:cNvPr>
          <p:cNvPicPr>
            <a:picLocks noChangeAspect="1"/>
          </p:cNvPicPr>
          <p:nvPr/>
        </p:nvPicPr>
        <p:blipFill>
          <a:blip r:embed="rId2"/>
          <a:stretch>
            <a:fillRect/>
          </a:stretch>
        </p:blipFill>
        <p:spPr>
          <a:xfrm>
            <a:off x="342900" y="2005035"/>
            <a:ext cx="5944430" cy="2657846"/>
          </a:xfrm>
          <a:prstGeom prst="rect">
            <a:avLst/>
          </a:prstGeom>
        </p:spPr>
      </p:pic>
      <p:pic>
        <p:nvPicPr>
          <p:cNvPr id="8" name="Bildobjekt 7">
            <a:extLst>
              <a:ext uri="{FF2B5EF4-FFF2-40B4-BE49-F238E27FC236}">
                <a16:creationId xmlns:a16="http://schemas.microsoft.com/office/drawing/2014/main" id="{EDB914BB-AFD5-5D87-2DAC-EDE7F6B0C8C0}"/>
              </a:ext>
            </a:extLst>
          </p:cNvPr>
          <p:cNvPicPr>
            <a:picLocks noChangeAspect="1"/>
          </p:cNvPicPr>
          <p:nvPr/>
        </p:nvPicPr>
        <p:blipFill>
          <a:blip r:embed="rId3"/>
          <a:stretch>
            <a:fillRect/>
          </a:stretch>
        </p:blipFill>
        <p:spPr>
          <a:xfrm>
            <a:off x="5952302" y="405948"/>
            <a:ext cx="5896798" cy="1781424"/>
          </a:xfrm>
          <a:prstGeom prst="rect">
            <a:avLst/>
          </a:prstGeom>
        </p:spPr>
      </p:pic>
      <p:pic>
        <p:nvPicPr>
          <p:cNvPr id="10" name="Bildobjekt 9">
            <a:extLst>
              <a:ext uri="{FF2B5EF4-FFF2-40B4-BE49-F238E27FC236}">
                <a16:creationId xmlns:a16="http://schemas.microsoft.com/office/drawing/2014/main" id="{9432BEDE-C4FE-0EA3-4D13-73697D41E1D8}"/>
              </a:ext>
            </a:extLst>
          </p:cNvPr>
          <p:cNvPicPr>
            <a:picLocks noChangeAspect="1"/>
          </p:cNvPicPr>
          <p:nvPr/>
        </p:nvPicPr>
        <p:blipFill>
          <a:blip r:embed="rId4"/>
          <a:stretch>
            <a:fillRect/>
          </a:stretch>
        </p:blipFill>
        <p:spPr>
          <a:xfrm>
            <a:off x="6000332" y="3045983"/>
            <a:ext cx="5896798" cy="2851806"/>
          </a:xfrm>
          <a:prstGeom prst="rect">
            <a:avLst/>
          </a:prstGeom>
        </p:spPr>
      </p:pic>
      <p:sp>
        <p:nvSpPr>
          <p:cNvPr id="19" name="Rektangel: rundade hörn 18">
            <a:extLst>
              <a:ext uri="{FF2B5EF4-FFF2-40B4-BE49-F238E27FC236}">
                <a16:creationId xmlns:a16="http://schemas.microsoft.com/office/drawing/2014/main" id="{65887948-D0BE-E4E4-6812-812368475B5A}"/>
              </a:ext>
            </a:extLst>
          </p:cNvPr>
          <p:cNvSpPr/>
          <p:nvPr/>
        </p:nvSpPr>
        <p:spPr>
          <a:xfrm>
            <a:off x="110303" y="134711"/>
            <a:ext cx="11882494" cy="6621689"/>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latin typeface="Calibri"/>
              <a:ea typeface="+mn-ea"/>
              <a:cs typeface="+mn-cs"/>
            </a:endParaRPr>
          </a:p>
        </p:txBody>
      </p:sp>
      <p:sp>
        <p:nvSpPr>
          <p:cNvPr id="3" name="Pratbubbla: rektangel med rundade hörn 2">
            <a:extLst>
              <a:ext uri="{FF2B5EF4-FFF2-40B4-BE49-F238E27FC236}">
                <a16:creationId xmlns:a16="http://schemas.microsoft.com/office/drawing/2014/main" id="{2C31FDFE-E318-9C7D-FFA0-BEAF68E28492}"/>
              </a:ext>
            </a:extLst>
          </p:cNvPr>
          <p:cNvSpPr/>
          <p:nvPr/>
        </p:nvSpPr>
        <p:spPr>
          <a:xfrm>
            <a:off x="581025" y="4972051"/>
            <a:ext cx="4857750" cy="1657350"/>
          </a:xfrm>
          <a:prstGeom prst="wedgeRoundRectCallout">
            <a:avLst>
              <a:gd name="adj1" fmla="val -16238"/>
              <a:gd name="adj2" fmla="val -92045"/>
              <a:gd name="adj3" fmla="val 16667"/>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dirty="0"/>
              <a:t>LFM30 har 2023-2024 bidragit i processen i näringslivet / Boverket i att utmana och föreslå nivåer – även om vers 1.8 aldrig publicerades formellt, men underlag använts i dialoger med nyckelpersoner</a:t>
            </a:r>
          </a:p>
        </p:txBody>
      </p:sp>
    </p:spTree>
    <p:extLst>
      <p:ext uri="{BB962C8B-B14F-4D97-AF65-F5344CB8AC3E}">
        <p14:creationId xmlns:p14="http://schemas.microsoft.com/office/powerpoint/2010/main" val="22849365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Bildobjekt 21">
            <a:extLst>
              <a:ext uri="{FF2B5EF4-FFF2-40B4-BE49-F238E27FC236}">
                <a16:creationId xmlns:a16="http://schemas.microsoft.com/office/drawing/2014/main" id="{2E56E736-15D6-CEBB-B1C7-7AF05B81F45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617" t="19260" r="40637" b="16199"/>
          <a:stretch/>
        </p:blipFill>
        <p:spPr>
          <a:xfrm>
            <a:off x="7680176" y="1914830"/>
            <a:ext cx="4270132" cy="3843567"/>
          </a:xfrm>
          <a:prstGeom prst="rect">
            <a:avLst/>
          </a:prstGeom>
        </p:spPr>
      </p:pic>
      <p:sp>
        <p:nvSpPr>
          <p:cNvPr id="15" name="Rubrik 1">
            <a:extLst>
              <a:ext uri="{FF2B5EF4-FFF2-40B4-BE49-F238E27FC236}">
                <a16:creationId xmlns:a16="http://schemas.microsoft.com/office/drawing/2014/main" id="{B66C0340-E0E8-C117-B40E-BB8F0DFE3160}"/>
              </a:ext>
            </a:extLst>
          </p:cNvPr>
          <p:cNvSpPr txBox="1">
            <a:spLocks/>
          </p:cNvSpPr>
          <p:nvPr/>
        </p:nvSpPr>
        <p:spPr>
          <a:xfrm>
            <a:off x="838200" y="320520"/>
            <a:ext cx="10515600" cy="1325563"/>
          </a:xfrm>
          <a:prstGeom prst="rect">
            <a:avLst/>
          </a:prstGeom>
        </p:spPr>
        <p:txBody>
          <a:bodyPr>
            <a:normAutofit fontScale="97500"/>
          </a:bodyPr>
          <a:lst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4400" b="1" i="0" u="none" strike="noStrike" kern="1200" cap="none" spc="0" normalizeH="0" baseline="0" noProof="0">
                <a:ln>
                  <a:noFill/>
                </a:ln>
                <a:solidFill>
                  <a:srgbClr val="00ABC2"/>
                </a:solidFill>
                <a:effectLst/>
                <a:uLnTx/>
                <a:uFillTx/>
                <a:latin typeface="AntartidaRounded Essential Ligh" panose="02000000000000000000"/>
                <a:ea typeface="+mj-ea"/>
                <a:cs typeface="+mj-cs"/>
              </a:rPr>
              <a:t>Redovisade LFM30 byggprojekt – 2022</a:t>
            </a:r>
            <a:br>
              <a:rPr kumimoji="0" lang="sv-SE" sz="4400" b="1" i="0" u="none" strike="noStrike" kern="1200" cap="none" spc="0" normalizeH="0" baseline="0" noProof="0">
                <a:ln>
                  <a:noFill/>
                </a:ln>
                <a:solidFill>
                  <a:srgbClr val="00ABC2"/>
                </a:solidFill>
                <a:effectLst/>
                <a:uLnTx/>
                <a:uFillTx/>
                <a:latin typeface="AntartidaRounded Essential Ligh" panose="02000000000000000000"/>
                <a:ea typeface="+mj-ea"/>
                <a:cs typeface="+mj-cs"/>
              </a:rPr>
            </a:br>
            <a:r>
              <a:rPr kumimoji="0" lang="sv-SE" sz="3100" b="1" i="1" u="none" strike="noStrike" kern="1200" cap="none" spc="0" normalizeH="0" baseline="0" noProof="0">
                <a:ln>
                  <a:noFill/>
                </a:ln>
                <a:solidFill>
                  <a:srgbClr val="00ABC2"/>
                </a:solidFill>
                <a:effectLst/>
                <a:uLnTx/>
                <a:uFillTx/>
                <a:latin typeface="AntartidaRounded Essential Ligh" panose="02000000000000000000"/>
                <a:ea typeface="+mj-ea"/>
                <a:cs typeface="+mj-cs"/>
              </a:rPr>
              <a:t>Företagsnivå. Trend</a:t>
            </a:r>
            <a:endParaRPr kumimoji="0" lang="sv-SE" sz="3200" b="1" i="0" u="none" strike="noStrike" kern="1200" cap="none" spc="0" normalizeH="0" baseline="0" noProof="0">
              <a:ln>
                <a:noFill/>
              </a:ln>
              <a:solidFill>
                <a:srgbClr val="00ABC2"/>
              </a:solidFill>
              <a:effectLst/>
              <a:uLnTx/>
              <a:uFillTx/>
              <a:latin typeface="AntartidaRounded Essential Ligh" panose="02000000000000000000" pitchFamily="2" charset="0"/>
              <a:ea typeface="+mj-ea"/>
              <a:cs typeface="+mj-cs"/>
            </a:endParaRPr>
          </a:p>
        </p:txBody>
      </p:sp>
      <p:sp>
        <p:nvSpPr>
          <p:cNvPr id="16" name="Platshållare för innehåll 2">
            <a:extLst>
              <a:ext uri="{FF2B5EF4-FFF2-40B4-BE49-F238E27FC236}">
                <a16:creationId xmlns:a16="http://schemas.microsoft.com/office/drawing/2014/main" id="{D0861689-163E-5340-98F8-F5D2312A0021}"/>
              </a:ext>
            </a:extLst>
          </p:cNvPr>
          <p:cNvSpPr txBox="1">
            <a:spLocks/>
          </p:cNvSpPr>
          <p:nvPr/>
        </p:nvSpPr>
        <p:spPr>
          <a:xfrm>
            <a:off x="838200" y="1184359"/>
            <a:ext cx="10515600" cy="43513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400" b="0" i="0" u="none" strike="noStrike" kern="1200" cap="none" spc="0" normalizeH="0" baseline="0" noProof="0">
              <a:ln>
                <a:noFill/>
              </a:ln>
              <a:solidFill>
                <a:srgbClr val="174659"/>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7422B0CA-0614-91A6-D851-46FE1612A611}"/>
              </a:ext>
            </a:extLst>
          </p:cNvPr>
          <p:cNvSpPr txBox="1"/>
          <p:nvPr/>
        </p:nvSpPr>
        <p:spPr>
          <a:xfrm>
            <a:off x="1261515" y="1406898"/>
            <a:ext cx="21813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prstClr val="black"/>
                </a:solidFill>
                <a:effectLst/>
                <a:uLnTx/>
                <a:uFillTx/>
                <a:latin typeface="Calibri" panose="020F0502020204030204"/>
                <a:ea typeface="+mn-ea"/>
                <a:cs typeface="+mn-cs"/>
              </a:rPr>
              <a:t>Flerbostadshus</a:t>
            </a:r>
          </a:p>
        </p:txBody>
      </p:sp>
      <p:sp>
        <p:nvSpPr>
          <p:cNvPr id="18" name="textruta 17">
            <a:extLst>
              <a:ext uri="{FF2B5EF4-FFF2-40B4-BE49-F238E27FC236}">
                <a16:creationId xmlns:a16="http://schemas.microsoft.com/office/drawing/2014/main" id="{E66569B3-DBDD-4A6D-D040-0FC22CC7E95D}"/>
              </a:ext>
            </a:extLst>
          </p:cNvPr>
          <p:cNvSpPr txBox="1"/>
          <p:nvPr/>
        </p:nvSpPr>
        <p:spPr>
          <a:xfrm>
            <a:off x="4789325" y="1365213"/>
            <a:ext cx="21813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prstClr val="black"/>
                </a:solidFill>
                <a:effectLst/>
                <a:uLnTx/>
                <a:uFillTx/>
                <a:latin typeface="Calibri" panose="020F0502020204030204"/>
                <a:ea typeface="+mn-ea"/>
                <a:cs typeface="+mn-cs"/>
              </a:rPr>
              <a:t>Småhus</a:t>
            </a:r>
          </a:p>
        </p:txBody>
      </p:sp>
      <p:sp>
        <p:nvSpPr>
          <p:cNvPr id="19" name="textruta 18">
            <a:extLst>
              <a:ext uri="{FF2B5EF4-FFF2-40B4-BE49-F238E27FC236}">
                <a16:creationId xmlns:a16="http://schemas.microsoft.com/office/drawing/2014/main" id="{3FAAA9F6-4450-3CCD-6605-230854D6CEF7}"/>
              </a:ext>
            </a:extLst>
          </p:cNvPr>
          <p:cNvSpPr txBox="1"/>
          <p:nvPr/>
        </p:nvSpPr>
        <p:spPr>
          <a:xfrm>
            <a:off x="8778544" y="1368815"/>
            <a:ext cx="21813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prstClr val="black"/>
                </a:solidFill>
                <a:effectLst/>
                <a:uLnTx/>
                <a:uFillTx/>
                <a:latin typeface="Calibri" panose="020F0502020204030204"/>
                <a:ea typeface="+mn-ea"/>
                <a:cs typeface="+mn-cs"/>
              </a:rPr>
              <a:t>Lokal</a:t>
            </a:r>
          </a:p>
        </p:txBody>
      </p:sp>
      <p:pic>
        <p:nvPicPr>
          <p:cNvPr id="20" name="Bildobjekt 19">
            <a:extLst>
              <a:ext uri="{FF2B5EF4-FFF2-40B4-BE49-F238E27FC236}">
                <a16:creationId xmlns:a16="http://schemas.microsoft.com/office/drawing/2014/main" id="{A6BE663E-C708-6549-0A69-FF4DBE75336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016" t="19743" r="41264" b="14621"/>
          <a:stretch/>
        </p:blipFill>
        <p:spPr>
          <a:xfrm>
            <a:off x="47328" y="1913227"/>
            <a:ext cx="4270131" cy="3986650"/>
          </a:xfrm>
          <a:prstGeom prst="rect">
            <a:avLst/>
          </a:prstGeom>
        </p:spPr>
      </p:pic>
      <p:pic>
        <p:nvPicPr>
          <p:cNvPr id="21" name="Bildobjekt 20">
            <a:extLst>
              <a:ext uri="{FF2B5EF4-FFF2-40B4-BE49-F238E27FC236}">
                <a16:creationId xmlns:a16="http://schemas.microsoft.com/office/drawing/2014/main" id="{A08B37EF-C73A-FA40-C769-D7CA0A300C2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754" t="21332" r="34830" b="15940"/>
          <a:stretch/>
        </p:blipFill>
        <p:spPr>
          <a:xfrm>
            <a:off x="4295800" y="1961815"/>
            <a:ext cx="4066087" cy="3756218"/>
          </a:xfrm>
          <a:prstGeom prst="rect">
            <a:avLst/>
          </a:prstGeom>
        </p:spPr>
      </p:pic>
      <p:sp>
        <p:nvSpPr>
          <p:cNvPr id="23" name="textruta 22">
            <a:extLst>
              <a:ext uri="{FF2B5EF4-FFF2-40B4-BE49-F238E27FC236}">
                <a16:creationId xmlns:a16="http://schemas.microsoft.com/office/drawing/2014/main" id="{A0D2877C-C6E8-1E41-F085-03C168EEF1CF}"/>
              </a:ext>
            </a:extLst>
          </p:cNvPr>
          <p:cNvSpPr txBox="1"/>
          <p:nvPr/>
        </p:nvSpPr>
        <p:spPr>
          <a:xfrm>
            <a:off x="1601840" y="5669445"/>
            <a:ext cx="260985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4" name="textruta 23">
            <a:extLst>
              <a:ext uri="{FF2B5EF4-FFF2-40B4-BE49-F238E27FC236}">
                <a16:creationId xmlns:a16="http://schemas.microsoft.com/office/drawing/2014/main" id="{70BDFBF2-ED0C-5C28-50C4-27386C485B35}"/>
              </a:ext>
            </a:extLst>
          </p:cNvPr>
          <p:cNvSpPr txBox="1"/>
          <p:nvPr/>
        </p:nvSpPr>
        <p:spPr>
          <a:xfrm>
            <a:off x="5806236" y="5669445"/>
            <a:ext cx="260985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25" name="Rak koppling 24">
            <a:extLst>
              <a:ext uri="{FF2B5EF4-FFF2-40B4-BE49-F238E27FC236}">
                <a16:creationId xmlns:a16="http://schemas.microsoft.com/office/drawing/2014/main" id="{7A608E3A-531D-1CCF-3AE4-E3952DC00BBC}"/>
              </a:ext>
            </a:extLst>
          </p:cNvPr>
          <p:cNvCxnSpPr>
            <a:cxnSpLocks/>
          </p:cNvCxnSpPr>
          <p:nvPr/>
        </p:nvCxnSpPr>
        <p:spPr>
          <a:xfrm>
            <a:off x="1055318" y="2442311"/>
            <a:ext cx="2520402" cy="914681"/>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26" name="Rak koppling 25">
            <a:extLst>
              <a:ext uri="{FF2B5EF4-FFF2-40B4-BE49-F238E27FC236}">
                <a16:creationId xmlns:a16="http://schemas.microsoft.com/office/drawing/2014/main" id="{68E7EC37-ACDE-3746-024A-676365FDFA2F}"/>
              </a:ext>
            </a:extLst>
          </p:cNvPr>
          <p:cNvCxnSpPr>
            <a:cxnSpLocks/>
          </p:cNvCxnSpPr>
          <p:nvPr/>
        </p:nvCxnSpPr>
        <p:spPr>
          <a:xfrm>
            <a:off x="4840396" y="3483857"/>
            <a:ext cx="2623756" cy="657189"/>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27" name="Rak koppling 26">
            <a:extLst>
              <a:ext uri="{FF2B5EF4-FFF2-40B4-BE49-F238E27FC236}">
                <a16:creationId xmlns:a16="http://schemas.microsoft.com/office/drawing/2014/main" id="{FC3BA537-E530-B6C8-DFCD-874ED98FD162}"/>
              </a:ext>
            </a:extLst>
          </p:cNvPr>
          <p:cNvCxnSpPr>
            <a:cxnSpLocks/>
          </p:cNvCxnSpPr>
          <p:nvPr/>
        </p:nvCxnSpPr>
        <p:spPr>
          <a:xfrm>
            <a:off x="8707675" y="2291344"/>
            <a:ext cx="2511360" cy="571366"/>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28" name="Rak koppling 27">
            <a:extLst>
              <a:ext uri="{FF2B5EF4-FFF2-40B4-BE49-F238E27FC236}">
                <a16:creationId xmlns:a16="http://schemas.microsoft.com/office/drawing/2014/main" id="{55C7D36B-4A1D-5F5B-CFDD-C57F58C0CC72}"/>
              </a:ext>
            </a:extLst>
          </p:cNvPr>
          <p:cNvCxnSpPr>
            <a:cxnSpLocks/>
          </p:cNvCxnSpPr>
          <p:nvPr/>
        </p:nvCxnSpPr>
        <p:spPr>
          <a:xfrm>
            <a:off x="9087096" y="6022817"/>
            <a:ext cx="279053" cy="0"/>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sp>
        <p:nvSpPr>
          <p:cNvPr id="29" name="textruta 28">
            <a:extLst>
              <a:ext uri="{FF2B5EF4-FFF2-40B4-BE49-F238E27FC236}">
                <a16:creationId xmlns:a16="http://schemas.microsoft.com/office/drawing/2014/main" id="{5EF3D742-37C8-24F9-A453-F8F6B5AF054A}"/>
              </a:ext>
            </a:extLst>
          </p:cNvPr>
          <p:cNvSpPr txBox="1"/>
          <p:nvPr/>
        </p:nvSpPr>
        <p:spPr>
          <a:xfrm>
            <a:off x="9480376" y="5890375"/>
            <a:ext cx="2347372"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Rekommenderad minimum att sänka CO2e från 2020 till 2028</a:t>
            </a:r>
          </a:p>
        </p:txBody>
      </p:sp>
      <p:cxnSp>
        <p:nvCxnSpPr>
          <p:cNvPr id="30" name="Rak koppling 29">
            <a:extLst>
              <a:ext uri="{FF2B5EF4-FFF2-40B4-BE49-F238E27FC236}">
                <a16:creationId xmlns:a16="http://schemas.microsoft.com/office/drawing/2014/main" id="{3977F46B-ECF7-C1AD-464C-92522989266D}"/>
              </a:ext>
            </a:extLst>
          </p:cNvPr>
          <p:cNvCxnSpPr>
            <a:cxnSpLocks/>
          </p:cNvCxnSpPr>
          <p:nvPr/>
        </p:nvCxnSpPr>
        <p:spPr>
          <a:xfrm>
            <a:off x="9087096" y="6467317"/>
            <a:ext cx="279053" cy="0"/>
          </a:xfrm>
          <a:prstGeom prst="line">
            <a:avLst/>
          </a:prstGeom>
          <a:ln w="28575">
            <a:solidFill>
              <a:srgbClr val="FFC000"/>
            </a:solidFill>
            <a:prstDash val="sysDash"/>
          </a:ln>
        </p:spPr>
        <p:style>
          <a:lnRef idx="1">
            <a:schemeClr val="accent2"/>
          </a:lnRef>
          <a:fillRef idx="0">
            <a:schemeClr val="accent2"/>
          </a:fillRef>
          <a:effectRef idx="0">
            <a:schemeClr val="accent2"/>
          </a:effectRef>
          <a:fontRef idx="minor">
            <a:schemeClr val="tx1"/>
          </a:fontRef>
        </p:style>
      </p:cxnSp>
      <p:sp>
        <p:nvSpPr>
          <p:cNvPr id="31" name="textruta 30">
            <a:extLst>
              <a:ext uri="{FF2B5EF4-FFF2-40B4-BE49-F238E27FC236}">
                <a16:creationId xmlns:a16="http://schemas.microsoft.com/office/drawing/2014/main" id="{A57562E2-2DE3-8254-81E7-E799AD942C52}"/>
              </a:ext>
            </a:extLst>
          </p:cNvPr>
          <p:cNvSpPr txBox="1"/>
          <p:nvPr/>
        </p:nvSpPr>
        <p:spPr>
          <a:xfrm>
            <a:off x="9509268" y="6309320"/>
            <a:ext cx="234737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Mål 2030</a:t>
            </a:r>
          </a:p>
        </p:txBody>
      </p:sp>
      <p:pic>
        <p:nvPicPr>
          <p:cNvPr id="32" name="Bildobjekt 31" descr="En bild som visar skärmbild, text, diagram, design&#10;&#10;Automatiskt genererad beskrivning">
            <a:extLst>
              <a:ext uri="{FF2B5EF4-FFF2-40B4-BE49-F238E27FC236}">
                <a16:creationId xmlns:a16="http://schemas.microsoft.com/office/drawing/2014/main" id="{1CE98E93-00ED-CFCB-AFDA-99915D69CE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891" t="58369" r="41465" b="32240"/>
          <a:stretch/>
        </p:blipFill>
        <p:spPr>
          <a:xfrm>
            <a:off x="441150" y="6002236"/>
            <a:ext cx="4220248" cy="556854"/>
          </a:xfrm>
          <a:prstGeom prst="rect">
            <a:avLst/>
          </a:prstGeom>
        </p:spPr>
      </p:pic>
      <p:pic>
        <p:nvPicPr>
          <p:cNvPr id="33" name="Bildobjekt 32" descr="En bild som visar skärmbild, text, diagram, design&#10;&#10;Automatiskt genererad beskrivning">
            <a:extLst>
              <a:ext uri="{FF2B5EF4-FFF2-40B4-BE49-F238E27FC236}">
                <a16:creationId xmlns:a16="http://schemas.microsoft.com/office/drawing/2014/main" id="{B3E5CACD-138E-0373-C1CE-6BB2AC108CE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0891" t="66363" r="52055" b="23487"/>
          <a:stretch/>
        </p:blipFill>
        <p:spPr>
          <a:xfrm>
            <a:off x="4672464" y="5867686"/>
            <a:ext cx="3598377" cy="659861"/>
          </a:xfrm>
          <a:prstGeom prst="rect">
            <a:avLst/>
          </a:prstGeom>
        </p:spPr>
      </p:pic>
      <p:cxnSp>
        <p:nvCxnSpPr>
          <p:cNvPr id="35" name="Rak koppling 34">
            <a:extLst>
              <a:ext uri="{FF2B5EF4-FFF2-40B4-BE49-F238E27FC236}">
                <a16:creationId xmlns:a16="http://schemas.microsoft.com/office/drawing/2014/main" id="{43417555-F7F7-2ED7-AC22-B7FC4121ED2E}"/>
              </a:ext>
            </a:extLst>
          </p:cNvPr>
          <p:cNvCxnSpPr>
            <a:cxnSpLocks/>
          </p:cNvCxnSpPr>
          <p:nvPr/>
        </p:nvCxnSpPr>
        <p:spPr>
          <a:xfrm>
            <a:off x="3082131" y="2348880"/>
            <a:ext cx="94276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Rak koppling 36">
            <a:extLst>
              <a:ext uri="{FF2B5EF4-FFF2-40B4-BE49-F238E27FC236}">
                <a16:creationId xmlns:a16="http://schemas.microsoft.com/office/drawing/2014/main" id="{7B8E6D7C-DE27-5694-4F34-AE543A0B48F3}"/>
              </a:ext>
            </a:extLst>
          </p:cNvPr>
          <p:cNvCxnSpPr>
            <a:cxnSpLocks/>
          </p:cNvCxnSpPr>
          <p:nvPr/>
        </p:nvCxnSpPr>
        <p:spPr>
          <a:xfrm>
            <a:off x="6826547" y="4584636"/>
            <a:ext cx="86409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Rak koppling 39">
            <a:extLst>
              <a:ext uri="{FF2B5EF4-FFF2-40B4-BE49-F238E27FC236}">
                <a16:creationId xmlns:a16="http://schemas.microsoft.com/office/drawing/2014/main" id="{A2C57D45-1AEA-BC06-8169-896A7174712A}"/>
              </a:ext>
            </a:extLst>
          </p:cNvPr>
          <p:cNvCxnSpPr>
            <a:cxnSpLocks/>
          </p:cNvCxnSpPr>
          <p:nvPr/>
        </p:nvCxnSpPr>
        <p:spPr>
          <a:xfrm>
            <a:off x="10714979" y="2348880"/>
            <a:ext cx="78350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Rak koppling 40">
            <a:extLst>
              <a:ext uri="{FF2B5EF4-FFF2-40B4-BE49-F238E27FC236}">
                <a16:creationId xmlns:a16="http://schemas.microsoft.com/office/drawing/2014/main" id="{8C239BDE-FB69-B6CA-DC3D-A0F426EC298B}"/>
              </a:ext>
            </a:extLst>
          </p:cNvPr>
          <p:cNvCxnSpPr>
            <a:cxnSpLocks/>
          </p:cNvCxnSpPr>
          <p:nvPr/>
        </p:nvCxnSpPr>
        <p:spPr>
          <a:xfrm>
            <a:off x="9087096" y="6711932"/>
            <a:ext cx="27905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textruta 42">
            <a:extLst>
              <a:ext uri="{FF2B5EF4-FFF2-40B4-BE49-F238E27FC236}">
                <a16:creationId xmlns:a16="http://schemas.microsoft.com/office/drawing/2014/main" id="{3665D475-5C7F-74D0-5456-95BD76C60FD4}"/>
              </a:ext>
            </a:extLst>
          </p:cNvPr>
          <p:cNvSpPr txBox="1"/>
          <p:nvPr/>
        </p:nvSpPr>
        <p:spPr>
          <a:xfrm>
            <a:off x="9480376" y="6551766"/>
            <a:ext cx="234737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Ev lagkrav 2027 -2031</a:t>
            </a:r>
          </a:p>
        </p:txBody>
      </p:sp>
      <p:sp>
        <p:nvSpPr>
          <p:cNvPr id="48" name="Rektangel 47">
            <a:extLst>
              <a:ext uri="{FF2B5EF4-FFF2-40B4-BE49-F238E27FC236}">
                <a16:creationId xmlns:a16="http://schemas.microsoft.com/office/drawing/2014/main" id="{BF27FC43-D689-67DA-B137-59092581B498}"/>
              </a:ext>
            </a:extLst>
          </p:cNvPr>
          <p:cNvSpPr/>
          <p:nvPr/>
        </p:nvSpPr>
        <p:spPr>
          <a:xfrm>
            <a:off x="4024899" y="2280380"/>
            <a:ext cx="425384" cy="1868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375</a:t>
            </a:r>
          </a:p>
        </p:txBody>
      </p:sp>
      <p:sp>
        <p:nvSpPr>
          <p:cNvPr id="49" name="Rektangel 48">
            <a:extLst>
              <a:ext uri="{FF2B5EF4-FFF2-40B4-BE49-F238E27FC236}">
                <a16:creationId xmlns:a16="http://schemas.microsoft.com/office/drawing/2014/main" id="{E7F395C0-2DCC-6C59-C2FF-52133879141E}"/>
              </a:ext>
            </a:extLst>
          </p:cNvPr>
          <p:cNvSpPr/>
          <p:nvPr/>
        </p:nvSpPr>
        <p:spPr>
          <a:xfrm>
            <a:off x="7697307" y="4476908"/>
            <a:ext cx="425384" cy="1868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180</a:t>
            </a:r>
          </a:p>
        </p:txBody>
      </p:sp>
      <p:sp>
        <p:nvSpPr>
          <p:cNvPr id="50" name="Rektangel 49">
            <a:extLst>
              <a:ext uri="{FF2B5EF4-FFF2-40B4-BE49-F238E27FC236}">
                <a16:creationId xmlns:a16="http://schemas.microsoft.com/office/drawing/2014/main" id="{BB2607AB-0791-0AC8-BFED-CC6D2C05EBFB}"/>
              </a:ext>
            </a:extLst>
          </p:cNvPr>
          <p:cNvSpPr/>
          <p:nvPr/>
        </p:nvSpPr>
        <p:spPr>
          <a:xfrm>
            <a:off x="11579075" y="2255448"/>
            <a:ext cx="425384" cy="1868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385</a:t>
            </a:r>
          </a:p>
        </p:txBody>
      </p:sp>
      <p:sp>
        <p:nvSpPr>
          <p:cNvPr id="51" name="Rektangel 50">
            <a:extLst>
              <a:ext uri="{FF2B5EF4-FFF2-40B4-BE49-F238E27FC236}">
                <a16:creationId xmlns:a16="http://schemas.microsoft.com/office/drawing/2014/main" id="{82C8DF7D-6C9B-005C-7C83-29C303221457}"/>
              </a:ext>
            </a:extLst>
          </p:cNvPr>
          <p:cNvSpPr/>
          <p:nvPr/>
        </p:nvSpPr>
        <p:spPr>
          <a:xfrm>
            <a:off x="4262039" y="4141046"/>
            <a:ext cx="177777" cy="2240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ktangel 51">
            <a:extLst>
              <a:ext uri="{FF2B5EF4-FFF2-40B4-BE49-F238E27FC236}">
                <a16:creationId xmlns:a16="http://schemas.microsoft.com/office/drawing/2014/main" id="{3D24586A-F6C9-BD8B-53C4-11FC1ED578B5}"/>
              </a:ext>
            </a:extLst>
          </p:cNvPr>
          <p:cNvSpPr/>
          <p:nvPr/>
        </p:nvSpPr>
        <p:spPr>
          <a:xfrm>
            <a:off x="8016769" y="4547390"/>
            <a:ext cx="455495" cy="3286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ktangel 52">
            <a:extLst>
              <a:ext uri="{FF2B5EF4-FFF2-40B4-BE49-F238E27FC236}">
                <a16:creationId xmlns:a16="http://schemas.microsoft.com/office/drawing/2014/main" id="{52351643-3133-A9C7-ED34-32E17BEE24EB}"/>
              </a:ext>
            </a:extLst>
          </p:cNvPr>
          <p:cNvSpPr/>
          <p:nvPr/>
        </p:nvSpPr>
        <p:spPr>
          <a:xfrm>
            <a:off x="11856640" y="3411390"/>
            <a:ext cx="455495" cy="3286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 name="Rak koppling 1">
            <a:extLst>
              <a:ext uri="{FF2B5EF4-FFF2-40B4-BE49-F238E27FC236}">
                <a16:creationId xmlns:a16="http://schemas.microsoft.com/office/drawing/2014/main" id="{B56EC87E-9F95-043E-B6E2-319710BF8581}"/>
              </a:ext>
            </a:extLst>
          </p:cNvPr>
          <p:cNvCxnSpPr>
            <a:cxnSpLocks/>
          </p:cNvCxnSpPr>
          <p:nvPr/>
        </p:nvCxnSpPr>
        <p:spPr>
          <a:xfrm>
            <a:off x="1055318" y="2467243"/>
            <a:ext cx="1751705" cy="1753588"/>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cxnSp>
        <p:nvCxnSpPr>
          <p:cNvPr id="4" name="Rak koppling 3">
            <a:extLst>
              <a:ext uri="{FF2B5EF4-FFF2-40B4-BE49-F238E27FC236}">
                <a16:creationId xmlns:a16="http://schemas.microsoft.com/office/drawing/2014/main" id="{D06404FF-281E-419C-6B7A-0654841DF5BE}"/>
              </a:ext>
            </a:extLst>
          </p:cNvPr>
          <p:cNvCxnSpPr>
            <a:cxnSpLocks/>
          </p:cNvCxnSpPr>
          <p:nvPr/>
        </p:nvCxnSpPr>
        <p:spPr>
          <a:xfrm>
            <a:off x="4840396" y="3500928"/>
            <a:ext cx="1704154" cy="1210805"/>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cxnSp>
        <p:nvCxnSpPr>
          <p:cNvPr id="6" name="Rak koppling 5">
            <a:extLst>
              <a:ext uri="{FF2B5EF4-FFF2-40B4-BE49-F238E27FC236}">
                <a16:creationId xmlns:a16="http://schemas.microsoft.com/office/drawing/2014/main" id="{36CC5301-EE4B-1080-326D-0A07FB487F0C}"/>
              </a:ext>
            </a:extLst>
          </p:cNvPr>
          <p:cNvCxnSpPr>
            <a:cxnSpLocks/>
          </p:cNvCxnSpPr>
          <p:nvPr/>
        </p:nvCxnSpPr>
        <p:spPr>
          <a:xfrm>
            <a:off x="8704186" y="2307465"/>
            <a:ext cx="1778283" cy="1193463"/>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cxnSp>
        <p:nvCxnSpPr>
          <p:cNvPr id="11" name="Rak koppling 10">
            <a:extLst>
              <a:ext uri="{FF2B5EF4-FFF2-40B4-BE49-F238E27FC236}">
                <a16:creationId xmlns:a16="http://schemas.microsoft.com/office/drawing/2014/main" id="{2F3C4AAB-ABA3-59CF-FA69-81B99ADFBE47}"/>
              </a:ext>
            </a:extLst>
          </p:cNvPr>
          <p:cNvCxnSpPr>
            <a:cxnSpLocks/>
          </p:cNvCxnSpPr>
          <p:nvPr/>
        </p:nvCxnSpPr>
        <p:spPr>
          <a:xfrm>
            <a:off x="9087096" y="5842346"/>
            <a:ext cx="279053" cy="0"/>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sp>
        <p:nvSpPr>
          <p:cNvPr id="14" name="textruta 13">
            <a:extLst>
              <a:ext uri="{FF2B5EF4-FFF2-40B4-BE49-F238E27FC236}">
                <a16:creationId xmlns:a16="http://schemas.microsoft.com/office/drawing/2014/main" id="{8BB7A11A-0645-3793-0887-574543CBF3C7}"/>
              </a:ext>
            </a:extLst>
          </p:cNvPr>
          <p:cNvSpPr txBox="1"/>
          <p:nvPr/>
        </p:nvSpPr>
        <p:spPr>
          <a:xfrm>
            <a:off x="9462653" y="5693032"/>
            <a:ext cx="234737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Rekommendation utifrån SBT</a:t>
            </a:r>
          </a:p>
        </p:txBody>
      </p:sp>
      <p:cxnSp>
        <p:nvCxnSpPr>
          <p:cNvPr id="3" name="Rak koppling 2">
            <a:extLst>
              <a:ext uri="{FF2B5EF4-FFF2-40B4-BE49-F238E27FC236}">
                <a16:creationId xmlns:a16="http://schemas.microsoft.com/office/drawing/2014/main" id="{4C22EC9A-FD45-B5BE-3AED-B82910668005}"/>
              </a:ext>
            </a:extLst>
          </p:cNvPr>
          <p:cNvCxnSpPr>
            <a:cxnSpLocks/>
          </p:cNvCxnSpPr>
          <p:nvPr/>
        </p:nvCxnSpPr>
        <p:spPr>
          <a:xfrm>
            <a:off x="1055318" y="3939970"/>
            <a:ext cx="2991913" cy="9203"/>
          </a:xfrm>
          <a:prstGeom prst="line">
            <a:avLst/>
          </a:prstGeom>
          <a:ln w="57150">
            <a:solidFill>
              <a:schemeClr val="tx1"/>
            </a:solidFill>
            <a:prstDash val="lgDash"/>
          </a:ln>
        </p:spPr>
        <p:style>
          <a:lnRef idx="1">
            <a:schemeClr val="accent2"/>
          </a:lnRef>
          <a:fillRef idx="0">
            <a:schemeClr val="accent2"/>
          </a:fillRef>
          <a:effectRef idx="0">
            <a:schemeClr val="accent2"/>
          </a:effectRef>
          <a:fontRef idx="minor">
            <a:schemeClr val="tx1"/>
          </a:fontRef>
        </p:style>
      </p:cxnSp>
      <p:cxnSp>
        <p:nvCxnSpPr>
          <p:cNvPr id="7" name="Rak koppling 6">
            <a:extLst>
              <a:ext uri="{FF2B5EF4-FFF2-40B4-BE49-F238E27FC236}">
                <a16:creationId xmlns:a16="http://schemas.microsoft.com/office/drawing/2014/main" id="{CB52AD41-0A20-8EB2-E0AF-49E6C7C59588}"/>
              </a:ext>
            </a:extLst>
          </p:cNvPr>
          <p:cNvCxnSpPr>
            <a:cxnSpLocks/>
          </p:cNvCxnSpPr>
          <p:nvPr/>
        </p:nvCxnSpPr>
        <p:spPr>
          <a:xfrm>
            <a:off x="4803539" y="4451888"/>
            <a:ext cx="2991913" cy="9203"/>
          </a:xfrm>
          <a:prstGeom prst="line">
            <a:avLst/>
          </a:prstGeom>
          <a:ln w="57150">
            <a:solidFill>
              <a:schemeClr val="tx1"/>
            </a:solidFill>
            <a:prstDash val="lgDash"/>
          </a:ln>
        </p:spPr>
        <p:style>
          <a:lnRef idx="1">
            <a:schemeClr val="accent2"/>
          </a:lnRef>
          <a:fillRef idx="0">
            <a:schemeClr val="accent2"/>
          </a:fillRef>
          <a:effectRef idx="0">
            <a:schemeClr val="accent2"/>
          </a:effectRef>
          <a:fontRef idx="minor">
            <a:schemeClr val="tx1"/>
          </a:fontRef>
        </p:style>
      </p:cxnSp>
      <p:cxnSp>
        <p:nvCxnSpPr>
          <p:cNvPr id="8" name="Rak koppling 7">
            <a:extLst>
              <a:ext uri="{FF2B5EF4-FFF2-40B4-BE49-F238E27FC236}">
                <a16:creationId xmlns:a16="http://schemas.microsoft.com/office/drawing/2014/main" id="{BB287652-42C7-3A48-8C36-70A396A28D61}"/>
              </a:ext>
            </a:extLst>
          </p:cNvPr>
          <p:cNvCxnSpPr>
            <a:cxnSpLocks/>
          </p:cNvCxnSpPr>
          <p:nvPr/>
        </p:nvCxnSpPr>
        <p:spPr>
          <a:xfrm>
            <a:off x="8724765" y="3280942"/>
            <a:ext cx="2991913" cy="9203"/>
          </a:xfrm>
          <a:prstGeom prst="line">
            <a:avLst/>
          </a:prstGeom>
          <a:ln w="57150">
            <a:solidFill>
              <a:schemeClr val="tx1"/>
            </a:solidFill>
            <a:prstDash val="lgDash"/>
          </a:ln>
        </p:spPr>
        <p:style>
          <a:lnRef idx="1">
            <a:schemeClr val="accent2"/>
          </a:lnRef>
          <a:fillRef idx="0">
            <a:schemeClr val="accent2"/>
          </a:fillRef>
          <a:effectRef idx="0">
            <a:schemeClr val="accent2"/>
          </a:effectRef>
          <a:fontRef idx="minor">
            <a:schemeClr val="tx1"/>
          </a:fontRef>
        </p:style>
      </p:cxnSp>
      <p:cxnSp>
        <p:nvCxnSpPr>
          <p:cNvPr id="9" name="Rak koppling 8">
            <a:extLst>
              <a:ext uri="{FF2B5EF4-FFF2-40B4-BE49-F238E27FC236}">
                <a16:creationId xmlns:a16="http://schemas.microsoft.com/office/drawing/2014/main" id="{01A6E917-B279-6C1B-B50B-7E6E6FA08183}"/>
              </a:ext>
            </a:extLst>
          </p:cNvPr>
          <p:cNvCxnSpPr>
            <a:cxnSpLocks/>
          </p:cNvCxnSpPr>
          <p:nvPr/>
        </p:nvCxnSpPr>
        <p:spPr>
          <a:xfrm>
            <a:off x="5806236" y="6677200"/>
            <a:ext cx="1204253" cy="4007"/>
          </a:xfrm>
          <a:prstGeom prst="line">
            <a:avLst/>
          </a:prstGeom>
          <a:ln w="57150">
            <a:solidFill>
              <a:schemeClr val="tx1"/>
            </a:solidFill>
            <a:prstDash val="lgDash"/>
          </a:ln>
        </p:spPr>
        <p:style>
          <a:lnRef idx="1">
            <a:schemeClr val="accent2"/>
          </a:lnRef>
          <a:fillRef idx="0">
            <a:schemeClr val="accent2"/>
          </a:fillRef>
          <a:effectRef idx="0">
            <a:schemeClr val="accent2"/>
          </a:effectRef>
          <a:fontRef idx="minor">
            <a:schemeClr val="tx1"/>
          </a:fontRef>
        </p:style>
      </p:cxnSp>
      <p:sp>
        <p:nvSpPr>
          <p:cNvPr id="12" name="textruta 11">
            <a:extLst>
              <a:ext uri="{FF2B5EF4-FFF2-40B4-BE49-F238E27FC236}">
                <a16:creationId xmlns:a16="http://schemas.microsoft.com/office/drawing/2014/main" id="{31FE3859-11F9-EB84-3E5D-D0C978259F6B}"/>
              </a:ext>
            </a:extLst>
          </p:cNvPr>
          <p:cNvSpPr txBox="1"/>
          <p:nvPr/>
        </p:nvSpPr>
        <p:spPr>
          <a:xfrm>
            <a:off x="7010489" y="6570930"/>
            <a:ext cx="140559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Sund konkurrens?</a:t>
            </a:r>
          </a:p>
        </p:txBody>
      </p:sp>
    </p:spTree>
    <p:extLst>
      <p:ext uri="{BB962C8B-B14F-4D97-AF65-F5344CB8AC3E}">
        <p14:creationId xmlns:p14="http://schemas.microsoft.com/office/powerpoint/2010/main" val="392389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43" grpId="0"/>
      <p:bldP spid="48" grpId="0" animBg="1"/>
      <p:bldP spid="49" grpId="0" animBg="1"/>
      <p:bldP spid="50" grpId="0" animBg="1"/>
      <p:bldP spid="14" grpId="0"/>
      <p:bldP spid="12"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Rektangel: rundade hörn 115">
            <a:extLst>
              <a:ext uri="{FF2B5EF4-FFF2-40B4-BE49-F238E27FC236}">
                <a16:creationId xmlns:a16="http://schemas.microsoft.com/office/drawing/2014/main" id="{887FA28F-7DCE-7535-F752-590920B13BFC}"/>
              </a:ext>
            </a:extLst>
          </p:cNvPr>
          <p:cNvSpPr/>
          <p:nvPr/>
        </p:nvSpPr>
        <p:spPr>
          <a:xfrm>
            <a:off x="7459196" y="1772816"/>
            <a:ext cx="4500414" cy="301852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ubrik 1">
            <a:extLst>
              <a:ext uri="{FF2B5EF4-FFF2-40B4-BE49-F238E27FC236}">
                <a16:creationId xmlns:a16="http://schemas.microsoft.com/office/drawing/2014/main" id="{B66C0340-E0E8-C117-B40E-BB8F0DFE3160}"/>
              </a:ext>
            </a:extLst>
          </p:cNvPr>
          <p:cNvSpPr txBox="1">
            <a:spLocks/>
          </p:cNvSpPr>
          <p:nvPr/>
        </p:nvSpPr>
        <p:spPr>
          <a:xfrm>
            <a:off x="838200" y="320520"/>
            <a:ext cx="10515600" cy="1325563"/>
          </a:xfrm>
          <a:prstGeom prst="rect">
            <a:avLst/>
          </a:prstGeom>
        </p:spPr>
        <p:txBody>
          <a:bodyPr>
            <a:normAutofit fontScale="97500"/>
          </a:bodyPr>
          <a:lst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4400" b="1" i="0" u="none" strike="noStrike" kern="1200" cap="none" spc="0" normalizeH="0" baseline="0" noProof="0">
                <a:ln>
                  <a:noFill/>
                </a:ln>
                <a:solidFill>
                  <a:srgbClr val="00ABC2"/>
                </a:solidFill>
                <a:effectLst/>
                <a:uLnTx/>
                <a:uFillTx/>
                <a:latin typeface="AntartidaRounded Essential Ligh" panose="02000000000000000000"/>
                <a:ea typeface="+mj-ea"/>
                <a:cs typeface="+mj-cs"/>
              </a:rPr>
              <a:t>Framåtblick: Allt tuffare målgränsvärden</a:t>
            </a:r>
            <a:endParaRPr kumimoji="0" lang="sv-SE" sz="3200" b="1" i="0" u="none" strike="noStrike" kern="1200" cap="none" spc="0" normalizeH="0" baseline="0" noProof="0">
              <a:ln>
                <a:noFill/>
              </a:ln>
              <a:solidFill>
                <a:srgbClr val="00ABC2"/>
              </a:solidFill>
              <a:effectLst/>
              <a:uLnTx/>
              <a:uFillTx/>
              <a:latin typeface="AntartidaRounded Essential Ligh" panose="02000000000000000000" pitchFamily="2" charset="0"/>
              <a:ea typeface="+mj-ea"/>
              <a:cs typeface="+mj-cs"/>
            </a:endParaRPr>
          </a:p>
        </p:txBody>
      </p:sp>
      <p:sp>
        <p:nvSpPr>
          <p:cNvPr id="16" name="Platshållare för innehåll 2">
            <a:extLst>
              <a:ext uri="{FF2B5EF4-FFF2-40B4-BE49-F238E27FC236}">
                <a16:creationId xmlns:a16="http://schemas.microsoft.com/office/drawing/2014/main" id="{D0861689-163E-5340-98F8-F5D2312A0021}"/>
              </a:ext>
            </a:extLst>
          </p:cNvPr>
          <p:cNvSpPr txBox="1">
            <a:spLocks/>
          </p:cNvSpPr>
          <p:nvPr/>
        </p:nvSpPr>
        <p:spPr>
          <a:xfrm>
            <a:off x="838200" y="1184359"/>
            <a:ext cx="10515600" cy="43513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400" b="0" i="0" u="none" strike="noStrike" kern="1200" cap="none" spc="0" normalizeH="0" baseline="0" noProof="0">
              <a:ln>
                <a:noFill/>
              </a:ln>
              <a:solidFill>
                <a:srgbClr val="174659"/>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7422B0CA-0614-91A6-D851-46FE1612A611}"/>
              </a:ext>
            </a:extLst>
          </p:cNvPr>
          <p:cNvSpPr txBox="1"/>
          <p:nvPr/>
        </p:nvSpPr>
        <p:spPr>
          <a:xfrm>
            <a:off x="1261515" y="1406898"/>
            <a:ext cx="21813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prstClr val="black"/>
                </a:solidFill>
                <a:effectLst/>
                <a:uLnTx/>
                <a:uFillTx/>
                <a:latin typeface="Calibri" panose="020F0502020204030204"/>
                <a:ea typeface="+mn-ea"/>
                <a:cs typeface="+mn-cs"/>
              </a:rPr>
              <a:t>Flerbostadshus</a:t>
            </a:r>
          </a:p>
        </p:txBody>
      </p:sp>
      <p:pic>
        <p:nvPicPr>
          <p:cNvPr id="20" name="Bildobjekt 19">
            <a:extLst>
              <a:ext uri="{FF2B5EF4-FFF2-40B4-BE49-F238E27FC236}">
                <a16:creationId xmlns:a16="http://schemas.microsoft.com/office/drawing/2014/main" id="{A6BE663E-C708-6549-0A69-FF4DBE75336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016" t="19743" r="41264" b="14621"/>
          <a:stretch/>
        </p:blipFill>
        <p:spPr>
          <a:xfrm>
            <a:off x="47328" y="1913227"/>
            <a:ext cx="4270131" cy="3986650"/>
          </a:xfrm>
          <a:prstGeom prst="rect">
            <a:avLst/>
          </a:prstGeom>
        </p:spPr>
      </p:pic>
      <p:sp>
        <p:nvSpPr>
          <p:cNvPr id="23" name="textruta 22">
            <a:extLst>
              <a:ext uri="{FF2B5EF4-FFF2-40B4-BE49-F238E27FC236}">
                <a16:creationId xmlns:a16="http://schemas.microsoft.com/office/drawing/2014/main" id="{A0D2877C-C6E8-1E41-F085-03C168EEF1CF}"/>
              </a:ext>
            </a:extLst>
          </p:cNvPr>
          <p:cNvSpPr txBox="1"/>
          <p:nvPr/>
        </p:nvSpPr>
        <p:spPr>
          <a:xfrm>
            <a:off x="1601840" y="5669445"/>
            <a:ext cx="260985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4" name="textruta 23">
            <a:extLst>
              <a:ext uri="{FF2B5EF4-FFF2-40B4-BE49-F238E27FC236}">
                <a16:creationId xmlns:a16="http://schemas.microsoft.com/office/drawing/2014/main" id="{70BDFBF2-ED0C-5C28-50C4-27386C485B35}"/>
              </a:ext>
            </a:extLst>
          </p:cNvPr>
          <p:cNvSpPr txBox="1"/>
          <p:nvPr/>
        </p:nvSpPr>
        <p:spPr>
          <a:xfrm>
            <a:off x="5806236" y="5669445"/>
            <a:ext cx="260985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28" name="Rak koppling 27">
            <a:extLst>
              <a:ext uri="{FF2B5EF4-FFF2-40B4-BE49-F238E27FC236}">
                <a16:creationId xmlns:a16="http://schemas.microsoft.com/office/drawing/2014/main" id="{55C7D36B-4A1D-5F5B-CFDD-C57F58C0CC72}"/>
              </a:ext>
            </a:extLst>
          </p:cNvPr>
          <p:cNvCxnSpPr>
            <a:cxnSpLocks/>
          </p:cNvCxnSpPr>
          <p:nvPr/>
        </p:nvCxnSpPr>
        <p:spPr>
          <a:xfrm>
            <a:off x="9087096" y="6022817"/>
            <a:ext cx="279053" cy="0"/>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sp>
        <p:nvSpPr>
          <p:cNvPr id="29" name="textruta 28">
            <a:extLst>
              <a:ext uri="{FF2B5EF4-FFF2-40B4-BE49-F238E27FC236}">
                <a16:creationId xmlns:a16="http://schemas.microsoft.com/office/drawing/2014/main" id="{5EF3D742-37C8-24F9-A453-F8F6B5AF054A}"/>
              </a:ext>
            </a:extLst>
          </p:cNvPr>
          <p:cNvSpPr txBox="1"/>
          <p:nvPr/>
        </p:nvSpPr>
        <p:spPr>
          <a:xfrm>
            <a:off x="8217472" y="3554335"/>
            <a:ext cx="2347372"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Rekommenderad minimumtrend att sänka  CO2e från 2020 till 2030</a:t>
            </a:r>
          </a:p>
        </p:txBody>
      </p:sp>
      <p:cxnSp>
        <p:nvCxnSpPr>
          <p:cNvPr id="30" name="Rak koppling 29">
            <a:extLst>
              <a:ext uri="{FF2B5EF4-FFF2-40B4-BE49-F238E27FC236}">
                <a16:creationId xmlns:a16="http://schemas.microsoft.com/office/drawing/2014/main" id="{3977F46B-ECF7-C1AD-464C-92522989266D}"/>
              </a:ext>
            </a:extLst>
          </p:cNvPr>
          <p:cNvCxnSpPr>
            <a:cxnSpLocks/>
          </p:cNvCxnSpPr>
          <p:nvPr/>
        </p:nvCxnSpPr>
        <p:spPr>
          <a:xfrm>
            <a:off x="9087096" y="6467317"/>
            <a:ext cx="279053" cy="0"/>
          </a:xfrm>
          <a:prstGeom prst="line">
            <a:avLst/>
          </a:prstGeom>
          <a:ln w="28575">
            <a:solidFill>
              <a:srgbClr val="FFC000"/>
            </a:solidFill>
            <a:prstDash val="sysDash"/>
          </a:ln>
        </p:spPr>
        <p:style>
          <a:lnRef idx="1">
            <a:schemeClr val="accent2"/>
          </a:lnRef>
          <a:fillRef idx="0">
            <a:schemeClr val="accent2"/>
          </a:fillRef>
          <a:effectRef idx="0">
            <a:schemeClr val="accent2"/>
          </a:effectRef>
          <a:fontRef idx="minor">
            <a:schemeClr val="tx1"/>
          </a:fontRef>
        </p:style>
      </p:cxnSp>
      <p:sp>
        <p:nvSpPr>
          <p:cNvPr id="31" name="textruta 30">
            <a:extLst>
              <a:ext uri="{FF2B5EF4-FFF2-40B4-BE49-F238E27FC236}">
                <a16:creationId xmlns:a16="http://schemas.microsoft.com/office/drawing/2014/main" id="{A57562E2-2DE3-8254-81E7-E799AD942C52}"/>
              </a:ext>
            </a:extLst>
          </p:cNvPr>
          <p:cNvSpPr txBox="1"/>
          <p:nvPr/>
        </p:nvSpPr>
        <p:spPr>
          <a:xfrm>
            <a:off x="8246364" y="3973280"/>
            <a:ext cx="274618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Målgränsvärde 2020-2028, 2028-2035</a:t>
            </a:r>
          </a:p>
        </p:txBody>
      </p:sp>
      <p:pic>
        <p:nvPicPr>
          <p:cNvPr id="32" name="Bildobjekt 31" descr="En bild som visar skärmbild, text, diagram, design&#10;&#10;Automatiskt genererad beskrivning">
            <a:extLst>
              <a:ext uri="{FF2B5EF4-FFF2-40B4-BE49-F238E27FC236}">
                <a16:creationId xmlns:a16="http://schemas.microsoft.com/office/drawing/2014/main" id="{1CE98E93-00ED-CFCB-AFDA-99915D69CE8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891" t="58369" r="41465" b="32240"/>
          <a:stretch/>
        </p:blipFill>
        <p:spPr>
          <a:xfrm>
            <a:off x="7709315" y="2276872"/>
            <a:ext cx="4220248" cy="556854"/>
          </a:xfrm>
          <a:prstGeom prst="rect">
            <a:avLst/>
          </a:prstGeom>
        </p:spPr>
      </p:pic>
      <p:pic>
        <p:nvPicPr>
          <p:cNvPr id="33" name="Bildobjekt 32" descr="En bild som visar skärmbild, text, diagram, design&#10;&#10;Automatiskt genererad beskrivning">
            <a:extLst>
              <a:ext uri="{FF2B5EF4-FFF2-40B4-BE49-F238E27FC236}">
                <a16:creationId xmlns:a16="http://schemas.microsoft.com/office/drawing/2014/main" id="{B3E5CACD-138E-0373-C1CE-6BB2AC108CE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891" t="66363" r="52055" b="23487"/>
          <a:stretch/>
        </p:blipFill>
        <p:spPr>
          <a:xfrm>
            <a:off x="7721840" y="2582952"/>
            <a:ext cx="3598377" cy="659861"/>
          </a:xfrm>
          <a:prstGeom prst="rect">
            <a:avLst/>
          </a:prstGeom>
        </p:spPr>
      </p:pic>
      <p:cxnSp>
        <p:nvCxnSpPr>
          <p:cNvPr id="35" name="Rak koppling 34">
            <a:extLst>
              <a:ext uri="{FF2B5EF4-FFF2-40B4-BE49-F238E27FC236}">
                <a16:creationId xmlns:a16="http://schemas.microsoft.com/office/drawing/2014/main" id="{43417555-F7F7-2ED7-AC22-B7FC4121ED2E}"/>
              </a:ext>
            </a:extLst>
          </p:cNvPr>
          <p:cNvCxnSpPr>
            <a:cxnSpLocks/>
          </p:cNvCxnSpPr>
          <p:nvPr/>
        </p:nvCxnSpPr>
        <p:spPr>
          <a:xfrm>
            <a:off x="3575720" y="2348880"/>
            <a:ext cx="2237180"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Rak koppling 40">
            <a:extLst>
              <a:ext uri="{FF2B5EF4-FFF2-40B4-BE49-F238E27FC236}">
                <a16:creationId xmlns:a16="http://schemas.microsoft.com/office/drawing/2014/main" id="{8C239BDE-FB69-B6CA-DC3D-A0F426EC298B}"/>
              </a:ext>
            </a:extLst>
          </p:cNvPr>
          <p:cNvCxnSpPr>
            <a:cxnSpLocks/>
          </p:cNvCxnSpPr>
          <p:nvPr/>
        </p:nvCxnSpPr>
        <p:spPr>
          <a:xfrm>
            <a:off x="7824192" y="4375892"/>
            <a:ext cx="27905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textruta 42">
            <a:extLst>
              <a:ext uri="{FF2B5EF4-FFF2-40B4-BE49-F238E27FC236}">
                <a16:creationId xmlns:a16="http://schemas.microsoft.com/office/drawing/2014/main" id="{3665D475-5C7F-74D0-5456-95BD76C60FD4}"/>
              </a:ext>
            </a:extLst>
          </p:cNvPr>
          <p:cNvSpPr txBox="1"/>
          <p:nvPr/>
        </p:nvSpPr>
        <p:spPr>
          <a:xfrm>
            <a:off x="8217472" y="4215726"/>
            <a:ext cx="234737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Ev lagkrav 2027 -2031, sen ny översyn</a:t>
            </a:r>
          </a:p>
        </p:txBody>
      </p:sp>
      <p:sp>
        <p:nvSpPr>
          <p:cNvPr id="48" name="Rektangel 47">
            <a:extLst>
              <a:ext uri="{FF2B5EF4-FFF2-40B4-BE49-F238E27FC236}">
                <a16:creationId xmlns:a16="http://schemas.microsoft.com/office/drawing/2014/main" id="{BF27FC43-D689-67DA-B137-59092581B498}"/>
              </a:ext>
            </a:extLst>
          </p:cNvPr>
          <p:cNvSpPr/>
          <p:nvPr/>
        </p:nvSpPr>
        <p:spPr>
          <a:xfrm>
            <a:off x="5807968" y="2276872"/>
            <a:ext cx="425384" cy="1868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375</a:t>
            </a:r>
          </a:p>
        </p:txBody>
      </p:sp>
      <p:sp>
        <p:nvSpPr>
          <p:cNvPr id="51" name="Rektangel 50">
            <a:extLst>
              <a:ext uri="{FF2B5EF4-FFF2-40B4-BE49-F238E27FC236}">
                <a16:creationId xmlns:a16="http://schemas.microsoft.com/office/drawing/2014/main" id="{82C8DF7D-6C9B-005C-7C83-29C303221457}"/>
              </a:ext>
            </a:extLst>
          </p:cNvPr>
          <p:cNvSpPr/>
          <p:nvPr/>
        </p:nvSpPr>
        <p:spPr>
          <a:xfrm>
            <a:off x="4262039" y="4141046"/>
            <a:ext cx="177777" cy="2240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 name="Rak koppling 1">
            <a:extLst>
              <a:ext uri="{FF2B5EF4-FFF2-40B4-BE49-F238E27FC236}">
                <a16:creationId xmlns:a16="http://schemas.microsoft.com/office/drawing/2014/main" id="{B56EC87E-9F95-043E-B6E2-319710BF8581}"/>
              </a:ext>
            </a:extLst>
          </p:cNvPr>
          <p:cNvCxnSpPr>
            <a:cxnSpLocks/>
          </p:cNvCxnSpPr>
          <p:nvPr/>
        </p:nvCxnSpPr>
        <p:spPr>
          <a:xfrm>
            <a:off x="1055318" y="2467243"/>
            <a:ext cx="6192810" cy="4091847"/>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cxnSp>
        <p:nvCxnSpPr>
          <p:cNvPr id="11" name="Rak koppling 10">
            <a:extLst>
              <a:ext uri="{FF2B5EF4-FFF2-40B4-BE49-F238E27FC236}">
                <a16:creationId xmlns:a16="http://schemas.microsoft.com/office/drawing/2014/main" id="{2F3C4AAB-ABA3-59CF-FA69-81B99ADFBE47}"/>
              </a:ext>
            </a:extLst>
          </p:cNvPr>
          <p:cNvCxnSpPr>
            <a:cxnSpLocks/>
          </p:cNvCxnSpPr>
          <p:nvPr/>
        </p:nvCxnSpPr>
        <p:spPr>
          <a:xfrm>
            <a:off x="9087096" y="5842346"/>
            <a:ext cx="279053" cy="0"/>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sp>
        <p:nvSpPr>
          <p:cNvPr id="14" name="textruta 13">
            <a:extLst>
              <a:ext uri="{FF2B5EF4-FFF2-40B4-BE49-F238E27FC236}">
                <a16:creationId xmlns:a16="http://schemas.microsoft.com/office/drawing/2014/main" id="{8BB7A11A-0645-3793-0887-574543CBF3C7}"/>
              </a:ext>
            </a:extLst>
          </p:cNvPr>
          <p:cNvSpPr txBox="1"/>
          <p:nvPr/>
        </p:nvSpPr>
        <p:spPr>
          <a:xfrm>
            <a:off x="8199749" y="3356992"/>
            <a:ext cx="234737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Lund &amp; Gbg</a:t>
            </a:r>
          </a:p>
        </p:txBody>
      </p:sp>
      <p:sp>
        <p:nvSpPr>
          <p:cNvPr id="10" name="Rektangel 9">
            <a:extLst>
              <a:ext uri="{FF2B5EF4-FFF2-40B4-BE49-F238E27FC236}">
                <a16:creationId xmlns:a16="http://schemas.microsoft.com/office/drawing/2014/main" id="{56057F99-0D46-4EA8-82CB-6F777D316989}"/>
              </a:ext>
            </a:extLst>
          </p:cNvPr>
          <p:cNvSpPr/>
          <p:nvPr/>
        </p:nvSpPr>
        <p:spPr>
          <a:xfrm>
            <a:off x="7963705" y="6440125"/>
            <a:ext cx="2308759" cy="1443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SBT 2035=36 utan kolsänka i byggnadsverk</a:t>
            </a:r>
          </a:p>
        </p:txBody>
      </p:sp>
      <p:sp>
        <p:nvSpPr>
          <p:cNvPr id="34" name="Rektangel 33">
            <a:extLst>
              <a:ext uri="{FF2B5EF4-FFF2-40B4-BE49-F238E27FC236}">
                <a16:creationId xmlns:a16="http://schemas.microsoft.com/office/drawing/2014/main" id="{3308EB10-0466-F3CF-5D8E-719BD96A9D2E}"/>
              </a:ext>
            </a:extLst>
          </p:cNvPr>
          <p:cNvSpPr/>
          <p:nvPr/>
        </p:nvSpPr>
        <p:spPr>
          <a:xfrm>
            <a:off x="7464152" y="5837523"/>
            <a:ext cx="4032448" cy="2557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err="1">
                <a:ln>
                  <a:noFill/>
                </a:ln>
                <a:solidFill>
                  <a:sysClr val="windowText" lastClr="000000"/>
                </a:solidFill>
                <a:effectLst/>
                <a:uLnTx/>
                <a:uFillTx/>
                <a:latin typeface="Calibri" panose="020F0502020204030204"/>
                <a:ea typeface="+mn-ea"/>
                <a:cs typeface="+mn-cs"/>
              </a:rPr>
              <a:t>Iso</a:t>
            </a: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 14068 2035=90 inkl kolsänka i byggnadsverk (-75%), för att få kalla ngt neutralt</a:t>
            </a:r>
          </a:p>
        </p:txBody>
      </p:sp>
      <p:cxnSp>
        <p:nvCxnSpPr>
          <p:cNvPr id="6" name="Rak koppling 5">
            <a:extLst>
              <a:ext uri="{FF2B5EF4-FFF2-40B4-BE49-F238E27FC236}">
                <a16:creationId xmlns:a16="http://schemas.microsoft.com/office/drawing/2014/main" id="{0DFBF23E-66E2-8986-5A55-9F315CE1EDC4}"/>
              </a:ext>
            </a:extLst>
          </p:cNvPr>
          <p:cNvCxnSpPr>
            <a:cxnSpLocks/>
          </p:cNvCxnSpPr>
          <p:nvPr/>
        </p:nvCxnSpPr>
        <p:spPr>
          <a:xfrm>
            <a:off x="1055318" y="2420888"/>
            <a:ext cx="2951842" cy="1059077"/>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3" name="Rak koppling 2">
            <a:extLst>
              <a:ext uri="{FF2B5EF4-FFF2-40B4-BE49-F238E27FC236}">
                <a16:creationId xmlns:a16="http://schemas.microsoft.com/office/drawing/2014/main" id="{853A9675-59D2-7488-9CAE-AB7AE649617B}"/>
              </a:ext>
            </a:extLst>
          </p:cNvPr>
          <p:cNvCxnSpPr>
            <a:cxnSpLocks/>
          </p:cNvCxnSpPr>
          <p:nvPr/>
        </p:nvCxnSpPr>
        <p:spPr>
          <a:xfrm>
            <a:off x="5303304" y="4234890"/>
            <a:ext cx="1938774" cy="1682946"/>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7" name="Rak koppling 6">
            <a:extLst>
              <a:ext uri="{FF2B5EF4-FFF2-40B4-BE49-F238E27FC236}">
                <a16:creationId xmlns:a16="http://schemas.microsoft.com/office/drawing/2014/main" id="{789547F8-FC3F-E442-0B53-7438AA42062A}"/>
              </a:ext>
            </a:extLst>
          </p:cNvPr>
          <p:cNvCxnSpPr>
            <a:cxnSpLocks/>
          </p:cNvCxnSpPr>
          <p:nvPr/>
        </p:nvCxnSpPr>
        <p:spPr>
          <a:xfrm flipV="1">
            <a:off x="7103504" y="5877272"/>
            <a:ext cx="355692" cy="0"/>
          </a:xfrm>
          <a:prstGeom prst="line">
            <a:avLst/>
          </a:prstGeom>
          <a:ln w="28575">
            <a:solidFill>
              <a:srgbClr val="FFC000"/>
            </a:solidFill>
            <a:prstDash val="dash"/>
          </a:ln>
        </p:spPr>
        <p:style>
          <a:lnRef idx="1">
            <a:schemeClr val="accent2"/>
          </a:lnRef>
          <a:fillRef idx="0">
            <a:schemeClr val="accent2"/>
          </a:fillRef>
          <a:effectRef idx="0">
            <a:schemeClr val="accent2"/>
          </a:effectRef>
          <a:fontRef idx="minor">
            <a:schemeClr val="tx1"/>
          </a:fontRef>
        </p:style>
      </p:cxnSp>
      <p:cxnSp>
        <p:nvCxnSpPr>
          <p:cNvPr id="18" name="Rak koppling 17">
            <a:extLst>
              <a:ext uri="{FF2B5EF4-FFF2-40B4-BE49-F238E27FC236}">
                <a16:creationId xmlns:a16="http://schemas.microsoft.com/office/drawing/2014/main" id="{42257C10-5169-B7F6-FD45-3BC1EF867563}"/>
              </a:ext>
            </a:extLst>
          </p:cNvPr>
          <p:cNvCxnSpPr>
            <a:cxnSpLocks/>
          </p:cNvCxnSpPr>
          <p:nvPr/>
        </p:nvCxnSpPr>
        <p:spPr>
          <a:xfrm>
            <a:off x="7104112" y="6570930"/>
            <a:ext cx="720080" cy="0"/>
          </a:xfrm>
          <a:prstGeom prst="line">
            <a:avLst/>
          </a:prstGeom>
          <a:ln w="28575">
            <a:solidFill>
              <a:srgbClr val="FFC000"/>
            </a:solidFill>
            <a:prstDash val="dash"/>
          </a:ln>
        </p:spPr>
        <p:style>
          <a:lnRef idx="1">
            <a:schemeClr val="accent2"/>
          </a:lnRef>
          <a:fillRef idx="0">
            <a:schemeClr val="accent2"/>
          </a:fillRef>
          <a:effectRef idx="0">
            <a:schemeClr val="accent2"/>
          </a:effectRef>
          <a:fontRef idx="minor">
            <a:schemeClr val="tx1"/>
          </a:fontRef>
        </p:style>
      </p:cxnSp>
      <p:cxnSp>
        <p:nvCxnSpPr>
          <p:cNvPr id="36" name="Rak pilkoppling 35">
            <a:extLst>
              <a:ext uri="{FF2B5EF4-FFF2-40B4-BE49-F238E27FC236}">
                <a16:creationId xmlns:a16="http://schemas.microsoft.com/office/drawing/2014/main" id="{4689B920-1E38-1CCA-6798-588E2C808F5C}"/>
              </a:ext>
            </a:extLst>
          </p:cNvPr>
          <p:cNvCxnSpPr>
            <a:cxnSpLocks/>
          </p:cNvCxnSpPr>
          <p:nvPr/>
        </p:nvCxnSpPr>
        <p:spPr>
          <a:xfrm>
            <a:off x="1055440" y="5373216"/>
            <a:ext cx="6624736" cy="0"/>
          </a:xfrm>
          <a:prstGeom prst="straightConnector1">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Rak pilkoppling 36">
            <a:extLst>
              <a:ext uri="{FF2B5EF4-FFF2-40B4-BE49-F238E27FC236}">
                <a16:creationId xmlns:a16="http://schemas.microsoft.com/office/drawing/2014/main" id="{0A9D04AE-8874-2A9C-64E5-63568A444658}"/>
              </a:ext>
            </a:extLst>
          </p:cNvPr>
          <p:cNvCxnSpPr>
            <a:cxnSpLocks/>
          </p:cNvCxnSpPr>
          <p:nvPr/>
        </p:nvCxnSpPr>
        <p:spPr>
          <a:xfrm flipV="1">
            <a:off x="1055440" y="1772816"/>
            <a:ext cx="12102" cy="5047953"/>
          </a:xfrm>
          <a:prstGeom prst="straightConnector1">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Rak koppling 38">
            <a:extLst>
              <a:ext uri="{FF2B5EF4-FFF2-40B4-BE49-F238E27FC236}">
                <a16:creationId xmlns:a16="http://schemas.microsoft.com/office/drawing/2014/main" id="{CEEDBFB7-041F-F82E-A162-C0E1B6599617}"/>
              </a:ext>
            </a:extLst>
          </p:cNvPr>
          <p:cNvCxnSpPr>
            <a:cxnSpLocks/>
          </p:cNvCxnSpPr>
          <p:nvPr/>
        </p:nvCxnSpPr>
        <p:spPr>
          <a:xfrm flipH="1">
            <a:off x="1055318" y="5078468"/>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7" name="Rak koppling 46">
            <a:extLst>
              <a:ext uri="{FF2B5EF4-FFF2-40B4-BE49-F238E27FC236}">
                <a16:creationId xmlns:a16="http://schemas.microsoft.com/office/drawing/2014/main" id="{E3215F12-1276-118D-453D-EE3D7AD42321}"/>
              </a:ext>
            </a:extLst>
          </p:cNvPr>
          <p:cNvCxnSpPr>
            <a:cxnSpLocks/>
          </p:cNvCxnSpPr>
          <p:nvPr/>
        </p:nvCxnSpPr>
        <p:spPr>
          <a:xfrm flipH="1">
            <a:off x="1055440" y="4725144"/>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9" name="Rak koppling 48">
            <a:extLst>
              <a:ext uri="{FF2B5EF4-FFF2-40B4-BE49-F238E27FC236}">
                <a16:creationId xmlns:a16="http://schemas.microsoft.com/office/drawing/2014/main" id="{94070B66-B539-6F60-254C-3F01252A76A6}"/>
              </a:ext>
            </a:extLst>
          </p:cNvPr>
          <p:cNvCxnSpPr>
            <a:cxnSpLocks/>
          </p:cNvCxnSpPr>
          <p:nvPr/>
        </p:nvCxnSpPr>
        <p:spPr>
          <a:xfrm flipH="1">
            <a:off x="1055440" y="4437112"/>
            <a:ext cx="4336916" cy="6716"/>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0" name="Rak koppling 49">
            <a:extLst>
              <a:ext uri="{FF2B5EF4-FFF2-40B4-BE49-F238E27FC236}">
                <a16:creationId xmlns:a16="http://schemas.microsoft.com/office/drawing/2014/main" id="{F45B718E-493E-1DE7-DC79-0E20DB0C0D0D}"/>
              </a:ext>
            </a:extLst>
          </p:cNvPr>
          <p:cNvCxnSpPr>
            <a:cxnSpLocks/>
          </p:cNvCxnSpPr>
          <p:nvPr/>
        </p:nvCxnSpPr>
        <p:spPr>
          <a:xfrm flipH="1">
            <a:off x="1111012" y="4142364"/>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 name="Rak koppling 51">
            <a:extLst>
              <a:ext uri="{FF2B5EF4-FFF2-40B4-BE49-F238E27FC236}">
                <a16:creationId xmlns:a16="http://schemas.microsoft.com/office/drawing/2014/main" id="{6448D67D-3852-7F51-9A02-EB0ECE52757F}"/>
              </a:ext>
            </a:extLst>
          </p:cNvPr>
          <p:cNvCxnSpPr>
            <a:cxnSpLocks/>
          </p:cNvCxnSpPr>
          <p:nvPr/>
        </p:nvCxnSpPr>
        <p:spPr>
          <a:xfrm flipH="1" flipV="1">
            <a:off x="3555602" y="3789040"/>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4" name="Rak koppling 53">
            <a:extLst>
              <a:ext uri="{FF2B5EF4-FFF2-40B4-BE49-F238E27FC236}">
                <a16:creationId xmlns:a16="http://schemas.microsoft.com/office/drawing/2014/main" id="{F5A0AA4F-39D5-EEF6-65AE-6540BF10918C}"/>
              </a:ext>
            </a:extLst>
          </p:cNvPr>
          <p:cNvCxnSpPr>
            <a:cxnSpLocks/>
          </p:cNvCxnSpPr>
          <p:nvPr/>
        </p:nvCxnSpPr>
        <p:spPr>
          <a:xfrm flipH="1" flipV="1">
            <a:off x="3575720" y="3501008"/>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5" name="Rak koppling 54">
            <a:extLst>
              <a:ext uri="{FF2B5EF4-FFF2-40B4-BE49-F238E27FC236}">
                <a16:creationId xmlns:a16="http://schemas.microsoft.com/office/drawing/2014/main" id="{4712A14D-9445-2B3C-D297-20BDBFB363D7}"/>
              </a:ext>
            </a:extLst>
          </p:cNvPr>
          <p:cNvCxnSpPr>
            <a:cxnSpLocks/>
          </p:cNvCxnSpPr>
          <p:nvPr/>
        </p:nvCxnSpPr>
        <p:spPr>
          <a:xfrm flipH="1" flipV="1">
            <a:off x="3575720" y="3140968"/>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6" name="Rak koppling 55">
            <a:extLst>
              <a:ext uri="{FF2B5EF4-FFF2-40B4-BE49-F238E27FC236}">
                <a16:creationId xmlns:a16="http://schemas.microsoft.com/office/drawing/2014/main" id="{F102D7F2-C815-F2A6-26FB-1C2E97D64EDE}"/>
              </a:ext>
            </a:extLst>
          </p:cNvPr>
          <p:cNvCxnSpPr>
            <a:cxnSpLocks/>
          </p:cNvCxnSpPr>
          <p:nvPr/>
        </p:nvCxnSpPr>
        <p:spPr>
          <a:xfrm flipH="1" flipV="1">
            <a:off x="3575720" y="2852936"/>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7" name="Rak koppling 56">
            <a:extLst>
              <a:ext uri="{FF2B5EF4-FFF2-40B4-BE49-F238E27FC236}">
                <a16:creationId xmlns:a16="http://schemas.microsoft.com/office/drawing/2014/main" id="{8A972F4A-9687-0894-FAE9-E09BD95C4E7A}"/>
              </a:ext>
            </a:extLst>
          </p:cNvPr>
          <p:cNvCxnSpPr>
            <a:cxnSpLocks/>
          </p:cNvCxnSpPr>
          <p:nvPr/>
        </p:nvCxnSpPr>
        <p:spPr>
          <a:xfrm flipH="1" flipV="1">
            <a:off x="3575720" y="2544772"/>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8" name="Rak koppling 57">
            <a:extLst>
              <a:ext uri="{FF2B5EF4-FFF2-40B4-BE49-F238E27FC236}">
                <a16:creationId xmlns:a16="http://schemas.microsoft.com/office/drawing/2014/main" id="{891A5B39-763A-D881-94F7-04E6F6A6475F}"/>
              </a:ext>
            </a:extLst>
          </p:cNvPr>
          <p:cNvCxnSpPr>
            <a:cxnSpLocks/>
          </p:cNvCxnSpPr>
          <p:nvPr/>
        </p:nvCxnSpPr>
        <p:spPr>
          <a:xfrm flipH="1" flipV="1">
            <a:off x="3575720" y="2204864"/>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0" name="Rektangel 59">
            <a:extLst>
              <a:ext uri="{FF2B5EF4-FFF2-40B4-BE49-F238E27FC236}">
                <a16:creationId xmlns:a16="http://schemas.microsoft.com/office/drawing/2014/main" id="{B7C0BA6E-0F51-5191-4F2C-2D922D2AF7C3}"/>
              </a:ext>
            </a:extLst>
          </p:cNvPr>
          <p:cNvSpPr/>
          <p:nvPr/>
        </p:nvSpPr>
        <p:spPr>
          <a:xfrm>
            <a:off x="3647728" y="5511129"/>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2027</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Rektangel 60">
            <a:extLst>
              <a:ext uri="{FF2B5EF4-FFF2-40B4-BE49-F238E27FC236}">
                <a16:creationId xmlns:a16="http://schemas.microsoft.com/office/drawing/2014/main" id="{33187C01-5412-251E-FCF1-2ECF1619CAA4}"/>
              </a:ext>
            </a:extLst>
          </p:cNvPr>
          <p:cNvSpPr/>
          <p:nvPr/>
        </p:nvSpPr>
        <p:spPr>
          <a:xfrm>
            <a:off x="4091878"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2028</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Rektangel 61">
            <a:extLst>
              <a:ext uri="{FF2B5EF4-FFF2-40B4-BE49-F238E27FC236}">
                <a16:creationId xmlns:a16="http://schemas.microsoft.com/office/drawing/2014/main" id="{7CE0988F-F808-A37B-7324-5973475CF932}"/>
              </a:ext>
            </a:extLst>
          </p:cNvPr>
          <p:cNvSpPr/>
          <p:nvPr/>
        </p:nvSpPr>
        <p:spPr>
          <a:xfrm>
            <a:off x="4595934" y="55320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2029</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Rektangel 62">
            <a:extLst>
              <a:ext uri="{FF2B5EF4-FFF2-40B4-BE49-F238E27FC236}">
                <a16:creationId xmlns:a16="http://schemas.microsoft.com/office/drawing/2014/main" id="{A0A63513-A64F-D2CC-4C2F-5792839B8D5C}"/>
              </a:ext>
            </a:extLst>
          </p:cNvPr>
          <p:cNvSpPr/>
          <p:nvPr/>
        </p:nvSpPr>
        <p:spPr>
          <a:xfrm>
            <a:off x="5027982" y="55320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5" name="Rak koppling 64">
            <a:extLst>
              <a:ext uri="{FF2B5EF4-FFF2-40B4-BE49-F238E27FC236}">
                <a16:creationId xmlns:a16="http://schemas.microsoft.com/office/drawing/2014/main" id="{50A0620B-A3B3-66B0-85FF-E84B4C3208CC}"/>
              </a:ext>
            </a:extLst>
          </p:cNvPr>
          <p:cNvCxnSpPr>
            <a:cxnSpLocks/>
          </p:cNvCxnSpPr>
          <p:nvPr/>
        </p:nvCxnSpPr>
        <p:spPr>
          <a:xfrm>
            <a:off x="4007160"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ak koppling 65">
            <a:extLst>
              <a:ext uri="{FF2B5EF4-FFF2-40B4-BE49-F238E27FC236}">
                <a16:creationId xmlns:a16="http://schemas.microsoft.com/office/drawing/2014/main" id="{F6BF4BB3-6C49-9F47-A719-FB8F6D1CD8C8}"/>
              </a:ext>
            </a:extLst>
          </p:cNvPr>
          <p:cNvCxnSpPr>
            <a:cxnSpLocks/>
          </p:cNvCxnSpPr>
          <p:nvPr/>
        </p:nvCxnSpPr>
        <p:spPr>
          <a:xfrm>
            <a:off x="4439816"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Rak koppling 66">
            <a:extLst>
              <a:ext uri="{FF2B5EF4-FFF2-40B4-BE49-F238E27FC236}">
                <a16:creationId xmlns:a16="http://schemas.microsoft.com/office/drawing/2014/main" id="{EC95CCC1-26C6-A79A-9E82-27A62E0ABD68}"/>
              </a:ext>
            </a:extLst>
          </p:cNvPr>
          <p:cNvCxnSpPr>
            <a:cxnSpLocks/>
          </p:cNvCxnSpPr>
          <p:nvPr/>
        </p:nvCxnSpPr>
        <p:spPr>
          <a:xfrm>
            <a:off x="4870648"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ak koppling 67">
            <a:extLst>
              <a:ext uri="{FF2B5EF4-FFF2-40B4-BE49-F238E27FC236}">
                <a16:creationId xmlns:a16="http://schemas.microsoft.com/office/drawing/2014/main" id="{8C63F4AD-EEF6-346F-8420-C096376A79E8}"/>
              </a:ext>
            </a:extLst>
          </p:cNvPr>
          <p:cNvCxnSpPr>
            <a:cxnSpLocks/>
          </p:cNvCxnSpPr>
          <p:nvPr/>
        </p:nvCxnSpPr>
        <p:spPr>
          <a:xfrm>
            <a:off x="5303304"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Rak koppling 68">
            <a:extLst>
              <a:ext uri="{FF2B5EF4-FFF2-40B4-BE49-F238E27FC236}">
                <a16:creationId xmlns:a16="http://schemas.microsoft.com/office/drawing/2014/main" id="{BE6B56E5-3D91-324A-F55C-89FFEDE37ADB}"/>
              </a:ext>
            </a:extLst>
          </p:cNvPr>
          <p:cNvCxnSpPr>
            <a:cxnSpLocks/>
          </p:cNvCxnSpPr>
          <p:nvPr/>
        </p:nvCxnSpPr>
        <p:spPr>
          <a:xfrm flipH="1">
            <a:off x="1055440" y="4437112"/>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0" name="Rak koppling 69">
            <a:extLst>
              <a:ext uri="{FF2B5EF4-FFF2-40B4-BE49-F238E27FC236}">
                <a16:creationId xmlns:a16="http://schemas.microsoft.com/office/drawing/2014/main" id="{36531E4F-B8CA-0163-123D-D83846733854}"/>
              </a:ext>
            </a:extLst>
          </p:cNvPr>
          <p:cNvCxnSpPr>
            <a:cxnSpLocks/>
          </p:cNvCxnSpPr>
          <p:nvPr/>
        </p:nvCxnSpPr>
        <p:spPr>
          <a:xfrm>
            <a:off x="5807360"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ak koppling 70">
            <a:extLst>
              <a:ext uri="{FF2B5EF4-FFF2-40B4-BE49-F238E27FC236}">
                <a16:creationId xmlns:a16="http://schemas.microsoft.com/office/drawing/2014/main" id="{E47DD1F5-27B6-2F43-247D-D9AC291FA84E}"/>
              </a:ext>
            </a:extLst>
          </p:cNvPr>
          <p:cNvCxnSpPr>
            <a:cxnSpLocks/>
          </p:cNvCxnSpPr>
          <p:nvPr/>
        </p:nvCxnSpPr>
        <p:spPr>
          <a:xfrm>
            <a:off x="6240016"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ak koppling 71">
            <a:extLst>
              <a:ext uri="{FF2B5EF4-FFF2-40B4-BE49-F238E27FC236}">
                <a16:creationId xmlns:a16="http://schemas.microsoft.com/office/drawing/2014/main" id="{6CC803EF-952F-BA3A-FCD5-DD76DB5A91F9}"/>
              </a:ext>
            </a:extLst>
          </p:cNvPr>
          <p:cNvCxnSpPr>
            <a:cxnSpLocks/>
          </p:cNvCxnSpPr>
          <p:nvPr/>
        </p:nvCxnSpPr>
        <p:spPr>
          <a:xfrm>
            <a:off x="6670848"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Rak koppling 72">
            <a:extLst>
              <a:ext uri="{FF2B5EF4-FFF2-40B4-BE49-F238E27FC236}">
                <a16:creationId xmlns:a16="http://schemas.microsoft.com/office/drawing/2014/main" id="{B43E172C-1020-5120-8967-6A38CF223CC6}"/>
              </a:ext>
            </a:extLst>
          </p:cNvPr>
          <p:cNvCxnSpPr>
            <a:cxnSpLocks/>
          </p:cNvCxnSpPr>
          <p:nvPr/>
        </p:nvCxnSpPr>
        <p:spPr>
          <a:xfrm>
            <a:off x="7103504"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5" name="Rektangel 74">
            <a:extLst>
              <a:ext uri="{FF2B5EF4-FFF2-40B4-BE49-F238E27FC236}">
                <a16:creationId xmlns:a16="http://schemas.microsoft.com/office/drawing/2014/main" id="{683AEF5E-A02F-B872-D51E-2B0A3A89564B}"/>
              </a:ext>
            </a:extLst>
          </p:cNvPr>
          <p:cNvSpPr/>
          <p:nvPr/>
        </p:nvSpPr>
        <p:spPr>
          <a:xfrm>
            <a:off x="5460030"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2031</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Rektangel 75">
            <a:extLst>
              <a:ext uri="{FF2B5EF4-FFF2-40B4-BE49-F238E27FC236}">
                <a16:creationId xmlns:a16="http://schemas.microsoft.com/office/drawing/2014/main" id="{006F1370-1AC3-F917-7815-97D4D2E6574C}"/>
              </a:ext>
            </a:extLst>
          </p:cNvPr>
          <p:cNvSpPr/>
          <p:nvPr/>
        </p:nvSpPr>
        <p:spPr>
          <a:xfrm>
            <a:off x="5892078"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2032</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ktangel 76">
            <a:extLst>
              <a:ext uri="{FF2B5EF4-FFF2-40B4-BE49-F238E27FC236}">
                <a16:creationId xmlns:a16="http://schemas.microsoft.com/office/drawing/2014/main" id="{E9D2EDDD-AB5F-CD51-4F0F-116397474620}"/>
              </a:ext>
            </a:extLst>
          </p:cNvPr>
          <p:cNvSpPr/>
          <p:nvPr/>
        </p:nvSpPr>
        <p:spPr>
          <a:xfrm>
            <a:off x="6384032"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2033</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Rektangel 77">
            <a:extLst>
              <a:ext uri="{FF2B5EF4-FFF2-40B4-BE49-F238E27FC236}">
                <a16:creationId xmlns:a16="http://schemas.microsoft.com/office/drawing/2014/main" id="{56FD69D7-FDE5-51DC-6B14-1AE822ACDD62}"/>
              </a:ext>
            </a:extLst>
          </p:cNvPr>
          <p:cNvSpPr/>
          <p:nvPr/>
        </p:nvSpPr>
        <p:spPr>
          <a:xfrm>
            <a:off x="6828182"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2034</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90" name="Rak koppling 89">
            <a:extLst>
              <a:ext uri="{FF2B5EF4-FFF2-40B4-BE49-F238E27FC236}">
                <a16:creationId xmlns:a16="http://schemas.microsoft.com/office/drawing/2014/main" id="{7B0BBED5-3AB4-7E70-0E9E-576245F87249}"/>
              </a:ext>
            </a:extLst>
          </p:cNvPr>
          <p:cNvCxnSpPr>
            <a:cxnSpLocks/>
          </p:cNvCxnSpPr>
          <p:nvPr/>
        </p:nvCxnSpPr>
        <p:spPr>
          <a:xfrm>
            <a:off x="3994180" y="3487577"/>
            <a:ext cx="3214250" cy="2401443"/>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92" name="Rak koppling 91">
            <a:extLst>
              <a:ext uri="{FF2B5EF4-FFF2-40B4-BE49-F238E27FC236}">
                <a16:creationId xmlns:a16="http://schemas.microsoft.com/office/drawing/2014/main" id="{AC77AFAB-C188-014F-BF03-B28990EC0DBD}"/>
              </a:ext>
            </a:extLst>
          </p:cNvPr>
          <p:cNvCxnSpPr>
            <a:cxnSpLocks/>
          </p:cNvCxnSpPr>
          <p:nvPr/>
        </p:nvCxnSpPr>
        <p:spPr>
          <a:xfrm flipV="1">
            <a:off x="7847819" y="3469224"/>
            <a:ext cx="297645" cy="442"/>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cxnSp>
        <p:nvCxnSpPr>
          <p:cNvPr id="94" name="Rak koppling 93">
            <a:extLst>
              <a:ext uri="{FF2B5EF4-FFF2-40B4-BE49-F238E27FC236}">
                <a16:creationId xmlns:a16="http://schemas.microsoft.com/office/drawing/2014/main" id="{09E1CD93-27C6-B9B2-68D8-73E764B4CA5E}"/>
              </a:ext>
            </a:extLst>
          </p:cNvPr>
          <p:cNvCxnSpPr>
            <a:cxnSpLocks/>
          </p:cNvCxnSpPr>
          <p:nvPr/>
        </p:nvCxnSpPr>
        <p:spPr>
          <a:xfrm>
            <a:off x="7824192" y="3645024"/>
            <a:ext cx="276295" cy="0"/>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96" name="Rak koppling 95">
            <a:extLst>
              <a:ext uri="{FF2B5EF4-FFF2-40B4-BE49-F238E27FC236}">
                <a16:creationId xmlns:a16="http://schemas.microsoft.com/office/drawing/2014/main" id="{9675D78B-D011-9072-10F6-1AAB7945EB8F}"/>
              </a:ext>
            </a:extLst>
          </p:cNvPr>
          <p:cNvCxnSpPr>
            <a:cxnSpLocks/>
          </p:cNvCxnSpPr>
          <p:nvPr/>
        </p:nvCxnSpPr>
        <p:spPr>
          <a:xfrm flipV="1">
            <a:off x="7857466" y="4075710"/>
            <a:ext cx="254758" cy="1362"/>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99" name="Rak koppling 98">
            <a:extLst>
              <a:ext uri="{FF2B5EF4-FFF2-40B4-BE49-F238E27FC236}">
                <a16:creationId xmlns:a16="http://schemas.microsoft.com/office/drawing/2014/main" id="{1784419B-1363-B04B-9C0A-C88CB59592BE}"/>
              </a:ext>
            </a:extLst>
          </p:cNvPr>
          <p:cNvCxnSpPr>
            <a:cxnSpLocks/>
          </p:cNvCxnSpPr>
          <p:nvPr/>
        </p:nvCxnSpPr>
        <p:spPr>
          <a:xfrm flipH="1">
            <a:off x="1055440" y="609329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0" name="Rak koppling 99">
            <a:extLst>
              <a:ext uri="{FF2B5EF4-FFF2-40B4-BE49-F238E27FC236}">
                <a16:creationId xmlns:a16="http://schemas.microsoft.com/office/drawing/2014/main" id="{77BE15AB-32F2-1330-488B-1C10FF9D14FA}"/>
              </a:ext>
            </a:extLst>
          </p:cNvPr>
          <p:cNvCxnSpPr>
            <a:cxnSpLocks/>
          </p:cNvCxnSpPr>
          <p:nvPr/>
        </p:nvCxnSpPr>
        <p:spPr>
          <a:xfrm flipH="1">
            <a:off x="1055562" y="5739972"/>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1" name="Rak koppling 100">
            <a:extLst>
              <a:ext uri="{FF2B5EF4-FFF2-40B4-BE49-F238E27FC236}">
                <a16:creationId xmlns:a16="http://schemas.microsoft.com/office/drawing/2014/main" id="{7958CB09-4913-8AB0-16FA-E809FE7AED22}"/>
              </a:ext>
            </a:extLst>
          </p:cNvPr>
          <p:cNvCxnSpPr>
            <a:cxnSpLocks/>
          </p:cNvCxnSpPr>
          <p:nvPr/>
        </p:nvCxnSpPr>
        <p:spPr>
          <a:xfrm flipH="1">
            <a:off x="1055440" y="681337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2" name="Rak koppling 101">
            <a:extLst>
              <a:ext uri="{FF2B5EF4-FFF2-40B4-BE49-F238E27FC236}">
                <a16:creationId xmlns:a16="http://schemas.microsoft.com/office/drawing/2014/main" id="{8A5353D0-99A5-F5E1-1428-989320707081}"/>
              </a:ext>
            </a:extLst>
          </p:cNvPr>
          <p:cNvCxnSpPr>
            <a:cxnSpLocks/>
          </p:cNvCxnSpPr>
          <p:nvPr/>
        </p:nvCxnSpPr>
        <p:spPr>
          <a:xfrm flipH="1">
            <a:off x="1055562" y="6460052"/>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14B1BBE3-BAB7-FBC5-E00F-1F0C5BC243E2}"/>
              </a:ext>
            </a:extLst>
          </p:cNvPr>
          <p:cNvSpPr/>
          <p:nvPr/>
        </p:nvSpPr>
        <p:spPr>
          <a:xfrm>
            <a:off x="695400" y="56844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100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Rektangel 103">
            <a:extLst>
              <a:ext uri="{FF2B5EF4-FFF2-40B4-BE49-F238E27FC236}">
                <a16:creationId xmlns:a16="http://schemas.microsoft.com/office/drawing/2014/main" id="{93624422-3E98-3066-2D85-5B99345325B5}"/>
              </a:ext>
            </a:extLst>
          </p:cNvPr>
          <p:cNvSpPr/>
          <p:nvPr/>
        </p:nvSpPr>
        <p:spPr>
          <a:xfrm>
            <a:off x="695400" y="603607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75</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Rektangel 104">
            <a:extLst>
              <a:ext uri="{FF2B5EF4-FFF2-40B4-BE49-F238E27FC236}">
                <a16:creationId xmlns:a16="http://schemas.microsoft.com/office/drawing/2014/main" id="{82014396-DF76-0710-6997-190281584EF0}"/>
              </a:ext>
            </a:extLst>
          </p:cNvPr>
          <p:cNvSpPr/>
          <p:nvPr/>
        </p:nvSpPr>
        <p:spPr>
          <a:xfrm>
            <a:off x="695400" y="639611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50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Rektangel 105">
            <a:extLst>
              <a:ext uri="{FF2B5EF4-FFF2-40B4-BE49-F238E27FC236}">
                <a16:creationId xmlns:a16="http://schemas.microsoft.com/office/drawing/2014/main" id="{828D6B8D-D50C-7429-9CFA-9859F60B7343}"/>
              </a:ext>
            </a:extLst>
          </p:cNvPr>
          <p:cNvSpPr/>
          <p:nvPr/>
        </p:nvSpPr>
        <p:spPr>
          <a:xfrm>
            <a:off x="695400" y="675615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25</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textruta 116">
            <a:extLst>
              <a:ext uri="{FF2B5EF4-FFF2-40B4-BE49-F238E27FC236}">
                <a16:creationId xmlns:a16="http://schemas.microsoft.com/office/drawing/2014/main" id="{B75A7806-3ECD-4C1C-2033-0137833EE79D}"/>
              </a:ext>
            </a:extLst>
          </p:cNvPr>
          <p:cNvSpPr txBox="1"/>
          <p:nvPr/>
        </p:nvSpPr>
        <p:spPr>
          <a:xfrm>
            <a:off x="7824191" y="1871246"/>
            <a:ext cx="403366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Cirklar och färger anger LFM30 anslutna byggherrars redovisade projekt för år 2022</a:t>
            </a:r>
          </a:p>
        </p:txBody>
      </p:sp>
      <p:cxnSp>
        <p:nvCxnSpPr>
          <p:cNvPr id="5" name="Rak koppling 4">
            <a:extLst>
              <a:ext uri="{FF2B5EF4-FFF2-40B4-BE49-F238E27FC236}">
                <a16:creationId xmlns:a16="http://schemas.microsoft.com/office/drawing/2014/main" id="{E2232123-8FFF-2E6B-4122-FB3A40E72B68}"/>
              </a:ext>
            </a:extLst>
          </p:cNvPr>
          <p:cNvCxnSpPr>
            <a:cxnSpLocks/>
          </p:cNvCxnSpPr>
          <p:nvPr/>
        </p:nvCxnSpPr>
        <p:spPr>
          <a:xfrm flipH="1">
            <a:off x="3863752" y="4215726"/>
            <a:ext cx="1439552" cy="0"/>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12" name="Rak koppling 11">
            <a:extLst>
              <a:ext uri="{FF2B5EF4-FFF2-40B4-BE49-F238E27FC236}">
                <a16:creationId xmlns:a16="http://schemas.microsoft.com/office/drawing/2014/main" id="{A460CB83-C7D3-F040-4F1D-F8A64DC3C1BF}"/>
              </a:ext>
            </a:extLst>
          </p:cNvPr>
          <p:cNvCxnSpPr>
            <a:cxnSpLocks/>
            <a:stCxn id="48" idx="2"/>
          </p:cNvCxnSpPr>
          <p:nvPr/>
        </p:nvCxnSpPr>
        <p:spPr>
          <a:xfrm>
            <a:off x="6020660" y="2463735"/>
            <a:ext cx="4971884" cy="3495812"/>
          </a:xfrm>
          <a:prstGeom prst="line">
            <a:avLst/>
          </a:prstGeom>
          <a:ln w="7620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8180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CF48A-965F-BB7D-1909-8BA807BD6F39}"/>
            </a:ext>
          </a:extLst>
        </p:cNvPr>
        <p:cNvGrpSpPr/>
        <p:nvPr/>
      </p:nvGrpSpPr>
      <p:grpSpPr>
        <a:xfrm>
          <a:off x="0" y="0"/>
          <a:ext cx="0" cy="0"/>
          <a:chOff x="0" y="0"/>
          <a:chExt cx="0" cy="0"/>
        </a:xfrm>
      </p:grpSpPr>
      <p:sp>
        <p:nvSpPr>
          <p:cNvPr id="85" name="Rektangel 84">
            <a:extLst>
              <a:ext uri="{FF2B5EF4-FFF2-40B4-BE49-F238E27FC236}">
                <a16:creationId xmlns:a16="http://schemas.microsoft.com/office/drawing/2014/main" id="{1CF6FB3E-9DF5-C7C0-55F4-A8C0DE4761C1}"/>
              </a:ext>
            </a:extLst>
          </p:cNvPr>
          <p:cNvSpPr/>
          <p:nvPr/>
        </p:nvSpPr>
        <p:spPr>
          <a:xfrm>
            <a:off x="6621507" y="5721663"/>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94</a:t>
            </a:r>
          </a:p>
        </p:txBody>
      </p:sp>
      <p:pic>
        <p:nvPicPr>
          <p:cNvPr id="8" name="Bildobjekt 7">
            <a:extLst>
              <a:ext uri="{FF2B5EF4-FFF2-40B4-BE49-F238E27FC236}">
                <a16:creationId xmlns:a16="http://schemas.microsoft.com/office/drawing/2014/main" id="{A3757778-C3CF-F954-A451-6824C03739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617" t="19260" r="40637" b="16199"/>
          <a:stretch/>
        </p:blipFill>
        <p:spPr>
          <a:xfrm>
            <a:off x="-41034" y="1875572"/>
            <a:ext cx="4348839" cy="3914412"/>
          </a:xfrm>
          <a:prstGeom prst="rect">
            <a:avLst/>
          </a:prstGeom>
        </p:spPr>
      </p:pic>
      <p:sp>
        <p:nvSpPr>
          <p:cNvPr id="116" name="Rektangel: rundade hörn 115">
            <a:extLst>
              <a:ext uri="{FF2B5EF4-FFF2-40B4-BE49-F238E27FC236}">
                <a16:creationId xmlns:a16="http://schemas.microsoft.com/office/drawing/2014/main" id="{ECCC55B6-7A2D-843E-9FA4-ECE19FE57880}"/>
              </a:ext>
            </a:extLst>
          </p:cNvPr>
          <p:cNvSpPr/>
          <p:nvPr/>
        </p:nvSpPr>
        <p:spPr>
          <a:xfrm>
            <a:off x="7459196" y="1772816"/>
            <a:ext cx="4500414" cy="301852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ubrik 1">
            <a:extLst>
              <a:ext uri="{FF2B5EF4-FFF2-40B4-BE49-F238E27FC236}">
                <a16:creationId xmlns:a16="http://schemas.microsoft.com/office/drawing/2014/main" id="{FDFC7FD7-31B9-C22B-F71C-76810B6D720F}"/>
              </a:ext>
            </a:extLst>
          </p:cNvPr>
          <p:cNvSpPr txBox="1">
            <a:spLocks/>
          </p:cNvSpPr>
          <p:nvPr/>
        </p:nvSpPr>
        <p:spPr>
          <a:xfrm>
            <a:off x="838200" y="320520"/>
            <a:ext cx="10515600" cy="1325563"/>
          </a:xfrm>
          <a:prstGeom prst="rect">
            <a:avLst/>
          </a:prstGeom>
        </p:spPr>
        <p:txBody>
          <a:bodyPr>
            <a:normAutofit fontScale="97500"/>
          </a:bodyPr>
          <a:lst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4400" b="1" i="0" u="none" strike="noStrike" kern="1200" cap="none" spc="0" normalizeH="0" baseline="0" noProof="0">
                <a:ln>
                  <a:noFill/>
                </a:ln>
                <a:solidFill>
                  <a:srgbClr val="00ABC2"/>
                </a:solidFill>
                <a:effectLst/>
                <a:uLnTx/>
                <a:uFillTx/>
                <a:latin typeface="AntartidaRounded Essential Ligh" panose="02000000000000000000"/>
                <a:ea typeface="+mj-ea"/>
                <a:cs typeface="+mj-cs"/>
              </a:rPr>
              <a:t>Framåtblick: Allt tuffare målgränsvärden</a:t>
            </a:r>
            <a:endParaRPr kumimoji="0" lang="sv-SE" sz="3200" b="1" i="0" u="none" strike="noStrike" kern="1200" cap="none" spc="0" normalizeH="0" baseline="0" noProof="0">
              <a:ln>
                <a:noFill/>
              </a:ln>
              <a:solidFill>
                <a:srgbClr val="00ABC2"/>
              </a:solidFill>
              <a:effectLst/>
              <a:uLnTx/>
              <a:uFillTx/>
              <a:latin typeface="AntartidaRounded Essential Ligh" panose="02000000000000000000" pitchFamily="2" charset="0"/>
              <a:ea typeface="+mj-ea"/>
              <a:cs typeface="+mj-cs"/>
            </a:endParaRPr>
          </a:p>
        </p:txBody>
      </p:sp>
      <p:sp>
        <p:nvSpPr>
          <p:cNvPr id="16" name="Platshållare för innehåll 2">
            <a:extLst>
              <a:ext uri="{FF2B5EF4-FFF2-40B4-BE49-F238E27FC236}">
                <a16:creationId xmlns:a16="http://schemas.microsoft.com/office/drawing/2014/main" id="{26F2A9DE-A172-57D6-F5A5-001FFEC3E6A9}"/>
              </a:ext>
            </a:extLst>
          </p:cNvPr>
          <p:cNvSpPr txBox="1">
            <a:spLocks/>
          </p:cNvSpPr>
          <p:nvPr/>
        </p:nvSpPr>
        <p:spPr>
          <a:xfrm>
            <a:off x="838200" y="1184359"/>
            <a:ext cx="10515600" cy="43513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400" b="0" i="0" u="none" strike="noStrike" kern="1200" cap="none" spc="0" normalizeH="0" baseline="0" noProof="0">
              <a:ln>
                <a:noFill/>
              </a:ln>
              <a:solidFill>
                <a:srgbClr val="174659"/>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F3D5FC49-DC70-C41F-3D77-8D286FAD25C6}"/>
              </a:ext>
            </a:extLst>
          </p:cNvPr>
          <p:cNvSpPr txBox="1"/>
          <p:nvPr/>
        </p:nvSpPr>
        <p:spPr>
          <a:xfrm>
            <a:off x="1261515" y="1406898"/>
            <a:ext cx="21813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prstClr val="black"/>
                </a:solidFill>
                <a:effectLst/>
                <a:uLnTx/>
                <a:uFillTx/>
                <a:latin typeface="Calibri" panose="020F0502020204030204"/>
                <a:ea typeface="+mn-ea"/>
                <a:cs typeface="+mn-cs"/>
              </a:rPr>
              <a:t>Lokaler</a:t>
            </a:r>
          </a:p>
        </p:txBody>
      </p:sp>
      <p:sp>
        <p:nvSpPr>
          <p:cNvPr id="23" name="textruta 22">
            <a:extLst>
              <a:ext uri="{FF2B5EF4-FFF2-40B4-BE49-F238E27FC236}">
                <a16:creationId xmlns:a16="http://schemas.microsoft.com/office/drawing/2014/main" id="{EB538B3C-A27F-E737-DBFA-890EA6A93F5C}"/>
              </a:ext>
            </a:extLst>
          </p:cNvPr>
          <p:cNvSpPr txBox="1"/>
          <p:nvPr/>
        </p:nvSpPr>
        <p:spPr>
          <a:xfrm>
            <a:off x="1601840" y="5669445"/>
            <a:ext cx="260985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4" name="textruta 23">
            <a:extLst>
              <a:ext uri="{FF2B5EF4-FFF2-40B4-BE49-F238E27FC236}">
                <a16:creationId xmlns:a16="http://schemas.microsoft.com/office/drawing/2014/main" id="{333B324E-39BD-BE9E-252B-1E68169635D9}"/>
              </a:ext>
            </a:extLst>
          </p:cNvPr>
          <p:cNvSpPr txBox="1"/>
          <p:nvPr/>
        </p:nvSpPr>
        <p:spPr>
          <a:xfrm>
            <a:off x="5806236" y="5669445"/>
            <a:ext cx="260985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9" name="textruta 28">
            <a:extLst>
              <a:ext uri="{FF2B5EF4-FFF2-40B4-BE49-F238E27FC236}">
                <a16:creationId xmlns:a16="http://schemas.microsoft.com/office/drawing/2014/main" id="{895E9CF4-E9F8-59A7-136B-B159A228F9E9}"/>
              </a:ext>
            </a:extLst>
          </p:cNvPr>
          <p:cNvSpPr txBox="1"/>
          <p:nvPr/>
        </p:nvSpPr>
        <p:spPr>
          <a:xfrm>
            <a:off x="8217472" y="3554335"/>
            <a:ext cx="2347372"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Rekommenderad minimumtrend att sänka  CO2e från 2020 till 2030</a:t>
            </a:r>
          </a:p>
        </p:txBody>
      </p:sp>
      <p:cxnSp>
        <p:nvCxnSpPr>
          <p:cNvPr id="30" name="Rak koppling 29">
            <a:extLst>
              <a:ext uri="{FF2B5EF4-FFF2-40B4-BE49-F238E27FC236}">
                <a16:creationId xmlns:a16="http://schemas.microsoft.com/office/drawing/2014/main" id="{E0CDC4CC-105A-DBBE-DDB6-B8F86077110D}"/>
              </a:ext>
            </a:extLst>
          </p:cNvPr>
          <p:cNvCxnSpPr>
            <a:cxnSpLocks/>
          </p:cNvCxnSpPr>
          <p:nvPr/>
        </p:nvCxnSpPr>
        <p:spPr>
          <a:xfrm>
            <a:off x="9087096" y="6467317"/>
            <a:ext cx="279053" cy="0"/>
          </a:xfrm>
          <a:prstGeom prst="line">
            <a:avLst/>
          </a:prstGeom>
          <a:ln w="28575">
            <a:solidFill>
              <a:srgbClr val="FFC000"/>
            </a:solidFill>
            <a:prstDash val="sysDash"/>
          </a:ln>
        </p:spPr>
        <p:style>
          <a:lnRef idx="1">
            <a:schemeClr val="accent2"/>
          </a:lnRef>
          <a:fillRef idx="0">
            <a:schemeClr val="accent2"/>
          </a:fillRef>
          <a:effectRef idx="0">
            <a:schemeClr val="accent2"/>
          </a:effectRef>
          <a:fontRef idx="minor">
            <a:schemeClr val="tx1"/>
          </a:fontRef>
        </p:style>
      </p:cxnSp>
      <p:pic>
        <p:nvPicPr>
          <p:cNvPr id="32" name="Bildobjekt 31" descr="En bild som visar skärmbild, text, diagram, design&#10;&#10;Automatiskt genererad beskrivning">
            <a:extLst>
              <a:ext uri="{FF2B5EF4-FFF2-40B4-BE49-F238E27FC236}">
                <a16:creationId xmlns:a16="http://schemas.microsoft.com/office/drawing/2014/main" id="{0EE38974-2BFF-90C1-02F6-DFE8247FEB7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891" t="58369" r="41465" b="32240"/>
          <a:stretch/>
        </p:blipFill>
        <p:spPr>
          <a:xfrm>
            <a:off x="7709315" y="2276872"/>
            <a:ext cx="4220248" cy="556854"/>
          </a:xfrm>
          <a:prstGeom prst="rect">
            <a:avLst/>
          </a:prstGeom>
        </p:spPr>
      </p:pic>
      <p:pic>
        <p:nvPicPr>
          <p:cNvPr id="33" name="Bildobjekt 32" descr="En bild som visar skärmbild, text, diagram, design&#10;&#10;Automatiskt genererad beskrivning">
            <a:extLst>
              <a:ext uri="{FF2B5EF4-FFF2-40B4-BE49-F238E27FC236}">
                <a16:creationId xmlns:a16="http://schemas.microsoft.com/office/drawing/2014/main" id="{8FCEA02D-034B-2481-144B-8A0D7E3973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891" t="66363" r="52055" b="23487"/>
          <a:stretch/>
        </p:blipFill>
        <p:spPr>
          <a:xfrm>
            <a:off x="7721840" y="2582952"/>
            <a:ext cx="3598377" cy="659861"/>
          </a:xfrm>
          <a:prstGeom prst="rect">
            <a:avLst/>
          </a:prstGeom>
        </p:spPr>
      </p:pic>
      <p:cxnSp>
        <p:nvCxnSpPr>
          <p:cNvPr id="35" name="Rak koppling 34">
            <a:extLst>
              <a:ext uri="{FF2B5EF4-FFF2-40B4-BE49-F238E27FC236}">
                <a16:creationId xmlns:a16="http://schemas.microsoft.com/office/drawing/2014/main" id="{8D6E66DB-E020-23CD-7224-245BD9A65AB2}"/>
              </a:ext>
            </a:extLst>
          </p:cNvPr>
          <p:cNvCxnSpPr>
            <a:cxnSpLocks/>
          </p:cNvCxnSpPr>
          <p:nvPr/>
        </p:nvCxnSpPr>
        <p:spPr>
          <a:xfrm>
            <a:off x="3575720" y="2348880"/>
            <a:ext cx="2237180"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Rak koppling 40">
            <a:extLst>
              <a:ext uri="{FF2B5EF4-FFF2-40B4-BE49-F238E27FC236}">
                <a16:creationId xmlns:a16="http://schemas.microsoft.com/office/drawing/2014/main" id="{656F9935-1000-0B25-18E0-E369328B89A6}"/>
              </a:ext>
            </a:extLst>
          </p:cNvPr>
          <p:cNvCxnSpPr>
            <a:cxnSpLocks/>
          </p:cNvCxnSpPr>
          <p:nvPr/>
        </p:nvCxnSpPr>
        <p:spPr>
          <a:xfrm>
            <a:off x="7824192" y="4375892"/>
            <a:ext cx="27905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textruta 42">
            <a:extLst>
              <a:ext uri="{FF2B5EF4-FFF2-40B4-BE49-F238E27FC236}">
                <a16:creationId xmlns:a16="http://schemas.microsoft.com/office/drawing/2014/main" id="{736DFDAA-78BD-2D5C-9DBC-761B89FE0C88}"/>
              </a:ext>
            </a:extLst>
          </p:cNvPr>
          <p:cNvSpPr txBox="1"/>
          <p:nvPr/>
        </p:nvSpPr>
        <p:spPr>
          <a:xfrm>
            <a:off x="8217472" y="4215726"/>
            <a:ext cx="234737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Ev lagkrav 2027 -2031, sen ny översyn</a:t>
            </a:r>
          </a:p>
        </p:txBody>
      </p:sp>
      <p:sp>
        <p:nvSpPr>
          <p:cNvPr id="48" name="Rektangel 47">
            <a:extLst>
              <a:ext uri="{FF2B5EF4-FFF2-40B4-BE49-F238E27FC236}">
                <a16:creationId xmlns:a16="http://schemas.microsoft.com/office/drawing/2014/main" id="{B6C94103-C2C5-D76C-5D51-544E4166C9D6}"/>
              </a:ext>
            </a:extLst>
          </p:cNvPr>
          <p:cNvSpPr/>
          <p:nvPr/>
        </p:nvSpPr>
        <p:spPr>
          <a:xfrm>
            <a:off x="5807968" y="2276872"/>
            <a:ext cx="425384" cy="1868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385</a:t>
            </a:r>
          </a:p>
        </p:txBody>
      </p:sp>
      <p:sp>
        <p:nvSpPr>
          <p:cNvPr id="51" name="Rektangel 50">
            <a:extLst>
              <a:ext uri="{FF2B5EF4-FFF2-40B4-BE49-F238E27FC236}">
                <a16:creationId xmlns:a16="http://schemas.microsoft.com/office/drawing/2014/main" id="{8102632A-E7E3-0BDB-57F8-18A2EA4EF466}"/>
              </a:ext>
            </a:extLst>
          </p:cNvPr>
          <p:cNvSpPr/>
          <p:nvPr/>
        </p:nvSpPr>
        <p:spPr>
          <a:xfrm>
            <a:off x="4262039" y="4141046"/>
            <a:ext cx="177777" cy="2240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 name="Rak koppling 1">
            <a:extLst>
              <a:ext uri="{FF2B5EF4-FFF2-40B4-BE49-F238E27FC236}">
                <a16:creationId xmlns:a16="http://schemas.microsoft.com/office/drawing/2014/main" id="{A6B1C0DD-A723-28BF-EC62-5F7FCB60F2E1}"/>
              </a:ext>
            </a:extLst>
          </p:cNvPr>
          <p:cNvCxnSpPr>
            <a:cxnSpLocks/>
          </p:cNvCxnSpPr>
          <p:nvPr/>
        </p:nvCxnSpPr>
        <p:spPr>
          <a:xfrm>
            <a:off x="1055318" y="2467243"/>
            <a:ext cx="6048186" cy="4103687"/>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sp>
        <p:nvSpPr>
          <p:cNvPr id="14" name="textruta 13">
            <a:extLst>
              <a:ext uri="{FF2B5EF4-FFF2-40B4-BE49-F238E27FC236}">
                <a16:creationId xmlns:a16="http://schemas.microsoft.com/office/drawing/2014/main" id="{BBC5123B-4434-E051-7EAE-6DE4041C285D}"/>
              </a:ext>
            </a:extLst>
          </p:cNvPr>
          <p:cNvSpPr txBox="1"/>
          <p:nvPr/>
        </p:nvSpPr>
        <p:spPr>
          <a:xfrm>
            <a:off x="8199749" y="3356992"/>
            <a:ext cx="234737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Lund &amp; Gbg</a:t>
            </a:r>
          </a:p>
        </p:txBody>
      </p:sp>
      <p:sp>
        <p:nvSpPr>
          <p:cNvPr id="10" name="Rektangel 9">
            <a:extLst>
              <a:ext uri="{FF2B5EF4-FFF2-40B4-BE49-F238E27FC236}">
                <a16:creationId xmlns:a16="http://schemas.microsoft.com/office/drawing/2014/main" id="{8A21C011-6229-6BEC-F4B5-CBFB503ECC2F}"/>
              </a:ext>
            </a:extLst>
          </p:cNvPr>
          <p:cNvSpPr/>
          <p:nvPr/>
        </p:nvSpPr>
        <p:spPr>
          <a:xfrm>
            <a:off x="7963705" y="6440125"/>
            <a:ext cx="2308759" cy="1443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SBT 2035=37 utan kolsänka i byggnadsverk</a:t>
            </a:r>
          </a:p>
        </p:txBody>
      </p:sp>
      <p:sp>
        <p:nvSpPr>
          <p:cNvPr id="34" name="Rektangel 33">
            <a:extLst>
              <a:ext uri="{FF2B5EF4-FFF2-40B4-BE49-F238E27FC236}">
                <a16:creationId xmlns:a16="http://schemas.microsoft.com/office/drawing/2014/main" id="{66FB32CF-DF2B-0474-1BDE-E1ACF4DADC89}"/>
              </a:ext>
            </a:extLst>
          </p:cNvPr>
          <p:cNvSpPr/>
          <p:nvPr/>
        </p:nvSpPr>
        <p:spPr>
          <a:xfrm>
            <a:off x="7492186" y="5767700"/>
            <a:ext cx="3097974" cy="2557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ISO 14068 (</a:t>
            </a:r>
            <a:r>
              <a:rPr kumimoji="0" lang="sv-SE" sz="900" b="0" i="0" u="none" strike="noStrike" kern="1200" cap="none" spc="0" normalizeH="0" baseline="0" noProof="0" err="1">
                <a:ln>
                  <a:noFill/>
                </a:ln>
                <a:solidFill>
                  <a:sysClr val="windowText" lastClr="000000"/>
                </a:solidFill>
                <a:effectLst/>
                <a:uLnTx/>
                <a:uFillTx/>
                <a:latin typeface="Calibri" panose="020F0502020204030204"/>
                <a:ea typeface="+mn-ea"/>
                <a:cs typeface="+mn-cs"/>
              </a:rPr>
              <a:t>claim</a:t>
            </a: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  2035=94 inkl kolsänka i byggnadsverk</a:t>
            </a:r>
          </a:p>
        </p:txBody>
      </p:sp>
      <p:cxnSp>
        <p:nvCxnSpPr>
          <p:cNvPr id="6" name="Rak koppling 5">
            <a:extLst>
              <a:ext uri="{FF2B5EF4-FFF2-40B4-BE49-F238E27FC236}">
                <a16:creationId xmlns:a16="http://schemas.microsoft.com/office/drawing/2014/main" id="{7536F653-29C6-005C-77D2-C89F234552EE}"/>
              </a:ext>
            </a:extLst>
          </p:cNvPr>
          <p:cNvCxnSpPr>
            <a:cxnSpLocks/>
          </p:cNvCxnSpPr>
          <p:nvPr/>
        </p:nvCxnSpPr>
        <p:spPr>
          <a:xfrm>
            <a:off x="1055318" y="2420888"/>
            <a:ext cx="4247986" cy="1080120"/>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3" name="Rak koppling 2">
            <a:extLst>
              <a:ext uri="{FF2B5EF4-FFF2-40B4-BE49-F238E27FC236}">
                <a16:creationId xmlns:a16="http://schemas.microsoft.com/office/drawing/2014/main" id="{B7A97277-AC3B-E659-F464-B8D733F005D0}"/>
              </a:ext>
            </a:extLst>
          </p:cNvPr>
          <p:cNvCxnSpPr>
            <a:cxnSpLocks/>
          </p:cNvCxnSpPr>
          <p:nvPr/>
        </p:nvCxnSpPr>
        <p:spPr>
          <a:xfrm>
            <a:off x="5303304" y="3501008"/>
            <a:ext cx="1938774" cy="2416828"/>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7" name="Rak koppling 6">
            <a:extLst>
              <a:ext uri="{FF2B5EF4-FFF2-40B4-BE49-F238E27FC236}">
                <a16:creationId xmlns:a16="http://schemas.microsoft.com/office/drawing/2014/main" id="{2FC7A8C8-C865-6673-1F71-FD9F87486D19}"/>
              </a:ext>
            </a:extLst>
          </p:cNvPr>
          <p:cNvCxnSpPr>
            <a:cxnSpLocks/>
          </p:cNvCxnSpPr>
          <p:nvPr/>
        </p:nvCxnSpPr>
        <p:spPr>
          <a:xfrm flipV="1">
            <a:off x="7103504" y="5877272"/>
            <a:ext cx="355692" cy="0"/>
          </a:xfrm>
          <a:prstGeom prst="line">
            <a:avLst/>
          </a:prstGeom>
          <a:ln w="28575">
            <a:solidFill>
              <a:srgbClr val="FFC000"/>
            </a:solidFill>
            <a:prstDash val="dash"/>
          </a:ln>
        </p:spPr>
        <p:style>
          <a:lnRef idx="1">
            <a:schemeClr val="accent2"/>
          </a:lnRef>
          <a:fillRef idx="0">
            <a:schemeClr val="accent2"/>
          </a:fillRef>
          <a:effectRef idx="0">
            <a:schemeClr val="accent2"/>
          </a:effectRef>
          <a:fontRef idx="minor">
            <a:schemeClr val="tx1"/>
          </a:fontRef>
        </p:style>
      </p:cxnSp>
      <p:cxnSp>
        <p:nvCxnSpPr>
          <p:cNvPr id="18" name="Rak koppling 17">
            <a:extLst>
              <a:ext uri="{FF2B5EF4-FFF2-40B4-BE49-F238E27FC236}">
                <a16:creationId xmlns:a16="http://schemas.microsoft.com/office/drawing/2014/main" id="{F8DEE654-B353-A51C-EAF3-3041650F5C92}"/>
              </a:ext>
            </a:extLst>
          </p:cNvPr>
          <p:cNvCxnSpPr>
            <a:cxnSpLocks/>
          </p:cNvCxnSpPr>
          <p:nvPr/>
        </p:nvCxnSpPr>
        <p:spPr>
          <a:xfrm>
            <a:off x="7104112" y="6570930"/>
            <a:ext cx="720080" cy="0"/>
          </a:xfrm>
          <a:prstGeom prst="line">
            <a:avLst/>
          </a:prstGeom>
          <a:ln w="28575">
            <a:solidFill>
              <a:srgbClr val="FFC000"/>
            </a:solidFill>
            <a:prstDash val="dash"/>
          </a:ln>
        </p:spPr>
        <p:style>
          <a:lnRef idx="1">
            <a:schemeClr val="accent2"/>
          </a:lnRef>
          <a:fillRef idx="0">
            <a:schemeClr val="accent2"/>
          </a:fillRef>
          <a:effectRef idx="0">
            <a:schemeClr val="accent2"/>
          </a:effectRef>
          <a:fontRef idx="minor">
            <a:schemeClr val="tx1"/>
          </a:fontRef>
        </p:style>
      </p:cxnSp>
      <p:cxnSp>
        <p:nvCxnSpPr>
          <p:cNvPr id="36" name="Rak pilkoppling 35">
            <a:extLst>
              <a:ext uri="{FF2B5EF4-FFF2-40B4-BE49-F238E27FC236}">
                <a16:creationId xmlns:a16="http://schemas.microsoft.com/office/drawing/2014/main" id="{AFE5C044-1DE5-F74C-8C3C-469F31A35A6F}"/>
              </a:ext>
            </a:extLst>
          </p:cNvPr>
          <p:cNvCxnSpPr>
            <a:cxnSpLocks/>
          </p:cNvCxnSpPr>
          <p:nvPr/>
        </p:nvCxnSpPr>
        <p:spPr>
          <a:xfrm>
            <a:off x="1055440" y="5373216"/>
            <a:ext cx="6624736" cy="0"/>
          </a:xfrm>
          <a:prstGeom prst="straightConnector1">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Rak pilkoppling 36">
            <a:extLst>
              <a:ext uri="{FF2B5EF4-FFF2-40B4-BE49-F238E27FC236}">
                <a16:creationId xmlns:a16="http://schemas.microsoft.com/office/drawing/2014/main" id="{2F5FE5F7-945E-776F-F7C6-537582D5BCB2}"/>
              </a:ext>
            </a:extLst>
          </p:cNvPr>
          <p:cNvCxnSpPr>
            <a:cxnSpLocks/>
          </p:cNvCxnSpPr>
          <p:nvPr/>
        </p:nvCxnSpPr>
        <p:spPr>
          <a:xfrm flipV="1">
            <a:off x="1055440" y="1772816"/>
            <a:ext cx="12102" cy="5047953"/>
          </a:xfrm>
          <a:prstGeom prst="straightConnector1">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Rak koppling 38">
            <a:extLst>
              <a:ext uri="{FF2B5EF4-FFF2-40B4-BE49-F238E27FC236}">
                <a16:creationId xmlns:a16="http://schemas.microsoft.com/office/drawing/2014/main" id="{18A20D37-76CA-A1D9-23C1-A2210C41B6F8}"/>
              </a:ext>
            </a:extLst>
          </p:cNvPr>
          <p:cNvCxnSpPr>
            <a:cxnSpLocks/>
          </p:cNvCxnSpPr>
          <p:nvPr/>
        </p:nvCxnSpPr>
        <p:spPr>
          <a:xfrm flipH="1">
            <a:off x="1055318" y="506121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7" name="Rak koppling 46">
            <a:extLst>
              <a:ext uri="{FF2B5EF4-FFF2-40B4-BE49-F238E27FC236}">
                <a16:creationId xmlns:a16="http://schemas.microsoft.com/office/drawing/2014/main" id="{8F3063E3-6B98-ADAE-0FBA-60CF0B44BCB5}"/>
              </a:ext>
            </a:extLst>
          </p:cNvPr>
          <p:cNvCxnSpPr>
            <a:cxnSpLocks/>
          </p:cNvCxnSpPr>
          <p:nvPr/>
        </p:nvCxnSpPr>
        <p:spPr>
          <a:xfrm flipH="1">
            <a:off x="1055440" y="4733770"/>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9" name="Rak koppling 48">
            <a:extLst>
              <a:ext uri="{FF2B5EF4-FFF2-40B4-BE49-F238E27FC236}">
                <a16:creationId xmlns:a16="http://schemas.microsoft.com/office/drawing/2014/main" id="{5B7C745E-AC89-32FE-FC34-F587B3D93335}"/>
              </a:ext>
            </a:extLst>
          </p:cNvPr>
          <p:cNvCxnSpPr>
            <a:cxnSpLocks/>
          </p:cNvCxnSpPr>
          <p:nvPr/>
        </p:nvCxnSpPr>
        <p:spPr>
          <a:xfrm flipH="1">
            <a:off x="1055440" y="4437112"/>
            <a:ext cx="4336916" cy="6716"/>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0" name="Rak koppling 49">
            <a:extLst>
              <a:ext uri="{FF2B5EF4-FFF2-40B4-BE49-F238E27FC236}">
                <a16:creationId xmlns:a16="http://schemas.microsoft.com/office/drawing/2014/main" id="{73265A47-BA65-B575-9D4C-F916715B1B71}"/>
              </a:ext>
            </a:extLst>
          </p:cNvPr>
          <p:cNvCxnSpPr>
            <a:cxnSpLocks/>
          </p:cNvCxnSpPr>
          <p:nvPr/>
        </p:nvCxnSpPr>
        <p:spPr>
          <a:xfrm flipH="1">
            <a:off x="1111012" y="4107860"/>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 name="Rak koppling 51">
            <a:extLst>
              <a:ext uri="{FF2B5EF4-FFF2-40B4-BE49-F238E27FC236}">
                <a16:creationId xmlns:a16="http://schemas.microsoft.com/office/drawing/2014/main" id="{E2DB7B66-7729-B105-4689-07EFF280E870}"/>
              </a:ext>
            </a:extLst>
          </p:cNvPr>
          <p:cNvCxnSpPr>
            <a:cxnSpLocks/>
          </p:cNvCxnSpPr>
          <p:nvPr/>
        </p:nvCxnSpPr>
        <p:spPr>
          <a:xfrm flipH="1" flipV="1">
            <a:off x="3555602" y="3789040"/>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4" name="Rak koppling 53">
            <a:extLst>
              <a:ext uri="{FF2B5EF4-FFF2-40B4-BE49-F238E27FC236}">
                <a16:creationId xmlns:a16="http://schemas.microsoft.com/office/drawing/2014/main" id="{F778EB14-9C36-A2C1-6ECB-70AF3E986FD4}"/>
              </a:ext>
            </a:extLst>
          </p:cNvPr>
          <p:cNvCxnSpPr>
            <a:cxnSpLocks/>
          </p:cNvCxnSpPr>
          <p:nvPr/>
        </p:nvCxnSpPr>
        <p:spPr>
          <a:xfrm flipH="1" flipV="1">
            <a:off x="3575720" y="3501008"/>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5" name="Rak koppling 54">
            <a:extLst>
              <a:ext uri="{FF2B5EF4-FFF2-40B4-BE49-F238E27FC236}">
                <a16:creationId xmlns:a16="http://schemas.microsoft.com/office/drawing/2014/main" id="{71FEB103-2DFC-BE3D-1AF9-771EDBB9CE5E}"/>
              </a:ext>
            </a:extLst>
          </p:cNvPr>
          <p:cNvCxnSpPr>
            <a:cxnSpLocks/>
          </p:cNvCxnSpPr>
          <p:nvPr/>
        </p:nvCxnSpPr>
        <p:spPr>
          <a:xfrm flipH="1" flipV="1">
            <a:off x="3575720" y="3140968"/>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6" name="Rak koppling 55">
            <a:extLst>
              <a:ext uri="{FF2B5EF4-FFF2-40B4-BE49-F238E27FC236}">
                <a16:creationId xmlns:a16="http://schemas.microsoft.com/office/drawing/2014/main" id="{9CCDEC13-C3CD-FB50-B93C-6F4B67D0BEE0}"/>
              </a:ext>
            </a:extLst>
          </p:cNvPr>
          <p:cNvCxnSpPr>
            <a:cxnSpLocks/>
          </p:cNvCxnSpPr>
          <p:nvPr/>
        </p:nvCxnSpPr>
        <p:spPr>
          <a:xfrm flipH="1" flipV="1">
            <a:off x="3575720" y="2827058"/>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7" name="Rak koppling 56">
            <a:extLst>
              <a:ext uri="{FF2B5EF4-FFF2-40B4-BE49-F238E27FC236}">
                <a16:creationId xmlns:a16="http://schemas.microsoft.com/office/drawing/2014/main" id="{0E43DCA3-733E-74FD-782A-67D3B4AA64CF}"/>
              </a:ext>
            </a:extLst>
          </p:cNvPr>
          <p:cNvCxnSpPr>
            <a:cxnSpLocks/>
          </p:cNvCxnSpPr>
          <p:nvPr/>
        </p:nvCxnSpPr>
        <p:spPr>
          <a:xfrm flipH="1" flipV="1">
            <a:off x="3575720" y="2518894"/>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8" name="Rak koppling 57">
            <a:extLst>
              <a:ext uri="{FF2B5EF4-FFF2-40B4-BE49-F238E27FC236}">
                <a16:creationId xmlns:a16="http://schemas.microsoft.com/office/drawing/2014/main" id="{85AAC2EE-563D-2FAC-4F25-4A226238EA98}"/>
              </a:ext>
            </a:extLst>
          </p:cNvPr>
          <p:cNvCxnSpPr>
            <a:cxnSpLocks/>
          </p:cNvCxnSpPr>
          <p:nvPr/>
        </p:nvCxnSpPr>
        <p:spPr>
          <a:xfrm flipH="1" flipV="1">
            <a:off x="3575720" y="2196238"/>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0" name="Rektangel 59">
            <a:extLst>
              <a:ext uri="{FF2B5EF4-FFF2-40B4-BE49-F238E27FC236}">
                <a16:creationId xmlns:a16="http://schemas.microsoft.com/office/drawing/2014/main" id="{3E02BAD4-6C79-FFB9-D6F7-AE1EE70147D0}"/>
              </a:ext>
            </a:extLst>
          </p:cNvPr>
          <p:cNvSpPr/>
          <p:nvPr/>
        </p:nvSpPr>
        <p:spPr>
          <a:xfrm>
            <a:off x="3647728" y="5511129"/>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2027</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Rektangel 60">
            <a:extLst>
              <a:ext uri="{FF2B5EF4-FFF2-40B4-BE49-F238E27FC236}">
                <a16:creationId xmlns:a16="http://schemas.microsoft.com/office/drawing/2014/main" id="{4ACA6B87-1E5A-3C85-F547-F2E49D8F5844}"/>
              </a:ext>
            </a:extLst>
          </p:cNvPr>
          <p:cNvSpPr/>
          <p:nvPr/>
        </p:nvSpPr>
        <p:spPr>
          <a:xfrm>
            <a:off x="4091878"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2028</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Rektangel 61">
            <a:extLst>
              <a:ext uri="{FF2B5EF4-FFF2-40B4-BE49-F238E27FC236}">
                <a16:creationId xmlns:a16="http://schemas.microsoft.com/office/drawing/2014/main" id="{87F42BC2-1844-EBD6-7961-3DF31AA1388A}"/>
              </a:ext>
            </a:extLst>
          </p:cNvPr>
          <p:cNvSpPr/>
          <p:nvPr/>
        </p:nvSpPr>
        <p:spPr>
          <a:xfrm>
            <a:off x="4595934" y="55320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2029</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Rektangel 62">
            <a:extLst>
              <a:ext uri="{FF2B5EF4-FFF2-40B4-BE49-F238E27FC236}">
                <a16:creationId xmlns:a16="http://schemas.microsoft.com/office/drawing/2014/main" id="{AF3494BE-D46F-7860-1063-0F33049793C8}"/>
              </a:ext>
            </a:extLst>
          </p:cNvPr>
          <p:cNvSpPr/>
          <p:nvPr/>
        </p:nvSpPr>
        <p:spPr>
          <a:xfrm>
            <a:off x="5027982" y="55320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5" name="Rak koppling 64">
            <a:extLst>
              <a:ext uri="{FF2B5EF4-FFF2-40B4-BE49-F238E27FC236}">
                <a16:creationId xmlns:a16="http://schemas.microsoft.com/office/drawing/2014/main" id="{09C2AA40-18F7-3898-28E2-3E4D18A920F6}"/>
              </a:ext>
            </a:extLst>
          </p:cNvPr>
          <p:cNvCxnSpPr>
            <a:cxnSpLocks/>
          </p:cNvCxnSpPr>
          <p:nvPr/>
        </p:nvCxnSpPr>
        <p:spPr>
          <a:xfrm>
            <a:off x="4007160"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ak koppling 65">
            <a:extLst>
              <a:ext uri="{FF2B5EF4-FFF2-40B4-BE49-F238E27FC236}">
                <a16:creationId xmlns:a16="http://schemas.microsoft.com/office/drawing/2014/main" id="{2F23F05C-0C19-840D-67B1-CEE372C509D0}"/>
              </a:ext>
            </a:extLst>
          </p:cNvPr>
          <p:cNvCxnSpPr>
            <a:cxnSpLocks/>
          </p:cNvCxnSpPr>
          <p:nvPr/>
        </p:nvCxnSpPr>
        <p:spPr>
          <a:xfrm>
            <a:off x="4439816"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Rak koppling 66">
            <a:extLst>
              <a:ext uri="{FF2B5EF4-FFF2-40B4-BE49-F238E27FC236}">
                <a16:creationId xmlns:a16="http://schemas.microsoft.com/office/drawing/2014/main" id="{89CB49F9-CF50-9FD8-1A49-33C9156B60F7}"/>
              </a:ext>
            </a:extLst>
          </p:cNvPr>
          <p:cNvCxnSpPr>
            <a:cxnSpLocks/>
          </p:cNvCxnSpPr>
          <p:nvPr/>
        </p:nvCxnSpPr>
        <p:spPr>
          <a:xfrm>
            <a:off x="4870648"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ak koppling 67">
            <a:extLst>
              <a:ext uri="{FF2B5EF4-FFF2-40B4-BE49-F238E27FC236}">
                <a16:creationId xmlns:a16="http://schemas.microsoft.com/office/drawing/2014/main" id="{D50CC5E7-7729-D765-0D7D-1EFC626AC770}"/>
              </a:ext>
            </a:extLst>
          </p:cNvPr>
          <p:cNvCxnSpPr>
            <a:cxnSpLocks/>
          </p:cNvCxnSpPr>
          <p:nvPr/>
        </p:nvCxnSpPr>
        <p:spPr>
          <a:xfrm>
            <a:off x="5303304"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Rak koppling 68">
            <a:extLst>
              <a:ext uri="{FF2B5EF4-FFF2-40B4-BE49-F238E27FC236}">
                <a16:creationId xmlns:a16="http://schemas.microsoft.com/office/drawing/2014/main" id="{2DC947F6-EF7E-48F4-88DE-77970500F5B8}"/>
              </a:ext>
            </a:extLst>
          </p:cNvPr>
          <p:cNvCxnSpPr>
            <a:cxnSpLocks/>
          </p:cNvCxnSpPr>
          <p:nvPr/>
        </p:nvCxnSpPr>
        <p:spPr>
          <a:xfrm flipH="1">
            <a:off x="1055440" y="4437112"/>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0" name="Rak koppling 69">
            <a:extLst>
              <a:ext uri="{FF2B5EF4-FFF2-40B4-BE49-F238E27FC236}">
                <a16:creationId xmlns:a16="http://schemas.microsoft.com/office/drawing/2014/main" id="{34D25CC9-B31C-E995-4BB1-8C287C67D267}"/>
              </a:ext>
            </a:extLst>
          </p:cNvPr>
          <p:cNvCxnSpPr>
            <a:cxnSpLocks/>
          </p:cNvCxnSpPr>
          <p:nvPr/>
        </p:nvCxnSpPr>
        <p:spPr>
          <a:xfrm>
            <a:off x="5807360"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ak koppling 70">
            <a:extLst>
              <a:ext uri="{FF2B5EF4-FFF2-40B4-BE49-F238E27FC236}">
                <a16:creationId xmlns:a16="http://schemas.microsoft.com/office/drawing/2014/main" id="{E6224946-F3C0-95B0-CA48-D7D7B6F482EE}"/>
              </a:ext>
            </a:extLst>
          </p:cNvPr>
          <p:cNvCxnSpPr>
            <a:cxnSpLocks/>
          </p:cNvCxnSpPr>
          <p:nvPr/>
        </p:nvCxnSpPr>
        <p:spPr>
          <a:xfrm>
            <a:off x="6240016"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ak koppling 71">
            <a:extLst>
              <a:ext uri="{FF2B5EF4-FFF2-40B4-BE49-F238E27FC236}">
                <a16:creationId xmlns:a16="http://schemas.microsoft.com/office/drawing/2014/main" id="{59C3E11E-9F0C-663C-7CAC-23EA8BCE800D}"/>
              </a:ext>
            </a:extLst>
          </p:cNvPr>
          <p:cNvCxnSpPr>
            <a:cxnSpLocks/>
          </p:cNvCxnSpPr>
          <p:nvPr/>
        </p:nvCxnSpPr>
        <p:spPr>
          <a:xfrm>
            <a:off x="6670848"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Rak koppling 72">
            <a:extLst>
              <a:ext uri="{FF2B5EF4-FFF2-40B4-BE49-F238E27FC236}">
                <a16:creationId xmlns:a16="http://schemas.microsoft.com/office/drawing/2014/main" id="{DAEF4CD4-611E-C0EB-0F19-6D727C9E2194}"/>
              </a:ext>
            </a:extLst>
          </p:cNvPr>
          <p:cNvCxnSpPr>
            <a:cxnSpLocks/>
          </p:cNvCxnSpPr>
          <p:nvPr/>
        </p:nvCxnSpPr>
        <p:spPr>
          <a:xfrm>
            <a:off x="7103504"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5" name="Rektangel 74">
            <a:extLst>
              <a:ext uri="{FF2B5EF4-FFF2-40B4-BE49-F238E27FC236}">
                <a16:creationId xmlns:a16="http://schemas.microsoft.com/office/drawing/2014/main" id="{C8AAE9B2-6F20-81BE-1ACC-3D3DD3857342}"/>
              </a:ext>
            </a:extLst>
          </p:cNvPr>
          <p:cNvSpPr/>
          <p:nvPr/>
        </p:nvSpPr>
        <p:spPr>
          <a:xfrm>
            <a:off x="5460030"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2031</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Rektangel 75">
            <a:extLst>
              <a:ext uri="{FF2B5EF4-FFF2-40B4-BE49-F238E27FC236}">
                <a16:creationId xmlns:a16="http://schemas.microsoft.com/office/drawing/2014/main" id="{F55067F4-E1C3-B01C-13FB-9000FAA03023}"/>
              </a:ext>
            </a:extLst>
          </p:cNvPr>
          <p:cNvSpPr/>
          <p:nvPr/>
        </p:nvSpPr>
        <p:spPr>
          <a:xfrm>
            <a:off x="5892078"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2032</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ktangel 76">
            <a:extLst>
              <a:ext uri="{FF2B5EF4-FFF2-40B4-BE49-F238E27FC236}">
                <a16:creationId xmlns:a16="http://schemas.microsoft.com/office/drawing/2014/main" id="{B7BC61D8-2EE1-D385-F18F-B560A355FE55}"/>
              </a:ext>
            </a:extLst>
          </p:cNvPr>
          <p:cNvSpPr/>
          <p:nvPr/>
        </p:nvSpPr>
        <p:spPr>
          <a:xfrm>
            <a:off x="6384032"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2033</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Rektangel 77">
            <a:extLst>
              <a:ext uri="{FF2B5EF4-FFF2-40B4-BE49-F238E27FC236}">
                <a16:creationId xmlns:a16="http://schemas.microsoft.com/office/drawing/2014/main" id="{42314522-D02F-9B47-EDA8-64AD1A689924}"/>
              </a:ext>
            </a:extLst>
          </p:cNvPr>
          <p:cNvSpPr/>
          <p:nvPr/>
        </p:nvSpPr>
        <p:spPr>
          <a:xfrm>
            <a:off x="6828182"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2034</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90" name="Rak koppling 89">
            <a:extLst>
              <a:ext uri="{FF2B5EF4-FFF2-40B4-BE49-F238E27FC236}">
                <a16:creationId xmlns:a16="http://schemas.microsoft.com/office/drawing/2014/main" id="{10400A9D-EEB3-43B1-3A00-E7D57E88D795}"/>
              </a:ext>
            </a:extLst>
          </p:cNvPr>
          <p:cNvCxnSpPr>
            <a:cxnSpLocks/>
          </p:cNvCxnSpPr>
          <p:nvPr/>
        </p:nvCxnSpPr>
        <p:spPr>
          <a:xfrm>
            <a:off x="5303304" y="3501008"/>
            <a:ext cx="1905126" cy="2388012"/>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92" name="Rak koppling 91">
            <a:extLst>
              <a:ext uri="{FF2B5EF4-FFF2-40B4-BE49-F238E27FC236}">
                <a16:creationId xmlns:a16="http://schemas.microsoft.com/office/drawing/2014/main" id="{88897CCC-CF30-D7F4-F6E4-DBDAF9EAA702}"/>
              </a:ext>
            </a:extLst>
          </p:cNvPr>
          <p:cNvCxnSpPr>
            <a:cxnSpLocks/>
          </p:cNvCxnSpPr>
          <p:nvPr/>
        </p:nvCxnSpPr>
        <p:spPr>
          <a:xfrm flipV="1">
            <a:off x="7847819" y="3469224"/>
            <a:ext cx="297645" cy="442"/>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cxnSp>
        <p:nvCxnSpPr>
          <p:cNvPr id="94" name="Rak koppling 93">
            <a:extLst>
              <a:ext uri="{FF2B5EF4-FFF2-40B4-BE49-F238E27FC236}">
                <a16:creationId xmlns:a16="http://schemas.microsoft.com/office/drawing/2014/main" id="{51A1BBD5-C1AC-5FD1-4797-7465B22173CD}"/>
              </a:ext>
            </a:extLst>
          </p:cNvPr>
          <p:cNvCxnSpPr>
            <a:cxnSpLocks/>
          </p:cNvCxnSpPr>
          <p:nvPr/>
        </p:nvCxnSpPr>
        <p:spPr>
          <a:xfrm>
            <a:off x="7824192" y="3645024"/>
            <a:ext cx="276295" cy="0"/>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96" name="Rak koppling 95">
            <a:extLst>
              <a:ext uri="{FF2B5EF4-FFF2-40B4-BE49-F238E27FC236}">
                <a16:creationId xmlns:a16="http://schemas.microsoft.com/office/drawing/2014/main" id="{F5958041-347A-FCC9-A952-8EFB1E8FA2AD}"/>
              </a:ext>
            </a:extLst>
          </p:cNvPr>
          <p:cNvCxnSpPr>
            <a:cxnSpLocks/>
          </p:cNvCxnSpPr>
          <p:nvPr/>
        </p:nvCxnSpPr>
        <p:spPr>
          <a:xfrm flipV="1">
            <a:off x="7857466" y="4075710"/>
            <a:ext cx="254758" cy="1362"/>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99" name="Rak koppling 98">
            <a:extLst>
              <a:ext uri="{FF2B5EF4-FFF2-40B4-BE49-F238E27FC236}">
                <a16:creationId xmlns:a16="http://schemas.microsoft.com/office/drawing/2014/main" id="{BBD322F4-31BE-E325-B4C8-F69C91FE523F}"/>
              </a:ext>
            </a:extLst>
          </p:cNvPr>
          <p:cNvCxnSpPr>
            <a:cxnSpLocks/>
          </p:cNvCxnSpPr>
          <p:nvPr/>
        </p:nvCxnSpPr>
        <p:spPr>
          <a:xfrm flipH="1">
            <a:off x="1055440" y="609329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0" name="Rak koppling 99">
            <a:extLst>
              <a:ext uri="{FF2B5EF4-FFF2-40B4-BE49-F238E27FC236}">
                <a16:creationId xmlns:a16="http://schemas.microsoft.com/office/drawing/2014/main" id="{5A04BA4D-954B-D4D8-8124-9BAF8ECB4D49}"/>
              </a:ext>
            </a:extLst>
          </p:cNvPr>
          <p:cNvCxnSpPr>
            <a:cxnSpLocks/>
          </p:cNvCxnSpPr>
          <p:nvPr/>
        </p:nvCxnSpPr>
        <p:spPr>
          <a:xfrm flipH="1">
            <a:off x="1055562" y="5739972"/>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1" name="Rak koppling 100">
            <a:extLst>
              <a:ext uri="{FF2B5EF4-FFF2-40B4-BE49-F238E27FC236}">
                <a16:creationId xmlns:a16="http://schemas.microsoft.com/office/drawing/2014/main" id="{F1A5A05D-55E0-A82E-4EB0-6D3351EDBC2E}"/>
              </a:ext>
            </a:extLst>
          </p:cNvPr>
          <p:cNvCxnSpPr>
            <a:cxnSpLocks/>
          </p:cNvCxnSpPr>
          <p:nvPr/>
        </p:nvCxnSpPr>
        <p:spPr>
          <a:xfrm flipH="1">
            <a:off x="1055440" y="681337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2" name="Rak koppling 101">
            <a:extLst>
              <a:ext uri="{FF2B5EF4-FFF2-40B4-BE49-F238E27FC236}">
                <a16:creationId xmlns:a16="http://schemas.microsoft.com/office/drawing/2014/main" id="{33A6AB6A-BA0D-C279-924F-357DD19280D0}"/>
              </a:ext>
            </a:extLst>
          </p:cNvPr>
          <p:cNvCxnSpPr>
            <a:cxnSpLocks/>
          </p:cNvCxnSpPr>
          <p:nvPr/>
        </p:nvCxnSpPr>
        <p:spPr>
          <a:xfrm flipH="1">
            <a:off x="1055562" y="6460052"/>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42EF1218-EF4B-EA5D-74AF-7161A4B4448F}"/>
              </a:ext>
            </a:extLst>
          </p:cNvPr>
          <p:cNvSpPr/>
          <p:nvPr/>
        </p:nvSpPr>
        <p:spPr>
          <a:xfrm>
            <a:off x="695400" y="56844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100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Rektangel 103">
            <a:extLst>
              <a:ext uri="{FF2B5EF4-FFF2-40B4-BE49-F238E27FC236}">
                <a16:creationId xmlns:a16="http://schemas.microsoft.com/office/drawing/2014/main" id="{54DB8E58-1C5A-F0A3-41E0-B3A3665489A2}"/>
              </a:ext>
            </a:extLst>
          </p:cNvPr>
          <p:cNvSpPr/>
          <p:nvPr/>
        </p:nvSpPr>
        <p:spPr>
          <a:xfrm>
            <a:off x="695400" y="603607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75</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Rektangel 104">
            <a:extLst>
              <a:ext uri="{FF2B5EF4-FFF2-40B4-BE49-F238E27FC236}">
                <a16:creationId xmlns:a16="http://schemas.microsoft.com/office/drawing/2014/main" id="{8311C1FF-CF04-C72D-440B-3CE2E0452F40}"/>
              </a:ext>
            </a:extLst>
          </p:cNvPr>
          <p:cNvSpPr/>
          <p:nvPr/>
        </p:nvSpPr>
        <p:spPr>
          <a:xfrm>
            <a:off x="695400" y="639611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50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Rektangel 105">
            <a:extLst>
              <a:ext uri="{FF2B5EF4-FFF2-40B4-BE49-F238E27FC236}">
                <a16:creationId xmlns:a16="http://schemas.microsoft.com/office/drawing/2014/main" id="{4AE7B061-05AE-7DAB-1479-C32C3E229431}"/>
              </a:ext>
            </a:extLst>
          </p:cNvPr>
          <p:cNvSpPr/>
          <p:nvPr/>
        </p:nvSpPr>
        <p:spPr>
          <a:xfrm>
            <a:off x="695400" y="675615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25</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textruta 116">
            <a:extLst>
              <a:ext uri="{FF2B5EF4-FFF2-40B4-BE49-F238E27FC236}">
                <a16:creationId xmlns:a16="http://schemas.microsoft.com/office/drawing/2014/main" id="{E1ACAC8A-5EEB-DBA1-97B2-866BE95B417D}"/>
              </a:ext>
            </a:extLst>
          </p:cNvPr>
          <p:cNvSpPr txBox="1"/>
          <p:nvPr/>
        </p:nvSpPr>
        <p:spPr>
          <a:xfrm>
            <a:off x="7824191" y="1871246"/>
            <a:ext cx="403366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Cirklar och färger anger LFM30 anslutna byggherrars redovisade projekt för år 2022</a:t>
            </a:r>
          </a:p>
        </p:txBody>
      </p:sp>
      <p:cxnSp>
        <p:nvCxnSpPr>
          <p:cNvPr id="5" name="Rak koppling 4">
            <a:extLst>
              <a:ext uri="{FF2B5EF4-FFF2-40B4-BE49-F238E27FC236}">
                <a16:creationId xmlns:a16="http://schemas.microsoft.com/office/drawing/2014/main" id="{4716CF5E-6616-569C-42C6-DD7AC90D7251}"/>
              </a:ext>
            </a:extLst>
          </p:cNvPr>
          <p:cNvCxnSpPr>
            <a:cxnSpLocks/>
          </p:cNvCxnSpPr>
          <p:nvPr/>
        </p:nvCxnSpPr>
        <p:spPr>
          <a:xfrm flipH="1">
            <a:off x="3442816" y="4107860"/>
            <a:ext cx="2363420" cy="0"/>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12" name="Rak koppling 11">
            <a:extLst>
              <a:ext uri="{FF2B5EF4-FFF2-40B4-BE49-F238E27FC236}">
                <a16:creationId xmlns:a16="http://schemas.microsoft.com/office/drawing/2014/main" id="{044FE593-2D45-6E76-DF69-877D7DC03A46}"/>
              </a:ext>
            </a:extLst>
          </p:cNvPr>
          <p:cNvCxnSpPr>
            <a:cxnSpLocks/>
            <a:stCxn id="48" idx="2"/>
          </p:cNvCxnSpPr>
          <p:nvPr/>
        </p:nvCxnSpPr>
        <p:spPr>
          <a:xfrm>
            <a:off x="6020660" y="2463735"/>
            <a:ext cx="4971884" cy="3495812"/>
          </a:xfrm>
          <a:prstGeom prst="line">
            <a:avLst/>
          </a:prstGeom>
          <a:ln w="762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 name="Rak koppling 3">
            <a:extLst>
              <a:ext uri="{FF2B5EF4-FFF2-40B4-BE49-F238E27FC236}">
                <a16:creationId xmlns:a16="http://schemas.microsoft.com/office/drawing/2014/main" id="{AC3F59C4-9FED-05A1-340A-A2CEDE5624AA}"/>
              </a:ext>
            </a:extLst>
          </p:cNvPr>
          <p:cNvCxnSpPr>
            <a:cxnSpLocks/>
          </p:cNvCxnSpPr>
          <p:nvPr/>
        </p:nvCxnSpPr>
        <p:spPr>
          <a:xfrm flipH="1">
            <a:off x="4377216" y="4733770"/>
            <a:ext cx="1871082" cy="0"/>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13" name="Rak koppling 12">
            <a:extLst>
              <a:ext uri="{FF2B5EF4-FFF2-40B4-BE49-F238E27FC236}">
                <a16:creationId xmlns:a16="http://schemas.microsoft.com/office/drawing/2014/main" id="{BF9D0018-66CF-FA38-C58F-B9A9D6BCD560}"/>
              </a:ext>
            </a:extLst>
          </p:cNvPr>
          <p:cNvCxnSpPr>
            <a:cxnSpLocks/>
          </p:cNvCxnSpPr>
          <p:nvPr/>
        </p:nvCxnSpPr>
        <p:spPr>
          <a:xfrm flipH="1">
            <a:off x="5062092" y="5211939"/>
            <a:ext cx="1608756" cy="0"/>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19" name="Rak koppling 18">
            <a:extLst>
              <a:ext uri="{FF2B5EF4-FFF2-40B4-BE49-F238E27FC236}">
                <a16:creationId xmlns:a16="http://schemas.microsoft.com/office/drawing/2014/main" id="{E8B80357-8453-7B4C-BC5D-F363061BE0C7}"/>
              </a:ext>
            </a:extLst>
          </p:cNvPr>
          <p:cNvCxnSpPr>
            <a:cxnSpLocks/>
          </p:cNvCxnSpPr>
          <p:nvPr/>
        </p:nvCxnSpPr>
        <p:spPr>
          <a:xfrm flipH="1" flipV="1">
            <a:off x="6020660" y="5842346"/>
            <a:ext cx="1182025" cy="12881"/>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sp>
        <p:nvSpPr>
          <p:cNvPr id="21" name="Rektangel 20">
            <a:extLst>
              <a:ext uri="{FF2B5EF4-FFF2-40B4-BE49-F238E27FC236}">
                <a16:creationId xmlns:a16="http://schemas.microsoft.com/office/drawing/2014/main" id="{6DD7031F-87A3-2274-289F-4AB23FDD9FE1}"/>
              </a:ext>
            </a:extLst>
          </p:cNvPr>
          <p:cNvSpPr/>
          <p:nvPr/>
        </p:nvSpPr>
        <p:spPr>
          <a:xfrm>
            <a:off x="620629" y="2317123"/>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374</a:t>
            </a:r>
          </a:p>
        </p:txBody>
      </p:sp>
      <p:cxnSp>
        <p:nvCxnSpPr>
          <p:cNvPr id="38" name="Rak koppling 37">
            <a:extLst>
              <a:ext uri="{FF2B5EF4-FFF2-40B4-BE49-F238E27FC236}">
                <a16:creationId xmlns:a16="http://schemas.microsoft.com/office/drawing/2014/main" id="{30734F90-2349-84B9-78AB-CF9C40BEF117}"/>
              </a:ext>
            </a:extLst>
          </p:cNvPr>
          <p:cNvCxnSpPr>
            <a:cxnSpLocks/>
          </p:cNvCxnSpPr>
          <p:nvPr/>
        </p:nvCxnSpPr>
        <p:spPr>
          <a:xfrm flipH="1">
            <a:off x="3835177" y="3529926"/>
            <a:ext cx="1439552" cy="0"/>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59" name="Rak koppling 58">
            <a:extLst>
              <a:ext uri="{FF2B5EF4-FFF2-40B4-BE49-F238E27FC236}">
                <a16:creationId xmlns:a16="http://schemas.microsoft.com/office/drawing/2014/main" id="{E754913C-419C-6EA0-52B8-0A5012C568F9}"/>
              </a:ext>
            </a:extLst>
          </p:cNvPr>
          <p:cNvCxnSpPr>
            <a:cxnSpLocks/>
          </p:cNvCxnSpPr>
          <p:nvPr/>
        </p:nvCxnSpPr>
        <p:spPr>
          <a:xfrm>
            <a:off x="5363819" y="3529926"/>
            <a:ext cx="1739685" cy="3054500"/>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sp>
        <p:nvSpPr>
          <p:cNvPr id="82" name="Rektangel 81">
            <a:extLst>
              <a:ext uri="{FF2B5EF4-FFF2-40B4-BE49-F238E27FC236}">
                <a16:creationId xmlns:a16="http://schemas.microsoft.com/office/drawing/2014/main" id="{74A1C50E-20B5-B88A-BC99-48A488D1F1A2}"/>
              </a:ext>
            </a:extLst>
          </p:cNvPr>
          <p:cNvSpPr/>
          <p:nvPr/>
        </p:nvSpPr>
        <p:spPr>
          <a:xfrm>
            <a:off x="4478527" y="3967970"/>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225</a:t>
            </a:r>
          </a:p>
        </p:txBody>
      </p:sp>
      <p:sp>
        <p:nvSpPr>
          <p:cNvPr id="83" name="Rektangel 82">
            <a:extLst>
              <a:ext uri="{FF2B5EF4-FFF2-40B4-BE49-F238E27FC236}">
                <a16:creationId xmlns:a16="http://schemas.microsoft.com/office/drawing/2014/main" id="{9EFEB6E8-0254-6AAA-75BE-2C82B7C966F2}"/>
              </a:ext>
            </a:extLst>
          </p:cNvPr>
          <p:cNvSpPr/>
          <p:nvPr/>
        </p:nvSpPr>
        <p:spPr>
          <a:xfrm>
            <a:off x="5267159" y="4600229"/>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175</a:t>
            </a:r>
          </a:p>
        </p:txBody>
      </p:sp>
      <p:sp>
        <p:nvSpPr>
          <p:cNvPr id="84" name="Rektangel 83">
            <a:extLst>
              <a:ext uri="{FF2B5EF4-FFF2-40B4-BE49-F238E27FC236}">
                <a16:creationId xmlns:a16="http://schemas.microsoft.com/office/drawing/2014/main" id="{A4A55363-EF79-F85B-CAF9-2240D7CE35A0}"/>
              </a:ext>
            </a:extLst>
          </p:cNvPr>
          <p:cNvSpPr/>
          <p:nvPr/>
        </p:nvSpPr>
        <p:spPr>
          <a:xfrm>
            <a:off x="5811130" y="5075234"/>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140</a:t>
            </a:r>
          </a:p>
        </p:txBody>
      </p:sp>
      <p:cxnSp>
        <p:nvCxnSpPr>
          <p:cNvPr id="87" name="Rak koppling 86">
            <a:extLst>
              <a:ext uri="{FF2B5EF4-FFF2-40B4-BE49-F238E27FC236}">
                <a16:creationId xmlns:a16="http://schemas.microsoft.com/office/drawing/2014/main" id="{E6008320-C960-12AB-F38A-05C8710E27D9}"/>
              </a:ext>
            </a:extLst>
          </p:cNvPr>
          <p:cNvCxnSpPr>
            <a:cxnSpLocks/>
          </p:cNvCxnSpPr>
          <p:nvPr/>
        </p:nvCxnSpPr>
        <p:spPr>
          <a:xfrm>
            <a:off x="4377216" y="3529926"/>
            <a:ext cx="2733945" cy="2343780"/>
          </a:xfrm>
          <a:prstGeom prst="line">
            <a:avLst/>
          </a:prstGeom>
          <a:ln w="76200">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89" name="textruta 88">
            <a:extLst>
              <a:ext uri="{FF2B5EF4-FFF2-40B4-BE49-F238E27FC236}">
                <a16:creationId xmlns:a16="http://schemas.microsoft.com/office/drawing/2014/main" id="{53695578-C914-8834-B2A9-0C84224468A2}"/>
              </a:ext>
            </a:extLst>
          </p:cNvPr>
          <p:cNvSpPr txBox="1"/>
          <p:nvPr/>
        </p:nvSpPr>
        <p:spPr>
          <a:xfrm>
            <a:off x="8246363" y="3973280"/>
            <a:ext cx="373096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Målgränsvärde: 2020-2028; 2028-2035 snabbt tuffare</a:t>
            </a:r>
          </a:p>
        </p:txBody>
      </p:sp>
    </p:spTree>
    <p:extLst>
      <p:ext uri="{BB962C8B-B14F-4D97-AF65-F5344CB8AC3E}">
        <p14:creationId xmlns:p14="http://schemas.microsoft.com/office/powerpoint/2010/main" val="2524970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8EB11-D80F-E40D-2308-98F9A193A466}"/>
            </a:ext>
          </a:extLst>
        </p:cNvPr>
        <p:cNvGrpSpPr/>
        <p:nvPr/>
      </p:nvGrpSpPr>
      <p:grpSpPr>
        <a:xfrm>
          <a:off x="0" y="0"/>
          <a:ext cx="0" cy="0"/>
          <a:chOff x="0" y="0"/>
          <a:chExt cx="0" cy="0"/>
        </a:xfrm>
      </p:grpSpPr>
      <p:pic>
        <p:nvPicPr>
          <p:cNvPr id="22" name="Bildobjekt 21">
            <a:extLst>
              <a:ext uri="{FF2B5EF4-FFF2-40B4-BE49-F238E27FC236}">
                <a16:creationId xmlns:a16="http://schemas.microsoft.com/office/drawing/2014/main" id="{BA6A5B1E-0EB8-AA4A-9068-B44BF37C00A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4754" t="21332" r="34830" b="15940"/>
          <a:stretch/>
        </p:blipFill>
        <p:spPr>
          <a:xfrm>
            <a:off x="552533" y="1952541"/>
            <a:ext cx="4201130" cy="3880970"/>
          </a:xfrm>
          <a:prstGeom prst="rect">
            <a:avLst/>
          </a:prstGeom>
        </p:spPr>
      </p:pic>
      <p:sp>
        <p:nvSpPr>
          <p:cNvPr id="116" name="Rektangel: rundade hörn 115">
            <a:extLst>
              <a:ext uri="{FF2B5EF4-FFF2-40B4-BE49-F238E27FC236}">
                <a16:creationId xmlns:a16="http://schemas.microsoft.com/office/drawing/2014/main" id="{1F51BE2B-5555-EF01-5812-A203CABF8E39}"/>
              </a:ext>
            </a:extLst>
          </p:cNvPr>
          <p:cNvSpPr/>
          <p:nvPr/>
        </p:nvSpPr>
        <p:spPr>
          <a:xfrm>
            <a:off x="7459196" y="1772816"/>
            <a:ext cx="4500414" cy="301852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ubrik 1">
            <a:extLst>
              <a:ext uri="{FF2B5EF4-FFF2-40B4-BE49-F238E27FC236}">
                <a16:creationId xmlns:a16="http://schemas.microsoft.com/office/drawing/2014/main" id="{7E7B93DB-5F93-BCFE-C9EE-821A67E7AF53}"/>
              </a:ext>
            </a:extLst>
          </p:cNvPr>
          <p:cNvSpPr txBox="1">
            <a:spLocks/>
          </p:cNvSpPr>
          <p:nvPr/>
        </p:nvSpPr>
        <p:spPr>
          <a:xfrm>
            <a:off x="838200" y="320520"/>
            <a:ext cx="10515600" cy="1325563"/>
          </a:xfrm>
          <a:prstGeom prst="rect">
            <a:avLst/>
          </a:prstGeom>
        </p:spPr>
        <p:txBody>
          <a:bodyPr>
            <a:normAutofit fontScale="97500"/>
          </a:bodyPr>
          <a:lst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4400" b="1" i="0" u="none" strike="noStrike" kern="1200" cap="none" spc="0" normalizeH="0" baseline="0" noProof="0">
                <a:ln>
                  <a:noFill/>
                </a:ln>
                <a:solidFill>
                  <a:srgbClr val="00ABC2"/>
                </a:solidFill>
                <a:effectLst/>
                <a:uLnTx/>
                <a:uFillTx/>
                <a:latin typeface="AntartidaRounded Essential Ligh" panose="02000000000000000000"/>
                <a:ea typeface="+mj-ea"/>
                <a:cs typeface="+mj-cs"/>
              </a:rPr>
              <a:t>Framåtblick: Allt tuffare målgränsvärden</a:t>
            </a:r>
            <a:endParaRPr kumimoji="0" lang="sv-SE" sz="3200" b="1" i="0" u="none" strike="noStrike" kern="1200" cap="none" spc="0" normalizeH="0" baseline="0" noProof="0">
              <a:ln>
                <a:noFill/>
              </a:ln>
              <a:solidFill>
                <a:srgbClr val="00ABC2"/>
              </a:solidFill>
              <a:effectLst/>
              <a:uLnTx/>
              <a:uFillTx/>
              <a:latin typeface="AntartidaRounded Essential Ligh" panose="02000000000000000000" pitchFamily="2" charset="0"/>
              <a:ea typeface="+mj-ea"/>
              <a:cs typeface="+mj-cs"/>
            </a:endParaRPr>
          </a:p>
        </p:txBody>
      </p:sp>
      <p:sp>
        <p:nvSpPr>
          <p:cNvPr id="16" name="Platshållare för innehåll 2">
            <a:extLst>
              <a:ext uri="{FF2B5EF4-FFF2-40B4-BE49-F238E27FC236}">
                <a16:creationId xmlns:a16="http://schemas.microsoft.com/office/drawing/2014/main" id="{BC15DC39-D9CC-0ED3-0297-BB6363E07D69}"/>
              </a:ext>
            </a:extLst>
          </p:cNvPr>
          <p:cNvSpPr txBox="1">
            <a:spLocks/>
          </p:cNvSpPr>
          <p:nvPr/>
        </p:nvSpPr>
        <p:spPr>
          <a:xfrm>
            <a:off x="838200" y="1184359"/>
            <a:ext cx="10515600" cy="43513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400" b="0" i="0" u="none" strike="noStrike" kern="1200" cap="none" spc="0" normalizeH="0" baseline="0" noProof="0">
              <a:ln>
                <a:noFill/>
              </a:ln>
              <a:solidFill>
                <a:srgbClr val="174659"/>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BD8F207D-1C1B-214A-33FF-5005A6403947}"/>
              </a:ext>
            </a:extLst>
          </p:cNvPr>
          <p:cNvSpPr txBox="1"/>
          <p:nvPr/>
        </p:nvSpPr>
        <p:spPr>
          <a:xfrm>
            <a:off x="1261515" y="1406898"/>
            <a:ext cx="21813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prstClr val="black"/>
                </a:solidFill>
                <a:effectLst/>
                <a:uLnTx/>
                <a:uFillTx/>
                <a:latin typeface="Calibri" panose="020F0502020204030204"/>
                <a:ea typeface="+mn-ea"/>
                <a:cs typeface="+mn-cs"/>
              </a:rPr>
              <a:t>Småhus</a:t>
            </a:r>
          </a:p>
        </p:txBody>
      </p:sp>
      <p:sp>
        <p:nvSpPr>
          <p:cNvPr id="23" name="textruta 22">
            <a:extLst>
              <a:ext uri="{FF2B5EF4-FFF2-40B4-BE49-F238E27FC236}">
                <a16:creationId xmlns:a16="http://schemas.microsoft.com/office/drawing/2014/main" id="{7CE8200C-E045-D293-54D4-CC0C886881C9}"/>
              </a:ext>
            </a:extLst>
          </p:cNvPr>
          <p:cNvSpPr txBox="1"/>
          <p:nvPr/>
        </p:nvSpPr>
        <p:spPr>
          <a:xfrm>
            <a:off x="1601840" y="5669445"/>
            <a:ext cx="260985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4" name="textruta 23">
            <a:extLst>
              <a:ext uri="{FF2B5EF4-FFF2-40B4-BE49-F238E27FC236}">
                <a16:creationId xmlns:a16="http://schemas.microsoft.com/office/drawing/2014/main" id="{DC10EF32-86D0-3F97-07F3-CF4EBD2085E9}"/>
              </a:ext>
            </a:extLst>
          </p:cNvPr>
          <p:cNvSpPr txBox="1"/>
          <p:nvPr/>
        </p:nvSpPr>
        <p:spPr>
          <a:xfrm>
            <a:off x="5806236" y="5669445"/>
            <a:ext cx="260985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9" name="textruta 28">
            <a:extLst>
              <a:ext uri="{FF2B5EF4-FFF2-40B4-BE49-F238E27FC236}">
                <a16:creationId xmlns:a16="http://schemas.microsoft.com/office/drawing/2014/main" id="{AD85BD05-4FCF-92AA-B666-BE889756E14E}"/>
              </a:ext>
            </a:extLst>
          </p:cNvPr>
          <p:cNvSpPr txBox="1"/>
          <p:nvPr/>
        </p:nvSpPr>
        <p:spPr>
          <a:xfrm>
            <a:off x="8217472" y="3554335"/>
            <a:ext cx="2347372"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Rekommenderad minimumtrend att sänka  CO2e från 2020 till 2030</a:t>
            </a:r>
          </a:p>
        </p:txBody>
      </p:sp>
      <p:pic>
        <p:nvPicPr>
          <p:cNvPr id="32" name="Bildobjekt 31" descr="En bild som visar skärmbild, text, diagram, design&#10;&#10;Automatiskt genererad beskrivning">
            <a:extLst>
              <a:ext uri="{FF2B5EF4-FFF2-40B4-BE49-F238E27FC236}">
                <a16:creationId xmlns:a16="http://schemas.microsoft.com/office/drawing/2014/main" id="{C330C3A2-D35A-D95E-E5B0-EB4213D7173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891" t="58369" r="41465" b="32240"/>
          <a:stretch/>
        </p:blipFill>
        <p:spPr>
          <a:xfrm>
            <a:off x="7709315" y="2276872"/>
            <a:ext cx="4220248" cy="556854"/>
          </a:xfrm>
          <a:prstGeom prst="rect">
            <a:avLst/>
          </a:prstGeom>
        </p:spPr>
      </p:pic>
      <p:pic>
        <p:nvPicPr>
          <p:cNvPr id="33" name="Bildobjekt 32" descr="En bild som visar skärmbild, text, diagram, design&#10;&#10;Automatiskt genererad beskrivning">
            <a:extLst>
              <a:ext uri="{FF2B5EF4-FFF2-40B4-BE49-F238E27FC236}">
                <a16:creationId xmlns:a16="http://schemas.microsoft.com/office/drawing/2014/main" id="{F8A28C90-01D7-2924-7BC0-557A1A3CED9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891" t="66363" r="52055" b="23487"/>
          <a:stretch/>
        </p:blipFill>
        <p:spPr>
          <a:xfrm>
            <a:off x="7721840" y="2582952"/>
            <a:ext cx="3598377" cy="659861"/>
          </a:xfrm>
          <a:prstGeom prst="rect">
            <a:avLst/>
          </a:prstGeom>
        </p:spPr>
      </p:pic>
      <p:cxnSp>
        <p:nvCxnSpPr>
          <p:cNvPr id="35" name="Rak koppling 34">
            <a:extLst>
              <a:ext uri="{FF2B5EF4-FFF2-40B4-BE49-F238E27FC236}">
                <a16:creationId xmlns:a16="http://schemas.microsoft.com/office/drawing/2014/main" id="{A213BEF6-8F92-68A2-F3CA-0F6630BFFA58}"/>
              </a:ext>
            </a:extLst>
          </p:cNvPr>
          <p:cNvCxnSpPr>
            <a:cxnSpLocks/>
          </p:cNvCxnSpPr>
          <p:nvPr/>
        </p:nvCxnSpPr>
        <p:spPr>
          <a:xfrm>
            <a:off x="3489943" y="4519086"/>
            <a:ext cx="2237180"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Rak koppling 40">
            <a:extLst>
              <a:ext uri="{FF2B5EF4-FFF2-40B4-BE49-F238E27FC236}">
                <a16:creationId xmlns:a16="http://schemas.microsoft.com/office/drawing/2014/main" id="{3F67ADAE-678C-6337-9B05-B46BC1B67839}"/>
              </a:ext>
            </a:extLst>
          </p:cNvPr>
          <p:cNvCxnSpPr>
            <a:cxnSpLocks/>
          </p:cNvCxnSpPr>
          <p:nvPr/>
        </p:nvCxnSpPr>
        <p:spPr>
          <a:xfrm>
            <a:off x="7824192" y="4375892"/>
            <a:ext cx="27905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textruta 42">
            <a:extLst>
              <a:ext uri="{FF2B5EF4-FFF2-40B4-BE49-F238E27FC236}">
                <a16:creationId xmlns:a16="http://schemas.microsoft.com/office/drawing/2014/main" id="{CAEB714C-904A-F2CF-AC4A-21689A32E20B}"/>
              </a:ext>
            </a:extLst>
          </p:cNvPr>
          <p:cNvSpPr txBox="1"/>
          <p:nvPr/>
        </p:nvSpPr>
        <p:spPr>
          <a:xfrm>
            <a:off x="8217472" y="4215726"/>
            <a:ext cx="234737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Ev lagkrav 2027 -2031, sen ny översyn</a:t>
            </a:r>
          </a:p>
        </p:txBody>
      </p:sp>
      <p:sp>
        <p:nvSpPr>
          <p:cNvPr id="48" name="Rektangel 47">
            <a:extLst>
              <a:ext uri="{FF2B5EF4-FFF2-40B4-BE49-F238E27FC236}">
                <a16:creationId xmlns:a16="http://schemas.microsoft.com/office/drawing/2014/main" id="{EF837E19-8AE2-C527-389A-4E6853C3B786}"/>
              </a:ext>
            </a:extLst>
          </p:cNvPr>
          <p:cNvSpPr/>
          <p:nvPr/>
        </p:nvSpPr>
        <p:spPr>
          <a:xfrm>
            <a:off x="5713962" y="4399718"/>
            <a:ext cx="425384" cy="1868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180</a:t>
            </a:r>
          </a:p>
        </p:txBody>
      </p:sp>
      <p:sp>
        <p:nvSpPr>
          <p:cNvPr id="51" name="Rektangel 50">
            <a:extLst>
              <a:ext uri="{FF2B5EF4-FFF2-40B4-BE49-F238E27FC236}">
                <a16:creationId xmlns:a16="http://schemas.microsoft.com/office/drawing/2014/main" id="{DB04DAF3-BE89-E490-D18A-E046AAF73AE9}"/>
              </a:ext>
            </a:extLst>
          </p:cNvPr>
          <p:cNvSpPr/>
          <p:nvPr/>
        </p:nvSpPr>
        <p:spPr>
          <a:xfrm>
            <a:off x="4262039" y="4141046"/>
            <a:ext cx="177777" cy="2240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 name="Rak koppling 1">
            <a:extLst>
              <a:ext uri="{FF2B5EF4-FFF2-40B4-BE49-F238E27FC236}">
                <a16:creationId xmlns:a16="http://schemas.microsoft.com/office/drawing/2014/main" id="{779DF2F0-2143-5FB8-A5AD-B2663331DB11}"/>
              </a:ext>
            </a:extLst>
          </p:cNvPr>
          <p:cNvCxnSpPr>
            <a:cxnSpLocks/>
          </p:cNvCxnSpPr>
          <p:nvPr/>
        </p:nvCxnSpPr>
        <p:spPr>
          <a:xfrm>
            <a:off x="1067542" y="3577607"/>
            <a:ext cx="6031614" cy="3178546"/>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sp>
        <p:nvSpPr>
          <p:cNvPr id="14" name="textruta 13">
            <a:extLst>
              <a:ext uri="{FF2B5EF4-FFF2-40B4-BE49-F238E27FC236}">
                <a16:creationId xmlns:a16="http://schemas.microsoft.com/office/drawing/2014/main" id="{3DC93B5A-0BC1-2BD8-D9E9-0ED19EB36CCA}"/>
              </a:ext>
            </a:extLst>
          </p:cNvPr>
          <p:cNvSpPr txBox="1"/>
          <p:nvPr/>
        </p:nvSpPr>
        <p:spPr>
          <a:xfrm>
            <a:off x="8199749" y="3356992"/>
            <a:ext cx="234737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Lund &amp; Gbg</a:t>
            </a:r>
          </a:p>
        </p:txBody>
      </p:sp>
      <p:sp>
        <p:nvSpPr>
          <p:cNvPr id="10" name="Rektangel 9">
            <a:extLst>
              <a:ext uri="{FF2B5EF4-FFF2-40B4-BE49-F238E27FC236}">
                <a16:creationId xmlns:a16="http://schemas.microsoft.com/office/drawing/2014/main" id="{EA9B1BE0-1B72-0FF5-89AF-E65AA5A3D71B}"/>
              </a:ext>
            </a:extLst>
          </p:cNvPr>
          <p:cNvSpPr/>
          <p:nvPr/>
        </p:nvSpPr>
        <p:spPr>
          <a:xfrm>
            <a:off x="7830696" y="6671769"/>
            <a:ext cx="2308759" cy="1443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SBT 2035=26 utan kolsänka i byggnadsverk</a:t>
            </a:r>
          </a:p>
        </p:txBody>
      </p:sp>
      <p:sp>
        <p:nvSpPr>
          <p:cNvPr id="34" name="Rektangel 33">
            <a:extLst>
              <a:ext uri="{FF2B5EF4-FFF2-40B4-BE49-F238E27FC236}">
                <a16:creationId xmlns:a16="http://schemas.microsoft.com/office/drawing/2014/main" id="{2AAC07CB-A04B-655E-CECD-F38BB2C4A491}"/>
              </a:ext>
            </a:extLst>
          </p:cNvPr>
          <p:cNvSpPr/>
          <p:nvPr/>
        </p:nvSpPr>
        <p:spPr>
          <a:xfrm>
            <a:off x="7492186" y="6190396"/>
            <a:ext cx="3097974" cy="2557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ISO 14068 (</a:t>
            </a:r>
            <a:r>
              <a:rPr kumimoji="0" lang="sv-SE" sz="900" b="0" i="0" u="none" strike="noStrike" kern="1200" cap="none" spc="0" normalizeH="0" baseline="0" noProof="0" err="1">
                <a:ln>
                  <a:noFill/>
                </a:ln>
                <a:solidFill>
                  <a:sysClr val="windowText" lastClr="000000"/>
                </a:solidFill>
                <a:effectLst/>
                <a:uLnTx/>
                <a:uFillTx/>
                <a:latin typeface="Calibri" panose="020F0502020204030204"/>
                <a:ea typeface="+mn-ea"/>
                <a:cs typeface="+mn-cs"/>
              </a:rPr>
              <a:t>claim</a:t>
            </a: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  2035=65 inkl kolsänka i byggnadsverk</a:t>
            </a:r>
          </a:p>
        </p:txBody>
      </p:sp>
      <p:cxnSp>
        <p:nvCxnSpPr>
          <p:cNvPr id="6" name="Rak koppling 5">
            <a:extLst>
              <a:ext uri="{FF2B5EF4-FFF2-40B4-BE49-F238E27FC236}">
                <a16:creationId xmlns:a16="http://schemas.microsoft.com/office/drawing/2014/main" id="{8CEC0009-5311-089C-A376-2FA63C3A1C2A}"/>
              </a:ext>
            </a:extLst>
          </p:cNvPr>
          <p:cNvCxnSpPr>
            <a:cxnSpLocks/>
          </p:cNvCxnSpPr>
          <p:nvPr/>
        </p:nvCxnSpPr>
        <p:spPr>
          <a:xfrm>
            <a:off x="1021670" y="3577607"/>
            <a:ext cx="4290756" cy="1213738"/>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3" name="Rak koppling 2">
            <a:extLst>
              <a:ext uri="{FF2B5EF4-FFF2-40B4-BE49-F238E27FC236}">
                <a16:creationId xmlns:a16="http://schemas.microsoft.com/office/drawing/2014/main" id="{F9592DFC-C657-C405-47A2-E715C660BA17}"/>
              </a:ext>
            </a:extLst>
          </p:cNvPr>
          <p:cNvCxnSpPr>
            <a:cxnSpLocks/>
          </p:cNvCxnSpPr>
          <p:nvPr/>
        </p:nvCxnSpPr>
        <p:spPr>
          <a:xfrm>
            <a:off x="5303304" y="4733770"/>
            <a:ext cx="1816298" cy="1566198"/>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7" name="Rak koppling 6">
            <a:extLst>
              <a:ext uri="{FF2B5EF4-FFF2-40B4-BE49-F238E27FC236}">
                <a16:creationId xmlns:a16="http://schemas.microsoft.com/office/drawing/2014/main" id="{B0611129-FD16-1461-DEBE-A6A6BBC435D5}"/>
              </a:ext>
            </a:extLst>
          </p:cNvPr>
          <p:cNvCxnSpPr>
            <a:cxnSpLocks/>
          </p:cNvCxnSpPr>
          <p:nvPr/>
        </p:nvCxnSpPr>
        <p:spPr>
          <a:xfrm flipV="1">
            <a:off x="7103504" y="6299968"/>
            <a:ext cx="355692" cy="0"/>
          </a:xfrm>
          <a:prstGeom prst="line">
            <a:avLst/>
          </a:prstGeom>
          <a:ln w="28575">
            <a:solidFill>
              <a:srgbClr val="FFC000"/>
            </a:solidFill>
            <a:prstDash val="dash"/>
          </a:ln>
        </p:spPr>
        <p:style>
          <a:lnRef idx="1">
            <a:schemeClr val="accent2"/>
          </a:lnRef>
          <a:fillRef idx="0">
            <a:schemeClr val="accent2"/>
          </a:fillRef>
          <a:effectRef idx="0">
            <a:schemeClr val="accent2"/>
          </a:effectRef>
          <a:fontRef idx="minor">
            <a:schemeClr val="tx1"/>
          </a:fontRef>
        </p:style>
      </p:cxnSp>
      <p:cxnSp>
        <p:nvCxnSpPr>
          <p:cNvPr id="18" name="Rak koppling 17">
            <a:extLst>
              <a:ext uri="{FF2B5EF4-FFF2-40B4-BE49-F238E27FC236}">
                <a16:creationId xmlns:a16="http://schemas.microsoft.com/office/drawing/2014/main" id="{5A657B1B-421A-BA67-2957-6616C962E1A2}"/>
              </a:ext>
            </a:extLst>
          </p:cNvPr>
          <p:cNvCxnSpPr>
            <a:cxnSpLocks/>
          </p:cNvCxnSpPr>
          <p:nvPr/>
        </p:nvCxnSpPr>
        <p:spPr>
          <a:xfrm>
            <a:off x="7099156" y="6756153"/>
            <a:ext cx="720080" cy="0"/>
          </a:xfrm>
          <a:prstGeom prst="line">
            <a:avLst/>
          </a:prstGeom>
          <a:ln w="28575">
            <a:solidFill>
              <a:srgbClr val="FFC000"/>
            </a:solidFill>
            <a:prstDash val="dash"/>
          </a:ln>
        </p:spPr>
        <p:style>
          <a:lnRef idx="1">
            <a:schemeClr val="accent2"/>
          </a:lnRef>
          <a:fillRef idx="0">
            <a:schemeClr val="accent2"/>
          </a:fillRef>
          <a:effectRef idx="0">
            <a:schemeClr val="accent2"/>
          </a:effectRef>
          <a:fontRef idx="minor">
            <a:schemeClr val="tx1"/>
          </a:fontRef>
        </p:style>
      </p:cxnSp>
      <p:cxnSp>
        <p:nvCxnSpPr>
          <p:cNvPr id="36" name="Rak pilkoppling 35">
            <a:extLst>
              <a:ext uri="{FF2B5EF4-FFF2-40B4-BE49-F238E27FC236}">
                <a16:creationId xmlns:a16="http://schemas.microsoft.com/office/drawing/2014/main" id="{7C207015-5D2C-910B-F08B-96A2C2CE9200}"/>
              </a:ext>
            </a:extLst>
          </p:cNvPr>
          <p:cNvCxnSpPr>
            <a:cxnSpLocks/>
          </p:cNvCxnSpPr>
          <p:nvPr/>
        </p:nvCxnSpPr>
        <p:spPr>
          <a:xfrm>
            <a:off x="1055440" y="5373216"/>
            <a:ext cx="6624736" cy="0"/>
          </a:xfrm>
          <a:prstGeom prst="straightConnector1">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Rak pilkoppling 36">
            <a:extLst>
              <a:ext uri="{FF2B5EF4-FFF2-40B4-BE49-F238E27FC236}">
                <a16:creationId xmlns:a16="http://schemas.microsoft.com/office/drawing/2014/main" id="{F3887631-EDF3-A579-E3E8-312E6644F5A1}"/>
              </a:ext>
            </a:extLst>
          </p:cNvPr>
          <p:cNvCxnSpPr>
            <a:cxnSpLocks/>
          </p:cNvCxnSpPr>
          <p:nvPr/>
        </p:nvCxnSpPr>
        <p:spPr>
          <a:xfrm flipV="1">
            <a:off x="1055440" y="1772816"/>
            <a:ext cx="12102" cy="5047953"/>
          </a:xfrm>
          <a:prstGeom prst="straightConnector1">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Rak koppling 38">
            <a:extLst>
              <a:ext uri="{FF2B5EF4-FFF2-40B4-BE49-F238E27FC236}">
                <a16:creationId xmlns:a16="http://schemas.microsoft.com/office/drawing/2014/main" id="{934879AF-0268-66C6-4D1B-C914DEAB9413}"/>
              </a:ext>
            </a:extLst>
          </p:cNvPr>
          <p:cNvCxnSpPr>
            <a:cxnSpLocks/>
          </p:cNvCxnSpPr>
          <p:nvPr/>
        </p:nvCxnSpPr>
        <p:spPr>
          <a:xfrm flipH="1">
            <a:off x="1055318" y="506121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7" name="Rak koppling 46">
            <a:extLst>
              <a:ext uri="{FF2B5EF4-FFF2-40B4-BE49-F238E27FC236}">
                <a16:creationId xmlns:a16="http://schemas.microsoft.com/office/drawing/2014/main" id="{A99C4BE1-561A-3E8E-B1C8-2A8425B559D7}"/>
              </a:ext>
            </a:extLst>
          </p:cNvPr>
          <p:cNvCxnSpPr>
            <a:cxnSpLocks/>
          </p:cNvCxnSpPr>
          <p:nvPr/>
        </p:nvCxnSpPr>
        <p:spPr>
          <a:xfrm flipH="1">
            <a:off x="1055440" y="4733770"/>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9" name="Rak koppling 48">
            <a:extLst>
              <a:ext uri="{FF2B5EF4-FFF2-40B4-BE49-F238E27FC236}">
                <a16:creationId xmlns:a16="http://schemas.microsoft.com/office/drawing/2014/main" id="{486A1FE2-AE14-62A7-AC3D-4D00AF9EDEBE}"/>
              </a:ext>
            </a:extLst>
          </p:cNvPr>
          <p:cNvCxnSpPr>
            <a:cxnSpLocks/>
          </p:cNvCxnSpPr>
          <p:nvPr/>
        </p:nvCxnSpPr>
        <p:spPr>
          <a:xfrm flipH="1">
            <a:off x="1055440" y="4437112"/>
            <a:ext cx="4336916" cy="6716"/>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0" name="Rak koppling 49">
            <a:extLst>
              <a:ext uri="{FF2B5EF4-FFF2-40B4-BE49-F238E27FC236}">
                <a16:creationId xmlns:a16="http://schemas.microsoft.com/office/drawing/2014/main" id="{08089CF4-23A1-DE4C-EB28-7045254C1EDF}"/>
              </a:ext>
            </a:extLst>
          </p:cNvPr>
          <p:cNvCxnSpPr>
            <a:cxnSpLocks/>
          </p:cNvCxnSpPr>
          <p:nvPr/>
        </p:nvCxnSpPr>
        <p:spPr>
          <a:xfrm flipH="1">
            <a:off x="1111012" y="4107860"/>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2" name="Rak koppling 51">
            <a:extLst>
              <a:ext uri="{FF2B5EF4-FFF2-40B4-BE49-F238E27FC236}">
                <a16:creationId xmlns:a16="http://schemas.microsoft.com/office/drawing/2014/main" id="{B868742A-19C1-FDAB-3913-7BB2458055C9}"/>
              </a:ext>
            </a:extLst>
          </p:cNvPr>
          <p:cNvCxnSpPr>
            <a:cxnSpLocks/>
          </p:cNvCxnSpPr>
          <p:nvPr/>
        </p:nvCxnSpPr>
        <p:spPr>
          <a:xfrm flipH="1" flipV="1">
            <a:off x="3555602" y="3769990"/>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4" name="Rak koppling 53">
            <a:extLst>
              <a:ext uri="{FF2B5EF4-FFF2-40B4-BE49-F238E27FC236}">
                <a16:creationId xmlns:a16="http://schemas.microsoft.com/office/drawing/2014/main" id="{0921E1B0-1AC4-0D08-E641-52C5795C7A6D}"/>
              </a:ext>
            </a:extLst>
          </p:cNvPr>
          <p:cNvCxnSpPr>
            <a:cxnSpLocks/>
          </p:cNvCxnSpPr>
          <p:nvPr/>
        </p:nvCxnSpPr>
        <p:spPr>
          <a:xfrm flipH="1" flipV="1">
            <a:off x="3575720" y="3443858"/>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5" name="Rak koppling 54">
            <a:extLst>
              <a:ext uri="{FF2B5EF4-FFF2-40B4-BE49-F238E27FC236}">
                <a16:creationId xmlns:a16="http://schemas.microsoft.com/office/drawing/2014/main" id="{6BECDD34-F437-3FAE-452A-5968121E6938}"/>
              </a:ext>
            </a:extLst>
          </p:cNvPr>
          <p:cNvCxnSpPr>
            <a:cxnSpLocks/>
          </p:cNvCxnSpPr>
          <p:nvPr/>
        </p:nvCxnSpPr>
        <p:spPr>
          <a:xfrm flipH="1" flipV="1">
            <a:off x="3575720" y="3121918"/>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6" name="Rak koppling 55">
            <a:extLst>
              <a:ext uri="{FF2B5EF4-FFF2-40B4-BE49-F238E27FC236}">
                <a16:creationId xmlns:a16="http://schemas.microsoft.com/office/drawing/2014/main" id="{8EBC6F74-F631-2FA3-2F3C-24B9C9E7E88F}"/>
              </a:ext>
            </a:extLst>
          </p:cNvPr>
          <p:cNvCxnSpPr>
            <a:cxnSpLocks/>
          </p:cNvCxnSpPr>
          <p:nvPr/>
        </p:nvCxnSpPr>
        <p:spPr>
          <a:xfrm flipH="1" flipV="1">
            <a:off x="3575720" y="2786261"/>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7" name="Rak koppling 56">
            <a:extLst>
              <a:ext uri="{FF2B5EF4-FFF2-40B4-BE49-F238E27FC236}">
                <a16:creationId xmlns:a16="http://schemas.microsoft.com/office/drawing/2014/main" id="{0055BC2D-63CD-B72C-2D72-ECC805E0331B}"/>
              </a:ext>
            </a:extLst>
          </p:cNvPr>
          <p:cNvCxnSpPr>
            <a:cxnSpLocks/>
          </p:cNvCxnSpPr>
          <p:nvPr/>
        </p:nvCxnSpPr>
        <p:spPr>
          <a:xfrm flipH="1" flipV="1">
            <a:off x="3575720" y="2468572"/>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8" name="Rak koppling 57">
            <a:extLst>
              <a:ext uri="{FF2B5EF4-FFF2-40B4-BE49-F238E27FC236}">
                <a16:creationId xmlns:a16="http://schemas.microsoft.com/office/drawing/2014/main" id="{285A69DF-C248-1086-529C-2E6B11FDF039}"/>
              </a:ext>
            </a:extLst>
          </p:cNvPr>
          <p:cNvCxnSpPr>
            <a:cxnSpLocks/>
          </p:cNvCxnSpPr>
          <p:nvPr/>
        </p:nvCxnSpPr>
        <p:spPr>
          <a:xfrm flipH="1" flipV="1">
            <a:off x="3575720" y="2157239"/>
            <a:ext cx="3564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0" name="Rektangel 59">
            <a:extLst>
              <a:ext uri="{FF2B5EF4-FFF2-40B4-BE49-F238E27FC236}">
                <a16:creationId xmlns:a16="http://schemas.microsoft.com/office/drawing/2014/main" id="{15F2DAB1-7879-CBC7-FE57-3A0F5C65CC6D}"/>
              </a:ext>
            </a:extLst>
          </p:cNvPr>
          <p:cNvSpPr/>
          <p:nvPr/>
        </p:nvSpPr>
        <p:spPr>
          <a:xfrm>
            <a:off x="3647728" y="5511129"/>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2027</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Rektangel 60">
            <a:extLst>
              <a:ext uri="{FF2B5EF4-FFF2-40B4-BE49-F238E27FC236}">
                <a16:creationId xmlns:a16="http://schemas.microsoft.com/office/drawing/2014/main" id="{638463E0-D4B2-76D7-D153-93FEF8F6E117}"/>
              </a:ext>
            </a:extLst>
          </p:cNvPr>
          <p:cNvSpPr/>
          <p:nvPr/>
        </p:nvSpPr>
        <p:spPr>
          <a:xfrm>
            <a:off x="4091878"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2028</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Rektangel 61">
            <a:extLst>
              <a:ext uri="{FF2B5EF4-FFF2-40B4-BE49-F238E27FC236}">
                <a16:creationId xmlns:a16="http://schemas.microsoft.com/office/drawing/2014/main" id="{4D859AE1-E013-8653-3340-A9492BB75B76}"/>
              </a:ext>
            </a:extLst>
          </p:cNvPr>
          <p:cNvSpPr/>
          <p:nvPr/>
        </p:nvSpPr>
        <p:spPr>
          <a:xfrm>
            <a:off x="4595934" y="55320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2029</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Rektangel 62">
            <a:extLst>
              <a:ext uri="{FF2B5EF4-FFF2-40B4-BE49-F238E27FC236}">
                <a16:creationId xmlns:a16="http://schemas.microsoft.com/office/drawing/2014/main" id="{D20B7F1F-FA5D-F612-353D-31628CC29E7A}"/>
              </a:ext>
            </a:extLst>
          </p:cNvPr>
          <p:cNvSpPr/>
          <p:nvPr/>
        </p:nvSpPr>
        <p:spPr>
          <a:xfrm>
            <a:off x="5027982" y="55320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5" name="Rak koppling 64">
            <a:extLst>
              <a:ext uri="{FF2B5EF4-FFF2-40B4-BE49-F238E27FC236}">
                <a16:creationId xmlns:a16="http://schemas.microsoft.com/office/drawing/2014/main" id="{7376AC5A-D61C-FD03-B0DC-E22938ACF876}"/>
              </a:ext>
            </a:extLst>
          </p:cNvPr>
          <p:cNvCxnSpPr>
            <a:cxnSpLocks/>
          </p:cNvCxnSpPr>
          <p:nvPr/>
        </p:nvCxnSpPr>
        <p:spPr>
          <a:xfrm>
            <a:off x="4007160"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ak koppling 65">
            <a:extLst>
              <a:ext uri="{FF2B5EF4-FFF2-40B4-BE49-F238E27FC236}">
                <a16:creationId xmlns:a16="http://schemas.microsoft.com/office/drawing/2014/main" id="{B620BC6B-2DC8-E162-9C1E-3DF76F65801E}"/>
              </a:ext>
            </a:extLst>
          </p:cNvPr>
          <p:cNvCxnSpPr>
            <a:cxnSpLocks/>
          </p:cNvCxnSpPr>
          <p:nvPr/>
        </p:nvCxnSpPr>
        <p:spPr>
          <a:xfrm>
            <a:off x="4439816"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Rak koppling 66">
            <a:extLst>
              <a:ext uri="{FF2B5EF4-FFF2-40B4-BE49-F238E27FC236}">
                <a16:creationId xmlns:a16="http://schemas.microsoft.com/office/drawing/2014/main" id="{211E59B8-9B26-1A01-CDB2-CDF88F5FD025}"/>
              </a:ext>
            </a:extLst>
          </p:cNvPr>
          <p:cNvCxnSpPr>
            <a:cxnSpLocks/>
          </p:cNvCxnSpPr>
          <p:nvPr/>
        </p:nvCxnSpPr>
        <p:spPr>
          <a:xfrm>
            <a:off x="4870648"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ak koppling 67">
            <a:extLst>
              <a:ext uri="{FF2B5EF4-FFF2-40B4-BE49-F238E27FC236}">
                <a16:creationId xmlns:a16="http://schemas.microsoft.com/office/drawing/2014/main" id="{A6452367-2308-38AE-A8B5-C2A3AF1021BD}"/>
              </a:ext>
            </a:extLst>
          </p:cNvPr>
          <p:cNvCxnSpPr>
            <a:cxnSpLocks/>
          </p:cNvCxnSpPr>
          <p:nvPr/>
        </p:nvCxnSpPr>
        <p:spPr>
          <a:xfrm>
            <a:off x="5303304"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Rak koppling 68">
            <a:extLst>
              <a:ext uri="{FF2B5EF4-FFF2-40B4-BE49-F238E27FC236}">
                <a16:creationId xmlns:a16="http://schemas.microsoft.com/office/drawing/2014/main" id="{C2C6E57B-6999-1618-93FD-8A510EA9DF03}"/>
              </a:ext>
            </a:extLst>
          </p:cNvPr>
          <p:cNvCxnSpPr>
            <a:cxnSpLocks/>
          </p:cNvCxnSpPr>
          <p:nvPr/>
        </p:nvCxnSpPr>
        <p:spPr>
          <a:xfrm flipH="1">
            <a:off x="1055440" y="4427587"/>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70" name="Rak koppling 69">
            <a:extLst>
              <a:ext uri="{FF2B5EF4-FFF2-40B4-BE49-F238E27FC236}">
                <a16:creationId xmlns:a16="http://schemas.microsoft.com/office/drawing/2014/main" id="{65082385-19C2-E902-5E82-A59C77C5FA52}"/>
              </a:ext>
            </a:extLst>
          </p:cNvPr>
          <p:cNvCxnSpPr>
            <a:cxnSpLocks/>
          </p:cNvCxnSpPr>
          <p:nvPr/>
        </p:nvCxnSpPr>
        <p:spPr>
          <a:xfrm>
            <a:off x="5807360"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ak koppling 70">
            <a:extLst>
              <a:ext uri="{FF2B5EF4-FFF2-40B4-BE49-F238E27FC236}">
                <a16:creationId xmlns:a16="http://schemas.microsoft.com/office/drawing/2014/main" id="{362B5927-7E85-04FF-BC71-7E30F8702E34}"/>
              </a:ext>
            </a:extLst>
          </p:cNvPr>
          <p:cNvCxnSpPr>
            <a:cxnSpLocks/>
          </p:cNvCxnSpPr>
          <p:nvPr/>
        </p:nvCxnSpPr>
        <p:spPr>
          <a:xfrm>
            <a:off x="6240016"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ak koppling 71">
            <a:extLst>
              <a:ext uri="{FF2B5EF4-FFF2-40B4-BE49-F238E27FC236}">
                <a16:creationId xmlns:a16="http://schemas.microsoft.com/office/drawing/2014/main" id="{AA8A632B-E40A-0644-05D3-99704CB5E12A}"/>
              </a:ext>
            </a:extLst>
          </p:cNvPr>
          <p:cNvCxnSpPr>
            <a:cxnSpLocks/>
          </p:cNvCxnSpPr>
          <p:nvPr/>
        </p:nvCxnSpPr>
        <p:spPr>
          <a:xfrm>
            <a:off x="6670848"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Rak koppling 72">
            <a:extLst>
              <a:ext uri="{FF2B5EF4-FFF2-40B4-BE49-F238E27FC236}">
                <a16:creationId xmlns:a16="http://schemas.microsoft.com/office/drawing/2014/main" id="{B856447B-968D-4D81-C597-C0039FB4B657}"/>
              </a:ext>
            </a:extLst>
          </p:cNvPr>
          <p:cNvCxnSpPr>
            <a:cxnSpLocks/>
          </p:cNvCxnSpPr>
          <p:nvPr/>
        </p:nvCxnSpPr>
        <p:spPr>
          <a:xfrm>
            <a:off x="7103504"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5" name="Rektangel 74">
            <a:extLst>
              <a:ext uri="{FF2B5EF4-FFF2-40B4-BE49-F238E27FC236}">
                <a16:creationId xmlns:a16="http://schemas.microsoft.com/office/drawing/2014/main" id="{F26F3265-1A9C-700A-6424-B448D8969A21}"/>
              </a:ext>
            </a:extLst>
          </p:cNvPr>
          <p:cNvSpPr/>
          <p:nvPr/>
        </p:nvSpPr>
        <p:spPr>
          <a:xfrm>
            <a:off x="5460030"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2031</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Rektangel 75">
            <a:extLst>
              <a:ext uri="{FF2B5EF4-FFF2-40B4-BE49-F238E27FC236}">
                <a16:creationId xmlns:a16="http://schemas.microsoft.com/office/drawing/2014/main" id="{E6E6FF51-B504-C324-7E05-7A3FA0F66EC4}"/>
              </a:ext>
            </a:extLst>
          </p:cNvPr>
          <p:cNvSpPr/>
          <p:nvPr/>
        </p:nvSpPr>
        <p:spPr>
          <a:xfrm>
            <a:off x="5892078"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2032</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ktangel 76">
            <a:extLst>
              <a:ext uri="{FF2B5EF4-FFF2-40B4-BE49-F238E27FC236}">
                <a16:creationId xmlns:a16="http://schemas.microsoft.com/office/drawing/2014/main" id="{6225E6F1-2F30-4996-0728-D73A50627AA7}"/>
              </a:ext>
            </a:extLst>
          </p:cNvPr>
          <p:cNvSpPr/>
          <p:nvPr/>
        </p:nvSpPr>
        <p:spPr>
          <a:xfrm>
            <a:off x="6384032"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2033</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Rektangel 77">
            <a:extLst>
              <a:ext uri="{FF2B5EF4-FFF2-40B4-BE49-F238E27FC236}">
                <a16:creationId xmlns:a16="http://schemas.microsoft.com/office/drawing/2014/main" id="{4D45E089-3B43-91A7-DB09-9D6E6D1D6432}"/>
              </a:ext>
            </a:extLst>
          </p:cNvPr>
          <p:cNvSpPr/>
          <p:nvPr/>
        </p:nvSpPr>
        <p:spPr>
          <a:xfrm>
            <a:off x="6828182"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2034</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90" name="Rak koppling 89">
            <a:extLst>
              <a:ext uri="{FF2B5EF4-FFF2-40B4-BE49-F238E27FC236}">
                <a16:creationId xmlns:a16="http://schemas.microsoft.com/office/drawing/2014/main" id="{FBE8E73E-AD98-EFD2-2CF0-0127BB0674AD}"/>
              </a:ext>
            </a:extLst>
          </p:cNvPr>
          <p:cNvCxnSpPr>
            <a:cxnSpLocks/>
          </p:cNvCxnSpPr>
          <p:nvPr/>
        </p:nvCxnSpPr>
        <p:spPr>
          <a:xfrm>
            <a:off x="5312426" y="4791345"/>
            <a:ext cx="1807176" cy="1508623"/>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92" name="Rak koppling 91">
            <a:extLst>
              <a:ext uri="{FF2B5EF4-FFF2-40B4-BE49-F238E27FC236}">
                <a16:creationId xmlns:a16="http://schemas.microsoft.com/office/drawing/2014/main" id="{24CC0044-94EB-5540-3B0B-6B245F27E058}"/>
              </a:ext>
            </a:extLst>
          </p:cNvPr>
          <p:cNvCxnSpPr>
            <a:cxnSpLocks/>
          </p:cNvCxnSpPr>
          <p:nvPr/>
        </p:nvCxnSpPr>
        <p:spPr>
          <a:xfrm flipV="1">
            <a:off x="7847819" y="3469224"/>
            <a:ext cx="297645" cy="442"/>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cxnSp>
        <p:nvCxnSpPr>
          <p:cNvPr id="94" name="Rak koppling 93">
            <a:extLst>
              <a:ext uri="{FF2B5EF4-FFF2-40B4-BE49-F238E27FC236}">
                <a16:creationId xmlns:a16="http://schemas.microsoft.com/office/drawing/2014/main" id="{C1444F50-2361-9B82-951E-1BBEF31FB3F5}"/>
              </a:ext>
            </a:extLst>
          </p:cNvPr>
          <p:cNvCxnSpPr>
            <a:cxnSpLocks/>
          </p:cNvCxnSpPr>
          <p:nvPr/>
        </p:nvCxnSpPr>
        <p:spPr>
          <a:xfrm>
            <a:off x="7824192" y="3645024"/>
            <a:ext cx="276295" cy="0"/>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96" name="Rak koppling 95">
            <a:extLst>
              <a:ext uri="{FF2B5EF4-FFF2-40B4-BE49-F238E27FC236}">
                <a16:creationId xmlns:a16="http://schemas.microsoft.com/office/drawing/2014/main" id="{6330ED59-25ED-CB15-75D0-C4C5E2531A9F}"/>
              </a:ext>
            </a:extLst>
          </p:cNvPr>
          <p:cNvCxnSpPr>
            <a:cxnSpLocks/>
          </p:cNvCxnSpPr>
          <p:nvPr/>
        </p:nvCxnSpPr>
        <p:spPr>
          <a:xfrm flipV="1">
            <a:off x="7857466" y="4075710"/>
            <a:ext cx="254758" cy="1362"/>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99" name="Rak koppling 98">
            <a:extLst>
              <a:ext uri="{FF2B5EF4-FFF2-40B4-BE49-F238E27FC236}">
                <a16:creationId xmlns:a16="http://schemas.microsoft.com/office/drawing/2014/main" id="{12D6EF33-E642-3982-17E7-FB1795F98EC4}"/>
              </a:ext>
            </a:extLst>
          </p:cNvPr>
          <p:cNvCxnSpPr>
            <a:cxnSpLocks/>
          </p:cNvCxnSpPr>
          <p:nvPr/>
        </p:nvCxnSpPr>
        <p:spPr>
          <a:xfrm flipH="1">
            <a:off x="1055440" y="609329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0" name="Rak koppling 99">
            <a:extLst>
              <a:ext uri="{FF2B5EF4-FFF2-40B4-BE49-F238E27FC236}">
                <a16:creationId xmlns:a16="http://schemas.microsoft.com/office/drawing/2014/main" id="{262F2E55-0B46-9735-57A9-64F37FEEE8B7}"/>
              </a:ext>
            </a:extLst>
          </p:cNvPr>
          <p:cNvCxnSpPr>
            <a:cxnSpLocks/>
          </p:cNvCxnSpPr>
          <p:nvPr/>
        </p:nvCxnSpPr>
        <p:spPr>
          <a:xfrm flipH="1">
            <a:off x="1055562" y="5739972"/>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1" name="Rak koppling 100">
            <a:extLst>
              <a:ext uri="{FF2B5EF4-FFF2-40B4-BE49-F238E27FC236}">
                <a16:creationId xmlns:a16="http://schemas.microsoft.com/office/drawing/2014/main" id="{792933A7-43C9-80F9-5F71-56D0AEB59FC6}"/>
              </a:ext>
            </a:extLst>
          </p:cNvPr>
          <p:cNvCxnSpPr>
            <a:cxnSpLocks/>
          </p:cNvCxnSpPr>
          <p:nvPr/>
        </p:nvCxnSpPr>
        <p:spPr>
          <a:xfrm flipH="1">
            <a:off x="1055440" y="681337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2" name="Rak koppling 101">
            <a:extLst>
              <a:ext uri="{FF2B5EF4-FFF2-40B4-BE49-F238E27FC236}">
                <a16:creationId xmlns:a16="http://schemas.microsoft.com/office/drawing/2014/main" id="{C257D773-85D5-4FC3-B7D0-C466DDD35E2D}"/>
              </a:ext>
            </a:extLst>
          </p:cNvPr>
          <p:cNvCxnSpPr>
            <a:cxnSpLocks/>
          </p:cNvCxnSpPr>
          <p:nvPr/>
        </p:nvCxnSpPr>
        <p:spPr>
          <a:xfrm flipH="1">
            <a:off x="1055562" y="6460052"/>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57364FCA-B40D-BF27-E099-B5E90F0DFBC9}"/>
              </a:ext>
            </a:extLst>
          </p:cNvPr>
          <p:cNvSpPr/>
          <p:nvPr/>
        </p:nvSpPr>
        <p:spPr>
          <a:xfrm>
            <a:off x="695400" y="56844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100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Rektangel 103">
            <a:extLst>
              <a:ext uri="{FF2B5EF4-FFF2-40B4-BE49-F238E27FC236}">
                <a16:creationId xmlns:a16="http://schemas.microsoft.com/office/drawing/2014/main" id="{A96D32B0-D348-DB3F-FF35-B8BD83393896}"/>
              </a:ext>
            </a:extLst>
          </p:cNvPr>
          <p:cNvSpPr/>
          <p:nvPr/>
        </p:nvSpPr>
        <p:spPr>
          <a:xfrm>
            <a:off x="695400" y="603607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75</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Rektangel 104">
            <a:extLst>
              <a:ext uri="{FF2B5EF4-FFF2-40B4-BE49-F238E27FC236}">
                <a16:creationId xmlns:a16="http://schemas.microsoft.com/office/drawing/2014/main" id="{F223852E-A3AF-90C4-4EFD-12A9726D4C66}"/>
              </a:ext>
            </a:extLst>
          </p:cNvPr>
          <p:cNvSpPr/>
          <p:nvPr/>
        </p:nvSpPr>
        <p:spPr>
          <a:xfrm>
            <a:off x="695400" y="639611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50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Rektangel 105">
            <a:extLst>
              <a:ext uri="{FF2B5EF4-FFF2-40B4-BE49-F238E27FC236}">
                <a16:creationId xmlns:a16="http://schemas.microsoft.com/office/drawing/2014/main" id="{8336D2C9-ED96-BFF7-D06C-84E282298212}"/>
              </a:ext>
            </a:extLst>
          </p:cNvPr>
          <p:cNvSpPr/>
          <p:nvPr/>
        </p:nvSpPr>
        <p:spPr>
          <a:xfrm>
            <a:off x="695400" y="675615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25</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textruta 116">
            <a:extLst>
              <a:ext uri="{FF2B5EF4-FFF2-40B4-BE49-F238E27FC236}">
                <a16:creationId xmlns:a16="http://schemas.microsoft.com/office/drawing/2014/main" id="{708E0FC7-7DD9-9E23-0F55-D0D44CC11163}"/>
              </a:ext>
            </a:extLst>
          </p:cNvPr>
          <p:cNvSpPr txBox="1"/>
          <p:nvPr/>
        </p:nvSpPr>
        <p:spPr>
          <a:xfrm>
            <a:off x="7824191" y="1871246"/>
            <a:ext cx="403366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Cirklar och färger anger LFM30 anslutna byggherrars redovisade projekt för år 2022</a:t>
            </a:r>
          </a:p>
        </p:txBody>
      </p:sp>
      <p:cxnSp>
        <p:nvCxnSpPr>
          <p:cNvPr id="12" name="Rak koppling 11">
            <a:extLst>
              <a:ext uri="{FF2B5EF4-FFF2-40B4-BE49-F238E27FC236}">
                <a16:creationId xmlns:a16="http://schemas.microsoft.com/office/drawing/2014/main" id="{D58ABAAB-136C-ADC3-B389-3A25C8F06CD1}"/>
              </a:ext>
            </a:extLst>
          </p:cNvPr>
          <p:cNvCxnSpPr>
            <a:cxnSpLocks/>
            <a:stCxn id="48" idx="1"/>
          </p:cNvCxnSpPr>
          <p:nvPr/>
        </p:nvCxnSpPr>
        <p:spPr>
          <a:xfrm>
            <a:off x="5713962" y="4493150"/>
            <a:ext cx="5496109" cy="1821478"/>
          </a:xfrm>
          <a:prstGeom prst="line">
            <a:avLst/>
          </a:prstGeom>
          <a:ln w="762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 name="Rak koppling 3">
            <a:extLst>
              <a:ext uri="{FF2B5EF4-FFF2-40B4-BE49-F238E27FC236}">
                <a16:creationId xmlns:a16="http://schemas.microsoft.com/office/drawing/2014/main" id="{FB719492-AAA6-231D-7AB6-74CFA9755656}"/>
              </a:ext>
            </a:extLst>
          </p:cNvPr>
          <p:cNvCxnSpPr>
            <a:cxnSpLocks/>
          </p:cNvCxnSpPr>
          <p:nvPr/>
        </p:nvCxnSpPr>
        <p:spPr>
          <a:xfrm flipH="1">
            <a:off x="4628994" y="4812480"/>
            <a:ext cx="674310" cy="0"/>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9" name="Rak koppling 8">
            <a:extLst>
              <a:ext uri="{FF2B5EF4-FFF2-40B4-BE49-F238E27FC236}">
                <a16:creationId xmlns:a16="http://schemas.microsoft.com/office/drawing/2014/main" id="{DA294F56-CB42-1ECE-AA0E-127F747AF19C}"/>
              </a:ext>
            </a:extLst>
          </p:cNvPr>
          <p:cNvCxnSpPr>
            <a:cxnSpLocks/>
          </p:cNvCxnSpPr>
          <p:nvPr/>
        </p:nvCxnSpPr>
        <p:spPr>
          <a:xfrm flipH="1">
            <a:off x="5503399" y="5925466"/>
            <a:ext cx="1173225" cy="0"/>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13" name="Rak koppling 12">
            <a:extLst>
              <a:ext uri="{FF2B5EF4-FFF2-40B4-BE49-F238E27FC236}">
                <a16:creationId xmlns:a16="http://schemas.microsoft.com/office/drawing/2014/main" id="{CEC11A62-FCD8-A5C8-5D1F-82FDD32A0D62}"/>
              </a:ext>
            </a:extLst>
          </p:cNvPr>
          <p:cNvCxnSpPr>
            <a:cxnSpLocks/>
          </p:cNvCxnSpPr>
          <p:nvPr/>
        </p:nvCxnSpPr>
        <p:spPr>
          <a:xfrm flipH="1">
            <a:off x="4115440" y="5186064"/>
            <a:ext cx="1690796" cy="0"/>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19" name="Rak koppling 18">
            <a:extLst>
              <a:ext uri="{FF2B5EF4-FFF2-40B4-BE49-F238E27FC236}">
                <a16:creationId xmlns:a16="http://schemas.microsoft.com/office/drawing/2014/main" id="{E502FA01-7CA8-63FE-F1AA-12B239781A63}"/>
              </a:ext>
            </a:extLst>
          </p:cNvPr>
          <p:cNvCxnSpPr>
            <a:cxnSpLocks/>
          </p:cNvCxnSpPr>
          <p:nvPr/>
        </p:nvCxnSpPr>
        <p:spPr>
          <a:xfrm flipH="1" flipV="1">
            <a:off x="6145403" y="6269687"/>
            <a:ext cx="1057282" cy="8236"/>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sp>
        <p:nvSpPr>
          <p:cNvPr id="21" name="Rektangel 20">
            <a:extLst>
              <a:ext uri="{FF2B5EF4-FFF2-40B4-BE49-F238E27FC236}">
                <a16:creationId xmlns:a16="http://schemas.microsoft.com/office/drawing/2014/main" id="{382011A6-293B-C53D-B3D8-EBDE78B5A9CC}"/>
              </a:ext>
            </a:extLst>
          </p:cNvPr>
          <p:cNvSpPr/>
          <p:nvPr/>
        </p:nvSpPr>
        <p:spPr>
          <a:xfrm>
            <a:off x="667230" y="3583524"/>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260</a:t>
            </a:r>
          </a:p>
        </p:txBody>
      </p:sp>
      <p:cxnSp>
        <p:nvCxnSpPr>
          <p:cNvPr id="38" name="Rak koppling 37">
            <a:extLst>
              <a:ext uri="{FF2B5EF4-FFF2-40B4-BE49-F238E27FC236}">
                <a16:creationId xmlns:a16="http://schemas.microsoft.com/office/drawing/2014/main" id="{AB9AC1B6-6287-72B2-48AF-A3B7FCD9EFCD}"/>
              </a:ext>
            </a:extLst>
          </p:cNvPr>
          <p:cNvCxnSpPr>
            <a:cxnSpLocks/>
            <a:endCxn id="62" idx="0"/>
          </p:cNvCxnSpPr>
          <p:nvPr/>
        </p:nvCxnSpPr>
        <p:spPr>
          <a:xfrm flipH="1" flipV="1">
            <a:off x="4769903" y="5532017"/>
            <a:ext cx="1466993" cy="9543"/>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59" name="Rak koppling 58">
            <a:extLst>
              <a:ext uri="{FF2B5EF4-FFF2-40B4-BE49-F238E27FC236}">
                <a16:creationId xmlns:a16="http://schemas.microsoft.com/office/drawing/2014/main" id="{AA93F91E-A837-BF62-D16F-676E32BEAC1E}"/>
              </a:ext>
            </a:extLst>
          </p:cNvPr>
          <p:cNvCxnSpPr>
            <a:cxnSpLocks/>
          </p:cNvCxnSpPr>
          <p:nvPr/>
        </p:nvCxnSpPr>
        <p:spPr>
          <a:xfrm>
            <a:off x="5312426" y="4791345"/>
            <a:ext cx="1786730" cy="1964808"/>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sp>
        <p:nvSpPr>
          <p:cNvPr id="25" name="Rektangel 24">
            <a:extLst>
              <a:ext uri="{FF2B5EF4-FFF2-40B4-BE49-F238E27FC236}">
                <a16:creationId xmlns:a16="http://schemas.microsoft.com/office/drawing/2014/main" id="{BBEB1621-9AE2-EACC-5EF8-95A6B821EA23}"/>
              </a:ext>
            </a:extLst>
          </p:cNvPr>
          <p:cNvSpPr/>
          <p:nvPr/>
        </p:nvSpPr>
        <p:spPr>
          <a:xfrm>
            <a:off x="686280" y="4859874"/>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rgbClr val="FF0000"/>
                </a:solidFill>
                <a:effectLst/>
                <a:uLnTx/>
                <a:uFillTx/>
                <a:latin typeface="Calibri" panose="020F0502020204030204"/>
                <a:ea typeface="+mn-ea"/>
                <a:cs typeface="+mn-cs"/>
              </a:rPr>
              <a:t>165</a:t>
            </a:r>
          </a:p>
        </p:txBody>
      </p:sp>
      <p:sp>
        <p:nvSpPr>
          <p:cNvPr id="97" name="Rektangel 96">
            <a:extLst>
              <a:ext uri="{FF2B5EF4-FFF2-40B4-BE49-F238E27FC236}">
                <a16:creationId xmlns:a16="http://schemas.microsoft.com/office/drawing/2014/main" id="{18789A3D-9B10-7A45-7E0C-A7208B6E7E74}"/>
              </a:ext>
            </a:extLst>
          </p:cNvPr>
          <p:cNvSpPr/>
          <p:nvPr/>
        </p:nvSpPr>
        <p:spPr>
          <a:xfrm>
            <a:off x="4456285" y="5066057"/>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140</a:t>
            </a:r>
          </a:p>
        </p:txBody>
      </p:sp>
      <p:sp>
        <p:nvSpPr>
          <p:cNvPr id="98" name="Rektangel 97">
            <a:extLst>
              <a:ext uri="{FF2B5EF4-FFF2-40B4-BE49-F238E27FC236}">
                <a16:creationId xmlns:a16="http://schemas.microsoft.com/office/drawing/2014/main" id="{D68DCBE6-3CD1-B387-743D-A5D19E794D02}"/>
              </a:ext>
            </a:extLst>
          </p:cNvPr>
          <p:cNvSpPr/>
          <p:nvPr/>
        </p:nvSpPr>
        <p:spPr>
          <a:xfrm>
            <a:off x="4861725" y="5411112"/>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115</a:t>
            </a:r>
          </a:p>
        </p:txBody>
      </p:sp>
      <p:sp>
        <p:nvSpPr>
          <p:cNvPr id="107" name="Rektangel 106">
            <a:extLst>
              <a:ext uri="{FF2B5EF4-FFF2-40B4-BE49-F238E27FC236}">
                <a16:creationId xmlns:a16="http://schemas.microsoft.com/office/drawing/2014/main" id="{08D6328E-6C42-10B3-BACB-2C45DC3BED20}"/>
              </a:ext>
            </a:extLst>
          </p:cNvPr>
          <p:cNvSpPr/>
          <p:nvPr/>
        </p:nvSpPr>
        <p:spPr>
          <a:xfrm>
            <a:off x="5456945" y="5799301"/>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85</a:t>
            </a:r>
          </a:p>
        </p:txBody>
      </p:sp>
      <p:sp>
        <p:nvSpPr>
          <p:cNvPr id="108" name="Rektangel 107">
            <a:extLst>
              <a:ext uri="{FF2B5EF4-FFF2-40B4-BE49-F238E27FC236}">
                <a16:creationId xmlns:a16="http://schemas.microsoft.com/office/drawing/2014/main" id="{91B95306-5CBE-2B99-CCF4-AB40182DEF4E}"/>
              </a:ext>
            </a:extLst>
          </p:cNvPr>
          <p:cNvSpPr/>
          <p:nvPr/>
        </p:nvSpPr>
        <p:spPr>
          <a:xfrm>
            <a:off x="6181566" y="6152983"/>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65</a:t>
            </a:r>
          </a:p>
        </p:txBody>
      </p:sp>
      <p:cxnSp>
        <p:nvCxnSpPr>
          <p:cNvPr id="109" name="Rak koppling 108">
            <a:extLst>
              <a:ext uri="{FF2B5EF4-FFF2-40B4-BE49-F238E27FC236}">
                <a16:creationId xmlns:a16="http://schemas.microsoft.com/office/drawing/2014/main" id="{69E45FFF-CFEF-0EA0-A43F-E397002E550E}"/>
              </a:ext>
            </a:extLst>
          </p:cNvPr>
          <p:cNvCxnSpPr>
            <a:cxnSpLocks/>
          </p:cNvCxnSpPr>
          <p:nvPr/>
        </p:nvCxnSpPr>
        <p:spPr>
          <a:xfrm>
            <a:off x="4439816" y="4812480"/>
            <a:ext cx="2671345" cy="1466663"/>
          </a:xfrm>
          <a:prstGeom prst="line">
            <a:avLst/>
          </a:prstGeom>
          <a:ln w="76200">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111" name="textruta 110">
            <a:extLst>
              <a:ext uri="{FF2B5EF4-FFF2-40B4-BE49-F238E27FC236}">
                <a16:creationId xmlns:a16="http://schemas.microsoft.com/office/drawing/2014/main" id="{B1B59951-62CF-CF72-0C2A-18DC39B2CCBA}"/>
              </a:ext>
            </a:extLst>
          </p:cNvPr>
          <p:cNvSpPr txBox="1"/>
          <p:nvPr/>
        </p:nvSpPr>
        <p:spPr>
          <a:xfrm>
            <a:off x="8246363" y="3973280"/>
            <a:ext cx="373096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Målgränsvärde: 2020-2028; 2028-2035 snabbt tuffare</a:t>
            </a:r>
          </a:p>
        </p:txBody>
      </p:sp>
    </p:spTree>
    <p:extLst>
      <p:ext uri="{BB962C8B-B14F-4D97-AF65-F5344CB8AC3E}">
        <p14:creationId xmlns:p14="http://schemas.microsoft.com/office/powerpoint/2010/main" val="308479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4"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60751-7726-B485-3C98-D590042638CA}"/>
            </a:ext>
          </a:extLst>
        </p:cNvPr>
        <p:cNvGrpSpPr/>
        <p:nvPr/>
      </p:nvGrpSpPr>
      <p:grpSpPr>
        <a:xfrm>
          <a:off x="0" y="0"/>
          <a:ext cx="0" cy="0"/>
          <a:chOff x="0" y="0"/>
          <a:chExt cx="0" cy="0"/>
        </a:xfrm>
      </p:grpSpPr>
      <p:sp>
        <p:nvSpPr>
          <p:cNvPr id="112" name="Rektangel 111">
            <a:extLst>
              <a:ext uri="{FF2B5EF4-FFF2-40B4-BE49-F238E27FC236}">
                <a16:creationId xmlns:a16="http://schemas.microsoft.com/office/drawing/2014/main" id="{F7587FB5-949D-3628-382B-0F156527361A}"/>
              </a:ext>
            </a:extLst>
          </p:cNvPr>
          <p:cNvSpPr/>
          <p:nvPr/>
        </p:nvSpPr>
        <p:spPr>
          <a:xfrm>
            <a:off x="640274" y="3373267"/>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Calibri" panose="020F0502020204030204"/>
                <a:ea typeface="+mn-ea"/>
                <a:cs typeface="+mn-cs"/>
              </a:rPr>
              <a:t>275</a:t>
            </a:r>
            <a:endParaRPr kumimoji="0" lang="sv-SE"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6" name="Rektangel: rundade hörn 115">
            <a:extLst>
              <a:ext uri="{FF2B5EF4-FFF2-40B4-BE49-F238E27FC236}">
                <a16:creationId xmlns:a16="http://schemas.microsoft.com/office/drawing/2014/main" id="{42796515-B832-F3F5-0309-A345DFFA6D30}"/>
              </a:ext>
            </a:extLst>
          </p:cNvPr>
          <p:cNvSpPr/>
          <p:nvPr/>
        </p:nvSpPr>
        <p:spPr>
          <a:xfrm>
            <a:off x="7459196" y="1772816"/>
            <a:ext cx="4500414" cy="301852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Rubrik 1">
            <a:extLst>
              <a:ext uri="{FF2B5EF4-FFF2-40B4-BE49-F238E27FC236}">
                <a16:creationId xmlns:a16="http://schemas.microsoft.com/office/drawing/2014/main" id="{A65ED8CB-93B1-C319-4C71-5C14B72D13A5}"/>
              </a:ext>
            </a:extLst>
          </p:cNvPr>
          <p:cNvSpPr txBox="1">
            <a:spLocks/>
          </p:cNvSpPr>
          <p:nvPr/>
        </p:nvSpPr>
        <p:spPr>
          <a:xfrm>
            <a:off x="838200" y="320520"/>
            <a:ext cx="10515600" cy="1325563"/>
          </a:xfrm>
          <a:prstGeom prst="rect">
            <a:avLst/>
          </a:prstGeom>
        </p:spPr>
        <p:txBody>
          <a:bodyPr>
            <a:normAutofit fontScale="97500"/>
          </a:bodyPr>
          <a:lst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4400" b="1" i="0" u="none" strike="noStrike" kern="1200" cap="none" spc="0" normalizeH="0" baseline="0" noProof="0">
                <a:ln>
                  <a:noFill/>
                </a:ln>
                <a:solidFill>
                  <a:srgbClr val="00ABC2"/>
                </a:solidFill>
                <a:effectLst/>
                <a:uLnTx/>
                <a:uFillTx/>
                <a:latin typeface="AntartidaRounded Essential Ligh" panose="02000000000000000000"/>
                <a:ea typeface="+mj-ea"/>
                <a:cs typeface="+mj-cs"/>
              </a:rPr>
              <a:t>Framåtblick: Allt tuffare målgränsvärden</a:t>
            </a:r>
            <a:endParaRPr kumimoji="0" lang="sv-SE" sz="3200" b="1" i="0" u="none" strike="noStrike" kern="1200" cap="none" spc="0" normalizeH="0" baseline="0" noProof="0">
              <a:ln>
                <a:noFill/>
              </a:ln>
              <a:solidFill>
                <a:srgbClr val="00ABC2"/>
              </a:solidFill>
              <a:effectLst/>
              <a:uLnTx/>
              <a:uFillTx/>
              <a:latin typeface="AntartidaRounded Essential Ligh" panose="02000000000000000000" pitchFamily="2" charset="0"/>
              <a:ea typeface="+mj-ea"/>
              <a:cs typeface="+mj-cs"/>
            </a:endParaRPr>
          </a:p>
        </p:txBody>
      </p:sp>
      <p:sp>
        <p:nvSpPr>
          <p:cNvPr id="16" name="Platshållare för innehåll 2">
            <a:extLst>
              <a:ext uri="{FF2B5EF4-FFF2-40B4-BE49-F238E27FC236}">
                <a16:creationId xmlns:a16="http://schemas.microsoft.com/office/drawing/2014/main" id="{FD5D78C2-8F66-A6E7-45C3-BE99695812B4}"/>
              </a:ext>
            </a:extLst>
          </p:cNvPr>
          <p:cNvSpPr txBox="1">
            <a:spLocks/>
          </p:cNvSpPr>
          <p:nvPr/>
        </p:nvSpPr>
        <p:spPr>
          <a:xfrm>
            <a:off x="838200" y="1184359"/>
            <a:ext cx="10515600" cy="43513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rgbClr val="17465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rgbClr val="17465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000" b="0" i="0" u="none" strike="noStrike" kern="1200" cap="none" spc="0" normalizeH="0" baseline="0" noProof="0">
              <a:ln>
                <a:noFill/>
              </a:ln>
              <a:solidFill>
                <a:srgbClr val="174659"/>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sv-SE" sz="2400" b="0" i="0" u="none" strike="noStrike" kern="1200" cap="none" spc="0" normalizeH="0" baseline="0" noProof="0">
              <a:ln>
                <a:noFill/>
              </a:ln>
              <a:solidFill>
                <a:srgbClr val="174659"/>
              </a:solidFill>
              <a:effectLst/>
              <a:uLnTx/>
              <a:uFillTx/>
              <a:latin typeface="Calibri" panose="020F0502020204030204"/>
              <a:ea typeface="+mn-ea"/>
              <a:cs typeface="+mn-cs"/>
            </a:endParaRPr>
          </a:p>
        </p:txBody>
      </p:sp>
      <p:sp>
        <p:nvSpPr>
          <p:cNvPr id="17" name="textruta 16">
            <a:extLst>
              <a:ext uri="{FF2B5EF4-FFF2-40B4-BE49-F238E27FC236}">
                <a16:creationId xmlns:a16="http://schemas.microsoft.com/office/drawing/2014/main" id="{D6F5E5A5-23FA-A79A-3005-DD8EF86D9717}"/>
              </a:ext>
            </a:extLst>
          </p:cNvPr>
          <p:cNvSpPr txBox="1"/>
          <p:nvPr/>
        </p:nvSpPr>
        <p:spPr>
          <a:xfrm>
            <a:off x="1261515" y="1406898"/>
            <a:ext cx="21813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400" b="0" i="0" u="none" strike="noStrike" kern="1200" cap="none" spc="0" normalizeH="0" baseline="0" noProof="0">
                <a:ln>
                  <a:noFill/>
                </a:ln>
                <a:solidFill>
                  <a:prstClr val="black"/>
                </a:solidFill>
                <a:effectLst/>
                <a:uLnTx/>
                <a:uFillTx/>
                <a:latin typeface="Calibri" panose="020F0502020204030204"/>
                <a:ea typeface="+mn-ea"/>
                <a:cs typeface="+mn-cs"/>
              </a:rPr>
              <a:t>P-hus</a:t>
            </a:r>
          </a:p>
        </p:txBody>
      </p:sp>
      <p:sp>
        <p:nvSpPr>
          <p:cNvPr id="23" name="textruta 22">
            <a:extLst>
              <a:ext uri="{FF2B5EF4-FFF2-40B4-BE49-F238E27FC236}">
                <a16:creationId xmlns:a16="http://schemas.microsoft.com/office/drawing/2014/main" id="{0842779B-F84B-141E-146B-C2F15E95B55A}"/>
              </a:ext>
            </a:extLst>
          </p:cNvPr>
          <p:cNvSpPr txBox="1"/>
          <p:nvPr/>
        </p:nvSpPr>
        <p:spPr>
          <a:xfrm>
            <a:off x="1601840" y="5669445"/>
            <a:ext cx="260985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4" name="textruta 23">
            <a:extLst>
              <a:ext uri="{FF2B5EF4-FFF2-40B4-BE49-F238E27FC236}">
                <a16:creationId xmlns:a16="http://schemas.microsoft.com/office/drawing/2014/main" id="{52E23CDC-6D2F-A807-301E-E638783ECCC2}"/>
              </a:ext>
            </a:extLst>
          </p:cNvPr>
          <p:cNvSpPr txBox="1"/>
          <p:nvPr/>
        </p:nvSpPr>
        <p:spPr>
          <a:xfrm>
            <a:off x="5806236" y="5669445"/>
            <a:ext cx="2609850" cy="307777"/>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29" name="textruta 28">
            <a:extLst>
              <a:ext uri="{FF2B5EF4-FFF2-40B4-BE49-F238E27FC236}">
                <a16:creationId xmlns:a16="http://schemas.microsoft.com/office/drawing/2014/main" id="{B910A254-576A-8E93-A3FB-4B35016E5358}"/>
              </a:ext>
            </a:extLst>
          </p:cNvPr>
          <p:cNvSpPr txBox="1"/>
          <p:nvPr/>
        </p:nvSpPr>
        <p:spPr>
          <a:xfrm>
            <a:off x="8217472" y="3554335"/>
            <a:ext cx="2347372"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Rekommenderad minimumtrend att sänka  CO2e från 2020 till 2030</a:t>
            </a:r>
          </a:p>
        </p:txBody>
      </p:sp>
      <p:pic>
        <p:nvPicPr>
          <p:cNvPr id="32" name="Bildobjekt 31" descr="En bild som visar skärmbild, text, diagram, design&#10;&#10;Automatiskt genererad beskrivning">
            <a:extLst>
              <a:ext uri="{FF2B5EF4-FFF2-40B4-BE49-F238E27FC236}">
                <a16:creationId xmlns:a16="http://schemas.microsoft.com/office/drawing/2014/main" id="{EAE23F7C-485E-C9C4-B075-CD3EB9DE14A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891" t="58369" r="41465" b="32240"/>
          <a:stretch/>
        </p:blipFill>
        <p:spPr>
          <a:xfrm>
            <a:off x="7709315" y="2276872"/>
            <a:ext cx="4220248" cy="556854"/>
          </a:xfrm>
          <a:prstGeom prst="rect">
            <a:avLst/>
          </a:prstGeom>
        </p:spPr>
      </p:pic>
      <p:pic>
        <p:nvPicPr>
          <p:cNvPr id="33" name="Bildobjekt 32" descr="En bild som visar skärmbild, text, diagram, design&#10;&#10;Automatiskt genererad beskrivning">
            <a:extLst>
              <a:ext uri="{FF2B5EF4-FFF2-40B4-BE49-F238E27FC236}">
                <a16:creationId xmlns:a16="http://schemas.microsoft.com/office/drawing/2014/main" id="{BAA07F3F-6B29-AAFD-E21E-90C5DADE950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891" t="66363" r="52055" b="23487"/>
          <a:stretch/>
        </p:blipFill>
        <p:spPr>
          <a:xfrm>
            <a:off x="7721840" y="2582952"/>
            <a:ext cx="3598377" cy="659861"/>
          </a:xfrm>
          <a:prstGeom prst="rect">
            <a:avLst/>
          </a:prstGeom>
        </p:spPr>
      </p:pic>
      <p:cxnSp>
        <p:nvCxnSpPr>
          <p:cNvPr id="41" name="Rak koppling 40">
            <a:extLst>
              <a:ext uri="{FF2B5EF4-FFF2-40B4-BE49-F238E27FC236}">
                <a16:creationId xmlns:a16="http://schemas.microsoft.com/office/drawing/2014/main" id="{7FD9998C-BBA3-D18B-707A-2160AFC1EEA6}"/>
              </a:ext>
            </a:extLst>
          </p:cNvPr>
          <p:cNvCxnSpPr>
            <a:cxnSpLocks/>
          </p:cNvCxnSpPr>
          <p:nvPr/>
        </p:nvCxnSpPr>
        <p:spPr>
          <a:xfrm>
            <a:off x="7824192" y="4375892"/>
            <a:ext cx="279053"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43" name="textruta 42">
            <a:extLst>
              <a:ext uri="{FF2B5EF4-FFF2-40B4-BE49-F238E27FC236}">
                <a16:creationId xmlns:a16="http://schemas.microsoft.com/office/drawing/2014/main" id="{CDA229B4-AB17-EEAB-2AB5-F275F52D2927}"/>
              </a:ext>
            </a:extLst>
          </p:cNvPr>
          <p:cNvSpPr txBox="1"/>
          <p:nvPr/>
        </p:nvSpPr>
        <p:spPr>
          <a:xfrm>
            <a:off x="8217472" y="4215726"/>
            <a:ext cx="234737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Ev lagkrav 2027 -2031, sen ny översyn</a:t>
            </a:r>
          </a:p>
        </p:txBody>
      </p:sp>
      <p:sp>
        <p:nvSpPr>
          <p:cNvPr id="51" name="Rektangel 50">
            <a:extLst>
              <a:ext uri="{FF2B5EF4-FFF2-40B4-BE49-F238E27FC236}">
                <a16:creationId xmlns:a16="http://schemas.microsoft.com/office/drawing/2014/main" id="{44C5180B-C7EA-0395-9C32-4DFF72A442A7}"/>
              </a:ext>
            </a:extLst>
          </p:cNvPr>
          <p:cNvSpPr/>
          <p:nvPr/>
        </p:nvSpPr>
        <p:spPr>
          <a:xfrm>
            <a:off x="4262039" y="4141046"/>
            <a:ext cx="177777" cy="22405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 name="Rak koppling 1">
            <a:extLst>
              <a:ext uri="{FF2B5EF4-FFF2-40B4-BE49-F238E27FC236}">
                <a16:creationId xmlns:a16="http://schemas.microsoft.com/office/drawing/2014/main" id="{5A17AE36-3EFE-1875-BD2F-99FF500AA04C}"/>
              </a:ext>
            </a:extLst>
          </p:cNvPr>
          <p:cNvCxnSpPr>
            <a:cxnSpLocks/>
          </p:cNvCxnSpPr>
          <p:nvPr/>
        </p:nvCxnSpPr>
        <p:spPr>
          <a:xfrm>
            <a:off x="1067542" y="4227199"/>
            <a:ext cx="6030398" cy="2586177"/>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sp>
        <p:nvSpPr>
          <p:cNvPr id="14" name="textruta 13">
            <a:extLst>
              <a:ext uri="{FF2B5EF4-FFF2-40B4-BE49-F238E27FC236}">
                <a16:creationId xmlns:a16="http://schemas.microsoft.com/office/drawing/2014/main" id="{857E40D4-C05B-B48D-E8C3-ADF3230015EC}"/>
              </a:ext>
            </a:extLst>
          </p:cNvPr>
          <p:cNvSpPr txBox="1"/>
          <p:nvPr/>
        </p:nvSpPr>
        <p:spPr>
          <a:xfrm>
            <a:off x="8199749" y="3356992"/>
            <a:ext cx="234737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Lund &amp; Gbg</a:t>
            </a:r>
          </a:p>
        </p:txBody>
      </p:sp>
      <p:sp>
        <p:nvSpPr>
          <p:cNvPr id="10" name="Rektangel 9">
            <a:extLst>
              <a:ext uri="{FF2B5EF4-FFF2-40B4-BE49-F238E27FC236}">
                <a16:creationId xmlns:a16="http://schemas.microsoft.com/office/drawing/2014/main" id="{B3BC2610-0AE5-8BB0-3EFB-37E3170B7859}"/>
              </a:ext>
            </a:extLst>
          </p:cNvPr>
          <p:cNvSpPr/>
          <p:nvPr/>
        </p:nvSpPr>
        <p:spPr>
          <a:xfrm>
            <a:off x="7830696" y="6671769"/>
            <a:ext cx="2308759" cy="14430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SBT 2035=22 utan kolsänka i byggnadsverk</a:t>
            </a:r>
          </a:p>
        </p:txBody>
      </p:sp>
      <p:sp>
        <p:nvSpPr>
          <p:cNvPr id="34" name="Rektangel 33">
            <a:extLst>
              <a:ext uri="{FF2B5EF4-FFF2-40B4-BE49-F238E27FC236}">
                <a16:creationId xmlns:a16="http://schemas.microsoft.com/office/drawing/2014/main" id="{C6138894-E45B-E80B-2169-ADA394D96C5A}"/>
              </a:ext>
            </a:extLst>
          </p:cNvPr>
          <p:cNvSpPr/>
          <p:nvPr/>
        </p:nvSpPr>
        <p:spPr>
          <a:xfrm>
            <a:off x="7492186" y="6302534"/>
            <a:ext cx="3097974" cy="2557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ISO 14068 (</a:t>
            </a:r>
            <a:r>
              <a:rPr kumimoji="0" lang="sv-SE" sz="900" b="0" i="0" u="none" strike="noStrike" kern="1200" cap="none" spc="0" normalizeH="0" baseline="0" noProof="0" err="1">
                <a:ln>
                  <a:noFill/>
                </a:ln>
                <a:solidFill>
                  <a:sysClr val="windowText" lastClr="000000"/>
                </a:solidFill>
                <a:effectLst/>
                <a:uLnTx/>
                <a:uFillTx/>
                <a:latin typeface="Calibri" panose="020F0502020204030204"/>
                <a:ea typeface="+mn-ea"/>
                <a:cs typeface="+mn-cs"/>
              </a:rPr>
              <a:t>claim</a:t>
            </a: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  2035=55 inkl kolsänka i byggnadsverk</a:t>
            </a:r>
          </a:p>
        </p:txBody>
      </p:sp>
      <p:cxnSp>
        <p:nvCxnSpPr>
          <p:cNvPr id="6" name="Rak koppling 5">
            <a:extLst>
              <a:ext uri="{FF2B5EF4-FFF2-40B4-BE49-F238E27FC236}">
                <a16:creationId xmlns:a16="http://schemas.microsoft.com/office/drawing/2014/main" id="{9A738094-8409-D512-F8DF-154F0389B318}"/>
              </a:ext>
            </a:extLst>
          </p:cNvPr>
          <p:cNvCxnSpPr>
            <a:cxnSpLocks/>
          </p:cNvCxnSpPr>
          <p:nvPr/>
        </p:nvCxnSpPr>
        <p:spPr>
          <a:xfrm>
            <a:off x="1064066" y="4238643"/>
            <a:ext cx="4248360" cy="552702"/>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3" name="Rak koppling 2">
            <a:extLst>
              <a:ext uri="{FF2B5EF4-FFF2-40B4-BE49-F238E27FC236}">
                <a16:creationId xmlns:a16="http://schemas.microsoft.com/office/drawing/2014/main" id="{ED58916D-3422-9A6C-2002-6B5558C02D5C}"/>
              </a:ext>
            </a:extLst>
          </p:cNvPr>
          <p:cNvCxnSpPr>
            <a:cxnSpLocks/>
          </p:cNvCxnSpPr>
          <p:nvPr/>
        </p:nvCxnSpPr>
        <p:spPr>
          <a:xfrm>
            <a:off x="5303304" y="4733770"/>
            <a:ext cx="1794636" cy="1665766"/>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7" name="Rak koppling 6">
            <a:extLst>
              <a:ext uri="{FF2B5EF4-FFF2-40B4-BE49-F238E27FC236}">
                <a16:creationId xmlns:a16="http://schemas.microsoft.com/office/drawing/2014/main" id="{BA6BBCEA-A42F-1C5C-7B4B-CA76B44B7AE6}"/>
              </a:ext>
            </a:extLst>
          </p:cNvPr>
          <p:cNvCxnSpPr>
            <a:cxnSpLocks/>
          </p:cNvCxnSpPr>
          <p:nvPr/>
        </p:nvCxnSpPr>
        <p:spPr>
          <a:xfrm flipV="1">
            <a:off x="7103504" y="6412106"/>
            <a:ext cx="355692" cy="0"/>
          </a:xfrm>
          <a:prstGeom prst="line">
            <a:avLst/>
          </a:prstGeom>
          <a:ln w="28575">
            <a:solidFill>
              <a:srgbClr val="FFC000"/>
            </a:solidFill>
            <a:prstDash val="dash"/>
          </a:ln>
        </p:spPr>
        <p:style>
          <a:lnRef idx="1">
            <a:schemeClr val="accent2"/>
          </a:lnRef>
          <a:fillRef idx="0">
            <a:schemeClr val="accent2"/>
          </a:fillRef>
          <a:effectRef idx="0">
            <a:schemeClr val="accent2"/>
          </a:effectRef>
          <a:fontRef idx="minor">
            <a:schemeClr val="tx1"/>
          </a:fontRef>
        </p:style>
      </p:cxnSp>
      <p:cxnSp>
        <p:nvCxnSpPr>
          <p:cNvPr id="18" name="Rak koppling 17">
            <a:extLst>
              <a:ext uri="{FF2B5EF4-FFF2-40B4-BE49-F238E27FC236}">
                <a16:creationId xmlns:a16="http://schemas.microsoft.com/office/drawing/2014/main" id="{FEC956B6-73AB-4757-5150-60FAA11BAA4E}"/>
              </a:ext>
            </a:extLst>
          </p:cNvPr>
          <p:cNvCxnSpPr>
            <a:cxnSpLocks/>
          </p:cNvCxnSpPr>
          <p:nvPr/>
        </p:nvCxnSpPr>
        <p:spPr>
          <a:xfrm>
            <a:off x="7099156" y="6825163"/>
            <a:ext cx="720080" cy="0"/>
          </a:xfrm>
          <a:prstGeom prst="line">
            <a:avLst/>
          </a:prstGeom>
          <a:ln w="28575">
            <a:solidFill>
              <a:srgbClr val="FFC000"/>
            </a:solidFill>
            <a:prstDash val="dash"/>
          </a:ln>
        </p:spPr>
        <p:style>
          <a:lnRef idx="1">
            <a:schemeClr val="accent2"/>
          </a:lnRef>
          <a:fillRef idx="0">
            <a:schemeClr val="accent2"/>
          </a:fillRef>
          <a:effectRef idx="0">
            <a:schemeClr val="accent2"/>
          </a:effectRef>
          <a:fontRef idx="minor">
            <a:schemeClr val="tx1"/>
          </a:fontRef>
        </p:style>
      </p:cxnSp>
      <p:cxnSp>
        <p:nvCxnSpPr>
          <p:cNvPr id="36" name="Rak pilkoppling 35">
            <a:extLst>
              <a:ext uri="{FF2B5EF4-FFF2-40B4-BE49-F238E27FC236}">
                <a16:creationId xmlns:a16="http://schemas.microsoft.com/office/drawing/2014/main" id="{9E2D1A13-0228-D149-AF5C-107B3BD670BE}"/>
              </a:ext>
            </a:extLst>
          </p:cNvPr>
          <p:cNvCxnSpPr>
            <a:cxnSpLocks/>
          </p:cNvCxnSpPr>
          <p:nvPr/>
        </p:nvCxnSpPr>
        <p:spPr>
          <a:xfrm>
            <a:off x="1055440" y="5373216"/>
            <a:ext cx="6624736" cy="0"/>
          </a:xfrm>
          <a:prstGeom prst="straightConnector1">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Rak pilkoppling 36">
            <a:extLst>
              <a:ext uri="{FF2B5EF4-FFF2-40B4-BE49-F238E27FC236}">
                <a16:creationId xmlns:a16="http://schemas.microsoft.com/office/drawing/2014/main" id="{D049D2C9-3033-8A24-8C0C-F330589B2CB1}"/>
              </a:ext>
            </a:extLst>
          </p:cNvPr>
          <p:cNvCxnSpPr>
            <a:cxnSpLocks/>
          </p:cNvCxnSpPr>
          <p:nvPr/>
        </p:nvCxnSpPr>
        <p:spPr>
          <a:xfrm flipV="1">
            <a:off x="1055440" y="1772816"/>
            <a:ext cx="12102" cy="5047953"/>
          </a:xfrm>
          <a:prstGeom prst="straightConnector1">
            <a:avLst/>
          </a:prstGeom>
          <a:ln w="571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Rak koppling 38">
            <a:extLst>
              <a:ext uri="{FF2B5EF4-FFF2-40B4-BE49-F238E27FC236}">
                <a16:creationId xmlns:a16="http://schemas.microsoft.com/office/drawing/2014/main" id="{7273EA04-A91C-AB1B-6DBB-B0A6E9FCEB33}"/>
              </a:ext>
            </a:extLst>
          </p:cNvPr>
          <p:cNvCxnSpPr>
            <a:cxnSpLocks/>
          </p:cNvCxnSpPr>
          <p:nvPr/>
        </p:nvCxnSpPr>
        <p:spPr>
          <a:xfrm flipH="1">
            <a:off x="1055318" y="506121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7" name="Rak koppling 46">
            <a:extLst>
              <a:ext uri="{FF2B5EF4-FFF2-40B4-BE49-F238E27FC236}">
                <a16:creationId xmlns:a16="http://schemas.microsoft.com/office/drawing/2014/main" id="{EEFC8FE2-7E7F-0B6F-3A74-3DA1CBF4BC20}"/>
              </a:ext>
            </a:extLst>
          </p:cNvPr>
          <p:cNvCxnSpPr>
            <a:cxnSpLocks/>
          </p:cNvCxnSpPr>
          <p:nvPr/>
        </p:nvCxnSpPr>
        <p:spPr>
          <a:xfrm flipH="1">
            <a:off x="1055440" y="4733770"/>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50" name="Rak koppling 49">
            <a:extLst>
              <a:ext uri="{FF2B5EF4-FFF2-40B4-BE49-F238E27FC236}">
                <a16:creationId xmlns:a16="http://schemas.microsoft.com/office/drawing/2014/main" id="{B1C444E6-1BB1-A3DE-F2BC-25E6C8BC708B}"/>
              </a:ext>
            </a:extLst>
          </p:cNvPr>
          <p:cNvCxnSpPr>
            <a:cxnSpLocks/>
          </p:cNvCxnSpPr>
          <p:nvPr/>
        </p:nvCxnSpPr>
        <p:spPr>
          <a:xfrm flipH="1">
            <a:off x="1050630" y="4107860"/>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0" name="Rektangel 59">
            <a:extLst>
              <a:ext uri="{FF2B5EF4-FFF2-40B4-BE49-F238E27FC236}">
                <a16:creationId xmlns:a16="http://schemas.microsoft.com/office/drawing/2014/main" id="{EB89B202-06C9-5975-6E6B-B01E8C17A65E}"/>
              </a:ext>
            </a:extLst>
          </p:cNvPr>
          <p:cNvSpPr/>
          <p:nvPr/>
        </p:nvSpPr>
        <p:spPr>
          <a:xfrm>
            <a:off x="3647728" y="5511129"/>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2027</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Rektangel 60">
            <a:extLst>
              <a:ext uri="{FF2B5EF4-FFF2-40B4-BE49-F238E27FC236}">
                <a16:creationId xmlns:a16="http://schemas.microsoft.com/office/drawing/2014/main" id="{39F0A076-67D5-EAEE-1BC3-CA0A12BA5873}"/>
              </a:ext>
            </a:extLst>
          </p:cNvPr>
          <p:cNvSpPr/>
          <p:nvPr/>
        </p:nvSpPr>
        <p:spPr>
          <a:xfrm>
            <a:off x="4091878"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2028</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Rektangel 61">
            <a:extLst>
              <a:ext uri="{FF2B5EF4-FFF2-40B4-BE49-F238E27FC236}">
                <a16:creationId xmlns:a16="http://schemas.microsoft.com/office/drawing/2014/main" id="{C5AA71DC-7655-6ECF-794D-3ACDAF19B5BF}"/>
              </a:ext>
            </a:extLst>
          </p:cNvPr>
          <p:cNvSpPr/>
          <p:nvPr/>
        </p:nvSpPr>
        <p:spPr>
          <a:xfrm>
            <a:off x="4595934" y="55320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2029</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Rektangel 62">
            <a:extLst>
              <a:ext uri="{FF2B5EF4-FFF2-40B4-BE49-F238E27FC236}">
                <a16:creationId xmlns:a16="http://schemas.microsoft.com/office/drawing/2014/main" id="{D377C91A-AD1B-A27A-D566-9D24BD5015A7}"/>
              </a:ext>
            </a:extLst>
          </p:cNvPr>
          <p:cNvSpPr/>
          <p:nvPr/>
        </p:nvSpPr>
        <p:spPr>
          <a:xfrm>
            <a:off x="5027982" y="55320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65" name="Rak koppling 64">
            <a:extLst>
              <a:ext uri="{FF2B5EF4-FFF2-40B4-BE49-F238E27FC236}">
                <a16:creationId xmlns:a16="http://schemas.microsoft.com/office/drawing/2014/main" id="{8986420D-9A14-D5C6-84BD-5050819034C0}"/>
              </a:ext>
            </a:extLst>
          </p:cNvPr>
          <p:cNvCxnSpPr>
            <a:cxnSpLocks/>
          </p:cNvCxnSpPr>
          <p:nvPr/>
        </p:nvCxnSpPr>
        <p:spPr>
          <a:xfrm>
            <a:off x="4007160"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 name="Rak koppling 65">
            <a:extLst>
              <a:ext uri="{FF2B5EF4-FFF2-40B4-BE49-F238E27FC236}">
                <a16:creationId xmlns:a16="http://schemas.microsoft.com/office/drawing/2014/main" id="{3BA862F2-4333-4FFE-89C1-CB4A6A6624FF}"/>
              </a:ext>
            </a:extLst>
          </p:cNvPr>
          <p:cNvCxnSpPr>
            <a:cxnSpLocks/>
          </p:cNvCxnSpPr>
          <p:nvPr/>
        </p:nvCxnSpPr>
        <p:spPr>
          <a:xfrm>
            <a:off x="4439816"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Rak koppling 66">
            <a:extLst>
              <a:ext uri="{FF2B5EF4-FFF2-40B4-BE49-F238E27FC236}">
                <a16:creationId xmlns:a16="http://schemas.microsoft.com/office/drawing/2014/main" id="{1681A889-B576-5786-829A-4562999DCF79}"/>
              </a:ext>
            </a:extLst>
          </p:cNvPr>
          <p:cNvCxnSpPr>
            <a:cxnSpLocks/>
          </p:cNvCxnSpPr>
          <p:nvPr/>
        </p:nvCxnSpPr>
        <p:spPr>
          <a:xfrm>
            <a:off x="4870648"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8" name="Rak koppling 67">
            <a:extLst>
              <a:ext uri="{FF2B5EF4-FFF2-40B4-BE49-F238E27FC236}">
                <a16:creationId xmlns:a16="http://schemas.microsoft.com/office/drawing/2014/main" id="{EEE8DA0E-4F5D-45A2-25AA-737DA5251EAB}"/>
              </a:ext>
            </a:extLst>
          </p:cNvPr>
          <p:cNvCxnSpPr>
            <a:cxnSpLocks/>
          </p:cNvCxnSpPr>
          <p:nvPr/>
        </p:nvCxnSpPr>
        <p:spPr>
          <a:xfrm>
            <a:off x="5303304"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Rak koppling 69">
            <a:extLst>
              <a:ext uri="{FF2B5EF4-FFF2-40B4-BE49-F238E27FC236}">
                <a16:creationId xmlns:a16="http://schemas.microsoft.com/office/drawing/2014/main" id="{9CCEAE6E-ADC7-C9BF-6F15-2CAB5B286533}"/>
              </a:ext>
            </a:extLst>
          </p:cNvPr>
          <p:cNvCxnSpPr>
            <a:cxnSpLocks/>
          </p:cNvCxnSpPr>
          <p:nvPr/>
        </p:nvCxnSpPr>
        <p:spPr>
          <a:xfrm>
            <a:off x="5807360"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Rak koppling 70">
            <a:extLst>
              <a:ext uri="{FF2B5EF4-FFF2-40B4-BE49-F238E27FC236}">
                <a16:creationId xmlns:a16="http://schemas.microsoft.com/office/drawing/2014/main" id="{C23D5796-F1BC-C1EA-6EEB-887C5603A8B5}"/>
              </a:ext>
            </a:extLst>
          </p:cNvPr>
          <p:cNvCxnSpPr>
            <a:cxnSpLocks/>
          </p:cNvCxnSpPr>
          <p:nvPr/>
        </p:nvCxnSpPr>
        <p:spPr>
          <a:xfrm>
            <a:off x="6240016"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Rak koppling 71">
            <a:extLst>
              <a:ext uri="{FF2B5EF4-FFF2-40B4-BE49-F238E27FC236}">
                <a16:creationId xmlns:a16="http://schemas.microsoft.com/office/drawing/2014/main" id="{98285025-0B49-BB6D-A72C-27D18F6EF25D}"/>
              </a:ext>
            </a:extLst>
          </p:cNvPr>
          <p:cNvCxnSpPr>
            <a:cxnSpLocks/>
          </p:cNvCxnSpPr>
          <p:nvPr/>
        </p:nvCxnSpPr>
        <p:spPr>
          <a:xfrm>
            <a:off x="6670848"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Rak koppling 72">
            <a:extLst>
              <a:ext uri="{FF2B5EF4-FFF2-40B4-BE49-F238E27FC236}">
                <a16:creationId xmlns:a16="http://schemas.microsoft.com/office/drawing/2014/main" id="{41B0C9E6-3507-14DC-B53F-03CB7EC8A359}"/>
              </a:ext>
            </a:extLst>
          </p:cNvPr>
          <p:cNvCxnSpPr>
            <a:cxnSpLocks/>
          </p:cNvCxnSpPr>
          <p:nvPr/>
        </p:nvCxnSpPr>
        <p:spPr>
          <a:xfrm>
            <a:off x="7103504" y="20139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5" name="Rektangel 74">
            <a:extLst>
              <a:ext uri="{FF2B5EF4-FFF2-40B4-BE49-F238E27FC236}">
                <a16:creationId xmlns:a16="http://schemas.microsoft.com/office/drawing/2014/main" id="{1B2F1A6E-0552-48FB-6E03-059479BA5A35}"/>
              </a:ext>
            </a:extLst>
          </p:cNvPr>
          <p:cNvSpPr/>
          <p:nvPr/>
        </p:nvSpPr>
        <p:spPr>
          <a:xfrm>
            <a:off x="5460030"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2031</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Rektangel 75">
            <a:extLst>
              <a:ext uri="{FF2B5EF4-FFF2-40B4-BE49-F238E27FC236}">
                <a16:creationId xmlns:a16="http://schemas.microsoft.com/office/drawing/2014/main" id="{D11F5369-CB87-336B-89CB-2E8EE24B8D89}"/>
              </a:ext>
            </a:extLst>
          </p:cNvPr>
          <p:cNvSpPr/>
          <p:nvPr/>
        </p:nvSpPr>
        <p:spPr>
          <a:xfrm>
            <a:off x="5892078"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2032</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ktangel 76">
            <a:extLst>
              <a:ext uri="{FF2B5EF4-FFF2-40B4-BE49-F238E27FC236}">
                <a16:creationId xmlns:a16="http://schemas.microsoft.com/office/drawing/2014/main" id="{0555C671-CD02-BCCC-8388-74601A78C453}"/>
              </a:ext>
            </a:extLst>
          </p:cNvPr>
          <p:cNvSpPr/>
          <p:nvPr/>
        </p:nvSpPr>
        <p:spPr>
          <a:xfrm>
            <a:off x="6384032"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2033</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Rektangel 77">
            <a:extLst>
              <a:ext uri="{FF2B5EF4-FFF2-40B4-BE49-F238E27FC236}">
                <a16:creationId xmlns:a16="http://schemas.microsoft.com/office/drawing/2014/main" id="{9DD011DC-C41F-38EE-A871-1F64897A1B38}"/>
              </a:ext>
            </a:extLst>
          </p:cNvPr>
          <p:cNvSpPr/>
          <p:nvPr/>
        </p:nvSpPr>
        <p:spPr>
          <a:xfrm>
            <a:off x="6828182" y="5517232"/>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2034</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90" name="Rak koppling 89">
            <a:extLst>
              <a:ext uri="{FF2B5EF4-FFF2-40B4-BE49-F238E27FC236}">
                <a16:creationId xmlns:a16="http://schemas.microsoft.com/office/drawing/2014/main" id="{A52AC38F-17BF-9DFA-75E1-4280AA67E810}"/>
              </a:ext>
            </a:extLst>
          </p:cNvPr>
          <p:cNvCxnSpPr>
            <a:cxnSpLocks/>
          </p:cNvCxnSpPr>
          <p:nvPr/>
        </p:nvCxnSpPr>
        <p:spPr>
          <a:xfrm>
            <a:off x="5312426" y="4791345"/>
            <a:ext cx="1802374" cy="1622928"/>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92" name="Rak koppling 91">
            <a:extLst>
              <a:ext uri="{FF2B5EF4-FFF2-40B4-BE49-F238E27FC236}">
                <a16:creationId xmlns:a16="http://schemas.microsoft.com/office/drawing/2014/main" id="{0C20B960-35CD-0753-B7FE-F16ECAB21531}"/>
              </a:ext>
            </a:extLst>
          </p:cNvPr>
          <p:cNvCxnSpPr>
            <a:cxnSpLocks/>
          </p:cNvCxnSpPr>
          <p:nvPr/>
        </p:nvCxnSpPr>
        <p:spPr>
          <a:xfrm flipV="1">
            <a:off x="7847819" y="3469224"/>
            <a:ext cx="297645" cy="442"/>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cxnSp>
        <p:nvCxnSpPr>
          <p:cNvPr id="94" name="Rak koppling 93">
            <a:extLst>
              <a:ext uri="{FF2B5EF4-FFF2-40B4-BE49-F238E27FC236}">
                <a16:creationId xmlns:a16="http://schemas.microsoft.com/office/drawing/2014/main" id="{E0A56139-A91B-F04A-AC86-C34E28641A21}"/>
              </a:ext>
            </a:extLst>
          </p:cNvPr>
          <p:cNvCxnSpPr>
            <a:cxnSpLocks/>
          </p:cNvCxnSpPr>
          <p:nvPr/>
        </p:nvCxnSpPr>
        <p:spPr>
          <a:xfrm>
            <a:off x="7824192" y="3645024"/>
            <a:ext cx="276295" cy="0"/>
          </a:xfrm>
          <a:prstGeom prst="line">
            <a:avLst/>
          </a:prstGeom>
          <a:ln w="28575">
            <a:solidFill>
              <a:srgbClr val="FF0000"/>
            </a:solidFill>
            <a:prstDash val="sysDot"/>
          </a:ln>
        </p:spPr>
        <p:style>
          <a:lnRef idx="1">
            <a:schemeClr val="accent2"/>
          </a:lnRef>
          <a:fillRef idx="0">
            <a:schemeClr val="accent2"/>
          </a:fillRef>
          <a:effectRef idx="0">
            <a:schemeClr val="accent2"/>
          </a:effectRef>
          <a:fontRef idx="minor">
            <a:schemeClr val="tx1"/>
          </a:fontRef>
        </p:style>
      </p:cxnSp>
      <p:cxnSp>
        <p:nvCxnSpPr>
          <p:cNvPr id="96" name="Rak koppling 95">
            <a:extLst>
              <a:ext uri="{FF2B5EF4-FFF2-40B4-BE49-F238E27FC236}">
                <a16:creationId xmlns:a16="http://schemas.microsoft.com/office/drawing/2014/main" id="{C3BCCE32-8056-3585-B414-01FA648A4AC7}"/>
              </a:ext>
            </a:extLst>
          </p:cNvPr>
          <p:cNvCxnSpPr>
            <a:cxnSpLocks/>
          </p:cNvCxnSpPr>
          <p:nvPr/>
        </p:nvCxnSpPr>
        <p:spPr>
          <a:xfrm flipV="1">
            <a:off x="7857466" y="4075710"/>
            <a:ext cx="254758" cy="1362"/>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99" name="Rak koppling 98">
            <a:extLst>
              <a:ext uri="{FF2B5EF4-FFF2-40B4-BE49-F238E27FC236}">
                <a16:creationId xmlns:a16="http://schemas.microsoft.com/office/drawing/2014/main" id="{B3D88AB3-7ECC-0F16-0A4A-0A14E5EFF261}"/>
              </a:ext>
            </a:extLst>
          </p:cNvPr>
          <p:cNvCxnSpPr>
            <a:cxnSpLocks/>
          </p:cNvCxnSpPr>
          <p:nvPr/>
        </p:nvCxnSpPr>
        <p:spPr>
          <a:xfrm flipH="1">
            <a:off x="1055440" y="609329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0" name="Rak koppling 99">
            <a:extLst>
              <a:ext uri="{FF2B5EF4-FFF2-40B4-BE49-F238E27FC236}">
                <a16:creationId xmlns:a16="http://schemas.microsoft.com/office/drawing/2014/main" id="{A93E1560-506B-FBDB-0488-6946D2C99E5D}"/>
              </a:ext>
            </a:extLst>
          </p:cNvPr>
          <p:cNvCxnSpPr>
            <a:cxnSpLocks/>
          </p:cNvCxnSpPr>
          <p:nvPr/>
        </p:nvCxnSpPr>
        <p:spPr>
          <a:xfrm flipH="1">
            <a:off x="1055562" y="5739972"/>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1" name="Rak koppling 100">
            <a:extLst>
              <a:ext uri="{FF2B5EF4-FFF2-40B4-BE49-F238E27FC236}">
                <a16:creationId xmlns:a16="http://schemas.microsoft.com/office/drawing/2014/main" id="{8E939098-EBC0-6302-F53B-6AC689D1AF51}"/>
              </a:ext>
            </a:extLst>
          </p:cNvPr>
          <p:cNvCxnSpPr>
            <a:cxnSpLocks/>
          </p:cNvCxnSpPr>
          <p:nvPr/>
        </p:nvCxnSpPr>
        <p:spPr>
          <a:xfrm flipH="1">
            <a:off x="1055440" y="681337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2" name="Rak koppling 101">
            <a:extLst>
              <a:ext uri="{FF2B5EF4-FFF2-40B4-BE49-F238E27FC236}">
                <a16:creationId xmlns:a16="http://schemas.microsoft.com/office/drawing/2014/main" id="{8A1A599E-96D1-C6EB-2A39-F44C20F24D27}"/>
              </a:ext>
            </a:extLst>
          </p:cNvPr>
          <p:cNvCxnSpPr>
            <a:cxnSpLocks/>
          </p:cNvCxnSpPr>
          <p:nvPr/>
        </p:nvCxnSpPr>
        <p:spPr>
          <a:xfrm flipH="1">
            <a:off x="1055562" y="6460052"/>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03" name="Rektangel 102">
            <a:extLst>
              <a:ext uri="{FF2B5EF4-FFF2-40B4-BE49-F238E27FC236}">
                <a16:creationId xmlns:a16="http://schemas.microsoft.com/office/drawing/2014/main" id="{84E17961-FA24-F0CD-2F4C-F61B17D01EF0}"/>
              </a:ext>
            </a:extLst>
          </p:cNvPr>
          <p:cNvSpPr/>
          <p:nvPr/>
        </p:nvSpPr>
        <p:spPr>
          <a:xfrm>
            <a:off x="695400" y="5684417"/>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100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4" name="Rektangel 103">
            <a:extLst>
              <a:ext uri="{FF2B5EF4-FFF2-40B4-BE49-F238E27FC236}">
                <a16:creationId xmlns:a16="http://schemas.microsoft.com/office/drawing/2014/main" id="{87CC92C7-2B23-3A80-43F1-80232D4D7D6F}"/>
              </a:ext>
            </a:extLst>
          </p:cNvPr>
          <p:cNvSpPr/>
          <p:nvPr/>
        </p:nvSpPr>
        <p:spPr>
          <a:xfrm>
            <a:off x="695400" y="603607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75</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Rektangel 104">
            <a:extLst>
              <a:ext uri="{FF2B5EF4-FFF2-40B4-BE49-F238E27FC236}">
                <a16:creationId xmlns:a16="http://schemas.microsoft.com/office/drawing/2014/main" id="{3D1B9104-F505-82BB-DA33-EC06BE0DBB8E}"/>
              </a:ext>
            </a:extLst>
          </p:cNvPr>
          <p:cNvSpPr/>
          <p:nvPr/>
        </p:nvSpPr>
        <p:spPr>
          <a:xfrm>
            <a:off x="695400" y="639611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50</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6" name="Rektangel 105">
            <a:extLst>
              <a:ext uri="{FF2B5EF4-FFF2-40B4-BE49-F238E27FC236}">
                <a16:creationId xmlns:a16="http://schemas.microsoft.com/office/drawing/2014/main" id="{E79C9E36-F1D4-987D-84A1-93B40492C535}"/>
              </a:ext>
            </a:extLst>
          </p:cNvPr>
          <p:cNvSpPr/>
          <p:nvPr/>
        </p:nvSpPr>
        <p:spPr>
          <a:xfrm>
            <a:off x="695400" y="6756153"/>
            <a:ext cx="347938" cy="12923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600" b="1" i="0" u="none" strike="noStrike" kern="1200" cap="none" spc="0" normalizeH="0" baseline="0" noProof="0">
                <a:ln>
                  <a:noFill/>
                </a:ln>
                <a:solidFill>
                  <a:prstClr val="black"/>
                </a:solidFill>
                <a:effectLst/>
                <a:uLnTx/>
                <a:uFillTx/>
                <a:latin typeface="Calibri" panose="020F0502020204030204"/>
                <a:ea typeface="+mn-ea"/>
                <a:cs typeface="+mn-cs"/>
              </a:rPr>
              <a:t>25</a:t>
            </a:r>
            <a:endParaRPr kumimoji="0" lang="sv-SE" sz="4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7" name="textruta 116">
            <a:extLst>
              <a:ext uri="{FF2B5EF4-FFF2-40B4-BE49-F238E27FC236}">
                <a16:creationId xmlns:a16="http://schemas.microsoft.com/office/drawing/2014/main" id="{D5F15207-DA26-A34A-4508-B45401A63242}"/>
              </a:ext>
            </a:extLst>
          </p:cNvPr>
          <p:cNvSpPr txBox="1"/>
          <p:nvPr/>
        </p:nvSpPr>
        <p:spPr>
          <a:xfrm>
            <a:off x="7824191" y="1871246"/>
            <a:ext cx="4033663"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Cirklar och färger anger SBUF 13862 redovisade projekt 2021</a:t>
            </a:r>
          </a:p>
        </p:txBody>
      </p:sp>
      <p:cxnSp>
        <p:nvCxnSpPr>
          <p:cNvPr id="4" name="Rak koppling 3">
            <a:extLst>
              <a:ext uri="{FF2B5EF4-FFF2-40B4-BE49-F238E27FC236}">
                <a16:creationId xmlns:a16="http://schemas.microsoft.com/office/drawing/2014/main" id="{304B3595-280E-5F60-69D5-632AD4EF489C}"/>
              </a:ext>
            </a:extLst>
          </p:cNvPr>
          <p:cNvCxnSpPr>
            <a:cxnSpLocks/>
          </p:cNvCxnSpPr>
          <p:nvPr/>
        </p:nvCxnSpPr>
        <p:spPr>
          <a:xfrm flipH="1">
            <a:off x="1053964" y="4812480"/>
            <a:ext cx="4240714" cy="0"/>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9" name="Rak koppling 8">
            <a:extLst>
              <a:ext uri="{FF2B5EF4-FFF2-40B4-BE49-F238E27FC236}">
                <a16:creationId xmlns:a16="http://schemas.microsoft.com/office/drawing/2014/main" id="{E9429309-42F4-5FCE-E18A-9E6A49CC62C8}"/>
              </a:ext>
            </a:extLst>
          </p:cNvPr>
          <p:cNvCxnSpPr>
            <a:cxnSpLocks/>
          </p:cNvCxnSpPr>
          <p:nvPr/>
        </p:nvCxnSpPr>
        <p:spPr>
          <a:xfrm flipH="1">
            <a:off x="5294678" y="6003102"/>
            <a:ext cx="1381946" cy="0"/>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13" name="Rak koppling 12">
            <a:extLst>
              <a:ext uri="{FF2B5EF4-FFF2-40B4-BE49-F238E27FC236}">
                <a16:creationId xmlns:a16="http://schemas.microsoft.com/office/drawing/2014/main" id="{5EF8EBD5-1C91-2CCC-7C1D-958BAAEF4D9C}"/>
              </a:ext>
            </a:extLst>
          </p:cNvPr>
          <p:cNvCxnSpPr>
            <a:cxnSpLocks/>
          </p:cNvCxnSpPr>
          <p:nvPr/>
        </p:nvCxnSpPr>
        <p:spPr>
          <a:xfrm flipH="1">
            <a:off x="3381555" y="5186064"/>
            <a:ext cx="2424681" cy="0"/>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19" name="Rak koppling 18">
            <a:extLst>
              <a:ext uri="{FF2B5EF4-FFF2-40B4-BE49-F238E27FC236}">
                <a16:creationId xmlns:a16="http://schemas.microsoft.com/office/drawing/2014/main" id="{A11BF769-D797-4E63-E356-79E7B4001835}"/>
              </a:ext>
            </a:extLst>
          </p:cNvPr>
          <p:cNvCxnSpPr>
            <a:cxnSpLocks/>
          </p:cNvCxnSpPr>
          <p:nvPr/>
        </p:nvCxnSpPr>
        <p:spPr>
          <a:xfrm flipH="1" flipV="1">
            <a:off x="6145403" y="6381825"/>
            <a:ext cx="1057282" cy="8236"/>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sp>
        <p:nvSpPr>
          <p:cNvPr id="21" name="Rektangel 20">
            <a:extLst>
              <a:ext uri="{FF2B5EF4-FFF2-40B4-BE49-F238E27FC236}">
                <a16:creationId xmlns:a16="http://schemas.microsoft.com/office/drawing/2014/main" id="{ECF87C58-26E6-2247-8E67-F5A9E61C3456}"/>
              </a:ext>
            </a:extLst>
          </p:cNvPr>
          <p:cNvSpPr/>
          <p:nvPr/>
        </p:nvSpPr>
        <p:spPr>
          <a:xfrm>
            <a:off x="640943" y="4194432"/>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0" i="0" u="none" strike="noStrike" kern="1200" cap="none" spc="0" normalizeH="0" baseline="0" noProof="0">
                <a:ln>
                  <a:noFill/>
                </a:ln>
                <a:solidFill>
                  <a:sysClr val="windowText" lastClr="000000"/>
                </a:solidFill>
                <a:effectLst/>
                <a:uLnTx/>
                <a:uFillTx/>
                <a:latin typeface="Calibri" panose="020F0502020204030204"/>
                <a:ea typeface="+mn-ea"/>
                <a:cs typeface="+mn-cs"/>
              </a:rPr>
              <a:t>220</a:t>
            </a:r>
          </a:p>
        </p:txBody>
      </p:sp>
      <p:cxnSp>
        <p:nvCxnSpPr>
          <p:cNvPr id="38" name="Rak koppling 37">
            <a:extLst>
              <a:ext uri="{FF2B5EF4-FFF2-40B4-BE49-F238E27FC236}">
                <a16:creationId xmlns:a16="http://schemas.microsoft.com/office/drawing/2014/main" id="{97E8CC39-17E0-8F9D-7507-6AAAF18C9E02}"/>
              </a:ext>
            </a:extLst>
          </p:cNvPr>
          <p:cNvCxnSpPr>
            <a:cxnSpLocks/>
            <a:endCxn id="61" idx="2"/>
          </p:cNvCxnSpPr>
          <p:nvPr/>
        </p:nvCxnSpPr>
        <p:spPr>
          <a:xfrm flipH="1">
            <a:off x="4265847" y="5627824"/>
            <a:ext cx="1988301" cy="18639"/>
          </a:xfrm>
          <a:prstGeom prst="line">
            <a:avLst/>
          </a:prstGeom>
          <a:ln w="28575">
            <a:solidFill>
              <a:srgbClr val="FFC000"/>
            </a:solidFill>
            <a:prstDash val="sysDot"/>
          </a:ln>
        </p:spPr>
        <p:style>
          <a:lnRef idx="1">
            <a:schemeClr val="accent2"/>
          </a:lnRef>
          <a:fillRef idx="0">
            <a:schemeClr val="accent2"/>
          </a:fillRef>
          <a:effectRef idx="0">
            <a:schemeClr val="accent2"/>
          </a:effectRef>
          <a:fontRef idx="minor">
            <a:schemeClr val="tx1"/>
          </a:fontRef>
        </p:style>
      </p:cxnSp>
      <p:cxnSp>
        <p:nvCxnSpPr>
          <p:cNvPr id="59" name="Rak koppling 58">
            <a:extLst>
              <a:ext uri="{FF2B5EF4-FFF2-40B4-BE49-F238E27FC236}">
                <a16:creationId xmlns:a16="http://schemas.microsoft.com/office/drawing/2014/main" id="{AE67EFE6-6DE1-D917-AF03-8B7B8F7D1CD0}"/>
              </a:ext>
            </a:extLst>
          </p:cNvPr>
          <p:cNvCxnSpPr>
            <a:cxnSpLocks/>
          </p:cNvCxnSpPr>
          <p:nvPr/>
        </p:nvCxnSpPr>
        <p:spPr>
          <a:xfrm>
            <a:off x="5312426" y="4791345"/>
            <a:ext cx="1802374" cy="2037063"/>
          </a:xfrm>
          <a:prstGeom prst="line">
            <a:avLst/>
          </a:prstGeom>
          <a:ln w="28575">
            <a:solidFill>
              <a:schemeClr val="accent1"/>
            </a:solidFill>
            <a:prstDash val="sysDot"/>
          </a:ln>
        </p:spPr>
        <p:style>
          <a:lnRef idx="1">
            <a:schemeClr val="accent2"/>
          </a:lnRef>
          <a:fillRef idx="0">
            <a:schemeClr val="accent2"/>
          </a:fillRef>
          <a:effectRef idx="0">
            <a:schemeClr val="accent2"/>
          </a:effectRef>
          <a:fontRef idx="minor">
            <a:schemeClr val="tx1"/>
          </a:fontRef>
        </p:style>
      </p:cxnSp>
      <p:sp>
        <p:nvSpPr>
          <p:cNvPr id="25" name="Rektangel 24">
            <a:extLst>
              <a:ext uri="{FF2B5EF4-FFF2-40B4-BE49-F238E27FC236}">
                <a16:creationId xmlns:a16="http://schemas.microsoft.com/office/drawing/2014/main" id="{C6451974-AA4C-FE5F-935F-793657746E26}"/>
              </a:ext>
            </a:extLst>
          </p:cNvPr>
          <p:cNvSpPr/>
          <p:nvPr/>
        </p:nvSpPr>
        <p:spPr>
          <a:xfrm>
            <a:off x="634524" y="5325699"/>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Calibri" panose="020F0502020204030204"/>
                <a:ea typeface="+mn-ea"/>
                <a:cs typeface="+mn-cs"/>
              </a:rPr>
              <a:t>125</a:t>
            </a:r>
            <a:endParaRPr kumimoji="0" lang="sv-SE"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 name="Rektangel 96">
            <a:extLst>
              <a:ext uri="{FF2B5EF4-FFF2-40B4-BE49-F238E27FC236}">
                <a16:creationId xmlns:a16="http://schemas.microsoft.com/office/drawing/2014/main" id="{5992DA1A-5930-86A8-5F48-EDE1C8803BEE}"/>
              </a:ext>
            </a:extLst>
          </p:cNvPr>
          <p:cNvSpPr/>
          <p:nvPr/>
        </p:nvSpPr>
        <p:spPr>
          <a:xfrm>
            <a:off x="4456283" y="5066057"/>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140</a:t>
            </a:r>
          </a:p>
        </p:txBody>
      </p:sp>
      <p:sp>
        <p:nvSpPr>
          <p:cNvPr id="98" name="Rektangel 97">
            <a:extLst>
              <a:ext uri="{FF2B5EF4-FFF2-40B4-BE49-F238E27FC236}">
                <a16:creationId xmlns:a16="http://schemas.microsoft.com/office/drawing/2014/main" id="{F3F464E3-7F4C-21C0-74B9-17F5827F0DCC}"/>
              </a:ext>
            </a:extLst>
          </p:cNvPr>
          <p:cNvSpPr/>
          <p:nvPr/>
        </p:nvSpPr>
        <p:spPr>
          <a:xfrm>
            <a:off x="4930740" y="5445616"/>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110</a:t>
            </a:r>
          </a:p>
        </p:txBody>
      </p:sp>
      <p:sp>
        <p:nvSpPr>
          <p:cNvPr id="107" name="Rektangel 106">
            <a:extLst>
              <a:ext uri="{FF2B5EF4-FFF2-40B4-BE49-F238E27FC236}">
                <a16:creationId xmlns:a16="http://schemas.microsoft.com/office/drawing/2014/main" id="{E515E213-B3C5-536A-2958-672129FCADA2}"/>
              </a:ext>
            </a:extLst>
          </p:cNvPr>
          <p:cNvSpPr/>
          <p:nvPr/>
        </p:nvSpPr>
        <p:spPr>
          <a:xfrm>
            <a:off x="5379309" y="5868310"/>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70</a:t>
            </a:r>
          </a:p>
        </p:txBody>
      </p:sp>
      <p:sp>
        <p:nvSpPr>
          <p:cNvPr id="108" name="Rektangel 107">
            <a:extLst>
              <a:ext uri="{FF2B5EF4-FFF2-40B4-BE49-F238E27FC236}">
                <a16:creationId xmlns:a16="http://schemas.microsoft.com/office/drawing/2014/main" id="{DE022BA4-5C7F-8155-E644-2AD8A62AC2D9}"/>
              </a:ext>
            </a:extLst>
          </p:cNvPr>
          <p:cNvSpPr/>
          <p:nvPr/>
        </p:nvSpPr>
        <p:spPr>
          <a:xfrm>
            <a:off x="6181566" y="6265121"/>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55</a:t>
            </a:r>
          </a:p>
        </p:txBody>
      </p:sp>
      <p:cxnSp>
        <p:nvCxnSpPr>
          <p:cNvPr id="11" name="Rak koppling 10">
            <a:extLst>
              <a:ext uri="{FF2B5EF4-FFF2-40B4-BE49-F238E27FC236}">
                <a16:creationId xmlns:a16="http://schemas.microsoft.com/office/drawing/2014/main" id="{BC82C6D9-8D4A-5271-3113-A92189AC0450}"/>
              </a:ext>
            </a:extLst>
          </p:cNvPr>
          <p:cNvCxnSpPr>
            <a:cxnSpLocks/>
          </p:cNvCxnSpPr>
          <p:nvPr/>
        </p:nvCxnSpPr>
        <p:spPr>
          <a:xfrm>
            <a:off x="1382709" y="20024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Rak koppling 19">
            <a:extLst>
              <a:ext uri="{FF2B5EF4-FFF2-40B4-BE49-F238E27FC236}">
                <a16:creationId xmlns:a16="http://schemas.microsoft.com/office/drawing/2014/main" id="{1D9270B4-FB5D-B990-459F-C8D711679DEA}"/>
              </a:ext>
            </a:extLst>
          </p:cNvPr>
          <p:cNvCxnSpPr>
            <a:cxnSpLocks/>
          </p:cNvCxnSpPr>
          <p:nvPr/>
        </p:nvCxnSpPr>
        <p:spPr>
          <a:xfrm>
            <a:off x="1815365" y="20024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Rak koppling 25">
            <a:extLst>
              <a:ext uri="{FF2B5EF4-FFF2-40B4-BE49-F238E27FC236}">
                <a16:creationId xmlns:a16="http://schemas.microsoft.com/office/drawing/2014/main" id="{4FC94249-9B96-27E9-CA86-C98AECB1D182}"/>
              </a:ext>
            </a:extLst>
          </p:cNvPr>
          <p:cNvCxnSpPr>
            <a:cxnSpLocks/>
          </p:cNvCxnSpPr>
          <p:nvPr/>
        </p:nvCxnSpPr>
        <p:spPr>
          <a:xfrm>
            <a:off x="2319421" y="20024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Rak koppling 26">
            <a:extLst>
              <a:ext uri="{FF2B5EF4-FFF2-40B4-BE49-F238E27FC236}">
                <a16:creationId xmlns:a16="http://schemas.microsoft.com/office/drawing/2014/main" id="{A4EE07EB-5B05-2E62-D870-FC6B9F00BE1A}"/>
              </a:ext>
            </a:extLst>
          </p:cNvPr>
          <p:cNvCxnSpPr>
            <a:cxnSpLocks/>
          </p:cNvCxnSpPr>
          <p:nvPr/>
        </p:nvCxnSpPr>
        <p:spPr>
          <a:xfrm>
            <a:off x="2752077" y="20024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Rak koppling 27">
            <a:extLst>
              <a:ext uri="{FF2B5EF4-FFF2-40B4-BE49-F238E27FC236}">
                <a16:creationId xmlns:a16="http://schemas.microsoft.com/office/drawing/2014/main" id="{8B485955-1520-7A4D-6C92-8119884B04C7}"/>
              </a:ext>
            </a:extLst>
          </p:cNvPr>
          <p:cNvCxnSpPr>
            <a:cxnSpLocks/>
          </p:cNvCxnSpPr>
          <p:nvPr/>
        </p:nvCxnSpPr>
        <p:spPr>
          <a:xfrm>
            <a:off x="3182909" y="20024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ak koppling 29">
            <a:extLst>
              <a:ext uri="{FF2B5EF4-FFF2-40B4-BE49-F238E27FC236}">
                <a16:creationId xmlns:a16="http://schemas.microsoft.com/office/drawing/2014/main" id="{2B571BCC-2DDF-82E1-4317-6C002B584A3B}"/>
              </a:ext>
            </a:extLst>
          </p:cNvPr>
          <p:cNvCxnSpPr>
            <a:cxnSpLocks/>
          </p:cNvCxnSpPr>
          <p:nvPr/>
        </p:nvCxnSpPr>
        <p:spPr>
          <a:xfrm>
            <a:off x="3615565" y="2002432"/>
            <a:ext cx="0" cy="47880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Rak koppling 78">
            <a:extLst>
              <a:ext uri="{FF2B5EF4-FFF2-40B4-BE49-F238E27FC236}">
                <a16:creationId xmlns:a16="http://schemas.microsoft.com/office/drawing/2014/main" id="{D29066CC-BFA5-FBFC-27DD-0419CAD00935}"/>
              </a:ext>
            </a:extLst>
          </p:cNvPr>
          <p:cNvCxnSpPr>
            <a:cxnSpLocks/>
          </p:cNvCxnSpPr>
          <p:nvPr/>
        </p:nvCxnSpPr>
        <p:spPr>
          <a:xfrm flipH="1">
            <a:off x="1047754" y="4424162"/>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1" name="Rak koppling 80">
            <a:extLst>
              <a:ext uri="{FF2B5EF4-FFF2-40B4-BE49-F238E27FC236}">
                <a16:creationId xmlns:a16="http://schemas.microsoft.com/office/drawing/2014/main" id="{7E23FE8E-5996-79E4-1CB7-7BD1005B8BE7}"/>
              </a:ext>
            </a:extLst>
          </p:cNvPr>
          <p:cNvCxnSpPr>
            <a:cxnSpLocks/>
          </p:cNvCxnSpPr>
          <p:nvPr/>
        </p:nvCxnSpPr>
        <p:spPr>
          <a:xfrm flipH="1">
            <a:off x="1043818" y="2013222"/>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4" name="Rak koppling 83">
            <a:extLst>
              <a:ext uri="{FF2B5EF4-FFF2-40B4-BE49-F238E27FC236}">
                <a16:creationId xmlns:a16="http://schemas.microsoft.com/office/drawing/2014/main" id="{3845B20D-505F-8825-3741-D855B376EBDD}"/>
              </a:ext>
            </a:extLst>
          </p:cNvPr>
          <p:cNvCxnSpPr>
            <a:cxnSpLocks/>
          </p:cNvCxnSpPr>
          <p:nvPr/>
        </p:nvCxnSpPr>
        <p:spPr>
          <a:xfrm flipH="1">
            <a:off x="1043940" y="3045302"/>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5" name="Rak koppling 84">
            <a:extLst>
              <a:ext uri="{FF2B5EF4-FFF2-40B4-BE49-F238E27FC236}">
                <a16:creationId xmlns:a16="http://schemas.microsoft.com/office/drawing/2014/main" id="{B90655F8-AC1E-BC16-EADD-E82A89961FBA}"/>
              </a:ext>
            </a:extLst>
          </p:cNvPr>
          <p:cNvCxnSpPr>
            <a:cxnSpLocks/>
          </p:cNvCxnSpPr>
          <p:nvPr/>
        </p:nvCxnSpPr>
        <p:spPr>
          <a:xfrm flipH="1">
            <a:off x="1044062" y="2691978"/>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6" name="Rak koppling 85">
            <a:extLst>
              <a:ext uri="{FF2B5EF4-FFF2-40B4-BE49-F238E27FC236}">
                <a16:creationId xmlns:a16="http://schemas.microsoft.com/office/drawing/2014/main" id="{04FE921E-F1DF-1DA2-9868-B048E69EBDFB}"/>
              </a:ext>
            </a:extLst>
          </p:cNvPr>
          <p:cNvCxnSpPr>
            <a:cxnSpLocks/>
          </p:cNvCxnSpPr>
          <p:nvPr/>
        </p:nvCxnSpPr>
        <p:spPr>
          <a:xfrm flipH="1">
            <a:off x="1043940" y="3765382"/>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7" name="Rak koppling 86">
            <a:extLst>
              <a:ext uri="{FF2B5EF4-FFF2-40B4-BE49-F238E27FC236}">
                <a16:creationId xmlns:a16="http://schemas.microsoft.com/office/drawing/2014/main" id="{1E07D93F-9D69-F58B-CC09-B152F96A3C2E}"/>
              </a:ext>
            </a:extLst>
          </p:cNvPr>
          <p:cNvCxnSpPr>
            <a:cxnSpLocks/>
          </p:cNvCxnSpPr>
          <p:nvPr/>
        </p:nvCxnSpPr>
        <p:spPr>
          <a:xfrm flipH="1">
            <a:off x="1044062" y="3412058"/>
            <a:ext cx="6120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89" name="Rak koppling 88">
            <a:extLst>
              <a:ext uri="{FF2B5EF4-FFF2-40B4-BE49-F238E27FC236}">
                <a16:creationId xmlns:a16="http://schemas.microsoft.com/office/drawing/2014/main" id="{0C3478D9-4376-61E2-1305-CC38F313AD6B}"/>
              </a:ext>
            </a:extLst>
          </p:cNvPr>
          <p:cNvCxnSpPr>
            <a:cxnSpLocks/>
          </p:cNvCxnSpPr>
          <p:nvPr/>
        </p:nvCxnSpPr>
        <p:spPr>
          <a:xfrm flipH="1">
            <a:off x="1040945" y="2372656"/>
            <a:ext cx="6120802"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1" name="Ellips 90">
            <a:extLst>
              <a:ext uri="{FF2B5EF4-FFF2-40B4-BE49-F238E27FC236}">
                <a16:creationId xmlns:a16="http://schemas.microsoft.com/office/drawing/2014/main" id="{3AFC803E-C381-F64B-BFF9-E24ED7212591}"/>
              </a:ext>
            </a:extLst>
          </p:cNvPr>
          <p:cNvSpPr/>
          <p:nvPr/>
        </p:nvSpPr>
        <p:spPr>
          <a:xfrm>
            <a:off x="931653" y="3242813"/>
            <a:ext cx="261875" cy="224028"/>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ktangel 92">
            <a:extLst>
              <a:ext uri="{FF2B5EF4-FFF2-40B4-BE49-F238E27FC236}">
                <a16:creationId xmlns:a16="http://schemas.microsoft.com/office/drawing/2014/main" id="{2C7E7193-F0DE-879D-A75B-B99429B48DA9}"/>
              </a:ext>
            </a:extLst>
          </p:cNvPr>
          <p:cNvSpPr/>
          <p:nvPr/>
        </p:nvSpPr>
        <p:spPr>
          <a:xfrm>
            <a:off x="640274" y="5029527"/>
            <a:ext cx="361266"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Calibri" panose="020F0502020204030204"/>
                <a:ea typeface="+mn-ea"/>
                <a:cs typeface="+mn-cs"/>
              </a:rPr>
              <a:t>150</a:t>
            </a:r>
            <a:endParaRPr kumimoji="0" lang="sv-SE"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5" name="Rektangel 94">
            <a:extLst>
              <a:ext uri="{FF2B5EF4-FFF2-40B4-BE49-F238E27FC236}">
                <a16:creationId xmlns:a16="http://schemas.microsoft.com/office/drawing/2014/main" id="{DDB423D4-6304-E0C2-B225-5B97E6A0366F}"/>
              </a:ext>
            </a:extLst>
          </p:cNvPr>
          <p:cNvSpPr/>
          <p:nvPr/>
        </p:nvSpPr>
        <p:spPr>
          <a:xfrm>
            <a:off x="643150" y="4687345"/>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Calibri" panose="020F0502020204030204"/>
                <a:ea typeface="+mn-ea"/>
                <a:cs typeface="+mn-cs"/>
              </a:rPr>
              <a:t>175</a:t>
            </a:r>
            <a:endParaRPr kumimoji="0" lang="sv-SE"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Rektangel 108">
            <a:extLst>
              <a:ext uri="{FF2B5EF4-FFF2-40B4-BE49-F238E27FC236}">
                <a16:creationId xmlns:a16="http://schemas.microsoft.com/office/drawing/2014/main" id="{3DEC5F72-D1F3-4557-50F0-3D27D8ECB525}"/>
              </a:ext>
            </a:extLst>
          </p:cNvPr>
          <p:cNvSpPr/>
          <p:nvPr/>
        </p:nvSpPr>
        <p:spPr>
          <a:xfrm>
            <a:off x="631650" y="4399801"/>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Calibri" panose="020F0502020204030204"/>
                <a:ea typeface="+mn-ea"/>
                <a:cs typeface="+mn-cs"/>
              </a:rPr>
              <a:t>200</a:t>
            </a:r>
            <a:endParaRPr kumimoji="0" lang="sv-SE"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Rektangel 109">
            <a:extLst>
              <a:ext uri="{FF2B5EF4-FFF2-40B4-BE49-F238E27FC236}">
                <a16:creationId xmlns:a16="http://schemas.microsoft.com/office/drawing/2014/main" id="{F7DD79B9-C305-037F-B2F7-E7576AEA2937}"/>
              </a:ext>
            </a:extLst>
          </p:cNvPr>
          <p:cNvSpPr/>
          <p:nvPr/>
        </p:nvSpPr>
        <p:spPr>
          <a:xfrm>
            <a:off x="637400" y="4069127"/>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Calibri" panose="020F0502020204030204"/>
                <a:ea typeface="+mn-ea"/>
                <a:cs typeface="+mn-cs"/>
              </a:rPr>
              <a:t>225</a:t>
            </a:r>
            <a:endParaRPr kumimoji="0" lang="sv-SE"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1" name="Rektangel 110">
            <a:extLst>
              <a:ext uri="{FF2B5EF4-FFF2-40B4-BE49-F238E27FC236}">
                <a16:creationId xmlns:a16="http://schemas.microsoft.com/office/drawing/2014/main" id="{714C2692-6A0F-CCB1-73E2-AEF76A9AE647}"/>
              </a:ext>
            </a:extLst>
          </p:cNvPr>
          <p:cNvSpPr/>
          <p:nvPr/>
        </p:nvSpPr>
        <p:spPr>
          <a:xfrm>
            <a:off x="643150" y="3729822"/>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Calibri" panose="020F0502020204030204"/>
                <a:ea typeface="+mn-ea"/>
                <a:cs typeface="+mn-cs"/>
              </a:rPr>
              <a:t>250</a:t>
            </a:r>
            <a:endParaRPr kumimoji="0" lang="sv-SE"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3" name="Rektangel 112">
            <a:extLst>
              <a:ext uri="{FF2B5EF4-FFF2-40B4-BE49-F238E27FC236}">
                <a16:creationId xmlns:a16="http://schemas.microsoft.com/office/drawing/2014/main" id="{3722855E-DB76-BDF6-055D-F0B6FEEC737E}"/>
              </a:ext>
            </a:extLst>
          </p:cNvPr>
          <p:cNvSpPr/>
          <p:nvPr/>
        </p:nvSpPr>
        <p:spPr>
          <a:xfrm>
            <a:off x="663280" y="2999457"/>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Calibri" panose="020F0502020204030204"/>
                <a:ea typeface="+mn-ea"/>
                <a:cs typeface="+mn-cs"/>
              </a:rPr>
              <a:t>300</a:t>
            </a:r>
            <a:endParaRPr kumimoji="0" lang="sv-SE"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4" name="Rektangel 113">
            <a:extLst>
              <a:ext uri="{FF2B5EF4-FFF2-40B4-BE49-F238E27FC236}">
                <a16:creationId xmlns:a16="http://schemas.microsoft.com/office/drawing/2014/main" id="{C24B333E-0F09-98E4-0973-725690DCFD04}"/>
              </a:ext>
            </a:extLst>
          </p:cNvPr>
          <p:cNvSpPr/>
          <p:nvPr/>
        </p:nvSpPr>
        <p:spPr>
          <a:xfrm>
            <a:off x="651778" y="2651525"/>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Calibri" panose="020F0502020204030204"/>
                <a:ea typeface="+mn-ea"/>
                <a:cs typeface="+mn-cs"/>
              </a:rPr>
              <a:t>325</a:t>
            </a:r>
            <a:endParaRPr kumimoji="0" lang="sv-SE"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5" name="Rektangel 114">
            <a:extLst>
              <a:ext uri="{FF2B5EF4-FFF2-40B4-BE49-F238E27FC236}">
                <a16:creationId xmlns:a16="http://schemas.microsoft.com/office/drawing/2014/main" id="{AA5787D8-BB4F-B750-B5CA-6ED631E89E22}"/>
              </a:ext>
            </a:extLst>
          </p:cNvPr>
          <p:cNvSpPr/>
          <p:nvPr/>
        </p:nvSpPr>
        <p:spPr>
          <a:xfrm>
            <a:off x="648902" y="2338099"/>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Calibri" panose="020F0502020204030204"/>
                <a:ea typeface="+mn-ea"/>
                <a:cs typeface="+mn-cs"/>
              </a:rPr>
              <a:t>350</a:t>
            </a:r>
            <a:endParaRPr kumimoji="0" lang="sv-SE"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8" name="Rektangel 117">
            <a:extLst>
              <a:ext uri="{FF2B5EF4-FFF2-40B4-BE49-F238E27FC236}">
                <a16:creationId xmlns:a16="http://schemas.microsoft.com/office/drawing/2014/main" id="{0A9BD402-63C8-261A-33AA-C022C9D888C8}"/>
              </a:ext>
            </a:extLst>
          </p:cNvPr>
          <p:cNvSpPr/>
          <p:nvPr/>
        </p:nvSpPr>
        <p:spPr>
          <a:xfrm>
            <a:off x="654655" y="1972917"/>
            <a:ext cx="366542" cy="884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prstClr val="black"/>
                </a:solidFill>
                <a:effectLst/>
                <a:uLnTx/>
                <a:uFillTx/>
                <a:latin typeface="Calibri" panose="020F0502020204030204"/>
                <a:ea typeface="+mn-ea"/>
                <a:cs typeface="+mn-cs"/>
              </a:rPr>
              <a:t>375</a:t>
            </a:r>
            <a:endParaRPr kumimoji="0" lang="sv-SE"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9" name="Ellips 118">
            <a:extLst>
              <a:ext uri="{FF2B5EF4-FFF2-40B4-BE49-F238E27FC236}">
                <a16:creationId xmlns:a16="http://schemas.microsoft.com/office/drawing/2014/main" id="{FC6F73AD-2FE8-B0B5-7F62-4174779D084F}"/>
              </a:ext>
            </a:extLst>
          </p:cNvPr>
          <p:cNvSpPr/>
          <p:nvPr/>
        </p:nvSpPr>
        <p:spPr>
          <a:xfrm>
            <a:off x="928779" y="4387247"/>
            <a:ext cx="261875" cy="224028"/>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Ellips 119">
            <a:extLst>
              <a:ext uri="{FF2B5EF4-FFF2-40B4-BE49-F238E27FC236}">
                <a16:creationId xmlns:a16="http://schemas.microsoft.com/office/drawing/2014/main" id="{71F5A92A-D33D-09CD-CD04-E317189798A7}"/>
              </a:ext>
            </a:extLst>
          </p:cNvPr>
          <p:cNvSpPr/>
          <p:nvPr/>
        </p:nvSpPr>
        <p:spPr>
          <a:xfrm>
            <a:off x="925906" y="4349873"/>
            <a:ext cx="261875" cy="224028"/>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Ellips 120">
            <a:extLst>
              <a:ext uri="{FF2B5EF4-FFF2-40B4-BE49-F238E27FC236}">
                <a16:creationId xmlns:a16="http://schemas.microsoft.com/office/drawing/2014/main" id="{9B76E089-0EAB-BE94-51D0-DD14ADDF066F}"/>
              </a:ext>
            </a:extLst>
          </p:cNvPr>
          <p:cNvSpPr/>
          <p:nvPr/>
        </p:nvSpPr>
        <p:spPr>
          <a:xfrm>
            <a:off x="934531" y="5014099"/>
            <a:ext cx="261875" cy="224028"/>
          </a:xfrm>
          <a:prstGeom prst="ellipse">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ktangel 126">
            <a:extLst>
              <a:ext uri="{FF2B5EF4-FFF2-40B4-BE49-F238E27FC236}">
                <a16:creationId xmlns:a16="http://schemas.microsoft.com/office/drawing/2014/main" id="{1CF3D7E3-3AD1-3206-69D6-E0B02ECBD4B4}"/>
              </a:ext>
            </a:extLst>
          </p:cNvPr>
          <p:cNvSpPr/>
          <p:nvPr/>
        </p:nvSpPr>
        <p:spPr>
          <a:xfrm>
            <a:off x="3970335" y="4769885"/>
            <a:ext cx="372841" cy="9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900" b="1" i="0" u="none" strike="noStrike" kern="1200" cap="none" spc="0" normalizeH="0" baseline="0" noProof="0">
                <a:ln>
                  <a:noFill/>
                </a:ln>
                <a:solidFill>
                  <a:srgbClr val="FFC000"/>
                </a:solidFill>
                <a:effectLst/>
                <a:uLnTx/>
                <a:uFillTx/>
                <a:latin typeface="Calibri" panose="020F0502020204030204"/>
                <a:ea typeface="+mn-ea"/>
                <a:cs typeface="+mn-cs"/>
              </a:rPr>
              <a:t>170</a:t>
            </a:r>
          </a:p>
        </p:txBody>
      </p:sp>
      <p:cxnSp>
        <p:nvCxnSpPr>
          <p:cNvPr id="135" name="Rak koppling 134">
            <a:extLst>
              <a:ext uri="{FF2B5EF4-FFF2-40B4-BE49-F238E27FC236}">
                <a16:creationId xmlns:a16="http://schemas.microsoft.com/office/drawing/2014/main" id="{88253CDC-5B68-638E-AC65-08B90AB075FE}"/>
              </a:ext>
            </a:extLst>
          </p:cNvPr>
          <p:cNvCxnSpPr>
            <a:cxnSpLocks/>
          </p:cNvCxnSpPr>
          <p:nvPr/>
        </p:nvCxnSpPr>
        <p:spPr>
          <a:xfrm>
            <a:off x="4439816" y="4812480"/>
            <a:ext cx="2671345" cy="1613314"/>
          </a:xfrm>
          <a:prstGeom prst="line">
            <a:avLst/>
          </a:prstGeom>
          <a:ln w="76200">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137" name="textruta 136">
            <a:extLst>
              <a:ext uri="{FF2B5EF4-FFF2-40B4-BE49-F238E27FC236}">
                <a16:creationId xmlns:a16="http://schemas.microsoft.com/office/drawing/2014/main" id="{407E7E59-C492-B481-0194-4AD080A25F9C}"/>
              </a:ext>
            </a:extLst>
          </p:cNvPr>
          <p:cNvSpPr txBox="1"/>
          <p:nvPr/>
        </p:nvSpPr>
        <p:spPr>
          <a:xfrm>
            <a:off x="8246363" y="3973280"/>
            <a:ext cx="3730969"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100" b="0" i="0" u="none" strike="noStrike" kern="1200" cap="none" spc="0" normalizeH="0" baseline="0" noProof="0">
                <a:ln>
                  <a:noFill/>
                </a:ln>
                <a:solidFill>
                  <a:prstClr val="black"/>
                </a:solidFill>
                <a:effectLst/>
                <a:uLnTx/>
                <a:uFillTx/>
                <a:latin typeface="Calibri" panose="020F0502020204030204"/>
                <a:ea typeface="+mn-ea"/>
                <a:cs typeface="+mn-cs"/>
              </a:rPr>
              <a:t>Målgränsvärde: 2020-2028; 2028-2035 snabbt tuffare</a:t>
            </a:r>
          </a:p>
        </p:txBody>
      </p:sp>
    </p:spTree>
    <p:extLst>
      <p:ext uri="{BB962C8B-B14F-4D97-AF65-F5344CB8AC3E}">
        <p14:creationId xmlns:p14="http://schemas.microsoft.com/office/powerpoint/2010/main" val="2959178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13482-B6AE-BFE8-2786-E1219915250F}"/>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F1A757BD-8559-402A-D4F4-E59B93C227BC}"/>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0ECC2BC0-865E-E9F8-5F79-9EA3BC550428}"/>
              </a:ext>
            </a:extLst>
          </p:cNvPr>
          <p:cNvSpPr>
            <a:spLocks noGrp="1"/>
          </p:cNvSpPr>
          <p:nvPr>
            <p:ph type="ctrTitle"/>
          </p:nvPr>
        </p:nvSpPr>
        <p:spPr>
          <a:xfrm>
            <a:off x="895350" y="1892453"/>
            <a:ext cx="9058275" cy="2088232"/>
          </a:xfrm>
        </p:spPr>
        <p:txBody>
          <a:bodyPr>
            <a:normAutofit fontScale="90000"/>
          </a:bodyPr>
          <a:lstStyle/>
          <a:p>
            <a:pPr algn="ctr"/>
            <a:r>
              <a:rPr lang="sv-SE" sz="3600" dirty="0">
                <a:solidFill>
                  <a:schemeClr val="bg2"/>
                </a:solidFill>
              </a:rPr>
              <a:t>Förståelse för teknik, affär, och praktiska förutsättningar </a:t>
            </a:r>
            <a:r>
              <a:rPr lang="sv-SE" sz="3600" dirty="0">
                <a:solidFill>
                  <a:schemeClr val="bg2"/>
                </a:solidFill>
                <a:sym typeface="Wingdings" panose="05000000000000000000" pitchFamily="2" charset="2"/>
              </a:rPr>
              <a:t> centralt vid utvärdering av smörgåsbord av möjligheter och bedömning vad som är BATNEEC</a:t>
            </a:r>
            <a:endParaRPr lang="en-SE" sz="3000" dirty="0">
              <a:solidFill>
                <a:schemeClr val="bg2"/>
              </a:solidFill>
            </a:endParaRPr>
          </a:p>
        </p:txBody>
      </p:sp>
    </p:spTree>
    <p:extLst>
      <p:ext uri="{BB962C8B-B14F-4D97-AF65-F5344CB8AC3E}">
        <p14:creationId xmlns:p14="http://schemas.microsoft.com/office/powerpoint/2010/main" val="7286857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1462F282-716E-899A-20E3-136733785EAA}"/>
              </a:ext>
            </a:extLst>
          </p:cNvPr>
          <p:cNvPicPr>
            <a:picLocks noChangeAspect="1"/>
          </p:cNvPicPr>
          <p:nvPr/>
        </p:nvPicPr>
        <p:blipFill>
          <a:blip r:embed="rId2"/>
          <a:stretch>
            <a:fillRect/>
          </a:stretch>
        </p:blipFill>
        <p:spPr>
          <a:xfrm>
            <a:off x="6228185" y="751381"/>
            <a:ext cx="5691069" cy="2866621"/>
          </a:xfrm>
          <a:prstGeom prst="rect">
            <a:avLst/>
          </a:prstGeom>
        </p:spPr>
      </p:pic>
      <p:sp>
        <p:nvSpPr>
          <p:cNvPr id="8" name="Rubrik 1">
            <a:extLst>
              <a:ext uri="{FF2B5EF4-FFF2-40B4-BE49-F238E27FC236}">
                <a16:creationId xmlns:a16="http://schemas.microsoft.com/office/drawing/2014/main" id="{9688C0A4-0EEA-13C4-D0D0-6881FEF827D5}"/>
              </a:ext>
            </a:extLst>
          </p:cNvPr>
          <p:cNvSpPr txBox="1">
            <a:spLocks/>
          </p:cNvSpPr>
          <p:nvPr/>
        </p:nvSpPr>
        <p:spPr>
          <a:xfrm>
            <a:off x="624512" y="183859"/>
            <a:ext cx="11082214" cy="699466"/>
          </a:xfrm>
          <a:prstGeom prst="rect">
            <a:avLst/>
          </a:prstGeom>
        </p:spPr>
        <p:txBody>
          <a:bodyPr>
            <a:noAutofit/>
          </a:bodyPr>
          <a:lstStyle>
            <a:lvl1pPr algn="l" defTabSz="914400" rtl="0" eaLnBrk="1" latinLnBrk="0" hangingPunct="1">
              <a:lnSpc>
                <a:spcPct val="90000"/>
              </a:lnSpc>
              <a:spcBef>
                <a:spcPct val="0"/>
              </a:spcBef>
              <a:buNone/>
              <a:defRPr kumimoji="0" lang="sv-SE" sz="3100" b="1" i="0" u="none" strike="noStrike" kern="1200" cap="none" spc="0" normalizeH="0" baseline="0" dirty="0">
                <a:ln>
                  <a:noFill/>
                </a:ln>
                <a:solidFill>
                  <a:srgbClr val="00ABC2"/>
                </a:solidFill>
                <a:effectLst/>
                <a:uLnTx/>
                <a:uFillTx/>
                <a:latin typeface="AntartidaRounded Essential Ligh"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100" b="1" i="0" u="none" strike="noStrike" kern="1200" cap="none" spc="0" normalizeH="0" baseline="0" noProof="0" dirty="0">
                <a:ln>
                  <a:noFill/>
                </a:ln>
                <a:solidFill>
                  <a:srgbClr val="00ABC2"/>
                </a:solidFill>
                <a:effectLst/>
                <a:uLnTx/>
                <a:uFillTx/>
                <a:latin typeface="AntartidaRounded Essential Ligh" panose="02000000000000000000" pitchFamily="2" charset="0"/>
                <a:ea typeface="+mj-ea"/>
                <a:cs typeface="+mj-cs"/>
              </a:rPr>
              <a:t>Construction materials with less CO2e will be cheaper: 2024-2035</a:t>
            </a:r>
          </a:p>
        </p:txBody>
      </p:sp>
      <p:sp>
        <p:nvSpPr>
          <p:cNvPr id="10" name="Pratbubbla: rektangel med rundade hörn 9">
            <a:extLst>
              <a:ext uri="{FF2B5EF4-FFF2-40B4-BE49-F238E27FC236}">
                <a16:creationId xmlns:a16="http://schemas.microsoft.com/office/drawing/2014/main" id="{D00427F6-2F08-63B0-6071-1E7B05E2E09A}"/>
              </a:ext>
            </a:extLst>
          </p:cNvPr>
          <p:cNvSpPr/>
          <p:nvPr/>
        </p:nvSpPr>
        <p:spPr>
          <a:xfrm>
            <a:off x="157842" y="4410149"/>
            <a:ext cx="2453011" cy="1906430"/>
          </a:xfrm>
          <a:prstGeom prst="wedgeRoundRectCallout">
            <a:avLst>
              <a:gd name="adj1" fmla="val 63414"/>
              <a:gd name="adj2" fmla="val -59102"/>
              <a:gd name="adj3" fmla="val 16667"/>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SBUF 14381 (2024-2025): </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The diagrams are based on the analysis of the EU Emissions Trading Scheme (EU-ETS I and EU-ETS II)</a:t>
            </a:r>
          </a:p>
        </p:txBody>
      </p:sp>
      <p:pic>
        <p:nvPicPr>
          <p:cNvPr id="12" name="Bildobjekt 11">
            <a:extLst>
              <a:ext uri="{FF2B5EF4-FFF2-40B4-BE49-F238E27FC236}">
                <a16:creationId xmlns:a16="http://schemas.microsoft.com/office/drawing/2014/main" id="{3E22D527-1A9F-6160-2A3C-914686AB8B1C}"/>
              </a:ext>
            </a:extLst>
          </p:cNvPr>
          <p:cNvPicPr>
            <a:picLocks noChangeAspect="1"/>
          </p:cNvPicPr>
          <p:nvPr/>
        </p:nvPicPr>
        <p:blipFill>
          <a:blip r:embed="rId3"/>
          <a:stretch>
            <a:fillRect/>
          </a:stretch>
        </p:blipFill>
        <p:spPr>
          <a:xfrm>
            <a:off x="2972888" y="3807520"/>
            <a:ext cx="7578722" cy="2866621"/>
          </a:xfrm>
          <a:prstGeom prst="rect">
            <a:avLst/>
          </a:prstGeom>
        </p:spPr>
      </p:pic>
      <p:pic>
        <p:nvPicPr>
          <p:cNvPr id="14" name="Bildobjekt 13">
            <a:extLst>
              <a:ext uri="{FF2B5EF4-FFF2-40B4-BE49-F238E27FC236}">
                <a16:creationId xmlns:a16="http://schemas.microsoft.com/office/drawing/2014/main" id="{04CFF940-80CE-1333-364A-28795AC64320}"/>
              </a:ext>
            </a:extLst>
          </p:cNvPr>
          <p:cNvPicPr>
            <a:picLocks noChangeAspect="1"/>
          </p:cNvPicPr>
          <p:nvPr/>
        </p:nvPicPr>
        <p:blipFill>
          <a:blip r:embed="rId4"/>
          <a:stretch>
            <a:fillRect/>
          </a:stretch>
        </p:blipFill>
        <p:spPr>
          <a:xfrm>
            <a:off x="157842" y="751123"/>
            <a:ext cx="5430752" cy="2866879"/>
          </a:xfrm>
          <a:prstGeom prst="rect">
            <a:avLst/>
          </a:prstGeom>
        </p:spPr>
      </p:pic>
      <p:sp>
        <p:nvSpPr>
          <p:cNvPr id="2" name="Rektangel 1">
            <a:extLst>
              <a:ext uri="{FF2B5EF4-FFF2-40B4-BE49-F238E27FC236}">
                <a16:creationId xmlns:a16="http://schemas.microsoft.com/office/drawing/2014/main" id="{0EC27570-6C53-5794-1B16-61B006BD94DB}"/>
              </a:ext>
            </a:extLst>
          </p:cNvPr>
          <p:cNvSpPr/>
          <p:nvPr/>
        </p:nvSpPr>
        <p:spPr>
          <a:xfrm>
            <a:off x="2367280" y="751123"/>
            <a:ext cx="131064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Fuel</a:t>
            </a:r>
          </a:p>
        </p:txBody>
      </p:sp>
      <p:sp>
        <p:nvSpPr>
          <p:cNvPr id="3" name="Rektangel 2">
            <a:extLst>
              <a:ext uri="{FF2B5EF4-FFF2-40B4-BE49-F238E27FC236}">
                <a16:creationId xmlns:a16="http://schemas.microsoft.com/office/drawing/2014/main" id="{3A97CD5D-8240-29A3-0C82-C5C99B59B660}"/>
              </a:ext>
            </a:extLst>
          </p:cNvPr>
          <p:cNvSpPr/>
          <p:nvPr/>
        </p:nvSpPr>
        <p:spPr>
          <a:xfrm>
            <a:off x="8402320" y="771443"/>
            <a:ext cx="131064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Concrete</a:t>
            </a:r>
          </a:p>
        </p:txBody>
      </p:sp>
      <p:sp>
        <p:nvSpPr>
          <p:cNvPr id="4" name="Rektangel 3">
            <a:extLst>
              <a:ext uri="{FF2B5EF4-FFF2-40B4-BE49-F238E27FC236}">
                <a16:creationId xmlns:a16="http://schemas.microsoft.com/office/drawing/2014/main" id="{BCC3D365-AABA-5FA3-0783-A60B39B94893}"/>
              </a:ext>
            </a:extLst>
          </p:cNvPr>
          <p:cNvSpPr/>
          <p:nvPr/>
        </p:nvSpPr>
        <p:spPr>
          <a:xfrm>
            <a:off x="4114800" y="3738163"/>
            <a:ext cx="169672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Reinforcement</a:t>
            </a:r>
          </a:p>
        </p:txBody>
      </p:sp>
      <p:sp>
        <p:nvSpPr>
          <p:cNvPr id="5" name="Rektangel 4">
            <a:extLst>
              <a:ext uri="{FF2B5EF4-FFF2-40B4-BE49-F238E27FC236}">
                <a16:creationId xmlns:a16="http://schemas.microsoft.com/office/drawing/2014/main" id="{57D7FFB5-129C-DB96-5128-D5F4AA7CB87D}"/>
              </a:ext>
            </a:extLst>
          </p:cNvPr>
          <p:cNvSpPr/>
          <p:nvPr/>
        </p:nvSpPr>
        <p:spPr>
          <a:xfrm>
            <a:off x="7782560" y="3738163"/>
            <a:ext cx="169672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Structural Steel</a:t>
            </a:r>
          </a:p>
        </p:txBody>
      </p:sp>
    </p:spTree>
    <p:extLst>
      <p:ext uri="{BB962C8B-B14F-4D97-AF65-F5344CB8AC3E}">
        <p14:creationId xmlns:p14="http://schemas.microsoft.com/office/powerpoint/2010/main" val="12975130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Vägen till 2030: Emissionsminskning">
            <a:extLst>
              <a:ext uri="{FF2B5EF4-FFF2-40B4-BE49-F238E27FC236}">
                <a16:creationId xmlns:a16="http://schemas.microsoft.com/office/drawing/2014/main" id="{624A487B-62B3-7D16-6A3B-E80945EF66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157" y="0"/>
            <a:ext cx="457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Pratbubbla: rektangel med rundade hörn 3">
            <a:extLst>
              <a:ext uri="{FF2B5EF4-FFF2-40B4-BE49-F238E27FC236}">
                <a16:creationId xmlns:a16="http://schemas.microsoft.com/office/drawing/2014/main" id="{A56313E1-08B0-C8BC-477A-133CBEABB2D4}"/>
              </a:ext>
            </a:extLst>
          </p:cNvPr>
          <p:cNvSpPr/>
          <p:nvPr/>
        </p:nvSpPr>
        <p:spPr>
          <a:xfrm>
            <a:off x="6339840" y="1645920"/>
            <a:ext cx="4460240" cy="1696720"/>
          </a:xfrm>
          <a:prstGeom prst="wedgeRoundRectCallout">
            <a:avLst>
              <a:gd name="adj1" fmla="val -82792"/>
              <a:gd name="adj2" fmla="val 55315"/>
              <a:gd name="adj3" fmla="val 16667"/>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rPr>
              <a:t>Fossil-free competitiveness</a:t>
            </a:r>
          </a:p>
        </p:txBody>
      </p:sp>
    </p:spTree>
    <p:extLst>
      <p:ext uri="{BB962C8B-B14F-4D97-AF65-F5344CB8AC3E}">
        <p14:creationId xmlns:p14="http://schemas.microsoft.com/office/powerpoint/2010/main" val="41179800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137F4B4-8092-A2BF-A760-5D41EE94453E}"/>
              </a:ext>
            </a:extLst>
          </p:cNvPr>
          <p:cNvPicPr>
            <a:picLocks noChangeAspect="1"/>
          </p:cNvPicPr>
          <p:nvPr/>
        </p:nvPicPr>
        <p:blipFill>
          <a:blip r:embed="rId2"/>
          <a:stretch>
            <a:fillRect/>
          </a:stretch>
        </p:blipFill>
        <p:spPr>
          <a:xfrm>
            <a:off x="832272" y="323944"/>
            <a:ext cx="9501136" cy="6039533"/>
          </a:xfrm>
          <a:prstGeom prst="rect">
            <a:avLst/>
          </a:prstGeom>
        </p:spPr>
      </p:pic>
    </p:spTree>
    <p:extLst>
      <p:ext uri="{BB962C8B-B14F-4D97-AF65-F5344CB8AC3E}">
        <p14:creationId xmlns:p14="http://schemas.microsoft.com/office/powerpoint/2010/main" val="26778423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F03C9-29F6-EE23-01C2-1FC6CD03957B}"/>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98579572-3FD9-4EA5-CFC2-56838D24CBC0}"/>
              </a:ext>
            </a:extLst>
          </p:cNvPr>
          <p:cNvPicPr>
            <a:picLocks noChangeAspect="1"/>
          </p:cNvPicPr>
          <p:nvPr/>
        </p:nvPicPr>
        <p:blipFill>
          <a:blip r:embed="rId2"/>
          <a:stretch>
            <a:fillRect/>
          </a:stretch>
        </p:blipFill>
        <p:spPr>
          <a:xfrm>
            <a:off x="2277179" y="1487328"/>
            <a:ext cx="7878274" cy="4677428"/>
          </a:xfrm>
          <a:prstGeom prst="rect">
            <a:avLst/>
          </a:prstGeom>
        </p:spPr>
      </p:pic>
      <p:sp>
        <p:nvSpPr>
          <p:cNvPr id="4" name="Rubrik 7">
            <a:extLst>
              <a:ext uri="{FF2B5EF4-FFF2-40B4-BE49-F238E27FC236}">
                <a16:creationId xmlns:a16="http://schemas.microsoft.com/office/drawing/2014/main" id="{08BABE5D-DCC0-FC10-F0FF-A4AB69652FC2}"/>
              </a:ext>
            </a:extLst>
          </p:cNvPr>
          <p:cNvSpPr txBox="1">
            <a:spLocks/>
          </p:cNvSpPr>
          <p:nvPr/>
        </p:nvSpPr>
        <p:spPr>
          <a:xfrm>
            <a:off x="527381" y="217917"/>
            <a:ext cx="9965359" cy="699466"/>
          </a:xfrm>
          <a:prstGeom prst="rect">
            <a:avLst/>
          </a:prstGeom>
        </p:spPr>
        <p:txBody>
          <a:bodyPr vert="horz" lIns="91440" tIns="45720" rIns="91440" bIns="45720" rtlCol="0" anchor="ctr">
            <a:no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lang="sv-SE">
                <a:latin typeface="Futura PT" panose="020B0502020204020303" pitchFamily="34" charset="0"/>
              </a:rPr>
              <a:t>BATNEEC referensindikatorer: Motivera Bäst möjlig teknik till rimlig kostnad</a:t>
            </a:r>
          </a:p>
        </p:txBody>
      </p:sp>
    </p:spTree>
    <p:extLst>
      <p:ext uri="{BB962C8B-B14F-4D97-AF65-F5344CB8AC3E}">
        <p14:creationId xmlns:p14="http://schemas.microsoft.com/office/powerpoint/2010/main" val="188537480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 3">
            <a:extLst>
              <a:ext uri="{FF2B5EF4-FFF2-40B4-BE49-F238E27FC236}">
                <a16:creationId xmlns:a16="http://schemas.microsoft.com/office/drawing/2014/main" id="{1A1BB7CF-E6AE-E839-129E-706584E6E1B9}"/>
              </a:ext>
            </a:extLst>
          </p:cNvPr>
          <p:cNvGraphicFramePr>
            <a:graphicFrameLocks noGrp="1"/>
          </p:cNvGraphicFramePr>
          <p:nvPr>
            <p:extLst>
              <p:ext uri="{D42A27DB-BD31-4B8C-83A1-F6EECF244321}">
                <p14:modId xmlns:p14="http://schemas.microsoft.com/office/powerpoint/2010/main" val="1783274212"/>
              </p:ext>
            </p:extLst>
          </p:nvPr>
        </p:nvGraphicFramePr>
        <p:xfrm>
          <a:off x="228601" y="1583148"/>
          <a:ext cx="5867399" cy="4470890"/>
        </p:xfrm>
        <a:graphic>
          <a:graphicData uri="http://schemas.openxmlformats.org/drawingml/2006/table">
            <a:tbl>
              <a:tblPr firstRow="1" bandRow="1">
                <a:tableStyleId>{5940675A-B579-460E-94D1-54222C63F5DA}</a:tableStyleId>
              </a:tblPr>
              <a:tblGrid>
                <a:gridCol w="1448123">
                  <a:extLst>
                    <a:ext uri="{9D8B030D-6E8A-4147-A177-3AD203B41FA5}">
                      <a16:colId xmlns:a16="http://schemas.microsoft.com/office/drawing/2014/main" val="1989252816"/>
                    </a:ext>
                  </a:extLst>
                </a:gridCol>
                <a:gridCol w="1344259">
                  <a:extLst>
                    <a:ext uri="{9D8B030D-6E8A-4147-A177-3AD203B41FA5}">
                      <a16:colId xmlns:a16="http://schemas.microsoft.com/office/drawing/2014/main" val="3749224659"/>
                    </a:ext>
                  </a:extLst>
                </a:gridCol>
                <a:gridCol w="3075017">
                  <a:extLst>
                    <a:ext uri="{9D8B030D-6E8A-4147-A177-3AD203B41FA5}">
                      <a16:colId xmlns:a16="http://schemas.microsoft.com/office/drawing/2014/main" val="2605887475"/>
                    </a:ext>
                  </a:extLst>
                </a:gridCol>
              </a:tblGrid>
              <a:tr h="996170">
                <a:tc>
                  <a:txBody>
                    <a:bodyPr/>
                    <a:lstStyle/>
                    <a:p>
                      <a:r>
                        <a:rPr lang="sv-SE" b="1" err="1">
                          <a:solidFill>
                            <a:schemeClr val="bg1"/>
                          </a:solidFill>
                        </a:rPr>
                        <a:t>Principle</a:t>
                      </a:r>
                      <a:r>
                        <a:rPr lang="sv-SE" b="1">
                          <a:solidFill>
                            <a:schemeClr val="bg1"/>
                          </a:solidFill>
                        </a:rPr>
                        <a:t> </a:t>
                      </a:r>
                      <a:r>
                        <a:rPr lang="sv-SE" b="1" err="1">
                          <a:solidFill>
                            <a:schemeClr val="bg1"/>
                          </a:solidFill>
                        </a:rPr>
                        <a:t>of</a:t>
                      </a:r>
                      <a:r>
                        <a:rPr lang="sv-SE" b="1">
                          <a:solidFill>
                            <a:schemeClr val="bg1"/>
                          </a:solidFill>
                        </a:rPr>
                        <a:t> </a:t>
                      </a:r>
                      <a:r>
                        <a:rPr lang="sv-SE" b="1" err="1">
                          <a:solidFill>
                            <a:schemeClr val="bg1"/>
                          </a:solidFill>
                        </a:rPr>
                        <a:t>Requirment</a:t>
                      </a:r>
                      <a:endParaRPr lang="sv-SE" b="1">
                        <a:solidFill>
                          <a:schemeClr val="bg1"/>
                        </a:solidFill>
                      </a:endParaRPr>
                    </a:p>
                  </a:txBody>
                  <a:tcPr>
                    <a:solidFill>
                      <a:srgbClr val="003466"/>
                    </a:solidFill>
                  </a:tcPr>
                </a:tc>
                <a:tc>
                  <a:txBody>
                    <a:bodyPr/>
                    <a:lstStyle/>
                    <a:p>
                      <a:r>
                        <a:rPr lang="sv-SE" b="1" err="1">
                          <a:solidFill>
                            <a:schemeClr val="bg1"/>
                          </a:solidFill>
                        </a:rPr>
                        <a:t>Climate</a:t>
                      </a:r>
                      <a:r>
                        <a:rPr lang="sv-SE" b="1">
                          <a:solidFill>
                            <a:schemeClr val="bg1"/>
                          </a:solidFill>
                        </a:rPr>
                        <a:t> ambition</a:t>
                      </a:r>
                    </a:p>
                  </a:txBody>
                  <a:tcPr>
                    <a:solidFill>
                      <a:srgbClr val="003466"/>
                    </a:solidFill>
                  </a:tcPr>
                </a:tc>
                <a:tc>
                  <a:txBody>
                    <a:bodyPr/>
                    <a:lstStyle/>
                    <a:p>
                      <a:r>
                        <a:rPr lang="sv-SE" b="1">
                          <a:solidFill>
                            <a:schemeClr val="bg1"/>
                          </a:solidFill>
                        </a:rPr>
                        <a:t>Action Focus</a:t>
                      </a:r>
                    </a:p>
                  </a:txBody>
                  <a:tcPr>
                    <a:solidFill>
                      <a:srgbClr val="003466"/>
                    </a:solidFill>
                  </a:tcPr>
                </a:tc>
                <a:extLst>
                  <a:ext uri="{0D108BD9-81ED-4DB2-BD59-A6C34878D82A}">
                    <a16:rowId xmlns:a16="http://schemas.microsoft.com/office/drawing/2014/main" val="2668771591"/>
                  </a:ext>
                </a:extLst>
              </a:tr>
              <a:tr h="996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Alt 1. </a:t>
                      </a: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Sweden national </a:t>
                      </a:r>
                      <a:r>
                        <a:rPr lang="sv-SE" sz="1500" err="1"/>
                        <a:t>climate</a:t>
                      </a:r>
                      <a:r>
                        <a:rPr lang="sv-SE" sz="1500"/>
                        <a:t> </a:t>
                      </a:r>
                      <a:r>
                        <a:rPr lang="sv-SE" sz="1500" err="1"/>
                        <a:t>targets</a:t>
                      </a:r>
                      <a:r>
                        <a:rPr lang="sv-SE" sz="1500"/>
                        <a:t> (2050)</a:t>
                      </a:r>
                    </a:p>
                    <a:p>
                      <a:endParaRPr lang="sv-SE" sz="1500"/>
                    </a:p>
                  </a:txBody>
                  <a:tcPr>
                    <a:solidFill>
                      <a:schemeClr val="accent6">
                        <a:lumMod val="20000"/>
                        <a:lumOff val="80000"/>
                      </a:schemeClr>
                    </a:solidFill>
                  </a:tcPr>
                </a:tc>
                <a:tc>
                  <a:txBody>
                    <a:bodyPr/>
                    <a:lstStyle/>
                    <a:p>
                      <a:r>
                        <a:rPr lang="sv-SE" sz="1500"/>
                        <a:t>Solutions on the market</a:t>
                      </a:r>
                    </a:p>
                    <a:p>
                      <a:r>
                        <a:rPr lang="sv-SE" sz="1500" err="1"/>
                        <a:t>Primarely</a:t>
                      </a:r>
                      <a:r>
                        <a:rPr lang="sv-SE" sz="1500"/>
                        <a:t> </a:t>
                      </a:r>
                      <a:r>
                        <a:rPr lang="sv-SE" sz="1500" err="1"/>
                        <a:t>measures</a:t>
                      </a:r>
                      <a:r>
                        <a:rPr lang="sv-SE" sz="1500"/>
                        <a:t> </a:t>
                      </a:r>
                      <a:r>
                        <a:rPr lang="sv-SE" sz="1500" err="1"/>
                        <a:t>within</a:t>
                      </a:r>
                      <a:r>
                        <a:rPr lang="sv-SE" sz="1500"/>
                        <a:t> the </a:t>
                      </a:r>
                      <a:r>
                        <a:rPr lang="sv-SE" sz="1500" err="1"/>
                        <a:t>project</a:t>
                      </a:r>
                      <a:r>
                        <a:rPr lang="sv-SE" sz="1500"/>
                        <a:t> (</a:t>
                      </a:r>
                      <a:r>
                        <a:rPr lang="sv-SE" sz="1500" err="1"/>
                        <a:t>subsidize</a:t>
                      </a:r>
                      <a:r>
                        <a:rPr lang="sv-SE" sz="1500"/>
                        <a:t> materials/</a:t>
                      </a:r>
                      <a:r>
                        <a:rPr lang="sv-SE" sz="1500" err="1"/>
                        <a:t>products</a:t>
                      </a:r>
                      <a:r>
                        <a:rPr lang="sv-SE" sz="1500"/>
                        <a:t>, </a:t>
                      </a:r>
                      <a:r>
                        <a:rPr lang="sv-SE" sz="1500" err="1"/>
                        <a:t>fuel</a:t>
                      </a:r>
                      <a:r>
                        <a:rPr lang="sv-SE" sz="1500"/>
                        <a:t> </a:t>
                      </a:r>
                      <a:r>
                        <a:rPr lang="sv-SE" sz="1500" err="1"/>
                        <a:t>levels</a:t>
                      </a:r>
                      <a:r>
                        <a:rPr lang="sv-SE" sz="1500"/>
                        <a:t>, </a:t>
                      </a:r>
                      <a:r>
                        <a:rPr lang="sv-SE" sz="1500" err="1"/>
                        <a:t>circularity</a:t>
                      </a:r>
                      <a:r>
                        <a:rPr lang="sv-SE" sz="1500"/>
                        <a:t>)</a:t>
                      </a:r>
                    </a:p>
                  </a:txBody>
                  <a:tcPr>
                    <a:solidFill>
                      <a:schemeClr val="accent6">
                        <a:lumMod val="20000"/>
                        <a:lumOff val="80000"/>
                      </a:schemeClr>
                    </a:solidFill>
                  </a:tcPr>
                </a:tc>
                <a:extLst>
                  <a:ext uri="{0D108BD9-81ED-4DB2-BD59-A6C34878D82A}">
                    <a16:rowId xmlns:a16="http://schemas.microsoft.com/office/drawing/2014/main" val="1033508849"/>
                  </a:ext>
                </a:extLst>
              </a:tr>
              <a:tr h="9961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Alt 2</a:t>
                      </a:r>
                    </a:p>
                    <a:p>
                      <a:endParaRPr lang="sv-SE" sz="1500"/>
                    </a:p>
                  </a:txBody>
                  <a:tcPr>
                    <a:solidFill>
                      <a:schemeClr val="accent6">
                        <a:lumMod val="40000"/>
                        <a:lumOff val="60000"/>
                      </a:schemeClr>
                    </a:solidFill>
                  </a:tcPr>
                </a:tc>
                <a:tc>
                  <a:txBody>
                    <a:bodyPr/>
                    <a:lstStyle/>
                    <a:p>
                      <a:r>
                        <a:rPr lang="sv-SE" sz="1500"/>
                        <a:t>National and </a:t>
                      </a:r>
                      <a:r>
                        <a:rPr lang="sv-SE" sz="1500" err="1"/>
                        <a:t>Local</a:t>
                      </a:r>
                      <a:r>
                        <a:rPr lang="sv-SE" sz="1500"/>
                        <a:t> regional </a:t>
                      </a:r>
                      <a:r>
                        <a:rPr lang="sv-SE" sz="1500" err="1"/>
                        <a:t>Ropadmap</a:t>
                      </a:r>
                      <a:r>
                        <a:rPr lang="sv-SE" sz="1500"/>
                        <a:t> (2035/2040)</a:t>
                      </a:r>
                    </a:p>
                  </a:txBody>
                  <a:tcPr>
                    <a:solidFill>
                      <a:schemeClr val="accent6">
                        <a:lumMod val="40000"/>
                        <a:lumOff val="60000"/>
                      </a:schemeClr>
                    </a:solidFill>
                  </a:tcPr>
                </a:tc>
                <a:tc>
                  <a:txBody>
                    <a:bodyPr/>
                    <a:lstStyle/>
                    <a:p>
                      <a:r>
                        <a:rPr lang="sv-SE" sz="1500"/>
                        <a:t>Solution </a:t>
                      </a:r>
                      <a:r>
                        <a:rPr lang="sv-SE" sz="1500" err="1"/>
                        <a:t>available</a:t>
                      </a:r>
                      <a:r>
                        <a:rPr lang="sv-SE" sz="1500"/>
                        <a:t>, ready for </a:t>
                      </a:r>
                      <a:r>
                        <a:rPr lang="sv-SE" sz="1500" err="1"/>
                        <a:t>scaling</a:t>
                      </a:r>
                      <a:r>
                        <a:rPr lang="sv-SE" sz="1500"/>
                        <a:t>. </a:t>
                      </a:r>
                      <a:r>
                        <a:rPr lang="sv-SE" sz="1500" err="1"/>
                        <a:t>Reduction</a:t>
                      </a:r>
                      <a:r>
                        <a:rPr lang="sv-SE" sz="1500"/>
                        <a:t> </a:t>
                      </a:r>
                      <a:r>
                        <a:rPr lang="sv-SE" sz="1500" err="1"/>
                        <a:t>measures</a:t>
                      </a:r>
                      <a:r>
                        <a:rPr lang="sv-SE" sz="1500"/>
                        <a:t> </a:t>
                      </a:r>
                      <a:r>
                        <a:rPr lang="sv-SE" sz="1500" err="1"/>
                        <a:t>inkludes</a:t>
                      </a:r>
                      <a:r>
                        <a:rPr lang="sv-SE" sz="1500"/>
                        <a:t> design, system </a:t>
                      </a:r>
                      <a:r>
                        <a:rPr lang="sv-SE" sz="1500" err="1"/>
                        <a:t>choices</a:t>
                      </a:r>
                      <a:r>
                        <a:rPr lang="sv-SE" sz="1500"/>
                        <a:t>, </a:t>
                      </a:r>
                      <a:r>
                        <a:rPr lang="sv-SE" sz="1500" err="1"/>
                        <a:t>structural</a:t>
                      </a:r>
                      <a:r>
                        <a:rPr lang="sv-SE" sz="1500"/>
                        <a:t> </a:t>
                      </a:r>
                      <a:r>
                        <a:rPr lang="sv-SE" sz="1500" err="1"/>
                        <a:t>optimization</a:t>
                      </a:r>
                      <a:r>
                        <a:rPr lang="sv-SE" sz="1500"/>
                        <a:t>, </a:t>
                      </a:r>
                      <a:r>
                        <a:rPr lang="sv-SE" sz="1500" err="1"/>
                        <a:t>prefab</a:t>
                      </a:r>
                      <a:r>
                        <a:rPr lang="sv-SE" sz="1500"/>
                        <a:t>, </a:t>
                      </a:r>
                      <a:r>
                        <a:rPr lang="sv-SE" sz="1500" err="1"/>
                        <a:t>logistics</a:t>
                      </a:r>
                      <a:r>
                        <a:rPr lang="sv-SE" sz="1500"/>
                        <a:t>, innovations.</a:t>
                      </a:r>
                    </a:p>
                  </a:txBody>
                  <a:tcPr>
                    <a:solidFill>
                      <a:schemeClr val="accent6">
                        <a:lumMod val="40000"/>
                        <a:lumOff val="60000"/>
                      </a:schemeClr>
                    </a:solidFill>
                  </a:tcPr>
                </a:tc>
                <a:extLst>
                  <a:ext uri="{0D108BD9-81ED-4DB2-BD59-A6C34878D82A}">
                    <a16:rowId xmlns:a16="http://schemas.microsoft.com/office/drawing/2014/main" val="3256878412"/>
                  </a:ext>
                </a:extLst>
              </a:tr>
              <a:tr h="996170">
                <a:tc>
                  <a:txBody>
                    <a:bodyPr/>
                    <a:lstStyle/>
                    <a:p>
                      <a:r>
                        <a:rPr lang="sv-SE" sz="1500"/>
                        <a:t>Alt 3</a:t>
                      </a:r>
                    </a:p>
                  </a:txBody>
                  <a:tcPr>
                    <a:solidFill>
                      <a:schemeClr val="accent6">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500"/>
                        <a:t>Science </a:t>
                      </a:r>
                      <a:r>
                        <a:rPr lang="sv-SE" sz="1500" err="1"/>
                        <a:t>Based</a:t>
                      </a:r>
                      <a:r>
                        <a:rPr lang="sv-SE" sz="1500"/>
                        <a:t> Targets </a:t>
                      </a:r>
                      <a:r>
                        <a:rPr lang="sv-SE" sz="1500" err="1"/>
                        <a:t>initiatives</a:t>
                      </a:r>
                      <a:r>
                        <a:rPr lang="sv-SE" sz="1500"/>
                        <a:t> (</a:t>
                      </a:r>
                      <a:r>
                        <a:rPr lang="sv-SE" sz="1500" err="1"/>
                        <a:t>SBTi</a:t>
                      </a:r>
                      <a:r>
                        <a:rPr lang="sv-SE" sz="1500"/>
                        <a:t>)</a:t>
                      </a:r>
                    </a:p>
                  </a:txBody>
                  <a:tcPr>
                    <a:solidFill>
                      <a:schemeClr val="accent6">
                        <a:lumMod val="60000"/>
                        <a:lumOff val="40000"/>
                      </a:schemeClr>
                    </a:solidFill>
                  </a:tcPr>
                </a:tc>
                <a:tc>
                  <a:txBody>
                    <a:bodyPr/>
                    <a:lstStyle/>
                    <a:p>
                      <a:r>
                        <a:rPr lang="sv-SE" sz="1500" err="1"/>
                        <a:t>Requires</a:t>
                      </a:r>
                      <a:r>
                        <a:rPr lang="sv-SE" sz="1500"/>
                        <a:t> the </a:t>
                      </a:r>
                      <a:r>
                        <a:rPr lang="sv-SE" sz="1500" err="1"/>
                        <a:t>entire</a:t>
                      </a:r>
                      <a:r>
                        <a:rPr lang="sv-SE" sz="1500"/>
                        <a:t> </a:t>
                      </a:r>
                      <a:r>
                        <a:rPr lang="sv-SE" sz="1500" err="1"/>
                        <a:t>value</a:t>
                      </a:r>
                      <a:r>
                        <a:rPr lang="sv-SE" sz="1500"/>
                        <a:t> </a:t>
                      </a:r>
                      <a:r>
                        <a:rPr lang="sv-SE" sz="1500" err="1"/>
                        <a:t>chain</a:t>
                      </a:r>
                      <a:r>
                        <a:rPr lang="sv-SE" sz="1500"/>
                        <a:t> to </a:t>
                      </a:r>
                      <a:r>
                        <a:rPr lang="sv-SE" sz="1500" err="1"/>
                        <a:t>align</a:t>
                      </a:r>
                      <a:r>
                        <a:rPr lang="sv-SE" sz="1500"/>
                        <a:t>. </a:t>
                      </a:r>
                      <a:r>
                        <a:rPr lang="sv-SE" sz="1500" err="1"/>
                        <a:t>Measures</a:t>
                      </a:r>
                      <a:r>
                        <a:rPr lang="sv-SE" sz="1500"/>
                        <a:t> </a:t>
                      </a:r>
                      <a:r>
                        <a:rPr lang="sv-SE" sz="1500" err="1"/>
                        <a:t>within</a:t>
                      </a:r>
                      <a:r>
                        <a:rPr lang="sv-SE" sz="1500"/>
                        <a:t> the </a:t>
                      </a:r>
                      <a:r>
                        <a:rPr lang="sv-SE" sz="1500" err="1"/>
                        <a:t>project</a:t>
                      </a:r>
                      <a:r>
                        <a:rPr lang="sv-SE" sz="1500"/>
                        <a:t> and </a:t>
                      </a:r>
                      <a:r>
                        <a:rPr lang="sv-SE" sz="1500" err="1"/>
                        <a:t>though</a:t>
                      </a:r>
                      <a:r>
                        <a:rPr lang="sv-SE" sz="1500"/>
                        <a:t> the </a:t>
                      </a:r>
                      <a:r>
                        <a:rPr lang="sv-SE" sz="1500" err="1"/>
                        <a:t>entire</a:t>
                      </a:r>
                      <a:r>
                        <a:rPr lang="sv-SE" sz="1500"/>
                        <a:t> </a:t>
                      </a:r>
                      <a:r>
                        <a:rPr lang="sv-SE" sz="1500" err="1"/>
                        <a:t>value</a:t>
                      </a:r>
                      <a:r>
                        <a:rPr lang="sv-SE" sz="1500"/>
                        <a:t> </a:t>
                      </a:r>
                      <a:r>
                        <a:rPr lang="sv-SE" sz="1500" err="1"/>
                        <a:t>chain</a:t>
                      </a:r>
                      <a:endParaRPr lang="sv-SE" sz="1500"/>
                    </a:p>
                  </a:txBody>
                  <a:tcPr>
                    <a:solidFill>
                      <a:schemeClr val="accent6">
                        <a:lumMod val="60000"/>
                        <a:lumOff val="40000"/>
                      </a:schemeClr>
                    </a:solidFill>
                  </a:tcPr>
                </a:tc>
                <a:extLst>
                  <a:ext uri="{0D108BD9-81ED-4DB2-BD59-A6C34878D82A}">
                    <a16:rowId xmlns:a16="http://schemas.microsoft.com/office/drawing/2014/main" val="3048230203"/>
                  </a:ext>
                </a:extLst>
              </a:tr>
            </a:tbl>
          </a:graphicData>
        </a:graphic>
      </p:graphicFrame>
      <p:pic>
        <p:nvPicPr>
          <p:cNvPr id="6" name="Bildobjekt 5">
            <a:extLst>
              <a:ext uri="{FF2B5EF4-FFF2-40B4-BE49-F238E27FC236}">
                <a16:creationId xmlns:a16="http://schemas.microsoft.com/office/drawing/2014/main" id="{216245E8-4F84-7E97-2987-75FD530391FB}"/>
              </a:ext>
            </a:extLst>
          </p:cNvPr>
          <p:cNvPicPr>
            <a:picLocks noChangeAspect="1"/>
          </p:cNvPicPr>
          <p:nvPr/>
        </p:nvPicPr>
        <p:blipFill>
          <a:blip r:embed="rId3"/>
          <a:stretch>
            <a:fillRect/>
          </a:stretch>
        </p:blipFill>
        <p:spPr>
          <a:xfrm>
            <a:off x="6272083" y="1583147"/>
            <a:ext cx="5805126" cy="4684251"/>
          </a:xfrm>
          <a:prstGeom prst="rect">
            <a:avLst/>
          </a:prstGeom>
        </p:spPr>
      </p:pic>
      <p:graphicFrame>
        <p:nvGraphicFramePr>
          <p:cNvPr id="7" name="Tabell 6">
            <a:extLst>
              <a:ext uri="{FF2B5EF4-FFF2-40B4-BE49-F238E27FC236}">
                <a16:creationId xmlns:a16="http://schemas.microsoft.com/office/drawing/2014/main" id="{D45AC5C5-A5A6-1A63-02F6-E5AA4CFFDF4B}"/>
              </a:ext>
            </a:extLst>
          </p:cNvPr>
          <p:cNvGraphicFramePr>
            <a:graphicFrameLocks noGrp="1"/>
          </p:cNvGraphicFramePr>
          <p:nvPr>
            <p:extLst>
              <p:ext uri="{D42A27DB-BD31-4B8C-83A1-F6EECF244321}">
                <p14:modId xmlns:p14="http://schemas.microsoft.com/office/powerpoint/2010/main" val="3137259041"/>
              </p:ext>
            </p:extLst>
          </p:nvPr>
        </p:nvGraphicFramePr>
        <p:xfrm>
          <a:off x="6244090" y="167210"/>
          <a:ext cx="1989901" cy="1065521"/>
        </p:xfrm>
        <a:graphic>
          <a:graphicData uri="http://schemas.openxmlformats.org/drawingml/2006/table">
            <a:tbl>
              <a:tblPr firstRow="1" firstCol="1" bandRow="1"/>
              <a:tblGrid>
                <a:gridCol w="1989901">
                  <a:extLst>
                    <a:ext uri="{9D8B030D-6E8A-4147-A177-3AD203B41FA5}">
                      <a16:colId xmlns:a16="http://schemas.microsoft.com/office/drawing/2014/main" val="3920292571"/>
                    </a:ext>
                  </a:extLst>
                </a:gridCol>
              </a:tblGrid>
              <a:tr h="41213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Alt 1: </a:t>
                      </a:r>
                      <a:r>
                        <a:rPr lang="sv-SE" sz="1800" b="1"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Climate</a:t>
                      </a:r>
                      <a:r>
                        <a:rPr lang="sv-SE" sz="1800" b="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v-SE" sz="1800" b="1"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Improved</a:t>
                      </a:r>
                      <a:endParaRPr lang="sv-SE" sz="1800" b="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49072483"/>
                  </a:ext>
                </a:extLst>
              </a:tr>
              <a:tr h="51688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sv-SE" sz="1200" i="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extLst>
                  <a:ext uri="{0D108BD9-81ED-4DB2-BD59-A6C34878D82A}">
                    <a16:rowId xmlns:a16="http://schemas.microsoft.com/office/drawing/2014/main" val="3281890676"/>
                  </a:ext>
                </a:extLst>
              </a:tr>
            </a:tbl>
          </a:graphicData>
        </a:graphic>
      </p:graphicFrame>
      <p:graphicFrame>
        <p:nvGraphicFramePr>
          <p:cNvPr id="8" name="Tabell 7">
            <a:extLst>
              <a:ext uri="{FF2B5EF4-FFF2-40B4-BE49-F238E27FC236}">
                <a16:creationId xmlns:a16="http://schemas.microsoft.com/office/drawing/2014/main" id="{90C17709-D549-9DF8-D109-9AB68B41A398}"/>
              </a:ext>
            </a:extLst>
          </p:cNvPr>
          <p:cNvGraphicFramePr>
            <a:graphicFrameLocks noGrp="1"/>
          </p:cNvGraphicFramePr>
          <p:nvPr>
            <p:extLst>
              <p:ext uri="{D42A27DB-BD31-4B8C-83A1-F6EECF244321}">
                <p14:modId xmlns:p14="http://schemas.microsoft.com/office/powerpoint/2010/main" val="1894379963"/>
              </p:ext>
            </p:extLst>
          </p:nvPr>
        </p:nvGraphicFramePr>
        <p:xfrm>
          <a:off x="8410074" y="165854"/>
          <a:ext cx="1665728" cy="1066877"/>
        </p:xfrm>
        <a:graphic>
          <a:graphicData uri="http://schemas.openxmlformats.org/drawingml/2006/table">
            <a:tbl>
              <a:tblPr firstRow="1" firstCol="1" bandRow="1"/>
              <a:tblGrid>
                <a:gridCol w="1665728">
                  <a:extLst>
                    <a:ext uri="{9D8B030D-6E8A-4147-A177-3AD203B41FA5}">
                      <a16:colId xmlns:a16="http://schemas.microsoft.com/office/drawing/2014/main" val="3920292571"/>
                    </a:ext>
                  </a:extLst>
                </a:gridCol>
              </a:tblGrid>
              <a:tr h="49878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Alt 2: </a:t>
                      </a:r>
                      <a:r>
                        <a:rPr lang="sv-SE" sz="1800" b="1" err="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Climate</a:t>
                      </a:r>
                      <a:r>
                        <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v-SE" sz="1800" b="1" err="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optimised</a:t>
                      </a:r>
                      <a:endPar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349072483"/>
                  </a:ext>
                </a:extLst>
              </a:tr>
              <a:tr h="518237">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sv-SE" sz="12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40000"/>
                        <a:lumOff val="60000"/>
                      </a:srgbClr>
                    </a:solidFill>
                  </a:tcPr>
                </a:tc>
                <a:extLst>
                  <a:ext uri="{0D108BD9-81ED-4DB2-BD59-A6C34878D82A}">
                    <a16:rowId xmlns:a16="http://schemas.microsoft.com/office/drawing/2014/main" val="3281890676"/>
                  </a:ext>
                </a:extLst>
              </a:tr>
            </a:tbl>
          </a:graphicData>
        </a:graphic>
      </p:graphicFrame>
      <p:graphicFrame>
        <p:nvGraphicFramePr>
          <p:cNvPr id="9" name="Tabell 8">
            <a:extLst>
              <a:ext uri="{FF2B5EF4-FFF2-40B4-BE49-F238E27FC236}">
                <a16:creationId xmlns:a16="http://schemas.microsoft.com/office/drawing/2014/main" id="{0809A085-A3DE-126A-F055-D7C0461AA1B4}"/>
              </a:ext>
            </a:extLst>
          </p:cNvPr>
          <p:cNvGraphicFramePr>
            <a:graphicFrameLocks noGrp="1"/>
          </p:cNvGraphicFramePr>
          <p:nvPr>
            <p:extLst>
              <p:ext uri="{D42A27DB-BD31-4B8C-83A1-F6EECF244321}">
                <p14:modId xmlns:p14="http://schemas.microsoft.com/office/powerpoint/2010/main" val="2531157676"/>
              </p:ext>
            </p:extLst>
          </p:nvPr>
        </p:nvGraphicFramePr>
        <p:xfrm>
          <a:off x="10251885" y="164941"/>
          <a:ext cx="1825324" cy="1067790"/>
        </p:xfrm>
        <a:graphic>
          <a:graphicData uri="http://schemas.openxmlformats.org/drawingml/2006/table">
            <a:tbl>
              <a:tblPr firstRow="1" firstCol="1" bandRow="1"/>
              <a:tblGrid>
                <a:gridCol w="1825324">
                  <a:extLst>
                    <a:ext uri="{9D8B030D-6E8A-4147-A177-3AD203B41FA5}">
                      <a16:colId xmlns:a16="http://schemas.microsoft.com/office/drawing/2014/main" val="1731118605"/>
                    </a:ext>
                  </a:extLst>
                </a:gridCol>
              </a:tblGrid>
              <a:tr h="5189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Alt 3: </a:t>
                      </a:r>
                      <a:r>
                        <a:rPr lang="sv-SE" sz="1800" b="1" err="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Climate</a:t>
                      </a:r>
                      <a:r>
                        <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sv-SE" sz="1800" b="1" err="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balansed</a:t>
                      </a:r>
                      <a:endParaRPr lang="sv-SE" sz="1800" b="1">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003466"/>
                    </a:solidFill>
                  </a:tcPr>
                </a:tc>
                <a:extLst>
                  <a:ext uri="{0D108BD9-81ED-4DB2-BD59-A6C34878D82A}">
                    <a16:rowId xmlns:a16="http://schemas.microsoft.com/office/drawing/2014/main" val="622148726"/>
                  </a:ext>
                </a:extLst>
              </a:tr>
              <a:tr h="51915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sv-SE" sz="1200" i="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70AD47">
                        <a:lumMod val="60000"/>
                        <a:lumOff val="40000"/>
                      </a:srgbClr>
                    </a:solidFill>
                  </a:tcPr>
                </a:tc>
                <a:extLst>
                  <a:ext uri="{0D108BD9-81ED-4DB2-BD59-A6C34878D82A}">
                    <a16:rowId xmlns:a16="http://schemas.microsoft.com/office/drawing/2014/main" val="1206570301"/>
                  </a:ext>
                </a:extLst>
              </a:tr>
            </a:tbl>
          </a:graphicData>
        </a:graphic>
      </p:graphicFrame>
    </p:spTree>
    <p:extLst>
      <p:ext uri="{BB962C8B-B14F-4D97-AF65-F5344CB8AC3E}">
        <p14:creationId xmlns:p14="http://schemas.microsoft.com/office/powerpoint/2010/main" val="4938684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884917-7FA6-4700-EF5E-214406C5674D}"/>
              </a:ext>
            </a:extLst>
          </p:cNvPr>
          <p:cNvSpPr>
            <a:spLocks noGrp="1"/>
          </p:cNvSpPr>
          <p:nvPr>
            <p:ph type="ctrTitle"/>
          </p:nvPr>
        </p:nvSpPr>
        <p:spPr>
          <a:xfrm>
            <a:off x="624519" y="620688"/>
            <a:ext cx="5351204" cy="699466"/>
          </a:xfrm>
        </p:spPr>
        <p:txBody>
          <a:bodyPr>
            <a:normAutofit fontScale="90000"/>
          </a:bodyPr>
          <a:lstStyle/>
          <a:p>
            <a:r>
              <a:rPr lang="sv-SE"/>
              <a:t>Byggaktörers egen kartläggning referensvärden – exempel på status vt 2025</a:t>
            </a:r>
          </a:p>
        </p:txBody>
      </p:sp>
      <p:pic>
        <p:nvPicPr>
          <p:cNvPr id="8" name="Bildobjekt 7">
            <a:extLst>
              <a:ext uri="{FF2B5EF4-FFF2-40B4-BE49-F238E27FC236}">
                <a16:creationId xmlns:a16="http://schemas.microsoft.com/office/drawing/2014/main" id="{6BD43E6B-19C8-0F23-8E7E-8C88C2D63DBB}"/>
              </a:ext>
            </a:extLst>
          </p:cNvPr>
          <p:cNvPicPr>
            <a:picLocks noChangeAspect="1"/>
          </p:cNvPicPr>
          <p:nvPr/>
        </p:nvPicPr>
        <p:blipFill>
          <a:blip r:embed="rId2"/>
          <a:stretch>
            <a:fillRect/>
          </a:stretch>
        </p:blipFill>
        <p:spPr>
          <a:xfrm>
            <a:off x="6216278" y="257256"/>
            <a:ext cx="5351204" cy="2670525"/>
          </a:xfrm>
          <a:prstGeom prst="rect">
            <a:avLst/>
          </a:prstGeom>
        </p:spPr>
      </p:pic>
      <p:pic>
        <p:nvPicPr>
          <p:cNvPr id="10" name="Bildobjekt 9">
            <a:extLst>
              <a:ext uri="{FF2B5EF4-FFF2-40B4-BE49-F238E27FC236}">
                <a16:creationId xmlns:a16="http://schemas.microsoft.com/office/drawing/2014/main" id="{DE65F6D0-43B0-2A38-8024-C3F47358EB5E}"/>
              </a:ext>
            </a:extLst>
          </p:cNvPr>
          <p:cNvPicPr>
            <a:picLocks noChangeAspect="1"/>
          </p:cNvPicPr>
          <p:nvPr/>
        </p:nvPicPr>
        <p:blipFill>
          <a:blip r:embed="rId3"/>
          <a:stretch>
            <a:fillRect/>
          </a:stretch>
        </p:blipFill>
        <p:spPr>
          <a:xfrm>
            <a:off x="6216278" y="2995926"/>
            <a:ext cx="5351204" cy="3028792"/>
          </a:xfrm>
          <a:prstGeom prst="rect">
            <a:avLst/>
          </a:prstGeom>
        </p:spPr>
      </p:pic>
      <p:pic>
        <p:nvPicPr>
          <p:cNvPr id="12" name="Bildobjekt 11">
            <a:extLst>
              <a:ext uri="{FF2B5EF4-FFF2-40B4-BE49-F238E27FC236}">
                <a16:creationId xmlns:a16="http://schemas.microsoft.com/office/drawing/2014/main" id="{06275C9F-76ED-894C-277D-6CD644597AFC}"/>
              </a:ext>
            </a:extLst>
          </p:cNvPr>
          <p:cNvPicPr>
            <a:picLocks noChangeAspect="1"/>
          </p:cNvPicPr>
          <p:nvPr/>
        </p:nvPicPr>
        <p:blipFill>
          <a:blip r:embed="rId4"/>
          <a:stretch>
            <a:fillRect/>
          </a:stretch>
        </p:blipFill>
        <p:spPr>
          <a:xfrm>
            <a:off x="826361" y="2995926"/>
            <a:ext cx="4819478" cy="3165952"/>
          </a:xfrm>
          <a:prstGeom prst="rect">
            <a:avLst/>
          </a:prstGeom>
        </p:spPr>
      </p:pic>
      <p:sp>
        <p:nvSpPr>
          <p:cNvPr id="13" name="Rektangel: rundade hörn 12">
            <a:extLst>
              <a:ext uri="{FF2B5EF4-FFF2-40B4-BE49-F238E27FC236}">
                <a16:creationId xmlns:a16="http://schemas.microsoft.com/office/drawing/2014/main" id="{A8DDD61F-74D6-F849-E411-231F2F1EA937}"/>
              </a:ext>
            </a:extLst>
          </p:cNvPr>
          <p:cNvSpPr/>
          <p:nvPr/>
        </p:nvSpPr>
        <p:spPr>
          <a:xfrm>
            <a:off x="241300" y="139700"/>
            <a:ext cx="11709400" cy="6629400"/>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latin typeface="Calibri"/>
              <a:ea typeface="+mn-ea"/>
              <a:cs typeface="+mn-cs"/>
            </a:endParaRPr>
          </a:p>
        </p:txBody>
      </p:sp>
    </p:spTree>
    <p:extLst>
      <p:ext uri="{BB962C8B-B14F-4D97-AF65-F5344CB8AC3E}">
        <p14:creationId xmlns:p14="http://schemas.microsoft.com/office/powerpoint/2010/main" val="7290231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F7763F-1E3C-348E-D687-2BBA007A507C}"/>
              </a:ext>
            </a:extLst>
          </p:cNvPr>
          <p:cNvSpPr>
            <a:spLocks noGrp="1"/>
          </p:cNvSpPr>
          <p:nvPr>
            <p:ph type="ctrTitle"/>
          </p:nvPr>
        </p:nvSpPr>
        <p:spPr>
          <a:xfrm>
            <a:off x="841356" y="2810236"/>
            <a:ext cx="9359919" cy="699466"/>
          </a:xfrm>
        </p:spPr>
        <p:txBody>
          <a:bodyPr>
            <a:normAutofit/>
          </a:bodyPr>
          <a:lstStyle/>
          <a:p>
            <a:r>
              <a:rPr lang="sv-SE" dirty="0">
                <a:latin typeface="+mn-lt"/>
                <a:hlinkClick r:id="rId2"/>
              </a:rPr>
              <a:t>Boverkets förslag om gränsvärden alltför lamt anser branschen - Byggindustrin</a:t>
            </a:r>
            <a:endParaRPr lang="sv-SE" dirty="0">
              <a:latin typeface="+mn-lt"/>
            </a:endParaRPr>
          </a:p>
        </p:txBody>
      </p:sp>
      <p:sp>
        <p:nvSpPr>
          <p:cNvPr id="3" name="Underrubrik 2">
            <a:extLst>
              <a:ext uri="{FF2B5EF4-FFF2-40B4-BE49-F238E27FC236}">
                <a16:creationId xmlns:a16="http://schemas.microsoft.com/office/drawing/2014/main" id="{469A4D11-A142-038E-BECB-D2955EEB1A15}"/>
              </a:ext>
            </a:extLst>
          </p:cNvPr>
          <p:cNvSpPr>
            <a:spLocks noGrp="1"/>
          </p:cNvSpPr>
          <p:nvPr>
            <p:ph type="subTitle" idx="1"/>
          </p:nvPr>
        </p:nvSpPr>
        <p:spPr>
          <a:xfrm>
            <a:off x="703453" y="4005088"/>
            <a:ext cx="10138235" cy="1990422"/>
          </a:xfrm>
        </p:spPr>
        <p:txBody>
          <a:bodyPr>
            <a:normAutofit/>
          </a:bodyPr>
          <a:lstStyle/>
          <a:p>
            <a:r>
              <a:rPr lang="sv-SE" sz="1600" b="1" u="sng">
                <a:latin typeface="+mn-lt"/>
              </a:rPr>
              <a:t>28 augusti 2024: </a:t>
            </a:r>
            <a:r>
              <a:rPr lang="sv-SE" b="1" i="0" err="1">
                <a:solidFill>
                  <a:srgbClr val="202020"/>
                </a:solidFill>
                <a:effectLst/>
                <a:latin typeface="+mn-lt"/>
              </a:rPr>
              <a:t>Klimatdeklarationeras</a:t>
            </a:r>
            <a:r>
              <a:rPr lang="sv-SE" b="1" i="0">
                <a:solidFill>
                  <a:srgbClr val="202020"/>
                </a:solidFill>
                <a:effectLst/>
                <a:latin typeface="+mn-lt"/>
              </a:rPr>
              <a:t> gränsvärden är för mesiga. Det anser ett stort antal aktörer inom bygg- och fastighetsbranschen. </a:t>
            </a:r>
          </a:p>
          <a:p>
            <a:endParaRPr lang="sv-SE" b="1" i="0">
              <a:solidFill>
                <a:srgbClr val="202020"/>
              </a:solidFill>
              <a:effectLst/>
              <a:latin typeface="+mn-lt"/>
            </a:endParaRPr>
          </a:p>
          <a:p>
            <a:r>
              <a:rPr lang="sv-SE" b="1" i="0" err="1">
                <a:solidFill>
                  <a:srgbClr val="202020"/>
                </a:solidFill>
                <a:effectLst/>
                <a:latin typeface="+mn-lt"/>
              </a:rPr>
              <a:t>Remisssvar</a:t>
            </a:r>
            <a:r>
              <a:rPr lang="sv-SE" b="1" i="0">
                <a:solidFill>
                  <a:srgbClr val="202020"/>
                </a:solidFill>
                <a:effectLst/>
                <a:latin typeface="+mn-lt"/>
              </a:rPr>
              <a:t>:</a:t>
            </a:r>
          </a:p>
          <a:p>
            <a:r>
              <a:rPr lang="sv-SE">
                <a:latin typeface="+mn-lt"/>
                <a:hlinkClick r:id="rId3"/>
              </a:rPr>
              <a:t>Remiss av Boverkets förslag till införande av gränsvärden för klimatdeklarationer av byggnader - Regeringen.se</a:t>
            </a:r>
            <a:endParaRPr lang="sv-SE">
              <a:latin typeface="+mn-lt"/>
            </a:endParaRPr>
          </a:p>
        </p:txBody>
      </p:sp>
      <p:pic>
        <p:nvPicPr>
          <p:cNvPr id="6" name="Bildobjekt 5">
            <a:extLst>
              <a:ext uri="{FF2B5EF4-FFF2-40B4-BE49-F238E27FC236}">
                <a16:creationId xmlns:a16="http://schemas.microsoft.com/office/drawing/2014/main" id="{76582B3E-3985-409E-DDCA-96AE048E095A}"/>
              </a:ext>
            </a:extLst>
          </p:cNvPr>
          <p:cNvPicPr>
            <a:picLocks noChangeAspect="1"/>
          </p:cNvPicPr>
          <p:nvPr/>
        </p:nvPicPr>
        <p:blipFill>
          <a:blip r:embed="rId4"/>
          <a:stretch>
            <a:fillRect/>
          </a:stretch>
        </p:blipFill>
        <p:spPr>
          <a:xfrm>
            <a:off x="881769" y="671222"/>
            <a:ext cx="7062081" cy="1720039"/>
          </a:xfrm>
          <a:prstGeom prst="rect">
            <a:avLst/>
          </a:prstGeom>
        </p:spPr>
      </p:pic>
      <p:sp>
        <p:nvSpPr>
          <p:cNvPr id="11" name="Rektangel: rundade hörn 10">
            <a:extLst>
              <a:ext uri="{FF2B5EF4-FFF2-40B4-BE49-F238E27FC236}">
                <a16:creationId xmlns:a16="http://schemas.microsoft.com/office/drawing/2014/main" id="{4386539C-C7F6-2CEC-09B1-36DBBA87436A}"/>
              </a:ext>
            </a:extLst>
          </p:cNvPr>
          <p:cNvSpPr/>
          <p:nvPr/>
        </p:nvSpPr>
        <p:spPr>
          <a:xfrm>
            <a:off x="378686" y="2596371"/>
            <a:ext cx="10527439" cy="3552272"/>
          </a:xfrm>
          <a:prstGeom prst="round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ea typeface="+mn-ea"/>
              <a:cs typeface="+mn-cs"/>
            </a:endParaRPr>
          </a:p>
        </p:txBody>
      </p:sp>
    </p:spTree>
    <p:extLst>
      <p:ext uri="{BB962C8B-B14F-4D97-AF65-F5344CB8AC3E}">
        <p14:creationId xmlns:p14="http://schemas.microsoft.com/office/powerpoint/2010/main" val="4736593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4351A-0C09-34BE-CA80-B5CE87E08C2F}"/>
            </a:ext>
          </a:extLst>
        </p:cNvPr>
        <p:cNvGrpSpPr/>
        <p:nvPr/>
      </p:nvGrpSpPr>
      <p:grpSpPr>
        <a:xfrm>
          <a:off x="0" y="0"/>
          <a:ext cx="0" cy="0"/>
          <a:chOff x="0" y="0"/>
          <a:chExt cx="0" cy="0"/>
        </a:xfrm>
      </p:grpSpPr>
      <p:sp>
        <p:nvSpPr>
          <p:cNvPr id="13" name="Rubrik 7">
            <a:extLst>
              <a:ext uri="{FF2B5EF4-FFF2-40B4-BE49-F238E27FC236}">
                <a16:creationId xmlns:a16="http://schemas.microsoft.com/office/drawing/2014/main" id="{5B5F3ADF-75FD-9B49-AA9D-A5434FBAC00B}"/>
              </a:ext>
            </a:extLst>
          </p:cNvPr>
          <p:cNvSpPr txBox="1">
            <a:spLocks/>
          </p:cNvSpPr>
          <p:nvPr/>
        </p:nvSpPr>
        <p:spPr>
          <a:xfrm>
            <a:off x="527381" y="217917"/>
            <a:ext cx="9965359" cy="699466"/>
          </a:xfrm>
          <a:prstGeom prst="rect">
            <a:avLst/>
          </a:prstGeom>
        </p:spPr>
        <p:txBody>
          <a:bodyPr vert="horz" lIns="91440" tIns="45720" rIns="91440" bIns="45720" rtlCol="0" anchor="ctr">
            <a:no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502020204020303" pitchFamily="34" charset="0"/>
                <a:ea typeface="Tahoma" panose="020B0604030504040204" pitchFamily="34" charset="0"/>
                <a:cs typeface="Tahoma" panose="020B0604030504040204" pitchFamily="34" charset="0"/>
              </a:rPr>
              <a:t>Identifiera åtgärder samt samverkansmöte</a:t>
            </a:r>
          </a:p>
        </p:txBody>
      </p:sp>
      <p:sp>
        <p:nvSpPr>
          <p:cNvPr id="6" name="textruta 5">
            <a:extLst>
              <a:ext uri="{FF2B5EF4-FFF2-40B4-BE49-F238E27FC236}">
                <a16:creationId xmlns:a16="http://schemas.microsoft.com/office/drawing/2014/main" id="{09BE4D32-532A-F454-036A-3956760BD79D}"/>
              </a:ext>
            </a:extLst>
          </p:cNvPr>
          <p:cNvSpPr txBox="1"/>
          <p:nvPr/>
        </p:nvSpPr>
        <p:spPr>
          <a:xfrm>
            <a:off x="527381" y="1095286"/>
            <a:ext cx="8953500" cy="954107"/>
          </a:xfrm>
          <a:prstGeom prst="rect">
            <a:avLst/>
          </a:prstGeom>
          <a:ln w="12700"/>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Arial" panose="020B0604020202020204" pitchFamily="34" charset="0"/>
              <a:buChar char="•"/>
            </a:pPr>
            <a:r>
              <a:rPr lang="sv-SE" sz="1400"/>
              <a:t>Identifiera tekniska lösningar som minskar klimatpåverkan utan att påverka funktion eller kvalitet negativt.</a:t>
            </a:r>
          </a:p>
          <a:p>
            <a:endParaRPr lang="sv-SE" sz="1400"/>
          </a:p>
          <a:p>
            <a:pPr marL="285750" indent="-285750">
              <a:buFont typeface="Arial" panose="020B0604020202020204" pitchFamily="34" charset="0"/>
              <a:buChar char="•"/>
            </a:pPr>
            <a:r>
              <a:rPr lang="sv-SE" sz="1400"/>
              <a:t>Genomför tvärdisciplinär dialog med berörda aktörer som har rådighet och beslutmandat i syfte att identifiera möjliga åtgärder</a:t>
            </a:r>
          </a:p>
        </p:txBody>
      </p:sp>
      <p:pic>
        <p:nvPicPr>
          <p:cNvPr id="2" name="Bildobjekt 1">
            <a:extLst>
              <a:ext uri="{FF2B5EF4-FFF2-40B4-BE49-F238E27FC236}">
                <a16:creationId xmlns:a16="http://schemas.microsoft.com/office/drawing/2014/main" id="{7A1DFC5F-7CF0-75C5-F86A-C5D14EB5B4E6}"/>
              </a:ext>
            </a:extLst>
          </p:cNvPr>
          <p:cNvPicPr>
            <a:picLocks noChangeAspect="1"/>
          </p:cNvPicPr>
          <p:nvPr/>
        </p:nvPicPr>
        <p:blipFill>
          <a:blip r:embed="rId2"/>
          <a:stretch>
            <a:fillRect/>
          </a:stretch>
        </p:blipFill>
        <p:spPr>
          <a:xfrm>
            <a:off x="1298905" y="2624134"/>
            <a:ext cx="8181976" cy="3860446"/>
          </a:xfrm>
          <a:prstGeom prst="rect">
            <a:avLst/>
          </a:prstGeom>
        </p:spPr>
      </p:pic>
    </p:spTree>
    <p:extLst>
      <p:ext uri="{BB962C8B-B14F-4D97-AF65-F5344CB8AC3E}">
        <p14:creationId xmlns:p14="http://schemas.microsoft.com/office/powerpoint/2010/main" val="21425169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6B720-36A0-F3F4-8033-5E2B82399157}"/>
            </a:ext>
          </a:extLst>
        </p:cNvPr>
        <p:cNvGrpSpPr/>
        <p:nvPr/>
      </p:nvGrpSpPr>
      <p:grpSpPr>
        <a:xfrm>
          <a:off x="0" y="0"/>
          <a:ext cx="0" cy="0"/>
          <a:chOff x="0" y="0"/>
          <a:chExt cx="0" cy="0"/>
        </a:xfrm>
      </p:grpSpPr>
      <p:sp>
        <p:nvSpPr>
          <p:cNvPr id="13" name="Rubrik 7">
            <a:extLst>
              <a:ext uri="{FF2B5EF4-FFF2-40B4-BE49-F238E27FC236}">
                <a16:creationId xmlns:a16="http://schemas.microsoft.com/office/drawing/2014/main" id="{23B0A2A9-A500-E4F5-56C7-0FA44CFF21F2}"/>
              </a:ext>
            </a:extLst>
          </p:cNvPr>
          <p:cNvSpPr txBox="1">
            <a:spLocks/>
          </p:cNvSpPr>
          <p:nvPr/>
        </p:nvSpPr>
        <p:spPr>
          <a:xfrm>
            <a:off x="527381" y="217917"/>
            <a:ext cx="9965359" cy="699466"/>
          </a:xfrm>
          <a:prstGeom prst="rect">
            <a:avLst/>
          </a:prstGeom>
        </p:spPr>
        <p:txBody>
          <a:bodyPr vert="horz" lIns="91440" tIns="45720" rIns="91440" bIns="45720" rtlCol="0" anchor="ctr">
            <a:no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sv-SE" sz="2100" b="1" i="0" u="none" strike="noStrike" kern="1200" cap="none" spc="0" normalizeH="0" baseline="0" noProof="0">
                <a:ln>
                  <a:noFill/>
                </a:ln>
                <a:solidFill>
                  <a:srgbClr val="003466"/>
                </a:solidFill>
                <a:effectLst/>
                <a:uLnTx/>
                <a:uFillTx/>
                <a:latin typeface="Futura PT" panose="020B0502020204020303" pitchFamily="34" charset="0"/>
                <a:ea typeface="Tahoma" panose="020B0604030504040204" pitchFamily="34" charset="0"/>
                <a:cs typeface="Tahoma" panose="020B0604030504040204" pitchFamily="34" charset="0"/>
              </a:rPr>
              <a:t>Optimera val samt kostnadsbedömning</a:t>
            </a:r>
          </a:p>
        </p:txBody>
      </p:sp>
      <p:sp>
        <p:nvSpPr>
          <p:cNvPr id="6" name="textruta 5">
            <a:extLst>
              <a:ext uri="{FF2B5EF4-FFF2-40B4-BE49-F238E27FC236}">
                <a16:creationId xmlns:a16="http://schemas.microsoft.com/office/drawing/2014/main" id="{D59BA632-42E8-2E8E-1BC8-9D3C41B3D613}"/>
              </a:ext>
            </a:extLst>
          </p:cNvPr>
          <p:cNvSpPr txBox="1"/>
          <p:nvPr/>
        </p:nvSpPr>
        <p:spPr>
          <a:xfrm>
            <a:off x="527381" y="1095286"/>
            <a:ext cx="8953500" cy="738664"/>
          </a:xfrm>
          <a:prstGeom prst="rect">
            <a:avLst/>
          </a:prstGeom>
          <a:ln w="12700"/>
        </p:spPr>
        <p:style>
          <a:lnRef idx="2">
            <a:schemeClr val="accent2"/>
          </a:lnRef>
          <a:fillRef idx="1">
            <a:schemeClr val="lt1"/>
          </a:fillRef>
          <a:effectRef idx="0">
            <a:schemeClr val="accent2"/>
          </a:effectRef>
          <a:fontRef idx="minor">
            <a:schemeClr val="dk1"/>
          </a:fontRef>
        </p:style>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Calibri"/>
                <a:ea typeface="+mn-ea"/>
                <a:cs typeface="+mn-cs"/>
              </a:rPr>
              <a:t>Prioritera åtgärder med mindre utsläpp men låg kostnad.</a:t>
            </a:r>
          </a:p>
          <a:p>
            <a:pPr marR="0" lvl="0" algn="l" defTabSz="914400" rtl="0" eaLnBrk="1" fontAlgn="auto" latinLnBrk="0" hangingPunct="1">
              <a:lnSpc>
                <a:spcPct val="100000"/>
              </a:lnSpc>
              <a:spcBef>
                <a:spcPts val="0"/>
              </a:spcBef>
              <a:spcAft>
                <a:spcPts val="0"/>
              </a:spcAft>
              <a:buClrTx/>
              <a:buSzTx/>
              <a:tabLst/>
              <a:defRPr/>
            </a:pPr>
            <a:endParaRPr kumimoji="0" lang="sv-SE" sz="1400" b="0" i="0" u="none" strike="noStrike" kern="1200" cap="none" spc="0" normalizeH="0" baseline="0" noProof="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400">
                <a:solidFill>
                  <a:prstClr val="black"/>
                </a:solidFill>
                <a:latin typeface="Calibri"/>
              </a:rPr>
              <a:t>Utvärdera/analyser om framtagna åtgärder är till rimligt pris, max 10%.</a:t>
            </a:r>
            <a:endParaRPr kumimoji="0" lang="sv-SE" sz="1400" b="0" i="0" u="none" strike="noStrike" kern="1200" cap="none" spc="0" normalizeH="0" baseline="0" noProof="0">
              <a:ln>
                <a:noFill/>
              </a:ln>
              <a:solidFill>
                <a:prstClr val="black"/>
              </a:solidFill>
              <a:effectLst/>
              <a:uLnTx/>
              <a:uFillTx/>
              <a:latin typeface="Calibri"/>
              <a:ea typeface="+mn-ea"/>
              <a:cs typeface="+mn-cs"/>
            </a:endParaRPr>
          </a:p>
        </p:txBody>
      </p:sp>
      <p:pic>
        <p:nvPicPr>
          <p:cNvPr id="3" name="Picture 2" descr="Vägen till 2030: Emissionsminskning">
            <a:extLst>
              <a:ext uri="{FF2B5EF4-FFF2-40B4-BE49-F238E27FC236}">
                <a16:creationId xmlns:a16="http://schemas.microsoft.com/office/drawing/2014/main" id="{53C58182-6413-127B-52A0-308B05C549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4379" y="2105221"/>
            <a:ext cx="3023241" cy="4534862"/>
          </a:xfrm>
          <a:prstGeom prst="rect">
            <a:avLst/>
          </a:prstGeom>
          <a:noFill/>
          <a:extLst>
            <a:ext uri="{909E8E84-426E-40DD-AFC4-6F175D3DCCD1}">
              <a14:hiddenFill xmlns:a14="http://schemas.microsoft.com/office/drawing/2010/main">
                <a:solidFill>
                  <a:srgbClr val="FFFFFF"/>
                </a:solidFill>
              </a14:hiddenFill>
            </a:ext>
          </a:extLst>
        </p:spPr>
      </p:pic>
      <p:sp>
        <p:nvSpPr>
          <p:cNvPr id="4" name="Pratbubbla: rektangel med rundade hörn 3">
            <a:extLst>
              <a:ext uri="{FF2B5EF4-FFF2-40B4-BE49-F238E27FC236}">
                <a16:creationId xmlns:a16="http://schemas.microsoft.com/office/drawing/2014/main" id="{58D4AF40-AE73-4763-8505-2CD45C834C23}"/>
              </a:ext>
            </a:extLst>
          </p:cNvPr>
          <p:cNvSpPr/>
          <p:nvPr/>
        </p:nvSpPr>
        <p:spPr>
          <a:xfrm>
            <a:off x="8544713" y="2409824"/>
            <a:ext cx="1872336" cy="866776"/>
          </a:xfrm>
          <a:prstGeom prst="wedgeRoundRectCallout">
            <a:avLst>
              <a:gd name="adj1" fmla="val -82792"/>
              <a:gd name="adj2" fmla="val 55315"/>
              <a:gd name="adj3" fmla="val 16667"/>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black"/>
                </a:solidFill>
                <a:effectLst/>
                <a:uLnTx/>
                <a:uFillTx/>
                <a:latin typeface="Calibri" panose="020F0502020204030204"/>
                <a:ea typeface="+mn-ea"/>
                <a:cs typeface="+mn-cs"/>
              </a:rPr>
              <a:t>Fossil-free competitiveness</a:t>
            </a:r>
          </a:p>
        </p:txBody>
      </p:sp>
    </p:spTree>
    <p:extLst>
      <p:ext uri="{BB962C8B-B14F-4D97-AF65-F5344CB8AC3E}">
        <p14:creationId xmlns:p14="http://schemas.microsoft.com/office/powerpoint/2010/main" val="33670971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D84C9-B88B-2857-A510-B5D882B0066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994B0F9-3504-E9A1-7302-A65BDD90923B}"/>
              </a:ext>
            </a:extLst>
          </p:cNvPr>
          <p:cNvSpPr>
            <a:spLocks noGrp="1"/>
          </p:cNvSpPr>
          <p:nvPr>
            <p:ph type="ctrTitle"/>
          </p:nvPr>
        </p:nvSpPr>
        <p:spPr>
          <a:xfrm>
            <a:off x="624518" y="330756"/>
            <a:ext cx="9359919" cy="699466"/>
          </a:xfrm>
        </p:spPr>
        <p:txBody>
          <a:bodyPr/>
          <a:lstStyle/>
          <a:p>
            <a:r>
              <a:rPr lang="sv-SE"/>
              <a:t>Steg 3: Klimatoptimera – Arbetsgång </a:t>
            </a:r>
          </a:p>
        </p:txBody>
      </p:sp>
      <p:pic>
        <p:nvPicPr>
          <p:cNvPr id="1026" name="Picture 2">
            <a:extLst>
              <a:ext uri="{FF2B5EF4-FFF2-40B4-BE49-F238E27FC236}">
                <a16:creationId xmlns:a16="http://schemas.microsoft.com/office/drawing/2014/main" id="{1FDFD305-1D87-B7CB-B7A6-0F2616110CF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9312" t="11302" r="35872" b="68550"/>
          <a:stretch>
            <a:fillRect/>
          </a:stretch>
        </p:blipFill>
        <p:spPr bwMode="auto">
          <a:xfrm>
            <a:off x="5517202" y="1435063"/>
            <a:ext cx="962025" cy="78105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FD51C41-076A-B4F1-80E5-5FC46C40CB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330" t="9584" r="68854" b="70269"/>
          <a:stretch>
            <a:fillRect/>
          </a:stretch>
        </p:blipFill>
        <p:spPr bwMode="auto">
          <a:xfrm>
            <a:off x="6674157" y="2011835"/>
            <a:ext cx="962025" cy="78105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A989535-210C-685F-3715-4B981BECA31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0082" t="11302" r="7068" b="68550"/>
          <a:stretch>
            <a:fillRect/>
          </a:stretch>
        </p:blipFill>
        <p:spPr bwMode="auto">
          <a:xfrm>
            <a:off x="6886984" y="3478459"/>
            <a:ext cx="885825" cy="78105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919B70B4-8748-95A7-AB02-269A45A05C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575" t="38698" r="38575" b="38698"/>
          <a:stretch>
            <a:fillRect/>
          </a:stretch>
        </p:blipFill>
        <p:spPr bwMode="auto">
          <a:xfrm>
            <a:off x="4847187" y="4510089"/>
            <a:ext cx="885825" cy="8763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A3047068-DE6B-C1B2-E022-DAAA8BFAD8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744" t="38698" r="8968" b="38698"/>
          <a:stretch>
            <a:fillRect/>
          </a:stretch>
        </p:blipFill>
        <p:spPr bwMode="auto">
          <a:xfrm>
            <a:off x="3906895" y="1658658"/>
            <a:ext cx="747715" cy="8763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5D8CA789-BBCA-1D0A-97E9-FD7A1A8126C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477" t="67690" r="69533" b="12162"/>
          <a:stretch>
            <a:fillRect/>
          </a:stretch>
        </p:blipFill>
        <p:spPr bwMode="auto">
          <a:xfrm>
            <a:off x="3303817" y="2859753"/>
            <a:ext cx="852485" cy="7810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733F9D72-C8E4-E03E-7088-3240D14F161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9902" t="67690" r="7494" b="9951"/>
          <a:stretch>
            <a:fillRect/>
          </a:stretch>
        </p:blipFill>
        <p:spPr bwMode="auto">
          <a:xfrm>
            <a:off x="3595103" y="4049781"/>
            <a:ext cx="876300" cy="866774"/>
          </a:xfrm>
          <a:prstGeom prst="rect">
            <a:avLst/>
          </a:prstGeom>
          <a:noFill/>
          <a:extLst>
            <a:ext uri="{909E8E84-426E-40DD-AFC4-6F175D3DCCD1}">
              <a14:hiddenFill xmlns:a14="http://schemas.microsoft.com/office/drawing/2010/main">
                <a:solidFill>
                  <a:srgbClr val="FFFFFF"/>
                </a:solidFill>
              </a14:hiddenFill>
            </a:ext>
          </a:extLst>
        </p:spPr>
      </p:pic>
      <p:pic>
        <p:nvPicPr>
          <p:cNvPr id="27" name="Bildobjekt 26" descr="En bild som visar skärmbild, cirkel, Teckensnitt, text&#10;&#10;AI-genererat innehåll kan vara felaktigt.">
            <a:extLst>
              <a:ext uri="{FF2B5EF4-FFF2-40B4-BE49-F238E27FC236}">
                <a16:creationId xmlns:a16="http://schemas.microsoft.com/office/drawing/2014/main" id="{C4C14A5C-7936-F1FF-F38C-C0B08B0A2F33}"/>
              </a:ext>
            </a:extLst>
          </p:cNvPr>
          <p:cNvPicPr>
            <a:picLocks noChangeAspect="1"/>
          </p:cNvPicPr>
          <p:nvPr/>
        </p:nvPicPr>
        <p:blipFill>
          <a:blip r:embed="rId3">
            <a:extLst>
              <a:ext uri="{28A0092B-C50C-407E-A947-70E740481C1C}">
                <a14:useLocalDpi xmlns:a14="http://schemas.microsoft.com/office/drawing/2010/main" val="0"/>
              </a:ext>
            </a:extLst>
          </a:blip>
          <a:srcRect l="59950" t="10432" r="31200" b="81600"/>
          <a:stretch>
            <a:fillRect/>
          </a:stretch>
        </p:blipFill>
        <p:spPr>
          <a:xfrm>
            <a:off x="6399097" y="1870523"/>
            <a:ext cx="421481" cy="379474"/>
          </a:xfrm>
          <a:prstGeom prst="rect">
            <a:avLst/>
          </a:prstGeom>
        </p:spPr>
      </p:pic>
      <p:pic>
        <p:nvPicPr>
          <p:cNvPr id="28" name="Bildobjekt 27" descr="En bild som visar skärmbild, cirkel, Teckensnitt, text&#10;&#10;AI-genererat innehåll kan vara felaktigt.">
            <a:extLst>
              <a:ext uri="{FF2B5EF4-FFF2-40B4-BE49-F238E27FC236}">
                <a16:creationId xmlns:a16="http://schemas.microsoft.com/office/drawing/2014/main" id="{11DD3986-2CDF-166A-7A93-B19A7C6C817C}"/>
              </a:ext>
            </a:extLst>
          </p:cNvPr>
          <p:cNvPicPr>
            <a:picLocks noChangeAspect="1"/>
          </p:cNvPicPr>
          <p:nvPr/>
        </p:nvPicPr>
        <p:blipFill>
          <a:blip r:embed="rId3">
            <a:extLst>
              <a:ext uri="{28A0092B-C50C-407E-A947-70E740481C1C}">
                <a14:useLocalDpi xmlns:a14="http://schemas.microsoft.com/office/drawing/2010/main" val="0"/>
              </a:ext>
            </a:extLst>
          </a:blip>
          <a:srcRect l="59950" t="10432" r="31200" b="81600"/>
          <a:stretch>
            <a:fillRect/>
          </a:stretch>
        </p:blipFill>
        <p:spPr>
          <a:xfrm rot="6109337">
            <a:off x="7038008" y="4401379"/>
            <a:ext cx="421481" cy="379474"/>
          </a:xfrm>
          <a:prstGeom prst="rect">
            <a:avLst/>
          </a:prstGeom>
        </p:spPr>
      </p:pic>
      <p:pic>
        <p:nvPicPr>
          <p:cNvPr id="29" name="Bildobjekt 28" descr="En bild som visar skärmbild, cirkel, Teckensnitt, text&#10;&#10;AI-genererat innehåll kan vara felaktigt.">
            <a:extLst>
              <a:ext uri="{FF2B5EF4-FFF2-40B4-BE49-F238E27FC236}">
                <a16:creationId xmlns:a16="http://schemas.microsoft.com/office/drawing/2014/main" id="{AAAE9F83-1E20-75FC-CE5D-D95550B25C6B}"/>
              </a:ext>
            </a:extLst>
          </p:cNvPr>
          <p:cNvPicPr>
            <a:picLocks noChangeAspect="1"/>
          </p:cNvPicPr>
          <p:nvPr/>
        </p:nvPicPr>
        <p:blipFill>
          <a:blip r:embed="rId3">
            <a:extLst>
              <a:ext uri="{28A0092B-C50C-407E-A947-70E740481C1C}">
                <a14:useLocalDpi xmlns:a14="http://schemas.microsoft.com/office/drawing/2010/main" val="0"/>
              </a:ext>
            </a:extLst>
          </a:blip>
          <a:srcRect l="59950" t="10432" r="31200" b="81600"/>
          <a:stretch>
            <a:fillRect/>
          </a:stretch>
        </p:blipFill>
        <p:spPr>
          <a:xfrm rot="3088942">
            <a:off x="7310060" y="2946759"/>
            <a:ext cx="421481" cy="379474"/>
          </a:xfrm>
          <a:prstGeom prst="rect">
            <a:avLst/>
          </a:prstGeom>
        </p:spPr>
      </p:pic>
      <p:pic>
        <p:nvPicPr>
          <p:cNvPr id="30" name="Bildobjekt 29" descr="En bild som visar skärmbild, cirkel, Teckensnitt, text&#10;&#10;AI-genererat innehåll kan vara felaktigt.">
            <a:extLst>
              <a:ext uri="{FF2B5EF4-FFF2-40B4-BE49-F238E27FC236}">
                <a16:creationId xmlns:a16="http://schemas.microsoft.com/office/drawing/2014/main" id="{22A248EF-50A5-6AE6-1797-722A5418A9B8}"/>
              </a:ext>
            </a:extLst>
          </p:cNvPr>
          <p:cNvPicPr>
            <a:picLocks noChangeAspect="1"/>
          </p:cNvPicPr>
          <p:nvPr/>
        </p:nvPicPr>
        <p:blipFill>
          <a:blip r:embed="rId3">
            <a:extLst>
              <a:ext uri="{28A0092B-C50C-407E-A947-70E740481C1C}">
                <a14:useLocalDpi xmlns:a14="http://schemas.microsoft.com/office/drawing/2010/main" val="0"/>
              </a:ext>
            </a:extLst>
          </a:blip>
          <a:srcRect l="59950" t="10432" r="31200" b="81600"/>
          <a:stretch>
            <a:fillRect/>
          </a:stretch>
        </p:blipFill>
        <p:spPr>
          <a:xfrm rot="8641079">
            <a:off x="5787474" y="4962459"/>
            <a:ext cx="421481" cy="379474"/>
          </a:xfrm>
          <a:prstGeom prst="rect">
            <a:avLst/>
          </a:prstGeom>
        </p:spPr>
      </p:pic>
      <p:pic>
        <p:nvPicPr>
          <p:cNvPr id="31" name="Bildobjekt 30" descr="En bild som visar skärmbild, cirkel, Teckensnitt, text&#10;&#10;AI-genererat innehåll kan vara felaktigt.">
            <a:extLst>
              <a:ext uri="{FF2B5EF4-FFF2-40B4-BE49-F238E27FC236}">
                <a16:creationId xmlns:a16="http://schemas.microsoft.com/office/drawing/2014/main" id="{88D1098B-7A8E-8213-2C81-74691210A050}"/>
              </a:ext>
            </a:extLst>
          </p:cNvPr>
          <p:cNvPicPr>
            <a:picLocks noChangeAspect="1"/>
          </p:cNvPicPr>
          <p:nvPr/>
        </p:nvPicPr>
        <p:blipFill>
          <a:blip r:embed="rId3">
            <a:extLst>
              <a:ext uri="{28A0092B-C50C-407E-A947-70E740481C1C}">
                <a14:useLocalDpi xmlns:a14="http://schemas.microsoft.com/office/drawing/2010/main" val="0"/>
              </a:ext>
            </a:extLst>
          </a:blip>
          <a:srcRect l="59950" t="10432" r="31200" b="81600"/>
          <a:stretch>
            <a:fillRect/>
          </a:stretch>
        </p:blipFill>
        <p:spPr>
          <a:xfrm rot="11226386">
            <a:off x="4369399" y="4742613"/>
            <a:ext cx="421481" cy="379474"/>
          </a:xfrm>
          <a:prstGeom prst="rect">
            <a:avLst/>
          </a:prstGeom>
        </p:spPr>
      </p:pic>
      <p:pic>
        <p:nvPicPr>
          <p:cNvPr id="33" name="Bildobjekt 32" descr="En bild som visar skärmbild, cirkel, Teckensnitt, text&#10;&#10;AI-genererat innehåll kan vara felaktigt.">
            <a:extLst>
              <a:ext uri="{FF2B5EF4-FFF2-40B4-BE49-F238E27FC236}">
                <a16:creationId xmlns:a16="http://schemas.microsoft.com/office/drawing/2014/main" id="{8E558ACC-2CB9-196C-4FAD-6E824320E9FA}"/>
              </a:ext>
            </a:extLst>
          </p:cNvPr>
          <p:cNvPicPr>
            <a:picLocks noChangeAspect="1"/>
          </p:cNvPicPr>
          <p:nvPr/>
        </p:nvPicPr>
        <p:blipFill>
          <a:blip r:embed="rId3">
            <a:extLst>
              <a:ext uri="{28A0092B-C50C-407E-A947-70E740481C1C}">
                <a14:useLocalDpi xmlns:a14="http://schemas.microsoft.com/office/drawing/2010/main" val="0"/>
              </a:ext>
            </a:extLst>
          </a:blip>
          <a:srcRect l="59950" t="10432" r="31200" b="81600"/>
          <a:stretch>
            <a:fillRect/>
          </a:stretch>
        </p:blipFill>
        <p:spPr>
          <a:xfrm rot="13683675">
            <a:off x="3451846" y="3704670"/>
            <a:ext cx="421481" cy="379474"/>
          </a:xfrm>
          <a:prstGeom prst="rect">
            <a:avLst/>
          </a:prstGeom>
        </p:spPr>
      </p:pic>
      <p:pic>
        <p:nvPicPr>
          <p:cNvPr id="34" name="Bildobjekt 33" descr="En bild som visar skärmbild, cirkel, Teckensnitt, text&#10;&#10;AI-genererat innehåll kan vara felaktigt.">
            <a:extLst>
              <a:ext uri="{FF2B5EF4-FFF2-40B4-BE49-F238E27FC236}">
                <a16:creationId xmlns:a16="http://schemas.microsoft.com/office/drawing/2014/main" id="{BF7CE0E4-BD5E-3352-26F1-E653D3706783}"/>
              </a:ext>
            </a:extLst>
          </p:cNvPr>
          <p:cNvPicPr>
            <a:picLocks noChangeAspect="1"/>
          </p:cNvPicPr>
          <p:nvPr/>
        </p:nvPicPr>
        <p:blipFill>
          <a:blip r:embed="rId3">
            <a:extLst>
              <a:ext uri="{28A0092B-C50C-407E-A947-70E740481C1C}">
                <a14:useLocalDpi xmlns:a14="http://schemas.microsoft.com/office/drawing/2010/main" val="0"/>
              </a:ext>
            </a:extLst>
          </a:blip>
          <a:srcRect l="59950" t="10432" r="31200" b="81600"/>
          <a:stretch>
            <a:fillRect/>
          </a:stretch>
        </p:blipFill>
        <p:spPr>
          <a:xfrm rot="16600869">
            <a:off x="3468908" y="2429649"/>
            <a:ext cx="421481" cy="379474"/>
          </a:xfrm>
          <a:prstGeom prst="rect">
            <a:avLst/>
          </a:prstGeom>
        </p:spPr>
      </p:pic>
      <p:pic>
        <p:nvPicPr>
          <p:cNvPr id="38" name="Bild 37" descr="Kemikalier med hel fyllning">
            <a:extLst>
              <a:ext uri="{FF2B5EF4-FFF2-40B4-BE49-F238E27FC236}">
                <a16:creationId xmlns:a16="http://schemas.microsoft.com/office/drawing/2014/main" id="{296CB672-3D9C-9C24-7936-4512666B69A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79050" y="4412000"/>
            <a:ext cx="962025" cy="962025"/>
          </a:xfrm>
          <a:prstGeom prst="rect">
            <a:avLst/>
          </a:prstGeom>
        </p:spPr>
      </p:pic>
      <p:pic>
        <p:nvPicPr>
          <p:cNvPr id="40" name="Bildobjekt 39" descr="En bild som visar skärmbild, cirkel, Teckensnitt, text&#10;&#10;AI-genererat innehåll kan vara felaktigt.">
            <a:extLst>
              <a:ext uri="{FF2B5EF4-FFF2-40B4-BE49-F238E27FC236}">
                <a16:creationId xmlns:a16="http://schemas.microsoft.com/office/drawing/2014/main" id="{19799C19-EB13-5705-5DD2-F2E8CF68B664}"/>
              </a:ext>
            </a:extLst>
          </p:cNvPr>
          <p:cNvPicPr>
            <a:picLocks noChangeAspect="1"/>
          </p:cNvPicPr>
          <p:nvPr/>
        </p:nvPicPr>
        <p:blipFill>
          <a:blip r:embed="rId3">
            <a:extLst>
              <a:ext uri="{28A0092B-C50C-407E-A947-70E740481C1C}">
                <a14:useLocalDpi xmlns:a14="http://schemas.microsoft.com/office/drawing/2010/main" val="0"/>
              </a:ext>
            </a:extLst>
          </a:blip>
          <a:srcRect l="59950" t="10432" r="31200" b="81600"/>
          <a:stretch>
            <a:fillRect/>
          </a:stretch>
        </p:blipFill>
        <p:spPr>
          <a:xfrm rot="19588974">
            <a:off x="4785107" y="1812963"/>
            <a:ext cx="421481" cy="379474"/>
          </a:xfrm>
          <a:prstGeom prst="rect">
            <a:avLst/>
          </a:prstGeom>
        </p:spPr>
      </p:pic>
      <p:sp>
        <p:nvSpPr>
          <p:cNvPr id="54" name="Rektangel 53">
            <a:extLst>
              <a:ext uri="{FF2B5EF4-FFF2-40B4-BE49-F238E27FC236}">
                <a16:creationId xmlns:a16="http://schemas.microsoft.com/office/drawing/2014/main" id="{3D70B814-42DC-3E57-1B40-71F242E1B9E7}"/>
              </a:ext>
            </a:extLst>
          </p:cNvPr>
          <p:cNvSpPr/>
          <p:nvPr/>
        </p:nvSpPr>
        <p:spPr>
          <a:xfrm>
            <a:off x="5127121" y="1242350"/>
            <a:ext cx="1756918" cy="1434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ED7D31"/>
                </a:solidFill>
                <a:effectLst/>
                <a:uLnTx/>
                <a:uFillTx/>
                <a:latin typeface="Calibri"/>
                <a:ea typeface="+mn-ea"/>
                <a:cs typeface="+mn-cs"/>
              </a:rPr>
              <a:t>Mål &amp; nuläge</a:t>
            </a:r>
          </a:p>
        </p:txBody>
      </p:sp>
      <p:sp>
        <p:nvSpPr>
          <p:cNvPr id="55" name="Rektangel 54">
            <a:extLst>
              <a:ext uri="{FF2B5EF4-FFF2-40B4-BE49-F238E27FC236}">
                <a16:creationId xmlns:a16="http://schemas.microsoft.com/office/drawing/2014/main" id="{45094068-5AF3-FAA2-A4FB-9D2FFB3189A6}"/>
              </a:ext>
            </a:extLst>
          </p:cNvPr>
          <p:cNvSpPr/>
          <p:nvPr/>
        </p:nvSpPr>
        <p:spPr>
          <a:xfrm>
            <a:off x="7262677" y="2144978"/>
            <a:ext cx="3510097" cy="132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ED7D31"/>
                </a:solidFill>
                <a:effectLst/>
                <a:uLnTx/>
                <a:uFillTx/>
                <a:latin typeface="Calibri"/>
                <a:ea typeface="+mn-ea"/>
                <a:cs typeface="+mn-cs"/>
              </a:rPr>
              <a:t>Resultatanalys på föregående steg</a:t>
            </a:r>
          </a:p>
        </p:txBody>
      </p:sp>
      <p:sp>
        <p:nvSpPr>
          <p:cNvPr id="56" name="Rektangel 55">
            <a:extLst>
              <a:ext uri="{FF2B5EF4-FFF2-40B4-BE49-F238E27FC236}">
                <a16:creationId xmlns:a16="http://schemas.microsoft.com/office/drawing/2014/main" id="{9F197DEE-1FBF-B86C-F040-5B5B9687F3FA}"/>
              </a:ext>
            </a:extLst>
          </p:cNvPr>
          <p:cNvSpPr/>
          <p:nvPr/>
        </p:nvSpPr>
        <p:spPr>
          <a:xfrm>
            <a:off x="7155169" y="3828873"/>
            <a:ext cx="2999966" cy="1322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ED7D31"/>
                </a:solidFill>
                <a:effectLst/>
                <a:uLnTx/>
                <a:uFillTx/>
                <a:latin typeface="Calibri"/>
                <a:ea typeface="+mn-ea"/>
                <a:cs typeface="+mn-cs"/>
              </a:rPr>
              <a:t>Identifiera åtgärder</a:t>
            </a:r>
          </a:p>
        </p:txBody>
      </p:sp>
      <p:sp>
        <p:nvSpPr>
          <p:cNvPr id="57" name="Rektangel 56">
            <a:extLst>
              <a:ext uri="{FF2B5EF4-FFF2-40B4-BE49-F238E27FC236}">
                <a16:creationId xmlns:a16="http://schemas.microsoft.com/office/drawing/2014/main" id="{52083C31-D3B7-1B9F-4312-99EFFA19E689}"/>
              </a:ext>
            </a:extLst>
          </p:cNvPr>
          <p:cNvSpPr/>
          <p:nvPr/>
        </p:nvSpPr>
        <p:spPr>
          <a:xfrm>
            <a:off x="5655186" y="5437176"/>
            <a:ext cx="2999966" cy="1322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b="1">
                <a:solidFill>
                  <a:srgbClr val="ED7D31"/>
                </a:solidFill>
                <a:latin typeface="Calibri"/>
              </a:rPr>
              <a:t>Samverkansmöte</a:t>
            </a:r>
            <a:endParaRPr kumimoji="0" lang="sv-SE" sz="1400" b="1" i="0" u="none" strike="noStrike" kern="1200" cap="none" spc="0" normalizeH="0" baseline="0" noProof="0">
              <a:ln>
                <a:noFill/>
              </a:ln>
              <a:solidFill>
                <a:srgbClr val="ED7D31"/>
              </a:solidFill>
              <a:effectLst/>
              <a:uLnTx/>
              <a:uFillTx/>
              <a:latin typeface="Calibri"/>
              <a:ea typeface="+mn-ea"/>
              <a:cs typeface="+mn-cs"/>
            </a:endParaRPr>
          </a:p>
        </p:txBody>
      </p:sp>
      <p:sp>
        <p:nvSpPr>
          <p:cNvPr id="58" name="Rektangel 57">
            <a:extLst>
              <a:ext uri="{FF2B5EF4-FFF2-40B4-BE49-F238E27FC236}">
                <a16:creationId xmlns:a16="http://schemas.microsoft.com/office/drawing/2014/main" id="{DD091D40-9DFF-EFC5-C228-E179A0686BAA}"/>
              </a:ext>
            </a:extLst>
          </p:cNvPr>
          <p:cNvSpPr/>
          <p:nvPr/>
        </p:nvSpPr>
        <p:spPr>
          <a:xfrm>
            <a:off x="3627138" y="5475682"/>
            <a:ext cx="2999966" cy="1322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ED7D31"/>
                </a:solidFill>
                <a:effectLst/>
                <a:uLnTx/>
                <a:uFillTx/>
                <a:latin typeface="Calibri"/>
                <a:ea typeface="+mn-ea"/>
                <a:cs typeface="+mn-cs"/>
              </a:rPr>
              <a:t>Optimera val</a:t>
            </a:r>
          </a:p>
        </p:txBody>
      </p:sp>
      <p:sp>
        <p:nvSpPr>
          <p:cNvPr id="59" name="Rektangel 58">
            <a:extLst>
              <a:ext uri="{FF2B5EF4-FFF2-40B4-BE49-F238E27FC236}">
                <a16:creationId xmlns:a16="http://schemas.microsoft.com/office/drawing/2014/main" id="{A074B71F-BC05-F4CD-AB96-908DE4B80AC2}"/>
              </a:ext>
            </a:extLst>
          </p:cNvPr>
          <p:cNvSpPr/>
          <p:nvPr/>
        </p:nvSpPr>
        <p:spPr>
          <a:xfrm>
            <a:off x="1246690" y="4695009"/>
            <a:ext cx="2999966" cy="1322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ED7D31"/>
                </a:solidFill>
                <a:effectLst/>
                <a:uLnTx/>
                <a:uFillTx/>
                <a:latin typeface="Calibri"/>
                <a:ea typeface="+mn-ea"/>
                <a:cs typeface="+mn-cs"/>
              </a:rPr>
              <a:t>Kostnadsbedömning</a:t>
            </a:r>
          </a:p>
        </p:txBody>
      </p:sp>
      <p:sp>
        <p:nvSpPr>
          <p:cNvPr id="60" name="Rektangel 59">
            <a:extLst>
              <a:ext uri="{FF2B5EF4-FFF2-40B4-BE49-F238E27FC236}">
                <a16:creationId xmlns:a16="http://schemas.microsoft.com/office/drawing/2014/main" id="{315B310E-B42C-0D64-4D8E-3361CDE7C032}"/>
              </a:ext>
            </a:extLst>
          </p:cNvPr>
          <p:cNvSpPr/>
          <p:nvPr/>
        </p:nvSpPr>
        <p:spPr>
          <a:xfrm>
            <a:off x="716443" y="3229579"/>
            <a:ext cx="2999966" cy="1322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ED7D31"/>
                </a:solidFill>
                <a:effectLst/>
                <a:uLnTx/>
                <a:uFillTx/>
                <a:latin typeface="Calibri"/>
                <a:ea typeface="+mn-ea"/>
                <a:cs typeface="+mn-cs"/>
              </a:rPr>
              <a:t>Uppdatera klimatbudget </a:t>
            </a:r>
          </a:p>
        </p:txBody>
      </p:sp>
      <p:sp>
        <p:nvSpPr>
          <p:cNvPr id="61" name="Rektangel 60">
            <a:extLst>
              <a:ext uri="{FF2B5EF4-FFF2-40B4-BE49-F238E27FC236}">
                <a16:creationId xmlns:a16="http://schemas.microsoft.com/office/drawing/2014/main" id="{0AAEC83E-13F1-F35B-F502-D09440894DCB}"/>
              </a:ext>
            </a:extLst>
          </p:cNvPr>
          <p:cNvSpPr/>
          <p:nvPr/>
        </p:nvSpPr>
        <p:spPr>
          <a:xfrm>
            <a:off x="1427285" y="1945952"/>
            <a:ext cx="2999966" cy="13227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a:ln>
                  <a:noFill/>
                </a:ln>
                <a:solidFill>
                  <a:srgbClr val="ED7D31"/>
                </a:solidFill>
                <a:effectLst/>
                <a:uLnTx/>
                <a:uFillTx/>
                <a:latin typeface="Calibri"/>
                <a:ea typeface="+mn-ea"/>
                <a:cs typeface="+mn-cs"/>
              </a:rPr>
              <a:t>Dokumentation</a:t>
            </a:r>
          </a:p>
        </p:txBody>
      </p:sp>
      <p:sp>
        <p:nvSpPr>
          <p:cNvPr id="1025" name="Rektangel 1024">
            <a:extLst>
              <a:ext uri="{FF2B5EF4-FFF2-40B4-BE49-F238E27FC236}">
                <a16:creationId xmlns:a16="http://schemas.microsoft.com/office/drawing/2014/main" id="{4CFBDEC7-1503-5970-8EEA-2A64495B1507}"/>
              </a:ext>
            </a:extLst>
          </p:cNvPr>
          <p:cNvSpPr/>
          <p:nvPr/>
        </p:nvSpPr>
        <p:spPr>
          <a:xfrm>
            <a:off x="5677062" y="2307699"/>
            <a:ext cx="380773" cy="2561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a:ea typeface="+mn-ea"/>
                <a:cs typeface="+mn-cs"/>
              </a:rPr>
              <a:t>1</a:t>
            </a:r>
          </a:p>
        </p:txBody>
      </p:sp>
      <p:sp>
        <p:nvSpPr>
          <p:cNvPr id="1027" name="Rektangel 1026">
            <a:extLst>
              <a:ext uri="{FF2B5EF4-FFF2-40B4-BE49-F238E27FC236}">
                <a16:creationId xmlns:a16="http://schemas.microsoft.com/office/drawing/2014/main" id="{8A28670B-D09A-E7E6-6A7D-7B29BE301780}"/>
              </a:ext>
            </a:extLst>
          </p:cNvPr>
          <p:cNvSpPr/>
          <p:nvPr/>
        </p:nvSpPr>
        <p:spPr>
          <a:xfrm>
            <a:off x="6503266" y="2822193"/>
            <a:ext cx="380773" cy="2561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a:ea typeface="+mn-ea"/>
                <a:cs typeface="+mn-cs"/>
              </a:rPr>
              <a:t>2</a:t>
            </a:r>
          </a:p>
        </p:txBody>
      </p:sp>
      <p:sp>
        <p:nvSpPr>
          <p:cNvPr id="1028" name="Rektangel 1027">
            <a:extLst>
              <a:ext uri="{FF2B5EF4-FFF2-40B4-BE49-F238E27FC236}">
                <a16:creationId xmlns:a16="http://schemas.microsoft.com/office/drawing/2014/main" id="{B059D806-C035-AFB8-D93B-9FEF575884E0}"/>
              </a:ext>
            </a:extLst>
          </p:cNvPr>
          <p:cNvSpPr/>
          <p:nvPr/>
        </p:nvSpPr>
        <p:spPr>
          <a:xfrm>
            <a:off x="6560063" y="3857978"/>
            <a:ext cx="380773" cy="2561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a:ea typeface="+mn-ea"/>
                <a:cs typeface="+mn-cs"/>
              </a:rPr>
              <a:t>3</a:t>
            </a:r>
          </a:p>
        </p:txBody>
      </p:sp>
      <p:sp>
        <p:nvSpPr>
          <p:cNvPr id="1029" name="Rektangel 1028">
            <a:extLst>
              <a:ext uri="{FF2B5EF4-FFF2-40B4-BE49-F238E27FC236}">
                <a16:creationId xmlns:a16="http://schemas.microsoft.com/office/drawing/2014/main" id="{E2B53F6A-1AC6-FB08-45FE-AA46C7EDF3A7}"/>
              </a:ext>
            </a:extLst>
          </p:cNvPr>
          <p:cNvSpPr/>
          <p:nvPr/>
        </p:nvSpPr>
        <p:spPr>
          <a:xfrm>
            <a:off x="6072274" y="4355094"/>
            <a:ext cx="380773" cy="2561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a:ea typeface="+mn-ea"/>
                <a:cs typeface="+mn-cs"/>
              </a:rPr>
              <a:t>4</a:t>
            </a:r>
          </a:p>
        </p:txBody>
      </p:sp>
      <p:sp>
        <p:nvSpPr>
          <p:cNvPr id="1030" name="Rektangel 1029">
            <a:extLst>
              <a:ext uri="{FF2B5EF4-FFF2-40B4-BE49-F238E27FC236}">
                <a16:creationId xmlns:a16="http://schemas.microsoft.com/office/drawing/2014/main" id="{25AAD4ED-E89D-3DAA-8357-45C469DF242A}"/>
              </a:ext>
            </a:extLst>
          </p:cNvPr>
          <p:cNvSpPr/>
          <p:nvPr/>
        </p:nvSpPr>
        <p:spPr>
          <a:xfrm>
            <a:off x="5242143" y="4190790"/>
            <a:ext cx="380773" cy="2561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a:ea typeface="+mn-ea"/>
                <a:cs typeface="+mn-cs"/>
              </a:rPr>
              <a:t>5</a:t>
            </a:r>
          </a:p>
        </p:txBody>
      </p:sp>
      <p:sp>
        <p:nvSpPr>
          <p:cNvPr id="1031" name="Rektangel 1030">
            <a:extLst>
              <a:ext uri="{FF2B5EF4-FFF2-40B4-BE49-F238E27FC236}">
                <a16:creationId xmlns:a16="http://schemas.microsoft.com/office/drawing/2014/main" id="{BBEE01AA-6D92-4A37-D253-0BD47093353A}"/>
              </a:ext>
            </a:extLst>
          </p:cNvPr>
          <p:cNvSpPr/>
          <p:nvPr/>
        </p:nvSpPr>
        <p:spPr>
          <a:xfrm>
            <a:off x="4415413" y="3965727"/>
            <a:ext cx="380773" cy="2561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a:ea typeface="+mn-ea"/>
                <a:cs typeface="+mn-cs"/>
              </a:rPr>
              <a:t>6</a:t>
            </a:r>
          </a:p>
        </p:txBody>
      </p:sp>
      <p:sp>
        <p:nvSpPr>
          <p:cNvPr id="1032" name="Rektangel 1031">
            <a:extLst>
              <a:ext uri="{FF2B5EF4-FFF2-40B4-BE49-F238E27FC236}">
                <a16:creationId xmlns:a16="http://schemas.microsoft.com/office/drawing/2014/main" id="{3440358B-0709-B9DF-B94B-B65C90AA3644}"/>
              </a:ext>
            </a:extLst>
          </p:cNvPr>
          <p:cNvSpPr/>
          <p:nvPr/>
        </p:nvSpPr>
        <p:spPr>
          <a:xfrm>
            <a:off x="4129000" y="3163395"/>
            <a:ext cx="380773" cy="2561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a:ea typeface="+mn-ea"/>
                <a:cs typeface="+mn-cs"/>
              </a:rPr>
              <a:t>7</a:t>
            </a:r>
          </a:p>
        </p:txBody>
      </p:sp>
      <p:sp>
        <p:nvSpPr>
          <p:cNvPr id="1033" name="Rektangel 1032">
            <a:extLst>
              <a:ext uri="{FF2B5EF4-FFF2-40B4-BE49-F238E27FC236}">
                <a16:creationId xmlns:a16="http://schemas.microsoft.com/office/drawing/2014/main" id="{C38F1D77-985E-96DD-2A38-845F0E6C4A38}"/>
              </a:ext>
            </a:extLst>
          </p:cNvPr>
          <p:cNvSpPr/>
          <p:nvPr/>
        </p:nvSpPr>
        <p:spPr>
          <a:xfrm>
            <a:off x="4594452" y="2402374"/>
            <a:ext cx="380773" cy="25614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a:ln>
                  <a:noFill/>
                </a:ln>
                <a:solidFill>
                  <a:prstClr val="black"/>
                </a:solidFill>
                <a:effectLst/>
                <a:uLnTx/>
                <a:uFillTx/>
                <a:latin typeface="Calibri"/>
                <a:ea typeface="+mn-ea"/>
                <a:cs typeface="+mn-cs"/>
              </a:rPr>
              <a:t>8</a:t>
            </a:r>
          </a:p>
        </p:txBody>
      </p:sp>
    </p:spTree>
    <p:extLst>
      <p:ext uri="{BB962C8B-B14F-4D97-AF65-F5344CB8AC3E}">
        <p14:creationId xmlns:p14="http://schemas.microsoft.com/office/powerpoint/2010/main" val="398499867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F549E-D5DB-F146-2FB9-58573F6D3457}"/>
            </a:ext>
          </a:extLst>
        </p:cNvPr>
        <p:cNvGrpSpPr/>
        <p:nvPr/>
      </p:nvGrpSpPr>
      <p:grpSpPr>
        <a:xfrm>
          <a:off x="0" y="0"/>
          <a:ext cx="0" cy="0"/>
          <a:chOff x="0" y="0"/>
          <a:chExt cx="0" cy="0"/>
        </a:xfrm>
      </p:grpSpPr>
      <p:pic>
        <p:nvPicPr>
          <p:cNvPr id="7" name="Bildobjekt 6">
            <a:extLst>
              <a:ext uri="{FF2B5EF4-FFF2-40B4-BE49-F238E27FC236}">
                <a16:creationId xmlns:a16="http://schemas.microsoft.com/office/drawing/2014/main" id="{021F1BCD-74FC-8E27-5B28-D52A7E3A9508}"/>
              </a:ext>
            </a:extLst>
          </p:cNvPr>
          <p:cNvPicPr>
            <a:picLocks noChangeAspect="1"/>
          </p:cNvPicPr>
          <p:nvPr/>
        </p:nvPicPr>
        <p:blipFill>
          <a:blip r:embed="rId2"/>
          <a:stretch>
            <a:fillRect/>
          </a:stretch>
        </p:blipFill>
        <p:spPr>
          <a:xfrm>
            <a:off x="6228185" y="751381"/>
            <a:ext cx="5691069" cy="2866621"/>
          </a:xfrm>
          <a:prstGeom prst="rect">
            <a:avLst/>
          </a:prstGeom>
        </p:spPr>
      </p:pic>
      <p:sp>
        <p:nvSpPr>
          <p:cNvPr id="10" name="Pratbubbla: rektangel med rundade hörn 9">
            <a:extLst>
              <a:ext uri="{FF2B5EF4-FFF2-40B4-BE49-F238E27FC236}">
                <a16:creationId xmlns:a16="http://schemas.microsoft.com/office/drawing/2014/main" id="{283068D2-720A-47D1-ECD2-46F9E905D9A1}"/>
              </a:ext>
            </a:extLst>
          </p:cNvPr>
          <p:cNvSpPr/>
          <p:nvPr/>
        </p:nvSpPr>
        <p:spPr>
          <a:xfrm>
            <a:off x="157842" y="4410149"/>
            <a:ext cx="2453011" cy="1906430"/>
          </a:xfrm>
          <a:prstGeom prst="wedgeRoundRectCallout">
            <a:avLst>
              <a:gd name="adj1" fmla="val 63414"/>
              <a:gd name="adj2" fmla="val -59102"/>
              <a:gd name="adj3" fmla="val 16667"/>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SBUF 14381 (2024-2025):</a:t>
            </a:r>
            <a:r>
              <a:rPr kumimoji="0" lang="sv-SE"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sv-SE" sz="1800" b="0" i="0" u="none" strike="noStrike" kern="1200" cap="none" spc="0" normalizeH="0" baseline="0" noProof="0">
                <a:ln>
                  <a:noFill/>
                </a:ln>
                <a:solidFill>
                  <a:prstClr val="black"/>
                </a:solidFill>
                <a:effectLst/>
                <a:uLnTx/>
                <a:uFillTx/>
                <a:latin typeface="Calibri" panose="020F0502020204030204"/>
                <a:ea typeface="+mn-ea"/>
                <a:cs typeface="+mn-cs"/>
              </a:rPr>
              <a:t>Diagrammen är baserade på analysen av EU:s utsläppshandelssystem (EU-ETS I och EU-ETS II)</a:t>
            </a: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Bildobjekt 11">
            <a:extLst>
              <a:ext uri="{FF2B5EF4-FFF2-40B4-BE49-F238E27FC236}">
                <a16:creationId xmlns:a16="http://schemas.microsoft.com/office/drawing/2014/main" id="{C939E717-F8E4-0AFD-389D-BB249BD64074}"/>
              </a:ext>
            </a:extLst>
          </p:cNvPr>
          <p:cNvPicPr>
            <a:picLocks noChangeAspect="1"/>
          </p:cNvPicPr>
          <p:nvPr/>
        </p:nvPicPr>
        <p:blipFill>
          <a:blip r:embed="rId3"/>
          <a:stretch>
            <a:fillRect/>
          </a:stretch>
        </p:blipFill>
        <p:spPr>
          <a:xfrm>
            <a:off x="2972888" y="3807520"/>
            <a:ext cx="7578722" cy="2866621"/>
          </a:xfrm>
          <a:prstGeom prst="rect">
            <a:avLst/>
          </a:prstGeom>
        </p:spPr>
      </p:pic>
      <p:pic>
        <p:nvPicPr>
          <p:cNvPr id="14" name="Bildobjekt 13">
            <a:extLst>
              <a:ext uri="{FF2B5EF4-FFF2-40B4-BE49-F238E27FC236}">
                <a16:creationId xmlns:a16="http://schemas.microsoft.com/office/drawing/2014/main" id="{298539A9-B07C-8FB4-EBB7-D4C7CB682823}"/>
              </a:ext>
            </a:extLst>
          </p:cNvPr>
          <p:cNvPicPr>
            <a:picLocks noChangeAspect="1"/>
          </p:cNvPicPr>
          <p:nvPr/>
        </p:nvPicPr>
        <p:blipFill>
          <a:blip r:embed="rId4"/>
          <a:stretch>
            <a:fillRect/>
          </a:stretch>
        </p:blipFill>
        <p:spPr>
          <a:xfrm>
            <a:off x="157842" y="751123"/>
            <a:ext cx="5430752" cy="2866879"/>
          </a:xfrm>
          <a:prstGeom prst="rect">
            <a:avLst/>
          </a:prstGeom>
        </p:spPr>
      </p:pic>
      <p:sp>
        <p:nvSpPr>
          <p:cNvPr id="2" name="Rektangel 1">
            <a:extLst>
              <a:ext uri="{FF2B5EF4-FFF2-40B4-BE49-F238E27FC236}">
                <a16:creationId xmlns:a16="http://schemas.microsoft.com/office/drawing/2014/main" id="{3CF68C34-7C2B-A8A9-7A15-AEA42DF3338E}"/>
              </a:ext>
            </a:extLst>
          </p:cNvPr>
          <p:cNvSpPr/>
          <p:nvPr/>
        </p:nvSpPr>
        <p:spPr>
          <a:xfrm>
            <a:off x="2367280" y="751123"/>
            <a:ext cx="131064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Fuel</a:t>
            </a:r>
          </a:p>
        </p:txBody>
      </p:sp>
      <p:sp>
        <p:nvSpPr>
          <p:cNvPr id="3" name="Rektangel 2">
            <a:extLst>
              <a:ext uri="{FF2B5EF4-FFF2-40B4-BE49-F238E27FC236}">
                <a16:creationId xmlns:a16="http://schemas.microsoft.com/office/drawing/2014/main" id="{FFE1E027-19DC-E3F3-29DB-87D9E632CDB3}"/>
              </a:ext>
            </a:extLst>
          </p:cNvPr>
          <p:cNvSpPr/>
          <p:nvPr/>
        </p:nvSpPr>
        <p:spPr>
          <a:xfrm>
            <a:off x="8402320" y="771443"/>
            <a:ext cx="131064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Concrete</a:t>
            </a:r>
          </a:p>
        </p:txBody>
      </p:sp>
      <p:sp>
        <p:nvSpPr>
          <p:cNvPr id="4" name="Rektangel 3">
            <a:extLst>
              <a:ext uri="{FF2B5EF4-FFF2-40B4-BE49-F238E27FC236}">
                <a16:creationId xmlns:a16="http://schemas.microsoft.com/office/drawing/2014/main" id="{43BC7C1B-1A65-FBFD-97E5-4CA51D874926}"/>
              </a:ext>
            </a:extLst>
          </p:cNvPr>
          <p:cNvSpPr/>
          <p:nvPr/>
        </p:nvSpPr>
        <p:spPr>
          <a:xfrm>
            <a:off x="4114800" y="3738163"/>
            <a:ext cx="169672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Reinforcement</a:t>
            </a:r>
          </a:p>
        </p:txBody>
      </p:sp>
      <p:sp>
        <p:nvSpPr>
          <p:cNvPr id="5" name="Rektangel 4">
            <a:extLst>
              <a:ext uri="{FF2B5EF4-FFF2-40B4-BE49-F238E27FC236}">
                <a16:creationId xmlns:a16="http://schemas.microsoft.com/office/drawing/2014/main" id="{3943968F-A7D5-4588-AF25-3CCA27A73A23}"/>
              </a:ext>
            </a:extLst>
          </p:cNvPr>
          <p:cNvSpPr/>
          <p:nvPr/>
        </p:nvSpPr>
        <p:spPr>
          <a:xfrm>
            <a:off x="7782560" y="3738163"/>
            <a:ext cx="169672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Structural Steel</a:t>
            </a:r>
          </a:p>
        </p:txBody>
      </p:sp>
      <p:sp>
        <p:nvSpPr>
          <p:cNvPr id="6" name="Rubrik 7">
            <a:extLst>
              <a:ext uri="{FF2B5EF4-FFF2-40B4-BE49-F238E27FC236}">
                <a16:creationId xmlns:a16="http://schemas.microsoft.com/office/drawing/2014/main" id="{462BFA90-2869-BEE7-42B9-F0F09031A0C2}"/>
              </a:ext>
            </a:extLst>
          </p:cNvPr>
          <p:cNvSpPr txBox="1">
            <a:spLocks/>
          </p:cNvSpPr>
          <p:nvPr/>
        </p:nvSpPr>
        <p:spPr>
          <a:xfrm>
            <a:off x="328935" y="71977"/>
            <a:ext cx="9965359" cy="699466"/>
          </a:xfrm>
          <a:prstGeom prst="rect">
            <a:avLst/>
          </a:prstGeom>
        </p:spPr>
        <p:txBody>
          <a:bodyPr vert="horz" lIns="91440" tIns="45720" rIns="91440" bIns="45720" rtlCol="0" anchor="ctr">
            <a:no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err="1">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Prognos</a:t>
            </a:r>
            <a:r>
              <a:rPr kumimoji="0" lang="en-GB" sz="2400" b="1" i="0" u="none" strike="noStrike" kern="1200" cap="none" spc="0" normalizeH="0" baseline="0" noProof="0">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 Material med </a:t>
            </a:r>
            <a:r>
              <a:rPr kumimoji="0" lang="en-GB" sz="2400" b="1" i="0" u="none" strike="noStrike" kern="1200" cap="none" spc="0" normalizeH="0" baseline="0" noProof="0" err="1">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mindre</a:t>
            </a:r>
            <a:r>
              <a:rPr kumimoji="0" lang="en-GB" sz="2400" b="1" i="0" u="none" strike="noStrike" kern="1200" cap="none" spc="0" normalizeH="0" baseline="0" noProof="0">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 </a:t>
            </a:r>
            <a:r>
              <a:rPr kumimoji="0" lang="en-GB" sz="2400" b="1" i="0" u="none" strike="noStrike" kern="1200" cap="none" spc="0" normalizeH="0" baseline="0" noProof="0" err="1">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utsläpp</a:t>
            </a:r>
            <a:r>
              <a:rPr kumimoji="0" lang="en-GB" sz="2400" b="1" i="0" u="none" strike="noStrike" kern="1200" cap="none" spc="0" normalizeH="0" baseline="0" noProof="0">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 </a:t>
            </a:r>
            <a:r>
              <a:rPr kumimoji="0" lang="en-GB" sz="2400" b="1" i="0" u="none" strike="noStrike" kern="1200" cap="none" spc="0" normalizeH="0" baseline="0" noProof="0" err="1">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antas</a:t>
            </a:r>
            <a:r>
              <a:rPr kumimoji="0" lang="en-GB" sz="2400" b="1" i="0" u="none" strike="noStrike" kern="1200" cap="none" spc="0" normalizeH="0" baseline="0" noProof="0">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 </a:t>
            </a:r>
            <a:r>
              <a:rPr kumimoji="0" lang="en-GB" sz="2400" b="1" i="0" u="none" strike="noStrike" kern="1200" cap="none" spc="0" normalizeH="0" baseline="0" noProof="0" err="1">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vara</a:t>
            </a:r>
            <a:r>
              <a:rPr kumimoji="0" lang="en-GB" sz="2400" b="1" i="0" u="none" strike="noStrike" kern="1200" cap="none" spc="0" normalizeH="0" baseline="0" noProof="0">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 </a:t>
            </a:r>
            <a:r>
              <a:rPr kumimoji="0" lang="en-GB" sz="2400" b="1" i="0" u="none" strike="noStrike" kern="1200" cap="none" spc="0" normalizeH="0" baseline="0" noProof="0" err="1">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billigare</a:t>
            </a:r>
            <a:r>
              <a:rPr kumimoji="0" lang="en-GB" sz="2400" b="1" i="0" u="none" strike="noStrike" kern="1200" cap="none" spc="0" normalizeH="0" baseline="0" noProof="0">
                <a:ln>
                  <a:noFill/>
                </a:ln>
                <a:solidFill>
                  <a:srgbClr val="003466"/>
                </a:solidFill>
                <a:effectLst/>
                <a:uLnTx/>
                <a:uFillTx/>
                <a:latin typeface="AntartidaRounded Essential Ligh" panose="02000000000000000000" pitchFamily="2" charset="0"/>
                <a:ea typeface="Tahoma" panose="020B0604030504040204" pitchFamily="34" charset="0"/>
                <a:cs typeface="Tahoma" panose="020B0604030504040204" pitchFamily="34" charset="0"/>
              </a:rPr>
              <a:t> 2024-2035</a:t>
            </a:r>
          </a:p>
        </p:txBody>
      </p:sp>
    </p:spTree>
    <p:extLst>
      <p:ext uri="{BB962C8B-B14F-4D97-AF65-F5344CB8AC3E}">
        <p14:creationId xmlns:p14="http://schemas.microsoft.com/office/powerpoint/2010/main" val="32508170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7BF5C-1B7E-35CE-346E-5F07F9D9260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5DE3829-D476-8CC2-3D0D-BA3051B4B9BF}"/>
              </a:ext>
            </a:extLst>
          </p:cNvPr>
          <p:cNvSpPr>
            <a:spLocks noGrp="1"/>
          </p:cNvSpPr>
          <p:nvPr>
            <p:ph type="title"/>
          </p:nvPr>
        </p:nvSpPr>
        <p:spPr/>
        <p:txBody>
          <a:bodyPr/>
          <a:lstStyle/>
          <a:p>
            <a:endParaRPr lang="sv-SE"/>
          </a:p>
        </p:txBody>
      </p:sp>
      <p:pic>
        <p:nvPicPr>
          <p:cNvPr id="5" name="Bildobjekt 4">
            <a:extLst>
              <a:ext uri="{FF2B5EF4-FFF2-40B4-BE49-F238E27FC236}">
                <a16:creationId xmlns:a16="http://schemas.microsoft.com/office/drawing/2014/main" id="{20547F62-D390-E26C-C075-9D1ED28F042B}"/>
              </a:ext>
            </a:extLst>
          </p:cNvPr>
          <p:cNvPicPr>
            <a:picLocks noChangeAspect="1"/>
          </p:cNvPicPr>
          <p:nvPr/>
        </p:nvPicPr>
        <p:blipFill>
          <a:blip r:embed="rId2"/>
          <a:stretch>
            <a:fillRect/>
          </a:stretch>
        </p:blipFill>
        <p:spPr>
          <a:xfrm>
            <a:off x="1990218" y="1374508"/>
            <a:ext cx="7259063" cy="5020376"/>
          </a:xfrm>
          <a:prstGeom prst="rect">
            <a:avLst/>
          </a:prstGeom>
        </p:spPr>
      </p:pic>
    </p:spTree>
    <p:extLst>
      <p:ext uri="{BB962C8B-B14F-4D97-AF65-F5344CB8AC3E}">
        <p14:creationId xmlns:p14="http://schemas.microsoft.com/office/powerpoint/2010/main" val="197183843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48B92-B85F-B74A-88D0-8CB04797350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8816595-ADD2-4952-1688-35CCF3D68140}"/>
              </a:ext>
            </a:extLst>
          </p:cNvPr>
          <p:cNvSpPr>
            <a:spLocks noGrp="1"/>
          </p:cNvSpPr>
          <p:nvPr>
            <p:ph type="title"/>
          </p:nvPr>
        </p:nvSpPr>
        <p:spPr/>
        <p:txBody>
          <a:bodyPr/>
          <a:lstStyle/>
          <a:p>
            <a:endParaRPr lang="sv-SE"/>
          </a:p>
        </p:txBody>
      </p:sp>
      <p:sp>
        <p:nvSpPr>
          <p:cNvPr id="3" name="Platshållare för text 2">
            <a:extLst>
              <a:ext uri="{FF2B5EF4-FFF2-40B4-BE49-F238E27FC236}">
                <a16:creationId xmlns:a16="http://schemas.microsoft.com/office/drawing/2014/main" id="{8FE8CF6A-414F-5993-BAEF-E4DD96C3B1A1}"/>
              </a:ext>
            </a:extLst>
          </p:cNvPr>
          <p:cNvSpPr>
            <a:spLocks noGrp="1"/>
          </p:cNvSpPr>
          <p:nvPr>
            <p:ph type="body" sz="quarter" idx="11"/>
          </p:nvPr>
        </p:nvSpPr>
        <p:spPr/>
        <p:txBody>
          <a:bodyPr/>
          <a:lstStyle/>
          <a:p>
            <a:endParaRPr lang="sv-SE"/>
          </a:p>
        </p:txBody>
      </p:sp>
      <p:pic>
        <p:nvPicPr>
          <p:cNvPr id="5" name="Bildobjekt 4">
            <a:extLst>
              <a:ext uri="{FF2B5EF4-FFF2-40B4-BE49-F238E27FC236}">
                <a16:creationId xmlns:a16="http://schemas.microsoft.com/office/drawing/2014/main" id="{D53E7560-1A25-5E91-98DB-FAC6BBA38DF9}"/>
              </a:ext>
            </a:extLst>
          </p:cNvPr>
          <p:cNvPicPr>
            <a:picLocks noChangeAspect="1"/>
          </p:cNvPicPr>
          <p:nvPr/>
        </p:nvPicPr>
        <p:blipFill>
          <a:blip r:embed="rId2"/>
          <a:stretch>
            <a:fillRect/>
          </a:stretch>
        </p:blipFill>
        <p:spPr>
          <a:xfrm>
            <a:off x="1990152" y="1550093"/>
            <a:ext cx="8211696" cy="4134427"/>
          </a:xfrm>
          <a:prstGeom prst="rect">
            <a:avLst/>
          </a:prstGeom>
        </p:spPr>
      </p:pic>
    </p:spTree>
    <p:extLst>
      <p:ext uri="{BB962C8B-B14F-4D97-AF65-F5344CB8AC3E}">
        <p14:creationId xmlns:p14="http://schemas.microsoft.com/office/powerpoint/2010/main" val="206719591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1462F282-716E-899A-20E3-136733785EAA}"/>
              </a:ext>
            </a:extLst>
          </p:cNvPr>
          <p:cNvPicPr>
            <a:picLocks noChangeAspect="1"/>
          </p:cNvPicPr>
          <p:nvPr/>
        </p:nvPicPr>
        <p:blipFill>
          <a:blip r:embed="rId2"/>
          <a:stretch>
            <a:fillRect/>
          </a:stretch>
        </p:blipFill>
        <p:spPr>
          <a:xfrm>
            <a:off x="6228185" y="751381"/>
            <a:ext cx="5691069" cy="2866621"/>
          </a:xfrm>
          <a:prstGeom prst="rect">
            <a:avLst/>
          </a:prstGeom>
        </p:spPr>
      </p:pic>
      <p:sp>
        <p:nvSpPr>
          <p:cNvPr id="10" name="Pratbubbla: rektangel med rundade hörn 9">
            <a:extLst>
              <a:ext uri="{FF2B5EF4-FFF2-40B4-BE49-F238E27FC236}">
                <a16:creationId xmlns:a16="http://schemas.microsoft.com/office/drawing/2014/main" id="{D00427F6-2F08-63B0-6071-1E7B05E2E09A}"/>
              </a:ext>
            </a:extLst>
          </p:cNvPr>
          <p:cNvSpPr/>
          <p:nvPr/>
        </p:nvSpPr>
        <p:spPr>
          <a:xfrm>
            <a:off x="157842" y="4410149"/>
            <a:ext cx="2453011" cy="1906430"/>
          </a:xfrm>
          <a:prstGeom prst="wedgeRoundRectCallout">
            <a:avLst>
              <a:gd name="adj1" fmla="val 63414"/>
              <a:gd name="adj2" fmla="val -59102"/>
              <a:gd name="adj3" fmla="val 16667"/>
            </a:avLst>
          </a:prstGeom>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Calibri" panose="020F0502020204030204"/>
                <a:ea typeface="+mn-ea"/>
                <a:cs typeface="+mn-cs"/>
              </a:rPr>
              <a:t>SBUF 14381 (2024-2025):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The diagrams are based on the analysis of the EU Emissions Trading Scheme (EU-ETS I and EU-ETS II)</a:t>
            </a:r>
          </a:p>
        </p:txBody>
      </p:sp>
      <p:pic>
        <p:nvPicPr>
          <p:cNvPr id="12" name="Bildobjekt 11">
            <a:extLst>
              <a:ext uri="{FF2B5EF4-FFF2-40B4-BE49-F238E27FC236}">
                <a16:creationId xmlns:a16="http://schemas.microsoft.com/office/drawing/2014/main" id="{3E22D527-1A9F-6160-2A3C-914686AB8B1C}"/>
              </a:ext>
            </a:extLst>
          </p:cNvPr>
          <p:cNvPicPr>
            <a:picLocks noChangeAspect="1"/>
          </p:cNvPicPr>
          <p:nvPr/>
        </p:nvPicPr>
        <p:blipFill>
          <a:blip r:embed="rId3"/>
          <a:stretch>
            <a:fillRect/>
          </a:stretch>
        </p:blipFill>
        <p:spPr>
          <a:xfrm>
            <a:off x="2972888" y="3807520"/>
            <a:ext cx="7578722" cy="2866621"/>
          </a:xfrm>
          <a:prstGeom prst="rect">
            <a:avLst/>
          </a:prstGeom>
        </p:spPr>
      </p:pic>
      <p:pic>
        <p:nvPicPr>
          <p:cNvPr id="14" name="Bildobjekt 13">
            <a:extLst>
              <a:ext uri="{FF2B5EF4-FFF2-40B4-BE49-F238E27FC236}">
                <a16:creationId xmlns:a16="http://schemas.microsoft.com/office/drawing/2014/main" id="{04CFF940-80CE-1333-364A-28795AC64320}"/>
              </a:ext>
            </a:extLst>
          </p:cNvPr>
          <p:cNvPicPr>
            <a:picLocks noChangeAspect="1"/>
          </p:cNvPicPr>
          <p:nvPr/>
        </p:nvPicPr>
        <p:blipFill>
          <a:blip r:embed="rId4"/>
          <a:stretch>
            <a:fillRect/>
          </a:stretch>
        </p:blipFill>
        <p:spPr>
          <a:xfrm>
            <a:off x="157842" y="751123"/>
            <a:ext cx="5430752" cy="2866879"/>
          </a:xfrm>
          <a:prstGeom prst="rect">
            <a:avLst/>
          </a:prstGeom>
        </p:spPr>
      </p:pic>
      <p:sp>
        <p:nvSpPr>
          <p:cNvPr id="2" name="Rektangel 1">
            <a:extLst>
              <a:ext uri="{FF2B5EF4-FFF2-40B4-BE49-F238E27FC236}">
                <a16:creationId xmlns:a16="http://schemas.microsoft.com/office/drawing/2014/main" id="{0EC27570-6C53-5794-1B16-61B006BD94DB}"/>
              </a:ext>
            </a:extLst>
          </p:cNvPr>
          <p:cNvSpPr/>
          <p:nvPr/>
        </p:nvSpPr>
        <p:spPr>
          <a:xfrm>
            <a:off x="2367280" y="751123"/>
            <a:ext cx="131064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Fuel</a:t>
            </a:r>
          </a:p>
        </p:txBody>
      </p:sp>
      <p:sp>
        <p:nvSpPr>
          <p:cNvPr id="3" name="Rektangel 2">
            <a:extLst>
              <a:ext uri="{FF2B5EF4-FFF2-40B4-BE49-F238E27FC236}">
                <a16:creationId xmlns:a16="http://schemas.microsoft.com/office/drawing/2014/main" id="{3A97CD5D-8240-29A3-0C82-C5C99B59B660}"/>
              </a:ext>
            </a:extLst>
          </p:cNvPr>
          <p:cNvSpPr/>
          <p:nvPr/>
        </p:nvSpPr>
        <p:spPr>
          <a:xfrm>
            <a:off x="8402320" y="771443"/>
            <a:ext cx="131064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Concrete</a:t>
            </a:r>
          </a:p>
        </p:txBody>
      </p:sp>
      <p:sp>
        <p:nvSpPr>
          <p:cNvPr id="4" name="Rektangel 3">
            <a:extLst>
              <a:ext uri="{FF2B5EF4-FFF2-40B4-BE49-F238E27FC236}">
                <a16:creationId xmlns:a16="http://schemas.microsoft.com/office/drawing/2014/main" id="{BCC3D365-AABA-5FA3-0783-A60B39B94893}"/>
              </a:ext>
            </a:extLst>
          </p:cNvPr>
          <p:cNvSpPr/>
          <p:nvPr/>
        </p:nvSpPr>
        <p:spPr>
          <a:xfrm>
            <a:off x="4114800" y="3738163"/>
            <a:ext cx="169672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Reinforcement</a:t>
            </a:r>
          </a:p>
        </p:txBody>
      </p:sp>
      <p:sp>
        <p:nvSpPr>
          <p:cNvPr id="5" name="Rektangel 4">
            <a:extLst>
              <a:ext uri="{FF2B5EF4-FFF2-40B4-BE49-F238E27FC236}">
                <a16:creationId xmlns:a16="http://schemas.microsoft.com/office/drawing/2014/main" id="{57D7FFB5-129C-DB96-5128-D5F4AA7CB87D}"/>
              </a:ext>
            </a:extLst>
          </p:cNvPr>
          <p:cNvSpPr/>
          <p:nvPr/>
        </p:nvSpPr>
        <p:spPr>
          <a:xfrm>
            <a:off x="7782560" y="3738163"/>
            <a:ext cx="1696720" cy="234397"/>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Structural Steel</a:t>
            </a:r>
          </a:p>
        </p:txBody>
      </p:sp>
      <p:sp>
        <p:nvSpPr>
          <p:cNvPr id="6" name="Rubrik 7">
            <a:extLst>
              <a:ext uri="{FF2B5EF4-FFF2-40B4-BE49-F238E27FC236}">
                <a16:creationId xmlns:a16="http://schemas.microsoft.com/office/drawing/2014/main" id="{81012634-9866-8005-27C7-54EB191B8E50}"/>
              </a:ext>
            </a:extLst>
          </p:cNvPr>
          <p:cNvSpPr txBox="1">
            <a:spLocks/>
          </p:cNvSpPr>
          <p:nvPr/>
        </p:nvSpPr>
        <p:spPr>
          <a:xfrm>
            <a:off x="328935" y="71977"/>
            <a:ext cx="9965359" cy="699466"/>
          </a:xfrm>
          <a:prstGeom prst="rect">
            <a:avLst/>
          </a:prstGeom>
        </p:spPr>
        <p:txBody>
          <a:bodyPr vert="horz" lIns="91440" tIns="45720" rIns="91440" bIns="45720" rtlCol="0" anchor="ctr">
            <a:no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pPr lvl="0" defTabSz="914400">
              <a:lnSpc>
                <a:spcPct val="90000"/>
              </a:lnSpc>
              <a:defRPr/>
            </a:pPr>
            <a:r>
              <a:rPr lang="en-GB" sz="2400">
                <a:latin typeface="AntartidaRounded Essential Ligh" panose="02000000000000000000" pitchFamily="2" charset="0"/>
              </a:rPr>
              <a:t>Construction materials with less CO2e will be cheaper: 2024-2035</a:t>
            </a:r>
          </a:p>
        </p:txBody>
      </p:sp>
    </p:spTree>
    <p:extLst>
      <p:ext uri="{BB962C8B-B14F-4D97-AF65-F5344CB8AC3E}">
        <p14:creationId xmlns:p14="http://schemas.microsoft.com/office/powerpoint/2010/main" val="11121485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75E9BD1-13CD-DC66-A7F6-DE8D1CCE053D}"/>
              </a:ext>
            </a:extLst>
          </p:cNvPr>
          <p:cNvSpPr>
            <a:spLocks noGrp="1"/>
          </p:cNvSpPr>
          <p:nvPr>
            <p:ph type="title"/>
          </p:nvPr>
        </p:nvSpPr>
        <p:spPr/>
        <p:txBody>
          <a:bodyPr/>
          <a:lstStyle/>
          <a:p>
            <a:endParaRPr lang="sv-SE"/>
          </a:p>
        </p:txBody>
      </p:sp>
      <p:sp>
        <p:nvSpPr>
          <p:cNvPr id="3" name="Platshållare för text 2">
            <a:extLst>
              <a:ext uri="{FF2B5EF4-FFF2-40B4-BE49-F238E27FC236}">
                <a16:creationId xmlns:a16="http://schemas.microsoft.com/office/drawing/2014/main" id="{6FCF3830-BF1C-93EC-F31C-B4DBD751B479}"/>
              </a:ext>
            </a:extLst>
          </p:cNvPr>
          <p:cNvSpPr>
            <a:spLocks noGrp="1"/>
          </p:cNvSpPr>
          <p:nvPr>
            <p:ph type="body" sz="quarter" idx="11"/>
          </p:nvPr>
        </p:nvSpPr>
        <p:spPr/>
        <p:txBody>
          <a:bodyPr/>
          <a:lstStyle/>
          <a:p>
            <a:endParaRPr lang="sv-SE"/>
          </a:p>
        </p:txBody>
      </p:sp>
      <p:pic>
        <p:nvPicPr>
          <p:cNvPr id="5" name="Bildobjekt 4">
            <a:extLst>
              <a:ext uri="{FF2B5EF4-FFF2-40B4-BE49-F238E27FC236}">
                <a16:creationId xmlns:a16="http://schemas.microsoft.com/office/drawing/2014/main" id="{E86DEFEB-4531-4185-61D0-96AC0158E10A}"/>
              </a:ext>
            </a:extLst>
          </p:cNvPr>
          <p:cNvPicPr>
            <a:picLocks noChangeAspect="1"/>
          </p:cNvPicPr>
          <p:nvPr/>
        </p:nvPicPr>
        <p:blipFill>
          <a:blip r:embed="rId2"/>
          <a:stretch>
            <a:fillRect/>
          </a:stretch>
        </p:blipFill>
        <p:spPr>
          <a:xfrm>
            <a:off x="252664" y="1171574"/>
            <a:ext cx="9926053" cy="5424458"/>
          </a:xfrm>
          <a:prstGeom prst="rect">
            <a:avLst/>
          </a:prstGeom>
        </p:spPr>
      </p:pic>
    </p:spTree>
    <p:extLst>
      <p:ext uri="{BB962C8B-B14F-4D97-AF65-F5344CB8AC3E}">
        <p14:creationId xmlns:p14="http://schemas.microsoft.com/office/powerpoint/2010/main" val="33476712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BA82B3-2011-6445-8A53-3233B0C09997}"/>
              </a:ext>
            </a:extLst>
          </p:cNvPr>
          <p:cNvSpPr>
            <a:spLocks noGrp="1"/>
          </p:cNvSpPr>
          <p:nvPr>
            <p:ph type="title"/>
          </p:nvPr>
        </p:nvSpPr>
        <p:spPr/>
        <p:txBody>
          <a:bodyPr/>
          <a:lstStyle/>
          <a:p>
            <a:endParaRPr lang="sv-SE"/>
          </a:p>
        </p:txBody>
      </p:sp>
      <p:pic>
        <p:nvPicPr>
          <p:cNvPr id="5" name="Bildobjekt 4">
            <a:extLst>
              <a:ext uri="{FF2B5EF4-FFF2-40B4-BE49-F238E27FC236}">
                <a16:creationId xmlns:a16="http://schemas.microsoft.com/office/drawing/2014/main" id="{81C2326F-C557-FC9B-21B9-82503CFE1FB7}"/>
              </a:ext>
            </a:extLst>
          </p:cNvPr>
          <p:cNvPicPr>
            <a:picLocks noChangeAspect="1"/>
          </p:cNvPicPr>
          <p:nvPr/>
        </p:nvPicPr>
        <p:blipFill>
          <a:blip r:embed="rId2"/>
          <a:stretch>
            <a:fillRect/>
          </a:stretch>
        </p:blipFill>
        <p:spPr>
          <a:xfrm>
            <a:off x="2179820" y="0"/>
            <a:ext cx="7832360" cy="6858000"/>
          </a:xfrm>
          <a:prstGeom prst="rect">
            <a:avLst/>
          </a:prstGeom>
        </p:spPr>
      </p:pic>
    </p:spTree>
    <p:extLst>
      <p:ext uri="{BB962C8B-B14F-4D97-AF65-F5344CB8AC3E}">
        <p14:creationId xmlns:p14="http://schemas.microsoft.com/office/powerpoint/2010/main" val="23300968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A6B7F-CF7C-D2FC-8A3C-4C41EF7E730C}"/>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9D32962C-491D-2801-659E-19DA45DEE5D8}"/>
              </a:ext>
            </a:extLst>
          </p:cNvPr>
          <p:cNvSpPr/>
          <p:nvPr/>
        </p:nvSpPr>
        <p:spPr>
          <a:xfrm>
            <a:off x="0" y="0"/>
            <a:ext cx="12192000" cy="608131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itle 1">
            <a:extLst>
              <a:ext uri="{FF2B5EF4-FFF2-40B4-BE49-F238E27FC236}">
                <a16:creationId xmlns:a16="http://schemas.microsoft.com/office/drawing/2014/main" id="{1184848C-9606-DD5F-9DC8-5C9B1DE1205E}"/>
              </a:ext>
            </a:extLst>
          </p:cNvPr>
          <p:cNvSpPr>
            <a:spLocks noGrp="1"/>
          </p:cNvSpPr>
          <p:nvPr>
            <p:ph type="ctrTitle"/>
          </p:nvPr>
        </p:nvSpPr>
        <p:spPr>
          <a:xfrm>
            <a:off x="895350" y="1892453"/>
            <a:ext cx="9058275" cy="2088232"/>
          </a:xfrm>
        </p:spPr>
        <p:txBody>
          <a:bodyPr>
            <a:normAutofit/>
          </a:bodyPr>
          <a:lstStyle/>
          <a:p>
            <a:pPr algn="ctr"/>
            <a:r>
              <a:rPr lang="sv-SE" sz="3600" dirty="0">
                <a:solidFill>
                  <a:schemeClr val="bg2"/>
                </a:solidFill>
              </a:rPr>
              <a:t>Övrigt</a:t>
            </a:r>
            <a:endParaRPr lang="en-SE" sz="3000" dirty="0">
              <a:solidFill>
                <a:schemeClr val="bg2"/>
              </a:solidFill>
            </a:endParaRPr>
          </a:p>
        </p:txBody>
      </p:sp>
    </p:spTree>
    <p:extLst>
      <p:ext uri="{BB962C8B-B14F-4D97-AF65-F5344CB8AC3E}">
        <p14:creationId xmlns:p14="http://schemas.microsoft.com/office/powerpoint/2010/main" val="11140346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lant&#10;&#10;Description automatically generated">
            <a:extLst>
              <a:ext uri="{FF2B5EF4-FFF2-40B4-BE49-F238E27FC236}">
                <a16:creationId xmlns:a16="http://schemas.microsoft.com/office/drawing/2014/main" id="{9501FC59-CFA9-4A96-8CBE-B8AF0AE5957F}"/>
              </a:ext>
            </a:extLst>
          </p:cNvPr>
          <p:cNvPicPr>
            <a:picLocks noChangeAspect="1"/>
          </p:cNvPicPr>
          <p:nvPr/>
        </p:nvPicPr>
        <p:blipFill rotWithShape="1">
          <a:blip r:embed="rId3"/>
          <a:srcRect r="7830"/>
          <a:stretch/>
        </p:blipFill>
        <p:spPr>
          <a:xfrm>
            <a:off x="7452371" y="3668492"/>
            <a:ext cx="1980000" cy="1208370"/>
          </a:xfrm>
          <a:prstGeom prst="rect">
            <a:avLst/>
          </a:prstGeom>
        </p:spPr>
      </p:pic>
      <p:pic>
        <p:nvPicPr>
          <p:cNvPr id="6" name="Bildobjekt 36">
            <a:extLst>
              <a:ext uri="{FF2B5EF4-FFF2-40B4-BE49-F238E27FC236}">
                <a16:creationId xmlns:a16="http://schemas.microsoft.com/office/drawing/2014/main" id="{7EB3FA15-B5CE-4A44-9A17-F935BFFBA4A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83" t="10906" r="14808" b="8697"/>
          <a:stretch/>
        </p:blipFill>
        <p:spPr bwMode="auto">
          <a:xfrm>
            <a:off x="6837960" y="1212320"/>
            <a:ext cx="1700066" cy="1208368"/>
          </a:xfrm>
          <a:prstGeom prst="rect">
            <a:avLst/>
          </a:prstGeom>
          <a:ln>
            <a:noFill/>
          </a:ln>
          <a:extLst>
            <a:ext uri="{53640926-AAD7-44D8-BBD7-CCE9431645EC}">
              <a14:shadowObscured xmlns:a14="http://schemas.microsoft.com/office/drawing/2010/main"/>
            </a:ext>
          </a:extLst>
        </p:spPr>
      </p:pic>
      <p:pic>
        <p:nvPicPr>
          <p:cNvPr id="7" name="Bildobjekt 2" descr="En bild som visar gräs, utomhus, himmel, område&#10;&#10;Automatiskt genererad beskrivning">
            <a:extLst>
              <a:ext uri="{FF2B5EF4-FFF2-40B4-BE49-F238E27FC236}">
                <a16:creationId xmlns:a16="http://schemas.microsoft.com/office/drawing/2014/main" id="{A9970E6E-0B4A-4350-9EC3-ACAA0AFA862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5879" y="3668492"/>
            <a:ext cx="2147668" cy="1208369"/>
          </a:xfrm>
          <a:prstGeom prst="rect">
            <a:avLst/>
          </a:prstGeom>
          <a:noFill/>
          <a:ln>
            <a:noFill/>
          </a:ln>
        </p:spPr>
      </p:pic>
      <p:pic>
        <p:nvPicPr>
          <p:cNvPr id="9" name="Platshållare för bild 5" descr="En bild som visar utomhus, mark, jord&#10;&#10;Automatiskt genererad beskrivning">
            <a:extLst>
              <a:ext uri="{FF2B5EF4-FFF2-40B4-BE49-F238E27FC236}">
                <a16:creationId xmlns:a16="http://schemas.microsoft.com/office/drawing/2014/main" id="{62645A4C-9A0A-425F-B4CF-DD0CF68774E0}"/>
              </a:ext>
            </a:extLst>
          </p:cNvPr>
          <p:cNvPicPr>
            <a:picLocks noChangeAspect="1"/>
          </p:cNvPicPr>
          <p:nvPr/>
        </p:nvPicPr>
        <p:blipFill rotWithShape="1">
          <a:blip r:embed="rId6"/>
          <a:srcRect t="21099" b="25934"/>
          <a:stretch/>
        </p:blipFill>
        <p:spPr>
          <a:xfrm>
            <a:off x="908300" y="1212321"/>
            <a:ext cx="1716447" cy="1208367"/>
          </a:xfrm>
          <a:prstGeom prst="rect">
            <a:avLst/>
          </a:prstGeom>
        </p:spPr>
      </p:pic>
      <p:pic>
        <p:nvPicPr>
          <p:cNvPr id="10" name="Bildobjekt 2">
            <a:extLst>
              <a:ext uri="{FF2B5EF4-FFF2-40B4-BE49-F238E27FC236}">
                <a16:creationId xmlns:a16="http://schemas.microsoft.com/office/drawing/2014/main" id="{02FF689F-14F7-4CED-B828-358799D1A2C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15966" y="1212318"/>
            <a:ext cx="1611157" cy="1208368"/>
          </a:xfrm>
          <a:prstGeom prst="rect">
            <a:avLst/>
          </a:prstGeom>
        </p:spPr>
      </p:pic>
      <p:pic>
        <p:nvPicPr>
          <p:cNvPr id="12" name="Picture 11">
            <a:extLst>
              <a:ext uri="{FF2B5EF4-FFF2-40B4-BE49-F238E27FC236}">
                <a16:creationId xmlns:a16="http://schemas.microsoft.com/office/drawing/2014/main" id="{722B5474-D85E-45D7-A5DA-E05B4FE82335}"/>
              </a:ext>
            </a:extLst>
          </p:cNvPr>
          <p:cNvPicPr>
            <a:picLocks noChangeAspect="1"/>
          </p:cNvPicPr>
          <p:nvPr/>
        </p:nvPicPr>
        <p:blipFill>
          <a:blip r:embed="rId8"/>
          <a:stretch>
            <a:fillRect/>
          </a:stretch>
        </p:blipFill>
        <p:spPr>
          <a:xfrm>
            <a:off x="10011833" y="1212321"/>
            <a:ext cx="1487767" cy="1208368"/>
          </a:xfrm>
          <a:prstGeom prst="rect">
            <a:avLst/>
          </a:prstGeom>
        </p:spPr>
      </p:pic>
      <p:pic>
        <p:nvPicPr>
          <p:cNvPr id="13" name="Bildobjekt 4">
            <a:extLst>
              <a:ext uri="{FF2B5EF4-FFF2-40B4-BE49-F238E27FC236}">
                <a16:creationId xmlns:a16="http://schemas.microsoft.com/office/drawing/2014/main" id="{252F1342-3A61-42E8-935F-11863F2741FD}"/>
              </a:ext>
            </a:extLst>
          </p:cNvPr>
          <p:cNvPicPr>
            <a:picLocks noChangeAspect="1"/>
          </p:cNvPicPr>
          <p:nvPr/>
        </p:nvPicPr>
        <p:blipFill rotWithShape="1">
          <a:blip r:embed="rId9"/>
          <a:srcRect t="52981" b="7947"/>
          <a:stretch/>
        </p:blipFill>
        <p:spPr>
          <a:xfrm>
            <a:off x="4521366" y="1212320"/>
            <a:ext cx="2518281" cy="1208368"/>
          </a:xfrm>
          <a:prstGeom prst="rect">
            <a:avLst/>
          </a:prstGeom>
        </p:spPr>
      </p:pic>
      <p:pic>
        <p:nvPicPr>
          <p:cNvPr id="5" name="Picture 4">
            <a:extLst>
              <a:ext uri="{FF2B5EF4-FFF2-40B4-BE49-F238E27FC236}">
                <a16:creationId xmlns:a16="http://schemas.microsoft.com/office/drawing/2014/main" id="{D9DCED21-0E46-408B-9C7F-23634433C38C}"/>
              </a:ext>
            </a:extLst>
          </p:cNvPr>
          <p:cNvPicPr>
            <a:picLocks noChangeAspect="1"/>
          </p:cNvPicPr>
          <p:nvPr/>
        </p:nvPicPr>
        <p:blipFill>
          <a:blip r:embed="rId10"/>
          <a:stretch>
            <a:fillRect/>
          </a:stretch>
        </p:blipFill>
        <p:spPr>
          <a:xfrm>
            <a:off x="5570736" y="3586108"/>
            <a:ext cx="1700066" cy="1373130"/>
          </a:xfrm>
          <a:prstGeom prst="rect">
            <a:avLst/>
          </a:prstGeom>
        </p:spPr>
      </p:pic>
      <p:pic>
        <p:nvPicPr>
          <p:cNvPr id="16" name="Picture 15">
            <a:extLst>
              <a:ext uri="{FF2B5EF4-FFF2-40B4-BE49-F238E27FC236}">
                <a16:creationId xmlns:a16="http://schemas.microsoft.com/office/drawing/2014/main" id="{38B5A4B0-FFFC-4EEE-B4A7-E67A8485B59C}"/>
              </a:ext>
            </a:extLst>
          </p:cNvPr>
          <p:cNvPicPr>
            <a:picLocks noChangeAspect="1"/>
          </p:cNvPicPr>
          <p:nvPr/>
        </p:nvPicPr>
        <p:blipFill>
          <a:blip r:embed="rId11"/>
          <a:stretch>
            <a:fillRect/>
          </a:stretch>
        </p:blipFill>
        <p:spPr>
          <a:xfrm>
            <a:off x="3201593" y="3668492"/>
            <a:ext cx="2252890" cy="1208368"/>
          </a:xfrm>
          <a:prstGeom prst="rect">
            <a:avLst/>
          </a:prstGeom>
        </p:spPr>
      </p:pic>
      <p:graphicFrame>
        <p:nvGraphicFramePr>
          <p:cNvPr id="2" name="Object 1">
            <a:extLst>
              <a:ext uri="{FF2B5EF4-FFF2-40B4-BE49-F238E27FC236}">
                <a16:creationId xmlns:a16="http://schemas.microsoft.com/office/drawing/2014/main" id="{31809C9E-18D4-487C-927A-A0119A787576}"/>
              </a:ext>
            </a:extLst>
          </p:cNvPr>
          <p:cNvGraphicFramePr>
            <a:graphicFrameLocks noChangeAspect="1"/>
          </p:cNvGraphicFramePr>
          <p:nvPr/>
        </p:nvGraphicFramePr>
        <p:xfrm>
          <a:off x="2768103" y="1212320"/>
          <a:ext cx="1821571" cy="1208369"/>
        </p:xfrm>
        <a:graphic>
          <a:graphicData uri="http://schemas.openxmlformats.org/presentationml/2006/ole">
            <mc:AlternateContent xmlns:mc="http://schemas.openxmlformats.org/markup-compatibility/2006">
              <mc:Choice xmlns:v="urn:schemas-microsoft-com:vml" Requires="v">
                <p:oleObj r:id="rId12" imgW="961560" imgH="637920" progId="">
                  <p:embed/>
                </p:oleObj>
              </mc:Choice>
              <mc:Fallback>
                <p:oleObj r:id="rId12" imgW="961560" imgH="637920" progId="">
                  <p:embed/>
                  <p:pic>
                    <p:nvPicPr>
                      <p:cNvPr id="2" name="Object 1">
                        <a:extLst>
                          <a:ext uri="{FF2B5EF4-FFF2-40B4-BE49-F238E27FC236}">
                            <a16:creationId xmlns:a16="http://schemas.microsoft.com/office/drawing/2014/main" id="{31809C9E-18D4-487C-927A-A0119A787576}"/>
                          </a:ext>
                        </a:extLst>
                      </p:cNvPr>
                      <p:cNvPicPr/>
                      <p:nvPr/>
                    </p:nvPicPr>
                    <p:blipFill>
                      <a:blip r:embed="rId13"/>
                      <a:stretch>
                        <a:fillRect/>
                      </a:stretch>
                    </p:blipFill>
                    <p:spPr>
                      <a:xfrm>
                        <a:off x="2768103" y="1212320"/>
                        <a:ext cx="1821571" cy="1208369"/>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FAEF1656-CB20-4BD8-8141-FADCE0354E16}"/>
              </a:ext>
            </a:extLst>
          </p:cNvPr>
          <p:cNvSpPr txBox="1"/>
          <p:nvPr/>
        </p:nvSpPr>
        <p:spPr>
          <a:xfrm>
            <a:off x="875879" y="2432933"/>
            <a:ext cx="174886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Jernhusen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Marksanering, Malmö</a:t>
            </a:r>
          </a:p>
        </p:txBody>
      </p:sp>
      <p:sp>
        <p:nvSpPr>
          <p:cNvPr id="17" name="TextBox 16">
            <a:extLst>
              <a:ext uri="{FF2B5EF4-FFF2-40B4-BE49-F238E27FC236}">
                <a16:creationId xmlns:a16="http://schemas.microsoft.com/office/drawing/2014/main" id="{08050172-03EE-45FC-BEAA-6815D6F52D96}"/>
              </a:ext>
            </a:extLst>
          </p:cNvPr>
          <p:cNvSpPr txBox="1"/>
          <p:nvPr/>
        </p:nvSpPr>
        <p:spPr>
          <a:xfrm>
            <a:off x="2768103" y="2432933"/>
            <a:ext cx="182157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Sydvatten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Dricksvattenledning, Vomb</a:t>
            </a:r>
          </a:p>
        </p:txBody>
      </p:sp>
      <p:sp>
        <p:nvSpPr>
          <p:cNvPr id="18" name="TextBox 17">
            <a:extLst>
              <a:ext uri="{FF2B5EF4-FFF2-40B4-BE49-F238E27FC236}">
                <a16:creationId xmlns:a16="http://schemas.microsoft.com/office/drawing/2014/main" id="{D61CA844-9A0A-4214-BF3A-66230DFE99BF}"/>
              </a:ext>
            </a:extLst>
          </p:cNvPr>
          <p:cNvSpPr txBox="1"/>
          <p:nvPr/>
        </p:nvSpPr>
        <p:spPr>
          <a:xfrm>
            <a:off x="4703241" y="2432933"/>
            <a:ext cx="174886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Serneke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Källarschakt, Kävlinge</a:t>
            </a:r>
          </a:p>
        </p:txBody>
      </p:sp>
      <p:sp>
        <p:nvSpPr>
          <p:cNvPr id="19" name="TextBox 18">
            <a:extLst>
              <a:ext uri="{FF2B5EF4-FFF2-40B4-BE49-F238E27FC236}">
                <a16:creationId xmlns:a16="http://schemas.microsoft.com/office/drawing/2014/main" id="{0E4E21BB-CD09-4B2B-B46C-BD338196CEC3}"/>
              </a:ext>
            </a:extLst>
          </p:cNvPr>
          <p:cNvSpPr txBox="1"/>
          <p:nvPr/>
        </p:nvSpPr>
        <p:spPr>
          <a:xfrm>
            <a:off x="6955681" y="2432932"/>
            <a:ext cx="174886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Edge, skolgård, Malmö</a:t>
            </a:r>
          </a:p>
        </p:txBody>
      </p:sp>
      <p:sp>
        <p:nvSpPr>
          <p:cNvPr id="20" name="TextBox 19">
            <a:extLst>
              <a:ext uri="{FF2B5EF4-FFF2-40B4-BE49-F238E27FC236}">
                <a16:creationId xmlns:a16="http://schemas.microsoft.com/office/drawing/2014/main" id="{C0A145F7-D3B9-4106-9591-1CADCED08963}"/>
              </a:ext>
            </a:extLst>
          </p:cNvPr>
          <p:cNvSpPr txBox="1"/>
          <p:nvPr/>
        </p:nvSpPr>
        <p:spPr>
          <a:xfrm>
            <a:off x="9997013" y="2432932"/>
            <a:ext cx="174886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PEAB, Exploateringsområde, Staffanstorp</a:t>
            </a:r>
          </a:p>
        </p:txBody>
      </p:sp>
      <p:sp>
        <p:nvSpPr>
          <p:cNvPr id="21" name="TextBox 20">
            <a:extLst>
              <a:ext uri="{FF2B5EF4-FFF2-40B4-BE49-F238E27FC236}">
                <a16:creationId xmlns:a16="http://schemas.microsoft.com/office/drawing/2014/main" id="{88E8E839-D921-4ACC-928E-4FE59CF0E744}"/>
              </a:ext>
            </a:extLst>
          </p:cNvPr>
          <p:cNvSpPr txBox="1"/>
          <p:nvPr/>
        </p:nvSpPr>
        <p:spPr>
          <a:xfrm>
            <a:off x="908300" y="4881920"/>
            <a:ext cx="174886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Hemsö</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Skolgård, Hjärup</a:t>
            </a:r>
          </a:p>
        </p:txBody>
      </p:sp>
      <p:sp>
        <p:nvSpPr>
          <p:cNvPr id="22" name="TextBox 21">
            <a:extLst>
              <a:ext uri="{FF2B5EF4-FFF2-40B4-BE49-F238E27FC236}">
                <a16:creationId xmlns:a16="http://schemas.microsoft.com/office/drawing/2014/main" id="{99B0D92A-C1C3-4813-871C-C32E2B6A195E}"/>
              </a:ext>
            </a:extLst>
          </p:cNvPr>
          <p:cNvSpPr txBox="1"/>
          <p:nvPr/>
        </p:nvSpPr>
        <p:spPr>
          <a:xfrm>
            <a:off x="3201593" y="4876860"/>
            <a:ext cx="174886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White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Bostadsgård, Malmö</a:t>
            </a:r>
          </a:p>
        </p:txBody>
      </p:sp>
      <p:sp>
        <p:nvSpPr>
          <p:cNvPr id="23" name="TextBox 22">
            <a:extLst>
              <a:ext uri="{FF2B5EF4-FFF2-40B4-BE49-F238E27FC236}">
                <a16:creationId xmlns:a16="http://schemas.microsoft.com/office/drawing/2014/main" id="{617CBA77-7B50-4B12-8442-404F469D05BD}"/>
              </a:ext>
            </a:extLst>
          </p:cNvPr>
          <p:cNvSpPr txBox="1"/>
          <p:nvPr/>
        </p:nvSpPr>
        <p:spPr>
          <a:xfrm>
            <a:off x="8215966" y="2432931"/>
            <a:ext cx="174886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Kraftringen, fjärrvärmeledning, Lund</a:t>
            </a:r>
          </a:p>
        </p:txBody>
      </p:sp>
      <p:sp>
        <p:nvSpPr>
          <p:cNvPr id="24" name="TextBox 23">
            <a:extLst>
              <a:ext uri="{FF2B5EF4-FFF2-40B4-BE49-F238E27FC236}">
                <a16:creationId xmlns:a16="http://schemas.microsoft.com/office/drawing/2014/main" id="{866D9759-88D2-4CF2-9A5B-A6B1E73CAF7E}"/>
              </a:ext>
            </a:extLst>
          </p:cNvPr>
          <p:cNvSpPr txBox="1"/>
          <p:nvPr/>
        </p:nvSpPr>
        <p:spPr>
          <a:xfrm>
            <a:off x="7452371" y="4876858"/>
            <a:ext cx="1748868"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AFRY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Exploateringsområde, Bjuv</a:t>
            </a:r>
          </a:p>
        </p:txBody>
      </p:sp>
      <p:sp>
        <p:nvSpPr>
          <p:cNvPr id="25" name="TextBox 24">
            <a:extLst>
              <a:ext uri="{FF2B5EF4-FFF2-40B4-BE49-F238E27FC236}">
                <a16:creationId xmlns:a16="http://schemas.microsoft.com/office/drawing/2014/main" id="{3E96DED7-197A-4636-94A5-2B43CDC1FF6C}"/>
              </a:ext>
            </a:extLst>
          </p:cNvPr>
          <p:cNvSpPr txBox="1"/>
          <p:nvPr/>
        </p:nvSpPr>
        <p:spPr>
          <a:xfrm>
            <a:off x="9597796" y="4876857"/>
            <a:ext cx="1836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AFRY,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Triangentorget, Malmö</a:t>
            </a:r>
          </a:p>
        </p:txBody>
      </p:sp>
      <p:pic>
        <p:nvPicPr>
          <p:cNvPr id="26" name="Bildobjekt 4" descr="En bild som visar text, utomhus, träd, himmel">
            <a:extLst>
              <a:ext uri="{FF2B5EF4-FFF2-40B4-BE49-F238E27FC236}">
                <a16:creationId xmlns:a16="http://schemas.microsoft.com/office/drawing/2014/main" id="{E3B596F7-C449-4C76-BB80-B8DF17D73D64}"/>
              </a:ext>
            </a:extLst>
          </p:cNvPr>
          <p:cNvPicPr>
            <a:picLocks noChangeAspect="1"/>
          </p:cNvPicPr>
          <p:nvPr/>
        </p:nvPicPr>
        <p:blipFill rotWithShape="1">
          <a:blip r:embed="rId14"/>
          <a:srcRect t="14744" r="11234" b="-169"/>
          <a:stretch/>
        </p:blipFill>
        <p:spPr>
          <a:xfrm>
            <a:off x="9597796" y="3668491"/>
            <a:ext cx="1836000" cy="1208368"/>
          </a:xfrm>
          <a:prstGeom prst="rect">
            <a:avLst/>
          </a:prstGeom>
        </p:spPr>
      </p:pic>
      <p:sp>
        <p:nvSpPr>
          <p:cNvPr id="27" name="TextBox 26">
            <a:extLst>
              <a:ext uri="{FF2B5EF4-FFF2-40B4-BE49-F238E27FC236}">
                <a16:creationId xmlns:a16="http://schemas.microsoft.com/office/drawing/2014/main" id="{49C2A1A2-2A66-42A0-A433-EE940DF42107}"/>
              </a:ext>
            </a:extLst>
          </p:cNvPr>
          <p:cNvSpPr txBox="1"/>
          <p:nvPr/>
        </p:nvSpPr>
        <p:spPr>
          <a:xfrm>
            <a:off x="5534555" y="4876856"/>
            <a:ext cx="191781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Edge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80" normalizeH="0" baseline="0" noProof="0">
                <a:ln>
                  <a:noFill/>
                </a:ln>
                <a:solidFill>
                  <a:prstClr val="black"/>
                </a:solidFill>
                <a:effectLst/>
                <a:uLnTx/>
                <a:uFillTx/>
                <a:latin typeface="Calibri Light" panose="020F0302020204030204"/>
                <a:ea typeface="+mn-ea"/>
                <a:cs typeface="+mn-cs"/>
              </a:rPr>
              <a:t>Bostadsgård, Stockholm</a:t>
            </a:r>
          </a:p>
        </p:txBody>
      </p:sp>
      <p:sp>
        <p:nvSpPr>
          <p:cNvPr id="4" name="Oval 3">
            <a:extLst>
              <a:ext uri="{FF2B5EF4-FFF2-40B4-BE49-F238E27FC236}">
                <a16:creationId xmlns:a16="http://schemas.microsoft.com/office/drawing/2014/main" id="{B8C71001-A949-4100-AF29-5F6CEC2CAA30}"/>
              </a:ext>
            </a:extLst>
          </p:cNvPr>
          <p:cNvSpPr/>
          <p:nvPr/>
        </p:nvSpPr>
        <p:spPr>
          <a:xfrm>
            <a:off x="1868834" y="1273628"/>
            <a:ext cx="674915" cy="674915"/>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7D90CF23-AA2D-4911-9255-75FE428A13C6}"/>
              </a:ext>
            </a:extLst>
          </p:cNvPr>
          <p:cNvSpPr txBox="1"/>
          <p:nvPr/>
        </p:nvSpPr>
        <p:spPr>
          <a:xfrm>
            <a:off x="1858225" y="1426419"/>
            <a:ext cx="838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a:ln>
                  <a:noFill/>
                </a:ln>
                <a:solidFill>
                  <a:prstClr val="black"/>
                </a:solidFill>
                <a:effectLst/>
                <a:uLnTx/>
                <a:uFillTx/>
                <a:latin typeface="Calibri Light" panose="020F0302020204030204"/>
                <a:ea typeface="+mn-ea"/>
                <a:cs typeface="+mn-cs"/>
              </a:rPr>
              <a:t>-81%</a:t>
            </a:r>
          </a:p>
        </p:txBody>
      </p:sp>
      <p:sp>
        <p:nvSpPr>
          <p:cNvPr id="29" name="Oval 28">
            <a:extLst>
              <a:ext uri="{FF2B5EF4-FFF2-40B4-BE49-F238E27FC236}">
                <a16:creationId xmlns:a16="http://schemas.microsoft.com/office/drawing/2014/main" id="{B82EF15B-7371-4C46-A832-72EAA33C998F}"/>
              </a:ext>
            </a:extLst>
          </p:cNvPr>
          <p:cNvSpPr/>
          <p:nvPr/>
        </p:nvSpPr>
        <p:spPr>
          <a:xfrm>
            <a:off x="3846451" y="1273628"/>
            <a:ext cx="674915" cy="674915"/>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7AE6D314-8DF7-4473-9813-24436C9EACA7}"/>
              </a:ext>
            </a:extLst>
          </p:cNvPr>
          <p:cNvSpPr/>
          <p:nvPr/>
        </p:nvSpPr>
        <p:spPr>
          <a:xfrm>
            <a:off x="6125716" y="1285872"/>
            <a:ext cx="674915" cy="674915"/>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0611E2C5-B4F7-4721-ACFC-6FD328A63C61}"/>
              </a:ext>
            </a:extLst>
          </p:cNvPr>
          <p:cNvSpPr/>
          <p:nvPr/>
        </p:nvSpPr>
        <p:spPr>
          <a:xfrm>
            <a:off x="7226088" y="1297147"/>
            <a:ext cx="674915" cy="674915"/>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99788F42-B297-4894-BAE0-D0CED68F95D9}"/>
              </a:ext>
            </a:extLst>
          </p:cNvPr>
          <p:cNvSpPr/>
          <p:nvPr/>
        </p:nvSpPr>
        <p:spPr>
          <a:xfrm>
            <a:off x="9106368" y="1297146"/>
            <a:ext cx="674915" cy="674915"/>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AF36D025-EAA1-476B-876E-F49C4585FD26}"/>
              </a:ext>
            </a:extLst>
          </p:cNvPr>
          <p:cNvSpPr/>
          <p:nvPr/>
        </p:nvSpPr>
        <p:spPr>
          <a:xfrm>
            <a:off x="10715966" y="1260332"/>
            <a:ext cx="674915" cy="674915"/>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52D46252-8C86-4538-BE60-4920319BB5CD}"/>
              </a:ext>
            </a:extLst>
          </p:cNvPr>
          <p:cNvSpPr/>
          <p:nvPr/>
        </p:nvSpPr>
        <p:spPr>
          <a:xfrm>
            <a:off x="2292005" y="3742334"/>
            <a:ext cx="674915" cy="674915"/>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961434CF-9CE1-4AAF-8DF8-183E573953A2}"/>
              </a:ext>
            </a:extLst>
          </p:cNvPr>
          <p:cNvSpPr/>
          <p:nvPr/>
        </p:nvSpPr>
        <p:spPr>
          <a:xfrm>
            <a:off x="4704559" y="3742333"/>
            <a:ext cx="674915" cy="674915"/>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267E04AD-877C-4A77-BDD3-B9E49D1EC589}"/>
              </a:ext>
            </a:extLst>
          </p:cNvPr>
          <p:cNvSpPr/>
          <p:nvPr/>
        </p:nvSpPr>
        <p:spPr>
          <a:xfrm>
            <a:off x="6508613" y="3742333"/>
            <a:ext cx="674915" cy="674915"/>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val 36">
            <a:extLst>
              <a:ext uri="{FF2B5EF4-FFF2-40B4-BE49-F238E27FC236}">
                <a16:creationId xmlns:a16="http://schemas.microsoft.com/office/drawing/2014/main" id="{760C9DFA-9A2A-4569-8A2C-DCACCEA06C3F}"/>
              </a:ext>
            </a:extLst>
          </p:cNvPr>
          <p:cNvSpPr/>
          <p:nvPr/>
        </p:nvSpPr>
        <p:spPr>
          <a:xfrm>
            <a:off x="8684086" y="3742332"/>
            <a:ext cx="674915" cy="674915"/>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88695985-4780-4AE0-A423-A41299B73478}"/>
              </a:ext>
            </a:extLst>
          </p:cNvPr>
          <p:cNvSpPr/>
          <p:nvPr/>
        </p:nvSpPr>
        <p:spPr>
          <a:xfrm>
            <a:off x="10694193" y="3742332"/>
            <a:ext cx="674915" cy="674915"/>
          </a:xfrm>
          <a:prstGeom prst="ellipse">
            <a:avLst/>
          </a:prstGeom>
          <a:solidFill>
            <a:schemeClr val="bg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64EB7918-9D54-4CC3-8590-A69C73D2585B}"/>
              </a:ext>
            </a:extLst>
          </p:cNvPr>
          <p:cNvSpPr txBox="1"/>
          <p:nvPr/>
        </p:nvSpPr>
        <p:spPr>
          <a:xfrm>
            <a:off x="3867026" y="1426759"/>
            <a:ext cx="838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a:ln>
                  <a:noFill/>
                </a:ln>
                <a:solidFill>
                  <a:prstClr val="black"/>
                </a:solidFill>
                <a:effectLst/>
                <a:uLnTx/>
                <a:uFillTx/>
                <a:latin typeface="Calibri Light" panose="020F0302020204030204"/>
                <a:ea typeface="+mn-ea"/>
                <a:cs typeface="+mn-cs"/>
              </a:rPr>
              <a:t>-49%</a:t>
            </a:r>
          </a:p>
        </p:txBody>
      </p:sp>
      <p:sp>
        <p:nvSpPr>
          <p:cNvPr id="40" name="TextBox 39">
            <a:extLst>
              <a:ext uri="{FF2B5EF4-FFF2-40B4-BE49-F238E27FC236}">
                <a16:creationId xmlns:a16="http://schemas.microsoft.com/office/drawing/2014/main" id="{F91CC184-D4B4-4EDC-84CF-6D5D9293BD6C}"/>
              </a:ext>
            </a:extLst>
          </p:cNvPr>
          <p:cNvSpPr txBox="1"/>
          <p:nvPr/>
        </p:nvSpPr>
        <p:spPr>
          <a:xfrm>
            <a:off x="6137662" y="1438097"/>
            <a:ext cx="838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a:ln>
                  <a:noFill/>
                </a:ln>
                <a:solidFill>
                  <a:prstClr val="black"/>
                </a:solidFill>
                <a:effectLst/>
                <a:uLnTx/>
                <a:uFillTx/>
                <a:latin typeface="Calibri Light" panose="020F0302020204030204"/>
                <a:ea typeface="+mn-ea"/>
                <a:cs typeface="+mn-cs"/>
              </a:rPr>
              <a:t>-68%</a:t>
            </a:r>
          </a:p>
        </p:txBody>
      </p:sp>
      <p:sp>
        <p:nvSpPr>
          <p:cNvPr id="41" name="TextBox 40">
            <a:extLst>
              <a:ext uri="{FF2B5EF4-FFF2-40B4-BE49-F238E27FC236}">
                <a16:creationId xmlns:a16="http://schemas.microsoft.com/office/drawing/2014/main" id="{82E09903-EF14-474E-940D-EB72D24C4047}"/>
              </a:ext>
            </a:extLst>
          </p:cNvPr>
          <p:cNvSpPr txBox="1"/>
          <p:nvPr/>
        </p:nvSpPr>
        <p:spPr>
          <a:xfrm>
            <a:off x="7237958" y="1438096"/>
            <a:ext cx="838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a:ln>
                  <a:noFill/>
                </a:ln>
                <a:solidFill>
                  <a:prstClr val="black"/>
                </a:solidFill>
                <a:effectLst/>
                <a:uLnTx/>
                <a:uFillTx/>
                <a:latin typeface="Calibri Light" panose="020F0302020204030204"/>
                <a:ea typeface="+mn-ea"/>
                <a:cs typeface="+mn-cs"/>
              </a:rPr>
              <a:t>-30%</a:t>
            </a:r>
          </a:p>
        </p:txBody>
      </p:sp>
      <p:sp>
        <p:nvSpPr>
          <p:cNvPr id="42" name="TextBox 41">
            <a:extLst>
              <a:ext uri="{FF2B5EF4-FFF2-40B4-BE49-F238E27FC236}">
                <a16:creationId xmlns:a16="http://schemas.microsoft.com/office/drawing/2014/main" id="{C95B62CB-9EA8-483D-B391-C728AAE0D7CE}"/>
              </a:ext>
            </a:extLst>
          </p:cNvPr>
          <p:cNvSpPr txBox="1"/>
          <p:nvPr/>
        </p:nvSpPr>
        <p:spPr>
          <a:xfrm>
            <a:off x="9098207" y="1470302"/>
            <a:ext cx="838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a:ln>
                  <a:noFill/>
                </a:ln>
                <a:solidFill>
                  <a:prstClr val="black"/>
                </a:solidFill>
                <a:effectLst/>
                <a:uLnTx/>
                <a:uFillTx/>
                <a:latin typeface="Calibri Light" panose="020F0302020204030204"/>
                <a:ea typeface="+mn-ea"/>
                <a:cs typeface="+mn-cs"/>
              </a:rPr>
              <a:t>-12%</a:t>
            </a:r>
          </a:p>
        </p:txBody>
      </p:sp>
      <p:sp>
        <p:nvSpPr>
          <p:cNvPr id="43" name="TextBox 42">
            <a:extLst>
              <a:ext uri="{FF2B5EF4-FFF2-40B4-BE49-F238E27FC236}">
                <a16:creationId xmlns:a16="http://schemas.microsoft.com/office/drawing/2014/main" id="{3B0BF5D9-FA02-483D-8D40-71ACC5FF05A1}"/>
              </a:ext>
            </a:extLst>
          </p:cNvPr>
          <p:cNvSpPr txBox="1"/>
          <p:nvPr/>
        </p:nvSpPr>
        <p:spPr>
          <a:xfrm>
            <a:off x="10673302" y="1438096"/>
            <a:ext cx="838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a:ln>
                  <a:noFill/>
                </a:ln>
                <a:solidFill>
                  <a:prstClr val="black"/>
                </a:solidFill>
                <a:effectLst/>
                <a:uLnTx/>
                <a:uFillTx/>
                <a:latin typeface="Calibri Light" panose="020F0302020204030204"/>
                <a:ea typeface="+mn-ea"/>
                <a:cs typeface="+mn-cs"/>
              </a:rPr>
              <a:t>-62%</a:t>
            </a:r>
          </a:p>
        </p:txBody>
      </p:sp>
      <p:sp>
        <p:nvSpPr>
          <p:cNvPr id="44" name="TextBox 43">
            <a:extLst>
              <a:ext uri="{FF2B5EF4-FFF2-40B4-BE49-F238E27FC236}">
                <a16:creationId xmlns:a16="http://schemas.microsoft.com/office/drawing/2014/main" id="{5FC7E730-8BF4-44E5-B57E-A571CAC600BA}"/>
              </a:ext>
            </a:extLst>
          </p:cNvPr>
          <p:cNvSpPr txBox="1"/>
          <p:nvPr/>
        </p:nvSpPr>
        <p:spPr>
          <a:xfrm>
            <a:off x="2293239" y="3895123"/>
            <a:ext cx="838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a:ln>
                  <a:noFill/>
                </a:ln>
                <a:solidFill>
                  <a:prstClr val="black"/>
                </a:solidFill>
                <a:effectLst/>
                <a:uLnTx/>
                <a:uFillTx/>
                <a:latin typeface="Calibri Light" panose="020F0302020204030204"/>
                <a:ea typeface="+mn-ea"/>
                <a:cs typeface="+mn-cs"/>
              </a:rPr>
              <a:t>-28%</a:t>
            </a:r>
          </a:p>
        </p:txBody>
      </p:sp>
      <p:sp>
        <p:nvSpPr>
          <p:cNvPr id="45" name="TextBox 44">
            <a:extLst>
              <a:ext uri="{FF2B5EF4-FFF2-40B4-BE49-F238E27FC236}">
                <a16:creationId xmlns:a16="http://schemas.microsoft.com/office/drawing/2014/main" id="{9D64CA5B-3F7F-4B88-9E74-243B1D7846B4}"/>
              </a:ext>
            </a:extLst>
          </p:cNvPr>
          <p:cNvSpPr txBox="1"/>
          <p:nvPr/>
        </p:nvSpPr>
        <p:spPr>
          <a:xfrm>
            <a:off x="4707068" y="3903344"/>
            <a:ext cx="838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a:ln>
                  <a:noFill/>
                </a:ln>
                <a:solidFill>
                  <a:prstClr val="black"/>
                </a:solidFill>
                <a:effectLst/>
                <a:uLnTx/>
                <a:uFillTx/>
                <a:latin typeface="Calibri Light" panose="020F0302020204030204"/>
                <a:ea typeface="+mn-ea"/>
                <a:cs typeface="+mn-cs"/>
              </a:rPr>
              <a:t>-10%</a:t>
            </a:r>
          </a:p>
        </p:txBody>
      </p:sp>
      <p:sp>
        <p:nvSpPr>
          <p:cNvPr id="46" name="TextBox 45">
            <a:extLst>
              <a:ext uri="{FF2B5EF4-FFF2-40B4-BE49-F238E27FC236}">
                <a16:creationId xmlns:a16="http://schemas.microsoft.com/office/drawing/2014/main" id="{94F5A67C-BF90-4D68-9751-845B40F26647}"/>
              </a:ext>
            </a:extLst>
          </p:cNvPr>
          <p:cNvSpPr txBox="1"/>
          <p:nvPr/>
        </p:nvSpPr>
        <p:spPr>
          <a:xfrm>
            <a:off x="6523387" y="3924814"/>
            <a:ext cx="838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a:ln>
                  <a:noFill/>
                </a:ln>
                <a:solidFill>
                  <a:prstClr val="black"/>
                </a:solidFill>
                <a:effectLst/>
                <a:uLnTx/>
                <a:uFillTx/>
                <a:latin typeface="Calibri Light" panose="020F0302020204030204"/>
                <a:ea typeface="+mn-ea"/>
                <a:cs typeface="+mn-cs"/>
              </a:rPr>
              <a:t>-52%</a:t>
            </a:r>
          </a:p>
        </p:txBody>
      </p:sp>
      <p:sp>
        <p:nvSpPr>
          <p:cNvPr id="47" name="TextBox 46">
            <a:extLst>
              <a:ext uri="{FF2B5EF4-FFF2-40B4-BE49-F238E27FC236}">
                <a16:creationId xmlns:a16="http://schemas.microsoft.com/office/drawing/2014/main" id="{82665B79-8828-495C-8476-E6858B5283FF}"/>
              </a:ext>
            </a:extLst>
          </p:cNvPr>
          <p:cNvSpPr txBox="1"/>
          <p:nvPr/>
        </p:nvSpPr>
        <p:spPr>
          <a:xfrm>
            <a:off x="8682186" y="3903042"/>
            <a:ext cx="838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a:ln>
                  <a:noFill/>
                </a:ln>
                <a:solidFill>
                  <a:prstClr val="black"/>
                </a:solidFill>
                <a:effectLst/>
                <a:uLnTx/>
                <a:uFillTx/>
                <a:latin typeface="Calibri Light" panose="020F0302020204030204"/>
                <a:ea typeface="+mn-ea"/>
                <a:cs typeface="+mn-cs"/>
              </a:rPr>
              <a:t>-24%</a:t>
            </a:r>
          </a:p>
        </p:txBody>
      </p:sp>
      <p:sp>
        <p:nvSpPr>
          <p:cNvPr id="48" name="TextBox 47">
            <a:extLst>
              <a:ext uri="{FF2B5EF4-FFF2-40B4-BE49-F238E27FC236}">
                <a16:creationId xmlns:a16="http://schemas.microsoft.com/office/drawing/2014/main" id="{FE131627-E373-4169-9BAB-BA71A82B8D7B}"/>
              </a:ext>
            </a:extLst>
          </p:cNvPr>
          <p:cNvSpPr txBox="1"/>
          <p:nvPr/>
        </p:nvSpPr>
        <p:spPr>
          <a:xfrm>
            <a:off x="10677867" y="3894732"/>
            <a:ext cx="8382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80" normalizeH="0" baseline="0" noProof="0">
                <a:ln>
                  <a:noFill/>
                </a:ln>
                <a:solidFill>
                  <a:prstClr val="black"/>
                </a:solidFill>
                <a:effectLst/>
                <a:uLnTx/>
                <a:uFillTx/>
                <a:latin typeface="Calibri Light" panose="020F0302020204030204"/>
                <a:ea typeface="+mn-ea"/>
                <a:cs typeface="+mn-cs"/>
              </a:rPr>
              <a:t>-59%</a:t>
            </a:r>
          </a:p>
        </p:txBody>
      </p:sp>
      <p:sp>
        <p:nvSpPr>
          <p:cNvPr id="8" name="Rubrik 1">
            <a:extLst>
              <a:ext uri="{FF2B5EF4-FFF2-40B4-BE49-F238E27FC236}">
                <a16:creationId xmlns:a16="http://schemas.microsoft.com/office/drawing/2014/main" id="{151FC1D0-8FD6-88FD-C55E-425F3F51BCAD}"/>
              </a:ext>
            </a:extLst>
          </p:cNvPr>
          <p:cNvSpPr txBox="1">
            <a:spLocks/>
          </p:cNvSpPr>
          <p:nvPr/>
        </p:nvSpPr>
        <p:spPr>
          <a:xfrm>
            <a:off x="854595" y="381198"/>
            <a:ext cx="9359919" cy="699466"/>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kumimoji="0" lang="sv-SE" sz="3200" b="1" i="0" u="none" strike="noStrike" kern="1200" cap="none" spc="0" normalizeH="0" baseline="0">
                <a:ln>
                  <a:noFill/>
                </a:ln>
                <a:solidFill>
                  <a:srgbClr val="00ABC2"/>
                </a:solidFill>
                <a:effectLst/>
                <a:uLnTx/>
                <a:uFillTx/>
                <a:latin typeface="AntartidaRounded Essential Ligh" panose="02000000000000000000" pitchFamily="2" charset="0"/>
                <a:ea typeface="+mj-ea"/>
                <a:cs typeface="+mj-cs"/>
              </a:defRPr>
            </a:lvl1pPr>
          </a:lstStyle>
          <a:p>
            <a:r>
              <a:rPr lang="sv-SE" dirty="0">
                <a:latin typeface="+mn-lt"/>
              </a:rPr>
              <a:t>Exempel på klimatberäknade projekt via LFM30 – de första åren (i samband med Klimatberäkningsstugor)</a:t>
            </a:r>
          </a:p>
        </p:txBody>
      </p:sp>
    </p:spTree>
    <p:extLst>
      <p:ext uri="{BB962C8B-B14F-4D97-AF65-F5344CB8AC3E}">
        <p14:creationId xmlns:p14="http://schemas.microsoft.com/office/powerpoint/2010/main" val="35567036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147FF-8810-4D88-05EE-F3C9A3CE386D}"/>
            </a:ext>
          </a:extLst>
        </p:cNvPr>
        <p:cNvGrpSpPr/>
        <p:nvPr/>
      </p:nvGrpSpPr>
      <p:grpSpPr>
        <a:xfrm>
          <a:off x="0" y="0"/>
          <a:ext cx="0" cy="0"/>
          <a:chOff x="0" y="0"/>
          <a:chExt cx="0" cy="0"/>
        </a:xfrm>
      </p:grpSpPr>
      <p:sp>
        <p:nvSpPr>
          <p:cNvPr id="13" name="Rubrik 7">
            <a:extLst>
              <a:ext uri="{FF2B5EF4-FFF2-40B4-BE49-F238E27FC236}">
                <a16:creationId xmlns:a16="http://schemas.microsoft.com/office/drawing/2014/main" id="{BBE2F1D6-407B-AD01-FECF-7D94DD8BF450}"/>
              </a:ext>
            </a:extLst>
          </p:cNvPr>
          <p:cNvSpPr txBox="1">
            <a:spLocks/>
          </p:cNvSpPr>
          <p:nvPr/>
        </p:nvSpPr>
        <p:spPr>
          <a:xfrm>
            <a:off x="527381" y="217917"/>
            <a:ext cx="11007394" cy="699466"/>
          </a:xfrm>
          <a:prstGeom prst="rect">
            <a:avLst/>
          </a:prstGeom>
        </p:spPr>
        <p:txBody>
          <a:bodyPr vert="horz" lIns="91440" tIns="45720" rIns="91440" bIns="45720" rtlCol="0" anchor="ctr">
            <a:noAutofit/>
          </a:bodyPr>
          <a:lstStyle>
            <a:lvl1pPr algn="l" defTabSz="685783" rtl="0" eaLnBrk="1" latinLnBrk="0" hangingPunct="1">
              <a:spcBef>
                <a:spcPct val="0"/>
              </a:spcBef>
              <a:buNone/>
              <a:defRPr sz="2100" b="1" kern="1200">
                <a:solidFill>
                  <a:srgbClr val="003466"/>
                </a:solidFill>
                <a:latin typeface="Futura PT" panose="020B0702020204020303" pitchFamily="34" charset="0"/>
                <a:ea typeface="Tahoma" panose="020B0604030504040204" pitchFamily="34" charset="0"/>
                <a:cs typeface="Tahoma" panose="020B0604030504040204" pitchFamily="34" charset="0"/>
              </a:defRPr>
            </a:lvl1pPr>
          </a:lstStyle>
          <a:p>
            <a:r>
              <a:rPr kumimoji="0" lang="sv-SE" b="1" i="0" u="none" strike="noStrike" kern="1200" cap="none" spc="0" normalizeH="0" baseline="0" noProof="0" dirty="0">
                <a:ln>
                  <a:noFill/>
                </a:ln>
                <a:solidFill>
                  <a:schemeClr val="bg2"/>
                </a:solidFill>
                <a:effectLst/>
                <a:uLnTx/>
                <a:uFillTx/>
                <a:latin typeface="Futura PT" panose="020B0502020204020303" pitchFamily="34" charset="0"/>
                <a:ea typeface="+mj-ea"/>
                <a:cs typeface="+mj-cs"/>
              </a:rPr>
              <a:t>Boverket PM från 2022: Generiskt referensvärde. Traditionellt byggt år 2015 - 2020</a:t>
            </a:r>
          </a:p>
        </p:txBody>
      </p:sp>
      <p:sp>
        <p:nvSpPr>
          <p:cNvPr id="5" name="Platshållare för text 2">
            <a:extLst>
              <a:ext uri="{FF2B5EF4-FFF2-40B4-BE49-F238E27FC236}">
                <a16:creationId xmlns:a16="http://schemas.microsoft.com/office/drawing/2014/main" id="{1CB1E4E4-7C2E-63CB-327C-6D6FC91071D0}"/>
              </a:ext>
            </a:extLst>
          </p:cNvPr>
          <p:cNvSpPr txBox="1">
            <a:spLocks/>
          </p:cNvSpPr>
          <p:nvPr/>
        </p:nvSpPr>
        <p:spPr>
          <a:xfrm>
            <a:off x="527381" y="1268731"/>
            <a:ext cx="4205605" cy="2628899"/>
          </a:xfrm>
          <a:prstGeom prst="rect">
            <a:avLst/>
          </a:prstGeom>
        </p:spPr>
        <p:txBody>
          <a:bodyPr/>
          <a:lstStyle>
            <a:lvl1pPr marL="257168" indent="-257168" algn="l" defTabSz="685783" rtl="0" eaLnBrk="1" latinLnBrk="0" hangingPunct="1">
              <a:spcBef>
                <a:spcPct val="20000"/>
              </a:spcBef>
              <a:buFont typeface="Arial" pitchFamily="34" charset="0"/>
              <a:buChar char="•"/>
              <a:defRPr sz="24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Futura PT Book" panose="020B0502020204020303" pitchFamily="34" charset="0"/>
                <a:ea typeface="Tahoma" panose="020B0604030504040204" pitchFamily="34" charset="0"/>
                <a:cs typeface="Tahoma" panose="020B0604030504040204" pitchFamily="34" charset="0"/>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sv-SE" sz="1600">
                <a:latin typeface="+mn-lt"/>
              </a:rPr>
              <a:t>PM Boverket (1549/2022): Komplettering gränsvärden:</a:t>
            </a:r>
          </a:p>
          <a:p>
            <a:pPr marL="342900" indent="-342900"/>
            <a:r>
              <a:rPr lang="sv-SE" sz="1600">
                <a:latin typeface="+mn-lt"/>
              </a:rPr>
              <a:t>Medelvärden (Gränsvärde)</a:t>
            </a:r>
          </a:p>
          <a:p>
            <a:pPr marL="342900" indent="-342900"/>
            <a:r>
              <a:rPr lang="sv-SE" sz="1600">
                <a:latin typeface="+mn-lt"/>
              </a:rPr>
              <a:t>Flerbostadshus: 365 (365)</a:t>
            </a:r>
          </a:p>
          <a:p>
            <a:pPr marL="342900" indent="-342900"/>
            <a:r>
              <a:rPr lang="sv-SE" sz="1600">
                <a:latin typeface="+mn-lt"/>
              </a:rPr>
              <a:t>Småhus: 165 (180)</a:t>
            </a:r>
          </a:p>
          <a:p>
            <a:pPr marL="342900" indent="-342900"/>
            <a:r>
              <a:rPr lang="sv-SE" sz="1600">
                <a:latin typeface="+mn-lt"/>
              </a:rPr>
              <a:t>Kontor: 374 (385)</a:t>
            </a:r>
          </a:p>
          <a:p>
            <a:pPr marL="342900" indent="-342900"/>
            <a:r>
              <a:rPr lang="sv-SE" sz="1600">
                <a:latin typeface="+mn-lt"/>
              </a:rPr>
              <a:t>Skolor: 384 (380)</a:t>
            </a:r>
          </a:p>
          <a:p>
            <a:pPr marL="342900" indent="-342900"/>
            <a:r>
              <a:rPr lang="sv-SE" sz="1600">
                <a:latin typeface="+mn-lt"/>
              </a:rPr>
              <a:t>Förskolor: 339 (330)</a:t>
            </a:r>
          </a:p>
          <a:p>
            <a:pPr marL="342900" indent="-342900"/>
            <a:endParaRPr lang="sv-SE" sz="1600">
              <a:latin typeface="+mn-lt"/>
            </a:endParaRPr>
          </a:p>
        </p:txBody>
      </p:sp>
      <p:pic>
        <p:nvPicPr>
          <p:cNvPr id="6" name="Bildobjekt 5">
            <a:extLst>
              <a:ext uri="{FF2B5EF4-FFF2-40B4-BE49-F238E27FC236}">
                <a16:creationId xmlns:a16="http://schemas.microsoft.com/office/drawing/2014/main" id="{20226DED-088F-8A60-214A-D80F1C1A32C1}"/>
              </a:ext>
            </a:extLst>
          </p:cNvPr>
          <p:cNvPicPr>
            <a:picLocks noChangeAspect="1"/>
          </p:cNvPicPr>
          <p:nvPr/>
        </p:nvPicPr>
        <p:blipFill>
          <a:blip r:embed="rId3"/>
          <a:stretch>
            <a:fillRect/>
          </a:stretch>
        </p:blipFill>
        <p:spPr>
          <a:xfrm>
            <a:off x="3210234" y="2984123"/>
            <a:ext cx="4205604" cy="3577180"/>
          </a:xfrm>
          <a:prstGeom prst="rect">
            <a:avLst/>
          </a:prstGeom>
        </p:spPr>
      </p:pic>
      <p:pic>
        <p:nvPicPr>
          <p:cNvPr id="7" name="Bildobjekt 6">
            <a:extLst>
              <a:ext uri="{FF2B5EF4-FFF2-40B4-BE49-F238E27FC236}">
                <a16:creationId xmlns:a16="http://schemas.microsoft.com/office/drawing/2014/main" id="{D653480A-A801-1152-1BA5-244345CDA581}"/>
              </a:ext>
            </a:extLst>
          </p:cNvPr>
          <p:cNvPicPr>
            <a:picLocks noChangeAspect="1"/>
          </p:cNvPicPr>
          <p:nvPr/>
        </p:nvPicPr>
        <p:blipFill>
          <a:blip r:embed="rId4"/>
          <a:stretch>
            <a:fillRect/>
          </a:stretch>
        </p:blipFill>
        <p:spPr>
          <a:xfrm>
            <a:off x="7634255" y="2984123"/>
            <a:ext cx="4098359" cy="3577180"/>
          </a:xfrm>
          <a:prstGeom prst="rect">
            <a:avLst/>
          </a:prstGeom>
        </p:spPr>
      </p:pic>
    </p:spTree>
    <p:extLst>
      <p:ext uri="{BB962C8B-B14F-4D97-AF65-F5344CB8AC3E}">
        <p14:creationId xmlns:p14="http://schemas.microsoft.com/office/powerpoint/2010/main" val="4249486406"/>
      </p:ext>
    </p:extLst>
  </p:cSld>
  <p:clrMapOvr>
    <a:masterClrMapping/>
  </p:clrMapOvr>
  <p:extLst>
    <p:ext uri="{6950BFC3-D8DA-4A85-94F7-54DA5524770B}">
      <p188:commentRel xmlns:p188="http://schemas.microsoft.com/office/powerpoint/2018/8/main" r:id="rId2"/>
    </p:ext>
  </p:extLs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CA47AB-CEDF-A0FE-1EF6-4B3966F7B29A}"/>
              </a:ext>
            </a:extLst>
          </p:cNvPr>
          <p:cNvSpPr>
            <a:spLocks noGrp="1"/>
          </p:cNvSpPr>
          <p:nvPr>
            <p:ph type="ctrTitle"/>
          </p:nvPr>
        </p:nvSpPr>
        <p:spPr>
          <a:xfrm>
            <a:off x="366898" y="311881"/>
            <a:ext cx="3693482" cy="2147912"/>
          </a:xfrm>
        </p:spPr>
        <p:txBody>
          <a:bodyPr>
            <a:normAutofit/>
          </a:bodyPr>
          <a:lstStyle/>
          <a:p>
            <a:r>
              <a:rPr lang="sv-SE">
                <a:latin typeface="+mn-lt"/>
                <a:hlinkClick r:id="rId2"/>
              </a:rPr>
              <a:t>Nytt regeringsuppdrag till Boverket om gränsvärden för byggnaders klimatpåverkan - Klimatdeklaration - Boverket</a:t>
            </a:r>
            <a:endParaRPr lang="sv-SE">
              <a:latin typeface="+mn-lt"/>
            </a:endParaRPr>
          </a:p>
        </p:txBody>
      </p:sp>
      <p:sp>
        <p:nvSpPr>
          <p:cNvPr id="3" name="Underrubrik 2">
            <a:extLst>
              <a:ext uri="{FF2B5EF4-FFF2-40B4-BE49-F238E27FC236}">
                <a16:creationId xmlns:a16="http://schemas.microsoft.com/office/drawing/2014/main" id="{4AD73DFD-7493-5A7B-50BC-41BF1C0935F5}"/>
              </a:ext>
            </a:extLst>
          </p:cNvPr>
          <p:cNvSpPr>
            <a:spLocks noGrp="1"/>
          </p:cNvSpPr>
          <p:nvPr>
            <p:ph type="subTitle" idx="1"/>
          </p:nvPr>
        </p:nvSpPr>
        <p:spPr>
          <a:xfrm>
            <a:off x="631366" y="2946400"/>
            <a:ext cx="3693482" cy="2930872"/>
          </a:xfrm>
        </p:spPr>
        <p:txBody>
          <a:bodyPr>
            <a:normAutofit/>
          </a:bodyPr>
          <a:lstStyle/>
          <a:p>
            <a:r>
              <a:rPr lang="sv-SE" sz="1600" b="1">
                <a:latin typeface="+mn-lt"/>
              </a:rPr>
              <a:t>Mars 2025:</a:t>
            </a:r>
            <a:r>
              <a:rPr lang="sv-SE" sz="1600">
                <a:latin typeface="+mn-lt"/>
              </a:rPr>
              <a:t> Utkast på nivåer i diagram till höger</a:t>
            </a:r>
          </a:p>
        </p:txBody>
      </p:sp>
      <p:pic>
        <p:nvPicPr>
          <p:cNvPr id="6" name="Bildobjekt 5">
            <a:extLst>
              <a:ext uri="{FF2B5EF4-FFF2-40B4-BE49-F238E27FC236}">
                <a16:creationId xmlns:a16="http://schemas.microsoft.com/office/drawing/2014/main" id="{7B1AC2B1-AA1F-2582-A2B6-79F61E60EEDB}"/>
              </a:ext>
            </a:extLst>
          </p:cNvPr>
          <p:cNvPicPr>
            <a:picLocks noChangeAspect="1"/>
          </p:cNvPicPr>
          <p:nvPr/>
        </p:nvPicPr>
        <p:blipFill>
          <a:blip r:embed="rId3"/>
          <a:stretch>
            <a:fillRect/>
          </a:stretch>
        </p:blipFill>
        <p:spPr>
          <a:xfrm>
            <a:off x="4516886" y="17719"/>
            <a:ext cx="5467546" cy="6858000"/>
          </a:xfrm>
          <a:prstGeom prst="rect">
            <a:avLst/>
          </a:prstGeom>
        </p:spPr>
      </p:pic>
      <p:sp>
        <p:nvSpPr>
          <p:cNvPr id="5" name="Rektangel: rundade hörn 4">
            <a:extLst>
              <a:ext uri="{FF2B5EF4-FFF2-40B4-BE49-F238E27FC236}">
                <a16:creationId xmlns:a16="http://schemas.microsoft.com/office/drawing/2014/main" id="{C577FB97-CE32-BB1E-9701-3AC15E8D5B4B}"/>
              </a:ext>
            </a:extLst>
          </p:cNvPr>
          <p:cNvSpPr/>
          <p:nvPr/>
        </p:nvSpPr>
        <p:spPr>
          <a:xfrm>
            <a:off x="4324848" y="126999"/>
            <a:ext cx="5924052" cy="6713281"/>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600" b="0" i="0" u="none" strike="noStrike" kern="1200" cap="none" spc="0" normalizeH="0" baseline="0" noProof="0">
              <a:ln>
                <a:noFill/>
              </a:ln>
              <a:solidFill>
                <a:srgbClr val="5B9BD5">
                  <a:lumMod val="40000"/>
                  <a:lumOff val="60000"/>
                </a:srgbClr>
              </a:solidFill>
              <a:effectLst/>
              <a:uLnTx/>
              <a:uFillTx/>
              <a:ea typeface="+mn-ea"/>
              <a:cs typeface="+mn-cs"/>
            </a:endParaRPr>
          </a:p>
        </p:txBody>
      </p:sp>
      <p:cxnSp>
        <p:nvCxnSpPr>
          <p:cNvPr id="10" name="Rak koppling 9">
            <a:extLst>
              <a:ext uri="{FF2B5EF4-FFF2-40B4-BE49-F238E27FC236}">
                <a16:creationId xmlns:a16="http://schemas.microsoft.com/office/drawing/2014/main" id="{89DBD773-F7D6-1EEF-31D1-845BC23C4113}"/>
              </a:ext>
            </a:extLst>
          </p:cNvPr>
          <p:cNvCxnSpPr>
            <a:cxnSpLocks/>
          </p:cNvCxnSpPr>
          <p:nvPr/>
        </p:nvCxnSpPr>
        <p:spPr>
          <a:xfrm flipV="1">
            <a:off x="3621737" y="3283360"/>
            <a:ext cx="0" cy="102194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Rak pilkoppling 10">
            <a:extLst>
              <a:ext uri="{FF2B5EF4-FFF2-40B4-BE49-F238E27FC236}">
                <a16:creationId xmlns:a16="http://schemas.microsoft.com/office/drawing/2014/main" id="{535242DA-03D6-CF84-550B-B0A9DDC8B062}"/>
              </a:ext>
            </a:extLst>
          </p:cNvPr>
          <p:cNvCxnSpPr>
            <a:cxnSpLocks/>
          </p:cNvCxnSpPr>
          <p:nvPr/>
        </p:nvCxnSpPr>
        <p:spPr>
          <a:xfrm>
            <a:off x="3621737" y="4316708"/>
            <a:ext cx="520700" cy="0"/>
          </a:xfrm>
          <a:prstGeom prst="straightConnector1">
            <a:avLst/>
          </a:prstGeom>
          <a:ln w="12700">
            <a:solidFill>
              <a:schemeClr val="accent2">
                <a:lumMod val="75000"/>
              </a:schemeClr>
            </a:solidFill>
            <a:tailEnd type="triangle"/>
          </a:ln>
        </p:spPr>
        <p:style>
          <a:lnRef idx="1">
            <a:schemeClr val="accent2"/>
          </a:lnRef>
          <a:fillRef idx="0">
            <a:schemeClr val="accent2"/>
          </a:fillRef>
          <a:effectRef idx="0">
            <a:schemeClr val="accent2"/>
          </a:effectRef>
          <a:fontRef idx="minor">
            <a:schemeClr val="tx1"/>
          </a:fontRef>
        </p:style>
      </p:cxnSp>
      <p:cxnSp>
        <p:nvCxnSpPr>
          <p:cNvPr id="12" name="Rak koppling 11">
            <a:extLst>
              <a:ext uri="{FF2B5EF4-FFF2-40B4-BE49-F238E27FC236}">
                <a16:creationId xmlns:a16="http://schemas.microsoft.com/office/drawing/2014/main" id="{E3D617DB-6643-C41E-C62E-0F09A0060842}"/>
              </a:ext>
            </a:extLst>
          </p:cNvPr>
          <p:cNvCxnSpPr>
            <a:cxnSpLocks/>
          </p:cNvCxnSpPr>
          <p:nvPr/>
        </p:nvCxnSpPr>
        <p:spPr>
          <a:xfrm flipH="1">
            <a:off x="8521700" y="970421"/>
            <a:ext cx="1462737" cy="0"/>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062447"/>
      </p:ext>
    </p:extLst>
  </p:cSld>
  <p:clrMapOvr>
    <a:masterClrMapping/>
  </p:clrMapOvr>
</p:sld>
</file>

<file path=ppt/theme/theme1.xml><?xml version="1.0" encoding="utf-8"?>
<a:theme xmlns:a="http://schemas.openxmlformats.org/drawingml/2006/main" name="1_Office-tema">
  <a:themeElements>
    <a:clrScheme name="TreanoColors">
      <a:dk1>
        <a:sysClr val="windowText" lastClr="000000"/>
      </a:dk1>
      <a:lt1>
        <a:sysClr val="window" lastClr="FFFFFF"/>
      </a:lt1>
      <a:dk2>
        <a:srgbClr val="C8A977"/>
      </a:dk2>
      <a:lt2>
        <a:srgbClr val="00346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m LFM3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Textslides för olika A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1 M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a1 MS" id="{3EFB7128-534C-422E-8327-55048B6E52CD}" vid="{06F6AFDF-DA56-45A8-BF06-70E16DF2BF30}"/>
    </a:ext>
  </a:extLst>
</a:theme>
</file>

<file path=ppt/theme/theme5.xml><?xml version="1.0" encoding="utf-8"?>
<a:theme xmlns:a="http://schemas.openxmlformats.org/drawingml/2006/main" name="4_Arbetsgrupp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m LFM30">
  <a:themeElements>
    <a:clrScheme name="TreanoColors">
      <a:dk1>
        <a:sysClr val="windowText" lastClr="000000"/>
      </a:dk1>
      <a:lt1>
        <a:sysClr val="window" lastClr="FFFFFF"/>
      </a:lt1>
      <a:dk2>
        <a:srgbClr val="C8A977"/>
      </a:dk2>
      <a:lt2>
        <a:srgbClr val="00346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m LFM3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Om LFM3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numCol="2" rtlCol="0">
        <a:spAutoFit/>
      </a:bodyPr>
      <a:lstStyle>
        <a:defPPr marL="342900" algn="l">
          <a:spcBef>
            <a:spcPts val="0"/>
          </a:spcBef>
          <a:spcAft>
            <a:spcPts val="800"/>
          </a:spcAft>
          <a:defRPr sz="1200" b="1" dirty="0">
            <a:latin typeface="Garamond" panose="02020404030301010803"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3d86483-9da2-4d04-b901-dbbbd9cd9466">
      <Terms xmlns="http://schemas.microsoft.com/office/infopath/2007/PartnerControls"/>
    </lcf76f155ced4ddcb4097134ff3c332f>
    <TaxCatchAll xmlns="faf75845-ef9e-481f-a3e6-8e76689fe22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051E8FD726CA674DA0042CB92556B341" ma:contentTypeVersion="12" ma:contentTypeDescription="Skapa ett nytt dokument." ma:contentTypeScope="" ma:versionID="9fac46ad18bbdedfc18b4f64288d2098">
  <xsd:schema xmlns:xsd="http://www.w3.org/2001/XMLSchema" xmlns:xs="http://www.w3.org/2001/XMLSchema" xmlns:p="http://schemas.microsoft.com/office/2006/metadata/properties" xmlns:ns2="53d86483-9da2-4d04-b901-dbbbd9cd9466" xmlns:ns3="faf75845-ef9e-481f-a3e6-8e76689fe224" targetNamespace="http://schemas.microsoft.com/office/2006/metadata/properties" ma:root="true" ma:fieldsID="32835bba7d44924937c4435d11abf47b" ns2:_="" ns3:_="">
    <xsd:import namespace="53d86483-9da2-4d04-b901-dbbbd9cd9466"/>
    <xsd:import namespace="faf75845-ef9e-481f-a3e6-8e76689fe22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d86483-9da2-4d04-b901-dbbbd9cd94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62be1fb0-648f-4677-bb64-016b7653375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af75845-ef9e-481f-a3e6-8e76689fe224"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7afb219-6055-4e38-a2e0-9f2df49811fd}" ma:internalName="TaxCatchAll" ma:showField="CatchAllData" ma:web="faf75845-ef9e-481f-a3e6-8e76689fe2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B43486-6EE1-4B7F-9D48-994AFB47BDD5}">
  <ds:schemaRefs>
    <ds:schemaRef ds:uri="http://schemas.microsoft.com/office/2006/metadata/properties"/>
    <ds:schemaRef ds:uri="http://schemas.microsoft.com/office/infopath/2007/PartnerControls"/>
    <ds:schemaRef ds:uri="http://purl.org/dc/elements/1.1/"/>
    <ds:schemaRef ds:uri="http://purl.org/dc/dcmitype/"/>
    <ds:schemaRef ds:uri="http://schemas.microsoft.com/office/2006/documentManagement/types"/>
    <ds:schemaRef ds:uri="http://schemas.openxmlformats.org/package/2006/metadata/core-properties"/>
    <ds:schemaRef ds:uri="03f10240-6c75-4070-82e1-804a189072ab"/>
    <ds:schemaRef ds:uri="9e491c61-3955-448c-b766-a347df75b6b4"/>
    <ds:schemaRef ds:uri="http://www.w3.org/XML/1998/namespace"/>
    <ds:schemaRef ds:uri="http://purl.org/dc/terms/"/>
    <ds:schemaRef ds:uri="53d86483-9da2-4d04-b901-dbbbd9cd9466"/>
    <ds:schemaRef ds:uri="faf75845-ef9e-481f-a3e6-8e76689fe224"/>
  </ds:schemaRefs>
</ds:datastoreItem>
</file>

<file path=customXml/itemProps2.xml><?xml version="1.0" encoding="utf-8"?>
<ds:datastoreItem xmlns:ds="http://schemas.openxmlformats.org/officeDocument/2006/customXml" ds:itemID="{B33A53F4-2849-4F85-A9BC-DCE47AB35D2F}">
  <ds:schemaRefs>
    <ds:schemaRef ds:uri="http://schemas.microsoft.com/sharepoint/v3/contenttype/forms"/>
  </ds:schemaRefs>
</ds:datastoreItem>
</file>

<file path=customXml/itemProps3.xml><?xml version="1.0" encoding="utf-8"?>
<ds:datastoreItem xmlns:ds="http://schemas.openxmlformats.org/officeDocument/2006/customXml" ds:itemID="{F360B20B-1ACF-4FC6-9418-BB446D6494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d86483-9da2-4d04-b901-dbbbd9cd9466"/>
    <ds:schemaRef ds:uri="faf75845-ef9e-481f-a3e6-8e76689fe2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1712</TotalTime>
  <Words>7923</Words>
  <Application>Microsoft Office PowerPoint</Application>
  <PresentationFormat>Bredbild</PresentationFormat>
  <Paragraphs>1580</Paragraphs>
  <Slides>81</Slides>
  <Notes>25</Notes>
  <HiddenSlides>0</HiddenSlides>
  <MMClips>0</MMClips>
  <ScaleCrop>false</ScaleCrop>
  <HeadingPairs>
    <vt:vector size="8" baseType="variant">
      <vt:variant>
        <vt:lpstr>Använt teckensnitt</vt:lpstr>
      </vt:variant>
      <vt:variant>
        <vt:i4>16</vt:i4>
      </vt:variant>
      <vt:variant>
        <vt:lpstr>Tema</vt:lpstr>
      </vt:variant>
      <vt:variant>
        <vt:i4>10</vt:i4>
      </vt:variant>
      <vt:variant>
        <vt:lpstr>Serverprogram för OLE-inbäddning</vt:lpstr>
      </vt:variant>
      <vt:variant>
        <vt:i4>0</vt:i4>
      </vt:variant>
      <vt:variant>
        <vt:lpstr>Bildrubriker</vt:lpstr>
      </vt:variant>
      <vt:variant>
        <vt:i4>81</vt:i4>
      </vt:variant>
    </vt:vector>
  </HeadingPairs>
  <TitlesOfParts>
    <vt:vector size="107" baseType="lpstr">
      <vt:lpstr>微软雅黑</vt:lpstr>
      <vt:lpstr>AntartidaRounded Essential Ligh</vt:lpstr>
      <vt:lpstr>Aptos</vt:lpstr>
      <vt:lpstr>Arial</vt:lpstr>
      <vt:lpstr>Barlow Semi Condensed</vt:lpstr>
      <vt:lpstr>Barlow Semi Condensed Light</vt:lpstr>
      <vt:lpstr>Barlow Semi Condensed Medium</vt:lpstr>
      <vt:lpstr>Calibri</vt:lpstr>
      <vt:lpstr>Calibri Light</vt:lpstr>
      <vt:lpstr>Century Gothic</vt:lpstr>
      <vt:lpstr>Futura PT</vt:lpstr>
      <vt:lpstr>Futura PT Book</vt:lpstr>
      <vt:lpstr>Lucida Sans</vt:lpstr>
      <vt:lpstr>Tahoma</vt:lpstr>
      <vt:lpstr>Times New Roman</vt:lpstr>
      <vt:lpstr>Wingdings</vt:lpstr>
      <vt:lpstr>1_Office-tema</vt:lpstr>
      <vt:lpstr>1_Om LFM30</vt:lpstr>
      <vt:lpstr>3_Textslides för olika AG</vt:lpstr>
      <vt:lpstr>Tema1 MS</vt:lpstr>
      <vt:lpstr>4_Arbetsgrupper</vt:lpstr>
      <vt:lpstr>2_Om LFM30</vt:lpstr>
      <vt:lpstr>2_Office-tema</vt:lpstr>
      <vt:lpstr>3_Office-tema</vt:lpstr>
      <vt:lpstr>3_Om LFM30</vt:lpstr>
      <vt:lpstr>4_Om LFM30</vt:lpstr>
      <vt:lpstr>Klimatberäkningsstuga – Avsnitt 5</vt:lpstr>
      <vt:lpstr>Denna ppt består av 7 avsnitt (med tillhörande videos), samt fördjupningsmaterial - Avsnitt I: Inkluderar intro - Avsnitt 7: Inkluderar sammanfattning</vt:lpstr>
      <vt:lpstr>PowerPoint-presentation</vt:lpstr>
      <vt:lpstr>PowerPoint-presentation</vt:lpstr>
      <vt:lpstr>PowerPoint-presentation</vt:lpstr>
      <vt:lpstr>PowerPoint-presentation</vt:lpstr>
      <vt:lpstr>Steg 3. Klimatoptimera (Målgränsvärde; BATNEEC)</vt:lpstr>
      <vt:lpstr>Översikt</vt:lpstr>
      <vt:lpstr>PowerPoint-presentation</vt:lpstr>
      <vt:lpstr>Paketera åtgärder i ett lösningsförslag</vt:lpstr>
      <vt:lpstr>PowerPoint-presentation</vt:lpstr>
      <vt:lpstr>PowerPoint-presentation</vt:lpstr>
      <vt:lpstr>PowerPoint-presentation</vt:lpstr>
      <vt:lpstr>Steg 3: Klimatoptimera - översikt</vt:lpstr>
      <vt:lpstr>Definitioner och begrepp</vt:lpstr>
      <vt:lpstr>PowerPoint-presentation</vt:lpstr>
      <vt:lpstr>Gränssnitt – klimatberäkning (2022-2028): 1 (2)</vt:lpstr>
      <vt:lpstr>PowerPoint-presentation</vt:lpstr>
      <vt:lpstr>PowerPoint-presentation</vt:lpstr>
      <vt:lpstr>PowerPoint-presentation</vt:lpstr>
      <vt:lpstr>PowerPoint-presentation</vt:lpstr>
      <vt:lpstr>Referensvärden år 2015-2020 att jämföra med</vt:lpstr>
      <vt:lpstr>Referensvärde – två olika utgångspunkter</vt:lpstr>
      <vt:lpstr>Referensvärde att utgå ifrån, Boverket Gränsvärde och LFM30 målgränsvärde</vt:lpstr>
      <vt:lpstr>Vt 2025: LFM30 BATNEEC nivåer 2025-2030. Se länk</vt:lpstr>
      <vt:lpstr>PowerPoint-presentation</vt:lpstr>
      <vt:lpstr>Generiska referensvärde och målgränsvärde:  Kv 3 2025: Klimattrappa - Malmö stad </vt:lpstr>
      <vt:lpstr>PowerPoint-presentation</vt:lpstr>
      <vt:lpstr>När nöjd?   - BATNEEC – referensindikatorer  (Målgränsvärde, Mini-målgränsvärde, Bästa klimatval; metodik ta fram där det saknats)  - Boverket gränsvärde (gäller endast urval nyproduktion)</vt:lpstr>
      <vt:lpstr>Gränssnitt – klimatberäkning (2022-2028): 1 (2)</vt:lpstr>
      <vt:lpstr>PowerPoint-presentation</vt:lpstr>
      <vt:lpstr>PowerPoint-presentation</vt:lpstr>
      <vt:lpstr>Metodik – alternativ för framtagande av gränsvärde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Exempel på andra aktörer som sätter målgränsvärden: 43 kommuner sätter gränsvärden för växthusgaser från byggnader - Aktuell Hållbarhet </vt:lpstr>
      <vt:lpstr>Helsingborgs gränsvärdestrappa för klimatpåverkan i nyproduktion</vt:lpstr>
      <vt:lpstr>Hur Hur identifiera referensvärde att utgå ifrån, samt vad som är BATNEEC nivå?</vt:lpstr>
      <vt:lpstr>PowerPoint-presentation</vt:lpstr>
      <vt:lpstr>PowerPoint-presentation</vt:lpstr>
      <vt:lpstr>PowerPoint-presentation</vt:lpstr>
      <vt:lpstr>PowerPoint-presentation</vt:lpstr>
      <vt:lpstr>PowerPoint-presentation</vt:lpstr>
      <vt:lpstr>PowerPoint-presentation</vt:lpstr>
      <vt:lpstr>FÖRDJUPNING  Steg 3. Klimatoptimera (Målgränsvärde; BATNEEC)</vt:lpstr>
      <vt:lpstr>LFM30 arbete 2023-2024  Ej publicerad vers 1.8 av LFM30:S Metod för Klimatbudget, som använts i dialog med olika nyckelpersoner – som kan ha haft inverkan på Boverkets förslag 2023 / 2025</vt:lpstr>
      <vt:lpstr>Vt 2024 (vers 1.8): Framtidsspan 2027-2035 med arbetshypotes nå 75-90% minskning till 2030</vt:lpstr>
      <vt:lpstr>PowerPoint-presentation</vt:lpstr>
      <vt:lpstr>PowerPoint-presentation</vt:lpstr>
      <vt:lpstr>PowerPoint-presentation</vt:lpstr>
      <vt:lpstr>PowerPoint-presentation</vt:lpstr>
      <vt:lpstr>PowerPoint-presentation</vt:lpstr>
      <vt:lpstr>Förståelse för teknik, affär, och praktiska förutsättningar  centralt vid utvärdering av smörgåsbord av möjligheter och bedömning vad som är BATNEEC</vt:lpstr>
      <vt:lpstr>PowerPoint-presentation</vt:lpstr>
      <vt:lpstr>PowerPoint-presentation</vt:lpstr>
      <vt:lpstr>PowerPoint-presentation</vt:lpstr>
      <vt:lpstr>PowerPoint-presentation</vt:lpstr>
      <vt:lpstr>PowerPoint-presentation</vt:lpstr>
      <vt:lpstr>Byggaktörers egen kartläggning referensvärden – exempel på status vt 2025</vt:lpstr>
      <vt:lpstr>Boverkets förslag om gränsvärden alltför lamt anser branschen - Byggindustrin</vt:lpstr>
      <vt:lpstr>PowerPoint-presentation</vt:lpstr>
      <vt:lpstr>PowerPoint-presentation</vt:lpstr>
      <vt:lpstr>Steg 3: Klimatoptimera – Arbetsgång </vt:lpstr>
      <vt:lpstr>PowerPoint-presentation</vt:lpstr>
      <vt:lpstr>PowerPoint-presentation</vt:lpstr>
      <vt:lpstr>PowerPoint-presentation</vt:lpstr>
      <vt:lpstr>PowerPoint-presentation</vt:lpstr>
      <vt:lpstr>PowerPoint-presentation</vt:lpstr>
      <vt:lpstr>PowerPoint-presentation</vt:lpstr>
      <vt:lpstr>Övrigt</vt:lpstr>
      <vt:lpstr>PowerPoint-presentation</vt:lpstr>
      <vt:lpstr>PowerPoint-presentation</vt:lpstr>
      <vt:lpstr>Nytt regeringsuppdrag till Boverket om gränsvärden för byggnaders klimatpåverkan - Klimatdeklaration - Boverket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Lijin Zhou;andreas.holmgren@treano.se</dc:creator>
  <cp:lastModifiedBy>Andreas Holmgren</cp:lastModifiedBy>
  <cp:revision>4</cp:revision>
  <cp:lastPrinted>2025-08-25T07:01:21Z</cp:lastPrinted>
  <dcterms:created xsi:type="dcterms:W3CDTF">2025-02-26T14:09:33Z</dcterms:created>
  <dcterms:modified xsi:type="dcterms:W3CDTF">2026-02-03T08:36:30Z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0x010100051E8FD726CA674DA0042CB92556B341</vt:lpwstr>
  </property>
  <property fmtid="{D5CDD505-2E9C-101B-9397-08002B2CF9AE}" pid="3" name="Order">
    <vt:lpwstr>2616600.00000000</vt:lpwstr>
  </property>
  <property fmtid="{D5CDD505-2E9C-101B-9397-08002B2CF9AE}" pid="4" name="MediaServiceImageTags">
    <vt:lpwstr/>
  </property>
</Properties>
</file>