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6.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7.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8.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9.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0.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68" r:id="rId5"/>
    <p:sldMasterId id="2147483688" r:id="rId6"/>
    <p:sldMasterId id="2147483764" r:id="rId7"/>
    <p:sldMasterId id="2147483977" r:id="rId8"/>
    <p:sldMasterId id="2147484267" r:id="rId9"/>
    <p:sldMasterId id="2147484300" r:id="rId10"/>
    <p:sldMasterId id="2147484334" r:id="rId11"/>
    <p:sldMasterId id="2147484391" r:id="rId12"/>
    <p:sldMasterId id="2147484433" r:id="rId13"/>
    <p:sldMasterId id="2147484459" r:id="rId14"/>
  </p:sldMasterIdLst>
  <p:notesMasterIdLst>
    <p:notesMasterId r:id="rId202"/>
  </p:notesMasterIdLst>
  <p:handoutMasterIdLst>
    <p:handoutMasterId r:id="rId203"/>
  </p:handoutMasterIdLst>
  <p:sldIdLst>
    <p:sldId id="2147196032" r:id="rId15"/>
    <p:sldId id="2147196305" r:id="rId16"/>
    <p:sldId id="2147196381" r:id="rId17"/>
    <p:sldId id="2147196031" r:id="rId18"/>
    <p:sldId id="2147196376" r:id="rId19"/>
    <p:sldId id="2147196034" r:id="rId20"/>
    <p:sldId id="2147196299" r:id="rId21"/>
    <p:sldId id="2147195946" r:id="rId22"/>
    <p:sldId id="2147196211" r:id="rId23"/>
    <p:sldId id="1637" r:id="rId24"/>
    <p:sldId id="2147196382" r:id="rId25"/>
    <p:sldId id="2147196311" r:id="rId26"/>
    <p:sldId id="2147196289" r:id="rId27"/>
    <p:sldId id="2147196406" r:id="rId28"/>
    <p:sldId id="9028" r:id="rId29"/>
    <p:sldId id="2147196408" r:id="rId30"/>
    <p:sldId id="2147196308" r:id="rId31"/>
    <p:sldId id="2147196373" r:id="rId32"/>
    <p:sldId id="2147196300" r:id="rId33"/>
    <p:sldId id="2147196401" r:id="rId34"/>
    <p:sldId id="2147196402" r:id="rId35"/>
    <p:sldId id="2147196403" r:id="rId36"/>
    <p:sldId id="2147196404" r:id="rId37"/>
    <p:sldId id="2147196131" r:id="rId38"/>
    <p:sldId id="2147196214" r:id="rId39"/>
    <p:sldId id="2147196212" r:id="rId40"/>
    <p:sldId id="2147196141" r:id="rId41"/>
    <p:sldId id="2147196354" r:id="rId42"/>
    <p:sldId id="2147196143" r:id="rId43"/>
    <p:sldId id="2147196203" r:id="rId44"/>
    <p:sldId id="2147196082" r:id="rId45"/>
    <p:sldId id="2147196395" r:id="rId46"/>
    <p:sldId id="259" r:id="rId47"/>
    <p:sldId id="2147196163" r:id="rId48"/>
    <p:sldId id="2147196148" r:id="rId49"/>
    <p:sldId id="2147196157" r:id="rId50"/>
    <p:sldId id="2147196095" r:id="rId51"/>
    <p:sldId id="2147196097" r:id="rId52"/>
    <p:sldId id="2147196369" r:id="rId53"/>
    <p:sldId id="2147196370" r:id="rId54"/>
    <p:sldId id="2147196368" r:id="rId55"/>
    <p:sldId id="2147196188" r:id="rId56"/>
    <p:sldId id="2147196186" r:id="rId57"/>
    <p:sldId id="2147196206" r:id="rId58"/>
    <p:sldId id="2147196371" r:id="rId59"/>
    <p:sldId id="2147196372" r:id="rId60"/>
    <p:sldId id="2147196160" r:id="rId61"/>
    <p:sldId id="2147196151" r:id="rId62"/>
    <p:sldId id="2147196132" r:id="rId63"/>
    <p:sldId id="2147196142" r:id="rId64"/>
    <p:sldId id="2147196356" r:id="rId65"/>
    <p:sldId id="2147196388" r:id="rId66"/>
    <p:sldId id="2147196169" r:id="rId67"/>
    <p:sldId id="2147196162" r:id="rId68"/>
    <p:sldId id="2147196154" r:id="rId69"/>
    <p:sldId id="2147196096" r:id="rId70"/>
    <p:sldId id="2147196098" r:id="rId71"/>
    <p:sldId id="2147196168" r:id="rId72"/>
    <p:sldId id="2147196184" r:id="rId73"/>
    <p:sldId id="2147196189" r:id="rId74"/>
    <p:sldId id="2147196161" r:id="rId75"/>
    <p:sldId id="2147196152" r:id="rId76"/>
    <p:sldId id="2147195793" r:id="rId77"/>
    <p:sldId id="2147196374" r:id="rId78"/>
    <p:sldId id="2147196405" r:id="rId79"/>
    <p:sldId id="2147196092" r:id="rId80"/>
    <p:sldId id="2147196091" r:id="rId81"/>
    <p:sldId id="9012" r:id="rId82"/>
    <p:sldId id="2147196166" r:id="rId83"/>
    <p:sldId id="2147196103" r:id="rId84"/>
    <p:sldId id="2147196104" r:id="rId85"/>
    <p:sldId id="2147196105" r:id="rId86"/>
    <p:sldId id="2147195990" r:id="rId87"/>
    <p:sldId id="8978" r:id="rId88"/>
    <p:sldId id="8990" r:id="rId89"/>
    <p:sldId id="8980" r:id="rId90"/>
    <p:sldId id="8981" r:id="rId91"/>
    <p:sldId id="2147195857" r:id="rId92"/>
    <p:sldId id="8982" r:id="rId93"/>
    <p:sldId id="8987" r:id="rId94"/>
    <p:sldId id="2147195796" r:id="rId95"/>
    <p:sldId id="2147196199" r:id="rId96"/>
    <p:sldId id="2147196200" r:id="rId97"/>
    <p:sldId id="2147196191" r:id="rId98"/>
    <p:sldId id="2147196170" r:id="rId99"/>
    <p:sldId id="2147196190" r:id="rId100"/>
    <p:sldId id="2147196136" r:id="rId101"/>
    <p:sldId id="2147196167" r:id="rId102"/>
    <p:sldId id="2147195798" r:id="rId103"/>
    <p:sldId id="2147196137" r:id="rId104"/>
    <p:sldId id="2147196172" r:id="rId105"/>
    <p:sldId id="8974" r:id="rId106"/>
    <p:sldId id="2147195802" r:id="rId107"/>
    <p:sldId id="2147195797" r:id="rId108"/>
    <p:sldId id="2147196094" r:id="rId109"/>
    <p:sldId id="2147196201" r:id="rId110"/>
    <p:sldId id="2147196083" r:id="rId111"/>
    <p:sldId id="2147196171" r:id="rId112"/>
    <p:sldId id="2147195855" r:id="rId113"/>
    <p:sldId id="2147195856" r:id="rId114"/>
    <p:sldId id="2147196407" r:id="rId115"/>
    <p:sldId id="2147196178" r:id="rId116"/>
    <p:sldId id="2147196110" r:id="rId117"/>
    <p:sldId id="2147196111" r:id="rId118"/>
    <p:sldId id="2147196112" r:id="rId119"/>
    <p:sldId id="2147195790" r:id="rId120"/>
    <p:sldId id="2147195799" r:id="rId121"/>
    <p:sldId id="2147196318" r:id="rId122"/>
    <p:sldId id="2147196144" r:id="rId123"/>
    <p:sldId id="2147195997" r:id="rId124"/>
    <p:sldId id="2147196173" r:id="rId125"/>
    <p:sldId id="2147196174" r:id="rId126"/>
    <p:sldId id="2147196383" r:id="rId127"/>
    <p:sldId id="2147196366" r:id="rId128"/>
    <p:sldId id="2147196074" r:id="rId129"/>
    <p:sldId id="2147196086" r:id="rId130"/>
    <p:sldId id="2147196087" r:id="rId131"/>
    <p:sldId id="2147195979" r:id="rId132"/>
    <p:sldId id="2147195949" r:id="rId133"/>
    <p:sldId id="2147196115" r:id="rId134"/>
    <p:sldId id="2147195854" r:id="rId135"/>
    <p:sldId id="8986" r:id="rId136"/>
    <p:sldId id="8973" r:id="rId137"/>
    <p:sldId id="2147195800" r:id="rId138"/>
    <p:sldId id="2147196139" r:id="rId139"/>
    <p:sldId id="2147195801" r:id="rId140"/>
    <p:sldId id="2147196177" r:id="rId141"/>
    <p:sldId id="2147195794" r:id="rId142"/>
    <p:sldId id="2147196090" r:id="rId143"/>
    <p:sldId id="2147196164" r:id="rId144"/>
    <p:sldId id="2147196165" r:id="rId145"/>
    <p:sldId id="2147195952" r:id="rId146"/>
    <p:sldId id="2147196140" r:id="rId147"/>
    <p:sldId id="2147195999" r:id="rId148"/>
    <p:sldId id="2147196000" r:id="rId149"/>
    <p:sldId id="2147196180" r:id="rId150"/>
    <p:sldId id="2147195953" r:id="rId151"/>
    <p:sldId id="2147195955" r:id="rId152"/>
    <p:sldId id="2147196181" r:id="rId153"/>
    <p:sldId id="2147195936" r:id="rId154"/>
    <p:sldId id="2147195939" r:id="rId155"/>
    <p:sldId id="2147196183" r:id="rId156"/>
    <p:sldId id="2147196319" r:id="rId157"/>
    <p:sldId id="2147196378" r:id="rId158"/>
    <p:sldId id="2147195954" r:id="rId159"/>
    <p:sldId id="2147195863" r:id="rId160"/>
    <p:sldId id="2147196409" r:id="rId161"/>
    <p:sldId id="2147195861" r:id="rId162"/>
    <p:sldId id="2147195862" r:id="rId163"/>
    <p:sldId id="2147195866" r:id="rId164"/>
    <p:sldId id="2147195805" r:id="rId165"/>
    <p:sldId id="2147196386" r:id="rId166"/>
    <p:sldId id="2147196315" r:id="rId167"/>
    <p:sldId id="2147196316" r:id="rId168"/>
    <p:sldId id="2147196320" r:id="rId169"/>
    <p:sldId id="2147196334" r:id="rId170"/>
    <p:sldId id="2147196396" r:id="rId171"/>
    <p:sldId id="2147196397" r:id="rId172"/>
    <p:sldId id="2147196321" r:id="rId173"/>
    <p:sldId id="2147196343" r:id="rId174"/>
    <p:sldId id="2147196348" r:id="rId175"/>
    <p:sldId id="2147196322" r:id="rId176"/>
    <p:sldId id="2147196341" r:id="rId177"/>
    <p:sldId id="2147196349" r:id="rId178"/>
    <p:sldId id="2147196359" r:id="rId179"/>
    <p:sldId id="2147196324" r:id="rId180"/>
    <p:sldId id="2147196336" r:id="rId181"/>
    <p:sldId id="2147196350" r:id="rId182"/>
    <p:sldId id="2147196360" r:id="rId183"/>
    <p:sldId id="2147196363" r:id="rId184"/>
    <p:sldId id="2147196325" r:id="rId185"/>
    <p:sldId id="2147196338" r:id="rId186"/>
    <p:sldId id="2147196351" r:id="rId187"/>
    <p:sldId id="2147196326" r:id="rId188"/>
    <p:sldId id="2147196339" r:id="rId189"/>
    <p:sldId id="2147196352" r:id="rId190"/>
    <p:sldId id="2147196361" r:id="rId191"/>
    <p:sldId id="2147196327" r:id="rId192"/>
    <p:sldId id="2147196337" r:id="rId193"/>
    <p:sldId id="2147196353" r:id="rId194"/>
    <p:sldId id="2147196328" r:id="rId195"/>
    <p:sldId id="2147196329" r:id="rId196"/>
    <p:sldId id="2147196340" r:id="rId197"/>
    <p:sldId id="2147196358" r:id="rId198"/>
    <p:sldId id="2147196331" r:id="rId199"/>
    <p:sldId id="2147196357" r:id="rId200"/>
    <p:sldId id="2147196332" r:id="rId201"/>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vsnitt 3. Klimatberäkningsstuga ht 2025" id="{5DC0D7FB-74A5-4E01-B04E-99B551564648}">
          <p14:sldIdLst>
            <p14:sldId id="2147196032"/>
          </p14:sldIdLst>
        </p14:section>
        <p14:section name="Intro till detta avsnitt" id="{FE62072A-88F2-492F-A365-6C92A0B5AA32}">
          <p14:sldIdLst>
            <p14:sldId id="2147196305"/>
            <p14:sldId id="2147196381"/>
            <p14:sldId id="2147196031"/>
            <p14:sldId id="2147196376"/>
            <p14:sldId id="2147196034"/>
          </p14:sldIdLst>
        </p14:section>
        <p14:section name="Klimatberäkning" id="{ADD9F597-A7C3-490A-A07A-BD700C6A0535}">
          <p14:sldIdLst>
            <p14:sldId id="2147196299"/>
            <p14:sldId id="2147195946"/>
            <p14:sldId id="2147196211"/>
            <p14:sldId id="1637"/>
            <p14:sldId id="2147196382"/>
            <p14:sldId id="2147196311"/>
            <p14:sldId id="2147196289"/>
            <p14:sldId id="2147196406"/>
            <p14:sldId id="9028"/>
            <p14:sldId id="2147196408"/>
            <p14:sldId id="2147196308"/>
            <p14:sldId id="2147196373"/>
            <p14:sldId id="2147196300"/>
            <p14:sldId id="2147196401"/>
            <p14:sldId id="2147196402"/>
            <p14:sldId id="2147196403"/>
            <p14:sldId id="2147196404"/>
            <p14:sldId id="2147196131"/>
            <p14:sldId id="2147196214"/>
            <p14:sldId id="2147196212"/>
            <p14:sldId id="2147196141"/>
            <p14:sldId id="2147196354"/>
            <p14:sldId id="2147196143"/>
            <p14:sldId id="2147196203"/>
            <p14:sldId id="2147196082"/>
            <p14:sldId id="2147196395"/>
            <p14:sldId id="259"/>
            <p14:sldId id="2147196163"/>
            <p14:sldId id="2147196148"/>
            <p14:sldId id="2147196157"/>
            <p14:sldId id="2147196095"/>
            <p14:sldId id="2147196097"/>
            <p14:sldId id="2147196369"/>
            <p14:sldId id="2147196370"/>
            <p14:sldId id="2147196368"/>
            <p14:sldId id="2147196188"/>
            <p14:sldId id="2147196186"/>
            <p14:sldId id="2147196206"/>
            <p14:sldId id="2147196371"/>
            <p14:sldId id="2147196372"/>
            <p14:sldId id="2147196160"/>
            <p14:sldId id="2147196151"/>
            <p14:sldId id="2147196132"/>
            <p14:sldId id="2147196142"/>
            <p14:sldId id="2147196356"/>
            <p14:sldId id="2147196388"/>
            <p14:sldId id="2147196169"/>
            <p14:sldId id="2147196162"/>
            <p14:sldId id="2147196154"/>
            <p14:sldId id="2147196096"/>
            <p14:sldId id="2147196098"/>
            <p14:sldId id="2147196168"/>
            <p14:sldId id="2147196184"/>
            <p14:sldId id="2147196189"/>
            <p14:sldId id="2147196161"/>
            <p14:sldId id="2147196152"/>
            <p14:sldId id="2147195793"/>
            <p14:sldId id="2147196374"/>
            <p14:sldId id="2147196405"/>
            <p14:sldId id="2147196092"/>
            <p14:sldId id="2147196091"/>
            <p14:sldId id="9012"/>
            <p14:sldId id="2147196166"/>
            <p14:sldId id="2147196103"/>
            <p14:sldId id="2147196104"/>
            <p14:sldId id="2147196105"/>
            <p14:sldId id="2147195990"/>
            <p14:sldId id="8978"/>
            <p14:sldId id="8990"/>
            <p14:sldId id="8980"/>
            <p14:sldId id="8981"/>
            <p14:sldId id="2147195857"/>
            <p14:sldId id="8982"/>
            <p14:sldId id="8987"/>
            <p14:sldId id="2147195796"/>
            <p14:sldId id="2147196199"/>
            <p14:sldId id="2147196200"/>
            <p14:sldId id="2147196191"/>
            <p14:sldId id="2147196170"/>
            <p14:sldId id="2147196190"/>
            <p14:sldId id="2147196136"/>
            <p14:sldId id="2147196167"/>
            <p14:sldId id="2147195798"/>
            <p14:sldId id="2147196137"/>
            <p14:sldId id="2147196172"/>
            <p14:sldId id="8974"/>
            <p14:sldId id="2147195802"/>
            <p14:sldId id="2147195797"/>
            <p14:sldId id="2147196094"/>
            <p14:sldId id="2147196201"/>
            <p14:sldId id="2147196083"/>
            <p14:sldId id="2147196171"/>
            <p14:sldId id="2147195855"/>
            <p14:sldId id="2147195856"/>
            <p14:sldId id="2147196407"/>
            <p14:sldId id="2147196178"/>
            <p14:sldId id="2147196110"/>
            <p14:sldId id="2147196111"/>
            <p14:sldId id="2147196112"/>
            <p14:sldId id="2147195790"/>
            <p14:sldId id="2147195799"/>
            <p14:sldId id="2147196318"/>
            <p14:sldId id="2147196144"/>
            <p14:sldId id="2147195997"/>
            <p14:sldId id="2147196173"/>
            <p14:sldId id="2147196174"/>
          </p14:sldIdLst>
        </p14:section>
        <p14:section name="Information om klimatberäkning (ej beräkningskriterier)" id="{352B20FF-F616-4492-839F-8ECDF8622AE7}">
          <p14:sldIdLst>
            <p14:sldId id="2147196383"/>
            <p14:sldId id="2147196366"/>
            <p14:sldId id="2147196074"/>
            <p14:sldId id="2147196086"/>
            <p14:sldId id="2147196087"/>
            <p14:sldId id="2147195979"/>
            <p14:sldId id="2147195949"/>
            <p14:sldId id="2147196115"/>
            <p14:sldId id="2147195854"/>
            <p14:sldId id="8986"/>
            <p14:sldId id="8973"/>
            <p14:sldId id="2147195800"/>
            <p14:sldId id="2147196139"/>
            <p14:sldId id="2147195801"/>
            <p14:sldId id="2147196177"/>
            <p14:sldId id="2147195794"/>
            <p14:sldId id="2147196090"/>
            <p14:sldId id="2147196164"/>
            <p14:sldId id="2147196165"/>
            <p14:sldId id="2147195952"/>
            <p14:sldId id="2147196140"/>
            <p14:sldId id="2147195999"/>
            <p14:sldId id="2147196000"/>
            <p14:sldId id="2147196180"/>
            <p14:sldId id="2147195953"/>
            <p14:sldId id="2147195955"/>
            <p14:sldId id="2147196181"/>
            <p14:sldId id="2147195936"/>
            <p14:sldId id="2147195939"/>
            <p14:sldId id="2147196183"/>
            <p14:sldId id="2147196319"/>
            <p14:sldId id="2147196378"/>
            <p14:sldId id="2147195954"/>
            <p14:sldId id="2147195863"/>
            <p14:sldId id="2147196409"/>
            <p14:sldId id="2147195861"/>
            <p14:sldId id="2147195862"/>
            <p14:sldId id="2147195866"/>
            <p14:sldId id="2147195805"/>
            <p14:sldId id="2147196386"/>
          </p14:sldIdLst>
        </p14:section>
        <p14:section name="Steg 1. Fördjupning" id="{2DF918C4-302E-4875-8D4E-CCE95E837488}">
          <p14:sldIdLst>
            <p14:sldId id="2147196315"/>
            <p14:sldId id="2147196316"/>
            <p14:sldId id="2147196320"/>
            <p14:sldId id="2147196334"/>
            <p14:sldId id="2147196396"/>
            <p14:sldId id="2147196397"/>
            <p14:sldId id="2147196321"/>
            <p14:sldId id="2147196343"/>
            <p14:sldId id="2147196348"/>
            <p14:sldId id="2147196322"/>
            <p14:sldId id="2147196341"/>
            <p14:sldId id="2147196349"/>
            <p14:sldId id="2147196359"/>
            <p14:sldId id="2147196324"/>
            <p14:sldId id="2147196336"/>
            <p14:sldId id="2147196350"/>
            <p14:sldId id="2147196360"/>
            <p14:sldId id="2147196363"/>
            <p14:sldId id="2147196325"/>
            <p14:sldId id="2147196338"/>
            <p14:sldId id="2147196351"/>
            <p14:sldId id="2147196326"/>
            <p14:sldId id="2147196339"/>
            <p14:sldId id="2147196352"/>
            <p14:sldId id="2147196361"/>
            <p14:sldId id="2147196327"/>
            <p14:sldId id="2147196337"/>
            <p14:sldId id="2147196353"/>
            <p14:sldId id="2147196328"/>
            <p14:sldId id="2147196329"/>
            <p14:sldId id="2147196340"/>
            <p14:sldId id="2147196358"/>
            <p14:sldId id="2147196331"/>
            <p14:sldId id="2147196357"/>
            <p14:sldId id="21471963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C7DDFB-4613-D751-3132-CE7BBE9A0A5C}" name="Lijin Zhou" initials="LZ" userId="S::Lijin.Zhou@treano.se::756c7c0a-4386-4a38-995a-cadccc8595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DF0E7"/>
    <a:srgbClr val="FCBDB6"/>
    <a:srgbClr val="ECD9FF"/>
    <a:srgbClr val="FFFFFF"/>
    <a:srgbClr val="CC99FF"/>
    <a:srgbClr val="DEBDFF"/>
    <a:srgbClr val="95C773"/>
    <a:srgbClr val="D8EBCD"/>
    <a:srgbClr val="89C0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79" autoAdjust="0"/>
    <p:restoredTop sz="96247" autoAdjust="0"/>
  </p:normalViewPr>
  <p:slideViewPr>
    <p:cSldViewPr snapToGrid="0">
      <p:cViewPr varScale="1">
        <p:scale>
          <a:sx n="107" d="100"/>
          <a:sy n="107" d="100"/>
        </p:scale>
        <p:origin x="960" y="102"/>
      </p:cViewPr>
      <p:guideLst/>
    </p:cSldViewPr>
  </p:slideViewPr>
  <p:notesTextViewPr>
    <p:cViewPr>
      <p:scale>
        <a:sx n="3" d="2"/>
        <a:sy n="3" d="2"/>
      </p:scale>
      <p:origin x="0" y="0"/>
    </p:cViewPr>
  </p:notesTextViewPr>
  <p:sorterViewPr>
    <p:cViewPr>
      <p:scale>
        <a:sx n="100" d="100"/>
        <a:sy n="100" d="100"/>
      </p:scale>
      <p:origin x="0" y="-13848"/>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3.xml"/><Relationship Id="rId21" Type="http://schemas.openxmlformats.org/officeDocument/2006/relationships/slide" Target="slides/slide7.xml"/><Relationship Id="rId42" Type="http://schemas.openxmlformats.org/officeDocument/2006/relationships/slide" Target="slides/slide28.xml"/><Relationship Id="rId63" Type="http://schemas.openxmlformats.org/officeDocument/2006/relationships/slide" Target="slides/slide49.xml"/><Relationship Id="rId84" Type="http://schemas.openxmlformats.org/officeDocument/2006/relationships/slide" Target="slides/slide70.xml"/><Relationship Id="rId138" Type="http://schemas.openxmlformats.org/officeDocument/2006/relationships/slide" Target="slides/slide124.xml"/><Relationship Id="rId159" Type="http://schemas.openxmlformats.org/officeDocument/2006/relationships/slide" Target="slides/slide145.xml"/><Relationship Id="rId170" Type="http://schemas.openxmlformats.org/officeDocument/2006/relationships/slide" Target="slides/slide156.xml"/><Relationship Id="rId191" Type="http://schemas.openxmlformats.org/officeDocument/2006/relationships/slide" Target="slides/slide177.xml"/><Relationship Id="rId205" Type="http://schemas.openxmlformats.org/officeDocument/2006/relationships/viewProps" Target="viewProps.xml"/><Relationship Id="rId107" Type="http://schemas.openxmlformats.org/officeDocument/2006/relationships/slide" Target="slides/slide93.xml"/><Relationship Id="rId11" Type="http://schemas.openxmlformats.org/officeDocument/2006/relationships/slideMaster" Target="slideMasters/slideMaster8.xml"/><Relationship Id="rId32" Type="http://schemas.openxmlformats.org/officeDocument/2006/relationships/slide" Target="slides/slide18.xml"/><Relationship Id="rId53" Type="http://schemas.openxmlformats.org/officeDocument/2006/relationships/slide" Target="slides/slide39.xml"/><Relationship Id="rId74" Type="http://schemas.openxmlformats.org/officeDocument/2006/relationships/slide" Target="slides/slide60.xml"/><Relationship Id="rId128" Type="http://schemas.openxmlformats.org/officeDocument/2006/relationships/slide" Target="slides/slide114.xml"/><Relationship Id="rId149" Type="http://schemas.openxmlformats.org/officeDocument/2006/relationships/slide" Target="slides/slide135.xml"/><Relationship Id="rId5" Type="http://schemas.openxmlformats.org/officeDocument/2006/relationships/slideMaster" Target="slideMasters/slideMaster2.xml"/><Relationship Id="rId95" Type="http://schemas.openxmlformats.org/officeDocument/2006/relationships/slide" Target="slides/slide81.xml"/><Relationship Id="rId160" Type="http://schemas.openxmlformats.org/officeDocument/2006/relationships/slide" Target="slides/slide146.xml"/><Relationship Id="rId181" Type="http://schemas.openxmlformats.org/officeDocument/2006/relationships/slide" Target="slides/slide167.xml"/><Relationship Id="rId22" Type="http://schemas.openxmlformats.org/officeDocument/2006/relationships/slide" Target="slides/slide8.xml"/><Relationship Id="rId43" Type="http://schemas.openxmlformats.org/officeDocument/2006/relationships/slide" Target="slides/slide29.xml"/><Relationship Id="rId64" Type="http://schemas.openxmlformats.org/officeDocument/2006/relationships/slide" Target="slides/slide50.xml"/><Relationship Id="rId118" Type="http://schemas.openxmlformats.org/officeDocument/2006/relationships/slide" Target="slides/slide104.xml"/><Relationship Id="rId139" Type="http://schemas.openxmlformats.org/officeDocument/2006/relationships/slide" Target="slides/slide125.xml"/><Relationship Id="rId85" Type="http://schemas.openxmlformats.org/officeDocument/2006/relationships/slide" Target="slides/slide71.xml"/><Relationship Id="rId150" Type="http://schemas.openxmlformats.org/officeDocument/2006/relationships/slide" Target="slides/slide136.xml"/><Relationship Id="rId171" Type="http://schemas.openxmlformats.org/officeDocument/2006/relationships/slide" Target="slides/slide157.xml"/><Relationship Id="rId192" Type="http://schemas.openxmlformats.org/officeDocument/2006/relationships/slide" Target="slides/slide178.xml"/><Relationship Id="rId206" Type="http://schemas.openxmlformats.org/officeDocument/2006/relationships/theme" Target="theme/theme1.xml"/><Relationship Id="rId12" Type="http://schemas.openxmlformats.org/officeDocument/2006/relationships/slideMaster" Target="slideMasters/slideMaster9.xml"/><Relationship Id="rId33" Type="http://schemas.openxmlformats.org/officeDocument/2006/relationships/slide" Target="slides/slide19.xml"/><Relationship Id="rId108" Type="http://schemas.openxmlformats.org/officeDocument/2006/relationships/slide" Target="slides/slide94.xml"/><Relationship Id="rId129" Type="http://schemas.openxmlformats.org/officeDocument/2006/relationships/slide" Target="slides/slide115.xml"/><Relationship Id="rId54" Type="http://schemas.openxmlformats.org/officeDocument/2006/relationships/slide" Target="slides/slide40.xml"/><Relationship Id="rId75" Type="http://schemas.openxmlformats.org/officeDocument/2006/relationships/slide" Target="slides/slide61.xml"/><Relationship Id="rId96" Type="http://schemas.openxmlformats.org/officeDocument/2006/relationships/slide" Target="slides/slide82.xml"/><Relationship Id="rId140" Type="http://schemas.openxmlformats.org/officeDocument/2006/relationships/slide" Target="slides/slide126.xml"/><Relationship Id="rId161" Type="http://schemas.openxmlformats.org/officeDocument/2006/relationships/slide" Target="slides/slide147.xml"/><Relationship Id="rId182" Type="http://schemas.openxmlformats.org/officeDocument/2006/relationships/slide" Target="slides/slide168.xml"/><Relationship Id="rId6" Type="http://schemas.openxmlformats.org/officeDocument/2006/relationships/slideMaster" Target="slideMasters/slideMaster3.xml"/><Relationship Id="rId23" Type="http://schemas.openxmlformats.org/officeDocument/2006/relationships/slide" Target="slides/slide9.xml"/><Relationship Id="rId119" Type="http://schemas.openxmlformats.org/officeDocument/2006/relationships/slide" Target="slides/slide105.xml"/><Relationship Id="rId44" Type="http://schemas.openxmlformats.org/officeDocument/2006/relationships/slide" Target="slides/slide30.xml"/><Relationship Id="rId65" Type="http://schemas.openxmlformats.org/officeDocument/2006/relationships/slide" Target="slides/slide51.xml"/><Relationship Id="rId86" Type="http://schemas.openxmlformats.org/officeDocument/2006/relationships/slide" Target="slides/slide72.xml"/><Relationship Id="rId130" Type="http://schemas.openxmlformats.org/officeDocument/2006/relationships/slide" Target="slides/slide116.xml"/><Relationship Id="rId151" Type="http://schemas.openxmlformats.org/officeDocument/2006/relationships/slide" Target="slides/slide137.xml"/><Relationship Id="rId172" Type="http://schemas.openxmlformats.org/officeDocument/2006/relationships/slide" Target="slides/slide158.xml"/><Relationship Id="rId193" Type="http://schemas.openxmlformats.org/officeDocument/2006/relationships/slide" Target="slides/slide179.xml"/><Relationship Id="rId207" Type="http://schemas.openxmlformats.org/officeDocument/2006/relationships/tableStyles" Target="tableStyles.xml"/><Relationship Id="rId13" Type="http://schemas.openxmlformats.org/officeDocument/2006/relationships/slideMaster" Target="slideMasters/slideMaster10.xml"/><Relationship Id="rId109" Type="http://schemas.openxmlformats.org/officeDocument/2006/relationships/slide" Target="slides/slide95.xml"/><Relationship Id="rId34" Type="http://schemas.openxmlformats.org/officeDocument/2006/relationships/slide" Target="slides/slide20.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20" Type="http://schemas.openxmlformats.org/officeDocument/2006/relationships/slide" Target="slides/slide106.xml"/><Relationship Id="rId141" Type="http://schemas.openxmlformats.org/officeDocument/2006/relationships/slide" Target="slides/slide127.xml"/><Relationship Id="rId7" Type="http://schemas.openxmlformats.org/officeDocument/2006/relationships/slideMaster" Target="slideMasters/slideMaster4.xml"/><Relationship Id="rId162" Type="http://schemas.openxmlformats.org/officeDocument/2006/relationships/slide" Target="slides/slide148.xml"/><Relationship Id="rId183" Type="http://schemas.openxmlformats.org/officeDocument/2006/relationships/slide" Target="slides/slide169.xml"/><Relationship Id="rId24" Type="http://schemas.openxmlformats.org/officeDocument/2006/relationships/slide" Target="slides/slide10.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slide" Target="slides/slide96.xml"/><Relationship Id="rId131" Type="http://schemas.openxmlformats.org/officeDocument/2006/relationships/slide" Target="slides/slide117.xml"/><Relationship Id="rId61" Type="http://schemas.openxmlformats.org/officeDocument/2006/relationships/slide" Target="slides/slide47.xml"/><Relationship Id="rId82" Type="http://schemas.openxmlformats.org/officeDocument/2006/relationships/slide" Target="slides/slide68.xml"/><Relationship Id="rId152" Type="http://schemas.openxmlformats.org/officeDocument/2006/relationships/slide" Target="slides/slide138.xml"/><Relationship Id="rId173" Type="http://schemas.openxmlformats.org/officeDocument/2006/relationships/slide" Target="slides/slide159.xml"/><Relationship Id="rId194" Type="http://schemas.openxmlformats.org/officeDocument/2006/relationships/slide" Target="slides/slide180.xml"/><Relationship Id="rId199" Type="http://schemas.openxmlformats.org/officeDocument/2006/relationships/slide" Target="slides/slide185.xml"/><Relationship Id="rId203" Type="http://schemas.openxmlformats.org/officeDocument/2006/relationships/handoutMaster" Target="handoutMasters/handoutMaster1.xml"/><Relationship Id="rId208" Type="http://schemas.microsoft.com/office/2016/11/relationships/changesInfo" Target="changesInfos/changesInfo1.xml"/><Relationship Id="rId19" Type="http://schemas.openxmlformats.org/officeDocument/2006/relationships/slide" Target="slides/slide5.xml"/><Relationship Id="rId14" Type="http://schemas.openxmlformats.org/officeDocument/2006/relationships/slideMaster" Target="slideMasters/slideMaster11.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slide" Target="slides/slide91.xml"/><Relationship Id="rId126" Type="http://schemas.openxmlformats.org/officeDocument/2006/relationships/slide" Target="slides/slide112.xml"/><Relationship Id="rId147" Type="http://schemas.openxmlformats.org/officeDocument/2006/relationships/slide" Target="slides/slide133.xml"/><Relationship Id="rId168" Type="http://schemas.openxmlformats.org/officeDocument/2006/relationships/slide" Target="slides/slide154.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121" Type="http://schemas.openxmlformats.org/officeDocument/2006/relationships/slide" Target="slides/slide107.xml"/><Relationship Id="rId142" Type="http://schemas.openxmlformats.org/officeDocument/2006/relationships/slide" Target="slides/slide128.xml"/><Relationship Id="rId163" Type="http://schemas.openxmlformats.org/officeDocument/2006/relationships/slide" Target="slides/slide149.xml"/><Relationship Id="rId184" Type="http://schemas.openxmlformats.org/officeDocument/2006/relationships/slide" Target="slides/slide170.xml"/><Relationship Id="rId189" Type="http://schemas.openxmlformats.org/officeDocument/2006/relationships/slide" Target="slides/slide175.xml"/><Relationship Id="rId3" Type="http://schemas.openxmlformats.org/officeDocument/2006/relationships/customXml" Target="../customXml/item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116" Type="http://schemas.openxmlformats.org/officeDocument/2006/relationships/slide" Target="slides/slide102.xml"/><Relationship Id="rId137" Type="http://schemas.openxmlformats.org/officeDocument/2006/relationships/slide" Target="slides/slide123.xml"/><Relationship Id="rId158" Type="http://schemas.openxmlformats.org/officeDocument/2006/relationships/slide" Target="slides/slide144.xml"/><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88" Type="http://schemas.openxmlformats.org/officeDocument/2006/relationships/slide" Target="slides/slide74.xml"/><Relationship Id="rId111" Type="http://schemas.openxmlformats.org/officeDocument/2006/relationships/slide" Target="slides/slide97.xml"/><Relationship Id="rId132" Type="http://schemas.openxmlformats.org/officeDocument/2006/relationships/slide" Target="slides/slide118.xml"/><Relationship Id="rId153" Type="http://schemas.openxmlformats.org/officeDocument/2006/relationships/slide" Target="slides/slide139.xml"/><Relationship Id="rId174" Type="http://schemas.openxmlformats.org/officeDocument/2006/relationships/slide" Target="slides/slide160.xml"/><Relationship Id="rId179" Type="http://schemas.openxmlformats.org/officeDocument/2006/relationships/slide" Target="slides/slide165.xml"/><Relationship Id="rId195" Type="http://schemas.openxmlformats.org/officeDocument/2006/relationships/slide" Target="slides/slide181.xml"/><Relationship Id="rId209" Type="http://schemas.microsoft.com/office/2018/10/relationships/authors" Target="authors.xml"/><Relationship Id="rId190" Type="http://schemas.openxmlformats.org/officeDocument/2006/relationships/slide" Target="slides/slide176.xml"/><Relationship Id="rId204" Type="http://schemas.openxmlformats.org/officeDocument/2006/relationships/presProps" Target="presProps.xml"/><Relationship Id="rId15" Type="http://schemas.openxmlformats.org/officeDocument/2006/relationships/slide" Target="slides/slide1.xml"/><Relationship Id="rId36" Type="http://schemas.openxmlformats.org/officeDocument/2006/relationships/slide" Target="slides/slide22.xml"/><Relationship Id="rId57" Type="http://schemas.openxmlformats.org/officeDocument/2006/relationships/slide" Target="slides/slide43.xml"/><Relationship Id="rId106" Type="http://schemas.openxmlformats.org/officeDocument/2006/relationships/slide" Target="slides/slide92.xml"/><Relationship Id="rId127" Type="http://schemas.openxmlformats.org/officeDocument/2006/relationships/slide" Target="slides/slide113.xml"/><Relationship Id="rId10" Type="http://schemas.openxmlformats.org/officeDocument/2006/relationships/slideMaster" Target="slideMasters/slideMaster7.xml"/><Relationship Id="rId31" Type="http://schemas.openxmlformats.org/officeDocument/2006/relationships/slide" Target="slides/slide17.xml"/><Relationship Id="rId52" Type="http://schemas.openxmlformats.org/officeDocument/2006/relationships/slide" Target="slides/slide38.xml"/><Relationship Id="rId73" Type="http://schemas.openxmlformats.org/officeDocument/2006/relationships/slide" Target="slides/slide59.xml"/><Relationship Id="rId78" Type="http://schemas.openxmlformats.org/officeDocument/2006/relationships/slide" Target="slides/slide64.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122" Type="http://schemas.openxmlformats.org/officeDocument/2006/relationships/slide" Target="slides/slide108.xml"/><Relationship Id="rId143" Type="http://schemas.openxmlformats.org/officeDocument/2006/relationships/slide" Target="slides/slide129.xml"/><Relationship Id="rId148" Type="http://schemas.openxmlformats.org/officeDocument/2006/relationships/slide" Target="slides/slide134.xml"/><Relationship Id="rId164" Type="http://schemas.openxmlformats.org/officeDocument/2006/relationships/slide" Target="slides/slide150.xml"/><Relationship Id="rId169" Type="http://schemas.openxmlformats.org/officeDocument/2006/relationships/slide" Target="slides/slide155.xml"/><Relationship Id="rId185" Type="http://schemas.openxmlformats.org/officeDocument/2006/relationships/slide" Target="slides/slide171.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66.xml"/><Relationship Id="rId26" Type="http://schemas.openxmlformats.org/officeDocument/2006/relationships/slide" Target="slides/slide12.xml"/><Relationship Id="rId47" Type="http://schemas.openxmlformats.org/officeDocument/2006/relationships/slide" Target="slides/slide33.xml"/><Relationship Id="rId68" Type="http://schemas.openxmlformats.org/officeDocument/2006/relationships/slide" Target="slides/slide54.xml"/><Relationship Id="rId89" Type="http://schemas.openxmlformats.org/officeDocument/2006/relationships/slide" Target="slides/slide75.xml"/><Relationship Id="rId112" Type="http://schemas.openxmlformats.org/officeDocument/2006/relationships/slide" Target="slides/slide98.xml"/><Relationship Id="rId133" Type="http://schemas.openxmlformats.org/officeDocument/2006/relationships/slide" Target="slides/slide119.xml"/><Relationship Id="rId154" Type="http://schemas.openxmlformats.org/officeDocument/2006/relationships/slide" Target="slides/slide140.xml"/><Relationship Id="rId175" Type="http://schemas.openxmlformats.org/officeDocument/2006/relationships/slide" Target="slides/slide161.xml"/><Relationship Id="rId196" Type="http://schemas.openxmlformats.org/officeDocument/2006/relationships/slide" Target="slides/slide182.xml"/><Relationship Id="rId200" Type="http://schemas.openxmlformats.org/officeDocument/2006/relationships/slide" Target="slides/slide186.xml"/><Relationship Id="rId16" Type="http://schemas.openxmlformats.org/officeDocument/2006/relationships/slide" Target="slides/slide2.xml"/><Relationship Id="rId37" Type="http://schemas.openxmlformats.org/officeDocument/2006/relationships/slide" Target="slides/slide23.xml"/><Relationship Id="rId58" Type="http://schemas.openxmlformats.org/officeDocument/2006/relationships/slide" Target="slides/slide44.xml"/><Relationship Id="rId79" Type="http://schemas.openxmlformats.org/officeDocument/2006/relationships/slide" Target="slides/slide65.xml"/><Relationship Id="rId102" Type="http://schemas.openxmlformats.org/officeDocument/2006/relationships/slide" Target="slides/slide88.xml"/><Relationship Id="rId123" Type="http://schemas.openxmlformats.org/officeDocument/2006/relationships/slide" Target="slides/slide109.xml"/><Relationship Id="rId144" Type="http://schemas.openxmlformats.org/officeDocument/2006/relationships/slide" Target="slides/slide130.xml"/><Relationship Id="rId90" Type="http://schemas.openxmlformats.org/officeDocument/2006/relationships/slide" Target="slides/slide76.xml"/><Relationship Id="rId165" Type="http://schemas.openxmlformats.org/officeDocument/2006/relationships/slide" Target="slides/slide151.xml"/><Relationship Id="rId186" Type="http://schemas.openxmlformats.org/officeDocument/2006/relationships/slide" Target="slides/slide172.xml"/><Relationship Id="rId27" Type="http://schemas.openxmlformats.org/officeDocument/2006/relationships/slide" Target="slides/slide13.xml"/><Relationship Id="rId48" Type="http://schemas.openxmlformats.org/officeDocument/2006/relationships/slide" Target="slides/slide34.xml"/><Relationship Id="rId69" Type="http://schemas.openxmlformats.org/officeDocument/2006/relationships/slide" Target="slides/slide55.xml"/><Relationship Id="rId113" Type="http://schemas.openxmlformats.org/officeDocument/2006/relationships/slide" Target="slides/slide99.xml"/><Relationship Id="rId134" Type="http://schemas.openxmlformats.org/officeDocument/2006/relationships/slide" Target="slides/slide120.xml"/><Relationship Id="rId80" Type="http://schemas.openxmlformats.org/officeDocument/2006/relationships/slide" Target="slides/slide66.xml"/><Relationship Id="rId155" Type="http://schemas.openxmlformats.org/officeDocument/2006/relationships/slide" Target="slides/slide141.xml"/><Relationship Id="rId176" Type="http://schemas.openxmlformats.org/officeDocument/2006/relationships/slide" Target="slides/slide162.xml"/><Relationship Id="rId197" Type="http://schemas.openxmlformats.org/officeDocument/2006/relationships/slide" Target="slides/slide183.xml"/><Relationship Id="rId201" Type="http://schemas.openxmlformats.org/officeDocument/2006/relationships/slide" Target="slides/slide187.xml"/><Relationship Id="rId17" Type="http://schemas.openxmlformats.org/officeDocument/2006/relationships/slide" Target="slides/slide3.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24" Type="http://schemas.openxmlformats.org/officeDocument/2006/relationships/slide" Target="slides/slide110.xml"/><Relationship Id="rId70" Type="http://schemas.openxmlformats.org/officeDocument/2006/relationships/slide" Target="slides/slide56.xml"/><Relationship Id="rId91" Type="http://schemas.openxmlformats.org/officeDocument/2006/relationships/slide" Target="slides/slide77.xml"/><Relationship Id="rId145" Type="http://schemas.openxmlformats.org/officeDocument/2006/relationships/slide" Target="slides/slide131.xml"/><Relationship Id="rId166" Type="http://schemas.openxmlformats.org/officeDocument/2006/relationships/slide" Target="slides/slide152.xml"/><Relationship Id="rId187" Type="http://schemas.openxmlformats.org/officeDocument/2006/relationships/slide" Target="slides/slide173.xml"/><Relationship Id="rId1" Type="http://schemas.openxmlformats.org/officeDocument/2006/relationships/customXml" Target="../customXml/item1.xml"/><Relationship Id="rId28" Type="http://schemas.openxmlformats.org/officeDocument/2006/relationships/slide" Target="slides/slide14.xml"/><Relationship Id="rId49" Type="http://schemas.openxmlformats.org/officeDocument/2006/relationships/slide" Target="slides/slide35.xml"/><Relationship Id="rId114" Type="http://schemas.openxmlformats.org/officeDocument/2006/relationships/slide" Target="slides/slide100.xml"/><Relationship Id="rId60" Type="http://schemas.openxmlformats.org/officeDocument/2006/relationships/slide" Target="slides/slide46.xml"/><Relationship Id="rId81" Type="http://schemas.openxmlformats.org/officeDocument/2006/relationships/slide" Target="slides/slide67.xml"/><Relationship Id="rId135" Type="http://schemas.openxmlformats.org/officeDocument/2006/relationships/slide" Target="slides/slide121.xml"/><Relationship Id="rId156" Type="http://schemas.openxmlformats.org/officeDocument/2006/relationships/slide" Target="slides/slide142.xml"/><Relationship Id="rId177" Type="http://schemas.openxmlformats.org/officeDocument/2006/relationships/slide" Target="slides/slide163.xml"/><Relationship Id="rId198" Type="http://schemas.openxmlformats.org/officeDocument/2006/relationships/slide" Target="slides/slide184.xml"/><Relationship Id="rId202" Type="http://schemas.openxmlformats.org/officeDocument/2006/relationships/notesMaster" Target="notesMasters/notesMaster1.xml"/><Relationship Id="rId18" Type="http://schemas.openxmlformats.org/officeDocument/2006/relationships/slide" Target="slides/slide4.xml"/><Relationship Id="rId39" Type="http://schemas.openxmlformats.org/officeDocument/2006/relationships/slide" Target="slides/slide25.xml"/><Relationship Id="rId50" Type="http://schemas.openxmlformats.org/officeDocument/2006/relationships/slide" Target="slides/slide36.xml"/><Relationship Id="rId104" Type="http://schemas.openxmlformats.org/officeDocument/2006/relationships/slide" Target="slides/slide90.xml"/><Relationship Id="rId125" Type="http://schemas.openxmlformats.org/officeDocument/2006/relationships/slide" Target="slides/slide111.xml"/><Relationship Id="rId146" Type="http://schemas.openxmlformats.org/officeDocument/2006/relationships/slide" Target="slides/slide132.xml"/><Relationship Id="rId167" Type="http://schemas.openxmlformats.org/officeDocument/2006/relationships/slide" Target="slides/slide153.xml"/><Relationship Id="rId188" Type="http://schemas.openxmlformats.org/officeDocument/2006/relationships/slide" Target="slides/slide174.xml"/><Relationship Id="rId71" Type="http://schemas.openxmlformats.org/officeDocument/2006/relationships/slide" Target="slides/slide57.xml"/><Relationship Id="rId92" Type="http://schemas.openxmlformats.org/officeDocument/2006/relationships/slide" Target="slides/slide78.xml"/><Relationship Id="rId2" Type="http://schemas.openxmlformats.org/officeDocument/2006/relationships/customXml" Target="../customXml/item2.xml"/><Relationship Id="rId29" Type="http://schemas.openxmlformats.org/officeDocument/2006/relationships/slide" Target="slides/slide15.xml"/><Relationship Id="rId40" Type="http://schemas.openxmlformats.org/officeDocument/2006/relationships/slide" Target="slides/slide26.xml"/><Relationship Id="rId115" Type="http://schemas.openxmlformats.org/officeDocument/2006/relationships/slide" Target="slides/slide101.xml"/><Relationship Id="rId136" Type="http://schemas.openxmlformats.org/officeDocument/2006/relationships/slide" Target="slides/slide122.xml"/><Relationship Id="rId157" Type="http://schemas.openxmlformats.org/officeDocument/2006/relationships/slide" Target="slides/slide143.xml"/><Relationship Id="rId178" Type="http://schemas.openxmlformats.org/officeDocument/2006/relationships/slide" Target="slides/slide16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jin Zhou" userId="756c7c0a-4386-4a38-995a-cadccc859560" providerId="ADAL" clId="{5D6584F2-6516-4104-8D93-578880F776DA}"/>
    <pc:docChg chg="undo redo custSel addSld delSld modSld sldOrd delMainMaster addSection delSection modSection">
      <pc:chgData name="Lijin Zhou" userId="756c7c0a-4386-4a38-995a-cadccc859560" providerId="ADAL" clId="{5D6584F2-6516-4104-8D93-578880F776DA}" dt="2025-10-03T12:41:54.814" v="28498" actId="14100"/>
      <pc:docMkLst>
        <pc:docMk/>
      </pc:docMkLst>
      <pc:sldChg chg="addSp delSp modSp mod">
        <pc:chgData name="Lijin Zhou" userId="756c7c0a-4386-4a38-995a-cadccc859560" providerId="ADAL" clId="{5D6584F2-6516-4104-8D93-578880F776DA}" dt="2025-09-26T11:30:01.877" v="24655" actId="1076"/>
        <pc:sldMkLst>
          <pc:docMk/>
          <pc:sldMk cId="2515198529" sldId="259"/>
        </pc:sldMkLst>
      </pc:sldChg>
      <pc:sldChg chg="del">
        <pc:chgData name="Lijin Zhou" userId="756c7c0a-4386-4a38-995a-cadccc859560" providerId="ADAL" clId="{5D6584F2-6516-4104-8D93-578880F776DA}" dt="2025-09-24T06:29:38.273" v="22138" actId="47"/>
        <pc:sldMkLst>
          <pc:docMk/>
          <pc:sldMk cId="3195558944" sldId="1557"/>
        </pc:sldMkLst>
      </pc:sldChg>
      <pc:sldChg chg="del">
        <pc:chgData name="Lijin Zhou" userId="756c7c0a-4386-4a38-995a-cadccc859560" providerId="ADAL" clId="{5D6584F2-6516-4104-8D93-578880F776DA}" dt="2025-09-24T06:28:37.339" v="22132" actId="47"/>
        <pc:sldMkLst>
          <pc:docMk/>
          <pc:sldMk cId="486339261" sldId="1604"/>
        </pc:sldMkLst>
      </pc:sldChg>
      <pc:sldChg chg="addSp delSp modSp mod">
        <pc:chgData name="Lijin Zhou" userId="756c7c0a-4386-4a38-995a-cadccc859560" providerId="ADAL" clId="{5D6584F2-6516-4104-8D93-578880F776DA}" dt="2025-09-26T11:27:35.731" v="24646" actId="1076"/>
        <pc:sldMkLst>
          <pc:docMk/>
          <pc:sldMk cId="3929579849" sldId="1637"/>
        </pc:sldMkLst>
      </pc:sldChg>
      <pc:sldChg chg="del">
        <pc:chgData name="Lijin Zhou" userId="756c7c0a-4386-4a38-995a-cadccc859560" providerId="ADAL" clId="{5D6584F2-6516-4104-8D93-578880F776DA}" dt="2025-09-24T06:29:38.273" v="22138" actId="47"/>
        <pc:sldMkLst>
          <pc:docMk/>
          <pc:sldMk cId="1444719093" sldId="2578"/>
        </pc:sldMkLst>
      </pc:sldChg>
      <pc:sldChg chg="del">
        <pc:chgData name="Lijin Zhou" userId="756c7c0a-4386-4a38-995a-cadccc859560" providerId="ADAL" clId="{5D6584F2-6516-4104-8D93-578880F776DA}" dt="2025-09-24T06:29:38.273" v="22138" actId="47"/>
        <pc:sldMkLst>
          <pc:docMk/>
          <pc:sldMk cId="3109008355" sldId="2579"/>
        </pc:sldMkLst>
      </pc:sldChg>
      <pc:sldChg chg="del">
        <pc:chgData name="Lijin Zhou" userId="756c7c0a-4386-4a38-995a-cadccc859560" providerId="ADAL" clId="{5D6584F2-6516-4104-8D93-578880F776DA}" dt="2025-09-24T06:29:38.273" v="22138" actId="47"/>
        <pc:sldMkLst>
          <pc:docMk/>
          <pc:sldMk cId="3979032954" sldId="2729"/>
        </pc:sldMkLst>
      </pc:sldChg>
      <pc:sldChg chg="del">
        <pc:chgData name="Lijin Zhou" userId="756c7c0a-4386-4a38-995a-cadccc859560" providerId="ADAL" clId="{5D6584F2-6516-4104-8D93-578880F776DA}" dt="2025-09-24T06:28:37.339" v="22132" actId="47"/>
        <pc:sldMkLst>
          <pc:docMk/>
          <pc:sldMk cId="1845388995" sldId="2749"/>
        </pc:sldMkLst>
      </pc:sldChg>
      <pc:sldChg chg="del">
        <pc:chgData name="Lijin Zhou" userId="756c7c0a-4386-4a38-995a-cadccc859560" providerId="ADAL" clId="{5D6584F2-6516-4104-8D93-578880F776DA}" dt="2025-09-24T06:28:37.339" v="22132" actId="47"/>
        <pc:sldMkLst>
          <pc:docMk/>
          <pc:sldMk cId="165572942" sldId="2764"/>
        </pc:sldMkLst>
      </pc:sldChg>
      <pc:sldChg chg="addSp delSp modSp mod">
        <pc:chgData name="Lijin Zhou" userId="756c7c0a-4386-4a38-995a-cadccc859560" providerId="ADAL" clId="{5D6584F2-6516-4104-8D93-578880F776DA}" dt="2025-09-25T20:10:12.927" v="24235"/>
        <pc:sldMkLst>
          <pc:docMk/>
          <pc:sldMk cId="211350220" sldId="8973"/>
        </pc:sldMkLst>
      </pc:sldChg>
      <pc:sldChg chg="modSp mod">
        <pc:chgData name="Lijin Zhou" userId="756c7c0a-4386-4a38-995a-cadccc859560" providerId="ADAL" clId="{5D6584F2-6516-4104-8D93-578880F776DA}" dt="2025-09-30T20:00:02.147" v="26103" actId="20577"/>
        <pc:sldMkLst>
          <pc:docMk/>
          <pc:sldMk cId="1234625359" sldId="8978"/>
        </pc:sldMkLst>
      </pc:sldChg>
      <pc:sldChg chg="del">
        <pc:chgData name="Lijin Zhou" userId="756c7c0a-4386-4a38-995a-cadccc859560" providerId="ADAL" clId="{5D6584F2-6516-4104-8D93-578880F776DA}" dt="2025-09-24T06:28:42.663" v="22133" actId="47"/>
        <pc:sldMkLst>
          <pc:docMk/>
          <pc:sldMk cId="3258741044" sldId="8979"/>
        </pc:sldMkLst>
      </pc:sldChg>
      <pc:sldChg chg="addSp modSp mod">
        <pc:chgData name="Lijin Zhou" userId="756c7c0a-4386-4a38-995a-cadccc859560" providerId="ADAL" clId="{5D6584F2-6516-4104-8D93-578880F776DA}" dt="2025-10-03T12:02:41.125" v="28487" actId="14100"/>
        <pc:sldMkLst>
          <pc:docMk/>
          <pc:sldMk cId="2646517422" sldId="8980"/>
        </pc:sldMkLst>
        <pc:spChg chg="mod">
          <ac:chgData name="Lijin Zhou" userId="756c7c0a-4386-4a38-995a-cadccc859560" providerId="ADAL" clId="{5D6584F2-6516-4104-8D93-578880F776DA}" dt="2025-10-01T05:53:47.102" v="26874" actId="20577"/>
          <ac:spMkLst>
            <pc:docMk/>
            <pc:sldMk cId="2646517422" sldId="8980"/>
            <ac:spMk id="6" creationId="{135069A2-510B-6543-F063-FC9F87A61E41}"/>
          </ac:spMkLst>
        </pc:spChg>
        <pc:spChg chg="mod">
          <ac:chgData name="Lijin Zhou" userId="756c7c0a-4386-4a38-995a-cadccc859560" providerId="ADAL" clId="{5D6584F2-6516-4104-8D93-578880F776DA}" dt="2025-10-01T11:03:35.455" v="27785" actId="20577"/>
          <ac:spMkLst>
            <pc:docMk/>
            <pc:sldMk cId="2646517422" sldId="8980"/>
            <ac:spMk id="21" creationId="{102B0AAB-88CD-2689-7661-C9AFC1A9099E}"/>
          </ac:spMkLst>
        </pc:spChg>
        <pc:cxnChg chg="add mod">
          <ac:chgData name="Lijin Zhou" userId="756c7c0a-4386-4a38-995a-cadccc859560" providerId="ADAL" clId="{5D6584F2-6516-4104-8D93-578880F776DA}" dt="2025-10-03T12:02:41.125" v="28487" actId="14100"/>
          <ac:cxnSpMkLst>
            <pc:docMk/>
            <pc:sldMk cId="2646517422" sldId="8980"/>
            <ac:cxnSpMk id="4" creationId="{E991F43E-3453-5CC0-5503-84C13E841F3B}"/>
          </ac:cxnSpMkLst>
        </pc:cxnChg>
      </pc:sldChg>
      <pc:sldChg chg="addSp delSp modSp mod">
        <pc:chgData name="Lijin Zhou" userId="756c7c0a-4386-4a38-995a-cadccc859560" providerId="ADAL" clId="{5D6584F2-6516-4104-8D93-578880F776DA}" dt="2025-10-01T06:02:06.614" v="27060" actId="478"/>
        <pc:sldMkLst>
          <pc:docMk/>
          <pc:sldMk cId="1303035645" sldId="8981"/>
        </pc:sldMkLst>
        <pc:spChg chg="mod">
          <ac:chgData name="Lijin Zhou" userId="756c7c0a-4386-4a38-995a-cadccc859560" providerId="ADAL" clId="{5D6584F2-6516-4104-8D93-578880F776DA}" dt="2025-10-01T05:58:47.270" v="27005" actId="14100"/>
          <ac:spMkLst>
            <pc:docMk/>
            <pc:sldMk cId="1303035645" sldId="8981"/>
            <ac:spMk id="9" creationId="{DE0F7190-27A6-1655-8B7D-70E19C369C0F}"/>
          </ac:spMkLst>
        </pc:spChg>
        <pc:spChg chg="mod">
          <ac:chgData name="Lijin Zhou" userId="756c7c0a-4386-4a38-995a-cadccc859560" providerId="ADAL" clId="{5D6584F2-6516-4104-8D93-578880F776DA}" dt="2025-10-01T06:01:04.542" v="27037" actId="14100"/>
          <ac:spMkLst>
            <pc:docMk/>
            <pc:sldMk cId="1303035645" sldId="8981"/>
            <ac:spMk id="10" creationId="{2496A828-9C66-C46A-CAEB-F8192BD1D222}"/>
          </ac:spMkLst>
        </pc:spChg>
        <pc:spChg chg="mod">
          <ac:chgData name="Lijin Zhou" userId="756c7c0a-4386-4a38-995a-cadccc859560" providerId="ADAL" clId="{5D6584F2-6516-4104-8D93-578880F776DA}" dt="2025-10-01T06:01:10.219" v="27039" actId="1076"/>
          <ac:spMkLst>
            <pc:docMk/>
            <pc:sldMk cId="1303035645" sldId="8981"/>
            <ac:spMk id="20" creationId="{7B83B967-A68B-C61E-B2EF-836CF01A8613}"/>
          </ac:spMkLst>
        </pc:spChg>
        <pc:spChg chg="mod">
          <ac:chgData name="Lijin Zhou" userId="756c7c0a-4386-4a38-995a-cadccc859560" providerId="ADAL" clId="{5D6584F2-6516-4104-8D93-578880F776DA}" dt="2025-10-01T05:56:55.967" v="26942" actId="20577"/>
          <ac:spMkLst>
            <pc:docMk/>
            <pc:sldMk cId="1303035645" sldId="8981"/>
            <ac:spMk id="22" creationId="{B9B986B2-1FC2-6857-D17C-20278735C5DF}"/>
          </ac:spMkLst>
        </pc:spChg>
        <pc:spChg chg="add mod">
          <ac:chgData name="Lijin Zhou" userId="756c7c0a-4386-4a38-995a-cadccc859560" providerId="ADAL" clId="{5D6584F2-6516-4104-8D93-578880F776DA}" dt="2025-10-01T05:58:53.923" v="27007" actId="1076"/>
          <ac:spMkLst>
            <pc:docMk/>
            <pc:sldMk cId="1303035645" sldId="8981"/>
            <ac:spMk id="27" creationId="{FE2AE238-F9BC-09B9-4EDD-31039BE1938B}"/>
          </ac:spMkLst>
        </pc:spChg>
        <pc:spChg chg="mod">
          <ac:chgData name="Lijin Zhou" userId="756c7c0a-4386-4a38-995a-cadccc859560" providerId="ADAL" clId="{5D6584F2-6516-4104-8D93-578880F776DA}" dt="2025-10-01T05:57:50.719" v="27003" actId="20577"/>
          <ac:spMkLst>
            <pc:docMk/>
            <pc:sldMk cId="1303035645" sldId="8981"/>
            <ac:spMk id="29" creationId="{8CC5C11C-8E62-B1CB-5220-1063E67D416E}"/>
          </ac:spMkLst>
        </pc:spChg>
        <pc:spChg chg="mod">
          <ac:chgData name="Lijin Zhou" userId="756c7c0a-4386-4a38-995a-cadccc859560" providerId="ADAL" clId="{5D6584F2-6516-4104-8D93-578880F776DA}" dt="2025-10-01T05:57:35.838" v="26984" actId="20577"/>
          <ac:spMkLst>
            <pc:docMk/>
            <pc:sldMk cId="1303035645" sldId="8981"/>
            <ac:spMk id="37" creationId="{F2207B7B-BC0D-F83D-A031-8D28F7638B5C}"/>
          </ac:spMkLst>
        </pc:spChg>
        <pc:spChg chg="add mod">
          <ac:chgData name="Lijin Zhou" userId="756c7c0a-4386-4a38-995a-cadccc859560" providerId="ADAL" clId="{5D6584F2-6516-4104-8D93-578880F776DA}" dt="2025-10-01T06:00:00.777" v="27024" actId="14100"/>
          <ac:spMkLst>
            <pc:docMk/>
            <pc:sldMk cId="1303035645" sldId="8981"/>
            <ac:spMk id="40" creationId="{7CF3E709-2C3B-3B8A-23E2-3DE93A3F3DEB}"/>
          </ac:spMkLst>
        </pc:spChg>
        <pc:spChg chg="add mod">
          <ac:chgData name="Lijin Zhou" userId="756c7c0a-4386-4a38-995a-cadccc859560" providerId="ADAL" clId="{5D6584F2-6516-4104-8D93-578880F776DA}" dt="2025-10-01T06:01:34.592" v="27053" actId="1036"/>
          <ac:spMkLst>
            <pc:docMk/>
            <pc:sldMk cId="1303035645" sldId="8981"/>
            <ac:spMk id="43" creationId="{2D169EB7-AB83-147C-C31F-B018B5565CB0}"/>
          </ac:spMkLst>
        </pc:spChg>
        <pc:spChg chg="add mod">
          <ac:chgData name="Lijin Zhou" userId="756c7c0a-4386-4a38-995a-cadccc859560" providerId="ADAL" clId="{5D6584F2-6516-4104-8D93-578880F776DA}" dt="2025-10-01T06:01:57.945" v="27059" actId="1076"/>
          <ac:spMkLst>
            <pc:docMk/>
            <pc:sldMk cId="1303035645" sldId="8981"/>
            <ac:spMk id="45" creationId="{F093E68B-6C04-A1F1-8583-D07A4E381963}"/>
          </ac:spMkLst>
        </pc:spChg>
        <pc:picChg chg="mod">
          <ac:chgData name="Lijin Zhou" userId="756c7c0a-4386-4a38-995a-cadccc859560" providerId="ADAL" clId="{5D6584F2-6516-4104-8D93-578880F776DA}" dt="2025-10-01T06:01:18.033" v="27042" actId="1076"/>
          <ac:picMkLst>
            <pc:docMk/>
            <pc:sldMk cId="1303035645" sldId="8981"/>
            <ac:picMk id="5" creationId="{05D361F9-01E7-82FC-CFED-B42B4D05494D}"/>
          </ac:picMkLst>
        </pc:picChg>
        <pc:cxnChg chg="mod">
          <ac:chgData name="Lijin Zhou" userId="756c7c0a-4386-4a38-995a-cadccc859560" providerId="ADAL" clId="{5D6584F2-6516-4104-8D93-578880F776DA}" dt="2025-10-01T06:01:04.542" v="27037" actId="14100"/>
          <ac:cxnSpMkLst>
            <pc:docMk/>
            <pc:sldMk cId="1303035645" sldId="8981"/>
            <ac:cxnSpMk id="13" creationId="{BC933288-3739-34A5-2B22-CA6533D13305}"/>
          </ac:cxnSpMkLst>
        </pc:cxnChg>
        <pc:cxnChg chg="add mod">
          <ac:chgData name="Lijin Zhou" userId="756c7c0a-4386-4a38-995a-cadccc859560" providerId="ADAL" clId="{5D6584F2-6516-4104-8D93-578880F776DA}" dt="2025-10-01T05:59:17.272" v="27014" actId="14100"/>
          <ac:cxnSpMkLst>
            <pc:docMk/>
            <pc:sldMk cId="1303035645" sldId="8981"/>
            <ac:cxnSpMk id="31" creationId="{7AF2A80A-52D8-78CB-2F64-5B653442E6BD}"/>
          </ac:cxnSpMkLst>
        </pc:cxnChg>
        <pc:cxnChg chg="add mod">
          <ac:chgData name="Lijin Zhou" userId="756c7c0a-4386-4a38-995a-cadccc859560" providerId="ADAL" clId="{5D6584F2-6516-4104-8D93-578880F776DA}" dt="2025-10-01T05:59:25.398" v="27018" actId="14100"/>
          <ac:cxnSpMkLst>
            <pc:docMk/>
            <pc:sldMk cId="1303035645" sldId="8981"/>
            <ac:cxnSpMk id="36" creationId="{B6B3756C-A088-094F-8238-778B80E6F1CB}"/>
          </ac:cxnSpMkLst>
        </pc:cxnChg>
      </pc:sldChg>
      <pc:sldChg chg="modSp mod">
        <pc:chgData name="Lijin Zhou" userId="756c7c0a-4386-4a38-995a-cadccc859560" providerId="ADAL" clId="{5D6584F2-6516-4104-8D93-578880F776DA}" dt="2025-10-01T11:10:03.120" v="27850"/>
        <pc:sldMkLst>
          <pc:docMk/>
          <pc:sldMk cId="1244859348" sldId="8982"/>
        </pc:sldMkLst>
        <pc:graphicFrameChg chg="mod modGraphic">
          <ac:chgData name="Lijin Zhou" userId="756c7c0a-4386-4a38-995a-cadccc859560" providerId="ADAL" clId="{5D6584F2-6516-4104-8D93-578880F776DA}" dt="2025-10-01T11:10:03.120" v="27850"/>
          <ac:graphicFrameMkLst>
            <pc:docMk/>
            <pc:sldMk cId="1244859348" sldId="8982"/>
            <ac:graphicFrameMk id="2" creationId="{2C6330ED-5C47-9744-CF16-9830C367503F}"/>
          </ac:graphicFrameMkLst>
        </pc:graphicFrameChg>
      </pc:sldChg>
      <pc:sldChg chg="addSp delSp modSp mod">
        <pc:chgData name="Lijin Zhou" userId="756c7c0a-4386-4a38-995a-cadccc859560" providerId="ADAL" clId="{5D6584F2-6516-4104-8D93-578880F776DA}" dt="2025-08-27T19:05:01.987" v="1587" actId="1076"/>
        <pc:sldMkLst>
          <pc:docMk/>
          <pc:sldMk cId="881865959" sldId="8986"/>
        </pc:sldMkLst>
      </pc:sldChg>
      <pc:sldChg chg="modSp mod">
        <pc:chgData name="Lijin Zhou" userId="756c7c0a-4386-4a38-995a-cadccc859560" providerId="ADAL" clId="{5D6584F2-6516-4104-8D93-578880F776DA}" dt="2025-09-30T20:02:43.229" v="26168" actId="20577"/>
        <pc:sldMkLst>
          <pc:docMk/>
          <pc:sldMk cId="3072337477" sldId="8987"/>
        </pc:sldMkLst>
      </pc:sldChg>
      <pc:sldChg chg="modSp">
        <pc:chgData name="Lijin Zhou" userId="756c7c0a-4386-4a38-995a-cadccc859560" providerId="ADAL" clId="{5D6584F2-6516-4104-8D93-578880F776DA}" dt="2025-08-29T13:25:24.505" v="9560" actId="20577"/>
        <pc:sldMkLst>
          <pc:docMk/>
          <pc:sldMk cId="416928852" sldId="8995"/>
        </pc:sldMkLst>
      </pc:sldChg>
      <pc:sldChg chg="modSp mod">
        <pc:chgData name="Lijin Zhou" userId="756c7c0a-4386-4a38-995a-cadccc859560" providerId="ADAL" clId="{5D6584F2-6516-4104-8D93-578880F776DA}" dt="2025-08-29T13:20:29.277" v="9525" actId="20577"/>
        <pc:sldMkLst>
          <pc:docMk/>
          <pc:sldMk cId="2172423543" sldId="9010"/>
        </pc:sldMkLst>
      </pc:sldChg>
      <pc:sldChg chg="addSp delSp modSp mod">
        <pc:chgData name="Lijin Zhou" userId="756c7c0a-4386-4a38-995a-cadccc859560" providerId="ADAL" clId="{5D6584F2-6516-4104-8D93-578880F776DA}" dt="2025-09-25T19:36:29.303" v="24212" actId="478"/>
        <pc:sldMkLst>
          <pc:docMk/>
          <pc:sldMk cId="358232752" sldId="9012"/>
        </pc:sldMkLst>
      </pc:sldChg>
      <pc:sldChg chg="del">
        <pc:chgData name="Lijin Zhou" userId="756c7c0a-4386-4a38-995a-cadccc859560" providerId="ADAL" clId="{5D6584F2-6516-4104-8D93-578880F776DA}" dt="2025-09-24T06:28:32.463" v="22131" actId="47"/>
        <pc:sldMkLst>
          <pc:docMk/>
          <pc:sldMk cId="3556703695" sldId="2145706512"/>
        </pc:sldMkLst>
      </pc:sldChg>
      <pc:sldChg chg="add del">
        <pc:chgData name="Lijin Zhou" userId="756c7c0a-4386-4a38-995a-cadccc859560" providerId="ADAL" clId="{5D6584F2-6516-4104-8D93-578880F776DA}" dt="2025-09-24T06:26:28.860" v="22122" actId="47"/>
        <pc:sldMkLst>
          <pc:docMk/>
          <pc:sldMk cId="3842502041" sldId="2147195525"/>
        </pc:sldMkLst>
      </pc:sldChg>
      <pc:sldChg chg="del">
        <pc:chgData name="Lijin Zhou" userId="756c7c0a-4386-4a38-995a-cadccc859560" providerId="ADAL" clId="{5D6584F2-6516-4104-8D93-578880F776DA}" dt="2025-09-24T06:29:38.273" v="22138" actId="47"/>
        <pc:sldMkLst>
          <pc:docMk/>
          <pc:sldMk cId="533496827" sldId="2147195536"/>
        </pc:sldMkLst>
      </pc:sldChg>
      <pc:sldChg chg="del">
        <pc:chgData name="Lijin Zhou" userId="756c7c0a-4386-4a38-995a-cadccc859560" providerId="ADAL" clId="{5D6584F2-6516-4104-8D93-578880F776DA}" dt="2025-09-24T06:29:38.273" v="22138" actId="47"/>
        <pc:sldMkLst>
          <pc:docMk/>
          <pc:sldMk cId="3580927973" sldId="2147195624"/>
        </pc:sldMkLst>
      </pc:sldChg>
      <pc:sldChg chg="del">
        <pc:chgData name="Lijin Zhou" userId="756c7c0a-4386-4a38-995a-cadccc859560" providerId="ADAL" clId="{5D6584F2-6516-4104-8D93-578880F776DA}" dt="2025-09-24T06:28:37.339" v="22132" actId="47"/>
        <pc:sldMkLst>
          <pc:docMk/>
          <pc:sldMk cId="4217672238" sldId="2147195647"/>
        </pc:sldMkLst>
      </pc:sldChg>
      <pc:sldChg chg="add del">
        <pc:chgData name="Lijin Zhou" userId="756c7c0a-4386-4a38-995a-cadccc859560" providerId="ADAL" clId="{5D6584F2-6516-4104-8D93-578880F776DA}" dt="2025-09-24T06:26:28.860" v="22122" actId="47"/>
        <pc:sldMkLst>
          <pc:docMk/>
          <pc:sldMk cId="2205614207" sldId="2147195648"/>
        </pc:sldMkLst>
      </pc:sldChg>
      <pc:sldChg chg="del">
        <pc:chgData name="Lijin Zhou" userId="756c7c0a-4386-4a38-995a-cadccc859560" providerId="ADAL" clId="{5D6584F2-6516-4104-8D93-578880F776DA}" dt="2025-09-24T06:29:38.273" v="22138" actId="47"/>
        <pc:sldMkLst>
          <pc:docMk/>
          <pc:sldMk cId="689287325" sldId="2147195674"/>
        </pc:sldMkLst>
      </pc:sldChg>
      <pc:sldChg chg="del">
        <pc:chgData name="Lijin Zhou" userId="756c7c0a-4386-4a38-995a-cadccc859560" providerId="ADAL" clId="{5D6584F2-6516-4104-8D93-578880F776DA}" dt="2025-09-24T06:28:42.663" v="22133" actId="47"/>
        <pc:sldMkLst>
          <pc:docMk/>
          <pc:sldMk cId="1747691025" sldId="2147195728"/>
        </pc:sldMkLst>
      </pc:sldChg>
      <pc:sldChg chg="del">
        <pc:chgData name="Lijin Zhou" userId="756c7c0a-4386-4a38-995a-cadccc859560" providerId="ADAL" clId="{5D6584F2-6516-4104-8D93-578880F776DA}" dt="2025-09-24T06:29:38.273" v="22138" actId="47"/>
        <pc:sldMkLst>
          <pc:docMk/>
          <pc:sldMk cId="3923892538" sldId="2147195754"/>
        </pc:sldMkLst>
      </pc:sldChg>
      <pc:sldChg chg="del">
        <pc:chgData name="Lijin Zhou" userId="756c7c0a-4386-4a38-995a-cadccc859560" providerId="ADAL" clId="{5D6584F2-6516-4104-8D93-578880F776DA}" dt="2025-09-24T06:29:38.273" v="22138" actId="47"/>
        <pc:sldMkLst>
          <pc:docMk/>
          <pc:sldMk cId="1888180467" sldId="2147195755"/>
        </pc:sldMkLst>
      </pc:sldChg>
      <pc:sldChg chg="del">
        <pc:chgData name="Lijin Zhou" userId="756c7c0a-4386-4a38-995a-cadccc859560" providerId="ADAL" clId="{5D6584F2-6516-4104-8D93-578880F776DA}" dt="2025-09-24T06:26:14.477" v="22121" actId="47"/>
        <pc:sldMkLst>
          <pc:docMk/>
          <pc:sldMk cId="4272316711" sldId="2147195759"/>
        </pc:sldMkLst>
      </pc:sldChg>
      <pc:sldChg chg="addSp delSp modSp mod">
        <pc:chgData name="Lijin Zhou" userId="756c7c0a-4386-4a38-995a-cadccc859560" providerId="ADAL" clId="{5D6584F2-6516-4104-8D93-578880F776DA}" dt="2025-09-03T06:31:54.447" v="15237" actId="21"/>
        <pc:sldMkLst>
          <pc:docMk/>
          <pc:sldMk cId="1139117405" sldId="2147195765"/>
        </pc:sldMkLst>
      </pc:sldChg>
      <pc:sldChg chg="del">
        <pc:chgData name="Lijin Zhou" userId="756c7c0a-4386-4a38-995a-cadccc859560" providerId="ADAL" clId="{5D6584F2-6516-4104-8D93-578880F776DA}" dt="2025-09-24T06:28:42.663" v="22133" actId="47"/>
        <pc:sldMkLst>
          <pc:docMk/>
          <pc:sldMk cId="1882814859" sldId="2147195769"/>
        </pc:sldMkLst>
      </pc:sldChg>
      <pc:sldChg chg="del">
        <pc:chgData name="Lijin Zhou" userId="756c7c0a-4386-4a38-995a-cadccc859560" providerId="ADAL" clId="{5D6584F2-6516-4104-8D93-578880F776DA}" dt="2025-09-24T06:29:38.273" v="22138" actId="47"/>
        <pc:sldMkLst>
          <pc:docMk/>
          <pc:sldMk cId="13790404" sldId="2147195779"/>
        </pc:sldMkLst>
      </pc:sldChg>
      <pc:sldChg chg="del">
        <pc:chgData name="Lijin Zhou" userId="756c7c0a-4386-4a38-995a-cadccc859560" providerId="ADAL" clId="{5D6584F2-6516-4104-8D93-578880F776DA}" dt="2025-09-24T06:29:38.273" v="22138" actId="47"/>
        <pc:sldMkLst>
          <pc:docMk/>
          <pc:sldMk cId="1325122394" sldId="2147195781"/>
        </pc:sldMkLst>
      </pc:sldChg>
      <pc:sldChg chg="addSp delSp modSp mod ord">
        <pc:chgData name="Lijin Zhou" userId="756c7c0a-4386-4a38-995a-cadccc859560" providerId="ADAL" clId="{5D6584F2-6516-4104-8D93-578880F776DA}" dt="2025-10-01T11:10:03.120" v="27850"/>
        <pc:sldMkLst>
          <pc:docMk/>
          <pc:sldMk cId="2447308248" sldId="2147195790"/>
        </pc:sldMkLst>
        <pc:graphicFrameChg chg="add mod modGraphic">
          <ac:chgData name="Lijin Zhou" userId="756c7c0a-4386-4a38-995a-cadccc859560" providerId="ADAL" clId="{5D6584F2-6516-4104-8D93-578880F776DA}" dt="2025-10-01T11:10:03.120" v="27850"/>
          <ac:graphicFrameMkLst>
            <pc:docMk/>
            <pc:sldMk cId="2447308248" sldId="2147195790"/>
            <ac:graphicFrameMk id="5" creationId="{DC2F3CD2-4057-2010-71D3-0056804B5306}"/>
          </ac:graphicFrameMkLst>
        </pc:graphicFrameChg>
      </pc:sldChg>
      <pc:sldChg chg="modSp mod">
        <pc:chgData name="Lijin Zhou" userId="756c7c0a-4386-4a38-995a-cadccc859560" providerId="ADAL" clId="{5D6584F2-6516-4104-8D93-578880F776DA}" dt="2025-10-01T08:43:16.036" v="27708" actId="20577"/>
        <pc:sldMkLst>
          <pc:docMk/>
          <pc:sldMk cId="3325096217" sldId="2147195796"/>
        </pc:sldMkLst>
        <pc:spChg chg="mod">
          <ac:chgData name="Lijin Zhou" userId="756c7c0a-4386-4a38-995a-cadccc859560" providerId="ADAL" clId="{5D6584F2-6516-4104-8D93-578880F776DA}" dt="2025-10-01T08:43:16.036" v="27708" actId="20577"/>
          <ac:spMkLst>
            <pc:docMk/>
            <pc:sldMk cId="3325096217" sldId="2147195796"/>
            <ac:spMk id="6" creationId="{A924C09E-41FC-EEBC-4FF7-A2B290B0A8B4}"/>
          </ac:spMkLst>
        </pc:spChg>
      </pc:sldChg>
      <pc:sldChg chg="modSp mod">
        <pc:chgData name="Lijin Zhou" userId="756c7c0a-4386-4a38-995a-cadccc859560" providerId="ADAL" clId="{5D6584F2-6516-4104-8D93-578880F776DA}" dt="2025-10-01T11:10:03.120" v="27850"/>
        <pc:sldMkLst>
          <pc:docMk/>
          <pc:sldMk cId="4127358091" sldId="2147195802"/>
        </pc:sldMkLst>
        <pc:graphicFrameChg chg="mod modGraphic">
          <ac:chgData name="Lijin Zhou" userId="756c7c0a-4386-4a38-995a-cadccc859560" providerId="ADAL" clId="{5D6584F2-6516-4104-8D93-578880F776DA}" dt="2025-10-01T11:10:03.120" v="27850"/>
          <ac:graphicFrameMkLst>
            <pc:docMk/>
            <pc:sldMk cId="4127358091" sldId="2147195802"/>
            <ac:graphicFrameMk id="2" creationId="{CD0FEDCB-B0EC-8BCB-AF18-15EC31E62043}"/>
          </ac:graphicFrameMkLst>
        </pc:graphicFrameChg>
      </pc:sldChg>
      <pc:sldChg chg="modSp mod ord">
        <pc:chgData name="Lijin Zhou" userId="756c7c0a-4386-4a38-995a-cadccc859560" providerId="ADAL" clId="{5D6584F2-6516-4104-8D93-578880F776DA}" dt="2025-10-01T12:10:34.406" v="28312" actId="120"/>
        <pc:sldMkLst>
          <pc:docMk/>
          <pc:sldMk cId="3863192082" sldId="2147195805"/>
        </pc:sldMkLst>
        <pc:spChg chg="mod">
          <ac:chgData name="Lijin Zhou" userId="756c7c0a-4386-4a38-995a-cadccc859560" providerId="ADAL" clId="{5D6584F2-6516-4104-8D93-578880F776DA}" dt="2025-10-01T12:09:57.073" v="28305" actId="1076"/>
          <ac:spMkLst>
            <pc:docMk/>
            <pc:sldMk cId="3863192082" sldId="2147195805"/>
            <ac:spMk id="7" creationId="{67A14254-BC03-54D8-5EE4-DDAC7F72A194}"/>
          </ac:spMkLst>
        </pc:spChg>
        <pc:graphicFrameChg chg="mod modGraphic">
          <ac:chgData name="Lijin Zhou" userId="756c7c0a-4386-4a38-995a-cadccc859560" providerId="ADAL" clId="{5D6584F2-6516-4104-8D93-578880F776DA}" dt="2025-10-01T12:10:34.406" v="28312" actId="120"/>
          <ac:graphicFrameMkLst>
            <pc:docMk/>
            <pc:sldMk cId="3863192082" sldId="2147195805"/>
            <ac:graphicFrameMk id="2" creationId="{FFD06396-B91D-207B-5EDB-C477849B7DA8}"/>
          </ac:graphicFrameMkLst>
        </pc:graphicFrameChg>
        <pc:graphicFrameChg chg="mod modGraphic">
          <ac:chgData name="Lijin Zhou" userId="756c7c0a-4386-4a38-995a-cadccc859560" providerId="ADAL" clId="{5D6584F2-6516-4104-8D93-578880F776DA}" dt="2025-10-01T09:15:34.552" v="27726" actId="1076"/>
          <ac:graphicFrameMkLst>
            <pc:docMk/>
            <pc:sldMk cId="3863192082" sldId="2147195805"/>
            <ac:graphicFrameMk id="6" creationId="{989B6C9B-C77B-171A-9A37-F249CF682E0E}"/>
          </ac:graphicFrameMkLst>
        </pc:graphicFrameChg>
      </pc:sldChg>
      <pc:sldChg chg="del">
        <pc:chgData name="Lijin Zhou" userId="756c7c0a-4386-4a38-995a-cadccc859560" providerId="ADAL" clId="{5D6584F2-6516-4104-8D93-578880F776DA}" dt="2025-09-24T06:29:38.273" v="22138" actId="47"/>
        <pc:sldMkLst>
          <pc:docMk/>
          <pc:sldMk cId="1900964318" sldId="2147195836"/>
        </pc:sldMkLst>
      </pc:sldChg>
      <pc:sldChg chg="del">
        <pc:chgData name="Lijin Zhou" userId="756c7c0a-4386-4a38-995a-cadccc859560" providerId="ADAL" clId="{5D6584F2-6516-4104-8D93-578880F776DA}" dt="2025-09-24T06:29:38.273" v="22138" actId="47"/>
        <pc:sldMkLst>
          <pc:docMk/>
          <pc:sldMk cId="3143177679" sldId="2147195837"/>
        </pc:sldMkLst>
      </pc:sldChg>
      <pc:sldChg chg="del">
        <pc:chgData name="Lijin Zhou" userId="756c7c0a-4386-4a38-995a-cadccc859560" providerId="ADAL" clId="{5D6584F2-6516-4104-8D93-578880F776DA}" dt="2025-09-24T06:29:38.273" v="22138" actId="47"/>
        <pc:sldMkLst>
          <pc:docMk/>
          <pc:sldMk cId="353088211" sldId="2147195838"/>
        </pc:sldMkLst>
      </pc:sldChg>
      <pc:sldChg chg="del">
        <pc:chgData name="Lijin Zhou" userId="756c7c0a-4386-4a38-995a-cadccc859560" providerId="ADAL" clId="{5D6584F2-6516-4104-8D93-578880F776DA}" dt="2025-09-24T06:29:38.273" v="22138" actId="47"/>
        <pc:sldMkLst>
          <pc:docMk/>
          <pc:sldMk cId="2931976601" sldId="2147195839"/>
        </pc:sldMkLst>
      </pc:sldChg>
      <pc:sldChg chg="del">
        <pc:chgData name="Lijin Zhou" userId="756c7c0a-4386-4a38-995a-cadccc859560" providerId="ADAL" clId="{5D6584F2-6516-4104-8D93-578880F776DA}" dt="2025-09-24T06:28:42.663" v="22133" actId="47"/>
        <pc:sldMkLst>
          <pc:docMk/>
          <pc:sldMk cId="4107815724" sldId="2147195853"/>
        </pc:sldMkLst>
      </pc:sldChg>
      <pc:sldChg chg="modSp mod">
        <pc:chgData name="Lijin Zhou" userId="756c7c0a-4386-4a38-995a-cadccc859560" providerId="ADAL" clId="{5D6584F2-6516-4104-8D93-578880F776DA}" dt="2025-10-03T09:37:23.739" v="28484" actId="1037"/>
        <pc:sldMkLst>
          <pc:docMk/>
          <pc:sldMk cId="887433469" sldId="2147195855"/>
        </pc:sldMkLst>
        <pc:spChg chg="mod">
          <ac:chgData name="Lijin Zhou" userId="756c7c0a-4386-4a38-995a-cadccc859560" providerId="ADAL" clId="{5D6584F2-6516-4104-8D93-578880F776DA}" dt="2025-10-03T09:37:13.568" v="28444" actId="14100"/>
          <ac:spMkLst>
            <pc:docMk/>
            <pc:sldMk cId="887433469" sldId="2147195855"/>
            <ac:spMk id="96" creationId="{A886D529-34FC-D6D1-B8E3-CFCE3B751AF0}"/>
          </ac:spMkLst>
        </pc:spChg>
        <pc:spChg chg="mod">
          <ac:chgData name="Lijin Zhou" userId="756c7c0a-4386-4a38-995a-cadccc859560" providerId="ADAL" clId="{5D6584F2-6516-4104-8D93-578880F776DA}" dt="2025-10-03T09:37:23.739" v="28484" actId="1037"/>
          <ac:spMkLst>
            <pc:docMk/>
            <pc:sldMk cId="887433469" sldId="2147195855"/>
            <ac:spMk id="109" creationId="{D32519B1-A715-C67B-8D0B-887A3463336F}"/>
          </ac:spMkLst>
        </pc:spChg>
        <pc:cxnChg chg="mod">
          <ac:chgData name="Lijin Zhou" userId="756c7c0a-4386-4a38-995a-cadccc859560" providerId="ADAL" clId="{5D6584F2-6516-4104-8D93-578880F776DA}" dt="2025-10-01T07:47:03.499" v="27704" actId="1036"/>
          <ac:cxnSpMkLst>
            <pc:docMk/>
            <pc:sldMk cId="887433469" sldId="2147195855"/>
            <ac:cxnSpMk id="99" creationId="{2CDF79BB-7035-93D5-BD66-35A1ED0ADAD8}"/>
          </ac:cxnSpMkLst>
        </pc:cxnChg>
      </pc:sldChg>
      <pc:sldChg chg="modSp mod">
        <pc:chgData name="Lijin Zhou" userId="756c7c0a-4386-4a38-995a-cadccc859560" providerId="ADAL" clId="{5D6584F2-6516-4104-8D93-578880F776DA}" dt="2025-10-01T11:10:03.120" v="27850"/>
        <pc:sldMkLst>
          <pc:docMk/>
          <pc:sldMk cId="420291774" sldId="2147195856"/>
        </pc:sldMkLst>
        <pc:graphicFrameChg chg="mod modGraphic">
          <ac:chgData name="Lijin Zhou" userId="756c7c0a-4386-4a38-995a-cadccc859560" providerId="ADAL" clId="{5D6584F2-6516-4104-8D93-578880F776DA}" dt="2025-10-01T11:10:03.120" v="27850"/>
          <ac:graphicFrameMkLst>
            <pc:docMk/>
            <pc:sldMk cId="420291774" sldId="2147195856"/>
            <ac:graphicFrameMk id="17" creationId="{5E49F449-867D-FBED-BCC0-7470BCA3BF6F}"/>
          </ac:graphicFrameMkLst>
        </pc:graphicFrameChg>
      </pc:sldChg>
      <pc:sldChg chg="del">
        <pc:chgData name="Lijin Zhou" userId="756c7c0a-4386-4a38-995a-cadccc859560" providerId="ADAL" clId="{5D6584F2-6516-4104-8D93-578880F776DA}" dt="2025-09-24T06:28:37.339" v="22132" actId="47"/>
        <pc:sldMkLst>
          <pc:docMk/>
          <pc:sldMk cId="4199638816" sldId="2147195858"/>
        </pc:sldMkLst>
      </pc:sldChg>
      <pc:sldChg chg="del">
        <pc:chgData name="Lijin Zhou" userId="756c7c0a-4386-4a38-995a-cadccc859560" providerId="ADAL" clId="{5D6584F2-6516-4104-8D93-578880F776DA}" dt="2025-09-24T06:25:59.408" v="22120" actId="47"/>
        <pc:sldMkLst>
          <pc:docMk/>
          <pc:sldMk cId="3085214877" sldId="2147195859"/>
        </pc:sldMkLst>
      </pc:sldChg>
      <pc:sldChg chg="delSp modSp mod">
        <pc:chgData name="Lijin Zhou" userId="756c7c0a-4386-4a38-995a-cadccc859560" providerId="ADAL" clId="{5D6584F2-6516-4104-8D93-578880F776DA}" dt="2025-10-03T06:52:10.390" v="28402" actId="1076"/>
        <pc:sldMkLst>
          <pc:docMk/>
          <pc:sldMk cId="2623339386" sldId="2147195861"/>
        </pc:sldMkLst>
        <pc:spChg chg="mod">
          <ac:chgData name="Lijin Zhou" userId="756c7c0a-4386-4a38-995a-cadccc859560" providerId="ADAL" clId="{5D6584F2-6516-4104-8D93-578880F776DA}" dt="2025-10-03T06:36:30.867" v="28381" actId="208"/>
          <ac:spMkLst>
            <pc:docMk/>
            <pc:sldMk cId="2623339386" sldId="2147195861"/>
            <ac:spMk id="3" creationId="{29C16EF2-87FB-56C4-AA03-9D4B1977B991}"/>
          </ac:spMkLst>
        </pc:spChg>
        <pc:spChg chg="mod">
          <ac:chgData name="Lijin Zhou" userId="756c7c0a-4386-4a38-995a-cadccc859560" providerId="ADAL" clId="{5D6584F2-6516-4104-8D93-578880F776DA}" dt="2025-10-01T12:09:38.112" v="28300" actId="1076"/>
          <ac:spMkLst>
            <pc:docMk/>
            <pc:sldMk cId="2623339386" sldId="2147195861"/>
            <ac:spMk id="4" creationId="{8D7FDC12-73B6-1F4C-ED67-30B9FBF13783}"/>
          </ac:spMkLst>
        </pc:spChg>
        <pc:spChg chg="mod">
          <ac:chgData name="Lijin Zhou" userId="756c7c0a-4386-4a38-995a-cadccc859560" providerId="ADAL" clId="{5D6584F2-6516-4104-8D93-578880F776DA}" dt="2025-10-03T06:37:30.056" v="28391" actId="208"/>
          <ac:spMkLst>
            <pc:docMk/>
            <pc:sldMk cId="2623339386" sldId="2147195861"/>
            <ac:spMk id="6" creationId="{A957E8A0-A109-6615-27B3-7F83A9242F61}"/>
          </ac:spMkLst>
        </pc:spChg>
        <pc:graphicFrameChg chg="mod modGraphic">
          <ac:chgData name="Lijin Zhou" userId="756c7c0a-4386-4a38-995a-cadccc859560" providerId="ADAL" clId="{5D6584F2-6516-4104-8D93-578880F776DA}" dt="2025-10-03T06:37:19.439" v="28389" actId="572"/>
          <ac:graphicFrameMkLst>
            <pc:docMk/>
            <pc:sldMk cId="2623339386" sldId="2147195861"/>
            <ac:graphicFrameMk id="2" creationId="{3D75DC74-F75E-FB4B-0B72-0B24E61B91A3}"/>
          </ac:graphicFrameMkLst>
        </pc:graphicFrameChg>
        <pc:graphicFrameChg chg="mod modGraphic">
          <ac:chgData name="Lijin Zhou" userId="756c7c0a-4386-4a38-995a-cadccc859560" providerId="ADAL" clId="{5D6584F2-6516-4104-8D93-578880F776DA}" dt="2025-10-03T06:52:10.390" v="28402" actId="1076"/>
          <ac:graphicFrameMkLst>
            <pc:docMk/>
            <pc:sldMk cId="2623339386" sldId="2147195861"/>
            <ac:graphicFrameMk id="13" creationId="{6D80A0A9-E35C-208D-B698-72433A6DDA9C}"/>
          </ac:graphicFrameMkLst>
        </pc:graphicFrameChg>
      </pc:sldChg>
      <pc:sldChg chg="addSp delSp modSp mod">
        <pc:chgData name="Lijin Zhou" userId="756c7c0a-4386-4a38-995a-cadccc859560" providerId="ADAL" clId="{5D6584F2-6516-4104-8D93-578880F776DA}" dt="2025-10-03T06:52:59.011" v="28424" actId="478"/>
        <pc:sldMkLst>
          <pc:docMk/>
          <pc:sldMk cId="2619729518" sldId="2147195862"/>
        </pc:sldMkLst>
        <pc:spChg chg="mod">
          <ac:chgData name="Lijin Zhou" userId="756c7c0a-4386-4a38-995a-cadccc859560" providerId="ADAL" clId="{5D6584F2-6516-4104-8D93-578880F776DA}" dt="2025-10-03T06:37:35.471" v="28392" actId="208"/>
          <ac:spMkLst>
            <pc:docMk/>
            <pc:sldMk cId="2619729518" sldId="2147195862"/>
            <ac:spMk id="4" creationId="{44CA42F8-A626-0B80-4041-F2D31354997A}"/>
          </ac:spMkLst>
        </pc:spChg>
        <pc:spChg chg="add mod">
          <ac:chgData name="Lijin Zhou" userId="756c7c0a-4386-4a38-995a-cadccc859560" providerId="ADAL" clId="{5D6584F2-6516-4104-8D93-578880F776DA}" dt="2025-10-03T06:36:42.157" v="28382" actId="208"/>
          <ac:spMkLst>
            <pc:docMk/>
            <pc:sldMk cId="2619729518" sldId="2147195862"/>
            <ac:spMk id="5" creationId="{5FCD3119-1E8A-168E-36EF-6C20C955F60D}"/>
          </ac:spMkLst>
        </pc:spChg>
        <pc:spChg chg="add mod">
          <ac:chgData name="Lijin Zhou" userId="756c7c0a-4386-4a38-995a-cadccc859560" providerId="ADAL" clId="{5D6584F2-6516-4104-8D93-578880F776DA}" dt="2025-10-01T12:09:43.024" v="28301"/>
          <ac:spMkLst>
            <pc:docMk/>
            <pc:sldMk cId="2619729518" sldId="2147195862"/>
            <ac:spMk id="6" creationId="{EC54110F-5E31-175E-44EE-87AE80A07DEE}"/>
          </ac:spMkLst>
        </pc:spChg>
        <pc:spChg chg="mod">
          <ac:chgData name="Lijin Zhou" userId="756c7c0a-4386-4a38-995a-cadccc859560" providerId="ADAL" clId="{5D6584F2-6516-4104-8D93-578880F776DA}" dt="2025-10-03T06:40:38.411" v="28394" actId="255"/>
          <ac:spMkLst>
            <pc:docMk/>
            <pc:sldMk cId="2619729518" sldId="2147195862"/>
            <ac:spMk id="8" creationId="{1AFA8912-7532-D6A4-B017-228FE971158A}"/>
          </ac:spMkLst>
        </pc:spChg>
        <pc:graphicFrameChg chg="add mod modGraphic">
          <ac:chgData name="Lijin Zhou" userId="756c7c0a-4386-4a38-995a-cadccc859560" providerId="ADAL" clId="{5D6584F2-6516-4104-8D93-578880F776DA}" dt="2025-10-03T06:52:54.616" v="28422" actId="20577"/>
          <ac:graphicFrameMkLst>
            <pc:docMk/>
            <pc:sldMk cId="2619729518" sldId="2147195862"/>
            <ac:graphicFrameMk id="2" creationId="{FD0CEB2E-8F81-A854-4284-54F14B810F60}"/>
          </ac:graphicFrameMkLst>
        </pc:graphicFrameChg>
      </pc:sldChg>
      <pc:sldChg chg="addSp delSp modSp mod">
        <pc:chgData name="Lijin Zhou" userId="756c7c0a-4386-4a38-995a-cadccc859560" providerId="ADAL" clId="{5D6584F2-6516-4104-8D93-578880F776DA}" dt="2025-10-01T11:10:03.120" v="27850"/>
        <pc:sldMkLst>
          <pc:docMk/>
          <pc:sldMk cId="3503326597" sldId="2147195863"/>
        </pc:sldMkLst>
        <pc:graphicFrameChg chg="add mod modGraphic">
          <ac:chgData name="Lijin Zhou" userId="756c7c0a-4386-4a38-995a-cadccc859560" providerId="ADAL" clId="{5D6584F2-6516-4104-8D93-578880F776DA}" dt="2025-10-01T11:10:03.120" v="27850"/>
          <ac:graphicFrameMkLst>
            <pc:docMk/>
            <pc:sldMk cId="3503326597" sldId="2147195863"/>
            <ac:graphicFrameMk id="3" creationId="{315B311E-BB36-2441-83FE-EDEBFF763258}"/>
          </ac:graphicFrameMkLst>
        </pc:graphicFrameChg>
      </pc:sldChg>
      <pc:sldChg chg="del">
        <pc:chgData name="Lijin Zhou" userId="756c7c0a-4386-4a38-995a-cadccc859560" providerId="ADAL" clId="{5D6584F2-6516-4104-8D93-578880F776DA}" dt="2025-09-24T06:28:42.663" v="22133" actId="47"/>
        <pc:sldMkLst>
          <pc:docMk/>
          <pc:sldMk cId="920940123" sldId="2147195864"/>
        </pc:sldMkLst>
      </pc:sldChg>
      <pc:sldChg chg="addSp delSp modSp mod">
        <pc:chgData name="Lijin Zhou" userId="756c7c0a-4386-4a38-995a-cadccc859560" providerId="ADAL" clId="{5D6584F2-6516-4104-8D93-578880F776DA}" dt="2025-10-03T06:53:39.572" v="28430"/>
        <pc:sldMkLst>
          <pc:docMk/>
          <pc:sldMk cId="218812559" sldId="2147195866"/>
        </pc:sldMkLst>
        <pc:spChg chg="mod">
          <ac:chgData name="Lijin Zhou" userId="756c7c0a-4386-4a38-995a-cadccc859560" providerId="ADAL" clId="{5D6584F2-6516-4104-8D93-578880F776DA}" dt="2025-10-03T06:37:41.109" v="28393" actId="208"/>
          <ac:spMkLst>
            <pc:docMk/>
            <pc:sldMk cId="218812559" sldId="2147195866"/>
            <ac:spMk id="4" creationId="{A25E1E49-78E0-CB42-DAFA-58F1BC184FA6}"/>
          </ac:spMkLst>
        </pc:spChg>
        <pc:spChg chg="add mod">
          <ac:chgData name="Lijin Zhou" userId="756c7c0a-4386-4a38-995a-cadccc859560" providerId="ADAL" clId="{5D6584F2-6516-4104-8D93-578880F776DA}" dt="2025-10-03T06:36:50.551" v="28383" actId="208"/>
          <ac:spMkLst>
            <pc:docMk/>
            <pc:sldMk cId="218812559" sldId="2147195866"/>
            <ac:spMk id="5" creationId="{29A70746-C91D-540C-1B93-B7A291F9BE5D}"/>
          </ac:spMkLst>
        </pc:spChg>
        <pc:spChg chg="add mod">
          <ac:chgData name="Lijin Zhou" userId="756c7c0a-4386-4a38-995a-cadccc859560" providerId="ADAL" clId="{5D6584F2-6516-4104-8D93-578880F776DA}" dt="2025-10-01T12:09:48.104" v="28303"/>
          <ac:spMkLst>
            <pc:docMk/>
            <pc:sldMk cId="218812559" sldId="2147195866"/>
            <ac:spMk id="6" creationId="{918FF61C-3EA4-9B0D-77A7-04A860DA0DE9}"/>
          </ac:spMkLst>
        </pc:spChg>
        <pc:spChg chg="mod">
          <ac:chgData name="Lijin Zhou" userId="756c7c0a-4386-4a38-995a-cadccc859560" providerId="ADAL" clId="{5D6584F2-6516-4104-8D93-578880F776DA}" dt="2025-10-03T06:40:46.009" v="28395" actId="255"/>
          <ac:spMkLst>
            <pc:docMk/>
            <pc:sldMk cId="218812559" sldId="2147195866"/>
            <ac:spMk id="9" creationId="{CF673A34-91B5-F9BA-CE0F-8634206E254B}"/>
          </ac:spMkLst>
        </pc:spChg>
        <pc:graphicFrameChg chg="mod modGraphic">
          <ac:chgData name="Lijin Zhou" userId="756c7c0a-4386-4a38-995a-cadccc859560" providerId="ADAL" clId="{5D6584F2-6516-4104-8D93-578880F776DA}" dt="2025-10-03T06:53:27.250" v="28429" actId="1076"/>
          <ac:graphicFrameMkLst>
            <pc:docMk/>
            <pc:sldMk cId="218812559" sldId="2147195866"/>
            <ac:graphicFrameMk id="8" creationId="{B41DCBFC-17F9-DBD8-6CFB-23C5279742CC}"/>
          </ac:graphicFrameMkLst>
        </pc:graphicFrameChg>
        <pc:graphicFrameChg chg="mod modGraphic">
          <ac:chgData name="Lijin Zhou" userId="756c7c0a-4386-4a38-995a-cadccc859560" providerId="ADAL" clId="{5D6584F2-6516-4104-8D93-578880F776DA}" dt="2025-10-01T09:07:32.738" v="27724" actId="20577"/>
          <ac:graphicFrameMkLst>
            <pc:docMk/>
            <pc:sldMk cId="218812559" sldId="2147195866"/>
            <ac:graphicFrameMk id="11" creationId="{91E63082-FF59-0ECB-C38D-82FAB4E70A2B}"/>
          </ac:graphicFrameMkLst>
        </pc:graphicFrameChg>
      </pc:sldChg>
      <pc:sldChg chg="del">
        <pc:chgData name="Lijin Zhou" userId="756c7c0a-4386-4a38-995a-cadccc859560" providerId="ADAL" clId="{5D6584F2-6516-4104-8D93-578880F776DA}" dt="2025-09-24T06:28:37.339" v="22132" actId="47"/>
        <pc:sldMkLst>
          <pc:docMk/>
          <pc:sldMk cId="2455077218" sldId="2147195898"/>
        </pc:sldMkLst>
      </pc:sldChg>
      <pc:sldChg chg="del">
        <pc:chgData name="Lijin Zhou" userId="756c7c0a-4386-4a38-995a-cadccc859560" providerId="ADAL" clId="{5D6584F2-6516-4104-8D93-578880F776DA}" dt="2025-09-24T06:28:37.339" v="22132" actId="47"/>
        <pc:sldMkLst>
          <pc:docMk/>
          <pc:sldMk cId="1686747063" sldId="2147195901"/>
        </pc:sldMkLst>
      </pc:sldChg>
      <pc:sldChg chg="modSp mod">
        <pc:chgData name="Lijin Zhou" userId="756c7c0a-4386-4a38-995a-cadccc859560" providerId="ADAL" clId="{5D6584F2-6516-4104-8D93-578880F776DA}" dt="2025-08-27T18:09:24.222" v="1030" actId="207"/>
        <pc:sldMkLst>
          <pc:docMk/>
          <pc:sldMk cId="2996605807" sldId="2147195921"/>
        </pc:sldMkLst>
      </pc:sldChg>
      <pc:sldChg chg="add del">
        <pc:chgData name="Lijin Zhou" userId="756c7c0a-4386-4a38-995a-cadccc859560" providerId="ADAL" clId="{5D6584F2-6516-4104-8D93-578880F776DA}" dt="2025-09-24T06:26:28.860" v="22122" actId="47"/>
        <pc:sldMkLst>
          <pc:docMk/>
          <pc:sldMk cId="3927320131" sldId="2147195931"/>
        </pc:sldMkLst>
      </pc:sldChg>
      <pc:sldChg chg="del">
        <pc:chgData name="Lijin Zhou" userId="756c7c0a-4386-4a38-995a-cadccc859560" providerId="ADAL" clId="{5D6584F2-6516-4104-8D93-578880F776DA}" dt="2025-09-24T06:26:14.477" v="22121" actId="47"/>
        <pc:sldMkLst>
          <pc:docMk/>
          <pc:sldMk cId="1712920591" sldId="2147195932"/>
        </pc:sldMkLst>
      </pc:sldChg>
      <pc:sldChg chg="addSp delSp modSp mod">
        <pc:chgData name="Lijin Zhou" userId="756c7c0a-4386-4a38-995a-cadccc859560" providerId="ADAL" clId="{5D6584F2-6516-4104-8D93-578880F776DA}" dt="2025-10-03T12:41:38.898" v="28493" actId="20577"/>
        <pc:sldMkLst>
          <pc:docMk/>
          <pc:sldMk cId="3760651291" sldId="2147195936"/>
        </pc:sldMkLst>
        <pc:spChg chg="mod">
          <ac:chgData name="Lijin Zhou" userId="756c7c0a-4386-4a38-995a-cadccc859560" providerId="ADAL" clId="{5D6584F2-6516-4104-8D93-578880F776DA}" dt="2025-10-01T11:27:51.442" v="27947" actId="255"/>
          <ac:spMkLst>
            <pc:docMk/>
            <pc:sldMk cId="3760651291" sldId="2147195936"/>
            <ac:spMk id="3" creationId="{34045C62-EF0F-9893-6AC5-E4C8C81D31F6}"/>
          </ac:spMkLst>
        </pc:spChg>
        <pc:spChg chg="mod">
          <ac:chgData name="Lijin Zhou" userId="756c7c0a-4386-4a38-995a-cadccc859560" providerId="ADAL" clId="{5D6584F2-6516-4104-8D93-578880F776DA}" dt="2025-10-03T12:41:38.898" v="28493" actId="20577"/>
          <ac:spMkLst>
            <pc:docMk/>
            <pc:sldMk cId="3760651291" sldId="2147195936"/>
            <ac:spMk id="10" creationId="{A8BBF638-A590-877D-4309-ABD17507CB44}"/>
          </ac:spMkLst>
        </pc:spChg>
        <pc:grpChg chg="mod">
          <ac:chgData name="Lijin Zhou" userId="756c7c0a-4386-4a38-995a-cadccc859560" providerId="ADAL" clId="{5D6584F2-6516-4104-8D93-578880F776DA}" dt="2025-10-01T09:04:10.094" v="27712" actId="1076"/>
          <ac:grpSpMkLst>
            <pc:docMk/>
            <pc:sldMk cId="3760651291" sldId="2147195936"/>
            <ac:grpSpMk id="23" creationId="{69FB42AE-0ACB-4F8B-A6A7-F10900336D72}"/>
          </ac:grpSpMkLst>
        </pc:grpChg>
        <pc:graphicFrameChg chg="mod modGraphic">
          <ac:chgData name="Lijin Zhou" userId="756c7c0a-4386-4a38-995a-cadccc859560" providerId="ADAL" clId="{5D6584F2-6516-4104-8D93-578880F776DA}" dt="2025-10-01T12:06:56.034" v="28290" actId="207"/>
          <ac:graphicFrameMkLst>
            <pc:docMk/>
            <pc:sldMk cId="3760651291" sldId="2147195936"/>
            <ac:graphicFrameMk id="2" creationId="{5D9514AA-C1D7-D956-FE75-32B1C1B889A4}"/>
          </ac:graphicFrameMkLst>
        </pc:graphicFrameChg>
        <pc:graphicFrameChg chg="add mod">
          <ac:chgData name="Lijin Zhou" userId="756c7c0a-4386-4a38-995a-cadccc859560" providerId="ADAL" clId="{5D6584F2-6516-4104-8D93-578880F776DA}" dt="2025-10-03T12:41:32.423" v="28492"/>
          <ac:graphicFrameMkLst>
            <pc:docMk/>
            <pc:sldMk cId="3760651291" sldId="2147195936"/>
            <ac:graphicFrameMk id="14" creationId="{88E35779-2809-58E6-E59B-247564C43115}"/>
          </ac:graphicFrameMkLst>
        </pc:graphicFrameChg>
        <pc:graphicFrameChg chg="mod modGraphic">
          <ac:chgData name="Lijin Zhou" userId="756c7c0a-4386-4a38-995a-cadccc859560" providerId="ADAL" clId="{5D6584F2-6516-4104-8D93-578880F776DA}" dt="2025-10-01T11:30:53.318" v="28016" actId="20577"/>
          <ac:graphicFrameMkLst>
            <pc:docMk/>
            <pc:sldMk cId="3760651291" sldId="2147195936"/>
            <ac:graphicFrameMk id="24" creationId="{BABF3657-5312-5C83-E983-C63D92165A6A}"/>
          </ac:graphicFrameMkLst>
        </pc:graphicFrameChg>
      </pc:sldChg>
      <pc:sldChg chg="addSp delSp modSp mod">
        <pc:chgData name="Lijin Zhou" userId="756c7c0a-4386-4a38-995a-cadccc859560" providerId="ADAL" clId="{5D6584F2-6516-4104-8D93-578880F776DA}" dt="2025-08-27T19:03:08.853" v="1580" actId="1076"/>
        <pc:sldMkLst>
          <pc:docMk/>
          <pc:sldMk cId="4250535363" sldId="2147195936"/>
        </pc:sldMkLst>
      </pc:sldChg>
      <pc:sldChg chg="modSp mod">
        <pc:chgData name="Lijin Zhou" userId="756c7c0a-4386-4a38-995a-cadccc859560" providerId="ADAL" clId="{5D6584F2-6516-4104-8D93-578880F776DA}" dt="2025-08-27T18:54:29.679" v="1463" actId="1076"/>
        <pc:sldMkLst>
          <pc:docMk/>
          <pc:sldMk cId="189211894" sldId="2147195939"/>
        </pc:sldMkLst>
      </pc:sldChg>
      <pc:sldChg chg="addSp delSp modSp mod">
        <pc:chgData name="Lijin Zhou" userId="756c7c0a-4386-4a38-995a-cadccc859560" providerId="ADAL" clId="{5D6584F2-6516-4104-8D93-578880F776DA}" dt="2025-10-03T12:41:54.814" v="28498" actId="14100"/>
        <pc:sldMkLst>
          <pc:docMk/>
          <pc:sldMk cId="3124376921" sldId="2147195939"/>
        </pc:sldMkLst>
        <pc:spChg chg="mod">
          <ac:chgData name="Lijin Zhou" userId="756c7c0a-4386-4a38-995a-cadccc859560" providerId="ADAL" clId="{5D6584F2-6516-4104-8D93-578880F776DA}" dt="2025-10-03T12:41:46.178" v="28494" actId="1076"/>
          <ac:spMkLst>
            <pc:docMk/>
            <pc:sldMk cId="3124376921" sldId="2147195939"/>
            <ac:spMk id="2" creationId="{7603D2B1-5987-0B6B-BCD8-ED91C6E3BB7A}"/>
          </ac:spMkLst>
        </pc:spChg>
        <pc:spChg chg="mod ord">
          <ac:chgData name="Lijin Zhou" userId="756c7c0a-4386-4a38-995a-cadccc859560" providerId="ADAL" clId="{5D6584F2-6516-4104-8D93-578880F776DA}" dt="2025-10-01T13:20:28.659" v="28351" actId="1076"/>
          <ac:spMkLst>
            <pc:docMk/>
            <pc:sldMk cId="3124376921" sldId="2147195939"/>
            <ac:spMk id="5" creationId="{A116848C-3304-C15C-0CDB-B01DC49562D9}"/>
          </ac:spMkLst>
        </pc:spChg>
        <pc:graphicFrameChg chg="add mod modGraphic">
          <ac:chgData name="Lijin Zhou" userId="756c7c0a-4386-4a38-995a-cadccc859560" providerId="ADAL" clId="{5D6584F2-6516-4104-8D93-578880F776DA}" dt="2025-10-03T12:41:54.814" v="28498" actId="14100"/>
          <ac:graphicFrameMkLst>
            <pc:docMk/>
            <pc:sldMk cId="3124376921" sldId="2147195939"/>
            <ac:graphicFrameMk id="3" creationId="{089366BB-6F56-92CB-8455-763AD5DDCA8C}"/>
          </ac:graphicFrameMkLst>
        </pc:graphicFrameChg>
        <pc:graphicFrameChg chg="mod modGraphic">
          <ac:chgData name="Lijin Zhou" userId="756c7c0a-4386-4a38-995a-cadccc859560" providerId="ADAL" clId="{5D6584F2-6516-4104-8D93-578880F776DA}" dt="2025-10-01T12:08:12.755" v="28296" actId="120"/>
          <ac:graphicFrameMkLst>
            <pc:docMk/>
            <pc:sldMk cId="3124376921" sldId="2147195939"/>
            <ac:graphicFrameMk id="6" creationId="{D8031F4B-ED67-BF11-2702-11D8F0F0DC21}"/>
          </ac:graphicFrameMkLst>
        </pc:graphicFrameChg>
        <pc:graphicFrameChg chg="add mod modGraphic">
          <ac:chgData name="Lijin Zhou" userId="756c7c0a-4386-4a38-995a-cadccc859560" providerId="ADAL" clId="{5D6584F2-6516-4104-8D93-578880F776DA}" dt="2025-10-01T13:25:51.074" v="28370" actId="20577"/>
          <ac:graphicFrameMkLst>
            <pc:docMk/>
            <pc:sldMk cId="3124376921" sldId="2147195939"/>
            <ac:graphicFrameMk id="12" creationId="{ACE06F67-0405-FBBA-FB7B-6DE871BD6BC4}"/>
          </ac:graphicFrameMkLst>
        </pc:graphicFrameChg>
      </pc:sldChg>
      <pc:sldChg chg="del">
        <pc:chgData name="Lijin Zhou" userId="756c7c0a-4386-4a38-995a-cadccc859560" providerId="ADAL" clId="{5D6584F2-6516-4104-8D93-578880F776DA}" dt="2025-09-24T06:28:42.663" v="22133" actId="47"/>
        <pc:sldMkLst>
          <pc:docMk/>
          <pc:sldMk cId="535966118" sldId="2147195945"/>
        </pc:sldMkLst>
      </pc:sldChg>
      <pc:sldChg chg="modSp mod">
        <pc:chgData name="Lijin Zhou" userId="756c7c0a-4386-4a38-995a-cadccc859560" providerId="ADAL" clId="{5D6584F2-6516-4104-8D93-578880F776DA}" dt="2025-08-28T08:27:12.441" v="1657" actId="255"/>
        <pc:sldMkLst>
          <pc:docMk/>
          <pc:sldMk cId="2616184157" sldId="2147195954"/>
        </pc:sldMkLst>
      </pc:sldChg>
      <pc:sldChg chg="del">
        <pc:chgData name="Lijin Zhou" userId="756c7c0a-4386-4a38-995a-cadccc859560" providerId="ADAL" clId="{5D6584F2-6516-4104-8D93-578880F776DA}" dt="2025-09-24T06:28:32.463" v="22131" actId="47"/>
        <pc:sldMkLst>
          <pc:docMk/>
          <pc:sldMk cId="2922541171" sldId="2147195958"/>
        </pc:sldMkLst>
      </pc:sldChg>
      <pc:sldChg chg="del">
        <pc:chgData name="Lijin Zhou" userId="756c7c0a-4386-4a38-995a-cadccc859560" providerId="ADAL" clId="{5D6584F2-6516-4104-8D93-578880F776DA}" dt="2025-09-24T06:29:38.273" v="22138" actId="47"/>
        <pc:sldMkLst>
          <pc:docMk/>
          <pc:sldMk cId="300192753" sldId="2147195959"/>
        </pc:sldMkLst>
      </pc:sldChg>
      <pc:sldChg chg="del">
        <pc:chgData name="Lijin Zhou" userId="756c7c0a-4386-4a38-995a-cadccc859560" providerId="ADAL" clId="{5D6584F2-6516-4104-8D93-578880F776DA}" dt="2025-09-24T06:29:38.273" v="22138" actId="47"/>
        <pc:sldMkLst>
          <pc:docMk/>
          <pc:sldMk cId="2524970856" sldId="2147195960"/>
        </pc:sldMkLst>
      </pc:sldChg>
      <pc:sldChg chg="del">
        <pc:chgData name="Lijin Zhou" userId="756c7c0a-4386-4a38-995a-cadccc859560" providerId="ADAL" clId="{5D6584F2-6516-4104-8D93-578880F776DA}" dt="2025-09-24T06:29:38.273" v="22138" actId="47"/>
        <pc:sldMkLst>
          <pc:docMk/>
          <pc:sldMk cId="3084791817" sldId="2147195961"/>
        </pc:sldMkLst>
      </pc:sldChg>
      <pc:sldChg chg="del">
        <pc:chgData name="Lijin Zhou" userId="756c7c0a-4386-4a38-995a-cadccc859560" providerId="ADAL" clId="{5D6584F2-6516-4104-8D93-578880F776DA}" dt="2025-09-24T06:29:38.273" v="22138" actId="47"/>
        <pc:sldMkLst>
          <pc:docMk/>
          <pc:sldMk cId="2959178331" sldId="2147195962"/>
        </pc:sldMkLst>
      </pc:sldChg>
      <pc:sldChg chg="del">
        <pc:chgData name="Lijin Zhou" userId="756c7c0a-4386-4a38-995a-cadccc859560" providerId="ADAL" clId="{5D6584F2-6516-4104-8D93-578880F776DA}" dt="2025-09-24T06:26:49.943" v="22123" actId="47"/>
        <pc:sldMkLst>
          <pc:docMk/>
          <pc:sldMk cId="1198969523" sldId="2147195964"/>
        </pc:sldMkLst>
      </pc:sldChg>
      <pc:sldChg chg="del">
        <pc:chgData name="Lijin Zhou" userId="756c7c0a-4386-4a38-995a-cadccc859560" providerId="ADAL" clId="{5D6584F2-6516-4104-8D93-578880F776DA}" dt="2025-09-24T06:29:38.273" v="22138" actId="47"/>
        <pc:sldMkLst>
          <pc:docMk/>
          <pc:sldMk cId="3705012901" sldId="2147195967"/>
        </pc:sldMkLst>
      </pc:sldChg>
      <pc:sldChg chg="del">
        <pc:chgData name="Lijin Zhou" userId="756c7c0a-4386-4a38-995a-cadccc859560" providerId="ADAL" clId="{5D6584F2-6516-4104-8D93-578880F776DA}" dt="2025-09-24T06:29:38.273" v="22138" actId="47"/>
        <pc:sldMkLst>
          <pc:docMk/>
          <pc:sldMk cId="3642726538" sldId="2147195968"/>
        </pc:sldMkLst>
      </pc:sldChg>
      <pc:sldChg chg="del">
        <pc:chgData name="Lijin Zhou" userId="756c7c0a-4386-4a38-995a-cadccc859560" providerId="ADAL" clId="{5D6584F2-6516-4104-8D93-578880F776DA}" dt="2025-09-24T06:28:32.463" v="22131" actId="47"/>
        <pc:sldMkLst>
          <pc:docMk/>
          <pc:sldMk cId="829046096" sldId="2147195969"/>
        </pc:sldMkLst>
      </pc:sldChg>
      <pc:sldChg chg="del">
        <pc:chgData name="Lijin Zhou" userId="756c7c0a-4386-4a38-995a-cadccc859560" providerId="ADAL" clId="{5D6584F2-6516-4104-8D93-578880F776DA}" dt="2025-09-24T06:29:38.273" v="22138" actId="47"/>
        <pc:sldMkLst>
          <pc:docMk/>
          <pc:sldMk cId="729023107" sldId="2147195970"/>
        </pc:sldMkLst>
      </pc:sldChg>
      <pc:sldChg chg="del">
        <pc:chgData name="Lijin Zhou" userId="756c7c0a-4386-4a38-995a-cadccc859560" providerId="ADAL" clId="{5D6584F2-6516-4104-8D93-578880F776DA}" dt="2025-09-24T06:29:38.273" v="22138" actId="47"/>
        <pc:sldMkLst>
          <pc:docMk/>
          <pc:sldMk cId="443887480" sldId="2147195971"/>
        </pc:sldMkLst>
      </pc:sldChg>
      <pc:sldChg chg="del">
        <pc:chgData name="Lijin Zhou" userId="756c7c0a-4386-4a38-995a-cadccc859560" providerId="ADAL" clId="{5D6584F2-6516-4104-8D93-578880F776DA}" dt="2025-09-24T06:29:38.273" v="22138" actId="47"/>
        <pc:sldMkLst>
          <pc:docMk/>
          <pc:sldMk cId="2232334944" sldId="2147195972"/>
        </pc:sldMkLst>
      </pc:sldChg>
      <pc:sldChg chg="del">
        <pc:chgData name="Lijin Zhou" userId="756c7c0a-4386-4a38-995a-cadccc859560" providerId="ADAL" clId="{5D6584F2-6516-4104-8D93-578880F776DA}" dt="2025-09-24T06:28:32.463" v="22131" actId="47"/>
        <pc:sldMkLst>
          <pc:docMk/>
          <pc:sldMk cId="473659380" sldId="2147195973"/>
        </pc:sldMkLst>
      </pc:sldChg>
      <pc:sldChg chg="del">
        <pc:chgData name="Lijin Zhou" userId="756c7c0a-4386-4a38-995a-cadccc859560" providerId="ADAL" clId="{5D6584F2-6516-4104-8D93-578880F776DA}" dt="2025-09-24T06:29:38.273" v="22138" actId="47"/>
        <pc:sldMkLst>
          <pc:docMk/>
          <pc:sldMk cId="264062447" sldId="2147195974"/>
        </pc:sldMkLst>
      </pc:sldChg>
      <pc:sldChg chg="del">
        <pc:chgData name="Lijin Zhou" userId="756c7c0a-4386-4a38-995a-cadccc859560" providerId="ADAL" clId="{5D6584F2-6516-4104-8D93-578880F776DA}" dt="2025-09-24T06:28:32.463" v="22131" actId="47"/>
        <pc:sldMkLst>
          <pc:docMk/>
          <pc:sldMk cId="2284936509" sldId="2147195975"/>
        </pc:sldMkLst>
      </pc:sldChg>
      <pc:sldChg chg="del">
        <pc:chgData name="Lijin Zhou" userId="756c7c0a-4386-4a38-995a-cadccc859560" providerId="ADAL" clId="{5D6584F2-6516-4104-8D93-578880F776DA}" dt="2025-09-24T06:28:32.463" v="22131" actId="47"/>
        <pc:sldMkLst>
          <pc:docMk/>
          <pc:sldMk cId="84239368" sldId="2147195976"/>
        </pc:sldMkLst>
      </pc:sldChg>
      <pc:sldChg chg="modSp mod">
        <pc:chgData name="Lijin Zhou" userId="756c7c0a-4386-4a38-995a-cadccc859560" providerId="ADAL" clId="{5D6584F2-6516-4104-8D93-578880F776DA}" dt="2025-08-27T19:03:37.743" v="1582" actId="1076"/>
        <pc:sldMkLst>
          <pc:docMk/>
          <pc:sldMk cId="309230784" sldId="2147195979"/>
        </pc:sldMkLst>
      </pc:sldChg>
      <pc:sldChg chg="modSp mod">
        <pc:chgData name="Lijin Zhou" userId="756c7c0a-4386-4a38-995a-cadccc859560" providerId="ADAL" clId="{5D6584F2-6516-4104-8D93-578880F776DA}" dt="2025-08-27T12:04:44.687" v="19" actId="14100"/>
        <pc:sldMkLst>
          <pc:docMk/>
          <pc:sldMk cId="603134737" sldId="2147195980"/>
        </pc:sldMkLst>
      </pc:sldChg>
      <pc:sldChg chg="del">
        <pc:chgData name="Lijin Zhou" userId="756c7c0a-4386-4a38-995a-cadccc859560" providerId="ADAL" clId="{5D6584F2-6516-4104-8D93-578880F776DA}" dt="2025-09-24T06:28:42.663" v="22133" actId="47"/>
        <pc:sldMkLst>
          <pc:docMk/>
          <pc:sldMk cId="439629176" sldId="2147195982"/>
        </pc:sldMkLst>
      </pc:sldChg>
      <pc:sldChg chg="add del">
        <pc:chgData name="Lijin Zhou" userId="756c7c0a-4386-4a38-995a-cadccc859560" providerId="ADAL" clId="{5D6584F2-6516-4104-8D93-578880F776DA}" dt="2025-09-24T06:26:28.860" v="22122" actId="47"/>
        <pc:sldMkLst>
          <pc:docMk/>
          <pc:sldMk cId="3057484072" sldId="2147195984"/>
        </pc:sldMkLst>
      </pc:sldChg>
      <pc:sldChg chg="addSp delSp del mod">
        <pc:chgData name="Lijin Zhou" userId="756c7c0a-4386-4a38-995a-cadccc859560" providerId="ADAL" clId="{5D6584F2-6516-4104-8D93-578880F776DA}" dt="2025-09-24T06:28:37.339" v="22132" actId="47"/>
        <pc:sldMkLst>
          <pc:docMk/>
          <pc:sldMk cId="3025402875" sldId="2147195985"/>
        </pc:sldMkLst>
      </pc:sldChg>
      <pc:sldChg chg="addSp delSp modSp mod">
        <pc:chgData name="Lijin Zhou" userId="756c7c0a-4386-4a38-995a-cadccc859560" providerId="ADAL" clId="{5D6584F2-6516-4104-8D93-578880F776DA}" dt="2025-08-29T13:26:29.234" v="9612" actId="1036"/>
        <pc:sldMkLst>
          <pc:docMk/>
          <pc:sldMk cId="2334307464" sldId="2147195986"/>
        </pc:sldMkLst>
      </pc:sldChg>
      <pc:sldChg chg="addSp delSp modSp mod">
        <pc:chgData name="Lijin Zhou" userId="756c7c0a-4386-4a38-995a-cadccc859560" providerId="ADAL" clId="{5D6584F2-6516-4104-8D93-578880F776DA}" dt="2025-09-30T19:58:56.699" v="26094" actId="478"/>
        <pc:sldMkLst>
          <pc:docMk/>
          <pc:sldMk cId="2147613939" sldId="2147195990"/>
        </pc:sldMkLst>
      </pc:sldChg>
      <pc:sldChg chg="addSp delSp modSp mod">
        <pc:chgData name="Lijin Zhou" userId="756c7c0a-4386-4a38-995a-cadccc859560" providerId="ADAL" clId="{5D6584F2-6516-4104-8D93-578880F776DA}" dt="2025-08-29T13:23:29.399" v="9558" actId="1076"/>
        <pc:sldMkLst>
          <pc:docMk/>
          <pc:sldMk cId="3903804675" sldId="2147195991"/>
        </pc:sldMkLst>
      </pc:sldChg>
      <pc:sldChg chg="addSp delSp modSp mod">
        <pc:chgData name="Lijin Zhou" userId="756c7c0a-4386-4a38-995a-cadccc859560" providerId="ADAL" clId="{5D6584F2-6516-4104-8D93-578880F776DA}" dt="2025-10-01T11:10:03.120" v="27850"/>
        <pc:sldMkLst>
          <pc:docMk/>
          <pc:sldMk cId="554145320" sldId="2147195997"/>
        </pc:sldMkLst>
        <pc:graphicFrameChg chg="mod modGraphic">
          <ac:chgData name="Lijin Zhou" userId="756c7c0a-4386-4a38-995a-cadccc859560" providerId="ADAL" clId="{5D6584F2-6516-4104-8D93-578880F776DA}" dt="2025-10-01T11:10:03.120" v="27850"/>
          <ac:graphicFrameMkLst>
            <pc:docMk/>
            <pc:sldMk cId="554145320" sldId="2147195997"/>
            <ac:graphicFrameMk id="3" creationId="{B0D33902-2816-6A52-93B0-053FB9A8CAFA}"/>
          </ac:graphicFrameMkLst>
        </pc:graphicFrameChg>
      </pc:sldChg>
      <pc:sldChg chg="modSp mod">
        <pc:chgData name="Lijin Zhou" userId="756c7c0a-4386-4a38-995a-cadccc859560" providerId="ADAL" clId="{5D6584F2-6516-4104-8D93-578880F776DA}" dt="2025-08-27T19:10:42.907" v="1644" actId="1582"/>
        <pc:sldMkLst>
          <pc:docMk/>
          <pc:sldMk cId="1521063085" sldId="2147195999"/>
        </pc:sldMkLst>
      </pc:sldChg>
      <pc:sldChg chg="delSp modSp mod">
        <pc:chgData name="Lijin Zhou" userId="756c7c0a-4386-4a38-995a-cadccc859560" providerId="ADAL" clId="{5D6584F2-6516-4104-8D93-578880F776DA}" dt="2025-08-27T19:11:02.164" v="1648" actId="1076"/>
        <pc:sldMkLst>
          <pc:docMk/>
          <pc:sldMk cId="2055297793" sldId="2147196000"/>
        </pc:sldMkLst>
      </pc:sldChg>
      <pc:sldChg chg="del">
        <pc:chgData name="Lijin Zhou" userId="756c7c0a-4386-4a38-995a-cadccc859560" providerId="ADAL" clId="{5D6584F2-6516-4104-8D93-578880F776DA}" dt="2025-09-24T06:28:42.663" v="22133" actId="47"/>
        <pc:sldMkLst>
          <pc:docMk/>
          <pc:sldMk cId="1937166668" sldId="2147196001"/>
        </pc:sldMkLst>
      </pc:sldChg>
      <pc:sldChg chg="del">
        <pc:chgData name="Lijin Zhou" userId="756c7c0a-4386-4a38-995a-cadccc859560" providerId="ADAL" clId="{5D6584F2-6516-4104-8D93-578880F776DA}" dt="2025-09-24T06:28:42.663" v="22133" actId="47"/>
        <pc:sldMkLst>
          <pc:docMk/>
          <pc:sldMk cId="1047203105" sldId="2147196004"/>
        </pc:sldMkLst>
      </pc:sldChg>
      <pc:sldChg chg="del">
        <pc:chgData name="Lijin Zhou" userId="756c7c0a-4386-4a38-995a-cadccc859560" providerId="ADAL" clId="{5D6584F2-6516-4104-8D93-578880F776DA}" dt="2025-09-24T06:28:42.663" v="22133" actId="47"/>
        <pc:sldMkLst>
          <pc:docMk/>
          <pc:sldMk cId="1960336940" sldId="2147196006"/>
        </pc:sldMkLst>
      </pc:sldChg>
      <pc:sldChg chg="del">
        <pc:chgData name="Lijin Zhou" userId="756c7c0a-4386-4a38-995a-cadccc859560" providerId="ADAL" clId="{5D6584F2-6516-4104-8D93-578880F776DA}" dt="2025-09-24T06:28:42.663" v="22133" actId="47"/>
        <pc:sldMkLst>
          <pc:docMk/>
          <pc:sldMk cId="3199936381" sldId="2147196007"/>
        </pc:sldMkLst>
      </pc:sldChg>
      <pc:sldChg chg="del">
        <pc:chgData name="Lijin Zhou" userId="756c7c0a-4386-4a38-995a-cadccc859560" providerId="ADAL" clId="{5D6584F2-6516-4104-8D93-578880F776DA}" dt="2025-09-24T06:28:42.663" v="22133" actId="47"/>
        <pc:sldMkLst>
          <pc:docMk/>
          <pc:sldMk cId="3580307154" sldId="2147196008"/>
        </pc:sldMkLst>
      </pc:sldChg>
      <pc:sldChg chg="del">
        <pc:chgData name="Lijin Zhou" userId="756c7c0a-4386-4a38-995a-cadccc859560" providerId="ADAL" clId="{5D6584F2-6516-4104-8D93-578880F776DA}" dt="2025-09-24T06:28:42.663" v="22133" actId="47"/>
        <pc:sldMkLst>
          <pc:docMk/>
          <pc:sldMk cId="2571785835" sldId="2147196009"/>
        </pc:sldMkLst>
      </pc:sldChg>
      <pc:sldChg chg="del">
        <pc:chgData name="Lijin Zhou" userId="756c7c0a-4386-4a38-995a-cadccc859560" providerId="ADAL" clId="{5D6584F2-6516-4104-8D93-578880F776DA}" dt="2025-09-24T06:28:32.463" v="22131" actId="47"/>
        <pc:sldMkLst>
          <pc:docMk/>
          <pc:sldMk cId="2018322050" sldId="2147196010"/>
        </pc:sldMkLst>
      </pc:sldChg>
      <pc:sldChg chg="del">
        <pc:chgData name="Lijin Zhou" userId="756c7c0a-4386-4a38-995a-cadccc859560" providerId="ADAL" clId="{5D6584F2-6516-4104-8D93-578880F776DA}" dt="2025-09-24T06:28:32.463" v="22131" actId="47"/>
        <pc:sldMkLst>
          <pc:docMk/>
          <pc:sldMk cId="4249486406" sldId="2147196011"/>
        </pc:sldMkLst>
      </pc:sldChg>
      <pc:sldChg chg="del">
        <pc:chgData name="Lijin Zhou" userId="756c7c0a-4386-4a38-995a-cadccc859560" providerId="ADAL" clId="{5D6584F2-6516-4104-8D93-578880F776DA}" dt="2025-09-24T06:28:37.339" v="22132" actId="47"/>
        <pc:sldMkLst>
          <pc:docMk/>
          <pc:sldMk cId="925299761" sldId="2147196012"/>
        </pc:sldMkLst>
      </pc:sldChg>
      <pc:sldChg chg="del">
        <pc:chgData name="Lijin Zhou" userId="756c7c0a-4386-4a38-995a-cadccc859560" providerId="ADAL" clId="{5D6584F2-6516-4104-8D93-578880F776DA}" dt="2025-09-24T06:29:38.273" v="22138" actId="47"/>
        <pc:sldMkLst>
          <pc:docMk/>
          <pc:sldMk cId="493868415" sldId="2147196017"/>
        </pc:sldMkLst>
      </pc:sldChg>
      <pc:sldChg chg="del">
        <pc:chgData name="Lijin Zhou" userId="756c7c0a-4386-4a38-995a-cadccc859560" providerId="ADAL" clId="{5D6584F2-6516-4104-8D93-578880F776DA}" dt="2025-09-24T06:29:38.273" v="22138" actId="47"/>
        <pc:sldMkLst>
          <pc:docMk/>
          <pc:sldMk cId="2067195917" sldId="2147196021"/>
        </pc:sldMkLst>
      </pc:sldChg>
      <pc:sldChg chg="del">
        <pc:chgData name="Lijin Zhou" userId="756c7c0a-4386-4a38-995a-cadccc859560" providerId="ADAL" clId="{5D6584F2-6516-4104-8D93-578880F776DA}" dt="2025-09-24T06:29:38.273" v="22138" actId="47"/>
        <pc:sldMkLst>
          <pc:docMk/>
          <pc:sldMk cId="1885374803" sldId="2147196022"/>
        </pc:sldMkLst>
      </pc:sldChg>
      <pc:sldChg chg="del">
        <pc:chgData name="Lijin Zhou" userId="756c7c0a-4386-4a38-995a-cadccc859560" providerId="ADAL" clId="{5D6584F2-6516-4104-8D93-578880F776DA}" dt="2025-09-24T06:29:38.273" v="22138" actId="47"/>
        <pc:sldMkLst>
          <pc:docMk/>
          <pc:sldMk cId="1971838434" sldId="2147196023"/>
        </pc:sldMkLst>
      </pc:sldChg>
      <pc:sldChg chg="del">
        <pc:chgData name="Lijin Zhou" userId="756c7c0a-4386-4a38-995a-cadccc859560" providerId="ADAL" clId="{5D6584F2-6516-4104-8D93-578880F776DA}" dt="2025-09-24T06:29:38.273" v="22138" actId="47"/>
        <pc:sldMkLst>
          <pc:docMk/>
          <pc:sldMk cId="2677842377" sldId="2147196024"/>
        </pc:sldMkLst>
      </pc:sldChg>
      <pc:sldChg chg="del">
        <pc:chgData name="Lijin Zhou" userId="756c7c0a-4386-4a38-995a-cadccc859560" providerId="ADAL" clId="{5D6584F2-6516-4104-8D93-578880F776DA}" dt="2025-09-24T06:29:38.273" v="22138" actId="47"/>
        <pc:sldMkLst>
          <pc:docMk/>
          <pc:sldMk cId="3347671215" sldId="2147196025"/>
        </pc:sldMkLst>
      </pc:sldChg>
      <pc:sldChg chg="del">
        <pc:chgData name="Lijin Zhou" userId="756c7c0a-4386-4a38-995a-cadccc859560" providerId="ADAL" clId="{5D6584F2-6516-4104-8D93-578880F776DA}" dt="2025-09-24T06:29:38.273" v="22138" actId="47"/>
        <pc:sldMkLst>
          <pc:docMk/>
          <pc:sldMk cId="2330096823" sldId="2147196026"/>
        </pc:sldMkLst>
      </pc:sldChg>
      <pc:sldChg chg="del">
        <pc:chgData name="Lijin Zhou" userId="756c7c0a-4386-4a38-995a-cadccc859560" providerId="ADAL" clId="{5D6584F2-6516-4104-8D93-578880F776DA}" dt="2025-09-24T06:26:14.477" v="22121" actId="47"/>
        <pc:sldMkLst>
          <pc:docMk/>
          <pc:sldMk cId="667995108" sldId="2147196051"/>
        </pc:sldMkLst>
      </pc:sldChg>
      <pc:sldChg chg="del">
        <pc:chgData name="Lijin Zhou" userId="756c7c0a-4386-4a38-995a-cadccc859560" providerId="ADAL" clId="{5D6584F2-6516-4104-8D93-578880F776DA}" dt="2025-09-24T06:26:28.860" v="22122" actId="47"/>
        <pc:sldMkLst>
          <pc:docMk/>
          <pc:sldMk cId="1870752693" sldId="2147196052"/>
        </pc:sldMkLst>
      </pc:sldChg>
      <pc:sldChg chg="addSp delSp modSp mod">
        <pc:chgData name="Lijin Zhou" userId="756c7c0a-4386-4a38-995a-cadccc859560" providerId="ADAL" clId="{5D6584F2-6516-4104-8D93-578880F776DA}" dt="2025-09-13T15:24:20.551" v="21785" actId="14100"/>
        <pc:sldMkLst>
          <pc:docMk/>
          <pc:sldMk cId="1697511725" sldId="2147196058"/>
        </pc:sldMkLst>
      </pc:sldChg>
      <pc:sldChg chg="addSp delSp modSp mod">
        <pc:chgData name="Lijin Zhou" userId="756c7c0a-4386-4a38-995a-cadccc859560" providerId="ADAL" clId="{5D6584F2-6516-4104-8D93-578880F776DA}" dt="2025-09-13T15:25:08.937" v="21838" actId="1076"/>
        <pc:sldMkLst>
          <pc:docMk/>
          <pc:sldMk cId="750023584" sldId="2147196059"/>
        </pc:sldMkLst>
      </pc:sldChg>
      <pc:sldChg chg="addSp delSp modSp mod">
        <pc:chgData name="Lijin Zhou" userId="756c7c0a-4386-4a38-995a-cadccc859560" providerId="ADAL" clId="{5D6584F2-6516-4104-8D93-578880F776DA}" dt="2025-09-13T15:27:48.144" v="21915" actId="255"/>
        <pc:sldMkLst>
          <pc:docMk/>
          <pc:sldMk cId="2890161874" sldId="2147196060"/>
        </pc:sldMkLst>
      </pc:sldChg>
      <pc:sldChg chg="addSp delSp modSp mod">
        <pc:chgData name="Lijin Zhou" userId="756c7c0a-4386-4a38-995a-cadccc859560" providerId="ADAL" clId="{5D6584F2-6516-4104-8D93-578880F776DA}" dt="2025-09-13T15:28:22.417" v="21954" actId="1076"/>
        <pc:sldMkLst>
          <pc:docMk/>
          <pc:sldMk cId="2289440970" sldId="2147196061"/>
        </pc:sldMkLst>
      </pc:sldChg>
      <pc:sldChg chg="del">
        <pc:chgData name="Lijin Zhou" userId="756c7c0a-4386-4a38-995a-cadccc859560" providerId="ADAL" clId="{5D6584F2-6516-4104-8D93-578880F776DA}" dt="2025-09-24T06:29:38.273" v="22138" actId="47"/>
        <pc:sldMkLst>
          <pc:docMk/>
          <pc:sldMk cId="1112148505" sldId="2147196062"/>
        </pc:sldMkLst>
      </pc:sldChg>
      <pc:sldChg chg="del">
        <pc:chgData name="Lijin Zhou" userId="756c7c0a-4386-4a38-995a-cadccc859560" providerId="ADAL" clId="{5D6584F2-6516-4104-8D93-578880F776DA}" dt="2025-09-24T06:25:59.408" v="22120" actId="47"/>
        <pc:sldMkLst>
          <pc:docMk/>
          <pc:sldMk cId="695765438" sldId="2147196063"/>
        </pc:sldMkLst>
      </pc:sldChg>
      <pc:sldChg chg="delSp modSp mod">
        <pc:chgData name="Lijin Zhou" userId="756c7c0a-4386-4a38-995a-cadccc859560" providerId="ADAL" clId="{5D6584F2-6516-4104-8D93-578880F776DA}" dt="2025-09-01T14:00:22.904" v="11915" actId="478"/>
        <pc:sldMkLst>
          <pc:docMk/>
          <pc:sldMk cId="236315242" sldId="2147196064"/>
        </pc:sldMkLst>
      </pc:sldChg>
      <pc:sldChg chg="del">
        <pc:chgData name="Lijin Zhou" userId="756c7c0a-4386-4a38-995a-cadccc859560" providerId="ADAL" clId="{5D6584F2-6516-4104-8D93-578880F776DA}" dt="2025-09-24T06:26:14.477" v="22121" actId="47"/>
        <pc:sldMkLst>
          <pc:docMk/>
          <pc:sldMk cId="704919257" sldId="2147196066"/>
        </pc:sldMkLst>
      </pc:sldChg>
      <pc:sldChg chg="del">
        <pc:chgData name="Lijin Zhou" userId="756c7c0a-4386-4a38-995a-cadccc859560" providerId="ADAL" clId="{5D6584F2-6516-4104-8D93-578880F776DA}" dt="2025-09-24T06:26:14.477" v="22121" actId="47"/>
        <pc:sldMkLst>
          <pc:docMk/>
          <pc:sldMk cId="1325371071" sldId="2147196067"/>
        </pc:sldMkLst>
      </pc:sldChg>
      <pc:sldChg chg="del">
        <pc:chgData name="Lijin Zhou" userId="756c7c0a-4386-4a38-995a-cadccc859560" providerId="ADAL" clId="{5D6584F2-6516-4104-8D93-578880F776DA}" dt="2025-09-24T06:28:42.663" v="22133" actId="47"/>
        <pc:sldMkLst>
          <pc:docMk/>
          <pc:sldMk cId="1658763809" sldId="2147196068"/>
        </pc:sldMkLst>
      </pc:sldChg>
      <pc:sldChg chg="del">
        <pc:chgData name="Lijin Zhou" userId="756c7c0a-4386-4a38-995a-cadccc859560" providerId="ADAL" clId="{5D6584F2-6516-4104-8D93-578880F776DA}" dt="2025-09-24T06:28:42.663" v="22133" actId="47"/>
        <pc:sldMkLst>
          <pc:docMk/>
          <pc:sldMk cId="807366412" sldId="2147196069"/>
        </pc:sldMkLst>
      </pc:sldChg>
      <pc:sldChg chg="del">
        <pc:chgData name="Lijin Zhou" userId="756c7c0a-4386-4a38-995a-cadccc859560" providerId="ADAL" clId="{5D6584F2-6516-4104-8D93-578880F776DA}" dt="2025-09-24T06:25:53.595" v="22119" actId="47"/>
        <pc:sldMkLst>
          <pc:docMk/>
          <pc:sldMk cId="839500973" sldId="2147196070"/>
        </pc:sldMkLst>
      </pc:sldChg>
      <pc:sldChg chg="del">
        <pc:chgData name="Lijin Zhou" userId="756c7c0a-4386-4a38-995a-cadccc859560" providerId="ADAL" clId="{5D6584F2-6516-4104-8D93-578880F776DA}" dt="2025-09-24T06:25:53.595" v="22119" actId="47"/>
        <pc:sldMkLst>
          <pc:docMk/>
          <pc:sldMk cId="2486963913" sldId="2147196071"/>
        </pc:sldMkLst>
      </pc:sldChg>
      <pc:sldChg chg="del">
        <pc:chgData name="Lijin Zhou" userId="756c7c0a-4386-4a38-995a-cadccc859560" providerId="ADAL" clId="{5D6584F2-6516-4104-8D93-578880F776DA}" dt="2025-09-24T06:25:53.595" v="22119" actId="47"/>
        <pc:sldMkLst>
          <pc:docMk/>
          <pc:sldMk cId="158815502" sldId="2147196072"/>
        </pc:sldMkLst>
      </pc:sldChg>
      <pc:sldChg chg="addSp modSp add del mod">
        <pc:chgData name="Lijin Zhou" userId="756c7c0a-4386-4a38-995a-cadccc859560" providerId="ADAL" clId="{5D6584F2-6516-4104-8D93-578880F776DA}" dt="2025-09-25T13:28:20.485" v="23493" actId="1076"/>
        <pc:sldMkLst>
          <pc:docMk/>
          <pc:sldMk cId="786176022" sldId="2147196074"/>
        </pc:sldMkLst>
      </pc:sldChg>
      <pc:sldChg chg="delSp modSp mod">
        <pc:chgData name="Lijin Zhou" userId="756c7c0a-4386-4a38-995a-cadccc859560" providerId="ADAL" clId="{5D6584F2-6516-4104-8D93-578880F776DA}" dt="2025-10-01T11:10:03.120" v="27850"/>
        <pc:sldMkLst>
          <pc:docMk/>
          <pc:sldMk cId="2970996651" sldId="2147196082"/>
        </pc:sldMkLst>
        <pc:graphicFrameChg chg="mod modGraphic">
          <ac:chgData name="Lijin Zhou" userId="756c7c0a-4386-4a38-995a-cadccc859560" providerId="ADAL" clId="{5D6584F2-6516-4104-8D93-578880F776DA}" dt="2025-10-01T11:10:03.120" v="27850"/>
          <ac:graphicFrameMkLst>
            <pc:docMk/>
            <pc:sldMk cId="2970996651" sldId="2147196082"/>
            <ac:graphicFrameMk id="2" creationId="{89C331FF-38DB-5C57-93A7-ADD5555231E8}"/>
          </ac:graphicFrameMkLst>
        </pc:graphicFrameChg>
      </pc:sldChg>
      <pc:sldChg chg="addSp delSp modSp mod">
        <pc:chgData name="Lijin Zhou" userId="756c7c0a-4386-4a38-995a-cadccc859560" providerId="ADAL" clId="{5D6584F2-6516-4104-8D93-578880F776DA}" dt="2025-09-29T11:30:19.550" v="25119" actId="20577"/>
        <pc:sldMkLst>
          <pc:docMk/>
          <pc:sldMk cId="258485818" sldId="2147196083"/>
        </pc:sldMkLst>
      </pc:sldChg>
      <pc:sldChg chg="addSp delSp modSp mod">
        <pc:chgData name="Lijin Zhou" userId="756c7c0a-4386-4a38-995a-cadccc859560" providerId="ADAL" clId="{5D6584F2-6516-4104-8D93-578880F776DA}" dt="2025-10-01T11:27:13.607" v="27945" actId="20577"/>
        <pc:sldMkLst>
          <pc:docMk/>
          <pc:sldMk cId="2879598342" sldId="2147196087"/>
        </pc:sldMkLst>
        <pc:spChg chg="mod">
          <ac:chgData name="Lijin Zhou" userId="756c7c0a-4386-4a38-995a-cadccc859560" providerId="ADAL" clId="{5D6584F2-6516-4104-8D93-578880F776DA}" dt="2025-10-01T11:27:13.607" v="27945" actId="20577"/>
          <ac:spMkLst>
            <pc:docMk/>
            <pc:sldMk cId="2879598342" sldId="2147196087"/>
            <ac:spMk id="3" creationId="{A2CFD0A0-0118-1321-010E-42CAF3F8CF78}"/>
          </ac:spMkLst>
        </pc:spChg>
      </pc:sldChg>
      <pc:sldChg chg="addSp delSp modSp mod">
        <pc:chgData name="Lijin Zhou" userId="756c7c0a-4386-4a38-995a-cadccc859560" providerId="ADAL" clId="{5D6584F2-6516-4104-8D93-578880F776DA}" dt="2025-08-27T19:04:10.653" v="1584" actId="1076"/>
        <pc:sldMkLst>
          <pc:docMk/>
          <pc:sldMk cId="2173632904" sldId="2147196090"/>
        </pc:sldMkLst>
      </pc:sldChg>
      <pc:sldChg chg="modSp mod">
        <pc:chgData name="Lijin Zhou" userId="756c7c0a-4386-4a38-995a-cadccc859560" providerId="ADAL" clId="{5D6584F2-6516-4104-8D93-578880F776DA}" dt="2025-10-01T11:10:03.120" v="27850"/>
        <pc:sldMkLst>
          <pc:docMk/>
          <pc:sldMk cId="621046928" sldId="2147196091"/>
        </pc:sldMkLst>
        <pc:graphicFrameChg chg="mod modGraphic">
          <ac:chgData name="Lijin Zhou" userId="756c7c0a-4386-4a38-995a-cadccc859560" providerId="ADAL" clId="{5D6584F2-6516-4104-8D93-578880F776DA}" dt="2025-10-01T11:10:03.120" v="27850"/>
          <ac:graphicFrameMkLst>
            <pc:docMk/>
            <pc:sldMk cId="621046928" sldId="2147196091"/>
            <ac:graphicFrameMk id="4" creationId="{50C5F132-89BA-448D-D628-FFF56A51CB55}"/>
          </ac:graphicFrameMkLst>
        </pc:graphicFrameChg>
      </pc:sldChg>
      <pc:sldChg chg="modSp mod">
        <pc:chgData name="Lijin Zhou" userId="756c7c0a-4386-4a38-995a-cadccc859560" providerId="ADAL" clId="{5D6584F2-6516-4104-8D93-578880F776DA}" dt="2025-10-01T11:10:03.120" v="27850"/>
        <pc:sldMkLst>
          <pc:docMk/>
          <pc:sldMk cId="1692747603" sldId="2147196092"/>
        </pc:sldMkLst>
        <pc:spChg chg="mod">
          <ac:chgData name="Lijin Zhou" userId="756c7c0a-4386-4a38-995a-cadccc859560" providerId="ADAL" clId="{5D6584F2-6516-4104-8D93-578880F776DA}" dt="2025-10-01T11:02:44.092" v="27783" actId="14100"/>
          <ac:spMkLst>
            <pc:docMk/>
            <pc:sldMk cId="1692747603" sldId="2147196092"/>
            <ac:spMk id="13" creationId="{CEC3FF89-F0C0-0DE9-DD9D-1A54CB469CDD}"/>
          </ac:spMkLst>
        </pc:spChg>
        <pc:graphicFrameChg chg="mod modGraphic">
          <ac:chgData name="Lijin Zhou" userId="756c7c0a-4386-4a38-995a-cadccc859560" providerId="ADAL" clId="{5D6584F2-6516-4104-8D93-578880F776DA}" dt="2025-10-01T11:10:03.120" v="27850"/>
          <ac:graphicFrameMkLst>
            <pc:docMk/>
            <pc:sldMk cId="1692747603" sldId="2147196092"/>
            <ac:graphicFrameMk id="4" creationId="{424F9FB1-23FB-CBE1-45E9-B4C47B6DB387}"/>
          </ac:graphicFrameMkLst>
        </pc:graphicFrameChg>
      </pc:sldChg>
      <pc:sldChg chg="addSp delSp modSp mod">
        <pc:chgData name="Lijin Zhou" userId="756c7c0a-4386-4a38-995a-cadccc859560" providerId="ADAL" clId="{5D6584F2-6516-4104-8D93-578880F776DA}" dt="2025-10-01T11:10:03.120" v="27850"/>
        <pc:sldMkLst>
          <pc:docMk/>
          <pc:sldMk cId="3384527425" sldId="2147196094"/>
        </pc:sldMkLst>
        <pc:graphicFrameChg chg="mod modGraphic">
          <ac:chgData name="Lijin Zhou" userId="756c7c0a-4386-4a38-995a-cadccc859560" providerId="ADAL" clId="{5D6584F2-6516-4104-8D93-578880F776DA}" dt="2025-10-01T11:10:03.120" v="27850"/>
          <ac:graphicFrameMkLst>
            <pc:docMk/>
            <pc:sldMk cId="3384527425" sldId="2147196094"/>
            <ac:graphicFrameMk id="4" creationId="{BA1A5D15-A9DE-AF89-7029-C9F2BBD70F5B}"/>
          </ac:graphicFrameMkLst>
        </pc:graphicFrameChg>
      </pc:sldChg>
      <pc:sldChg chg="addSp delSp modSp mod ord">
        <pc:chgData name="Lijin Zhou" userId="756c7c0a-4386-4a38-995a-cadccc859560" providerId="ADAL" clId="{5D6584F2-6516-4104-8D93-578880F776DA}" dt="2025-10-01T11:10:03.120" v="27850"/>
        <pc:sldMkLst>
          <pc:docMk/>
          <pc:sldMk cId="2627687539" sldId="2147196097"/>
        </pc:sldMkLst>
        <pc:graphicFrameChg chg="mod modGraphic">
          <ac:chgData name="Lijin Zhou" userId="756c7c0a-4386-4a38-995a-cadccc859560" providerId="ADAL" clId="{5D6584F2-6516-4104-8D93-578880F776DA}" dt="2025-10-01T11:10:03.120" v="27850"/>
          <ac:graphicFrameMkLst>
            <pc:docMk/>
            <pc:sldMk cId="2627687539" sldId="2147196097"/>
            <ac:graphicFrameMk id="4" creationId="{EFA593D0-823B-196A-FFA8-374F55E549D2}"/>
          </ac:graphicFrameMkLst>
        </pc:graphicFrameChg>
      </pc:sldChg>
      <pc:sldChg chg="modSp mod">
        <pc:chgData name="Lijin Zhou" userId="756c7c0a-4386-4a38-995a-cadccc859560" providerId="ADAL" clId="{5D6584F2-6516-4104-8D93-578880F776DA}" dt="2025-10-01T11:10:03.120" v="27850"/>
        <pc:sldMkLst>
          <pc:docMk/>
          <pc:sldMk cId="1011415860" sldId="2147196098"/>
        </pc:sldMkLst>
        <pc:graphicFrameChg chg="mod modGraphic">
          <ac:chgData name="Lijin Zhou" userId="756c7c0a-4386-4a38-995a-cadccc859560" providerId="ADAL" clId="{5D6584F2-6516-4104-8D93-578880F776DA}" dt="2025-10-01T11:10:03.120" v="27850"/>
          <ac:graphicFrameMkLst>
            <pc:docMk/>
            <pc:sldMk cId="1011415860" sldId="2147196098"/>
            <ac:graphicFrameMk id="2" creationId="{32A206EB-CC72-E385-09F1-988D00F623E0}"/>
          </ac:graphicFrameMkLst>
        </pc:graphicFrameChg>
      </pc:sldChg>
      <pc:sldChg chg="addSp delSp modSp mod">
        <pc:chgData name="Lijin Zhou" userId="756c7c0a-4386-4a38-995a-cadccc859560" providerId="ADAL" clId="{5D6584F2-6516-4104-8D93-578880F776DA}" dt="2025-10-01T11:10:03.120" v="27850"/>
        <pc:sldMkLst>
          <pc:docMk/>
          <pc:sldMk cId="494869714" sldId="2147196104"/>
        </pc:sldMkLst>
        <pc:graphicFrameChg chg="mod modGraphic">
          <ac:chgData name="Lijin Zhou" userId="756c7c0a-4386-4a38-995a-cadccc859560" providerId="ADAL" clId="{5D6584F2-6516-4104-8D93-578880F776DA}" dt="2025-10-01T11:10:03.120" v="27850"/>
          <ac:graphicFrameMkLst>
            <pc:docMk/>
            <pc:sldMk cId="494869714" sldId="2147196104"/>
            <ac:graphicFrameMk id="18" creationId="{AC66EADF-E148-1FAC-A775-B0C544D4F68C}"/>
          </ac:graphicFrameMkLst>
        </pc:graphicFrameChg>
      </pc:sldChg>
      <pc:sldChg chg="modSp mod">
        <pc:chgData name="Lijin Zhou" userId="756c7c0a-4386-4a38-995a-cadccc859560" providerId="ADAL" clId="{5D6584F2-6516-4104-8D93-578880F776DA}" dt="2025-10-01T11:10:03.120" v="27850"/>
        <pc:sldMkLst>
          <pc:docMk/>
          <pc:sldMk cId="2763768633" sldId="2147196105"/>
        </pc:sldMkLst>
        <pc:graphicFrameChg chg="mod modGraphic">
          <ac:chgData name="Lijin Zhou" userId="756c7c0a-4386-4a38-995a-cadccc859560" providerId="ADAL" clId="{5D6584F2-6516-4104-8D93-578880F776DA}" dt="2025-10-01T11:10:03.120" v="27850"/>
          <ac:graphicFrameMkLst>
            <pc:docMk/>
            <pc:sldMk cId="2763768633" sldId="2147196105"/>
            <ac:graphicFrameMk id="3" creationId="{AE909B46-1C48-282D-C022-AF30639B4591}"/>
          </ac:graphicFrameMkLst>
        </pc:graphicFrameChg>
      </pc:sldChg>
      <pc:sldChg chg="ord">
        <pc:chgData name="Lijin Zhou" userId="756c7c0a-4386-4a38-995a-cadccc859560" providerId="ADAL" clId="{5D6584F2-6516-4104-8D93-578880F776DA}" dt="2025-09-06T18:32:40.539" v="21637"/>
        <pc:sldMkLst>
          <pc:docMk/>
          <pc:sldMk cId="3298836879" sldId="2147196110"/>
        </pc:sldMkLst>
      </pc:sldChg>
      <pc:sldChg chg="ord">
        <pc:chgData name="Lijin Zhou" userId="756c7c0a-4386-4a38-995a-cadccc859560" providerId="ADAL" clId="{5D6584F2-6516-4104-8D93-578880F776DA}" dt="2025-09-06T18:32:40.539" v="21637"/>
        <pc:sldMkLst>
          <pc:docMk/>
          <pc:sldMk cId="3571299681" sldId="2147196111"/>
        </pc:sldMkLst>
      </pc:sldChg>
      <pc:sldChg chg="ord">
        <pc:chgData name="Lijin Zhou" userId="756c7c0a-4386-4a38-995a-cadccc859560" providerId="ADAL" clId="{5D6584F2-6516-4104-8D93-578880F776DA}" dt="2025-09-06T18:32:40.539" v="21637"/>
        <pc:sldMkLst>
          <pc:docMk/>
          <pc:sldMk cId="1685825078" sldId="2147196112"/>
        </pc:sldMkLst>
      </pc:sldChg>
      <pc:sldChg chg="addSp modSp mod">
        <pc:chgData name="Lijin Zhou" userId="756c7c0a-4386-4a38-995a-cadccc859560" providerId="ADAL" clId="{5D6584F2-6516-4104-8D93-578880F776DA}" dt="2025-08-27T18:59:51.150" v="1527" actId="1076"/>
        <pc:sldMkLst>
          <pc:docMk/>
          <pc:sldMk cId="3438662277" sldId="2147196115"/>
        </pc:sldMkLst>
      </pc:sldChg>
      <pc:sldChg chg="modSp del mod">
        <pc:chgData name="Lijin Zhou" userId="756c7c0a-4386-4a38-995a-cadccc859560" providerId="ADAL" clId="{5D6584F2-6516-4104-8D93-578880F776DA}" dt="2025-09-26T09:48:09.837" v="24341" actId="47"/>
        <pc:sldMkLst>
          <pc:docMk/>
          <pc:sldMk cId="693588671" sldId="2147196124"/>
        </pc:sldMkLst>
      </pc:sldChg>
      <pc:sldChg chg="del">
        <pc:chgData name="Lijin Zhou" userId="756c7c0a-4386-4a38-995a-cadccc859560" providerId="ADAL" clId="{5D6584F2-6516-4104-8D93-578880F776DA}" dt="2025-09-26T09:48:09.837" v="24341" actId="47"/>
        <pc:sldMkLst>
          <pc:docMk/>
          <pc:sldMk cId="678190427" sldId="2147196127"/>
        </pc:sldMkLst>
      </pc:sldChg>
      <pc:sldChg chg="delSp modSp del mod">
        <pc:chgData name="Lijin Zhou" userId="756c7c0a-4386-4a38-995a-cadccc859560" providerId="ADAL" clId="{5D6584F2-6516-4104-8D93-578880F776DA}" dt="2025-09-26T09:48:09.837" v="24341" actId="47"/>
        <pc:sldMkLst>
          <pc:docMk/>
          <pc:sldMk cId="2486706071" sldId="2147196128"/>
        </pc:sldMkLst>
      </pc:sldChg>
      <pc:sldChg chg="addSp modSp mod">
        <pc:chgData name="Lijin Zhou" userId="756c7c0a-4386-4a38-995a-cadccc859560" providerId="ADAL" clId="{5D6584F2-6516-4104-8D93-578880F776DA}" dt="2025-10-01T14:10:35.228" v="28373" actId="207"/>
        <pc:sldMkLst>
          <pc:docMk/>
          <pc:sldMk cId="2685897310" sldId="2147196136"/>
        </pc:sldMkLst>
        <pc:spChg chg="add mod">
          <ac:chgData name="Lijin Zhou" userId="756c7c0a-4386-4a38-995a-cadccc859560" providerId="ADAL" clId="{5D6584F2-6516-4104-8D93-578880F776DA}" dt="2025-10-01T14:10:35.228" v="28373" actId="207"/>
          <ac:spMkLst>
            <pc:docMk/>
            <pc:sldMk cId="2685897310" sldId="2147196136"/>
            <ac:spMk id="8" creationId="{A8CDF439-7732-8E16-1883-E6DBC10CAE7A}"/>
          </ac:spMkLst>
        </pc:spChg>
        <pc:graphicFrameChg chg="mod modGraphic">
          <ac:chgData name="Lijin Zhou" userId="756c7c0a-4386-4a38-995a-cadccc859560" providerId="ADAL" clId="{5D6584F2-6516-4104-8D93-578880F776DA}" dt="2025-10-01T11:10:03.120" v="27850"/>
          <ac:graphicFrameMkLst>
            <pc:docMk/>
            <pc:sldMk cId="2685897310" sldId="2147196136"/>
            <ac:graphicFrameMk id="3" creationId="{D27A82C7-5CB8-4EDA-2243-A5393D91C00C}"/>
          </ac:graphicFrameMkLst>
        </pc:graphicFrameChg>
      </pc:sldChg>
      <pc:sldChg chg="addSp delSp modSp mod">
        <pc:chgData name="Lijin Zhou" userId="756c7c0a-4386-4a38-995a-cadccc859560" providerId="ADAL" clId="{5D6584F2-6516-4104-8D93-578880F776DA}" dt="2025-10-01T13:18:00.573" v="28337" actId="20577"/>
        <pc:sldMkLst>
          <pc:docMk/>
          <pc:sldMk cId="4090401047" sldId="2147196137"/>
        </pc:sldMkLst>
        <pc:spChg chg="mod">
          <ac:chgData name="Lijin Zhou" userId="756c7c0a-4386-4a38-995a-cadccc859560" providerId="ADAL" clId="{5D6584F2-6516-4104-8D93-578880F776DA}" dt="2025-10-01T13:18:00.573" v="28337" actId="20577"/>
          <ac:spMkLst>
            <pc:docMk/>
            <pc:sldMk cId="4090401047" sldId="2147196137"/>
            <ac:spMk id="3" creationId="{A7994E33-6438-2496-BDB0-F9AB0152F494}"/>
          </ac:spMkLst>
        </pc:spChg>
        <pc:graphicFrameChg chg="add mod modGraphic">
          <ac:chgData name="Lijin Zhou" userId="756c7c0a-4386-4a38-995a-cadccc859560" providerId="ADAL" clId="{5D6584F2-6516-4104-8D93-578880F776DA}" dt="2025-10-01T11:10:03.120" v="27850"/>
          <ac:graphicFrameMkLst>
            <pc:docMk/>
            <pc:sldMk cId="4090401047" sldId="2147196137"/>
            <ac:graphicFrameMk id="4" creationId="{F530140B-6C84-B2A3-9F01-A8439B9659B2}"/>
          </ac:graphicFrameMkLst>
        </pc:graphicFrameChg>
      </pc:sldChg>
      <pc:sldChg chg="addSp delSp modSp add del mod">
        <pc:chgData name="Lijin Zhou" userId="756c7c0a-4386-4a38-995a-cadccc859560" providerId="ADAL" clId="{5D6584F2-6516-4104-8D93-578880F776DA}" dt="2025-08-27T13:30:13.185" v="1017" actId="47"/>
        <pc:sldMkLst>
          <pc:docMk/>
          <pc:sldMk cId="4233234283" sldId="2147196138"/>
        </pc:sldMkLst>
      </pc:sldChg>
      <pc:sldChg chg="addSp delSp modSp mod">
        <pc:chgData name="Lijin Zhou" userId="756c7c0a-4386-4a38-995a-cadccc859560" providerId="ADAL" clId="{5D6584F2-6516-4104-8D93-578880F776DA}" dt="2025-08-27T19:06:37.546" v="1614" actId="1076"/>
        <pc:sldMkLst>
          <pc:docMk/>
          <pc:sldMk cId="1981898697" sldId="2147196139"/>
        </pc:sldMkLst>
      </pc:sldChg>
      <pc:sldChg chg="addSp delSp modSp mod">
        <pc:chgData name="Lijin Zhou" userId="756c7c0a-4386-4a38-995a-cadccc859560" providerId="ADAL" clId="{5D6584F2-6516-4104-8D93-578880F776DA}" dt="2025-08-27T19:10:07.113" v="1638" actId="478"/>
        <pc:sldMkLst>
          <pc:docMk/>
          <pc:sldMk cId="2900319433" sldId="2147196140"/>
        </pc:sldMkLst>
      </pc:sldChg>
      <pc:sldChg chg="modSp mod">
        <pc:chgData name="Lijin Zhou" userId="756c7c0a-4386-4a38-995a-cadccc859560" providerId="ADAL" clId="{5D6584F2-6516-4104-8D93-578880F776DA}" dt="2025-10-01T06:12:28.160" v="27063" actId="242"/>
        <pc:sldMkLst>
          <pc:docMk/>
          <pc:sldMk cId="2614215207" sldId="2147196141"/>
        </pc:sldMkLst>
        <pc:spChg chg="mod">
          <ac:chgData name="Lijin Zhou" userId="756c7c0a-4386-4a38-995a-cadccc859560" providerId="ADAL" clId="{5D6584F2-6516-4104-8D93-578880F776DA}" dt="2025-10-01T06:12:28.160" v="27063" actId="242"/>
          <ac:spMkLst>
            <pc:docMk/>
            <pc:sldMk cId="2614215207" sldId="2147196141"/>
            <ac:spMk id="12" creationId="{2FD828D5-A9DB-4F5D-A664-06D83682E808}"/>
          </ac:spMkLst>
        </pc:spChg>
      </pc:sldChg>
      <pc:sldChg chg="modSp mod">
        <pc:chgData name="Lijin Zhou" userId="756c7c0a-4386-4a38-995a-cadccc859560" providerId="ADAL" clId="{5D6584F2-6516-4104-8D93-578880F776DA}" dt="2025-10-01T11:10:03.120" v="27850"/>
        <pc:sldMkLst>
          <pc:docMk/>
          <pc:sldMk cId="4081282747" sldId="2147196142"/>
        </pc:sldMkLst>
        <pc:spChg chg="mod">
          <ac:chgData name="Lijin Zhou" userId="756c7c0a-4386-4a38-995a-cadccc859560" providerId="ADAL" clId="{5D6584F2-6516-4104-8D93-578880F776DA}" dt="2025-10-01T11:01:15.240" v="27777" actId="20577"/>
          <ac:spMkLst>
            <pc:docMk/>
            <pc:sldMk cId="4081282747" sldId="2147196142"/>
            <ac:spMk id="3" creationId="{B53C8B24-C4C7-C45B-A31D-44B54D6D1289}"/>
          </ac:spMkLst>
        </pc:spChg>
        <pc:spChg chg="mod">
          <ac:chgData name="Lijin Zhou" userId="756c7c0a-4386-4a38-995a-cadccc859560" providerId="ADAL" clId="{5D6584F2-6516-4104-8D93-578880F776DA}" dt="2025-10-01T11:01:22.321" v="27778" actId="14100"/>
          <ac:spMkLst>
            <pc:docMk/>
            <pc:sldMk cId="4081282747" sldId="2147196142"/>
            <ac:spMk id="12" creationId="{4DB4E7EC-4444-8B7C-851E-F44EA87F015F}"/>
          </ac:spMkLst>
        </pc:spChg>
        <pc:spChg chg="mod">
          <ac:chgData name="Lijin Zhou" userId="756c7c0a-4386-4a38-995a-cadccc859560" providerId="ADAL" clId="{5D6584F2-6516-4104-8D93-578880F776DA}" dt="2025-10-01T11:00:55.492" v="27756" actId="1076"/>
          <ac:spMkLst>
            <pc:docMk/>
            <pc:sldMk cId="4081282747" sldId="2147196142"/>
            <ac:spMk id="13" creationId="{6A96D15C-6840-8CF0-DCC9-F168DFDF6CF0}"/>
          </ac:spMkLst>
        </pc:spChg>
        <pc:graphicFrameChg chg="mod modGraphic">
          <ac:chgData name="Lijin Zhou" userId="756c7c0a-4386-4a38-995a-cadccc859560" providerId="ADAL" clId="{5D6584F2-6516-4104-8D93-578880F776DA}" dt="2025-10-01T11:10:03.120" v="27850"/>
          <ac:graphicFrameMkLst>
            <pc:docMk/>
            <pc:sldMk cId="4081282747" sldId="2147196142"/>
            <ac:graphicFrameMk id="4" creationId="{6B7F5FE9-8F98-6487-CAEC-C8288D6113AB}"/>
          </ac:graphicFrameMkLst>
        </pc:graphicFrameChg>
        <pc:graphicFrameChg chg="mod modGraphic">
          <ac:chgData name="Lijin Zhou" userId="756c7c0a-4386-4a38-995a-cadccc859560" providerId="ADAL" clId="{5D6584F2-6516-4104-8D93-578880F776DA}" dt="2025-10-01T11:01:11.368" v="27774" actId="1036"/>
          <ac:graphicFrameMkLst>
            <pc:docMk/>
            <pc:sldMk cId="4081282747" sldId="2147196142"/>
            <ac:graphicFrameMk id="5" creationId="{1CBC50C0-5779-A359-D244-F2F7778D466C}"/>
          </ac:graphicFrameMkLst>
        </pc:graphicFrameChg>
      </pc:sldChg>
      <pc:sldChg chg="addSp delSp modSp mod">
        <pc:chgData name="Lijin Zhou" userId="756c7c0a-4386-4a38-995a-cadccc859560" providerId="ADAL" clId="{5D6584F2-6516-4104-8D93-578880F776DA}" dt="2025-10-01T11:10:03.120" v="27850"/>
        <pc:sldMkLst>
          <pc:docMk/>
          <pc:sldMk cId="2926251519" sldId="2147196143"/>
        </pc:sldMkLst>
        <pc:graphicFrameChg chg="mod">
          <ac:chgData name="Lijin Zhou" userId="756c7c0a-4386-4a38-995a-cadccc859560" providerId="ADAL" clId="{5D6584F2-6516-4104-8D93-578880F776DA}" dt="2025-10-01T11:10:03.120" v="27850"/>
          <ac:graphicFrameMkLst>
            <pc:docMk/>
            <pc:sldMk cId="2926251519" sldId="2147196143"/>
            <ac:graphicFrameMk id="11" creationId="{04794ED4-CEFD-9C95-5527-E46FD41B0052}"/>
          </ac:graphicFrameMkLst>
        </pc:graphicFrameChg>
      </pc:sldChg>
      <pc:sldChg chg="addSp delSp modSp mod">
        <pc:chgData name="Lijin Zhou" userId="756c7c0a-4386-4a38-995a-cadccc859560" providerId="ADAL" clId="{5D6584F2-6516-4104-8D93-578880F776DA}" dt="2025-10-01T11:10:03.120" v="27850"/>
        <pc:sldMkLst>
          <pc:docMk/>
          <pc:sldMk cId="1002737981" sldId="2147196144"/>
        </pc:sldMkLst>
        <pc:graphicFrameChg chg="mod modGraphic">
          <ac:chgData name="Lijin Zhou" userId="756c7c0a-4386-4a38-995a-cadccc859560" providerId="ADAL" clId="{5D6584F2-6516-4104-8D93-578880F776DA}" dt="2025-10-01T11:10:03.120" v="27850"/>
          <ac:graphicFrameMkLst>
            <pc:docMk/>
            <pc:sldMk cId="1002737981" sldId="2147196144"/>
            <ac:graphicFrameMk id="2" creationId="{85D762B4-37ED-FEA4-E67E-6CA8FAD93F13}"/>
          </ac:graphicFrameMkLst>
        </pc:graphicFrameChg>
      </pc:sldChg>
      <pc:sldChg chg="addSp modSp mod">
        <pc:chgData name="Lijin Zhou" userId="756c7c0a-4386-4a38-995a-cadccc859560" providerId="ADAL" clId="{5D6584F2-6516-4104-8D93-578880F776DA}" dt="2025-10-01T11:10:03.120" v="27850"/>
        <pc:sldMkLst>
          <pc:docMk/>
          <pc:sldMk cId="3183163456" sldId="2147196148"/>
        </pc:sldMkLst>
        <pc:grpChg chg="add mod">
          <ac:chgData name="Lijin Zhou" userId="756c7c0a-4386-4a38-995a-cadccc859560" providerId="ADAL" clId="{5D6584F2-6516-4104-8D93-578880F776DA}" dt="2025-10-01T10:56:40.558" v="27732" actId="1076"/>
          <ac:grpSpMkLst>
            <pc:docMk/>
            <pc:sldMk cId="3183163456" sldId="2147196148"/>
            <ac:grpSpMk id="18" creationId="{B503507E-8018-FDF9-24CF-3D9704A8D221}"/>
          </ac:grpSpMkLst>
        </pc:grpChg>
        <pc:graphicFrameChg chg="mod modGraphic">
          <ac:chgData name="Lijin Zhou" userId="756c7c0a-4386-4a38-995a-cadccc859560" providerId="ADAL" clId="{5D6584F2-6516-4104-8D93-578880F776DA}" dt="2025-10-01T11:10:03.120" v="27850"/>
          <ac:graphicFrameMkLst>
            <pc:docMk/>
            <pc:sldMk cId="3183163456" sldId="2147196148"/>
            <ac:graphicFrameMk id="4" creationId="{7435AFE4-9773-14EB-CF9C-8CFC2C09CBC9}"/>
          </ac:graphicFrameMkLst>
        </pc:graphicFrameChg>
        <pc:cxnChg chg="add mod">
          <ac:chgData name="Lijin Zhou" userId="756c7c0a-4386-4a38-995a-cadccc859560" providerId="ADAL" clId="{5D6584F2-6516-4104-8D93-578880F776DA}" dt="2025-10-01T10:56:43.624" v="27733" actId="14100"/>
          <ac:cxnSpMkLst>
            <pc:docMk/>
            <pc:sldMk cId="3183163456" sldId="2147196148"/>
            <ac:cxnSpMk id="7" creationId="{BE072E30-2020-1509-92B3-17E7219A4C59}"/>
          </ac:cxnSpMkLst>
        </pc:cxnChg>
      </pc:sldChg>
      <pc:sldChg chg="addSp delSp modSp mod">
        <pc:chgData name="Lijin Zhou" userId="756c7c0a-4386-4a38-995a-cadccc859560" providerId="ADAL" clId="{5D6584F2-6516-4104-8D93-578880F776DA}" dt="2025-10-01T11:10:03.120" v="27850"/>
        <pc:sldMkLst>
          <pc:docMk/>
          <pc:sldMk cId="1993831434" sldId="2147196151"/>
        </pc:sldMkLst>
        <pc:graphicFrameChg chg="add mod">
          <ac:chgData name="Lijin Zhou" userId="756c7c0a-4386-4a38-995a-cadccc859560" providerId="ADAL" clId="{5D6584F2-6516-4104-8D93-578880F776DA}" dt="2025-10-01T11:10:03.120" v="27850"/>
          <ac:graphicFrameMkLst>
            <pc:docMk/>
            <pc:sldMk cId="1993831434" sldId="2147196151"/>
            <ac:graphicFrameMk id="3" creationId="{27B72491-46FF-9D8E-4716-245D2F909606}"/>
          </ac:graphicFrameMkLst>
        </pc:graphicFrameChg>
      </pc:sldChg>
      <pc:sldChg chg="modSp mod">
        <pc:chgData name="Lijin Zhou" userId="756c7c0a-4386-4a38-995a-cadccc859560" providerId="ADAL" clId="{5D6584F2-6516-4104-8D93-578880F776DA}" dt="2025-10-03T06:35:43" v="28378" actId="20577"/>
        <pc:sldMkLst>
          <pc:docMk/>
          <pc:sldMk cId="3866173475" sldId="2147196152"/>
        </pc:sldMkLst>
        <pc:graphicFrameChg chg="mod modGraphic">
          <ac:chgData name="Lijin Zhou" userId="756c7c0a-4386-4a38-995a-cadccc859560" providerId="ADAL" clId="{5D6584F2-6516-4104-8D93-578880F776DA}" dt="2025-10-03T06:35:43" v="28378" actId="20577"/>
          <ac:graphicFrameMkLst>
            <pc:docMk/>
            <pc:sldMk cId="3866173475" sldId="2147196152"/>
            <ac:graphicFrameMk id="2" creationId="{86B406B0-680E-0377-2E29-5C5189949A62}"/>
          </ac:graphicFrameMkLst>
        </pc:graphicFrameChg>
      </pc:sldChg>
      <pc:sldChg chg="addSp delSp modSp mod">
        <pc:chgData name="Lijin Zhou" userId="756c7c0a-4386-4a38-995a-cadccc859560" providerId="ADAL" clId="{5D6584F2-6516-4104-8D93-578880F776DA}" dt="2025-10-01T11:10:03.120" v="27850"/>
        <pc:sldMkLst>
          <pc:docMk/>
          <pc:sldMk cId="406514097" sldId="2147196154"/>
        </pc:sldMkLst>
        <pc:graphicFrameChg chg="mod modGraphic">
          <ac:chgData name="Lijin Zhou" userId="756c7c0a-4386-4a38-995a-cadccc859560" providerId="ADAL" clId="{5D6584F2-6516-4104-8D93-578880F776DA}" dt="2025-10-01T11:10:03.120" v="27850"/>
          <ac:graphicFrameMkLst>
            <pc:docMk/>
            <pc:sldMk cId="406514097" sldId="2147196154"/>
            <ac:graphicFrameMk id="7" creationId="{829AEC88-7B28-8E5C-96BD-354DF6267288}"/>
          </ac:graphicFrameMkLst>
        </pc:graphicFrameChg>
      </pc:sldChg>
      <pc:sldChg chg="addSp delSp modSp mod">
        <pc:chgData name="Lijin Zhou" userId="756c7c0a-4386-4a38-995a-cadccc859560" providerId="ADAL" clId="{5D6584F2-6516-4104-8D93-578880F776DA}" dt="2025-10-03T07:39:32.442" v="28439" actId="1076"/>
        <pc:sldMkLst>
          <pc:docMk/>
          <pc:sldMk cId="3943590428" sldId="2147196157"/>
        </pc:sldMkLst>
        <pc:spChg chg="add mod">
          <ac:chgData name="Lijin Zhou" userId="756c7c0a-4386-4a38-995a-cadccc859560" providerId="ADAL" clId="{5D6584F2-6516-4104-8D93-578880F776DA}" dt="2025-10-03T07:39:32.442" v="28439" actId="1076"/>
          <ac:spMkLst>
            <pc:docMk/>
            <pc:sldMk cId="3943590428" sldId="2147196157"/>
            <ac:spMk id="6" creationId="{E73B10FE-0BCE-7584-B24D-E462B4517312}"/>
          </ac:spMkLst>
        </pc:spChg>
        <pc:graphicFrameChg chg="mod modGraphic">
          <ac:chgData name="Lijin Zhou" userId="756c7c0a-4386-4a38-995a-cadccc859560" providerId="ADAL" clId="{5D6584F2-6516-4104-8D93-578880F776DA}" dt="2025-10-01T11:10:03.120" v="27850"/>
          <ac:graphicFrameMkLst>
            <pc:docMk/>
            <pc:sldMk cId="3943590428" sldId="2147196157"/>
            <ac:graphicFrameMk id="3" creationId="{AFD637BC-B301-EE6A-EF62-D817ED01D10E}"/>
          </ac:graphicFrameMkLst>
        </pc:graphicFrameChg>
        <pc:cxnChg chg="add mod">
          <ac:chgData name="Lijin Zhou" userId="756c7c0a-4386-4a38-995a-cadccc859560" providerId="ADAL" clId="{5D6584F2-6516-4104-8D93-578880F776DA}" dt="2025-10-03T07:39:32.442" v="28439" actId="1076"/>
          <ac:cxnSpMkLst>
            <pc:docMk/>
            <pc:sldMk cId="3943590428" sldId="2147196157"/>
            <ac:cxnSpMk id="2" creationId="{BD53B450-3AF0-B64F-D160-9C26EA6ECA7A}"/>
          </ac:cxnSpMkLst>
        </pc:cxnChg>
        <pc:cxnChg chg="add mod">
          <ac:chgData name="Lijin Zhou" userId="756c7c0a-4386-4a38-995a-cadccc859560" providerId="ADAL" clId="{5D6584F2-6516-4104-8D93-578880F776DA}" dt="2025-10-03T07:39:32.442" v="28439" actId="1076"/>
          <ac:cxnSpMkLst>
            <pc:docMk/>
            <pc:sldMk cId="3943590428" sldId="2147196157"/>
            <ac:cxnSpMk id="4" creationId="{6C65109B-4E09-FC26-5C0B-FDBC233A3279}"/>
          </ac:cxnSpMkLst>
        </pc:cxnChg>
      </pc:sldChg>
      <pc:sldChg chg="del">
        <pc:chgData name="Lijin Zhou" userId="756c7c0a-4386-4a38-995a-cadccc859560" providerId="ADAL" clId="{5D6584F2-6516-4104-8D93-578880F776DA}" dt="2025-09-30T19:39:55.334" v="25609" actId="47"/>
        <pc:sldMkLst>
          <pc:docMk/>
          <pc:sldMk cId="289491174" sldId="2147196159"/>
        </pc:sldMkLst>
      </pc:sldChg>
      <pc:sldChg chg="modSp mod ord">
        <pc:chgData name="Lijin Zhou" userId="756c7c0a-4386-4a38-995a-cadccc859560" providerId="ADAL" clId="{5D6584F2-6516-4104-8D93-578880F776DA}" dt="2025-09-30T19:40:23.067" v="25622" actId="20577"/>
        <pc:sldMkLst>
          <pc:docMk/>
          <pc:sldMk cId="1559616375" sldId="2147196163"/>
        </pc:sldMkLst>
      </pc:sldChg>
      <pc:sldChg chg="modSp mod">
        <pc:chgData name="Lijin Zhou" userId="756c7c0a-4386-4a38-995a-cadccc859560" providerId="ADAL" clId="{5D6584F2-6516-4104-8D93-578880F776DA}" dt="2025-08-27T19:04:44.883" v="1586" actId="1076"/>
        <pc:sldMkLst>
          <pc:docMk/>
          <pc:sldMk cId="2714662880" sldId="2147196165"/>
        </pc:sldMkLst>
      </pc:sldChg>
      <pc:sldChg chg="modSp mod">
        <pc:chgData name="Lijin Zhou" userId="756c7c0a-4386-4a38-995a-cadccc859560" providerId="ADAL" clId="{5D6584F2-6516-4104-8D93-578880F776DA}" dt="2025-10-01T11:10:03.120" v="27850"/>
        <pc:sldMkLst>
          <pc:docMk/>
          <pc:sldMk cId="1830351295" sldId="2147196167"/>
        </pc:sldMkLst>
        <pc:graphicFrameChg chg="mod modGraphic">
          <ac:chgData name="Lijin Zhou" userId="756c7c0a-4386-4a38-995a-cadccc859560" providerId="ADAL" clId="{5D6584F2-6516-4104-8D93-578880F776DA}" dt="2025-10-01T11:10:03.120" v="27850"/>
          <ac:graphicFrameMkLst>
            <pc:docMk/>
            <pc:sldMk cId="1830351295" sldId="2147196167"/>
            <ac:graphicFrameMk id="4" creationId="{DDE6431A-38C3-70C2-93FF-26FBECF57D93}"/>
          </ac:graphicFrameMkLst>
        </pc:graphicFrameChg>
      </pc:sldChg>
      <pc:sldChg chg="modSp mod">
        <pc:chgData name="Lijin Zhou" userId="756c7c0a-4386-4a38-995a-cadccc859560" providerId="ADAL" clId="{5D6584F2-6516-4104-8D93-578880F776DA}" dt="2025-10-01T11:12:46.184" v="27859" actId="1076"/>
        <pc:sldMkLst>
          <pc:docMk/>
          <pc:sldMk cId="430913935" sldId="2147196168"/>
        </pc:sldMkLst>
        <pc:graphicFrameChg chg="mod modGraphic">
          <ac:chgData name="Lijin Zhou" userId="756c7c0a-4386-4a38-995a-cadccc859560" providerId="ADAL" clId="{5D6584F2-6516-4104-8D93-578880F776DA}" dt="2025-10-01T11:12:41.059" v="27856" actId="14100"/>
          <ac:graphicFrameMkLst>
            <pc:docMk/>
            <pc:sldMk cId="430913935" sldId="2147196168"/>
            <ac:graphicFrameMk id="3" creationId="{62029358-5D4A-97D0-BEC0-E03226C13008}"/>
          </ac:graphicFrameMkLst>
        </pc:graphicFrameChg>
        <pc:picChg chg="mod">
          <ac:chgData name="Lijin Zhou" userId="756c7c0a-4386-4a38-995a-cadccc859560" providerId="ADAL" clId="{5D6584F2-6516-4104-8D93-578880F776DA}" dt="2025-10-01T11:12:46.184" v="27859" actId="1076"/>
          <ac:picMkLst>
            <pc:docMk/>
            <pc:sldMk cId="430913935" sldId="2147196168"/>
            <ac:picMk id="4" creationId="{3695885B-C13C-689F-65C2-9EF28D5A4963}"/>
          </ac:picMkLst>
        </pc:picChg>
      </pc:sldChg>
      <pc:sldChg chg="addSp delSp modSp mod">
        <pc:chgData name="Lijin Zhou" userId="756c7c0a-4386-4a38-995a-cadccc859560" providerId="ADAL" clId="{5D6584F2-6516-4104-8D93-578880F776DA}" dt="2025-10-01T11:10:03.120" v="27850"/>
        <pc:sldMkLst>
          <pc:docMk/>
          <pc:sldMk cId="1727905726" sldId="2147196169"/>
        </pc:sldMkLst>
        <pc:graphicFrameChg chg="add mod modGraphic">
          <ac:chgData name="Lijin Zhou" userId="756c7c0a-4386-4a38-995a-cadccc859560" providerId="ADAL" clId="{5D6584F2-6516-4104-8D93-578880F776DA}" dt="2025-10-01T11:10:03.120" v="27850"/>
          <ac:graphicFrameMkLst>
            <pc:docMk/>
            <pc:sldMk cId="1727905726" sldId="2147196169"/>
            <ac:graphicFrameMk id="3" creationId="{0BF17F0E-8E1B-FCA5-883C-88223C5176A8}"/>
          </ac:graphicFrameMkLst>
        </pc:graphicFrameChg>
      </pc:sldChg>
      <pc:sldChg chg="addSp delSp modSp mod">
        <pc:chgData name="Lijin Zhou" userId="756c7c0a-4386-4a38-995a-cadccc859560" providerId="ADAL" clId="{5D6584F2-6516-4104-8D93-578880F776DA}" dt="2025-08-27T18:50:53.218" v="1424" actId="21"/>
        <pc:sldMkLst>
          <pc:docMk/>
          <pc:sldMk cId="332324353" sldId="2147196173"/>
        </pc:sldMkLst>
      </pc:sldChg>
      <pc:sldChg chg="addSp modSp">
        <pc:chgData name="Lijin Zhou" userId="756c7c0a-4386-4a38-995a-cadccc859560" providerId="ADAL" clId="{5D6584F2-6516-4104-8D93-578880F776DA}" dt="2025-08-27T18:50:55.773" v="1425"/>
        <pc:sldMkLst>
          <pc:docMk/>
          <pc:sldMk cId="2378699906" sldId="2147196174"/>
        </pc:sldMkLst>
      </pc:sldChg>
      <pc:sldChg chg="addSp modSp add del mod">
        <pc:chgData name="Lijin Zhou" userId="756c7c0a-4386-4a38-995a-cadccc859560" providerId="ADAL" clId="{5D6584F2-6516-4104-8D93-578880F776DA}" dt="2025-09-24T07:16:26.168" v="22143" actId="47"/>
        <pc:sldMkLst>
          <pc:docMk/>
          <pc:sldMk cId="3837002219" sldId="2147196176"/>
        </pc:sldMkLst>
      </pc:sldChg>
      <pc:sldChg chg="addSp delSp modSp mod">
        <pc:chgData name="Lijin Zhou" userId="756c7c0a-4386-4a38-995a-cadccc859560" providerId="ADAL" clId="{5D6584F2-6516-4104-8D93-578880F776DA}" dt="2025-08-27T19:09:40.138" v="1632"/>
        <pc:sldMkLst>
          <pc:docMk/>
          <pc:sldMk cId="2201451073" sldId="2147196177"/>
        </pc:sldMkLst>
      </pc:sldChg>
      <pc:sldChg chg="ord">
        <pc:chgData name="Lijin Zhou" userId="756c7c0a-4386-4a38-995a-cadccc859560" providerId="ADAL" clId="{5D6584F2-6516-4104-8D93-578880F776DA}" dt="2025-09-06T18:32:40.539" v="21637"/>
        <pc:sldMkLst>
          <pc:docMk/>
          <pc:sldMk cId="3374258562" sldId="2147196178"/>
        </pc:sldMkLst>
      </pc:sldChg>
      <pc:sldChg chg="addSp modSp">
        <pc:chgData name="Lijin Zhou" userId="756c7c0a-4386-4a38-995a-cadccc859560" providerId="ADAL" clId="{5D6584F2-6516-4104-8D93-578880F776DA}" dt="2025-08-27T18:50:35.533" v="1422"/>
        <pc:sldMkLst>
          <pc:docMk/>
          <pc:sldMk cId="2717840492" sldId="2147196181"/>
        </pc:sldMkLst>
      </pc:sldChg>
      <pc:sldChg chg="addSp modSp del">
        <pc:chgData name="Lijin Zhou" userId="756c7c0a-4386-4a38-995a-cadccc859560" providerId="ADAL" clId="{5D6584F2-6516-4104-8D93-578880F776DA}" dt="2025-08-27T18:52:24.032" v="1437" actId="47"/>
        <pc:sldMkLst>
          <pc:docMk/>
          <pc:sldMk cId="862367285" sldId="2147196182"/>
        </pc:sldMkLst>
      </pc:sldChg>
      <pc:sldChg chg="modSp mod">
        <pc:chgData name="Lijin Zhou" userId="756c7c0a-4386-4a38-995a-cadccc859560" providerId="ADAL" clId="{5D6584F2-6516-4104-8D93-578880F776DA}" dt="2025-10-01T11:13:58.577" v="27866" actId="255"/>
        <pc:sldMkLst>
          <pc:docMk/>
          <pc:sldMk cId="2781266346" sldId="2147196184"/>
        </pc:sldMkLst>
        <pc:spChg chg="mod">
          <ac:chgData name="Lijin Zhou" userId="756c7c0a-4386-4a38-995a-cadccc859560" providerId="ADAL" clId="{5D6584F2-6516-4104-8D93-578880F776DA}" dt="2025-10-01T11:13:58.577" v="27866" actId="255"/>
          <ac:spMkLst>
            <pc:docMk/>
            <pc:sldMk cId="2781266346" sldId="2147196184"/>
            <ac:spMk id="4" creationId="{A258F83B-E711-237B-F695-FAB7C746DDFB}"/>
          </ac:spMkLst>
        </pc:spChg>
        <pc:spChg chg="mod">
          <ac:chgData name="Lijin Zhou" userId="756c7c0a-4386-4a38-995a-cadccc859560" providerId="ADAL" clId="{5D6584F2-6516-4104-8D93-578880F776DA}" dt="2025-10-01T11:13:18.832" v="27861" actId="20577"/>
          <ac:spMkLst>
            <pc:docMk/>
            <pc:sldMk cId="2781266346" sldId="2147196184"/>
            <ac:spMk id="9" creationId="{919417B0-33C6-23FA-E4EE-88419C4C80D5}"/>
          </ac:spMkLst>
        </pc:spChg>
      </pc:sldChg>
      <pc:sldChg chg="addSp delSp modSp add del mod">
        <pc:chgData name="Lijin Zhou" userId="756c7c0a-4386-4a38-995a-cadccc859560" providerId="ADAL" clId="{5D6584F2-6516-4104-8D93-578880F776DA}" dt="2025-09-25T13:48:51.305" v="24020" actId="478"/>
        <pc:sldMkLst>
          <pc:docMk/>
          <pc:sldMk cId="1498760709" sldId="2147196186"/>
        </pc:sldMkLst>
      </pc:sldChg>
      <pc:sldChg chg="addSp delSp modSp mod">
        <pc:chgData name="Lijin Zhou" userId="756c7c0a-4386-4a38-995a-cadccc859560" providerId="ADAL" clId="{5D6584F2-6516-4104-8D93-578880F776DA}" dt="2025-10-01T11:10:03.120" v="27850"/>
        <pc:sldMkLst>
          <pc:docMk/>
          <pc:sldMk cId="2078424688" sldId="2147196188"/>
        </pc:sldMkLst>
        <pc:graphicFrameChg chg="add mod modGraphic">
          <ac:chgData name="Lijin Zhou" userId="756c7c0a-4386-4a38-995a-cadccc859560" providerId="ADAL" clId="{5D6584F2-6516-4104-8D93-578880F776DA}" dt="2025-10-01T11:10:03.120" v="27850"/>
          <ac:graphicFrameMkLst>
            <pc:docMk/>
            <pc:sldMk cId="2078424688" sldId="2147196188"/>
            <ac:graphicFrameMk id="8" creationId="{ABC263A4-CBF2-C873-E4C7-345FFFCDEB13}"/>
          </ac:graphicFrameMkLst>
        </pc:graphicFrameChg>
      </pc:sldChg>
      <pc:sldChg chg="modSp mod">
        <pc:chgData name="Lijin Zhou" userId="756c7c0a-4386-4a38-995a-cadccc859560" providerId="ADAL" clId="{5D6584F2-6516-4104-8D93-578880F776DA}" dt="2025-10-01T11:14:10.118" v="27868" actId="122"/>
        <pc:sldMkLst>
          <pc:docMk/>
          <pc:sldMk cId="1336219647" sldId="2147196189"/>
        </pc:sldMkLst>
        <pc:spChg chg="mod">
          <ac:chgData name="Lijin Zhou" userId="756c7c0a-4386-4a38-995a-cadccc859560" providerId="ADAL" clId="{5D6584F2-6516-4104-8D93-578880F776DA}" dt="2025-10-01T11:14:06.345" v="27867" actId="255"/>
          <ac:spMkLst>
            <pc:docMk/>
            <pc:sldMk cId="1336219647" sldId="2147196189"/>
            <ac:spMk id="10" creationId="{D8BF4F99-60B1-47C3-6B36-BEB3742809F6}"/>
          </ac:spMkLst>
        </pc:spChg>
        <pc:spChg chg="mod">
          <ac:chgData name="Lijin Zhou" userId="756c7c0a-4386-4a38-995a-cadccc859560" providerId="ADAL" clId="{5D6584F2-6516-4104-8D93-578880F776DA}" dt="2025-10-01T11:14:10.118" v="27868" actId="122"/>
          <ac:spMkLst>
            <pc:docMk/>
            <pc:sldMk cId="1336219647" sldId="2147196189"/>
            <ac:spMk id="13" creationId="{E87D62F6-982E-45F6-9149-F954FFFBB0CA}"/>
          </ac:spMkLst>
        </pc:spChg>
        <pc:spChg chg="mod">
          <ac:chgData name="Lijin Zhou" userId="756c7c0a-4386-4a38-995a-cadccc859560" providerId="ADAL" clId="{5D6584F2-6516-4104-8D93-578880F776DA}" dt="2025-10-01T11:13:36.091" v="27863" actId="1076"/>
          <ac:spMkLst>
            <pc:docMk/>
            <pc:sldMk cId="1336219647" sldId="2147196189"/>
            <ac:spMk id="14" creationId="{2DC49C06-86C9-E1C4-AB02-03DB002D3C86}"/>
          </ac:spMkLst>
        </pc:spChg>
        <pc:spChg chg="mod">
          <ac:chgData name="Lijin Zhou" userId="756c7c0a-4386-4a38-995a-cadccc859560" providerId="ADAL" clId="{5D6584F2-6516-4104-8D93-578880F776DA}" dt="2025-10-01T11:13:38.097" v="27864" actId="1076"/>
          <ac:spMkLst>
            <pc:docMk/>
            <pc:sldMk cId="1336219647" sldId="2147196189"/>
            <ac:spMk id="16" creationId="{BEB581F8-1851-14D9-0172-C1BA339D6375}"/>
          </ac:spMkLst>
        </pc:spChg>
        <pc:spChg chg="mod">
          <ac:chgData name="Lijin Zhou" userId="756c7c0a-4386-4a38-995a-cadccc859560" providerId="ADAL" clId="{5D6584F2-6516-4104-8D93-578880F776DA}" dt="2025-10-01T11:13:43.218" v="27865" actId="255"/>
          <ac:spMkLst>
            <pc:docMk/>
            <pc:sldMk cId="1336219647" sldId="2147196189"/>
            <ac:spMk id="17" creationId="{998FBD81-2C1E-EF87-C4FC-2F46D70DBE79}"/>
          </ac:spMkLst>
        </pc:spChg>
        <pc:spChg chg="mod">
          <ac:chgData name="Lijin Zhou" userId="756c7c0a-4386-4a38-995a-cadccc859560" providerId="ADAL" clId="{5D6584F2-6516-4104-8D93-578880F776DA}" dt="2025-10-01T11:13:43.218" v="27865" actId="255"/>
          <ac:spMkLst>
            <pc:docMk/>
            <pc:sldMk cId="1336219647" sldId="2147196189"/>
            <ac:spMk id="19" creationId="{3BD4853F-AE9B-F65B-0EB8-8380F9BB3640}"/>
          </ac:spMkLst>
        </pc:spChg>
        <pc:graphicFrameChg chg="mod">
          <ac:chgData name="Lijin Zhou" userId="756c7c0a-4386-4a38-995a-cadccc859560" providerId="ADAL" clId="{5D6584F2-6516-4104-8D93-578880F776DA}" dt="2025-10-01T11:10:03.120" v="27850"/>
          <ac:graphicFrameMkLst>
            <pc:docMk/>
            <pc:sldMk cId="1336219647" sldId="2147196189"/>
            <ac:graphicFrameMk id="3" creationId="{0400A02E-B8CE-1550-98F0-A2983DED0B5C}"/>
          </ac:graphicFrameMkLst>
        </pc:graphicFrameChg>
      </pc:sldChg>
      <pc:sldChg chg="modSp mod">
        <pc:chgData name="Lijin Zhou" userId="756c7c0a-4386-4a38-995a-cadccc859560" providerId="ADAL" clId="{5D6584F2-6516-4104-8D93-578880F776DA}" dt="2025-10-01T11:10:03.120" v="27850"/>
        <pc:sldMkLst>
          <pc:docMk/>
          <pc:sldMk cId="2530818251" sldId="2147196190"/>
        </pc:sldMkLst>
        <pc:graphicFrameChg chg="mod modGraphic">
          <ac:chgData name="Lijin Zhou" userId="756c7c0a-4386-4a38-995a-cadccc859560" providerId="ADAL" clId="{5D6584F2-6516-4104-8D93-578880F776DA}" dt="2025-10-01T11:10:03.120" v="27850"/>
          <ac:graphicFrameMkLst>
            <pc:docMk/>
            <pc:sldMk cId="2530818251" sldId="2147196190"/>
            <ac:graphicFrameMk id="4" creationId="{28C8B836-36B9-C12A-AEB2-0EF7C48C2F05}"/>
          </ac:graphicFrameMkLst>
        </pc:graphicFrameChg>
      </pc:sldChg>
      <pc:sldChg chg="addSp delSp modSp mod">
        <pc:chgData name="Lijin Zhou" userId="756c7c0a-4386-4a38-995a-cadccc859560" providerId="ADAL" clId="{5D6584F2-6516-4104-8D93-578880F776DA}" dt="2025-10-01T07:03:39.148" v="27703" actId="20577"/>
        <pc:sldMkLst>
          <pc:docMk/>
          <pc:sldMk cId="732574094" sldId="2147196191"/>
        </pc:sldMkLst>
        <pc:spChg chg="mod">
          <ac:chgData name="Lijin Zhou" userId="756c7c0a-4386-4a38-995a-cadccc859560" providerId="ADAL" clId="{5D6584F2-6516-4104-8D93-578880F776DA}" dt="2025-10-01T06:32:59.444" v="27336" actId="1076"/>
          <ac:spMkLst>
            <pc:docMk/>
            <pc:sldMk cId="732574094" sldId="2147196191"/>
            <ac:spMk id="26" creationId="{78C76981-60C3-8D0C-5B73-0F193D6418CA}"/>
          </ac:spMkLst>
        </pc:spChg>
        <pc:spChg chg="mod">
          <ac:chgData name="Lijin Zhou" userId="756c7c0a-4386-4a38-995a-cadccc859560" providerId="ADAL" clId="{5D6584F2-6516-4104-8D93-578880F776DA}" dt="2025-10-01T06:37:10.907" v="27400" actId="1036"/>
          <ac:spMkLst>
            <pc:docMk/>
            <pc:sldMk cId="732574094" sldId="2147196191"/>
            <ac:spMk id="29" creationId="{3361FC18-64A9-6F48-3CA6-50259B8BB6AD}"/>
          </ac:spMkLst>
        </pc:spChg>
        <pc:spChg chg="mod">
          <ac:chgData name="Lijin Zhou" userId="756c7c0a-4386-4a38-995a-cadccc859560" providerId="ADAL" clId="{5D6584F2-6516-4104-8D93-578880F776DA}" dt="2025-10-01T06:35:08.848" v="27384" actId="1036"/>
          <ac:spMkLst>
            <pc:docMk/>
            <pc:sldMk cId="732574094" sldId="2147196191"/>
            <ac:spMk id="31" creationId="{151B059A-53BC-19B5-C0DB-8FFA00805C04}"/>
          </ac:spMkLst>
        </pc:spChg>
        <pc:spChg chg="mod">
          <ac:chgData name="Lijin Zhou" userId="756c7c0a-4386-4a38-995a-cadccc859560" providerId="ADAL" clId="{5D6584F2-6516-4104-8D93-578880F776DA}" dt="2025-10-01T06:34:55.357" v="27375" actId="1036"/>
          <ac:spMkLst>
            <pc:docMk/>
            <pc:sldMk cId="732574094" sldId="2147196191"/>
            <ac:spMk id="33" creationId="{66C420DD-6F4E-20F2-398B-5A7F61BAB733}"/>
          </ac:spMkLst>
        </pc:spChg>
        <pc:spChg chg="mod">
          <ac:chgData name="Lijin Zhou" userId="756c7c0a-4386-4a38-995a-cadccc859560" providerId="ADAL" clId="{5D6584F2-6516-4104-8D93-578880F776DA}" dt="2025-10-01T06:32:44.389" v="27334" actId="1076"/>
          <ac:spMkLst>
            <pc:docMk/>
            <pc:sldMk cId="732574094" sldId="2147196191"/>
            <ac:spMk id="36" creationId="{2D9100A2-ADBE-817D-824F-6F2D24897254}"/>
          </ac:spMkLst>
        </pc:spChg>
        <pc:spChg chg="mod">
          <ac:chgData name="Lijin Zhou" userId="756c7c0a-4386-4a38-995a-cadccc859560" providerId="ADAL" clId="{5D6584F2-6516-4104-8D93-578880F776DA}" dt="2025-10-01T06:32:44.389" v="27334" actId="1076"/>
          <ac:spMkLst>
            <pc:docMk/>
            <pc:sldMk cId="732574094" sldId="2147196191"/>
            <ac:spMk id="37" creationId="{C6FA84C9-3AC4-45C7-6115-7CC196397C2D}"/>
          </ac:spMkLst>
        </pc:spChg>
        <pc:graphicFrameChg chg="mod modGraphic">
          <ac:chgData name="Lijin Zhou" userId="756c7c0a-4386-4a38-995a-cadccc859560" providerId="ADAL" clId="{5D6584F2-6516-4104-8D93-578880F776DA}" dt="2025-10-01T06:57:14.506" v="27598"/>
          <ac:graphicFrameMkLst>
            <pc:docMk/>
            <pc:sldMk cId="732574094" sldId="2147196191"/>
            <ac:graphicFrameMk id="2" creationId="{7A8A3BE6-E0E2-55FC-749A-D323AF300F40}"/>
          </ac:graphicFrameMkLst>
        </pc:graphicFrameChg>
        <pc:graphicFrameChg chg="mod modGraphic">
          <ac:chgData name="Lijin Zhou" userId="756c7c0a-4386-4a38-995a-cadccc859560" providerId="ADAL" clId="{5D6584F2-6516-4104-8D93-578880F776DA}" dt="2025-10-01T07:03:39.148" v="27703" actId="20577"/>
          <ac:graphicFrameMkLst>
            <pc:docMk/>
            <pc:sldMk cId="732574094" sldId="2147196191"/>
            <ac:graphicFrameMk id="3" creationId="{954679E6-B00C-F260-F2D0-346DD6570444}"/>
          </ac:graphicFrameMkLst>
        </pc:graphicFrameChg>
        <pc:graphicFrameChg chg="mod modGraphic">
          <ac:chgData name="Lijin Zhou" userId="756c7c0a-4386-4a38-995a-cadccc859560" providerId="ADAL" clId="{5D6584F2-6516-4104-8D93-578880F776DA}" dt="2025-10-01T06:47:02.611" v="27441" actId="20577"/>
          <ac:graphicFrameMkLst>
            <pc:docMk/>
            <pc:sldMk cId="732574094" sldId="2147196191"/>
            <ac:graphicFrameMk id="4" creationId="{2004FF60-25A3-EA9A-F277-3AAD12360A0B}"/>
          </ac:graphicFrameMkLst>
        </pc:graphicFrameChg>
        <pc:graphicFrameChg chg="mod modGraphic">
          <ac:chgData name="Lijin Zhou" userId="756c7c0a-4386-4a38-995a-cadccc859560" providerId="ADAL" clId="{5D6584F2-6516-4104-8D93-578880F776DA}" dt="2025-10-01T06:46:59.220" v="27436" actId="20577"/>
          <ac:graphicFrameMkLst>
            <pc:docMk/>
            <pc:sldMk cId="732574094" sldId="2147196191"/>
            <ac:graphicFrameMk id="5" creationId="{21F98354-4671-1640-2A84-B33498102670}"/>
          </ac:graphicFrameMkLst>
        </pc:graphicFrameChg>
      </pc:sldChg>
      <pc:sldChg chg="addSp delSp modSp mod">
        <pc:chgData name="Lijin Zhou" userId="756c7c0a-4386-4a38-995a-cadccc859560" providerId="ADAL" clId="{5D6584F2-6516-4104-8D93-578880F776DA}" dt="2025-10-01T11:15:22.615" v="27871" actId="14100"/>
        <pc:sldMkLst>
          <pc:docMk/>
          <pc:sldMk cId="2571412418" sldId="2147196199"/>
        </pc:sldMkLst>
        <pc:spChg chg="mod">
          <ac:chgData name="Lijin Zhou" userId="756c7c0a-4386-4a38-995a-cadccc859560" providerId="ADAL" clId="{5D6584F2-6516-4104-8D93-578880F776DA}" dt="2025-10-01T07:00:43.149" v="27665" actId="14100"/>
          <ac:spMkLst>
            <pc:docMk/>
            <pc:sldMk cId="2571412418" sldId="2147196199"/>
            <ac:spMk id="13" creationId="{925DB610-ECBF-05D7-9B39-468B2BB54FC0}"/>
          </ac:spMkLst>
        </pc:spChg>
        <pc:spChg chg="mod">
          <ac:chgData name="Lijin Zhou" userId="756c7c0a-4386-4a38-995a-cadccc859560" providerId="ADAL" clId="{5D6584F2-6516-4104-8D93-578880F776DA}" dt="2025-10-01T11:15:22.615" v="27871" actId="14100"/>
          <ac:spMkLst>
            <pc:docMk/>
            <pc:sldMk cId="2571412418" sldId="2147196199"/>
            <ac:spMk id="14" creationId="{2C310288-5247-2954-6220-849ED0A3E050}"/>
          </ac:spMkLst>
        </pc:spChg>
        <pc:spChg chg="mod">
          <ac:chgData name="Lijin Zhou" userId="756c7c0a-4386-4a38-995a-cadccc859560" providerId="ADAL" clId="{5D6584F2-6516-4104-8D93-578880F776DA}" dt="2025-10-01T06:57:37.987" v="27600"/>
          <ac:spMkLst>
            <pc:docMk/>
            <pc:sldMk cId="2571412418" sldId="2147196199"/>
            <ac:spMk id="19" creationId="{550D3CE7-8EB7-5026-4CC5-5C617F4C897E}"/>
          </ac:spMkLst>
        </pc:spChg>
        <pc:graphicFrameChg chg="mod modGraphic">
          <ac:chgData name="Lijin Zhou" userId="756c7c0a-4386-4a38-995a-cadccc859560" providerId="ADAL" clId="{5D6584F2-6516-4104-8D93-578880F776DA}" dt="2025-10-01T11:10:03.120" v="27850"/>
          <ac:graphicFrameMkLst>
            <pc:docMk/>
            <pc:sldMk cId="2571412418" sldId="2147196199"/>
            <ac:graphicFrameMk id="3" creationId="{23D07A4B-B09E-6968-7235-5A3AAC4DE48F}"/>
          </ac:graphicFrameMkLst>
        </pc:graphicFrameChg>
        <pc:graphicFrameChg chg="mod modGraphic">
          <ac:chgData name="Lijin Zhou" userId="756c7c0a-4386-4a38-995a-cadccc859560" providerId="ADAL" clId="{5D6584F2-6516-4104-8D93-578880F776DA}" dt="2025-10-01T06:40:03.282" v="27410" actId="1036"/>
          <ac:graphicFrameMkLst>
            <pc:docMk/>
            <pc:sldMk cId="2571412418" sldId="2147196199"/>
            <ac:graphicFrameMk id="6" creationId="{7BF5A5A0-89DD-FF0B-1058-363D096D826C}"/>
          </ac:graphicFrameMkLst>
        </pc:graphicFrameChg>
      </pc:sldChg>
      <pc:sldChg chg="modSp mod">
        <pc:chgData name="Lijin Zhou" userId="756c7c0a-4386-4a38-995a-cadccc859560" providerId="ADAL" clId="{5D6584F2-6516-4104-8D93-578880F776DA}" dt="2025-10-01T11:10:03.120" v="27850"/>
        <pc:sldMkLst>
          <pc:docMk/>
          <pc:sldMk cId="2773172037" sldId="2147196200"/>
        </pc:sldMkLst>
        <pc:graphicFrameChg chg="mod modGraphic">
          <ac:chgData name="Lijin Zhou" userId="756c7c0a-4386-4a38-995a-cadccc859560" providerId="ADAL" clId="{5D6584F2-6516-4104-8D93-578880F776DA}" dt="2025-10-01T11:10:03.120" v="27850"/>
          <ac:graphicFrameMkLst>
            <pc:docMk/>
            <pc:sldMk cId="2773172037" sldId="2147196200"/>
            <ac:graphicFrameMk id="3" creationId="{A2A46223-207B-C506-5BE9-5672515A29F1}"/>
          </ac:graphicFrameMkLst>
        </pc:graphicFrameChg>
      </pc:sldChg>
      <pc:sldChg chg="modSp mod">
        <pc:chgData name="Lijin Zhou" userId="756c7c0a-4386-4a38-995a-cadccc859560" providerId="ADAL" clId="{5D6584F2-6516-4104-8D93-578880F776DA}" dt="2025-08-27T13:18:07.441" v="866" actId="207"/>
        <pc:sldMkLst>
          <pc:docMk/>
          <pc:sldMk cId="938935982" sldId="2147196201"/>
        </pc:sldMkLst>
      </pc:sldChg>
      <pc:sldChg chg="addSp delSp modSp mod">
        <pc:chgData name="Lijin Zhou" userId="756c7c0a-4386-4a38-995a-cadccc859560" providerId="ADAL" clId="{5D6584F2-6516-4104-8D93-578880F776DA}" dt="2025-10-01T12:27:30.010" v="28329" actId="207"/>
        <pc:sldMkLst>
          <pc:docMk/>
          <pc:sldMk cId="4025946208" sldId="2147196203"/>
        </pc:sldMkLst>
        <pc:spChg chg="mod">
          <ac:chgData name="Lijin Zhou" userId="756c7c0a-4386-4a38-995a-cadccc859560" providerId="ADAL" clId="{5D6584F2-6516-4104-8D93-578880F776DA}" dt="2025-10-01T12:27:30.010" v="28329" actId="207"/>
          <ac:spMkLst>
            <pc:docMk/>
            <pc:sldMk cId="4025946208" sldId="2147196203"/>
            <ac:spMk id="3" creationId="{6EFB8DD8-334F-C555-2449-84C1819BCA29}"/>
          </ac:spMkLst>
        </pc:spChg>
        <pc:spChg chg="add mod">
          <ac:chgData name="Lijin Zhou" userId="756c7c0a-4386-4a38-995a-cadccc859560" providerId="ADAL" clId="{5D6584F2-6516-4104-8D93-578880F776DA}" dt="2025-10-01T06:17:08.154" v="27077" actId="14100"/>
          <ac:spMkLst>
            <pc:docMk/>
            <pc:sldMk cId="4025946208" sldId="2147196203"/>
            <ac:spMk id="43" creationId="{1B1972C2-8504-A258-7FFC-0C96E2940C3C}"/>
          </ac:spMkLst>
        </pc:spChg>
        <pc:graphicFrameChg chg="mod modGraphic">
          <ac:chgData name="Lijin Zhou" userId="756c7c0a-4386-4a38-995a-cadccc859560" providerId="ADAL" clId="{5D6584F2-6516-4104-8D93-578880F776DA}" dt="2025-10-01T11:10:03.120" v="27850"/>
          <ac:graphicFrameMkLst>
            <pc:docMk/>
            <pc:sldMk cId="4025946208" sldId="2147196203"/>
            <ac:graphicFrameMk id="8" creationId="{3BD59DFC-205E-C476-9AC0-FDD4BE95E24C}"/>
          </ac:graphicFrameMkLst>
        </pc:graphicFrameChg>
      </pc:sldChg>
      <pc:sldChg chg="addSp delSp modSp mod">
        <pc:chgData name="Lijin Zhou" userId="756c7c0a-4386-4a38-995a-cadccc859560" providerId="ADAL" clId="{5D6584F2-6516-4104-8D93-578880F776DA}" dt="2025-10-01T11:10:03.120" v="27850"/>
        <pc:sldMkLst>
          <pc:docMk/>
          <pc:sldMk cId="455769392" sldId="2147196206"/>
        </pc:sldMkLst>
        <pc:graphicFrameChg chg="mod modGraphic">
          <ac:chgData name="Lijin Zhou" userId="756c7c0a-4386-4a38-995a-cadccc859560" providerId="ADAL" clId="{5D6584F2-6516-4104-8D93-578880F776DA}" dt="2025-10-01T11:10:03.120" v="27850"/>
          <ac:graphicFrameMkLst>
            <pc:docMk/>
            <pc:sldMk cId="455769392" sldId="2147196206"/>
            <ac:graphicFrameMk id="4" creationId="{D49603FC-7BAD-FEAE-F7CD-F0B7653628D2}"/>
          </ac:graphicFrameMkLst>
        </pc:graphicFrameChg>
      </pc:sldChg>
      <pc:sldChg chg="modSp mod">
        <pc:chgData name="Lijin Zhou" userId="756c7c0a-4386-4a38-995a-cadccc859560" providerId="ADAL" clId="{5D6584F2-6516-4104-8D93-578880F776DA}" dt="2025-09-30T20:14:48.136" v="26671" actId="14100"/>
        <pc:sldMkLst>
          <pc:docMk/>
          <pc:sldMk cId="2530197238" sldId="2147196211"/>
        </pc:sldMkLst>
      </pc:sldChg>
      <pc:sldChg chg="modSp mod">
        <pc:chgData name="Lijin Zhou" userId="756c7c0a-4386-4a38-995a-cadccc859560" providerId="ADAL" clId="{5D6584F2-6516-4104-8D93-578880F776DA}" dt="2025-09-30T19:23:45.993" v="25550" actId="20578"/>
        <pc:sldMkLst>
          <pc:docMk/>
          <pc:sldMk cId="499192376" sldId="2147196212"/>
        </pc:sldMkLst>
      </pc:sldChg>
      <pc:sldChg chg="modSp del mod ord">
        <pc:chgData name="Lijin Zhou" userId="756c7c0a-4386-4a38-995a-cadccc859560" providerId="ADAL" clId="{5D6584F2-6516-4104-8D93-578880F776DA}" dt="2025-08-27T12:12:01.114" v="84" actId="47"/>
        <pc:sldMkLst>
          <pc:docMk/>
          <pc:sldMk cId="1132433606" sldId="2147196215"/>
        </pc:sldMkLst>
      </pc:sldChg>
      <pc:sldChg chg="del">
        <pc:chgData name="Lijin Zhou" userId="756c7c0a-4386-4a38-995a-cadccc859560" providerId="ADAL" clId="{5D6584F2-6516-4104-8D93-578880F776DA}" dt="2025-09-24T06:28:42.663" v="22133" actId="47"/>
        <pc:sldMkLst>
          <pc:docMk/>
          <pc:sldMk cId="1306024496" sldId="2147196216"/>
        </pc:sldMkLst>
      </pc:sldChg>
      <pc:sldChg chg="del">
        <pc:chgData name="Lijin Zhou" userId="756c7c0a-4386-4a38-995a-cadccc859560" providerId="ADAL" clId="{5D6584F2-6516-4104-8D93-578880F776DA}" dt="2025-09-24T06:28:42.663" v="22133" actId="47"/>
        <pc:sldMkLst>
          <pc:docMk/>
          <pc:sldMk cId="3613136930" sldId="2147196217"/>
        </pc:sldMkLst>
      </pc:sldChg>
      <pc:sldChg chg="del">
        <pc:chgData name="Lijin Zhou" userId="756c7c0a-4386-4a38-995a-cadccc859560" providerId="ADAL" clId="{5D6584F2-6516-4104-8D93-578880F776DA}" dt="2025-09-24T06:28:32.463" v="22131" actId="47"/>
        <pc:sldMkLst>
          <pc:docMk/>
          <pc:sldMk cId="3726112072" sldId="2147196218"/>
        </pc:sldMkLst>
      </pc:sldChg>
      <pc:sldChg chg="del">
        <pc:chgData name="Lijin Zhou" userId="756c7c0a-4386-4a38-995a-cadccc859560" providerId="ADAL" clId="{5D6584F2-6516-4104-8D93-578880F776DA}" dt="2025-09-24T06:28:42.663" v="22133" actId="47"/>
        <pc:sldMkLst>
          <pc:docMk/>
          <pc:sldMk cId="2382664329" sldId="2147196219"/>
        </pc:sldMkLst>
      </pc:sldChg>
      <pc:sldChg chg="del">
        <pc:chgData name="Lijin Zhou" userId="756c7c0a-4386-4a38-995a-cadccc859560" providerId="ADAL" clId="{5D6584F2-6516-4104-8D93-578880F776DA}" dt="2025-09-24T06:27:57.244" v="22124" actId="47"/>
        <pc:sldMkLst>
          <pc:docMk/>
          <pc:sldMk cId="287893519" sldId="2147196231"/>
        </pc:sldMkLst>
      </pc:sldChg>
      <pc:sldChg chg="del">
        <pc:chgData name="Lijin Zhou" userId="756c7c0a-4386-4a38-995a-cadccc859560" providerId="ADAL" clId="{5D6584F2-6516-4104-8D93-578880F776DA}" dt="2025-09-24T06:27:57.244" v="22124" actId="47"/>
        <pc:sldMkLst>
          <pc:docMk/>
          <pc:sldMk cId="3593234931" sldId="2147196232"/>
        </pc:sldMkLst>
      </pc:sldChg>
      <pc:sldChg chg="del">
        <pc:chgData name="Lijin Zhou" userId="756c7c0a-4386-4a38-995a-cadccc859560" providerId="ADAL" clId="{5D6584F2-6516-4104-8D93-578880F776DA}" dt="2025-09-24T06:28:32.463" v="22131" actId="47"/>
        <pc:sldMkLst>
          <pc:docMk/>
          <pc:sldMk cId="3984998677" sldId="2147196233"/>
        </pc:sldMkLst>
      </pc:sldChg>
      <pc:sldChg chg="del">
        <pc:chgData name="Lijin Zhou" userId="756c7c0a-4386-4a38-995a-cadccc859560" providerId="ADAL" clId="{5D6584F2-6516-4104-8D93-578880F776DA}" dt="2025-09-24T06:28:32.463" v="22131" actId="47"/>
        <pc:sldMkLst>
          <pc:docMk/>
          <pc:sldMk cId="2779299730" sldId="2147196234"/>
        </pc:sldMkLst>
      </pc:sldChg>
      <pc:sldChg chg="del">
        <pc:chgData name="Lijin Zhou" userId="756c7c0a-4386-4a38-995a-cadccc859560" providerId="ADAL" clId="{5D6584F2-6516-4104-8D93-578880F776DA}" dt="2025-09-24T06:28:32.463" v="22131" actId="47"/>
        <pc:sldMkLst>
          <pc:docMk/>
          <pc:sldMk cId="2142516909" sldId="2147196235"/>
        </pc:sldMkLst>
      </pc:sldChg>
      <pc:sldChg chg="del">
        <pc:chgData name="Lijin Zhou" userId="756c7c0a-4386-4a38-995a-cadccc859560" providerId="ADAL" clId="{5D6584F2-6516-4104-8D93-578880F776DA}" dt="2025-09-24T06:28:32.463" v="22131" actId="47"/>
        <pc:sldMkLst>
          <pc:docMk/>
          <pc:sldMk cId="3367097159" sldId="2147196236"/>
        </pc:sldMkLst>
      </pc:sldChg>
      <pc:sldChg chg="del">
        <pc:chgData name="Lijin Zhou" userId="756c7c0a-4386-4a38-995a-cadccc859560" providerId="ADAL" clId="{5D6584F2-6516-4104-8D93-578880F776DA}" dt="2025-09-24T06:28:32.463" v="22131" actId="47"/>
        <pc:sldMkLst>
          <pc:docMk/>
          <pc:sldMk cId="3250817049" sldId="2147196237"/>
        </pc:sldMkLst>
      </pc:sldChg>
      <pc:sldChg chg="del">
        <pc:chgData name="Lijin Zhou" userId="756c7c0a-4386-4a38-995a-cadccc859560" providerId="ADAL" clId="{5D6584F2-6516-4104-8D93-578880F776DA}" dt="2025-09-24T06:28:32.463" v="22131" actId="47"/>
        <pc:sldMkLst>
          <pc:docMk/>
          <pc:sldMk cId="2578979852" sldId="2147196238"/>
        </pc:sldMkLst>
      </pc:sldChg>
      <pc:sldChg chg="del">
        <pc:chgData name="Lijin Zhou" userId="756c7c0a-4386-4a38-995a-cadccc859560" providerId="ADAL" clId="{5D6584F2-6516-4104-8D93-578880F776DA}" dt="2025-09-24T06:28:32.463" v="22131" actId="47"/>
        <pc:sldMkLst>
          <pc:docMk/>
          <pc:sldMk cId="1582569919" sldId="2147196239"/>
        </pc:sldMkLst>
      </pc:sldChg>
      <pc:sldChg chg="del">
        <pc:chgData name="Lijin Zhou" userId="756c7c0a-4386-4a38-995a-cadccc859560" providerId="ADAL" clId="{5D6584F2-6516-4104-8D93-578880F776DA}" dt="2025-09-24T06:28:32.463" v="22131" actId="47"/>
        <pc:sldMkLst>
          <pc:docMk/>
          <pc:sldMk cId="994483515" sldId="2147196240"/>
        </pc:sldMkLst>
      </pc:sldChg>
      <pc:sldChg chg="del">
        <pc:chgData name="Lijin Zhou" userId="756c7c0a-4386-4a38-995a-cadccc859560" providerId="ADAL" clId="{5D6584F2-6516-4104-8D93-578880F776DA}" dt="2025-09-24T06:28:32.463" v="22131" actId="47"/>
        <pc:sldMkLst>
          <pc:docMk/>
          <pc:sldMk cId="1105956326" sldId="2147196241"/>
        </pc:sldMkLst>
      </pc:sldChg>
      <pc:sldChg chg="del">
        <pc:chgData name="Lijin Zhou" userId="756c7c0a-4386-4a38-995a-cadccc859560" providerId="ADAL" clId="{5D6584F2-6516-4104-8D93-578880F776DA}" dt="2025-09-24T06:28:32.463" v="22131" actId="47"/>
        <pc:sldMkLst>
          <pc:docMk/>
          <pc:sldMk cId="1065507908" sldId="2147196242"/>
        </pc:sldMkLst>
      </pc:sldChg>
      <pc:sldChg chg="del">
        <pc:chgData name="Lijin Zhou" userId="756c7c0a-4386-4a38-995a-cadccc859560" providerId="ADAL" clId="{5D6584F2-6516-4104-8D93-578880F776DA}" dt="2025-09-24T06:28:32.463" v="22131" actId="47"/>
        <pc:sldMkLst>
          <pc:docMk/>
          <pc:sldMk cId="3520403406" sldId="2147196243"/>
        </pc:sldMkLst>
      </pc:sldChg>
      <pc:sldChg chg="del">
        <pc:chgData name="Lijin Zhou" userId="756c7c0a-4386-4a38-995a-cadccc859560" providerId="ADAL" clId="{5D6584F2-6516-4104-8D93-578880F776DA}" dt="2025-09-24T06:28:32.463" v="22131" actId="47"/>
        <pc:sldMkLst>
          <pc:docMk/>
          <pc:sldMk cId="4265265001" sldId="2147196245"/>
        </pc:sldMkLst>
      </pc:sldChg>
      <pc:sldChg chg="del">
        <pc:chgData name="Lijin Zhou" userId="756c7c0a-4386-4a38-995a-cadccc859560" providerId="ADAL" clId="{5D6584F2-6516-4104-8D93-578880F776DA}" dt="2025-09-24T06:28:32.463" v="22131" actId="47"/>
        <pc:sldMkLst>
          <pc:docMk/>
          <pc:sldMk cId="3451055638" sldId="2147196246"/>
        </pc:sldMkLst>
      </pc:sldChg>
      <pc:sldChg chg="del">
        <pc:chgData name="Lijin Zhou" userId="756c7c0a-4386-4a38-995a-cadccc859560" providerId="ADAL" clId="{5D6584F2-6516-4104-8D93-578880F776DA}" dt="2025-09-24T06:27:57.244" v="22124" actId="47"/>
        <pc:sldMkLst>
          <pc:docMk/>
          <pc:sldMk cId="1997916096" sldId="2147196247"/>
        </pc:sldMkLst>
      </pc:sldChg>
      <pc:sldChg chg="del">
        <pc:chgData name="Lijin Zhou" userId="756c7c0a-4386-4a38-995a-cadccc859560" providerId="ADAL" clId="{5D6584F2-6516-4104-8D93-578880F776DA}" dt="2025-09-24T06:27:57.244" v="22124" actId="47"/>
        <pc:sldMkLst>
          <pc:docMk/>
          <pc:sldMk cId="3853422740" sldId="2147196248"/>
        </pc:sldMkLst>
      </pc:sldChg>
      <pc:sldChg chg="del">
        <pc:chgData name="Lijin Zhou" userId="756c7c0a-4386-4a38-995a-cadccc859560" providerId="ADAL" clId="{5D6584F2-6516-4104-8D93-578880F776DA}" dt="2025-09-24T06:27:57.244" v="22124" actId="47"/>
        <pc:sldMkLst>
          <pc:docMk/>
          <pc:sldMk cId="2153658864" sldId="2147196249"/>
        </pc:sldMkLst>
      </pc:sldChg>
      <pc:sldChg chg="del">
        <pc:chgData name="Lijin Zhou" userId="756c7c0a-4386-4a38-995a-cadccc859560" providerId="ADAL" clId="{5D6584F2-6516-4104-8D93-578880F776DA}" dt="2025-09-24T06:27:57.244" v="22124" actId="47"/>
        <pc:sldMkLst>
          <pc:docMk/>
          <pc:sldMk cId="1949683650" sldId="2147196250"/>
        </pc:sldMkLst>
      </pc:sldChg>
      <pc:sldChg chg="del">
        <pc:chgData name="Lijin Zhou" userId="756c7c0a-4386-4a38-995a-cadccc859560" providerId="ADAL" clId="{5D6584F2-6516-4104-8D93-578880F776DA}" dt="2025-09-24T06:27:57.244" v="22124" actId="47"/>
        <pc:sldMkLst>
          <pc:docMk/>
          <pc:sldMk cId="331889607" sldId="2147196251"/>
        </pc:sldMkLst>
      </pc:sldChg>
      <pc:sldChg chg="del">
        <pc:chgData name="Lijin Zhou" userId="756c7c0a-4386-4a38-995a-cadccc859560" providerId="ADAL" clId="{5D6584F2-6516-4104-8D93-578880F776DA}" dt="2025-09-24T06:27:57.244" v="22124" actId="47"/>
        <pc:sldMkLst>
          <pc:docMk/>
          <pc:sldMk cId="131416499" sldId="2147196252"/>
        </pc:sldMkLst>
      </pc:sldChg>
      <pc:sldChg chg="del">
        <pc:chgData name="Lijin Zhou" userId="756c7c0a-4386-4a38-995a-cadccc859560" providerId="ADAL" clId="{5D6584F2-6516-4104-8D93-578880F776DA}" dt="2025-09-24T06:27:57.244" v="22124" actId="47"/>
        <pc:sldMkLst>
          <pc:docMk/>
          <pc:sldMk cId="2887253671" sldId="2147196253"/>
        </pc:sldMkLst>
      </pc:sldChg>
      <pc:sldChg chg="del">
        <pc:chgData name="Lijin Zhou" userId="756c7c0a-4386-4a38-995a-cadccc859560" providerId="ADAL" clId="{5D6584F2-6516-4104-8D93-578880F776DA}" dt="2025-09-24T06:27:57.244" v="22124" actId="47"/>
        <pc:sldMkLst>
          <pc:docMk/>
          <pc:sldMk cId="1501807896" sldId="2147196254"/>
        </pc:sldMkLst>
      </pc:sldChg>
      <pc:sldChg chg="del">
        <pc:chgData name="Lijin Zhou" userId="756c7c0a-4386-4a38-995a-cadccc859560" providerId="ADAL" clId="{5D6584F2-6516-4104-8D93-578880F776DA}" dt="2025-09-24T06:27:57.244" v="22124" actId="47"/>
        <pc:sldMkLst>
          <pc:docMk/>
          <pc:sldMk cId="1918343879" sldId="2147196255"/>
        </pc:sldMkLst>
      </pc:sldChg>
      <pc:sldChg chg="del">
        <pc:chgData name="Lijin Zhou" userId="756c7c0a-4386-4a38-995a-cadccc859560" providerId="ADAL" clId="{5D6584F2-6516-4104-8D93-578880F776DA}" dt="2025-09-24T06:27:57.244" v="22124" actId="47"/>
        <pc:sldMkLst>
          <pc:docMk/>
          <pc:sldMk cId="3631207281" sldId="2147196256"/>
        </pc:sldMkLst>
      </pc:sldChg>
      <pc:sldChg chg="del">
        <pc:chgData name="Lijin Zhou" userId="756c7c0a-4386-4a38-995a-cadccc859560" providerId="ADAL" clId="{5D6584F2-6516-4104-8D93-578880F776DA}" dt="2025-09-24T06:27:57.244" v="22124" actId="47"/>
        <pc:sldMkLst>
          <pc:docMk/>
          <pc:sldMk cId="1110046428" sldId="2147196257"/>
        </pc:sldMkLst>
      </pc:sldChg>
      <pc:sldChg chg="del">
        <pc:chgData name="Lijin Zhou" userId="756c7c0a-4386-4a38-995a-cadccc859560" providerId="ADAL" clId="{5D6584F2-6516-4104-8D93-578880F776DA}" dt="2025-09-24T06:27:57.244" v="22124" actId="47"/>
        <pc:sldMkLst>
          <pc:docMk/>
          <pc:sldMk cId="1326109261" sldId="2147196271"/>
        </pc:sldMkLst>
      </pc:sldChg>
      <pc:sldChg chg="del">
        <pc:chgData name="Lijin Zhou" userId="756c7c0a-4386-4a38-995a-cadccc859560" providerId="ADAL" clId="{5D6584F2-6516-4104-8D93-578880F776DA}" dt="2025-09-24T06:27:57.244" v="22124" actId="47"/>
        <pc:sldMkLst>
          <pc:docMk/>
          <pc:sldMk cId="1106521204" sldId="2147196272"/>
        </pc:sldMkLst>
      </pc:sldChg>
      <pc:sldChg chg="modSp mod ord">
        <pc:chgData name="Lijin Zhou" userId="756c7c0a-4386-4a38-995a-cadccc859560" providerId="ADAL" clId="{5D6584F2-6516-4104-8D93-578880F776DA}" dt="2025-09-26T11:19:09.838" v="24482" actId="20578"/>
        <pc:sldMkLst>
          <pc:docMk/>
          <pc:sldMk cId="2960284126" sldId="2147196289"/>
        </pc:sldMkLst>
      </pc:sldChg>
      <pc:sldChg chg="modSp mod">
        <pc:chgData name="Lijin Zhou" userId="756c7c0a-4386-4a38-995a-cadccc859560" providerId="ADAL" clId="{5D6584F2-6516-4104-8D93-578880F776DA}" dt="2025-08-29T13:14:48.453" v="9483" actId="255"/>
        <pc:sldMkLst>
          <pc:docMk/>
          <pc:sldMk cId="3582997361" sldId="2147196290"/>
        </pc:sldMkLst>
      </pc:sldChg>
      <pc:sldChg chg="modSp mod">
        <pc:chgData name="Lijin Zhou" userId="756c7c0a-4386-4a38-995a-cadccc859560" providerId="ADAL" clId="{5D6584F2-6516-4104-8D93-578880F776DA}" dt="2025-08-27T18:55:34.723" v="1466" actId="1076"/>
        <pc:sldMkLst>
          <pc:docMk/>
          <pc:sldMk cId="2619679252" sldId="2147196291"/>
        </pc:sldMkLst>
      </pc:sldChg>
      <pc:sldChg chg="modSp mod">
        <pc:chgData name="Lijin Zhou" userId="756c7c0a-4386-4a38-995a-cadccc859560" providerId="ADAL" clId="{5D6584F2-6516-4104-8D93-578880F776DA}" dt="2025-08-27T18:55:31.020" v="1465" actId="1076"/>
        <pc:sldMkLst>
          <pc:docMk/>
          <pc:sldMk cId="2353819477" sldId="2147196292"/>
        </pc:sldMkLst>
      </pc:sldChg>
      <pc:sldChg chg="modSp mod">
        <pc:chgData name="Lijin Zhou" userId="756c7c0a-4386-4a38-995a-cadccc859560" providerId="ADAL" clId="{5D6584F2-6516-4104-8D93-578880F776DA}" dt="2025-09-03T06:48:49.418" v="15687" actId="1076"/>
        <pc:sldMkLst>
          <pc:docMk/>
          <pc:sldMk cId="1448067699" sldId="2147196298"/>
        </pc:sldMkLst>
      </pc:sldChg>
      <pc:sldChg chg="modSp mod">
        <pc:chgData name="Lijin Zhou" userId="756c7c0a-4386-4a38-995a-cadccc859560" providerId="ADAL" clId="{5D6584F2-6516-4104-8D93-578880F776DA}" dt="2025-09-26T11:35:34.449" v="24667"/>
        <pc:sldMkLst>
          <pc:docMk/>
          <pc:sldMk cId="1105176093" sldId="2147196300"/>
        </pc:sldMkLst>
      </pc:sldChg>
      <pc:sldChg chg="modSp">
        <pc:chgData name="Lijin Zhou" userId="756c7c0a-4386-4a38-995a-cadccc859560" providerId="ADAL" clId="{5D6584F2-6516-4104-8D93-578880F776DA}" dt="2025-09-26T11:35:27.327" v="24666"/>
        <pc:sldMkLst>
          <pc:docMk/>
          <pc:sldMk cId="1661239002" sldId="2147196308"/>
        </pc:sldMkLst>
      </pc:sldChg>
      <pc:sldChg chg="modSp mod">
        <pc:chgData name="Lijin Zhou" userId="756c7c0a-4386-4a38-995a-cadccc859560" providerId="ADAL" clId="{5D6584F2-6516-4104-8D93-578880F776DA}" dt="2025-10-01T11:10:03.120" v="27850"/>
        <pc:sldMkLst>
          <pc:docMk/>
          <pc:sldMk cId="830747809" sldId="2147196311"/>
        </pc:sldMkLst>
        <pc:graphicFrameChg chg="mod modGraphic">
          <ac:chgData name="Lijin Zhou" userId="756c7c0a-4386-4a38-995a-cadccc859560" providerId="ADAL" clId="{5D6584F2-6516-4104-8D93-578880F776DA}" dt="2025-10-01T11:10:03.120" v="27850"/>
          <ac:graphicFrameMkLst>
            <pc:docMk/>
            <pc:sldMk cId="830747809" sldId="2147196311"/>
            <ac:graphicFrameMk id="4" creationId="{D86E6BD3-BA2B-509A-38AE-35A631DF6DB9}"/>
          </ac:graphicFrameMkLst>
        </pc:graphicFrameChg>
      </pc:sldChg>
      <pc:sldChg chg="modSp mod">
        <pc:chgData name="Lijin Zhou" userId="756c7c0a-4386-4a38-995a-cadccc859560" providerId="ADAL" clId="{5D6584F2-6516-4104-8D93-578880F776DA}" dt="2025-08-29T13:13:19.555" v="9482" actId="122"/>
        <pc:sldMkLst>
          <pc:docMk/>
          <pc:sldMk cId="2991515279" sldId="2147196314"/>
        </pc:sldMkLst>
      </pc:sldChg>
      <pc:sldChg chg="addSp delSp modSp mod">
        <pc:chgData name="Lijin Zhou" userId="756c7c0a-4386-4a38-995a-cadccc859560" providerId="ADAL" clId="{5D6584F2-6516-4104-8D93-578880F776DA}" dt="2025-08-28T12:44:13.392" v="5643" actId="2711"/>
        <pc:sldMkLst>
          <pc:docMk/>
          <pc:sldMk cId="2467779143" sldId="2147196316"/>
        </pc:sldMkLst>
      </pc:sldChg>
      <pc:sldChg chg="del">
        <pc:chgData name="Lijin Zhou" userId="756c7c0a-4386-4a38-995a-cadccc859560" providerId="ADAL" clId="{5D6584F2-6516-4104-8D93-578880F776DA}" dt="2025-08-28T08:47:42.277" v="1732" actId="47"/>
        <pc:sldMkLst>
          <pc:docMk/>
          <pc:sldMk cId="1608957189" sldId="2147196317"/>
        </pc:sldMkLst>
      </pc:sldChg>
      <pc:sldChg chg="addSp delSp modSp add mod ord">
        <pc:chgData name="Lijin Zhou" userId="756c7c0a-4386-4a38-995a-cadccc859560" providerId="ADAL" clId="{5D6584F2-6516-4104-8D93-578880F776DA}" dt="2025-10-01T11:25:08.583" v="27878" actId="14100"/>
        <pc:sldMkLst>
          <pc:docMk/>
          <pc:sldMk cId="841409523" sldId="2147196318"/>
        </pc:sldMkLst>
        <pc:spChg chg="mod">
          <ac:chgData name="Lijin Zhou" userId="756c7c0a-4386-4a38-995a-cadccc859560" providerId="ADAL" clId="{5D6584F2-6516-4104-8D93-578880F776DA}" dt="2025-10-01T11:25:02.720" v="27876" actId="1076"/>
          <ac:spMkLst>
            <pc:docMk/>
            <pc:sldMk cId="841409523" sldId="2147196318"/>
            <ac:spMk id="10" creationId="{96213143-E199-9A52-5434-AE14423121ED}"/>
          </ac:spMkLst>
        </pc:spChg>
        <pc:spChg chg="mod">
          <ac:chgData name="Lijin Zhou" userId="756c7c0a-4386-4a38-995a-cadccc859560" providerId="ADAL" clId="{5D6584F2-6516-4104-8D93-578880F776DA}" dt="2025-10-01T11:25:08.583" v="27878" actId="14100"/>
          <ac:spMkLst>
            <pc:docMk/>
            <pc:sldMk cId="841409523" sldId="2147196318"/>
            <ac:spMk id="13" creationId="{B0F41B05-25F3-A97E-6227-4E41747854DA}"/>
          </ac:spMkLst>
        </pc:spChg>
        <pc:graphicFrameChg chg="add mod">
          <ac:chgData name="Lijin Zhou" userId="756c7c0a-4386-4a38-995a-cadccc859560" providerId="ADAL" clId="{5D6584F2-6516-4104-8D93-578880F776DA}" dt="2025-10-01T11:10:03.120" v="27850"/>
          <ac:graphicFrameMkLst>
            <pc:docMk/>
            <pc:sldMk cId="841409523" sldId="2147196318"/>
            <ac:graphicFrameMk id="15" creationId="{D4804A3B-2784-DCEB-BD55-758EF0E3C94E}"/>
          </ac:graphicFrameMkLst>
        </pc:graphicFrameChg>
      </pc:sldChg>
      <pc:sldChg chg="addSp delSp modSp add mod">
        <pc:chgData name="Lijin Zhou" userId="756c7c0a-4386-4a38-995a-cadccc859560" providerId="ADAL" clId="{5D6584F2-6516-4104-8D93-578880F776DA}" dt="2025-08-27T18:52:01.667" v="1436"/>
        <pc:sldMkLst>
          <pc:docMk/>
          <pc:sldMk cId="2929979879" sldId="2147196319"/>
        </pc:sldMkLst>
      </pc:sldChg>
      <pc:sldChg chg="add">
        <pc:chgData name="Lijin Zhou" userId="756c7c0a-4386-4a38-995a-cadccc859560" providerId="ADAL" clId="{5D6584F2-6516-4104-8D93-578880F776DA}" dt="2025-08-28T08:48:32.423" v="1733"/>
        <pc:sldMkLst>
          <pc:docMk/>
          <pc:sldMk cId="2646813444" sldId="2147196320"/>
        </pc:sldMkLst>
      </pc:sldChg>
      <pc:sldChg chg="add">
        <pc:chgData name="Lijin Zhou" userId="756c7c0a-4386-4a38-995a-cadccc859560" providerId="ADAL" clId="{5D6584F2-6516-4104-8D93-578880F776DA}" dt="2025-08-28T08:48:55.949" v="1734"/>
        <pc:sldMkLst>
          <pc:docMk/>
          <pc:sldMk cId="2678748219" sldId="2147196321"/>
        </pc:sldMkLst>
      </pc:sldChg>
      <pc:sldChg chg="add">
        <pc:chgData name="Lijin Zhou" userId="756c7c0a-4386-4a38-995a-cadccc859560" providerId="ADAL" clId="{5D6584F2-6516-4104-8D93-578880F776DA}" dt="2025-08-28T08:49:12.422" v="1735"/>
        <pc:sldMkLst>
          <pc:docMk/>
          <pc:sldMk cId="4174174864" sldId="2147196322"/>
        </pc:sldMkLst>
      </pc:sldChg>
      <pc:sldChg chg="add del">
        <pc:chgData name="Lijin Zhou" userId="756c7c0a-4386-4a38-995a-cadccc859560" providerId="ADAL" clId="{5D6584F2-6516-4104-8D93-578880F776DA}" dt="2025-09-04T08:46:46.986" v="20868" actId="47"/>
        <pc:sldMkLst>
          <pc:docMk/>
          <pc:sldMk cId="4247862800" sldId="2147196323"/>
        </pc:sldMkLst>
      </pc:sldChg>
      <pc:sldChg chg="add">
        <pc:chgData name="Lijin Zhou" userId="756c7c0a-4386-4a38-995a-cadccc859560" providerId="ADAL" clId="{5D6584F2-6516-4104-8D93-578880F776DA}" dt="2025-08-28T08:49:36.328" v="1736"/>
        <pc:sldMkLst>
          <pc:docMk/>
          <pc:sldMk cId="3292538461" sldId="2147196324"/>
        </pc:sldMkLst>
      </pc:sldChg>
      <pc:sldChg chg="add">
        <pc:chgData name="Lijin Zhou" userId="756c7c0a-4386-4a38-995a-cadccc859560" providerId="ADAL" clId="{5D6584F2-6516-4104-8D93-578880F776DA}" dt="2025-08-28T08:49:36.328" v="1736"/>
        <pc:sldMkLst>
          <pc:docMk/>
          <pc:sldMk cId="4171549450" sldId="2147196325"/>
        </pc:sldMkLst>
      </pc:sldChg>
      <pc:sldChg chg="add">
        <pc:chgData name="Lijin Zhou" userId="756c7c0a-4386-4a38-995a-cadccc859560" providerId="ADAL" clId="{5D6584F2-6516-4104-8D93-578880F776DA}" dt="2025-08-28T08:49:36.328" v="1736"/>
        <pc:sldMkLst>
          <pc:docMk/>
          <pc:sldMk cId="659666148" sldId="2147196326"/>
        </pc:sldMkLst>
      </pc:sldChg>
      <pc:sldChg chg="add">
        <pc:chgData name="Lijin Zhou" userId="756c7c0a-4386-4a38-995a-cadccc859560" providerId="ADAL" clId="{5D6584F2-6516-4104-8D93-578880F776DA}" dt="2025-08-28T08:49:36.328" v="1736"/>
        <pc:sldMkLst>
          <pc:docMk/>
          <pc:sldMk cId="3975951175" sldId="2147196327"/>
        </pc:sldMkLst>
      </pc:sldChg>
      <pc:sldChg chg="add">
        <pc:chgData name="Lijin Zhou" userId="756c7c0a-4386-4a38-995a-cadccc859560" providerId="ADAL" clId="{5D6584F2-6516-4104-8D93-578880F776DA}" dt="2025-08-28T08:49:36.328" v="1736"/>
        <pc:sldMkLst>
          <pc:docMk/>
          <pc:sldMk cId="3781050011" sldId="2147196328"/>
        </pc:sldMkLst>
      </pc:sldChg>
      <pc:sldChg chg="add">
        <pc:chgData name="Lijin Zhou" userId="756c7c0a-4386-4a38-995a-cadccc859560" providerId="ADAL" clId="{5D6584F2-6516-4104-8D93-578880F776DA}" dt="2025-08-28T08:50:07.537" v="1737"/>
        <pc:sldMkLst>
          <pc:docMk/>
          <pc:sldMk cId="826934856" sldId="2147196329"/>
        </pc:sldMkLst>
      </pc:sldChg>
      <pc:sldChg chg="add del">
        <pc:chgData name="Lijin Zhou" userId="756c7c0a-4386-4a38-995a-cadccc859560" providerId="ADAL" clId="{5D6584F2-6516-4104-8D93-578880F776DA}" dt="2025-09-04T08:47:11.785" v="20869" actId="47"/>
        <pc:sldMkLst>
          <pc:docMk/>
          <pc:sldMk cId="1750625609" sldId="2147196330"/>
        </pc:sldMkLst>
      </pc:sldChg>
      <pc:sldChg chg="modSp add mod">
        <pc:chgData name="Lijin Zhou" userId="756c7c0a-4386-4a38-995a-cadccc859560" providerId="ADAL" clId="{5D6584F2-6516-4104-8D93-578880F776DA}" dt="2025-09-04T08:46:35.630" v="20867" actId="20577"/>
        <pc:sldMkLst>
          <pc:docMk/>
          <pc:sldMk cId="3949235122" sldId="2147196331"/>
        </pc:sldMkLst>
      </pc:sldChg>
      <pc:sldChg chg="add">
        <pc:chgData name="Lijin Zhou" userId="756c7c0a-4386-4a38-995a-cadccc859560" providerId="ADAL" clId="{5D6584F2-6516-4104-8D93-578880F776DA}" dt="2025-08-28T08:50:07.537" v="1737"/>
        <pc:sldMkLst>
          <pc:docMk/>
          <pc:sldMk cId="3115862334" sldId="2147196332"/>
        </pc:sldMkLst>
      </pc:sldChg>
      <pc:sldChg chg="add del">
        <pc:chgData name="Lijin Zhou" userId="756c7c0a-4386-4a38-995a-cadccc859560" providerId="ADAL" clId="{5D6584F2-6516-4104-8D93-578880F776DA}" dt="2025-09-04T08:47:24.941" v="20870" actId="47"/>
        <pc:sldMkLst>
          <pc:docMk/>
          <pc:sldMk cId="4021848671" sldId="2147196333"/>
        </pc:sldMkLst>
      </pc:sldChg>
      <pc:sldChg chg="addSp delSp modSp add mod">
        <pc:chgData name="Lijin Zhou" userId="756c7c0a-4386-4a38-995a-cadccc859560" providerId="ADAL" clId="{5D6584F2-6516-4104-8D93-578880F776DA}" dt="2025-09-03T13:21:31.137" v="20100" actId="20577"/>
        <pc:sldMkLst>
          <pc:docMk/>
          <pc:sldMk cId="1742667247" sldId="2147196334"/>
        </pc:sldMkLst>
      </pc:sldChg>
      <pc:sldChg chg="addSp delSp modSp add del mod">
        <pc:chgData name="Lijin Zhou" userId="756c7c0a-4386-4a38-995a-cadccc859560" providerId="ADAL" clId="{5D6584F2-6516-4104-8D93-578880F776DA}" dt="2025-09-24T06:28:37.339" v="22132" actId="47"/>
        <pc:sldMkLst>
          <pc:docMk/>
          <pc:sldMk cId="2896283666" sldId="2147196335"/>
        </pc:sldMkLst>
      </pc:sldChg>
      <pc:sldChg chg="add del">
        <pc:chgData name="Lijin Zhou" userId="756c7c0a-4386-4a38-995a-cadccc859560" providerId="ADAL" clId="{5D6584F2-6516-4104-8D93-578880F776DA}" dt="2025-08-28T11:32:07.754" v="1829"/>
        <pc:sldMkLst>
          <pc:docMk/>
          <pc:sldMk cId="3650522639" sldId="2147196335"/>
        </pc:sldMkLst>
      </pc:sldChg>
      <pc:sldChg chg="modSp add mod">
        <pc:chgData name="Lijin Zhou" userId="756c7c0a-4386-4a38-995a-cadccc859560" providerId="ADAL" clId="{5D6584F2-6516-4104-8D93-578880F776DA}" dt="2025-09-04T08:45:04.982" v="20839" actId="1035"/>
        <pc:sldMkLst>
          <pc:docMk/>
          <pc:sldMk cId="4253638431" sldId="2147196336"/>
        </pc:sldMkLst>
      </pc:sldChg>
      <pc:sldChg chg="modSp add mod">
        <pc:chgData name="Lijin Zhou" userId="756c7c0a-4386-4a38-995a-cadccc859560" providerId="ADAL" clId="{5D6584F2-6516-4104-8D93-578880F776DA}" dt="2025-09-03T13:58:41.751" v="20640" actId="20577"/>
        <pc:sldMkLst>
          <pc:docMk/>
          <pc:sldMk cId="4277136983" sldId="2147196337"/>
        </pc:sldMkLst>
      </pc:sldChg>
      <pc:sldChg chg="modSp add mod ord">
        <pc:chgData name="Lijin Zhou" userId="756c7c0a-4386-4a38-995a-cadccc859560" providerId="ADAL" clId="{5D6584F2-6516-4104-8D93-578880F776DA}" dt="2025-09-04T09:45:01.486" v="21169" actId="207"/>
        <pc:sldMkLst>
          <pc:docMk/>
          <pc:sldMk cId="1969562912" sldId="2147196338"/>
        </pc:sldMkLst>
      </pc:sldChg>
      <pc:sldChg chg="modSp add mod">
        <pc:chgData name="Lijin Zhou" userId="756c7c0a-4386-4a38-995a-cadccc859560" providerId="ADAL" clId="{5D6584F2-6516-4104-8D93-578880F776DA}" dt="2025-09-03T13:16:24.633" v="19971" actId="20577"/>
        <pc:sldMkLst>
          <pc:docMk/>
          <pc:sldMk cId="1974210042" sldId="2147196339"/>
        </pc:sldMkLst>
      </pc:sldChg>
      <pc:sldChg chg="addSp modSp add mod">
        <pc:chgData name="Lijin Zhou" userId="756c7c0a-4386-4a38-995a-cadccc859560" providerId="ADAL" clId="{5D6584F2-6516-4104-8D93-578880F776DA}" dt="2025-10-01T12:11:30.109" v="28325" actId="1035"/>
        <pc:sldMkLst>
          <pc:docMk/>
          <pc:sldMk cId="1191284595" sldId="2147196340"/>
        </pc:sldMkLst>
        <pc:spChg chg="mod">
          <ac:chgData name="Lijin Zhou" userId="756c7c0a-4386-4a38-995a-cadccc859560" providerId="ADAL" clId="{5D6584F2-6516-4104-8D93-578880F776DA}" dt="2025-10-01T12:11:30.109" v="28325" actId="1035"/>
          <ac:spMkLst>
            <pc:docMk/>
            <pc:sldMk cId="1191284595" sldId="2147196340"/>
            <ac:spMk id="2" creationId="{4501C4BE-E302-E108-4F3D-6806D9077271}"/>
          </ac:spMkLst>
        </pc:spChg>
        <pc:spChg chg="mod">
          <ac:chgData name="Lijin Zhou" userId="756c7c0a-4386-4a38-995a-cadccc859560" providerId="ADAL" clId="{5D6584F2-6516-4104-8D93-578880F776DA}" dt="2025-10-01T12:11:30.109" v="28325" actId="1035"/>
          <ac:spMkLst>
            <pc:docMk/>
            <pc:sldMk cId="1191284595" sldId="2147196340"/>
            <ac:spMk id="16" creationId="{966A333F-EA76-989F-990F-9EC203CE0D62}"/>
          </ac:spMkLst>
        </pc:spChg>
      </pc:sldChg>
      <pc:sldChg chg="modSp add mod">
        <pc:chgData name="Lijin Zhou" userId="756c7c0a-4386-4a38-995a-cadccc859560" providerId="ADAL" clId="{5D6584F2-6516-4104-8D93-578880F776DA}" dt="2025-09-25T12:10:15.995" v="22649" actId="20577"/>
        <pc:sldMkLst>
          <pc:docMk/>
          <pc:sldMk cId="2222553820" sldId="2147196341"/>
        </pc:sldMkLst>
      </pc:sldChg>
      <pc:sldChg chg="delSp modSp del mod">
        <pc:chgData name="Lijin Zhou" userId="756c7c0a-4386-4a38-995a-cadccc859560" providerId="ADAL" clId="{5D6584F2-6516-4104-8D93-578880F776DA}" dt="2025-09-25T19:35:59.630" v="24210" actId="47"/>
        <pc:sldMkLst>
          <pc:docMk/>
          <pc:sldMk cId="876847037" sldId="2147196342"/>
        </pc:sldMkLst>
      </pc:sldChg>
      <pc:sldChg chg="modSp add mod">
        <pc:chgData name="Lijin Zhou" userId="756c7c0a-4386-4a38-995a-cadccc859560" providerId="ADAL" clId="{5D6584F2-6516-4104-8D93-578880F776DA}" dt="2025-09-25T11:56:58.338" v="22625" actId="20577"/>
        <pc:sldMkLst>
          <pc:docMk/>
          <pc:sldMk cId="3062030688" sldId="2147196343"/>
        </pc:sldMkLst>
      </pc:sldChg>
      <pc:sldChg chg="addSp delSp modSp mod">
        <pc:chgData name="Lijin Zhou" userId="756c7c0a-4386-4a38-995a-cadccc859560" providerId="ADAL" clId="{5D6584F2-6516-4104-8D93-578880F776DA}" dt="2025-08-29T13:12:14.250" v="9478" actId="478"/>
        <pc:sldMkLst>
          <pc:docMk/>
          <pc:sldMk cId="1284807872" sldId="2147196344"/>
        </pc:sldMkLst>
      </pc:sldChg>
      <pc:sldChg chg="addSp modSp del mod">
        <pc:chgData name="Lijin Zhou" userId="756c7c0a-4386-4a38-995a-cadccc859560" providerId="ADAL" clId="{5D6584F2-6516-4104-8D93-578880F776DA}" dt="2025-09-25T08:58:01.435" v="22383" actId="47"/>
        <pc:sldMkLst>
          <pc:docMk/>
          <pc:sldMk cId="402214606" sldId="2147196345"/>
        </pc:sldMkLst>
      </pc:sldChg>
      <pc:sldChg chg="addSp delSp modSp add mod setBg">
        <pc:chgData name="Lijin Zhou" userId="756c7c0a-4386-4a38-995a-cadccc859560" providerId="ADAL" clId="{5D6584F2-6516-4104-8D93-578880F776DA}" dt="2025-09-13T15:58:39.427" v="21971" actId="14100"/>
        <pc:sldMkLst>
          <pc:docMk/>
          <pc:sldMk cId="1505922916" sldId="2147196346"/>
        </pc:sldMkLst>
      </pc:sldChg>
      <pc:sldChg chg="del">
        <pc:chgData name="Lijin Zhou" userId="756c7c0a-4386-4a38-995a-cadccc859560" providerId="ADAL" clId="{5D6584F2-6516-4104-8D93-578880F776DA}" dt="2025-09-24T06:28:42.663" v="22133" actId="47"/>
        <pc:sldMkLst>
          <pc:docMk/>
          <pc:sldMk cId="1399133083" sldId="2147196347"/>
        </pc:sldMkLst>
      </pc:sldChg>
      <pc:sldChg chg="addSp modSp mod">
        <pc:chgData name="Lijin Zhou" userId="756c7c0a-4386-4a38-995a-cadccc859560" providerId="ADAL" clId="{5D6584F2-6516-4104-8D93-578880F776DA}" dt="2025-09-04T09:31:44.086" v="21119" actId="20577"/>
        <pc:sldMkLst>
          <pc:docMk/>
          <pc:sldMk cId="3619732444" sldId="2147196348"/>
        </pc:sldMkLst>
      </pc:sldChg>
      <pc:sldChg chg="addSp delSp modSp mod">
        <pc:chgData name="Lijin Zhou" userId="756c7c0a-4386-4a38-995a-cadccc859560" providerId="ADAL" clId="{5D6584F2-6516-4104-8D93-578880F776DA}" dt="2025-09-06T19:01:36.613" v="21660" actId="1076"/>
        <pc:sldMkLst>
          <pc:docMk/>
          <pc:sldMk cId="3224328574" sldId="2147196349"/>
        </pc:sldMkLst>
      </pc:sldChg>
      <pc:sldChg chg="addSp modSp mod">
        <pc:chgData name="Lijin Zhou" userId="756c7c0a-4386-4a38-995a-cadccc859560" providerId="ADAL" clId="{5D6584F2-6516-4104-8D93-578880F776DA}" dt="2025-09-04T09:56:12.140" v="21183" actId="14100"/>
        <pc:sldMkLst>
          <pc:docMk/>
          <pc:sldMk cId="2462486990" sldId="2147196350"/>
        </pc:sldMkLst>
      </pc:sldChg>
      <pc:sldChg chg="modSp mod">
        <pc:chgData name="Lijin Zhou" userId="756c7c0a-4386-4a38-995a-cadccc859560" providerId="ADAL" clId="{5D6584F2-6516-4104-8D93-578880F776DA}" dt="2025-09-25T12:11:02.547" v="22655" actId="20577"/>
        <pc:sldMkLst>
          <pc:docMk/>
          <pc:sldMk cId="4171800537" sldId="2147196351"/>
        </pc:sldMkLst>
      </pc:sldChg>
      <pc:sldChg chg="addSp delSp modSp mod">
        <pc:chgData name="Lijin Zhou" userId="756c7c0a-4386-4a38-995a-cadccc859560" providerId="ADAL" clId="{5D6584F2-6516-4104-8D93-578880F776DA}" dt="2025-09-04T11:06:46.032" v="21292" actId="478"/>
        <pc:sldMkLst>
          <pc:docMk/>
          <pc:sldMk cId="1395204409" sldId="2147196352"/>
        </pc:sldMkLst>
      </pc:sldChg>
      <pc:sldChg chg="addSp modSp mod">
        <pc:chgData name="Lijin Zhou" userId="756c7c0a-4386-4a38-995a-cadccc859560" providerId="ADAL" clId="{5D6584F2-6516-4104-8D93-578880F776DA}" dt="2025-09-04T10:07:16.263" v="21210" actId="207"/>
        <pc:sldMkLst>
          <pc:docMk/>
          <pc:sldMk cId="2664388954" sldId="2147196353"/>
        </pc:sldMkLst>
      </pc:sldChg>
      <pc:sldChg chg="addSp delSp modSp mod ord">
        <pc:chgData name="Lijin Zhou" userId="756c7c0a-4386-4a38-995a-cadccc859560" providerId="ADAL" clId="{5D6584F2-6516-4104-8D93-578880F776DA}" dt="2025-09-30T19:27:44.441" v="25555" actId="20577"/>
        <pc:sldMkLst>
          <pc:docMk/>
          <pc:sldMk cId="2656727384" sldId="2147196354"/>
        </pc:sldMkLst>
      </pc:sldChg>
      <pc:sldChg chg="modSp add del mod">
        <pc:chgData name="Lijin Zhou" userId="756c7c0a-4386-4a38-995a-cadccc859560" providerId="ADAL" clId="{5D6584F2-6516-4104-8D93-578880F776DA}" dt="2025-09-02T12:44:12.532" v="12272" actId="47"/>
        <pc:sldMkLst>
          <pc:docMk/>
          <pc:sldMk cId="568738769" sldId="2147196355"/>
        </pc:sldMkLst>
      </pc:sldChg>
      <pc:sldChg chg="delSp modSp add del mod">
        <pc:chgData name="Lijin Zhou" userId="756c7c0a-4386-4a38-995a-cadccc859560" providerId="ADAL" clId="{5D6584F2-6516-4104-8D93-578880F776DA}" dt="2025-09-02T14:16:46.255" v="14626" actId="47"/>
        <pc:sldMkLst>
          <pc:docMk/>
          <pc:sldMk cId="3955239791" sldId="2147196355"/>
        </pc:sldMkLst>
      </pc:sldChg>
      <pc:sldChg chg="addSp delSp modSp add mod">
        <pc:chgData name="Lijin Zhou" userId="756c7c0a-4386-4a38-995a-cadccc859560" providerId="ADAL" clId="{5D6584F2-6516-4104-8D93-578880F776DA}" dt="2025-09-02T14:18:00.225" v="14635" actId="20577"/>
        <pc:sldMkLst>
          <pc:docMk/>
          <pc:sldMk cId="1562961206" sldId="2147196356"/>
        </pc:sldMkLst>
      </pc:sldChg>
      <pc:sldChg chg="add del">
        <pc:chgData name="Lijin Zhou" userId="756c7c0a-4386-4a38-995a-cadccc859560" providerId="ADAL" clId="{5D6584F2-6516-4104-8D93-578880F776DA}" dt="2025-09-02T14:16:18.370" v="14614"/>
        <pc:sldMkLst>
          <pc:docMk/>
          <pc:sldMk cId="3280617951" sldId="2147196356"/>
        </pc:sldMkLst>
      </pc:sldChg>
      <pc:sldChg chg="modSp add mod">
        <pc:chgData name="Lijin Zhou" userId="756c7c0a-4386-4a38-995a-cadccc859560" providerId="ADAL" clId="{5D6584F2-6516-4104-8D93-578880F776DA}" dt="2025-09-03T08:34:55.557" v="18417" actId="14100"/>
        <pc:sldMkLst>
          <pc:docMk/>
          <pc:sldMk cId="1046701798" sldId="2147196357"/>
        </pc:sldMkLst>
      </pc:sldChg>
      <pc:sldChg chg="modSp add del mod">
        <pc:chgData name="Lijin Zhou" userId="756c7c0a-4386-4a38-995a-cadccc859560" providerId="ADAL" clId="{5D6584F2-6516-4104-8D93-578880F776DA}" dt="2025-09-03T06:47:43.776" v="15679" actId="47"/>
        <pc:sldMkLst>
          <pc:docMk/>
          <pc:sldMk cId="1673533183" sldId="2147196357"/>
        </pc:sldMkLst>
      </pc:sldChg>
      <pc:sldChg chg="addSp modSp add mod">
        <pc:chgData name="Lijin Zhou" userId="756c7c0a-4386-4a38-995a-cadccc859560" providerId="ADAL" clId="{5D6584F2-6516-4104-8D93-578880F776DA}" dt="2025-09-06T18:59:23.267" v="21652" actId="14100"/>
        <pc:sldMkLst>
          <pc:docMk/>
          <pc:sldMk cId="3990466925" sldId="2147196358"/>
        </pc:sldMkLst>
      </pc:sldChg>
      <pc:sldChg chg="addSp delSp modSp add mod">
        <pc:chgData name="Lijin Zhou" userId="756c7c0a-4386-4a38-995a-cadccc859560" providerId="ADAL" clId="{5D6584F2-6516-4104-8D93-578880F776DA}" dt="2025-09-04T09:27:33.937" v="21099" actId="1076"/>
        <pc:sldMkLst>
          <pc:docMk/>
          <pc:sldMk cId="201736754" sldId="2147196359"/>
        </pc:sldMkLst>
      </pc:sldChg>
      <pc:sldChg chg="addSp delSp modSp add mod">
        <pc:chgData name="Lijin Zhou" userId="756c7c0a-4386-4a38-995a-cadccc859560" providerId="ADAL" clId="{5D6584F2-6516-4104-8D93-578880F776DA}" dt="2025-09-06T19:16:12.496" v="21675" actId="478"/>
        <pc:sldMkLst>
          <pc:docMk/>
          <pc:sldMk cId="3424942542" sldId="2147196360"/>
        </pc:sldMkLst>
      </pc:sldChg>
      <pc:sldChg chg="add del">
        <pc:chgData name="Lijin Zhou" userId="756c7c0a-4386-4a38-995a-cadccc859560" providerId="ADAL" clId="{5D6584F2-6516-4104-8D93-578880F776DA}" dt="2025-09-04T10:08:59.620" v="21214" actId="47"/>
        <pc:sldMkLst>
          <pc:docMk/>
          <pc:sldMk cId="618353803" sldId="2147196361"/>
        </pc:sldMkLst>
      </pc:sldChg>
      <pc:sldChg chg="delSp modSp add mod">
        <pc:chgData name="Lijin Zhou" userId="756c7c0a-4386-4a38-995a-cadccc859560" providerId="ADAL" clId="{5D6584F2-6516-4104-8D93-578880F776DA}" dt="2025-09-04T11:10:08.733" v="21299" actId="207"/>
        <pc:sldMkLst>
          <pc:docMk/>
          <pc:sldMk cId="2091188133" sldId="2147196361"/>
        </pc:sldMkLst>
      </pc:sldChg>
      <pc:sldChg chg="addSp delSp modSp mod">
        <pc:chgData name="Lijin Zhou" userId="756c7c0a-4386-4a38-995a-cadccc859560" providerId="ADAL" clId="{5D6584F2-6516-4104-8D93-578880F776DA}" dt="2025-09-05T06:29:26.876" v="21633" actId="20577"/>
        <pc:sldMkLst>
          <pc:docMk/>
          <pc:sldMk cId="3325782408" sldId="2147196362"/>
        </pc:sldMkLst>
      </pc:sldChg>
      <pc:sldChg chg="delSp modSp add mod">
        <pc:chgData name="Lijin Zhou" userId="756c7c0a-4386-4a38-995a-cadccc859560" providerId="ADAL" clId="{5D6584F2-6516-4104-8D93-578880F776DA}" dt="2025-09-06T19:31:22.140" v="21702" actId="1076"/>
        <pc:sldMkLst>
          <pc:docMk/>
          <pc:sldMk cId="1189994590" sldId="2147196363"/>
        </pc:sldMkLst>
      </pc:sldChg>
      <pc:sldChg chg="new del">
        <pc:chgData name="Lijin Zhou" userId="756c7c0a-4386-4a38-995a-cadccc859560" providerId="ADAL" clId="{5D6584F2-6516-4104-8D93-578880F776DA}" dt="2025-09-05T06:46:26.114" v="21635" actId="47"/>
        <pc:sldMkLst>
          <pc:docMk/>
          <pc:sldMk cId="3359839066" sldId="2147196363"/>
        </pc:sldMkLst>
      </pc:sldChg>
      <pc:sldChg chg="del">
        <pc:chgData name="Lijin Zhou" userId="756c7c0a-4386-4a38-995a-cadccc859560" providerId="ADAL" clId="{5D6584F2-6516-4104-8D93-578880F776DA}" dt="2025-09-24T06:09:05.227" v="22043" actId="47"/>
        <pc:sldMkLst>
          <pc:docMk/>
          <pc:sldMk cId="623087934" sldId="2147196365"/>
        </pc:sldMkLst>
      </pc:sldChg>
      <pc:sldChg chg="modSp mod">
        <pc:chgData name="Lijin Zhou" userId="756c7c0a-4386-4a38-995a-cadccc859560" providerId="ADAL" clId="{5D6584F2-6516-4104-8D93-578880F776DA}" dt="2025-10-01T11:25:58.290" v="27885" actId="1076"/>
        <pc:sldMkLst>
          <pc:docMk/>
          <pc:sldMk cId="3013536863" sldId="2147196366"/>
        </pc:sldMkLst>
        <pc:spChg chg="mod">
          <ac:chgData name="Lijin Zhou" userId="756c7c0a-4386-4a38-995a-cadccc859560" providerId="ADAL" clId="{5D6584F2-6516-4104-8D93-578880F776DA}" dt="2025-10-01T11:25:58.290" v="27885" actId="1076"/>
          <ac:spMkLst>
            <pc:docMk/>
            <pc:sldMk cId="3013536863" sldId="2147196366"/>
            <ac:spMk id="12" creationId="{73A3AD28-877D-B4B4-EDEC-120A324EBD5B}"/>
          </ac:spMkLst>
        </pc:spChg>
        <pc:spChg chg="mod">
          <ac:chgData name="Lijin Zhou" userId="756c7c0a-4386-4a38-995a-cadccc859560" providerId="ADAL" clId="{5D6584F2-6516-4104-8D93-578880F776DA}" dt="2025-10-01T11:25:58.290" v="27885" actId="1076"/>
          <ac:spMkLst>
            <pc:docMk/>
            <pc:sldMk cId="3013536863" sldId="2147196366"/>
            <ac:spMk id="13" creationId="{4147CB48-EF68-BAC5-49E8-F391101464F9}"/>
          </ac:spMkLst>
        </pc:spChg>
      </pc:sldChg>
      <pc:sldChg chg="del">
        <pc:chgData name="Lijin Zhou" userId="756c7c0a-4386-4a38-995a-cadccc859560" providerId="ADAL" clId="{5D6584F2-6516-4104-8D93-578880F776DA}" dt="2025-09-12T09:54:28.249" v="21707" actId="47"/>
        <pc:sldMkLst>
          <pc:docMk/>
          <pc:sldMk cId="485087548" sldId="2147196367"/>
        </pc:sldMkLst>
      </pc:sldChg>
      <pc:sldChg chg="addSp delSp modSp mod">
        <pc:chgData name="Lijin Zhou" userId="756c7c0a-4386-4a38-995a-cadccc859560" providerId="ADAL" clId="{5D6584F2-6516-4104-8D93-578880F776DA}" dt="2025-09-30T19:50:53.421" v="25783" actId="478"/>
        <pc:sldMkLst>
          <pc:docMk/>
          <pc:sldMk cId="951071941" sldId="2147196368"/>
        </pc:sldMkLst>
      </pc:sldChg>
      <pc:sldChg chg="addSp delSp modSp mod">
        <pc:chgData name="Lijin Zhou" userId="756c7c0a-4386-4a38-995a-cadccc859560" providerId="ADAL" clId="{5D6584F2-6516-4104-8D93-578880F776DA}" dt="2025-09-30T19:50:26.731" v="25775" actId="20577"/>
        <pc:sldMkLst>
          <pc:docMk/>
          <pc:sldMk cId="11402767" sldId="2147196369"/>
        </pc:sldMkLst>
      </pc:sldChg>
      <pc:sldChg chg="addSp delSp modSp mod">
        <pc:chgData name="Lijin Zhou" userId="756c7c0a-4386-4a38-995a-cadccc859560" providerId="ADAL" clId="{5D6584F2-6516-4104-8D93-578880F776DA}" dt="2025-09-30T19:49:59.422" v="25768" actId="255"/>
        <pc:sldMkLst>
          <pc:docMk/>
          <pc:sldMk cId="2566301195" sldId="2147196370"/>
        </pc:sldMkLst>
      </pc:sldChg>
      <pc:sldChg chg="addSp delSp modSp mod">
        <pc:chgData name="Lijin Zhou" userId="756c7c0a-4386-4a38-995a-cadccc859560" providerId="ADAL" clId="{5D6584F2-6516-4104-8D93-578880F776DA}" dt="2025-09-25T14:00:53.883" v="24061"/>
        <pc:sldMkLst>
          <pc:docMk/>
          <pc:sldMk cId="289268307" sldId="2147196371"/>
        </pc:sldMkLst>
      </pc:sldChg>
      <pc:sldChg chg="addSp delSp modSp mod">
        <pc:chgData name="Lijin Zhou" userId="756c7c0a-4386-4a38-995a-cadccc859560" providerId="ADAL" clId="{5D6584F2-6516-4104-8D93-578880F776DA}" dt="2025-10-01T11:00:05.386" v="27750" actId="167"/>
        <pc:sldMkLst>
          <pc:docMk/>
          <pc:sldMk cId="1776719287" sldId="2147196372"/>
        </pc:sldMkLst>
        <pc:spChg chg="mod ord">
          <ac:chgData name="Lijin Zhou" userId="756c7c0a-4386-4a38-995a-cadccc859560" providerId="ADAL" clId="{5D6584F2-6516-4104-8D93-578880F776DA}" dt="2025-10-01T11:00:05.386" v="27750" actId="167"/>
          <ac:spMkLst>
            <pc:docMk/>
            <pc:sldMk cId="1776719287" sldId="2147196372"/>
            <ac:spMk id="2" creationId="{784D50CE-A7C4-63B9-63E6-CA13DF25235E}"/>
          </ac:spMkLst>
        </pc:spChg>
        <pc:spChg chg="mod ord">
          <ac:chgData name="Lijin Zhou" userId="756c7c0a-4386-4a38-995a-cadccc859560" providerId="ADAL" clId="{5D6584F2-6516-4104-8D93-578880F776DA}" dt="2025-10-01T11:00:05.386" v="27750" actId="167"/>
          <ac:spMkLst>
            <pc:docMk/>
            <pc:sldMk cId="1776719287" sldId="2147196372"/>
            <ac:spMk id="4" creationId="{9565959E-8922-C88F-FA6B-9322A9F9EFD7}"/>
          </ac:spMkLst>
        </pc:spChg>
        <pc:spChg chg="add mod">
          <ac:chgData name="Lijin Zhou" userId="756c7c0a-4386-4a38-995a-cadccc859560" providerId="ADAL" clId="{5D6584F2-6516-4104-8D93-578880F776DA}" dt="2025-10-01T10:59:48.835" v="27746" actId="1076"/>
          <ac:spMkLst>
            <pc:docMk/>
            <pc:sldMk cId="1776719287" sldId="2147196372"/>
            <ac:spMk id="5" creationId="{60F95509-27ED-8D03-F4E4-2FDBFBCCF700}"/>
          </ac:spMkLst>
        </pc:spChg>
        <pc:spChg chg="add mod">
          <ac:chgData name="Lijin Zhou" userId="756c7c0a-4386-4a38-995a-cadccc859560" providerId="ADAL" clId="{5D6584F2-6516-4104-8D93-578880F776DA}" dt="2025-10-01T10:59:48.835" v="27746" actId="1076"/>
          <ac:spMkLst>
            <pc:docMk/>
            <pc:sldMk cId="1776719287" sldId="2147196372"/>
            <ac:spMk id="6" creationId="{D7FC0CE2-1087-B8A8-48A3-3FE0BDDC8777}"/>
          </ac:spMkLst>
        </pc:spChg>
        <pc:spChg chg="mod ord">
          <ac:chgData name="Lijin Zhou" userId="756c7c0a-4386-4a38-995a-cadccc859560" providerId="ADAL" clId="{5D6584F2-6516-4104-8D93-578880F776DA}" dt="2025-10-01T11:00:05.386" v="27750" actId="167"/>
          <ac:spMkLst>
            <pc:docMk/>
            <pc:sldMk cId="1776719287" sldId="2147196372"/>
            <ac:spMk id="8" creationId="{B1D5B247-820C-28F4-726E-FDE86BEEDA65}"/>
          </ac:spMkLst>
        </pc:spChg>
        <pc:spChg chg="mod">
          <ac:chgData name="Lijin Zhou" userId="756c7c0a-4386-4a38-995a-cadccc859560" providerId="ADAL" clId="{5D6584F2-6516-4104-8D93-578880F776DA}" dt="2025-10-01T10:59:48.835" v="27746" actId="1076"/>
          <ac:spMkLst>
            <pc:docMk/>
            <pc:sldMk cId="1776719287" sldId="2147196372"/>
            <ac:spMk id="9" creationId="{C400A533-3806-D37B-DC70-3E16A6BF0894}"/>
          </ac:spMkLst>
        </pc:spChg>
        <pc:spChg chg="mod">
          <ac:chgData name="Lijin Zhou" userId="756c7c0a-4386-4a38-995a-cadccc859560" providerId="ADAL" clId="{5D6584F2-6516-4104-8D93-578880F776DA}" dt="2025-10-01T10:59:48.835" v="27746" actId="1076"/>
          <ac:spMkLst>
            <pc:docMk/>
            <pc:sldMk cId="1776719287" sldId="2147196372"/>
            <ac:spMk id="10" creationId="{29E1272B-4D5F-B93C-15DD-B4113636E963}"/>
          </ac:spMkLst>
        </pc:spChg>
        <pc:spChg chg="mod">
          <ac:chgData name="Lijin Zhou" userId="756c7c0a-4386-4a38-995a-cadccc859560" providerId="ADAL" clId="{5D6584F2-6516-4104-8D93-578880F776DA}" dt="2025-10-01T10:59:48.835" v="27746" actId="1076"/>
          <ac:spMkLst>
            <pc:docMk/>
            <pc:sldMk cId="1776719287" sldId="2147196372"/>
            <ac:spMk id="11" creationId="{D6CC0F58-3162-284A-3331-E8BD0304DA67}"/>
          </ac:spMkLst>
        </pc:spChg>
        <pc:spChg chg="mod">
          <ac:chgData name="Lijin Zhou" userId="756c7c0a-4386-4a38-995a-cadccc859560" providerId="ADAL" clId="{5D6584F2-6516-4104-8D93-578880F776DA}" dt="2025-10-01T10:59:48.835" v="27746" actId="1076"/>
          <ac:spMkLst>
            <pc:docMk/>
            <pc:sldMk cId="1776719287" sldId="2147196372"/>
            <ac:spMk id="12" creationId="{FAFAA50A-1A25-F6F6-003B-E984FD9CBFD5}"/>
          </ac:spMkLst>
        </pc:spChg>
        <pc:spChg chg="add mod">
          <ac:chgData name="Lijin Zhou" userId="756c7c0a-4386-4a38-995a-cadccc859560" providerId="ADAL" clId="{5D6584F2-6516-4104-8D93-578880F776DA}" dt="2025-10-01T10:59:12.892" v="27742" actId="1035"/>
          <ac:spMkLst>
            <pc:docMk/>
            <pc:sldMk cId="1776719287" sldId="2147196372"/>
            <ac:spMk id="13" creationId="{C3E838DA-4041-996E-9352-6510FE03E83A}"/>
          </ac:spMkLst>
        </pc:spChg>
      </pc:sldChg>
      <pc:sldChg chg="addSp delSp modSp mod">
        <pc:chgData name="Lijin Zhou" userId="756c7c0a-4386-4a38-995a-cadccc859560" providerId="ADAL" clId="{5D6584F2-6516-4104-8D93-578880F776DA}" dt="2025-09-12T12:57:31.656" v="21748" actId="1076"/>
        <pc:sldMkLst>
          <pc:docMk/>
          <pc:sldMk cId="1347584469" sldId="2147196373"/>
        </pc:sldMkLst>
      </pc:sldChg>
      <pc:sldChg chg="del">
        <pc:chgData name="Lijin Zhou" userId="756c7c0a-4386-4a38-995a-cadccc859560" providerId="ADAL" clId="{5D6584F2-6516-4104-8D93-578880F776DA}" dt="2025-09-12T09:52:06.393" v="21705" actId="2696"/>
        <pc:sldMkLst>
          <pc:docMk/>
          <pc:sldMk cId="1447636817" sldId="2147196374"/>
        </pc:sldMkLst>
      </pc:sldChg>
      <pc:sldChg chg="addSp delSp modSp add mod">
        <pc:chgData name="Lijin Zhou" userId="756c7c0a-4386-4a38-995a-cadccc859560" providerId="ADAL" clId="{5D6584F2-6516-4104-8D93-578880F776DA}" dt="2025-10-01T11:02:07.603" v="27780" actId="14100"/>
        <pc:sldMkLst>
          <pc:docMk/>
          <pc:sldMk cId="2692138671" sldId="2147196374"/>
        </pc:sldMkLst>
        <pc:spChg chg="mod">
          <ac:chgData name="Lijin Zhou" userId="756c7c0a-4386-4a38-995a-cadccc859560" providerId="ADAL" clId="{5D6584F2-6516-4104-8D93-578880F776DA}" dt="2025-10-01T09:56:06.573" v="27730" actId="1076"/>
          <ac:spMkLst>
            <pc:docMk/>
            <pc:sldMk cId="2692138671" sldId="2147196374"/>
            <ac:spMk id="6" creationId="{8BE1579F-CCB9-4441-F10D-E700276EC045}"/>
          </ac:spMkLst>
        </pc:spChg>
        <pc:spChg chg="mod">
          <ac:chgData name="Lijin Zhou" userId="756c7c0a-4386-4a38-995a-cadccc859560" providerId="ADAL" clId="{5D6584F2-6516-4104-8D93-578880F776DA}" dt="2025-10-01T11:02:07.603" v="27780" actId="14100"/>
          <ac:spMkLst>
            <pc:docMk/>
            <pc:sldMk cId="2692138671" sldId="2147196374"/>
            <ac:spMk id="7" creationId="{ABEFE3D5-1DD7-3251-D5B5-58CAFCFA5408}"/>
          </ac:spMkLst>
        </pc:spChg>
      </pc:sldChg>
      <pc:sldChg chg="addSp delSp modSp del mod">
        <pc:chgData name="Lijin Zhou" userId="756c7c0a-4386-4a38-995a-cadccc859560" providerId="ADAL" clId="{5D6584F2-6516-4104-8D93-578880F776DA}" dt="2025-09-30T19:49:09.280" v="25749" actId="47"/>
        <pc:sldMkLst>
          <pc:docMk/>
          <pc:sldMk cId="384515376" sldId="2147196375"/>
        </pc:sldMkLst>
      </pc:sldChg>
      <pc:sldChg chg="add">
        <pc:chgData name="Lijin Zhou" userId="756c7c0a-4386-4a38-995a-cadccc859560" providerId="ADAL" clId="{5D6584F2-6516-4104-8D93-578880F776DA}" dt="2025-09-13T15:41:15.209" v="21955"/>
        <pc:sldMkLst>
          <pc:docMk/>
          <pc:sldMk cId="296560523" sldId="2147196376"/>
        </pc:sldMkLst>
      </pc:sldChg>
      <pc:sldChg chg="addSp delSp modSp mod">
        <pc:chgData name="Lijin Zhou" userId="756c7c0a-4386-4a38-995a-cadccc859560" providerId="ADAL" clId="{5D6584F2-6516-4104-8D93-578880F776DA}" dt="2025-09-16T09:48:15.394" v="22039" actId="1076"/>
        <pc:sldMkLst>
          <pc:docMk/>
          <pc:sldMk cId="1121521704" sldId="2147196376"/>
        </pc:sldMkLst>
      </pc:sldChg>
      <pc:sldChg chg="add">
        <pc:chgData name="Lijin Zhou" userId="756c7c0a-4386-4a38-995a-cadccc859560" providerId="ADAL" clId="{5D6584F2-6516-4104-8D93-578880F776DA}" dt="2025-09-24T06:01:45.627" v="22040"/>
        <pc:sldMkLst>
          <pc:docMk/>
          <pc:sldMk cId="2313634219" sldId="2147196381"/>
        </pc:sldMkLst>
      </pc:sldChg>
      <pc:sldChg chg="modSp mod">
        <pc:chgData name="Lijin Zhou" userId="756c7c0a-4386-4a38-995a-cadccc859560" providerId="ADAL" clId="{5D6584F2-6516-4104-8D93-578880F776DA}" dt="2025-09-25T07:32:48.732" v="22259" actId="20577"/>
        <pc:sldMkLst>
          <pc:docMk/>
          <pc:sldMk cId="1801324324" sldId="2147196382"/>
        </pc:sldMkLst>
      </pc:sldChg>
      <pc:sldChg chg="modSp add mod">
        <pc:chgData name="Lijin Zhou" userId="756c7c0a-4386-4a38-995a-cadccc859560" providerId="ADAL" clId="{5D6584F2-6516-4104-8D93-578880F776DA}" dt="2025-09-24T06:09:41.653" v="22057" actId="20577"/>
        <pc:sldMkLst>
          <pc:docMk/>
          <pc:sldMk cId="2365875455" sldId="2147196383"/>
        </pc:sldMkLst>
      </pc:sldChg>
      <pc:sldChg chg="add del">
        <pc:chgData name="Lijin Zhou" userId="756c7c0a-4386-4a38-995a-cadccc859560" providerId="ADAL" clId="{5D6584F2-6516-4104-8D93-578880F776DA}" dt="2025-09-24T06:15:03.668" v="22059" actId="2696"/>
        <pc:sldMkLst>
          <pc:docMk/>
          <pc:sldMk cId="735721135" sldId="2147196384"/>
        </pc:sldMkLst>
      </pc:sldChg>
      <pc:sldChg chg="add del">
        <pc:chgData name="Lijin Zhou" userId="756c7c0a-4386-4a38-995a-cadccc859560" providerId="ADAL" clId="{5D6584F2-6516-4104-8D93-578880F776DA}" dt="2025-09-24T07:16:29.516" v="22144" actId="47"/>
        <pc:sldMkLst>
          <pc:docMk/>
          <pc:sldMk cId="3513340265" sldId="2147196384"/>
        </pc:sldMkLst>
      </pc:sldChg>
      <pc:sldChg chg="modSp mod">
        <pc:chgData name="Lijin Zhou" userId="756c7c0a-4386-4a38-995a-cadccc859560" providerId="ADAL" clId="{5D6584F2-6516-4104-8D93-578880F776DA}" dt="2025-09-25T20:19:14.019" v="24340" actId="255"/>
        <pc:sldMkLst>
          <pc:docMk/>
          <pc:sldMk cId="233376162" sldId="2147196386"/>
        </pc:sldMkLst>
      </pc:sldChg>
      <pc:sldChg chg="modSp mod">
        <pc:chgData name="Lijin Zhou" userId="756c7c0a-4386-4a38-995a-cadccc859560" providerId="ADAL" clId="{5D6584F2-6516-4104-8D93-578880F776DA}" dt="2025-09-26T10:59:20.591" v="24369" actId="20577"/>
        <pc:sldMkLst>
          <pc:docMk/>
          <pc:sldMk cId="768635329" sldId="2147196387"/>
        </pc:sldMkLst>
      </pc:sldChg>
      <pc:sldChg chg="addSp delSp modSp add mod">
        <pc:chgData name="Lijin Zhou" userId="756c7c0a-4386-4a38-995a-cadccc859560" providerId="ADAL" clId="{5D6584F2-6516-4104-8D93-578880F776DA}" dt="2025-09-25T19:35:55.949" v="24209" actId="20577"/>
        <pc:sldMkLst>
          <pc:docMk/>
          <pc:sldMk cId="126487751" sldId="2147196388"/>
        </pc:sldMkLst>
      </pc:sldChg>
      <pc:sldChg chg="add del">
        <pc:chgData name="Lijin Zhou" userId="756c7c0a-4386-4a38-995a-cadccc859560" providerId="ADAL" clId="{5D6584F2-6516-4104-8D93-578880F776DA}" dt="2025-09-24T07:00:45.006" v="22140" actId="2696"/>
        <pc:sldMkLst>
          <pc:docMk/>
          <pc:sldMk cId="2186694101" sldId="2147196388"/>
        </pc:sldMkLst>
      </pc:sldChg>
      <pc:sldChg chg="add">
        <pc:chgData name="Lijin Zhou" userId="756c7c0a-4386-4a38-995a-cadccc859560" providerId="ADAL" clId="{5D6584F2-6516-4104-8D93-578880F776DA}" dt="2025-09-24T07:16:24.396" v="22142"/>
        <pc:sldMkLst>
          <pc:docMk/>
          <pc:sldMk cId="1761142579" sldId="2147196389"/>
        </pc:sldMkLst>
      </pc:sldChg>
      <pc:sldChg chg="add ord">
        <pc:chgData name="Lijin Zhou" userId="756c7c0a-4386-4a38-995a-cadccc859560" providerId="ADAL" clId="{5D6584F2-6516-4104-8D93-578880F776DA}" dt="2025-09-24T07:16:33.378" v="22146"/>
        <pc:sldMkLst>
          <pc:docMk/>
          <pc:sldMk cId="735721135" sldId="2147196390"/>
        </pc:sldMkLst>
      </pc:sldChg>
      <pc:sldChg chg="addSp delSp modSp mod">
        <pc:chgData name="Lijin Zhou" userId="756c7c0a-4386-4a38-995a-cadccc859560" providerId="ADAL" clId="{5D6584F2-6516-4104-8D93-578880F776DA}" dt="2025-10-01T11:10:38.715" v="27851" actId="1076"/>
        <pc:sldMkLst>
          <pc:docMk/>
          <pc:sldMk cId="2348423793" sldId="2147196395"/>
        </pc:sldMkLst>
        <pc:graphicFrameChg chg="mod modGraphic">
          <ac:chgData name="Lijin Zhou" userId="756c7c0a-4386-4a38-995a-cadccc859560" providerId="ADAL" clId="{5D6584F2-6516-4104-8D93-578880F776DA}" dt="2025-10-01T11:10:38.715" v="27851" actId="1076"/>
          <ac:graphicFrameMkLst>
            <pc:docMk/>
            <pc:sldMk cId="2348423793" sldId="2147196395"/>
            <ac:graphicFrameMk id="3" creationId="{4FC5B494-CDB1-2FEC-E520-735899A98F9A}"/>
          </ac:graphicFrameMkLst>
        </pc:graphicFrameChg>
      </pc:sldChg>
      <pc:sldChg chg="addSp delSp modSp add mod">
        <pc:chgData name="Lijin Zhou" userId="756c7c0a-4386-4a38-995a-cadccc859560" providerId="ADAL" clId="{5D6584F2-6516-4104-8D93-578880F776DA}" dt="2025-09-25T08:42:41.471" v="22319" actId="1076"/>
        <pc:sldMkLst>
          <pc:docMk/>
          <pc:sldMk cId="1541273694" sldId="2147196396"/>
        </pc:sldMkLst>
      </pc:sldChg>
      <pc:sldChg chg="addSp delSp modSp add mod">
        <pc:chgData name="Lijin Zhou" userId="756c7c0a-4386-4a38-995a-cadccc859560" providerId="ADAL" clId="{5D6584F2-6516-4104-8D93-578880F776DA}" dt="2025-09-25T12:11:33.171" v="22659" actId="313"/>
        <pc:sldMkLst>
          <pc:docMk/>
          <pc:sldMk cId="2194766973" sldId="2147196397"/>
        </pc:sldMkLst>
      </pc:sldChg>
      <pc:sldChg chg="add del">
        <pc:chgData name="Lijin Zhou" userId="756c7c0a-4386-4a38-995a-cadccc859560" providerId="ADAL" clId="{5D6584F2-6516-4104-8D93-578880F776DA}" dt="2025-09-25T11:24:20.446" v="22461" actId="47"/>
        <pc:sldMkLst>
          <pc:docMk/>
          <pc:sldMk cId="1379257271" sldId="2147196398"/>
        </pc:sldMkLst>
      </pc:sldChg>
      <pc:sldChg chg="add del">
        <pc:chgData name="Lijin Zhou" userId="756c7c0a-4386-4a38-995a-cadccc859560" providerId="ADAL" clId="{5D6584F2-6516-4104-8D93-578880F776DA}" dt="2025-09-25T20:12:39.607" v="24268" actId="47"/>
        <pc:sldMkLst>
          <pc:docMk/>
          <pc:sldMk cId="3967109325" sldId="2147196398"/>
        </pc:sldMkLst>
      </pc:sldChg>
      <pc:sldChg chg="add del">
        <pc:chgData name="Lijin Zhou" userId="756c7c0a-4386-4a38-995a-cadccc859560" providerId="ADAL" clId="{5D6584F2-6516-4104-8D93-578880F776DA}" dt="2025-09-25T20:12:39.607" v="24268" actId="47"/>
        <pc:sldMkLst>
          <pc:docMk/>
          <pc:sldMk cId="1286816615" sldId="2147196399"/>
        </pc:sldMkLst>
      </pc:sldChg>
      <pc:sldChg chg="delSp modSp add del mod">
        <pc:chgData name="Lijin Zhou" userId="756c7c0a-4386-4a38-995a-cadccc859560" providerId="ADAL" clId="{5D6584F2-6516-4104-8D93-578880F776DA}" dt="2025-09-25T19:36:00.710" v="24211" actId="47"/>
        <pc:sldMkLst>
          <pc:docMk/>
          <pc:sldMk cId="1811925821" sldId="2147196399"/>
        </pc:sldMkLst>
      </pc:sldChg>
      <pc:sldChg chg="modSp add del mod">
        <pc:chgData name="Lijin Zhou" userId="756c7c0a-4386-4a38-995a-cadccc859560" providerId="ADAL" clId="{5D6584F2-6516-4104-8D93-578880F776DA}" dt="2025-09-25T20:12:39.607" v="24268" actId="47"/>
        <pc:sldMkLst>
          <pc:docMk/>
          <pc:sldMk cId="3508447634" sldId="2147196400"/>
        </pc:sldMkLst>
      </pc:sldChg>
      <pc:sldChg chg="modSp add mod">
        <pc:chgData name="Lijin Zhou" userId="756c7c0a-4386-4a38-995a-cadccc859560" providerId="ADAL" clId="{5D6584F2-6516-4104-8D93-578880F776DA}" dt="2025-09-25T20:12:20.764" v="24267" actId="20577"/>
        <pc:sldMkLst>
          <pc:docMk/>
          <pc:sldMk cId="2806710961" sldId="2147196401"/>
        </pc:sldMkLst>
      </pc:sldChg>
      <pc:sldChg chg="add del">
        <pc:chgData name="Lijin Zhou" userId="756c7c0a-4386-4a38-995a-cadccc859560" providerId="ADAL" clId="{5D6584F2-6516-4104-8D93-578880F776DA}" dt="2025-09-25T20:12:02.415" v="24240"/>
        <pc:sldMkLst>
          <pc:docMk/>
          <pc:sldMk cId="2943712765" sldId="2147196401"/>
        </pc:sldMkLst>
      </pc:sldChg>
      <pc:sldChg chg="add del">
        <pc:chgData name="Lijin Zhou" userId="756c7c0a-4386-4a38-995a-cadccc859560" providerId="ADAL" clId="{5D6584F2-6516-4104-8D93-578880F776DA}" dt="2025-09-25T20:11:53.362" v="24238"/>
        <pc:sldMkLst>
          <pc:docMk/>
          <pc:sldMk cId="3021489073" sldId="2147196401"/>
        </pc:sldMkLst>
      </pc:sldChg>
      <pc:sldChg chg="addSp delSp modSp add mod">
        <pc:chgData name="Lijin Zhou" userId="756c7c0a-4386-4a38-995a-cadccc859560" providerId="ADAL" clId="{5D6584F2-6516-4104-8D93-578880F776DA}" dt="2025-09-25T20:13:53.777" v="24281" actId="1076"/>
        <pc:sldMkLst>
          <pc:docMk/>
          <pc:sldMk cId="52224125" sldId="2147196402"/>
        </pc:sldMkLst>
      </pc:sldChg>
      <pc:sldChg chg="addSp delSp modSp add mod">
        <pc:chgData name="Lijin Zhou" userId="756c7c0a-4386-4a38-995a-cadccc859560" providerId="ADAL" clId="{5D6584F2-6516-4104-8D93-578880F776DA}" dt="2025-09-26T11:01:05.032" v="24377" actId="14100"/>
        <pc:sldMkLst>
          <pc:docMk/>
          <pc:sldMk cId="180043055" sldId="2147196403"/>
        </pc:sldMkLst>
      </pc:sldChg>
      <pc:sldChg chg="modSp add mod">
        <pc:chgData name="Lijin Zhou" userId="756c7c0a-4386-4a38-995a-cadccc859560" providerId="ADAL" clId="{5D6584F2-6516-4104-8D93-578880F776DA}" dt="2025-10-03T07:34:46.627" v="28437" actId="20577"/>
        <pc:sldMkLst>
          <pc:docMk/>
          <pc:sldMk cId="574258180" sldId="2147196404"/>
        </pc:sldMkLst>
        <pc:spChg chg="mod">
          <ac:chgData name="Lijin Zhou" userId="756c7c0a-4386-4a38-995a-cadccc859560" providerId="ADAL" clId="{5D6584F2-6516-4104-8D93-578880F776DA}" dt="2025-10-03T07:34:46.627" v="28437" actId="20577"/>
          <ac:spMkLst>
            <pc:docMk/>
            <pc:sldMk cId="574258180" sldId="2147196404"/>
            <ac:spMk id="28" creationId="{07811689-B278-60CD-F892-7412DE1BADE1}"/>
          </ac:spMkLst>
        </pc:spChg>
      </pc:sldChg>
      <pc:sldChg chg="modSp mod">
        <pc:chgData name="Lijin Zhou" userId="756c7c0a-4386-4a38-995a-cadccc859560" providerId="ADAL" clId="{5D6584F2-6516-4104-8D93-578880F776DA}" dt="2025-10-01T11:02:36.506" v="27782" actId="20577"/>
        <pc:sldMkLst>
          <pc:docMk/>
          <pc:sldMk cId="2742620930" sldId="2147196405"/>
        </pc:sldMkLst>
        <pc:spChg chg="mod">
          <ac:chgData name="Lijin Zhou" userId="756c7c0a-4386-4a38-995a-cadccc859560" providerId="ADAL" clId="{5D6584F2-6516-4104-8D93-578880F776DA}" dt="2025-10-01T11:02:36.506" v="27782" actId="20577"/>
          <ac:spMkLst>
            <pc:docMk/>
            <pc:sldMk cId="2742620930" sldId="2147196405"/>
            <ac:spMk id="29" creationId="{3D96E11D-C3B7-B7EF-C62B-74B509AA7B3F}"/>
          </ac:spMkLst>
        </pc:spChg>
      </pc:sldChg>
      <pc:sldChg chg="addSp delSp modSp mod">
        <pc:chgData name="Lijin Zhou" userId="756c7c0a-4386-4a38-995a-cadccc859560" providerId="ADAL" clId="{5D6584F2-6516-4104-8D93-578880F776DA}" dt="2025-10-03T08:21:22.016" v="28440" actId="13926"/>
        <pc:sldMkLst>
          <pc:docMk/>
          <pc:sldMk cId="3664332928" sldId="2147196406"/>
        </pc:sldMkLst>
        <pc:graphicFrameChg chg="mod modGraphic">
          <ac:chgData name="Lijin Zhou" userId="756c7c0a-4386-4a38-995a-cadccc859560" providerId="ADAL" clId="{5D6584F2-6516-4104-8D93-578880F776DA}" dt="2025-10-03T08:21:22.016" v="28440" actId="13926"/>
          <ac:graphicFrameMkLst>
            <pc:docMk/>
            <pc:sldMk cId="3664332928" sldId="2147196406"/>
            <ac:graphicFrameMk id="13" creationId="{EEA396D4-8DB2-FE41-B61E-88ACE1D35CBA}"/>
          </ac:graphicFrameMkLst>
        </pc:graphicFrameChg>
      </pc:sldChg>
      <pc:sldChg chg="addSp delSp modSp add mod">
        <pc:chgData name="Lijin Zhou" userId="756c7c0a-4386-4a38-995a-cadccc859560" providerId="ADAL" clId="{5D6584F2-6516-4104-8D93-578880F776DA}" dt="2025-09-30T20:12:55.108" v="26668" actId="255"/>
        <pc:sldMkLst>
          <pc:docMk/>
          <pc:sldMk cId="1366725244" sldId="2147196407"/>
        </pc:sldMkLst>
      </pc:sldChg>
      <pc:sldMasterChg chg="addSldLayout delSldLayout">
        <pc:chgData name="Lijin Zhou" userId="756c7c0a-4386-4a38-995a-cadccc859560" providerId="ADAL" clId="{5D6584F2-6516-4104-8D93-578880F776DA}" dt="2025-09-24T07:00:45.006" v="22140" actId="2696"/>
        <pc:sldMasterMkLst>
          <pc:docMk/>
          <pc:sldMasterMk cId="26708652" sldId="2147483660"/>
        </pc:sldMasterMkLst>
        <pc:sldLayoutChg chg="add del">
          <pc:chgData name="Lijin Zhou" userId="756c7c0a-4386-4a38-995a-cadccc859560" providerId="ADAL" clId="{5D6584F2-6516-4104-8D93-578880F776DA}" dt="2025-09-24T06:26:28.860" v="22122" actId="47"/>
          <pc:sldLayoutMkLst>
            <pc:docMk/>
            <pc:sldMasterMk cId="26708652" sldId="2147483660"/>
            <pc:sldLayoutMk cId="4197718758" sldId="2147483934"/>
          </pc:sldLayoutMkLst>
        </pc:sldLayoutChg>
        <pc:sldLayoutChg chg="del">
          <pc:chgData name="Lijin Zhou" userId="756c7c0a-4386-4a38-995a-cadccc859560" providerId="ADAL" clId="{5D6584F2-6516-4104-8D93-578880F776DA}" dt="2025-09-24T07:00:45.006" v="22140" actId="2696"/>
          <pc:sldLayoutMkLst>
            <pc:docMk/>
            <pc:sldMasterMk cId="26708652" sldId="2147483660"/>
            <pc:sldLayoutMk cId="693601495" sldId="2147484354"/>
          </pc:sldLayoutMkLst>
        </pc:sldLayoutChg>
      </pc:sldMasterChg>
      <pc:sldMasterChg chg="delSldLayout">
        <pc:chgData name="Lijin Zhou" userId="756c7c0a-4386-4a38-995a-cadccc859560" providerId="ADAL" clId="{5D6584F2-6516-4104-8D93-578880F776DA}" dt="2025-09-25T19:35:59.630" v="24210" actId="47"/>
        <pc:sldMasterMkLst>
          <pc:docMk/>
          <pc:sldMasterMk cId="4288636533" sldId="2147483668"/>
        </pc:sldMasterMkLst>
        <pc:sldLayoutChg chg="del">
          <pc:chgData name="Lijin Zhou" userId="756c7c0a-4386-4a38-995a-cadccc859560" providerId="ADAL" clId="{5D6584F2-6516-4104-8D93-578880F776DA}" dt="2025-09-25T19:35:59.630" v="24210" actId="47"/>
          <pc:sldLayoutMkLst>
            <pc:docMk/>
            <pc:sldMasterMk cId="4288636533" sldId="2147483668"/>
            <pc:sldLayoutMk cId="1621917478" sldId="2147484010"/>
          </pc:sldLayoutMkLst>
        </pc:sldLayoutChg>
        <pc:sldLayoutChg chg="del">
          <pc:chgData name="Lijin Zhou" userId="756c7c0a-4386-4a38-995a-cadccc859560" providerId="ADAL" clId="{5D6584F2-6516-4104-8D93-578880F776DA}" dt="2025-09-24T06:27:57.244" v="22124" actId="47"/>
          <pc:sldLayoutMkLst>
            <pc:docMk/>
            <pc:sldMasterMk cId="4288636533" sldId="2147483668"/>
            <pc:sldLayoutMk cId="3977814649" sldId="2147484299"/>
          </pc:sldLayoutMkLst>
        </pc:sldLayoutChg>
      </pc:sldMasterChg>
      <pc:sldMasterChg chg="del delSldLayout">
        <pc:chgData name="Lijin Zhou" userId="756c7c0a-4386-4a38-995a-cadccc859560" providerId="ADAL" clId="{5D6584F2-6516-4104-8D93-578880F776DA}" dt="2025-09-24T06:29:38.273" v="22138" actId="47"/>
        <pc:sldMasterMkLst>
          <pc:docMk/>
          <pc:sldMasterMk cId="1553341251" sldId="2147483711"/>
        </pc:sldMasterMkLst>
        <pc:sldLayoutChg chg="del">
          <pc:chgData name="Lijin Zhou" userId="756c7c0a-4386-4a38-995a-cadccc859560" providerId="ADAL" clId="{5D6584F2-6516-4104-8D93-578880F776DA}" dt="2025-09-24T06:29:38.273" v="22138" actId="47"/>
          <pc:sldLayoutMkLst>
            <pc:docMk/>
            <pc:sldMasterMk cId="1553341251" sldId="2147483711"/>
            <pc:sldLayoutMk cId="993596284" sldId="2147483712"/>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565856942" sldId="2147483713"/>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3035300964" sldId="2147483714"/>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3342091773" sldId="2147483715"/>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1372364102" sldId="2147483716"/>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183741306" sldId="2147483717"/>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2714612347" sldId="2147483718"/>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3827742322" sldId="2147483719"/>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3368377514" sldId="2147483720"/>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295922682" sldId="2147483721"/>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1945088623" sldId="2147483722"/>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2954137228" sldId="2147483723"/>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2248213859" sldId="2147483783"/>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2580444738" sldId="2147483784"/>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50209629" sldId="2147483785"/>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4074903628" sldId="2147483786"/>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520649546" sldId="2147483787"/>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736774627" sldId="2147483788"/>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1717269277" sldId="2147483789"/>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2928988819" sldId="2147483790"/>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3953713658" sldId="2147483791"/>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3725215119" sldId="2147483792"/>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2539723777" sldId="2147483793"/>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4264763200" sldId="2147483794"/>
          </pc:sldLayoutMkLst>
        </pc:sldLayoutChg>
        <pc:sldLayoutChg chg="del">
          <pc:chgData name="Lijin Zhou" userId="756c7c0a-4386-4a38-995a-cadccc859560" providerId="ADAL" clId="{5D6584F2-6516-4104-8D93-578880F776DA}" dt="2025-09-24T06:29:38.273" v="22138" actId="47"/>
          <pc:sldLayoutMkLst>
            <pc:docMk/>
            <pc:sldMasterMk cId="1553341251" sldId="2147483711"/>
            <pc:sldLayoutMk cId="1354654266" sldId="2147483795"/>
          </pc:sldLayoutMkLst>
        </pc:sldLayoutChg>
      </pc:sldMasterChg>
      <pc:sldMasterChg chg="del delSldLayout">
        <pc:chgData name="Lijin Zhou" userId="756c7c0a-4386-4a38-995a-cadccc859560" providerId="ADAL" clId="{5D6584F2-6516-4104-8D93-578880F776DA}" dt="2025-09-24T06:28:37.339" v="22132" actId="47"/>
        <pc:sldMasterMkLst>
          <pc:docMk/>
          <pc:sldMasterMk cId="1829336392" sldId="2147484047"/>
        </pc:sldMasterMkLst>
        <pc:sldLayoutChg chg="del">
          <pc:chgData name="Lijin Zhou" userId="756c7c0a-4386-4a38-995a-cadccc859560" providerId="ADAL" clId="{5D6584F2-6516-4104-8D93-578880F776DA}" dt="2025-09-24T06:28:37.339" v="22132" actId="47"/>
          <pc:sldLayoutMkLst>
            <pc:docMk/>
            <pc:sldMasterMk cId="1829336392" sldId="2147484047"/>
            <pc:sldLayoutMk cId="1921243187" sldId="2147484048"/>
          </pc:sldLayoutMkLst>
        </pc:sldLayoutChg>
        <pc:sldLayoutChg chg="del">
          <pc:chgData name="Lijin Zhou" userId="756c7c0a-4386-4a38-995a-cadccc859560" providerId="ADAL" clId="{5D6584F2-6516-4104-8D93-578880F776DA}" dt="2025-09-24T06:28:37.339" v="22132" actId="47"/>
          <pc:sldLayoutMkLst>
            <pc:docMk/>
            <pc:sldMasterMk cId="1829336392" sldId="2147484047"/>
            <pc:sldLayoutMk cId="4163134710" sldId="2147484049"/>
          </pc:sldLayoutMkLst>
        </pc:sldLayoutChg>
        <pc:sldLayoutChg chg="del">
          <pc:chgData name="Lijin Zhou" userId="756c7c0a-4386-4a38-995a-cadccc859560" providerId="ADAL" clId="{5D6584F2-6516-4104-8D93-578880F776DA}" dt="2025-09-24T06:28:37.339" v="22132" actId="47"/>
          <pc:sldLayoutMkLst>
            <pc:docMk/>
            <pc:sldMasterMk cId="1829336392" sldId="2147484047"/>
            <pc:sldLayoutMk cId="2382558409" sldId="2147484050"/>
          </pc:sldLayoutMkLst>
        </pc:sldLayoutChg>
        <pc:sldLayoutChg chg="del">
          <pc:chgData name="Lijin Zhou" userId="756c7c0a-4386-4a38-995a-cadccc859560" providerId="ADAL" clId="{5D6584F2-6516-4104-8D93-578880F776DA}" dt="2025-09-24T06:28:37.339" v="22132" actId="47"/>
          <pc:sldLayoutMkLst>
            <pc:docMk/>
            <pc:sldMasterMk cId="1829336392" sldId="2147484047"/>
            <pc:sldLayoutMk cId="1077413729" sldId="2147484051"/>
          </pc:sldLayoutMkLst>
        </pc:sldLayoutChg>
        <pc:sldLayoutChg chg="del">
          <pc:chgData name="Lijin Zhou" userId="756c7c0a-4386-4a38-995a-cadccc859560" providerId="ADAL" clId="{5D6584F2-6516-4104-8D93-578880F776DA}" dt="2025-09-24T06:28:37.339" v="22132" actId="47"/>
          <pc:sldLayoutMkLst>
            <pc:docMk/>
            <pc:sldMasterMk cId="1829336392" sldId="2147484047"/>
            <pc:sldLayoutMk cId="1422235687" sldId="2147484052"/>
          </pc:sldLayoutMkLst>
        </pc:sldLayoutChg>
        <pc:sldLayoutChg chg="del">
          <pc:chgData name="Lijin Zhou" userId="756c7c0a-4386-4a38-995a-cadccc859560" providerId="ADAL" clId="{5D6584F2-6516-4104-8D93-578880F776DA}" dt="2025-09-24T06:28:37.339" v="22132" actId="47"/>
          <pc:sldLayoutMkLst>
            <pc:docMk/>
            <pc:sldMasterMk cId="1829336392" sldId="2147484047"/>
            <pc:sldLayoutMk cId="753200246" sldId="2147484053"/>
          </pc:sldLayoutMkLst>
        </pc:sldLayoutChg>
        <pc:sldLayoutChg chg="del">
          <pc:chgData name="Lijin Zhou" userId="756c7c0a-4386-4a38-995a-cadccc859560" providerId="ADAL" clId="{5D6584F2-6516-4104-8D93-578880F776DA}" dt="2025-09-24T06:28:37.339" v="22132" actId="47"/>
          <pc:sldLayoutMkLst>
            <pc:docMk/>
            <pc:sldMasterMk cId="1829336392" sldId="2147484047"/>
            <pc:sldLayoutMk cId="133665381" sldId="2147484054"/>
          </pc:sldLayoutMkLst>
        </pc:sldLayoutChg>
        <pc:sldLayoutChg chg="del">
          <pc:chgData name="Lijin Zhou" userId="756c7c0a-4386-4a38-995a-cadccc859560" providerId="ADAL" clId="{5D6584F2-6516-4104-8D93-578880F776DA}" dt="2025-09-24T06:28:37.339" v="22132" actId="47"/>
          <pc:sldLayoutMkLst>
            <pc:docMk/>
            <pc:sldMasterMk cId="1829336392" sldId="2147484047"/>
            <pc:sldLayoutMk cId="3594942649" sldId="2147484055"/>
          </pc:sldLayoutMkLst>
        </pc:sldLayoutChg>
      </pc:sldMasterChg>
      <pc:sldMasterChg chg="delSldLayout">
        <pc:chgData name="Lijin Zhou" userId="756c7c0a-4386-4a38-995a-cadccc859560" providerId="ADAL" clId="{5D6584F2-6516-4104-8D93-578880F776DA}" dt="2025-09-25T20:12:39.607" v="24268" actId="47"/>
        <pc:sldMasterMkLst>
          <pc:docMk/>
          <pc:sldMasterMk cId="1687198619" sldId="2147484433"/>
        </pc:sldMasterMkLst>
        <pc:sldLayoutChg chg="del">
          <pc:chgData name="Lijin Zhou" userId="756c7c0a-4386-4a38-995a-cadccc859560" providerId="ADAL" clId="{5D6584F2-6516-4104-8D93-578880F776DA}" dt="2025-09-25T20:12:39.607" v="24268" actId="47"/>
          <pc:sldLayoutMkLst>
            <pc:docMk/>
            <pc:sldMasterMk cId="1687198619" sldId="2147484433"/>
            <pc:sldLayoutMk cId="4220485124" sldId="2147484468"/>
          </pc:sldLayoutMkLst>
        </pc:sldLayoutChg>
      </pc:sldMasterChg>
    </pc:docChg>
  </pc:docChgLst>
  <pc:docChgLst>
    <pc:chgData name="Andreas Holmgren" userId="e16a8c9e-d9a5-4622-a576-2f608cbe6034" providerId="ADAL" clId="{323D3F8E-A5AB-4B6D-988B-5ADBC19C1A44}"/>
    <pc:docChg chg="undo custSel addSld delSld modSld sldOrd delMainMaster addSection delSection modSection">
      <pc:chgData name="Andreas Holmgren" userId="e16a8c9e-d9a5-4622-a576-2f608cbe6034" providerId="ADAL" clId="{323D3F8E-A5AB-4B6D-988B-5ADBC19C1A44}" dt="2025-10-31T12:48:59.047" v="32719" actId="14734"/>
      <pc:docMkLst>
        <pc:docMk/>
      </pc:docMkLst>
      <pc:sldChg chg="del">
        <pc:chgData name="Andreas Holmgren" userId="e16a8c9e-d9a5-4622-a576-2f608cbe6034" providerId="ADAL" clId="{323D3F8E-A5AB-4B6D-988B-5ADBC19C1A44}" dt="2025-09-01T14:13:46.524" v="9871" actId="47"/>
        <pc:sldMkLst>
          <pc:docMk/>
          <pc:sldMk cId="1754859030" sldId="271"/>
        </pc:sldMkLst>
      </pc:sldChg>
      <pc:sldChg chg="del">
        <pc:chgData name="Andreas Holmgren" userId="e16a8c9e-d9a5-4622-a576-2f608cbe6034" providerId="ADAL" clId="{323D3F8E-A5AB-4B6D-988B-5ADBC19C1A44}" dt="2025-09-01T14:13:46.524" v="9871" actId="47"/>
        <pc:sldMkLst>
          <pc:docMk/>
          <pc:sldMk cId="216353219" sldId="274"/>
        </pc:sldMkLst>
      </pc:sldChg>
      <pc:sldChg chg="del mod modShow">
        <pc:chgData name="Andreas Holmgren" userId="e16a8c9e-d9a5-4622-a576-2f608cbe6034" providerId="ADAL" clId="{323D3F8E-A5AB-4B6D-988B-5ADBC19C1A44}" dt="2025-09-01T14:13:46.524" v="9871" actId="47"/>
        <pc:sldMkLst>
          <pc:docMk/>
          <pc:sldMk cId="3641801407" sldId="2831"/>
        </pc:sldMkLst>
      </pc:sldChg>
      <pc:sldChg chg="del mod modShow">
        <pc:chgData name="Andreas Holmgren" userId="e16a8c9e-d9a5-4622-a576-2f608cbe6034" providerId="ADAL" clId="{323D3F8E-A5AB-4B6D-988B-5ADBC19C1A44}" dt="2025-09-01T14:13:46.524" v="9871" actId="47"/>
        <pc:sldMkLst>
          <pc:docMk/>
          <pc:sldMk cId="2417866856" sldId="2909"/>
        </pc:sldMkLst>
      </pc:sldChg>
      <pc:sldChg chg="del">
        <pc:chgData name="Andreas Holmgren" userId="e16a8c9e-d9a5-4622-a576-2f608cbe6034" providerId="ADAL" clId="{323D3F8E-A5AB-4B6D-988B-5ADBC19C1A44}" dt="2025-09-01T14:13:46.524" v="9871" actId="47"/>
        <pc:sldMkLst>
          <pc:docMk/>
          <pc:sldMk cId="515363897" sldId="2958"/>
        </pc:sldMkLst>
      </pc:sldChg>
      <pc:sldChg chg="modSp del mod">
        <pc:chgData name="Andreas Holmgren" userId="e16a8c9e-d9a5-4622-a576-2f608cbe6034" providerId="ADAL" clId="{323D3F8E-A5AB-4B6D-988B-5ADBC19C1A44}" dt="2025-09-01T14:13:46.524" v="9871" actId="47"/>
        <pc:sldMkLst>
          <pc:docMk/>
          <pc:sldMk cId="4273450686" sldId="3004"/>
        </pc:sldMkLst>
      </pc:sldChg>
      <pc:sldChg chg="del">
        <pc:chgData name="Andreas Holmgren" userId="e16a8c9e-d9a5-4622-a576-2f608cbe6034" providerId="ADAL" clId="{323D3F8E-A5AB-4B6D-988B-5ADBC19C1A44}" dt="2025-09-01T14:13:46.524" v="9871" actId="47"/>
        <pc:sldMkLst>
          <pc:docMk/>
          <pc:sldMk cId="2896679966" sldId="3005"/>
        </pc:sldMkLst>
      </pc:sldChg>
      <pc:sldChg chg="del mod modShow">
        <pc:chgData name="Andreas Holmgren" userId="e16a8c9e-d9a5-4622-a576-2f608cbe6034" providerId="ADAL" clId="{323D3F8E-A5AB-4B6D-988B-5ADBC19C1A44}" dt="2025-09-01T14:13:46.524" v="9871" actId="47"/>
        <pc:sldMkLst>
          <pc:docMk/>
          <pc:sldMk cId="815603311" sldId="3026"/>
        </pc:sldMkLst>
      </pc:sldChg>
      <pc:sldChg chg="del">
        <pc:chgData name="Andreas Holmgren" userId="e16a8c9e-d9a5-4622-a576-2f608cbe6034" providerId="ADAL" clId="{323D3F8E-A5AB-4B6D-988B-5ADBC19C1A44}" dt="2025-09-01T14:13:46.524" v="9871" actId="47"/>
        <pc:sldMkLst>
          <pc:docMk/>
          <pc:sldMk cId="2559851045" sldId="3070"/>
        </pc:sldMkLst>
      </pc:sldChg>
      <pc:sldChg chg="del">
        <pc:chgData name="Andreas Holmgren" userId="e16a8c9e-d9a5-4622-a576-2f608cbe6034" providerId="ADAL" clId="{323D3F8E-A5AB-4B6D-988B-5ADBC19C1A44}" dt="2025-09-01T14:13:46.524" v="9871" actId="47"/>
        <pc:sldMkLst>
          <pc:docMk/>
          <pc:sldMk cId="3915796668" sldId="3071"/>
        </pc:sldMkLst>
      </pc:sldChg>
      <pc:sldChg chg="del mod modShow">
        <pc:chgData name="Andreas Holmgren" userId="e16a8c9e-d9a5-4622-a576-2f608cbe6034" providerId="ADAL" clId="{323D3F8E-A5AB-4B6D-988B-5ADBC19C1A44}" dt="2025-09-01T14:13:46.524" v="9871" actId="47"/>
        <pc:sldMkLst>
          <pc:docMk/>
          <pc:sldMk cId="1737343140" sldId="3118"/>
        </pc:sldMkLst>
      </pc:sldChg>
      <pc:sldChg chg="del mod modShow">
        <pc:chgData name="Andreas Holmgren" userId="e16a8c9e-d9a5-4622-a576-2f608cbe6034" providerId="ADAL" clId="{323D3F8E-A5AB-4B6D-988B-5ADBC19C1A44}" dt="2025-09-01T14:13:46.524" v="9871" actId="47"/>
        <pc:sldMkLst>
          <pc:docMk/>
          <pc:sldMk cId="1994409197" sldId="3130"/>
        </pc:sldMkLst>
      </pc:sldChg>
      <pc:sldChg chg="del">
        <pc:chgData name="Andreas Holmgren" userId="e16a8c9e-d9a5-4622-a576-2f608cbe6034" providerId="ADAL" clId="{323D3F8E-A5AB-4B6D-988B-5ADBC19C1A44}" dt="2025-09-01T14:13:46.524" v="9871" actId="47"/>
        <pc:sldMkLst>
          <pc:docMk/>
          <pc:sldMk cId="936196163" sldId="3175"/>
        </pc:sldMkLst>
      </pc:sldChg>
      <pc:sldChg chg="del">
        <pc:chgData name="Andreas Holmgren" userId="e16a8c9e-d9a5-4622-a576-2f608cbe6034" providerId="ADAL" clId="{323D3F8E-A5AB-4B6D-988B-5ADBC19C1A44}" dt="2025-09-24T12:10:50.820" v="27545" actId="47"/>
        <pc:sldMkLst>
          <pc:docMk/>
          <pc:sldMk cId="1354321877" sldId="8885"/>
        </pc:sldMkLst>
      </pc:sldChg>
      <pc:sldChg chg="del mod modShow">
        <pc:chgData name="Andreas Holmgren" userId="e16a8c9e-d9a5-4622-a576-2f608cbe6034" providerId="ADAL" clId="{323D3F8E-A5AB-4B6D-988B-5ADBC19C1A44}" dt="2025-09-15T12:08:53.219" v="24943" actId="2696"/>
        <pc:sldMkLst>
          <pc:docMk/>
          <pc:sldMk cId="4014584221" sldId="8924"/>
        </pc:sldMkLst>
      </pc:sldChg>
      <pc:sldChg chg="modSp mod">
        <pc:chgData name="Andreas Holmgren" userId="e16a8c9e-d9a5-4622-a576-2f608cbe6034" providerId="ADAL" clId="{323D3F8E-A5AB-4B6D-988B-5ADBC19C1A44}" dt="2025-09-30T07:30:30.539" v="29858" actId="13926"/>
        <pc:sldMkLst>
          <pc:docMk/>
          <pc:sldMk cId="1244859348" sldId="8982"/>
        </pc:sldMkLst>
      </pc:sldChg>
      <pc:sldChg chg="addSp delSp modSp mod">
        <pc:chgData name="Andreas Holmgren" userId="e16a8c9e-d9a5-4622-a576-2f608cbe6034" providerId="ADAL" clId="{323D3F8E-A5AB-4B6D-988B-5ADBC19C1A44}" dt="2025-08-27T09:28:08.348" v="1383" actId="478"/>
        <pc:sldMkLst>
          <pc:docMk/>
          <pc:sldMk cId="881865959" sldId="8986"/>
        </pc:sldMkLst>
      </pc:sldChg>
      <pc:sldChg chg="modSp del">
        <pc:chgData name="Andreas Holmgren" userId="e16a8c9e-d9a5-4622-a576-2f608cbe6034" providerId="ADAL" clId="{323D3F8E-A5AB-4B6D-988B-5ADBC19C1A44}" dt="2025-09-15T12:06:46.355" v="24942" actId="2696"/>
        <pc:sldMkLst>
          <pc:docMk/>
          <pc:sldMk cId="416928852" sldId="8995"/>
        </pc:sldMkLst>
      </pc:sldChg>
      <pc:sldChg chg="modSp del mod">
        <pc:chgData name="Andreas Holmgren" userId="e16a8c9e-d9a5-4622-a576-2f608cbe6034" providerId="ADAL" clId="{323D3F8E-A5AB-4B6D-988B-5ADBC19C1A44}" dt="2025-09-15T12:05:11.539" v="24941" actId="2696"/>
        <pc:sldMkLst>
          <pc:docMk/>
          <pc:sldMk cId="2172423543" sldId="9010"/>
        </pc:sldMkLst>
      </pc:sldChg>
      <pc:sldChg chg="del">
        <pc:chgData name="Andreas Holmgren" userId="e16a8c9e-d9a5-4622-a576-2f608cbe6034" providerId="ADAL" clId="{323D3F8E-A5AB-4B6D-988B-5ADBC19C1A44}" dt="2025-09-01T14:13:46.524" v="9871" actId="47"/>
        <pc:sldMkLst>
          <pc:docMk/>
          <pc:sldMk cId="2583645252" sldId="9023"/>
        </pc:sldMkLst>
      </pc:sldChg>
      <pc:sldChg chg="del mod modShow">
        <pc:chgData name="Andreas Holmgren" userId="e16a8c9e-d9a5-4622-a576-2f608cbe6034" providerId="ADAL" clId="{323D3F8E-A5AB-4B6D-988B-5ADBC19C1A44}" dt="2025-09-01T12:12:13.747" v="5275" actId="2696"/>
        <pc:sldMkLst>
          <pc:docMk/>
          <pc:sldMk cId="571735053" sldId="9024"/>
        </pc:sldMkLst>
      </pc:sldChg>
      <pc:sldChg chg="delSp modSp add del mod">
        <pc:chgData name="Andreas Holmgren" userId="e16a8c9e-d9a5-4622-a576-2f608cbe6034" providerId="ADAL" clId="{323D3F8E-A5AB-4B6D-988B-5ADBC19C1A44}" dt="2025-09-24T06:52:43.851" v="27537" actId="47"/>
        <pc:sldMkLst>
          <pc:docMk/>
          <pc:sldMk cId="2714872911" sldId="9024"/>
        </pc:sldMkLst>
      </pc:sldChg>
      <pc:sldChg chg="addSp delSp modSp add del mod">
        <pc:chgData name="Andreas Holmgren" userId="e16a8c9e-d9a5-4622-a576-2f608cbe6034" providerId="ADAL" clId="{323D3F8E-A5AB-4B6D-988B-5ADBC19C1A44}" dt="2025-10-28T07:13:30.707" v="32696" actId="14100"/>
        <pc:sldMkLst>
          <pc:docMk/>
          <pc:sldMk cId="3974847205" sldId="9028"/>
        </pc:sldMkLst>
        <pc:spChg chg="add mod">
          <ac:chgData name="Andreas Holmgren" userId="e16a8c9e-d9a5-4622-a576-2f608cbe6034" providerId="ADAL" clId="{323D3F8E-A5AB-4B6D-988B-5ADBC19C1A44}" dt="2025-10-01T06:04:20.182" v="30903" actId="1076"/>
          <ac:spMkLst>
            <pc:docMk/>
            <pc:sldMk cId="3974847205" sldId="9028"/>
            <ac:spMk id="22" creationId="{68B0506B-1750-3EF3-6A2C-A99D803B36D1}"/>
          </ac:spMkLst>
        </pc:spChg>
        <pc:picChg chg="add mod">
          <ac:chgData name="Andreas Holmgren" userId="e16a8c9e-d9a5-4622-a576-2f608cbe6034" providerId="ADAL" clId="{323D3F8E-A5AB-4B6D-988B-5ADBC19C1A44}" dt="2025-10-28T07:13:30.707" v="32696" actId="14100"/>
          <ac:picMkLst>
            <pc:docMk/>
            <pc:sldMk cId="3974847205" sldId="9028"/>
            <ac:picMk id="10" creationId="{D102A67D-CA95-9211-8A2A-9AD0D15A52D6}"/>
          </ac:picMkLst>
        </pc:picChg>
      </pc:sldChg>
      <pc:sldChg chg="del">
        <pc:chgData name="Andreas Holmgren" userId="e16a8c9e-d9a5-4622-a576-2f608cbe6034" providerId="ADAL" clId="{323D3F8E-A5AB-4B6D-988B-5ADBC19C1A44}" dt="2025-09-15T12:05:11.539" v="24941" actId="2696"/>
        <pc:sldMkLst>
          <pc:docMk/>
          <pc:sldMk cId="676875844" sldId="9030"/>
        </pc:sldMkLst>
      </pc:sldChg>
      <pc:sldChg chg="delSp del mod delAnim modShow">
        <pc:chgData name="Andreas Holmgren" userId="e16a8c9e-d9a5-4622-a576-2f608cbe6034" providerId="ADAL" clId="{323D3F8E-A5AB-4B6D-988B-5ADBC19C1A44}" dt="2025-09-01T14:13:46.524" v="9871" actId="47"/>
        <pc:sldMkLst>
          <pc:docMk/>
          <pc:sldMk cId="3417069395" sldId="2147195565"/>
        </pc:sldMkLst>
      </pc:sldChg>
      <pc:sldChg chg="del mod modShow">
        <pc:chgData name="Andreas Holmgren" userId="e16a8c9e-d9a5-4622-a576-2f608cbe6034" providerId="ADAL" clId="{323D3F8E-A5AB-4B6D-988B-5ADBC19C1A44}" dt="2025-09-15T12:08:53.219" v="24943" actId="2696"/>
        <pc:sldMkLst>
          <pc:docMk/>
          <pc:sldMk cId="4235682433" sldId="2147195597"/>
        </pc:sldMkLst>
      </pc:sldChg>
      <pc:sldChg chg="del mod modShow">
        <pc:chgData name="Andreas Holmgren" userId="e16a8c9e-d9a5-4622-a576-2f608cbe6034" providerId="ADAL" clId="{323D3F8E-A5AB-4B6D-988B-5ADBC19C1A44}" dt="2025-09-15T12:08:53.219" v="24943" actId="2696"/>
        <pc:sldMkLst>
          <pc:docMk/>
          <pc:sldMk cId="1508256581" sldId="2147195616"/>
        </pc:sldMkLst>
      </pc:sldChg>
      <pc:sldChg chg="del mod modShow">
        <pc:chgData name="Andreas Holmgren" userId="e16a8c9e-d9a5-4622-a576-2f608cbe6034" providerId="ADAL" clId="{323D3F8E-A5AB-4B6D-988B-5ADBC19C1A44}" dt="2025-09-15T12:08:53.219" v="24943" actId="2696"/>
        <pc:sldMkLst>
          <pc:docMk/>
          <pc:sldMk cId="3852957460" sldId="2147195653"/>
        </pc:sldMkLst>
      </pc:sldChg>
      <pc:sldChg chg="del">
        <pc:chgData name="Andreas Holmgren" userId="e16a8c9e-d9a5-4622-a576-2f608cbe6034" providerId="ADAL" clId="{323D3F8E-A5AB-4B6D-988B-5ADBC19C1A44}" dt="2025-09-24T12:24:53.807" v="27548" actId="2696"/>
        <pc:sldMkLst>
          <pc:docMk/>
          <pc:sldMk cId="3867444347" sldId="2147195675"/>
        </pc:sldMkLst>
      </pc:sldChg>
      <pc:sldChg chg="modSp del">
        <pc:chgData name="Andreas Holmgren" userId="e16a8c9e-d9a5-4622-a576-2f608cbe6034" providerId="ADAL" clId="{323D3F8E-A5AB-4B6D-988B-5ADBC19C1A44}" dt="2025-09-15T12:06:46.355" v="24942" actId="2696"/>
        <pc:sldMkLst>
          <pc:docMk/>
          <pc:sldMk cId="2750407557" sldId="2147195718"/>
        </pc:sldMkLst>
      </pc:sldChg>
      <pc:sldChg chg="del">
        <pc:chgData name="Andreas Holmgren" userId="e16a8c9e-d9a5-4622-a576-2f608cbe6034" providerId="ADAL" clId="{323D3F8E-A5AB-4B6D-988B-5ADBC19C1A44}" dt="2025-09-24T12:24:53.807" v="27548" actId="2696"/>
        <pc:sldMkLst>
          <pc:docMk/>
          <pc:sldMk cId="3201977519" sldId="2147195739"/>
        </pc:sldMkLst>
      </pc:sldChg>
      <pc:sldChg chg="modSp del mod">
        <pc:chgData name="Andreas Holmgren" userId="e16a8c9e-d9a5-4622-a576-2f608cbe6034" providerId="ADAL" clId="{323D3F8E-A5AB-4B6D-988B-5ADBC19C1A44}" dt="2025-09-15T12:06:46.355" v="24942" actId="2696"/>
        <pc:sldMkLst>
          <pc:docMk/>
          <pc:sldMk cId="547883547" sldId="2147195763"/>
        </pc:sldMkLst>
      </pc:sldChg>
      <pc:sldChg chg="modSp del mod">
        <pc:chgData name="Andreas Holmgren" userId="e16a8c9e-d9a5-4622-a576-2f608cbe6034" providerId="ADAL" clId="{323D3F8E-A5AB-4B6D-988B-5ADBC19C1A44}" dt="2025-09-15T12:06:46.355" v="24942" actId="2696"/>
        <pc:sldMkLst>
          <pc:docMk/>
          <pc:sldMk cId="1139117405" sldId="2147195765"/>
        </pc:sldMkLst>
      </pc:sldChg>
      <pc:sldChg chg="del mod modShow">
        <pc:chgData name="Andreas Holmgren" userId="e16a8c9e-d9a5-4622-a576-2f608cbe6034" providerId="ADAL" clId="{323D3F8E-A5AB-4B6D-988B-5ADBC19C1A44}" dt="2025-09-15T12:08:53.219" v="24943" actId="2696"/>
        <pc:sldMkLst>
          <pc:docMk/>
          <pc:sldMk cId="1893813390" sldId="2147195772"/>
        </pc:sldMkLst>
      </pc:sldChg>
      <pc:sldChg chg="del">
        <pc:chgData name="Andreas Holmgren" userId="e16a8c9e-d9a5-4622-a576-2f608cbe6034" providerId="ADAL" clId="{323D3F8E-A5AB-4B6D-988B-5ADBC19C1A44}" dt="2025-09-15T12:06:46.355" v="24942" actId="2696"/>
        <pc:sldMkLst>
          <pc:docMk/>
          <pc:sldMk cId="3425604624" sldId="2147195789"/>
        </pc:sldMkLst>
      </pc:sldChg>
      <pc:sldChg chg="modSp mod ord">
        <pc:chgData name="Andreas Holmgren" userId="e16a8c9e-d9a5-4622-a576-2f608cbe6034" providerId="ADAL" clId="{323D3F8E-A5AB-4B6D-988B-5ADBC19C1A44}" dt="2025-09-23T14:06:10.553" v="25834" actId="6549"/>
        <pc:sldMkLst>
          <pc:docMk/>
          <pc:sldMk cId="4153169327" sldId="2147195800"/>
        </pc:sldMkLst>
      </pc:sldChg>
      <pc:sldChg chg="ord">
        <pc:chgData name="Andreas Holmgren" userId="e16a8c9e-d9a5-4622-a576-2f608cbe6034" providerId="ADAL" clId="{323D3F8E-A5AB-4B6D-988B-5ADBC19C1A44}" dt="2025-09-23T14:05:49.947" v="25805"/>
        <pc:sldMkLst>
          <pc:docMk/>
          <pc:sldMk cId="525271020" sldId="2147195801"/>
        </pc:sldMkLst>
      </pc:sldChg>
      <pc:sldChg chg="addSp delSp modSp mod">
        <pc:chgData name="Andreas Holmgren" userId="e16a8c9e-d9a5-4622-a576-2f608cbe6034" providerId="ADAL" clId="{323D3F8E-A5AB-4B6D-988B-5ADBC19C1A44}" dt="2025-10-16T14:15:53.287" v="32397" actId="20577"/>
        <pc:sldMkLst>
          <pc:docMk/>
          <pc:sldMk cId="3863192082" sldId="2147195805"/>
        </pc:sldMkLst>
        <pc:spChg chg="add mod">
          <ac:chgData name="Andreas Holmgren" userId="e16a8c9e-d9a5-4622-a576-2f608cbe6034" providerId="ADAL" clId="{323D3F8E-A5AB-4B6D-988B-5ADBC19C1A44}" dt="2025-10-16T14:15:29.133" v="32372" actId="1076"/>
          <ac:spMkLst>
            <pc:docMk/>
            <pc:sldMk cId="3863192082" sldId="2147195805"/>
            <ac:spMk id="4" creationId="{CF2F467A-3A53-4159-0585-0395EBFD918E}"/>
          </ac:spMkLst>
        </pc:spChg>
        <pc:spChg chg="add mod">
          <ac:chgData name="Andreas Holmgren" userId="e16a8c9e-d9a5-4622-a576-2f608cbe6034" providerId="ADAL" clId="{323D3F8E-A5AB-4B6D-988B-5ADBC19C1A44}" dt="2025-10-16T14:15:29.133" v="32372" actId="1076"/>
          <ac:spMkLst>
            <pc:docMk/>
            <pc:sldMk cId="3863192082" sldId="2147195805"/>
            <ac:spMk id="5" creationId="{56AE2128-45BD-B97F-B326-AC1D7CF5B81D}"/>
          </ac:spMkLst>
        </pc:spChg>
        <pc:spChg chg="mod">
          <ac:chgData name="Andreas Holmgren" userId="e16a8c9e-d9a5-4622-a576-2f608cbe6034" providerId="ADAL" clId="{323D3F8E-A5AB-4B6D-988B-5ADBC19C1A44}" dt="2025-10-16T14:15:39.171" v="32392" actId="313"/>
          <ac:spMkLst>
            <pc:docMk/>
            <pc:sldMk cId="3863192082" sldId="2147195805"/>
            <ac:spMk id="8" creationId="{801EF3BE-DDE1-79F9-3F1B-337BA0D5C1C9}"/>
          </ac:spMkLst>
        </pc:spChg>
        <pc:graphicFrameChg chg="modGraphic">
          <ac:chgData name="Andreas Holmgren" userId="e16a8c9e-d9a5-4622-a576-2f608cbe6034" providerId="ADAL" clId="{323D3F8E-A5AB-4B6D-988B-5ADBC19C1A44}" dt="2025-10-16T14:15:53.287" v="32397" actId="20577"/>
          <ac:graphicFrameMkLst>
            <pc:docMk/>
            <pc:sldMk cId="3863192082" sldId="2147195805"/>
            <ac:graphicFrameMk id="6" creationId="{989B6C9B-C77B-171A-9A37-F249CF682E0E}"/>
          </ac:graphicFrameMkLst>
        </pc:graphicFrameChg>
      </pc:sldChg>
      <pc:sldChg chg="addSp delSp modSp del mod delAnim">
        <pc:chgData name="Andreas Holmgren" userId="e16a8c9e-d9a5-4622-a576-2f608cbe6034" providerId="ADAL" clId="{323D3F8E-A5AB-4B6D-988B-5ADBC19C1A44}" dt="2025-09-24T12:24:53.807" v="27548" actId="2696"/>
        <pc:sldMkLst>
          <pc:docMk/>
          <pc:sldMk cId="2465453701" sldId="2147195852"/>
        </pc:sldMkLst>
      </pc:sldChg>
      <pc:sldChg chg="addSp delSp modSp mod">
        <pc:chgData name="Andreas Holmgren" userId="e16a8c9e-d9a5-4622-a576-2f608cbe6034" providerId="ADAL" clId="{323D3F8E-A5AB-4B6D-988B-5ADBC19C1A44}" dt="2025-08-27T09:12:57.669" v="746" actId="1076"/>
        <pc:sldMkLst>
          <pc:docMk/>
          <pc:sldMk cId="420291774" sldId="2147195856"/>
        </pc:sldMkLst>
      </pc:sldChg>
      <pc:sldChg chg="addSp delSp modSp add mod">
        <pc:chgData name="Andreas Holmgren" userId="e16a8c9e-d9a5-4622-a576-2f608cbe6034" providerId="ADAL" clId="{323D3F8E-A5AB-4B6D-988B-5ADBC19C1A44}" dt="2025-10-31T11:43:54.608" v="32701" actId="20577"/>
        <pc:sldMkLst>
          <pc:docMk/>
          <pc:sldMk cId="2623339386" sldId="2147195861"/>
        </pc:sldMkLst>
        <pc:spChg chg="add mod">
          <ac:chgData name="Andreas Holmgren" userId="e16a8c9e-d9a5-4622-a576-2f608cbe6034" providerId="ADAL" clId="{323D3F8E-A5AB-4B6D-988B-5ADBC19C1A44}" dt="2025-10-01T11:04:39.315" v="32169" actId="1038"/>
          <ac:spMkLst>
            <pc:docMk/>
            <pc:sldMk cId="2623339386" sldId="2147195861"/>
            <ac:spMk id="3" creationId="{29C16EF2-87FB-56C4-AA03-9D4B1977B991}"/>
          </ac:spMkLst>
        </pc:spChg>
        <pc:spChg chg="add mod">
          <ac:chgData name="Andreas Holmgren" userId="e16a8c9e-d9a5-4622-a576-2f608cbe6034" providerId="ADAL" clId="{323D3F8E-A5AB-4B6D-988B-5ADBC19C1A44}" dt="2025-10-01T11:04:39.315" v="32169" actId="1038"/>
          <ac:spMkLst>
            <pc:docMk/>
            <pc:sldMk cId="2623339386" sldId="2147195861"/>
            <ac:spMk id="4" creationId="{8D7FDC12-73B6-1F4C-ED67-30B9FBF13783}"/>
          </ac:spMkLst>
        </pc:spChg>
        <pc:spChg chg="add mod">
          <ac:chgData name="Andreas Holmgren" userId="e16a8c9e-d9a5-4622-a576-2f608cbe6034" providerId="ADAL" clId="{323D3F8E-A5AB-4B6D-988B-5ADBC19C1A44}" dt="2025-10-01T11:04:16.429" v="32124" actId="1038"/>
          <ac:spMkLst>
            <pc:docMk/>
            <pc:sldMk cId="2623339386" sldId="2147195861"/>
            <ac:spMk id="6" creationId="{A957E8A0-A109-6615-27B3-7F83A9242F61}"/>
          </ac:spMkLst>
        </pc:spChg>
        <pc:graphicFrameChg chg="modGraphic">
          <ac:chgData name="Andreas Holmgren" userId="e16a8c9e-d9a5-4622-a576-2f608cbe6034" providerId="ADAL" clId="{323D3F8E-A5AB-4B6D-988B-5ADBC19C1A44}" dt="2025-10-31T11:43:54.608" v="32701" actId="20577"/>
          <ac:graphicFrameMkLst>
            <pc:docMk/>
            <pc:sldMk cId="2623339386" sldId="2147195861"/>
            <ac:graphicFrameMk id="13" creationId="{6D80A0A9-E35C-208D-B698-72433A6DDA9C}"/>
          </ac:graphicFrameMkLst>
        </pc:graphicFrameChg>
      </pc:sldChg>
      <pc:sldChg chg="del mod modShow">
        <pc:chgData name="Andreas Holmgren" userId="e16a8c9e-d9a5-4622-a576-2f608cbe6034" providerId="ADAL" clId="{323D3F8E-A5AB-4B6D-988B-5ADBC19C1A44}" dt="2025-09-01T14:13:46.524" v="9871" actId="47"/>
        <pc:sldMkLst>
          <pc:docMk/>
          <pc:sldMk cId="2451445305" sldId="2147195862"/>
        </pc:sldMkLst>
      </pc:sldChg>
      <pc:sldChg chg="addSp modSp add mod">
        <pc:chgData name="Andreas Holmgren" userId="e16a8c9e-d9a5-4622-a576-2f608cbe6034" providerId="ADAL" clId="{323D3F8E-A5AB-4B6D-988B-5ADBC19C1A44}" dt="2025-10-31T11:44:08.519" v="32706" actId="20577"/>
        <pc:sldMkLst>
          <pc:docMk/>
          <pc:sldMk cId="2619729518" sldId="2147195862"/>
        </pc:sldMkLst>
        <pc:spChg chg="add mod">
          <ac:chgData name="Andreas Holmgren" userId="e16a8c9e-d9a5-4622-a576-2f608cbe6034" providerId="ADAL" clId="{323D3F8E-A5AB-4B6D-988B-5ADBC19C1A44}" dt="2025-10-01T11:04:57.904" v="32176" actId="14100"/>
          <ac:spMkLst>
            <pc:docMk/>
            <pc:sldMk cId="2619729518" sldId="2147195862"/>
            <ac:spMk id="4" creationId="{44CA42F8-A626-0B80-4041-F2D31354997A}"/>
          </ac:spMkLst>
        </pc:spChg>
        <pc:graphicFrameChg chg="modGraphic">
          <ac:chgData name="Andreas Holmgren" userId="e16a8c9e-d9a5-4622-a576-2f608cbe6034" providerId="ADAL" clId="{323D3F8E-A5AB-4B6D-988B-5ADBC19C1A44}" dt="2025-10-31T11:44:08.519" v="32706" actId="20577"/>
          <ac:graphicFrameMkLst>
            <pc:docMk/>
            <pc:sldMk cId="2619729518" sldId="2147195862"/>
            <ac:graphicFrameMk id="2" creationId="{FD0CEB2E-8F81-A854-4284-54F14B810F60}"/>
          </ac:graphicFrameMkLst>
        </pc:graphicFrameChg>
      </pc:sldChg>
      <pc:sldChg chg="addSp modSp mod">
        <pc:chgData name="Andreas Holmgren" userId="e16a8c9e-d9a5-4622-a576-2f608cbe6034" providerId="ADAL" clId="{323D3F8E-A5AB-4B6D-988B-5ADBC19C1A44}" dt="2025-10-16T13:56:53.875" v="32321" actId="20577"/>
        <pc:sldMkLst>
          <pc:docMk/>
          <pc:sldMk cId="3503326597" sldId="2147195863"/>
        </pc:sldMkLst>
        <pc:spChg chg="mod">
          <ac:chgData name="Andreas Holmgren" userId="e16a8c9e-d9a5-4622-a576-2f608cbe6034" providerId="ADAL" clId="{323D3F8E-A5AB-4B6D-988B-5ADBC19C1A44}" dt="2025-10-16T13:55:56.446" v="32222" actId="1038"/>
          <ac:spMkLst>
            <pc:docMk/>
            <pc:sldMk cId="3503326597" sldId="2147195863"/>
            <ac:spMk id="2" creationId="{EA4D502E-962F-821E-2CE3-1EA548703ED9}"/>
          </ac:spMkLst>
        </pc:spChg>
        <pc:spChg chg="mod">
          <ac:chgData name="Andreas Holmgren" userId="e16a8c9e-d9a5-4622-a576-2f608cbe6034" providerId="ADAL" clId="{323D3F8E-A5AB-4B6D-988B-5ADBC19C1A44}" dt="2025-10-16T13:55:56.446" v="32222" actId="1038"/>
          <ac:spMkLst>
            <pc:docMk/>
            <pc:sldMk cId="3503326597" sldId="2147195863"/>
            <ac:spMk id="4" creationId="{01D22FFC-D4E1-822F-879F-EBFE6D138327}"/>
          </ac:spMkLst>
        </pc:spChg>
        <pc:spChg chg="mod">
          <ac:chgData name="Andreas Holmgren" userId="e16a8c9e-d9a5-4622-a576-2f608cbe6034" providerId="ADAL" clId="{323D3F8E-A5AB-4B6D-988B-5ADBC19C1A44}" dt="2025-10-16T13:55:56.446" v="32222" actId="1038"/>
          <ac:spMkLst>
            <pc:docMk/>
            <pc:sldMk cId="3503326597" sldId="2147195863"/>
            <ac:spMk id="5" creationId="{FF8014C4-A0A6-817C-9E8D-9B56C975A27C}"/>
          </ac:spMkLst>
        </pc:spChg>
        <pc:spChg chg="mod">
          <ac:chgData name="Andreas Holmgren" userId="e16a8c9e-d9a5-4622-a576-2f608cbe6034" providerId="ADAL" clId="{323D3F8E-A5AB-4B6D-988B-5ADBC19C1A44}" dt="2025-10-16T13:55:56.446" v="32222" actId="1038"/>
          <ac:spMkLst>
            <pc:docMk/>
            <pc:sldMk cId="3503326597" sldId="2147195863"/>
            <ac:spMk id="7" creationId="{EF10D2F5-9CE5-F090-F4B5-E2A597741F9A}"/>
          </ac:spMkLst>
        </pc:spChg>
        <pc:spChg chg="mod">
          <ac:chgData name="Andreas Holmgren" userId="e16a8c9e-d9a5-4622-a576-2f608cbe6034" providerId="ADAL" clId="{323D3F8E-A5AB-4B6D-988B-5ADBC19C1A44}" dt="2025-10-16T13:55:56.446" v="32222" actId="1038"/>
          <ac:spMkLst>
            <pc:docMk/>
            <pc:sldMk cId="3503326597" sldId="2147195863"/>
            <ac:spMk id="8" creationId="{436C99C6-59A0-30D2-D55D-72542118971C}"/>
          </ac:spMkLst>
        </pc:spChg>
        <pc:spChg chg="mod">
          <ac:chgData name="Andreas Holmgren" userId="e16a8c9e-d9a5-4622-a576-2f608cbe6034" providerId="ADAL" clId="{323D3F8E-A5AB-4B6D-988B-5ADBC19C1A44}" dt="2025-10-16T13:56:28.612" v="32273" actId="20577"/>
          <ac:spMkLst>
            <pc:docMk/>
            <pc:sldMk cId="3503326597" sldId="2147195863"/>
            <ac:spMk id="26" creationId="{69DDB26B-9EEE-F395-BB9A-FCE64AA69CBA}"/>
          </ac:spMkLst>
        </pc:spChg>
        <pc:spChg chg="mod">
          <ac:chgData name="Andreas Holmgren" userId="e16a8c9e-d9a5-4622-a576-2f608cbe6034" providerId="ADAL" clId="{323D3F8E-A5AB-4B6D-988B-5ADBC19C1A44}" dt="2025-10-16T13:56:53.875" v="32321" actId="20577"/>
          <ac:spMkLst>
            <pc:docMk/>
            <pc:sldMk cId="3503326597" sldId="2147195863"/>
            <ac:spMk id="27" creationId="{BA6F74A0-46DD-5CC3-51B9-4796D1DC2EB0}"/>
          </ac:spMkLst>
        </pc:spChg>
        <pc:spChg chg="mod">
          <ac:chgData name="Andreas Holmgren" userId="e16a8c9e-d9a5-4622-a576-2f608cbe6034" providerId="ADAL" clId="{323D3F8E-A5AB-4B6D-988B-5ADBC19C1A44}" dt="2025-10-16T13:55:56.446" v="32222" actId="1038"/>
          <ac:spMkLst>
            <pc:docMk/>
            <pc:sldMk cId="3503326597" sldId="2147195863"/>
            <ac:spMk id="31" creationId="{A87AFBD8-30E1-416C-EB25-44883FFCBCC8}"/>
          </ac:spMkLst>
        </pc:spChg>
        <pc:graphicFrameChg chg="mod">
          <ac:chgData name="Andreas Holmgren" userId="e16a8c9e-d9a5-4622-a576-2f608cbe6034" providerId="ADAL" clId="{323D3F8E-A5AB-4B6D-988B-5ADBC19C1A44}" dt="2025-10-16T13:55:56.446" v="32222" actId="1038"/>
          <ac:graphicFrameMkLst>
            <pc:docMk/>
            <pc:sldMk cId="3503326597" sldId="2147195863"/>
            <ac:graphicFrameMk id="9" creationId="{D7023EAA-C097-467F-2B97-BE06FB08C456}"/>
          </ac:graphicFrameMkLst>
        </pc:graphicFrameChg>
        <pc:picChg chg="add mod">
          <ac:chgData name="Andreas Holmgren" userId="e16a8c9e-d9a5-4622-a576-2f608cbe6034" providerId="ADAL" clId="{323D3F8E-A5AB-4B6D-988B-5ADBC19C1A44}" dt="2025-10-16T13:55:56.446" v="32222" actId="1038"/>
          <ac:picMkLst>
            <pc:docMk/>
            <pc:sldMk cId="3503326597" sldId="2147195863"/>
            <ac:picMk id="10" creationId="{F13B340E-4C2F-D602-D2D1-C7593A823874}"/>
          </ac:picMkLst>
        </pc:picChg>
      </pc:sldChg>
      <pc:sldChg chg="addSp modSp add mod">
        <pc:chgData name="Andreas Holmgren" userId="e16a8c9e-d9a5-4622-a576-2f608cbe6034" providerId="ADAL" clId="{323D3F8E-A5AB-4B6D-988B-5ADBC19C1A44}" dt="2025-10-31T11:44:13.891" v="32711" actId="20577"/>
        <pc:sldMkLst>
          <pc:docMk/>
          <pc:sldMk cId="218812559" sldId="2147195866"/>
        </pc:sldMkLst>
        <pc:spChg chg="add mod">
          <ac:chgData name="Andreas Holmgren" userId="e16a8c9e-d9a5-4622-a576-2f608cbe6034" providerId="ADAL" clId="{323D3F8E-A5AB-4B6D-988B-5ADBC19C1A44}" dt="2025-10-01T11:05:22.171" v="32188" actId="14100"/>
          <ac:spMkLst>
            <pc:docMk/>
            <pc:sldMk cId="218812559" sldId="2147195866"/>
            <ac:spMk id="4" creationId="{A25E1E49-78E0-CB42-DAFA-58F1BC184FA6}"/>
          </ac:spMkLst>
        </pc:spChg>
        <pc:graphicFrameChg chg="modGraphic">
          <ac:chgData name="Andreas Holmgren" userId="e16a8c9e-d9a5-4622-a576-2f608cbe6034" providerId="ADAL" clId="{323D3F8E-A5AB-4B6D-988B-5ADBC19C1A44}" dt="2025-10-31T11:44:13.891" v="32711" actId="20577"/>
          <ac:graphicFrameMkLst>
            <pc:docMk/>
            <pc:sldMk cId="218812559" sldId="2147195866"/>
            <ac:graphicFrameMk id="8" creationId="{B41DCBFC-17F9-DBD8-6CFB-23C5279742CC}"/>
          </ac:graphicFrameMkLst>
        </pc:graphicFrameChg>
      </pc:sldChg>
      <pc:sldChg chg="del mod modShow">
        <pc:chgData name="Andreas Holmgren" userId="e16a8c9e-d9a5-4622-a576-2f608cbe6034" providerId="ADAL" clId="{323D3F8E-A5AB-4B6D-988B-5ADBC19C1A44}" dt="2025-09-01T14:13:46.524" v="9871" actId="47"/>
        <pc:sldMkLst>
          <pc:docMk/>
          <pc:sldMk cId="234088520" sldId="2147195876"/>
        </pc:sldMkLst>
      </pc:sldChg>
      <pc:sldChg chg="del">
        <pc:chgData name="Andreas Holmgren" userId="e16a8c9e-d9a5-4622-a576-2f608cbe6034" providerId="ADAL" clId="{323D3F8E-A5AB-4B6D-988B-5ADBC19C1A44}" dt="2025-09-24T12:24:53.807" v="27548" actId="2696"/>
        <pc:sldMkLst>
          <pc:docMk/>
          <pc:sldMk cId="3479261122" sldId="2147195881"/>
        </pc:sldMkLst>
      </pc:sldChg>
      <pc:sldChg chg="addSp delSp modSp del mod delAnim">
        <pc:chgData name="Andreas Holmgren" userId="e16a8c9e-d9a5-4622-a576-2f608cbe6034" providerId="ADAL" clId="{323D3F8E-A5AB-4B6D-988B-5ADBC19C1A44}" dt="2025-09-24T12:24:53.807" v="27548" actId="2696"/>
        <pc:sldMkLst>
          <pc:docMk/>
          <pc:sldMk cId="1321042947" sldId="2147195882"/>
        </pc:sldMkLst>
      </pc:sldChg>
      <pc:sldChg chg="modSp del mod">
        <pc:chgData name="Andreas Holmgren" userId="e16a8c9e-d9a5-4622-a576-2f608cbe6034" providerId="ADAL" clId="{323D3F8E-A5AB-4B6D-988B-5ADBC19C1A44}" dt="2025-09-15T12:06:46.355" v="24942" actId="2696"/>
        <pc:sldMkLst>
          <pc:docMk/>
          <pc:sldMk cId="3246708817" sldId="2147195895"/>
        </pc:sldMkLst>
      </pc:sldChg>
      <pc:sldChg chg="del">
        <pc:chgData name="Andreas Holmgren" userId="e16a8c9e-d9a5-4622-a576-2f608cbe6034" providerId="ADAL" clId="{323D3F8E-A5AB-4B6D-988B-5ADBC19C1A44}" dt="2025-09-24T12:24:53.807" v="27548" actId="2696"/>
        <pc:sldMkLst>
          <pc:docMk/>
          <pc:sldMk cId="1686747063" sldId="2147195901"/>
        </pc:sldMkLst>
      </pc:sldChg>
      <pc:sldChg chg="del">
        <pc:chgData name="Andreas Holmgren" userId="e16a8c9e-d9a5-4622-a576-2f608cbe6034" providerId="ADAL" clId="{323D3F8E-A5AB-4B6D-988B-5ADBC19C1A44}" dt="2025-09-24T12:24:53.807" v="27548" actId="2696"/>
        <pc:sldMkLst>
          <pc:docMk/>
          <pc:sldMk cId="1467810341" sldId="2147195910"/>
        </pc:sldMkLst>
      </pc:sldChg>
      <pc:sldChg chg="del">
        <pc:chgData name="Andreas Holmgren" userId="e16a8c9e-d9a5-4622-a576-2f608cbe6034" providerId="ADAL" clId="{323D3F8E-A5AB-4B6D-988B-5ADBC19C1A44}" dt="2025-09-24T06:13:52.349" v="26324" actId="47"/>
        <pc:sldMkLst>
          <pc:docMk/>
          <pc:sldMk cId="1881258437" sldId="2147195915"/>
        </pc:sldMkLst>
      </pc:sldChg>
      <pc:sldChg chg="del">
        <pc:chgData name="Andreas Holmgren" userId="e16a8c9e-d9a5-4622-a576-2f608cbe6034" providerId="ADAL" clId="{323D3F8E-A5AB-4B6D-988B-5ADBC19C1A44}" dt="2025-09-24T12:24:53.807" v="27548" actId="2696"/>
        <pc:sldMkLst>
          <pc:docMk/>
          <pc:sldMk cId="262140183" sldId="2147195917"/>
        </pc:sldMkLst>
      </pc:sldChg>
      <pc:sldChg chg="del">
        <pc:chgData name="Andreas Holmgren" userId="e16a8c9e-d9a5-4622-a576-2f608cbe6034" providerId="ADAL" clId="{323D3F8E-A5AB-4B6D-988B-5ADBC19C1A44}" dt="2025-09-15T12:06:46.355" v="24942" actId="2696"/>
        <pc:sldMkLst>
          <pc:docMk/>
          <pc:sldMk cId="2996605807" sldId="2147195921"/>
        </pc:sldMkLst>
      </pc:sldChg>
      <pc:sldChg chg="del">
        <pc:chgData name="Andreas Holmgren" userId="e16a8c9e-d9a5-4622-a576-2f608cbe6034" providerId="ADAL" clId="{323D3F8E-A5AB-4B6D-988B-5ADBC19C1A44}" dt="2025-09-24T12:24:53.807" v="27548" actId="2696"/>
        <pc:sldMkLst>
          <pc:docMk/>
          <pc:sldMk cId="575915352" sldId="2147195925"/>
        </pc:sldMkLst>
      </pc:sldChg>
      <pc:sldChg chg="del">
        <pc:chgData name="Andreas Holmgren" userId="e16a8c9e-d9a5-4622-a576-2f608cbe6034" providerId="ADAL" clId="{323D3F8E-A5AB-4B6D-988B-5ADBC19C1A44}" dt="2025-09-15T12:06:46.355" v="24942" actId="2696"/>
        <pc:sldMkLst>
          <pc:docMk/>
          <pc:sldMk cId="628152758" sldId="2147195934"/>
        </pc:sldMkLst>
      </pc:sldChg>
      <pc:sldChg chg="del">
        <pc:chgData name="Andreas Holmgren" userId="e16a8c9e-d9a5-4622-a576-2f608cbe6034" providerId="ADAL" clId="{323D3F8E-A5AB-4B6D-988B-5ADBC19C1A44}" dt="2025-09-24T12:24:53.807" v="27548" actId="2696"/>
        <pc:sldMkLst>
          <pc:docMk/>
          <pc:sldMk cId="2455077218" sldId="2147195935"/>
        </pc:sldMkLst>
      </pc:sldChg>
      <pc:sldChg chg="modSp add mod">
        <pc:chgData name="Andreas Holmgren" userId="e16a8c9e-d9a5-4622-a576-2f608cbe6034" providerId="ADAL" clId="{323D3F8E-A5AB-4B6D-988B-5ADBC19C1A44}" dt="2025-10-01T09:14:41.199" v="32046" actId="1076"/>
        <pc:sldMkLst>
          <pc:docMk/>
          <pc:sldMk cId="3760651291" sldId="2147195936"/>
        </pc:sldMkLst>
        <pc:grpChg chg="mod">
          <ac:chgData name="Andreas Holmgren" userId="e16a8c9e-d9a5-4622-a576-2f608cbe6034" providerId="ADAL" clId="{323D3F8E-A5AB-4B6D-988B-5ADBC19C1A44}" dt="2025-10-01T09:14:41.199" v="32046" actId="1076"/>
          <ac:grpSpMkLst>
            <pc:docMk/>
            <pc:sldMk cId="3760651291" sldId="2147195936"/>
            <ac:grpSpMk id="23" creationId="{69FB42AE-0ACB-4F8B-A6A7-F10900336D72}"/>
          </ac:grpSpMkLst>
        </pc:grpChg>
      </pc:sldChg>
      <pc:sldChg chg="addSp delSp modSp del mod">
        <pc:chgData name="Andreas Holmgren" userId="e16a8c9e-d9a5-4622-a576-2f608cbe6034" providerId="ADAL" clId="{323D3F8E-A5AB-4B6D-988B-5ADBC19C1A44}" dt="2025-09-23T14:03:53.134" v="25751" actId="2696"/>
        <pc:sldMkLst>
          <pc:docMk/>
          <pc:sldMk cId="4250535363" sldId="2147195936"/>
        </pc:sldMkLst>
      </pc:sldChg>
      <pc:sldChg chg="addSp delSp modSp del mod">
        <pc:chgData name="Andreas Holmgren" userId="e16a8c9e-d9a5-4622-a576-2f608cbe6034" providerId="ADAL" clId="{323D3F8E-A5AB-4B6D-988B-5ADBC19C1A44}" dt="2025-09-23T14:03:53.134" v="25751" actId="2696"/>
        <pc:sldMkLst>
          <pc:docMk/>
          <pc:sldMk cId="189211894" sldId="2147195939"/>
        </pc:sldMkLst>
      </pc:sldChg>
      <pc:sldChg chg="modSp add mod">
        <pc:chgData name="Andreas Holmgren" userId="e16a8c9e-d9a5-4622-a576-2f608cbe6034" providerId="ADAL" clId="{323D3F8E-A5AB-4B6D-988B-5ADBC19C1A44}" dt="2025-10-01T09:14:20.129" v="32045" actId="20577"/>
        <pc:sldMkLst>
          <pc:docMk/>
          <pc:sldMk cId="3124376921" sldId="2147195939"/>
        </pc:sldMkLst>
        <pc:spChg chg="mod">
          <ac:chgData name="Andreas Holmgren" userId="e16a8c9e-d9a5-4622-a576-2f608cbe6034" providerId="ADAL" clId="{323D3F8E-A5AB-4B6D-988B-5ADBC19C1A44}" dt="2025-10-01T09:14:20.129" v="32045" actId="20577"/>
          <ac:spMkLst>
            <pc:docMk/>
            <pc:sldMk cId="3124376921" sldId="2147195939"/>
            <ac:spMk id="5" creationId="{A116848C-3304-C15C-0CDB-B01DC49562D9}"/>
          </ac:spMkLst>
        </pc:spChg>
      </pc:sldChg>
      <pc:sldChg chg="add del">
        <pc:chgData name="Andreas Holmgren" userId="e16a8c9e-d9a5-4622-a576-2f608cbe6034" providerId="ADAL" clId="{323D3F8E-A5AB-4B6D-988B-5ADBC19C1A44}" dt="2025-09-24T06:16:22.625" v="26331" actId="47"/>
        <pc:sldMkLst>
          <pc:docMk/>
          <pc:sldMk cId="765132051" sldId="2147195941"/>
        </pc:sldMkLst>
      </pc:sldChg>
      <pc:sldChg chg="del">
        <pc:chgData name="Andreas Holmgren" userId="e16a8c9e-d9a5-4622-a576-2f608cbe6034" providerId="ADAL" clId="{323D3F8E-A5AB-4B6D-988B-5ADBC19C1A44}" dt="2025-09-01T14:13:46.524" v="9871" actId="47"/>
        <pc:sldMkLst>
          <pc:docMk/>
          <pc:sldMk cId="154770609" sldId="2147195943"/>
        </pc:sldMkLst>
      </pc:sldChg>
      <pc:sldChg chg="modSp mod">
        <pc:chgData name="Andreas Holmgren" userId="e16a8c9e-d9a5-4622-a576-2f608cbe6034" providerId="ADAL" clId="{323D3F8E-A5AB-4B6D-988B-5ADBC19C1A44}" dt="2025-09-23T14:04:21.243" v="25753"/>
        <pc:sldMkLst>
          <pc:docMk/>
          <pc:sldMk cId="2040122862" sldId="2147195953"/>
        </pc:sldMkLst>
      </pc:sldChg>
      <pc:sldChg chg="modSp add mod">
        <pc:chgData name="Andreas Holmgren" userId="e16a8c9e-d9a5-4622-a576-2f608cbe6034" providerId="ADAL" clId="{323D3F8E-A5AB-4B6D-988B-5ADBC19C1A44}" dt="2025-09-23T14:04:29.418" v="25761" actId="20577"/>
        <pc:sldMkLst>
          <pc:docMk/>
          <pc:sldMk cId="962935006" sldId="2147195955"/>
        </pc:sldMkLst>
      </pc:sldChg>
      <pc:sldChg chg="del">
        <pc:chgData name="Andreas Holmgren" userId="e16a8c9e-d9a5-4622-a576-2f608cbe6034" providerId="ADAL" clId="{323D3F8E-A5AB-4B6D-988B-5ADBC19C1A44}" dt="2025-09-23T14:03:53.134" v="25751" actId="2696"/>
        <pc:sldMkLst>
          <pc:docMk/>
          <pc:sldMk cId="4253135318" sldId="2147195955"/>
        </pc:sldMkLst>
      </pc:sldChg>
      <pc:sldChg chg="addSp delSp modSp mod">
        <pc:chgData name="Andreas Holmgren" userId="e16a8c9e-d9a5-4622-a576-2f608cbe6034" providerId="ADAL" clId="{323D3F8E-A5AB-4B6D-988B-5ADBC19C1A44}" dt="2025-08-27T09:26:45.328" v="1327" actId="207"/>
        <pc:sldMkLst>
          <pc:docMk/>
          <pc:sldMk cId="309230784" sldId="2147195979"/>
        </pc:sldMkLst>
      </pc:sldChg>
      <pc:sldChg chg="del">
        <pc:chgData name="Andreas Holmgren" userId="e16a8c9e-d9a5-4622-a576-2f608cbe6034" providerId="ADAL" clId="{323D3F8E-A5AB-4B6D-988B-5ADBC19C1A44}" dt="2025-09-15T12:06:46.355" v="24942" actId="2696"/>
        <pc:sldMkLst>
          <pc:docMk/>
          <pc:sldMk cId="603134737" sldId="2147195980"/>
        </pc:sldMkLst>
      </pc:sldChg>
      <pc:sldChg chg="addSp modSp del mod">
        <pc:chgData name="Andreas Holmgren" userId="e16a8c9e-d9a5-4622-a576-2f608cbe6034" providerId="ADAL" clId="{323D3F8E-A5AB-4B6D-988B-5ADBC19C1A44}" dt="2025-09-15T12:06:46.355" v="24942" actId="2696"/>
        <pc:sldMkLst>
          <pc:docMk/>
          <pc:sldMk cId="2334307464" sldId="2147195986"/>
        </pc:sldMkLst>
      </pc:sldChg>
      <pc:sldChg chg="addSp modSp del mod">
        <pc:chgData name="Andreas Holmgren" userId="e16a8c9e-d9a5-4622-a576-2f608cbe6034" providerId="ADAL" clId="{323D3F8E-A5AB-4B6D-988B-5ADBC19C1A44}" dt="2025-09-15T12:06:46.355" v="24942" actId="2696"/>
        <pc:sldMkLst>
          <pc:docMk/>
          <pc:sldMk cId="3903804675" sldId="2147195991"/>
        </pc:sldMkLst>
      </pc:sldChg>
      <pc:sldChg chg="del">
        <pc:chgData name="Andreas Holmgren" userId="e16a8c9e-d9a5-4622-a576-2f608cbe6034" providerId="ADAL" clId="{323D3F8E-A5AB-4B6D-988B-5ADBC19C1A44}" dt="2025-09-01T14:13:46.524" v="9871" actId="47"/>
        <pc:sldMkLst>
          <pc:docMk/>
          <pc:sldMk cId="1688541555" sldId="2147195996"/>
        </pc:sldMkLst>
      </pc:sldChg>
      <pc:sldChg chg="addSp delSp modSp mod">
        <pc:chgData name="Andreas Holmgren" userId="e16a8c9e-d9a5-4622-a576-2f608cbe6034" providerId="ADAL" clId="{323D3F8E-A5AB-4B6D-988B-5ADBC19C1A44}" dt="2025-08-27T09:14:24.711" v="830" actId="1036"/>
        <pc:sldMkLst>
          <pc:docMk/>
          <pc:sldMk cId="554145320" sldId="2147195997"/>
        </pc:sldMkLst>
      </pc:sldChg>
      <pc:sldChg chg="addSp delSp modSp mod">
        <pc:chgData name="Andreas Holmgren" userId="e16a8c9e-d9a5-4622-a576-2f608cbe6034" providerId="ADAL" clId="{323D3F8E-A5AB-4B6D-988B-5ADBC19C1A44}" dt="2025-10-23T11:56:43.663" v="32692" actId="14100"/>
        <pc:sldMkLst>
          <pc:docMk/>
          <pc:sldMk cId="1521063085" sldId="2147195999"/>
        </pc:sldMkLst>
        <pc:spChg chg="add mod">
          <ac:chgData name="Andreas Holmgren" userId="e16a8c9e-d9a5-4622-a576-2f608cbe6034" providerId="ADAL" clId="{323D3F8E-A5AB-4B6D-988B-5ADBC19C1A44}" dt="2025-10-23T11:56:21.935" v="32690" actId="14100"/>
          <ac:spMkLst>
            <pc:docMk/>
            <pc:sldMk cId="1521063085" sldId="2147195999"/>
            <ac:spMk id="6" creationId="{301C4554-528B-DF88-8784-DF63D4DB3077}"/>
          </ac:spMkLst>
        </pc:spChg>
        <pc:spChg chg="mod">
          <ac:chgData name="Andreas Holmgren" userId="e16a8c9e-d9a5-4622-a576-2f608cbe6034" providerId="ADAL" clId="{323D3F8E-A5AB-4B6D-988B-5ADBC19C1A44}" dt="2025-10-23T11:56:05.232" v="32688" actId="1035"/>
          <ac:spMkLst>
            <pc:docMk/>
            <pc:sldMk cId="1521063085" sldId="2147195999"/>
            <ac:spMk id="8" creationId="{73DF312E-1F1D-ED2D-6EB1-2A79E0E27C60}"/>
          </ac:spMkLst>
        </pc:spChg>
        <pc:spChg chg="mod">
          <ac:chgData name="Andreas Holmgren" userId="e16a8c9e-d9a5-4622-a576-2f608cbe6034" providerId="ADAL" clId="{323D3F8E-A5AB-4B6D-988B-5ADBC19C1A44}" dt="2025-10-23T11:56:05.232" v="32688" actId="1035"/>
          <ac:spMkLst>
            <pc:docMk/>
            <pc:sldMk cId="1521063085" sldId="2147195999"/>
            <ac:spMk id="10" creationId="{96DFEB89-5B31-FA85-FDAF-56293288396D}"/>
          </ac:spMkLst>
        </pc:spChg>
        <pc:spChg chg="mod">
          <ac:chgData name="Andreas Holmgren" userId="e16a8c9e-d9a5-4622-a576-2f608cbe6034" providerId="ADAL" clId="{323D3F8E-A5AB-4B6D-988B-5ADBC19C1A44}" dt="2025-10-23T11:56:05.232" v="32688" actId="1035"/>
          <ac:spMkLst>
            <pc:docMk/>
            <pc:sldMk cId="1521063085" sldId="2147195999"/>
            <ac:spMk id="18" creationId="{3F5C8323-30C8-D1D4-C500-FD5D327C36EE}"/>
          </ac:spMkLst>
        </pc:spChg>
        <pc:graphicFrameChg chg="add mod modGraphic">
          <ac:chgData name="Andreas Holmgren" userId="e16a8c9e-d9a5-4622-a576-2f608cbe6034" providerId="ADAL" clId="{323D3F8E-A5AB-4B6D-988B-5ADBC19C1A44}" dt="2025-10-23T11:56:43.663" v="32692" actId="14100"/>
          <ac:graphicFrameMkLst>
            <pc:docMk/>
            <pc:sldMk cId="1521063085" sldId="2147195999"/>
            <ac:graphicFrameMk id="3" creationId="{A47B3DC4-9F58-E7DD-0087-B91FAF1D8E66}"/>
          </ac:graphicFrameMkLst>
        </pc:graphicFrameChg>
        <pc:picChg chg="add mod">
          <ac:chgData name="Andreas Holmgren" userId="e16a8c9e-d9a5-4622-a576-2f608cbe6034" providerId="ADAL" clId="{323D3F8E-A5AB-4B6D-988B-5ADBC19C1A44}" dt="2025-10-23T11:56:05.232" v="32688" actId="1035"/>
          <ac:picMkLst>
            <pc:docMk/>
            <pc:sldMk cId="1521063085" sldId="2147195999"/>
            <ac:picMk id="5" creationId="{4FF1C496-484C-5BAA-A32A-20A13BD736B6}"/>
          </ac:picMkLst>
        </pc:picChg>
        <pc:cxnChg chg="mod">
          <ac:chgData name="Andreas Holmgren" userId="e16a8c9e-d9a5-4622-a576-2f608cbe6034" providerId="ADAL" clId="{323D3F8E-A5AB-4B6D-988B-5ADBC19C1A44}" dt="2025-10-23T11:56:10.691" v="32689" actId="14100"/>
          <ac:cxnSpMkLst>
            <pc:docMk/>
            <pc:sldMk cId="1521063085" sldId="2147195999"/>
            <ac:cxnSpMk id="9" creationId="{991BCE6E-1DAE-3A73-8CB3-51431558396B}"/>
          </ac:cxnSpMkLst>
        </pc:cxnChg>
        <pc:cxnChg chg="mod">
          <ac:chgData name="Andreas Holmgren" userId="e16a8c9e-d9a5-4622-a576-2f608cbe6034" providerId="ADAL" clId="{323D3F8E-A5AB-4B6D-988B-5ADBC19C1A44}" dt="2025-10-23T11:56:05.232" v="32688" actId="1035"/>
          <ac:cxnSpMkLst>
            <pc:docMk/>
            <pc:sldMk cId="1521063085" sldId="2147195999"/>
            <ac:cxnSpMk id="15" creationId="{4EF3ECC6-9D1A-3BEE-FD94-07E9066C0CE6}"/>
          </ac:cxnSpMkLst>
        </pc:cxnChg>
        <pc:cxnChg chg="mod">
          <ac:chgData name="Andreas Holmgren" userId="e16a8c9e-d9a5-4622-a576-2f608cbe6034" providerId="ADAL" clId="{323D3F8E-A5AB-4B6D-988B-5ADBC19C1A44}" dt="2025-10-23T11:56:05.232" v="32688" actId="1035"/>
          <ac:cxnSpMkLst>
            <pc:docMk/>
            <pc:sldMk cId="1521063085" sldId="2147195999"/>
            <ac:cxnSpMk id="16" creationId="{4B37BAF3-A600-45B1-B05E-D4D44A845BEC}"/>
          </ac:cxnSpMkLst>
        </pc:cxnChg>
        <pc:cxnChg chg="mod">
          <ac:chgData name="Andreas Holmgren" userId="e16a8c9e-d9a5-4622-a576-2f608cbe6034" providerId="ADAL" clId="{323D3F8E-A5AB-4B6D-988B-5ADBC19C1A44}" dt="2025-10-23T11:56:05.232" v="32688" actId="1035"/>
          <ac:cxnSpMkLst>
            <pc:docMk/>
            <pc:sldMk cId="1521063085" sldId="2147195999"/>
            <ac:cxnSpMk id="17" creationId="{026D9FB5-3E8D-915E-A887-046EF179B9C1}"/>
          </ac:cxnSpMkLst>
        </pc:cxnChg>
      </pc:sldChg>
      <pc:sldChg chg="addSp delSp modSp mod">
        <pc:chgData name="Andreas Holmgren" userId="e16a8c9e-d9a5-4622-a576-2f608cbe6034" providerId="ADAL" clId="{323D3F8E-A5AB-4B6D-988B-5ADBC19C1A44}" dt="2025-08-27T09:51:53.426" v="1819" actId="20577"/>
        <pc:sldMkLst>
          <pc:docMk/>
          <pc:sldMk cId="2055297793" sldId="2147196000"/>
        </pc:sldMkLst>
      </pc:sldChg>
      <pc:sldChg chg="del mod modShow">
        <pc:chgData name="Andreas Holmgren" userId="e16a8c9e-d9a5-4622-a576-2f608cbe6034" providerId="ADAL" clId="{323D3F8E-A5AB-4B6D-988B-5ADBC19C1A44}" dt="2025-09-15T12:08:53.219" v="24943" actId="2696"/>
        <pc:sldMkLst>
          <pc:docMk/>
          <pc:sldMk cId="432493647" sldId="2147196014"/>
        </pc:sldMkLst>
      </pc:sldChg>
      <pc:sldChg chg="del mod modShow">
        <pc:chgData name="Andreas Holmgren" userId="e16a8c9e-d9a5-4622-a576-2f608cbe6034" providerId="ADAL" clId="{323D3F8E-A5AB-4B6D-988B-5ADBC19C1A44}" dt="2025-09-15T12:08:53.219" v="24943" actId="2696"/>
        <pc:sldMkLst>
          <pc:docMk/>
          <pc:sldMk cId="888289244" sldId="2147196015"/>
        </pc:sldMkLst>
      </pc:sldChg>
      <pc:sldChg chg="del mod modShow">
        <pc:chgData name="Andreas Holmgren" userId="e16a8c9e-d9a5-4622-a576-2f608cbe6034" providerId="ADAL" clId="{323D3F8E-A5AB-4B6D-988B-5ADBC19C1A44}" dt="2025-09-15T12:08:53.219" v="24943" actId="2696"/>
        <pc:sldMkLst>
          <pc:docMk/>
          <pc:sldMk cId="3052632870" sldId="2147196027"/>
        </pc:sldMkLst>
      </pc:sldChg>
      <pc:sldChg chg="del mod modShow">
        <pc:chgData name="Andreas Holmgren" userId="e16a8c9e-d9a5-4622-a576-2f608cbe6034" providerId="ADAL" clId="{323D3F8E-A5AB-4B6D-988B-5ADBC19C1A44}" dt="2025-09-15T12:08:53.219" v="24943" actId="2696"/>
        <pc:sldMkLst>
          <pc:docMk/>
          <pc:sldMk cId="1694352186" sldId="2147196028"/>
        </pc:sldMkLst>
      </pc:sldChg>
      <pc:sldChg chg="del mod modShow">
        <pc:chgData name="Andreas Holmgren" userId="e16a8c9e-d9a5-4622-a576-2f608cbe6034" providerId="ADAL" clId="{323D3F8E-A5AB-4B6D-988B-5ADBC19C1A44}" dt="2025-09-01T14:13:46.524" v="9871" actId="47"/>
        <pc:sldMkLst>
          <pc:docMk/>
          <pc:sldMk cId="1587584298" sldId="2147196029"/>
        </pc:sldMkLst>
      </pc:sldChg>
      <pc:sldChg chg="modSp add del mod">
        <pc:chgData name="Andreas Holmgren" userId="e16a8c9e-d9a5-4622-a576-2f608cbe6034" providerId="ADAL" clId="{323D3F8E-A5AB-4B6D-988B-5ADBC19C1A44}" dt="2025-09-24T06:07:05.657" v="26255" actId="47"/>
        <pc:sldMkLst>
          <pc:docMk/>
          <pc:sldMk cId="1658367147" sldId="2147196030"/>
        </pc:sldMkLst>
      </pc:sldChg>
      <pc:sldChg chg="addSp modSp add del mod">
        <pc:chgData name="Andreas Holmgren" userId="e16a8c9e-d9a5-4622-a576-2f608cbe6034" providerId="ADAL" clId="{323D3F8E-A5AB-4B6D-988B-5ADBC19C1A44}" dt="2025-09-16T09:31:38.155" v="24961" actId="14100"/>
        <pc:sldMkLst>
          <pc:docMk/>
          <pc:sldMk cId="3007885039" sldId="2147196031"/>
        </pc:sldMkLst>
      </pc:sldChg>
      <pc:sldChg chg="modSp add del mod">
        <pc:chgData name="Andreas Holmgren" userId="e16a8c9e-d9a5-4622-a576-2f608cbe6034" providerId="ADAL" clId="{323D3F8E-A5AB-4B6D-988B-5ADBC19C1A44}" dt="2025-09-24T12:10:47.628" v="27544" actId="6549"/>
        <pc:sldMkLst>
          <pc:docMk/>
          <pc:sldMk cId="876613253" sldId="2147196032"/>
        </pc:sldMkLst>
      </pc:sldChg>
      <pc:sldChg chg="modSp del mod">
        <pc:chgData name="Andreas Holmgren" userId="e16a8c9e-d9a5-4622-a576-2f608cbe6034" providerId="ADAL" clId="{323D3F8E-A5AB-4B6D-988B-5ADBC19C1A44}" dt="2025-09-15T12:05:11.539" v="24941" actId="2696"/>
        <pc:sldMkLst>
          <pc:docMk/>
          <pc:sldMk cId="751443181" sldId="2147196033"/>
        </pc:sldMkLst>
      </pc:sldChg>
      <pc:sldChg chg="add del">
        <pc:chgData name="Andreas Holmgren" userId="e16a8c9e-d9a5-4622-a576-2f608cbe6034" providerId="ADAL" clId="{323D3F8E-A5AB-4B6D-988B-5ADBC19C1A44}" dt="2025-09-24T12:11:45.336" v="27547"/>
        <pc:sldMkLst>
          <pc:docMk/>
          <pc:sldMk cId="1478745390" sldId="2147196034"/>
        </pc:sldMkLst>
      </pc:sldChg>
      <pc:sldChg chg="del mod modShow">
        <pc:chgData name="Andreas Holmgren" userId="e16a8c9e-d9a5-4622-a576-2f608cbe6034" providerId="ADAL" clId="{323D3F8E-A5AB-4B6D-988B-5ADBC19C1A44}" dt="2025-09-01T14:13:46.524" v="9871" actId="47"/>
        <pc:sldMkLst>
          <pc:docMk/>
          <pc:sldMk cId="3327667816" sldId="2147196046"/>
        </pc:sldMkLst>
      </pc:sldChg>
      <pc:sldChg chg="del mod modShow">
        <pc:chgData name="Andreas Holmgren" userId="e16a8c9e-d9a5-4622-a576-2f608cbe6034" providerId="ADAL" clId="{323D3F8E-A5AB-4B6D-988B-5ADBC19C1A44}" dt="2025-09-01T14:13:46.524" v="9871" actId="47"/>
        <pc:sldMkLst>
          <pc:docMk/>
          <pc:sldMk cId="213376370" sldId="2147196047"/>
        </pc:sldMkLst>
      </pc:sldChg>
      <pc:sldChg chg="del mod modShow">
        <pc:chgData name="Andreas Holmgren" userId="e16a8c9e-d9a5-4622-a576-2f608cbe6034" providerId="ADAL" clId="{323D3F8E-A5AB-4B6D-988B-5ADBC19C1A44}" dt="2025-09-01T14:13:46.524" v="9871" actId="47"/>
        <pc:sldMkLst>
          <pc:docMk/>
          <pc:sldMk cId="3966490000" sldId="2147196048"/>
        </pc:sldMkLst>
      </pc:sldChg>
      <pc:sldChg chg="del">
        <pc:chgData name="Andreas Holmgren" userId="e16a8c9e-d9a5-4622-a576-2f608cbe6034" providerId="ADAL" clId="{323D3F8E-A5AB-4B6D-988B-5ADBC19C1A44}" dt="2025-09-01T14:13:46.524" v="9871" actId="47"/>
        <pc:sldMkLst>
          <pc:docMk/>
          <pc:sldMk cId="986717956" sldId="2147196054"/>
        </pc:sldMkLst>
      </pc:sldChg>
      <pc:sldChg chg="del mod modShow">
        <pc:chgData name="Andreas Holmgren" userId="e16a8c9e-d9a5-4622-a576-2f608cbe6034" providerId="ADAL" clId="{323D3F8E-A5AB-4B6D-988B-5ADBC19C1A44}" dt="2025-09-15T12:08:53.219" v="24943" actId="2696"/>
        <pc:sldMkLst>
          <pc:docMk/>
          <pc:sldMk cId="1697511725" sldId="2147196058"/>
        </pc:sldMkLst>
      </pc:sldChg>
      <pc:sldChg chg="del mod modShow">
        <pc:chgData name="Andreas Holmgren" userId="e16a8c9e-d9a5-4622-a576-2f608cbe6034" providerId="ADAL" clId="{323D3F8E-A5AB-4B6D-988B-5ADBC19C1A44}" dt="2025-09-15T12:08:53.219" v="24943" actId="2696"/>
        <pc:sldMkLst>
          <pc:docMk/>
          <pc:sldMk cId="750023584" sldId="2147196059"/>
        </pc:sldMkLst>
      </pc:sldChg>
      <pc:sldChg chg="del mod modShow">
        <pc:chgData name="Andreas Holmgren" userId="e16a8c9e-d9a5-4622-a576-2f608cbe6034" providerId="ADAL" clId="{323D3F8E-A5AB-4B6D-988B-5ADBC19C1A44}" dt="2025-09-15T12:08:53.219" v="24943" actId="2696"/>
        <pc:sldMkLst>
          <pc:docMk/>
          <pc:sldMk cId="2890161874" sldId="2147196060"/>
        </pc:sldMkLst>
      </pc:sldChg>
      <pc:sldChg chg="del mod modShow">
        <pc:chgData name="Andreas Holmgren" userId="e16a8c9e-d9a5-4622-a576-2f608cbe6034" providerId="ADAL" clId="{323D3F8E-A5AB-4B6D-988B-5ADBC19C1A44}" dt="2025-09-15T12:08:53.219" v="24943" actId="2696"/>
        <pc:sldMkLst>
          <pc:docMk/>
          <pc:sldMk cId="2289440970" sldId="2147196061"/>
        </pc:sldMkLst>
      </pc:sldChg>
      <pc:sldChg chg="modSp del mod">
        <pc:chgData name="Andreas Holmgren" userId="e16a8c9e-d9a5-4622-a576-2f608cbe6034" providerId="ADAL" clId="{323D3F8E-A5AB-4B6D-988B-5ADBC19C1A44}" dt="2025-09-23T14:22:05.060" v="26196" actId="47"/>
        <pc:sldMkLst>
          <pc:docMk/>
          <pc:sldMk cId="236315242" sldId="2147196064"/>
        </pc:sldMkLst>
      </pc:sldChg>
      <pc:sldChg chg="addSp delSp modSp add del mod delAnim">
        <pc:chgData name="Andreas Holmgren" userId="e16a8c9e-d9a5-4622-a576-2f608cbe6034" providerId="ADAL" clId="{323D3F8E-A5AB-4B6D-988B-5ADBC19C1A44}" dt="2025-09-24T06:13:44.180" v="26323" actId="47"/>
        <pc:sldMkLst>
          <pc:docMk/>
          <pc:sldMk cId="210349" sldId="2147196065"/>
        </pc:sldMkLst>
      </pc:sldChg>
      <pc:sldChg chg="del">
        <pc:chgData name="Andreas Holmgren" userId="e16a8c9e-d9a5-4622-a576-2f608cbe6034" providerId="ADAL" clId="{323D3F8E-A5AB-4B6D-988B-5ADBC19C1A44}" dt="2025-09-24T12:24:53.807" v="27548" actId="2696"/>
        <pc:sldMkLst>
          <pc:docMk/>
          <pc:sldMk cId="342463179" sldId="2147196073"/>
        </pc:sldMkLst>
      </pc:sldChg>
      <pc:sldChg chg="del">
        <pc:chgData name="Andreas Holmgren" userId="e16a8c9e-d9a5-4622-a576-2f608cbe6034" providerId="ADAL" clId="{323D3F8E-A5AB-4B6D-988B-5ADBC19C1A44}" dt="2025-09-30T07:16:12.164" v="29447" actId="2696"/>
        <pc:sldMkLst>
          <pc:docMk/>
          <pc:sldMk cId="786176022" sldId="2147196074"/>
        </pc:sldMkLst>
      </pc:sldChg>
      <pc:sldChg chg="add">
        <pc:chgData name="Andreas Holmgren" userId="e16a8c9e-d9a5-4622-a576-2f608cbe6034" providerId="ADAL" clId="{323D3F8E-A5AB-4B6D-988B-5ADBC19C1A44}" dt="2025-09-30T07:16:26.662" v="29448"/>
        <pc:sldMkLst>
          <pc:docMk/>
          <pc:sldMk cId="3448650744" sldId="2147196074"/>
        </pc:sldMkLst>
      </pc:sldChg>
      <pc:sldChg chg="del">
        <pc:chgData name="Andreas Holmgren" userId="e16a8c9e-d9a5-4622-a576-2f608cbe6034" providerId="ADAL" clId="{323D3F8E-A5AB-4B6D-988B-5ADBC19C1A44}" dt="2025-09-24T12:24:53.807" v="27548" actId="2696"/>
        <pc:sldMkLst>
          <pc:docMk/>
          <pc:sldMk cId="3450922944" sldId="2147196074"/>
        </pc:sldMkLst>
      </pc:sldChg>
      <pc:sldChg chg="del">
        <pc:chgData name="Andreas Holmgren" userId="e16a8c9e-d9a5-4622-a576-2f608cbe6034" providerId="ADAL" clId="{323D3F8E-A5AB-4B6D-988B-5ADBC19C1A44}" dt="2025-09-24T12:24:53.807" v="27548" actId="2696"/>
        <pc:sldMkLst>
          <pc:docMk/>
          <pc:sldMk cId="3675898756" sldId="2147196075"/>
        </pc:sldMkLst>
      </pc:sldChg>
      <pc:sldChg chg="del">
        <pc:chgData name="Andreas Holmgren" userId="e16a8c9e-d9a5-4622-a576-2f608cbe6034" providerId="ADAL" clId="{323D3F8E-A5AB-4B6D-988B-5ADBC19C1A44}" dt="2025-09-24T12:24:53.807" v="27548" actId="2696"/>
        <pc:sldMkLst>
          <pc:docMk/>
          <pc:sldMk cId="606199376" sldId="2147196076"/>
        </pc:sldMkLst>
      </pc:sldChg>
      <pc:sldChg chg="addSp delSp modSp del mod delAnim">
        <pc:chgData name="Andreas Holmgren" userId="e16a8c9e-d9a5-4622-a576-2f608cbe6034" providerId="ADAL" clId="{323D3F8E-A5AB-4B6D-988B-5ADBC19C1A44}" dt="2025-09-23T14:24:32.271" v="26207" actId="47"/>
        <pc:sldMkLst>
          <pc:docMk/>
          <pc:sldMk cId="3762390485" sldId="2147196077"/>
        </pc:sldMkLst>
      </pc:sldChg>
      <pc:sldChg chg="modSp mod">
        <pc:chgData name="Andreas Holmgren" userId="e16a8c9e-d9a5-4622-a576-2f608cbe6034" providerId="ADAL" clId="{323D3F8E-A5AB-4B6D-988B-5ADBC19C1A44}" dt="2025-09-29T11:15:24.339" v="28006" actId="13926"/>
        <pc:sldMkLst>
          <pc:docMk/>
          <pc:sldMk cId="258485818" sldId="2147196083"/>
        </pc:sldMkLst>
      </pc:sldChg>
      <pc:sldChg chg="modSp mod">
        <pc:chgData name="Andreas Holmgren" userId="e16a8c9e-d9a5-4622-a576-2f608cbe6034" providerId="ADAL" clId="{323D3F8E-A5AB-4B6D-988B-5ADBC19C1A44}" dt="2025-08-27T09:25:57.512" v="1310" actId="20577"/>
        <pc:sldMkLst>
          <pc:docMk/>
          <pc:sldMk cId="3301634168" sldId="2147196086"/>
        </pc:sldMkLst>
      </pc:sldChg>
      <pc:sldChg chg="addSp delSp modSp mod">
        <pc:chgData name="Andreas Holmgren" userId="e16a8c9e-d9a5-4622-a576-2f608cbe6034" providerId="ADAL" clId="{323D3F8E-A5AB-4B6D-988B-5ADBC19C1A44}" dt="2025-09-23T14:01:30.909" v="25741" actId="2711"/>
        <pc:sldMkLst>
          <pc:docMk/>
          <pc:sldMk cId="2879598342" sldId="2147196087"/>
        </pc:sldMkLst>
      </pc:sldChg>
      <pc:sldChg chg="addSp delSp modSp mod">
        <pc:chgData name="Andreas Holmgren" userId="e16a8c9e-d9a5-4622-a576-2f608cbe6034" providerId="ADAL" clId="{323D3F8E-A5AB-4B6D-988B-5ADBC19C1A44}" dt="2025-09-23T14:11:07.278" v="25961" actId="14100"/>
        <pc:sldMkLst>
          <pc:docMk/>
          <pc:sldMk cId="2173632904" sldId="2147196090"/>
        </pc:sldMkLst>
      </pc:sldChg>
      <pc:sldChg chg="modSp mod">
        <pc:chgData name="Andreas Holmgren" userId="e16a8c9e-d9a5-4622-a576-2f608cbe6034" providerId="ADAL" clId="{323D3F8E-A5AB-4B6D-988B-5ADBC19C1A44}" dt="2025-09-29T11:26:27.078" v="28255" actId="20577"/>
        <pc:sldMkLst>
          <pc:docMk/>
          <pc:sldMk cId="1692747603" sldId="2147196092"/>
        </pc:sldMkLst>
      </pc:sldChg>
      <pc:sldChg chg="addSp delSp modSp mod">
        <pc:chgData name="Andreas Holmgren" userId="e16a8c9e-d9a5-4622-a576-2f608cbe6034" providerId="ADAL" clId="{323D3F8E-A5AB-4B6D-988B-5ADBC19C1A44}" dt="2025-09-29T11:11:38.043" v="27890" actId="478"/>
        <pc:sldMkLst>
          <pc:docMk/>
          <pc:sldMk cId="3384527425" sldId="2147196094"/>
        </pc:sldMkLst>
      </pc:sldChg>
      <pc:sldChg chg="modSp mod">
        <pc:chgData name="Andreas Holmgren" userId="e16a8c9e-d9a5-4622-a576-2f608cbe6034" providerId="ADAL" clId="{323D3F8E-A5AB-4B6D-988B-5ADBC19C1A44}" dt="2025-08-29T14:04:40.508" v="5274" actId="20577"/>
        <pc:sldMkLst>
          <pc:docMk/>
          <pc:sldMk cId="2627687539" sldId="2147196097"/>
        </pc:sldMkLst>
      </pc:sldChg>
      <pc:sldChg chg="addSp delSp modSp mod">
        <pc:chgData name="Andreas Holmgren" userId="e16a8c9e-d9a5-4622-a576-2f608cbe6034" providerId="ADAL" clId="{323D3F8E-A5AB-4B6D-988B-5ADBC19C1A44}" dt="2025-08-27T09:27:50.962" v="1381" actId="1035"/>
        <pc:sldMkLst>
          <pc:docMk/>
          <pc:sldMk cId="3438662277" sldId="2147196115"/>
        </pc:sldMkLst>
      </pc:sldChg>
      <pc:sldChg chg="modSp mod">
        <pc:chgData name="Andreas Holmgren" userId="e16a8c9e-d9a5-4622-a576-2f608cbe6034" providerId="ADAL" clId="{323D3F8E-A5AB-4B6D-988B-5ADBC19C1A44}" dt="2025-09-09T06:39:58.362" v="16169" actId="6549"/>
        <pc:sldMkLst>
          <pc:docMk/>
          <pc:sldMk cId="3034335451" sldId="2147196131"/>
        </pc:sldMkLst>
      </pc:sldChg>
      <pc:sldChg chg="addSp delSp modSp mod">
        <pc:chgData name="Andreas Holmgren" userId="e16a8c9e-d9a5-4622-a576-2f608cbe6034" providerId="ADAL" clId="{323D3F8E-A5AB-4B6D-988B-5ADBC19C1A44}" dt="2025-08-27T09:13:45.996" v="768" actId="1036"/>
        <pc:sldMkLst>
          <pc:docMk/>
          <pc:sldMk cId="4233234283" sldId="2147196138"/>
        </pc:sldMkLst>
      </pc:sldChg>
      <pc:sldChg chg="addSp delSp modSp mod ord">
        <pc:chgData name="Andreas Holmgren" userId="e16a8c9e-d9a5-4622-a576-2f608cbe6034" providerId="ADAL" clId="{323D3F8E-A5AB-4B6D-988B-5ADBC19C1A44}" dt="2025-09-23T14:07:28.733" v="25904" actId="2711"/>
        <pc:sldMkLst>
          <pc:docMk/>
          <pc:sldMk cId="1981898697" sldId="2147196139"/>
        </pc:sldMkLst>
      </pc:sldChg>
      <pc:sldChg chg="addSp delSp modSp mod">
        <pc:chgData name="Andreas Holmgren" userId="e16a8c9e-d9a5-4622-a576-2f608cbe6034" providerId="ADAL" clId="{323D3F8E-A5AB-4B6D-988B-5ADBC19C1A44}" dt="2025-09-23T14:12:36.950" v="25975" actId="14100"/>
        <pc:sldMkLst>
          <pc:docMk/>
          <pc:sldMk cId="2900319433" sldId="2147196140"/>
        </pc:sldMkLst>
      </pc:sldChg>
      <pc:sldChg chg="modSp mod">
        <pc:chgData name="Andreas Holmgren" userId="e16a8c9e-d9a5-4622-a576-2f608cbe6034" providerId="ADAL" clId="{323D3F8E-A5AB-4B6D-988B-5ADBC19C1A44}" dt="2025-09-09T09:30:42.797" v="18629" actId="2711"/>
        <pc:sldMkLst>
          <pc:docMk/>
          <pc:sldMk cId="2614215207" sldId="2147196141"/>
        </pc:sldMkLst>
      </pc:sldChg>
      <pc:sldChg chg="modSp mod">
        <pc:chgData name="Andreas Holmgren" userId="e16a8c9e-d9a5-4622-a576-2f608cbe6034" providerId="ADAL" clId="{323D3F8E-A5AB-4B6D-988B-5ADBC19C1A44}" dt="2025-09-09T09:02:06.419" v="17794" actId="113"/>
        <pc:sldMkLst>
          <pc:docMk/>
          <pc:sldMk cId="4081282747" sldId="2147196142"/>
        </pc:sldMkLst>
      </pc:sldChg>
      <pc:sldChg chg="addSp delSp modSp mod">
        <pc:chgData name="Andreas Holmgren" userId="e16a8c9e-d9a5-4622-a576-2f608cbe6034" providerId="ADAL" clId="{323D3F8E-A5AB-4B6D-988B-5ADBC19C1A44}" dt="2025-10-01T06:14:10.010" v="31029" actId="20577"/>
        <pc:sldMkLst>
          <pc:docMk/>
          <pc:sldMk cId="2926251519" sldId="2147196143"/>
        </pc:sldMkLst>
        <pc:spChg chg="mod">
          <ac:chgData name="Andreas Holmgren" userId="e16a8c9e-d9a5-4622-a576-2f608cbe6034" providerId="ADAL" clId="{323D3F8E-A5AB-4B6D-988B-5ADBC19C1A44}" dt="2025-10-01T06:14:10.010" v="31029" actId="20577"/>
          <ac:spMkLst>
            <pc:docMk/>
            <pc:sldMk cId="2926251519" sldId="2147196143"/>
            <ac:spMk id="12" creationId="{86C2D3C7-8A1C-93C6-42FD-E655D42E61ED}"/>
          </ac:spMkLst>
        </pc:spChg>
      </pc:sldChg>
      <pc:sldChg chg="addSp delSp modSp mod">
        <pc:chgData name="Andreas Holmgren" userId="e16a8c9e-d9a5-4622-a576-2f608cbe6034" providerId="ADAL" clId="{323D3F8E-A5AB-4B6D-988B-5ADBC19C1A44}" dt="2025-08-27T09:13:53.912" v="770"/>
        <pc:sldMkLst>
          <pc:docMk/>
          <pc:sldMk cId="1002737981" sldId="2147196144"/>
        </pc:sldMkLst>
      </pc:sldChg>
      <pc:sldChg chg="modSp mod">
        <pc:chgData name="Andreas Holmgren" userId="e16a8c9e-d9a5-4622-a576-2f608cbe6034" providerId="ADAL" clId="{323D3F8E-A5AB-4B6D-988B-5ADBC19C1A44}" dt="2025-09-26T09:18:12.770" v="27554" actId="20577"/>
        <pc:sldMkLst>
          <pc:docMk/>
          <pc:sldMk cId="3866173475" sldId="2147196152"/>
        </pc:sldMkLst>
      </pc:sldChg>
      <pc:sldChg chg="addSp delSp modSp mod">
        <pc:chgData name="Andreas Holmgren" userId="e16a8c9e-d9a5-4622-a576-2f608cbe6034" providerId="ADAL" clId="{323D3F8E-A5AB-4B6D-988B-5ADBC19C1A44}" dt="2025-08-27T09:29:55.524" v="1530" actId="478"/>
        <pc:sldMkLst>
          <pc:docMk/>
          <pc:sldMk cId="2714662880" sldId="2147196165"/>
        </pc:sldMkLst>
      </pc:sldChg>
      <pc:sldChg chg="modSp mod">
        <pc:chgData name="Andreas Holmgren" userId="e16a8c9e-d9a5-4622-a576-2f608cbe6034" providerId="ADAL" clId="{323D3F8E-A5AB-4B6D-988B-5ADBC19C1A44}" dt="2025-08-29T13:47:57.580" v="5048" actId="14100"/>
        <pc:sldMkLst>
          <pc:docMk/>
          <pc:sldMk cId="430913935" sldId="2147196168"/>
        </pc:sldMkLst>
      </pc:sldChg>
      <pc:sldChg chg="del modNotesTx">
        <pc:chgData name="Andreas Holmgren" userId="e16a8c9e-d9a5-4622-a576-2f608cbe6034" providerId="ADAL" clId="{323D3F8E-A5AB-4B6D-988B-5ADBC19C1A44}" dt="2025-09-24T12:24:53.807" v="27548" actId="2696"/>
        <pc:sldMkLst>
          <pc:docMk/>
          <pc:sldMk cId="3837002219" sldId="2147196176"/>
        </pc:sldMkLst>
      </pc:sldChg>
      <pc:sldChg chg="addSp delSp modSp mod ord">
        <pc:chgData name="Andreas Holmgren" userId="e16a8c9e-d9a5-4622-a576-2f608cbe6034" providerId="ADAL" clId="{323D3F8E-A5AB-4B6D-988B-5ADBC19C1A44}" dt="2025-09-23T14:08:29.525" v="25937" actId="6549"/>
        <pc:sldMkLst>
          <pc:docMk/>
          <pc:sldMk cId="2201451073" sldId="2147196177"/>
        </pc:sldMkLst>
      </pc:sldChg>
      <pc:sldChg chg="del">
        <pc:chgData name="Andreas Holmgren" userId="e16a8c9e-d9a5-4622-a576-2f608cbe6034" providerId="ADAL" clId="{323D3F8E-A5AB-4B6D-988B-5ADBC19C1A44}" dt="2025-09-23T14:03:53.134" v="25751" actId="2696"/>
        <pc:sldMkLst>
          <pc:docMk/>
          <pc:sldMk cId="2717840492" sldId="2147196181"/>
        </pc:sldMkLst>
      </pc:sldChg>
      <pc:sldChg chg="add">
        <pc:chgData name="Andreas Holmgren" userId="e16a8c9e-d9a5-4622-a576-2f608cbe6034" providerId="ADAL" clId="{323D3F8E-A5AB-4B6D-988B-5ADBC19C1A44}" dt="2025-09-23T14:03:58.546" v="25752"/>
        <pc:sldMkLst>
          <pc:docMk/>
          <pc:sldMk cId="3836046616" sldId="2147196181"/>
        </pc:sldMkLst>
      </pc:sldChg>
      <pc:sldChg chg="del">
        <pc:chgData name="Andreas Holmgren" userId="e16a8c9e-d9a5-4622-a576-2f608cbe6034" providerId="ADAL" clId="{323D3F8E-A5AB-4B6D-988B-5ADBC19C1A44}" dt="2025-09-23T14:03:53.134" v="25751" actId="2696"/>
        <pc:sldMkLst>
          <pc:docMk/>
          <pc:sldMk cId="2017251491" sldId="2147196183"/>
        </pc:sldMkLst>
      </pc:sldChg>
      <pc:sldChg chg="add">
        <pc:chgData name="Andreas Holmgren" userId="e16a8c9e-d9a5-4622-a576-2f608cbe6034" providerId="ADAL" clId="{323D3F8E-A5AB-4B6D-988B-5ADBC19C1A44}" dt="2025-09-23T14:03:58.546" v="25752"/>
        <pc:sldMkLst>
          <pc:docMk/>
          <pc:sldMk cId="2618794411" sldId="2147196183"/>
        </pc:sldMkLst>
      </pc:sldChg>
      <pc:sldChg chg="addSp delSp modSp mod">
        <pc:chgData name="Andreas Holmgren" userId="e16a8c9e-d9a5-4622-a576-2f608cbe6034" providerId="ADAL" clId="{323D3F8E-A5AB-4B6D-988B-5ADBC19C1A44}" dt="2025-09-09T09:59:59.077" v="19861" actId="14100"/>
        <pc:sldMkLst>
          <pc:docMk/>
          <pc:sldMk cId="1498760709" sldId="2147196186"/>
        </pc:sldMkLst>
      </pc:sldChg>
      <pc:sldChg chg="addSp modSp mod ord">
        <pc:chgData name="Andreas Holmgren" userId="e16a8c9e-d9a5-4622-a576-2f608cbe6034" providerId="ADAL" clId="{323D3F8E-A5AB-4B6D-988B-5ADBC19C1A44}" dt="2025-09-09T09:59:36.041" v="19819" actId="14100"/>
        <pc:sldMkLst>
          <pc:docMk/>
          <pc:sldMk cId="2078424688" sldId="2147196188"/>
        </pc:sldMkLst>
      </pc:sldChg>
      <pc:sldChg chg="addSp delSp modSp mod">
        <pc:chgData name="Andreas Holmgren" userId="e16a8c9e-d9a5-4622-a576-2f608cbe6034" providerId="ADAL" clId="{323D3F8E-A5AB-4B6D-988B-5ADBC19C1A44}" dt="2025-10-31T12:48:59.047" v="32719" actId="14734"/>
        <pc:sldMkLst>
          <pc:docMk/>
          <pc:sldMk cId="732574094" sldId="2147196191"/>
        </pc:sldMkLst>
        <pc:spChg chg="mod">
          <ac:chgData name="Andreas Holmgren" userId="e16a8c9e-d9a5-4622-a576-2f608cbe6034" providerId="ADAL" clId="{323D3F8E-A5AB-4B6D-988B-5ADBC19C1A44}" dt="2025-10-01T06:31:00.612" v="31281" actId="1035"/>
          <ac:spMkLst>
            <pc:docMk/>
            <pc:sldMk cId="732574094" sldId="2147196191"/>
            <ac:spMk id="26" creationId="{78C76981-60C3-8D0C-5B73-0F193D6418CA}"/>
          </ac:spMkLst>
        </pc:spChg>
        <pc:spChg chg="mod">
          <ac:chgData name="Andreas Holmgren" userId="e16a8c9e-d9a5-4622-a576-2f608cbe6034" providerId="ADAL" clId="{323D3F8E-A5AB-4B6D-988B-5ADBC19C1A44}" dt="2025-10-01T06:31:05.721" v="31296" actId="1035"/>
          <ac:spMkLst>
            <pc:docMk/>
            <pc:sldMk cId="732574094" sldId="2147196191"/>
            <ac:spMk id="29" creationId="{3361FC18-64A9-6F48-3CA6-50259B8BB6AD}"/>
          </ac:spMkLst>
        </pc:spChg>
        <pc:spChg chg="mod">
          <ac:chgData name="Andreas Holmgren" userId="e16a8c9e-d9a5-4622-a576-2f608cbe6034" providerId="ADAL" clId="{323D3F8E-A5AB-4B6D-988B-5ADBC19C1A44}" dt="2025-10-01T06:31:10.010" v="31311" actId="1035"/>
          <ac:spMkLst>
            <pc:docMk/>
            <pc:sldMk cId="732574094" sldId="2147196191"/>
            <ac:spMk id="31" creationId="{151B059A-53BC-19B5-C0DB-8FFA00805C04}"/>
          </ac:spMkLst>
        </pc:spChg>
        <pc:spChg chg="mod">
          <ac:chgData name="Andreas Holmgren" userId="e16a8c9e-d9a5-4622-a576-2f608cbe6034" providerId="ADAL" clId="{323D3F8E-A5AB-4B6D-988B-5ADBC19C1A44}" dt="2025-10-01T06:42:06.692" v="31427" actId="20577"/>
          <ac:spMkLst>
            <pc:docMk/>
            <pc:sldMk cId="732574094" sldId="2147196191"/>
            <ac:spMk id="33" creationId="{66C420DD-6F4E-20F2-398B-5A7F61BAB733}"/>
          </ac:spMkLst>
        </pc:spChg>
        <pc:graphicFrameChg chg="add del mod modGraphic">
          <ac:chgData name="Andreas Holmgren" userId="e16a8c9e-d9a5-4622-a576-2f608cbe6034" providerId="ADAL" clId="{323D3F8E-A5AB-4B6D-988B-5ADBC19C1A44}" dt="2025-10-01T06:46:27.375" v="31536" actId="20577"/>
          <ac:graphicFrameMkLst>
            <pc:docMk/>
            <pc:sldMk cId="732574094" sldId="2147196191"/>
            <ac:graphicFrameMk id="2" creationId="{7A8A3BE6-E0E2-55FC-749A-D323AF300F40}"/>
          </ac:graphicFrameMkLst>
        </pc:graphicFrameChg>
        <pc:graphicFrameChg chg="mod modGraphic">
          <ac:chgData name="Andreas Holmgren" userId="e16a8c9e-d9a5-4622-a576-2f608cbe6034" providerId="ADAL" clId="{323D3F8E-A5AB-4B6D-988B-5ADBC19C1A44}" dt="2025-10-31T12:48:59.047" v="32719" actId="14734"/>
          <ac:graphicFrameMkLst>
            <pc:docMk/>
            <pc:sldMk cId="732574094" sldId="2147196191"/>
            <ac:graphicFrameMk id="3" creationId="{954679E6-B00C-F260-F2D0-346DD6570444}"/>
          </ac:graphicFrameMkLst>
        </pc:graphicFrameChg>
        <pc:graphicFrameChg chg="mod modGraphic">
          <ac:chgData name="Andreas Holmgren" userId="e16a8c9e-d9a5-4622-a576-2f608cbe6034" providerId="ADAL" clId="{323D3F8E-A5AB-4B6D-988B-5ADBC19C1A44}" dt="2025-10-23T09:18:01.818" v="32615" actId="20577"/>
          <ac:graphicFrameMkLst>
            <pc:docMk/>
            <pc:sldMk cId="732574094" sldId="2147196191"/>
            <ac:graphicFrameMk id="4" creationId="{2004FF60-25A3-EA9A-F277-3AAD12360A0B}"/>
          </ac:graphicFrameMkLst>
        </pc:graphicFrameChg>
        <pc:graphicFrameChg chg="mod modGraphic">
          <ac:chgData name="Andreas Holmgren" userId="e16a8c9e-d9a5-4622-a576-2f608cbe6034" providerId="ADAL" clId="{323D3F8E-A5AB-4B6D-988B-5ADBC19C1A44}" dt="2025-10-31T12:48:46.757" v="32718" actId="1076"/>
          <ac:graphicFrameMkLst>
            <pc:docMk/>
            <pc:sldMk cId="732574094" sldId="2147196191"/>
            <ac:graphicFrameMk id="5" creationId="{21F98354-4671-1640-2A84-B33498102670}"/>
          </ac:graphicFrameMkLst>
        </pc:graphicFrameChg>
      </pc:sldChg>
      <pc:sldChg chg="delSp modSp mod">
        <pc:chgData name="Andreas Holmgren" userId="e16a8c9e-d9a5-4622-a576-2f608cbe6034" providerId="ADAL" clId="{323D3F8E-A5AB-4B6D-988B-5ADBC19C1A44}" dt="2025-10-01T07:03:09.211" v="31954" actId="6549"/>
        <pc:sldMkLst>
          <pc:docMk/>
          <pc:sldMk cId="2571412418" sldId="2147196199"/>
        </pc:sldMkLst>
        <pc:spChg chg="mod">
          <ac:chgData name="Andreas Holmgren" userId="e16a8c9e-d9a5-4622-a576-2f608cbe6034" providerId="ADAL" clId="{323D3F8E-A5AB-4B6D-988B-5ADBC19C1A44}" dt="2025-10-01T07:00:39.187" v="31822" actId="14100"/>
          <ac:spMkLst>
            <pc:docMk/>
            <pc:sldMk cId="2571412418" sldId="2147196199"/>
            <ac:spMk id="13" creationId="{925DB610-ECBF-05D7-9B39-468B2BB54FC0}"/>
          </ac:spMkLst>
        </pc:spChg>
        <pc:spChg chg="mod">
          <ac:chgData name="Andreas Holmgren" userId="e16a8c9e-d9a5-4622-a576-2f608cbe6034" providerId="ADAL" clId="{323D3F8E-A5AB-4B6D-988B-5ADBC19C1A44}" dt="2025-10-01T07:03:09.211" v="31954" actId="6549"/>
          <ac:spMkLst>
            <pc:docMk/>
            <pc:sldMk cId="2571412418" sldId="2147196199"/>
            <ac:spMk id="14" creationId="{2C310288-5247-2954-6220-849ED0A3E050}"/>
          </ac:spMkLst>
        </pc:spChg>
      </pc:sldChg>
      <pc:sldChg chg="modSp mod">
        <pc:chgData name="Andreas Holmgren" userId="e16a8c9e-d9a5-4622-a576-2f608cbe6034" providerId="ADAL" clId="{323D3F8E-A5AB-4B6D-988B-5ADBC19C1A44}" dt="2025-09-26T09:47:35.753" v="27659" actId="313"/>
        <pc:sldMkLst>
          <pc:docMk/>
          <pc:sldMk cId="2773172037" sldId="2147196200"/>
        </pc:sldMkLst>
      </pc:sldChg>
      <pc:sldChg chg="addSp delSp modSp mod">
        <pc:chgData name="Andreas Holmgren" userId="e16a8c9e-d9a5-4622-a576-2f608cbe6034" providerId="ADAL" clId="{323D3F8E-A5AB-4B6D-988B-5ADBC19C1A44}" dt="2025-10-31T12:15:30.939" v="32717" actId="478"/>
        <pc:sldMkLst>
          <pc:docMk/>
          <pc:sldMk cId="938935982" sldId="2147196201"/>
        </pc:sldMkLst>
        <pc:picChg chg="add del mod">
          <ac:chgData name="Andreas Holmgren" userId="e16a8c9e-d9a5-4622-a576-2f608cbe6034" providerId="ADAL" clId="{323D3F8E-A5AB-4B6D-988B-5ADBC19C1A44}" dt="2025-10-31T12:15:30.939" v="32717" actId="478"/>
          <ac:picMkLst>
            <pc:docMk/>
            <pc:sldMk cId="938935982" sldId="2147196201"/>
            <ac:picMk id="3" creationId="{D099AD14-6B2F-6EEE-F7F2-347A1AA04587}"/>
          </ac:picMkLst>
        </pc:picChg>
      </pc:sldChg>
      <pc:sldChg chg="addSp delSp modSp mod">
        <pc:chgData name="Andreas Holmgren" userId="e16a8c9e-d9a5-4622-a576-2f608cbe6034" providerId="ADAL" clId="{323D3F8E-A5AB-4B6D-988B-5ADBC19C1A44}" dt="2025-08-29T13:38:29.825" v="4768" actId="20577"/>
        <pc:sldMkLst>
          <pc:docMk/>
          <pc:sldMk cId="4025946208" sldId="2147196203"/>
        </pc:sldMkLst>
      </pc:sldChg>
      <pc:sldChg chg="addSp modSp mod">
        <pc:chgData name="Andreas Holmgren" userId="e16a8c9e-d9a5-4622-a576-2f608cbe6034" providerId="ADAL" clId="{323D3F8E-A5AB-4B6D-988B-5ADBC19C1A44}" dt="2025-09-09T10:00:39.134" v="19897" actId="14100"/>
        <pc:sldMkLst>
          <pc:docMk/>
          <pc:sldMk cId="455769392" sldId="2147196206"/>
        </pc:sldMkLst>
      </pc:sldChg>
      <pc:sldChg chg="del">
        <pc:chgData name="Andreas Holmgren" userId="e16a8c9e-d9a5-4622-a576-2f608cbe6034" providerId="ADAL" clId="{323D3F8E-A5AB-4B6D-988B-5ADBC19C1A44}" dt="2025-09-15T12:06:46.355" v="24942" actId="2696"/>
        <pc:sldMkLst>
          <pc:docMk/>
          <pc:sldMk cId="438340707" sldId="2147196208"/>
        </pc:sldMkLst>
      </pc:sldChg>
      <pc:sldChg chg="del">
        <pc:chgData name="Andreas Holmgren" userId="e16a8c9e-d9a5-4622-a576-2f608cbe6034" providerId="ADAL" clId="{323D3F8E-A5AB-4B6D-988B-5ADBC19C1A44}" dt="2025-09-15T12:06:46.355" v="24942" actId="2696"/>
        <pc:sldMkLst>
          <pc:docMk/>
          <pc:sldMk cId="1448439671" sldId="2147196209"/>
        </pc:sldMkLst>
      </pc:sldChg>
      <pc:sldChg chg="modSp del mod">
        <pc:chgData name="Andreas Holmgren" userId="e16a8c9e-d9a5-4622-a576-2f608cbe6034" providerId="ADAL" clId="{323D3F8E-A5AB-4B6D-988B-5ADBC19C1A44}" dt="2025-09-15T12:06:46.355" v="24942" actId="2696"/>
        <pc:sldMkLst>
          <pc:docMk/>
          <pc:sldMk cId="2755479141" sldId="2147196210"/>
        </pc:sldMkLst>
      </pc:sldChg>
      <pc:sldChg chg="modSp mod">
        <pc:chgData name="Andreas Holmgren" userId="e16a8c9e-d9a5-4622-a576-2f608cbe6034" providerId="ADAL" clId="{323D3F8E-A5AB-4B6D-988B-5ADBC19C1A44}" dt="2025-09-23T07:45:17.679" v="25649" actId="6549"/>
        <pc:sldMkLst>
          <pc:docMk/>
          <pc:sldMk cId="2530197238" sldId="2147196211"/>
        </pc:sldMkLst>
      </pc:sldChg>
      <pc:sldChg chg="addSp modSp mod">
        <pc:chgData name="Andreas Holmgren" userId="e16a8c9e-d9a5-4622-a576-2f608cbe6034" providerId="ADAL" clId="{323D3F8E-A5AB-4B6D-988B-5ADBC19C1A44}" dt="2025-09-09T09:03:46.609" v="17850" actId="20577"/>
        <pc:sldMkLst>
          <pc:docMk/>
          <pc:sldMk cId="499192376" sldId="2147196212"/>
        </pc:sldMkLst>
      </pc:sldChg>
      <pc:sldChg chg="del">
        <pc:chgData name="Andreas Holmgren" userId="e16a8c9e-d9a5-4622-a576-2f608cbe6034" providerId="ADAL" clId="{323D3F8E-A5AB-4B6D-988B-5ADBC19C1A44}" dt="2025-09-01T14:13:46.524" v="9871" actId="47"/>
        <pc:sldMkLst>
          <pc:docMk/>
          <pc:sldMk cId="2431188114" sldId="2147196213"/>
        </pc:sldMkLst>
      </pc:sldChg>
      <pc:sldChg chg="modSp del mod">
        <pc:chgData name="Andreas Holmgren" userId="e16a8c9e-d9a5-4622-a576-2f608cbe6034" providerId="ADAL" clId="{323D3F8E-A5AB-4B6D-988B-5ADBC19C1A44}" dt="2025-09-15T12:05:11.539" v="24941" actId="2696"/>
        <pc:sldMkLst>
          <pc:docMk/>
          <pc:sldMk cId="1192453313" sldId="2147196264"/>
        </pc:sldMkLst>
      </pc:sldChg>
      <pc:sldChg chg="del">
        <pc:chgData name="Andreas Holmgren" userId="e16a8c9e-d9a5-4622-a576-2f608cbe6034" providerId="ADAL" clId="{323D3F8E-A5AB-4B6D-988B-5ADBC19C1A44}" dt="2025-09-15T12:05:11.539" v="24941" actId="2696"/>
        <pc:sldMkLst>
          <pc:docMk/>
          <pc:sldMk cId="3425507118" sldId="2147196266"/>
        </pc:sldMkLst>
      </pc:sldChg>
      <pc:sldChg chg="modSp del mod">
        <pc:chgData name="Andreas Holmgren" userId="e16a8c9e-d9a5-4622-a576-2f608cbe6034" providerId="ADAL" clId="{323D3F8E-A5AB-4B6D-988B-5ADBC19C1A44}" dt="2025-09-01T14:13:46.524" v="9871" actId="47"/>
        <pc:sldMkLst>
          <pc:docMk/>
          <pc:sldMk cId="2404821541" sldId="2147196268"/>
        </pc:sldMkLst>
      </pc:sldChg>
      <pc:sldChg chg="modSp del mod">
        <pc:chgData name="Andreas Holmgren" userId="e16a8c9e-d9a5-4622-a576-2f608cbe6034" providerId="ADAL" clId="{323D3F8E-A5AB-4B6D-988B-5ADBC19C1A44}" dt="2025-09-15T12:05:11.539" v="24941" actId="2696"/>
        <pc:sldMkLst>
          <pc:docMk/>
          <pc:sldMk cId="997534799" sldId="2147196269"/>
        </pc:sldMkLst>
      </pc:sldChg>
      <pc:sldChg chg="del">
        <pc:chgData name="Andreas Holmgren" userId="e16a8c9e-d9a5-4622-a576-2f608cbe6034" providerId="ADAL" clId="{323D3F8E-A5AB-4B6D-988B-5ADBC19C1A44}" dt="2025-09-01T14:13:46.524" v="9871" actId="47"/>
        <pc:sldMkLst>
          <pc:docMk/>
          <pc:sldMk cId="2219801028" sldId="2147196270"/>
        </pc:sldMkLst>
      </pc:sldChg>
      <pc:sldChg chg="del">
        <pc:chgData name="Andreas Holmgren" userId="e16a8c9e-d9a5-4622-a576-2f608cbe6034" providerId="ADAL" clId="{323D3F8E-A5AB-4B6D-988B-5ADBC19C1A44}" dt="2025-09-15T12:06:46.355" v="24942" actId="2696"/>
        <pc:sldMkLst>
          <pc:docMk/>
          <pc:sldMk cId="1831672023" sldId="2147196273"/>
        </pc:sldMkLst>
      </pc:sldChg>
      <pc:sldChg chg="del">
        <pc:chgData name="Andreas Holmgren" userId="e16a8c9e-d9a5-4622-a576-2f608cbe6034" providerId="ADAL" clId="{323D3F8E-A5AB-4B6D-988B-5ADBC19C1A44}" dt="2025-09-01T14:13:46.524" v="9871" actId="47"/>
        <pc:sldMkLst>
          <pc:docMk/>
          <pc:sldMk cId="4092491286" sldId="2147196281"/>
        </pc:sldMkLst>
      </pc:sldChg>
      <pc:sldChg chg="modSp del mod">
        <pc:chgData name="Andreas Holmgren" userId="e16a8c9e-d9a5-4622-a576-2f608cbe6034" providerId="ADAL" clId="{323D3F8E-A5AB-4B6D-988B-5ADBC19C1A44}" dt="2025-09-01T14:13:46.524" v="9871" actId="47"/>
        <pc:sldMkLst>
          <pc:docMk/>
          <pc:sldMk cId="3100876788" sldId="2147196285"/>
        </pc:sldMkLst>
      </pc:sldChg>
      <pc:sldChg chg="del">
        <pc:chgData name="Andreas Holmgren" userId="e16a8c9e-d9a5-4622-a576-2f608cbe6034" providerId="ADAL" clId="{323D3F8E-A5AB-4B6D-988B-5ADBC19C1A44}" dt="2025-09-01T14:13:46.524" v="9871" actId="47"/>
        <pc:sldMkLst>
          <pc:docMk/>
          <pc:sldMk cId="985105851" sldId="2147196286"/>
        </pc:sldMkLst>
      </pc:sldChg>
      <pc:sldChg chg="add del ord">
        <pc:chgData name="Andreas Holmgren" userId="e16a8c9e-d9a5-4622-a576-2f608cbe6034" providerId="ADAL" clId="{323D3F8E-A5AB-4B6D-988B-5ADBC19C1A44}" dt="2025-10-01T04:50:12.792" v="30409"/>
        <pc:sldMkLst>
          <pc:docMk/>
          <pc:sldMk cId="2960284126" sldId="2147196289"/>
        </pc:sldMkLst>
      </pc:sldChg>
      <pc:sldChg chg="del">
        <pc:chgData name="Andreas Holmgren" userId="e16a8c9e-d9a5-4622-a576-2f608cbe6034" providerId="ADAL" clId="{323D3F8E-A5AB-4B6D-988B-5ADBC19C1A44}" dt="2025-09-15T12:05:11.539" v="24941" actId="2696"/>
        <pc:sldMkLst>
          <pc:docMk/>
          <pc:sldMk cId="3582997361" sldId="2147196290"/>
        </pc:sldMkLst>
      </pc:sldChg>
      <pc:sldChg chg="del">
        <pc:chgData name="Andreas Holmgren" userId="e16a8c9e-d9a5-4622-a576-2f608cbe6034" providerId="ADAL" clId="{323D3F8E-A5AB-4B6D-988B-5ADBC19C1A44}" dt="2025-09-01T14:13:46.524" v="9871" actId="47"/>
        <pc:sldMkLst>
          <pc:docMk/>
          <pc:sldMk cId="2619679252" sldId="2147196291"/>
        </pc:sldMkLst>
      </pc:sldChg>
      <pc:sldChg chg="modSp del mod">
        <pc:chgData name="Andreas Holmgren" userId="e16a8c9e-d9a5-4622-a576-2f608cbe6034" providerId="ADAL" clId="{323D3F8E-A5AB-4B6D-988B-5ADBC19C1A44}" dt="2025-09-01T14:13:46.524" v="9871" actId="47"/>
        <pc:sldMkLst>
          <pc:docMk/>
          <pc:sldMk cId="2353819477" sldId="2147196292"/>
        </pc:sldMkLst>
      </pc:sldChg>
      <pc:sldChg chg="delSp del mod">
        <pc:chgData name="Andreas Holmgren" userId="e16a8c9e-d9a5-4622-a576-2f608cbe6034" providerId="ADAL" clId="{323D3F8E-A5AB-4B6D-988B-5ADBC19C1A44}" dt="2025-09-15T12:06:46.355" v="24942" actId="2696"/>
        <pc:sldMkLst>
          <pc:docMk/>
          <pc:sldMk cId="1931469322" sldId="2147196293"/>
        </pc:sldMkLst>
      </pc:sldChg>
      <pc:sldChg chg="del">
        <pc:chgData name="Andreas Holmgren" userId="e16a8c9e-d9a5-4622-a576-2f608cbe6034" providerId="ADAL" clId="{323D3F8E-A5AB-4B6D-988B-5ADBC19C1A44}" dt="2025-09-01T14:13:46.524" v="9871" actId="47"/>
        <pc:sldMkLst>
          <pc:docMk/>
          <pc:sldMk cId="2394224063" sldId="2147196294"/>
        </pc:sldMkLst>
      </pc:sldChg>
      <pc:sldChg chg="modSp del mod">
        <pc:chgData name="Andreas Holmgren" userId="e16a8c9e-d9a5-4622-a576-2f608cbe6034" providerId="ADAL" clId="{323D3F8E-A5AB-4B6D-988B-5ADBC19C1A44}" dt="2025-09-01T14:13:46.524" v="9871" actId="47"/>
        <pc:sldMkLst>
          <pc:docMk/>
          <pc:sldMk cId="717268821" sldId="2147196295"/>
        </pc:sldMkLst>
      </pc:sldChg>
      <pc:sldChg chg="del">
        <pc:chgData name="Andreas Holmgren" userId="e16a8c9e-d9a5-4622-a576-2f608cbe6034" providerId="ADAL" clId="{323D3F8E-A5AB-4B6D-988B-5ADBC19C1A44}" dt="2025-09-01T14:13:46.524" v="9871" actId="47"/>
        <pc:sldMkLst>
          <pc:docMk/>
          <pc:sldMk cId="3736232648" sldId="2147196296"/>
        </pc:sldMkLst>
      </pc:sldChg>
      <pc:sldChg chg="addSp modSp del mod modShow">
        <pc:chgData name="Andreas Holmgren" userId="e16a8c9e-d9a5-4622-a576-2f608cbe6034" providerId="ADAL" clId="{323D3F8E-A5AB-4B6D-988B-5ADBC19C1A44}" dt="2025-09-01T14:13:46.524" v="9871" actId="47"/>
        <pc:sldMkLst>
          <pc:docMk/>
          <pc:sldMk cId="2171222777" sldId="2147196297"/>
        </pc:sldMkLst>
      </pc:sldChg>
      <pc:sldChg chg="addSp modSp del mod modShow">
        <pc:chgData name="Andreas Holmgren" userId="e16a8c9e-d9a5-4622-a576-2f608cbe6034" providerId="ADAL" clId="{323D3F8E-A5AB-4B6D-988B-5ADBC19C1A44}" dt="2025-09-15T12:08:53.219" v="24943" actId="2696"/>
        <pc:sldMkLst>
          <pc:docMk/>
          <pc:sldMk cId="1448067699" sldId="2147196298"/>
        </pc:sldMkLst>
      </pc:sldChg>
      <pc:sldChg chg="modSp mod">
        <pc:chgData name="Andreas Holmgren" userId="e16a8c9e-d9a5-4622-a576-2f608cbe6034" providerId="ADAL" clId="{323D3F8E-A5AB-4B6D-988B-5ADBC19C1A44}" dt="2025-10-01T06:55:26.562" v="31809" actId="20577"/>
        <pc:sldMkLst>
          <pc:docMk/>
          <pc:sldMk cId="1105176093" sldId="2147196300"/>
        </pc:sldMkLst>
        <pc:graphicFrameChg chg="modGraphic">
          <ac:chgData name="Andreas Holmgren" userId="e16a8c9e-d9a5-4622-a576-2f608cbe6034" providerId="ADAL" clId="{323D3F8E-A5AB-4B6D-988B-5ADBC19C1A44}" dt="2025-10-01T06:55:26.562" v="31809" actId="20577"/>
          <ac:graphicFrameMkLst>
            <pc:docMk/>
            <pc:sldMk cId="1105176093" sldId="2147196300"/>
            <ac:graphicFrameMk id="3" creationId="{3EC0F7D3-D800-58BF-4880-80B5569A7716}"/>
          </ac:graphicFrameMkLst>
        </pc:graphicFrameChg>
      </pc:sldChg>
      <pc:sldChg chg="del">
        <pc:chgData name="Andreas Holmgren" userId="e16a8c9e-d9a5-4622-a576-2f608cbe6034" providerId="ADAL" clId="{323D3F8E-A5AB-4B6D-988B-5ADBC19C1A44}" dt="2025-09-01T14:13:46.524" v="9871" actId="47"/>
        <pc:sldMkLst>
          <pc:docMk/>
          <pc:sldMk cId="3372574646" sldId="2147196301"/>
        </pc:sldMkLst>
      </pc:sldChg>
      <pc:sldChg chg="del mod modShow">
        <pc:chgData name="Andreas Holmgren" userId="e16a8c9e-d9a5-4622-a576-2f608cbe6034" providerId="ADAL" clId="{323D3F8E-A5AB-4B6D-988B-5ADBC19C1A44}" dt="2025-09-15T12:08:53.219" v="24943" actId="2696"/>
        <pc:sldMkLst>
          <pc:docMk/>
          <pc:sldMk cId="661510524" sldId="2147196302"/>
        </pc:sldMkLst>
      </pc:sldChg>
      <pc:sldChg chg="del">
        <pc:chgData name="Andreas Holmgren" userId="e16a8c9e-d9a5-4622-a576-2f608cbe6034" providerId="ADAL" clId="{323D3F8E-A5AB-4B6D-988B-5ADBC19C1A44}" dt="2025-09-15T12:06:46.355" v="24942" actId="2696"/>
        <pc:sldMkLst>
          <pc:docMk/>
          <pc:sldMk cId="61343061" sldId="2147196303"/>
        </pc:sldMkLst>
      </pc:sldChg>
      <pc:sldChg chg="del">
        <pc:chgData name="Andreas Holmgren" userId="e16a8c9e-d9a5-4622-a576-2f608cbe6034" providerId="ADAL" clId="{323D3F8E-A5AB-4B6D-988B-5ADBC19C1A44}" dt="2025-09-15T12:06:46.355" v="24942" actId="2696"/>
        <pc:sldMkLst>
          <pc:docMk/>
          <pc:sldMk cId="426329347" sldId="2147196304"/>
        </pc:sldMkLst>
      </pc:sldChg>
      <pc:sldChg chg="modSp add del mod">
        <pc:chgData name="Andreas Holmgren" userId="e16a8c9e-d9a5-4622-a576-2f608cbe6034" providerId="ADAL" clId="{323D3F8E-A5AB-4B6D-988B-5ADBC19C1A44}" dt="2025-09-16T09:45:37.389" v="25641" actId="20577"/>
        <pc:sldMkLst>
          <pc:docMk/>
          <pc:sldMk cId="1883333005" sldId="2147196305"/>
        </pc:sldMkLst>
      </pc:sldChg>
      <pc:sldChg chg="modSp del mod">
        <pc:chgData name="Andreas Holmgren" userId="e16a8c9e-d9a5-4622-a576-2f608cbe6034" providerId="ADAL" clId="{323D3F8E-A5AB-4B6D-988B-5ADBC19C1A44}" dt="2025-09-24T12:24:53.807" v="27548" actId="2696"/>
        <pc:sldMkLst>
          <pc:docMk/>
          <pc:sldMk cId="3474174409" sldId="2147196306"/>
        </pc:sldMkLst>
      </pc:sldChg>
      <pc:sldChg chg="del">
        <pc:chgData name="Andreas Holmgren" userId="e16a8c9e-d9a5-4622-a576-2f608cbe6034" providerId="ADAL" clId="{323D3F8E-A5AB-4B6D-988B-5ADBC19C1A44}" dt="2025-09-15T12:06:46.355" v="24942" actId="2696"/>
        <pc:sldMkLst>
          <pc:docMk/>
          <pc:sldMk cId="1468139634" sldId="2147196307"/>
        </pc:sldMkLst>
      </pc:sldChg>
      <pc:sldChg chg="modSp mod">
        <pc:chgData name="Andreas Holmgren" userId="e16a8c9e-d9a5-4622-a576-2f608cbe6034" providerId="ADAL" clId="{323D3F8E-A5AB-4B6D-988B-5ADBC19C1A44}" dt="2025-10-01T06:54:29.728" v="31779" actId="6549"/>
        <pc:sldMkLst>
          <pc:docMk/>
          <pc:sldMk cId="1661239002" sldId="2147196308"/>
        </pc:sldMkLst>
        <pc:graphicFrameChg chg="mod modGraphic">
          <ac:chgData name="Andreas Holmgren" userId="e16a8c9e-d9a5-4622-a576-2f608cbe6034" providerId="ADAL" clId="{323D3F8E-A5AB-4B6D-988B-5ADBC19C1A44}" dt="2025-10-01T06:54:29.728" v="31779" actId="6549"/>
          <ac:graphicFrameMkLst>
            <pc:docMk/>
            <pc:sldMk cId="1661239002" sldId="2147196308"/>
            <ac:graphicFrameMk id="4" creationId="{C8739DF5-AF34-2A48-1507-A6BD22186901}"/>
          </ac:graphicFrameMkLst>
        </pc:graphicFrameChg>
      </pc:sldChg>
      <pc:sldChg chg="del">
        <pc:chgData name="Andreas Holmgren" userId="e16a8c9e-d9a5-4622-a576-2f608cbe6034" providerId="ADAL" clId="{323D3F8E-A5AB-4B6D-988B-5ADBC19C1A44}" dt="2025-09-15T12:06:46.355" v="24942" actId="2696"/>
        <pc:sldMkLst>
          <pc:docMk/>
          <pc:sldMk cId="2180523591" sldId="2147196309"/>
        </pc:sldMkLst>
      </pc:sldChg>
      <pc:sldChg chg="modSp mod">
        <pc:chgData name="Andreas Holmgren" userId="e16a8c9e-d9a5-4622-a576-2f608cbe6034" providerId="ADAL" clId="{323D3F8E-A5AB-4B6D-988B-5ADBC19C1A44}" dt="2025-09-09T06:27:45.286" v="15875" actId="14734"/>
        <pc:sldMkLst>
          <pc:docMk/>
          <pc:sldMk cId="830747809" sldId="2147196311"/>
        </pc:sldMkLst>
      </pc:sldChg>
      <pc:sldChg chg="modSp del mod">
        <pc:chgData name="Andreas Holmgren" userId="e16a8c9e-d9a5-4622-a576-2f608cbe6034" providerId="ADAL" clId="{323D3F8E-A5AB-4B6D-988B-5ADBC19C1A44}" dt="2025-09-01T14:13:46.524" v="9871" actId="47"/>
        <pc:sldMkLst>
          <pc:docMk/>
          <pc:sldMk cId="273887704" sldId="2147196312"/>
        </pc:sldMkLst>
      </pc:sldChg>
      <pc:sldChg chg="modSp del mod">
        <pc:chgData name="Andreas Holmgren" userId="e16a8c9e-d9a5-4622-a576-2f608cbe6034" providerId="ADAL" clId="{323D3F8E-A5AB-4B6D-988B-5ADBC19C1A44}" dt="2025-09-01T14:13:46.524" v="9871" actId="47"/>
        <pc:sldMkLst>
          <pc:docMk/>
          <pc:sldMk cId="1216940371" sldId="2147196313"/>
        </pc:sldMkLst>
      </pc:sldChg>
      <pc:sldChg chg="addSp modSp new del mod modShow">
        <pc:chgData name="Andreas Holmgren" userId="e16a8c9e-d9a5-4622-a576-2f608cbe6034" providerId="ADAL" clId="{323D3F8E-A5AB-4B6D-988B-5ADBC19C1A44}" dt="2025-09-01T14:13:46.524" v="9871" actId="47"/>
        <pc:sldMkLst>
          <pc:docMk/>
          <pc:sldMk cId="2991515279" sldId="2147196314"/>
        </pc:sldMkLst>
      </pc:sldChg>
      <pc:sldChg chg="modSp add mod">
        <pc:chgData name="Andreas Holmgren" userId="e16a8c9e-d9a5-4622-a576-2f608cbe6034" providerId="ADAL" clId="{323D3F8E-A5AB-4B6D-988B-5ADBC19C1A44}" dt="2025-08-27T08:49:27.346" v="29" actId="20577"/>
        <pc:sldMkLst>
          <pc:docMk/>
          <pc:sldMk cId="2487206897" sldId="2147196315"/>
        </pc:sldMkLst>
      </pc:sldChg>
      <pc:sldChg chg="modSp new mod">
        <pc:chgData name="Andreas Holmgren" userId="e16a8c9e-d9a5-4622-a576-2f608cbe6034" providerId="ADAL" clId="{323D3F8E-A5AB-4B6D-988B-5ADBC19C1A44}" dt="2025-08-27T08:50:47.680" v="239" actId="20577"/>
        <pc:sldMkLst>
          <pc:docMk/>
          <pc:sldMk cId="2467779143" sldId="2147196316"/>
        </pc:sldMkLst>
      </pc:sldChg>
      <pc:sldChg chg="add">
        <pc:chgData name="Andreas Holmgren" userId="e16a8c9e-d9a5-4622-a576-2f608cbe6034" providerId="ADAL" clId="{323D3F8E-A5AB-4B6D-988B-5ADBC19C1A44}" dt="2025-08-27T08:50:04.195" v="47"/>
        <pc:sldMkLst>
          <pc:docMk/>
          <pc:sldMk cId="1608957189" sldId="2147196317"/>
        </pc:sldMkLst>
      </pc:sldChg>
      <pc:sldChg chg="add">
        <pc:chgData name="Andreas Holmgren" userId="e16a8c9e-d9a5-4622-a576-2f608cbe6034" providerId="ADAL" clId="{323D3F8E-A5AB-4B6D-988B-5ADBC19C1A44}" dt="2025-09-23T14:03:58.546" v="25752"/>
        <pc:sldMkLst>
          <pc:docMk/>
          <pc:sldMk cId="2232160922" sldId="2147196319"/>
        </pc:sldMkLst>
      </pc:sldChg>
      <pc:sldChg chg="del">
        <pc:chgData name="Andreas Holmgren" userId="e16a8c9e-d9a5-4622-a576-2f608cbe6034" providerId="ADAL" clId="{323D3F8E-A5AB-4B6D-988B-5ADBC19C1A44}" dt="2025-09-23T14:03:53.134" v="25751" actId="2696"/>
        <pc:sldMkLst>
          <pc:docMk/>
          <pc:sldMk cId="2929979879" sldId="2147196319"/>
        </pc:sldMkLst>
      </pc:sldChg>
      <pc:sldChg chg="addSp delSp modSp add mod">
        <pc:chgData name="Andreas Holmgren" userId="e16a8c9e-d9a5-4622-a576-2f608cbe6034" providerId="ADAL" clId="{323D3F8E-A5AB-4B6D-988B-5ADBC19C1A44}" dt="2025-09-23T14:19:02.417" v="26191" actId="20577"/>
        <pc:sldMkLst>
          <pc:docMk/>
          <pc:sldMk cId="876847037" sldId="2147196342"/>
        </pc:sldMkLst>
      </pc:sldChg>
      <pc:sldChg chg="addSp delSp modSp new del mod">
        <pc:chgData name="Andreas Holmgren" userId="e16a8c9e-d9a5-4622-a576-2f608cbe6034" providerId="ADAL" clId="{323D3F8E-A5AB-4B6D-988B-5ADBC19C1A44}" dt="2025-09-01T14:13:46.524" v="9871" actId="47"/>
        <pc:sldMkLst>
          <pc:docMk/>
          <pc:sldMk cId="1284807872" sldId="2147196344"/>
        </pc:sldMkLst>
      </pc:sldChg>
      <pc:sldChg chg="delSp modSp add mod">
        <pc:chgData name="Andreas Holmgren" userId="e16a8c9e-d9a5-4622-a576-2f608cbe6034" providerId="ADAL" clId="{323D3F8E-A5AB-4B6D-988B-5ADBC19C1A44}" dt="2025-08-29T13:56:04.251" v="5075" actId="14100"/>
        <pc:sldMkLst>
          <pc:docMk/>
          <pc:sldMk cId="402214606" sldId="2147196345"/>
        </pc:sldMkLst>
      </pc:sldChg>
      <pc:sldChg chg="addSp delSp modSp del mod">
        <pc:chgData name="Andreas Holmgren" userId="e16a8c9e-d9a5-4622-a576-2f608cbe6034" providerId="ADAL" clId="{323D3F8E-A5AB-4B6D-988B-5ADBC19C1A44}" dt="2025-09-15T12:06:46.355" v="24942" actId="2696"/>
        <pc:sldMkLst>
          <pc:docMk/>
          <pc:sldMk cId="1505922916" sldId="2147196346"/>
        </pc:sldMkLst>
      </pc:sldChg>
      <pc:sldChg chg="addSp modSp new mod">
        <pc:chgData name="Andreas Holmgren" userId="e16a8c9e-d9a5-4622-a576-2f608cbe6034" providerId="ADAL" clId="{323D3F8E-A5AB-4B6D-988B-5ADBC19C1A44}" dt="2025-09-01T12:18:26.972" v="5800" actId="20577"/>
        <pc:sldMkLst>
          <pc:docMk/>
          <pc:sldMk cId="1399133083" sldId="2147196347"/>
        </pc:sldMkLst>
      </pc:sldChg>
      <pc:sldChg chg="new del">
        <pc:chgData name="Andreas Holmgren" userId="e16a8c9e-d9a5-4622-a576-2f608cbe6034" providerId="ADAL" clId="{323D3F8E-A5AB-4B6D-988B-5ADBC19C1A44}" dt="2025-09-01T12:44:21.713" v="6018" actId="47"/>
        <pc:sldMkLst>
          <pc:docMk/>
          <pc:sldMk cId="1627588956" sldId="2147196348"/>
        </pc:sldMkLst>
      </pc:sldChg>
      <pc:sldChg chg="add">
        <pc:chgData name="Andreas Holmgren" userId="e16a8c9e-d9a5-4622-a576-2f608cbe6034" providerId="ADAL" clId="{323D3F8E-A5AB-4B6D-988B-5ADBC19C1A44}" dt="2025-09-01T12:47:46.120" v="6042"/>
        <pc:sldMkLst>
          <pc:docMk/>
          <pc:sldMk cId="3619732444" sldId="2147196348"/>
        </pc:sldMkLst>
      </pc:sldChg>
      <pc:sldChg chg="add">
        <pc:chgData name="Andreas Holmgren" userId="e16a8c9e-d9a5-4622-a576-2f608cbe6034" providerId="ADAL" clId="{323D3F8E-A5AB-4B6D-988B-5ADBC19C1A44}" dt="2025-09-01T12:47:48.726" v="6043"/>
        <pc:sldMkLst>
          <pc:docMk/>
          <pc:sldMk cId="3224328574" sldId="2147196349"/>
        </pc:sldMkLst>
      </pc:sldChg>
      <pc:sldChg chg="add">
        <pc:chgData name="Andreas Holmgren" userId="e16a8c9e-d9a5-4622-a576-2f608cbe6034" providerId="ADAL" clId="{323D3F8E-A5AB-4B6D-988B-5ADBC19C1A44}" dt="2025-09-01T12:47:52.535" v="6044"/>
        <pc:sldMkLst>
          <pc:docMk/>
          <pc:sldMk cId="2462486990" sldId="2147196350"/>
        </pc:sldMkLst>
      </pc:sldChg>
      <pc:sldChg chg="add">
        <pc:chgData name="Andreas Holmgren" userId="e16a8c9e-d9a5-4622-a576-2f608cbe6034" providerId="ADAL" clId="{323D3F8E-A5AB-4B6D-988B-5ADBC19C1A44}" dt="2025-09-01T12:47:55.681" v="6045"/>
        <pc:sldMkLst>
          <pc:docMk/>
          <pc:sldMk cId="4171800537" sldId="2147196351"/>
        </pc:sldMkLst>
      </pc:sldChg>
      <pc:sldChg chg="add">
        <pc:chgData name="Andreas Holmgren" userId="e16a8c9e-d9a5-4622-a576-2f608cbe6034" providerId="ADAL" clId="{323D3F8E-A5AB-4B6D-988B-5ADBC19C1A44}" dt="2025-09-01T12:47:58.634" v="6046"/>
        <pc:sldMkLst>
          <pc:docMk/>
          <pc:sldMk cId="1395204409" sldId="2147196352"/>
        </pc:sldMkLst>
      </pc:sldChg>
      <pc:sldChg chg="add">
        <pc:chgData name="Andreas Holmgren" userId="e16a8c9e-d9a5-4622-a576-2f608cbe6034" providerId="ADAL" clId="{323D3F8E-A5AB-4B6D-988B-5ADBC19C1A44}" dt="2025-09-01T12:48:05.843" v="6047"/>
        <pc:sldMkLst>
          <pc:docMk/>
          <pc:sldMk cId="2664388954" sldId="2147196353"/>
        </pc:sldMkLst>
      </pc:sldChg>
      <pc:sldChg chg="addSp delSp modSp add mod">
        <pc:chgData name="Andreas Holmgren" userId="e16a8c9e-d9a5-4622-a576-2f608cbe6034" providerId="ADAL" clId="{323D3F8E-A5AB-4B6D-988B-5ADBC19C1A44}" dt="2025-10-01T06:12:57.015" v="30983" actId="20577"/>
        <pc:sldMkLst>
          <pc:docMk/>
          <pc:sldMk cId="2656727384" sldId="2147196354"/>
        </pc:sldMkLst>
        <pc:spChg chg="mod">
          <ac:chgData name="Andreas Holmgren" userId="e16a8c9e-d9a5-4622-a576-2f608cbe6034" providerId="ADAL" clId="{323D3F8E-A5AB-4B6D-988B-5ADBC19C1A44}" dt="2025-10-01T06:12:57.015" v="30983" actId="20577"/>
          <ac:spMkLst>
            <pc:docMk/>
            <pc:sldMk cId="2656727384" sldId="2147196354"/>
            <ac:spMk id="4" creationId="{5A79B50F-BBFC-5977-4705-D3E1090FEDE8}"/>
          </ac:spMkLst>
        </pc:spChg>
      </pc:sldChg>
      <pc:sldChg chg="delSp modSp add del mod">
        <pc:chgData name="Andreas Holmgren" userId="e16a8c9e-d9a5-4622-a576-2f608cbe6034" providerId="ADAL" clId="{323D3F8E-A5AB-4B6D-988B-5ADBC19C1A44}" dt="2025-09-01T14:13:46.524" v="9871" actId="47"/>
        <pc:sldMkLst>
          <pc:docMk/>
          <pc:sldMk cId="183576389" sldId="2147196355"/>
        </pc:sldMkLst>
      </pc:sldChg>
      <pc:sldChg chg="addSp modSp new del mod">
        <pc:chgData name="Andreas Holmgren" userId="e16a8c9e-d9a5-4622-a576-2f608cbe6034" providerId="ADAL" clId="{323D3F8E-A5AB-4B6D-988B-5ADBC19C1A44}" dt="2025-09-09T08:41:55.443" v="17484" actId="47"/>
        <pc:sldMkLst>
          <pc:docMk/>
          <pc:sldMk cId="3325782408" sldId="2147196362"/>
        </pc:sldMkLst>
      </pc:sldChg>
      <pc:sldChg chg="addSp delSp modSp new del mod">
        <pc:chgData name="Andreas Holmgren" userId="e16a8c9e-d9a5-4622-a576-2f608cbe6034" providerId="ADAL" clId="{323D3F8E-A5AB-4B6D-988B-5ADBC19C1A44}" dt="2025-09-15T12:05:11.539" v="24941" actId="2696"/>
        <pc:sldMkLst>
          <pc:docMk/>
          <pc:sldMk cId="4229781021" sldId="2147196364"/>
        </pc:sldMkLst>
      </pc:sldChg>
      <pc:sldChg chg="modSp add mod">
        <pc:chgData name="Andreas Holmgren" userId="e16a8c9e-d9a5-4622-a576-2f608cbe6034" providerId="ADAL" clId="{323D3F8E-A5AB-4B6D-988B-5ADBC19C1A44}" dt="2025-09-09T06:34:31.259" v="15946" actId="6549"/>
        <pc:sldMkLst>
          <pc:docMk/>
          <pc:sldMk cId="623087934" sldId="2147196365"/>
        </pc:sldMkLst>
      </pc:sldChg>
      <pc:sldChg chg="modSp add mod">
        <pc:chgData name="Andreas Holmgren" userId="e16a8c9e-d9a5-4622-a576-2f608cbe6034" providerId="ADAL" clId="{323D3F8E-A5AB-4B6D-988B-5ADBC19C1A44}" dt="2025-09-30T07:18:33.063" v="29584" actId="20577"/>
        <pc:sldMkLst>
          <pc:docMk/>
          <pc:sldMk cId="3013536863" sldId="2147196366"/>
        </pc:sldMkLst>
      </pc:sldChg>
      <pc:sldChg chg="addSp delSp modSp new mod ord">
        <pc:chgData name="Andreas Holmgren" userId="e16a8c9e-d9a5-4622-a576-2f608cbe6034" providerId="ADAL" clId="{323D3F8E-A5AB-4B6D-988B-5ADBC19C1A44}" dt="2025-09-12T09:51:44.285" v="21940"/>
        <pc:sldMkLst>
          <pc:docMk/>
          <pc:sldMk cId="485087548" sldId="2147196367"/>
        </pc:sldMkLst>
      </pc:sldChg>
      <pc:sldChg chg="addSp modSp new mod">
        <pc:chgData name="Andreas Holmgren" userId="e16a8c9e-d9a5-4622-a576-2f608cbe6034" providerId="ADAL" clId="{323D3F8E-A5AB-4B6D-988B-5ADBC19C1A44}" dt="2025-09-09T11:48:54.096" v="19916" actId="14100"/>
        <pc:sldMkLst>
          <pc:docMk/>
          <pc:sldMk cId="951071941" sldId="2147196368"/>
        </pc:sldMkLst>
      </pc:sldChg>
      <pc:sldChg chg="modSp new mod">
        <pc:chgData name="Andreas Holmgren" userId="e16a8c9e-d9a5-4622-a576-2f608cbe6034" providerId="ADAL" clId="{323D3F8E-A5AB-4B6D-988B-5ADBC19C1A44}" dt="2025-09-29T14:22:17.172" v="29329" actId="2711"/>
        <pc:sldMkLst>
          <pc:docMk/>
          <pc:sldMk cId="11402767" sldId="2147196369"/>
        </pc:sldMkLst>
      </pc:sldChg>
      <pc:sldChg chg="modSp add mod">
        <pc:chgData name="Andreas Holmgren" userId="e16a8c9e-d9a5-4622-a576-2f608cbe6034" providerId="ADAL" clId="{323D3F8E-A5AB-4B6D-988B-5ADBC19C1A44}" dt="2025-09-29T14:21:04.347" v="29318" actId="20577"/>
        <pc:sldMkLst>
          <pc:docMk/>
          <pc:sldMk cId="2566301195" sldId="2147196370"/>
        </pc:sldMkLst>
      </pc:sldChg>
      <pc:sldChg chg="addSp delSp modSp add mod ord">
        <pc:chgData name="Andreas Holmgren" userId="e16a8c9e-d9a5-4622-a576-2f608cbe6034" providerId="ADAL" clId="{323D3F8E-A5AB-4B6D-988B-5ADBC19C1A44}" dt="2025-09-09T13:38:14.249" v="20337"/>
        <pc:sldMkLst>
          <pc:docMk/>
          <pc:sldMk cId="289268307" sldId="2147196371"/>
        </pc:sldMkLst>
      </pc:sldChg>
      <pc:sldChg chg="addSp modSp new mod ord">
        <pc:chgData name="Andreas Holmgren" userId="e16a8c9e-d9a5-4622-a576-2f608cbe6034" providerId="ADAL" clId="{323D3F8E-A5AB-4B6D-988B-5ADBC19C1A44}" dt="2025-09-30T07:30:05.473" v="29857" actId="14100"/>
        <pc:sldMkLst>
          <pc:docMk/>
          <pc:sldMk cId="1776719287" sldId="2147196372"/>
        </pc:sldMkLst>
      </pc:sldChg>
      <pc:sldChg chg="addSp delSp modSp new mod">
        <pc:chgData name="Andreas Holmgren" userId="e16a8c9e-d9a5-4622-a576-2f608cbe6034" providerId="ADAL" clId="{323D3F8E-A5AB-4B6D-988B-5ADBC19C1A44}" dt="2025-09-23T13:56:27.362" v="25674" actId="20577"/>
        <pc:sldMkLst>
          <pc:docMk/>
          <pc:sldMk cId="1347584469" sldId="2147196373"/>
        </pc:sldMkLst>
      </pc:sldChg>
      <pc:sldChg chg="modSp add mod">
        <pc:chgData name="Andreas Holmgren" userId="e16a8c9e-d9a5-4622-a576-2f608cbe6034" providerId="ADAL" clId="{323D3F8E-A5AB-4B6D-988B-5ADBC19C1A44}" dt="2025-09-12T09:48:55.594" v="21938" actId="20577"/>
        <pc:sldMkLst>
          <pc:docMk/>
          <pc:sldMk cId="1447636817" sldId="2147196374"/>
        </pc:sldMkLst>
      </pc:sldChg>
      <pc:sldChg chg="addSp delSp modSp mod modAnim">
        <pc:chgData name="Andreas Holmgren" userId="e16a8c9e-d9a5-4622-a576-2f608cbe6034" providerId="ADAL" clId="{323D3F8E-A5AB-4B6D-988B-5ADBC19C1A44}" dt="2025-10-01T06:26:00.112" v="31207"/>
        <pc:sldMkLst>
          <pc:docMk/>
          <pc:sldMk cId="2692138671" sldId="2147196374"/>
        </pc:sldMkLst>
        <pc:spChg chg="add mod">
          <ac:chgData name="Andreas Holmgren" userId="e16a8c9e-d9a5-4622-a576-2f608cbe6034" providerId="ADAL" clId="{323D3F8E-A5AB-4B6D-988B-5ADBC19C1A44}" dt="2025-10-01T06:25:52.545" v="31205" actId="14100"/>
          <ac:spMkLst>
            <pc:docMk/>
            <pc:sldMk cId="2692138671" sldId="2147196374"/>
            <ac:spMk id="6" creationId="{8BE1579F-CCB9-4441-F10D-E700276EC045}"/>
          </ac:spMkLst>
        </pc:spChg>
        <pc:spChg chg="add mod">
          <ac:chgData name="Andreas Holmgren" userId="e16a8c9e-d9a5-4622-a576-2f608cbe6034" providerId="ADAL" clId="{323D3F8E-A5AB-4B6D-988B-5ADBC19C1A44}" dt="2025-10-01T06:25:54.876" v="31206" actId="14100"/>
          <ac:spMkLst>
            <pc:docMk/>
            <pc:sldMk cId="2692138671" sldId="2147196374"/>
            <ac:spMk id="7" creationId="{ABEFE3D5-1DD7-3251-D5B5-58CAFCFA5408}"/>
          </ac:spMkLst>
        </pc:spChg>
        <pc:graphicFrameChg chg="mod modGraphic">
          <ac:chgData name="Andreas Holmgren" userId="e16a8c9e-d9a5-4622-a576-2f608cbe6034" providerId="ADAL" clId="{323D3F8E-A5AB-4B6D-988B-5ADBC19C1A44}" dt="2025-10-01T06:24:01.356" v="31034" actId="1076"/>
          <ac:graphicFrameMkLst>
            <pc:docMk/>
            <pc:sldMk cId="2692138671" sldId="2147196374"/>
            <ac:graphicFrameMk id="4" creationId="{D9D887AA-EF21-1E0E-4813-0FB07531E8D9}"/>
          </ac:graphicFrameMkLst>
        </pc:graphicFrameChg>
      </pc:sldChg>
      <pc:sldChg chg="addSp modSp new mod">
        <pc:chgData name="Andreas Holmgren" userId="e16a8c9e-d9a5-4622-a576-2f608cbe6034" providerId="ADAL" clId="{323D3F8E-A5AB-4B6D-988B-5ADBC19C1A44}" dt="2025-09-12T10:03:48.469" v="22264" actId="20577"/>
        <pc:sldMkLst>
          <pc:docMk/>
          <pc:sldMk cId="384515376" sldId="2147196375"/>
        </pc:sldMkLst>
      </pc:sldChg>
      <pc:sldChg chg="del">
        <pc:chgData name="Andreas Holmgren" userId="e16a8c9e-d9a5-4622-a576-2f608cbe6034" providerId="ADAL" clId="{323D3F8E-A5AB-4B6D-988B-5ADBC19C1A44}" dt="2025-09-15T12:06:46.355" v="24942" actId="2696"/>
        <pc:sldMkLst>
          <pc:docMk/>
          <pc:sldMk cId="296560523" sldId="2147196376"/>
        </pc:sldMkLst>
      </pc:sldChg>
      <pc:sldChg chg="addSp delSp modSp new mod">
        <pc:chgData name="Andreas Holmgren" userId="e16a8c9e-d9a5-4622-a576-2f608cbe6034" providerId="ADAL" clId="{323D3F8E-A5AB-4B6D-988B-5ADBC19C1A44}" dt="2025-09-16T09:47:58.018" v="25648" actId="1076"/>
        <pc:sldMkLst>
          <pc:docMk/>
          <pc:sldMk cId="1121521704" sldId="2147196376"/>
        </pc:sldMkLst>
      </pc:sldChg>
      <pc:sldChg chg="add del">
        <pc:chgData name="Andreas Holmgren" userId="e16a8c9e-d9a5-4622-a576-2f608cbe6034" providerId="ADAL" clId="{323D3F8E-A5AB-4B6D-988B-5ADBC19C1A44}" dt="2025-09-16T09:43:28.679" v="25244" actId="47"/>
        <pc:sldMkLst>
          <pc:docMk/>
          <pc:sldMk cId="377876912" sldId="2147196377"/>
        </pc:sldMkLst>
      </pc:sldChg>
      <pc:sldChg chg="add del">
        <pc:chgData name="Andreas Holmgren" userId="e16a8c9e-d9a5-4622-a576-2f608cbe6034" providerId="ADAL" clId="{323D3F8E-A5AB-4B6D-988B-5ADBC19C1A44}" dt="2025-09-23T14:04:54.277" v="25802" actId="47"/>
        <pc:sldMkLst>
          <pc:docMk/>
          <pc:sldMk cId="4045438381" sldId="2147196377"/>
        </pc:sldMkLst>
      </pc:sldChg>
      <pc:sldChg chg="modSp add mod">
        <pc:chgData name="Andreas Holmgren" userId="e16a8c9e-d9a5-4622-a576-2f608cbe6034" providerId="ADAL" clId="{323D3F8E-A5AB-4B6D-988B-5ADBC19C1A44}" dt="2025-09-23T14:04:51.860" v="25801" actId="20577"/>
        <pc:sldMkLst>
          <pc:docMk/>
          <pc:sldMk cId="3850128363" sldId="2147196378"/>
        </pc:sldMkLst>
      </pc:sldChg>
      <pc:sldChg chg="add del">
        <pc:chgData name="Andreas Holmgren" userId="e16a8c9e-d9a5-4622-a576-2f608cbe6034" providerId="ADAL" clId="{323D3F8E-A5AB-4B6D-988B-5ADBC19C1A44}" dt="2025-09-24T12:24:53.807" v="27548" actId="2696"/>
        <pc:sldMkLst>
          <pc:docMk/>
          <pc:sldMk cId="3646143042" sldId="2147196379"/>
        </pc:sldMkLst>
      </pc:sldChg>
      <pc:sldChg chg="addSp delSp modSp add del mod delAnim">
        <pc:chgData name="Andreas Holmgren" userId="e16a8c9e-d9a5-4622-a576-2f608cbe6034" providerId="ADAL" clId="{323D3F8E-A5AB-4B6D-988B-5ADBC19C1A44}" dt="2025-09-24T12:24:53.807" v="27548" actId="2696"/>
        <pc:sldMkLst>
          <pc:docMk/>
          <pc:sldMk cId="2374368491" sldId="2147196380"/>
        </pc:sldMkLst>
      </pc:sldChg>
      <pc:sldChg chg="modSp mod ord">
        <pc:chgData name="Andreas Holmgren" userId="e16a8c9e-d9a5-4622-a576-2f608cbe6034" providerId="ADAL" clId="{323D3F8E-A5AB-4B6D-988B-5ADBC19C1A44}" dt="2025-09-24T06:07:03.768" v="26254"/>
        <pc:sldMkLst>
          <pc:docMk/>
          <pc:sldMk cId="2313634219" sldId="2147196381"/>
        </pc:sldMkLst>
      </pc:sldChg>
      <pc:sldChg chg="modSp mod">
        <pc:chgData name="Andreas Holmgren" userId="e16a8c9e-d9a5-4622-a576-2f608cbe6034" providerId="ADAL" clId="{323D3F8E-A5AB-4B6D-988B-5ADBC19C1A44}" dt="2025-10-16T09:11:31.601" v="32189" actId="14100"/>
        <pc:sldMkLst>
          <pc:docMk/>
          <pc:sldMk cId="1801324324" sldId="2147196382"/>
        </pc:sldMkLst>
        <pc:spChg chg="mod">
          <ac:chgData name="Andreas Holmgren" userId="e16a8c9e-d9a5-4622-a576-2f608cbe6034" providerId="ADAL" clId="{323D3F8E-A5AB-4B6D-988B-5ADBC19C1A44}" dt="2025-10-01T07:36:46.380" v="32004" actId="207"/>
          <ac:spMkLst>
            <pc:docMk/>
            <pc:sldMk cId="1801324324" sldId="2147196382"/>
            <ac:spMk id="6" creationId="{A184AFD6-77D7-F1B3-AA04-F218573C1D4C}"/>
          </ac:spMkLst>
        </pc:spChg>
        <pc:spChg chg="mod">
          <ac:chgData name="Andreas Holmgren" userId="e16a8c9e-d9a5-4622-a576-2f608cbe6034" providerId="ADAL" clId="{323D3F8E-A5AB-4B6D-988B-5ADBC19C1A44}" dt="2025-10-01T07:36:46.380" v="32004" actId="207"/>
          <ac:spMkLst>
            <pc:docMk/>
            <pc:sldMk cId="1801324324" sldId="2147196382"/>
            <ac:spMk id="10" creationId="{6E4CEADB-621B-B208-4EF5-1951CEC9BF3E}"/>
          </ac:spMkLst>
        </pc:spChg>
        <pc:spChg chg="mod">
          <ac:chgData name="Andreas Holmgren" userId="e16a8c9e-d9a5-4622-a576-2f608cbe6034" providerId="ADAL" clId="{323D3F8E-A5AB-4B6D-988B-5ADBC19C1A44}" dt="2025-10-01T07:36:46.380" v="32004" actId="207"/>
          <ac:spMkLst>
            <pc:docMk/>
            <pc:sldMk cId="1801324324" sldId="2147196382"/>
            <ac:spMk id="14" creationId="{F4AF74BC-7E13-2271-6AEB-ABA86052CC3B}"/>
          </ac:spMkLst>
        </pc:spChg>
        <pc:spChg chg="mod">
          <ac:chgData name="Andreas Holmgren" userId="e16a8c9e-d9a5-4622-a576-2f608cbe6034" providerId="ADAL" clId="{323D3F8E-A5AB-4B6D-988B-5ADBC19C1A44}" dt="2025-10-16T09:11:31.601" v="32189" actId="14100"/>
          <ac:spMkLst>
            <pc:docMk/>
            <pc:sldMk cId="1801324324" sldId="2147196382"/>
            <ac:spMk id="36" creationId="{05E21527-E9AC-8DBF-8719-592493400F68}"/>
          </ac:spMkLst>
        </pc:spChg>
        <pc:graphicFrameChg chg="modGraphic">
          <ac:chgData name="Andreas Holmgren" userId="e16a8c9e-d9a5-4622-a576-2f608cbe6034" providerId="ADAL" clId="{323D3F8E-A5AB-4B6D-988B-5ADBC19C1A44}" dt="2025-10-01T04:51:44.713" v="30508" actId="20577"/>
          <ac:graphicFrameMkLst>
            <pc:docMk/>
            <pc:sldMk cId="1801324324" sldId="2147196382"/>
            <ac:graphicFrameMk id="4" creationId="{F87B383E-6CFE-538F-9DE3-77B17E6BE1E5}"/>
          </ac:graphicFrameMkLst>
        </pc:graphicFrameChg>
      </pc:sldChg>
      <pc:sldChg chg="add">
        <pc:chgData name="Andreas Holmgren" userId="e16a8c9e-d9a5-4622-a576-2f608cbe6034" providerId="ADAL" clId="{323D3F8E-A5AB-4B6D-988B-5ADBC19C1A44}" dt="2025-09-24T06:14:51.879" v="26325"/>
        <pc:sldMkLst>
          <pc:docMk/>
          <pc:sldMk cId="3091518358" sldId="2147196384"/>
        </pc:sldMkLst>
      </pc:sldChg>
      <pc:sldChg chg="del">
        <pc:chgData name="Andreas Holmgren" userId="e16a8c9e-d9a5-4622-a576-2f608cbe6034" providerId="ADAL" clId="{323D3F8E-A5AB-4B6D-988B-5ADBC19C1A44}" dt="2025-09-24T06:52:47.306" v="27538" actId="47"/>
        <pc:sldMkLst>
          <pc:docMk/>
          <pc:sldMk cId="3091518358" sldId="2147196385"/>
        </pc:sldMkLst>
      </pc:sldChg>
      <pc:sldChg chg="addSp delSp modSp new mod modAnim">
        <pc:chgData name="Andreas Holmgren" userId="e16a8c9e-d9a5-4622-a576-2f608cbe6034" providerId="ADAL" clId="{323D3F8E-A5AB-4B6D-988B-5ADBC19C1A44}" dt="2025-09-24T06:16:20.913" v="26330"/>
        <pc:sldMkLst>
          <pc:docMk/>
          <pc:sldMk cId="233376162" sldId="2147196386"/>
        </pc:sldMkLst>
      </pc:sldChg>
      <pc:sldChg chg="add del">
        <pc:chgData name="Andreas Holmgren" userId="e16a8c9e-d9a5-4622-a576-2f608cbe6034" providerId="ADAL" clId="{323D3F8E-A5AB-4B6D-988B-5ADBC19C1A44}" dt="2025-09-29T14:23:47.510" v="29331" actId="47"/>
        <pc:sldMkLst>
          <pc:docMk/>
          <pc:sldMk cId="768635329" sldId="2147196387"/>
        </pc:sldMkLst>
      </pc:sldChg>
      <pc:sldChg chg="addSp delSp modSp add del mod">
        <pc:chgData name="Andreas Holmgren" userId="e16a8c9e-d9a5-4622-a576-2f608cbe6034" providerId="ADAL" clId="{323D3F8E-A5AB-4B6D-988B-5ADBC19C1A44}" dt="2025-09-24T06:53:09.187" v="27539" actId="2696"/>
        <pc:sldMkLst>
          <pc:docMk/>
          <pc:sldMk cId="2441621570" sldId="2147196387"/>
        </pc:sldMkLst>
      </pc:sldChg>
      <pc:sldChg chg="add del">
        <pc:chgData name="Andreas Holmgren" userId="e16a8c9e-d9a5-4622-a576-2f608cbe6034" providerId="ADAL" clId="{323D3F8E-A5AB-4B6D-988B-5ADBC19C1A44}" dt="2025-09-24T06:17:49.973" v="26334"/>
        <pc:sldMkLst>
          <pc:docMk/>
          <pc:sldMk cId="2986769073" sldId="2147196387"/>
        </pc:sldMkLst>
      </pc:sldChg>
      <pc:sldChg chg="del">
        <pc:chgData name="Andreas Holmgren" userId="e16a8c9e-d9a5-4622-a576-2f608cbe6034" providerId="ADAL" clId="{323D3F8E-A5AB-4B6D-988B-5ADBC19C1A44}" dt="2025-09-24T12:24:53.807" v="27548" actId="2696"/>
        <pc:sldMkLst>
          <pc:docMk/>
          <pc:sldMk cId="735721135" sldId="2147196390"/>
        </pc:sldMkLst>
      </pc:sldChg>
      <pc:sldChg chg="del">
        <pc:chgData name="Andreas Holmgren" userId="e16a8c9e-d9a5-4622-a576-2f608cbe6034" providerId="ADAL" clId="{323D3F8E-A5AB-4B6D-988B-5ADBC19C1A44}" dt="2025-09-24T12:24:53.807" v="27548" actId="2696"/>
        <pc:sldMkLst>
          <pc:docMk/>
          <pc:sldMk cId="1050740817" sldId="2147196391"/>
        </pc:sldMkLst>
      </pc:sldChg>
      <pc:sldChg chg="del">
        <pc:chgData name="Andreas Holmgren" userId="e16a8c9e-d9a5-4622-a576-2f608cbe6034" providerId="ADAL" clId="{323D3F8E-A5AB-4B6D-988B-5ADBC19C1A44}" dt="2025-09-24T12:24:53.807" v="27548" actId="2696"/>
        <pc:sldMkLst>
          <pc:docMk/>
          <pc:sldMk cId="1897039452" sldId="2147196392"/>
        </pc:sldMkLst>
      </pc:sldChg>
      <pc:sldChg chg="del">
        <pc:chgData name="Andreas Holmgren" userId="e16a8c9e-d9a5-4622-a576-2f608cbe6034" providerId="ADAL" clId="{323D3F8E-A5AB-4B6D-988B-5ADBC19C1A44}" dt="2025-09-24T12:24:53.807" v="27548" actId="2696"/>
        <pc:sldMkLst>
          <pc:docMk/>
          <pc:sldMk cId="1485627981" sldId="2147196393"/>
        </pc:sldMkLst>
      </pc:sldChg>
      <pc:sldChg chg="ord">
        <pc:chgData name="Andreas Holmgren" userId="e16a8c9e-d9a5-4622-a576-2f608cbe6034" providerId="ADAL" clId="{323D3F8E-A5AB-4B6D-988B-5ADBC19C1A44}" dt="2025-09-29T11:06:47.595" v="27837"/>
        <pc:sldMkLst>
          <pc:docMk/>
          <pc:sldMk cId="2806710961" sldId="2147196401"/>
        </pc:sldMkLst>
      </pc:sldChg>
      <pc:sldChg chg="ord">
        <pc:chgData name="Andreas Holmgren" userId="e16a8c9e-d9a5-4622-a576-2f608cbe6034" providerId="ADAL" clId="{323D3F8E-A5AB-4B6D-988B-5ADBC19C1A44}" dt="2025-09-29T11:06:47.595" v="27837"/>
        <pc:sldMkLst>
          <pc:docMk/>
          <pc:sldMk cId="52224125" sldId="2147196402"/>
        </pc:sldMkLst>
      </pc:sldChg>
      <pc:sldChg chg="ord">
        <pc:chgData name="Andreas Holmgren" userId="e16a8c9e-d9a5-4622-a576-2f608cbe6034" providerId="ADAL" clId="{323D3F8E-A5AB-4B6D-988B-5ADBC19C1A44}" dt="2025-09-29T11:06:47.595" v="27837"/>
        <pc:sldMkLst>
          <pc:docMk/>
          <pc:sldMk cId="180043055" sldId="2147196403"/>
        </pc:sldMkLst>
      </pc:sldChg>
      <pc:sldChg chg="ord">
        <pc:chgData name="Andreas Holmgren" userId="e16a8c9e-d9a5-4622-a576-2f608cbe6034" providerId="ADAL" clId="{323D3F8E-A5AB-4B6D-988B-5ADBC19C1A44}" dt="2025-09-29T11:06:47.595" v="27837"/>
        <pc:sldMkLst>
          <pc:docMk/>
          <pc:sldMk cId="574258180" sldId="2147196404"/>
        </pc:sldMkLst>
      </pc:sldChg>
      <pc:sldChg chg="delSp modSp add mod delAnim">
        <pc:chgData name="Andreas Holmgren" userId="e16a8c9e-d9a5-4622-a576-2f608cbe6034" providerId="ADAL" clId="{323D3F8E-A5AB-4B6D-988B-5ADBC19C1A44}" dt="2025-10-01T07:37:18.386" v="32007" actId="207"/>
        <pc:sldMkLst>
          <pc:docMk/>
          <pc:sldMk cId="2742620930" sldId="2147196405"/>
        </pc:sldMkLst>
        <pc:spChg chg="mod">
          <ac:chgData name="Andreas Holmgren" userId="e16a8c9e-d9a5-4622-a576-2f608cbe6034" providerId="ADAL" clId="{323D3F8E-A5AB-4B6D-988B-5ADBC19C1A44}" dt="2025-10-01T07:37:18.386" v="32007" actId="207"/>
          <ac:spMkLst>
            <pc:docMk/>
            <pc:sldMk cId="2742620930" sldId="2147196405"/>
            <ac:spMk id="6" creationId="{DB68EED3-5DDE-8CF2-2263-953C32F128EA}"/>
          </ac:spMkLst>
        </pc:spChg>
        <pc:spChg chg="mod">
          <ac:chgData name="Andreas Holmgren" userId="e16a8c9e-d9a5-4622-a576-2f608cbe6034" providerId="ADAL" clId="{323D3F8E-A5AB-4B6D-988B-5ADBC19C1A44}" dt="2025-10-01T07:37:18.386" v="32007" actId="207"/>
          <ac:spMkLst>
            <pc:docMk/>
            <pc:sldMk cId="2742620930" sldId="2147196405"/>
            <ac:spMk id="10" creationId="{B908B4A6-73F3-C595-D39D-4B6FD03FF030}"/>
          </ac:spMkLst>
        </pc:spChg>
        <pc:spChg chg="mod">
          <ac:chgData name="Andreas Holmgren" userId="e16a8c9e-d9a5-4622-a576-2f608cbe6034" providerId="ADAL" clId="{323D3F8E-A5AB-4B6D-988B-5ADBC19C1A44}" dt="2025-10-01T07:37:18.386" v="32007" actId="207"/>
          <ac:spMkLst>
            <pc:docMk/>
            <pc:sldMk cId="2742620930" sldId="2147196405"/>
            <ac:spMk id="14" creationId="{4A504F6A-1160-D1C1-BEB1-C8BB6B13BEAA}"/>
          </ac:spMkLst>
        </pc:spChg>
        <pc:graphicFrameChg chg="modGraphic">
          <ac:chgData name="Andreas Holmgren" userId="e16a8c9e-d9a5-4622-a576-2f608cbe6034" providerId="ADAL" clId="{323D3F8E-A5AB-4B6D-988B-5ADBC19C1A44}" dt="2025-10-01T07:37:13.714" v="32006" actId="14734"/>
          <ac:graphicFrameMkLst>
            <pc:docMk/>
            <pc:sldMk cId="2742620930" sldId="2147196405"/>
            <ac:graphicFrameMk id="4" creationId="{1E63CAF3-1DA3-4124-2088-13F9D296F0ED}"/>
          </ac:graphicFrameMkLst>
        </pc:graphicFrameChg>
      </pc:sldChg>
      <pc:sldChg chg="addSp delSp modSp add mod">
        <pc:chgData name="Andreas Holmgren" userId="e16a8c9e-d9a5-4622-a576-2f608cbe6034" providerId="ADAL" clId="{323D3F8E-A5AB-4B6D-988B-5ADBC19C1A44}" dt="2025-10-23T09:18:08.822" v="32617" actId="20577"/>
        <pc:sldMkLst>
          <pc:docMk/>
          <pc:sldMk cId="3664332928" sldId="2147196406"/>
        </pc:sldMkLst>
        <pc:spChg chg="mod">
          <ac:chgData name="Andreas Holmgren" userId="e16a8c9e-d9a5-4622-a576-2f608cbe6034" providerId="ADAL" clId="{323D3F8E-A5AB-4B6D-988B-5ADBC19C1A44}" dt="2025-10-01T06:53:53.163" v="31745" actId="1035"/>
          <ac:spMkLst>
            <pc:docMk/>
            <pc:sldMk cId="3664332928" sldId="2147196406"/>
            <ac:spMk id="5" creationId="{69E8B349-4D1E-913D-A1C8-FB31FBA42F31}"/>
          </ac:spMkLst>
        </pc:spChg>
        <pc:spChg chg="mod">
          <ac:chgData name="Andreas Holmgren" userId="e16a8c9e-d9a5-4622-a576-2f608cbe6034" providerId="ADAL" clId="{323D3F8E-A5AB-4B6D-988B-5ADBC19C1A44}" dt="2025-10-01T06:53:53.163" v="31745" actId="1035"/>
          <ac:spMkLst>
            <pc:docMk/>
            <pc:sldMk cId="3664332928" sldId="2147196406"/>
            <ac:spMk id="6" creationId="{31683C9A-E790-550C-8AED-DB5F8A54BF10}"/>
          </ac:spMkLst>
        </pc:spChg>
        <pc:spChg chg="mod">
          <ac:chgData name="Andreas Holmgren" userId="e16a8c9e-d9a5-4622-a576-2f608cbe6034" providerId="ADAL" clId="{323D3F8E-A5AB-4B6D-988B-5ADBC19C1A44}" dt="2025-10-01T06:53:53.163" v="31745" actId="1035"/>
          <ac:spMkLst>
            <pc:docMk/>
            <pc:sldMk cId="3664332928" sldId="2147196406"/>
            <ac:spMk id="7" creationId="{49C640D7-F51C-0647-3225-14FCEBBEEAFC}"/>
          </ac:spMkLst>
        </pc:spChg>
        <pc:graphicFrameChg chg="mod modGraphic">
          <ac:chgData name="Andreas Holmgren" userId="e16a8c9e-d9a5-4622-a576-2f608cbe6034" providerId="ADAL" clId="{323D3F8E-A5AB-4B6D-988B-5ADBC19C1A44}" dt="2025-10-23T09:18:08.822" v="32617" actId="20577"/>
          <ac:graphicFrameMkLst>
            <pc:docMk/>
            <pc:sldMk cId="3664332928" sldId="2147196406"/>
            <ac:graphicFrameMk id="13" creationId="{EEA396D4-8DB2-FE41-B61E-88ACE1D35CBA}"/>
          </ac:graphicFrameMkLst>
        </pc:graphicFrameChg>
        <pc:graphicFrameChg chg="mod modGraphic">
          <ac:chgData name="Andreas Holmgren" userId="e16a8c9e-d9a5-4622-a576-2f608cbe6034" providerId="ADAL" clId="{323D3F8E-A5AB-4B6D-988B-5ADBC19C1A44}" dt="2025-10-01T06:53:53.163" v="31745" actId="1035"/>
          <ac:graphicFrameMkLst>
            <pc:docMk/>
            <pc:sldMk cId="3664332928" sldId="2147196406"/>
            <ac:graphicFrameMk id="16" creationId="{127EBB33-2234-C022-CF08-023F43AE94C3}"/>
          </ac:graphicFrameMkLst>
        </pc:graphicFrameChg>
      </pc:sldChg>
      <pc:sldChg chg="modSp mod">
        <pc:chgData name="Andreas Holmgren" userId="e16a8c9e-d9a5-4622-a576-2f608cbe6034" providerId="ADAL" clId="{323D3F8E-A5AB-4B6D-988B-5ADBC19C1A44}" dt="2025-10-01T07:04:05.578" v="32002" actId="14100"/>
        <pc:sldMkLst>
          <pc:docMk/>
          <pc:sldMk cId="1366725244" sldId="2147196407"/>
        </pc:sldMkLst>
        <pc:spChg chg="mod">
          <ac:chgData name="Andreas Holmgren" userId="e16a8c9e-d9a5-4622-a576-2f608cbe6034" providerId="ADAL" clId="{323D3F8E-A5AB-4B6D-988B-5ADBC19C1A44}" dt="2025-10-01T07:04:05.578" v="32002" actId="14100"/>
          <ac:spMkLst>
            <pc:docMk/>
            <pc:sldMk cId="1366725244" sldId="2147196407"/>
            <ac:spMk id="10" creationId="{1413A0DB-F9C6-6BCF-7D2F-7DCCE34F2DDF}"/>
          </ac:spMkLst>
        </pc:spChg>
      </pc:sldChg>
      <pc:sldChg chg="addSp delSp modSp add mod">
        <pc:chgData name="Andreas Holmgren" userId="e16a8c9e-d9a5-4622-a576-2f608cbe6034" providerId="ADAL" clId="{323D3F8E-A5AB-4B6D-988B-5ADBC19C1A44}" dt="2025-10-01T06:04:28.914" v="30907" actId="1037"/>
        <pc:sldMkLst>
          <pc:docMk/>
          <pc:sldMk cId="340060242" sldId="2147196408"/>
        </pc:sldMkLst>
        <pc:spChg chg="add mod">
          <ac:chgData name="Andreas Holmgren" userId="e16a8c9e-d9a5-4622-a576-2f608cbe6034" providerId="ADAL" clId="{323D3F8E-A5AB-4B6D-988B-5ADBC19C1A44}" dt="2025-10-01T06:04:28.914" v="30907" actId="1037"/>
          <ac:spMkLst>
            <pc:docMk/>
            <pc:sldMk cId="340060242" sldId="2147196408"/>
            <ac:spMk id="11" creationId="{243055CB-1AF3-A57C-B9BF-620A589790EC}"/>
          </ac:spMkLst>
        </pc:spChg>
        <pc:picChg chg="add mod">
          <ac:chgData name="Andreas Holmgren" userId="e16a8c9e-d9a5-4622-a576-2f608cbe6034" providerId="ADAL" clId="{323D3F8E-A5AB-4B6D-988B-5ADBC19C1A44}" dt="2025-10-01T05:09:07.243" v="30700" actId="1036"/>
          <ac:picMkLst>
            <pc:docMk/>
            <pc:sldMk cId="340060242" sldId="2147196408"/>
            <ac:picMk id="10" creationId="{E236F35B-5E79-0A5F-F8F8-6DCF7E528DAE}"/>
          </ac:picMkLst>
        </pc:picChg>
      </pc:sldChg>
      <pc:sldChg chg="addSp delSp modSp add mod">
        <pc:chgData name="Andreas Holmgren" userId="e16a8c9e-d9a5-4622-a576-2f608cbe6034" providerId="ADAL" clId="{323D3F8E-A5AB-4B6D-988B-5ADBC19C1A44}" dt="2025-10-16T14:14:45.802" v="32370" actId="20577"/>
        <pc:sldMkLst>
          <pc:docMk/>
          <pc:sldMk cId="4058686191" sldId="2147196409"/>
        </pc:sldMkLst>
        <pc:spChg chg="add mod">
          <ac:chgData name="Andreas Holmgren" userId="e16a8c9e-d9a5-4622-a576-2f608cbe6034" providerId="ADAL" clId="{323D3F8E-A5AB-4B6D-988B-5ADBC19C1A44}" dt="2025-10-16T14:14:45.802" v="32370" actId="20577"/>
          <ac:spMkLst>
            <pc:docMk/>
            <pc:sldMk cId="4058686191" sldId="2147196409"/>
            <ac:spMk id="6" creationId="{74034DDF-FFE8-2303-F53B-2A1CF6E25734}"/>
          </ac:spMkLst>
        </pc:spChg>
      </pc:sldChg>
      <pc:sldMasterChg chg="delSldLayout">
        <pc:chgData name="Andreas Holmgren" userId="e16a8c9e-d9a5-4622-a576-2f608cbe6034" providerId="ADAL" clId="{323D3F8E-A5AB-4B6D-988B-5ADBC19C1A44}" dt="2025-09-15T12:08:53.219" v="24943" actId="2696"/>
        <pc:sldMasterMkLst>
          <pc:docMk/>
          <pc:sldMasterMk cId="4288636533" sldId="2147483668"/>
        </pc:sldMasterMkLst>
        <pc:sldLayoutChg chg="del">
          <pc:chgData name="Andreas Holmgren" userId="e16a8c9e-d9a5-4622-a576-2f608cbe6034" providerId="ADAL" clId="{323D3F8E-A5AB-4B6D-988B-5ADBC19C1A44}" dt="2025-09-15T12:08:53.219" v="24943" actId="2696"/>
          <pc:sldLayoutMkLst>
            <pc:docMk/>
            <pc:sldMasterMk cId="4288636533" sldId="2147483668"/>
            <pc:sldLayoutMk cId="2640547528" sldId="2147484235"/>
          </pc:sldLayoutMkLst>
        </pc:sldLayoutChg>
      </pc:sldMasterChg>
      <pc:sldMasterChg chg="del delSldLayout">
        <pc:chgData name="Andreas Holmgren" userId="e16a8c9e-d9a5-4622-a576-2f608cbe6034" providerId="ADAL" clId="{323D3F8E-A5AB-4B6D-988B-5ADBC19C1A44}" dt="2025-09-01T14:13:46.524" v="9871" actId="47"/>
        <pc:sldMasterMkLst>
          <pc:docMk/>
          <pc:sldMasterMk cId="2713585554" sldId="2147484102"/>
        </pc:sldMasterMkLst>
        <pc:sldLayoutChg chg="del">
          <pc:chgData name="Andreas Holmgren" userId="e16a8c9e-d9a5-4622-a576-2f608cbe6034" providerId="ADAL" clId="{323D3F8E-A5AB-4B6D-988B-5ADBC19C1A44}" dt="2025-09-01T14:13:46.524" v="9871" actId="47"/>
          <pc:sldLayoutMkLst>
            <pc:docMk/>
            <pc:sldMasterMk cId="2713585554" sldId="2147484102"/>
            <pc:sldLayoutMk cId="3372828649" sldId="2147484103"/>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1151304536" sldId="2147484104"/>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1405990191" sldId="2147484105"/>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1262123139" sldId="2147484106"/>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580143045" sldId="2147484107"/>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3339249438" sldId="2147484108"/>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1359738235" sldId="2147484109"/>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3753503580" sldId="2147484110"/>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1695522538" sldId="2147484111"/>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2524362855" sldId="2147484112"/>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3645379199" sldId="2147484113"/>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1205839091" sldId="2147484114"/>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205135150" sldId="2147484115"/>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2442492123" sldId="2147484116"/>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3702008334" sldId="2147484117"/>
          </pc:sldLayoutMkLst>
        </pc:sldLayoutChg>
        <pc:sldLayoutChg chg="del">
          <pc:chgData name="Andreas Holmgren" userId="e16a8c9e-d9a5-4622-a576-2f608cbe6034" providerId="ADAL" clId="{323D3F8E-A5AB-4B6D-988B-5ADBC19C1A44}" dt="2025-09-01T14:13:46.524" v="9871" actId="47"/>
          <pc:sldLayoutMkLst>
            <pc:docMk/>
            <pc:sldMasterMk cId="2713585554" sldId="2147484102"/>
            <pc:sldLayoutMk cId="428389854" sldId="2147484118"/>
          </pc:sldLayoutMkLst>
        </pc:sldLayoutChg>
      </pc:sldMasterChg>
      <pc:sldMasterChg chg="del delSldLayout">
        <pc:chgData name="Andreas Holmgren" userId="e16a8c9e-d9a5-4622-a576-2f608cbe6034" providerId="ADAL" clId="{323D3F8E-A5AB-4B6D-988B-5ADBC19C1A44}" dt="2025-09-01T14:13:46.524" v="9871" actId="47"/>
        <pc:sldMasterMkLst>
          <pc:docMk/>
          <pc:sldMasterMk cId="3668656282" sldId="2147484165"/>
        </pc:sldMasterMkLst>
        <pc:sldLayoutChg chg="del">
          <pc:chgData name="Andreas Holmgren" userId="e16a8c9e-d9a5-4622-a576-2f608cbe6034" providerId="ADAL" clId="{323D3F8E-A5AB-4B6D-988B-5ADBC19C1A44}" dt="2025-09-01T14:13:46.524" v="9871" actId="47"/>
          <pc:sldLayoutMkLst>
            <pc:docMk/>
            <pc:sldMasterMk cId="3668656282" sldId="2147484165"/>
            <pc:sldLayoutMk cId="2621939858" sldId="2147484166"/>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4130056056" sldId="2147484167"/>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3746527866" sldId="2147484168"/>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1738457087" sldId="2147484169"/>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3382521767" sldId="2147484170"/>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1785732032" sldId="2147484171"/>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2234713080" sldId="2147484172"/>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710495071" sldId="2147484173"/>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2812736189" sldId="2147484174"/>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93543506" sldId="2147484175"/>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610522943" sldId="2147484176"/>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2407683340" sldId="2147484177"/>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2453118766" sldId="2147484178"/>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3191148770" sldId="2147484179"/>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1354069642" sldId="2147484180"/>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1606429625" sldId="2147484181"/>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2198356956" sldId="2147484182"/>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471061654" sldId="2147484183"/>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1399942393" sldId="2147484201"/>
          </pc:sldLayoutMkLst>
        </pc:sldLayoutChg>
        <pc:sldLayoutChg chg="del">
          <pc:chgData name="Andreas Holmgren" userId="e16a8c9e-d9a5-4622-a576-2f608cbe6034" providerId="ADAL" clId="{323D3F8E-A5AB-4B6D-988B-5ADBC19C1A44}" dt="2025-09-01T14:13:46.524" v="9871" actId="47"/>
          <pc:sldLayoutMkLst>
            <pc:docMk/>
            <pc:sldMasterMk cId="3668656282" sldId="2147484165"/>
            <pc:sldLayoutMk cId="2030674551" sldId="2147484202"/>
          </pc:sldLayoutMkLst>
        </pc:sldLayoutChg>
      </pc:sldMasterChg>
      <pc:sldMasterChg chg="del delSldLayout">
        <pc:chgData name="Andreas Holmgren" userId="e16a8c9e-d9a5-4622-a576-2f608cbe6034" providerId="ADAL" clId="{323D3F8E-A5AB-4B6D-988B-5ADBC19C1A44}" dt="2025-09-01T14:13:46.524" v="9871" actId="47"/>
        <pc:sldMasterMkLst>
          <pc:docMk/>
          <pc:sldMasterMk cId="3129043902" sldId="2147484300"/>
        </pc:sldMasterMkLst>
        <pc:sldLayoutChg chg="del">
          <pc:chgData name="Andreas Holmgren" userId="e16a8c9e-d9a5-4622-a576-2f608cbe6034" providerId="ADAL" clId="{323D3F8E-A5AB-4B6D-988B-5ADBC19C1A44}" dt="2025-09-01T14:13:46.524" v="9871" actId="47"/>
          <pc:sldLayoutMkLst>
            <pc:docMk/>
            <pc:sldMasterMk cId="3129043902" sldId="2147484300"/>
            <pc:sldLayoutMk cId="2993752204" sldId="2147484301"/>
          </pc:sldLayoutMkLst>
        </pc:sldLayoutChg>
        <pc:sldLayoutChg chg="del">
          <pc:chgData name="Andreas Holmgren" userId="e16a8c9e-d9a5-4622-a576-2f608cbe6034" providerId="ADAL" clId="{323D3F8E-A5AB-4B6D-988B-5ADBC19C1A44}" dt="2025-09-01T14:13:46.524" v="9871" actId="47"/>
          <pc:sldLayoutMkLst>
            <pc:docMk/>
            <pc:sldMasterMk cId="3129043902" sldId="2147484300"/>
            <pc:sldLayoutMk cId="1787435563" sldId="2147484302"/>
          </pc:sldLayoutMkLst>
        </pc:sldLayoutChg>
        <pc:sldLayoutChg chg="del">
          <pc:chgData name="Andreas Holmgren" userId="e16a8c9e-d9a5-4622-a576-2f608cbe6034" providerId="ADAL" clId="{323D3F8E-A5AB-4B6D-988B-5ADBC19C1A44}" dt="2025-09-01T14:13:46.524" v="9871" actId="47"/>
          <pc:sldLayoutMkLst>
            <pc:docMk/>
            <pc:sldMasterMk cId="3129043902" sldId="2147484300"/>
            <pc:sldLayoutMk cId="3521648678" sldId="2147484303"/>
          </pc:sldLayoutMkLst>
        </pc:sldLayoutChg>
        <pc:sldLayoutChg chg="del">
          <pc:chgData name="Andreas Holmgren" userId="e16a8c9e-d9a5-4622-a576-2f608cbe6034" providerId="ADAL" clId="{323D3F8E-A5AB-4B6D-988B-5ADBC19C1A44}" dt="2025-09-01T14:13:46.524" v="9871" actId="47"/>
          <pc:sldLayoutMkLst>
            <pc:docMk/>
            <pc:sldMasterMk cId="3129043902" sldId="2147484300"/>
            <pc:sldLayoutMk cId="2205569353" sldId="2147484304"/>
          </pc:sldLayoutMkLst>
        </pc:sldLayoutChg>
        <pc:sldLayoutChg chg="del">
          <pc:chgData name="Andreas Holmgren" userId="e16a8c9e-d9a5-4622-a576-2f608cbe6034" providerId="ADAL" clId="{323D3F8E-A5AB-4B6D-988B-5ADBC19C1A44}" dt="2025-09-01T14:13:46.524" v="9871" actId="47"/>
          <pc:sldLayoutMkLst>
            <pc:docMk/>
            <pc:sldMasterMk cId="3129043902" sldId="2147484300"/>
            <pc:sldLayoutMk cId="3418691901" sldId="2147484305"/>
          </pc:sldLayoutMkLst>
        </pc:sldLayoutChg>
        <pc:sldLayoutChg chg="del">
          <pc:chgData name="Andreas Holmgren" userId="e16a8c9e-d9a5-4622-a576-2f608cbe6034" providerId="ADAL" clId="{323D3F8E-A5AB-4B6D-988B-5ADBC19C1A44}" dt="2025-09-01T14:13:46.524" v="9871" actId="47"/>
          <pc:sldLayoutMkLst>
            <pc:docMk/>
            <pc:sldMasterMk cId="3129043902" sldId="2147484300"/>
            <pc:sldLayoutMk cId="3091264533" sldId="2147484306"/>
          </pc:sldLayoutMkLst>
        </pc:sldLayoutChg>
        <pc:sldLayoutChg chg="del">
          <pc:chgData name="Andreas Holmgren" userId="e16a8c9e-d9a5-4622-a576-2f608cbe6034" providerId="ADAL" clId="{323D3F8E-A5AB-4B6D-988B-5ADBC19C1A44}" dt="2025-09-01T14:13:46.524" v="9871" actId="47"/>
          <pc:sldLayoutMkLst>
            <pc:docMk/>
            <pc:sldMasterMk cId="3129043902" sldId="2147484300"/>
            <pc:sldLayoutMk cId="2464625621" sldId="2147484307"/>
          </pc:sldLayoutMkLst>
        </pc:sldLayoutChg>
        <pc:sldLayoutChg chg="del">
          <pc:chgData name="Andreas Holmgren" userId="e16a8c9e-d9a5-4622-a576-2f608cbe6034" providerId="ADAL" clId="{323D3F8E-A5AB-4B6D-988B-5ADBC19C1A44}" dt="2025-09-01T14:13:46.524" v="9871" actId="47"/>
          <pc:sldLayoutMkLst>
            <pc:docMk/>
            <pc:sldMasterMk cId="3129043902" sldId="2147484300"/>
            <pc:sldLayoutMk cId="114429803" sldId="2147484308"/>
          </pc:sldLayoutMkLst>
        </pc:sldLayoutChg>
        <pc:sldLayoutChg chg="del">
          <pc:chgData name="Andreas Holmgren" userId="e16a8c9e-d9a5-4622-a576-2f608cbe6034" providerId="ADAL" clId="{323D3F8E-A5AB-4B6D-988B-5ADBC19C1A44}" dt="2025-09-01T14:13:46.524" v="9871" actId="47"/>
          <pc:sldLayoutMkLst>
            <pc:docMk/>
            <pc:sldMasterMk cId="3129043902" sldId="2147484300"/>
            <pc:sldLayoutMk cId="3176715194" sldId="2147484309"/>
          </pc:sldLayoutMkLst>
        </pc:sldLayoutChg>
        <pc:sldLayoutChg chg="del">
          <pc:chgData name="Andreas Holmgren" userId="e16a8c9e-d9a5-4622-a576-2f608cbe6034" providerId="ADAL" clId="{323D3F8E-A5AB-4B6D-988B-5ADBC19C1A44}" dt="2025-09-01T14:13:46.524" v="9871" actId="47"/>
          <pc:sldLayoutMkLst>
            <pc:docMk/>
            <pc:sldMasterMk cId="3129043902" sldId="2147484300"/>
            <pc:sldLayoutMk cId="656858091" sldId="2147484310"/>
          </pc:sldLayoutMkLst>
        </pc:sldLayoutChg>
      </pc:sldMasterChg>
      <pc:sldMasterChg chg="del delSldLayout">
        <pc:chgData name="Andreas Holmgren" userId="e16a8c9e-d9a5-4622-a576-2f608cbe6034" providerId="ADAL" clId="{323D3F8E-A5AB-4B6D-988B-5ADBC19C1A44}" dt="2025-09-01T14:13:46.524" v="9871" actId="47"/>
        <pc:sldMasterMkLst>
          <pc:docMk/>
          <pc:sldMasterMk cId="1235774764" sldId="2147484311"/>
        </pc:sldMasterMkLst>
        <pc:sldLayoutChg chg="del">
          <pc:chgData name="Andreas Holmgren" userId="e16a8c9e-d9a5-4622-a576-2f608cbe6034" providerId="ADAL" clId="{323D3F8E-A5AB-4B6D-988B-5ADBC19C1A44}" dt="2025-09-01T14:13:46.524" v="9871" actId="47"/>
          <pc:sldLayoutMkLst>
            <pc:docMk/>
            <pc:sldMasterMk cId="1235774764" sldId="2147484311"/>
            <pc:sldLayoutMk cId="3160218491" sldId="2147484312"/>
          </pc:sldLayoutMkLst>
        </pc:sldLayoutChg>
        <pc:sldLayoutChg chg="del">
          <pc:chgData name="Andreas Holmgren" userId="e16a8c9e-d9a5-4622-a576-2f608cbe6034" providerId="ADAL" clId="{323D3F8E-A5AB-4B6D-988B-5ADBC19C1A44}" dt="2025-09-01T14:13:46.524" v="9871" actId="47"/>
          <pc:sldLayoutMkLst>
            <pc:docMk/>
            <pc:sldMasterMk cId="1235774764" sldId="2147484311"/>
            <pc:sldLayoutMk cId="2165831306" sldId="2147484313"/>
          </pc:sldLayoutMkLst>
        </pc:sldLayoutChg>
        <pc:sldLayoutChg chg="del">
          <pc:chgData name="Andreas Holmgren" userId="e16a8c9e-d9a5-4622-a576-2f608cbe6034" providerId="ADAL" clId="{323D3F8E-A5AB-4B6D-988B-5ADBC19C1A44}" dt="2025-09-01T14:13:46.524" v="9871" actId="47"/>
          <pc:sldLayoutMkLst>
            <pc:docMk/>
            <pc:sldMasterMk cId="1235774764" sldId="2147484311"/>
            <pc:sldLayoutMk cId="3898751053" sldId="2147484314"/>
          </pc:sldLayoutMkLst>
        </pc:sldLayoutChg>
        <pc:sldLayoutChg chg="del">
          <pc:chgData name="Andreas Holmgren" userId="e16a8c9e-d9a5-4622-a576-2f608cbe6034" providerId="ADAL" clId="{323D3F8E-A5AB-4B6D-988B-5ADBC19C1A44}" dt="2025-09-01T14:13:46.524" v="9871" actId="47"/>
          <pc:sldLayoutMkLst>
            <pc:docMk/>
            <pc:sldMasterMk cId="1235774764" sldId="2147484311"/>
            <pc:sldLayoutMk cId="4187342707" sldId="2147484315"/>
          </pc:sldLayoutMkLst>
        </pc:sldLayoutChg>
        <pc:sldLayoutChg chg="del">
          <pc:chgData name="Andreas Holmgren" userId="e16a8c9e-d9a5-4622-a576-2f608cbe6034" providerId="ADAL" clId="{323D3F8E-A5AB-4B6D-988B-5ADBC19C1A44}" dt="2025-09-01T14:13:46.524" v="9871" actId="47"/>
          <pc:sldLayoutMkLst>
            <pc:docMk/>
            <pc:sldMasterMk cId="1235774764" sldId="2147484311"/>
            <pc:sldLayoutMk cId="1515448297" sldId="2147484316"/>
          </pc:sldLayoutMkLst>
        </pc:sldLayoutChg>
        <pc:sldLayoutChg chg="del">
          <pc:chgData name="Andreas Holmgren" userId="e16a8c9e-d9a5-4622-a576-2f608cbe6034" providerId="ADAL" clId="{323D3F8E-A5AB-4B6D-988B-5ADBC19C1A44}" dt="2025-09-01T14:13:46.524" v="9871" actId="47"/>
          <pc:sldLayoutMkLst>
            <pc:docMk/>
            <pc:sldMasterMk cId="1235774764" sldId="2147484311"/>
            <pc:sldLayoutMk cId="2743284241" sldId="2147484317"/>
          </pc:sldLayoutMkLst>
        </pc:sldLayoutChg>
        <pc:sldLayoutChg chg="del">
          <pc:chgData name="Andreas Holmgren" userId="e16a8c9e-d9a5-4622-a576-2f608cbe6034" providerId="ADAL" clId="{323D3F8E-A5AB-4B6D-988B-5ADBC19C1A44}" dt="2025-09-01T14:13:46.524" v="9871" actId="47"/>
          <pc:sldLayoutMkLst>
            <pc:docMk/>
            <pc:sldMasterMk cId="1235774764" sldId="2147484311"/>
            <pc:sldLayoutMk cId="930337296" sldId="2147484318"/>
          </pc:sldLayoutMkLst>
        </pc:sldLayoutChg>
        <pc:sldLayoutChg chg="del">
          <pc:chgData name="Andreas Holmgren" userId="e16a8c9e-d9a5-4622-a576-2f608cbe6034" providerId="ADAL" clId="{323D3F8E-A5AB-4B6D-988B-5ADBC19C1A44}" dt="2025-09-01T14:13:46.524" v="9871" actId="47"/>
          <pc:sldLayoutMkLst>
            <pc:docMk/>
            <pc:sldMasterMk cId="1235774764" sldId="2147484311"/>
            <pc:sldLayoutMk cId="1245371324" sldId="2147484319"/>
          </pc:sldLayoutMkLst>
        </pc:sldLayoutChg>
        <pc:sldLayoutChg chg="del">
          <pc:chgData name="Andreas Holmgren" userId="e16a8c9e-d9a5-4622-a576-2f608cbe6034" providerId="ADAL" clId="{323D3F8E-A5AB-4B6D-988B-5ADBC19C1A44}" dt="2025-09-01T14:13:46.524" v="9871" actId="47"/>
          <pc:sldLayoutMkLst>
            <pc:docMk/>
            <pc:sldMasterMk cId="1235774764" sldId="2147484311"/>
            <pc:sldLayoutMk cId="3838447773" sldId="2147484320"/>
          </pc:sldLayoutMkLst>
        </pc:sldLayoutChg>
        <pc:sldLayoutChg chg="del">
          <pc:chgData name="Andreas Holmgren" userId="e16a8c9e-d9a5-4622-a576-2f608cbe6034" providerId="ADAL" clId="{323D3F8E-A5AB-4B6D-988B-5ADBC19C1A44}" dt="2025-09-01T14:13:46.524" v="9871" actId="47"/>
          <pc:sldLayoutMkLst>
            <pc:docMk/>
            <pc:sldMasterMk cId="1235774764" sldId="2147484311"/>
            <pc:sldLayoutMk cId="1581767804" sldId="2147484321"/>
          </pc:sldLayoutMkLst>
        </pc:sldLayoutChg>
        <pc:sldLayoutChg chg="del">
          <pc:chgData name="Andreas Holmgren" userId="e16a8c9e-d9a5-4622-a576-2f608cbe6034" providerId="ADAL" clId="{323D3F8E-A5AB-4B6D-988B-5ADBC19C1A44}" dt="2025-09-01T14:13:46.524" v="9871" actId="47"/>
          <pc:sldLayoutMkLst>
            <pc:docMk/>
            <pc:sldMasterMk cId="1235774764" sldId="2147484311"/>
            <pc:sldLayoutMk cId="1759176282" sldId="2147484322"/>
          </pc:sldLayoutMkLst>
        </pc:sldLayoutChg>
      </pc:sldMasterChg>
      <pc:sldMasterChg chg="del delSldLayout">
        <pc:chgData name="Andreas Holmgren" userId="e16a8c9e-d9a5-4622-a576-2f608cbe6034" providerId="ADAL" clId="{323D3F8E-A5AB-4B6D-988B-5ADBC19C1A44}" dt="2025-09-24T12:24:53.807" v="27548" actId="2696"/>
        <pc:sldMasterMkLst>
          <pc:docMk/>
          <pc:sldMasterMk cId="527022608" sldId="2147484324"/>
        </pc:sldMasterMkLst>
        <pc:sldLayoutChg chg="del">
          <pc:chgData name="Andreas Holmgren" userId="e16a8c9e-d9a5-4622-a576-2f608cbe6034" providerId="ADAL" clId="{323D3F8E-A5AB-4B6D-988B-5ADBC19C1A44}" dt="2025-09-24T12:24:53.807" v="27548" actId="2696"/>
          <pc:sldLayoutMkLst>
            <pc:docMk/>
            <pc:sldMasterMk cId="527022608" sldId="2147484324"/>
            <pc:sldLayoutMk cId="1457349321" sldId="2147484325"/>
          </pc:sldLayoutMkLst>
        </pc:sldLayoutChg>
        <pc:sldLayoutChg chg="del">
          <pc:chgData name="Andreas Holmgren" userId="e16a8c9e-d9a5-4622-a576-2f608cbe6034" providerId="ADAL" clId="{323D3F8E-A5AB-4B6D-988B-5ADBC19C1A44}" dt="2025-09-24T12:24:53.807" v="27548" actId="2696"/>
          <pc:sldLayoutMkLst>
            <pc:docMk/>
            <pc:sldMasterMk cId="527022608" sldId="2147484324"/>
            <pc:sldLayoutMk cId="1976215865" sldId="2147484326"/>
          </pc:sldLayoutMkLst>
        </pc:sldLayoutChg>
        <pc:sldLayoutChg chg="del">
          <pc:chgData name="Andreas Holmgren" userId="e16a8c9e-d9a5-4622-a576-2f608cbe6034" providerId="ADAL" clId="{323D3F8E-A5AB-4B6D-988B-5ADBC19C1A44}" dt="2025-09-24T12:24:53.807" v="27548" actId="2696"/>
          <pc:sldLayoutMkLst>
            <pc:docMk/>
            <pc:sldMasterMk cId="527022608" sldId="2147484324"/>
            <pc:sldLayoutMk cId="2932809597" sldId="2147484327"/>
          </pc:sldLayoutMkLst>
        </pc:sldLayoutChg>
        <pc:sldLayoutChg chg="del">
          <pc:chgData name="Andreas Holmgren" userId="e16a8c9e-d9a5-4622-a576-2f608cbe6034" providerId="ADAL" clId="{323D3F8E-A5AB-4B6D-988B-5ADBC19C1A44}" dt="2025-09-24T12:24:53.807" v="27548" actId="2696"/>
          <pc:sldLayoutMkLst>
            <pc:docMk/>
            <pc:sldMasterMk cId="527022608" sldId="2147484324"/>
            <pc:sldLayoutMk cId="1669548510" sldId="2147484328"/>
          </pc:sldLayoutMkLst>
        </pc:sldLayoutChg>
        <pc:sldLayoutChg chg="del">
          <pc:chgData name="Andreas Holmgren" userId="e16a8c9e-d9a5-4622-a576-2f608cbe6034" providerId="ADAL" clId="{323D3F8E-A5AB-4B6D-988B-5ADBC19C1A44}" dt="2025-09-24T12:24:53.807" v="27548" actId="2696"/>
          <pc:sldLayoutMkLst>
            <pc:docMk/>
            <pc:sldMasterMk cId="527022608" sldId="2147484324"/>
            <pc:sldLayoutMk cId="332991163" sldId="2147484329"/>
          </pc:sldLayoutMkLst>
        </pc:sldLayoutChg>
        <pc:sldLayoutChg chg="del">
          <pc:chgData name="Andreas Holmgren" userId="e16a8c9e-d9a5-4622-a576-2f608cbe6034" providerId="ADAL" clId="{323D3F8E-A5AB-4B6D-988B-5ADBC19C1A44}" dt="2025-09-24T12:24:53.807" v="27548" actId="2696"/>
          <pc:sldLayoutMkLst>
            <pc:docMk/>
            <pc:sldMasterMk cId="527022608" sldId="2147484324"/>
            <pc:sldLayoutMk cId="4101001750" sldId="2147484330"/>
          </pc:sldLayoutMkLst>
        </pc:sldLayoutChg>
        <pc:sldLayoutChg chg="del">
          <pc:chgData name="Andreas Holmgren" userId="e16a8c9e-d9a5-4622-a576-2f608cbe6034" providerId="ADAL" clId="{323D3F8E-A5AB-4B6D-988B-5ADBC19C1A44}" dt="2025-09-24T12:24:53.807" v="27548" actId="2696"/>
          <pc:sldLayoutMkLst>
            <pc:docMk/>
            <pc:sldMasterMk cId="527022608" sldId="2147484324"/>
            <pc:sldLayoutMk cId="2765704594" sldId="2147484331"/>
          </pc:sldLayoutMkLst>
        </pc:sldLayoutChg>
        <pc:sldLayoutChg chg="del">
          <pc:chgData name="Andreas Holmgren" userId="e16a8c9e-d9a5-4622-a576-2f608cbe6034" providerId="ADAL" clId="{323D3F8E-A5AB-4B6D-988B-5ADBC19C1A44}" dt="2025-09-24T12:24:53.807" v="27548" actId="2696"/>
          <pc:sldLayoutMkLst>
            <pc:docMk/>
            <pc:sldMasterMk cId="527022608" sldId="2147484324"/>
            <pc:sldLayoutMk cId="268620672" sldId="2147484332"/>
          </pc:sldLayoutMkLst>
        </pc:sldLayoutChg>
        <pc:sldLayoutChg chg="del">
          <pc:chgData name="Andreas Holmgren" userId="e16a8c9e-d9a5-4622-a576-2f608cbe6034" providerId="ADAL" clId="{323D3F8E-A5AB-4B6D-988B-5ADBC19C1A44}" dt="2025-09-24T12:24:53.807" v="27548" actId="2696"/>
          <pc:sldLayoutMkLst>
            <pc:docMk/>
            <pc:sldMasterMk cId="527022608" sldId="2147484324"/>
            <pc:sldLayoutMk cId="3194386050" sldId="2147484333"/>
          </pc:sldLayoutMkLst>
        </pc:sldLayoutChg>
      </pc:sldMasterChg>
      <pc:sldMasterChg chg="del delSldLayout">
        <pc:chgData name="Andreas Holmgren" userId="e16a8c9e-d9a5-4622-a576-2f608cbe6034" providerId="ADAL" clId="{323D3F8E-A5AB-4B6D-988B-5ADBC19C1A44}" dt="2025-09-24T12:24:53.807" v="27548" actId="2696"/>
        <pc:sldMasterMkLst>
          <pc:docMk/>
          <pc:sldMasterMk cId="1101191413" sldId="2147484355"/>
        </pc:sldMasterMkLst>
        <pc:sldLayoutChg chg="del">
          <pc:chgData name="Andreas Holmgren" userId="e16a8c9e-d9a5-4622-a576-2f608cbe6034" providerId="ADAL" clId="{323D3F8E-A5AB-4B6D-988B-5ADBC19C1A44}" dt="2025-09-24T12:24:53.807" v="27548" actId="2696"/>
          <pc:sldLayoutMkLst>
            <pc:docMk/>
            <pc:sldMasterMk cId="1101191413" sldId="2147484355"/>
            <pc:sldLayoutMk cId="2036477981" sldId="2147484356"/>
          </pc:sldLayoutMkLst>
        </pc:sldLayoutChg>
        <pc:sldLayoutChg chg="del">
          <pc:chgData name="Andreas Holmgren" userId="e16a8c9e-d9a5-4622-a576-2f608cbe6034" providerId="ADAL" clId="{323D3F8E-A5AB-4B6D-988B-5ADBC19C1A44}" dt="2025-09-24T12:24:53.807" v="27548" actId="2696"/>
          <pc:sldLayoutMkLst>
            <pc:docMk/>
            <pc:sldMasterMk cId="1101191413" sldId="2147484355"/>
            <pc:sldLayoutMk cId="510981808" sldId="2147484357"/>
          </pc:sldLayoutMkLst>
        </pc:sldLayoutChg>
        <pc:sldLayoutChg chg="del">
          <pc:chgData name="Andreas Holmgren" userId="e16a8c9e-d9a5-4622-a576-2f608cbe6034" providerId="ADAL" clId="{323D3F8E-A5AB-4B6D-988B-5ADBC19C1A44}" dt="2025-09-24T12:24:53.807" v="27548" actId="2696"/>
          <pc:sldLayoutMkLst>
            <pc:docMk/>
            <pc:sldMasterMk cId="1101191413" sldId="2147484355"/>
            <pc:sldLayoutMk cId="1567237105" sldId="2147484358"/>
          </pc:sldLayoutMkLst>
        </pc:sldLayoutChg>
        <pc:sldLayoutChg chg="del">
          <pc:chgData name="Andreas Holmgren" userId="e16a8c9e-d9a5-4622-a576-2f608cbe6034" providerId="ADAL" clId="{323D3F8E-A5AB-4B6D-988B-5ADBC19C1A44}" dt="2025-09-24T12:24:53.807" v="27548" actId="2696"/>
          <pc:sldLayoutMkLst>
            <pc:docMk/>
            <pc:sldMasterMk cId="1101191413" sldId="2147484355"/>
            <pc:sldLayoutMk cId="3917551121" sldId="2147484359"/>
          </pc:sldLayoutMkLst>
        </pc:sldLayoutChg>
        <pc:sldLayoutChg chg="del">
          <pc:chgData name="Andreas Holmgren" userId="e16a8c9e-d9a5-4622-a576-2f608cbe6034" providerId="ADAL" clId="{323D3F8E-A5AB-4B6D-988B-5ADBC19C1A44}" dt="2025-09-24T12:24:53.807" v="27548" actId="2696"/>
          <pc:sldLayoutMkLst>
            <pc:docMk/>
            <pc:sldMasterMk cId="1101191413" sldId="2147484355"/>
            <pc:sldLayoutMk cId="1450411695" sldId="2147484360"/>
          </pc:sldLayoutMkLst>
        </pc:sldLayoutChg>
        <pc:sldLayoutChg chg="del">
          <pc:chgData name="Andreas Holmgren" userId="e16a8c9e-d9a5-4622-a576-2f608cbe6034" providerId="ADAL" clId="{323D3F8E-A5AB-4B6D-988B-5ADBC19C1A44}" dt="2025-09-24T12:24:53.807" v="27548" actId="2696"/>
          <pc:sldLayoutMkLst>
            <pc:docMk/>
            <pc:sldMasterMk cId="1101191413" sldId="2147484355"/>
            <pc:sldLayoutMk cId="348478337" sldId="2147484361"/>
          </pc:sldLayoutMkLst>
        </pc:sldLayoutChg>
        <pc:sldLayoutChg chg="del">
          <pc:chgData name="Andreas Holmgren" userId="e16a8c9e-d9a5-4622-a576-2f608cbe6034" providerId="ADAL" clId="{323D3F8E-A5AB-4B6D-988B-5ADBC19C1A44}" dt="2025-09-24T12:24:53.807" v="27548" actId="2696"/>
          <pc:sldLayoutMkLst>
            <pc:docMk/>
            <pc:sldMasterMk cId="1101191413" sldId="2147484355"/>
            <pc:sldLayoutMk cId="2788057141" sldId="2147484362"/>
          </pc:sldLayoutMkLst>
        </pc:sldLayoutChg>
        <pc:sldLayoutChg chg="del">
          <pc:chgData name="Andreas Holmgren" userId="e16a8c9e-d9a5-4622-a576-2f608cbe6034" providerId="ADAL" clId="{323D3F8E-A5AB-4B6D-988B-5ADBC19C1A44}" dt="2025-09-24T12:24:53.807" v="27548" actId="2696"/>
          <pc:sldLayoutMkLst>
            <pc:docMk/>
            <pc:sldMasterMk cId="1101191413" sldId="2147484355"/>
            <pc:sldLayoutMk cId="2555583258" sldId="2147484363"/>
          </pc:sldLayoutMkLst>
        </pc:sldLayoutChg>
      </pc:sldMasterChg>
      <pc:sldMasterChg chg="del delSldLayout">
        <pc:chgData name="Andreas Holmgren" userId="e16a8c9e-d9a5-4622-a576-2f608cbe6034" providerId="ADAL" clId="{323D3F8E-A5AB-4B6D-988B-5ADBC19C1A44}" dt="2025-09-24T12:24:53.807" v="27548" actId="2696"/>
        <pc:sldMasterMkLst>
          <pc:docMk/>
          <pc:sldMasterMk cId="2702868705" sldId="2147484364"/>
        </pc:sldMasterMkLst>
        <pc:sldLayoutChg chg="del">
          <pc:chgData name="Andreas Holmgren" userId="e16a8c9e-d9a5-4622-a576-2f608cbe6034" providerId="ADAL" clId="{323D3F8E-A5AB-4B6D-988B-5ADBC19C1A44}" dt="2025-09-24T12:24:53.807" v="27548" actId="2696"/>
          <pc:sldLayoutMkLst>
            <pc:docMk/>
            <pc:sldMasterMk cId="2702868705" sldId="2147484364"/>
            <pc:sldLayoutMk cId="2272433465" sldId="2147484365"/>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2305078102" sldId="2147484366"/>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2509952937" sldId="2147484367"/>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4167645485" sldId="2147484368"/>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3918557450" sldId="2147484369"/>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797430531" sldId="2147484370"/>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3843836734" sldId="2147484371"/>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2539453556" sldId="2147484372"/>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3862417865" sldId="2147484373"/>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3129609676" sldId="2147484374"/>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490879745" sldId="2147484375"/>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1719461404" sldId="2147484376"/>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3906906801" sldId="2147484377"/>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2943551752" sldId="2147484378"/>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1501624433" sldId="2147484379"/>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639693089" sldId="2147484380"/>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2102193648" sldId="2147484381"/>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328091264" sldId="2147484382"/>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2212409760" sldId="2147484383"/>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1748492447" sldId="2147484384"/>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324027432" sldId="2147484385"/>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547711485" sldId="2147484386"/>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3066783560" sldId="2147484387"/>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1886438973" sldId="2147484388"/>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2541902142" sldId="2147484389"/>
          </pc:sldLayoutMkLst>
        </pc:sldLayoutChg>
        <pc:sldLayoutChg chg="del">
          <pc:chgData name="Andreas Holmgren" userId="e16a8c9e-d9a5-4622-a576-2f608cbe6034" providerId="ADAL" clId="{323D3F8E-A5AB-4B6D-988B-5ADBC19C1A44}" dt="2025-09-24T12:24:53.807" v="27548" actId="2696"/>
          <pc:sldLayoutMkLst>
            <pc:docMk/>
            <pc:sldMasterMk cId="2702868705" sldId="2147484364"/>
            <pc:sldLayoutMk cId="1885482005" sldId="2147484390"/>
          </pc:sldLayoutMkLst>
        </pc:sldLayoutChg>
      </pc:sldMasterChg>
      <pc:sldMasterChg chg="del delSldLayout">
        <pc:chgData name="Andreas Holmgren" userId="e16a8c9e-d9a5-4622-a576-2f608cbe6034" providerId="ADAL" clId="{323D3F8E-A5AB-4B6D-988B-5ADBC19C1A44}" dt="2025-09-30T07:16:12.164" v="29447" actId="2696"/>
        <pc:sldMasterMkLst>
          <pc:docMk/>
          <pc:sldMasterMk cId="3852605361" sldId="2147484459"/>
        </pc:sldMasterMkLst>
        <pc:sldLayoutChg chg="del">
          <pc:chgData name="Andreas Holmgren" userId="e16a8c9e-d9a5-4622-a576-2f608cbe6034" providerId="ADAL" clId="{323D3F8E-A5AB-4B6D-988B-5ADBC19C1A44}" dt="2025-09-30T07:16:12.164" v="29447" actId="2696"/>
          <pc:sldLayoutMkLst>
            <pc:docMk/>
            <pc:sldMasterMk cId="3852605361" sldId="2147484459"/>
            <pc:sldLayoutMk cId="1042981801" sldId="2147484460"/>
          </pc:sldLayoutMkLst>
        </pc:sldLayoutChg>
        <pc:sldLayoutChg chg="del">
          <pc:chgData name="Andreas Holmgren" userId="e16a8c9e-d9a5-4622-a576-2f608cbe6034" providerId="ADAL" clId="{323D3F8E-A5AB-4B6D-988B-5ADBC19C1A44}" dt="2025-09-30T07:16:12.164" v="29447" actId="2696"/>
          <pc:sldLayoutMkLst>
            <pc:docMk/>
            <pc:sldMasterMk cId="3852605361" sldId="2147484459"/>
            <pc:sldLayoutMk cId="1329363448" sldId="2147484461"/>
          </pc:sldLayoutMkLst>
        </pc:sldLayoutChg>
        <pc:sldLayoutChg chg="del">
          <pc:chgData name="Andreas Holmgren" userId="e16a8c9e-d9a5-4622-a576-2f608cbe6034" providerId="ADAL" clId="{323D3F8E-A5AB-4B6D-988B-5ADBC19C1A44}" dt="2025-09-30T07:16:12.164" v="29447" actId="2696"/>
          <pc:sldLayoutMkLst>
            <pc:docMk/>
            <pc:sldMasterMk cId="3852605361" sldId="2147484459"/>
            <pc:sldLayoutMk cId="880343926" sldId="2147484462"/>
          </pc:sldLayoutMkLst>
        </pc:sldLayoutChg>
        <pc:sldLayoutChg chg="del">
          <pc:chgData name="Andreas Holmgren" userId="e16a8c9e-d9a5-4622-a576-2f608cbe6034" providerId="ADAL" clId="{323D3F8E-A5AB-4B6D-988B-5ADBC19C1A44}" dt="2025-09-30T07:16:12.164" v="29447" actId="2696"/>
          <pc:sldLayoutMkLst>
            <pc:docMk/>
            <pc:sldMasterMk cId="3852605361" sldId="2147484459"/>
            <pc:sldLayoutMk cId="1887218289" sldId="2147484463"/>
          </pc:sldLayoutMkLst>
        </pc:sldLayoutChg>
        <pc:sldLayoutChg chg="del">
          <pc:chgData name="Andreas Holmgren" userId="e16a8c9e-d9a5-4622-a576-2f608cbe6034" providerId="ADAL" clId="{323D3F8E-A5AB-4B6D-988B-5ADBC19C1A44}" dt="2025-09-30T07:16:12.164" v="29447" actId="2696"/>
          <pc:sldLayoutMkLst>
            <pc:docMk/>
            <pc:sldMasterMk cId="3852605361" sldId="2147484459"/>
            <pc:sldLayoutMk cId="564297574" sldId="2147484464"/>
          </pc:sldLayoutMkLst>
        </pc:sldLayoutChg>
        <pc:sldLayoutChg chg="del">
          <pc:chgData name="Andreas Holmgren" userId="e16a8c9e-d9a5-4622-a576-2f608cbe6034" providerId="ADAL" clId="{323D3F8E-A5AB-4B6D-988B-5ADBC19C1A44}" dt="2025-09-30T07:16:12.164" v="29447" actId="2696"/>
          <pc:sldLayoutMkLst>
            <pc:docMk/>
            <pc:sldMasterMk cId="3852605361" sldId="2147484459"/>
            <pc:sldLayoutMk cId="3648498180" sldId="2147484465"/>
          </pc:sldLayoutMkLst>
        </pc:sldLayoutChg>
        <pc:sldLayoutChg chg="del">
          <pc:chgData name="Andreas Holmgren" userId="e16a8c9e-d9a5-4622-a576-2f608cbe6034" providerId="ADAL" clId="{323D3F8E-A5AB-4B6D-988B-5ADBC19C1A44}" dt="2025-09-30T07:16:12.164" v="29447" actId="2696"/>
          <pc:sldLayoutMkLst>
            <pc:docMk/>
            <pc:sldMasterMk cId="3852605361" sldId="2147484459"/>
            <pc:sldLayoutMk cId="134960240" sldId="2147484466"/>
          </pc:sldLayoutMkLst>
        </pc:sldLayoutChg>
        <pc:sldLayoutChg chg="del">
          <pc:chgData name="Andreas Holmgren" userId="e16a8c9e-d9a5-4622-a576-2f608cbe6034" providerId="ADAL" clId="{323D3F8E-A5AB-4B6D-988B-5ADBC19C1A44}" dt="2025-09-30T07:16:12.164" v="29447" actId="2696"/>
          <pc:sldLayoutMkLst>
            <pc:docMk/>
            <pc:sldMasterMk cId="3852605361" sldId="2147484459"/>
            <pc:sldLayoutMk cId="3206587264" sldId="2147484467"/>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3A29FB-4F98-4045-B609-15104E5EFAB1}" type="doc">
      <dgm:prSet loTypeId="urn:microsoft.com/office/officeart/2005/8/layout/hChevron3" loCatId="process" qsTypeId="urn:microsoft.com/office/officeart/2005/8/quickstyle/simple1" qsCatId="simple" csTypeId="urn:microsoft.com/office/officeart/2005/8/colors/accent1_2" csCatId="accent1" phldr="1"/>
      <dgm:spPr/>
    </dgm:pt>
    <dgm:pt modelId="{0ECCC231-73B5-473A-8B89-740A1FABA7BA}" type="pres">
      <dgm:prSet presAssocID="{683A29FB-4F98-4045-B609-15104E5EFAB1}" presName="Name0" presStyleCnt="0">
        <dgm:presLayoutVars>
          <dgm:dir/>
          <dgm:resizeHandles val="exact"/>
        </dgm:presLayoutVars>
      </dgm:prSet>
      <dgm:spPr/>
    </dgm:pt>
  </dgm:ptLst>
  <dgm:cxnLst>
    <dgm:cxn modelId="{32D0BE52-4A53-431C-9688-8C5AC7794185}" type="presOf" srcId="{683A29FB-4F98-4045-B609-15104E5EFAB1}" destId="{0ECCC231-73B5-473A-8B89-740A1FABA7BA}" srcOrd="0"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F2EE62-B5BF-4C27-89A0-2CE99E5A7C7A}" type="doc">
      <dgm:prSet loTypeId="urn:microsoft.com/office/officeart/2005/8/layout/cycle8" loCatId="cycle" qsTypeId="urn:microsoft.com/office/officeart/2005/8/quickstyle/simple1" qsCatId="simple" csTypeId="urn:microsoft.com/office/officeart/2005/8/colors/accent5_2" csCatId="accent5" phldr="1"/>
      <dgm:spPr/>
    </dgm:pt>
    <dgm:pt modelId="{3BECCA86-512D-4200-A54B-C1EB78E7D13B}">
      <dgm:prSet phldrT="[Text]"/>
      <dgm:spPr>
        <a:solidFill>
          <a:schemeClr val="bg1">
            <a:lumMod val="85000"/>
          </a:schemeClr>
        </a:solidFill>
      </dgm:spPr>
      <dgm:t>
        <a:bodyPr/>
        <a:lstStyle/>
        <a:p>
          <a:r>
            <a:rPr lang="sv-SE" dirty="0">
              <a:solidFill>
                <a:schemeClr val="bg1">
                  <a:lumMod val="50000"/>
                </a:schemeClr>
              </a:solidFill>
            </a:rPr>
            <a:t>Manuellt inlagda </a:t>
          </a:r>
          <a:r>
            <a:rPr lang="sv-SE" dirty="0" err="1">
              <a:solidFill>
                <a:schemeClr val="bg1">
                  <a:lumMod val="50000"/>
                </a:schemeClr>
              </a:solidFill>
            </a:rPr>
            <a:t>EPD:er</a:t>
          </a:r>
          <a:endParaRPr lang="sv-SE" dirty="0">
            <a:solidFill>
              <a:schemeClr val="bg1">
                <a:lumMod val="50000"/>
              </a:schemeClr>
            </a:solidFill>
          </a:endParaRPr>
        </a:p>
      </dgm:t>
    </dgm:pt>
    <dgm:pt modelId="{AECF875C-AE90-44CE-A473-D463C8810C74}" type="parTrans" cxnId="{55E8F728-5C6B-4C3A-80BE-3473B6288734}">
      <dgm:prSet/>
      <dgm:spPr/>
      <dgm:t>
        <a:bodyPr/>
        <a:lstStyle/>
        <a:p>
          <a:endParaRPr lang="sv-SE"/>
        </a:p>
      </dgm:t>
    </dgm:pt>
    <dgm:pt modelId="{54914149-5E03-45FE-9F8E-D73CE44EC66D}" type="sibTrans" cxnId="{55E8F728-5C6B-4C3A-80BE-3473B6288734}">
      <dgm:prSet/>
      <dgm:spPr/>
      <dgm:t>
        <a:bodyPr/>
        <a:lstStyle/>
        <a:p>
          <a:endParaRPr lang="sv-SE"/>
        </a:p>
      </dgm:t>
    </dgm:pt>
    <dgm:pt modelId="{69A3E557-1600-4DD5-A502-D3F151650D74}">
      <dgm:prSet phldrT="[Text]"/>
      <dgm:spPr>
        <a:solidFill>
          <a:schemeClr val="bg1">
            <a:lumMod val="85000"/>
          </a:schemeClr>
        </a:solidFill>
      </dgm:spPr>
      <dgm:t>
        <a:bodyPr/>
        <a:lstStyle/>
        <a:p>
          <a:r>
            <a:rPr lang="sv-SE" dirty="0">
              <a:solidFill>
                <a:schemeClr val="bg1">
                  <a:lumMod val="65000"/>
                </a:schemeClr>
              </a:solidFill>
            </a:rPr>
            <a:t>Automatiskt inlagda </a:t>
          </a:r>
          <a:r>
            <a:rPr lang="sv-SE" dirty="0" err="1">
              <a:solidFill>
                <a:schemeClr val="bg1">
                  <a:lumMod val="65000"/>
                </a:schemeClr>
              </a:solidFill>
            </a:rPr>
            <a:t>EPD:er</a:t>
          </a:r>
          <a:r>
            <a:rPr lang="sv-SE" dirty="0">
              <a:solidFill>
                <a:schemeClr val="bg1">
                  <a:lumMod val="65000"/>
                </a:schemeClr>
              </a:solidFill>
            </a:rPr>
            <a:t> (prislista)</a:t>
          </a:r>
        </a:p>
      </dgm:t>
    </dgm:pt>
    <dgm:pt modelId="{7E2F3CBF-A90A-4883-A8A5-721CAF3E002E}" type="parTrans" cxnId="{18C206FE-B772-4E67-9E17-2D558EBC6438}">
      <dgm:prSet/>
      <dgm:spPr/>
      <dgm:t>
        <a:bodyPr/>
        <a:lstStyle/>
        <a:p>
          <a:endParaRPr lang="sv-SE"/>
        </a:p>
      </dgm:t>
    </dgm:pt>
    <dgm:pt modelId="{BCD63447-6E2E-4A13-A9A4-36BC141D5573}" type="sibTrans" cxnId="{18C206FE-B772-4E67-9E17-2D558EBC6438}">
      <dgm:prSet/>
      <dgm:spPr/>
      <dgm:t>
        <a:bodyPr/>
        <a:lstStyle/>
        <a:p>
          <a:endParaRPr lang="sv-SE"/>
        </a:p>
      </dgm:t>
    </dgm:pt>
    <dgm:pt modelId="{9C46ECA6-2811-4E02-BBF8-61F123F78038}">
      <dgm:prSet phldrT="[Text]"/>
      <dgm:spPr/>
      <dgm:t>
        <a:bodyPr/>
        <a:lstStyle/>
        <a:p>
          <a:r>
            <a:rPr lang="sv-SE"/>
            <a:t>Automatisk Boverkets generiska databas då specifik EPD ej lagts in / saknas</a:t>
          </a:r>
        </a:p>
      </dgm:t>
    </dgm:pt>
    <dgm:pt modelId="{0BFFD2A7-CE4A-49F0-9518-028F4380EBFF}" type="sibTrans" cxnId="{A5F6D0A2-286E-4802-806F-91CE7EF49235}">
      <dgm:prSet/>
      <dgm:spPr/>
      <dgm:t>
        <a:bodyPr/>
        <a:lstStyle/>
        <a:p>
          <a:endParaRPr lang="sv-SE"/>
        </a:p>
      </dgm:t>
    </dgm:pt>
    <dgm:pt modelId="{02BB97A4-992B-45A1-B62E-C3F05ADB5B0B}" type="parTrans" cxnId="{A5F6D0A2-286E-4802-806F-91CE7EF49235}">
      <dgm:prSet/>
      <dgm:spPr/>
      <dgm:t>
        <a:bodyPr/>
        <a:lstStyle/>
        <a:p>
          <a:endParaRPr lang="sv-SE"/>
        </a:p>
      </dgm:t>
    </dgm:pt>
    <dgm:pt modelId="{3B21477E-C844-4686-9CB5-22D6AFB8B12A}" type="pres">
      <dgm:prSet presAssocID="{29F2EE62-B5BF-4C27-89A0-2CE99E5A7C7A}" presName="compositeShape" presStyleCnt="0">
        <dgm:presLayoutVars>
          <dgm:chMax val="7"/>
          <dgm:dir/>
          <dgm:resizeHandles val="exact"/>
        </dgm:presLayoutVars>
      </dgm:prSet>
      <dgm:spPr/>
    </dgm:pt>
    <dgm:pt modelId="{E0BD5147-9125-4E0B-96A7-24C16DEE2C6C}" type="pres">
      <dgm:prSet presAssocID="{29F2EE62-B5BF-4C27-89A0-2CE99E5A7C7A}" presName="wedge1" presStyleLbl="node1" presStyleIdx="0" presStyleCnt="3"/>
      <dgm:spPr/>
    </dgm:pt>
    <dgm:pt modelId="{9F2D0DF2-4B56-4025-A321-63FC40E6CFF0}" type="pres">
      <dgm:prSet presAssocID="{29F2EE62-B5BF-4C27-89A0-2CE99E5A7C7A}" presName="dummy1a" presStyleCnt="0"/>
      <dgm:spPr/>
    </dgm:pt>
    <dgm:pt modelId="{BF699BD9-8437-461B-BABB-F8C5704407BB}" type="pres">
      <dgm:prSet presAssocID="{29F2EE62-B5BF-4C27-89A0-2CE99E5A7C7A}" presName="dummy1b" presStyleCnt="0"/>
      <dgm:spPr/>
    </dgm:pt>
    <dgm:pt modelId="{39CA7AC9-7B83-44F5-A09D-6CF7DDBC8765}" type="pres">
      <dgm:prSet presAssocID="{29F2EE62-B5BF-4C27-89A0-2CE99E5A7C7A}" presName="wedge1Tx" presStyleLbl="node1" presStyleIdx="0" presStyleCnt="3">
        <dgm:presLayoutVars>
          <dgm:chMax val="0"/>
          <dgm:chPref val="0"/>
          <dgm:bulletEnabled val="1"/>
        </dgm:presLayoutVars>
      </dgm:prSet>
      <dgm:spPr/>
    </dgm:pt>
    <dgm:pt modelId="{C08B8A5C-693B-4BC1-ADDA-9BCF1E5AB669}" type="pres">
      <dgm:prSet presAssocID="{29F2EE62-B5BF-4C27-89A0-2CE99E5A7C7A}" presName="wedge2" presStyleLbl="node1" presStyleIdx="1" presStyleCnt="3"/>
      <dgm:spPr/>
    </dgm:pt>
    <dgm:pt modelId="{5C8D47F6-18F7-4F44-887F-E86F63B66765}" type="pres">
      <dgm:prSet presAssocID="{29F2EE62-B5BF-4C27-89A0-2CE99E5A7C7A}" presName="dummy2a" presStyleCnt="0"/>
      <dgm:spPr/>
    </dgm:pt>
    <dgm:pt modelId="{ED4B8364-9669-4A40-81D3-5CF98CE1810B}" type="pres">
      <dgm:prSet presAssocID="{29F2EE62-B5BF-4C27-89A0-2CE99E5A7C7A}" presName="dummy2b" presStyleCnt="0"/>
      <dgm:spPr/>
    </dgm:pt>
    <dgm:pt modelId="{A52FE146-3139-4147-A296-C0EA6F6F6E44}" type="pres">
      <dgm:prSet presAssocID="{29F2EE62-B5BF-4C27-89A0-2CE99E5A7C7A}" presName="wedge2Tx" presStyleLbl="node1" presStyleIdx="1" presStyleCnt="3">
        <dgm:presLayoutVars>
          <dgm:chMax val="0"/>
          <dgm:chPref val="0"/>
          <dgm:bulletEnabled val="1"/>
        </dgm:presLayoutVars>
      </dgm:prSet>
      <dgm:spPr/>
    </dgm:pt>
    <dgm:pt modelId="{65AA93FF-73AA-42E1-BBFD-17E7123FB44D}" type="pres">
      <dgm:prSet presAssocID="{29F2EE62-B5BF-4C27-89A0-2CE99E5A7C7A}" presName="wedge3" presStyleLbl="node1" presStyleIdx="2" presStyleCnt="3"/>
      <dgm:spPr/>
    </dgm:pt>
    <dgm:pt modelId="{6AD7F1B6-2A87-43AB-AA77-F98C8F79C105}" type="pres">
      <dgm:prSet presAssocID="{29F2EE62-B5BF-4C27-89A0-2CE99E5A7C7A}" presName="dummy3a" presStyleCnt="0"/>
      <dgm:spPr/>
    </dgm:pt>
    <dgm:pt modelId="{E6B4590D-0348-4F6A-9C8C-7E4EE85DD0B5}" type="pres">
      <dgm:prSet presAssocID="{29F2EE62-B5BF-4C27-89A0-2CE99E5A7C7A}" presName="dummy3b" presStyleCnt="0"/>
      <dgm:spPr/>
    </dgm:pt>
    <dgm:pt modelId="{3ABC2A8E-DDD6-4811-A367-F83BC1EB0C7E}" type="pres">
      <dgm:prSet presAssocID="{29F2EE62-B5BF-4C27-89A0-2CE99E5A7C7A}" presName="wedge3Tx" presStyleLbl="node1" presStyleIdx="2" presStyleCnt="3">
        <dgm:presLayoutVars>
          <dgm:chMax val="0"/>
          <dgm:chPref val="0"/>
          <dgm:bulletEnabled val="1"/>
        </dgm:presLayoutVars>
      </dgm:prSet>
      <dgm:spPr/>
    </dgm:pt>
    <dgm:pt modelId="{D5C55768-4935-4302-AD8F-B46B2A13F96A}" type="pres">
      <dgm:prSet presAssocID="{0BFFD2A7-CE4A-49F0-9518-028F4380EBFF}" presName="arrowWedge1" presStyleLbl="fgSibTrans2D1" presStyleIdx="0" presStyleCnt="3"/>
      <dgm:spPr>
        <a:ln w="19050">
          <a:solidFill>
            <a:schemeClr val="accent2"/>
          </a:solidFill>
        </a:ln>
      </dgm:spPr>
    </dgm:pt>
    <dgm:pt modelId="{845E67A0-0F6A-4A2D-ACC4-059A288642A8}" type="pres">
      <dgm:prSet presAssocID="{54914149-5E03-45FE-9F8E-D73CE44EC66D}" presName="arrowWedge2" presStyleLbl="fgSibTrans2D1" presStyleIdx="1" presStyleCnt="3"/>
      <dgm:spPr>
        <a:ln w="19050">
          <a:solidFill>
            <a:schemeClr val="accent2"/>
          </a:solidFill>
        </a:ln>
      </dgm:spPr>
    </dgm:pt>
    <dgm:pt modelId="{361161E7-027C-4C78-8747-0EBF39B1F8B1}" type="pres">
      <dgm:prSet presAssocID="{BCD63447-6E2E-4A13-A9A4-36BC141D5573}" presName="arrowWedge3" presStyleLbl="fgSibTrans2D1" presStyleIdx="2" presStyleCnt="3"/>
      <dgm:spPr>
        <a:ln w="19050">
          <a:solidFill>
            <a:schemeClr val="accent2"/>
          </a:solidFill>
        </a:ln>
      </dgm:spPr>
    </dgm:pt>
  </dgm:ptLst>
  <dgm:cxnLst>
    <dgm:cxn modelId="{55E8F728-5C6B-4C3A-80BE-3473B6288734}" srcId="{29F2EE62-B5BF-4C27-89A0-2CE99E5A7C7A}" destId="{3BECCA86-512D-4200-A54B-C1EB78E7D13B}" srcOrd="1" destOrd="0" parTransId="{AECF875C-AE90-44CE-A473-D463C8810C74}" sibTransId="{54914149-5E03-45FE-9F8E-D73CE44EC66D}"/>
    <dgm:cxn modelId="{5D6FCE34-3331-42A5-A77F-B0610143058D}" type="presOf" srcId="{3BECCA86-512D-4200-A54B-C1EB78E7D13B}" destId="{A52FE146-3139-4147-A296-C0EA6F6F6E44}" srcOrd="1" destOrd="0" presId="urn:microsoft.com/office/officeart/2005/8/layout/cycle8"/>
    <dgm:cxn modelId="{72C7B75D-4614-44BE-A114-03F5BB682C66}" type="presOf" srcId="{9C46ECA6-2811-4E02-BBF8-61F123F78038}" destId="{39CA7AC9-7B83-44F5-A09D-6CF7DDBC8765}" srcOrd="1" destOrd="0" presId="urn:microsoft.com/office/officeart/2005/8/layout/cycle8"/>
    <dgm:cxn modelId="{CAEA3D42-E92D-4CD8-8A8C-0384208694B9}" type="presOf" srcId="{9C46ECA6-2811-4E02-BBF8-61F123F78038}" destId="{E0BD5147-9125-4E0B-96A7-24C16DEE2C6C}" srcOrd="0" destOrd="0" presId="urn:microsoft.com/office/officeart/2005/8/layout/cycle8"/>
    <dgm:cxn modelId="{2B76D857-0073-451C-B209-9BB73A13B3A1}" type="presOf" srcId="{69A3E557-1600-4DD5-A502-D3F151650D74}" destId="{65AA93FF-73AA-42E1-BBFD-17E7123FB44D}" srcOrd="0" destOrd="0" presId="urn:microsoft.com/office/officeart/2005/8/layout/cycle8"/>
    <dgm:cxn modelId="{42468B87-B299-49B0-B10C-E173702CBC2F}" type="presOf" srcId="{29F2EE62-B5BF-4C27-89A0-2CE99E5A7C7A}" destId="{3B21477E-C844-4686-9CB5-22D6AFB8B12A}" srcOrd="0" destOrd="0" presId="urn:microsoft.com/office/officeart/2005/8/layout/cycle8"/>
    <dgm:cxn modelId="{5D1182A1-60E7-423C-A398-43FD77D79798}" type="presOf" srcId="{3BECCA86-512D-4200-A54B-C1EB78E7D13B}" destId="{C08B8A5C-693B-4BC1-ADDA-9BCF1E5AB669}" srcOrd="0" destOrd="0" presId="urn:microsoft.com/office/officeart/2005/8/layout/cycle8"/>
    <dgm:cxn modelId="{A5F6D0A2-286E-4802-806F-91CE7EF49235}" srcId="{29F2EE62-B5BF-4C27-89A0-2CE99E5A7C7A}" destId="{9C46ECA6-2811-4E02-BBF8-61F123F78038}" srcOrd="0" destOrd="0" parTransId="{02BB97A4-992B-45A1-B62E-C3F05ADB5B0B}" sibTransId="{0BFFD2A7-CE4A-49F0-9518-028F4380EBFF}"/>
    <dgm:cxn modelId="{5A7654C4-A4FD-48FF-9C87-CEECFF2C2CCF}" type="presOf" srcId="{69A3E557-1600-4DD5-A502-D3F151650D74}" destId="{3ABC2A8E-DDD6-4811-A367-F83BC1EB0C7E}" srcOrd="1" destOrd="0" presId="urn:microsoft.com/office/officeart/2005/8/layout/cycle8"/>
    <dgm:cxn modelId="{18C206FE-B772-4E67-9E17-2D558EBC6438}" srcId="{29F2EE62-B5BF-4C27-89A0-2CE99E5A7C7A}" destId="{69A3E557-1600-4DD5-A502-D3F151650D74}" srcOrd="2" destOrd="0" parTransId="{7E2F3CBF-A90A-4883-A8A5-721CAF3E002E}" sibTransId="{BCD63447-6E2E-4A13-A9A4-36BC141D5573}"/>
    <dgm:cxn modelId="{F897E06B-8933-4FC1-B351-22C46FDE62C7}" type="presParOf" srcId="{3B21477E-C844-4686-9CB5-22D6AFB8B12A}" destId="{E0BD5147-9125-4E0B-96A7-24C16DEE2C6C}" srcOrd="0" destOrd="0" presId="urn:microsoft.com/office/officeart/2005/8/layout/cycle8"/>
    <dgm:cxn modelId="{E894279B-9CA6-4E4E-9481-761576985EDA}" type="presParOf" srcId="{3B21477E-C844-4686-9CB5-22D6AFB8B12A}" destId="{9F2D0DF2-4B56-4025-A321-63FC40E6CFF0}" srcOrd="1" destOrd="0" presId="urn:microsoft.com/office/officeart/2005/8/layout/cycle8"/>
    <dgm:cxn modelId="{EEF25A51-EC2A-404D-8615-069ED7076681}" type="presParOf" srcId="{3B21477E-C844-4686-9CB5-22D6AFB8B12A}" destId="{BF699BD9-8437-461B-BABB-F8C5704407BB}" srcOrd="2" destOrd="0" presId="urn:microsoft.com/office/officeart/2005/8/layout/cycle8"/>
    <dgm:cxn modelId="{88513F0A-657F-48D8-9A11-35D55884FCD0}" type="presParOf" srcId="{3B21477E-C844-4686-9CB5-22D6AFB8B12A}" destId="{39CA7AC9-7B83-44F5-A09D-6CF7DDBC8765}" srcOrd="3" destOrd="0" presId="urn:microsoft.com/office/officeart/2005/8/layout/cycle8"/>
    <dgm:cxn modelId="{E6DCF9D8-BDF5-4214-8491-6D84A26123EE}" type="presParOf" srcId="{3B21477E-C844-4686-9CB5-22D6AFB8B12A}" destId="{C08B8A5C-693B-4BC1-ADDA-9BCF1E5AB669}" srcOrd="4" destOrd="0" presId="urn:microsoft.com/office/officeart/2005/8/layout/cycle8"/>
    <dgm:cxn modelId="{9831DAAA-16CD-4363-835A-0AEDEABE004A}" type="presParOf" srcId="{3B21477E-C844-4686-9CB5-22D6AFB8B12A}" destId="{5C8D47F6-18F7-4F44-887F-E86F63B66765}" srcOrd="5" destOrd="0" presId="urn:microsoft.com/office/officeart/2005/8/layout/cycle8"/>
    <dgm:cxn modelId="{485FD2A7-51B3-4BEF-B615-716F6166387D}" type="presParOf" srcId="{3B21477E-C844-4686-9CB5-22D6AFB8B12A}" destId="{ED4B8364-9669-4A40-81D3-5CF98CE1810B}" srcOrd="6" destOrd="0" presId="urn:microsoft.com/office/officeart/2005/8/layout/cycle8"/>
    <dgm:cxn modelId="{7CF435B5-5068-41B6-93EC-9E68E598832A}" type="presParOf" srcId="{3B21477E-C844-4686-9CB5-22D6AFB8B12A}" destId="{A52FE146-3139-4147-A296-C0EA6F6F6E44}" srcOrd="7" destOrd="0" presId="urn:microsoft.com/office/officeart/2005/8/layout/cycle8"/>
    <dgm:cxn modelId="{0ECE07E7-B27A-4D8A-92F3-379D6235042B}" type="presParOf" srcId="{3B21477E-C844-4686-9CB5-22D6AFB8B12A}" destId="{65AA93FF-73AA-42E1-BBFD-17E7123FB44D}" srcOrd="8" destOrd="0" presId="urn:microsoft.com/office/officeart/2005/8/layout/cycle8"/>
    <dgm:cxn modelId="{8FDEB347-E8B0-4BEE-8A86-4FB8A372DC25}" type="presParOf" srcId="{3B21477E-C844-4686-9CB5-22D6AFB8B12A}" destId="{6AD7F1B6-2A87-43AB-AA77-F98C8F79C105}" srcOrd="9" destOrd="0" presId="urn:microsoft.com/office/officeart/2005/8/layout/cycle8"/>
    <dgm:cxn modelId="{04391456-3443-4F72-941A-C93143DB5A08}" type="presParOf" srcId="{3B21477E-C844-4686-9CB5-22D6AFB8B12A}" destId="{E6B4590D-0348-4F6A-9C8C-7E4EE85DD0B5}" srcOrd="10" destOrd="0" presId="urn:microsoft.com/office/officeart/2005/8/layout/cycle8"/>
    <dgm:cxn modelId="{AE7E0E09-8A0C-4924-9CCC-D816BDE35FF0}" type="presParOf" srcId="{3B21477E-C844-4686-9CB5-22D6AFB8B12A}" destId="{3ABC2A8E-DDD6-4811-A367-F83BC1EB0C7E}" srcOrd="11" destOrd="0" presId="urn:microsoft.com/office/officeart/2005/8/layout/cycle8"/>
    <dgm:cxn modelId="{C0D18997-EB55-49BD-A0CA-0DED11309B8B}" type="presParOf" srcId="{3B21477E-C844-4686-9CB5-22D6AFB8B12A}" destId="{D5C55768-4935-4302-AD8F-B46B2A13F96A}" srcOrd="12" destOrd="0" presId="urn:microsoft.com/office/officeart/2005/8/layout/cycle8"/>
    <dgm:cxn modelId="{81000353-09E9-4854-BA05-D3CB3861A2A3}" type="presParOf" srcId="{3B21477E-C844-4686-9CB5-22D6AFB8B12A}" destId="{845E67A0-0F6A-4A2D-ACC4-059A288642A8}" srcOrd="13" destOrd="0" presId="urn:microsoft.com/office/officeart/2005/8/layout/cycle8"/>
    <dgm:cxn modelId="{3E82D6C1-F171-4824-8F35-2E776E3F2574}" type="presParOf" srcId="{3B21477E-C844-4686-9CB5-22D6AFB8B12A}" destId="{361161E7-027C-4C78-8747-0EBF39B1F8B1}"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F2EE62-B5BF-4C27-89A0-2CE99E5A7C7A}" type="doc">
      <dgm:prSet loTypeId="urn:microsoft.com/office/officeart/2005/8/layout/cycle8" loCatId="cycle" qsTypeId="urn:microsoft.com/office/officeart/2005/8/quickstyle/simple1" qsCatId="simple" csTypeId="urn:microsoft.com/office/officeart/2005/8/colors/accent5_2" csCatId="accent5" phldr="1"/>
      <dgm:spPr/>
    </dgm:pt>
    <dgm:pt modelId="{3BECCA86-512D-4200-A54B-C1EB78E7D13B}">
      <dgm:prSet phldrT="[Text]"/>
      <dgm:spPr>
        <a:solidFill>
          <a:schemeClr val="accent5"/>
        </a:solidFill>
      </dgm:spPr>
      <dgm:t>
        <a:bodyPr/>
        <a:lstStyle/>
        <a:p>
          <a:r>
            <a:rPr lang="sv-SE">
              <a:solidFill>
                <a:schemeClr val="bg1"/>
              </a:solidFill>
            </a:rPr>
            <a:t>Manuellt inlagda </a:t>
          </a:r>
          <a:r>
            <a:rPr lang="sv-SE" err="1">
              <a:solidFill>
                <a:schemeClr val="bg1"/>
              </a:solidFill>
            </a:rPr>
            <a:t>EPD:er</a:t>
          </a:r>
          <a:endParaRPr lang="sv-SE">
            <a:solidFill>
              <a:schemeClr val="bg1"/>
            </a:solidFill>
          </a:endParaRPr>
        </a:p>
      </dgm:t>
    </dgm:pt>
    <dgm:pt modelId="{AECF875C-AE90-44CE-A473-D463C8810C74}" type="parTrans" cxnId="{55E8F728-5C6B-4C3A-80BE-3473B6288734}">
      <dgm:prSet/>
      <dgm:spPr/>
      <dgm:t>
        <a:bodyPr/>
        <a:lstStyle/>
        <a:p>
          <a:endParaRPr lang="sv-SE"/>
        </a:p>
      </dgm:t>
    </dgm:pt>
    <dgm:pt modelId="{54914149-5E03-45FE-9F8E-D73CE44EC66D}" type="sibTrans" cxnId="{55E8F728-5C6B-4C3A-80BE-3473B6288734}">
      <dgm:prSet/>
      <dgm:spPr/>
      <dgm:t>
        <a:bodyPr/>
        <a:lstStyle/>
        <a:p>
          <a:endParaRPr lang="sv-SE"/>
        </a:p>
      </dgm:t>
    </dgm:pt>
    <dgm:pt modelId="{69A3E557-1600-4DD5-A502-D3F151650D74}">
      <dgm:prSet phldrT="[Text]"/>
      <dgm:spPr>
        <a:solidFill>
          <a:schemeClr val="accent5"/>
        </a:solidFill>
      </dgm:spPr>
      <dgm:t>
        <a:bodyPr/>
        <a:lstStyle/>
        <a:p>
          <a:r>
            <a:rPr lang="sv-SE">
              <a:solidFill>
                <a:schemeClr val="bg1"/>
              </a:solidFill>
            </a:rPr>
            <a:t>Automatiskt inlagda EPD:er (prislista)</a:t>
          </a:r>
        </a:p>
      </dgm:t>
    </dgm:pt>
    <dgm:pt modelId="{7E2F3CBF-A90A-4883-A8A5-721CAF3E002E}" type="parTrans" cxnId="{18C206FE-B772-4E67-9E17-2D558EBC6438}">
      <dgm:prSet/>
      <dgm:spPr/>
      <dgm:t>
        <a:bodyPr/>
        <a:lstStyle/>
        <a:p>
          <a:endParaRPr lang="sv-SE"/>
        </a:p>
      </dgm:t>
    </dgm:pt>
    <dgm:pt modelId="{BCD63447-6E2E-4A13-A9A4-36BC141D5573}" type="sibTrans" cxnId="{18C206FE-B772-4E67-9E17-2D558EBC6438}">
      <dgm:prSet/>
      <dgm:spPr/>
      <dgm:t>
        <a:bodyPr/>
        <a:lstStyle/>
        <a:p>
          <a:endParaRPr lang="sv-SE"/>
        </a:p>
      </dgm:t>
    </dgm:pt>
    <dgm:pt modelId="{9C46ECA6-2811-4E02-BBF8-61F123F78038}">
      <dgm:prSet phldrT="[Text]"/>
      <dgm:spPr>
        <a:solidFill>
          <a:schemeClr val="bg1">
            <a:lumMod val="85000"/>
          </a:schemeClr>
        </a:solidFill>
      </dgm:spPr>
      <dgm:t>
        <a:bodyPr/>
        <a:lstStyle/>
        <a:p>
          <a:r>
            <a:rPr lang="sv-SE">
              <a:solidFill>
                <a:schemeClr val="bg1">
                  <a:lumMod val="50000"/>
                </a:schemeClr>
              </a:solidFill>
            </a:rPr>
            <a:t>Automatisk Boverkets generiska databas då specifik EPD ej lagts in / saknas</a:t>
          </a:r>
        </a:p>
      </dgm:t>
    </dgm:pt>
    <dgm:pt modelId="{0BFFD2A7-CE4A-49F0-9518-028F4380EBFF}" type="sibTrans" cxnId="{A5F6D0A2-286E-4802-806F-91CE7EF49235}">
      <dgm:prSet/>
      <dgm:spPr/>
      <dgm:t>
        <a:bodyPr/>
        <a:lstStyle/>
        <a:p>
          <a:endParaRPr lang="sv-SE"/>
        </a:p>
      </dgm:t>
    </dgm:pt>
    <dgm:pt modelId="{02BB97A4-992B-45A1-B62E-C3F05ADB5B0B}" type="parTrans" cxnId="{A5F6D0A2-286E-4802-806F-91CE7EF49235}">
      <dgm:prSet/>
      <dgm:spPr/>
      <dgm:t>
        <a:bodyPr/>
        <a:lstStyle/>
        <a:p>
          <a:endParaRPr lang="sv-SE"/>
        </a:p>
      </dgm:t>
    </dgm:pt>
    <dgm:pt modelId="{3B21477E-C844-4686-9CB5-22D6AFB8B12A}" type="pres">
      <dgm:prSet presAssocID="{29F2EE62-B5BF-4C27-89A0-2CE99E5A7C7A}" presName="compositeShape" presStyleCnt="0">
        <dgm:presLayoutVars>
          <dgm:chMax val="7"/>
          <dgm:dir/>
          <dgm:resizeHandles val="exact"/>
        </dgm:presLayoutVars>
      </dgm:prSet>
      <dgm:spPr/>
    </dgm:pt>
    <dgm:pt modelId="{E0BD5147-9125-4E0B-96A7-24C16DEE2C6C}" type="pres">
      <dgm:prSet presAssocID="{29F2EE62-B5BF-4C27-89A0-2CE99E5A7C7A}" presName="wedge1" presStyleLbl="node1" presStyleIdx="0" presStyleCnt="3"/>
      <dgm:spPr/>
    </dgm:pt>
    <dgm:pt modelId="{9F2D0DF2-4B56-4025-A321-63FC40E6CFF0}" type="pres">
      <dgm:prSet presAssocID="{29F2EE62-B5BF-4C27-89A0-2CE99E5A7C7A}" presName="dummy1a" presStyleCnt="0"/>
      <dgm:spPr/>
    </dgm:pt>
    <dgm:pt modelId="{BF699BD9-8437-461B-BABB-F8C5704407BB}" type="pres">
      <dgm:prSet presAssocID="{29F2EE62-B5BF-4C27-89A0-2CE99E5A7C7A}" presName="dummy1b" presStyleCnt="0"/>
      <dgm:spPr/>
    </dgm:pt>
    <dgm:pt modelId="{39CA7AC9-7B83-44F5-A09D-6CF7DDBC8765}" type="pres">
      <dgm:prSet presAssocID="{29F2EE62-B5BF-4C27-89A0-2CE99E5A7C7A}" presName="wedge1Tx" presStyleLbl="node1" presStyleIdx="0" presStyleCnt="3">
        <dgm:presLayoutVars>
          <dgm:chMax val="0"/>
          <dgm:chPref val="0"/>
          <dgm:bulletEnabled val="1"/>
        </dgm:presLayoutVars>
      </dgm:prSet>
      <dgm:spPr/>
    </dgm:pt>
    <dgm:pt modelId="{C08B8A5C-693B-4BC1-ADDA-9BCF1E5AB669}" type="pres">
      <dgm:prSet presAssocID="{29F2EE62-B5BF-4C27-89A0-2CE99E5A7C7A}" presName="wedge2" presStyleLbl="node1" presStyleIdx="1" presStyleCnt="3"/>
      <dgm:spPr/>
    </dgm:pt>
    <dgm:pt modelId="{5C8D47F6-18F7-4F44-887F-E86F63B66765}" type="pres">
      <dgm:prSet presAssocID="{29F2EE62-B5BF-4C27-89A0-2CE99E5A7C7A}" presName="dummy2a" presStyleCnt="0"/>
      <dgm:spPr/>
    </dgm:pt>
    <dgm:pt modelId="{ED4B8364-9669-4A40-81D3-5CF98CE1810B}" type="pres">
      <dgm:prSet presAssocID="{29F2EE62-B5BF-4C27-89A0-2CE99E5A7C7A}" presName="dummy2b" presStyleCnt="0"/>
      <dgm:spPr/>
    </dgm:pt>
    <dgm:pt modelId="{A52FE146-3139-4147-A296-C0EA6F6F6E44}" type="pres">
      <dgm:prSet presAssocID="{29F2EE62-B5BF-4C27-89A0-2CE99E5A7C7A}" presName="wedge2Tx" presStyleLbl="node1" presStyleIdx="1" presStyleCnt="3">
        <dgm:presLayoutVars>
          <dgm:chMax val="0"/>
          <dgm:chPref val="0"/>
          <dgm:bulletEnabled val="1"/>
        </dgm:presLayoutVars>
      </dgm:prSet>
      <dgm:spPr/>
    </dgm:pt>
    <dgm:pt modelId="{65AA93FF-73AA-42E1-BBFD-17E7123FB44D}" type="pres">
      <dgm:prSet presAssocID="{29F2EE62-B5BF-4C27-89A0-2CE99E5A7C7A}" presName="wedge3" presStyleLbl="node1" presStyleIdx="2" presStyleCnt="3"/>
      <dgm:spPr/>
    </dgm:pt>
    <dgm:pt modelId="{6AD7F1B6-2A87-43AB-AA77-F98C8F79C105}" type="pres">
      <dgm:prSet presAssocID="{29F2EE62-B5BF-4C27-89A0-2CE99E5A7C7A}" presName="dummy3a" presStyleCnt="0"/>
      <dgm:spPr/>
    </dgm:pt>
    <dgm:pt modelId="{E6B4590D-0348-4F6A-9C8C-7E4EE85DD0B5}" type="pres">
      <dgm:prSet presAssocID="{29F2EE62-B5BF-4C27-89A0-2CE99E5A7C7A}" presName="dummy3b" presStyleCnt="0"/>
      <dgm:spPr/>
    </dgm:pt>
    <dgm:pt modelId="{3ABC2A8E-DDD6-4811-A367-F83BC1EB0C7E}" type="pres">
      <dgm:prSet presAssocID="{29F2EE62-B5BF-4C27-89A0-2CE99E5A7C7A}" presName="wedge3Tx" presStyleLbl="node1" presStyleIdx="2" presStyleCnt="3">
        <dgm:presLayoutVars>
          <dgm:chMax val="0"/>
          <dgm:chPref val="0"/>
          <dgm:bulletEnabled val="1"/>
        </dgm:presLayoutVars>
      </dgm:prSet>
      <dgm:spPr/>
    </dgm:pt>
    <dgm:pt modelId="{D5C55768-4935-4302-AD8F-B46B2A13F96A}" type="pres">
      <dgm:prSet presAssocID="{0BFFD2A7-CE4A-49F0-9518-028F4380EBFF}" presName="arrowWedge1" presStyleLbl="fgSibTrans2D1" presStyleIdx="0" presStyleCnt="3"/>
      <dgm:spPr>
        <a:ln w="19050">
          <a:solidFill>
            <a:schemeClr val="accent2"/>
          </a:solidFill>
        </a:ln>
      </dgm:spPr>
    </dgm:pt>
    <dgm:pt modelId="{845E67A0-0F6A-4A2D-ACC4-059A288642A8}" type="pres">
      <dgm:prSet presAssocID="{54914149-5E03-45FE-9F8E-D73CE44EC66D}" presName="arrowWedge2" presStyleLbl="fgSibTrans2D1" presStyleIdx="1" presStyleCnt="3"/>
      <dgm:spPr>
        <a:ln w="19050">
          <a:solidFill>
            <a:schemeClr val="accent2"/>
          </a:solidFill>
        </a:ln>
      </dgm:spPr>
    </dgm:pt>
    <dgm:pt modelId="{361161E7-027C-4C78-8747-0EBF39B1F8B1}" type="pres">
      <dgm:prSet presAssocID="{BCD63447-6E2E-4A13-A9A4-36BC141D5573}" presName="arrowWedge3" presStyleLbl="fgSibTrans2D1" presStyleIdx="2" presStyleCnt="3"/>
      <dgm:spPr>
        <a:ln w="19050">
          <a:solidFill>
            <a:schemeClr val="accent2"/>
          </a:solidFill>
        </a:ln>
      </dgm:spPr>
    </dgm:pt>
  </dgm:ptLst>
  <dgm:cxnLst>
    <dgm:cxn modelId="{55E8F728-5C6B-4C3A-80BE-3473B6288734}" srcId="{29F2EE62-B5BF-4C27-89A0-2CE99E5A7C7A}" destId="{3BECCA86-512D-4200-A54B-C1EB78E7D13B}" srcOrd="1" destOrd="0" parTransId="{AECF875C-AE90-44CE-A473-D463C8810C74}" sibTransId="{54914149-5E03-45FE-9F8E-D73CE44EC66D}"/>
    <dgm:cxn modelId="{5D6FCE34-3331-42A5-A77F-B0610143058D}" type="presOf" srcId="{3BECCA86-512D-4200-A54B-C1EB78E7D13B}" destId="{A52FE146-3139-4147-A296-C0EA6F6F6E44}" srcOrd="1" destOrd="0" presId="urn:microsoft.com/office/officeart/2005/8/layout/cycle8"/>
    <dgm:cxn modelId="{72C7B75D-4614-44BE-A114-03F5BB682C66}" type="presOf" srcId="{9C46ECA6-2811-4E02-BBF8-61F123F78038}" destId="{39CA7AC9-7B83-44F5-A09D-6CF7DDBC8765}" srcOrd="1" destOrd="0" presId="urn:microsoft.com/office/officeart/2005/8/layout/cycle8"/>
    <dgm:cxn modelId="{CAEA3D42-E92D-4CD8-8A8C-0384208694B9}" type="presOf" srcId="{9C46ECA6-2811-4E02-BBF8-61F123F78038}" destId="{E0BD5147-9125-4E0B-96A7-24C16DEE2C6C}" srcOrd="0" destOrd="0" presId="urn:microsoft.com/office/officeart/2005/8/layout/cycle8"/>
    <dgm:cxn modelId="{2B76D857-0073-451C-B209-9BB73A13B3A1}" type="presOf" srcId="{69A3E557-1600-4DD5-A502-D3F151650D74}" destId="{65AA93FF-73AA-42E1-BBFD-17E7123FB44D}" srcOrd="0" destOrd="0" presId="urn:microsoft.com/office/officeart/2005/8/layout/cycle8"/>
    <dgm:cxn modelId="{42468B87-B299-49B0-B10C-E173702CBC2F}" type="presOf" srcId="{29F2EE62-B5BF-4C27-89A0-2CE99E5A7C7A}" destId="{3B21477E-C844-4686-9CB5-22D6AFB8B12A}" srcOrd="0" destOrd="0" presId="urn:microsoft.com/office/officeart/2005/8/layout/cycle8"/>
    <dgm:cxn modelId="{5D1182A1-60E7-423C-A398-43FD77D79798}" type="presOf" srcId="{3BECCA86-512D-4200-A54B-C1EB78E7D13B}" destId="{C08B8A5C-693B-4BC1-ADDA-9BCF1E5AB669}" srcOrd="0" destOrd="0" presId="urn:microsoft.com/office/officeart/2005/8/layout/cycle8"/>
    <dgm:cxn modelId="{A5F6D0A2-286E-4802-806F-91CE7EF49235}" srcId="{29F2EE62-B5BF-4C27-89A0-2CE99E5A7C7A}" destId="{9C46ECA6-2811-4E02-BBF8-61F123F78038}" srcOrd="0" destOrd="0" parTransId="{02BB97A4-992B-45A1-B62E-C3F05ADB5B0B}" sibTransId="{0BFFD2A7-CE4A-49F0-9518-028F4380EBFF}"/>
    <dgm:cxn modelId="{5A7654C4-A4FD-48FF-9C87-CEECFF2C2CCF}" type="presOf" srcId="{69A3E557-1600-4DD5-A502-D3F151650D74}" destId="{3ABC2A8E-DDD6-4811-A367-F83BC1EB0C7E}" srcOrd="1" destOrd="0" presId="urn:microsoft.com/office/officeart/2005/8/layout/cycle8"/>
    <dgm:cxn modelId="{18C206FE-B772-4E67-9E17-2D558EBC6438}" srcId="{29F2EE62-B5BF-4C27-89A0-2CE99E5A7C7A}" destId="{69A3E557-1600-4DD5-A502-D3F151650D74}" srcOrd="2" destOrd="0" parTransId="{7E2F3CBF-A90A-4883-A8A5-721CAF3E002E}" sibTransId="{BCD63447-6E2E-4A13-A9A4-36BC141D5573}"/>
    <dgm:cxn modelId="{F897E06B-8933-4FC1-B351-22C46FDE62C7}" type="presParOf" srcId="{3B21477E-C844-4686-9CB5-22D6AFB8B12A}" destId="{E0BD5147-9125-4E0B-96A7-24C16DEE2C6C}" srcOrd="0" destOrd="0" presId="urn:microsoft.com/office/officeart/2005/8/layout/cycle8"/>
    <dgm:cxn modelId="{E894279B-9CA6-4E4E-9481-761576985EDA}" type="presParOf" srcId="{3B21477E-C844-4686-9CB5-22D6AFB8B12A}" destId="{9F2D0DF2-4B56-4025-A321-63FC40E6CFF0}" srcOrd="1" destOrd="0" presId="urn:microsoft.com/office/officeart/2005/8/layout/cycle8"/>
    <dgm:cxn modelId="{EEF25A51-EC2A-404D-8615-069ED7076681}" type="presParOf" srcId="{3B21477E-C844-4686-9CB5-22D6AFB8B12A}" destId="{BF699BD9-8437-461B-BABB-F8C5704407BB}" srcOrd="2" destOrd="0" presId="urn:microsoft.com/office/officeart/2005/8/layout/cycle8"/>
    <dgm:cxn modelId="{88513F0A-657F-48D8-9A11-35D55884FCD0}" type="presParOf" srcId="{3B21477E-C844-4686-9CB5-22D6AFB8B12A}" destId="{39CA7AC9-7B83-44F5-A09D-6CF7DDBC8765}" srcOrd="3" destOrd="0" presId="urn:microsoft.com/office/officeart/2005/8/layout/cycle8"/>
    <dgm:cxn modelId="{E6DCF9D8-BDF5-4214-8491-6D84A26123EE}" type="presParOf" srcId="{3B21477E-C844-4686-9CB5-22D6AFB8B12A}" destId="{C08B8A5C-693B-4BC1-ADDA-9BCF1E5AB669}" srcOrd="4" destOrd="0" presId="urn:microsoft.com/office/officeart/2005/8/layout/cycle8"/>
    <dgm:cxn modelId="{9831DAAA-16CD-4363-835A-0AEDEABE004A}" type="presParOf" srcId="{3B21477E-C844-4686-9CB5-22D6AFB8B12A}" destId="{5C8D47F6-18F7-4F44-887F-E86F63B66765}" srcOrd="5" destOrd="0" presId="urn:microsoft.com/office/officeart/2005/8/layout/cycle8"/>
    <dgm:cxn modelId="{485FD2A7-51B3-4BEF-B615-716F6166387D}" type="presParOf" srcId="{3B21477E-C844-4686-9CB5-22D6AFB8B12A}" destId="{ED4B8364-9669-4A40-81D3-5CF98CE1810B}" srcOrd="6" destOrd="0" presId="urn:microsoft.com/office/officeart/2005/8/layout/cycle8"/>
    <dgm:cxn modelId="{7CF435B5-5068-41B6-93EC-9E68E598832A}" type="presParOf" srcId="{3B21477E-C844-4686-9CB5-22D6AFB8B12A}" destId="{A52FE146-3139-4147-A296-C0EA6F6F6E44}" srcOrd="7" destOrd="0" presId="urn:microsoft.com/office/officeart/2005/8/layout/cycle8"/>
    <dgm:cxn modelId="{0ECE07E7-B27A-4D8A-92F3-379D6235042B}" type="presParOf" srcId="{3B21477E-C844-4686-9CB5-22D6AFB8B12A}" destId="{65AA93FF-73AA-42E1-BBFD-17E7123FB44D}" srcOrd="8" destOrd="0" presId="urn:microsoft.com/office/officeart/2005/8/layout/cycle8"/>
    <dgm:cxn modelId="{8FDEB347-E8B0-4BEE-8A86-4FB8A372DC25}" type="presParOf" srcId="{3B21477E-C844-4686-9CB5-22D6AFB8B12A}" destId="{6AD7F1B6-2A87-43AB-AA77-F98C8F79C105}" srcOrd="9" destOrd="0" presId="urn:microsoft.com/office/officeart/2005/8/layout/cycle8"/>
    <dgm:cxn modelId="{04391456-3443-4F72-941A-C93143DB5A08}" type="presParOf" srcId="{3B21477E-C844-4686-9CB5-22D6AFB8B12A}" destId="{E6B4590D-0348-4F6A-9C8C-7E4EE85DD0B5}" srcOrd="10" destOrd="0" presId="urn:microsoft.com/office/officeart/2005/8/layout/cycle8"/>
    <dgm:cxn modelId="{AE7E0E09-8A0C-4924-9CCC-D816BDE35FF0}" type="presParOf" srcId="{3B21477E-C844-4686-9CB5-22D6AFB8B12A}" destId="{3ABC2A8E-DDD6-4811-A367-F83BC1EB0C7E}" srcOrd="11" destOrd="0" presId="urn:microsoft.com/office/officeart/2005/8/layout/cycle8"/>
    <dgm:cxn modelId="{C0D18997-EB55-49BD-A0CA-0DED11309B8B}" type="presParOf" srcId="{3B21477E-C844-4686-9CB5-22D6AFB8B12A}" destId="{D5C55768-4935-4302-AD8F-B46B2A13F96A}" srcOrd="12" destOrd="0" presId="urn:microsoft.com/office/officeart/2005/8/layout/cycle8"/>
    <dgm:cxn modelId="{81000353-09E9-4854-BA05-D3CB3861A2A3}" type="presParOf" srcId="{3B21477E-C844-4686-9CB5-22D6AFB8B12A}" destId="{845E67A0-0F6A-4A2D-ACC4-059A288642A8}" srcOrd="13" destOrd="0" presId="urn:microsoft.com/office/officeart/2005/8/layout/cycle8"/>
    <dgm:cxn modelId="{3E82D6C1-F171-4824-8F35-2E776E3F2574}" type="presParOf" srcId="{3B21477E-C844-4686-9CB5-22D6AFB8B12A}" destId="{361161E7-027C-4C78-8747-0EBF39B1F8B1}"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BD5147-9125-4E0B-96A7-24C16DEE2C6C}">
      <dsp:nvSpPr>
        <dsp:cNvPr id="0" name=""/>
        <dsp:cNvSpPr/>
      </dsp:nvSpPr>
      <dsp:spPr>
        <a:xfrm>
          <a:off x="1728292" y="322976"/>
          <a:ext cx="4173846" cy="4173846"/>
        </a:xfrm>
        <a:prstGeom prst="pie">
          <a:avLst>
            <a:gd name="adj1" fmla="val 16200000"/>
            <a:gd name="adj2" fmla="val 18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sv-SE" sz="1500" kern="1200"/>
            <a:t>Automatisk Boverkets generiska databas då specifik EPD ej lagts in / saknas</a:t>
          </a:r>
        </a:p>
      </dsp:txBody>
      <dsp:txXfrm>
        <a:off x="3928009" y="1207434"/>
        <a:ext cx="1490659" cy="1242216"/>
      </dsp:txXfrm>
    </dsp:sp>
    <dsp:sp modelId="{C08B8A5C-693B-4BC1-ADDA-9BCF1E5AB669}">
      <dsp:nvSpPr>
        <dsp:cNvPr id="0" name=""/>
        <dsp:cNvSpPr/>
      </dsp:nvSpPr>
      <dsp:spPr>
        <a:xfrm>
          <a:off x="1642331" y="472042"/>
          <a:ext cx="4173846" cy="4173846"/>
        </a:xfrm>
        <a:prstGeom prst="pie">
          <a:avLst>
            <a:gd name="adj1" fmla="val 1800000"/>
            <a:gd name="adj2" fmla="val 900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sv-SE" sz="1500" kern="1200" dirty="0">
              <a:solidFill>
                <a:schemeClr val="bg1">
                  <a:lumMod val="50000"/>
                </a:schemeClr>
              </a:solidFill>
            </a:rPr>
            <a:t>Manuellt inlagda </a:t>
          </a:r>
          <a:r>
            <a:rPr lang="sv-SE" sz="1500" kern="1200" dirty="0" err="1">
              <a:solidFill>
                <a:schemeClr val="bg1">
                  <a:lumMod val="50000"/>
                </a:schemeClr>
              </a:solidFill>
            </a:rPr>
            <a:t>EPD:er</a:t>
          </a:r>
          <a:endParaRPr lang="sv-SE" sz="1500" kern="1200" dirty="0">
            <a:solidFill>
              <a:schemeClr val="bg1">
                <a:lumMod val="50000"/>
              </a:schemeClr>
            </a:solidFill>
          </a:endParaRPr>
        </a:p>
      </dsp:txBody>
      <dsp:txXfrm>
        <a:off x="2636104" y="3180073"/>
        <a:ext cx="2235989" cy="1093150"/>
      </dsp:txXfrm>
    </dsp:sp>
    <dsp:sp modelId="{65AA93FF-73AA-42E1-BBFD-17E7123FB44D}">
      <dsp:nvSpPr>
        <dsp:cNvPr id="0" name=""/>
        <dsp:cNvSpPr/>
      </dsp:nvSpPr>
      <dsp:spPr>
        <a:xfrm>
          <a:off x="1556369" y="322976"/>
          <a:ext cx="4173846" cy="4173846"/>
        </a:xfrm>
        <a:prstGeom prst="pie">
          <a:avLst>
            <a:gd name="adj1" fmla="val 9000000"/>
            <a:gd name="adj2" fmla="val 1620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sv-SE" sz="1500" kern="1200" dirty="0">
              <a:solidFill>
                <a:schemeClr val="bg1">
                  <a:lumMod val="65000"/>
                </a:schemeClr>
              </a:solidFill>
            </a:rPr>
            <a:t>Automatiskt inlagda </a:t>
          </a:r>
          <a:r>
            <a:rPr lang="sv-SE" sz="1500" kern="1200" dirty="0" err="1">
              <a:solidFill>
                <a:schemeClr val="bg1">
                  <a:lumMod val="65000"/>
                </a:schemeClr>
              </a:solidFill>
            </a:rPr>
            <a:t>EPD:er</a:t>
          </a:r>
          <a:r>
            <a:rPr lang="sv-SE" sz="1500" kern="1200" dirty="0">
              <a:solidFill>
                <a:schemeClr val="bg1">
                  <a:lumMod val="65000"/>
                </a:schemeClr>
              </a:solidFill>
            </a:rPr>
            <a:t> (prislista)</a:t>
          </a:r>
        </a:p>
      </dsp:txBody>
      <dsp:txXfrm>
        <a:off x="2039840" y="1207434"/>
        <a:ext cx="1490659" cy="1242216"/>
      </dsp:txXfrm>
    </dsp:sp>
    <dsp:sp modelId="{D5C55768-4935-4302-AD8F-B46B2A13F96A}">
      <dsp:nvSpPr>
        <dsp:cNvPr id="0" name=""/>
        <dsp:cNvSpPr/>
      </dsp:nvSpPr>
      <dsp:spPr>
        <a:xfrm>
          <a:off x="1470256" y="64595"/>
          <a:ext cx="4690608" cy="4690608"/>
        </a:xfrm>
        <a:prstGeom prst="circularArrow">
          <a:avLst>
            <a:gd name="adj1" fmla="val 5085"/>
            <a:gd name="adj2" fmla="val 327528"/>
            <a:gd name="adj3" fmla="val 1472472"/>
            <a:gd name="adj4" fmla="val 16199432"/>
            <a:gd name="adj5" fmla="val 5932"/>
          </a:avLst>
        </a:prstGeom>
        <a:solidFill>
          <a:schemeClr val="accent5">
            <a:tint val="60000"/>
            <a:hueOff val="0"/>
            <a:satOff val="0"/>
            <a:lumOff val="0"/>
            <a:alphaOff val="0"/>
          </a:schemeClr>
        </a:solidFill>
        <a:ln w="19050">
          <a:solidFill>
            <a:schemeClr val="accent2"/>
          </a:solidFill>
        </a:ln>
        <a:effectLst/>
      </dsp:spPr>
      <dsp:style>
        <a:lnRef idx="0">
          <a:scrgbClr r="0" g="0" b="0"/>
        </a:lnRef>
        <a:fillRef idx="1">
          <a:scrgbClr r="0" g="0" b="0"/>
        </a:fillRef>
        <a:effectRef idx="0">
          <a:scrgbClr r="0" g="0" b="0"/>
        </a:effectRef>
        <a:fontRef idx="minor">
          <a:schemeClr val="lt1"/>
        </a:fontRef>
      </dsp:style>
    </dsp:sp>
    <dsp:sp modelId="{845E67A0-0F6A-4A2D-ACC4-059A288642A8}">
      <dsp:nvSpPr>
        <dsp:cNvPr id="0" name=""/>
        <dsp:cNvSpPr/>
      </dsp:nvSpPr>
      <dsp:spPr>
        <a:xfrm>
          <a:off x="1383950" y="213397"/>
          <a:ext cx="4690608" cy="4690608"/>
        </a:xfrm>
        <a:prstGeom prst="circularArrow">
          <a:avLst>
            <a:gd name="adj1" fmla="val 5085"/>
            <a:gd name="adj2" fmla="val 327528"/>
            <a:gd name="adj3" fmla="val 8671970"/>
            <a:gd name="adj4" fmla="val 1800502"/>
            <a:gd name="adj5" fmla="val 5932"/>
          </a:avLst>
        </a:prstGeom>
        <a:solidFill>
          <a:schemeClr val="accent5">
            <a:tint val="60000"/>
            <a:hueOff val="0"/>
            <a:satOff val="0"/>
            <a:lumOff val="0"/>
            <a:alphaOff val="0"/>
          </a:schemeClr>
        </a:solidFill>
        <a:ln w="19050">
          <a:solidFill>
            <a:schemeClr val="accent2"/>
          </a:solidFill>
        </a:ln>
        <a:effectLst/>
      </dsp:spPr>
      <dsp:style>
        <a:lnRef idx="0">
          <a:scrgbClr r="0" g="0" b="0"/>
        </a:lnRef>
        <a:fillRef idx="1">
          <a:scrgbClr r="0" g="0" b="0"/>
        </a:fillRef>
        <a:effectRef idx="0">
          <a:scrgbClr r="0" g="0" b="0"/>
        </a:effectRef>
        <a:fontRef idx="minor">
          <a:schemeClr val="lt1"/>
        </a:fontRef>
      </dsp:style>
    </dsp:sp>
    <dsp:sp modelId="{361161E7-027C-4C78-8747-0EBF39B1F8B1}">
      <dsp:nvSpPr>
        <dsp:cNvPr id="0" name=""/>
        <dsp:cNvSpPr/>
      </dsp:nvSpPr>
      <dsp:spPr>
        <a:xfrm>
          <a:off x="1297644" y="64595"/>
          <a:ext cx="4690608" cy="4690608"/>
        </a:xfrm>
        <a:prstGeom prst="circularArrow">
          <a:avLst>
            <a:gd name="adj1" fmla="val 5085"/>
            <a:gd name="adj2" fmla="val 327528"/>
            <a:gd name="adj3" fmla="val 15873039"/>
            <a:gd name="adj4" fmla="val 9000000"/>
            <a:gd name="adj5" fmla="val 5932"/>
          </a:avLst>
        </a:prstGeom>
        <a:solidFill>
          <a:schemeClr val="accent5">
            <a:tint val="60000"/>
            <a:hueOff val="0"/>
            <a:satOff val="0"/>
            <a:lumOff val="0"/>
            <a:alphaOff val="0"/>
          </a:schemeClr>
        </a:solidFill>
        <a:ln w="19050">
          <a:solidFill>
            <a:schemeClr val="accent2"/>
          </a:solid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BD5147-9125-4E0B-96A7-24C16DEE2C6C}">
      <dsp:nvSpPr>
        <dsp:cNvPr id="0" name=""/>
        <dsp:cNvSpPr/>
      </dsp:nvSpPr>
      <dsp:spPr>
        <a:xfrm>
          <a:off x="1728292" y="322976"/>
          <a:ext cx="4173846" cy="4173846"/>
        </a:xfrm>
        <a:prstGeom prst="pie">
          <a:avLst>
            <a:gd name="adj1" fmla="val 16200000"/>
            <a:gd name="adj2" fmla="val 180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sv-SE" sz="1500" kern="1200">
              <a:solidFill>
                <a:schemeClr val="bg1">
                  <a:lumMod val="50000"/>
                </a:schemeClr>
              </a:solidFill>
            </a:rPr>
            <a:t>Automatisk Boverkets generiska databas då specifik EPD ej lagts in / saknas</a:t>
          </a:r>
        </a:p>
      </dsp:txBody>
      <dsp:txXfrm>
        <a:off x="3928009" y="1207434"/>
        <a:ext cx="1490659" cy="1242216"/>
      </dsp:txXfrm>
    </dsp:sp>
    <dsp:sp modelId="{C08B8A5C-693B-4BC1-ADDA-9BCF1E5AB669}">
      <dsp:nvSpPr>
        <dsp:cNvPr id="0" name=""/>
        <dsp:cNvSpPr/>
      </dsp:nvSpPr>
      <dsp:spPr>
        <a:xfrm>
          <a:off x="1642331" y="472042"/>
          <a:ext cx="4173846" cy="4173846"/>
        </a:xfrm>
        <a:prstGeom prst="pie">
          <a:avLst>
            <a:gd name="adj1" fmla="val 1800000"/>
            <a:gd name="adj2" fmla="val 9000000"/>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sv-SE" sz="1500" kern="1200">
              <a:solidFill>
                <a:schemeClr val="bg1"/>
              </a:solidFill>
            </a:rPr>
            <a:t>Manuellt inlagda </a:t>
          </a:r>
          <a:r>
            <a:rPr lang="sv-SE" sz="1500" kern="1200" err="1">
              <a:solidFill>
                <a:schemeClr val="bg1"/>
              </a:solidFill>
            </a:rPr>
            <a:t>EPD:er</a:t>
          </a:r>
          <a:endParaRPr lang="sv-SE" sz="1500" kern="1200">
            <a:solidFill>
              <a:schemeClr val="bg1"/>
            </a:solidFill>
          </a:endParaRPr>
        </a:p>
      </dsp:txBody>
      <dsp:txXfrm>
        <a:off x="2636104" y="3180073"/>
        <a:ext cx="2235989" cy="1093150"/>
      </dsp:txXfrm>
    </dsp:sp>
    <dsp:sp modelId="{65AA93FF-73AA-42E1-BBFD-17E7123FB44D}">
      <dsp:nvSpPr>
        <dsp:cNvPr id="0" name=""/>
        <dsp:cNvSpPr/>
      </dsp:nvSpPr>
      <dsp:spPr>
        <a:xfrm>
          <a:off x="1556369" y="322976"/>
          <a:ext cx="4173846" cy="4173846"/>
        </a:xfrm>
        <a:prstGeom prst="pie">
          <a:avLst>
            <a:gd name="adj1" fmla="val 9000000"/>
            <a:gd name="adj2" fmla="val 16200000"/>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sv-SE" sz="1500" kern="1200">
              <a:solidFill>
                <a:schemeClr val="bg1"/>
              </a:solidFill>
            </a:rPr>
            <a:t>Automatiskt inlagda EPD:er (prislista)</a:t>
          </a:r>
        </a:p>
      </dsp:txBody>
      <dsp:txXfrm>
        <a:off x="2039840" y="1207434"/>
        <a:ext cx="1490659" cy="1242216"/>
      </dsp:txXfrm>
    </dsp:sp>
    <dsp:sp modelId="{D5C55768-4935-4302-AD8F-B46B2A13F96A}">
      <dsp:nvSpPr>
        <dsp:cNvPr id="0" name=""/>
        <dsp:cNvSpPr/>
      </dsp:nvSpPr>
      <dsp:spPr>
        <a:xfrm>
          <a:off x="1470256" y="64595"/>
          <a:ext cx="4690608" cy="4690608"/>
        </a:xfrm>
        <a:prstGeom prst="circularArrow">
          <a:avLst>
            <a:gd name="adj1" fmla="val 5085"/>
            <a:gd name="adj2" fmla="val 327528"/>
            <a:gd name="adj3" fmla="val 1472472"/>
            <a:gd name="adj4" fmla="val 16199432"/>
            <a:gd name="adj5" fmla="val 5932"/>
          </a:avLst>
        </a:prstGeom>
        <a:solidFill>
          <a:schemeClr val="accent5">
            <a:tint val="60000"/>
            <a:hueOff val="0"/>
            <a:satOff val="0"/>
            <a:lumOff val="0"/>
            <a:alphaOff val="0"/>
          </a:schemeClr>
        </a:solidFill>
        <a:ln w="19050">
          <a:solidFill>
            <a:schemeClr val="accent2"/>
          </a:solidFill>
        </a:ln>
        <a:effectLst/>
      </dsp:spPr>
      <dsp:style>
        <a:lnRef idx="0">
          <a:scrgbClr r="0" g="0" b="0"/>
        </a:lnRef>
        <a:fillRef idx="1">
          <a:scrgbClr r="0" g="0" b="0"/>
        </a:fillRef>
        <a:effectRef idx="0">
          <a:scrgbClr r="0" g="0" b="0"/>
        </a:effectRef>
        <a:fontRef idx="minor">
          <a:schemeClr val="lt1"/>
        </a:fontRef>
      </dsp:style>
    </dsp:sp>
    <dsp:sp modelId="{845E67A0-0F6A-4A2D-ACC4-059A288642A8}">
      <dsp:nvSpPr>
        <dsp:cNvPr id="0" name=""/>
        <dsp:cNvSpPr/>
      </dsp:nvSpPr>
      <dsp:spPr>
        <a:xfrm>
          <a:off x="1383950" y="213397"/>
          <a:ext cx="4690608" cy="4690608"/>
        </a:xfrm>
        <a:prstGeom prst="circularArrow">
          <a:avLst>
            <a:gd name="adj1" fmla="val 5085"/>
            <a:gd name="adj2" fmla="val 327528"/>
            <a:gd name="adj3" fmla="val 8671970"/>
            <a:gd name="adj4" fmla="val 1800502"/>
            <a:gd name="adj5" fmla="val 5932"/>
          </a:avLst>
        </a:prstGeom>
        <a:solidFill>
          <a:schemeClr val="accent5">
            <a:tint val="60000"/>
            <a:hueOff val="0"/>
            <a:satOff val="0"/>
            <a:lumOff val="0"/>
            <a:alphaOff val="0"/>
          </a:schemeClr>
        </a:solidFill>
        <a:ln w="19050">
          <a:solidFill>
            <a:schemeClr val="accent2"/>
          </a:solidFill>
        </a:ln>
        <a:effectLst/>
      </dsp:spPr>
      <dsp:style>
        <a:lnRef idx="0">
          <a:scrgbClr r="0" g="0" b="0"/>
        </a:lnRef>
        <a:fillRef idx="1">
          <a:scrgbClr r="0" g="0" b="0"/>
        </a:fillRef>
        <a:effectRef idx="0">
          <a:scrgbClr r="0" g="0" b="0"/>
        </a:effectRef>
        <a:fontRef idx="minor">
          <a:schemeClr val="lt1"/>
        </a:fontRef>
      </dsp:style>
    </dsp:sp>
    <dsp:sp modelId="{361161E7-027C-4C78-8747-0EBF39B1F8B1}">
      <dsp:nvSpPr>
        <dsp:cNvPr id="0" name=""/>
        <dsp:cNvSpPr/>
      </dsp:nvSpPr>
      <dsp:spPr>
        <a:xfrm>
          <a:off x="1297644" y="64595"/>
          <a:ext cx="4690608" cy="4690608"/>
        </a:xfrm>
        <a:prstGeom prst="circularArrow">
          <a:avLst>
            <a:gd name="adj1" fmla="val 5085"/>
            <a:gd name="adj2" fmla="val 327528"/>
            <a:gd name="adj3" fmla="val 15873039"/>
            <a:gd name="adj4" fmla="val 9000000"/>
            <a:gd name="adj5" fmla="val 5932"/>
          </a:avLst>
        </a:prstGeom>
        <a:solidFill>
          <a:schemeClr val="accent5">
            <a:tint val="60000"/>
            <a:hueOff val="0"/>
            <a:satOff val="0"/>
            <a:lumOff val="0"/>
            <a:alphaOff val="0"/>
          </a:schemeClr>
        </a:solidFill>
        <a:ln w="19050">
          <a:solidFill>
            <a:schemeClr val="accent2"/>
          </a:solid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A15AB800-304B-2FEB-8230-6128FFF37A2D}"/>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D36E1063-6B9D-F6C5-4542-7BBFE3BC5354}"/>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3697077-B0B5-4FD3-9DB8-65D423E54DCF}" type="datetimeFigureOut">
              <a:rPr lang="sv-SE" smtClean="0"/>
              <a:t>2025-10-31</a:t>
            </a:fld>
            <a:endParaRPr lang="sv-SE"/>
          </a:p>
        </p:txBody>
      </p:sp>
      <p:sp>
        <p:nvSpPr>
          <p:cNvPr id="4" name="Platshållare för sidfot 3">
            <a:extLst>
              <a:ext uri="{FF2B5EF4-FFF2-40B4-BE49-F238E27FC236}">
                <a16:creationId xmlns:a16="http://schemas.microsoft.com/office/drawing/2014/main" id="{109BABA7-A03E-3D5E-F49E-0562F3EF8CE5}"/>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059594EA-4F17-843E-B2C4-EB82D0394214}"/>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01AAC003-2E3C-47DF-939F-DDFEA1CC6E32}" type="slidenum">
              <a:rPr lang="sv-SE" smtClean="0"/>
              <a:t>‹#›</a:t>
            </a:fld>
            <a:endParaRPr lang="sv-SE"/>
          </a:p>
        </p:txBody>
      </p:sp>
    </p:spTree>
    <p:extLst>
      <p:ext uri="{BB962C8B-B14F-4D97-AF65-F5344CB8AC3E}">
        <p14:creationId xmlns:p14="http://schemas.microsoft.com/office/powerpoint/2010/main" val="107529814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9E54D7F-9251-4460-B664-D195DB643FC2}" type="datetimeFigureOut">
              <a:rPr lang="sv-SE" smtClean="0"/>
              <a:t>2025-10-31</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B67B147-84CE-483B-8F87-F6CEE3128FB5}" type="slidenum">
              <a:rPr lang="sv-SE" smtClean="0"/>
              <a:t>‹#›</a:t>
            </a:fld>
            <a:endParaRPr lang="sv-SE"/>
          </a:p>
        </p:txBody>
      </p:sp>
    </p:spTree>
    <p:extLst>
      <p:ext uri="{BB962C8B-B14F-4D97-AF65-F5344CB8AC3E}">
        <p14:creationId xmlns:p14="http://schemas.microsoft.com/office/powerpoint/2010/main" val="357513043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3D3CC-6E0D-06EB-68B8-F570BBF2189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8F3C92-1C76-6178-B259-D120FF12E0E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6BC9DC3-20A6-FD6C-F8F8-EF64E6957692}"/>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636484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1B742-B043-9FA6-F06A-BFAA809DF80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3D5D5BF-804A-8C5E-EBB9-E9D92A2DCD0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C37E68E-3E4E-F584-C2EC-6C71EFA1F25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267214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1057963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A40AD-2F6A-C884-4DE3-51EB4BBB331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72077F6-54F1-5311-D2F8-6D30B6548F0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C7EBF49-35B4-B740-1ED5-BEB71F2A6EC0}"/>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045501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ADB23-34B7-9D0C-85B3-0BFCF66B394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9FD45C6-7E96-ED77-6875-7B9008635EA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DB21372-6254-6791-7262-5623EDEFF6C1}"/>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098596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6E0C7-B483-903A-B00D-386903972A7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1DDED0F-2FDB-C7F6-BDB3-F1F1436C7FB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952E756-3C3D-775C-CB1F-4CEEA64B01A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571170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38C09-1F00-DEFD-1549-A722024DDA1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EAA9C5F-EF1C-55CC-54BC-A232C488A06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630A2F8-6B4B-A64F-F5EB-30828276E0B2}"/>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44799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AFE9B-B51E-0DDA-C509-85E95A82100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A900202-D989-7628-F6B9-8EFD4385125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AFE372B-0966-4989-DA29-32FE3A742E53}"/>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58DA4DCB-B0BB-8305-01D8-03AF607F16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6596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7E7D1-6070-D32F-8004-AD88AA31D6A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CC8E5D-629F-E3AC-662E-39DE7112A68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106EC43-9C76-92EF-DABF-B450C0999B3F}"/>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454753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BDFE5-1842-A5FF-98D7-B55641522D8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3C04202-CB5E-9DC1-D73C-BCB13F9DBE6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B87311F-B992-0698-6F00-0C9B9FE7497B}"/>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947878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F3F09-A4B3-2200-F6F1-D742412AFB8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A61236A-1F18-9877-4FB4-A8902F1B392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49B7726-2155-418C-5336-FA6323191D8D}"/>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229531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609385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BFF08-AF63-0BE5-E934-B6E2D13FF66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42CCC5A-063F-38EC-8CF4-F9740344CA3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84DEE7A-6B0D-7DCE-FA61-143BCDDAC553}"/>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E6C7A58A-BB6B-AD15-6645-3BF641AC38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22715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3286914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23291-A412-DD8D-85EF-FF721FCDA35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7DFAA0F-4E70-27B3-FBC9-F9368DEC9F9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7B53E73-B007-D3CB-474F-762C2F9CD4D6}"/>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641471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95700-7732-D939-265E-D0E9B7575E3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23999BA-7DE0-2199-9449-56F1FB5547E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FB61F26-FA36-E86A-5A44-C04D3417360B}"/>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334211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D3327-5229-5135-EB94-9CA4ADA11F6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D1F8BF8-E378-28D7-CCFC-7D1AD7B20E5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4E7119A-8A63-4941-9B4E-47F15CE251DF}"/>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1154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6C778-D88C-0DB9-763A-DB30CA233DF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63E3961-41E9-9548-6778-387D73E6E7F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CA12675-9A58-B963-5193-CFB668B30296}"/>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B2C78AED-0AEE-3334-936F-94A7A64D1E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3772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A50CD-F2E0-0C34-5CFD-C0E15AA85FF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07213BE-4C78-BD0E-DD9D-13BE416B1C8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CE2EF9D-FF2E-3A3A-5F64-66EA62CE6226}"/>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182513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3DA07-4680-3DB8-2542-55AA7965611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903BD51-996F-F997-9033-9B88A5667F0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524930C-3D0F-D215-EC5F-DD4AB57C7B0C}"/>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2877356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2BC99-25A6-AA5B-8F47-6C6A959C2BF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77F738F-B7FE-88C2-5231-83E115B0FA9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54B8236-A2B7-E256-B035-4EFF87EF4608}"/>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8C45E00C-BFB4-713A-CB74-31C52F6CAF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64862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AF9E3-AF12-38AB-D228-C9F8A60B99F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A90AAEC-AC63-F429-D4EA-32ED1C08DE1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CFCBA88-1F32-F415-5108-7B12F89C45BF}"/>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493557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F0492-3130-EDE6-CBE0-DFBE5517124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243C05F-3098-831A-4192-42FC883EF2B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8AFB4A3-016B-3EC0-7B0F-E49EC44CB572}"/>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6216377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202C0-3F2D-2508-3B83-8B04270F69E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1679E10-1F54-0250-F084-33A099AD226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71DC024-B765-6528-1553-078B33307A52}"/>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103A981A-F7D2-486E-CBF9-1DE06E61FC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0677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C5464-5B9C-825C-8911-9A441CC45CC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10BD47B-50F6-74CA-47EE-4870D28297F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07A5A20-96A8-3E00-8C90-DE61566D624D}"/>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960145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C5023-4C47-16A0-B92A-27F012053B2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07019F-D1CC-CE27-0166-682EB857A9F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242D817-EA98-9535-6B72-C38182207552}"/>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609012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16447-3E12-B88F-E280-C3F62C7EE74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B3DA021-FBDE-EDA3-4F18-C58ECBACDE9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A547B20-06EA-8256-DF6B-A33E01067823}"/>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436890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5FB9F-D49A-BC5E-5CBB-AEB51E7C9A8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C117F7-53A2-37FF-C024-F76DE93182D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2ACBB5-12B4-A197-70F8-A6F898E25014}"/>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9AEB3769-C66B-65A7-C9E4-8AC50ECBA6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42215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92CD9-EE9E-0F49-F9D4-60F8AC42656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58724DD-C4C4-8DD1-7FDE-FE521CDE665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D082870-A39E-9783-556A-118E5415F6A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1444855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00F8F-C6A0-87A5-3891-24D20BA151C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B52CBF7-E831-8F4C-5C14-2C1D5EDDDF9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263D5C4-8253-DAFD-F073-E990AA24A95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6360967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35077617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73572-7F45-81B2-4EDA-EBE72B02F89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F651051-C87B-ABAD-1A4F-A3A146DD5C5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B92D9D2-6D1E-6548-7C9D-ACC648AEBC9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143589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C6B01-2DA0-F3F2-CD39-7904515CEFC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5A4009F-BAA7-A676-4C85-19E43AAE2F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3BFCFDF-4BBF-FC62-39B7-7535903A9267}"/>
              </a:ext>
            </a:extLst>
          </p:cNvPr>
          <p:cNvSpPr>
            <a:spLocks noGrp="1"/>
          </p:cNvSpPr>
          <p:nvPr>
            <p:ph type="body" idx="1"/>
          </p:nvPr>
        </p:nvSpPr>
        <p:spPr/>
        <p:txBody>
          <a:bodyPr/>
          <a:lstStyle/>
          <a:p>
            <a:r>
              <a:rPr lang="sv-SE"/>
              <a:t>Lägg till om något går fel så kan man byta ut.</a:t>
            </a:r>
          </a:p>
        </p:txBody>
      </p:sp>
    </p:spTree>
    <p:extLst>
      <p:ext uri="{BB962C8B-B14F-4D97-AF65-F5344CB8AC3E}">
        <p14:creationId xmlns:p14="http://schemas.microsoft.com/office/powerpoint/2010/main" val="8040219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8F3B6-84C8-6075-51DE-7C10738B383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9BE5CB7-57DC-6C21-4590-61DC24AAAF4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125648B-A781-89AB-2D08-110B5C1C74E7}"/>
              </a:ext>
            </a:extLst>
          </p:cNvPr>
          <p:cNvSpPr>
            <a:spLocks noGrp="1"/>
          </p:cNvSpPr>
          <p:nvPr>
            <p:ph type="body" idx="1"/>
          </p:nvPr>
        </p:nvSpPr>
        <p:spPr/>
        <p:txBody>
          <a:bodyPr/>
          <a:lstStyle/>
          <a:p>
            <a:r>
              <a:rPr lang="sv-SE"/>
              <a:t>Lägg till om något går fel så kan man byta ut.</a:t>
            </a:r>
          </a:p>
        </p:txBody>
      </p:sp>
    </p:spTree>
    <p:extLst>
      <p:ext uri="{BB962C8B-B14F-4D97-AF65-F5344CB8AC3E}">
        <p14:creationId xmlns:p14="http://schemas.microsoft.com/office/powerpoint/2010/main" val="38514013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946A7-D881-E3B5-1F11-FBB1D362465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F045FF7-E349-215A-5F10-A95240056E0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E25A18D-FA20-168D-BBEE-EDFE02460A6B}"/>
              </a:ext>
            </a:extLst>
          </p:cNvPr>
          <p:cNvSpPr>
            <a:spLocks noGrp="1"/>
          </p:cNvSpPr>
          <p:nvPr>
            <p:ph type="body" idx="1"/>
          </p:nvPr>
        </p:nvSpPr>
        <p:spPr/>
        <p:txBody>
          <a:bodyPr/>
          <a:lstStyle/>
          <a:p>
            <a:r>
              <a:rPr lang="sv-SE"/>
              <a:t>Lägg till om något går fel så kan man byta ut.</a:t>
            </a:r>
          </a:p>
        </p:txBody>
      </p:sp>
    </p:spTree>
    <p:extLst>
      <p:ext uri="{BB962C8B-B14F-4D97-AF65-F5344CB8AC3E}">
        <p14:creationId xmlns:p14="http://schemas.microsoft.com/office/powerpoint/2010/main" val="1764012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FBB94-135E-0AA1-EBE4-0D5AF2801B0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466492C-8556-375F-6DF0-5C6E09E5511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D5414C4-BFF4-82FD-6DB8-FDD985732C28}"/>
              </a:ext>
            </a:extLst>
          </p:cNvPr>
          <p:cNvSpPr>
            <a:spLocks noGrp="1"/>
          </p:cNvSpPr>
          <p:nvPr>
            <p:ph type="body" idx="1"/>
          </p:nvPr>
        </p:nvSpPr>
        <p:spPr/>
        <p:txBody>
          <a:bodyPr/>
          <a:lstStyle/>
          <a:p>
            <a:r>
              <a:rPr lang="sv-SE"/>
              <a:t>Lägg till om något går fel så kan man byta ut.</a:t>
            </a:r>
          </a:p>
        </p:txBody>
      </p:sp>
    </p:spTree>
    <p:extLst>
      <p:ext uri="{BB962C8B-B14F-4D97-AF65-F5344CB8AC3E}">
        <p14:creationId xmlns:p14="http://schemas.microsoft.com/office/powerpoint/2010/main" val="32247671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BB94A-4B86-E063-C718-4388D3CE493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93E98DB-13EA-FAC1-DA0A-7E7F554979F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74296F0-CBF1-0416-C14A-DD8C5963C6CD}"/>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5833846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2BAC5-7140-E76E-CE55-79C909F9527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AFD52B9-8915-686E-DDA2-851A0B35888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9C39704-8E5D-1B7E-CF59-F39FAE391E62}"/>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3623113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FDCD2-ABB2-7E37-9D41-63F90CC9D9D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3D3A94B-F503-C263-5F28-F47185FCB50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B39E05C-8CA1-9DB4-C30F-6FE76354DFA7}"/>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9B1229E0-B991-0255-EEF5-5FA52D1173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36265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810A3-19B0-CA90-F047-FFEA2BFD0AE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4EC395E-390A-1F8F-D107-FBF14B19573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8EE7E7A-A8F0-25EF-9417-A080F015A221}"/>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6525600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082DA-33CA-F375-100E-419AAFC0440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D0EF739-28C0-EDA9-DBCF-93DF341FC74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D69D29C-78F1-F770-81E8-AF3A4726BEC0}"/>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4ADDF328-64B0-45D6-79C9-A725EE2687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318506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21037725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4AD56-30BB-7ECD-D3FB-6BD8E6430D7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1DA75F7-1A47-D283-5E97-86D55794AE8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8ADD706-79C9-2E65-7D41-37C07FBE1307}"/>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8108578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03E84-47DE-63A6-03D1-6D1D41315D5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1C75FED-F853-D699-26A9-3510848E4C2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02D76B1-7A83-1916-C320-5AEEEED8C66F}"/>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9937423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7CFE3-E188-477B-F8AB-7DC5856FA27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2D7E685-377D-A6FF-0FAE-B10EF3315F0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D38EBD8-AA38-8332-6185-3354F82C3E4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9753260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D2D09-CE34-C2F4-FE07-BD22F7F2BCA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D279F41-E8F0-08D1-E009-7851F94A945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7EEC731-F269-22E0-738F-8A7505730936}"/>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9214AD81-AB16-271B-CA0E-BCA84F516A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08370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41C87-83A3-0D1F-EB02-29D73CBA725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ACFADB1-7C47-4E55-A5EE-0B49848BFAF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0BECF17-A1E0-DF78-C184-701D161A57F2}"/>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648952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F5E6D-0728-AB8B-8D35-CA1DEC9FC6A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ED12296-11E4-F602-43EE-A91C2152389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45274BE-4DB6-EC21-6E38-D4F5EFB87F4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296876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D3DBB-793A-B7A8-736D-07F3068AACC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B7CB1AF-6F5F-B9B3-012C-9F3BB5A8174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84BD447-79CB-D549-7C29-C32407D964FD}"/>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1871736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AB0B-7247-9D0E-3318-0FDBFF25853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5B0021D-1E78-0A6D-E7E7-5AA5348D8EA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1FC72-BCDF-27EE-02C1-4AB8838752E3}"/>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2375196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D93AD-E4ED-19FC-7622-3C2062A315B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5C9C81C-C4C4-F68A-580C-E91D0DBE28E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C63EA98-344C-FE55-5AD9-517F1CE09D4B}"/>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2778101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10A54-ED51-9FD6-E7C9-459ECBE0065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D04113F-A7D2-5856-B941-074626F5A1D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ED72826-B4A6-2331-D3D1-A9E8F69F9CA0}"/>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621236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79D4E-5AC1-2425-180D-EBB62BE7BA9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A7E9532-66C9-6EED-DCE4-527C1F14CE4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8E67357-C190-0486-BADB-EBDD62FF69A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8178206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18E37-CFE3-6CCA-AC17-64C70E9539E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A7B584A-8EFB-A328-37A8-B773453AADA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E5BE781-BF57-12DE-2A71-F57DF89190CF}"/>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5616058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A7762-786F-2647-3B87-DBFC2CE1BBC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754093D-68D8-DAE9-1DAC-E5D98F97FC1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48F7C5D-2E48-364C-A2C8-018DC9071C38}"/>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9611934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DBEF8-B771-C53F-3113-47DB93912DF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5CEE66B-E631-0A2E-B11D-842D4A6C311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384AF2F-E307-A11B-97F9-FE651E4CD9AC}"/>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3150644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5A26A-C37F-FD4C-1128-3CE186333D3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3A74470-7B26-DD69-958D-9E841DD78A1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49804F6-E3D5-C77F-F359-0483F24137FC}"/>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6538760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C3B23-4851-83A7-E9F6-BEEAE104E86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18D5960-6755-8F28-218C-5798A9E42EE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0BD1BC2-3427-31F5-62F7-DD1B8D3FCCFC}"/>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BFAB37EF-F9A7-0FE6-22C6-8D7F06245A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02963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58FD4-C205-6303-3AE9-7D36CB13A34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64575C6-EF20-A2D5-7C8B-6D92D3E362D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E6C7717-4B3C-C4B6-1F89-F5BC3AD747A4}"/>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0961486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8E544-D16E-36E4-3DCF-B21A86FF1B0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BA7524F-6530-BE6F-2F76-A41A0C2CD7C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F279662-54D4-C518-80F1-AEB219CCEAD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5326554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CE660-2BFB-95EB-DF5A-B9F8B3CEB05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82CC60E-FE32-6940-C119-4D1C5AA1E75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E9042E1-CD85-2950-5601-87D1ADE35AFA}"/>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1572005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553E5-A404-2FDF-02D3-923BA671B86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47F383-57C2-1FC8-5E9E-3E077C6F553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F9612F0-4E1C-F3CB-8A6B-0B0308CBD017}"/>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26B8C28E-595A-E6FC-F9EE-AD2C63F8E3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30539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12276562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1846551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1F2A1-3D86-53E4-6720-B630B07FADC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6E3BAF3-D92C-8D9D-4CB1-8668E0E6E65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6806A06-5201-7FD2-646D-581270918D84}"/>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2088682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217E9-0583-2402-B0E5-63231B78CDF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54DE3C9-FE29-0D83-3F6F-0E8171D6B81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4AB683E-2C8C-95EC-6D58-C75C49D80C2D}"/>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8518116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8A23E-8A87-D013-088A-001294E217F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C45EBF7-2FAE-28B2-41AB-ECD286351D6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0159FCD-26F8-E34D-EA32-035E33E23D70}"/>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6981236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553E5-A404-2FDF-02D3-923BA671B86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47F383-57C2-1FC8-5E9E-3E077C6F553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F9612F0-4E1C-F3CB-8A6B-0B0308CBD017}"/>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8914860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0521-D900-758F-A217-72867737635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5A023B7-EDF5-9BEF-6049-C12EB341D8F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4B9A98E-7388-4AF4-7266-6C550830D608}"/>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9B763282-43A1-8162-AB6A-27B91CAAE5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33814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E223A-BC07-5E38-D597-FC3C87421B1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5E6F7DC-9487-F1A1-2756-76BE8786F9C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82CA8A0-CEDB-A7B8-969E-4B76F0EFFBA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6231987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014CD-4AB3-6DE3-5D01-35AD01975C0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A5FD36E-85C2-B5B3-A58F-85BA7424A18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032592A-9D9B-19AF-96E9-78A36D291ED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4822724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7113827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42A94-0143-69E5-A4AC-9BFAE0F70BB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950F4CE-73A1-ECF0-2810-DAB7D8D3382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5B70BB5-DBC8-87B5-08E9-1594F57026BD}"/>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1163383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A216F-D7BC-006E-E669-52D9AFB9104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759F6A9-463C-D986-5DF1-A92CFED44D9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EC9A457-CC61-CF8E-97F9-B57FCA63DE8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820029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14104-F4BB-2652-64C8-44B4C8783EC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1B09747-9A6C-9A1A-13ED-070DC7E8864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265D5AA-5B09-49DC-95BE-861FCF7C9FA6}"/>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2183774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30224821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ADD67-68B6-8830-F797-8CD387F0D67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3B23E4B-1431-BB06-CFB8-F126FBCB39F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E9CC8EA-F119-586A-E379-2C3A83F3FD0A}"/>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0765877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16A5C-4F0C-390F-990D-B9B2C942B9C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793CDFC-D2FF-8612-1024-FE89F374685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DB99320-4B41-2415-5CA9-04A077EE55C6}"/>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8861912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B183D-D179-33DB-EB79-692692ECD46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925BA54-1CA7-ECEA-BD33-55643ADF4D5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35F0EB3-63EF-C9E4-7669-569C3BBF28B0}"/>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08144776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334886964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7CC32-E8F1-645E-0190-DAB4D1E837D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E7D38E6-5413-F726-F683-04A355938DB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68DFAD3-96D3-FAE6-5F15-80879CB9BCAA}"/>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0397601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783E4-E130-5B5B-CEAD-CD455954F81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0AADB6C-0009-CEF3-D1A1-C62D7BA7C0B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F6CCFF6-4962-2F42-3AF4-7D4D3DC26587}"/>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3821710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C70E2-D185-807A-5990-CB56704D2DD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26FCA9C-82BB-4F0E-1124-FD0B29D194D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7EECCF3-823C-820E-E82D-753E00BD0903}"/>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4885991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9B85C-0EC0-4ECF-43ED-8D8935499E1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BC7F0D3-A10A-F7A7-FABE-4D1FF998F0C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DA36B15-1500-40DD-D055-7B87EDD1C934}"/>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5830321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6012A-4357-07B2-6820-D3553D63176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135AE27-6025-2141-6267-510AE472FB8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2D0E40B-6F1D-AFBD-E0DA-D01F4BFF43BC}"/>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0975784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DD075-4707-50C3-E59F-A3AC890D7AB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879967D-61E4-61CF-1FF2-EE2189FF599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951B9B9-EB32-E7C6-E8F2-03BBF77D720E}"/>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2248894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E4E26-31DD-1D8C-81C0-2CB85BD33AE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C7B1600-693F-50C8-7F54-BBE0D5FB131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A1BC3ED-9C7B-7F96-96C6-CC5F6E56404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25844896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418D-3F9A-AAB5-B3F0-CCC51473002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935FDFF-CE2C-A7A8-00A2-AD618D165F4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B2225E9-86B9-2D0A-177D-BA0B348F88B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94627236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68D1C-DB5D-7ABE-11B7-73BD4A728B6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7F028F7-AFB7-0439-9FB2-A8E2009DC5A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7339709-7B1E-84C5-B77C-F36F8944EEB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52770592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BBB33-7D49-F1D4-4728-BE93B3D1450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99CAB98-39D0-3B27-AEF9-324B250086A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DA0F871-1214-73C9-822F-17EEACD5779C}"/>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64955530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D21D2-B982-B413-3F38-4BC5F97A331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29D0CA3-C25D-6515-7DBB-6AF6F8C274C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51DADAF-EB78-2F30-100A-9EEFD4F6F00A}"/>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0324865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EBC27-D592-93D0-BE61-B2A512A3A26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7C7E958-8E3E-D65D-3DEA-B9A54401033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9EE6DC7-1301-9944-9434-B57831175F00}"/>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1862265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21AFF-FB9F-ED3D-0E98-491CD9F7C1C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377F2CC-9C41-B17F-7DC8-AE6895A4DDD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B25D8BA-6434-72CB-EB06-91581544CC12}"/>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86706217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0A4CC-558B-B0E5-8FA3-491CA0A3414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2E3EB7D-6C8B-A2F1-07F1-C4B627CD5BD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6E3B03F-F93C-25F2-239D-E5D3810692BA}"/>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45808963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3D348-67D0-2422-2650-C594DCE3168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94BEA50-FAFA-70C3-9318-0049B5EFFCE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5E82CCC-00CE-01F8-938D-B0F84FBF8C57}"/>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0107345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29ABD-558B-1CE7-9744-A685B50065C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A2CD225-56D9-51F5-922F-8A8C026CF1D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69A2130-318C-C148-CDA2-26C835DFA142}"/>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578084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1AA34-F8B0-5BA0-5B0D-B625B7703DB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07A4C33-44F1-3B37-3A26-459C0C5F0F2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2A4E370-6A83-F99B-6D5F-8AA6BB06D2D1}"/>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32761342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40823-72C6-82E3-9BA8-77A7E73BA9A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8A0971C-A84E-5C71-E962-0DE6D6A7BFF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6ED8C5B-3B15-4C3C-AC66-2CB6DFA56E38}"/>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76639217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AC8B-052F-EA41-D920-427CC70EBB9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3971309-5F9C-B11C-44CD-C4DD5D41063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E6CC756-9B4F-5651-084C-CE6A09637547}"/>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69051470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51E5D-7377-67FA-F657-C5AB55A664A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7EB8D6B-9CD5-3345-4DDE-2C62E02BEEF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91AAEC0-EF75-189D-160F-404F3080F7F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64472467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97443-D463-D3E8-D945-E39475CF6BC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D5F02EC-6F7B-8167-81E3-31F6832E98B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66924C0-E875-37D4-CAEA-AD3DC5984114}"/>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2717385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83DE7-D5C0-1F58-A997-212185761C8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178D63E-80C7-CFD0-E104-F32134FC798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D08D46E-1774-ED08-DC69-251CFC8BC931}"/>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79065140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D5221-D768-7D77-01C9-4ED814EDC53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97056E9-1E56-8384-DFF4-821427E2EAD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849BA14-9BA8-FDA3-A9EE-93A1FD6BD0B3}"/>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09934155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A0D4C-1D8C-F076-70C5-1E156254AF4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6CC6ADB-01E5-0775-A65E-E316E388357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BE8E526-BCE2-9D53-6DE4-DF6BE4A95713}"/>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09579567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33C87-40EE-B85D-5C82-0075E27F052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42060B4-40F5-A7E6-43D4-084C32B5830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ADA9390-DFE6-8384-D028-B74E54DCE280}"/>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05050628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937CB-016C-269E-D985-7AFC32CD655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7913C1E-5037-0DFD-BDE5-0DA38D62CAB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9FFA9F2-5456-D8ED-D5BD-10F7DF68840F}"/>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20940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7843C-8C6A-1BE8-DF9D-B1465F7AF07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729DE01-9DFF-D5A5-D02A-200C3DA7177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3A5859F-DA11-864B-1F1D-DC2B9D96B79F}"/>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74799726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3E430-8D65-E8A8-8236-F9F2E0D2830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30605A1-BB5E-5FB3-736E-F5AF3AC42E2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DFDB325-A105-AEF0-BCFF-A1C79B3ED30E}"/>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5145345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65CAE-95AA-D49A-B011-260424E129B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63D9FE6-E54E-D9C9-900D-E3A0CD725E8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4093561-4C0F-5F7B-39A8-8C30358EF83B}"/>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24981759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27B38-7D51-2066-6A9A-5E0C14E0E5A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25E32-BD8F-D1BC-AFE6-DA6E28EE0A6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0F9FF5C-2AF5-E436-DBAD-A1D4B0B393B3}"/>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25714717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711F4-BE02-34C7-F89C-A10F5A37D9F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58AAE16-4241-2B6F-E959-6685A02C5FF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2C48FCC-784C-FC41-FCDA-B786086B58DC}"/>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38476719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C2392-540F-B8F4-B71B-B11E8776D18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405D3EC-7B80-FD6D-1DC8-DBA68D96F4A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A327CAB-5C78-9108-947F-31E370A89970}"/>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2928579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93499-B2CC-61D0-EAA1-1B85713DC3E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4DEB3AF-43A4-8AEF-1458-5159C259BD4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7BBF4EC-B76D-7766-5A71-067981B9704A}"/>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746465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45.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38.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11.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39.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2.xml"/><Relationship Id="rId6"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4.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3.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2.xml"/><Relationship Id="rId6"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7.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6.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2.xml"/><Relationship Id="rId6" Type="http://schemas.openxmlformats.org/officeDocument/2006/relationships/image" Target="../media/image12.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9.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2.emf"/></Relationships>
</file>

<file path=ppt/slideLayouts/_rels/slideLayout110.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45.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38.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11.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39.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7.xml"/><Relationship Id="rId6" Type="http://schemas.openxmlformats.org/officeDocument/2006/relationships/image" Target="../media/image12.png"/></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4.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3.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7.xml"/><Relationship Id="rId6" Type="http://schemas.openxmlformats.org/officeDocument/2006/relationships/image" Target="../media/image12.png"/></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7.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6.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7.xml"/><Relationship Id="rId6" Type="http://schemas.openxmlformats.org/officeDocument/2006/relationships/image" Target="../media/image12.pn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9.pn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picTx" preserve="1">
  <p:cSld name="Horisontel bild med en textspalt">
    <p:spTree>
      <p:nvGrpSpPr>
        <p:cNvPr id="1" name=""/>
        <p:cNvGrpSpPr/>
        <p:nvPr/>
      </p:nvGrpSpPr>
      <p:grpSpPr>
        <a:xfrm>
          <a:off x="0" y="0"/>
          <a:ext cx="0" cy="0"/>
          <a:chOff x="0" y="0"/>
          <a:chExt cx="0" cy="0"/>
        </a:xfrm>
      </p:grpSpPr>
      <p:sp>
        <p:nvSpPr>
          <p:cNvPr id="2" name="Rubrik 1"/>
          <p:cNvSpPr>
            <a:spLocks noGrp="1"/>
          </p:cNvSpPr>
          <p:nvPr>
            <p:ph type="title"/>
          </p:nvPr>
        </p:nvSpPr>
        <p:spPr>
          <a:xfrm>
            <a:off x="2389717" y="3423456"/>
            <a:ext cx="7315200"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2389717" y="4005064"/>
            <a:ext cx="7315200" cy="804862"/>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Platshållare för sidfot 4">
            <a:extLst>
              <a:ext uri="{FF2B5EF4-FFF2-40B4-BE49-F238E27FC236}">
                <a16:creationId xmlns:a16="http://schemas.microsoft.com/office/drawing/2014/main" id="{39D35A5C-D48A-4CE4-BC02-F4CE2E908B91}"/>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69388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Inledning eller kapitelavdela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48F2EF-D19A-4C01-B7FA-0C8E213F03B4}"/>
              </a:ext>
            </a:extLst>
          </p:cNvPr>
          <p:cNvSpPr/>
          <p:nvPr userDrawn="1"/>
        </p:nvSpPr>
        <p:spPr>
          <a:xfrm>
            <a:off x="0" y="4"/>
            <a:ext cx="12192000" cy="6093292"/>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sz="1350"/>
          </a:p>
        </p:txBody>
      </p:sp>
      <p:sp>
        <p:nvSpPr>
          <p:cNvPr id="2" name="Rubrik 1"/>
          <p:cNvSpPr>
            <a:spLocks noGrp="1"/>
          </p:cNvSpPr>
          <p:nvPr>
            <p:ph type="ctrTitle"/>
          </p:nvPr>
        </p:nvSpPr>
        <p:spPr>
          <a:xfrm>
            <a:off x="914400" y="1310118"/>
            <a:ext cx="10363200" cy="1470025"/>
          </a:xfrm>
        </p:spPr>
        <p:txBody>
          <a:bodyPr/>
          <a:lstStyle>
            <a:lvl1pPr algn="ctr">
              <a:defRPr>
                <a:solidFill>
                  <a:schemeClr val="bg1"/>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1828800" y="2862143"/>
            <a:ext cx="8534400" cy="1752600"/>
          </a:xfrm>
        </p:spPr>
        <p:txBody>
          <a:bodyPr>
            <a:normAutofit/>
          </a:bodyPr>
          <a:lstStyle>
            <a:lvl1pPr marL="0" indent="0" algn="ctr">
              <a:buNone/>
              <a:defRPr sz="1500">
                <a:solidFill>
                  <a:schemeClr val="bg1"/>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9" name="Platshållare för datum 3">
            <a:extLst>
              <a:ext uri="{FF2B5EF4-FFF2-40B4-BE49-F238E27FC236}">
                <a16:creationId xmlns:a16="http://schemas.microsoft.com/office/drawing/2014/main" id="{F612F980-C95B-4F3C-B94E-2E828BABC40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0" name="Platshållare för bildnummer 5">
            <a:extLst>
              <a:ext uri="{FF2B5EF4-FFF2-40B4-BE49-F238E27FC236}">
                <a16:creationId xmlns:a16="http://schemas.microsoft.com/office/drawing/2014/main" id="{0D1580FC-8779-470E-8F63-5E2386B7B3FF}"/>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2" name="Platshållare för sidfot 4">
            <a:extLst>
              <a:ext uri="{FF2B5EF4-FFF2-40B4-BE49-F238E27FC236}">
                <a16:creationId xmlns:a16="http://schemas.microsoft.com/office/drawing/2014/main" id="{20791AF3-5299-455C-B9E9-528EE3BAFB43}"/>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151344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0" y="0"/>
            <a:ext cx="360012" cy="365125"/>
          </a:xfrm>
          <a:prstGeom prst="rect">
            <a:avLst/>
          </a:prstGeom>
        </p:spPr>
        <p:txBody>
          <a:bodyPr vert="horz" lIns="91440" tIns="45720" rIns="91440" bIns="45720" rtlCol="0" anchor="ctr"/>
          <a:lstStyle>
            <a:lvl1pPr algn="r">
              <a:defRPr sz="1000" b="1">
                <a:solidFill>
                  <a:schemeClr val="tx1"/>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177557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med två spalter">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Rubrik 1">
            <a:extLst>
              <a:ext uri="{FF2B5EF4-FFF2-40B4-BE49-F238E27FC236}">
                <a16:creationId xmlns:a16="http://schemas.microsoft.com/office/drawing/2014/main" id="{14104E81-EFB7-474F-91ED-A072095458E7}"/>
              </a:ext>
            </a:extLst>
          </p:cNvPr>
          <p:cNvSpPr>
            <a:spLocks noGrp="1"/>
          </p:cNvSpPr>
          <p:nvPr>
            <p:ph type="ctrTitle"/>
          </p:nvPr>
        </p:nvSpPr>
        <p:spPr>
          <a:xfrm>
            <a:off x="624515" y="668916"/>
            <a:ext cx="10652640"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15" name="Underrubrik 2">
            <a:extLst>
              <a:ext uri="{FF2B5EF4-FFF2-40B4-BE49-F238E27FC236}">
                <a16:creationId xmlns:a16="http://schemas.microsoft.com/office/drawing/2014/main" id="{700F3CCC-AE00-4760-BD27-7FD86DCD4CEA}"/>
              </a:ext>
            </a:extLst>
          </p:cNvPr>
          <p:cNvSpPr>
            <a:spLocks noGrp="1"/>
          </p:cNvSpPr>
          <p:nvPr>
            <p:ph type="subTitle" idx="1"/>
          </p:nvPr>
        </p:nvSpPr>
        <p:spPr>
          <a:xfrm>
            <a:off x="631367" y="1628801"/>
            <a:ext cx="5030732" cy="4321210"/>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3" name="Text Placeholder 2">
            <a:extLst>
              <a:ext uri="{FF2B5EF4-FFF2-40B4-BE49-F238E27FC236}">
                <a16:creationId xmlns:a16="http://schemas.microsoft.com/office/drawing/2014/main" id="{F6411A73-83B9-4C84-8D23-D45717D6E333}"/>
              </a:ext>
            </a:extLst>
          </p:cNvPr>
          <p:cNvSpPr>
            <a:spLocks noGrp="1"/>
          </p:cNvSpPr>
          <p:nvPr>
            <p:ph type="body" sz="quarter" idx="12"/>
          </p:nvPr>
        </p:nvSpPr>
        <p:spPr>
          <a:xfrm>
            <a:off x="6240017" y="1628616"/>
            <a:ext cx="5037139" cy="4320664"/>
          </a:xfrm>
        </p:spPr>
        <p:txBody>
          <a:bodyPr>
            <a:normAutofit/>
          </a:bodyPr>
          <a:lstStyle>
            <a:lvl1pPr marL="0" indent="0">
              <a:buFontTx/>
              <a:buNone/>
              <a:defRPr sz="1350">
                <a:latin typeface="Futura PT Book" panose="020B0502020204020303" pitchFamily="34" charset="0"/>
              </a:defRPr>
            </a:lvl1pPr>
            <a:lvl2pPr marL="342892" indent="0">
              <a:buFontTx/>
              <a:buNone/>
              <a:defRPr sz="1350"/>
            </a:lvl2pPr>
            <a:lvl3pPr marL="685783" indent="0">
              <a:buFontTx/>
              <a:buNone/>
              <a:defRPr sz="1350"/>
            </a:lvl3pPr>
            <a:lvl4pPr marL="1028675" indent="0">
              <a:buFontTx/>
              <a:buNone/>
              <a:defRPr sz="1350"/>
            </a:lvl4pPr>
            <a:lvl5pPr marL="1371566" indent="0">
              <a:buFontTx/>
              <a:buNone/>
              <a:defRPr sz="1350"/>
            </a:lvl5pPr>
          </a:lstStyle>
          <a:p>
            <a:pPr lvl="0"/>
            <a:r>
              <a:rPr lang="en-US"/>
              <a:t>Click to edit Master text styles</a:t>
            </a:r>
          </a:p>
        </p:txBody>
      </p:sp>
      <p:sp>
        <p:nvSpPr>
          <p:cNvPr id="13" name="Platshållare för sidfot 4">
            <a:extLst>
              <a:ext uri="{FF2B5EF4-FFF2-40B4-BE49-F238E27FC236}">
                <a16:creationId xmlns:a16="http://schemas.microsoft.com/office/drawing/2014/main" id="{498B6DA4-A699-40F3-97E5-0204BB1D526D}"/>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511123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 + en 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5" y="668916"/>
            <a:ext cx="5037584"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7" y="1960790"/>
            <a:ext cx="5030732" cy="3984399"/>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5" name="Picture Placeholder 4">
            <a:extLst>
              <a:ext uri="{FF2B5EF4-FFF2-40B4-BE49-F238E27FC236}">
                <a16:creationId xmlns:a16="http://schemas.microsoft.com/office/drawing/2014/main" id="{725BFBCC-ECBF-4CFB-AEF7-3BA944D85855}"/>
              </a:ext>
            </a:extLst>
          </p:cNvPr>
          <p:cNvSpPr>
            <a:spLocks noGrp="1"/>
          </p:cNvSpPr>
          <p:nvPr>
            <p:ph type="pic" sz="quarter" idx="12"/>
          </p:nvPr>
        </p:nvSpPr>
        <p:spPr>
          <a:xfrm>
            <a:off x="6629164" y="0"/>
            <a:ext cx="5562600" cy="5945188"/>
          </a:xfrm>
        </p:spPr>
        <p:txBody>
          <a:bodyPr/>
          <a:lstStyle/>
          <a:p>
            <a:endParaRPr lang="en-SE"/>
          </a:p>
        </p:txBody>
      </p:sp>
      <p:sp>
        <p:nvSpPr>
          <p:cNvPr id="14" name="Platshållare för sidfot 4">
            <a:extLst>
              <a:ext uri="{FF2B5EF4-FFF2-40B4-BE49-F238E27FC236}">
                <a16:creationId xmlns:a16="http://schemas.microsoft.com/office/drawing/2014/main" id="{F092351C-F85E-4198-ADE2-12AF8C93F194}"/>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490830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 + 2 spalter">
    <p:spTree>
      <p:nvGrpSpPr>
        <p:cNvPr id="1" name=""/>
        <p:cNvGrpSpPr/>
        <p:nvPr/>
      </p:nvGrpSpPr>
      <p:grpSpPr>
        <a:xfrm>
          <a:off x="0" y="0"/>
          <a:ext cx="0" cy="0"/>
          <a:chOff x="0" y="0"/>
          <a:chExt cx="0" cy="0"/>
        </a:xfrm>
      </p:grpSpPr>
      <p:sp>
        <p:nvSpPr>
          <p:cNvPr id="2" name="Rubrik 1"/>
          <p:cNvSpPr>
            <a:spLocks noGrp="1"/>
          </p:cNvSpPr>
          <p:nvPr>
            <p:ph type="title"/>
          </p:nvPr>
        </p:nvSpPr>
        <p:spPr>
          <a:xfrm>
            <a:off x="1127448" y="3430222"/>
            <a:ext cx="4248472"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1127448" y="4110191"/>
            <a:ext cx="4248472" cy="1695066"/>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4" name="Platshållare för text 3">
            <a:extLst>
              <a:ext uri="{FF2B5EF4-FFF2-40B4-BE49-F238E27FC236}">
                <a16:creationId xmlns:a16="http://schemas.microsoft.com/office/drawing/2014/main" id="{6A69DB8E-72FE-4E97-B647-871CD1656AA8}"/>
              </a:ext>
            </a:extLst>
          </p:cNvPr>
          <p:cNvSpPr>
            <a:spLocks noGrp="1"/>
          </p:cNvSpPr>
          <p:nvPr>
            <p:ph type="body" sz="half" idx="13"/>
          </p:nvPr>
        </p:nvSpPr>
        <p:spPr>
          <a:xfrm>
            <a:off x="6312024" y="4110198"/>
            <a:ext cx="4248472" cy="1695067"/>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3" name="Platshållare för sidfot 4">
            <a:extLst>
              <a:ext uri="{FF2B5EF4-FFF2-40B4-BE49-F238E27FC236}">
                <a16:creationId xmlns:a16="http://schemas.microsoft.com/office/drawing/2014/main" id="{C53009A6-FCD9-4800-8A03-932B7BC06D2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373856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2C8D9C93-1DB7-408E-89E5-18279524093F}"/>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F7686079-C81C-40EE-8D6F-2B2E7BF17793}"/>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C397230B-7F77-46BC-8F3E-F399ABAF843F}"/>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
        <p:nvSpPr>
          <p:cNvPr id="2" name="Platshållare för bildnummer 10">
            <a:extLst>
              <a:ext uri="{FF2B5EF4-FFF2-40B4-BE49-F238E27FC236}">
                <a16:creationId xmlns:a16="http://schemas.microsoft.com/office/drawing/2014/main" id="{3D6630C2-79D1-EC54-C3B7-4318E5B3EB25}"/>
              </a:ext>
            </a:extLst>
          </p:cNvPr>
          <p:cNvSpPr txBox="1">
            <a:spLocks/>
          </p:cNvSpPr>
          <p:nvPr userDrawn="1"/>
        </p:nvSpPr>
        <p:spPr>
          <a:xfrm>
            <a:off x="0" y="0"/>
            <a:ext cx="360012" cy="365125"/>
          </a:xfrm>
          <a:prstGeom prst="rect">
            <a:avLst/>
          </a:prstGeom>
        </p:spPr>
        <p:txBody>
          <a:bodyPr vert="horz" lIns="91440" tIns="45720" rIns="91440" bIns="45720" rtlCol="0" anchor="ctr"/>
          <a:lstStyle>
            <a:defPPr>
              <a:defRPr lang="sv-SE"/>
            </a:defPPr>
            <a:lvl1pPr marL="0" algn="r" defTabSz="914400" rtl="0" eaLnBrk="1" latinLnBrk="0" hangingPunct="1">
              <a:defRPr sz="900" kern="1200">
                <a:solidFill>
                  <a:schemeClr val="tx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12E27E-280C-4F84-9AE9-FA409ECB21E3}" type="slidenum">
              <a:rPr lang="en-US" sz="1000" b="1" smtClean="0">
                <a:solidFill>
                  <a:schemeClr val="bg2"/>
                </a:solidFill>
              </a:rPr>
              <a:pPr/>
              <a:t>‹#›</a:t>
            </a:fld>
            <a:endParaRPr lang="en-US" sz="1000" b="1">
              <a:solidFill>
                <a:schemeClr val="bg2"/>
              </a:solidFill>
            </a:endParaRPr>
          </a:p>
        </p:txBody>
      </p:sp>
    </p:spTree>
    <p:extLst>
      <p:ext uri="{BB962C8B-B14F-4D97-AF65-F5344CB8AC3E}">
        <p14:creationId xmlns:p14="http://schemas.microsoft.com/office/powerpoint/2010/main" val="1802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r text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340414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om">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2C8D9C93-1DB7-408E-89E5-18279524093F}"/>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F7686079-C81C-40EE-8D6F-2B2E7BF17793}"/>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C397230B-7F77-46BC-8F3E-F399ABAF843F}"/>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1216501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0413BE-61E4-5DEE-8ABA-B7923300641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8D0AEE8-BF85-6E75-5499-1C3A9FABD4BC}"/>
              </a:ext>
            </a:extLst>
          </p:cNvPr>
          <p:cNvSpPr>
            <a:spLocks noGrp="1"/>
          </p:cNvSpPr>
          <p:nvPr>
            <p:ph type="dt" sz="half" idx="10"/>
          </p:nvPr>
        </p:nvSpPr>
        <p:spPr/>
        <p:txBody>
          <a:bodyPr/>
          <a:lstStyle/>
          <a:p>
            <a:endParaRPr lang="en-US"/>
          </a:p>
        </p:txBody>
      </p:sp>
      <p:sp>
        <p:nvSpPr>
          <p:cNvPr id="4" name="Platshållare för bildnummer 3">
            <a:extLst>
              <a:ext uri="{FF2B5EF4-FFF2-40B4-BE49-F238E27FC236}">
                <a16:creationId xmlns:a16="http://schemas.microsoft.com/office/drawing/2014/main" id="{08D55147-9831-6F8A-1370-535EA23CDF14}"/>
              </a:ext>
            </a:extLst>
          </p:cNvPr>
          <p:cNvSpPr>
            <a:spLocks noGrp="1"/>
          </p:cNvSpPr>
          <p:nvPr>
            <p:ph type="sldNum" sz="quarter" idx="11"/>
          </p:nvPr>
        </p:nvSpPr>
        <p:spPr/>
        <p:txBody>
          <a:bodyPr/>
          <a:lstStyle/>
          <a:p>
            <a:fld id="{7812E27E-280C-4F84-9AE9-FA409ECB21E3}" type="slidenum">
              <a:rPr lang="en-US" smtClean="0"/>
              <a:pPr/>
              <a:t>‹#›</a:t>
            </a:fld>
            <a:endParaRPr lang="en-US"/>
          </a:p>
        </p:txBody>
      </p:sp>
      <p:sp>
        <p:nvSpPr>
          <p:cNvPr id="5" name="Platshållare för sidfot 4">
            <a:extLst>
              <a:ext uri="{FF2B5EF4-FFF2-40B4-BE49-F238E27FC236}">
                <a16:creationId xmlns:a16="http://schemas.microsoft.com/office/drawing/2014/main" id="{FD901C82-B31A-9DAC-4541-AB0DE5AFA4D8}"/>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324252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0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6305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8AF9CF0-043B-6C44-A12F-70AD9ACF0824}"/>
              </a:ext>
            </a:extLst>
          </p:cNvPr>
          <p:cNvPicPr>
            <a:picLocks noChangeAspect="1"/>
          </p:cNvPicPr>
          <p:nvPr userDrawn="1"/>
        </p:nvPicPr>
        <p:blipFill rotWithShape="1">
          <a:blip r:embed="rId2"/>
          <a:srcRect t="8864" b="16691"/>
          <a:stretch/>
        </p:blipFill>
        <p:spPr>
          <a:xfrm>
            <a:off x="-37539" y="1"/>
            <a:ext cx="12229539" cy="6858000"/>
          </a:xfrm>
          <a:prstGeom prst="rect">
            <a:avLst/>
          </a:prstGeom>
        </p:spPr>
      </p:pic>
      <p:pic>
        <p:nvPicPr>
          <p:cNvPr id="9" name="Bildobjekt 8">
            <a:extLst>
              <a:ext uri="{FF2B5EF4-FFF2-40B4-BE49-F238E27FC236}">
                <a16:creationId xmlns:a16="http://schemas.microsoft.com/office/drawing/2014/main" id="{FE76A122-A80B-1843-B61B-A1CF55CE27D0}"/>
              </a:ext>
            </a:extLst>
          </p:cNvPr>
          <p:cNvPicPr>
            <a:picLocks noChangeAspect="1"/>
          </p:cNvPicPr>
          <p:nvPr userDrawn="1"/>
        </p:nvPicPr>
        <p:blipFill>
          <a:blip r:embed="rId3"/>
          <a:stretch>
            <a:fillRect/>
          </a:stretch>
        </p:blipFill>
        <p:spPr>
          <a:xfrm>
            <a:off x="8924192" y="5245192"/>
            <a:ext cx="2622062" cy="1022258"/>
          </a:xfrm>
          <a:prstGeom prst="rect">
            <a:avLst/>
          </a:prstGeom>
        </p:spPr>
      </p:pic>
    </p:spTree>
    <p:extLst>
      <p:ext uri="{BB962C8B-B14F-4D97-AF65-F5344CB8AC3E}">
        <p14:creationId xmlns:p14="http://schemas.microsoft.com/office/powerpoint/2010/main" val="91478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2631634" y="754399"/>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b="1">
              <a:solidFill>
                <a:schemeClr val="bg1"/>
              </a:solidFill>
              <a:latin typeface="AntartidaRounded Essential Ligh" panose="02000000000000000000" pitchFamily="2" charset="0"/>
            </a:endParaRP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183804"/>
            <a:ext cx="2333571" cy="2739869"/>
          </a:xfrm>
          <a:prstGeom prst="rect">
            <a:avLst/>
          </a:prstGeom>
        </p:spPr>
      </p:pic>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0" name="Rektangel 9">
            <a:extLst>
              <a:ext uri="{FF2B5EF4-FFF2-40B4-BE49-F238E27FC236}">
                <a16:creationId xmlns:a16="http://schemas.microsoft.com/office/drawing/2014/main" id="{D83B4A05-9797-C84D-BEE6-E32D4607F4E8}"/>
              </a:ext>
            </a:extLst>
          </p:cNvPr>
          <p:cNvSpPr/>
          <p:nvPr userDrawn="1"/>
        </p:nvSpPr>
        <p:spPr>
          <a:xfrm>
            <a:off x="2631634" y="1777037"/>
            <a:ext cx="7930225" cy="4221068"/>
          </a:xfrm>
          <a:prstGeom prst="rect">
            <a:avLst/>
          </a:prstGeom>
        </p:spPr>
        <p:txBody>
          <a:bodyPr vert="horz" lIns="91440" tIns="45720" rIns="91440" bIns="45720" rtlCol="0">
            <a:noAutofit/>
          </a:bodyPr>
          <a:lstStyle/>
          <a:p>
            <a:pPr>
              <a:lnSpc>
                <a:spcPct val="110000"/>
              </a:lnSpc>
              <a:spcBef>
                <a:spcPts val="1000"/>
              </a:spcBef>
            </a:pPr>
            <a:endParaRPr lang="sv-SE" b="1">
              <a:solidFill>
                <a:srgbClr val="1D566C"/>
              </a:solidFill>
              <a:latin typeface="AntartidaRounded Essential Ligh" panose="02000000000000000000" pitchFamily="2" charset="0"/>
            </a:endParaRPr>
          </a:p>
        </p:txBody>
      </p:sp>
      <p:sp>
        <p:nvSpPr>
          <p:cNvPr id="3" name="Platshållare för innehåll 2">
            <a:extLst>
              <a:ext uri="{FF2B5EF4-FFF2-40B4-BE49-F238E27FC236}">
                <a16:creationId xmlns:a16="http://schemas.microsoft.com/office/drawing/2014/main" id="{A5FEB6AF-9D25-4340-9377-5DC6DF5B2223}"/>
              </a:ext>
            </a:extLst>
          </p:cNvPr>
          <p:cNvSpPr>
            <a:spLocks noGrp="1"/>
          </p:cNvSpPr>
          <p:nvPr>
            <p:ph sz="quarter" idx="10"/>
          </p:nvPr>
        </p:nvSpPr>
        <p:spPr>
          <a:xfrm>
            <a:off x="2631634" y="1777037"/>
            <a:ext cx="8721725" cy="4457700"/>
          </a:xfrm>
        </p:spPr>
        <p:txBody>
          <a:bodyPr>
            <a:normAutofit/>
          </a:bodyPr>
          <a:lstStyle>
            <a:lvl1pPr>
              <a:defRPr sz="2000" b="0"/>
            </a:lvl1pPr>
          </a:lstStyle>
          <a:p>
            <a:r>
              <a:rPr lang="sv-SE"/>
              <a:t>Redigera format för bakgrundstext
Nivå två
Nivå tre
Nivå fyra
Nivå fem</a:t>
            </a:r>
          </a:p>
        </p:txBody>
      </p:sp>
      <p:sp>
        <p:nvSpPr>
          <p:cNvPr id="8" name="Platshållare för text 12">
            <a:extLst>
              <a:ext uri="{FF2B5EF4-FFF2-40B4-BE49-F238E27FC236}">
                <a16:creationId xmlns:a16="http://schemas.microsoft.com/office/drawing/2014/main" id="{A44A9ED9-E81A-7048-9742-BFFCBA1AEA42}"/>
              </a:ext>
            </a:extLst>
          </p:cNvPr>
          <p:cNvSpPr>
            <a:spLocks noGrp="1"/>
          </p:cNvSpPr>
          <p:nvPr>
            <p:ph type="body" sz="quarter" idx="11"/>
          </p:nvPr>
        </p:nvSpPr>
        <p:spPr>
          <a:xfrm>
            <a:off x="2631633" y="418843"/>
            <a:ext cx="8722165" cy="851157"/>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3879916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2516615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Rubrik och innehåll">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DCDDB286-0DB4-5345-9050-B17DB5173BFD}"/>
              </a:ext>
            </a:extLst>
          </p:cNvPr>
          <p:cNvPicPr>
            <a:picLocks noChangeAspect="1"/>
          </p:cNvPicPr>
          <p:nvPr userDrawn="1"/>
        </p:nvPicPr>
        <p:blipFill rotWithShape="1">
          <a:blip r:embed="rId2"/>
          <a:srcRect t="78821"/>
          <a:stretch/>
        </p:blipFill>
        <p:spPr>
          <a:xfrm>
            <a:off x="0" y="5405534"/>
            <a:ext cx="12192000" cy="1452465"/>
          </a:xfrm>
          <a:prstGeom prst="rect">
            <a:avLst/>
          </a:prstGeom>
        </p:spPr>
      </p:pic>
      <p:pic>
        <p:nvPicPr>
          <p:cNvPr id="3" name="Bildobjekt 2">
            <a:extLst>
              <a:ext uri="{FF2B5EF4-FFF2-40B4-BE49-F238E27FC236}">
                <a16:creationId xmlns:a16="http://schemas.microsoft.com/office/drawing/2014/main" id="{8E7CB013-0047-9D4F-A1BD-F241F4BE7235}"/>
              </a:ext>
            </a:extLst>
          </p:cNvPr>
          <p:cNvPicPr>
            <a:picLocks noChangeAspect="1"/>
          </p:cNvPicPr>
          <p:nvPr userDrawn="1"/>
        </p:nvPicPr>
        <p:blipFill rotWithShape="1">
          <a:blip r:embed="rId3"/>
          <a:srcRect l="17061" b="26984"/>
          <a:stretch/>
        </p:blipFill>
        <p:spPr>
          <a:xfrm>
            <a:off x="2400300" y="27525"/>
            <a:ext cx="9305613" cy="5378009"/>
          </a:xfrm>
          <a:prstGeom prst="rect">
            <a:avLst/>
          </a:prstGeom>
        </p:spPr>
      </p:pic>
    </p:spTree>
    <p:extLst>
      <p:ext uri="{BB962C8B-B14F-4D97-AF65-F5344CB8AC3E}">
        <p14:creationId xmlns:p14="http://schemas.microsoft.com/office/powerpoint/2010/main" val="932316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4C55BB95-066D-104F-BAA3-AAD2D777DD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310" y="114301"/>
            <a:ext cx="10654540" cy="6623092"/>
          </a:xfrm>
          <a:prstGeom prst="rect">
            <a:avLst/>
          </a:prstGeom>
        </p:spPr>
      </p:pic>
    </p:spTree>
    <p:extLst>
      <p:ext uri="{BB962C8B-B14F-4D97-AF65-F5344CB8AC3E}">
        <p14:creationId xmlns:p14="http://schemas.microsoft.com/office/powerpoint/2010/main" val="41376903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Rubrik och innehåll">
    <p:bg>
      <p:bgPr>
        <a:solidFill>
          <a:schemeClr val="bg1">
            <a:lumMod val="95000"/>
          </a:schemeClr>
        </a:solidFill>
        <a:effectLst/>
      </p:bgPr>
    </p:bg>
    <p:spTree>
      <p:nvGrpSpPr>
        <p:cNvPr id="1" name=""/>
        <p:cNvGrpSpPr/>
        <p:nvPr/>
      </p:nvGrpSpPr>
      <p:grpSpPr>
        <a:xfrm>
          <a:off x="0" y="0"/>
          <a:ext cx="0" cy="0"/>
          <a:chOff x="0" y="0"/>
          <a:chExt cx="0" cy="0"/>
        </a:xfrm>
      </p:grpSpPr>
      <p:pic>
        <p:nvPicPr>
          <p:cNvPr id="5" name="Bild 4" descr="Dokument">
            <a:extLst>
              <a:ext uri="{FF2B5EF4-FFF2-40B4-BE49-F238E27FC236}">
                <a16:creationId xmlns:a16="http://schemas.microsoft.com/office/drawing/2014/main" id="{C011F58F-7260-F240-960E-8605185F31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99508" y="5135020"/>
            <a:ext cx="780904" cy="780904"/>
          </a:xfrm>
          <a:prstGeom prst="rect">
            <a:avLst/>
          </a:prstGeom>
        </p:spPr>
      </p:pic>
      <p:sp>
        <p:nvSpPr>
          <p:cNvPr id="6" name="textruta 5">
            <a:extLst>
              <a:ext uri="{FF2B5EF4-FFF2-40B4-BE49-F238E27FC236}">
                <a16:creationId xmlns:a16="http://schemas.microsoft.com/office/drawing/2014/main" id="{782FE7A1-D1E2-7C40-9E61-FB4AFED8E295}"/>
              </a:ext>
            </a:extLst>
          </p:cNvPr>
          <p:cNvSpPr txBox="1"/>
          <p:nvPr userDrawn="1"/>
        </p:nvSpPr>
        <p:spPr>
          <a:xfrm>
            <a:off x="872701" y="3607763"/>
            <a:ext cx="10016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Nuvärde</a:t>
            </a:r>
          </a:p>
        </p:txBody>
      </p:sp>
      <p:sp>
        <p:nvSpPr>
          <p:cNvPr id="7" name="textruta 6">
            <a:extLst>
              <a:ext uri="{FF2B5EF4-FFF2-40B4-BE49-F238E27FC236}">
                <a16:creationId xmlns:a16="http://schemas.microsoft.com/office/drawing/2014/main" id="{61D407B3-FE8B-8C46-A0D3-51CE089BE12E}"/>
              </a:ext>
            </a:extLst>
          </p:cNvPr>
          <p:cNvSpPr txBox="1"/>
          <p:nvPr userDrawn="1"/>
        </p:nvSpPr>
        <p:spPr>
          <a:xfrm>
            <a:off x="5320759" y="3672040"/>
            <a:ext cx="296143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Målvärde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Halvvägs </a:t>
            </a:r>
            <a:r>
              <a:rPr lang="sv-SE" b="1">
                <a:solidFill>
                  <a:prstClr val="black"/>
                </a:solidFill>
                <a:latin typeface="Calibri" panose="020F0502020204030204"/>
              </a:rPr>
              <a:t>&amp; ett klimatneutralt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a:solidFill>
                  <a:prstClr val="black"/>
                </a:solidFill>
                <a:latin typeface="Calibri" panose="020F0502020204030204"/>
              </a:rPr>
              <a:t>byggprojekt</a:t>
            </a:r>
            <a:endParaRPr kumimoji="0" lang="sv-SE"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Höger klammerparentes 7">
            <a:extLst>
              <a:ext uri="{FF2B5EF4-FFF2-40B4-BE49-F238E27FC236}">
                <a16:creationId xmlns:a16="http://schemas.microsoft.com/office/drawing/2014/main" id="{0FD892CB-64A9-A243-A0AD-EF77BCD92A16}"/>
              </a:ext>
            </a:extLst>
          </p:cNvPr>
          <p:cNvSpPr/>
          <p:nvPr userDrawn="1"/>
        </p:nvSpPr>
        <p:spPr>
          <a:xfrm rot="5400000">
            <a:off x="3388529" y="2332817"/>
            <a:ext cx="418051" cy="3446408"/>
          </a:xfrm>
          <a:prstGeom prst="rightBrace">
            <a:avLst>
              <a:gd name="adj1" fmla="val 41436"/>
              <a:gd name="adj2" fmla="val 53067"/>
            </a:avLst>
          </a:prstGeom>
          <a:ln w="38100">
            <a:solidFill>
              <a:srgbClr val="00ABC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Kub 8">
            <a:extLst>
              <a:ext uri="{FF2B5EF4-FFF2-40B4-BE49-F238E27FC236}">
                <a16:creationId xmlns:a16="http://schemas.microsoft.com/office/drawing/2014/main" id="{E4BF78E4-B5F9-5643-A072-4F3349C6D7FE}"/>
              </a:ext>
            </a:extLst>
          </p:cNvPr>
          <p:cNvSpPr/>
          <p:nvPr userDrawn="1"/>
        </p:nvSpPr>
        <p:spPr>
          <a:xfrm>
            <a:off x="106600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486B84B8-D220-2744-A2A7-2A308186314B}"/>
              </a:ext>
            </a:extLst>
          </p:cNvPr>
          <p:cNvSpPr txBox="1"/>
          <p:nvPr userDrawn="1"/>
        </p:nvSpPr>
        <p:spPr>
          <a:xfrm>
            <a:off x="2972012" y="4268406"/>
            <a:ext cx="12510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Gapanalys</a:t>
            </a:r>
          </a:p>
        </p:txBody>
      </p:sp>
      <p:sp>
        <p:nvSpPr>
          <p:cNvPr id="11" name="textruta 10">
            <a:extLst>
              <a:ext uri="{FF2B5EF4-FFF2-40B4-BE49-F238E27FC236}">
                <a16:creationId xmlns:a16="http://schemas.microsoft.com/office/drawing/2014/main" id="{3FFA2F39-7121-4B43-88CF-8038EE5AE3F4}"/>
              </a:ext>
            </a:extLst>
          </p:cNvPr>
          <p:cNvSpPr txBox="1"/>
          <p:nvPr userDrawn="1"/>
        </p:nvSpPr>
        <p:spPr>
          <a:xfrm>
            <a:off x="2496179" y="5915924"/>
            <a:ext cx="220275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Handlingsplan 2025 50%</a:t>
            </a:r>
          </a:p>
        </p:txBody>
      </p:sp>
      <p:cxnSp>
        <p:nvCxnSpPr>
          <p:cNvPr id="13" name="Rak koppling 9">
            <a:extLst>
              <a:ext uri="{FF2B5EF4-FFF2-40B4-BE49-F238E27FC236}">
                <a16:creationId xmlns:a16="http://schemas.microsoft.com/office/drawing/2014/main" id="{5D54CF31-CE53-9E4D-9378-91D12C404C99}"/>
              </a:ext>
            </a:extLst>
          </p:cNvPr>
          <p:cNvCxnSpPr>
            <a:cxnSpLocks/>
          </p:cNvCxnSpPr>
          <p:nvPr userDrawn="1"/>
        </p:nvCxnSpPr>
        <p:spPr>
          <a:xfrm>
            <a:off x="1791304" y="3349053"/>
            <a:ext cx="811695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ruta 13">
            <a:extLst>
              <a:ext uri="{FF2B5EF4-FFF2-40B4-BE49-F238E27FC236}">
                <a16:creationId xmlns:a16="http://schemas.microsoft.com/office/drawing/2014/main" id="{87A42275-7ED0-8F49-B43D-A36D86B2F55B}"/>
              </a:ext>
            </a:extLst>
          </p:cNvPr>
          <p:cNvSpPr txBox="1"/>
          <p:nvPr userDrawn="1"/>
        </p:nvSpPr>
        <p:spPr>
          <a:xfrm>
            <a:off x="2222491" y="3445712"/>
            <a:ext cx="2700646" cy="274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2021            2022            2023           2024</a:t>
            </a:r>
          </a:p>
        </p:txBody>
      </p:sp>
      <p:sp>
        <p:nvSpPr>
          <p:cNvPr id="15" name="Kub 14">
            <a:extLst>
              <a:ext uri="{FF2B5EF4-FFF2-40B4-BE49-F238E27FC236}">
                <a16:creationId xmlns:a16="http://schemas.microsoft.com/office/drawing/2014/main" id="{19333B16-B3B1-174E-9C11-E491075BF020}"/>
              </a:ext>
            </a:extLst>
          </p:cNvPr>
          <p:cNvSpPr/>
          <p:nvPr userDrawn="1"/>
        </p:nvSpPr>
        <p:spPr>
          <a:xfrm>
            <a:off x="552865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Kub 15">
            <a:extLst>
              <a:ext uri="{FF2B5EF4-FFF2-40B4-BE49-F238E27FC236}">
                <a16:creationId xmlns:a16="http://schemas.microsoft.com/office/drawing/2014/main" id="{F4CACA1B-80CB-654B-AC92-83AE8DC75BEA}"/>
              </a:ext>
            </a:extLst>
          </p:cNvPr>
          <p:cNvSpPr/>
          <p:nvPr userDrawn="1"/>
        </p:nvSpPr>
        <p:spPr>
          <a:xfrm>
            <a:off x="9908254"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506404BE-9A8E-2E41-A830-FBDD52274367}"/>
              </a:ext>
            </a:extLst>
          </p:cNvPr>
          <p:cNvSpPr txBox="1"/>
          <p:nvPr userDrawn="1"/>
        </p:nvSpPr>
        <p:spPr>
          <a:xfrm>
            <a:off x="6496354" y="3427884"/>
            <a:ext cx="30324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2026         2027         2028         2028         2029</a:t>
            </a:r>
          </a:p>
        </p:txBody>
      </p:sp>
      <p:sp>
        <p:nvSpPr>
          <p:cNvPr id="18" name="textruta 17">
            <a:extLst>
              <a:ext uri="{FF2B5EF4-FFF2-40B4-BE49-F238E27FC236}">
                <a16:creationId xmlns:a16="http://schemas.microsoft.com/office/drawing/2014/main" id="{4D971E49-EEA5-AE40-9C48-A6F27F016D88}"/>
              </a:ext>
            </a:extLst>
          </p:cNvPr>
          <p:cNvSpPr txBox="1"/>
          <p:nvPr userDrawn="1"/>
        </p:nvSpPr>
        <p:spPr>
          <a:xfrm>
            <a:off x="9715370" y="3672039"/>
            <a:ext cx="16152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Klimatneutralt byggande</a:t>
            </a:r>
          </a:p>
        </p:txBody>
      </p:sp>
      <p:cxnSp>
        <p:nvCxnSpPr>
          <p:cNvPr id="19" name="Rak pil 18">
            <a:extLst>
              <a:ext uri="{FF2B5EF4-FFF2-40B4-BE49-F238E27FC236}">
                <a16:creationId xmlns:a16="http://schemas.microsoft.com/office/drawing/2014/main" id="{0AD9EA06-0469-2749-BBBB-E39266EA1001}"/>
              </a:ext>
            </a:extLst>
          </p:cNvPr>
          <p:cNvCxnSpPr>
            <a:cxnSpLocks/>
          </p:cNvCxnSpPr>
          <p:nvPr userDrawn="1"/>
        </p:nvCxnSpPr>
        <p:spPr>
          <a:xfrm>
            <a:off x="3489960" y="4637738"/>
            <a:ext cx="0" cy="42421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pic>
        <p:nvPicPr>
          <p:cNvPr id="20" name="Bildobjekt 19">
            <a:extLst>
              <a:ext uri="{FF2B5EF4-FFF2-40B4-BE49-F238E27FC236}">
                <a16:creationId xmlns:a16="http://schemas.microsoft.com/office/drawing/2014/main" id="{4EB8B819-A6AD-0747-99C5-A8AF009AE56E}"/>
              </a:ext>
            </a:extLst>
          </p:cNvPr>
          <p:cNvPicPr>
            <a:picLocks noChangeAspect="1"/>
          </p:cNvPicPr>
          <p:nvPr userDrawn="1"/>
        </p:nvPicPr>
        <p:blipFill>
          <a:blip r:embed="rId4"/>
          <a:stretch>
            <a:fillRect/>
          </a:stretch>
        </p:blipFill>
        <p:spPr>
          <a:xfrm>
            <a:off x="10834102" y="6282983"/>
            <a:ext cx="1157325" cy="451204"/>
          </a:xfrm>
          <a:prstGeom prst="rect">
            <a:avLst/>
          </a:prstGeom>
        </p:spPr>
      </p:pic>
      <p:sp>
        <p:nvSpPr>
          <p:cNvPr id="21" name="textruta 20">
            <a:extLst>
              <a:ext uri="{FF2B5EF4-FFF2-40B4-BE49-F238E27FC236}">
                <a16:creationId xmlns:a16="http://schemas.microsoft.com/office/drawing/2014/main" id="{268FF753-5F3A-5F44-96C2-31E4C952E768}"/>
              </a:ext>
            </a:extLst>
          </p:cNvPr>
          <p:cNvSpPr txBox="1"/>
          <p:nvPr userDrawn="1"/>
        </p:nvSpPr>
        <p:spPr>
          <a:xfrm>
            <a:off x="1985860" y="1684897"/>
            <a:ext cx="2214986" cy="1077218"/>
          </a:xfrm>
          <a:prstGeom prst="rect">
            <a:avLst/>
          </a:prstGeom>
          <a:noFill/>
        </p:spPr>
        <p:txBody>
          <a:bodyPr wrap="square" rtlCol="0">
            <a:spAutoFit/>
          </a:bodyPr>
          <a:lstStyle>
            <a:defPPr>
              <a:defRPr lang="sv-SE"/>
            </a:defPPr>
            <a:lvl1pPr marR="0" lvl="0" indent="0" fontAlgn="auto">
              <a:lnSpc>
                <a:spcPct val="100000"/>
              </a:lnSpc>
              <a:spcBef>
                <a:spcPts val="0"/>
              </a:spcBef>
              <a:spcAft>
                <a:spcPts val="0"/>
              </a:spcAft>
              <a:buClrTx/>
              <a:buSzTx/>
              <a:buFontTx/>
              <a:buNone/>
              <a:tabLst/>
              <a:defRPr kumimoji="0" b="1" i="0" u="none" strike="noStrike" cap="none" spc="0" normalizeH="0" baseline="0">
                <a:ln>
                  <a:noFill/>
                </a:ln>
                <a:solidFill>
                  <a:prstClr val="black"/>
                </a:solidFill>
                <a:effectLst/>
                <a:uLnTx/>
                <a:uFillTx/>
                <a:latin typeface="Calibri" panose="020F0502020204030204"/>
              </a:defRPr>
            </a:lvl1pPr>
          </a:lstStyle>
          <a:p>
            <a:r>
              <a:rPr lang="sv-SE" sz="1600"/>
              <a:t>Midsommar 2021: Redovisa sitt klimatlöfte, därefter löpande</a:t>
            </a:r>
          </a:p>
        </p:txBody>
      </p:sp>
      <p:sp>
        <p:nvSpPr>
          <p:cNvPr id="22" name="Rektangel 21">
            <a:extLst>
              <a:ext uri="{FF2B5EF4-FFF2-40B4-BE49-F238E27FC236}">
                <a16:creationId xmlns:a16="http://schemas.microsoft.com/office/drawing/2014/main" id="{E4C89078-85D1-754C-AF98-673D5226F44C}"/>
              </a:ext>
            </a:extLst>
          </p:cNvPr>
          <p:cNvSpPr/>
          <p:nvPr userDrawn="1"/>
        </p:nvSpPr>
        <p:spPr>
          <a:xfrm>
            <a:off x="5601210" y="2455954"/>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2025</a:t>
            </a:r>
            <a:endParaRPr lang="sv-SE"/>
          </a:p>
        </p:txBody>
      </p:sp>
      <p:sp>
        <p:nvSpPr>
          <p:cNvPr id="23" name="Rektangel 22">
            <a:extLst>
              <a:ext uri="{FF2B5EF4-FFF2-40B4-BE49-F238E27FC236}">
                <a16:creationId xmlns:a16="http://schemas.microsoft.com/office/drawing/2014/main" id="{3B5D7A0F-62E1-C840-90EB-88BACB5410BB}"/>
              </a:ext>
            </a:extLst>
          </p:cNvPr>
          <p:cNvSpPr/>
          <p:nvPr userDrawn="1"/>
        </p:nvSpPr>
        <p:spPr>
          <a:xfrm>
            <a:off x="9989240" y="2402799"/>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2030</a:t>
            </a:r>
            <a:endParaRPr lang="sv-SE"/>
          </a:p>
        </p:txBody>
      </p:sp>
      <p:sp>
        <p:nvSpPr>
          <p:cNvPr id="24" name="Rektangel 23">
            <a:extLst>
              <a:ext uri="{FF2B5EF4-FFF2-40B4-BE49-F238E27FC236}">
                <a16:creationId xmlns:a16="http://schemas.microsoft.com/office/drawing/2014/main" id="{CD814902-4E9A-144F-A200-C0A301F62F15}"/>
              </a:ext>
            </a:extLst>
          </p:cNvPr>
          <p:cNvSpPr/>
          <p:nvPr userDrawn="1"/>
        </p:nvSpPr>
        <p:spPr>
          <a:xfrm>
            <a:off x="1188535" y="2417738"/>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2020</a:t>
            </a:r>
            <a:endParaRPr lang="sv-SE"/>
          </a:p>
        </p:txBody>
      </p:sp>
      <p:cxnSp>
        <p:nvCxnSpPr>
          <p:cNvPr id="25" name="Rak pil 24">
            <a:extLst>
              <a:ext uri="{FF2B5EF4-FFF2-40B4-BE49-F238E27FC236}">
                <a16:creationId xmlns:a16="http://schemas.microsoft.com/office/drawing/2014/main" id="{CC6BE726-8767-C743-BFD2-D8AF1F78F92C}"/>
              </a:ext>
            </a:extLst>
          </p:cNvPr>
          <p:cNvCxnSpPr>
            <a:cxnSpLocks/>
          </p:cNvCxnSpPr>
          <p:nvPr userDrawn="1"/>
        </p:nvCxnSpPr>
        <p:spPr>
          <a:xfrm flipV="1">
            <a:off x="2496179" y="2787070"/>
            <a:ext cx="0" cy="52417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sp>
        <p:nvSpPr>
          <p:cNvPr id="26" name="Platshållare för text 12">
            <a:extLst>
              <a:ext uri="{FF2B5EF4-FFF2-40B4-BE49-F238E27FC236}">
                <a16:creationId xmlns:a16="http://schemas.microsoft.com/office/drawing/2014/main" id="{81B0D856-8DC4-814D-9593-CDD0C7748794}"/>
              </a:ext>
            </a:extLst>
          </p:cNvPr>
          <p:cNvSpPr>
            <a:spLocks noGrp="1"/>
          </p:cNvSpPr>
          <p:nvPr>
            <p:ph type="body" sz="quarter" idx="11"/>
          </p:nvPr>
        </p:nvSpPr>
        <p:spPr>
          <a:xfrm>
            <a:off x="878953" y="455464"/>
            <a:ext cx="8281199" cy="667450"/>
          </a:xfrm>
        </p:spPr>
        <p:txBody>
          <a:bodyPr anchor="ctr">
            <a:normAutofit/>
          </a:bodyPr>
          <a:lstStyle>
            <a:lvl1pPr>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r>
              <a:rPr lang="sv-SE"/>
              <a:t>Redigera format för bakgrundstext</a:t>
            </a:r>
          </a:p>
        </p:txBody>
      </p:sp>
    </p:spTree>
    <p:extLst>
      <p:ext uri="{BB962C8B-B14F-4D97-AF65-F5344CB8AC3E}">
        <p14:creationId xmlns:p14="http://schemas.microsoft.com/office/powerpoint/2010/main" val="184379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p:bldP spid="11" grpId="0"/>
      <p:bldP spid="14" grpId="0"/>
      <p:bldP spid="15" grpId="0" animBg="1"/>
      <p:bldP spid="16" grpId="0" animBg="1"/>
      <p:bldP spid="17" grpId="0"/>
      <p:bldP spid="18"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419570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3810729" y="653036"/>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rgbClr val="EBF2F8"/>
                </a:solidFill>
                <a:latin typeface="AntartidaRounded Essential Ligh" panose="02000000000000000000" pitchFamily="2" charset="0"/>
              </a:rPr>
              <a:t> </a:t>
            </a: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653036"/>
            <a:ext cx="3468677" cy="4072609"/>
          </a:xfrm>
          <a:prstGeom prst="rect">
            <a:avLst/>
          </a:prstGeom>
        </p:spPr>
      </p:pic>
      <p:sp>
        <p:nvSpPr>
          <p:cNvPr id="8" name="Platshållare för innehåll 6">
            <a:extLst>
              <a:ext uri="{FF2B5EF4-FFF2-40B4-BE49-F238E27FC236}">
                <a16:creationId xmlns:a16="http://schemas.microsoft.com/office/drawing/2014/main" id="{EB98F920-5CB3-7448-ADD2-D3B46BDEEBFC}"/>
              </a:ext>
            </a:extLst>
          </p:cNvPr>
          <p:cNvSpPr txBox="1">
            <a:spLocks/>
          </p:cNvSpPr>
          <p:nvPr userDrawn="1"/>
        </p:nvSpPr>
        <p:spPr>
          <a:xfrm>
            <a:off x="3810729" y="1632849"/>
            <a:ext cx="7793207" cy="180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p:txBody>
      </p:sp>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innehåll 2">
            <a:extLst>
              <a:ext uri="{FF2B5EF4-FFF2-40B4-BE49-F238E27FC236}">
                <a16:creationId xmlns:a16="http://schemas.microsoft.com/office/drawing/2014/main" id="{732B83AA-7507-D148-BFF0-104290598B77}"/>
              </a:ext>
            </a:extLst>
          </p:cNvPr>
          <p:cNvSpPr>
            <a:spLocks noGrp="1"/>
          </p:cNvSpPr>
          <p:nvPr>
            <p:ph sz="quarter" idx="10"/>
          </p:nvPr>
        </p:nvSpPr>
        <p:spPr>
          <a:xfrm>
            <a:off x="4303712" y="1920760"/>
            <a:ext cx="7050087" cy="4363640"/>
          </a:xfrm>
        </p:spPr>
        <p:txBody>
          <a:bodyPr/>
          <a:lstStyle/>
          <a:p>
            <a:r>
              <a:rPr lang="sv-SE"/>
              <a:t>Redigera format för bakgrundstext
Nivå två
Nivå tre
Nivå fyra
Nivå fem</a:t>
            </a:r>
          </a:p>
        </p:txBody>
      </p:sp>
      <p:sp>
        <p:nvSpPr>
          <p:cNvPr id="13" name="Platshållare för text 12">
            <a:extLst>
              <a:ext uri="{FF2B5EF4-FFF2-40B4-BE49-F238E27FC236}">
                <a16:creationId xmlns:a16="http://schemas.microsoft.com/office/drawing/2014/main" id="{BD006F84-F5F4-5F47-BA5F-A47A329E4445}"/>
              </a:ext>
            </a:extLst>
          </p:cNvPr>
          <p:cNvSpPr>
            <a:spLocks noGrp="1"/>
          </p:cNvSpPr>
          <p:nvPr>
            <p:ph type="body" sz="quarter" idx="11"/>
          </p:nvPr>
        </p:nvSpPr>
        <p:spPr>
          <a:xfrm>
            <a:off x="4303711" y="418843"/>
            <a:ext cx="7050087" cy="1267724"/>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33833039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Rubrik och innehåll">
    <p:bg>
      <p:bgPr>
        <a:solidFill>
          <a:srgbClr val="E6E6E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1219835"/>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6" name="Platshållare för innehåll 5">
            <a:extLst>
              <a:ext uri="{FF2B5EF4-FFF2-40B4-BE49-F238E27FC236}">
                <a16:creationId xmlns:a16="http://schemas.microsoft.com/office/drawing/2014/main" id="{74A1FB4C-DD39-8E46-BC95-125A85959E05}"/>
              </a:ext>
            </a:extLst>
          </p:cNvPr>
          <p:cNvSpPr>
            <a:spLocks noGrp="1"/>
          </p:cNvSpPr>
          <p:nvPr>
            <p:ph sz="quarter" idx="10"/>
          </p:nvPr>
        </p:nvSpPr>
        <p:spPr>
          <a:xfrm>
            <a:off x="1273174" y="1931645"/>
            <a:ext cx="10080625" cy="4351338"/>
          </a:xfrm>
        </p:spPr>
        <p:txBody>
          <a:bodyPr>
            <a:normAutofit/>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2255566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Rubrik och innehåll">
    <p:bg>
      <p:bgPr>
        <a:solidFill>
          <a:schemeClr val="bg1"/>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31B6CB08-7C11-B145-88A6-6B7A181E1B00}"/>
              </a:ext>
            </a:extLst>
          </p:cNvPr>
          <p:cNvSpPr>
            <a:spLocks noGrp="1"/>
          </p:cNvSpPr>
          <p:nvPr>
            <p:ph type="body" sz="quarter" idx="11"/>
          </p:nvPr>
        </p:nvSpPr>
        <p:spPr>
          <a:xfrm>
            <a:off x="862686" y="1691469"/>
            <a:ext cx="4979988" cy="3359150"/>
          </a:xfrm>
          <a:ln w="28575">
            <a:solidFill>
              <a:srgbClr val="174659"/>
            </a:solidFill>
          </a:ln>
        </p:spPr>
        <p:txBody>
          <a:bodyPr/>
          <a:lstStyle/>
          <a:p>
            <a:r>
              <a:rPr lang="sv-SE"/>
              <a:t>Redigera format för bakgrundstext
Nivå två
Nivå tre
Nivå fyra
Nivå fem</a:t>
            </a:r>
          </a:p>
        </p:txBody>
      </p:sp>
      <p:sp>
        <p:nvSpPr>
          <p:cNvPr id="11" name="Platshållare för text 10">
            <a:extLst>
              <a:ext uri="{FF2B5EF4-FFF2-40B4-BE49-F238E27FC236}">
                <a16:creationId xmlns:a16="http://schemas.microsoft.com/office/drawing/2014/main" id="{4FE454FE-FECB-B840-9099-10AA90DD9745}"/>
              </a:ext>
            </a:extLst>
          </p:cNvPr>
          <p:cNvSpPr>
            <a:spLocks noGrp="1"/>
          </p:cNvSpPr>
          <p:nvPr>
            <p:ph type="body" sz="quarter" idx="12"/>
          </p:nvPr>
        </p:nvSpPr>
        <p:spPr>
          <a:xfrm>
            <a:off x="6265228" y="1691469"/>
            <a:ext cx="4979987" cy="3367087"/>
          </a:xfrm>
          <a:ln w="28575">
            <a:solidFill>
              <a:srgbClr val="8CC8CA"/>
            </a:solidFill>
          </a:ln>
        </p:spPr>
        <p:txBody>
          <a:bodyPr/>
          <a:lstStyle/>
          <a:p>
            <a:r>
              <a:rPr lang="sv-SE"/>
              <a:t>Redigera format för bakgrundstext
Nivå två
Nivå tre
Nivå fyra
Nivå fem</a:t>
            </a:r>
          </a:p>
        </p:txBody>
      </p:sp>
      <p:sp>
        <p:nvSpPr>
          <p:cNvPr id="7" name="Title 1">
            <a:extLst>
              <a:ext uri="{FF2B5EF4-FFF2-40B4-BE49-F238E27FC236}">
                <a16:creationId xmlns:a16="http://schemas.microsoft.com/office/drawing/2014/main" id="{745FBED7-CBE5-374E-92EB-69919DC65F8F}"/>
              </a:ext>
            </a:extLst>
          </p:cNvPr>
          <p:cNvSpPr>
            <a:spLocks noGrp="1"/>
          </p:cNvSpPr>
          <p:nvPr>
            <p:ph type="title"/>
          </p:nvPr>
        </p:nvSpPr>
        <p:spPr>
          <a:xfrm>
            <a:off x="802588" y="467042"/>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5428076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Rubrik och innehåll">
    <p:bg>
      <p:bgPr>
        <a:solidFill>
          <a:schemeClr val="bg1">
            <a:lumMod val="9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11840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2167250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7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33392D-781B-4EEF-8147-E86F6006D0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77CA15A-4D7D-4A51-BB68-955A2A49A32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4596348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CCC7994-6360-46A2-A97E-4DBC7F6228DD}" type="slidenum">
              <a:rPr lang="sv-SE" smtClean="0"/>
              <a:t>‹#›</a:t>
            </a:fld>
            <a:endParaRPr lang="sv-SE"/>
          </a:p>
        </p:txBody>
      </p:sp>
      <p:sp>
        <p:nvSpPr>
          <p:cNvPr id="3" name="Innehåll platshållare"/>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Underrubrik">
            <a:extLst>
              <a:ext uri="{FF2B5EF4-FFF2-40B4-BE49-F238E27FC236}">
                <a16:creationId xmlns:a16="http://schemas.microsoft.com/office/drawing/2014/main" id="{8E042186-FCA8-476C-9A05-5A381609FFBC}"/>
              </a:ext>
            </a:extLst>
          </p:cNvPr>
          <p:cNvSpPr>
            <a:spLocks noGrp="1"/>
          </p:cNvSpPr>
          <p:nvPr>
            <p:ph type="body" sz="quarter" idx="13" hasCustomPrompt="1"/>
          </p:nvPr>
        </p:nvSpPr>
        <p:spPr>
          <a:xfrm>
            <a:off x="540000" y="756000"/>
            <a:ext cx="11112500" cy="396000"/>
          </a:xfrm>
        </p:spPr>
        <p:txBody>
          <a:bodyPr/>
          <a:lstStyle>
            <a:lvl1pPr marL="0" indent="0">
              <a:spcBef>
                <a:spcPts val="0"/>
              </a:spcBef>
              <a:buNone/>
              <a:defRPr sz="1800" b="0"/>
            </a:lvl1pPr>
            <a:lvl2pPr marL="216000" indent="0">
              <a:buNone/>
              <a:defRPr/>
            </a:lvl2pPr>
            <a:lvl3pPr marL="468000" indent="0">
              <a:buNone/>
              <a:defRPr/>
            </a:lvl3pPr>
            <a:lvl4pPr marL="720000" indent="0">
              <a:buNone/>
              <a:defRPr/>
            </a:lvl4pPr>
            <a:lvl5pPr marL="936000" indent="0">
              <a:buNone/>
              <a:defRPr/>
            </a:lvl5pPr>
          </a:lstStyle>
          <a:p>
            <a:pPr lvl="0"/>
            <a:r>
              <a:rPr lang="sv-SE"/>
              <a:t>Underrubrik</a:t>
            </a:r>
          </a:p>
        </p:txBody>
      </p:sp>
      <p:sp>
        <p:nvSpPr>
          <p:cNvPr id="9" name="Huvudrubrik">
            <a:extLst>
              <a:ext uri="{FF2B5EF4-FFF2-40B4-BE49-F238E27FC236}">
                <a16:creationId xmlns:a16="http://schemas.microsoft.com/office/drawing/2014/main" id="{D1926C1C-499A-4124-8813-706B24D3CD69}"/>
              </a:ext>
            </a:extLst>
          </p:cNvPr>
          <p:cNvSpPr>
            <a:spLocks noGrp="1"/>
          </p:cNvSpPr>
          <p:nvPr>
            <p:ph type="title"/>
          </p:nvPr>
        </p:nvSpPr>
        <p:spPr/>
        <p:txBody>
          <a:bodyPr/>
          <a:lstStyle>
            <a:lvl1pPr>
              <a:defRPr b="1"/>
            </a:lvl1pPr>
          </a:lstStyle>
          <a:p>
            <a:r>
              <a:rPr lang="sv-SE"/>
              <a:t>Klicka här för att ändra mall för rubrikformat</a:t>
            </a:r>
          </a:p>
        </p:txBody>
      </p:sp>
    </p:spTree>
    <p:extLst>
      <p:ext uri="{BB962C8B-B14F-4D97-AF65-F5344CB8AC3E}">
        <p14:creationId xmlns:p14="http://schemas.microsoft.com/office/powerpoint/2010/main" val="1822961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ntro - oran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E92597B-C4A8-6E4A-A2E3-AC3DB213D92B}"/>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8" name="Rectangle 7">
            <a:extLst>
              <a:ext uri="{FF2B5EF4-FFF2-40B4-BE49-F238E27FC236}">
                <a16:creationId xmlns:a16="http://schemas.microsoft.com/office/drawing/2014/main" id="{53344D05-B00A-D24B-9BA6-E2B5D87DFBD1}"/>
              </a:ext>
            </a:extLst>
          </p:cNvPr>
          <p:cNvSpPr/>
          <p:nvPr/>
        </p:nvSpPr>
        <p:spPr>
          <a:xfrm>
            <a:off x="0" y="3018367"/>
            <a:ext cx="12192000" cy="2844800"/>
          </a:xfrm>
          <a:prstGeom prst="rect">
            <a:avLst/>
          </a:prstGeom>
          <a:solidFill>
            <a:srgbClr val="F47C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9" name="Picture 8">
            <a:extLst>
              <a:ext uri="{FF2B5EF4-FFF2-40B4-BE49-F238E27FC236}">
                <a16:creationId xmlns:a16="http://schemas.microsoft.com/office/drawing/2014/main" id="{9ACCDD84-9C6B-DF42-9E65-0AB550A900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1017" y="6275918"/>
            <a:ext cx="1843616" cy="38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2">
            <a:extLst>
              <a:ext uri="{FF2B5EF4-FFF2-40B4-BE49-F238E27FC236}">
                <a16:creationId xmlns:a16="http://schemas.microsoft.com/office/drawing/2014/main" id="{C403DEBE-065C-0846-A77B-BBF319DA4441}"/>
              </a:ext>
            </a:extLst>
          </p:cNvPr>
          <p:cNvSpPr>
            <a:spLocks noGrp="1" noChangeAspect="1"/>
          </p:cNvSpPr>
          <p:nvPr>
            <p:ph type="pic" idx="13"/>
          </p:nvPr>
        </p:nvSpPr>
        <p:spPr>
          <a:xfrm>
            <a:off x="0" y="0"/>
            <a:ext cx="12192000" cy="3017896"/>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2" name="Title 1"/>
          <p:cNvSpPr>
            <a:spLocks noGrp="1"/>
          </p:cNvSpPr>
          <p:nvPr>
            <p:ph type="ctrTitle"/>
          </p:nvPr>
        </p:nvSpPr>
        <p:spPr>
          <a:xfrm>
            <a:off x="1523997" y="3428999"/>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
        <p:nvSpPr>
          <p:cNvPr id="14" name="Text Placeholder 14">
            <a:extLst>
              <a:ext uri="{FF2B5EF4-FFF2-40B4-BE49-F238E27FC236}">
                <a16:creationId xmlns:a16="http://schemas.microsoft.com/office/drawing/2014/main" id="{EED380A4-5C5F-C84B-869B-224AA55BEA10}"/>
              </a:ext>
            </a:extLst>
          </p:cNvPr>
          <p:cNvSpPr>
            <a:spLocks noGrp="1"/>
          </p:cNvSpPr>
          <p:nvPr>
            <p:ph type="body" sz="quarter" idx="15"/>
          </p:nvPr>
        </p:nvSpPr>
        <p:spPr>
          <a:xfrm>
            <a:off x="5171017" y="5568951"/>
            <a:ext cx="1843200" cy="129116"/>
          </a:xfrm>
        </p:spPr>
        <p:txBody>
          <a:bodyPr lIns="0" tIns="0" rIns="0" bIns="0">
            <a:noAutofit/>
          </a:bodyPr>
          <a:lstStyle>
            <a:lvl1pPr marL="0" indent="0" algn="ctr">
              <a:buNone/>
              <a:defRPr sz="1067" b="1" i="0">
                <a:solidFill>
                  <a:schemeClr val="bg1"/>
                </a:solidFill>
                <a:latin typeface="Barlow Semi Condensed" pitchFamily="2" charset="77"/>
              </a:defRPr>
            </a:lvl1pPr>
          </a:lstStyle>
          <a:p>
            <a:pPr lvl="0"/>
            <a:r>
              <a:rPr lang="en-US"/>
              <a:t>Click to edit Master text styles</a:t>
            </a:r>
          </a:p>
        </p:txBody>
      </p:sp>
      <p:sp>
        <p:nvSpPr>
          <p:cNvPr id="10" name="Picture Placeholder 2">
            <a:extLst>
              <a:ext uri="{FF2B5EF4-FFF2-40B4-BE49-F238E27FC236}">
                <a16:creationId xmlns:a16="http://schemas.microsoft.com/office/drawing/2014/main" id="{BAEA23AE-9998-A449-8DB9-0F59E4668EE4}"/>
              </a:ext>
            </a:extLst>
          </p:cNvPr>
          <p:cNvSpPr>
            <a:spLocks noGrp="1"/>
          </p:cNvSpPr>
          <p:nvPr>
            <p:ph type="pic" idx="14"/>
          </p:nvPr>
        </p:nvSpPr>
        <p:spPr>
          <a:xfrm>
            <a:off x="5489649" y="2416248"/>
            <a:ext cx="1200000" cy="1200000"/>
          </a:xfrm>
          <a:prstGeom prst="rect">
            <a:avLst/>
          </a:prstGeom>
        </p:spPr>
        <p:txBody>
          <a:bodyPr anchor="t"/>
          <a:lstStyle>
            <a:lvl1pPr marL="0" indent="0">
              <a:buNone/>
              <a:defRPr sz="1600">
                <a:latin typeface="Barlow Semi Condensed"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Tree>
    <p:extLst>
      <p:ext uri="{BB962C8B-B14F-4D97-AF65-F5344CB8AC3E}">
        <p14:creationId xmlns:p14="http://schemas.microsoft.com/office/powerpoint/2010/main" val="41585302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Kapitel - oran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53AE47-D4ED-9E41-A230-9F96BE82A7A2}"/>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4" name="Rectangle 3">
            <a:extLst>
              <a:ext uri="{FF2B5EF4-FFF2-40B4-BE49-F238E27FC236}">
                <a16:creationId xmlns:a16="http://schemas.microsoft.com/office/drawing/2014/main" id="{E46F2496-DC1C-E947-B7CA-6AD721D55C54}"/>
              </a:ext>
            </a:extLst>
          </p:cNvPr>
          <p:cNvSpPr/>
          <p:nvPr/>
        </p:nvSpPr>
        <p:spPr>
          <a:xfrm>
            <a:off x="-6350" y="0"/>
            <a:ext cx="12198351" cy="6858000"/>
          </a:xfrm>
          <a:prstGeom prst="rect">
            <a:avLst/>
          </a:prstGeom>
          <a:solidFill>
            <a:srgbClr val="E65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2" name="Title 1"/>
          <p:cNvSpPr>
            <a:spLocks noGrp="1"/>
          </p:cNvSpPr>
          <p:nvPr>
            <p:ph type="ctrTitle"/>
          </p:nvPr>
        </p:nvSpPr>
        <p:spPr>
          <a:xfrm>
            <a:off x="1520897" y="2385248"/>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Tree>
    <p:extLst>
      <p:ext uri="{BB962C8B-B14F-4D97-AF65-F5344CB8AC3E}">
        <p14:creationId xmlns:p14="http://schemas.microsoft.com/office/powerpoint/2010/main" val="26387908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17034282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oppbild + text - oran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3F6D29D1-8C37-6248-92E0-3F6663C0DA64}"/>
              </a:ext>
            </a:extLst>
          </p:cNvPr>
          <p:cNvSpPr>
            <a:spLocks noGrp="1" noChangeAspect="1"/>
          </p:cNvSpPr>
          <p:nvPr>
            <p:ph type="pic" idx="13"/>
          </p:nvPr>
        </p:nvSpPr>
        <p:spPr>
          <a:xfrm>
            <a:off x="0" y="0"/>
            <a:ext cx="12192000" cy="2701808"/>
          </a:xfrm>
          <a:prstGeom prst="rect">
            <a:avLst/>
          </a:prstGeom>
        </p:spPr>
        <p:txBody>
          <a:bodyPr anchor="t">
            <a:normAutofit/>
          </a:bodyPr>
          <a:lstStyle>
            <a:lvl1pPr marL="0" indent="0" algn="ctr">
              <a:buNone/>
              <a:defRPr sz="160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9" name="Rectangle 8">
            <a:extLst>
              <a:ext uri="{FF2B5EF4-FFF2-40B4-BE49-F238E27FC236}">
                <a16:creationId xmlns:a16="http://schemas.microsoft.com/office/drawing/2014/main" id="{4E421AEF-4637-DA43-92B4-E46E032841AE}"/>
              </a:ext>
            </a:extLst>
          </p:cNvPr>
          <p:cNvSpPr/>
          <p:nvPr userDrawn="1"/>
        </p:nvSpPr>
        <p:spPr>
          <a:xfrm>
            <a:off x="-6203" y="2701809"/>
            <a:ext cx="12192001" cy="3371615"/>
          </a:xfrm>
          <a:prstGeom prst="rect">
            <a:avLst/>
          </a:prstGeom>
          <a:solidFill>
            <a:srgbClr val="FED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Text Placeholder 3"/>
          <p:cNvSpPr>
            <a:spLocks noGrp="1"/>
          </p:cNvSpPr>
          <p:nvPr>
            <p:ph type="body" sz="half" idx="2"/>
          </p:nvPr>
        </p:nvSpPr>
        <p:spPr>
          <a:xfrm>
            <a:off x="380707" y="3544711"/>
            <a:ext cx="7779044" cy="2324277"/>
          </a:xfrm>
          <a:prstGeom prst="rect">
            <a:avLst/>
          </a:prstGeom>
        </p:spPr>
        <p:txBody>
          <a:bodyPr lIns="0" tIns="0" rIns="0" bIns="0">
            <a:normAutofit/>
          </a:bodyPr>
          <a:lstStyle>
            <a:lvl1pPr marL="0" indent="0">
              <a:lnSpc>
                <a:spcPct val="150000"/>
              </a:lnSpc>
              <a:buNone/>
              <a:defRPr sz="1600"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2" name="Title 1"/>
          <p:cNvSpPr>
            <a:spLocks noGrp="1"/>
          </p:cNvSpPr>
          <p:nvPr>
            <p:ph type="title"/>
          </p:nvPr>
        </p:nvSpPr>
        <p:spPr>
          <a:xfrm>
            <a:off x="380707" y="2892921"/>
            <a:ext cx="7779044" cy="530696"/>
          </a:xfrm>
        </p:spPr>
        <p:txBody>
          <a:bodyPr lIns="0" tIns="0" rIns="0" bIns="0" anchor="b"/>
          <a:lstStyle>
            <a:lvl1pPr>
              <a:defRPr sz="3200">
                <a:solidFill>
                  <a:srgbClr val="E65B1F"/>
                </a:solidFill>
                <a:latin typeface="Barlow Semi Condensed" pitchFamily="2" charset="77"/>
              </a:defRPr>
            </a:lvl1pPr>
          </a:lstStyle>
          <a:p>
            <a:r>
              <a:rPr lang="en-US"/>
              <a:t>Click to edit Master title style</a:t>
            </a:r>
          </a:p>
        </p:txBody>
      </p:sp>
      <p:sp>
        <p:nvSpPr>
          <p:cNvPr id="10" name="Date Placeholder 4">
            <a:extLst>
              <a:ext uri="{FF2B5EF4-FFF2-40B4-BE49-F238E27FC236}">
                <a16:creationId xmlns:a16="http://schemas.microsoft.com/office/drawing/2014/main" id="{F7EC2075-5584-CE4A-AB66-3D0D4FA6C467}"/>
              </a:ext>
            </a:extLst>
          </p:cNvPr>
          <p:cNvSpPr>
            <a:spLocks noGrp="1"/>
          </p:cNvSpPr>
          <p:nvPr>
            <p:ph type="dt" sz="half" idx="10"/>
          </p:nvPr>
        </p:nvSpPr>
        <p:spPr>
          <a:xfrm>
            <a:off x="4724400" y="6312404"/>
            <a:ext cx="2743200" cy="365125"/>
          </a:xfrm>
        </p:spPr>
        <p:txBody>
          <a:bodyPr anchor="b" anchorCtr="0"/>
          <a:lstStyle>
            <a:lvl1pPr algn="ctr">
              <a:defRPr sz="800" b="0" i="0">
                <a:solidFill>
                  <a:srgbClr val="276BAC"/>
                </a:solidFill>
                <a:latin typeface="Barlow Semi Condensed Light" pitchFamily="2" charset="77"/>
              </a:defRPr>
            </a:lvl1pPr>
          </a:lstStyle>
          <a:p>
            <a:endParaRPr lang="sv-SE"/>
          </a:p>
        </p:txBody>
      </p:sp>
      <p:sp>
        <p:nvSpPr>
          <p:cNvPr id="12" name="Slide Number Placeholder 6">
            <a:extLst>
              <a:ext uri="{FF2B5EF4-FFF2-40B4-BE49-F238E27FC236}">
                <a16:creationId xmlns:a16="http://schemas.microsoft.com/office/drawing/2014/main" id="{66960EF7-2F2E-764C-B905-708596BEAE0B}"/>
              </a:ext>
            </a:extLst>
          </p:cNvPr>
          <p:cNvSpPr>
            <a:spLocks noGrp="1"/>
          </p:cNvSpPr>
          <p:nvPr>
            <p:ph type="sldNum" sz="quarter" idx="12"/>
          </p:nvPr>
        </p:nvSpPr>
        <p:spPr>
          <a:xfrm>
            <a:off x="9065684" y="6312404"/>
            <a:ext cx="2743200" cy="365125"/>
          </a:xfrm>
        </p:spPr>
        <p:txBody>
          <a:bodyPr lIns="0" tIns="0" rIns="0" bIns="0" anchor="b" anchorCtr="0"/>
          <a:lstStyle>
            <a:lvl1pPr>
              <a:defRPr sz="1333">
                <a:solidFill>
                  <a:srgbClr val="276BAC"/>
                </a:solidFill>
                <a:latin typeface="Barlow Semi Condensed Medium" pitchFamily="2" charset="77"/>
              </a:defRPr>
            </a:lvl1pPr>
          </a:lstStyle>
          <a:p>
            <a:fld id="{51DD8936-0D34-7542-86B3-5EEABA21406C}" type="slidenum">
              <a:rPr lang="sv-SE" smtClean="0"/>
              <a:pPr/>
              <a:t>‹#›</a:t>
            </a:fld>
            <a:endParaRPr lang="sv-SE"/>
          </a:p>
        </p:txBody>
      </p:sp>
      <p:pic>
        <p:nvPicPr>
          <p:cNvPr id="13" name="Picture 12">
            <a:extLst>
              <a:ext uri="{FF2B5EF4-FFF2-40B4-BE49-F238E27FC236}">
                <a16:creationId xmlns:a16="http://schemas.microsoft.com/office/drawing/2014/main" id="{CA6879FD-8DE6-C441-8AEA-9E6BD5F4C083}"/>
              </a:ext>
            </a:extLst>
          </p:cNvPr>
          <p:cNvPicPr>
            <a:picLocks noChangeAspect="1"/>
          </p:cNvPicPr>
          <p:nvPr userDrawn="1"/>
        </p:nvPicPr>
        <p:blipFill>
          <a:blip r:embed="rId2"/>
          <a:stretch>
            <a:fillRect/>
          </a:stretch>
        </p:blipFill>
        <p:spPr>
          <a:xfrm>
            <a:off x="380708" y="6356351"/>
            <a:ext cx="1320153" cy="277232"/>
          </a:xfrm>
          <a:prstGeom prst="rect">
            <a:avLst/>
          </a:prstGeom>
        </p:spPr>
      </p:pic>
    </p:spTree>
    <p:extLst>
      <p:ext uri="{BB962C8B-B14F-4D97-AF65-F5344CB8AC3E}">
        <p14:creationId xmlns:p14="http://schemas.microsoft.com/office/powerpoint/2010/main" val="6201773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8786579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15915892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V1">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0" y="0"/>
            <a:ext cx="360012" cy="365125"/>
          </a:xfrm>
          <a:prstGeom prst="rect">
            <a:avLst/>
          </a:prstGeom>
        </p:spPr>
        <p:txBody>
          <a:bodyPr vert="horz" lIns="91440" tIns="45720" rIns="91440" bIns="45720" rtlCol="0" anchor="ctr"/>
          <a:lstStyle>
            <a:lvl1pPr algn="r">
              <a:defRPr sz="1000" b="1">
                <a:solidFill>
                  <a:schemeClr val="tx1"/>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91896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2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96237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8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230748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12195825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9" name="Bildobjekt 8">
            <a:extLst>
              <a:ext uri="{FF2B5EF4-FFF2-40B4-BE49-F238E27FC236}">
                <a16:creationId xmlns:a16="http://schemas.microsoft.com/office/drawing/2014/main" id="{38AE7D2B-618F-9E41-B21F-ED9D35735F2C}"/>
              </a:ext>
            </a:extLst>
          </p:cNvPr>
          <p:cNvPicPr>
            <a:picLocks noChangeAspect="1"/>
          </p:cNvPicPr>
          <p:nvPr userDrawn="1"/>
        </p:nvPicPr>
        <p:blipFill>
          <a:blip r:embed="rId2"/>
          <a:stretch>
            <a:fillRect/>
          </a:stretch>
        </p:blipFill>
        <p:spPr>
          <a:xfrm>
            <a:off x="0" y="291799"/>
            <a:ext cx="1091153" cy="953100"/>
          </a:xfrm>
          <a:prstGeom prst="rect">
            <a:avLst/>
          </a:prstGeom>
        </p:spPr>
      </p:pic>
      <p:sp>
        <p:nvSpPr>
          <p:cNvPr id="3" name="Platshållare för text 2">
            <a:extLst>
              <a:ext uri="{FF2B5EF4-FFF2-40B4-BE49-F238E27FC236}">
                <a16:creationId xmlns:a16="http://schemas.microsoft.com/office/drawing/2014/main" id="{2C8D6E13-294C-3D4E-B920-EBACE9D3D196}"/>
              </a:ext>
            </a:extLst>
          </p:cNvPr>
          <p:cNvSpPr>
            <a:spLocks noGrp="1"/>
          </p:cNvSpPr>
          <p:nvPr>
            <p:ph type="body" sz="quarter" idx="10"/>
          </p:nvPr>
        </p:nvSpPr>
        <p:spPr>
          <a:xfrm>
            <a:off x="1273173" y="143544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9556334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1795686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10412077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40158061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40883976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9892966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1" name="Subtitle 2">
            <a:extLst>
              <a:ext uri="{FF2B5EF4-FFF2-40B4-BE49-F238E27FC236}">
                <a16:creationId xmlns:a16="http://schemas.microsoft.com/office/drawing/2014/main" id="{D71CC9A2-1D3A-A845-A406-964076B56F27}"/>
              </a:ext>
            </a:extLst>
          </p:cNvPr>
          <p:cNvSpPr>
            <a:spLocks noGrp="1"/>
          </p:cNvSpPr>
          <p:nvPr>
            <p:ph type="subTitle" idx="1"/>
          </p:nvPr>
        </p:nvSpPr>
        <p:spPr>
          <a:xfrm>
            <a:off x="6746627" y="4833257"/>
            <a:ext cx="4645250" cy="1065499"/>
          </a:xfrm>
          <a:prstGeom prst="rect">
            <a:avLst/>
          </a:prstGeom>
        </p:spPr>
        <p:txBody>
          <a:bodyPr anchor="t">
            <a:normAutofit/>
          </a:bodyPr>
          <a:lstStyle>
            <a:lvl1pPr marL="0" indent="0">
              <a:buNone/>
              <a:defRPr>
                <a:solidFill>
                  <a:srgbClr val="1D566C"/>
                </a:solidFill>
              </a:defRPr>
            </a:lvl1pPr>
          </a:lstStyle>
          <a:p>
            <a:pPr algn="l"/>
            <a:endParaRPr lang="sv-SE" sz="2000">
              <a:solidFill>
                <a:schemeClr val="bg1"/>
              </a:solidFill>
            </a:endParaRPr>
          </a:p>
        </p:txBody>
      </p:sp>
      <p:sp>
        <p:nvSpPr>
          <p:cNvPr id="8" name="Ellips 7">
            <a:extLst>
              <a:ext uri="{FF2B5EF4-FFF2-40B4-BE49-F238E27FC236}">
                <a16:creationId xmlns:a16="http://schemas.microsoft.com/office/drawing/2014/main" id="{12DBC865-CBAA-E743-9368-5F716BAB30B0}"/>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8D7AF980-298E-FC4E-A2C0-2CC4E9A197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7339" y="1783959"/>
            <a:ext cx="3362664" cy="3357562"/>
          </a:xfrm>
          <a:prstGeom prst="rect">
            <a:avLst/>
          </a:prstGeom>
        </p:spPr>
      </p:pic>
      <p:sp>
        <p:nvSpPr>
          <p:cNvPr id="7" name="Rubrik 5">
            <a:extLst>
              <a:ext uri="{FF2B5EF4-FFF2-40B4-BE49-F238E27FC236}">
                <a16:creationId xmlns:a16="http://schemas.microsoft.com/office/drawing/2014/main" id="{AA32E339-2D98-644F-9BE4-635C386B3FE7}"/>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1: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Affärsmodeller, incitament &amp; samverkan</a:t>
            </a:r>
          </a:p>
        </p:txBody>
      </p:sp>
    </p:spTree>
    <p:extLst>
      <p:ext uri="{BB962C8B-B14F-4D97-AF65-F5344CB8AC3E}">
        <p14:creationId xmlns:p14="http://schemas.microsoft.com/office/powerpoint/2010/main" val="13049155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6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9981EB3D-F7C1-A04D-8CE0-B8627B29FB91}"/>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E64FEA81-1F7E-9A45-A58C-76548C529C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899" y="2331357"/>
            <a:ext cx="3759200" cy="2501900"/>
          </a:xfrm>
          <a:prstGeom prst="rect">
            <a:avLst/>
          </a:prstGeom>
        </p:spPr>
      </p:pic>
      <p:sp>
        <p:nvSpPr>
          <p:cNvPr id="12" name="Rubrik 5">
            <a:extLst>
              <a:ext uri="{FF2B5EF4-FFF2-40B4-BE49-F238E27FC236}">
                <a16:creationId xmlns:a16="http://schemas.microsoft.com/office/drawing/2014/main" id="{BCB53956-3EFD-9C44-A493-A9D45355584C}"/>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3: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Design, Process &amp; Klimatberäkning</a:t>
            </a:r>
          </a:p>
        </p:txBody>
      </p:sp>
      <p:sp>
        <p:nvSpPr>
          <p:cNvPr id="15" name="Platshållare för text 2">
            <a:extLst>
              <a:ext uri="{FF2B5EF4-FFF2-40B4-BE49-F238E27FC236}">
                <a16:creationId xmlns:a16="http://schemas.microsoft.com/office/drawing/2014/main" id="{2E7C16AD-39EF-004C-8431-F194CDD19406}"/>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a:t>
            </a:r>
          </a:p>
        </p:txBody>
      </p:sp>
    </p:spTree>
    <p:extLst>
      <p:ext uri="{BB962C8B-B14F-4D97-AF65-F5344CB8AC3E}">
        <p14:creationId xmlns:p14="http://schemas.microsoft.com/office/powerpoint/2010/main" val="5769044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11642347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1002102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14548959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1901375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1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2952100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9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6613587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2983534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8798300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8823221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403407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0005880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14064566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41051099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36681121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0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20882367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8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7256586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7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9127435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6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3294552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11985795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14451480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F4CFA1A-0529-8B43-9D34-7B4663713D50}"/>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FE4255BC-64F4-C24E-AAAD-CF316362DC2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22942C0-A60A-7E48-84DD-471EAD421C37}"/>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21664987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F5D1DB-93E2-4ED5-AB71-FAAF0D22738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273CDBCA-0A86-45A8-B6D1-44560E2D88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05E3786-110E-454F-9C05-8AC999F67C7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4C63A63A-10B0-484A-8D3D-86A9F1522B2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24731A4-F96D-4DAD-B2BC-5F42166613AE}"/>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39723459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17FA17-33E9-436C-8C3E-76080244D03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A120C7F-06C4-450D-9F3E-D092070ED58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A36996B-37A6-440D-8E65-B267D6D405CF}"/>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42DA90B4-527A-4C7F-A3A7-03CC2A39B8F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AF07AB1-C41F-40E5-B587-699DBC353396}"/>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5063621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AABB20-DBA0-4800-8120-06AD4604CFF8}"/>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8DAAFBD-6462-4771-96E1-3140397229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1981F4E-7F59-48FE-B8C6-D0CEBEDC7CB2}"/>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CF61288A-BEBE-4E47-83F8-6BC5161A8D5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4FF0F42-1B28-44C1-8CCD-1947A2F1AA7A}"/>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5020160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728EFC-E4D0-42D3-8C85-CBAA9A48B0A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8E2249C-08A4-4970-82C1-FE7F694EB4F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E8EA8B69-EEA2-4395-BF42-4696CEB1C983}"/>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D665C23-BB97-40CE-8CC1-887F0AD6C935}"/>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33DF1482-E6D2-445C-9073-0325F14BDC3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955CC30-906C-4D3E-859B-6EAB1AE788E7}"/>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4133535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FD2727-DE5C-44FD-8F23-09FA20C46C8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CC06F6A-CDF6-4BC4-8658-C9875D607C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3A24112-BF7A-415F-A0B8-165D4755D86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3F09004B-24E4-41A7-A373-85A0D6611D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EFCDD1C-7C78-4822-9D44-76DA6D40A28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6ADCC673-1A77-4C14-BC26-2029F905681E}"/>
              </a:ext>
            </a:extLst>
          </p:cNvPr>
          <p:cNvSpPr>
            <a:spLocks noGrp="1"/>
          </p:cNvSpPr>
          <p:nvPr>
            <p:ph type="dt" sz="half" idx="10"/>
          </p:nvPr>
        </p:nvSpPr>
        <p:spPr/>
        <p:txBody>
          <a:bodyPr/>
          <a:lstStyle/>
          <a:p>
            <a:endParaRPr lang="sv-SE"/>
          </a:p>
        </p:txBody>
      </p:sp>
      <p:sp>
        <p:nvSpPr>
          <p:cNvPr id="8" name="Platshållare för sidfot 7">
            <a:extLst>
              <a:ext uri="{FF2B5EF4-FFF2-40B4-BE49-F238E27FC236}">
                <a16:creationId xmlns:a16="http://schemas.microsoft.com/office/drawing/2014/main" id="{B553DAA3-E4BD-4463-8C5C-C2944368AA6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0DB29B8-9353-4BB2-821F-7FEC9E606F9A}"/>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6295372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570B4E-EAB0-4F7D-A4E3-8E72ACDC8272}"/>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30C235E-D36E-4C64-8C73-B849188F2662}"/>
              </a:ext>
            </a:extLst>
          </p:cNvPr>
          <p:cNvSpPr>
            <a:spLocks noGrp="1"/>
          </p:cNvSpPr>
          <p:nvPr>
            <p:ph type="dt" sz="half" idx="10"/>
          </p:nvPr>
        </p:nvSpPr>
        <p:spPr/>
        <p:txBody>
          <a:bodyPr/>
          <a:lstStyle/>
          <a:p>
            <a:endParaRPr lang="sv-SE"/>
          </a:p>
        </p:txBody>
      </p:sp>
      <p:sp>
        <p:nvSpPr>
          <p:cNvPr id="4" name="Platshållare för sidfot 3">
            <a:extLst>
              <a:ext uri="{FF2B5EF4-FFF2-40B4-BE49-F238E27FC236}">
                <a16:creationId xmlns:a16="http://schemas.microsoft.com/office/drawing/2014/main" id="{06A720A9-46DB-40AC-9F9B-DB13EC74EC0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56276EEF-7E63-4EB9-AD94-52ABD3AADDAA}"/>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4131158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E86E8AA-FCD5-4F4C-B0DE-94935BFDE941}"/>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AB187316-CA9F-4039-85D4-2145CDAE38FE}"/>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CF65DF01-93E9-4FEB-851E-2EE673AC5F06}"/>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9059669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63062C-2E31-4781-A1D2-FB95774B005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6CEEB05-43AE-4939-AE20-CD5F35F919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1E6CC6F5-2E72-45CA-AD09-CC9383FC56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8A6FBDD-105F-48F5-8591-975D12FAF6FB}"/>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B71721BA-3CE8-4F71-AA5C-83CF4318075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552C109-0C14-472F-BF64-3740D9F77E2F}"/>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3498443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1B5795-83CA-473B-AE44-4CC6898F2B8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38F7365-1A60-42BE-827B-0833E99C7F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89D40B66-E5EC-4B1E-B27F-C1D281F1EE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C532B38-0D8F-4119-B3B4-518C97F07998}"/>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50A2289F-21D2-4A97-80E5-132F1BAA640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F4CF338-1117-419A-A6E6-00602323EE91}"/>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201342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31FEE2-6AEF-4CF7-897A-D9C80BD66453}"/>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E9DB807-FC68-4D23-AC12-70F037590A1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8B65073-3E8A-45C3-AC82-0346ACBCE65C}"/>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55B8C519-51BC-4BCF-B6CF-0B0AE67443F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90B0C5E-B2BD-4697-9FDB-226E9001ED5F}"/>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34777068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0B4E130-2BBA-4FE1-BBF1-79EF816CC579}"/>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A2DB9E5-62D2-4A46-B47C-F2A168E892CC}"/>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6686ED1-0E51-4745-A3F1-9F26830333ED}"/>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5680A616-E8D9-4869-9633-63012A71836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20FCA8C-25EF-4926-AED0-DE03692A8AE2}"/>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7758876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4_Rubrik och innehåll">
    <p:bg>
      <p:bgPr>
        <a:solidFill>
          <a:schemeClr val="bg1">
            <a:lumMod val="9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22699326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3810729" y="653036"/>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rgbClr val="EBF2F8"/>
                </a:solidFill>
                <a:latin typeface="AntartidaRounded Essential Ligh" panose="02000000000000000000" pitchFamily="2" charset="0"/>
              </a:rPr>
              <a:t> </a:t>
            </a: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0499" b="11157"/>
          <a:stretch/>
        </p:blipFill>
        <p:spPr>
          <a:xfrm>
            <a:off x="0" y="653036"/>
            <a:ext cx="3468677" cy="4072609"/>
          </a:xfrm>
          <a:prstGeom prst="rect">
            <a:avLst/>
          </a:prstGeom>
        </p:spPr>
      </p:pic>
      <p:sp>
        <p:nvSpPr>
          <p:cNvPr id="8" name="Platshållare för innehåll 6">
            <a:extLst>
              <a:ext uri="{FF2B5EF4-FFF2-40B4-BE49-F238E27FC236}">
                <a16:creationId xmlns:a16="http://schemas.microsoft.com/office/drawing/2014/main" id="{EB98F920-5CB3-7448-ADD2-D3B46BDEEBFC}"/>
              </a:ext>
            </a:extLst>
          </p:cNvPr>
          <p:cNvSpPr txBox="1">
            <a:spLocks/>
          </p:cNvSpPr>
          <p:nvPr userDrawn="1"/>
        </p:nvSpPr>
        <p:spPr>
          <a:xfrm>
            <a:off x="3810729" y="1632849"/>
            <a:ext cx="7793207" cy="180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p:txBody>
      </p:sp>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34102" y="6282983"/>
            <a:ext cx="1157325" cy="451204"/>
          </a:xfrm>
          <a:prstGeom prst="rect">
            <a:avLst/>
          </a:prstGeom>
        </p:spPr>
      </p:pic>
      <p:sp>
        <p:nvSpPr>
          <p:cNvPr id="3" name="Platshållare för innehåll 2">
            <a:extLst>
              <a:ext uri="{FF2B5EF4-FFF2-40B4-BE49-F238E27FC236}">
                <a16:creationId xmlns:a16="http://schemas.microsoft.com/office/drawing/2014/main" id="{732B83AA-7507-D148-BFF0-104290598B77}"/>
              </a:ext>
            </a:extLst>
          </p:cNvPr>
          <p:cNvSpPr>
            <a:spLocks noGrp="1"/>
          </p:cNvSpPr>
          <p:nvPr>
            <p:ph sz="quarter" idx="10"/>
          </p:nvPr>
        </p:nvSpPr>
        <p:spPr>
          <a:xfrm>
            <a:off x="4303712" y="1920760"/>
            <a:ext cx="7050087" cy="4363640"/>
          </a:xfrm>
        </p:spPr>
        <p:txBody>
          <a:bodyPr/>
          <a:lstStyle/>
          <a:p>
            <a:r>
              <a:rPr lang="sv-SE"/>
              <a:t>Redigera format för bakgrundstext
Nivå två
Nivå tre
Nivå fyra
Nivå fem</a:t>
            </a:r>
          </a:p>
        </p:txBody>
      </p:sp>
      <p:sp>
        <p:nvSpPr>
          <p:cNvPr id="13" name="Platshållare för text 12">
            <a:extLst>
              <a:ext uri="{FF2B5EF4-FFF2-40B4-BE49-F238E27FC236}">
                <a16:creationId xmlns:a16="http://schemas.microsoft.com/office/drawing/2014/main" id="{BD006F84-F5F4-5F47-BA5F-A47A329E4445}"/>
              </a:ext>
            </a:extLst>
          </p:cNvPr>
          <p:cNvSpPr>
            <a:spLocks noGrp="1"/>
          </p:cNvSpPr>
          <p:nvPr>
            <p:ph type="body" sz="quarter" idx="11"/>
          </p:nvPr>
        </p:nvSpPr>
        <p:spPr>
          <a:xfrm>
            <a:off x="4303711" y="418843"/>
            <a:ext cx="7050087" cy="1267724"/>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26797866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3_Rubrik och innehåll">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98063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_Rubrik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1314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205520843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Rubrik med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p>
        </p:txBody>
      </p:sp>
      <p:sp>
        <p:nvSpPr>
          <p:cNvPr id="3" name="Content Placeholder 2"/>
          <p:cNvSpPr>
            <a:spLocks noGrp="1"/>
          </p:cNvSpPr>
          <p:nvPr>
            <p:ph idx="1"/>
          </p:nvPr>
        </p:nvSpPr>
        <p:spPr>
          <a:xfrm>
            <a:off x="623888" y="1665288"/>
            <a:ext cx="9218202" cy="4422775"/>
          </a:xfrm>
        </p:spPr>
        <p:txBody>
          <a:bodyPr/>
          <a:lstStyle/>
          <a:p>
            <a:pPr lvl="0"/>
            <a:r>
              <a:rPr lang="sv-SE"/>
              <a:t>Klicka här för att ändra format på bakgrundstexten</a:t>
            </a:r>
          </a:p>
          <a:p>
            <a:pPr lvl="1"/>
            <a:r>
              <a:rPr lang="sv-SE"/>
              <a:t>Nivå två</a:t>
            </a:r>
          </a:p>
          <a:p>
            <a:pPr lvl="2"/>
            <a:r>
              <a:rPr lang="sv-SE"/>
              <a:t>Nivå tre</a:t>
            </a:r>
          </a:p>
        </p:txBody>
      </p:sp>
    </p:spTree>
    <p:extLst>
      <p:ext uri="{BB962C8B-B14F-4D97-AF65-F5344CB8AC3E}">
        <p14:creationId xmlns:p14="http://schemas.microsoft.com/office/powerpoint/2010/main" val="398649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21EFE-DEC4-B4E3-1C0F-6C6EE7A566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a-DK"/>
          </a:p>
        </p:txBody>
      </p:sp>
      <p:sp>
        <p:nvSpPr>
          <p:cNvPr id="3" name="Subtitle 2">
            <a:extLst>
              <a:ext uri="{FF2B5EF4-FFF2-40B4-BE49-F238E27FC236}">
                <a16:creationId xmlns:a16="http://schemas.microsoft.com/office/drawing/2014/main" id="{F27D10B3-7440-CB83-321C-7ECBEEB142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4" name="Date Placeholder 3">
            <a:extLst>
              <a:ext uri="{FF2B5EF4-FFF2-40B4-BE49-F238E27FC236}">
                <a16:creationId xmlns:a16="http://schemas.microsoft.com/office/drawing/2014/main" id="{272EFB42-BC02-A2AB-B502-280C26F91E87}"/>
              </a:ext>
            </a:extLst>
          </p:cNvPr>
          <p:cNvSpPr>
            <a:spLocks noGrp="1"/>
          </p:cNvSpPr>
          <p:nvPr>
            <p:ph type="dt" sz="half" idx="10"/>
          </p:nvPr>
        </p:nvSpPr>
        <p:spPr/>
        <p:txBody>
          <a:bodyPr/>
          <a:lstStyle/>
          <a:p>
            <a:endParaRPr lang="da-DK"/>
          </a:p>
        </p:txBody>
      </p:sp>
      <p:sp>
        <p:nvSpPr>
          <p:cNvPr id="5" name="Footer Placeholder 4">
            <a:extLst>
              <a:ext uri="{FF2B5EF4-FFF2-40B4-BE49-F238E27FC236}">
                <a16:creationId xmlns:a16="http://schemas.microsoft.com/office/drawing/2014/main" id="{E9AC0ADA-3227-5067-D9A4-8CD8B50AD24D}"/>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5905EA97-2E4A-40E9-8A98-8941F644E2A6}"/>
              </a:ext>
            </a:extLst>
          </p:cNvPr>
          <p:cNvSpPr>
            <a:spLocks noGrp="1"/>
          </p:cNvSpPr>
          <p:nvPr>
            <p:ph type="sldNum" sz="quarter" idx="12"/>
          </p:nvPr>
        </p:nvSpPr>
        <p:spPr/>
        <p:txBody>
          <a:bodyPr/>
          <a:lstStyle/>
          <a:p>
            <a:fld id="{9491684D-53C5-4509-B11F-DD8C396C0B72}" type="slidenum">
              <a:rPr lang="da-DK" smtClean="0"/>
              <a:t>‹#›</a:t>
            </a:fld>
            <a:endParaRPr lang="da-DK"/>
          </a:p>
        </p:txBody>
      </p:sp>
    </p:spTree>
    <p:extLst>
      <p:ext uri="{BB962C8B-B14F-4D97-AF65-F5344CB8AC3E}">
        <p14:creationId xmlns:p14="http://schemas.microsoft.com/office/powerpoint/2010/main" val="42815050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79240-C0B2-9BFD-C4F1-F73F9F9D5842}"/>
              </a:ext>
            </a:extLst>
          </p:cNvPr>
          <p:cNvSpPr>
            <a:spLocks noGrp="1"/>
          </p:cNvSpPr>
          <p:nvPr>
            <p:ph type="title"/>
          </p:nvPr>
        </p:nvSpPr>
        <p:spPr/>
        <p:txBody>
          <a:bodyPr/>
          <a:lstStyle/>
          <a:p>
            <a:r>
              <a:rPr lang="en-US"/>
              <a:t>Click to edit Master title style</a:t>
            </a:r>
            <a:endParaRPr lang="da-DK"/>
          </a:p>
        </p:txBody>
      </p:sp>
      <p:sp>
        <p:nvSpPr>
          <p:cNvPr id="3" name="Content Placeholder 2">
            <a:extLst>
              <a:ext uri="{FF2B5EF4-FFF2-40B4-BE49-F238E27FC236}">
                <a16:creationId xmlns:a16="http://schemas.microsoft.com/office/drawing/2014/main" id="{ADE48E53-B248-FE07-86EE-34A8FAEE7F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39C2147B-9551-9DD3-A98F-7D7C5CA3D16D}"/>
              </a:ext>
            </a:extLst>
          </p:cNvPr>
          <p:cNvSpPr>
            <a:spLocks noGrp="1"/>
          </p:cNvSpPr>
          <p:nvPr>
            <p:ph type="dt" sz="half" idx="10"/>
          </p:nvPr>
        </p:nvSpPr>
        <p:spPr/>
        <p:txBody>
          <a:bodyPr/>
          <a:lstStyle/>
          <a:p>
            <a:endParaRPr lang="da-DK"/>
          </a:p>
        </p:txBody>
      </p:sp>
      <p:sp>
        <p:nvSpPr>
          <p:cNvPr id="5" name="Footer Placeholder 4">
            <a:extLst>
              <a:ext uri="{FF2B5EF4-FFF2-40B4-BE49-F238E27FC236}">
                <a16:creationId xmlns:a16="http://schemas.microsoft.com/office/drawing/2014/main" id="{348C9094-CA85-AEF2-851B-4598F168043A}"/>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4372BDC3-17FE-BA64-C6D4-65DB385AB3F3}"/>
              </a:ext>
            </a:extLst>
          </p:cNvPr>
          <p:cNvSpPr>
            <a:spLocks noGrp="1"/>
          </p:cNvSpPr>
          <p:nvPr>
            <p:ph type="sldNum" sz="quarter" idx="12"/>
          </p:nvPr>
        </p:nvSpPr>
        <p:spPr/>
        <p:txBody>
          <a:bodyPr/>
          <a:lstStyle/>
          <a:p>
            <a:fld id="{9491684D-53C5-4509-B11F-DD8C396C0B72}" type="slidenum">
              <a:rPr lang="da-DK" smtClean="0"/>
              <a:t>‹#›</a:t>
            </a:fld>
            <a:endParaRPr lang="da-DK"/>
          </a:p>
        </p:txBody>
      </p:sp>
    </p:spTree>
    <p:extLst>
      <p:ext uri="{BB962C8B-B14F-4D97-AF65-F5344CB8AC3E}">
        <p14:creationId xmlns:p14="http://schemas.microsoft.com/office/powerpoint/2010/main" val="20672124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E1F3C-83DE-D91D-F837-6465B4B71C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a-DK"/>
          </a:p>
        </p:txBody>
      </p:sp>
      <p:sp>
        <p:nvSpPr>
          <p:cNvPr id="3" name="Text Placeholder 2">
            <a:extLst>
              <a:ext uri="{FF2B5EF4-FFF2-40B4-BE49-F238E27FC236}">
                <a16:creationId xmlns:a16="http://schemas.microsoft.com/office/drawing/2014/main" id="{14A63CCD-3BC5-D248-785D-5A5520A497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B45FB5-3A02-BCE7-4DE2-19588BE386F2}"/>
              </a:ext>
            </a:extLst>
          </p:cNvPr>
          <p:cNvSpPr>
            <a:spLocks noGrp="1"/>
          </p:cNvSpPr>
          <p:nvPr>
            <p:ph type="dt" sz="half" idx="10"/>
          </p:nvPr>
        </p:nvSpPr>
        <p:spPr/>
        <p:txBody>
          <a:bodyPr/>
          <a:lstStyle/>
          <a:p>
            <a:endParaRPr lang="da-DK"/>
          </a:p>
        </p:txBody>
      </p:sp>
      <p:sp>
        <p:nvSpPr>
          <p:cNvPr id="5" name="Footer Placeholder 4">
            <a:extLst>
              <a:ext uri="{FF2B5EF4-FFF2-40B4-BE49-F238E27FC236}">
                <a16:creationId xmlns:a16="http://schemas.microsoft.com/office/drawing/2014/main" id="{5E2A0384-EC9B-7D02-81B5-962A99B74D01}"/>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EEA68ECC-3A7B-DDC6-9177-CF35A5E61C78}"/>
              </a:ext>
            </a:extLst>
          </p:cNvPr>
          <p:cNvSpPr>
            <a:spLocks noGrp="1"/>
          </p:cNvSpPr>
          <p:nvPr>
            <p:ph type="sldNum" sz="quarter" idx="12"/>
          </p:nvPr>
        </p:nvSpPr>
        <p:spPr/>
        <p:txBody>
          <a:bodyPr/>
          <a:lstStyle/>
          <a:p>
            <a:fld id="{9491684D-53C5-4509-B11F-DD8C396C0B72}" type="slidenum">
              <a:rPr lang="da-DK" smtClean="0"/>
              <a:t>‹#›</a:t>
            </a:fld>
            <a:endParaRPr lang="da-DK"/>
          </a:p>
        </p:txBody>
      </p:sp>
    </p:spTree>
    <p:extLst>
      <p:ext uri="{BB962C8B-B14F-4D97-AF65-F5344CB8AC3E}">
        <p14:creationId xmlns:p14="http://schemas.microsoft.com/office/powerpoint/2010/main" val="15436119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2AB71-53F2-97D1-1DEF-B1C1AC43490D}"/>
              </a:ext>
            </a:extLst>
          </p:cNvPr>
          <p:cNvSpPr>
            <a:spLocks noGrp="1"/>
          </p:cNvSpPr>
          <p:nvPr>
            <p:ph type="title"/>
          </p:nvPr>
        </p:nvSpPr>
        <p:spPr/>
        <p:txBody>
          <a:bodyPr/>
          <a:lstStyle/>
          <a:p>
            <a:r>
              <a:rPr lang="en-US"/>
              <a:t>Click to edit Master title style</a:t>
            </a:r>
            <a:endParaRPr lang="da-DK"/>
          </a:p>
        </p:txBody>
      </p:sp>
      <p:sp>
        <p:nvSpPr>
          <p:cNvPr id="3" name="Content Placeholder 2">
            <a:extLst>
              <a:ext uri="{FF2B5EF4-FFF2-40B4-BE49-F238E27FC236}">
                <a16:creationId xmlns:a16="http://schemas.microsoft.com/office/drawing/2014/main" id="{A924A31C-CFA3-C7AA-E294-9CB5E404AB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Content Placeholder 3">
            <a:extLst>
              <a:ext uri="{FF2B5EF4-FFF2-40B4-BE49-F238E27FC236}">
                <a16:creationId xmlns:a16="http://schemas.microsoft.com/office/drawing/2014/main" id="{07935BC6-65C4-F940-EEAC-6CC7207C25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Date Placeholder 4">
            <a:extLst>
              <a:ext uri="{FF2B5EF4-FFF2-40B4-BE49-F238E27FC236}">
                <a16:creationId xmlns:a16="http://schemas.microsoft.com/office/drawing/2014/main" id="{B6E1B496-2EAB-1856-B177-506DAAEF2E97}"/>
              </a:ext>
            </a:extLst>
          </p:cNvPr>
          <p:cNvSpPr>
            <a:spLocks noGrp="1"/>
          </p:cNvSpPr>
          <p:nvPr>
            <p:ph type="dt" sz="half" idx="10"/>
          </p:nvPr>
        </p:nvSpPr>
        <p:spPr/>
        <p:txBody>
          <a:bodyPr/>
          <a:lstStyle/>
          <a:p>
            <a:endParaRPr lang="da-DK"/>
          </a:p>
        </p:txBody>
      </p:sp>
      <p:sp>
        <p:nvSpPr>
          <p:cNvPr id="6" name="Footer Placeholder 5">
            <a:extLst>
              <a:ext uri="{FF2B5EF4-FFF2-40B4-BE49-F238E27FC236}">
                <a16:creationId xmlns:a16="http://schemas.microsoft.com/office/drawing/2014/main" id="{1D7EC2D9-389B-7904-C7C1-03A226BBDB86}"/>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16DEB281-63E4-8A6D-10F4-FA4ECE11F9F7}"/>
              </a:ext>
            </a:extLst>
          </p:cNvPr>
          <p:cNvSpPr>
            <a:spLocks noGrp="1"/>
          </p:cNvSpPr>
          <p:nvPr>
            <p:ph type="sldNum" sz="quarter" idx="12"/>
          </p:nvPr>
        </p:nvSpPr>
        <p:spPr/>
        <p:txBody>
          <a:bodyPr/>
          <a:lstStyle/>
          <a:p>
            <a:fld id="{9491684D-53C5-4509-B11F-DD8C396C0B72}" type="slidenum">
              <a:rPr lang="da-DK" smtClean="0"/>
              <a:t>‹#›</a:t>
            </a:fld>
            <a:endParaRPr lang="da-DK"/>
          </a:p>
        </p:txBody>
      </p:sp>
    </p:spTree>
    <p:extLst>
      <p:ext uri="{BB962C8B-B14F-4D97-AF65-F5344CB8AC3E}">
        <p14:creationId xmlns:p14="http://schemas.microsoft.com/office/powerpoint/2010/main" val="273874987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B55FF-B784-53E8-43B2-44C4C5AB9F2F}"/>
              </a:ext>
            </a:extLst>
          </p:cNvPr>
          <p:cNvSpPr>
            <a:spLocks noGrp="1"/>
          </p:cNvSpPr>
          <p:nvPr>
            <p:ph type="title"/>
          </p:nvPr>
        </p:nvSpPr>
        <p:spPr>
          <a:xfrm>
            <a:off x="839788" y="365125"/>
            <a:ext cx="10515600" cy="1325563"/>
          </a:xfrm>
        </p:spPr>
        <p:txBody>
          <a:bodyPr/>
          <a:lstStyle/>
          <a:p>
            <a:r>
              <a:rPr lang="en-US"/>
              <a:t>Click to edit Master title style</a:t>
            </a:r>
            <a:endParaRPr lang="da-DK"/>
          </a:p>
        </p:txBody>
      </p:sp>
      <p:sp>
        <p:nvSpPr>
          <p:cNvPr id="3" name="Text Placeholder 2">
            <a:extLst>
              <a:ext uri="{FF2B5EF4-FFF2-40B4-BE49-F238E27FC236}">
                <a16:creationId xmlns:a16="http://schemas.microsoft.com/office/drawing/2014/main" id="{7C26931B-2D7C-DE4B-B4DA-109EA6579C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811818-97F2-90CD-E6E4-A2E04B9974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Text Placeholder 4">
            <a:extLst>
              <a:ext uri="{FF2B5EF4-FFF2-40B4-BE49-F238E27FC236}">
                <a16:creationId xmlns:a16="http://schemas.microsoft.com/office/drawing/2014/main" id="{4FB8B4FE-7B2E-2F8B-0807-E784C0A248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EF5773-BA2B-9646-45FB-0E2399BE56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7" name="Date Placeholder 6">
            <a:extLst>
              <a:ext uri="{FF2B5EF4-FFF2-40B4-BE49-F238E27FC236}">
                <a16:creationId xmlns:a16="http://schemas.microsoft.com/office/drawing/2014/main" id="{342260B6-9913-E765-B054-8FA17CBADBB0}"/>
              </a:ext>
            </a:extLst>
          </p:cNvPr>
          <p:cNvSpPr>
            <a:spLocks noGrp="1"/>
          </p:cNvSpPr>
          <p:nvPr>
            <p:ph type="dt" sz="half" idx="10"/>
          </p:nvPr>
        </p:nvSpPr>
        <p:spPr/>
        <p:txBody>
          <a:bodyPr/>
          <a:lstStyle/>
          <a:p>
            <a:endParaRPr lang="da-DK"/>
          </a:p>
        </p:txBody>
      </p:sp>
      <p:sp>
        <p:nvSpPr>
          <p:cNvPr id="8" name="Footer Placeholder 7">
            <a:extLst>
              <a:ext uri="{FF2B5EF4-FFF2-40B4-BE49-F238E27FC236}">
                <a16:creationId xmlns:a16="http://schemas.microsoft.com/office/drawing/2014/main" id="{D0EB87E3-AE29-3D60-0D27-F86117085093}"/>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32D5E6E2-BEC0-1EF6-E752-4FD140E61A80}"/>
              </a:ext>
            </a:extLst>
          </p:cNvPr>
          <p:cNvSpPr>
            <a:spLocks noGrp="1"/>
          </p:cNvSpPr>
          <p:nvPr>
            <p:ph type="sldNum" sz="quarter" idx="12"/>
          </p:nvPr>
        </p:nvSpPr>
        <p:spPr/>
        <p:txBody>
          <a:bodyPr/>
          <a:lstStyle/>
          <a:p>
            <a:fld id="{9491684D-53C5-4509-B11F-DD8C396C0B72}" type="slidenum">
              <a:rPr lang="da-DK" smtClean="0"/>
              <a:t>‹#›</a:t>
            </a:fld>
            <a:endParaRPr lang="da-DK"/>
          </a:p>
        </p:txBody>
      </p:sp>
    </p:spTree>
    <p:extLst>
      <p:ext uri="{BB962C8B-B14F-4D97-AF65-F5344CB8AC3E}">
        <p14:creationId xmlns:p14="http://schemas.microsoft.com/office/powerpoint/2010/main" val="18701944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5A1CB-4473-72BF-4C1E-FD9A6754BF11}"/>
              </a:ext>
            </a:extLst>
          </p:cNvPr>
          <p:cNvSpPr>
            <a:spLocks noGrp="1"/>
          </p:cNvSpPr>
          <p:nvPr>
            <p:ph type="title"/>
          </p:nvPr>
        </p:nvSpPr>
        <p:spPr/>
        <p:txBody>
          <a:bodyPr/>
          <a:lstStyle/>
          <a:p>
            <a:r>
              <a:rPr lang="en-US"/>
              <a:t>Click to edit Master title style</a:t>
            </a:r>
            <a:endParaRPr lang="da-DK"/>
          </a:p>
        </p:txBody>
      </p:sp>
      <p:sp>
        <p:nvSpPr>
          <p:cNvPr id="3" name="Date Placeholder 2">
            <a:extLst>
              <a:ext uri="{FF2B5EF4-FFF2-40B4-BE49-F238E27FC236}">
                <a16:creationId xmlns:a16="http://schemas.microsoft.com/office/drawing/2014/main" id="{2B29143C-240F-9C37-9B93-011C33ED4024}"/>
              </a:ext>
            </a:extLst>
          </p:cNvPr>
          <p:cNvSpPr>
            <a:spLocks noGrp="1"/>
          </p:cNvSpPr>
          <p:nvPr>
            <p:ph type="dt" sz="half" idx="10"/>
          </p:nvPr>
        </p:nvSpPr>
        <p:spPr/>
        <p:txBody>
          <a:bodyPr/>
          <a:lstStyle/>
          <a:p>
            <a:endParaRPr lang="da-DK"/>
          </a:p>
        </p:txBody>
      </p:sp>
      <p:sp>
        <p:nvSpPr>
          <p:cNvPr id="4" name="Footer Placeholder 3">
            <a:extLst>
              <a:ext uri="{FF2B5EF4-FFF2-40B4-BE49-F238E27FC236}">
                <a16:creationId xmlns:a16="http://schemas.microsoft.com/office/drawing/2014/main" id="{A8AB7D40-369F-5A50-FC8C-1BD3B46C455D}"/>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836EF4ED-5F9C-8567-E6E8-5D6C4AA7646E}"/>
              </a:ext>
            </a:extLst>
          </p:cNvPr>
          <p:cNvSpPr>
            <a:spLocks noGrp="1"/>
          </p:cNvSpPr>
          <p:nvPr>
            <p:ph type="sldNum" sz="quarter" idx="12"/>
          </p:nvPr>
        </p:nvSpPr>
        <p:spPr/>
        <p:txBody>
          <a:bodyPr/>
          <a:lstStyle/>
          <a:p>
            <a:fld id="{9491684D-53C5-4509-B11F-DD8C396C0B72}" type="slidenum">
              <a:rPr lang="da-DK" smtClean="0"/>
              <a:t>‹#›</a:t>
            </a:fld>
            <a:endParaRPr lang="da-DK"/>
          </a:p>
        </p:txBody>
      </p:sp>
    </p:spTree>
    <p:extLst>
      <p:ext uri="{BB962C8B-B14F-4D97-AF65-F5344CB8AC3E}">
        <p14:creationId xmlns:p14="http://schemas.microsoft.com/office/powerpoint/2010/main" val="6738543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F3553F-CD94-0CFA-77EA-F066C048D2C0}"/>
              </a:ext>
            </a:extLst>
          </p:cNvPr>
          <p:cNvSpPr>
            <a:spLocks noGrp="1"/>
          </p:cNvSpPr>
          <p:nvPr>
            <p:ph type="dt" sz="half" idx="10"/>
          </p:nvPr>
        </p:nvSpPr>
        <p:spPr/>
        <p:txBody>
          <a:bodyPr/>
          <a:lstStyle/>
          <a:p>
            <a:endParaRPr lang="da-DK"/>
          </a:p>
        </p:txBody>
      </p:sp>
      <p:sp>
        <p:nvSpPr>
          <p:cNvPr id="3" name="Footer Placeholder 2">
            <a:extLst>
              <a:ext uri="{FF2B5EF4-FFF2-40B4-BE49-F238E27FC236}">
                <a16:creationId xmlns:a16="http://schemas.microsoft.com/office/drawing/2014/main" id="{9BB92DB6-BCDF-1DA0-0151-4A8971E5CD51}"/>
              </a:ext>
            </a:extLst>
          </p:cNvPr>
          <p:cNvSpPr>
            <a:spLocks noGrp="1"/>
          </p:cNvSpPr>
          <p:nvPr>
            <p:ph type="ftr" sz="quarter" idx="11"/>
          </p:nvPr>
        </p:nvSpPr>
        <p:spPr/>
        <p:txBody>
          <a:bodyPr/>
          <a:lstStyle/>
          <a:p>
            <a:endParaRPr lang="da-DK"/>
          </a:p>
        </p:txBody>
      </p:sp>
      <p:sp>
        <p:nvSpPr>
          <p:cNvPr id="4" name="Slide Number Placeholder 3">
            <a:extLst>
              <a:ext uri="{FF2B5EF4-FFF2-40B4-BE49-F238E27FC236}">
                <a16:creationId xmlns:a16="http://schemas.microsoft.com/office/drawing/2014/main" id="{2825D009-EAF9-CED9-92B4-A728117A3641}"/>
              </a:ext>
            </a:extLst>
          </p:cNvPr>
          <p:cNvSpPr>
            <a:spLocks noGrp="1"/>
          </p:cNvSpPr>
          <p:nvPr>
            <p:ph type="sldNum" sz="quarter" idx="12"/>
          </p:nvPr>
        </p:nvSpPr>
        <p:spPr/>
        <p:txBody>
          <a:bodyPr/>
          <a:lstStyle/>
          <a:p>
            <a:fld id="{9491684D-53C5-4509-B11F-DD8C396C0B72}" type="slidenum">
              <a:rPr lang="da-DK" smtClean="0"/>
              <a:t>‹#›</a:t>
            </a:fld>
            <a:endParaRPr lang="da-DK"/>
          </a:p>
        </p:txBody>
      </p:sp>
    </p:spTree>
    <p:extLst>
      <p:ext uri="{BB962C8B-B14F-4D97-AF65-F5344CB8AC3E}">
        <p14:creationId xmlns:p14="http://schemas.microsoft.com/office/powerpoint/2010/main" val="16154563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A6147-2425-E9B1-1200-7C490DB5E7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a-DK"/>
          </a:p>
        </p:txBody>
      </p:sp>
      <p:sp>
        <p:nvSpPr>
          <p:cNvPr id="3" name="Content Placeholder 2">
            <a:extLst>
              <a:ext uri="{FF2B5EF4-FFF2-40B4-BE49-F238E27FC236}">
                <a16:creationId xmlns:a16="http://schemas.microsoft.com/office/drawing/2014/main" id="{7A1F29C1-B17E-95CF-2C8A-179C873BAB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Text Placeholder 3">
            <a:extLst>
              <a:ext uri="{FF2B5EF4-FFF2-40B4-BE49-F238E27FC236}">
                <a16:creationId xmlns:a16="http://schemas.microsoft.com/office/drawing/2014/main" id="{AA3EA363-0B48-7EFC-5D30-7AD49A1746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5F146B-F35A-FCD5-2DA4-661EE1CBD1E5}"/>
              </a:ext>
            </a:extLst>
          </p:cNvPr>
          <p:cNvSpPr>
            <a:spLocks noGrp="1"/>
          </p:cNvSpPr>
          <p:nvPr>
            <p:ph type="dt" sz="half" idx="10"/>
          </p:nvPr>
        </p:nvSpPr>
        <p:spPr/>
        <p:txBody>
          <a:bodyPr/>
          <a:lstStyle/>
          <a:p>
            <a:endParaRPr lang="da-DK"/>
          </a:p>
        </p:txBody>
      </p:sp>
      <p:sp>
        <p:nvSpPr>
          <p:cNvPr id="6" name="Footer Placeholder 5">
            <a:extLst>
              <a:ext uri="{FF2B5EF4-FFF2-40B4-BE49-F238E27FC236}">
                <a16:creationId xmlns:a16="http://schemas.microsoft.com/office/drawing/2014/main" id="{0F13860C-A388-D53F-371B-91BCDD86F174}"/>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714A4CC0-E59D-5995-E79F-29E00C251E6F}"/>
              </a:ext>
            </a:extLst>
          </p:cNvPr>
          <p:cNvSpPr>
            <a:spLocks noGrp="1"/>
          </p:cNvSpPr>
          <p:nvPr>
            <p:ph type="sldNum" sz="quarter" idx="12"/>
          </p:nvPr>
        </p:nvSpPr>
        <p:spPr/>
        <p:txBody>
          <a:bodyPr/>
          <a:lstStyle/>
          <a:p>
            <a:fld id="{9491684D-53C5-4509-B11F-DD8C396C0B72}" type="slidenum">
              <a:rPr lang="da-DK" smtClean="0"/>
              <a:t>‹#›</a:t>
            </a:fld>
            <a:endParaRPr lang="da-DK"/>
          </a:p>
        </p:txBody>
      </p:sp>
    </p:spTree>
    <p:extLst>
      <p:ext uri="{BB962C8B-B14F-4D97-AF65-F5344CB8AC3E}">
        <p14:creationId xmlns:p14="http://schemas.microsoft.com/office/powerpoint/2010/main" val="25886196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43811-957D-12EF-1418-7D52DE8265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a-DK"/>
          </a:p>
        </p:txBody>
      </p:sp>
      <p:sp>
        <p:nvSpPr>
          <p:cNvPr id="3" name="Picture Placeholder 2">
            <a:extLst>
              <a:ext uri="{FF2B5EF4-FFF2-40B4-BE49-F238E27FC236}">
                <a16:creationId xmlns:a16="http://schemas.microsoft.com/office/drawing/2014/main" id="{25DB2871-6B3B-B0AB-BB1F-9691AADD61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Text Placeholder 3">
            <a:extLst>
              <a:ext uri="{FF2B5EF4-FFF2-40B4-BE49-F238E27FC236}">
                <a16:creationId xmlns:a16="http://schemas.microsoft.com/office/drawing/2014/main" id="{3B63E700-CACD-FD4F-B47E-FD5B7360AA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189935-EEF9-6D62-C238-6983A7C45A55}"/>
              </a:ext>
            </a:extLst>
          </p:cNvPr>
          <p:cNvSpPr>
            <a:spLocks noGrp="1"/>
          </p:cNvSpPr>
          <p:nvPr>
            <p:ph type="dt" sz="half" idx="10"/>
          </p:nvPr>
        </p:nvSpPr>
        <p:spPr/>
        <p:txBody>
          <a:bodyPr/>
          <a:lstStyle/>
          <a:p>
            <a:endParaRPr lang="da-DK"/>
          </a:p>
        </p:txBody>
      </p:sp>
      <p:sp>
        <p:nvSpPr>
          <p:cNvPr id="6" name="Footer Placeholder 5">
            <a:extLst>
              <a:ext uri="{FF2B5EF4-FFF2-40B4-BE49-F238E27FC236}">
                <a16:creationId xmlns:a16="http://schemas.microsoft.com/office/drawing/2014/main" id="{E2F9DB39-EADA-CD5B-F073-A3D76C8C73B1}"/>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815BB1FF-86BC-0396-CCA9-3AB5F528CE31}"/>
              </a:ext>
            </a:extLst>
          </p:cNvPr>
          <p:cNvSpPr>
            <a:spLocks noGrp="1"/>
          </p:cNvSpPr>
          <p:nvPr>
            <p:ph type="sldNum" sz="quarter" idx="12"/>
          </p:nvPr>
        </p:nvSpPr>
        <p:spPr/>
        <p:txBody>
          <a:bodyPr/>
          <a:lstStyle/>
          <a:p>
            <a:fld id="{9491684D-53C5-4509-B11F-DD8C396C0B72}" type="slidenum">
              <a:rPr lang="da-DK" smtClean="0"/>
              <a:t>‹#›</a:t>
            </a:fld>
            <a:endParaRPr lang="da-DK"/>
          </a:p>
        </p:txBody>
      </p:sp>
    </p:spTree>
    <p:extLst>
      <p:ext uri="{BB962C8B-B14F-4D97-AF65-F5344CB8AC3E}">
        <p14:creationId xmlns:p14="http://schemas.microsoft.com/office/powerpoint/2010/main" val="4827020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747AA-06BD-1173-5DEE-C52EDB5CF549}"/>
              </a:ext>
            </a:extLst>
          </p:cNvPr>
          <p:cNvSpPr>
            <a:spLocks noGrp="1"/>
          </p:cNvSpPr>
          <p:nvPr>
            <p:ph type="title"/>
          </p:nvPr>
        </p:nvSpPr>
        <p:spPr/>
        <p:txBody>
          <a:bodyPr/>
          <a:lstStyle/>
          <a:p>
            <a:r>
              <a:rPr lang="en-US"/>
              <a:t>Click to edit Master title style</a:t>
            </a:r>
            <a:endParaRPr lang="da-DK"/>
          </a:p>
        </p:txBody>
      </p:sp>
      <p:sp>
        <p:nvSpPr>
          <p:cNvPr id="3" name="Vertical Text Placeholder 2">
            <a:extLst>
              <a:ext uri="{FF2B5EF4-FFF2-40B4-BE49-F238E27FC236}">
                <a16:creationId xmlns:a16="http://schemas.microsoft.com/office/drawing/2014/main" id="{8D7D0AAF-304B-9B87-E274-BA417E7939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575A4963-AFDB-7DE3-6181-2DF83A35BB12}"/>
              </a:ext>
            </a:extLst>
          </p:cNvPr>
          <p:cNvSpPr>
            <a:spLocks noGrp="1"/>
          </p:cNvSpPr>
          <p:nvPr>
            <p:ph type="dt" sz="half" idx="10"/>
          </p:nvPr>
        </p:nvSpPr>
        <p:spPr/>
        <p:txBody>
          <a:bodyPr/>
          <a:lstStyle/>
          <a:p>
            <a:endParaRPr lang="da-DK"/>
          </a:p>
        </p:txBody>
      </p:sp>
      <p:sp>
        <p:nvSpPr>
          <p:cNvPr id="5" name="Footer Placeholder 4">
            <a:extLst>
              <a:ext uri="{FF2B5EF4-FFF2-40B4-BE49-F238E27FC236}">
                <a16:creationId xmlns:a16="http://schemas.microsoft.com/office/drawing/2014/main" id="{B79C81A0-7C5F-FACB-3973-57A1180784C6}"/>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EFAD5132-5571-4B47-863A-0DE1E9B7161C}"/>
              </a:ext>
            </a:extLst>
          </p:cNvPr>
          <p:cNvSpPr>
            <a:spLocks noGrp="1"/>
          </p:cNvSpPr>
          <p:nvPr>
            <p:ph type="sldNum" sz="quarter" idx="12"/>
          </p:nvPr>
        </p:nvSpPr>
        <p:spPr/>
        <p:txBody>
          <a:bodyPr/>
          <a:lstStyle/>
          <a:p>
            <a:fld id="{9491684D-53C5-4509-B11F-DD8C396C0B72}" type="slidenum">
              <a:rPr lang="da-DK" smtClean="0"/>
              <a:t>‹#›</a:t>
            </a:fld>
            <a:endParaRPr lang="da-DK"/>
          </a:p>
        </p:txBody>
      </p:sp>
    </p:spTree>
    <p:extLst>
      <p:ext uri="{BB962C8B-B14F-4D97-AF65-F5344CB8AC3E}">
        <p14:creationId xmlns:p14="http://schemas.microsoft.com/office/powerpoint/2010/main" val="18915381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ED2235-E07D-1142-1308-4B4780B9B3B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a-DK"/>
          </a:p>
        </p:txBody>
      </p:sp>
      <p:sp>
        <p:nvSpPr>
          <p:cNvPr id="3" name="Vertical Text Placeholder 2">
            <a:extLst>
              <a:ext uri="{FF2B5EF4-FFF2-40B4-BE49-F238E27FC236}">
                <a16:creationId xmlns:a16="http://schemas.microsoft.com/office/drawing/2014/main" id="{AE52C8E3-CB2D-AF07-8BC4-F00A0D745A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617A34CB-43C2-86A5-AC2D-B2F82CA10178}"/>
              </a:ext>
            </a:extLst>
          </p:cNvPr>
          <p:cNvSpPr>
            <a:spLocks noGrp="1"/>
          </p:cNvSpPr>
          <p:nvPr>
            <p:ph type="dt" sz="half" idx="10"/>
          </p:nvPr>
        </p:nvSpPr>
        <p:spPr/>
        <p:txBody>
          <a:bodyPr/>
          <a:lstStyle/>
          <a:p>
            <a:endParaRPr lang="da-DK"/>
          </a:p>
        </p:txBody>
      </p:sp>
      <p:sp>
        <p:nvSpPr>
          <p:cNvPr id="5" name="Footer Placeholder 4">
            <a:extLst>
              <a:ext uri="{FF2B5EF4-FFF2-40B4-BE49-F238E27FC236}">
                <a16:creationId xmlns:a16="http://schemas.microsoft.com/office/drawing/2014/main" id="{63BB8A8A-E9E6-01E4-19F5-860B36BB6E96}"/>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C9539A65-2974-3EB6-67FE-1BFEA799918D}"/>
              </a:ext>
            </a:extLst>
          </p:cNvPr>
          <p:cNvSpPr>
            <a:spLocks noGrp="1"/>
          </p:cNvSpPr>
          <p:nvPr>
            <p:ph type="sldNum" sz="quarter" idx="12"/>
          </p:nvPr>
        </p:nvSpPr>
        <p:spPr/>
        <p:txBody>
          <a:bodyPr/>
          <a:lstStyle/>
          <a:p>
            <a:fld id="{9491684D-53C5-4509-B11F-DD8C396C0B72}" type="slidenum">
              <a:rPr lang="da-DK" smtClean="0"/>
              <a:t>‹#›</a:t>
            </a:fld>
            <a:endParaRPr lang="da-DK"/>
          </a:p>
        </p:txBody>
      </p:sp>
    </p:spTree>
    <p:extLst>
      <p:ext uri="{BB962C8B-B14F-4D97-AF65-F5344CB8AC3E}">
        <p14:creationId xmlns:p14="http://schemas.microsoft.com/office/powerpoint/2010/main" val="376414769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1" name="Subtitle 2">
            <a:extLst>
              <a:ext uri="{FF2B5EF4-FFF2-40B4-BE49-F238E27FC236}">
                <a16:creationId xmlns:a16="http://schemas.microsoft.com/office/drawing/2014/main" id="{D71CC9A2-1D3A-A845-A406-964076B56F27}"/>
              </a:ext>
            </a:extLst>
          </p:cNvPr>
          <p:cNvSpPr>
            <a:spLocks noGrp="1"/>
          </p:cNvSpPr>
          <p:nvPr>
            <p:ph type="subTitle" idx="1"/>
          </p:nvPr>
        </p:nvSpPr>
        <p:spPr>
          <a:xfrm>
            <a:off x="6746627" y="4833257"/>
            <a:ext cx="4645250" cy="1065499"/>
          </a:xfrm>
          <a:prstGeom prst="rect">
            <a:avLst/>
          </a:prstGeom>
        </p:spPr>
        <p:txBody>
          <a:bodyPr anchor="t">
            <a:normAutofit/>
          </a:bodyPr>
          <a:lstStyle>
            <a:lvl1pPr marL="0" indent="0">
              <a:buNone/>
              <a:defRPr>
                <a:solidFill>
                  <a:srgbClr val="1D566C"/>
                </a:solidFill>
              </a:defRPr>
            </a:lvl1pPr>
          </a:lstStyle>
          <a:p>
            <a:pPr algn="l"/>
            <a:endParaRPr lang="sv-SE" sz="2000">
              <a:solidFill>
                <a:schemeClr val="bg1"/>
              </a:solidFill>
            </a:endParaRPr>
          </a:p>
        </p:txBody>
      </p:sp>
      <p:sp>
        <p:nvSpPr>
          <p:cNvPr id="8" name="Ellips 7">
            <a:extLst>
              <a:ext uri="{FF2B5EF4-FFF2-40B4-BE49-F238E27FC236}">
                <a16:creationId xmlns:a16="http://schemas.microsoft.com/office/drawing/2014/main" id="{12DBC865-CBAA-E743-9368-5F716BAB30B0}"/>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8D7AF980-298E-FC4E-A2C0-2CC4E9A197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7339" y="1783959"/>
            <a:ext cx="3362664" cy="3357562"/>
          </a:xfrm>
          <a:prstGeom prst="rect">
            <a:avLst/>
          </a:prstGeom>
        </p:spPr>
      </p:pic>
      <p:sp>
        <p:nvSpPr>
          <p:cNvPr id="7" name="Rubrik 5">
            <a:extLst>
              <a:ext uri="{FF2B5EF4-FFF2-40B4-BE49-F238E27FC236}">
                <a16:creationId xmlns:a16="http://schemas.microsoft.com/office/drawing/2014/main" id="{AA32E339-2D98-644F-9BE4-635C386B3FE7}"/>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1: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Affärsmodeller, incitament &amp; samverkan</a:t>
            </a:r>
          </a:p>
        </p:txBody>
      </p:sp>
    </p:spTree>
    <p:extLst>
      <p:ext uri="{BB962C8B-B14F-4D97-AF65-F5344CB8AC3E}">
        <p14:creationId xmlns:p14="http://schemas.microsoft.com/office/powerpoint/2010/main" val="98314170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1" name="Subtitle 2">
            <a:extLst>
              <a:ext uri="{FF2B5EF4-FFF2-40B4-BE49-F238E27FC236}">
                <a16:creationId xmlns:a16="http://schemas.microsoft.com/office/drawing/2014/main" id="{D71CC9A2-1D3A-A845-A406-964076B56F27}"/>
              </a:ext>
            </a:extLst>
          </p:cNvPr>
          <p:cNvSpPr>
            <a:spLocks noGrp="1"/>
          </p:cNvSpPr>
          <p:nvPr>
            <p:ph type="subTitle" idx="1"/>
          </p:nvPr>
        </p:nvSpPr>
        <p:spPr>
          <a:xfrm>
            <a:off x="6746627" y="4833257"/>
            <a:ext cx="4645250" cy="1065499"/>
          </a:xfrm>
          <a:prstGeom prst="rect">
            <a:avLst/>
          </a:prstGeom>
        </p:spPr>
        <p:txBody>
          <a:bodyPr anchor="t">
            <a:normAutofit/>
          </a:bodyPr>
          <a:lstStyle>
            <a:lvl1pPr>
              <a:defRPr>
                <a:solidFill>
                  <a:srgbClr val="1D566C"/>
                </a:solidFill>
              </a:defRPr>
            </a:lvl1pPr>
          </a:lstStyle>
          <a:p>
            <a:pPr algn="l"/>
            <a:endParaRPr lang="sv-SE" sz="2000">
              <a:solidFill>
                <a:schemeClr val="bg1"/>
              </a:solidFill>
            </a:endParaRPr>
          </a:p>
        </p:txBody>
      </p:sp>
      <p:sp>
        <p:nvSpPr>
          <p:cNvPr id="12" name="Ellips 11">
            <a:extLst>
              <a:ext uri="{FF2B5EF4-FFF2-40B4-BE49-F238E27FC236}">
                <a16:creationId xmlns:a16="http://schemas.microsoft.com/office/drawing/2014/main" id="{D7B76810-9648-604A-9E18-21D1DCA292C3}"/>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objekt 9">
            <a:extLst>
              <a:ext uri="{FF2B5EF4-FFF2-40B4-BE49-F238E27FC236}">
                <a16:creationId xmlns:a16="http://schemas.microsoft.com/office/drawing/2014/main" id="{D34F2103-B73E-F747-98B7-3E9D5D6AE65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16106" t="90" r="79922" b="91243"/>
          <a:stretch>
            <a:fillRect/>
          </a:stretch>
        </p:blipFill>
        <p:spPr bwMode="auto">
          <a:xfrm>
            <a:off x="1698614" y="2336595"/>
            <a:ext cx="2768611" cy="2820849"/>
          </a:xfrm>
          <a:prstGeom prst="rect">
            <a:avLst/>
          </a:prstGeom>
          <a:noFill/>
          <a:extLst>
            <a:ext uri="{909E8E84-426E-40DD-AFC4-6F175D3DCCD1}">
              <a14:hiddenFill xmlns:a14="http://schemas.microsoft.com/office/drawing/2010/main">
                <a:solidFill>
                  <a:srgbClr val="FFFFFF"/>
                </a:solidFill>
              </a14:hiddenFill>
            </a:ext>
          </a:extLst>
        </p:spPr>
      </p:pic>
      <p:sp>
        <p:nvSpPr>
          <p:cNvPr id="8" name="Rubrik 5">
            <a:extLst>
              <a:ext uri="{FF2B5EF4-FFF2-40B4-BE49-F238E27FC236}">
                <a16:creationId xmlns:a16="http://schemas.microsoft.com/office/drawing/2014/main" id="{7DEFCAA3-B917-DF4A-AD61-EA2806EE6572}"/>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2: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Cirkulär ekonomi &amp; resurseffektivitet</a:t>
            </a:r>
          </a:p>
        </p:txBody>
      </p:sp>
    </p:spTree>
    <p:extLst>
      <p:ext uri="{BB962C8B-B14F-4D97-AF65-F5344CB8AC3E}">
        <p14:creationId xmlns:p14="http://schemas.microsoft.com/office/powerpoint/2010/main" val="235949532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9981EB3D-F7C1-A04D-8CE0-B8627B29FB91}"/>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E64FEA81-1F7E-9A45-A58C-76548C529C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899" y="2331357"/>
            <a:ext cx="3759200" cy="2501900"/>
          </a:xfrm>
          <a:prstGeom prst="rect">
            <a:avLst/>
          </a:prstGeom>
        </p:spPr>
      </p:pic>
      <p:sp>
        <p:nvSpPr>
          <p:cNvPr id="12" name="Rubrik 5">
            <a:extLst>
              <a:ext uri="{FF2B5EF4-FFF2-40B4-BE49-F238E27FC236}">
                <a16:creationId xmlns:a16="http://schemas.microsoft.com/office/drawing/2014/main" id="{BCB53956-3EFD-9C44-A493-A9D45355584C}"/>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3: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Design, Process &amp; Klimatberäkning</a:t>
            </a:r>
          </a:p>
        </p:txBody>
      </p:sp>
      <p:sp>
        <p:nvSpPr>
          <p:cNvPr id="15" name="Platshållare för text 2">
            <a:extLst>
              <a:ext uri="{FF2B5EF4-FFF2-40B4-BE49-F238E27FC236}">
                <a16:creationId xmlns:a16="http://schemas.microsoft.com/office/drawing/2014/main" id="{2E7C16AD-39EF-004C-8431-F194CDD19406}"/>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a:t>
            </a:r>
          </a:p>
        </p:txBody>
      </p:sp>
    </p:spTree>
    <p:extLst>
      <p:ext uri="{BB962C8B-B14F-4D97-AF65-F5344CB8AC3E}">
        <p14:creationId xmlns:p14="http://schemas.microsoft.com/office/powerpoint/2010/main" val="26816338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a:prstGeom prst="rect">
            <a:avLst/>
          </a:prstGeom>
        </p:spPr>
        <p:txBody>
          <a:bodyPr anchor="ctr">
            <a:normAutofit/>
          </a:bodyPr>
          <a:lstStyle>
            <a:lvl1pPr>
              <a:defRPr sz="3200"/>
            </a:lvl1pPr>
          </a:lstStyle>
          <a:p>
            <a:r>
              <a:rPr lang="sv-SE" sz="3600" b="1">
                <a:solidFill>
                  <a:srgbClr val="00ABC2"/>
                </a:solidFill>
                <a:latin typeface="AntartidaRounded Essential Ligh" panose="02000000000000000000" pitchFamily="2" charset="0"/>
              </a:rPr>
              <a:t>Rubrik</a:t>
            </a:r>
          </a:p>
        </p:txBody>
      </p:sp>
      <p:pic>
        <p:nvPicPr>
          <p:cNvPr id="9" name="Bildobjekt 8">
            <a:extLst>
              <a:ext uri="{FF2B5EF4-FFF2-40B4-BE49-F238E27FC236}">
                <a16:creationId xmlns:a16="http://schemas.microsoft.com/office/drawing/2014/main" id="{38AE7D2B-618F-9E41-B21F-ED9D35735F2C}"/>
              </a:ext>
            </a:extLst>
          </p:cNvPr>
          <p:cNvPicPr>
            <a:picLocks noChangeAspect="1"/>
          </p:cNvPicPr>
          <p:nvPr userDrawn="1"/>
        </p:nvPicPr>
        <p:blipFill>
          <a:blip r:embed="rId2"/>
          <a:stretch>
            <a:fillRect/>
          </a:stretch>
        </p:blipFill>
        <p:spPr>
          <a:xfrm>
            <a:off x="0" y="100013"/>
            <a:ext cx="1091153" cy="953100"/>
          </a:xfrm>
          <a:prstGeom prst="rect">
            <a:avLst/>
          </a:prstGeom>
        </p:spPr>
      </p:pic>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3"/>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868BD5A2-4205-9F4F-9F37-3466640C7372}"/>
              </a:ext>
            </a:extLst>
          </p:cNvPr>
          <p:cNvSpPr>
            <a:spLocks noGrp="1"/>
          </p:cNvSpPr>
          <p:nvPr>
            <p:ph type="body" sz="quarter" idx="10"/>
          </p:nvPr>
        </p:nvSpPr>
        <p:spPr>
          <a:xfrm>
            <a:off x="6767512" y="1753074"/>
            <a:ext cx="4586287" cy="4175125"/>
          </a:xfrm>
          <a:prstGeom prst="rect">
            <a:avLst/>
          </a:prstGeom>
        </p:spPr>
        <p:txBody>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175499177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8" name="Ellips 7">
            <a:extLst>
              <a:ext uri="{FF2B5EF4-FFF2-40B4-BE49-F238E27FC236}">
                <a16:creationId xmlns:a16="http://schemas.microsoft.com/office/drawing/2014/main" id="{722A24FD-1489-1746-8A90-8BEC66F3295F}"/>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0" name="Bildobjekt 19">
            <a:extLst>
              <a:ext uri="{FF2B5EF4-FFF2-40B4-BE49-F238E27FC236}">
                <a16:creationId xmlns:a16="http://schemas.microsoft.com/office/drawing/2014/main" id="{562F13BE-B5D9-1E4E-9944-5D14F99AA0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2274" y="2216406"/>
            <a:ext cx="3632200" cy="3149600"/>
          </a:xfrm>
          <a:prstGeom prst="rect">
            <a:avLst/>
          </a:prstGeom>
        </p:spPr>
      </p:pic>
      <p:sp>
        <p:nvSpPr>
          <p:cNvPr id="7" name="Rubrik 5">
            <a:extLst>
              <a:ext uri="{FF2B5EF4-FFF2-40B4-BE49-F238E27FC236}">
                <a16:creationId xmlns:a16="http://schemas.microsoft.com/office/drawing/2014/main" id="{4E2CF9ED-5FE0-6744-92CF-7E8C05BF2A2A}"/>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4: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Klimatneutrala byggmaterial</a:t>
            </a:r>
          </a:p>
        </p:txBody>
      </p:sp>
      <p:sp>
        <p:nvSpPr>
          <p:cNvPr id="13" name="Platshållare för text 2">
            <a:extLst>
              <a:ext uri="{FF2B5EF4-FFF2-40B4-BE49-F238E27FC236}">
                <a16:creationId xmlns:a16="http://schemas.microsoft.com/office/drawing/2014/main" id="{262B4921-6D22-0E41-81D6-CA686E86EC4C}"/>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143584370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B2AA2081-9DE4-964B-AC86-D210CA61F71E}"/>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306A3C4F-ED23-6E43-951A-0124188122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00100" y="2367072"/>
            <a:ext cx="3276600" cy="1955800"/>
          </a:xfrm>
          <a:prstGeom prst="rect">
            <a:avLst/>
          </a:prstGeom>
        </p:spPr>
      </p:pic>
      <p:sp>
        <p:nvSpPr>
          <p:cNvPr id="12" name="Rubrik 5">
            <a:extLst>
              <a:ext uri="{FF2B5EF4-FFF2-40B4-BE49-F238E27FC236}">
                <a16:creationId xmlns:a16="http://schemas.microsoft.com/office/drawing/2014/main" id="{43FE0922-430A-E643-8A36-E61B4CF955E9}"/>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5: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Drift, underhåll &amp; förvaltning</a:t>
            </a:r>
          </a:p>
        </p:txBody>
      </p:sp>
      <p:sp>
        <p:nvSpPr>
          <p:cNvPr id="14" name="Platshållare för text 2">
            <a:extLst>
              <a:ext uri="{FF2B5EF4-FFF2-40B4-BE49-F238E27FC236}">
                <a16:creationId xmlns:a16="http://schemas.microsoft.com/office/drawing/2014/main" id="{62495BD6-0588-F446-AC7B-A8A7B9403475}"/>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117609731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5F762A2B-83C0-9040-8D36-E605920887CB}"/>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13D887E0-B4D6-AD43-9485-0FB4A141F9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1118" y="2366038"/>
            <a:ext cx="2679700" cy="2298700"/>
          </a:xfrm>
          <a:prstGeom prst="rect">
            <a:avLst/>
          </a:prstGeom>
        </p:spPr>
      </p:pic>
      <p:sp>
        <p:nvSpPr>
          <p:cNvPr id="12" name="Rubrik 5">
            <a:extLst>
              <a:ext uri="{FF2B5EF4-FFF2-40B4-BE49-F238E27FC236}">
                <a16:creationId xmlns:a16="http://schemas.microsoft.com/office/drawing/2014/main" id="{7E198C88-CE01-FC41-8B8C-44B09D9C3108}"/>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6: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Klimatneutral byggarbetsplats &amp; transporter</a:t>
            </a:r>
          </a:p>
        </p:txBody>
      </p:sp>
      <p:sp>
        <p:nvSpPr>
          <p:cNvPr id="3" name="Platshållare för text 2">
            <a:extLst>
              <a:ext uri="{FF2B5EF4-FFF2-40B4-BE49-F238E27FC236}">
                <a16:creationId xmlns:a16="http://schemas.microsoft.com/office/drawing/2014/main" id="{8C8240F3-21CA-1940-9D07-E49CE2598BAB}"/>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36845516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2" name="Ellips 1">
            <a:extLst>
              <a:ext uri="{FF2B5EF4-FFF2-40B4-BE49-F238E27FC236}">
                <a16:creationId xmlns:a16="http://schemas.microsoft.com/office/drawing/2014/main" id="{FE2F26C5-4722-7546-9D05-37CA372BD12E}"/>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E5BD0232-F4D8-8943-8D8F-8249B9F15F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9149" y="2480338"/>
            <a:ext cx="3200400" cy="2184400"/>
          </a:xfrm>
          <a:prstGeom prst="rect">
            <a:avLst/>
          </a:prstGeom>
        </p:spPr>
      </p:pic>
      <p:sp>
        <p:nvSpPr>
          <p:cNvPr id="12" name="Rubrik 5">
            <a:extLst>
              <a:ext uri="{FF2B5EF4-FFF2-40B4-BE49-F238E27FC236}">
                <a16:creationId xmlns:a16="http://schemas.microsoft.com/office/drawing/2014/main" id="{CEC445B6-DAB1-3140-904A-D73825887394}"/>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7: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Kunskap &amp; kommunikation</a:t>
            </a:r>
          </a:p>
        </p:txBody>
      </p:sp>
      <p:sp>
        <p:nvSpPr>
          <p:cNvPr id="13" name="Platshållare för text 2">
            <a:extLst>
              <a:ext uri="{FF2B5EF4-FFF2-40B4-BE49-F238E27FC236}">
                <a16:creationId xmlns:a16="http://schemas.microsoft.com/office/drawing/2014/main" id="{64D10833-D0BB-DC42-990F-FFA17B0711BA}"/>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361267437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_Rubrik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8AF9CF0-043B-6C44-A12F-70AD9ACF0824}"/>
              </a:ext>
            </a:extLst>
          </p:cNvPr>
          <p:cNvPicPr>
            <a:picLocks noChangeAspect="1"/>
          </p:cNvPicPr>
          <p:nvPr userDrawn="1"/>
        </p:nvPicPr>
        <p:blipFill rotWithShape="1">
          <a:blip r:embed="rId2"/>
          <a:srcRect t="8864" b="16691"/>
          <a:stretch/>
        </p:blipFill>
        <p:spPr>
          <a:xfrm>
            <a:off x="-37539" y="1"/>
            <a:ext cx="12229539" cy="6858000"/>
          </a:xfrm>
          <a:prstGeom prst="rect">
            <a:avLst/>
          </a:prstGeom>
        </p:spPr>
      </p:pic>
      <p:pic>
        <p:nvPicPr>
          <p:cNvPr id="9" name="Bildobjekt 8">
            <a:extLst>
              <a:ext uri="{FF2B5EF4-FFF2-40B4-BE49-F238E27FC236}">
                <a16:creationId xmlns:a16="http://schemas.microsoft.com/office/drawing/2014/main" id="{FE76A122-A80B-1843-B61B-A1CF55CE27D0}"/>
              </a:ext>
            </a:extLst>
          </p:cNvPr>
          <p:cNvPicPr>
            <a:picLocks noChangeAspect="1"/>
          </p:cNvPicPr>
          <p:nvPr userDrawn="1"/>
        </p:nvPicPr>
        <p:blipFill>
          <a:blip r:embed="rId3"/>
          <a:stretch>
            <a:fillRect/>
          </a:stretch>
        </p:blipFill>
        <p:spPr>
          <a:xfrm>
            <a:off x="8924192" y="5245192"/>
            <a:ext cx="2622062" cy="1022258"/>
          </a:xfrm>
          <a:prstGeom prst="rect">
            <a:avLst/>
          </a:prstGeom>
        </p:spPr>
      </p:pic>
    </p:spTree>
    <p:extLst>
      <p:ext uri="{BB962C8B-B14F-4D97-AF65-F5344CB8AC3E}">
        <p14:creationId xmlns:p14="http://schemas.microsoft.com/office/powerpoint/2010/main" val="33594166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63011309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pic>
        <p:nvPicPr>
          <p:cNvPr id="4" name="Bildobjekt 3">
            <a:extLst>
              <a:ext uri="{FF2B5EF4-FFF2-40B4-BE49-F238E27FC236}">
                <a16:creationId xmlns:a16="http://schemas.microsoft.com/office/drawing/2014/main" id="{49A7BF54-727F-094C-881C-8C3A879B9003}"/>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150902744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8AF9CF0-043B-6C44-A12F-70AD9ACF0824}"/>
              </a:ext>
            </a:extLst>
          </p:cNvPr>
          <p:cNvPicPr>
            <a:picLocks noChangeAspect="1"/>
          </p:cNvPicPr>
          <p:nvPr userDrawn="1"/>
        </p:nvPicPr>
        <p:blipFill rotWithShape="1">
          <a:blip r:embed="rId2"/>
          <a:srcRect t="8864" b="16691"/>
          <a:stretch/>
        </p:blipFill>
        <p:spPr>
          <a:xfrm>
            <a:off x="-37539" y="1"/>
            <a:ext cx="12229539" cy="6858000"/>
          </a:xfrm>
          <a:prstGeom prst="rect">
            <a:avLst/>
          </a:prstGeom>
        </p:spPr>
      </p:pic>
      <p:pic>
        <p:nvPicPr>
          <p:cNvPr id="9" name="Bildobjekt 8">
            <a:extLst>
              <a:ext uri="{FF2B5EF4-FFF2-40B4-BE49-F238E27FC236}">
                <a16:creationId xmlns:a16="http://schemas.microsoft.com/office/drawing/2014/main" id="{FE76A122-A80B-1843-B61B-A1CF55CE27D0}"/>
              </a:ext>
            </a:extLst>
          </p:cNvPr>
          <p:cNvPicPr>
            <a:picLocks noChangeAspect="1"/>
          </p:cNvPicPr>
          <p:nvPr userDrawn="1"/>
        </p:nvPicPr>
        <p:blipFill>
          <a:blip r:embed="rId3"/>
          <a:stretch>
            <a:fillRect/>
          </a:stretch>
        </p:blipFill>
        <p:spPr>
          <a:xfrm>
            <a:off x="8924192" y="5245192"/>
            <a:ext cx="2622062" cy="1022258"/>
          </a:xfrm>
          <a:prstGeom prst="rect">
            <a:avLst/>
          </a:prstGeom>
        </p:spPr>
      </p:pic>
    </p:spTree>
    <p:extLst>
      <p:ext uri="{BB962C8B-B14F-4D97-AF65-F5344CB8AC3E}">
        <p14:creationId xmlns:p14="http://schemas.microsoft.com/office/powerpoint/2010/main" val="272938965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8_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2631634" y="754399"/>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b="1">
              <a:solidFill>
                <a:schemeClr val="bg1"/>
              </a:solidFill>
              <a:latin typeface="AntartidaRounded Essential Ligh" panose="02000000000000000000" pitchFamily="2" charset="0"/>
            </a:endParaRP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183804"/>
            <a:ext cx="2333571" cy="2739869"/>
          </a:xfrm>
          <a:prstGeom prst="rect">
            <a:avLst/>
          </a:prstGeom>
        </p:spPr>
      </p:pic>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0" name="Rektangel 9">
            <a:extLst>
              <a:ext uri="{FF2B5EF4-FFF2-40B4-BE49-F238E27FC236}">
                <a16:creationId xmlns:a16="http://schemas.microsoft.com/office/drawing/2014/main" id="{D83B4A05-9797-C84D-BEE6-E32D4607F4E8}"/>
              </a:ext>
            </a:extLst>
          </p:cNvPr>
          <p:cNvSpPr/>
          <p:nvPr userDrawn="1"/>
        </p:nvSpPr>
        <p:spPr>
          <a:xfrm>
            <a:off x="2631634" y="1777037"/>
            <a:ext cx="7930225" cy="4221068"/>
          </a:xfrm>
          <a:prstGeom prst="rect">
            <a:avLst/>
          </a:prstGeom>
        </p:spPr>
        <p:txBody>
          <a:bodyPr vert="horz" lIns="91440" tIns="45720" rIns="91440" bIns="45720" rtlCol="0">
            <a:noAutofit/>
          </a:bodyPr>
          <a:lstStyle/>
          <a:p>
            <a:pPr>
              <a:lnSpc>
                <a:spcPct val="110000"/>
              </a:lnSpc>
              <a:spcBef>
                <a:spcPts val="1000"/>
              </a:spcBef>
            </a:pPr>
            <a:endParaRPr lang="sv-SE" b="1">
              <a:solidFill>
                <a:srgbClr val="1D566C"/>
              </a:solidFill>
              <a:latin typeface="AntartidaRounded Essential Ligh" panose="02000000000000000000" pitchFamily="2" charset="0"/>
            </a:endParaRPr>
          </a:p>
        </p:txBody>
      </p:sp>
      <p:sp>
        <p:nvSpPr>
          <p:cNvPr id="3" name="Platshållare för innehåll 2">
            <a:extLst>
              <a:ext uri="{FF2B5EF4-FFF2-40B4-BE49-F238E27FC236}">
                <a16:creationId xmlns:a16="http://schemas.microsoft.com/office/drawing/2014/main" id="{A5FEB6AF-9D25-4340-9377-5DC6DF5B2223}"/>
              </a:ext>
            </a:extLst>
          </p:cNvPr>
          <p:cNvSpPr>
            <a:spLocks noGrp="1"/>
          </p:cNvSpPr>
          <p:nvPr>
            <p:ph sz="quarter" idx="10"/>
          </p:nvPr>
        </p:nvSpPr>
        <p:spPr>
          <a:xfrm>
            <a:off x="2631634" y="1777037"/>
            <a:ext cx="8721725" cy="4457700"/>
          </a:xfrm>
        </p:spPr>
        <p:txBody>
          <a:bodyPr>
            <a:normAutofit/>
          </a:bodyPr>
          <a:lstStyle>
            <a:lvl1pPr>
              <a:defRPr sz="2000" b="0"/>
            </a:lvl1pPr>
          </a:lstStyle>
          <a:p>
            <a:r>
              <a:rPr lang="sv-SE"/>
              <a:t>Redigera format för bakgrundstext
Nivå två
Nivå tre
Nivå fyra
Nivå fem</a:t>
            </a:r>
          </a:p>
        </p:txBody>
      </p:sp>
      <p:sp>
        <p:nvSpPr>
          <p:cNvPr id="8" name="Platshållare för text 12">
            <a:extLst>
              <a:ext uri="{FF2B5EF4-FFF2-40B4-BE49-F238E27FC236}">
                <a16:creationId xmlns:a16="http://schemas.microsoft.com/office/drawing/2014/main" id="{A44A9ED9-E81A-7048-9742-BFFCBA1AEA42}"/>
              </a:ext>
            </a:extLst>
          </p:cNvPr>
          <p:cNvSpPr>
            <a:spLocks noGrp="1"/>
          </p:cNvSpPr>
          <p:nvPr>
            <p:ph type="body" sz="quarter" idx="11"/>
          </p:nvPr>
        </p:nvSpPr>
        <p:spPr>
          <a:xfrm>
            <a:off x="2631633" y="418843"/>
            <a:ext cx="8722165" cy="851157"/>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154956077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144611299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Rubrik och innehåll">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DCDDB286-0DB4-5345-9050-B17DB5173BFD}"/>
              </a:ext>
            </a:extLst>
          </p:cNvPr>
          <p:cNvPicPr>
            <a:picLocks noChangeAspect="1"/>
          </p:cNvPicPr>
          <p:nvPr userDrawn="1"/>
        </p:nvPicPr>
        <p:blipFill rotWithShape="1">
          <a:blip r:embed="rId2"/>
          <a:srcRect t="78821"/>
          <a:stretch/>
        </p:blipFill>
        <p:spPr>
          <a:xfrm>
            <a:off x="0" y="5405534"/>
            <a:ext cx="12192000" cy="1452465"/>
          </a:xfrm>
          <a:prstGeom prst="rect">
            <a:avLst/>
          </a:prstGeom>
        </p:spPr>
      </p:pic>
      <p:pic>
        <p:nvPicPr>
          <p:cNvPr id="3" name="Bildobjekt 2">
            <a:extLst>
              <a:ext uri="{FF2B5EF4-FFF2-40B4-BE49-F238E27FC236}">
                <a16:creationId xmlns:a16="http://schemas.microsoft.com/office/drawing/2014/main" id="{8E7CB013-0047-9D4F-A1BD-F241F4BE7235}"/>
              </a:ext>
            </a:extLst>
          </p:cNvPr>
          <p:cNvPicPr>
            <a:picLocks noChangeAspect="1"/>
          </p:cNvPicPr>
          <p:nvPr userDrawn="1"/>
        </p:nvPicPr>
        <p:blipFill rotWithShape="1">
          <a:blip r:embed="rId3"/>
          <a:srcRect l="17061" b="26984"/>
          <a:stretch/>
        </p:blipFill>
        <p:spPr>
          <a:xfrm>
            <a:off x="2400300" y="27525"/>
            <a:ext cx="9305613" cy="5378009"/>
          </a:xfrm>
          <a:prstGeom prst="rect">
            <a:avLst/>
          </a:prstGeom>
        </p:spPr>
      </p:pic>
    </p:spTree>
    <p:extLst>
      <p:ext uri="{BB962C8B-B14F-4D97-AF65-F5344CB8AC3E}">
        <p14:creationId xmlns:p14="http://schemas.microsoft.com/office/powerpoint/2010/main" val="421603436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4C55BB95-066D-104F-BAA3-AAD2D777DD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310" y="114301"/>
            <a:ext cx="10654540" cy="6623092"/>
          </a:xfrm>
          <a:prstGeom prst="rect">
            <a:avLst/>
          </a:prstGeom>
        </p:spPr>
      </p:pic>
    </p:spTree>
    <p:extLst>
      <p:ext uri="{BB962C8B-B14F-4D97-AF65-F5344CB8AC3E}">
        <p14:creationId xmlns:p14="http://schemas.microsoft.com/office/powerpoint/2010/main" val="98344064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9_Rubrik och innehåll">
    <p:bg>
      <p:bgPr>
        <a:solidFill>
          <a:schemeClr val="bg1">
            <a:lumMod val="95000"/>
          </a:schemeClr>
        </a:solidFill>
        <a:effectLst/>
      </p:bgPr>
    </p:bg>
    <p:spTree>
      <p:nvGrpSpPr>
        <p:cNvPr id="1" name=""/>
        <p:cNvGrpSpPr/>
        <p:nvPr/>
      </p:nvGrpSpPr>
      <p:grpSpPr>
        <a:xfrm>
          <a:off x="0" y="0"/>
          <a:ext cx="0" cy="0"/>
          <a:chOff x="0" y="0"/>
          <a:chExt cx="0" cy="0"/>
        </a:xfrm>
      </p:grpSpPr>
      <p:pic>
        <p:nvPicPr>
          <p:cNvPr id="5" name="Bild 4" descr="Dokument">
            <a:extLst>
              <a:ext uri="{FF2B5EF4-FFF2-40B4-BE49-F238E27FC236}">
                <a16:creationId xmlns:a16="http://schemas.microsoft.com/office/drawing/2014/main" id="{C011F58F-7260-F240-960E-8605185F31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99508" y="5135020"/>
            <a:ext cx="780904" cy="780904"/>
          </a:xfrm>
          <a:prstGeom prst="rect">
            <a:avLst/>
          </a:prstGeom>
        </p:spPr>
      </p:pic>
      <p:sp>
        <p:nvSpPr>
          <p:cNvPr id="6" name="textruta 5">
            <a:extLst>
              <a:ext uri="{FF2B5EF4-FFF2-40B4-BE49-F238E27FC236}">
                <a16:creationId xmlns:a16="http://schemas.microsoft.com/office/drawing/2014/main" id="{782FE7A1-D1E2-7C40-9E61-FB4AFED8E295}"/>
              </a:ext>
            </a:extLst>
          </p:cNvPr>
          <p:cNvSpPr txBox="1"/>
          <p:nvPr userDrawn="1"/>
        </p:nvSpPr>
        <p:spPr>
          <a:xfrm>
            <a:off x="872701" y="3607763"/>
            <a:ext cx="10016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Nuvärde</a:t>
            </a:r>
          </a:p>
        </p:txBody>
      </p:sp>
      <p:sp>
        <p:nvSpPr>
          <p:cNvPr id="7" name="textruta 6">
            <a:extLst>
              <a:ext uri="{FF2B5EF4-FFF2-40B4-BE49-F238E27FC236}">
                <a16:creationId xmlns:a16="http://schemas.microsoft.com/office/drawing/2014/main" id="{61D407B3-FE8B-8C46-A0D3-51CE089BE12E}"/>
              </a:ext>
            </a:extLst>
          </p:cNvPr>
          <p:cNvSpPr txBox="1"/>
          <p:nvPr userDrawn="1"/>
        </p:nvSpPr>
        <p:spPr>
          <a:xfrm>
            <a:off x="5320759" y="3672040"/>
            <a:ext cx="296143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Målvärde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Halvvägs </a:t>
            </a:r>
            <a:r>
              <a:rPr lang="sv-SE" b="1">
                <a:solidFill>
                  <a:prstClr val="black"/>
                </a:solidFill>
                <a:latin typeface="Calibri" panose="020F0502020204030204"/>
              </a:rPr>
              <a:t>&amp; ett klimatneutralt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a:solidFill>
                  <a:prstClr val="black"/>
                </a:solidFill>
                <a:latin typeface="Calibri" panose="020F0502020204030204"/>
              </a:rPr>
              <a:t>byggprojekt</a:t>
            </a:r>
            <a:endParaRPr kumimoji="0" lang="sv-SE"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Höger klammerparentes 7">
            <a:extLst>
              <a:ext uri="{FF2B5EF4-FFF2-40B4-BE49-F238E27FC236}">
                <a16:creationId xmlns:a16="http://schemas.microsoft.com/office/drawing/2014/main" id="{0FD892CB-64A9-A243-A0AD-EF77BCD92A16}"/>
              </a:ext>
            </a:extLst>
          </p:cNvPr>
          <p:cNvSpPr/>
          <p:nvPr userDrawn="1"/>
        </p:nvSpPr>
        <p:spPr>
          <a:xfrm rot="5400000">
            <a:off x="3388529" y="2332817"/>
            <a:ext cx="418051" cy="3446408"/>
          </a:xfrm>
          <a:prstGeom prst="rightBrace">
            <a:avLst>
              <a:gd name="adj1" fmla="val 41436"/>
              <a:gd name="adj2" fmla="val 53067"/>
            </a:avLst>
          </a:prstGeom>
          <a:ln w="38100">
            <a:solidFill>
              <a:srgbClr val="00ABC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Kub 8">
            <a:extLst>
              <a:ext uri="{FF2B5EF4-FFF2-40B4-BE49-F238E27FC236}">
                <a16:creationId xmlns:a16="http://schemas.microsoft.com/office/drawing/2014/main" id="{E4BF78E4-B5F9-5643-A072-4F3349C6D7FE}"/>
              </a:ext>
            </a:extLst>
          </p:cNvPr>
          <p:cNvSpPr/>
          <p:nvPr userDrawn="1"/>
        </p:nvSpPr>
        <p:spPr>
          <a:xfrm>
            <a:off x="106600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486B84B8-D220-2744-A2A7-2A308186314B}"/>
              </a:ext>
            </a:extLst>
          </p:cNvPr>
          <p:cNvSpPr txBox="1"/>
          <p:nvPr userDrawn="1"/>
        </p:nvSpPr>
        <p:spPr>
          <a:xfrm>
            <a:off x="2972012" y="4268406"/>
            <a:ext cx="12510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Gapanalys</a:t>
            </a:r>
          </a:p>
        </p:txBody>
      </p:sp>
      <p:sp>
        <p:nvSpPr>
          <p:cNvPr id="11" name="textruta 10">
            <a:extLst>
              <a:ext uri="{FF2B5EF4-FFF2-40B4-BE49-F238E27FC236}">
                <a16:creationId xmlns:a16="http://schemas.microsoft.com/office/drawing/2014/main" id="{3FFA2F39-7121-4B43-88CF-8038EE5AE3F4}"/>
              </a:ext>
            </a:extLst>
          </p:cNvPr>
          <p:cNvSpPr txBox="1"/>
          <p:nvPr userDrawn="1"/>
        </p:nvSpPr>
        <p:spPr>
          <a:xfrm>
            <a:off x="2496179" y="5915924"/>
            <a:ext cx="220275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Handlingsplan 2025 50%</a:t>
            </a:r>
          </a:p>
        </p:txBody>
      </p:sp>
      <p:cxnSp>
        <p:nvCxnSpPr>
          <p:cNvPr id="13" name="Rak koppling 9">
            <a:extLst>
              <a:ext uri="{FF2B5EF4-FFF2-40B4-BE49-F238E27FC236}">
                <a16:creationId xmlns:a16="http://schemas.microsoft.com/office/drawing/2014/main" id="{5D54CF31-CE53-9E4D-9378-91D12C404C99}"/>
              </a:ext>
            </a:extLst>
          </p:cNvPr>
          <p:cNvCxnSpPr>
            <a:cxnSpLocks/>
          </p:cNvCxnSpPr>
          <p:nvPr userDrawn="1"/>
        </p:nvCxnSpPr>
        <p:spPr>
          <a:xfrm>
            <a:off x="1791304" y="3349053"/>
            <a:ext cx="811695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ruta 13">
            <a:extLst>
              <a:ext uri="{FF2B5EF4-FFF2-40B4-BE49-F238E27FC236}">
                <a16:creationId xmlns:a16="http://schemas.microsoft.com/office/drawing/2014/main" id="{87A42275-7ED0-8F49-B43D-A36D86B2F55B}"/>
              </a:ext>
            </a:extLst>
          </p:cNvPr>
          <p:cNvSpPr txBox="1"/>
          <p:nvPr userDrawn="1"/>
        </p:nvSpPr>
        <p:spPr>
          <a:xfrm>
            <a:off x="2222491" y="3445712"/>
            <a:ext cx="2700646" cy="274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2021            2022            2023           2024</a:t>
            </a:r>
          </a:p>
        </p:txBody>
      </p:sp>
      <p:sp>
        <p:nvSpPr>
          <p:cNvPr id="15" name="Kub 14">
            <a:extLst>
              <a:ext uri="{FF2B5EF4-FFF2-40B4-BE49-F238E27FC236}">
                <a16:creationId xmlns:a16="http://schemas.microsoft.com/office/drawing/2014/main" id="{19333B16-B3B1-174E-9C11-E491075BF020}"/>
              </a:ext>
            </a:extLst>
          </p:cNvPr>
          <p:cNvSpPr/>
          <p:nvPr userDrawn="1"/>
        </p:nvSpPr>
        <p:spPr>
          <a:xfrm>
            <a:off x="552865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Kub 15">
            <a:extLst>
              <a:ext uri="{FF2B5EF4-FFF2-40B4-BE49-F238E27FC236}">
                <a16:creationId xmlns:a16="http://schemas.microsoft.com/office/drawing/2014/main" id="{F4CACA1B-80CB-654B-AC92-83AE8DC75BEA}"/>
              </a:ext>
            </a:extLst>
          </p:cNvPr>
          <p:cNvSpPr/>
          <p:nvPr userDrawn="1"/>
        </p:nvSpPr>
        <p:spPr>
          <a:xfrm>
            <a:off x="9908254"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506404BE-9A8E-2E41-A830-FBDD52274367}"/>
              </a:ext>
            </a:extLst>
          </p:cNvPr>
          <p:cNvSpPr txBox="1"/>
          <p:nvPr userDrawn="1"/>
        </p:nvSpPr>
        <p:spPr>
          <a:xfrm>
            <a:off x="6496354" y="3427884"/>
            <a:ext cx="30324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2026         2027         2028         2028         2029</a:t>
            </a:r>
          </a:p>
        </p:txBody>
      </p:sp>
      <p:sp>
        <p:nvSpPr>
          <p:cNvPr id="18" name="textruta 17">
            <a:extLst>
              <a:ext uri="{FF2B5EF4-FFF2-40B4-BE49-F238E27FC236}">
                <a16:creationId xmlns:a16="http://schemas.microsoft.com/office/drawing/2014/main" id="{4D971E49-EEA5-AE40-9C48-A6F27F016D88}"/>
              </a:ext>
            </a:extLst>
          </p:cNvPr>
          <p:cNvSpPr txBox="1"/>
          <p:nvPr userDrawn="1"/>
        </p:nvSpPr>
        <p:spPr>
          <a:xfrm>
            <a:off x="9715370" y="3672039"/>
            <a:ext cx="16152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Klimatneutralt byggande</a:t>
            </a:r>
          </a:p>
        </p:txBody>
      </p:sp>
      <p:cxnSp>
        <p:nvCxnSpPr>
          <p:cNvPr id="19" name="Rak pil 18">
            <a:extLst>
              <a:ext uri="{FF2B5EF4-FFF2-40B4-BE49-F238E27FC236}">
                <a16:creationId xmlns:a16="http://schemas.microsoft.com/office/drawing/2014/main" id="{0AD9EA06-0469-2749-BBBB-E39266EA1001}"/>
              </a:ext>
            </a:extLst>
          </p:cNvPr>
          <p:cNvCxnSpPr>
            <a:cxnSpLocks/>
          </p:cNvCxnSpPr>
          <p:nvPr userDrawn="1"/>
        </p:nvCxnSpPr>
        <p:spPr>
          <a:xfrm>
            <a:off x="3489960" y="4637738"/>
            <a:ext cx="0" cy="42421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pic>
        <p:nvPicPr>
          <p:cNvPr id="20" name="Bildobjekt 19">
            <a:extLst>
              <a:ext uri="{FF2B5EF4-FFF2-40B4-BE49-F238E27FC236}">
                <a16:creationId xmlns:a16="http://schemas.microsoft.com/office/drawing/2014/main" id="{4EB8B819-A6AD-0747-99C5-A8AF009AE56E}"/>
              </a:ext>
            </a:extLst>
          </p:cNvPr>
          <p:cNvPicPr>
            <a:picLocks noChangeAspect="1"/>
          </p:cNvPicPr>
          <p:nvPr userDrawn="1"/>
        </p:nvPicPr>
        <p:blipFill>
          <a:blip r:embed="rId4"/>
          <a:stretch>
            <a:fillRect/>
          </a:stretch>
        </p:blipFill>
        <p:spPr>
          <a:xfrm>
            <a:off x="10834102" y="6282983"/>
            <a:ext cx="1157325" cy="451204"/>
          </a:xfrm>
          <a:prstGeom prst="rect">
            <a:avLst/>
          </a:prstGeom>
        </p:spPr>
      </p:pic>
      <p:sp>
        <p:nvSpPr>
          <p:cNvPr id="21" name="textruta 20">
            <a:extLst>
              <a:ext uri="{FF2B5EF4-FFF2-40B4-BE49-F238E27FC236}">
                <a16:creationId xmlns:a16="http://schemas.microsoft.com/office/drawing/2014/main" id="{268FF753-5F3A-5F44-96C2-31E4C952E768}"/>
              </a:ext>
            </a:extLst>
          </p:cNvPr>
          <p:cNvSpPr txBox="1"/>
          <p:nvPr userDrawn="1"/>
        </p:nvSpPr>
        <p:spPr>
          <a:xfrm>
            <a:off x="1985860" y="1684897"/>
            <a:ext cx="2214986" cy="1077218"/>
          </a:xfrm>
          <a:prstGeom prst="rect">
            <a:avLst/>
          </a:prstGeom>
          <a:noFill/>
        </p:spPr>
        <p:txBody>
          <a:bodyPr wrap="square" rtlCol="0">
            <a:spAutoFit/>
          </a:bodyPr>
          <a:lstStyle>
            <a:defPPr>
              <a:defRPr lang="sv-SE"/>
            </a:defPPr>
            <a:lvl1pPr marR="0" lvl="0" indent="0" fontAlgn="auto">
              <a:lnSpc>
                <a:spcPct val="100000"/>
              </a:lnSpc>
              <a:spcBef>
                <a:spcPts val="0"/>
              </a:spcBef>
              <a:spcAft>
                <a:spcPts val="0"/>
              </a:spcAft>
              <a:buClrTx/>
              <a:buSzTx/>
              <a:buFontTx/>
              <a:buNone/>
              <a:tabLst/>
              <a:defRPr kumimoji="0" b="1" i="0" u="none" strike="noStrike" cap="none" spc="0" normalizeH="0" baseline="0">
                <a:ln>
                  <a:noFill/>
                </a:ln>
                <a:solidFill>
                  <a:prstClr val="black"/>
                </a:solidFill>
                <a:effectLst/>
                <a:uLnTx/>
                <a:uFillTx/>
                <a:latin typeface="Calibri" panose="020F0502020204030204"/>
              </a:defRPr>
            </a:lvl1pPr>
          </a:lstStyle>
          <a:p>
            <a:r>
              <a:rPr lang="sv-SE" sz="1600"/>
              <a:t>Midsommar 2021: Redovisa sitt klimatlöfte, därefter löpande</a:t>
            </a:r>
          </a:p>
        </p:txBody>
      </p:sp>
      <p:sp>
        <p:nvSpPr>
          <p:cNvPr id="22" name="Rektangel 21">
            <a:extLst>
              <a:ext uri="{FF2B5EF4-FFF2-40B4-BE49-F238E27FC236}">
                <a16:creationId xmlns:a16="http://schemas.microsoft.com/office/drawing/2014/main" id="{E4C89078-85D1-754C-AF98-673D5226F44C}"/>
              </a:ext>
            </a:extLst>
          </p:cNvPr>
          <p:cNvSpPr/>
          <p:nvPr userDrawn="1"/>
        </p:nvSpPr>
        <p:spPr>
          <a:xfrm>
            <a:off x="5601210" y="2455954"/>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2025</a:t>
            </a:r>
            <a:endParaRPr lang="sv-SE"/>
          </a:p>
        </p:txBody>
      </p:sp>
      <p:sp>
        <p:nvSpPr>
          <p:cNvPr id="23" name="Rektangel 22">
            <a:extLst>
              <a:ext uri="{FF2B5EF4-FFF2-40B4-BE49-F238E27FC236}">
                <a16:creationId xmlns:a16="http://schemas.microsoft.com/office/drawing/2014/main" id="{3B5D7A0F-62E1-C840-90EB-88BACB5410BB}"/>
              </a:ext>
            </a:extLst>
          </p:cNvPr>
          <p:cNvSpPr/>
          <p:nvPr userDrawn="1"/>
        </p:nvSpPr>
        <p:spPr>
          <a:xfrm>
            <a:off x="9989240" y="2402799"/>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2030</a:t>
            </a:r>
            <a:endParaRPr lang="sv-SE"/>
          </a:p>
        </p:txBody>
      </p:sp>
      <p:sp>
        <p:nvSpPr>
          <p:cNvPr id="24" name="Rektangel 23">
            <a:extLst>
              <a:ext uri="{FF2B5EF4-FFF2-40B4-BE49-F238E27FC236}">
                <a16:creationId xmlns:a16="http://schemas.microsoft.com/office/drawing/2014/main" id="{CD814902-4E9A-144F-A200-C0A301F62F15}"/>
              </a:ext>
            </a:extLst>
          </p:cNvPr>
          <p:cNvSpPr/>
          <p:nvPr userDrawn="1"/>
        </p:nvSpPr>
        <p:spPr>
          <a:xfrm>
            <a:off x="1188535" y="2417738"/>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2020</a:t>
            </a:r>
            <a:endParaRPr lang="sv-SE"/>
          </a:p>
        </p:txBody>
      </p:sp>
      <p:cxnSp>
        <p:nvCxnSpPr>
          <p:cNvPr id="25" name="Rak pil 24">
            <a:extLst>
              <a:ext uri="{FF2B5EF4-FFF2-40B4-BE49-F238E27FC236}">
                <a16:creationId xmlns:a16="http://schemas.microsoft.com/office/drawing/2014/main" id="{CC6BE726-8767-C743-BFD2-D8AF1F78F92C}"/>
              </a:ext>
            </a:extLst>
          </p:cNvPr>
          <p:cNvCxnSpPr>
            <a:cxnSpLocks/>
          </p:cNvCxnSpPr>
          <p:nvPr userDrawn="1"/>
        </p:nvCxnSpPr>
        <p:spPr>
          <a:xfrm flipV="1">
            <a:off x="2496179" y="2787070"/>
            <a:ext cx="0" cy="52417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sp>
        <p:nvSpPr>
          <p:cNvPr id="26" name="Platshållare för text 12">
            <a:extLst>
              <a:ext uri="{FF2B5EF4-FFF2-40B4-BE49-F238E27FC236}">
                <a16:creationId xmlns:a16="http://schemas.microsoft.com/office/drawing/2014/main" id="{81B0D856-8DC4-814D-9593-CDD0C7748794}"/>
              </a:ext>
            </a:extLst>
          </p:cNvPr>
          <p:cNvSpPr>
            <a:spLocks noGrp="1"/>
          </p:cNvSpPr>
          <p:nvPr>
            <p:ph type="body" sz="quarter" idx="11"/>
          </p:nvPr>
        </p:nvSpPr>
        <p:spPr>
          <a:xfrm>
            <a:off x="878953" y="455464"/>
            <a:ext cx="8281199" cy="667450"/>
          </a:xfrm>
        </p:spPr>
        <p:txBody>
          <a:bodyPr anchor="ctr">
            <a:normAutofit/>
          </a:bodyPr>
          <a:lstStyle>
            <a:lvl1pPr>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r>
              <a:rPr lang="sv-SE"/>
              <a:t>Redigera format för bakgrundstext</a:t>
            </a:r>
          </a:p>
        </p:txBody>
      </p:sp>
    </p:spTree>
    <p:extLst>
      <p:ext uri="{BB962C8B-B14F-4D97-AF65-F5344CB8AC3E}">
        <p14:creationId xmlns:p14="http://schemas.microsoft.com/office/powerpoint/2010/main" val="97979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p:bldP spid="11" grpId="0"/>
      <p:bldP spid="14" grpId="0"/>
      <p:bldP spid="15" grpId="0" animBg="1"/>
      <p:bldP spid="16" grpId="0" animBg="1"/>
      <p:bldP spid="17" grpId="0"/>
      <p:bldP spid="18" grpId="0"/>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0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20750296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3810729" y="653036"/>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rgbClr val="EBF2F8"/>
                </a:solidFill>
                <a:latin typeface="AntartidaRounded Essential Ligh" panose="02000000000000000000" pitchFamily="2" charset="0"/>
              </a:rPr>
              <a:t> </a:t>
            </a: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653036"/>
            <a:ext cx="3468677" cy="4072609"/>
          </a:xfrm>
          <a:prstGeom prst="rect">
            <a:avLst/>
          </a:prstGeom>
        </p:spPr>
      </p:pic>
      <p:sp>
        <p:nvSpPr>
          <p:cNvPr id="8" name="Platshållare för innehåll 6">
            <a:extLst>
              <a:ext uri="{FF2B5EF4-FFF2-40B4-BE49-F238E27FC236}">
                <a16:creationId xmlns:a16="http://schemas.microsoft.com/office/drawing/2014/main" id="{EB98F920-5CB3-7448-ADD2-D3B46BDEEBFC}"/>
              </a:ext>
            </a:extLst>
          </p:cNvPr>
          <p:cNvSpPr txBox="1">
            <a:spLocks/>
          </p:cNvSpPr>
          <p:nvPr userDrawn="1"/>
        </p:nvSpPr>
        <p:spPr>
          <a:xfrm>
            <a:off x="3810729" y="1632849"/>
            <a:ext cx="7793207" cy="180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p:txBody>
      </p:sp>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innehåll 2">
            <a:extLst>
              <a:ext uri="{FF2B5EF4-FFF2-40B4-BE49-F238E27FC236}">
                <a16:creationId xmlns:a16="http://schemas.microsoft.com/office/drawing/2014/main" id="{732B83AA-7507-D148-BFF0-104290598B77}"/>
              </a:ext>
            </a:extLst>
          </p:cNvPr>
          <p:cNvSpPr>
            <a:spLocks noGrp="1"/>
          </p:cNvSpPr>
          <p:nvPr>
            <p:ph sz="quarter" idx="10"/>
          </p:nvPr>
        </p:nvSpPr>
        <p:spPr>
          <a:xfrm>
            <a:off x="4303712" y="1920760"/>
            <a:ext cx="7050087" cy="4363640"/>
          </a:xfrm>
        </p:spPr>
        <p:txBody>
          <a:bodyPr/>
          <a:lstStyle/>
          <a:p>
            <a:r>
              <a:rPr lang="sv-SE"/>
              <a:t>Redigera format för bakgrundstext
Nivå två
Nivå tre
Nivå fyra
Nivå fem</a:t>
            </a:r>
          </a:p>
        </p:txBody>
      </p:sp>
      <p:sp>
        <p:nvSpPr>
          <p:cNvPr id="13" name="Platshållare för text 12">
            <a:extLst>
              <a:ext uri="{FF2B5EF4-FFF2-40B4-BE49-F238E27FC236}">
                <a16:creationId xmlns:a16="http://schemas.microsoft.com/office/drawing/2014/main" id="{BD006F84-F5F4-5F47-BA5F-A47A329E4445}"/>
              </a:ext>
            </a:extLst>
          </p:cNvPr>
          <p:cNvSpPr>
            <a:spLocks noGrp="1"/>
          </p:cNvSpPr>
          <p:nvPr>
            <p:ph type="body" sz="quarter" idx="11"/>
          </p:nvPr>
        </p:nvSpPr>
        <p:spPr>
          <a:xfrm>
            <a:off x="4303711" y="418843"/>
            <a:ext cx="7050087" cy="1267724"/>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87470918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_Rubrik och innehåll">
    <p:bg>
      <p:bgPr>
        <a:solidFill>
          <a:srgbClr val="E6E6E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1219835"/>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6" name="Platshållare för innehåll 5">
            <a:extLst>
              <a:ext uri="{FF2B5EF4-FFF2-40B4-BE49-F238E27FC236}">
                <a16:creationId xmlns:a16="http://schemas.microsoft.com/office/drawing/2014/main" id="{74A1FB4C-DD39-8E46-BC95-125A85959E05}"/>
              </a:ext>
            </a:extLst>
          </p:cNvPr>
          <p:cNvSpPr>
            <a:spLocks noGrp="1"/>
          </p:cNvSpPr>
          <p:nvPr>
            <p:ph sz="quarter" idx="10"/>
          </p:nvPr>
        </p:nvSpPr>
        <p:spPr>
          <a:xfrm>
            <a:off x="1273174" y="1931645"/>
            <a:ext cx="10080625" cy="4351338"/>
          </a:xfrm>
        </p:spPr>
        <p:txBody>
          <a:bodyPr>
            <a:normAutofit/>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240043272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Rubrik och innehåll">
    <p:bg>
      <p:bgPr>
        <a:solidFill>
          <a:schemeClr val="bg1"/>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31B6CB08-7C11-B145-88A6-6B7A181E1B00}"/>
              </a:ext>
            </a:extLst>
          </p:cNvPr>
          <p:cNvSpPr>
            <a:spLocks noGrp="1"/>
          </p:cNvSpPr>
          <p:nvPr>
            <p:ph type="body" sz="quarter" idx="11"/>
          </p:nvPr>
        </p:nvSpPr>
        <p:spPr>
          <a:xfrm>
            <a:off x="862686" y="1691469"/>
            <a:ext cx="4979988" cy="3359150"/>
          </a:xfrm>
          <a:ln w="28575">
            <a:solidFill>
              <a:srgbClr val="174659"/>
            </a:solidFill>
          </a:ln>
        </p:spPr>
        <p:txBody>
          <a:bodyPr/>
          <a:lstStyle/>
          <a:p>
            <a:r>
              <a:rPr lang="sv-SE"/>
              <a:t>Redigera format för bakgrundstext
Nivå två
Nivå tre
Nivå fyra
Nivå fem</a:t>
            </a:r>
          </a:p>
        </p:txBody>
      </p:sp>
      <p:sp>
        <p:nvSpPr>
          <p:cNvPr id="11" name="Platshållare för text 10">
            <a:extLst>
              <a:ext uri="{FF2B5EF4-FFF2-40B4-BE49-F238E27FC236}">
                <a16:creationId xmlns:a16="http://schemas.microsoft.com/office/drawing/2014/main" id="{4FE454FE-FECB-B840-9099-10AA90DD9745}"/>
              </a:ext>
            </a:extLst>
          </p:cNvPr>
          <p:cNvSpPr>
            <a:spLocks noGrp="1"/>
          </p:cNvSpPr>
          <p:nvPr>
            <p:ph type="body" sz="quarter" idx="12"/>
          </p:nvPr>
        </p:nvSpPr>
        <p:spPr>
          <a:xfrm>
            <a:off x="6265228" y="1691469"/>
            <a:ext cx="4979987" cy="3367087"/>
          </a:xfrm>
          <a:ln w="28575">
            <a:solidFill>
              <a:srgbClr val="8CC8CA"/>
            </a:solidFill>
          </a:ln>
        </p:spPr>
        <p:txBody>
          <a:bodyPr/>
          <a:lstStyle/>
          <a:p>
            <a:r>
              <a:rPr lang="sv-SE"/>
              <a:t>Redigera format för bakgrundstext
Nivå två
Nivå tre
Nivå fyra
Nivå fem</a:t>
            </a:r>
          </a:p>
        </p:txBody>
      </p:sp>
      <p:sp>
        <p:nvSpPr>
          <p:cNvPr id="7" name="Title 1">
            <a:extLst>
              <a:ext uri="{FF2B5EF4-FFF2-40B4-BE49-F238E27FC236}">
                <a16:creationId xmlns:a16="http://schemas.microsoft.com/office/drawing/2014/main" id="{745FBED7-CBE5-374E-92EB-69919DC65F8F}"/>
              </a:ext>
            </a:extLst>
          </p:cNvPr>
          <p:cNvSpPr>
            <a:spLocks noGrp="1"/>
          </p:cNvSpPr>
          <p:nvPr>
            <p:ph type="title"/>
          </p:nvPr>
        </p:nvSpPr>
        <p:spPr>
          <a:xfrm>
            <a:off x="802588" y="467042"/>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4577361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Rubrik och innehåll">
    <p:bg>
      <p:bgPr>
        <a:solidFill>
          <a:schemeClr val="bg1">
            <a:lumMod val="9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10585448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40245196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7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33392D-781B-4EEF-8147-E86F6006D0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77CA15A-4D7D-4A51-BB68-955A2A49A32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15434505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CCC7994-6360-46A2-A97E-4DBC7F6228DD}" type="slidenum">
              <a:rPr lang="sv-SE" smtClean="0"/>
              <a:t>‹#›</a:t>
            </a:fld>
            <a:endParaRPr lang="sv-SE"/>
          </a:p>
        </p:txBody>
      </p:sp>
      <p:sp>
        <p:nvSpPr>
          <p:cNvPr id="3" name="Innehåll platshållare"/>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Underrubrik">
            <a:extLst>
              <a:ext uri="{FF2B5EF4-FFF2-40B4-BE49-F238E27FC236}">
                <a16:creationId xmlns:a16="http://schemas.microsoft.com/office/drawing/2014/main" id="{8E042186-FCA8-476C-9A05-5A381609FFBC}"/>
              </a:ext>
            </a:extLst>
          </p:cNvPr>
          <p:cNvSpPr>
            <a:spLocks noGrp="1"/>
          </p:cNvSpPr>
          <p:nvPr>
            <p:ph type="body" sz="quarter" idx="13" hasCustomPrompt="1"/>
          </p:nvPr>
        </p:nvSpPr>
        <p:spPr>
          <a:xfrm>
            <a:off x="540000" y="756000"/>
            <a:ext cx="11112500" cy="396000"/>
          </a:xfrm>
        </p:spPr>
        <p:txBody>
          <a:bodyPr/>
          <a:lstStyle>
            <a:lvl1pPr marL="0" indent="0">
              <a:spcBef>
                <a:spcPts val="0"/>
              </a:spcBef>
              <a:buNone/>
              <a:defRPr sz="1800" b="0"/>
            </a:lvl1pPr>
            <a:lvl2pPr marL="216000" indent="0">
              <a:buNone/>
              <a:defRPr/>
            </a:lvl2pPr>
            <a:lvl3pPr marL="468000" indent="0">
              <a:buNone/>
              <a:defRPr/>
            </a:lvl3pPr>
            <a:lvl4pPr marL="720000" indent="0">
              <a:buNone/>
              <a:defRPr/>
            </a:lvl4pPr>
            <a:lvl5pPr marL="936000" indent="0">
              <a:buNone/>
              <a:defRPr/>
            </a:lvl5pPr>
          </a:lstStyle>
          <a:p>
            <a:pPr lvl="0"/>
            <a:r>
              <a:rPr lang="sv-SE"/>
              <a:t>Underrubrik</a:t>
            </a:r>
          </a:p>
        </p:txBody>
      </p:sp>
      <p:sp>
        <p:nvSpPr>
          <p:cNvPr id="9" name="Huvudrubrik">
            <a:extLst>
              <a:ext uri="{FF2B5EF4-FFF2-40B4-BE49-F238E27FC236}">
                <a16:creationId xmlns:a16="http://schemas.microsoft.com/office/drawing/2014/main" id="{D1926C1C-499A-4124-8813-706B24D3CD69}"/>
              </a:ext>
            </a:extLst>
          </p:cNvPr>
          <p:cNvSpPr>
            <a:spLocks noGrp="1"/>
          </p:cNvSpPr>
          <p:nvPr>
            <p:ph type="title"/>
          </p:nvPr>
        </p:nvSpPr>
        <p:spPr/>
        <p:txBody>
          <a:bodyPr/>
          <a:lstStyle>
            <a:lvl1pPr>
              <a:defRPr b="1"/>
            </a:lvl1pPr>
          </a:lstStyle>
          <a:p>
            <a:r>
              <a:rPr lang="sv-SE"/>
              <a:t>Klicka här för att ändra mall för rubrikformat</a:t>
            </a:r>
          </a:p>
        </p:txBody>
      </p:sp>
    </p:spTree>
    <p:extLst>
      <p:ext uri="{BB962C8B-B14F-4D97-AF65-F5344CB8AC3E}">
        <p14:creationId xmlns:p14="http://schemas.microsoft.com/office/powerpoint/2010/main" val="300737970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Intro - oran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E92597B-C4A8-6E4A-A2E3-AC3DB213D92B}"/>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8" name="Rectangle 7">
            <a:extLst>
              <a:ext uri="{FF2B5EF4-FFF2-40B4-BE49-F238E27FC236}">
                <a16:creationId xmlns:a16="http://schemas.microsoft.com/office/drawing/2014/main" id="{53344D05-B00A-D24B-9BA6-E2B5D87DFBD1}"/>
              </a:ext>
            </a:extLst>
          </p:cNvPr>
          <p:cNvSpPr/>
          <p:nvPr/>
        </p:nvSpPr>
        <p:spPr>
          <a:xfrm>
            <a:off x="0" y="3018367"/>
            <a:ext cx="12192000" cy="2844800"/>
          </a:xfrm>
          <a:prstGeom prst="rect">
            <a:avLst/>
          </a:prstGeom>
          <a:solidFill>
            <a:srgbClr val="F47C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9" name="Picture 8">
            <a:extLst>
              <a:ext uri="{FF2B5EF4-FFF2-40B4-BE49-F238E27FC236}">
                <a16:creationId xmlns:a16="http://schemas.microsoft.com/office/drawing/2014/main" id="{9ACCDD84-9C6B-DF42-9E65-0AB550A900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1017" y="6275918"/>
            <a:ext cx="1843616" cy="38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2">
            <a:extLst>
              <a:ext uri="{FF2B5EF4-FFF2-40B4-BE49-F238E27FC236}">
                <a16:creationId xmlns:a16="http://schemas.microsoft.com/office/drawing/2014/main" id="{C403DEBE-065C-0846-A77B-BBF319DA4441}"/>
              </a:ext>
            </a:extLst>
          </p:cNvPr>
          <p:cNvSpPr>
            <a:spLocks noGrp="1" noChangeAspect="1"/>
          </p:cNvSpPr>
          <p:nvPr>
            <p:ph type="pic" idx="13"/>
          </p:nvPr>
        </p:nvSpPr>
        <p:spPr>
          <a:xfrm>
            <a:off x="0" y="0"/>
            <a:ext cx="12192000" cy="3017896"/>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2" name="Title 1"/>
          <p:cNvSpPr>
            <a:spLocks noGrp="1"/>
          </p:cNvSpPr>
          <p:nvPr>
            <p:ph type="ctrTitle"/>
          </p:nvPr>
        </p:nvSpPr>
        <p:spPr>
          <a:xfrm>
            <a:off x="1523997" y="3428999"/>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
        <p:nvSpPr>
          <p:cNvPr id="14" name="Text Placeholder 14">
            <a:extLst>
              <a:ext uri="{FF2B5EF4-FFF2-40B4-BE49-F238E27FC236}">
                <a16:creationId xmlns:a16="http://schemas.microsoft.com/office/drawing/2014/main" id="{EED380A4-5C5F-C84B-869B-224AA55BEA10}"/>
              </a:ext>
            </a:extLst>
          </p:cNvPr>
          <p:cNvSpPr>
            <a:spLocks noGrp="1"/>
          </p:cNvSpPr>
          <p:nvPr>
            <p:ph type="body" sz="quarter" idx="15"/>
          </p:nvPr>
        </p:nvSpPr>
        <p:spPr>
          <a:xfrm>
            <a:off x="5171017" y="5568951"/>
            <a:ext cx="1843200" cy="129116"/>
          </a:xfrm>
        </p:spPr>
        <p:txBody>
          <a:bodyPr lIns="0" tIns="0" rIns="0" bIns="0">
            <a:noAutofit/>
          </a:bodyPr>
          <a:lstStyle>
            <a:lvl1pPr marL="0" indent="0" algn="ctr">
              <a:buNone/>
              <a:defRPr sz="1067" b="1" i="0">
                <a:solidFill>
                  <a:schemeClr val="bg1"/>
                </a:solidFill>
                <a:latin typeface="Barlow Semi Condensed" pitchFamily="2" charset="77"/>
              </a:defRPr>
            </a:lvl1pPr>
          </a:lstStyle>
          <a:p>
            <a:pPr lvl="0"/>
            <a:r>
              <a:rPr lang="en-US"/>
              <a:t>Click to edit Master text styles</a:t>
            </a:r>
          </a:p>
        </p:txBody>
      </p:sp>
      <p:sp>
        <p:nvSpPr>
          <p:cNvPr id="10" name="Picture Placeholder 2">
            <a:extLst>
              <a:ext uri="{FF2B5EF4-FFF2-40B4-BE49-F238E27FC236}">
                <a16:creationId xmlns:a16="http://schemas.microsoft.com/office/drawing/2014/main" id="{BAEA23AE-9998-A449-8DB9-0F59E4668EE4}"/>
              </a:ext>
            </a:extLst>
          </p:cNvPr>
          <p:cNvSpPr>
            <a:spLocks noGrp="1"/>
          </p:cNvSpPr>
          <p:nvPr>
            <p:ph type="pic" idx="14"/>
          </p:nvPr>
        </p:nvSpPr>
        <p:spPr>
          <a:xfrm>
            <a:off x="5489649" y="2416248"/>
            <a:ext cx="1200000" cy="1200000"/>
          </a:xfrm>
          <a:prstGeom prst="rect">
            <a:avLst/>
          </a:prstGeom>
        </p:spPr>
        <p:txBody>
          <a:bodyPr anchor="t"/>
          <a:lstStyle>
            <a:lvl1pPr marL="0" indent="0">
              <a:buNone/>
              <a:defRPr sz="1600">
                <a:latin typeface="Barlow Semi Condensed"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Tree>
    <p:extLst>
      <p:ext uri="{BB962C8B-B14F-4D97-AF65-F5344CB8AC3E}">
        <p14:creationId xmlns:p14="http://schemas.microsoft.com/office/powerpoint/2010/main" val="141331796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Kapitel - oran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53AE47-D4ED-9E41-A230-9F96BE82A7A2}"/>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4" name="Rectangle 3">
            <a:extLst>
              <a:ext uri="{FF2B5EF4-FFF2-40B4-BE49-F238E27FC236}">
                <a16:creationId xmlns:a16="http://schemas.microsoft.com/office/drawing/2014/main" id="{E46F2496-DC1C-E947-B7CA-6AD721D55C54}"/>
              </a:ext>
            </a:extLst>
          </p:cNvPr>
          <p:cNvSpPr/>
          <p:nvPr/>
        </p:nvSpPr>
        <p:spPr>
          <a:xfrm>
            <a:off x="-6350" y="0"/>
            <a:ext cx="12198351" cy="6858000"/>
          </a:xfrm>
          <a:prstGeom prst="rect">
            <a:avLst/>
          </a:prstGeom>
          <a:solidFill>
            <a:srgbClr val="E65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2" name="Title 1"/>
          <p:cNvSpPr>
            <a:spLocks noGrp="1"/>
          </p:cNvSpPr>
          <p:nvPr>
            <p:ph type="ctrTitle"/>
          </p:nvPr>
        </p:nvSpPr>
        <p:spPr>
          <a:xfrm>
            <a:off x="1520897" y="2385248"/>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Tree>
    <p:extLst>
      <p:ext uri="{BB962C8B-B14F-4D97-AF65-F5344CB8AC3E}">
        <p14:creationId xmlns:p14="http://schemas.microsoft.com/office/powerpoint/2010/main" val="26123378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281956316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oppbild + text - oran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3F6D29D1-8C37-6248-92E0-3F6663C0DA64}"/>
              </a:ext>
            </a:extLst>
          </p:cNvPr>
          <p:cNvSpPr>
            <a:spLocks noGrp="1" noChangeAspect="1"/>
          </p:cNvSpPr>
          <p:nvPr>
            <p:ph type="pic" idx="13"/>
          </p:nvPr>
        </p:nvSpPr>
        <p:spPr>
          <a:xfrm>
            <a:off x="0" y="0"/>
            <a:ext cx="12192000" cy="2701808"/>
          </a:xfrm>
          <a:prstGeom prst="rect">
            <a:avLst/>
          </a:prstGeom>
        </p:spPr>
        <p:txBody>
          <a:bodyPr anchor="t">
            <a:normAutofit/>
          </a:bodyPr>
          <a:lstStyle>
            <a:lvl1pPr marL="0" indent="0" algn="ctr">
              <a:buNone/>
              <a:defRPr sz="160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9" name="Rectangle 8">
            <a:extLst>
              <a:ext uri="{FF2B5EF4-FFF2-40B4-BE49-F238E27FC236}">
                <a16:creationId xmlns:a16="http://schemas.microsoft.com/office/drawing/2014/main" id="{4E421AEF-4637-DA43-92B4-E46E032841AE}"/>
              </a:ext>
            </a:extLst>
          </p:cNvPr>
          <p:cNvSpPr/>
          <p:nvPr userDrawn="1"/>
        </p:nvSpPr>
        <p:spPr>
          <a:xfrm>
            <a:off x="-6203" y="2701809"/>
            <a:ext cx="12192001" cy="3371615"/>
          </a:xfrm>
          <a:prstGeom prst="rect">
            <a:avLst/>
          </a:prstGeom>
          <a:solidFill>
            <a:srgbClr val="FED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Text Placeholder 3"/>
          <p:cNvSpPr>
            <a:spLocks noGrp="1"/>
          </p:cNvSpPr>
          <p:nvPr>
            <p:ph type="body" sz="half" idx="2"/>
          </p:nvPr>
        </p:nvSpPr>
        <p:spPr>
          <a:xfrm>
            <a:off x="380707" y="3544711"/>
            <a:ext cx="7779044" cy="2324277"/>
          </a:xfrm>
          <a:prstGeom prst="rect">
            <a:avLst/>
          </a:prstGeom>
        </p:spPr>
        <p:txBody>
          <a:bodyPr lIns="0" tIns="0" rIns="0" bIns="0">
            <a:normAutofit/>
          </a:bodyPr>
          <a:lstStyle>
            <a:lvl1pPr marL="0" indent="0">
              <a:lnSpc>
                <a:spcPct val="150000"/>
              </a:lnSpc>
              <a:buNone/>
              <a:defRPr sz="1600"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2" name="Title 1"/>
          <p:cNvSpPr>
            <a:spLocks noGrp="1"/>
          </p:cNvSpPr>
          <p:nvPr>
            <p:ph type="title"/>
          </p:nvPr>
        </p:nvSpPr>
        <p:spPr>
          <a:xfrm>
            <a:off x="380707" y="2892921"/>
            <a:ext cx="7779044" cy="530696"/>
          </a:xfrm>
        </p:spPr>
        <p:txBody>
          <a:bodyPr lIns="0" tIns="0" rIns="0" bIns="0" anchor="b"/>
          <a:lstStyle>
            <a:lvl1pPr>
              <a:defRPr sz="3200">
                <a:solidFill>
                  <a:srgbClr val="E65B1F"/>
                </a:solidFill>
                <a:latin typeface="Barlow Semi Condensed" pitchFamily="2" charset="77"/>
              </a:defRPr>
            </a:lvl1pPr>
          </a:lstStyle>
          <a:p>
            <a:r>
              <a:rPr lang="en-US"/>
              <a:t>Click to edit Master title style</a:t>
            </a:r>
          </a:p>
        </p:txBody>
      </p:sp>
      <p:sp>
        <p:nvSpPr>
          <p:cNvPr id="10" name="Date Placeholder 4">
            <a:extLst>
              <a:ext uri="{FF2B5EF4-FFF2-40B4-BE49-F238E27FC236}">
                <a16:creationId xmlns:a16="http://schemas.microsoft.com/office/drawing/2014/main" id="{F7EC2075-5584-CE4A-AB66-3D0D4FA6C467}"/>
              </a:ext>
            </a:extLst>
          </p:cNvPr>
          <p:cNvSpPr>
            <a:spLocks noGrp="1"/>
          </p:cNvSpPr>
          <p:nvPr>
            <p:ph type="dt" sz="half" idx="10"/>
          </p:nvPr>
        </p:nvSpPr>
        <p:spPr>
          <a:xfrm>
            <a:off x="4724400" y="6312404"/>
            <a:ext cx="2743200" cy="365125"/>
          </a:xfrm>
        </p:spPr>
        <p:txBody>
          <a:bodyPr anchor="b" anchorCtr="0"/>
          <a:lstStyle>
            <a:lvl1pPr algn="ctr">
              <a:defRPr sz="800" b="0" i="0">
                <a:solidFill>
                  <a:srgbClr val="276BAC"/>
                </a:solidFill>
                <a:latin typeface="Barlow Semi Condensed Light" pitchFamily="2" charset="77"/>
              </a:defRPr>
            </a:lvl1pPr>
          </a:lstStyle>
          <a:p>
            <a:endParaRPr lang="sv-SE"/>
          </a:p>
        </p:txBody>
      </p:sp>
      <p:sp>
        <p:nvSpPr>
          <p:cNvPr id="12" name="Slide Number Placeholder 6">
            <a:extLst>
              <a:ext uri="{FF2B5EF4-FFF2-40B4-BE49-F238E27FC236}">
                <a16:creationId xmlns:a16="http://schemas.microsoft.com/office/drawing/2014/main" id="{66960EF7-2F2E-764C-B905-708596BEAE0B}"/>
              </a:ext>
            </a:extLst>
          </p:cNvPr>
          <p:cNvSpPr>
            <a:spLocks noGrp="1"/>
          </p:cNvSpPr>
          <p:nvPr>
            <p:ph type="sldNum" sz="quarter" idx="12"/>
          </p:nvPr>
        </p:nvSpPr>
        <p:spPr>
          <a:xfrm>
            <a:off x="9065684" y="6312404"/>
            <a:ext cx="2743200" cy="365125"/>
          </a:xfrm>
        </p:spPr>
        <p:txBody>
          <a:bodyPr lIns="0" tIns="0" rIns="0" bIns="0" anchor="b" anchorCtr="0"/>
          <a:lstStyle>
            <a:lvl1pPr>
              <a:defRPr sz="1333">
                <a:solidFill>
                  <a:srgbClr val="276BAC"/>
                </a:solidFill>
                <a:latin typeface="Barlow Semi Condensed Medium" pitchFamily="2" charset="77"/>
              </a:defRPr>
            </a:lvl1pPr>
          </a:lstStyle>
          <a:p>
            <a:fld id="{51DD8936-0D34-7542-86B3-5EEABA21406C}" type="slidenum">
              <a:rPr lang="sv-SE" smtClean="0"/>
              <a:pPr/>
              <a:t>‹#›</a:t>
            </a:fld>
            <a:endParaRPr lang="sv-SE"/>
          </a:p>
        </p:txBody>
      </p:sp>
      <p:pic>
        <p:nvPicPr>
          <p:cNvPr id="13" name="Picture 12">
            <a:extLst>
              <a:ext uri="{FF2B5EF4-FFF2-40B4-BE49-F238E27FC236}">
                <a16:creationId xmlns:a16="http://schemas.microsoft.com/office/drawing/2014/main" id="{CA6879FD-8DE6-C441-8AEA-9E6BD5F4C083}"/>
              </a:ext>
            </a:extLst>
          </p:cNvPr>
          <p:cNvPicPr>
            <a:picLocks noChangeAspect="1"/>
          </p:cNvPicPr>
          <p:nvPr userDrawn="1"/>
        </p:nvPicPr>
        <p:blipFill>
          <a:blip r:embed="rId2"/>
          <a:stretch>
            <a:fillRect/>
          </a:stretch>
        </p:blipFill>
        <p:spPr>
          <a:xfrm>
            <a:off x="380708" y="6356351"/>
            <a:ext cx="1320153" cy="277232"/>
          </a:xfrm>
          <a:prstGeom prst="rect">
            <a:avLst/>
          </a:prstGeom>
        </p:spPr>
      </p:pic>
    </p:spTree>
    <p:extLst>
      <p:ext uri="{BB962C8B-B14F-4D97-AF65-F5344CB8AC3E}">
        <p14:creationId xmlns:p14="http://schemas.microsoft.com/office/powerpoint/2010/main" val="400430836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6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252444220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68158721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30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93764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22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767238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8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60030662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1" name="Subtitle 2">
            <a:extLst>
              <a:ext uri="{FF2B5EF4-FFF2-40B4-BE49-F238E27FC236}">
                <a16:creationId xmlns:a16="http://schemas.microsoft.com/office/drawing/2014/main" id="{D71CC9A2-1D3A-A845-A406-964076B56F27}"/>
              </a:ext>
            </a:extLst>
          </p:cNvPr>
          <p:cNvSpPr>
            <a:spLocks noGrp="1"/>
          </p:cNvSpPr>
          <p:nvPr>
            <p:ph type="subTitle" idx="1"/>
          </p:nvPr>
        </p:nvSpPr>
        <p:spPr>
          <a:xfrm>
            <a:off x="6746627" y="4833257"/>
            <a:ext cx="4645250" cy="1065499"/>
          </a:xfrm>
          <a:prstGeom prst="rect">
            <a:avLst/>
          </a:prstGeom>
        </p:spPr>
        <p:txBody>
          <a:bodyPr anchor="t">
            <a:normAutofit/>
          </a:bodyPr>
          <a:lstStyle>
            <a:lvl1pPr marL="0" indent="0">
              <a:buNone/>
              <a:defRPr>
                <a:solidFill>
                  <a:srgbClr val="1D566C"/>
                </a:solidFill>
              </a:defRPr>
            </a:lvl1pPr>
          </a:lstStyle>
          <a:p>
            <a:pPr algn="l"/>
            <a:endParaRPr lang="sv-SE" sz="2000">
              <a:solidFill>
                <a:schemeClr val="bg1"/>
              </a:solidFill>
            </a:endParaRPr>
          </a:p>
        </p:txBody>
      </p:sp>
      <p:sp>
        <p:nvSpPr>
          <p:cNvPr id="8" name="Ellips 7">
            <a:extLst>
              <a:ext uri="{FF2B5EF4-FFF2-40B4-BE49-F238E27FC236}">
                <a16:creationId xmlns:a16="http://schemas.microsoft.com/office/drawing/2014/main" id="{12DBC865-CBAA-E743-9368-5F716BAB30B0}"/>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8D7AF980-298E-FC4E-A2C0-2CC4E9A197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7339" y="1783959"/>
            <a:ext cx="3362664" cy="3357562"/>
          </a:xfrm>
          <a:prstGeom prst="rect">
            <a:avLst/>
          </a:prstGeom>
        </p:spPr>
      </p:pic>
      <p:sp>
        <p:nvSpPr>
          <p:cNvPr id="7" name="Rubrik 5">
            <a:extLst>
              <a:ext uri="{FF2B5EF4-FFF2-40B4-BE49-F238E27FC236}">
                <a16:creationId xmlns:a16="http://schemas.microsoft.com/office/drawing/2014/main" id="{AA32E339-2D98-644F-9BE4-635C386B3FE7}"/>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1: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Affärsmodeller, incitament &amp; samverkan</a:t>
            </a:r>
          </a:p>
        </p:txBody>
      </p:sp>
    </p:spTree>
    <p:extLst>
      <p:ext uri="{BB962C8B-B14F-4D97-AF65-F5344CB8AC3E}">
        <p14:creationId xmlns:p14="http://schemas.microsoft.com/office/powerpoint/2010/main" val="32446643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1" name="Subtitle 2">
            <a:extLst>
              <a:ext uri="{FF2B5EF4-FFF2-40B4-BE49-F238E27FC236}">
                <a16:creationId xmlns:a16="http://schemas.microsoft.com/office/drawing/2014/main" id="{D71CC9A2-1D3A-A845-A406-964076B56F27}"/>
              </a:ext>
            </a:extLst>
          </p:cNvPr>
          <p:cNvSpPr>
            <a:spLocks noGrp="1"/>
          </p:cNvSpPr>
          <p:nvPr>
            <p:ph type="subTitle" idx="1"/>
          </p:nvPr>
        </p:nvSpPr>
        <p:spPr>
          <a:xfrm>
            <a:off x="6746627" y="4833257"/>
            <a:ext cx="4645250" cy="1065499"/>
          </a:xfrm>
          <a:prstGeom prst="rect">
            <a:avLst/>
          </a:prstGeom>
        </p:spPr>
        <p:txBody>
          <a:bodyPr anchor="t">
            <a:normAutofit/>
          </a:bodyPr>
          <a:lstStyle>
            <a:lvl1pPr>
              <a:defRPr>
                <a:solidFill>
                  <a:srgbClr val="1D566C"/>
                </a:solidFill>
              </a:defRPr>
            </a:lvl1pPr>
          </a:lstStyle>
          <a:p>
            <a:pPr algn="l"/>
            <a:endParaRPr lang="sv-SE" sz="2000">
              <a:solidFill>
                <a:schemeClr val="bg1"/>
              </a:solidFill>
            </a:endParaRPr>
          </a:p>
        </p:txBody>
      </p:sp>
      <p:sp>
        <p:nvSpPr>
          <p:cNvPr id="12" name="Ellips 11">
            <a:extLst>
              <a:ext uri="{FF2B5EF4-FFF2-40B4-BE49-F238E27FC236}">
                <a16:creationId xmlns:a16="http://schemas.microsoft.com/office/drawing/2014/main" id="{D7B76810-9648-604A-9E18-21D1DCA292C3}"/>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objekt 9">
            <a:extLst>
              <a:ext uri="{FF2B5EF4-FFF2-40B4-BE49-F238E27FC236}">
                <a16:creationId xmlns:a16="http://schemas.microsoft.com/office/drawing/2014/main" id="{D34F2103-B73E-F747-98B7-3E9D5D6AE65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16106" t="90" r="79922" b="91243"/>
          <a:stretch>
            <a:fillRect/>
          </a:stretch>
        </p:blipFill>
        <p:spPr bwMode="auto">
          <a:xfrm>
            <a:off x="1698614" y="2336595"/>
            <a:ext cx="2768611" cy="2820849"/>
          </a:xfrm>
          <a:prstGeom prst="rect">
            <a:avLst/>
          </a:prstGeom>
          <a:noFill/>
          <a:extLst>
            <a:ext uri="{909E8E84-426E-40DD-AFC4-6F175D3DCCD1}">
              <a14:hiddenFill xmlns:a14="http://schemas.microsoft.com/office/drawing/2010/main">
                <a:solidFill>
                  <a:srgbClr val="FFFFFF"/>
                </a:solidFill>
              </a14:hiddenFill>
            </a:ext>
          </a:extLst>
        </p:spPr>
      </p:pic>
      <p:sp>
        <p:nvSpPr>
          <p:cNvPr id="8" name="Rubrik 5">
            <a:extLst>
              <a:ext uri="{FF2B5EF4-FFF2-40B4-BE49-F238E27FC236}">
                <a16:creationId xmlns:a16="http://schemas.microsoft.com/office/drawing/2014/main" id="{7DEFCAA3-B917-DF4A-AD61-EA2806EE6572}"/>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2: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Cirkulär ekonomi &amp; resurseffektivitet</a:t>
            </a:r>
          </a:p>
        </p:txBody>
      </p:sp>
    </p:spTree>
    <p:extLst>
      <p:ext uri="{BB962C8B-B14F-4D97-AF65-F5344CB8AC3E}">
        <p14:creationId xmlns:p14="http://schemas.microsoft.com/office/powerpoint/2010/main" val="389414014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6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9981EB3D-F7C1-A04D-8CE0-B8627B29FB91}"/>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E64FEA81-1F7E-9A45-A58C-76548C529C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899" y="2331357"/>
            <a:ext cx="3759200" cy="2501900"/>
          </a:xfrm>
          <a:prstGeom prst="rect">
            <a:avLst/>
          </a:prstGeom>
        </p:spPr>
      </p:pic>
      <p:sp>
        <p:nvSpPr>
          <p:cNvPr id="12" name="Rubrik 5">
            <a:extLst>
              <a:ext uri="{FF2B5EF4-FFF2-40B4-BE49-F238E27FC236}">
                <a16:creationId xmlns:a16="http://schemas.microsoft.com/office/drawing/2014/main" id="{BCB53956-3EFD-9C44-A493-A9D45355584C}"/>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3: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Design, Process &amp; Klimatberäkning</a:t>
            </a:r>
          </a:p>
        </p:txBody>
      </p:sp>
      <p:sp>
        <p:nvSpPr>
          <p:cNvPr id="15" name="Platshållare för text 2">
            <a:extLst>
              <a:ext uri="{FF2B5EF4-FFF2-40B4-BE49-F238E27FC236}">
                <a16:creationId xmlns:a16="http://schemas.microsoft.com/office/drawing/2014/main" id="{2E7C16AD-39EF-004C-8431-F194CDD19406}"/>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a:t>
            </a:r>
          </a:p>
        </p:txBody>
      </p:sp>
    </p:spTree>
    <p:extLst>
      <p:ext uri="{BB962C8B-B14F-4D97-AF65-F5344CB8AC3E}">
        <p14:creationId xmlns:p14="http://schemas.microsoft.com/office/powerpoint/2010/main" val="400979746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a:prstGeom prst="rect">
            <a:avLst/>
          </a:prstGeom>
        </p:spPr>
        <p:txBody>
          <a:bodyPr anchor="ctr">
            <a:normAutofit/>
          </a:bodyPr>
          <a:lstStyle>
            <a:lvl1pPr>
              <a:defRPr sz="3200"/>
            </a:lvl1pPr>
          </a:lstStyle>
          <a:p>
            <a:r>
              <a:rPr lang="sv-SE" sz="3600" b="1">
                <a:solidFill>
                  <a:srgbClr val="00ABC2"/>
                </a:solidFill>
                <a:latin typeface="AntartidaRounded Essential Ligh" panose="02000000000000000000" pitchFamily="2" charset="0"/>
              </a:rPr>
              <a:t>Rubrik</a:t>
            </a:r>
          </a:p>
        </p:txBody>
      </p:sp>
      <p:pic>
        <p:nvPicPr>
          <p:cNvPr id="9" name="Bildobjekt 8">
            <a:extLst>
              <a:ext uri="{FF2B5EF4-FFF2-40B4-BE49-F238E27FC236}">
                <a16:creationId xmlns:a16="http://schemas.microsoft.com/office/drawing/2014/main" id="{38AE7D2B-618F-9E41-B21F-ED9D35735F2C}"/>
              </a:ext>
            </a:extLst>
          </p:cNvPr>
          <p:cNvPicPr>
            <a:picLocks noChangeAspect="1"/>
          </p:cNvPicPr>
          <p:nvPr userDrawn="1"/>
        </p:nvPicPr>
        <p:blipFill>
          <a:blip r:embed="rId2"/>
          <a:stretch>
            <a:fillRect/>
          </a:stretch>
        </p:blipFill>
        <p:spPr>
          <a:xfrm>
            <a:off x="0" y="100013"/>
            <a:ext cx="1091153" cy="953100"/>
          </a:xfrm>
          <a:prstGeom prst="rect">
            <a:avLst/>
          </a:prstGeom>
        </p:spPr>
      </p:pic>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3"/>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868BD5A2-4205-9F4F-9F37-3466640C7372}"/>
              </a:ext>
            </a:extLst>
          </p:cNvPr>
          <p:cNvSpPr>
            <a:spLocks noGrp="1"/>
          </p:cNvSpPr>
          <p:nvPr>
            <p:ph type="body" sz="quarter" idx="10"/>
          </p:nvPr>
        </p:nvSpPr>
        <p:spPr>
          <a:xfrm>
            <a:off x="6767512" y="1753074"/>
            <a:ext cx="4586287" cy="4175125"/>
          </a:xfrm>
          <a:prstGeom prst="rect">
            <a:avLst/>
          </a:prstGeom>
        </p:spPr>
        <p:txBody>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309296986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7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8" name="Ellips 7">
            <a:extLst>
              <a:ext uri="{FF2B5EF4-FFF2-40B4-BE49-F238E27FC236}">
                <a16:creationId xmlns:a16="http://schemas.microsoft.com/office/drawing/2014/main" id="{722A24FD-1489-1746-8A90-8BEC66F3295F}"/>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0" name="Bildobjekt 19">
            <a:extLst>
              <a:ext uri="{FF2B5EF4-FFF2-40B4-BE49-F238E27FC236}">
                <a16:creationId xmlns:a16="http://schemas.microsoft.com/office/drawing/2014/main" id="{562F13BE-B5D9-1E4E-9944-5D14F99AA0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2274" y="2216406"/>
            <a:ext cx="3632200" cy="3149600"/>
          </a:xfrm>
          <a:prstGeom prst="rect">
            <a:avLst/>
          </a:prstGeom>
        </p:spPr>
      </p:pic>
      <p:sp>
        <p:nvSpPr>
          <p:cNvPr id="7" name="Rubrik 5">
            <a:extLst>
              <a:ext uri="{FF2B5EF4-FFF2-40B4-BE49-F238E27FC236}">
                <a16:creationId xmlns:a16="http://schemas.microsoft.com/office/drawing/2014/main" id="{4E2CF9ED-5FE0-6744-92CF-7E8C05BF2A2A}"/>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4: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Klimatneutrala byggmaterial</a:t>
            </a:r>
          </a:p>
        </p:txBody>
      </p:sp>
      <p:sp>
        <p:nvSpPr>
          <p:cNvPr id="13" name="Platshållare för text 2">
            <a:extLst>
              <a:ext uri="{FF2B5EF4-FFF2-40B4-BE49-F238E27FC236}">
                <a16:creationId xmlns:a16="http://schemas.microsoft.com/office/drawing/2014/main" id="{262B4921-6D22-0E41-81D6-CA686E86EC4C}"/>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181607143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B2AA2081-9DE4-964B-AC86-D210CA61F71E}"/>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306A3C4F-ED23-6E43-951A-0124188122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00100" y="2367072"/>
            <a:ext cx="3276600" cy="1955800"/>
          </a:xfrm>
          <a:prstGeom prst="rect">
            <a:avLst/>
          </a:prstGeom>
        </p:spPr>
      </p:pic>
      <p:sp>
        <p:nvSpPr>
          <p:cNvPr id="12" name="Rubrik 5">
            <a:extLst>
              <a:ext uri="{FF2B5EF4-FFF2-40B4-BE49-F238E27FC236}">
                <a16:creationId xmlns:a16="http://schemas.microsoft.com/office/drawing/2014/main" id="{43FE0922-430A-E643-8A36-E61B4CF955E9}"/>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5: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Drift, underhåll &amp; förvaltning</a:t>
            </a:r>
          </a:p>
        </p:txBody>
      </p:sp>
      <p:sp>
        <p:nvSpPr>
          <p:cNvPr id="14" name="Platshållare för text 2">
            <a:extLst>
              <a:ext uri="{FF2B5EF4-FFF2-40B4-BE49-F238E27FC236}">
                <a16:creationId xmlns:a16="http://schemas.microsoft.com/office/drawing/2014/main" id="{62495BD6-0588-F446-AC7B-A8A7B9403475}"/>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386311436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5F762A2B-83C0-9040-8D36-E605920887CB}"/>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13D887E0-B4D6-AD43-9485-0FB4A141F9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1118" y="2366038"/>
            <a:ext cx="2679700" cy="2298700"/>
          </a:xfrm>
          <a:prstGeom prst="rect">
            <a:avLst/>
          </a:prstGeom>
        </p:spPr>
      </p:pic>
      <p:sp>
        <p:nvSpPr>
          <p:cNvPr id="12" name="Rubrik 5">
            <a:extLst>
              <a:ext uri="{FF2B5EF4-FFF2-40B4-BE49-F238E27FC236}">
                <a16:creationId xmlns:a16="http://schemas.microsoft.com/office/drawing/2014/main" id="{7E198C88-CE01-FC41-8B8C-44B09D9C3108}"/>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6: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Klimatneutral byggarbetsplats &amp; transporter</a:t>
            </a:r>
          </a:p>
        </p:txBody>
      </p:sp>
      <p:sp>
        <p:nvSpPr>
          <p:cNvPr id="3" name="Platshållare för text 2">
            <a:extLst>
              <a:ext uri="{FF2B5EF4-FFF2-40B4-BE49-F238E27FC236}">
                <a16:creationId xmlns:a16="http://schemas.microsoft.com/office/drawing/2014/main" id="{8C8240F3-21CA-1940-9D07-E49CE2598BAB}"/>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75720558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2" name="Ellips 1">
            <a:extLst>
              <a:ext uri="{FF2B5EF4-FFF2-40B4-BE49-F238E27FC236}">
                <a16:creationId xmlns:a16="http://schemas.microsoft.com/office/drawing/2014/main" id="{FE2F26C5-4722-7546-9D05-37CA372BD12E}"/>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E5BD0232-F4D8-8943-8D8F-8249B9F15F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9149" y="2480338"/>
            <a:ext cx="3200400" cy="2184400"/>
          </a:xfrm>
          <a:prstGeom prst="rect">
            <a:avLst/>
          </a:prstGeom>
        </p:spPr>
      </p:pic>
      <p:sp>
        <p:nvSpPr>
          <p:cNvPr id="12" name="Rubrik 5">
            <a:extLst>
              <a:ext uri="{FF2B5EF4-FFF2-40B4-BE49-F238E27FC236}">
                <a16:creationId xmlns:a16="http://schemas.microsoft.com/office/drawing/2014/main" id="{CEC445B6-DAB1-3140-904A-D73825887394}"/>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7: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Kunskap &amp; kommunikation</a:t>
            </a:r>
          </a:p>
        </p:txBody>
      </p:sp>
      <p:sp>
        <p:nvSpPr>
          <p:cNvPr id="13" name="Platshållare för text 2">
            <a:extLst>
              <a:ext uri="{FF2B5EF4-FFF2-40B4-BE49-F238E27FC236}">
                <a16:creationId xmlns:a16="http://schemas.microsoft.com/office/drawing/2014/main" id="{64D10833-D0BB-DC42-990F-FFA17B0711BA}"/>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34042549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3_Rubrik och innehåll">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80856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30159486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pic>
        <p:nvPicPr>
          <p:cNvPr id="4" name="Bildobjekt 3">
            <a:extLst>
              <a:ext uri="{FF2B5EF4-FFF2-40B4-BE49-F238E27FC236}">
                <a16:creationId xmlns:a16="http://schemas.microsoft.com/office/drawing/2014/main" id="{49A7BF54-727F-094C-881C-8C3A879B9003}"/>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73799961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Kapitelsida_Peab">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5E6AF16-C82B-48D2-99C2-7E04FA2C10FA}"/>
              </a:ext>
            </a:extLst>
          </p:cNvPr>
          <p:cNvSpPr>
            <a:spLocks noGrp="1"/>
          </p:cNvSpPr>
          <p:nvPr>
            <p:ph type="title"/>
          </p:nvPr>
        </p:nvSpPr>
        <p:spPr>
          <a:xfrm>
            <a:off x="838200" y="971707"/>
            <a:ext cx="10515600" cy="4351731"/>
          </a:xfrm>
        </p:spPr>
        <p:txBody>
          <a:bodyPr lIns="216000" tIns="90000" anchor="ctr" anchorCtr="0">
            <a:noAutofit/>
          </a:bodyPr>
          <a:lstStyle>
            <a:lvl1pPr algn="l">
              <a:defRPr sz="3500" b="1">
                <a:solidFill>
                  <a:srgbClr val="EB6631"/>
                </a:solidFill>
                <a:latin typeface="Arial" panose="020B0604020202020204" pitchFamily="34" charset="0"/>
                <a:cs typeface="Arial" panose="020B0604020202020204" pitchFamily="34" charset="0"/>
              </a:defRPr>
            </a:lvl1pPr>
          </a:lstStyle>
          <a:p>
            <a:r>
              <a:rPr lang="sv-SE"/>
              <a:t>Klicka här för att ändra mall för rubrikformat</a:t>
            </a:r>
          </a:p>
        </p:txBody>
      </p:sp>
      <p:pic>
        <p:nvPicPr>
          <p:cNvPr id="3" name="Bildobjekt 2" descr="LOGO">
            <a:extLst>
              <a:ext uri="{FF2B5EF4-FFF2-40B4-BE49-F238E27FC236}">
                <a16:creationId xmlns:a16="http://schemas.microsoft.com/office/drawing/2014/main" id="{C6AD7246-119F-A02F-2550-806DEF741B3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0D3A8683-6E95-66D9-D589-929946BAA74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 name="Bildobjekt 3" descr="LOGO">
            <a:extLst>
              <a:ext uri="{FF2B5EF4-FFF2-40B4-BE49-F238E27FC236}">
                <a16:creationId xmlns:a16="http://schemas.microsoft.com/office/drawing/2014/main" id="{A692ECBC-733C-5AAF-D38A-AACB7406C05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6168CC26-E6DF-000E-4A63-307935A4D6C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4E41EA67-05C1-FD06-8050-007D529469D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B5F140FC-0EF3-AE51-F28A-129935D9A64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CB57ACA8-2888-1058-C717-3433227390A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8A1FB236-7FD0-3E86-64A5-E4A7FABE1B0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90392B5E-3E1E-1690-58F8-8B4E2D385D6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9E982BF7-956E-CE29-D491-29C9EC67EF6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21E365FA-6185-9FA5-E1E3-EC42E8E32FB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1D77FEC9-EAE8-E6E4-F846-F69060A1EEF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701EBDAC-7210-1ACB-ECA3-ADCF2ABFC0A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E5EC6C42-F837-9449-E8EC-223860B73B7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B9D9FB0A-1C0B-856E-6341-BAF27947985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D2332469-D442-8876-5F82-53F7DE6E0F4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A5730F72-48B6-6936-16E8-671D64C4E1B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D9D7837C-77AB-514C-6DEA-78D470BCDF7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61BB1802-4DF8-45F4-F343-3453BB38482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5A49D6F7-E426-0E3F-D219-E89C0C7A51C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6684722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mall för rubrikformat</a:t>
            </a:r>
          </a:p>
        </p:txBody>
      </p:sp>
      <p:sp>
        <p:nvSpPr>
          <p:cNvPr id="4" name="Platshållare för innehåll 3"/>
          <p:cNvSpPr>
            <a:spLocks noGrp="1"/>
          </p:cNvSpPr>
          <p:nvPr>
            <p:ph sz="quarter" idx="10"/>
          </p:nvPr>
        </p:nvSpPr>
        <p:spPr>
          <a:xfrm>
            <a:off x="918000" y="1490400"/>
            <a:ext cx="104832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5" name="Bildobjekt 4" descr="LOGO">
            <a:extLst>
              <a:ext uri="{FF2B5EF4-FFF2-40B4-BE49-F238E27FC236}">
                <a16:creationId xmlns:a16="http://schemas.microsoft.com/office/drawing/2014/main" id="{83DDBBD7-DAF8-A08E-D2FD-9DBBD00A529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62F22145-0A58-B3FA-8E08-D72CEC55E55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6" name="Bildobjekt 5" descr="LOGO">
            <a:extLst>
              <a:ext uri="{FF2B5EF4-FFF2-40B4-BE49-F238E27FC236}">
                <a16:creationId xmlns:a16="http://schemas.microsoft.com/office/drawing/2014/main" id="{D9385923-6018-58CB-E551-68E5547F230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97E8F000-D6D0-9EDE-4E59-FCB756A12FF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35FEB9D3-CBEC-6F86-973C-5D7CB58FEC6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505238C6-63A3-88B2-AEC2-5D0B45161D4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7434E06C-095F-8A0C-A994-CDF2526F2FD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E0C6896F-C34E-1A82-6960-97F0B9F226A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48DEB856-F51E-BB02-63DA-A4316BFF34C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F9D5598C-11A3-1D78-1D3B-09FBB6A6E2D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7D350400-E75A-71BE-D7A2-5E0FCD68641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92481772-924D-D4CA-1B3D-F28AF7496E7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93BD2530-649D-F520-CF6A-05BC4F212BA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D423ACB0-8EE9-6486-504D-3CB26AA3BBD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54E74B7D-DCAD-0EBD-0ED6-E9F3CA3DC03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833DE1ED-482B-DBBA-C1D2-9743594D95E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89D32933-46DB-70E6-252D-703EE5C2866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4DAC9066-D8EE-ADB4-74D2-82CA184CA26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ADE8C912-0446-45FE-71E8-0AD7820E50E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D061338E-591E-8F4B-1B03-E37217B7A02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6864AC94-034D-3B53-706E-A01C0A28A5E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2F77C17F-9D73-13A0-8769-54C13F4DB52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8061050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Rubrik och innehåll orange_Peab">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6F3B19D-3DB5-46E7-BCCD-15CF22A675F6}"/>
              </a:ext>
            </a:extLst>
          </p:cNvPr>
          <p:cNvSpPr/>
          <p:nvPr/>
        </p:nvSpPr>
        <p:spPr bwMode="auto">
          <a:xfrm>
            <a:off x="0" y="0"/>
            <a:ext cx="12192000" cy="6008400"/>
          </a:xfrm>
          <a:prstGeom prst="rect">
            <a:avLst/>
          </a:prstGeom>
          <a:solidFill>
            <a:srgbClr val="FBE0D6"/>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mall för rubrikformat</a:t>
            </a:r>
          </a:p>
        </p:txBody>
      </p:sp>
      <p:sp>
        <p:nvSpPr>
          <p:cNvPr id="4" name="Platshållare för innehåll 3"/>
          <p:cNvSpPr>
            <a:spLocks noGrp="1"/>
          </p:cNvSpPr>
          <p:nvPr>
            <p:ph sz="quarter" idx="10"/>
          </p:nvPr>
        </p:nvSpPr>
        <p:spPr>
          <a:xfrm>
            <a:off x="918000" y="1490400"/>
            <a:ext cx="104832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6" name="Bildobjekt 5" descr="LOGO">
            <a:extLst>
              <a:ext uri="{FF2B5EF4-FFF2-40B4-BE49-F238E27FC236}">
                <a16:creationId xmlns:a16="http://schemas.microsoft.com/office/drawing/2014/main" id="{78F9F726-4198-80E8-5CE6-552E3AF5150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6D3E0701-9C52-A357-18D6-991C3B882D1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6637F17B-81A1-1BCA-1309-97009A8A559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D715FF38-8A91-B1B1-53BD-B4E5F6B70D8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DF3994B2-BE4A-CB9A-82D7-584E2D73F03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58E981D1-2309-1B3A-04C7-89ED5BB01B4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586B4C69-3191-700F-6F53-9CE73C2432C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A6184B01-5635-C1A0-9F89-3D19FC91066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6A45E368-8044-3EA6-8086-E7899A9A5F6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962A2E41-2160-36BF-51AB-8AFF3394DC9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8AF2BCBB-A994-2C64-38B7-482D52138B8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51E444DA-FFD4-4174-2FF7-D36CE14CC3E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5B0DF939-9C35-3D0C-A7A5-D55ADE218C7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2E56682C-0FBB-326C-A47D-E6E4F6AA8AC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61AE9247-9475-26A0-94E0-157A927AAD5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90268191-F8FE-B78A-20CB-23BC80BB2E8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6A03F762-DEA2-7AC1-605A-30C3D9AFFFC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A49A0FA2-1B42-963E-6F39-82F16DE6376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C8F14452-E4ED-F29B-80DE-67C22E484B9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B527E4A1-B3CE-FEA6-F8A0-DE36E7C7902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2A6E7A29-7320-87EF-4BF5-E6ADC1DD577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1669C67F-D889-F89A-2A63-1CCEACB11CF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11ED2EDE-D28A-83C0-606B-9A3607E07AD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9C7E8E6B-6D47-B0FB-4032-DBFD8AC04AC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325725947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Rubrik och innehåll grå_Peab">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17EDEEEA-E3DB-48DE-B53C-61BF2F47644F}"/>
              </a:ext>
            </a:extLst>
          </p:cNvPr>
          <p:cNvSpPr/>
          <p:nvPr/>
        </p:nvSpPr>
        <p:spPr bwMode="auto">
          <a:xfrm>
            <a:off x="0" y="0"/>
            <a:ext cx="12193200" cy="6008400"/>
          </a:xfrm>
          <a:prstGeom prst="rect">
            <a:avLst/>
          </a:prstGeom>
          <a:solidFill>
            <a:srgbClr val="EBE9E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mall för rubrikformat</a:t>
            </a:r>
          </a:p>
        </p:txBody>
      </p:sp>
      <p:sp>
        <p:nvSpPr>
          <p:cNvPr id="4" name="Platshållare för innehåll 3"/>
          <p:cNvSpPr>
            <a:spLocks noGrp="1"/>
          </p:cNvSpPr>
          <p:nvPr>
            <p:ph sz="quarter" idx="10"/>
          </p:nvPr>
        </p:nvSpPr>
        <p:spPr>
          <a:xfrm>
            <a:off x="918000" y="1490400"/>
            <a:ext cx="104832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6" name="Bildobjekt 5" descr="LOGO">
            <a:extLst>
              <a:ext uri="{FF2B5EF4-FFF2-40B4-BE49-F238E27FC236}">
                <a16:creationId xmlns:a16="http://schemas.microsoft.com/office/drawing/2014/main" id="{A4B483A2-7997-5950-E7C9-E012DA53888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990E6EC7-C183-960D-4D85-782FF37649D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02D5836F-EC70-25BF-727A-CB96DE17DA0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68426E67-8B7C-2A9B-FAB9-77D79D2F72B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3962D6E9-5CE0-6418-CDB3-6B5D887DDBF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7944F1A3-94F4-6EDF-183E-65139169593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F87BFF9C-3CE2-4F27-FA1E-A5133BF139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7B2F9A1B-01F7-56C4-2457-EA86E8D0880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5E772A1A-4B7C-4237-6C4E-52E4B7A6AAC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E21E787E-64ED-65F2-D128-0FD85E9457E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28941D7E-1811-A872-9528-056EA9657AB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567AA3BC-40C4-341F-02D1-E9F371A6CDC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9A8BCE1A-A8C2-2FCF-095E-EC540840FAC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07AF90B6-086E-DCEC-0111-C4EF8E20E45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0BD667FC-7ABF-9DC3-89A1-C7E2EFEC01B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50B4C0B8-DEDB-C334-C863-134B66AA045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7D035EC9-5376-718D-F0CE-4656C7392B7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BCE2FDD5-4106-1817-8511-C92147E7D12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23F6891E-AB0C-84E0-B0F4-0B733A52248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F84F1BC2-1D65-BF8B-6B3C-EB31E7118D3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A3789D8E-A431-10D2-5B8D-666C54BC92E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2FB858A8-83BE-BB22-6D76-59E5A5C8D50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FAB43852-32F7-1E4F-CF70-813A9EC21CE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E7B3C05F-8CE5-FC08-9936-483BB9D6E54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38570354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Rubrik och innehåll turkos_Peab">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87B49E6-C30E-493E-9A50-CB05C545BBB9}"/>
              </a:ext>
            </a:extLst>
          </p:cNvPr>
          <p:cNvSpPr/>
          <p:nvPr/>
        </p:nvSpPr>
        <p:spPr bwMode="auto">
          <a:xfrm>
            <a:off x="0" y="0"/>
            <a:ext cx="12193200" cy="6008400"/>
          </a:xfrm>
          <a:prstGeom prst="rect">
            <a:avLst/>
          </a:prstGeom>
          <a:solidFill>
            <a:srgbClr val="D7EAE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mall för rubrikformat</a:t>
            </a:r>
          </a:p>
        </p:txBody>
      </p:sp>
      <p:sp>
        <p:nvSpPr>
          <p:cNvPr id="4" name="Platshållare för innehåll 3"/>
          <p:cNvSpPr>
            <a:spLocks noGrp="1"/>
          </p:cNvSpPr>
          <p:nvPr>
            <p:ph sz="quarter" idx="10"/>
          </p:nvPr>
        </p:nvSpPr>
        <p:spPr>
          <a:xfrm>
            <a:off x="918000" y="1490400"/>
            <a:ext cx="104832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6" name="Bildobjekt 5" descr="LOGO">
            <a:extLst>
              <a:ext uri="{FF2B5EF4-FFF2-40B4-BE49-F238E27FC236}">
                <a16:creationId xmlns:a16="http://schemas.microsoft.com/office/drawing/2014/main" id="{3456C5D4-3614-94D5-2D08-4F1E0C745E6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4CA0424E-8EF8-A128-3C01-B51080418BC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6E56A091-539A-D2B2-6E84-8FFD1CE7D69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01524BEE-4478-DE10-CBC4-44558DEC093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19374ADD-BB63-DA36-F69C-3585A13094F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8F909743-68B5-06A2-340A-E60B846B22E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4D466A90-7E4D-E05E-C0B5-6E9CEA241D6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23BB1ED4-7FFC-8A96-540D-36DC9C9148B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DCF00385-080F-A73F-0202-5C2341DAADF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4A795A11-407B-8D61-02C8-889E6FBCC5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391B6794-4445-AC07-29DD-16833E8FC64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AB272BDB-9A2E-69E1-4C87-CF1C10DEDC8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E0323799-9236-058A-4368-6B106504AFF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C7B54397-078B-9E57-3C57-775EF2B0D8E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0B27BD2E-3067-531F-8463-673BA858D0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F84C6410-9963-78BC-49E4-2EDE489376C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FB236152-9BC7-93A8-D244-D02B571B98D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A4C02A27-0A12-F9F8-FB53-2344C6DAAD4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0F504BF0-F664-0CA8-9CD9-EE68F16350A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03386CB5-848B-7506-2A9B-9EAD78F0BED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8D805D7D-FF9C-CD0E-8531-C9AE0EB028E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2038FAC9-416B-AFB2-2DD7-D1FE630B4AE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759F40AD-BA03-C70A-C078-66CA3F0EC3E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C513EEB0-B8A3-04A4-97CC-DC1FEC4E0CE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03574752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Titel nere fotobakgrund_Peab">
    <p:spTree>
      <p:nvGrpSpPr>
        <p:cNvPr id="1" name=""/>
        <p:cNvGrpSpPr/>
        <p:nvPr/>
      </p:nvGrpSpPr>
      <p:grpSpPr>
        <a:xfrm>
          <a:off x="0" y="0"/>
          <a:ext cx="0" cy="0"/>
          <a:chOff x="0" y="0"/>
          <a:chExt cx="0" cy="0"/>
        </a:xfrm>
      </p:grpSpPr>
      <p:sp>
        <p:nvSpPr>
          <p:cNvPr id="4" name="Platshållare för bild 2">
            <a:extLst>
              <a:ext uri="{FF2B5EF4-FFF2-40B4-BE49-F238E27FC236}">
                <a16:creationId xmlns:a16="http://schemas.microsoft.com/office/drawing/2014/main" id="{E54CEBF7-3898-4DFF-9E1A-244F77EF215A}"/>
              </a:ext>
            </a:extLst>
          </p:cNvPr>
          <p:cNvSpPr>
            <a:spLocks noGrp="1"/>
          </p:cNvSpPr>
          <p:nvPr>
            <p:ph type="pic" idx="1" hasCustomPrompt="1"/>
          </p:nvPr>
        </p:nvSpPr>
        <p:spPr>
          <a:xfrm>
            <a:off x="0" y="0"/>
            <a:ext cx="12192000" cy="6008400"/>
          </a:xfrm>
          <a:solidFill>
            <a:srgbClr val="DAD6D4"/>
          </a:solid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ett foto</a:t>
            </a:r>
          </a:p>
        </p:txBody>
      </p:sp>
      <p:sp>
        <p:nvSpPr>
          <p:cNvPr id="10" name="Rubrik 5">
            <a:extLst>
              <a:ext uri="{FF2B5EF4-FFF2-40B4-BE49-F238E27FC236}">
                <a16:creationId xmlns:a16="http://schemas.microsoft.com/office/drawing/2014/main" id="{68786F1A-134C-4ABC-A96D-EC3CE4D94428}"/>
              </a:ext>
            </a:extLst>
          </p:cNvPr>
          <p:cNvSpPr>
            <a:spLocks noGrp="1"/>
          </p:cNvSpPr>
          <p:nvPr>
            <p:ph type="title"/>
          </p:nvPr>
        </p:nvSpPr>
        <p:spPr>
          <a:xfrm>
            <a:off x="0" y="4320000"/>
            <a:ext cx="8859600" cy="1692000"/>
          </a:xfrm>
          <a:solidFill>
            <a:schemeClr val="tx2">
              <a:alpha val="80000"/>
            </a:schemeClr>
          </a:solidFill>
        </p:spPr>
        <p:txBody>
          <a:bodyPr lIns="216000" anchor="ctr" anchorCtr="0">
            <a:noAutofit/>
          </a:bodyPr>
          <a:lstStyle>
            <a:lvl1pPr>
              <a:defRPr sz="3500" b="1" i="0">
                <a:solidFill>
                  <a:schemeClr val="bg1"/>
                </a:solidFill>
                <a:latin typeface="Arial" panose="020B0604020202020204" pitchFamily="34" charset="0"/>
                <a:cs typeface="Arial" panose="020B0604020202020204" pitchFamily="34" charset="0"/>
              </a:defRPr>
            </a:lvl1pPr>
          </a:lstStyle>
          <a:p>
            <a:r>
              <a:rPr lang="sv-SE"/>
              <a:t>Klicka här för att ändra mall för rubrikformat</a:t>
            </a:r>
          </a:p>
        </p:txBody>
      </p:sp>
      <p:pic>
        <p:nvPicPr>
          <p:cNvPr id="3" name="Bildobjekt 2" descr="LOGO">
            <a:extLst>
              <a:ext uri="{FF2B5EF4-FFF2-40B4-BE49-F238E27FC236}">
                <a16:creationId xmlns:a16="http://schemas.microsoft.com/office/drawing/2014/main" id="{BF0D5059-26DF-C805-16D3-835BC4153A2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6" name="Bildobjekt 5" descr="LOGO">
            <a:extLst>
              <a:ext uri="{FF2B5EF4-FFF2-40B4-BE49-F238E27FC236}">
                <a16:creationId xmlns:a16="http://schemas.microsoft.com/office/drawing/2014/main" id="{BD35DF51-E54E-5357-FE7C-0900A28069E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783BEF9C-CE8F-98B5-4650-C768A9A8EEA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0B682502-F62A-80B2-3FC8-F9C154F0625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32F6602D-D8BD-3F29-06DF-F0A71D8FC74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5839E99A-CEF5-F9D0-5D46-9E9F41D3FC0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4BB09736-58B2-043A-B4CB-EDDF5395F32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CF5C5416-C2CC-0A56-560A-444B0343E26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9630B04E-A153-7210-DA4E-2268D36F42F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16B9440E-27B3-70CF-052F-A501E9CE754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015AA7AF-DD3B-4B2F-850F-A0F4FAC8ACC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59D2FEA8-082E-1D6B-A46E-AAFDD009F31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492D39B4-2A8B-9203-6086-A7055B6E05A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74957D03-13D1-7DEF-8BEB-F5C456AC8AB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A7C8CF97-0175-287A-76AC-94B43255CB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2A73E9F9-B183-1725-E703-DC5C32E84D2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7C146494-2F72-B2E2-1D56-9A0DDC9DAB4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AD7439AF-86A4-4729-88D6-E06F636331B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4E8BE0CB-C405-169F-360A-2A965879E61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6E76E0CE-231F-94C3-3038-CAD9A829D0F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31381518-BEAC-C077-DCC6-01E11EA034F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251C7A7B-625D-57A1-2253-31B86BF52D2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3ED5D1A2-740B-81F3-3DC8-CC5231266DB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50881BF9-47A6-5BF0-A202-907C2BAAEAE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352769887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itel uppe fotobakgrund_Peab">
    <p:spTree>
      <p:nvGrpSpPr>
        <p:cNvPr id="1" name=""/>
        <p:cNvGrpSpPr/>
        <p:nvPr/>
      </p:nvGrpSpPr>
      <p:grpSpPr>
        <a:xfrm>
          <a:off x="0" y="0"/>
          <a:ext cx="0" cy="0"/>
          <a:chOff x="0" y="0"/>
          <a:chExt cx="0" cy="0"/>
        </a:xfrm>
      </p:grpSpPr>
      <p:sp>
        <p:nvSpPr>
          <p:cNvPr id="4" name="Platshållare för bild 2">
            <a:extLst>
              <a:ext uri="{FF2B5EF4-FFF2-40B4-BE49-F238E27FC236}">
                <a16:creationId xmlns:a16="http://schemas.microsoft.com/office/drawing/2014/main" id="{4956D5FE-1A5B-4DEE-91F9-466AC804DE15}"/>
              </a:ext>
            </a:extLst>
          </p:cNvPr>
          <p:cNvSpPr>
            <a:spLocks noGrp="1"/>
          </p:cNvSpPr>
          <p:nvPr>
            <p:ph type="pic" idx="1" hasCustomPrompt="1"/>
          </p:nvPr>
        </p:nvSpPr>
        <p:spPr>
          <a:xfrm>
            <a:off x="0" y="0"/>
            <a:ext cx="12192000" cy="6008400"/>
          </a:xfrm>
          <a:solidFill>
            <a:srgbClr val="DAD6D4"/>
          </a:solid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ett foto</a:t>
            </a:r>
          </a:p>
        </p:txBody>
      </p:sp>
      <p:sp>
        <p:nvSpPr>
          <p:cNvPr id="5" name="Rubrik 5">
            <a:extLst>
              <a:ext uri="{FF2B5EF4-FFF2-40B4-BE49-F238E27FC236}">
                <a16:creationId xmlns:a16="http://schemas.microsoft.com/office/drawing/2014/main" id="{68786F1A-134C-4ABC-A96D-EC3CE4D94428}"/>
              </a:ext>
            </a:extLst>
          </p:cNvPr>
          <p:cNvSpPr>
            <a:spLocks noGrp="1"/>
          </p:cNvSpPr>
          <p:nvPr>
            <p:ph type="title"/>
          </p:nvPr>
        </p:nvSpPr>
        <p:spPr>
          <a:xfrm>
            <a:off x="0" y="878400"/>
            <a:ext cx="8859600" cy="1692000"/>
          </a:xfrm>
          <a:solidFill>
            <a:schemeClr val="tx2">
              <a:alpha val="80000"/>
            </a:schemeClr>
          </a:solidFill>
        </p:spPr>
        <p:txBody>
          <a:bodyPr lIns="216000" anchor="ctr" anchorCtr="0">
            <a:noAutofit/>
          </a:bodyPr>
          <a:lstStyle>
            <a:lvl1pPr>
              <a:defRPr sz="3500" b="1" i="0">
                <a:solidFill>
                  <a:schemeClr val="bg1"/>
                </a:solidFill>
                <a:latin typeface="Arial" panose="020B0604020202020204" pitchFamily="34" charset="0"/>
                <a:cs typeface="Arial" panose="020B0604020202020204" pitchFamily="34" charset="0"/>
              </a:defRPr>
            </a:lvl1pPr>
          </a:lstStyle>
          <a:p>
            <a:r>
              <a:rPr lang="sv-SE"/>
              <a:t>Klicka här för att ändra mall för rubrikformat</a:t>
            </a:r>
          </a:p>
        </p:txBody>
      </p:sp>
      <p:pic>
        <p:nvPicPr>
          <p:cNvPr id="3" name="Bildobjekt 2" descr="LOGO">
            <a:extLst>
              <a:ext uri="{FF2B5EF4-FFF2-40B4-BE49-F238E27FC236}">
                <a16:creationId xmlns:a16="http://schemas.microsoft.com/office/drawing/2014/main" id="{9A19F4BF-04B7-659E-0DE7-EF81D198604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2DB611C2-1788-F501-670C-F6190A21D33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6" name="Bildobjekt 5" descr="LOGO">
            <a:extLst>
              <a:ext uri="{FF2B5EF4-FFF2-40B4-BE49-F238E27FC236}">
                <a16:creationId xmlns:a16="http://schemas.microsoft.com/office/drawing/2014/main" id="{C788A840-7E9E-42DD-BA17-5E84233E929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2BF20D96-13E5-F201-96CF-592F02D7D78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B7B69464-2614-D649-3176-8CFE9C80AD9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5E66FB1F-1C0B-8B0F-F2E4-65C8A6113FA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4EB52B9E-B92B-C3FE-5B06-2567CCE5B9A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F3E73A59-99EF-7E61-9F96-58C9D541707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DB1E3F11-B5E5-518F-189B-9D9BFA2FFA3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B1DFD1AA-6998-BB99-D606-D4731D868D2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FF86EF9F-0E51-A096-300B-6883DD10EB3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8487B39E-9800-70AD-EB1B-38A15BC2F33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476AE0EF-2010-0941-8CCF-4A503E113C8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45EA22F4-9FB6-20FA-E0D9-F88A407F16C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BCC5B0C8-A8F7-99AE-ACA6-706A162F27E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A901173A-E341-41A6-6557-BE938D59F1C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9EE99D5D-E663-A518-7770-63E7ADC1C88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AD221E69-40A8-7069-F70E-3324CF7BAC5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8294D3A4-C36E-8443-0CFB-0C9EA24CB04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9209F2AD-BA64-705F-E979-18FF38E232F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3C8E6BC4-EE97-B6AE-8EC2-C704A26BD94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3EE8767F-96FE-326A-A895-60ACC9F86C4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8F77A30F-387C-3649-51A4-96B853F8BC3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36D1EDE4-AB3F-976F-E272-399764AFE8C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40116012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itel undertext fotobakgrund_Peab">
    <p:spTree>
      <p:nvGrpSpPr>
        <p:cNvPr id="1" name=""/>
        <p:cNvGrpSpPr/>
        <p:nvPr/>
      </p:nvGrpSpPr>
      <p:grpSpPr>
        <a:xfrm>
          <a:off x="0" y="0"/>
          <a:ext cx="0" cy="0"/>
          <a:chOff x="0" y="0"/>
          <a:chExt cx="0" cy="0"/>
        </a:xfrm>
      </p:grpSpPr>
      <p:sp>
        <p:nvSpPr>
          <p:cNvPr id="7" name="Platshållare för bild 2">
            <a:extLst>
              <a:ext uri="{FF2B5EF4-FFF2-40B4-BE49-F238E27FC236}">
                <a16:creationId xmlns:a16="http://schemas.microsoft.com/office/drawing/2014/main" id="{4956D5FE-1A5B-4DEE-91F9-466AC804DE15}"/>
              </a:ext>
            </a:extLst>
          </p:cNvPr>
          <p:cNvSpPr>
            <a:spLocks noGrp="1"/>
          </p:cNvSpPr>
          <p:nvPr>
            <p:ph type="pic" idx="1" hasCustomPrompt="1"/>
          </p:nvPr>
        </p:nvSpPr>
        <p:spPr>
          <a:xfrm>
            <a:off x="0" y="0"/>
            <a:ext cx="12192000" cy="6008400"/>
          </a:xfrm>
          <a:solidFill>
            <a:srgbClr val="DAD6D4"/>
          </a:solid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ett foto</a:t>
            </a:r>
          </a:p>
        </p:txBody>
      </p:sp>
      <p:sp>
        <p:nvSpPr>
          <p:cNvPr id="6" name="Rubrik 5">
            <a:extLst>
              <a:ext uri="{FF2B5EF4-FFF2-40B4-BE49-F238E27FC236}">
                <a16:creationId xmlns:a16="http://schemas.microsoft.com/office/drawing/2014/main" id="{68786F1A-134C-4ABC-A96D-EC3CE4D94428}"/>
              </a:ext>
            </a:extLst>
          </p:cNvPr>
          <p:cNvSpPr>
            <a:spLocks noGrp="1"/>
          </p:cNvSpPr>
          <p:nvPr>
            <p:ph type="title"/>
          </p:nvPr>
        </p:nvSpPr>
        <p:spPr>
          <a:xfrm>
            <a:off x="0" y="3024000"/>
            <a:ext cx="4867200" cy="2257200"/>
          </a:xfrm>
          <a:solidFill>
            <a:schemeClr val="tx2">
              <a:alpha val="80000"/>
            </a:schemeClr>
          </a:solidFill>
        </p:spPr>
        <p:txBody>
          <a:bodyPr lIns="216000" tIns="216000" anchor="t" anchorCtr="0">
            <a:noAutofit/>
          </a:bodyPr>
          <a:lstStyle>
            <a:lvl1pPr>
              <a:defRPr sz="3000" b="1" i="0">
                <a:solidFill>
                  <a:schemeClr val="bg1"/>
                </a:solidFill>
                <a:latin typeface="Arial" panose="020B0604020202020204" pitchFamily="34" charset="0"/>
                <a:cs typeface="Arial" panose="020B0604020202020204" pitchFamily="34" charset="0"/>
              </a:defRPr>
            </a:lvl1pPr>
          </a:lstStyle>
          <a:p>
            <a:r>
              <a:rPr lang="sv-SE"/>
              <a:t>Klicka här för att ändra mall för rubrikformat</a:t>
            </a:r>
          </a:p>
        </p:txBody>
      </p:sp>
      <p:sp>
        <p:nvSpPr>
          <p:cNvPr id="8" name="Platshållare för text 2">
            <a:extLst>
              <a:ext uri="{FF2B5EF4-FFF2-40B4-BE49-F238E27FC236}">
                <a16:creationId xmlns:a16="http://schemas.microsoft.com/office/drawing/2014/main" id="{CA378062-BA39-4F88-B352-1894279C1424}"/>
              </a:ext>
            </a:extLst>
          </p:cNvPr>
          <p:cNvSpPr>
            <a:spLocks noGrp="1"/>
          </p:cNvSpPr>
          <p:nvPr>
            <p:ph type="body" sz="quarter" idx="10"/>
          </p:nvPr>
        </p:nvSpPr>
        <p:spPr>
          <a:xfrm>
            <a:off x="0" y="3553538"/>
            <a:ext cx="4868400" cy="1727662"/>
          </a:xfrm>
          <a:noFill/>
        </p:spPr>
        <p:txBody>
          <a:bodyPr lIns="216000" tIns="216000">
            <a:noAutofit/>
          </a:bodyPr>
          <a:lstStyle>
            <a:lvl1pPr marL="216000" indent="-216000">
              <a:buFont typeface="Arial" panose="020B0604020202020204" pitchFamily="34" charset="0"/>
              <a:buChar char="•"/>
              <a:defRPr sz="1800">
                <a:solidFill>
                  <a:schemeClr val="bg1"/>
                </a:solidFill>
              </a:defRPr>
            </a:lvl1pPr>
            <a:lvl2pPr marL="0">
              <a:defRPr sz="1600">
                <a:solidFill>
                  <a:schemeClr val="bg1"/>
                </a:solidFill>
              </a:defRPr>
            </a:lvl2pPr>
            <a:lvl3pPr>
              <a:defRPr sz="1400">
                <a:solidFill>
                  <a:schemeClr val="bg1"/>
                </a:solidFill>
              </a:defRPr>
            </a:lvl3pPr>
            <a:lvl4pPr>
              <a:defRPr sz="1200">
                <a:solidFill>
                  <a:schemeClr val="bg1"/>
                </a:solidFill>
              </a:defRPr>
            </a:lvl4pPr>
            <a:lvl5pPr marL="1828800" indent="0">
              <a:buNone/>
              <a:defRPr sz="1200">
                <a:solidFill>
                  <a:schemeClr val="bg1"/>
                </a:solidFill>
              </a:defRPr>
            </a:lvl5pPr>
          </a:lstStyle>
          <a:p>
            <a:pPr lvl="0"/>
            <a:r>
              <a:rPr lang="sv-SE"/>
              <a:t>Klicka här för att ändra format på bakgrundstexten</a:t>
            </a:r>
          </a:p>
          <a:p>
            <a:pPr lvl="1"/>
            <a:r>
              <a:rPr lang="sv-SE"/>
              <a:t>Nivå två</a:t>
            </a:r>
          </a:p>
        </p:txBody>
      </p:sp>
      <p:pic>
        <p:nvPicPr>
          <p:cNvPr id="3" name="Bildobjekt 2" descr="LOGO">
            <a:extLst>
              <a:ext uri="{FF2B5EF4-FFF2-40B4-BE49-F238E27FC236}">
                <a16:creationId xmlns:a16="http://schemas.microsoft.com/office/drawing/2014/main" id="{02321D52-9B62-1118-77DD-FCC65F8A744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9A0A6D0B-B01F-5664-EE06-DA6B0B1A96A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 name="Bildobjekt 3" descr="LOGO">
            <a:extLst>
              <a:ext uri="{FF2B5EF4-FFF2-40B4-BE49-F238E27FC236}">
                <a16:creationId xmlns:a16="http://schemas.microsoft.com/office/drawing/2014/main" id="{2F98738D-8B26-5428-84BB-C6D5ADC041B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F8B2A424-F4D7-3709-6818-4FEE9EFC593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B1E0F7E0-6D2A-79D5-1134-FA23EE6F60A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FC8B0940-8662-B034-C0B6-18E8134B735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ACF43330-D0B8-BEFF-6B8B-69D5FA127F3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81D4C4A0-BD2E-7C5F-657C-3E993433379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7E00485A-0002-EF1D-A2BE-BB4A5910473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F570E4C9-F0DB-B406-09CF-F23B48D4E65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577F09E5-1E90-5D2E-0E03-99E471E5F75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8E29BDDD-0059-F993-013C-8AC37F8448F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5F6EDAA3-97A5-ACC4-EAB2-BACA1DE5605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1542314D-7AEA-5453-5845-AF35A94ABF8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A9EAA27F-F25E-BBE1-9417-4BFF8901C6E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CE9B5AF3-5984-23E0-3A05-8E548B05C99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56E91AA0-7F14-8BC7-1654-ACC07732C88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5662EDC2-7B6B-6E73-A33B-1BA8B820351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81A109D3-3A79-5815-AE53-A3EDBA588E2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54D3A6F9-FE64-3A2E-3E8F-AB2338184D8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FDB4499F-B513-B5A7-5409-1B4025602CB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F1AEB053-819F-9340-66EE-D2848781B27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A5ABFDD0-E32D-4CE5-6C01-270B7C4CB64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B746FF79-664D-A713-7D61-D26E1E624E5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9301717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Två delar Bild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bild 6"/>
          <p:cNvSpPr>
            <a:spLocks noGrp="1"/>
          </p:cNvSpPr>
          <p:nvPr>
            <p:ph type="pic" sz="quarter" idx="11"/>
          </p:nvPr>
        </p:nvSpPr>
        <p:spPr>
          <a:xfrm>
            <a:off x="6321600" y="1490400"/>
            <a:ext cx="5079600" cy="4518000"/>
          </a:xfrm>
        </p:spPr>
        <p:txBody>
          <a:bodyPr/>
          <a:lstStyle>
            <a:lvl1pPr marL="0" indent="0">
              <a:buNone/>
              <a:defRPr/>
            </a:lvl1pPr>
          </a:lstStyle>
          <a:p>
            <a:r>
              <a:rPr lang="sv-SE"/>
              <a:t>Klicka på ikonen för att lägga till en bild</a:t>
            </a:r>
          </a:p>
        </p:txBody>
      </p:sp>
      <p:pic>
        <p:nvPicPr>
          <p:cNvPr id="4" name="Bildobjekt 3" descr="LOGO">
            <a:extLst>
              <a:ext uri="{FF2B5EF4-FFF2-40B4-BE49-F238E27FC236}">
                <a16:creationId xmlns:a16="http://schemas.microsoft.com/office/drawing/2014/main" id="{29246730-495A-3A62-8F97-2FDACF1E5EA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CC7A60D1-6F68-0DE9-B7DF-7A2B85DACA5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B94634D3-94E8-A119-2874-219BEEF07D9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AA6436B5-3E25-9266-7793-D5F369DE1DA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03D08EDD-FC13-F716-01CE-6C428BC57CF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39558B5A-FF21-9845-675A-F386FD26F0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D95A782C-D3A5-0619-A887-4E7CF53F59B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0221CD57-9B59-9548-43B6-B782CE2136B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2740E4DC-B90F-E795-86B6-F71582696B7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41CB8D4C-8B3D-C4CE-61D4-58B312FFB24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3E6E9182-528F-4718-8A72-C2CF53D60E4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32B292D3-9EE5-C0BF-1C41-52146DB0CC9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74CBD6A5-7C63-9512-D0DF-F9F06F53571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9D1B85E3-0512-0A10-338B-0035100C1B1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89668AB4-935F-0493-AED7-772B887B927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F18DAAA0-1D29-0FBF-DB50-CB2036651AF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9A5C31EE-3537-2833-823B-18801268646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C2AB2ADC-F8F0-9F82-F35C-846E93B9826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395917BF-F68D-9BB1-00BB-CC415DC6B37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9A59DF53-59F4-A848-9210-7F5FFEFEA6F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F58653C2-4481-4635-C5E4-D389BAF6568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5C3CDA50-70B8-40EA-A601-92925BB19C8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1FD8CEE8-6EF5-3846-E838-DBC3D02D373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DCCD05C4-715A-0662-85FE-81CD1141BE7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334950778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Två delar Bild orange_Peab">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6F3B19D-3DB5-46E7-BCCD-15CF22A675F6}"/>
              </a:ext>
            </a:extLst>
          </p:cNvPr>
          <p:cNvSpPr/>
          <p:nvPr/>
        </p:nvSpPr>
        <p:spPr bwMode="auto">
          <a:xfrm>
            <a:off x="0" y="0"/>
            <a:ext cx="12192000" cy="6008400"/>
          </a:xfrm>
          <a:prstGeom prst="rect">
            <a:avLst/>
          </a:prstGeom>
          <a:solidFill>
            <a:srgbClr val="FBE0D6"/>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bild 6"/>
          <p:cNvSpPr>
            <a:spLocks noGrp="1"/>
          </p:cNvSpPr>
          <p:nvPr>
            <p:ph type="pic" sz="quarter" idx="11"/>
          </p:nvPr>
        </p:nvSpPr>
        <p:spPr>
          <a:xfrm>
            <a:off x="6321600" y="1490400"/>
            <a:ext cx="5079600" cy="4518000"/>
          </a:xfrm>
        </p:spPr>
        <p:txBody>
          <a:bodyPr/>
          <a:lstStyle>
            <a:lvl1pPr marL="0" indent="0">
              <a:buNone/>
              <a:defRPr/>
            </a:lvl1pPr>
          </a:lstStyle>
          <a:p>
            <a:r>
              <a:rPr lang="sv-SE"/>
              <a:t>Klicka på ikonen för att lägga till en bild</a:t>
            </a:r>
          </a:p>
        </p:txBody>
      </p:sp>
      <p:pic>
        <p:nvPicPr>
          <p:cNvPr id="4" name="Bildobjekt 3" descr="LOGO">
            <a:extLst>
              <a:ext uri="{FF2B5EF4-FFF2-40B4-BE49-F238E27FC236}">
                <a16:creationId xmlns:a16="http://schemas.microsoft.com/office/drawing/2014/main" id="{69B9C908-6D34-772E-20E0-72F8401D602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357FFD21-CB0C-F81C-0670-0BE03432D3E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1672ACA7-257B-A31E-ED3C-67D2D8C72F3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149B82FA-9D32-5545-5A31-88040E2647F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A7604C0F-6411-5A31-A3A4-7259679652A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4EF3DE99-34AA-0CD7-F418-9162A30E850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038AA825-5831-9C0E-0995-480343F3461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99A0AF17-83BB-C39F-A3E7-DDE49E778C8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8D88E15D-2CD6-FB2B-3472-ADF7D7F4536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27648029-373D-5191-313F-0AA896ED81E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3576B4E4-4ACA-A5B4-D569-5844967109D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6A7F0AEE-6723-984E-4094-445F5BCFF7B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3453D126-B6A3-01EC-B2DB-F5AD711E4C2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C6CBCF0F-324C-DA6F-86B7-EC7011DB7A0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C268E4CD-53B5-C3A3-38CC-F3664BCCBAF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A2489F8E-A18D-CADE-F6EB-DE7466C1EEB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6F5CDF1F-1A56-59DE-A4B7-7571CDBC664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CC12BAB1-DD6D-F4C7-9397-E2E822422D3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56EAE1D4-0D7F-D280-E3C9-C6C50978FB6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688ABD31-7843-3E50-52F2-EA68F643A46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CF8AD5A1-11F9-60CC-886B-F8434DFDFD1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C59268D3-F0AB-0FDB-C5B1-A350A42A61D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DDC15308-E42B-990B-718D-59AC2EC0457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4D68C5AF-040E-20DD-48C1-70604AE932F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61794949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Två delar Bild grå_Peab">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17EDEEEA-E3DB-48DE-B53C-61BF2F47644F}"/>
              </a:ext>
            </a:extLst>
          </p:cNvPr>
          <p:cNvSpPr/>
          <p:nvPr/>
        </p:nvSpPr>
        <p:spPr bwMode="auto">
          <a:xfrm>
            <a:off x="0" y="0"/>
            <a:ext cx="12193200" cy="6008400"/>
          </a:xfrm>
          <a:prstGeom prst="rect">
            <a:avLst/>
          </a:prstGeom>
          <a:solidFill>
            <a:srgbClr val="EBE9E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bild 6"/>
          <p:cNvSpPr>
            <a:spLocks noGrp="1"/>
          </p:cNvSpPr>
          <p:nvPr>
            <p:ph type="pic" sz="quarter" idx="11"/>
          </p:nvPr>
        </p:nvSpPr>
        <p:spPr>
          <a:xfrm>
            <a:off x="6321600" y="1490400"/>
            <a:ext cx="5079600" cy="4518000"/>
          </a:xfrm>
        </p:spPr>
        <p:txBody>
          <a:bodyPr/>
          <a:lstStyle>
            <a:lvl1pPr marL="0" indent="0">
              <a:buNone/>
              <a:defRPr/>
            </a:lvl1pPr>
          </a:lstStyle>
          <a:p>
            <a:r>
              <a:rPr lang="sv-SE"/>
              <a:t>Klicka på ikonen för att lägga till en bild</a:t>
            </a:r>
          </a:p>
        </p:txBody>
      </p:sp>
      <p:pic>
        <p:nvPicPr>
          <p:cNvPr id="4" name="Bildobjekt 3" descr="LOGO">
            <a:extLst>
              <a:ext uri="{FF2B5EF4-FFF2-40B4-BE49-F238E27FC236}">
                <a16:creationId xmlns:a16="http://schemas.microsoft.com/office/drawing/2014/main" id="{3723BBFE-8D0F-C7E3-D4B7-011ED0BD777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B4B99E33-5E12-B2F2-1B9C-7F1B3E6C4F8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39F2CCC0-E431-0F9B-0620-B6A769093AF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FA0977AC-003E-C1CE-9F7D-A767160DBE0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E6F41584-3726-EBE4-3DF8-BBC3C8C81AD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79C14E8C-A420-E5C7-1C46-1EB5453EEE8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FAA309AC-30A5-7FD9-D66E-D5D2CF920B4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73A416BC-855B-DA7E-C535-E9E3D511D92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BB3D6D3C-80A6-FEC4-A9A2-B989B206B5B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28F0CAD3-BAFE-A2C0-3E94-B01DBDDA8C3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B1FA484A-0072-154F-41EE-B93D03706CF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509A675A-8B7D-020C-A86C-6B5F827E883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50A80CD5-8736-A195-AB23-6A53C0433A0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18B5D96F-E4D9-7B08-59BF-64D762B29F1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D0EC5DDC-925F-C990-1152-B3D26AA4F47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1C2B5A44-0699-561E-B724-C28E19CCCF6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E2AFB3BF-2384-7B80-E588-3BBBA7FE645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56BAEA17-8EC3-61CB-0092-9791D4A8A18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ECF76AA1-7850-0196-D68C-F55F5703668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FAC3DA8D-EC54-F778-012A-EF38071588B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2DC4158A-24B7-C9C9-BCD8-3120FEAB88C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376CEF13-6D4A-9B87-5BCF-459C25E04DE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F298F432-9AEF-ED16-F00D-5E286B8F3A4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DA5EA936-788E-CB7A-D09A-10130205145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17359812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Två delar Bild turkos_Peab">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87B49E6-C30E-493E-9A50-CB05C545BBB9}"/>
              </a:ext>
            </a:extLst>
          </p:cNvPr>
          <p:cNvSpPr/>
          <p:nvPr/>
        </p:nvSpPr>
        <p:spPr bwMode="auto">
          <a:xfrm>
            <a:off x="0" y="0"/>
            <a:ext cx="12193200" cy="6008400"/>
          </a:xfrm>
          <a:prstGeom prst="rect">
            <a:avLst/>
          </a:prstGeom>
          <a:solidFill>
            <a:srgbClr val="D7EAE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bild 6"/>
          <p:cNvSpPr>
            <a:spLocks noGrp="1"/>
          </p:cNvSpPr>
          <p:nvPr>
            <p:ph type="pic" sz="quarter" idx="11"/>
          </p:nvPr>
        </p:nvSpPr>
        <p:spPr>
          <a:xfrm>
            <a:off x="6321600" y="1490400"/>
            <a:ext cx="5079600" cy="4518000"/>
          </a:xfrm>
        </p:spPr>
        <p:txBody>
          <a:bodyPr/>
          <a:lstStyle>
            <a:lvl1pPr marL="0" indent="0">
              <a:buNone/>
              <a:defRPr/>
            </a:lvl1pPr>
          </a:lstStyle>
          <a:p>
            <a:r>
              <a:rPr lang="sv-SE"/>
              <a:t>Klicka på ikonen för att lägga till en bild</a:t>
            </a:r>
          </a:p>
        </p:txBody>
      </p:sp>
      <p:pic>
        <p:nvPicPr>
          <p:cNvPr id="4" name="Bildobjekt 3" descr="LOGO">
            <a:extLst>
              <a:ext uri="{FF2B5EF4-FFF2-40B4-BE49-F238E27FC236}">
                <a16:creationId xmlns:a16="http://schemas.microsoft.com/office/drawing/2014/main" id="{7ABA26A5-501B-7D61-6B48-D575809CBD4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43254529-0419-7572-36AF-66AA3B4EA66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EB13F4D4-95D4-62DF-2AD8-3DA0607A558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C4DF2A6B-AD9E-B6F5-E81A-2D20467B203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3E17D68E-13E6-D0E7-B174-2C65B6EF5D3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3C8694EE-3E54-94D4-BAD1-5EDDA32441C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A26C4D14-1A1C-87AA-0737-63BBFC67542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04195016-CB1C-EC1C-CB87-7F275287BDE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070AA539-4B43-3C70-D647-379CDB2899B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B5608A16-FD0B-16E5-F46B-C3418E8D80C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E32F21FA-8834-9815-533A-2615C4991BB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FB4D6597-9B6D-1060-54F1-E396F3052FF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7CBC94A9-D20C-8F74-8FE1-49F1CF1BDA5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A928BED8-DB0A-C99D-3738-C3CF0BD6914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4D02CF09-CC6F-7380-3816-F310C0D14CA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3FB074E4-344A-40A7-2C2F-ACE11A6A0A5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D9C23FFB-9663-78B6-651A-5E995948005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57E9A0BA-FAED-3BBD-2452-B84E0A53568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60C51C43-55A1-88CB-0928-6C484F5B867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442ECC5F-3955-C006-51C0-A0EC96F52CB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AE5915A2-5238-5D28-4CAD-50C6D0F52ED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6B014ADF-491B-5DB1-72E4-511CC462162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75EB3059-E53E-07FA-2692-1CDD359D12A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365D4DB7-99A9-0881-7942-E06525F464F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67854247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Två delar Diagram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iagram 3"/>
          <p:cNvSpPr>
            <a:spLocks noGrp="1"/>
          </p:cNvSpPr>
          <p:nvPr>
            <p:ph type="chart" sz="quarter" idx="11"/>
          </p:nvPr>
        </p:nvSpPr>
        <p:spPr>
          <a:xfrm>
            <a:off x="6321600" y="1490400"/>
            <a:ext cx="5079600" cy="4518000"/>
          </a:xfrm>
        </p:spPr>
        <p:txBody>
          <a:bodyPr/>
          <a:lstStyle>
            <a:lvl1pPr marL="0" indent="0">
              <a:buNone/>
              <a:defRPr/>
            </a:lvl1pPr>
          </a:lstStyle>
          <a:p>
            <a:r>
              <a:rPr lang="sv-SE"/>
              <a:t>Klicka på ikonen för att lägga till ett diagram</a:t>
            </a:r>
          </a:p>
        </p:txBody>
      </p:sp>
      <p:pic>
        <p:nvPicPr>
          <p:cNvPr id="5" name="Bildobjekt 4" descr="LOGO">
            <a:extLst>
              <a:ext uri="{FF2B5EF4-FFF2-40B4-BE49-F238E27FC236}">
                <a16:creationId xmlns:a16="http://schemas.microsoft.com/office/drawing/2014/main" id="{BFFB2DC2-48AA-25CE-2AF0-1E334D92090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DF8CF3E7-7C08-FDD3-AED0-62D9772B024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E65511BD-6002-8334-E588-B62A1873E07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A3A611F3-9156-470F-07FE-C8C21464816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E3F2EAF4-E890-E1BB-0486-E92B6DC99F4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B7177ED6-12DB-8447-7FCF-B96CEE4B1EC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50D438D9-90DC-FB3B-B928-53248409F03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04FB4AF3-1383-A11C-0C94-E17D1A066D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5DFD2887-BB2E-2E5D-97EF-600CA1433EA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C02EBD95-5052-C2D9-47D4-2A3FC97A140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BA03D334-2813-D34F-93B3-5BC449EE82E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F60D605E-C781-D7F4-90C9-D1A331F1B85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BE7AE088-E6A7-7970-C2A8-B4020E7A914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5F1650EA-23DE-96FB-02BF-9E0AFD3A675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55F376EE-DD33-B391-D3E9-F704BB4B517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973EC7C1-5D04-3F97-4ACB-5E44FA25490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FBD6109E-AA2B-CC44-91A6-7C46981A84C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E17329A3-3F2C-A21E-C334-29B9AAA89B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92C6CFE5-4E21-DFD0-CE8C-0F345DB716B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C28CBBF1-D151-B172-3270-E2575372D2C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AC9F41B2-DDD9-8C99-A3C7-9F803D36AF2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4E50D9BC-ED31-B397-F4DE-6C1EAD58CB8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A5E8527E-B0FB-B973-FDEC-285124BDA19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8F5FCB10-2900-9D50-F986-4C2BA0F8E56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007739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Två delar Diagram orange_Peab">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66F3B19D-3DB5-46E7-BCCD-15CF22A675F6}"/>
              </a:ext>
            </a:extLst>
          </p:cNvPr>
          <p:cNvSpPr/>
          <p:nvPr/>
        </p:nvSpPr>
        <p:spPr bwMode="auto">
          <a:xfrm>
            <a:off x="0" y="0"/>
            <a:ext cx="12192000" cy="6008400"/>
          </a:xfrm>
          <a:prstGeom prst="rect">
            <a:avLst/>
          </a:prstGeom>
          <a:solidFill>
            <a:srgbClr val="FBE0D6"/>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diagram 3"/>
          <p:cNvSpPr>
            <a:spLocks noGrp="1"/>
          </p:cNvSpPr>
          <p:nvPr>
            <p:ph type="chart" sz="quarter" idx="11"/>
          </p:nvPr>
        </p:nvSpPr>
        <p:spPr>
          <a:xfrm>
            <a:off x="6321600" y="1490400"/>
            <a:ext cx="5079600" cy="4518000"/>
          </a:xfrm>
        </p:spPr>
        <p:txBody>
          <a:bodyPr/>
          <a:lstStyle>
            <a:lvl1pPr marL="0" indent="0">
              <a:buNone/>
              <a:defRPr/>
            </a:lvl1pPr>
          </a:lstStyle>
          <a:p>
            <a:r>
              <a:rPr lang="sv-SE"/>
              <a:t>Klicka på ikonen för att lägga till ett diagram</a:t>
            </a:r>
          </a:p>
        </p:txBody>
      </p:sp>
      <p:pic>
        <p:nvPicPr>
          <p:cNvPr id="4" name="Bildobjekt 3" descr="LOGO">
            <a:extLst>
              <a:ext uri="{FF2B5EF4-FFF2-40B4-BE49-F238E27FC236}">
                <a16:creationId xmlns:a16="http://schemas.microsoft.com/office/drawing/2014/main" id="{1555B772-EC5A-8243-BBB7-808FD1B2A21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80BF0D16-7D11-27E9-3F87-C3DDD5013C5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5DF51F37-EE74-57E4-6A61-F4F3BD4038A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EE593957-754E-CC86-4A49-A6A4F2058D3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01C2309F-9B0A-A5E5-5D88-0E31E5C7637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9D07BBA3-5127-470A-6A9A-15BDFF4EF33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573045F4-0740-5DF4-31E2-771DDAADE44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BE87B906-7848-E6AE-2F8E-91CC7254309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EECBD3E5-3788-B9CA-9E3E-6905901EED0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3230E1B9-090A-1AD3-DBC2-588BAA44712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8B54F01A-AF0C-B064-D32D-B8AB8E9A8AB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DD0ED4D6-29E3-A8F6-F41E-048937FD9D6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BEDAE517-B897-5042-D2A8-10B2E74686D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DD1054AC-C612-7AB2-1D38-7E4C0600B05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BBC3E6B1-4637-D893-B233-B70397CF7A3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247DFB6E-3B54-387F-627E-5424FD4BA8C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D94E2D2C-3BCB-7D2F-7C11-C30F80833E2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3AFE53D2-C0FC-24FE-2567-F92708D841F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74716556-3434-A9B1-8F3C-942017368C7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11046056-B6D4-F6EC-9BE1-A7533B2927F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C21D660A-EBF4-1674-03B3-FCB870EE0EE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6F209A0B-A851-AC8D-2E9A-D2DDBBA0C14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D109578E-B71D-878A-2D89-E7ED69A3171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16D9EB5C-1B91-B9AF-5C31-4CBBEC2096F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24486356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Två delar Diagram grå_Peab">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7EDEEEA-E3DB-48DE-B53C-61BF2F47644F}"/>
              </a:ext>
            </a:extLst>
          </p:cNvPr>
          <p:cNvSpPr/>
          <p:nvPr/>
        </p:nvSpPr>
        <p:spPr bwMode="auto">
          <a:xfrm>
            <a:off x="0" y="0"/>
            <a:ext cx="12193200" cy="6008400"/>
          </a:xfrm>
          <a:prstGeom prst="rect">
            <a:avLst/>
          </a:prstGeom>
          <a:solidFill>
            <a:srgbClr val="EBE9E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iagram 3"/>
          <p:cNvSpPr>
            <a:spLocks noGrp="1"/>
          </p:cNvSpPr>
          <p:nvPr>
            <p:ph type="chart" sz="quarter" idx="11"/>
          </p:nvPr>
        </p:nvSpPr>
        <p:spPr>
          <a:xfrm>
            <a:off x="6321600" y="1490400"/>
            <a:ext cx="5079600" cy="4518000"/>
          </a:xfrm>
        </p:spPr>
        <p:txBody>
          <a:bodyPr/>
          <a:lstStyle>
            <a:lvl1pPr marL="0" indent="0">
              <a:buNone/>
              <a:defRPr/>
            </a:lvl1pPr>
          </a:lstStyle>
          <a:p>
            <a:r>
              <a:rPr lang="sv-SE"/>
              <a:t>Klicka på ikonen för att lägga till ett diagram</a:t>
            </a:r>
          </a:p>
        </p:txBody>
      </p:sp>
      <p:pic>
        <p:nvPicPr>
          <p:cNvPr id="4" name="Bildobjekt 3" descr="LOGO">
            <a:extLst>
              <a:ext uri="{FF2B5EF4-FFF2-40B4-BE49-F238E27FC236}">
                <a16:creationId xmlns:a16="http://schemas.microsoft.com/office/drawing/2014/main" id="{823FDB8E-F785-7739-9809-CE80EF2741D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D842C081-779D-E355-55CD-89E03B947D3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4F927F94-3AAF-15DC-F2EC-4E96AE0FAE2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99DB6210-08A7-1982-3E0E-AE4D01F39F0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CB913962-7157-E5F4-FFD5-2FBD4A853B3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103AF7AB-ED27-65D9-EE56-8CA81292804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F8E2773C-5CC3-6708-1ED7-D5BFD6B8BE8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07C55F37-5164-9B57-9E24-3591E5201E1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41867AC8-337F-59F3-A72E-A96887D6D78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030613AB-5890-31C6-81E3-324FF7C7A7E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5A10F706-7952-245A-7BC5-2179FBD08BB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CB63FC27-DB3C-0373-9D70-4D651B295E5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E39F1BED-7E42-70AD-92F9-7A585EF2FCA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3CA3FD7F-7AF7-DE09-8601-059C1A48C08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031673D3-1807-05A9-3843-66D5DDE6FB8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980E8E51-F772-5183-9D32-18BBCFB25F5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B62F388B-9790-1F09-2B6E-E6E710D1EFA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08C7A310-8A04-CFE9-B04F-33D2FB5AAC0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9A3DF536-F294-1B93-7E6D-134693F89BD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7D9ADF98-2A92-CA31-E181-A734EBA5857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1EC93FA0-FBD5-9C70-D5DE-3991A87F236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0BECA88B-CC12-D134-042A-FD160E11A5E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0F0C1099-1F46-492F-A7D6-B2A076ED4F1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6A7C3661-A9D3-84E6-C887-39F23B03C07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25635518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Två delar Diagram turkos_Peab">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87B49E6-C30E-493E-9A50-CB05C545BBB9}"/>
              </a:ext>
            </a:extLst>
          </p:cNvPr>
          <p:cNvSpPr/>
          <p:nvPr/>
        </p:nvSpPr>
        <p:spPr bwMode="auto">
          <a:xfrm>
            <a:off x="0" y="0"/>
            <a:ext cx="12193200" cy="6008400"/>
          </a:xfrm>
          <a:prstGeom prst="rect">
            <a:avLst/>
          </a:prstGeom>
          <a:solidFill>
            <a:srgbClr val="D7EAE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iagram 3"/>
          <p:cNvSpPr>
            <a:spLocks noGrp="1"/>
          </p:cNvSpPr>
          <p:nvPr>
            <p:ph type="chart" sz="quarter" idx="11"/>
          </p:nvPr>
        </p:nvSpPr>
        <p:spPr>
          <a:xfrm>
            <a:off x="6321600" y="1490400"/>
            <a:ext cx="5079600" cy="4518000"/>
          </a:xfrm>
        </p:spPr>
        <p:txBody>
          <a:bodyPr/>
          <a:lstStyle>
            <a:lvl1pPr marL="0" indent="0">
              <a:buNone/>
              <a:defRPr/>
            </a:lvl1pPr>
          </a:lstStyle>
          <a:p>
            <a:r>
              <a:rPr lang="sv-SE"/>
              <a:t>Klicka på ikonen för att lägga till ett diagram</a:t>
            </a:r>
          </a:p>
        </p:txBody>
      </p:sp>
      <p:pic>
        <p:nvPicPr>
          <p:cNvPr id="4" name="Bildobjekt 3" descr="LOGO">
            <a:extLst>
              <a:ext uri="{FF2B5EF4-FFF2-40B4-BE49-F238E27FC236}">
                <a16:creationId xmlns:a16="http://schemas.microsoft.com/office/drawing/2014/main" id="{5372B705-1482-1A8A-7570-5F4ABF30D56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19EC2F77-1208-4B5B-68DD-5E49477576E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250DB594-974F-1FBB-0BE8-C8C989F6288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866A775C-7514-3E0F-03E0-FE2B4D0A33F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CE3B7672-7CF3-55F7-678C-D07242D6288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625BC379-95C0-1F57-FD2C-EE641CF8940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4A8EE88F-BB72-D890-A0E1-32111B36BD3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4DA48E88-6236-0018-6045-1DAD5369557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3F3D5179-522B-69AF-42F2-3F69BEB866D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31063110-5BDC-5B4B-F110-01EE9AE41FA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4F63CCC0-DD22-643E-0769-99582481A96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C60B9BFB-EB74-5A8F-7F92-CAA8DE25444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9A0BF772-0202-39DB-881E-413CCCB3B59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020A53F6-9E73-4BCE-3F51-DF17BF2372D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80A73846-3689-2150-A1C4-FCE8211CACD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970504CF-E62F-1B5E-44FE-3370B6E248F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C273C004-7452-17F7-7EF5-32336156A35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6C231561-0581-53D5-240C-75A6621E194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97A178D5-5169-D1D8-8DF1-5B188664B6B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90243B6D-2F49-18EC-8258-3A23B85422E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6FA1A01F-820C-9772-22E3-A29033D1F64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1274DDED-DC65-3F92-1F84-CB68A1BDEA1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B8244330-14DD-6EEE-2D8F-994265EB423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708CB624-267F-2AC3-C480-433D6CB6125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81064334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Två delar Tabell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tabell 7"/>
          <p:cNvSpPr>
            <a:spLocks noGrp="1"/>
          </p:cNvSpPr>
          <p:nvPr>
            <p:ph type="tbl" sz="quarter" idx="11"/>
          </p:nvPr>
        </p:nvSpPr>
        <p:spPr>
          <a:xfrm>
            <a:off x="6321600" y="1490400"/>
            <a:ext cx="5079600" cy="4518000"/>
          </a:xfrm>
        </p:spPr>
        <p:txBody>
          <a:bodyPr/>
          <a:lstStyle>
            <a:lvl1pPr marL="0" indent="0">
              <a:buNone/>
              <a:defRPr/>
            </a:lvl1pPr>
          </a:lstStyle>
          <a:p>
            <a:r>
              <a:rPr lang="sv-SE"/>
              <a:t>Klicka på ikonen för att lägga till en tabell</a:t>
            </a:r>
          </a:p>
        </p:txBody>
      </p:sp>
      <p:pic>
        <p:nvPicPr>
          <p:cNvPr id="4" name="Bildobjekt 3" descr="LOGO">
            <a:extLst>
              <a:ext uri="{FF2B5EF4-FFF2-40B4-BE49-F238E27FC236}">
                <a16:creationId xmlns:a16="http://schemas.microsoft.com/office/drawing/2014/main" id="{440D0E59-68E4-8A18-DC5D-8F18FB86BB6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A57A71A8-A5E5-812C-1A4A-1F8EDAC8D50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FAB2B52A-A1D5-0DFD-AC72-C3F996E985F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18C070D6-9403-987F-1AA0-7E8604E3BC7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67BC6157-1B06-D456-6706-B1FDC3C6D6D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22619D08-9288-DC2F-B096-FCE83F3749F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85966259-AB3C-F52E-8190-F5444C257BA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FA4463E5-07FD-1ABC-828B-87AA593E954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3C2B8CDD-3EAB-8FB3-8D38-F434BA55411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61BBC62E-1DA9-F744-1F3B-261858D365F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507B20EF-7C86-2B62-4C76-9FD9AE763E9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B2B0A3FB-E447-37A9-6C96-937413F5437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B49A9D52-B08A-FB6D-83B0-10CC22F91FC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45740153-C1A4-F22C-9AF6-031517E5469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8C5945D8-F111-BE53-AA7A-A07B542D619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74376043-95CF-8866-7AF2-B2E3490B233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A60D589A-19C0-EA17-BE06-E934DDB0236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2B7CDCB9-50E9-DBE4-EE08-53CB9B68980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A6CDDF3C-0951-7452-A40D-9158D133AC6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BC68BDDC-8261-41B4-9BAC-DAF60ED49FC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6A0EC985-F25E-CE58-0FA9-F615A8B7E96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3BE2A24B-5D23-B101-75EC-9239FFA01AC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325FE4D6-F3E8-2735-4B14-7C973B23043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397B7F5E-F75A-DD3B-8CF8-8174548D760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40450072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Två delar Tabell orange_Peab">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66F3B19D-3DB5-46E7-BCCD-15CF22A675F6}"/>
              </a:ext>
            </a:extLst>
          </p:cNvPr>
          <p:cNvSpPr/>
          <p:nvPr/>
        </p:nvSpPr>
        <p:spPr bwMode="auto">
          <a:xfrm>
            <a:off x="0" y="0"/>
            <a:ext cx="12192000" cy="6008400"/>
          </a:xfrm>
          <a:prstGeom prst="rect">
            <a:avLst/>
          </a:prstGeom>
          <a:solidFill>
            <a:srgbClr val="FBE0D6"/>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tabell 7"/>
          <p:cNvSpPr>
            <a:spLocks noGrp="1"/>
          </p:cNvSpPr>
          <p:nvPr>
            <p:ph type="tbl" sz="quarter" idx="11"/>
          </p:nvPr>
        </p:nvSpPr>
        <p:spPr>
          <a:xfrm>
            <a:off x="6321600" y="1490400"/>
            <a:ext cx="5079600" cy="4518000"/>
          </a:xfrm>
        </p:spPr>
        <p:txBody>
          <a:bodyPr/>
          <a:lstStyle>
            <a:lvl1pPr marL="0" indent="0">
              <a:buNone/>
              <a:defRPr/>
            </a:lvl1pPr>
          </a:lstStyle>
          <a:p>
            <a:r>
              <a:rPr lang="sv-SE"/>
              <a:t>Klicka på ikonen för att lägga till en tabell</a:t>
            </a:r>
          </a:p>
        </p:txBody>
      </p:sp>
      <p:pic>
        <p:nvPicPr>
          <p:cNvPr id="4" name="Bildobjekt 3" descr="LOGO">
            <a:extLst>
              <a:ext uri="{FF2B5EF4-FFF2-40B4-BE49-F238E27FC236}">
                <a16:creationId xmlns:a16="http://schemas.microsoft.com/office/drawing/2014/main" id="{999C99B7-4A0A-1BE3-9B7D-62EFE4E96AA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D2D800B1-557F-30D9-3662-DC0598CEFD4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E2DCA531-D8CB-52BA-A090-E8E4437E250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9BEF6569-A038-F9AB-E483-9E73FD3201A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12D6F97C-FCF9-A120-1403-7050B1C8C6A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0B3C8361-30B5-12E2-2396-E866A385BF9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3CCFD67F-0ED6-60F6-1220-0C28C16460F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641813D2-6A91-4396-B6FE-98690858752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04C5B147-8B42-0C08-4D5D-4917D4F500A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05CFA8CF-018F-8740-6625-A1519682C48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01C4513F-2FFC-009D-58EA-81163BDC673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34887EF0-FB15-4605-C749-F34B30B3C28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E6BFC4CD-A4F3-E818-443C-C8E91CFC23D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936FC101-DE7C-A7E2-968C-6A776F891A8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17937349-72CC-691A-5912-599FFC6FCE0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66DFB5EA-D3F0-93EE-11B2-DE6CD9AC2F3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0FD8CE43-F159-E273-DD3F-4E64345BF1B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9B8EFD70-1F81-7B39-CBF8-DC4B14623E0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B5C0229B-01EE-ABCE-E03C-096BA777339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A256DD97-0DCA-F366-70ED-20632C6E0D9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F51F9096-4DAE-DBA6-0810-7738E15E91F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DCBB5388-6537-B315-78B6-2B26AC5E647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62AE9A82-9C37-AFAA-698B-D3033B99A8E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9C9FF0B1-4F0F-FE1D-9F89-5B7EA3D632A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76873613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Två delar Tabell grå_Peab">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7EDEEEA-E3DB-48DE-B53C-61BF2F47644F}"/>
              </a:ext>
            </a:extLst>
          </p:cNvPr>
          <p:cNvSpPr/>
          <p:nvPr/>
        </p:nvSpPr>
        <p:spPr bwMode="auto">
          <a:xfrm>
            <a:off x="0" y="0"/>
            <a:ext cx="12193200" cy="6008400"/>
          </a:xfrm>
          <a:prstGeom prst="rect">
            <a:avLst/>
          </a:prstGeom>
          <a:solidFill>
            <a:srgbClr val="EBE9E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tabell 7"/>
          <p:cNvSpPr>
            <a:spLocks noGrp="1"/>
          </p:cNvSpPr>
          <p:nvPr>
            <p:ph type="tbl" sz="quarter" idx="11"/>
          </p:nvPr>
        </p:nvSpPr>
        <p:spPr>
          <a:xfrm>
            <a:off x="6321600" y="1490400"/>
            <a:ext cx="5079600" cy="4518000"/>
          </a:xfrm>
        </p:spPr>
        <p:txBody>
          <a:bodyPr/>
          <a:lstStyle>
            <a:lvl1pPr marL="0" indent="0">
              <a:buNone/>
              <a:defRPr/>
            </a:lvl1pPr>
          </a:lstStyle>
          <a:p>
            <a:r>
              <a:rPr lang="sv-SE"/>
              <a:t>Klicka på ikonen för att lägga till en tabell</a:t>
            </a:r>
          </a:p>
        </p:txBody>
      </p:sp>
      <p:pic>
        <p:nvPicPr>
          <p:cNvPr id="4" name="Bildobjekt 3" descr="LOGO">
            <a:extLst>
              <a:ext uri="{FF2B5EF4-FFF2-40B4-BE49-F238E27FC236}">
                <a16:creationId xmlns:a16="http://schemas.microsoft.com/office/drawing/2014/main" id="{5533DFB6-248A-187F-BB90-256AD2619FA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1A1B7103-9840-F224-CC13-05E6B5D958E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9A8AE541-94DF-9740-3E6D-6C3F0DF3203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3A33EAF9-37C7-07D1-3D12-B895104D47F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647BC830-5E26-6BE5-CA11-E6A85B5B179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81471990-B477-7CC2-ED03-DB12B7C0863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6D4DE8A1-0BFF-E623-9AEB-2CF969011B1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2989C8A7-5817-855A-9668-C78800FE1E7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343D78D5-D3F9-FECE-606B-D1244ED37EE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48541362-B54C-41F9-302F-1329A2CF072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AD6BFEE0-28AE-0EFA-6FA8-C0CDA685FF7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D34F37D6-EB88-2706-77E6-6E7A7CDA4A0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EDB3BFFA-4822-6EFB-E20A-C9BF4DA9E09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3CDCE488-6D8E-91D0-8FC8-D101A269B9B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5927FEEA-A70E-C151-F384-71B20B9116D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0D5B6FD6-3EFA-B8A7-00A8-B7C9E1BD604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7275CFD4-DB05-770C-7379-7BCF002569C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929F3461-6FFB-76A3-978F-7FF8C13D9F9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6DCFE7C1-96E1-B656-7EAF-5FDD301CAB6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0C12D4D9-31A2-509B-FDE8-061ADFB64FC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59B10FED-B789-C1E9-009F-EAFFEB65009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1B7A2EEA-5B0E-D8F7-1B21-204FE23081C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A11988E5-EFBF-A455-2060-B377FC2F151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EA62DBCD-C23D-F461-06AB-BCAA44EFA9D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81127412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Två delar Tabell turkos_Peab">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87B49E6-C30E-493E-9A50-CB05C545BBB9}"/>
              </a:ext>
            </a:extLst>
          </p:cNvPr>
          <p:cNvSpPr/>
          <p:nvPr/>
        </p:nvSpPr>
        <p:spPr bwMode="auto">
          <a:xfrm>
            <a:off x="0" y="0"/>
            <a:ext cx="12193200" cy="6008400"/>
          </a:xfrm>
          <a:prstGeom prst="rect">
            <a:avLst/>
          </a:prstGeom>
          <a:solidFill>
            <a:srgbClr val="D7EAE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tabell 7"/>
          <p:cNvSpPr>
            <a:spLocks noGrp="1"/>
          </p:cNvSpPr>
          <p:nvPr>
            <p:ph type="tbl" sz="quarter" idx="11"/>
          </p:nvPr>
        </p:nvSpPr>
        <p:spPr>
          <a:xfrm>
            <a:off x="6321600" y="1490400"/>
            <a:ext cx="5079600" cy="4518000"/>
          </a:xfrm>
        </p:spPr>
        <p:txBody>
          <a:bodyPr/>
          <a:lstStyle>
            <a:lvl1pPr marL="0" indent="0">
              <a:buNone/>
              <a:defRPr/>
            </a:lvl1pPr>
          </a:lstStyle>
          <a:p>
            <a:r>
              <a:rPr lang="sv-SE"/>
              <a:t>Klicka på ikonen för att lägga till en tabell</a:t>
            </a:r>
          </a:p>
        </p:txBody>
      </p:sp>
      <p:pic>
        <p:nvPicPr>
          <p:cNvPr id="4" name="Bildobjekt 3" descr="LOGO">
            <a:extLst>
              <a:ext uri="{FF2B5EF4-FFF2-40B4-BE49-F238E27FC236}">
                <a16:creationId xmlns:a16="http://schemas.microsoft.com/office/drawing/2014/main" id="{DCEFD16B-8D2E-8CA9-4EA1-810958D9535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CC4E0088-653B-4B8A-445E-4C9C27D9EA6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F3346484-286D-78D2-7729-A12393F28C7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57DC1107-E561-4796-94EF-4EDBAE119C3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23EEC18C-9ED2-5E78-00CE-A7245744E1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6FA5C23A-D297-99EE-505A-434E868F423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1C36FEDA-132D-B1BD-9D03-CC6C2BD283A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854D68F8-F262-DF19-835D-9BC8007164B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1D372E92-AD0B-2A07-8F54-48CE43E2CCF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C8FE319E-0D0F-A938-D100-C8392404034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F6D094A2-707E-AE7B-7767-6BED618AD4A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8FBB2AD9-26EE-6AB8-3032-D6B46AB97FE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F1D8C9A7-E32F-47E2-39BF-AAA91FBD66C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8647027E-855F-512D-1BBE-6C9C6D13727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98CC147E-B95C-3C76-416B-7FAAAF1B986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555CF72B-B617-77E3-712F-077C5DCE44D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F4E81D98-8E6F-E76E-F105-5B5F712B55A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E6CC742C-0A33-673B-CCA7-955EDB6478A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96DA677C-8EA0-00D4-EF51-E19076A4E83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8B8BD276-CFE2-D551-5311-637FC3F82F4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FFF37553-BB50-9C46-7C7B-4FDA9C08CCA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C49AB5AB-9489-FA8F-9FB8-F75D864D467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D50D50AB-491C-42B4-B004-F2530FB9D77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6A57606C-68AE-240B-30BA-E665236C1AB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70538134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vå delar Text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text 5">
            <a:extLst>
              <a:ext uri="{FF2B5EF4-FFF2-40B4-BE49-F238E27FC236}">
                <a16:creationId xmlns:a16="http://schemas.microsoft.com/office/drawing/2014/main" id="{EB5C0E40-4CEE-4D24-9514-1EC96CEE9114}"/>
              </a:ext>
            </a:extLst>
          </p:cNvPr>
          <p:cNvSpPr>
            <a:spLocks noGrp="1"/>
          </p:cNvSpPr>
          <p:nvPr>
            <p:ph type="body" sz="quarter" idx="11"/>
          </p:nvPr>
        </p:nvSpPr>
        <p:spPr>
          <a:xfrm>
            <a:off x="63216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4" name="Bildobjekt 3" descr="LOGO">
            <a:extLst>
              <a:ext uri="{FF2B5EF4-FFF2-40B4-BE49-F238E27FC236}">
                <a16:creationId xmlns:a16="http://schemas.microsoft.com/office/drawing/2014/main" id="{9D41FFAC-05D5-C4BC-7148-C985C30CB62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47E726E0-D1E2-66B6-0993-36088CBE57C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C8BFCC92-0450-BAF2-AF4B-5D194E5DB87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F590A541-6371-AB1E-AD0C-DFD35737FAF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537029B1-B550-7C8B-40D3-8771B909A8E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5B1DAE24-76A8-97A3-776B-2134C8C775C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368293F1-4EA6-FB7D-3B66-D31D9B9C482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D14F0ABA-4464-5EB5-C934-C43957AB02D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D59C35E1-39C3-DAF2-85EB-A53A74B4009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E6C20314-A3CF-BE86-022A-DE456C39BDD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198BDE48-66CD-CC24-CB3B-1DD81C85E55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A19AB547-4810-7A90-471E-F96701B5CAA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D91B4FB8-EA70-2AED-4C95-5CB525CF11E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527127CB-C3DD-EF8F-B137-2416FBCB5B0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5CB9BA71-EA38-7DBA-4809-326E5743207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939035C6-D7BE-10CC-22E2-16C9F7474BE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037AF6B3-EF87-AF58-5E72-A035F16700A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77E46019-F1C5-8FE3-54E5-FEF76EBA790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2C9242B2-B451-1AFC-1155-B6EE93299E3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1D1C41BB-6FE4-74B3-184A-BB25D4D9C26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3672A632-E2FE-4356-9E05-F0BC229739D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8B531575-C2D9-A871-7BC4-890406F8DA9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55844726-DC16-C99C-DD9A-2E4ACFCA5BD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410DD35B-42BC-041F-F1A8-23C39D5FE83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370943602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Två delar Text orange_Peab">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28CBAC2-FCCC-4388-A72C-59CB4927FBB4}"/>
              </a:ext>
            </a:extLst>
          </p:cNvPr>
          <p:cNvSpPr/>
          <p:nvPr/>
        </p:nvSpPr>
        <p:spPr bwMode="auto">
          <a:xfrm>
            <a:off x="0" y="0"/>
            <a:ext cx="12192000" cy="6008400"/>
          </a:xfrm>
          <a:prstGeom prst="rect">
            <a:avLst/>
          </a:prstGeom>
          <a:solidFill>
            <a:srgbClr val="FBE0D6"/>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text 5">
            <a:extLst>
              <a:ext uri="{FF2B5EF4-FFF2-40B4-BE49-F238E27FC236}">
                <a16:creationId xmlns:a16="http://schemas.microsoft.com/office/drawing/2014/main" id="{EB5C0E40-4CEE-4D24-9514-1EC96CEE9114}"/>
              </a:ext>
            </a:extLst>
          </p:cNvPr>
          <p:cNvSpPr>
            <a:spLocks noGrp="1"/>
          </p:cNvSpPr>
          <p:nvPr>
            <p:ph type="body" sz="quarter" idx="11"/>
          </p:nvPr>
        </p:nvSpPr>
        <p:spPr>
          <a:xfrm>
            <a:off x="63216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4" name="Bildobjekt 3" descr="LOGO">
            <a:extLst>
              <a:ext uri="{FF2B5EF4-FFF2-40B4-BE49-F238E27FC236}">
                <a16:creationId xmlns:a16="http://schemas.microsoft.com/office/drawing/2014/main" id="{44DBA9BA-AEDC-3625-82FD-3B9F9AA2CFD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1AD9F5A6-E5A0-E6B0-7DBB-9BF90D697A8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664D7B8A-478F-B318-E856-FFE22CD0F58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A41EA084-24DF-E49F-BD68-4A0F2B33BC6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628BA583-2C89-EA6C-A617-737ED5548B6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15B6092B-FFCC-664B-0F57-8A7A96FF9DE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99B7D495-9DE7-1D63-061B-0062EEC5565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B190E93A-998B-A7F4-335F-B7F6180B399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220B0EA1-7658-0053-6EB9-DEAC9C47071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6A93DCBD-84A0-517E-3E9D-6A1287B6EDC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C090DEED-0A97-0129-0067-D1ECDD2F76F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BA04E474-701F-C318-EDBA-8E6D59A42B1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40F08628-18E8-22E9-33FF-8EC254662B9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7952D5DA-CA76-7249-C108-9C0FD301ED2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6E7F3C7D-AE67-F0E0-48CE-773720DAD58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7F5A7D38-5372-21F5-94B3-4CC340F4AF2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CD2354EE-BD25-B6E0-F152-AE8D915712B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3D8B0AA0-8EEC-F17C-D245-5595EF0F930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0B1989FF-814C-57B2-F83D-2266A78410D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BDA811B3-E4FA-BAE6-9EF6-5C66FE5492A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39BA6DD3-66A9-E399-75A2-C4AC85A0740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E2FD0D9D-6F9F-2B71-FC5E-63DE91DB35D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5AF8B497-BF86-4AF3-9CC0-34002D01E0D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784C5B23-12D5-9810-7700-53F0019538C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96442100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vå delar Text grå_Peab">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C56EB70-CA0B-44AD-AFAF-74F5E653E3A3}"/>
              </a:ext>
            </a:extLst>
          </p:cNvPr>
          <p:cNvSpPr/>
          <p:nvPr/>
        </p:nvSpPr>
        <p:spPr bwMode="auto">
          <a:xfrm>
            <a:off x="0" y="0"/>
            <a:ext cx="12193200" cy="6008400"/>
          </a:xfrm>
          <a:prstGeom prst="rect">
            <a:avLst/>
          </a:prstGeom>
          <a:solidFill>
            <a:srgbClr val="EBE9E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text 5">
            <a:extLst>
              <a:ext uri="{FF2B5EF4-FFF2-40B4-BE49-F238E27FC236}">
                <a16:creationId xmlns:a16="http://schemas.microsoft.com/office/drawing/2014/main" id="{EB5C0E40-4CEE-4D24-9514-1EC96CEE9114}"/>
              </a:ext>
            </a:extLst>
          </p:cNvPr>
          <p:cNvSpPr>
            <a:spLocks noGrp="1"/>
          </p:cNvSpPr>
          <p:nvPr>
            <p:ph type="body" sz="quarter" idx="11"/>
          </p:nvPr>
        </p:nvSpPr>
        <p:spPr>
          <a:xfrm>
            <a:off x="63216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4" name="Bildobjekt 3" descr="LOGO">
            <a:extLst>
              <a:ext uri="{FF2B5EF4-FFF2-40B4-BE49-F238E27FC236}">
                <a16:creationId xmlns:a16="http://schemas.microsoft.com/office/drawing/2014/main" id="{D5E2AE7C-09A2-69E5-976D-D7D3C3A8407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34F53BF4-51BF-78E0-8888-98EB3A62070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176E097C-CB95-4B9E-BCD3-14FA8FDD5FC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ECDCCE1A-238C-1513-762A-F394B1E22C0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B52C7243-CE89-3E22-9712-02D45241B10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A07E7B93-9AEA-0943-D817-79A5280DA67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D09150FB-EF13-D9DF-6698-0CAB7BFE924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5124387A-7904-7E29-E75E-5FAE033928B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32AA7810-1311-E766-930B-1350FFAB8A9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5B670589-97A0-84C8-CB88-A9A8741E79B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40FFFB98-BBF1-76FF-335C-09BCB1E10B5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9E7F2A45-9804-A851-B860-D7D274AFAC9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22535B2A-2A0E-229F-8E20-C541CDFF236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1021717E-1387-B666-7895-4581D9F24A1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4D4ADF3A-74CD-41AE-63A3-B29D879C855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3573A53C-E131-D82D-45F7-7085D391214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54F80073-5C7A-A7F6-1AC3-F19520C9E86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876AF34E-77AC-8762-CBDC-2300B24E27D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A3881B01-E131-6FCB-BDA1-CC5ACCF8C30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6F94D135-D8F9-C23D-0A42-DECFD2401F4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396F0DCA-813E-B7B1-CA14-D877500D3CA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DBCCE5C3-C469-D6E3-C087-6BC294B7A3D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A172E29E-2AA1-7893-3C6E-6E7B309C63F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02AC5B35-44F0-D19A-5F1B-7405AA44217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0107998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Två delar Text turkos_Peab">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822D668F-0336-4353-BD92-8C8876D82BF5}"/>
              </a:ext>
            </a:extLst>
          </p:cNvPr>
          <p:cNvSpPr/>
          <p:nvPr/>
        </p:nvSpPr>
        <p:spPr bwMode="auto">
          <a:xfrm>
            <a:off x="0" y="0"/>
            <a:ext cx="12193200" cy="6008400"/>
          </a:xfrm>
          <a:prstGeom prst="rect">
            <a:avLst/>
          </a:prstGeom>
          <a:solidFill>
            <a:srgbClr val="D7EAE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CAFCCB4D-B1BC-4CFF-9AAA-D335A66ACCBC}"/>
              </a:ext>
            </a:extLst>
          </p:cNvPr>
          <p:cNvSpPr>
            <a:spLocks noGrp="1"/>
          </p:cNvSpPr>
          <p:nvPr>
            <p:ph type="title"/>
          </p:nvPr>
        </p:nvSpPr>
        <p:spPr/>
        <p:txBody>
          <a:bodyPr/>
          <a:lstStyle>
            <a:lvl1pPr>
              <a:defRPr/>
            </a:lvl1pPr>
          </a:lstStyle>
          <a:p>
            <a:r>
              <a:rPr lang="sv-SE"/>
              <a:t>Klicka här för att ändra mall för rubrikformat</a:t>
            </a:r>
          </a:p>
        </p:txBody>
      </p:sp>
      <p:sp>
        <p:nvSpPr>
          <p:cNvPr id="6" name="Platshållare för text 5"/>
          <p:cNvSpPr>
            <a:spLocks noGrp="1"/>
          </p:cNvSpPr>
          <p:nvPr>
            <p:ph type="body" sz="quarter" idx="10"/>
          </p:nvPr>
        </p:nvSpPr>
        <p:spPr>
          <a:xfrm>
            <a:off x="9180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text 5">
            <a:extLst>
              <a:ext uri="{FF2B5EF4-FFF2-40B4-BE49-F238E27FC236}">
                <a16:creationId xmlns:a16="http://schemas.microsoft.com/office/drawing/2014/main" id="{EB5C0E40-4CEE-4D24-9514-1EC96CEE9114}"/>
              </a:ext>
            </a:extLst>
          </p:cNvPr>
          <p:cNvSpPr>
            <a:spLocks noGrp="1"/>
          </p:cNvSpPr>
          <p:nvPr>
            <p:ph type="body" sz="quarter" idx="11"/>
          </p:nvPr>
        </p:nvSpPr>
        <p:spPr>
          <a:xfrm>
            <a:off x="6321600" y="1490400"/>
            <a:ext cx="5079600" cy="4518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4" name="Bildobjekt 3" descr="LOGO">
            <a:extLst>
              <a:ext uri="{FF2B5EF4-FFF2-40B4-BE49-F238E27FC236}">
                <a16:creationId xmlns:a16="http://schemas.microsoft.com/office/drawing/2014/main" id="{3294C588-96E4-52F8-5938-B99139C6506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441E1372-72F3-0C63-4702-CF49CDBAE19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690C3C86-AAFA-74FE-0CB0-ED5E588C025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ED61ED26-FEC6-E7EA-7DA6-FCF8BF960B2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5601CB1E-2C3B-682E-C4AB-B03C6B02032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7D00EC6D-D8D4-20AD-9176-01DAB982328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A92DF6A5-D901-4B5F-CFD3-D95E215BCCA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14D7A432-3ECC-BDB5-D872-38E4C063285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2B5297AB-E940-121E-E90C-F11B26A9C46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8593756C-CEAB-FFB9-593A-5AF24D577C4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D76CF592-733F-1D01-41DC-40A9B294EE9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C047F443-2FB8-4FB8-6A21-D2E3FA7369A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F4C95EF8-98E2-D22B-0772-796EE1667B1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E99A4416-3135-4B84-5AE0-CED841CFE0F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D8DCD4EC-5277-D22A-134C-B458E8F7E6C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F3054A66-6902-83D6-BC60-8D73F3F3575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C5925D96-9339-E0F4-D513-56019F479FB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8858954F-8FFE-13AB-125E-5E57FF05971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6DF9BC56-C7A9-C8AC-FC7A-DA4B2CDB6DD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08A9B5C1-1E36-AF2B-7FDF-21D915D46B0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C8F8292D-6D1B-7215-C657-2A62A248331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C4C50A7D-CB17-F07E-42BF-84CB15CF76E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039F476E-5022-10CF-57DF-041621D80C8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120AA92F-A708-82E4-DA5E-52EB3E22DAD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300170799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Mediadel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a:xfrm>
            <a:off x="918000" y="1490400"/>
            <a:ext cx="10483200" cy="1144800"/>
          </a:xfrm>
        </p:spPr>
        <p:txBody>
          <a:bodyPr/>
          <a:lstStyle>
            <a:lvl1pPr>
              <a:defRPr/>
            </a:lvl1pPr>
          </a:lstStyle>
          <a:p>
            <a:r>
              <a:rPr lang="sv-SE"/>
              <a:t>Klicka här för att ändra mall för rubrikformat</a:t>
            </a:r>
          </a:p>
        </p:txBody>
      </p:sp>
      <p:sp>
        <p:nvSpPr>
          <p:cNvPr id="5" name="Platshållare för text 4"/>
          <p:cNvSpPr>
            <a:spLocks noGrp="1"/>
          </p:cNvSpPr>
          <p:nvPr>
            <p:ph type="body" sz="quarter" idx="10"/>
          </p:nvPr>
        </p:nvSpPr>
        <p:spPr>
          <a:xfrm>
            <a:off x="918000" y="2635200"/>
            <a:ext cx="5958000" cy="3373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media 8"/>
          <p:cNvSpPr>
            <a:spLocks noGrp="1"/>
          </p:cNvSpPr>
          <p:nvPr>
            <p:ph type="media" sz="quarter" idx="11"/>
          </p:nvPr>
        </p:nvSpPr>
        <p:spPr>
          <a:xfrm>
            <a:off x="7513200" y="2412000"/>
            <a:ext cx="2700000" cy="2700000"/>
          </a:xfrm>
          <a:prstGeom prst="ellipse">
            <a:avLst/>
          </a:prstGeom>
          <a:solidFill>
            <a:schemeClr val="bg1"/>
          </a:solidFill>
          <a:ln>
            <a:noFill/>
          </a:ln>
        </p:spPr>
        <p:txBody>
          <a:bodyPr/>
          <a:lstStyle>
            <a:lvl1pPr marL="0" indent="0" algn="ctr">
              <a:buNone/>
              <a:defRPr/>
            </a:lvl1pPr>
          </a:lstStyle>
          <a:p>
            <a:r>
              <a:rPr lang="sv-SE"/>
              <a:t>Klicka på ikonen för att lägga till ett medieklipp</a:t>
            </a:r>
          </a:p>
        </p:txBody>
      </p:sp>
      <p:pic>
        <p:nvPicPr>
          <p:cNvPr id="4" name="Bildobjekt 3" descr="LOGO">
            <a:extLst>
              <a:ext uri="{FF2B5EF4-FFF2-40B4-BE49-F238E27FC236}">
                <a16:creationId xmlns:a16="http://schemas.microsoft.com/office/drawing/2014/main" id="{AB5F56A7-45CB-6741-4F65-E75288C28D1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60697F0B-5A68-2A84-C607-793E40DC3D6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B5AE7DDB-AEF9-079F-7F76-FEAC72A98EC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D5F82016-0CC8-3B38-19AB-81A5336BE26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14D09C48-E4EF-4D63-8494-0248C3A4C97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F383E28F-364F-F829-DF66-C8DE82D77B1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99930F2F-EBE8-0289-1689-54C1B5E2B5D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E31021DC-DB5B-131F-21B7-9297B121583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C1659FBA-3789-AF60-091B-478B8283D3F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EDD9D87C-C86D-27A4-4615-4DB9779B580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85357887-0A8E-756F-1EA1-86A09A5B4C8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148682D1-16FD-127F-4697-A378CFD9748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F2CEA85B-482B-E54C-1AC9-250DE3A80EA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C8D02C07-D363-D7A8-AC5E-CCF715BE66B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1106B893-74D8-5BBE-F1CB-B34CC52EFAE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59143FDE-D7CD-3355-4F6B-A014596CC54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1B195B1F-0EB7-E480-3F90-3CDB73745DF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62EE2C75-853A-89AA-C32D-A4DB8189E65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801F3E66-A704-013F-32C2-C4298537E60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3F835EFD-BB8A-C2FF-6E27-60BCEB8F5CC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866D797A-DAEF-6761-6FA3-5A1EF8811F0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E87DBBE4-900B-EEE7-4E96-EAB71E01AE9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57CA3FFB-F7A2-400B-B78B-AA72A04B294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2A4FDE1F-39AB-FDA6-03D4-C08756EB0BC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91237051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Mediadel orange_Peab">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66F3B19D-3DB5-46E7-BCCD-15CF22A675F6}"/>
              </a:ext>
            </a:extLst>
          </p:cNvPr>
          <p:cNvSpPr/>
          <p:nvPr/>
        </p:nvSpPr>
        <p:spPr bwMode="auto">
          <a:xfrm>
            <a:off x="0" y="0"/>
            <a:ext cx="12192000" cy="6008400"/>
          </a:xfrm>
          <a:prstGeom prst="rect">
            <a:avLst/>
          </a:prstGeom>
          <a:solidFill>
            <a:srgbClr val="FBE0D6"/>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a:xfrm>
            <a:off x="918000" y="1490400"/>
            <a:ext cx="10483200" cy="1144800"/>
          </a:xfrm>
        </p:spPr>
        <p:txBody>
          <a:bodyPr/>
          <a:lstStyle>
            <a:lvl1pPr>
              <a:defRPr/>
            </a:lvl1pPr>
          </a:lstStyle>
          <a:p>
            <a:r>
              <a:rPr lang="sv-SE"/>
              <a:t>Klicka här för att ändra mall för rubrikformat</a:t>
            </a:r>
          </a:p>
        </p:txBody>
      </p:sp>
      <p:sp>
        <p:nvSpPr>
          <p:cNvPr id="5" name="Platshållare för text 4"/>
          <p:cNvSpPr>
            <a:spLocks noGrp="1"/>
          </p:cNvSpPr>
          <p:nvPr>
            <p:ph type="body" sz="quarter" idx="10"/>
          </p:nvPr>
        </p:nvSpPr>
        <p:spPr>
          <a:xfrm>
            <a:off x="918000" y="2635200"/>
            <a:ext cx="5958000" cy="3373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media 8"/>
          <p:cNvSpPr>
            <a:spLocks noGrp="1"/>
          </p:cNvSpPr>
          <p:nvPr>
            <p:ph type="media" sz="quarter" idx="11"/>
          </p:nvPr>
        </p:nvSpPr>
        <p:spPr>
          <a:xfrm>
            <a:off x="7513200" y="2412000"/>
            <a:ext cx="2700000" cy="2700000"/>
          </a:xfrm>
          <a:prstGeom prst="ellipse">
            <a:avLst/>
          </a:prstGeom>
          <a:solidFill>
            <a:schemeClr val="bg1"/>
          </a:solidFill>
          <a:ln>
            <a:noFill/>
          </a:ln>
        </p:spPr>
        <p:txBody>
          <a:bodyPr/>
          <a:lstStyle>
            <a:lvl1pPr marL="0" indent="0" algn="ctr">
              <a:buNone/>
              <a:defRPr/>
            </a:lvl1pPr>
          </a:lstStyle>
          <a:p>
            <a:r>
              <a:rPr lang="sv-SE"/>
              <a:t>Klicka på ikonen för att lägga till ett medieklipp</a:t>
            </a:r>
          </a:p>
        </p:txBody>
      </p:sp>
      <p:pic>
        <p:nvPicPr>
          <p:cNvPr id="6" name="Bildobjekt 5" descr="LOGO">
            <a:extLst>
              <a:ext uri="{FF2B5EF4-FFF2-40B4-BE49-F238E27FC236}">
                <a16:creationId xmlns:a16="http://schemas.microsoft.com/office/drawing/2014/main" id="{957FB928-5C38-6E6B-437E-5D543715F51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B3B457E1-4CA5-EFBD-82C6-453687BE00D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B649788E-BBD1-A137-D01D-69F401530A6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A3C63716-5524-1E57-592D-CAECC3225A7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AD7DE3BA-6B8C-7578-AC8A-4FBE0D879D9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0AC8D78D-B9C6-DD9D-F27B-5903A4B3CE5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8256BABE-B9E7-B4FC-5D6A-06C4F7FBFC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EAAF86EE-5706-0E38-CD8A-C59A5407FD2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C7FD2C72-D602-649A-AE23-F380CA0E97F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F7FDB6C6-0011-779C-8683-02E45A88AE7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797F40C0-D7D0-F5AE-4EDC-AFDD0DEF505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8A84C2C4-4295-8839-CB2D-92D37F40812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6F3D0AD0-3614-F6D4-988E-8EB0EACFBE7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B0266E54-A7F6-FBC6-0CDA-9D2BAC3A774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030BAEEE-A469-BE69-D4FE-69D6B41F920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39B4E1A9-A34F-D32D-90C7-356CFDF6CE6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20BC8B3B-213B-FADE-0629-171FDE6902A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6894DC92-C343-43B4-0223-D6736A90969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6017DE42-8A71-F0C2-EF7A-DDCD330D62E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918962CD-EC5F-9954-F381-4AFB63A93BF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00E25D38-7F78-44CF-42D8-E2FD43DEB83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13446A3A-6B54-7C13-64AF-D3DE09B277F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D6E00260-C166-6CA8-1A90-F05CC2BFF20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00933154-5753-5711-B335-F10B1A7934D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3331122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Mediadel grå_Peab">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17EDEEEA-E3DB-48DE-B53C-61BF2F47644F}"/>
              </a:ext>
            </a:extLst>
          </p:cNvPr>
          <p:cNvSpPr/>
          <p:nvPr/>
        </p:nvSpPr>
        <p:spPr bwMode="auto">
          <a:xfrm>
            <a:off x="0" y="0"/>
            <a:ext cx="12193200" cy="6008400"/>
          </a:xfrm>
          <a:prstGeom prst="rect">
            <a:avLst/>
          </a:prstGeom>
          <a:solidFill>
            <a:srgbClr val="EBE9E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a:xfrm>
            <a:off x="918000" y="1490400"/>
            <a:ext cx="10483200" cy="1144800"/>
          </a:xfrm>
        </p:spPr>
        <p:txBody>
          <a:bodyPr/>
          <a:lstStyle>
            <a:lvl1pPr>
              <a:defRPr/>
            </a:lvl1pPr>
          </a:lstStyle>
          <a:p>
            <a:r>
              <a:rPr lang="sv-SE"/>
              <a:t>Klicka här för att ändra mall för rubrikformat</a:t>
            </a:r>
          </a:p>
        </p:txBody>
      </p:sp>
      <p:sp>
        <p:nvSpPr>
          <p:cNvPr id="4" name="Platshållare för text 4"/>
          <p:cNvSpPr>
            <a:spLocks noGrp="1"/>
          </p:cNvSpPr>
          <p:nvPr>
            <p:ph type="body" sz="quarter" idx="10"/>
          </p:nvPr>
        </p:nvSpPr>
        <p:spPr>
          <a:xfrm>
            <a:off x="918000" y="2635200"/>
            <a:ext cx="5958000" cy="3373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media 8"/>
          <p:cNvSpPr>
            <a:spLocks noGrp="1"/>
          </p:cNvSpPr>
          <p:nvPr>
            <p:ph type="media" sz="quarter" idx="11"/>
          </p:nvPr>
        </p:nvSpPr>
        <p:spPr>
          <a:xfrm>
            <a:off x="7513200" y="2412000"/>
            <a:ext cx="2700000" cy="2700000"/>
          </a:xfrm>
          <a:prstGeom prst="ellipse">
            <a:avLst/>
          </a:prstGeom>
          <a:solidFill>
            <a:schemeClr val="bg1"/>
          </a:solidFill>
          <a:ln>
            <a:noFill/>
          </a:ln>
        </p:spPr>
        <p:txBody>
          <a:bodyPr/>
          <a:lstStyle>
            <a:lvl1pPr marL="0" indent="0" algn="ctr">
              <a:buNone/>
              <a:defRPr/>
            </a:lvl1pPr>
          </a:lstStyle>
          <a:p>
            <a:r>
              <a:rPr lang="sv-SE"/>
              <a:t>Klicka på ikonen för att lägga till ett medieklipp</a:t>
            </a:r>
          </a:p>
        </p:txBody>
      </p:sp>
      <p:pic>
        <p:nvPicPr>
          <p:cNvPr id="6" name="Bildobjekt 5" descr="LOGO">
            <a:extLst>
              <a:ext uri="{FF2B5EF4-FFF2-40B4-BE49-F238E27FC236}">
                <a16:creationId xmlns:a16="http://schemas.microsoft.com/office/drawing/2014/main" id="{F80D26B5-5BDA-C687-E652-3015FA6386D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365CE968-AB28-08CE-3A8C-DF4510A00ED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00BC0CC8-E952-04EC-2363-A3E0811BE34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5E26FD25-D8F2-4264-C4AA-39B5DDE395F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B237C74B-850E-B353-D2AC-DD406E0D373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D96F7B24-9684-26FC-C277-F869FA13980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8CD22FCD-A558-838A-AA5F-E4C1D01A716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46D3CD07-62C9-7CF9-DBA6-8C9A2C7DEA2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9D2B07F6-5D40-51CD-E14B-9048291F0F3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7B1AA56F-30C6-3FA0-DA04-FB0000A4AF1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AFDF63ED-EBDB-C44F-D2C7-230264BED37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966CDD34-5519-CB67-B70D-CF9F66C4023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5FAABF7E-6434-5E27-5B0E-CC8D670E628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A8496486-C4E5-6DE3-00D0-19D4952924D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C7B1527E-8BCD-E1D7-F2A0-F4973B0D2AB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C3866F81-3A05-5899-6C2B-53B3215F097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40E7572B-5AA1-443B-ED19-7E1A9AA766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20E983D0-76EA-9675-0200-02D8CC794F4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F53C33F1-F6EC-58A1-4314-0BB25870627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5B812295-1884-9ACE-AE40-849A2F1C3D8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8E837F16-57AD-2CA4-E688-90D0E53669D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C85FB7E8-D899-43CD-3E8A-BA77757E6A1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D6DAE7C8-DC22-7570-046D-E5F8C1D1350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36A065F3-58A3-8992-5B0E-CA0D0B77647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09863075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Mediadel turkos_Peab">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D87B49E6-C30E-493E-9A50-CB05C545BBB9}"/>
              </a:ext>
            </a:extLst>
          </p:cNvPr>
          <p:cNvSpPr/>
          <p:nvPr/>
        </p:nvSpPr>
        <p:spPr bwMode="auto">
          <a:xfrm>
            <a:off x="0" y="0"/>
            <a:ext cx="12193200" cy="6008400"/>
          </a:xfrm>
          <a:prstGeom prst="rect">
            <a:avLst/>
          </a:prstGeom>
          <a:solidFill>
            <a:srgbClr val="D7EAE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a:xfrm>
            <a:off x="918000" y="1490400"/>
            <a:ext cx="10483200" cy="1144800"/>
          </a:xfrm>
        </p:spPr>
        <p:txBody>
          <a:bodyPr/>
          <a:lstStyle>
            <a:lvl1pPr>
              <a:defRPr/>
            </a:lvl1pPr>
          </a:lstStyle>
          <a:p>
            <a:r>
              <a:rPr lang="sv-SE"/>
              <a:t>Klicka här för att ändra mall för rubrikformat</a:t>
            </a:r>
          </a:p>
        </p:txBody>
      </p:sp>
      <p:sp>
        <p:nvSpPr>
          <p:cNvPr id="4" name="Platshållare för text 4"/>
          <p:cNvSpPr>
            <a:spLocks noGrp="1"/>
          </p:cNvSpPr>
          <p:nvPr>
            <p:ph type="body" sz="quarter" idx="10"/>
          </p:nvPr>
        </p:nvSpPr>
        <p:spPr>
          <a:xfrm>
            <a:off x="918000" y="2635200"/>
            <a:ext cx="5958000" cy="3373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media 8"/>
          <p:cNvSpPr>
            <a:spLocks noGrp="1"/>
          </p:cNvSpPr>
          <p:nvPr>
            <p:ph type="media" sz="quarter" idx="11"/>
          </p:nvPr>
        </p:nvSpPr>
        <p:spPr>
          <a:xfrm>
            <a:off x="7513200" y="2412000"/>
            <a:ext cx="2700000" cy="2700000"/>
          </a:xfrm>
          <a:prstGeom prst="ellipse">
            <a:avLst/>
          </a:prstGeom>
          <a:solidFill>
            <a:schemeClr val="bg1"/>
          </a:solidFill>
          <a:ln>
            <a:noFill/>
          </a:ln>
        </p:spPr>
        <p:txBody>
          <a:bodyPr/>
          <a:lstStyle>
            <a:lvl1pPr marL="0" indent="0" algn="ctr">
              <a:buNone/>
              <a:defRPr/>
            </a:lvl1pPr>
          </a:lstStyle>
          <a:p>
            <a:r>
              <a:rPr lang="sv-SE"/>
              <a:t>Klicka på ikonen för att lägga till ett medieklipp</a:t>
            </a:r>
          </a:p>
        </p:txBody>
      </p:sp>
      <p:pic>
        <p:nvPicPr>
          <p:cNvPr id="6" name="Bildobjekt 5" descr="LOGO">
            <a:extLst>
              <a:ext uri="{FF2B5EF4-FFF2-40B4-BE49-F238E27FC236}">
                <a16:creationId xmlns:a16="http://schemas.microsoft.com/office/drawing/2014/main" id="{F90377D3-FA41-4513-2357-5FC0CF8CB35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3E06ACA4-65B3-09F5-65AD-9F226652829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C6A058E4-4B01-A72B-A9F4-34617CF0586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613F4441-D61D-7533-0158-FA7990BEFBB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B57D85D5-166E-FA32-8061-7789CFC5A6F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05877EAA-CCB9-1E0A-47DE-3DC6A8292FE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9D6B3A68-4328-EBDA-1BE4-38181EA8D55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078EF3B7-73EE-0CF4-1BA3-5120779847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E28C9263-604A-B21E-C44C-CE03845C15E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7DAA53BC-7E02-DEE2-B8BC-4A39D0D7FEE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79461BC9-0ADE-ACD8-1F21-DA6C99580F7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8AD2AC42-A35B-BAAD-6E52-4E18D257D53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ADA1619E-E786-D2A6-D902-A6BD1C5D9A8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4A3DC9FE-5256-FDE0-00E9-7C7604D0F78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9B32894F-38B5-605A-6A12-3A57E10C9AF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F7DFD011-3525-2B1D-7AC8-8552AA311B1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FB87F434-5DF7-62F7-54C0-824AF0D2423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A838FFD9-6563-0AA2-148E-516DBAC5CC8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D355C8F1-F5A9-1B71-222D-3E2F309EB6F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E81C38BA-75A5-C213-7E10-B5DA55627F5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6A909040-AD57-BFCF-53EE-4C8EC97AFDF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26DA8FC2-0380-F8FE-D974-FE5B08C8247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FA1386BE-0D1C-A0C2-F117-72A34C77C91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784E462A-2DA3-5B48-3366-971F1E1D2D4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85151873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Rubrik och text med foto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C93BFB-995B-42F2-BCB5-F3EC19DD75D3}"/>
              </a:ext>
            </a:extLst>
          </p:cNvPr>
          <p:cNvSpPr>
            <a:spLocks noGrp="1"/>
          </p:cNvSpPr>
          <p:nvPr>
            <p:ph type="title"/>
          </p:nvPr>
        </p:nvSpPr>
        <p:spPr>
          <a:xfrm>
            <a:off x="918000" y="1490400"/>
            <a:ext cx="5079600" cy="1144800"/>
          </a:xfrm>
        </p:spPr>
        <p:txBody>
          <a:bodyPr anchor="t" anchorCtr="0"/>
          <a:lstStyle>
            <a:lvl1pPr>
              <a:defRPr sz="3000"/>
            </a:lvl1pPr>
          </a:lstStyle>
          <a:p>
            <a:r>
              <a:rPr lang="sv-SE"/>
              <a:t>Klicka här för att ändra mall för rubrikformat</a:t>
            </a:r>
          </a:p>
        </p:txBody>
      </p:sp>
      <p:sp>
        <p:nvSpPr>
          <p:cNvPr id="5" name="Platshållare för bild 2">
            <a:extLst>
              <a:ext uri="{FF2B5EF4-FFF2-40B4-BE49-F238E27FC236}">
                <a16:creationId xmlns:a16="http://schemas.microsoft.com/office/drawing/2014/main" id="{01ED3757-8230-495A-BFCE-72B8EFD711CF}"/>
              </a:ext>
            </a:extLst>
          </p:cNvPr>
          <p:cNvSpPr>
            <a:spLocks noGrp="1"/>
          </p:cNvSpPr>
          <p:nvPr>
            <p:ph type="pic" idx="10" hasCustomPrompt="1"/>
          </p:nvPr>
        </p:nvSpPr>
        <p:spPr>
          <a:xfrm>
            <a:off x="6310489" y="0"/>
            <a:ext cx="5871600" cy="6008400"/>
          </a:xfrm>
          <a:solidFill>
            <a:srgbClr val="DAD6D4"/>
          </a:solid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ett foto</a:t>
            </a:r>
          </a:p>
        </p:txBody>
      </p:sp>
      <p:sp>
        <p:nvSpPr>
          <p:cNvPr id="6" name="Platshållare för text 5"/>
          <p:cNvSpPr>
            <a:spLocks noGrp="1"/>
          </p:cNvSpPr>
          <p:nvPr>
            <p:ph type="body" sz="quarter" idx="11"/>
          </p:nvPr>
        </p:nvSpPr>
        <p:spPr>
          <a:xfrm>
            <a:off x="918000" y="2645032"/>
            <a:ext cx="5079600" cy="3373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4" name="Bildobjekt 3" descr="LOGO">
            <a:extLst>
              <a:ext uri="{FF2B5EF4-FFF2-40B4-BE49-F238E27FC236}">
                <a16:creationId xmlns:a16="http://schemas.microsoft.com/office/drawing/2014/main" id="{10B6C5E4-BA21-5B52-030C-67801283B44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8049E443-492C-DA1B-2981-5BDC68DD946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C710E1AA-30D8-D4DE-F3AE-6FE15B06FAF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5335EC86-B6B7-AC21-69C8-0A56B02961A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4955F4B8-E0BF-D297-46C5-F5469F77DD9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986A82E5-9ABC-AC92-34C3-C02D34F0AF8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E99F8604-7383-AB35-495E-F9A8D538895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88E49A7E-CACE-A064-4F26-21E20F1C12D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CB4604A5-2780-3C1C-3A6F-437FA940B05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7966C1AA-38D5-D403-6A93-B46DF155557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83BC248B-C7CE-CB0B-B6F6-B5C707EDB7B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2C37D0A7-02B7-8372-8F89-0C492D60B0E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3FB1F1DF-1040-37D8-9235-F4AD2AB7281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5BC8891C-6765-1C0C-5627-82A3E16AA81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4982E1B7-12F1-B870-17BF-2E1FA828086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50B9F13C-D5C8-5667-A431-2361911EB9B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5A3161FF-72B0-F1B7-5DAD-6AE38FD92BE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27F0982A-155A-11CB-F1DA-893DAACDAC2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D080C392-6DA8-8A0A-0675-34FF70D2AAB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97617DD2-FD93-8854-86F8-54A46E5451C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BC6D8C29-DC3A-DEFA-45B3-EB7E3E6630B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BDB8F4FE-4E3A-F04C-703E-041DF75EDB3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1A07AFB7-68D4-FAA2-8D8E-9360BED2152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995B6D72-E508-228F-420C-18558D8EE82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41079082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Foto med rubrik och text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8E7874-E378-4976-A313-DA46E6B8702A}"/>
              </a:ext>
            </a:extLst>
          </p:cNvPr>
          <p:cNvSpPr>
            <a:spLocks noGrp="1"/>
          </p:cNvSpPr>
          <p:nvPr>
            <p:ph type="title"/>
          </p:nvPr>
        </p:nvSpPr>
        <p:spPr>
          <a:xfrm>
            <a:off x="6321600" y="1490400"/>
            <a:ext cx="5079600" cy="1144800"/>
          </a:xfrm>
        </p:spPr>
        <p:txBody>
          <a:bodyPr anchor="t" anchorCtr="0">
            <a:normAutofit/>
          </a:bodyPr>
          <a:lstStyle>
            <a:lvl1pPr>
              <a:defRPr sz="3000"/>
            </a:lvl1pPr>
          </a:lstStyle>
          <a:p>
            <a:r>
              <a:rPr lang="sv-SE"/>
              <a:t>Klicka här för att ändra mall för rubrikformat</a:t>
            </a:r>
          </a:p>
        </p:txBody>
      </p:sp>
      <p:sp>
        <p:nvSpPr>
          <p:cNvPr id="5" name="Platshållare för bild 2">
            <a:extLst>
              <a:ext uri="{FF2B5EF4-FFF2-40B4-BE49-F238E27FC236}">
                <a16:creationId xmlns:a16="http://schemas.microsoft.com/office/drawing/2014/main" id="{B8BCF865-B410-4DCB-AF71-D1C2137E88AD}"/>
              </a:ext>
            </a:extLst>
          </p:cNvPr>
          <p:cNvSpPr>
            <a:spLocks noGrp="1"/>
          </p:cNvSpPr>
          <p:nvPr>
            <p:ph type="pic" idx="1" hasCustomPrompt="1"/>
          </p:nvPr>
        </p:nvSpPr>
        <p:spPr>
          <a:xfrm>
            <a:off x="0" y="0"/>
            <a:ext cx="5871600" cy="6008400"/>
          </a:xfrm>
          <a:solidFill>
            <a:srgbClr val="DAD6D4"/>
          </a:solid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ett foto</a:t>
            </a:r>
          </a:p>
        </p:txBody>
      </p:sp>
      <p:sp>
        <p:nvSpPr>
          <p:cNvPr id="6" name="Platshållare för text 5"/>
          <p:cNvSpPr>
            <a:spLocks noGrp="1"/>
          </p:cNvSpPr>
          <p:nvPr>
            <p:ph type="body" sz="quarter" idx="11"/>
          </p:nvPr>
        </p:nvSpPr>
        <p:spPr>
          <a:xfrm>
            <a:off x="6321600" y="2646000"/>
            <a:ext cx="5079600" cy="3373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4" name="Bildobjekt 3" descr="LOGO">
            <a:extLst>
              <a:ext uri="{FF2B5EF4-FFF2-40B4-BE49-F238E27FC236}">
                <a16:creationId xmlns:a16="http://schemas.microsoft.com/office/drawing/2014/main" id="{F84836E4-2183-4B86-08DB-38E39830BE8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EFD6C063-4F2F-94FE-B5F3-3B5036B8855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7317CFE7-7D03-8D7A-AB97-D62DDFD8D20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607D2D3F-55DC-A1FA-83BE-22A4BB58890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E3B3FD6F-342F-D2B7-2164-20012D6DC7F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215D6FA9-73C8-D5D1-25CA-4AA48F7F129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51987E6B-6743-F801-FF24-CE202B0106C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62990B64-B3B6-4967-CAAE-13A313B773B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88E309EF-6055-FAA6-E19D-556991C09C9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C0CA5823-8978-91B9-94B9-CE7118585C2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542909A1-995F-1724-996D-F0C9B6AF6CE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720D6D66-F8FE-9BCD-2AF1-E2E25E00A70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F874A999-CBEF-75DB-B327-02D240F12C7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E9F1200F-F591-2D53-CA13-07B522BC1F8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CFD3C8F8-608C-3B1E-A886-D9BC7203E94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2D07C424-CF90-0AE2-7F97-A2FE116B424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E495A5FD-19EB-5F1F-11E0-D08B4FD505A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0A28D6D3-701C-A7BE-A002-C282D0AFBBC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CF234CB4-48DF-8917-36DA-42235EA2E52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92AA3B72-CDEB-0B5D-07EB-9AC234A2372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61396CDC-0512-2FFE-D43C-3B3AD650163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6F7C4D8B-ADE4-0596-0ED0-AE923386396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00F90E23-5AD6-A340-21FF-C5CC0B9116A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69979926-00D7-B90B-CAC8-8803264D509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324571664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3 textcirklar 1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a:xfrm>
            <a:off x="918000" y="1003660"/>
            <a:ext cx="10483200" cy="1144800"/>
          </a:xfrm>
        </p:spPr>
        <p:txBody>
          <a:bodyPr anchor="b" anchorCtr="0"/>
          <a:lstStyle>
            <a:lvl1pPr>
              <a:defRPr/>
            </a:lvl1pPr>
          </a:lstStyle>
          <a:p>
            <a:r>
              <a:rPr lang="sv-SE"/>
              <a:t>Klicka här för att ändra mall för rubrikformat</a:t>
            </a:r>
          </a:p>
        </p:txBody>
      </p:sp>
      <p:sp>
        <p:nvSpPr>
          <p:cNvPr id="3" name="Rektangel 2">
            <a:extLst>
              <a:ext uri="{FF2B5EF4-FFF2-40B4-BE49-F238E27FC236}">
                <a16:creationId xmlns:a16="http://schemas.microsoft.com/office/drawing/2014/main" id="{3F7F347C-D63A-4BC9-9FD9-B1B3977D6991}"/>
              </a:ext>
            </a:extLst>
          </p:cNvPr>
          <p:cNvSpPr/>
          <p:nvPr/>
        </p:nvSpPr>
        <p:spPr bwMode="auto">
          <a:xfrm>
            <a:off x="-1200" y="2321958"/>
            <a:ext cx="12193200" cy="2880000"/>
          </a:xfrm>
          <a:prstGeom prst="rect">
            <a:avLst/>
          </a:prstGeom>
          <a:solidFill>
            <a:schemeClr val="tx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4" name="Ellips 3">
            <a:extLst>
              <a:ext uri="{FF2B5EF4-FFF2-40B4-BE49-F238E27FC236}">
                <a16:creationId xmlns:a16="http://schemas.microsoft.com/office/drawing/2014/main" id="{0E0F0407-ED93-49C0-BED4-5106FD9DC560}"/>
              </a:ext>
            </a:extLst>
          </p:cNvPr>
          <p:cNvSpPr>
            <a:spLocks noChangeAspect="1"/>
          </p:cNvSpPr>
          <p:nvPr/>
        </p:nvSpPr>
        <p:spPr>
          <a:xfrm>
            <a:off x="739804" y="2411958"/>
            <a:ext cx="2698196" cy="2700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100">
              <a:solidFill>
                <a:schemeClr val="tx1">
                  <a:lumMod val="50000"/>
                </a:schemeClr>
              </a:solidFill>
            </a:endParaRPr>
          </a:p>
        </p:txBody>
      </p:sp>
      <p:sp>
        <p:nvSpPr>
          <p:cNvPr id="5" name="Ellips 4">
            <a:extLst>
              <a:ext uri="{FF2B5EF4-FFF2-40B4-BE49-F238E27FC236}">
                <a16:creationId xmlns:a16="http://schemas.microsoft.com/office/drawing/2014/main" id="{22666B7B-AFB5-488D-9EC6-41992F5E7656}"/>
              </a:ext>
            </a:extLst>
          </p:cNvPr>
          <p:cNvSpPr>
            <a:spLocks noChangeAspect="1"/>
          </p:cNvSpPr>
          <p:nvPr/>
        </p:nvSpPr>
        <p:spPr>
          <a:xfrm>
            <a:off x="4807796" y="2411958"/>
            <a:ext cx="2700000" cy="2700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100">
              <a:solidFill>
                <a:schemeClr val="tx1">
                  <a:lumMod val="50000"/>
                </a:schemeClr>
              </a:solidFill>
            </a:endParaRPr>
          </a:p>
        </p:txBody>
      </p:sp>
      <p:sp>
        <p:nvSpPr>
          <p:cNvPr id="6" name="Ellips 5">
            <a:extLst>
              <a:ext uri="{FF2B5EF4-FFF2-40B4-BE49-F238E27FC236}">
                <a16:creationId xmlns:a16="http://schemas.microsoft.com/office/drawing/2014/main" id="{788D95EA-682F-4C09-8D40-F5E54629C093}"/>
              </a:ext>
            </a:extLst>
          </p:cNvPr>
          <p:cNvSpPr>
            <a:spLocks noChangeAspect="1"/>
          </p:cNvSpPr>
          <p:nvPr/>
        </p:nvSpPr>
        <p:spPr>
          <a:xfrm>
            <a:off x="8881200" y="2411958"/>
            <a:ext cx="2700000" cy="2700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100">
              <a:solidFill>
                <a:schemeClr val="tx1">
                  <a:lumMod val="50000"/>
                </a:schemeClr>
              </a:solidFill>
            </a:endParaRPr>
          </a:p>
        </p:txBody>
      </p:sp>
      <p:sp>
        <p:nvSpPr>
          <p:cNvPr id="8" name="Platshållare för text 7">
            <a:extLst>
              <a:ext uri="{FF2B5EF4-FFF2-40B4-BE49-F238E27FC236}">
                <a16:creationId xmlns:a16="http://schemas.microsoft.com/office/drawing/2014/main" id="{DB4243E6-31FE-41E7-BE8F-52B2B38D9C78}"/>
              </a:ext>
            </a:extLst>
          </p:cNvPr>
          <p:cNvSpPr>
            <a:spLocks noGrp="1"/>
          </p:cNvSpPr>
          <p:nvPr>
            <p:ph type="body" sz="quarter" idx="10"/>
          </p:nvPr>
        </p:nvSpPr>
        <p:spPr>
          <a:xfrm>
            <a:off x="1073150" y="2933729"/>
            <a:ext cx="2036763" cy="1676400"/>
          </a:xfrm>
        </p:spPr>
        <p:txBody>
          <a:bodyPr anchor="ctr">
            <a:noAutofit/>
          </a:bodyPr>
          <a:lstStyle>
            <a:lvl1pPr marL="0" indent="0" algn="ctr">
              <a:buNone/>
              <a:defRPr sz="1800" b="1"/>
            </a:lvl1pPr>
            <a:lvl2pPr>
              <a:defRPr sz="1100"/>
            </a:lvl2pPr>
            <a:lvl3pPr>
              <a:defRPr sz="1050"/>
            </a:lvl3pPr>
            <a:lvl4pPr>
              <a:defRPr sz="1000"/>
            </a:lvl4pPr>
            <a:lvl5pPr>
              <a:defRPr sz="1000"/>
            </a:lvl5pPr>
          </a:lstStyle>
          <a:p>
            <a:pPr lvl="0"/>
            <a:r>
              <a:rPr lang="sv-SE"/>
              <a:t>Klicka här för att ändra format på bakgrundstexten</a:t>
            </a:r>
          </a:p>
        </p:txBody>
      </p:sp>
      <p:sp>
        <p:nvSpPr>
          <p:cNvPr id="9" name="Platshållare för text 7">
            <a:extLst>
              <a:ext uri="{FF2B5EF4-FFF2-40B4-BE49-F238E27FC236}">
                <a16:creationId xmlns:a16="http://schemas.microsoft.com/office/drawing/2014/main" id="{A237A7CB-9781-4D08-BA3A-671C4ED28030}"/>
              </a:ext>
            </a:extLst>
          </p:cNvPr>
          <p:cNvSpPr>
            <a:spLocks noGrp="1"/>
          </p:cNvSpPr>
          <p:nvPr>
            <p:ph type="body" sz="quarter" idx="11"/>
          </p:nvPr>
        </p:nvSpPr>
        <p:spPr>
          <a:xfrm>
            <a:off x="9212818" y="2921262"/>
            <a:ext cx="2036763" cy="1676400"/>
          </a:xfrm>
        </p:spPr>
        <p:txBody>
          <a:bodyPr anchor="ctr">
            <a:noAutofit/>
          </a:bodyPr>
          <a:lstStyle>
            <a:lvl1pPr marL="0" indent="0" algn="ctr">
              <a:buNone/>
              <a:defRPr sz="1800" b="1"/>
            </a:lvl1pPr>
            <a:lvl2pPr>
              <a:defRPr sz="1100"/>
            </a:lvl2pPr>
            <a:lvl3pPr>
              <a:defRPr sz="1050"/>
            </a:lvl3pPr>
            <a:lvl4pPr>
              <a:defRPr sz="1000"/>
            </a:lvl4pPr>
            <a:lvl5pPr>
              <a:defRPr sz="1000"/>
            </a:lvl5pPr>
          </a:lstStyle>
          <a:p>
            <a:pPr lvl="0"/>
            <a:r>
              <a:rPr lang="sv-SE"/>
              <a:t>Klicka här för att ändra format på bakgrundstexten</a:t>
            </a:r>
          </a:p>
        </p:txBody>
      </p:sp>
      <p:sp>
        <p:nvSpPr>
          <p:cNvPr id="10" name="Platshållare för text 7">
            <a:extLst>
              <a:ext uri="{FF2B5EF4-FFF2-40B4-BE49-F238E27FC236}">
                <a16:creationId xmlns:a16="http://schemas.microsoft.com/office/drawing/2014/main" id="{1237AFB1-88FB-4C62-85BC-9555245177CD}"/>
              </a:ext>
            </a:extLst>
          </p:cNvPr>
          <p:cNvSpPr>
            <a:spLocks noGrp="1"/>
          </p:cNvSpPr>
          <p:nvPr>
            <p:ph type="body" sz="quarter" idx="12"/>
          </p:nvPr>
        </p:nvSpPr>
        <p:spPr>
          <a:xfrm>
            <a:off x="5136497" y="2933729"/>
            <a:ext cx="2036763" cy="1676400"/>
          </a:xfrm>
        </p:spPr>
        <p:txBody>
          <a:bodyPr anchor="ctr">
            <a:noAutofit/>
          </a:bodyPr>
          <a:lstStyle>
            <a:lvl1pPr marL="0" indent="0" algn="ctr">
              <a:buNone/>
              <a:defRPr sz="1800" b="1"/>
            </a:lvl1pPr>
            <a:lvl2pPr>
              <a:defRPr sz="1100"/>
            </a:lvl2pPr>
            <a:lvl3pPr>
              <a:defRPr sz="1050"/>
            </a:lvl3pPr>
            <a:lvl4pPr>
              <a:defRPr sz="1000"/>
            </a:lvl4pPr>
            <a:lvl5pPr>
              <a:defRPr sz="1000"/>
            </a:lvl5pPr>
          </a:lstStyle>
          <a:p>
            <a:pPr lvl="0"/>
            <a:r>
              <a:rPr lang="sv-SE"/>
              <a:t>Klicka här för att ändra format på bakgrundstexten</a:t>
            </a:r>
          </a:p>
        </p:txBody>
      </p:sp>
      <p:pic>
        <p:nvPicPr>
          <p:cNvPr id="11" name="Bildobjekt 10" descr="LOGO">
            <a:extLst>
              <a:ext uri="{FF2B5EF4-FFF2-40B4-BE49-F238E27FC236}">
                <a16:creationId xmlns:a16="http://schemas.microsoft.com/office/drawing/2014/main" id="{8D8E356A-C662-93F7-DF90-CFCF53CA5C3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43D6B5C5-9888-892B-2048-349D96CBD21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D9803017-BC49-CBB5-2B83-9DAE21C81C4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47D618C3-90A1-BEB4-4CDD-0592BD0666B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6A112769-BE47-D331-FAEE-77063660C42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283C41DA-1F7F-5767-5E5F-A709B5DE9F8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B7DF016B-7F75-9802-F42E-F6BA37FFAA0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54CBA69D-6A03-1F7D-5D02-B1E2B50280F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5B497327-B662-3213-CBAD-46899B91FCE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52A18B18-F9FD-1C8D-4DE9-F7956B4AB76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8297B335-AB11-B2A8-5E34-FA5F3072AEC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7D0A8AC3-C00B-E8BF-F4F8-F38D0FB1772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C97FA083-8303-9DFC-D667-BD118E39BF9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F85FDAB4-B5D1-AC41-27C5-E8C69B6A3F6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7AA0A3BC-4ABB-150C-4445-0D912678F96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D97A38D5-98A4-BE87-C98E-3DD68AE5BAA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22754253-5F9D-E8FE-E424-E686F23B502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19DC3059-9DB7-BC41-595C-1FF3BB56AFF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CBFAD393-F59B-432D-30FA-471E4761CC3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D0B389BA-52C6-D32A-954F-31005140FEF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8F5153B4-272D-3C97-289D-923A50AF4E6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9572CC8E-BDCC-CEAF-2885-4ED7EF86CEA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3" name="Bildobjekt 42" descr="LOGO">
            <a:extLst>
              <a:ext uri="{FF2B5EF4-FFF2-40B4-BE49-F238E27FC236}">
                <a16:creationId xmlns:a16="http://schemas.microsoft.com/office/drawing/2014/main" id="{D3F2EE8B-9326-F16B-8B7D-EBED356C9F1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5" name="Bildobjekt 44" descr="LOGO">
            <a:extLst>
              <a:ext uri="{FF2B5EF4-FFF2-40B4-BE49-F238E27FC236}">
                <a16:creationId xmlns:a16="http://schemas.microsoft.com/office/drawing/2014/main" id="{2325F1C9-B2C5-1BE4-3FFA-A5DE5DDEE2A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420396393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3 textcirklar 2_Peab">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F7F347C-D63A-4BC9-9FD9-B1B3977D6991}"/>
              </a:ext>
            </a:extLst>
          </p:cNvPr>
          <p:cNvSpPr/>
          <p:nvPr/>
        </p:nvSpPr>
        <p:spPr bwMode="auto">
          <a:xfrm>
            <a:off x="-1200" y="2321958"/>
            <a:ext cx="12193200" cy="2880000"/>
          </a:xfrm>
          <a:prstGeom prst="rect">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4" name="Ellips 3">
            <a:extLst>
              <a:ext uri="{FF2B5EF4-FFF2-40B4-BE49-F238E27FC236}">
                <a16:creationId xmlns:a16="http://schemas.microsoft.com/office/drawing/2014/main" id="{0E0F0407-ED93-49C0-BED4-5106FD9DC560}"/>
              </a:ext>
            </a:extLst>
          </p:cNvPr>
          <p:cNvSpPr>
            <a:spLocks noChangeAspect="1"/>
          </p:cNvSpPr>
          <p:nvPr/>
        </p:nvSpPr>
        <p:spPr>
          <a:xfrm>
            <a:off x="739804" y="2411958"/>
            <a:ext cx="2698196" cy="2700000"/>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100">
              <a:solidFill>
                <a:schemeClr val="tx1">
                  <a:lumMod val="50000"/>
                </a:schemeClr>
              </a:solidFill>
            </a:endParaRPr>
          </a:p>
        </p:txBody>
      </p:sp>
      <p:sp>
        <p:nvSpPr>
          <p:cNvPr id="5" name="Ellips 4">
            <a:extLst>
              <a:ext uri="{FF2B5EF4-FFF2-40B4-BE49-F238E27FC236}">
                <a16:creationId xmlns:a16="http://schemas.microsoft.com/office/drawing/2014/main" id="{22666B7B-AFB5-488D-9EC6-41992F5E7656}"/>
              </a:ext>
            </a:extLst>
          </p:cNvPr>
          <p:cNvSpPr>
            <a:spLocks noChangeAspect="1"/>
          </p:cNvSpPr>
          <p:nvPr/>
        </p:nvSpPr>
        <p:spPr>
          <a:xfrm>
            <a:off x="4809600" y="2411958"/>
            <a:ext cx="2700000" cy="2700000"/>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100">
              <a:solidFill>
                <a:schemeClr val="tx1">
                  <a:lumMod val="50000"/>
                </a:schemeClr>
              </a:solidFill>
            </a:endParaRPr>
          </a:p>
        </p:txBody>
      </p:sp>
      <p:sp>
        <p:nvSpPr>
          <p:cNvPr id="6" name="Ellips 5">
            <a:extLst>
              <a:ext uri="{FF2B5EF4-FFF2-40B4-BE49-F238E27FC236}">
                <a16:creationId xmlns:a16="http://schemas.microsoft.com/office/drawing/2014/main" id="{788D95EA-682F-4C09-8D40-F5E54629C093}"/>
              </a:ext>
            </a:extLst>
          </p:cNvPr>
          <p:cNvSpPr>
            <a:spLocks noChangeAspect="1"/>
          </p:cNvSpPr>
          <p:nvPr/>
        </p:nvSpPr>
        <p:spPr>
          <a:xfrm>
            <a:off x="8881200" y="2411958"/>
            <a:ext cx="2700000" cy="2700000"/>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100">
              <a:solidFill>
                <a:schemeClr val="tx1">
                  <a:lumMod val="50000"/>
                </a:schemeClr>
              </a:solidFill>
            </a:endParaRPr>
          </a:p>
        </p:txBody>
      </p:sp>
      <p:sp>
        <p:nvSpPr>
          <p:cNvPr id="12" name="Platshållare för text 7">
            <a:extLst>
              <a:ext uri="{FF2B5EF4-FFF2-40B4-BE49-F238E27FC236}">
                <a16:creationId xmlns:a16="http://schemas.microsoft.com/office/drawing/2014/main" id="{DB4243E6-31FE-41E7-BE8F-52B2B38D9C78}"/>
              </a:ext>
            </a:extLst>
          </p:cNvPr>
          <p:cNvSpPr>
            <a:spLocks noGrp="1"/>
          </p:cNvSpPr>
          <p:nvPr>
            <p:ph type="body" sz="quarter" idx="10"/>
          </p:nvPr>
        </p:nvSpPr>
        <p:spPr>
          <a:xfrm>
            <a:off x="1073150" y="2933729"/>
            <a:ext cx="2036763" cy="1676400"/>
          </a:xfrm>
        </p:spPr>
        <p:txBody>
          <a:bodyPr anchor="ctr">
            <a:noAutofit/>
          </a:bodyPr>
          <a:lstStyle>
            <a:lvl1pPr marL="0" indent="0" algn="ctr">
              <a:buNone/>
              <a:defRPr sz="1800" b="1"/>
            </a:lvl1pPr>
            <a:lvl2pPr>
              <a:defRPr sz="1100"/>
            </a:lvl2pPr>
            <a:lvl3pPr>
              <a:defRPr sz="1050"/>
            </a:lvl3pPr>
            <a:lvl4pPr>
              <a:defRPr sz="1000"/>
            </a:lvl4pPr>
            <a:lvl5pPr>
              <a:defRPr sz="1000"/>
            </a:lvl5pPr>
          </a:lstStyle>
          <a:p>
            <a:pPr lvl="0"/>
            <a:r>
              <a:rPr lang="sv-SE"/>
              <a:t>Klicka här för att ändra format på bakgrundstexten</a:t>
            </a:r>
          </a:p>
        </p:txBody>
      </p:sp>
      <p:sp>
        <p:nvSpPr>
          <p:cNvPr id="13" name="Platshållare för text 7">
            <a:extLst>
              <a:ext uri="{FF2B5EF4-FFF2-40B4-BE49-F238E27FC236}">
                <a16:creationId xmlns:a16="http://schemas.microsoft.com/office/drawing/2014/main" id="{1237AFB1-88FB-4C62-85BC-9555245177CD}"/>
              </a:ext>
            </a:extLst>
          </p:cNvPr>
          <p:cNvSpPr>
            <a:spLocks noGrp="1"/>
          </p:cNvSpPr>
          <p:nvPr>
            <p:ph type="body" sz="quarter" idx="12"/>
          </p:nvPr>
        </p:nvSpPr>
        <p:spPr>
          <a:xfrm>
            <a:off x="5136497" y="2933729"/>
            <a:ext cx="2036763" cy="1676400"/>
          </a:xfrm>
        </p:spPr>
        <p:txBody>
          <a:bodyPr anchor="ctr">
            <a:noAutofit/>
          </a:bodyPr>
          <a:lstStyle>
            <a:lvl1pPr marL="0" indent="0" algn="ctr">
              <a:buNone/>
              <a:defRPr sz="1800" b="1"/>
            </a:lvl1pPr>
            <a:lvl2pPr>
              <a:defRPr sz="1100"/>
            </a:lvl2pPr>
            <a:lvl3pPr>
              <a:defRPr sz="1050"/>
            </a:lvl3pPr>
            <a:lvl4pPr>
              <a:defRPr sz="1000"/>
            </a:lvl4pPr>
            <a:lvl5pPr>
              <a:defRPr sz="1000"/>
            </a:lvl5pPr>
          </a:lstStyle>
          <a:p>
            <a:pPr lvl="0"/>
            <a:r>
              <a:rPr lang="sv-SE"/>
              <a:t>Klicka här för att ändra format på bakgrundstexten</a:t>
            </a:r>
          </a:p>
        </p:txBody>
      </p:sp>
      <p:sp>
        <p:nvSpPr>
          <p:cNvPr id="14" name="Platshållare för text 7">
            <a:extLst>
              <a:ext uri="{FF2B5EF4-FFF2-40B4-BE49-F238E27FC236}">
                <a16:creationId xmlns:a16="http://schemas.microsoft.com/office/drawing/2014/main" id="{A237A7CB-9781-4D08-BA3A-671C4ED28030}"/>
              </a:ext>
            </a:extLst>
          </p:cNvPr>
          <p:cNvSpPr>
            <a:spLocks noGrp="1"/>
          </p:cNvSpPr>
          <p:nvPr>
            <p:ph type="body" sz="quarter" idx="11"/>
          </p:nvPr>
        </p:nvSpPr>
        <p:spPr>
          <a:xfrm>
            <a:off x="9212818" y="2921262"/>
            <a:ext cx="2036763" cy="1676400"/>
          </a:xfrm>
        </p:spPr>
        <p:txBody>
          <a:bodyPr anchor="ctr">
            <a:noAutofit/>
          </a:bodyPr>
          <a:lstStyle>
            <a:lvl1pPr marL="0" indent="0" algn="ctr">
              <a:buNone/>
              <a:defRPr sz="1800" b="1"/>
            </a:lvl1pPr>
            <a:lvl2pPr>
              <a:defRPr sz="1100"/>
            </a:lvl2pPr>
            <a:lvl3pPr>
              <a:defRPr sz="1050"/>
            </a:lvl3pPr>
            <a:lvl4pPr>
              <a:defRPr sz="1000"/>
            </a:lvl4pPr>
            <a:lvl5pPr>
              <a:defRPr sz="1000"/>
            </a:lvl5pPr>
          </a:lstStyle>
          <a:p>
            <a:pPr lvl="0"/>
            <a:r>
              <a:rPr lang="sv-SE"/>
              <a:t>Klicka här för att ändra format på bakgrundstexten</a:t>
            </a:r>
          </a:p>
        </p:txBody>
      </p:sp>
      <p:sp>
        <p:nvSpPr>
          <p:cNvPr id="11" name="Rubrik 1">
            <a:extLst>
              <a:ext uri="{FF2B5EF4-FFF2-40B4-BE49-F238E27FC236}">
                <a16:creationId xmlns:a16="http://schemas.microsoft.com/office/drawing/2014/main" id="{7FE0BCA6-8974-42DA-9D47-E585EA040ADC}"/>
              </a:ext>
            </a:extLst>
          </p:cNvPr>
          <p:cNvSpPr>
            <a:spLocks noGrp="1"/>
          </p:cNvSpPr>
          <p:nvPr>
            <p:ph type="title"/>
          </p:nvPr>
        </p:nvSpPr>
        <p:spPr>
          <a:xfrm>
            <a:off x="918000" y="1003660"/>
            <a:ext cx="10483200" cy="1144800"/>
          </a:xfrm>
        </p:spPr>
        <p:txBody>
          <a:bodyPr anchor="b" anchorCtr="0"/>
          <a:lstStyle>
            <a:lvl1pPr>
              <a:defRPr/>
            </a:lvl1pPr>
          </a:lstStyle>
          <a:p>
            <a:r>
              <a:rPr lang="sv-SE"/>
              <a:t>Klicka här för att ändra mall för rubrikformat</a:t>
            </a:r>
          </a:p>
        </p:txBody>
      </p:sp>
      <p:pic>
        <p:nvPicPr>
          <p:cNvPr id="7" name="Bildobjekt 6" descr="LOGO">
            <a:extLst>
              <a:ext uri="{FF2B5EF4-FFF2-40B4-BE49-F238E27FC236}">
                <a16:creationId xmlns:a16="http://schemas.microsoft.com/office/drawing/2014/main" id="{4597E018-E017-F813-77AF-DDDA9721031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3863D773-498F-B409-5E15-D74F863FF7A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13B1E543-4C8D-C0B2-5174-65D56B76DB1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76DC2EFD-3B77-5D8D-414B-D9BDC0B3836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376B85C7-4B4F-EE5A-8CEE-EC52FBB8DFA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92B0D30C-D385-D969-B5A5-24B15AA3427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E2D22D93-47DE-5A51-4AF0-21E602A54C0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49C7B109-C145-6C60-45C0-28376CD46AA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268A1717-513F-A95A-A576-C5B4A77A418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D556AE6E-52BA-4510-6CCF-FB579E15B54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6D5C1961-8892-44FC-4F35-6A8CFF0A2A2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C8E6E8A4-E179-2235-7546-A9CBA016BDD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52E5A07D-7A83-AC90-C045-B022A238D1C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4DBFB0F5-E981-DD8A-2BC7-EA403A9784E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9854AF52-3209-0784-06FB-7CFB9859829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171EEA6C-78B0-A427-7674-EEAA6DCBC0C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57A2F4C0-25D1-9ED0-EFDB-F703B46069E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50C7C738-BC49-6BE3-73DF-C77A71E5F68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20AEDA5A-7771-D4D9-BAB4-227215E99EC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A9DF5B01-5C0F-A6E3-8130-279C6B20493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C691ADC0-DE6E-6DEE-7777-A9AD97978DF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51785403-0246-F823-3EF5-090BE32867A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3" name="Bildobjekt 42" descr="LOGO">
            <a:extLst>
              <a:ext uri="{FF2B5EF4-FFF2-40B4-BE49-F238E27FC236}">
                <a16:creationId xmlns:a16="http://schemas.microsoft.com/office/drawing/2014/main" id="{7E997386-E74D-9986-1ADC-6B23687DD36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5" name="Bildobjekt 44" descr="LOGO">
            <a:extLst>
              <a:ext uri="{FF2B5EF4-FFF2-40B4-BE49-F238E27FC236}">
                <a16:creationId xmlns:a16="http://schemas.microsoft.com/office/drawing/2014/main" id="{EBEDBA55-3E73-AD23-E1B0-57A2D39C906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77092455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3 textcirklar 3_Peab">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F7F347C-D63A-4BC9-9FD9-B1B3977D6991}"/>
              </a:ext>
            </a:extLst>
          </p:cNvPr>
          <p:cNvSpPr/>
          <p:nvPr/>
        </p:nvSpPr>
        <p:spPr bwMode="auto">
          <a:xfrm>
            <a:off x="-1200" y="2321958"/>
            <a:ext cx="12193200" cy="2880000"/>
          </a:xfrm>
          <a:prstGeom prst="rect">
            <a:avLst/>
          </a:prstGeom>
          <a:solidFill>
            <a:srgbClr val="D7EAE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4" name="Ellips 3">
            <a:extLst>
              <a:ext uri="{FF2B5EF4-FFF2-40B4-BE49-F238E27FC236}">
                <a16:creationId xmlns:a16="http://schemas.microsoft.com/office/drawing/2014/main" id="{0E0F0407-ED93-49C0-BED4-5106FD9DC560}"/>
              </a:ext>
            </a:extLst>
          </p:cNvPr>
          <p:cNvSpPr>
            <a:spLocks noChangeAspect="1"/>
          </p:cNvSpPr>
          <p:nvPr/>
        </p:nvSpPr>
        <p:spPr>
          <a:xfrm>
            <a:off x="739804" y="2411958"/>
            <a:ext cx="2698196" cy="2700000"/>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100">
              <a:solidFill>
                <a:schemeClr val="tx1">
                  <a:lumMod val="50000"/>
                </a:schemeClr>
              </a:solidFill>
            </a:endParaRPr>
          </a:p>
        </p:txBody>
      </p:sp>
      <p:sp>
        <p:nvSpPr>
          <p:cNvPr id="5" name="Ellips 4">
            <a:extLst>
              <a:ext uri="{FF2B5EF4-FFF2-40B4-BE49-F238E27FC236}">
                <a16:creationId xmlns:a16="http://schemas.microsoft.com/office/drawing/2014/main" id="{22666B7B-AFB5-488D-9EC6-41992F5E7656}"/>
              </a:ext>
            </a:extLst>
          </p:cNvPr>
          <p:cNvSpPr>
            <a:spLocks noChangeAspect="1"/>
          </p:cNvSpPr>
          <p:nvPr/>
        </p:nvSpPr>
        <p:spPr>
          <a:xfrm>
            <a:off x="4809600" y="2411958"/>
            <a:ext cx="2700000" cy="2700000"/>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100">
              <a:solidFill>
                <a:schemeClr val="tx1">
                  <a:lumMod val="50000"/>
                </a:schemeClr>
              </a:solidFill>
            </a:endParaRPr>
          </a:p>
        </p:txBody>
      </p:sp>
      <p:sp>
        <p:nvSpPr>
          <p:cNvPr id="6" name="Ellips 5">
            <a:extLst>
              <a:ext uri="{FF2B5EF4-FFF2-40B4-BE49-F238E27FC236}">
                <a16:creationId xmlns:a16="http://schemas.microsoft.com/office/drawing/2014/main" id="{788D95EA-682F-4C09-8D40-F5E54629C093}"/>
              </a:ext>
            </a:extLst>
          </p:cNvPr>
          <p:cNvSpPr>
            <a:spLocks noChangeAspect="1"/>
          </p:cNvSpPr>
          <p:nvPr/>
        </p:nvSpPr>
        <p:spPr>
          <a:xfrm>
            <a:off x="8881200" y="2411958"/>
            <a:ext cx="2700000" cy="2700000"/>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100">
              <a:solidFill>
                <a:schemeClr val="tx1">
                  <a:lumMod val="50000"/>
                </a:schemeClr>
              </a:solidFill>
            </a:endParaRPr>
          </a:p>
        </p:txBody>
      </p:sp>
      <p:sp>
        <p:nvSpPr>
          <p:cNvPr id="10" name="Platshållare för text 7">
            <a:extLst>
              <a:ext uri="{FF2B5EF4-FFF2-40B4-BE49-F238E27FC236}">
                <a16:creationId xmlns:a16="http://schemas.microsoft.com/office/drawing/2014/main" id="{DB4243E6-31FE-41E7-BE8F-52B2B38D9C78}"/>
              </a:ext>
            </a:extLst>
          </p:cNvPr>
          <p:cNvSpPr>
            <a:spLocks noGrp="1"/>
          </p:cNvSpPr>
          <p:nvPr>
            <p:ph type="body" sz="quarter" idx="10"/>
          </p:nvPr>
        </p:nvSpPr>
        <p:spPr>
          <a:xfrm>
            <a:off x="1073150" y="2933729"/>
            <a:ext cx="2036763" cy="1676400"/>
          </a:xfrm>
        </p:spPr>
        <p:txBody>
          <a:bodyPr anchor="ctr">
            <a:noAutofit/>
          </a:bodyPr>
          <a:lstStyle>
            <a:lvl1pPr marL="0" indent="0" algn="ctr">
              <a:buNone/>
              <a:defRPr sz="1800" b="1"/>
            </a:lvl1pPr>
            <a:lvl2pPr>
              <a:defRPr sz="1100"/>
            </a:lvl2pPr>
            <a:lvl3pPr>
              <a:defRPr sz="1050"/>
            </a:lvl3pPr>
            <a:lvl4pPr>
              <a:defRPr sz="1000"/>
            </a:lvl4pPr>
            <a:lvl5pPr>
              <a:defRPr sz="1000"/>
            </a:lvl5pPr>
          </a:lstStyle>
          <a:p>
            <a:pPr lvl="0"/>
            <a:r>
              <a:rPr lang="sv-SE"/>
              <a:t>Klicka här för att ändra format på bakgrundstexten</a:t>
            </a:r>
          </a:p>
        </p:txBody>
      </p:sp>
      <p:sp>
        <p:nvSpPr>
          <p:cNvPr id="11" name="Platshållare för text 7">
            <a:extLst>
              <a:ext uri="{FF2B5EF4-FFF2-40B4-BE49-F238E27FC236}">
                <a16:creationId xmlns:a16="http://schemas.microsoft.com/office/drawing/2014/main" id="{1237AFB1-88FB-4C62-85BC-9555245177CD}"/>
              </a:ext>
            </a:extLst>
          </p:cNvPr>
          <p:cNvSpPr>
            <a:spLocks noGrp="1"/>
          </p:cNvSpPr>
          <p:nvPr>
            <p:ph type="body" sz="quarter" idx="13"/>
          </p:nvPr>
        </p:nvSpPr>
        <p:spPr>
          <a:xfrm>
            <a:off x="5136497" y="2933729"/>
            <a:ext cx="2036763" cy="1676400"/>
          </a:xfrm>
        </p:spPr>
        <p:txBody>
          <a:bodyPr anchor="ctr">
            <a:noAutofit/>
          </a:bodyPr>
          <a:lstStyle>
            <a:lvl1pPr marL="0" indent="0" algn="ctr">
              <a:buNone/>
              <a:defRPr sz="1800" b="1"/>
            </a:lvl1pPr>
            <a:lvl2pPr>
              <a:defRPr sz="1100"/>
            </a:lvl2pPr>
            <a:lvl3pPr>
              <a:defRPr sz="1050"/>
            </a:lvl3pPr>
            <a:lvl4pPr>
              <a:defRPr sz="1000"/>
            </a:lvl4pPr>
            <a:lvl5pPr>
              <a:defRPr sz="1000"/>
            </a:lvl5pPr>
          </a:lstStyle>
          <a:p>
            <a:pPr lvl="0"/>
            <a:r>
              <a:rPr lang="sv-SE"/>
              <a:t>Klicka här för att ändra format på bakgrundstexten</a:t>
            </a:r>
          </a:p>
        </p:txBody>
      </p:sp>
      <p:sp>
        <p:nvSpPr>
          <p:cNvPr id="12" name="Platshållare för text 7">
            <a:extLst>
              <a:ext uri="{FF2B5EF4-FFF2-40B4-BE49-F238E27FC236}">
                <a16:creationId xmlns:a16="http://schemas.microsoft.com/office/drawing/2014/main" id="{A237A7CB-9781-4D08-BA3A-671C4ED28030}"/>
              </a:ext>
            </a:extLst>
          </p:cNvPr>
          <p:cNvSpPr>
            <a:spLocks noGrp="1"/>
          </p:cNvSpPr>
          <p:nvPr>
            <p:ph type="body" sz="quarter" idx="11"/>
          </p:nvPr>
        </p:nvSpPr>
        <p:spPr>
          <a:xfrm>
            <a:off x="9212818" y="2921262"/>
            <a:ext cx="2036763" cy="1676400"/>
          </a:xfrm>
        </p:spPr>
        <p:txBody>
          <a:bodyPr anchor="ctr">
            <a:noAutofit/>
          </a:bodyPr>
          <a:lstStyle>
            <a:lvl1pPr marL="0" indent="0" algn="ctr">
              <a:buNone/>
              <a:defRPr sz="1800" b="1"/>
            </a:lvl1pPr>
            <a:lvl2pPr>
              <a:defRPr sz="1100"/>
            </a:lvl2pPr>
            <a:lvl3pPr>
              <a:defRPr sz="1050"/>
            </a:lvl3pPr>
            <a:lvl4pPr>
              <a:defRPr sz="1000"/>
            </a:lvl4pPr>
            <a:lvl5pPr>
              <a:defRPr sz="1000"/>
            </a:lvl5pPr>
          </a:lstStyle>
          <a:p>
            <a:pPr lvl="0"/>
            <a:r>
              <a:rPr lang="sv-SE"/>
              <a:t>Klicka här för att ändra format på bakgrundstexten</a:t>
            </a:r>
          </a:p>
        </p:txBody>
      </p:sp>
      <p:sp>
        <p:nvSpPr>
          <p:cNvPr id="14" name="Rubrik 1">
            <a:extLst>
              <a:ext uri="{FF2B5EF4-FFF2-40B4-BE49-F238E27FC236}">
                <a16:creationId xmlns:a16="http://schemas.microsoft.com/office/drawing/2014/main" id="{7FE0BCA6-8974-42DA-9D47-E585EA040ADC}"/>
              </a:ext>
            </a:extLst>
          </p:cNvPr>
          <p:cNvSpPr>
            <a:spLocks noGrp="1"/>
          </p:cNvSpPr>
          <p:nvPr>
            <p:ph type="title"/>
          </p:nvPr>
        </p:nvSpPr>
        <p:spPr>
          <a:xfrm>
            <a:off x="918000" y="1003660"/>
            <a:ext cx="10483200" cy="1144800"/>
          </a:xfrm>
        </p:spPr>
        <p:txBody>
          <a:bodyPr anchor="b" anchorCtr="0"/>
          <a:lstStyle>
            <a:lvl1pPr>
              <a:defRPr/>
            </a:lvl1pPr>
          </a:lstStyle>
          <a:p>
            <a:r>
              <a:rPr lang="sv-SE"/>
              <a:t>Klicka här för att ändra mall för rubrikformat</a:t>
            </a:r>
          </a:p>
        </p:txBody>
      </p:sp>
      <p:pic>
        <p:nvPicPr>
          <p:cNvPr id="7" name="Bildobjekt 6" descr="LOGO">
            <a:extLst>
              <a:ext uri="{FF2B5EF4-FFF2-40B4-BE49-F238E27FC236}">
                <a16:creationId xmlns:a16="http://schemas.microsoft.com/office/drawing/2014/main" id="{9CFEDA78-9865-9570-8673-920314A19D3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9A8578CF-E348-79A6-3213-A59337C7CB5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1641B40A-7A00-45EF-A380-407CC9841FD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F4643328-A31B-16A2-38FF-783861C5659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CA7E6175-5B86-B120-102A-815577EF4F3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49D35DF2-3853-3C0B-4839-3E8F21767A3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84CDA53A-D9D4-0105-29A8-3583DFFCDE4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6D91EC5D-4F49-0E96-7C19-2AEE8DA1E06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2D961006-56D8-F321-9888-318373C0B3D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119ACE85-173A-6D69-3BD4-EE4C175C679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DBD9CFD6-34ED-D187-C066-B1AECA44D42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14AD6FCD-8A35-F928-48F8-F94BE6F803B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A6B12E1F-A134-9D10-9DA5-EA6E5C6D689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9D436D92-A4C1-9570-B947-7D2A8914C2B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FF55D476-96B7-8DED-261D-3778CFDF08D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FF66172C-B52A-38FC-A5B7-532B9799926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1CA9A97B-CDEF-DFBA-D504-3FF31D2DBBF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D21629E6-3A30-5689-F998-8DFD251926A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2BF63869-241E-F171-668B-6D2B98292C3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4A66B221-491E-5905-73EE-44E492E15BA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EB430001-0F74-2F9D-386F-7F8BBBAE741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42A8CFFD-B6FA-01D7-2EA4-D3299A07D49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3" name="Bildobjekt 42" descr="LOGO">
            <a:extLst>
              <a:ext uri="{FF2B5EF4-FFF2-40B4-BE49-F238E27FC236}">
                <a16:creationId xmlns:a16="http://schemas.microsoft.com/office/drawing/2014/main" id="{E9722537-20A9-6C04-90BF-9FD4BD4EEB7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5" name="Bildobjekt 44" descr="LOGO">
            <a:extLst>
              <a:ext uri="{FF2B5EF4-FFF2-40B4-BE49-F238E27FC236}">
                <a16:creationId xmlns:a16="http://schemas.microsoft.com/office/drawing/2014/main" id="{0DD847E2-BC49-70E9-3B24-F1AE715C472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51328607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Ikon pictogram med text orange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p:txBody>
          <a:bodyPr/>
          <a:lstStyle>
            <a:lvl1pPr>
              <a:defRPr/>
            </a:lvl1pPr>
          </a:lstStyle>
          <a:p>
            <a:r>
              <a:rPr lang="sv-SE"/>
              <a:t>Klicka här för att ändra mall för rubrikformat</a:t>
            </a:r>
          </a:p>
        </p:txBody>
      </p:sp>
      <p:sp>
        <p:nvSpPr>
          <p:cNvPr id="3" name="Rektangel 2">
            <a:extLst>
              <a:ext uri="{FF2B5EF4-FFF2-40B4-BE49-F238E27FC236}">
                <a16:creationId xmlns:a16="http://schemas.microsoft.com/office/drawing/2014/main" id="{B5D54A94-E8CA-440D-A811-96C069C2A7E7}"/>
              </a:ext>
            </a:extLst>
          </p:cNvPr>
          <p:cNvSpPr/>
          <p:nvPr/>
        </p:nvSpPr>
        <p:spPr bwMode="auto">
          <a:xfrm>
            <a:off x="-1200" y="2321958"/>
            <a:ext cx="12193200" cy="2880000"/>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4" name="Ellips 3">
            <a:extLst>
              <a:ext uri="{FF2B5EF4-FFF2-40B4-BE49-F238E27FC236}">
                <a16:creationId xmlns:a16="http://schemas.microsoft.com/office/drawing/2014/main" id="{2C2D28C2-6D48-4A73-8A84-AEDE4F848591}"/>
              </a:ext>
            </a:extLst>
          </p:cNvPr>
          <p:cNvSpPr/>
          <p:nvPr/>
        </p:nvSpPr>
        <p:spPr>
          <a:xfrm>
            <a:off x="957328" y="1602000"/>
            <a:ext cx="5040000" cy="50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bg2">
                  <a:lumMod val="10000"/>
                </a:schemeClr>
              </a:solidFill>
            </a:endParaRPr>
          </a:p>
        </p:txBody>
      </p:sp>
      <p:sp>
        <p:nvSpPr>
          <p:cNvPr id="7" name="Platshållare för text 6">
            <a:extLst>
              <a:ext uri="{FF2B5EF4-FFF2-40B4-BE49-F238E27FC236}">
                <a16:creationId xmlns:a16="http://schemas.microsoft.com/office/drawing/2014/main" id="{329C7900-0923-4316-9A3E-D5B4BE1B3C1C}"/>
              </a:ext>
            </a:extLst>
          </p:cNvPr>
          <p:cNvSpPr>
            <a:spLocks noGrp="1"/>
          </p:cNvSpPr>
          <p:nvPr>
            <p:ph type="body" sz="quarter" idx="10"/>
          </p:nvPr>
        </p:nvSpPr>
        <p:spPr>
          <a:xfrm>
            <a:off x="6078748" y="2394000"/>
            <a:ext cx="5979543" cy="2705185"/>
          </a:xfrm>
        </p:spPr>
        <p:txBody>
          <a:bodyPr lIns="216000" tIns="21600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text 5">
            <a:extLst>
              <a:ext uri="{FF2B5EF4-FFF2-40B4-BE49-F238E27FC236}">
                <a16:creationId xmlns:a16="http://schemas.microsoft.com/office/drawing/2014/main" id="{E67D03FE-D18E-4FCF-8530-768E0538C860}"/>
              </a:ext>
            </a:extLst>
          </p:cNvPr>
          <p:cNvSpPr>
            <a:spLocks noGrp="1"/>
          </p:cNvSpPr>
          <p:nvPr>
            <p:ph type="body" sz="quarter" idx="11"/>
          </p:nvPr>
        </p:nvSpPr>
        <p:spPr>
          <a:xfrm>
            <a:off x="2037328" y="5201958"/>
            <a:ext cx="2880000" cy="573948"/>
          </a:xfrm>
        </p:spPr>
        <p:txBody>
          <a:bodyPr lIns="90000" anchor="t" anchorCtr="0"/>
          <a:lstStyle>
            <a:lvl1pPr marL="0" indent="0" algn="ctr">
              <a:buNone/>
              <a:defRPr sz="1400">
                <a:solidFill>
                  <a:schemeClr val="bg1"/>
                </a:solidFill>
              </a:defRPr>
            </a:lvl1pPr>
          </a:lstStyle>
          <a:p>
            <a:pPr lvl="0"/>
            <a:r>
              <a:rPr lang="sv-SE"/>
              <a:t>Klicka här för att ändra format på bakgrundstexten</a:t>
            </a:r>
          </a:p>
        </p:txBody>
      </p:sp>
      <p:sp>
        <p:nvSpPr>
          <p:cNvPr id="8" name="Platshållare för bild 7"/>
          <p:cNvSpPr>
            <a:spLocks noGrp="1"/>
          </p:cNvSpPr>
          <p:nvPr>
            <p:ph type="pic" sz="quarter" idx="12" hasCustomPrompt="1"/>
          </p:nvPr>
        </p:nvSpPr>
        <p:spPr>
          <a:xfrm>
            <a:off x="2037328" y="2195958"/>
            <a:ext cx="2880000" cy="2880000"/>
          </a:xfrm>
        </p:spPr>
        <p:txBody>
          <a:bodyPr/>
          <a:lstStyle>
            <a:lvl1pPr marL="0" indent="0">
              <a:buNone/>
              <a:defRPr>
                <a:solidFill>
                  <a:schemeClr val="bg1"/>
                </a:solidFill>
              </a:defRPr>
            </a:lvl1pPr>
          </a:lstStyle>
          <a:p>
            <a:r>
              <a:rPr lang="sv-SE" err="1"/>
              <a:t>Insert</a:t>
            </a:r>
            <a:r>
              <a:rPr lang="sv-SE"/>
              <a:t> pictogram/</a:t>
            </a:r>
            <a:r>
              <a:rPr lang="sv-SE" err="1"/>
              <a:t>icon</a:t>
            </a:r>
            <a:endParaRPr lang="sv-SE"/>
          </a:p>
        </p:txBody>
      </p:sp>
      <p:pic>
        <p:nvPicPr>
          <p:cNvPr id="9" name="Bildobjekt 8" descr="LOGO">
            <a:extLst>
              <a:ext uri="{FF2B5EF4-FFF2-40B4-BE49-F238E27FC236}">
                <a16:creationId xmlns:a16="http://schemas.microsoft.com/office/drawing/2014/main" id="{A9C2E1A2-7EC3-E0F1-E649-F407F9D5D1D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A7637F5D-361A-1BB6-FBE8-30951A45E19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BBE7592E-6EB6-2D07-9771-757DA26A6BB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76AE91BF-3028-16F8-22B2-2EDED320CB7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ED4CA5E2-DD7D-A254-73D6-CA9EC0861BB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8D3CF7AB-1125-74D4-8B1A-1EAFD2FA519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F590009F-68D4-CA15-9914-B07FBA5A15C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1B218090-B424-214D-DB13-61587C75074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DFF812AA-C394-650D-AF9E-11073CE8B35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A14012C7-F436-E312-7468-6959466863B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B995AEA6-7FF8-C254-BDEC-FDDF76665DA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55D70917-2924-E1E3-2F95-C93B10FB137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AEFC80E1-6C10-7DE6-0E28-84902D19665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F873F09E-34A7-46DD-C6F6-A7E77B23237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03CC5DF0-3EF6-DEF4-39D0-1140DDED94E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F14C8CC7-ABCE-5B2B-4884-E007AF9414A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AD1F6181-9919-9792-4D43-E3BBA4AE910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91A78D77-12E3-C47E-5DC7-25EAF84CEBC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F5C3582E-F21D-4E3A-3F4E-5BCD564DE56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27744638-2B01-D878-DE84-8F75BAB1C7D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F413724D-4230-3F94-D802-92B7FBA98C4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9F23CA57-46C0-B02D-454D-9B736AAF939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C5EC6871-E41B-25A5-2392-589996A729A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3" name="Bildobjekt 42" descr="LOGO">
            <a:extLst>
              <a:ext uri="{FF2B5EF4-FFF2-40B4-BE49-F238E27FC236}">
                <a16:creationId xmlns:a16="http://schemas.microsoft.com/office/drawing/2014/main" id="{A4FF8447-2EDF-3DCC-64F6-DFCDF9B7C7A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381872664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Ikon pictogram med text grå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p:txBody>
          <a:bodyPr/>
          <a:lstStyle>
            <a:lvl1pPr>
              <a:defRPr/>
            </a:lvl1pPr>
          </a:lstStyle>
          <a:p>
            <a:r>
              <a:rPr lang="sv-SE"/>
              <a:t>Klicka här för att ändra mall för rubrikformat</a:t>
            </a:r>
          </a:p>
        </p:txBody>
      </p:sp>
      <p:sp>
        <p:nvSpPr>
          <p:cNvPr id="3" name="Rektangel 2">
            <a:extLst>
              <a:ext uri="{FF2B5EF4-FFF2-40B4-BE49-F238E27FC236}">
                <a16:creationId xmlns:a16="http://schemas.microsoft.com/office/drawing/2014/main" id="{B5D54A94-E8CA-440D-A811-96C069C2A7E7}"/>
              </a:ext>
            </a:extLst>
          </p:cNvPr>
          <p:cNvSpPr/>
          <p:nvPr/>
        </p:nvSpPr>
        <p:spPr bwMode="auto">
          <a:xfrm>
            <a:off x="-1200" y="2321958"/>
            <a:ext cx="12193200" cy="2880000"/>
          </a:xfrm>
          <a:prstGeom prst="rect">
            <a:avLst/>
          </a:prstGeom>
          <a:solidFill>
            <a:schemeClr val="accent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4" name="Ellips 3">
            <a:extLst>
              <a:ext uri="{FF2B5EF4-FFF2-40B4-BE49-F238E27FC236}">
                <a16:creationId xmlns:a16="http://schemas.microsoft.com/office/drawing/2014/main" id="{2C2D28C2-6D48-4A73-8A84-AEDE4F848591}"/>
              </a:ext>
            </a:extLst>
          </p:cNvPr>
          <p:cNvSpPr/>
          <p:nvPr/>
        </p:nvSpPr>
        <p:spPr>
          <a:xfrm>
            <a:off x="957328" y="1602000"/>
            <a:ext cx="5040000" cy="504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a:solidFill>
                  <a:schemeClr val="bg1"/>
                </a:solidFill>
              </a:rPr>
              <a:t> </a:t>
            </a:r>
          </a:p>
        </p:txBody>
      </p:sp>
      <p:sp>
        <p:nvSpPr>
          <p:cNvPr id="9" name="Platshållare för text 6">
            <a:extLst>
              <a:ext uri="{FF2B5EF4-FFF2-40B4-BE49-F238E27FC236}">
                <a16:creationId xmlns:a16="http://schemas.microsoft.com/office/drawing/2014/main" id="{329C7900-0923-4316-9A3E-D5B4BE1B3C1C}"/>
              </a:ext>
            </a:extLst>
          </p:cNvPr>
          <p:cNvSpPr>
            <a:spLocks noGrp="1"/>
          </p:cNvSpPr>
          <p:nvPr>
            <p:ph type="body" sz="quarter" idx="10"/>
          </p:nvPr>
        </p:nvSpPr>
        <p:spPr>
          <a:xfrm>
            <a:off x="6078748" y="2394000"/>
            <a:ext cx="5979543" cy="2705185"/>
          </a:xfrm>
        </p:spPr>
        <p:txBody>
          <a:bodyPr lIns="216000" tIns="21600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bild 7"/>
          <p:cNvSpPr>
            <a:spLocks noGrp="1"/>
          </p:cNvSpPr>
          <p:nvPr>
            <p:ph type="pic" sz="quarter" idx="12" hasCustomPrompt="1"/>
          </p:nvPr>
        </p:nvSpPr>
        <p:spPr>
          <a:xfrm>
            <a:off x="2037328" y="2195958"/>
            <a:ext cx="2880000" cy="2880000"/>
          </a:xfrm>
        </p:spPr>
        <p:txBody>
          <a:bodyPr/>
          <a:lstStyle>
            <a:lvl1pPr marL="0" indent="0">
              <a:buNone/>
              <a:defRPr>
                <a:solidFill>
                  <a:schemeClr val="bg1"/>
                </a:solidFill>
              </a:defRPr>
            </a:lvl1pPr>
          </a:lstStyle>
          <a:p>
            <a:r>
              <a:rPr lang="sv-SE" err="1"/>
              <a:t>Insert</a:t>
            </a:r>
            <a:r>
              <a:rPr lang="sv-SE"/>
              <a:t> pictogram/</a:t>
            </a:r>
            <a:r>
              <a:rPr lang="sv-SE" err="1"/>
              <a:t>icon</a:t>
            </a:r>
            <a:endParaRPr lang="sv-SE"/>
          </a:p>
        </p:txBody>
      </p:sp>
      <p:sp>
        <p:nvSpPr>
          <p:cNvPr id="11" name="Platshållare för text 5">
            <a:extLst>
              <a:ext uri="{FF2B5EF4-FFF2-40B4-BE49-F238E27FC236}">
                <a16:creationId xmlns:a16="http://schemas.microsoft.com/office/drawing/2014/main" id="{E67D03FE-D18E-4FCF-8530-768E0538C860}"/>
              </a:ext>
            </a:extLst>
          </p:cNvPr>
          <p:cNvSpPr>
            <a:spLocks noGrp="1"/>
          </p:cNvSpPr>
          <p:nvPr>
            <p:ph type="body" sz="quarter" idx="11"/>
          </p:nvPr>
        </p:nvSpPr>
        <p:spPr>
          <a:xfrm>
            <a:off x="2037328" y="5201958"/>
            <a:ext cx="2880000" cy="573948"/>
          </a:xfrm>
        </p:spPr>
        <p:txBody>
          <a:bodyPr lIns="90000" anchor="t" anchorCtr="0"/>
          <a:lstStyle>
            <a:lvl1pPr marL="0" indent="0" algn="ctr">
              <a:buNone/>
              <a:defRPr sz="1400">
                <a:solidFill>
                  <a:schemeClr val="bg1"/>
                </a:solidFill>
              </a:defRPr>
            </a:lvl1pPr>
          </a:lstStyle>
          <a:p>
            <a:pPr lvl="0"/>
            <a:r>
              <a:rPr lang="sv-SE"/>
              <a:t>Klicka här för att ändra format på bakgrundstexten</a:t>
            </a:r>
          </a:p>
        </p:txBody>
      </p:sp>
      <p:pic>
        <p:nvPicPr>
          <p:cNvPr id="6" name="Bildobjekt 5" descr="LOGO">
            <a:extLst>
              <a:ext uri="{FF2B5EF4-FFF2-40B4-BE49-F238E27FC236}">
                <a16:creationId xmlns:a16="http://schemas.microsoft.com/office/drawing/2014/main" id="{3642FF09-7935-2CDE-ECC8-B85AEF36C23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10E76274-7923-E70A-A624-3CC3219D755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F9EB5035-A4C7-7BFD-DD49-B6A1BB45C4F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1214145D-960F-463C-C967-A1714A79B87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8D493F5D-48C8-0C58-AE18-D4CF5FFBB3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E56D72FC-6AE5-B3AA-9942-5E0334055BD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C297BBB6-27D0-C142-D07A-73A333E721D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7F825806-C3C0-E814-C0A7-F8AF5B38502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181F9208-E654-BACF-EEC0-081FE5389CE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02BC0827-C927-7986-429D-EEF17DA08E4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7028F5E8-0886-827D-057D-DEB611611AD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DE7D6AE9-49B2-F277-E1B8-3D3DD4CFB20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6215C883-FA3D-68E2-80DD-C7F49089F1F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0F69ADE5-1D02-998F-6FA4-828BC65C395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EBFB3547-1897-AA28-F721-D70D2CF9152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7C9EBFF9-23AC-7452-490D-C168B8C4323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5B5B69FF-E1A2-9985-BDA0-2BA5331807E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0AB5576C-F968-B181-E0AF-5CBF59FEFEE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3337DAF4-CDED-4F0D-5F48-F58B1D8EA9B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035381A1-ACBC-7C41-83E1-5A559D66E49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CA2E78E5-9A8B-AA92-468B-0424769C6D7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3DF53ECC-EC99-09FD-2154-3A2A621C1F3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C667D018-1578-362B-DE6E-49CD86C14BB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3" name="Bildobjekt 42" descr="LOGO">
            <a:extLst>
              <a:ext uri="{FF2B5EF4-FFF2-40B4-BE49-F238E27FC236}">
                <a16:creationId xmlns:a16="http://schemas.microsoft.com/office/drawing/2014/main" id="{A5EC9B51-3F88-DEAC-4FF3-88A3DA1287D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55164854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Ikon pictogram med text turkos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p:txBody>
          <a:bodyPr/>
          <a:lstStyle>
            <a:lvl1pPr>
              <a:defRPr/>
            </a:lvl1pPr>
          </a:lstStyle>
          <a:p>
            <a:r>
              <a:rPr lang="sv-SE"/>
              <a:t>Klicka här för att ändra mall för rubrikformat</a:t>
            </a:r>
          </a:p>
        </p:txBody>
      </p:sp>
      <p:sp>
        <p:nvSpPr>
          <p:cNvPr id="3" name="Rektangel 2">
            <a:extLst>
              <a:ext uri="{FF2B5EF4-FFF2-40B4-BE49-F238E27FC236}">
                <a16:creationId xmlns:a16="http://schemas.microsoft.com/office/drawing/2014/main" id="{B5D54A94-E8CA-440D-A811-96C069C2A7E7}"/>
              </a:ext>
            </a:extLst>
          </p:cNvPr>
          <p:cNvSpPr/>
          <p:nvPr/>
        </p:nvSpPr>
        <p:spPr bwMode="auto">
          <a:xfrm>
            <a:off x="-1200" y="2321958"/>
            <a:ext cx="12193200" cy="2880000"/>
          </a:xfrm>
          <a:prstGeom prst="rect">
            <a:avLst/>
          </a:prstGeom>
          <a:solidFill>
            <a:srgbClr val="D7EAE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4" name="Ellips 3">
            <a:extLst>
              <a:ext uri="{FF2B5EF4-FFF2-40B4-BE49-F238E27FC236}">
                <a16:creationId xmlns:a16="http://schemas.microsoft.com/office/drawing/2014/main" id="{2C2D28C2-6D48-4A73-8A84-AEDE4F848591}"/>
              </a:ext>
            </a:extLst>
          </p:cNvPr>
          <p:cNvSpPr/>
          <p:nvPr/>
        </p:nvSpPr>
        <p:spPr>
          <a:xfrm>
            <a:off x="957328" y="1602000"/>
            <a:ext cx="5040000" cy="504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a:solidFill>
                  <a:schemeClr val="bg2">
                    <a:lumMod val="10000"/>
                  </a:schemeClr>
                </a:solidFill>
              </a:rPr>
              <a:t> </a:t>
            </a:r>
          </a:p>
        </p:txBody>
      </p:sp>
      <p:sp>
        <p:nvSpPr>
          <p:cNvPr id="9" name="Platshållare för text 6">
            <a:extLst>
              <a:ext uri="{FF2B5EF4-FFF2-40B4-BE49-F238E27FC236}">
                <a16:creationId xmlns:a16="http://schemas.microsoft.com/office/drawing/2014/main" id="{329C7900-0923-4316-9A3E-D5B4BE1B3C1C}"/>
              </a:ext>
            </a:extLst>
          </p:cNvPr>
          <p:cNvSpPr>
            <a:spLocks noGrp="1"/>
          </p:cNvSpPr>
          <p:nvPr>
            <p:ph type="body" sz="quarter" idx="10"/>
          </p:nvPr>
        </p:nvSpPr>
        <p:spPr>
          <a:xfrm>
            <a:off x="6078748" y="2394000"/>
            <a:ext cx="5979543" cy="2705185"/>
          </a:xfrm>
        </p:spPr>
        <p:txBody>
          <a:bodyPr lIns="216000" tIns="21600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bild 7"/>
          <p:cNvSpPr>
            <a:spLocks noGrp="1"/>
          </p:cNvSpPr>
          <p:nvPr>
            <p:ph type="pic" sz="quarter" idx="12" hasCustomPrompt="1"/>
          </p:nvPr>
        </p:nvSpPr>
        <p:spPr>
          <a:xfrm>
            <a:off x="2037328" y="2195958"/>
            <a:ext cx="2880000" cy="2880000"/>
          </a:xfrm>
        </p:spPr>
        <p:txBody>
          <a:bodyPr/>
          <a:lstStyle>
            <a:lvl1pPr marL="0" indent="0">
              <a:buNone/>
              <a:defRPr>
                <a:solidFill>
                  <a:schemeClr val="bg1"/>
                </a:solidFill>
              </a:defRPr>
            </a:lvl1pPr>
          </a:lstStyle>
          <a:p>
            <a:r>
              <a:rPr lang="sv-SE" err="1"/>
              <a:t>Insert</a:t>
            </a:r>
            <a:r>
              <a:rPr lang="sv-SE"/>
              <a:t> pictogram/</a:t>
            </a:r>
            <a:r>
              <a:rPr lang="sv-SE" err="1"/>
              <a:t>icon</a:t>
            </a:r>
            <a:endParaRPr lang="sv-SE"/>
          </a:p>
        </p:txBody>
      </p:sp>
      <p:sp>
        <p:nvSpPr>
          <p:cNvPr id="11" name="Platshållare för text 5">
            <a:extLst>
              <a:ext uri="{FF2B5EF4-FFF2-40B4-BE49-F238E27FC236}">
                <a16:creationId xmlns:a16="http://schemas.microsoft.com/office/drawing/2014/main" id="{E67D03FE-D18E-4FCF-8530-768E0538C860}"/>
              </a:ext>
            </a:extLst>
          </p:cNvPr>
          <p:cNvSpPr>
            <a:spLocks noGrp="1"/>
          </p:cNvSpPr>
          <p:nvPr>
            <p:ph type="body" sz="quarter" idx="11"/>
          </p:nvPr>
        </p:nvSpPr>
        <p:spPr>
          <a:xfrm>
            <a:off x="2037328" y="5201958"/>
            <a:ext cx="2880000" cy="573948"/>
          </a:xfrm>
        </p:spPr>
        <p:txBody>
          <a:bodyPr lIns="90000" anchor="t" anchorCtr="0"/>
          <a:lstStyle>
            <a:lvl1pPr marL="0" indent="0" algn="ctr">
              <a:buNone/>
              <a:defRPr sz="1400">
                <a:solidFill>
                  <a:schemeClr val="bg1"/>
                </a:solidFill>
              </a:defRPr>
            </a:lvl1pPr>
          </a:lstStyle>
          <a:p>
            <a:pPr lvl="0"/>
            <a:r>
              <a:rPr lang="sv-SE"/>
              <a:t>Klicka här för att ändra format på bakgrundstexten</a:t>
            </a:r>
          </a:p>
        </p:txBody>
      </p:sp>
      <p:pic>
        <p:nvPicPr>
          <p:cNvPr id="6" name="Bildobjekt 5" descr="LOGO">
            <a:extLst>
              <a:ext uri="{FF2B5EF4-FFF2-40B4-BE49-F238E27FC236}">
                <a16:creationId xmlns:a16="http://schemas.microsoft.com/office/drawing/2014/main" id="{23794B45-F2DB-691A-C31D-AADCE0B6EF1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85ED87B2-F56E-535B-67AB-337308BA2E1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BA76C526-8D9E-D733-075C-6BE8AA99263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92BB32BA-6DCD-A6BA-6BFB-398F1D77D21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AA0A66ED-D6D9-DC9D-C77D-0ED687F00D4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1710D7BC-8A74-C6ED-92CF-9BFBF3761B8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7034E89D-0736-2747-9A3E-1F2232C202C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E4DC2422-24DD-404F-3178-A64CEB22166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737F8364-EA0D-657F-21CE-D3C8BA7E71C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2C604D4A-5E5F-7CE9-975E-A12FF702A49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C8EE5D8A-D595-551D-6A6C-A2589DB238F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79213AC3-1F97-84F1-5565-2FC70B8602B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C36278CC-5690-C46C-3B3C-0A04ADC2877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2E519639-4B47-AF05-0029-49E8864F0C4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0BFF9DF5-C580-61E3-0E12-AA68603C42A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B9D88943-0CB8-2B56-FE41-536372E0573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9D70F20C-F432-2B00-5F4E-326E82ADDDC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A4C89C9A-A024-64E0-290D-88FB6230BDA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9B0293B2-44F4-6465-0121-37F13243CE0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E29C7978-19D1-3AD7-4F81-1A567EC0F87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D2690E42-C6A8-4212-2853-0DFAE3106B6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9C7E1101-5930-0BB1-CA59-F6CE0E2328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1" name="Bildobjekt 40" descr="LOGO">
            <a:extLst>
              <a:ext uri="{FF2B5EF4-FFF2-40B4-BE49-F238E27FC236}">
                <a16:creationId xmlns:a16="http://schemas.microsoft.com/office/drawing/2014/main" id="{6AAC684F-8050-2225-542B-7611A3BE5F0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3" name="Bildobjekt 42" descr="LOGO">
            <a:extLst>
              <a:ext uri="{FF2B5EF4-FFF2-40B4-BE49-F238E27FC236}">
                <a16:creationId xmlns:a16="http://schemas.microsoft.com/office/drawing/2014/main" id="{A05E6124-3A78-AFD0-A083-0179DAEFDE7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36544758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Endast rubrik_Pea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p:txBody>
          <a:bodyPr/>
          <a:lstStyle>
            <a:lvl1pPr>
              <a:defRPr/>
            </a:lvl1pPr>
          </a:lstStyle>
          <a:p>
            <a:r>
              <a:rPr lang="sv-SE"/>
              <a:t>Klicka här för att ändra mall för rubrikformat</a:t>
            </a:r>
          </a:p>
        </p:txBody>
      </p:sp>
      <p:pic>
        <p:nvPicPr>
          <p:cNvPr id="4" name="Bildobjekt 3" descr="LOGO">
            <a:extLst>
              <a:ext uri="{FF2B5EF4-FFF2-40B4-BE49-F238E27FC236}">
                <a16:creationId xmlns:a16="http://schemas.microsoft.com/office/drawing/2014/main" id="{3E84B879-E9B6-CA6A-6ECD-F1E974ADDA0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6" name="Bildobjekt 5" descr="LOGO">
            <a:extLst>
              <a:ext uri="{FF2B5EF4-FFF2-40B4-BE49-F238E27FC236}">
                <a16:creationId xmlns:a16="http://schemas.microsoft.com/office/drawing/2014/main" id="{230D855D-9858-FB02-9038-A225892BBC7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5" name="Bildobjekt 4" descr="LOGO">
            <a:extLst>
              <a:ext uri="{FF2B5EF4-FFF2-40B4-BE49-F238E27FC236}">
                <a16:creationId xmlns:a16="http://schemas.microsoft.com/office/drawing/2014/main" id="{F5180BCC-2C02-75AF-BC63-A35A403FBF9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5283FB91-C1B1-1F8F-FE55-71FD9A4A13B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4E42CF57-8414-274E-9F2C-B2F6C112427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B69D041A-0FE8-1292-4297-9EFBF9ADC28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25C0D33C-5611-3A8D-A7EF-E7384AAAC07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FF1D53D5-D830-1E23-0789-48A61855E92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A8CFA8BA-6F3C-2FC7-E6EC-F0B58B5EA32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AC9CA870-26F1-5C98-4639-5AC35850789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7AD36937-0977-9E3F-61EF-53CF2BDDC15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9F93CC32-0A68-BC63-E51C-40AD35F6F4A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3EC3D7EE-1B92-DF2B-28A2-CC93660318D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00AB0496-7FA0-B0A0-D443-0FCEC753179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0" name="Bildobjekt 19" descr="LOGO">
            <a:extLst>
              <a:ext uri="{FF2B5EF4-FFF2-40B4-BE49-F238E27FC236}">
                <a16:creationId xmlns:a16="http://schemas.microsoft.com/office/drawing/2014/main" id="{1CC1C61E-AA80-5B41-A142-3972A8DF730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82E97CD4-2661-3F19-77CC-B340E1DE940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D8133382-4B55-817C-11D1-22D336893F9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2A4EA38A-3EB0-C7EC-88EC-9462DF12577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3AF69B55-9976-B9C2-62C4-966D7E96C88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9B14E347-C338-27C3-65BA-711B86CEFE8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AC1786F9-694E-F907-094C-4A2D502F960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972F56AD-6C33-2F18-11FB-D8488EAFAB1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9CC2FF4A-BDED-3329-128E-BC4ADB69EED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3FD98059-FE4A-7CCA-9C53-46A920BA41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0919972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Endast rubrik orange_Peab">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66F3B19D-3DB5-46E7-BCCD-15CF22A675F6}"/>
              </a:ext>
            </a:extLst>
          </p:cNvPr>
          <p:cNvSpPr/>
          <p:nvPr/>
        </p:nvSpPr>
        <p:spPr bwMode="auto">
          <a:xfrm>
            <a:off x="0" y="0"/>
            <a:ext cx="12192000" cy="6008400"/>
          </a:xfrm>
          <a:prstGeom prst="rect">
            <a:avLst/>
          </a:prstGeom>
          <a:solidFill>
            <a:srgbClr val="FBE0D6"/>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p:txBody>
          <a:bodyPr/>
          <a:lstStyle>
            <a:lvl1pPr>
              <a:defRPr/>
            </a:lvl1pPr>
          </a:lstStyle>
          <a:p>
            <a:r>
              <a:rPr lang="sv-SE"/>
              <a:t>Klicka här för att ändra mall för rubrikformat</a:t>
            </a:r>
          </a:p>
        </p:txBody>
      </p:sp>
      <p:pic>
        <p:nvPicPr>
          <p:cNvPr id="5" name="Bildobjekt 4" descr="LOGO">
            <a:extLst>
              <a:ext uri="{FF2B5EF4-FFF2-40B4-BE49-F238E27FC236}">
                <a16:creationId xmlns:a16="http://schemas.microsoft.com/office/drawing/2014/main" id="{1B760B80-FB32-4A0C-72E7-110463A2797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20C32C9B-BAF4-19E3-6457-D96BB9DBA75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6" name="Bildobjekt 5" descr="LOGO">
            <a:extLst>
              <a:ext uri="{FF2B5EF4-FFF2-40B4-BE49-F238E27FC236}">
                <a16:creationId xmlns:a16="http://schemas.microsoft.com/office/drawing/2014/main" id="{12533C0A-5A88-2F23-F757-70EDD7FE755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2145506F-01E9-8937-6490-E4541F0AE19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5FC1E89B-6624-34DF-21C5-7DB13FE0A8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FC43FDBF-07D7-94EC-58EC-2C13B1B9471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BEA66807-818A-D5BD-A6C1-8154D11EDFB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FE54F331-F63C-BF83-4AA9-2DF2C127CAD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57768FA1-6C79-7B07-4A53-38377022F47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87A155DB-18E6-B7D7-8CB3-540B94CA774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F8CD5494-85AB-2CBD-6A85-1E46C85DBD2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51DF9D3A-7205-9879-64C4-9015BC908CE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D677D5E2-E96F-46A6-A535-DA629B363AA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E8645DC7-7EE6-DF46-ADDD-5A64966742D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E2B633A9-4CCE-B51E-1C7B-F3C13E5B0E5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5CBF0930-CEE5-2E9C-E366-4F626365C20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296E1068-7527-ECEC-C06E-96D810C8571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72BD9298-6102-A161-75D0-722C7DF48A6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73BFF00E-BFC3-6CFF-0863-CBB1523CD4B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1EA50218-DD17-3A35-AEDA-3A63BBE6D94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DE14B8C9-AC03-89CC-8D00-575EE7BC521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13079DA5-8747-C070-AA66-71594FCC286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DBF00E25-E2D5-A768-9F17-1B30A71CB79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E1AFC749-B0AC-8D78-B0AF-D9DF9D75894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288555873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Only" preserve="1">
  <p:cSld name="Endast rubrik grå_Peab">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17EDEEEA-E3DB-48DE-B53C-61BF2F47644F}"/>
              </a:ext>
            </a:extLst>
          </p:cNvPr>
          <p:cNvSpPr/>
          <p:nvPr/>
        </p:nvSpPr>
        <p:spPr bwMode="auto">
          <a:xfrm>
            <a:off x="0" y="0"/>
            <a:ext cx="12193200" cy="6008400"/>
          </a:xfrm>
          <a:prstGeom prst="rect">
            <a:avLst/>
          </a:prstGeom>
          <a:solidFill>
            <a:srgbClr val="EBE9E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p:txBody>
          <a:bodyPr/>
          <a:lstStyle>
            <a:lvl1pPr>
              <a:defRPr/>
            </a:lvl1pPr>
          </a:lstStyle>
          <a:p>
            <a:r>
              <a:rPr lang="sv-SE"/>
              <a:t>Klicka här för att ändra mall för rubrikformat</a:t>
            </a:r>
          </a:p>
        </p:txBody>
      </p:sp>
      <p:pic>
        <p:nvPicPr>
          <p:cNvPr id="5" name="Bildobjekt 4" descr="LOGO">
            <a:extLst>
              <a:ext uri="{FF2B5EF4-FFF2-40B4-BE49-F238E27FC236}">
                <a16:creationId xmlns:a16="http://schemas.microsoft.com/office/drawing/2014/main" id="{8A61DB70-FCC0-219D-B816-4329F668C02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9652A6AD-1B9D-0F34-0C95-3730B0E8C87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6" name="Bildobjekt 5" descr="LOGO">
            <a:extLst>
              <a:ext uri="{FF2B5EF4-FFF2-40B4-BE49-F238E27FC236}">
                <a16:creationId xmlns:a16="http://schemas.microsoft.com/office/drawing/2014/main" id="{E440EAF9-726E-1F2B-02CC-6BF2D0EF083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24046078-4E91-A58F-5F5B-A69C6B6E0CE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650407CD-D66A-C441-F484-98C534E9E3E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FCB7F80E-8A0A-C1CF-9041-E9E19427017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5AF376C4-86A0-D20A-BD8B-E08645AC85A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E22FD5FF-3358-72A1-9A06-323E1BB6E3D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FD367BD5-F2CF-4962-2024-9450097048E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1359B7E3-5854-0B23-ED5F-BA96E0365EB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1681D591-BB8F-862F-249D-F7E95B27B9E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FCE359FC-6519-4C93-C972-4A9816CAFEE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BFACEF6D-5776-6CED-1471-AF4BC6BEF6B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39A72B30-3AFD-8E95-0266-D7F13B1C5E1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C49981E8-FFB3-023E-EA83-C3BDF62683F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4707693B-8BDF-A235-5B84-EB49A517FE8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C3EA9930-7013-9B6A-73AB-8B1CB141F27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AC3CA75C-C3BA-E0BA-8ECA-2C4D36E3CB6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391EB1DA-37F2-FA64-3CF9-26AE77BAC5B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4A5EB762-1A61-2F2A-42DA-A07D03618B8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34CE62EE-7929-E9DC-24A9-D57ABC5D74D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D44135F1-6C5A-B96E-7C0C-81DBD648B7C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00E796D3-5189-1696-F7BD-53337CFE97A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0125BD26-D31E-4D24-2F56-0CBAD4E4F1F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355639880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Only" preserve="1">
  <p:cSld name="Endast rubrik turkos_Peab">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D87B49E6-C30E-493E-9A50-CB05C545BBB9}"/>
              </a:ext>
            </a:extLst>
          </p:cNvPr>
          <p:cNvSpPr/>
          <p:nvPr/>
        </p:nvSpPr>
        <p:spPr bwMode="auto">
          <a:xfrm>
            <a:off x="0" y="0"/>
            <a:ext cx="12193200" cy="6008400"/>
          </a:xfrm>
          <a:prstGeom prst="rect">
            <a:avLst/>
          </a:prstGeom>
          <a:solidFill>
            <a:srgbClr val="D7EAE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err="1">
              <a:ln>
                <a:noFill/>
              </a:ln>
              <a:solidFill>
                <a:schemeClr val="bg1"/>
              </a:solidFill>
              <a:effectLst/>
              <a:latin typeface="+mn-lt"/>
            </a:endParaRPr>
          </a:p>
        </p:txBody>
      </p:sp>
      <p:sp>
        <p:nvSpPr>
          <p:cNvPr id="2" name="Rubrik 1">
            <a:extLst>
              <a:ext uri="{FF2B5EF4-FFF2-40B4-BE49-F238E27FC236}">
                <a16:creationId xmlns:a16="http://schemas.microsoft.com/office/drawing/2014/main" id="{7FE0BCA6-8974-42DA-9D47-E585EA040ADC}"/>
              </a:ext>
            </a:extLst>
          </p:cNvPr>
          <p:cNvSpPr>
            <a:spLocks noGrp="1"/>
          </p:cNvSpPr>
          <p:nvPr>
            <p:ph type="title"/>
          </p:nvPr>
        </p:nvSpPr>
        <p:spPr/>
        <p:txBody>
          <a:bodyPr/>
          <a:lstStyle>
            <a:lvl1pPr>
              <a:defRPr/>
            </a:lvl1pPr>
          </a:lstStyle>
          <a:p>
            <a:r>
              <a:rPr lang="sv-SE"/>
              <a:t>Klicka här för att ändra mall för rubrikformat</a:t>
            </a:r>
          </a:p>
        </p:txBody>
      </p:sp>
      <p:pic>
        <p:nvPicPr>
          <p:cNvPr id="5" name="Bildobjekt 4" descr="LOGO">
            <a:extLst>
              <a:ext uri="{FF2B5EF4-FFF2-40B4-BE49-F238E27FC236}">
                <a16:creationId xmlns:a16="http://schemas.microsoft.com/office/drawing/2014/main" id="{A3D57406-6BDA-A67F-59EF-ED4E42CA7E9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7" name="Bildobjekt 6" descr="LOGO">
            <a:extLst>
              <a:ext uri="{FF2B5EF4-FFF2-40B4-BE49-F238E27FC236}">
                <a16:creationId xmlns:a16="http://schemas.microsoft.com/office/drawing/2014/main" id="{42F0BFF6-46E6-7B0C-8BEC-EEAC6E30C32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6" name="Bildobjekt 5" descr="LOGO">
            <a:extLst>
              <a:ext uri="{FF2B5EF4-FFF2-40B4-BE49-F238E27FC236}">
                <a16:creationId xmlns:a16="http://schemas.microsoft.com/office/drawing/2014/main" id="{8BD546DF-1FFE-9F75-5657-022C1FD0304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7C4074D1-E09A-FAF3-0836-3523C34A768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564CD942-AF1E-2DDF-1683-04E0AD096A2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F7C3B360-7923-E38C-9AEA-77D0B09FB63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8" name="Bildobjekt 7" descr="LOGO">
            <a:extLst>
              <a:ext uri="{FF2B5EF4-FFF2-40B4-BE49-F238E27FC236}">
                <a16:creationId xmlns:a16="http://schemas.microsoft.com/office/drawing/2014/main" id="{BEE18920-843D-B2B4-2C53-B57A6994742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6B426E7D-ADD0-85F6-67F4-4EF31472656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CD0A7D4B-65B9-BC4B-6053-13C9D6B080D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D6F63800-B134-E8C4-6B52-32951B13F2E9}"/>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BEDAC936-C9D0-23CE-D60C-20B6FAE5070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7C6BF1EA-E19A-1759-2A0A-98638626B33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ACFC9FBE-F8F3-3888-DFD8-E438B7B3C56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BAFCAB5B-4BF3-606F-8AEC-B01A9A0674C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536BAE32-FCD6-00C8-CA1D-EC35494EB5A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3" name="Bildobjekt 22" descr="LOGO">
            <a:extLst>
              <a:ext uri="{FF2B5EF4-FFF2-40B4-BE49-F238E27FC236}">
                <a16:creationId xmlns:a16="http://schemas.microsoft.com/office/drawing/2014/main" id="{828832BA-AC1B-4963-29D0-FE7AD54BABA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5" name="Bildobjekt 24" descr="LOGO">
            <a:extLst>
              <a:ext uri="{FF2B5EF4-FFF2-40B4-BE49-F238E27FC236}">
                <a16:creationId xmlns:a16="http://schemas.microsoft.com/office/drawing/2014/main" id="{32B4659C-D0AF-5DDA-9269-366C04C5292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7" name="Bildobjekt 26" descr="LOGO">
            <a:extLst>
              <a:ext uri="{FF2B5EF4-FFF2-40B4-BE49-F238E27FC236}">
                <a16:creationId xmlns:a16="http://schemas.microsoft.com/office/drawing/2014/main" id="{AA835DFB-144A-7DA6-D24E-1E8678F606C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9" name="Bildobjekt 28" descr="LOGO">
            <a:extLst>
              <a:ext uri="{FF2B5EF4-FFF2-40B4-BE49-F238E27FC236}">
                <a16:creationId xmlns:a16="http://schemas.microsoft.com/office/drawing/2014/main" id="{BAB892D3-E340-F13A-ECA4-E038818CA7B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1" name="Bildobjekt 30" descr="LOGO">
            <a:extLst>
              <a:ext uri="{FF2B5EF4-FFF2-40B4-BE49-F238E27FC236}">
                <a16:creationId xmlns:a16="http://schemas.microsoft.com/office/drawing/2014/main" id="{D4364019-3DD6-D642-BD06-C6BB545C162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3" name="Bildobjekt 32" descr="LOGO">
            <a:extLst>
              <a:ext uri="{FF2B5EF4-FFF2-40B4-BE49-F238E27FC236}">
                <a16:creationId xmlns:a16="http://schemas.microsoft.com/office/drawing/2014/main" id="{5597A9D8-4225-5B62-4A71-4B1CB595732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5" name="Bildobjekt 34" descr="LOGO">
            <a:extLst>
              <a:ext uri="{FF2B5EF4-FFF2-40B4-BE49-F238E27FC236}">
                <a16:creationId xmlns:a16="http://schemas.microsoft.com/office/drawing/2014/main" id="{2B4080C7-B2D6-62FD-60A3-701A1798741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7" name="Bildobjekt 36" descr="LOGO">
            <a:extLst>
              <a:ext uri="{FF2B5EF4-FFF2-40B4-BE49-F238E27FC236}">
                <a16:creationId xmlns:a16="http://schemas.microsoft.com/office/drawing/2014/main" id="{50771D13-8CBD-A842-D478-92A92A74EF1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9" name="Bildobjekt 38" descr="LOGO">
            <a:extLst>
              <a:ext uri="{FF2B5EF4-FFF2-40B4-BE49-F238E27FC236}">
                <a16:creationId xmlns:a16="http://schemas.microsoft.com/office/drawing/2014/main" id="{EB4246AE-5D19-F002-483E-B3A58D9444A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382602075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C750F7-569F-1F16-4350-5B7B851B8ED1}"/>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8A15F5D0-1D3F-FA90-FE82-6C4449BD79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6A806FF-9E72-877A-53F2-35A6E2959B8E}"/>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7849048F-BCAB-45E7-6415-8F3AEB6AC31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FF09F24-CDD6-457C-27A8-2D48D956F366}"/>
              </a:ext>
            </a:extLst>
          </p:cNvPr>
          <p:cNvSpPr>
            <a:spLocks noGrp="1"/>
          </p:cNvSpPr>
          <p:nvPr>
            <p:ph type="sldNum" sz="quarter" idx="12"/>
          </p:nvPr>
        </p:nvSpPr>
        <p:spPr/>
        <p:txBody>
          <a:bodyPr/>
          <a:lstStyle/>
          <a:p>
            <a:fld id="{4F0B3D57-82A1-4EB6-AF7C-BF52B5BCD67D}" type="slidenum">
              <a:rPr lang="sv-SE" smtClean="0"/>
              <a:t>‹#›</a:t>
            </a:fld>
            <a:endParaRPr lang="sv-SE"/>
          </a:p>
        </p:txBody>
      </p:sp>
      <p:pic>
        <p:nvPicPr>
          <p:cNvPr id="8" name="Bildobjekt 7" descr="LOGO">
            <a:extLst>
              <a:ext uri="{FF2B5EF4-FFF2-40B4-BE49-F238E27FC236}">
                <a16:creationId xmlns:a16="http://schemas.microsoft.com/office/drawing/2014/main" id="{658C226A-C88E-490A-1BBB-993E09E577FB}"/>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0" name="Bildobjekt 9" descr="LOGO">
            <a:extLst>
              <a:ext uri="{FF2B5EF4-FFF2-40B4-BE49-F238E27FC236}">
                <a16:creationId xmlns:a16="http://schemas.microsoft.com/office/drawing/2014/main" id="{27A75150-4E09-51C2-91F7-34FC106132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9" name="Bildobjekt 8" descr="LOGO">
            <a:extLst>
              <a:ext uri="{FF2B5EF4-FFF2-40B4-BE49-F238E27FC236}">
                <a16:creationId xmlns:a16="http://schemas.microsoft.com/office/drawing/2014/main" id="{34C46899-396E-8915-247D-0D538D2E95D8}"/>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2" name="Bildobjekt 11" descr="LOGO">
            <a:extLst>
              <a:ext uri="{FF2B5EF4-FFF2-40B4-BE49-F238E27FC236}">
                <a16:creationId xmlns:a16="http://schemas.microsoft.com/office/drawing/2014/main" id="{2A587FBE-F26F-39AE-A6CD-7546BCF9ADB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4" name="Bildobjekt 13" descr="LOGO">
            <a:extLst>
              <a:ext uri="{FF2B5EF4-FFF2-40B4-BE49-F238E27FC236}">
                <a16:creationId xmlns:a16="http://schemas.microsoft.com/office/drawing/2014/main" id="{52F95ADB-3D03-DBE5-C22A-BC29E5D8F63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6" name="Bildobjekt 15" descr="LOGO">
            <a:extLst>
              <a:ext uri="{FF2B5EF4-FFF2-40B4-BE49-F238E27FC236}">
                <a16:creationId xmlns:a16="http://schemas.microsoft.com/office/drawing/2014/main" id="{AA7969DD-1B01-505E-A0D6-FA28A51F7B9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1" name="Bildobjekt 10" descr="LOGO">
            <a:extLst>
              <a:ext uri="{FF2B5EF4-FFF2-40B4-BE49-F238E27FC236}">
                <a16:creationId xmlns:a16="http://schemas.microsoft.com/office/drawing/2014/main" id="{2CCAFCDB-F209-4F45-4EBA-7CD8734A6AD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5" name="Bildobjekt 14" descr="LOGO">
            <a:extLst>
              <a:ext uri="{FF2B5EF4-FFF2-40B4-BE49-F238E27FC236}">
                <a16:creationId xmlns:a16="http://schemas.microsoft.com/office/drawing/2014/main" id="{6C2CB832-8438-599E-EE6D-AE282864247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8" name="Bildobjekt 17" descr="LOGO">
            <a:extLst>
              <a:ext uri="{FF2B5EF4-FFF2-40B4-BE49-F238E27FC236}">
                <a16:creationId xmlns:a16="http://schemas.microsoft.com/office/drawing/2014/main" id="{1DBAD3BE-DE48-7281-168B-11652AFD6C9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3" name="Bildobjekt 12" descr="LOGO">
            <a:extLst>
              <a:ext uri="{FF2B5EF4-FFF2-40B4-BE49-F238E27FC236}">
                <a16:creationId xmlns:a16="http://schemas.microsoft.com/office/drawing/2014/main" id="{77A22721-ED05-617E-EA18-87FBA214899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9" name="Bildobjekt 18" descr="LOGO">
            <a:extLst>
              <a:ext uri="{FF2B5EF4-FFF2-40B4-BE49-F238E27FC236}">
                <a16:creationId xmlns:a16="http://schemas.microsoft.com/office/drawing/2014/main" id="{25226690-EB63-074F-CBE0-F62726371B3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1" name="Bildobjekt 20" descr="LOGO">
            <a:extLst>
              <a:ext uri="{FF2B5EF4-FFF2-40B4-BE49-F238E27FC236}">
                <a16:creationId xmlns:a16="http://schemas.microsoft.com/office/drawing/2014/main" id="{BA49B055-6A95-4E07-C781-8BA7308D4B9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17" name="Bildobjekt 16" descr="LOGO">
            <a:extLst>
              <a:ext uri="{FF2B5EF4-FFF2-40B4-BE49-F238E27FC236}">
                <a16:creationId xmlns:a16="http://schemas.microsoft.com/office/drawing/2014/main" id="{14E62AA1-CA53-A08D-6EDC-2BA87F3B4AD4}"/>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2" name="Bildobjekt 21" descr="LOGO">
            <a:extLst>
              <a:ext uri="{FF2B5EF4-FFF2-40B4-BE49-F238E27FC236}">
                <a16:creationId xmlns:a16="http://schemas.microsoft.com/office/drawing/2014/main" id="{C05AFB5D-0B0E-1A8A-DB9C-A13E5ADE7F1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4" name="Bildobjekt 23" descr="LOGO">
            <a:extLst>
              <a:ext uri="{FF2B5EF4-FFF2-40B4-BE49-F238E27FC236}">
                <a16:creationId xmlns:a16="http://schemas.microsoft.com/office/drawing/2014/main" id="{F3F207A6-4FA0-FC8B-406A-8BA40762D29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6" name="Bildobjekt 25" descr="LOGO">
            <a:extLst>
              <a:ext uri="{FF2B5EF4-FFF2-40B4-BE49-F238E27FC236}">
                <a16:creationId xmlns:a16="http://schemas.microsoft.com/office/drawing/2014/main" id="{A46EA25A-0976-8875-525E-6D755939F8C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28" name="Bildobjekt 27" descr="LOGO">
            <a:extLst>
              <a:ext uri="{FF2B5EF4-FFF2-40B4-BE49-F238E27FC236}">
                <a16:creationId xmlns:a16="http://schemas.microsoft.com/office/drawing/2014/main" id="{4031D0CD-DFBD-2FE6-41AD-5902E77796D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0" name="Bildobjekt 29" descr="LOGO">
            <a:extLst>
              <a:ext uri="{FF2B5EF4-FFF2-40B4-BE49-F238E27FC236}">
                <a16:creationId xmlns:a16="http://schemas.microsoft.com/office/drawing/2014/main" id="{9299C629-4F55-957D-5C2D-BF9DE410241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2" name="Bildobjekt 31" descr="LOGO">
            <a:extLst>
              <a:ext uri="{FF2B5EF4-FFF2-40B4-BE49-F238E27FC236}">
                <a16:creationId xmlns:a16="http://schemas.microsoft.com/office/drawing/2014/main" id="{49CF18AD-F66E-D65E-5DE8-55849B79EF4D}"/>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4" name="Bildobjekt 33" descr="LOGO">
            <a:extLst>
              <a:ext uri="{FF2B5EF4-FFF2-40B4-BE49-F238E27FC236}">
                <a16:creationId xmlns:a16="http://schemas.microsoft.com/office/drawing/2014/main" id="{4DB634C2-57E7-9E3F-E3FE-0EB9133FCBCE}"/>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6" name="Bildobjekt 35" descr="LOGO">
            <a:extLst>
              <a:ext uri="{FF2B5EF4-FFF2-40B4-BE49-F238E27FC236}">
                <a16:creationId xmlns:a16="http://schemas.microsoft.com/office/drawing/2014/main" id="{7703CF70-535F-F2B4-A9E6-BCA71F55002A}"/>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38" name="Bildobjekt 37" descr="LOGO">
            <a:extLst>
              <a:ext uri="{FF2B5EF4-FFF2-40B4-BE49-F238E27FC236}">
                <a16:creationId xmlns:a16="http://schemas.microsoft.com/office/drawing/2014/main" id="{83C68176-B727-FCA0-AE46-996B64363A10}"/>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0" name="Bildobjekt 39" descr="LOGO">
            <a:extLst>
              <a:ext uri="{FF2B5EF4-FFF2-40B4-BE49-F238E27FC236}">
                <a16:creationId xmlns:a16="http://schemas.microsoft.com/office/drawing/2014/main" id="{3A9C4E2D-1DD1-03BA-8AB7-01C4552AE365}"/>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pic>
        <p:nvPicPr>
          <p:cNvPr id="42" name="Bildobjekt 41" descr="LOGO">
            <a:extLst>
              <a:ext uri="{FF2B5EF4-FFF2-40B4-BE49-F238E27FC236}">
                <a16:creationId xmlns:a16="http://schemas.microsoft.com/office/drawing/2014/main" id="{877C4A86-99EC-B50D-E5E6-BA0AFFD81DD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906000" y="6388100"/>
            <a:ext cx="1488440" cy="391160"/>
          </a:xfrm>
          <a:prstGeom prst="rect">
            <a:avLst/>
          </a:prstGeom>
        </p:spPr>
      </p:pic>
    </p:spTree>
    <p:extLst>
      <p:ext uri="{BB962C8B-B14F-4D97-AF65-F5344CB8AC3E}">
        <p14:creationId xmlns:p14="http://schemas.microsoft.com/office/powerpoint/2010/main" val="159728080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806EC3-2EE4-FC49-BC03-6CA9F964193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427B462-622F-674A-9907-DCCFE21D83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CC30BB6-9F9A-6B48-8B75-BF2FA6B363D6}"/>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E3537E0E-53CD-9A4C-B338-181AEA12F7E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31C6787-EEF3-5A43-917A-DE393D3F1C17}"/>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155696654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2DAF26-DAE7-E742-8513-CC13E5D824F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52E73F3-0A4D-D84B-B8D7-FFC4A4B6165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441AED8-DC30-2346-BACF-E9DA8428F97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8C9EF5E6-A457-5A48-A54B-1AE9B5AE9BC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7C5D6E3-34C8-984A-A9C6-56CAFE9F618B}"/>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89774140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23B610-7C0E-9B45-8C3D-C7D37D4234CE}"/>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9923B940-36C6-8449-A909-58458711B5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BE683FC-A63E-414B-B46D-63A086968F85}"/>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6EA7AB25-931E-2843-B785-59F9DED3F35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DBAE8FE-AA7C-9441-BBD0-5EE02654B1D9}"/>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44699966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F65E60-175A-654C-9D7E-B8F4D78B552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C321B0E-57AF-274D-82A4-616E44329B5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5DF06FC-5EF1-4F4F-8ED4-DBEF08F9513A}"/>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E4ED2F6-CE16-2542-98AA-F53F0938A17D}"/>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48C5D11E-F3F6-4B4B-AFE4-13CDCCE1D4E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D2CECFC-9D07-EA49-89C2-9C81CCAE5A94}"/>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77498582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D7AE786-ADBC-8A40-80F2-CEB9FA4ADDD2}"/>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D661B63-2DF2-7F46-984E-BC51C0FFF2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BFD44377-B9E0-FB42-AE54-57CB4226A298}"/>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268CBBE-CCC2-1446-BDE6-1E5FB3136B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26234229-62E7-2844-BA54-89BB36C3E620}"/>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C9E8B13-ABCF-D944-9932-CA2C365D7F14}"/>
              </a:ext>
            </a:extLst>
          </p:cNvPr>
          <p:cNvSpPr>
            <a:spLocks noGrp="1"/>
          </p:cNvSpPr>
          <p:nvPr>
            <p:ph type="dt" sz="half" idx="10"/>
          </p:nvPr>
        </p:nvSpPr>
        <p:spPr/>
        <p:txBody>
          <a:bodyPr/>
          <a:lstStyle/>
          <a:p>
            <a:endParaRPr lang="sv-SE"/>
          </a:p>
        </p:txBody>
      </p:sp>
      <p:sp>
        <p:nvSpPr>
          <p:cNvPr id="8" name="Platshållare för sidfot 7">
            <a:extLst>
              <a:ext uri="{FF2B5EF4-FFF2-40B4-BE49-F238E27FC236}">
                <a16:creationId xmlns:a16="http://schemas.microsoft.com/office/drawing/2014/main" id="{6BA83919-905D-C740-81D1-5899AA69C079}"/>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954EA2D8-44C0-1B49-A45F-A192FC307480}"/>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429220838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36CAD0-8FEC-FE4F-921D-D8F384CD910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7AB0907-365A-DC45-AF8E-82E8A6450043}"/>
              </a:ext>
            </a:extLst>
          </p:cNvPr>
          <p:cNvSpPr>
            <a:spLocks noGrp="1"/>
          </p:cNvSpPr>
          <p:nvPr>
            <p:ph type="dt" sz="half" idx="10"/>
          </p:nvPr>
        </p:nvSpPr>
        <p:spPr/>
        <p:txBody>
          <a:bodyPr/>
          <a:lstStyle/>
          <a:p>
            <a:endParaRPr lang="sv-SE"/>
          </a:p>
        </p:txBody>
      </p:sp>
      <p:sp>
        <p:nvSpPr>
          <p:cNvPr id="4" name="Platshållare för sidfot 3">
            <a:extLst>
              <a:ext uri="{FF2B5EF4-FFF2-40B4-BE49-F238E27FC236}">
                <a16:creationId xmlns:a16="http://schemas.microsoft.com/office/drawing/2014/main" id="{EF2967D2-CFD0-CD41-9CB3-05FA99A074C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6491507-AEB8-1140-BC82-7770E670FD5C}"/>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292627859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F4CFA1A-0529-8B43-9D34-7B4663713D50}"/>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FE4255BC-64F4-C24E-AAAD-CF316362DC2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22942C0-A60A-7E48-84DD-471EAD421C37}"/>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265830343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EDBD50-7497-9547-BFBE-226B17A3500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E5FAD66-EBFA-DC41-B084-D5F91F652F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0ECFEAE-8945-D545-8BD9-E0DFCF74E6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F1C4C9E-F594-A24E-B765-F46F23214028}"/>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B7B48B1A-5214-7A41-A153-B639C5472DA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C64D805-3ACE-7E47-BEF6-A9ED88819B6F}"/>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228145322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418F3E-4F9D-2947-8BA8-863AB2D1ED0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88C0C48-20B9-CB44-9524-BA88A7D652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BB6911C7-C4F8-8C4F-9B3C-43C098CD9E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EC349D1-CD7D-8246-B78D-E555BC3ED605}"/>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6F4F3B8A-1B3E-FF4E-97FC-59D4CEEF466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C0C7BEA-C0A5-284F-A192-45C91A3DDFD5}"/>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137606197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A4BFD4-FA41-7D4C-9E6E-FFD96573971E}"/>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D0FEF95-55D2-844D-8E0A-F35FAD61D61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26A6437-F7A0-BB4F-966C-9AE2E012EE8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FB3369CE-1FA7-5F4A-8619-26B5C9B6AD9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0B8B1B8-2379-0E43-B5CB-7B206E4A3CD5}"/>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269812567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EE487DAA-9F00-2147-AF26-B704945AF5DB}"/>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8BDA381-D960-A249-8449-0C6B9810929B}"/>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E58145C-FF27-E24D-B9FF-760F181F64B9}"/>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06C49B02-FC27-E444-86BB-6BA088F4D0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8F4C444-C264-CD44-B49E-D73F10CC5A31}"/>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167206757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3_Rubrik och innehåll">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866100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1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F56AEB-53BE-334F-B324-B8534677AB63}"/>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08A6679C-B814-7742-B0B7-AFF6294D56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F732C25-EF8D-5444-9FC6-07300B919504}"/>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CA2C8D22-9CA9-AA4B-808C-E6EDACBF6A0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599C265-9217-5C47-B1E1-664F3D1F59C8}"/>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354590629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394374-D7A9-4C4E-85DE-EC19DDF47B3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A0FFD86-B495-BB44-92F3-E429E87A061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F022F9B-0EC7-B04D-A266-5FF0E818ABE6}"/>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6FD4FA24-9828-4544-9545-64C568F52BC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E2E05C0-2012-7149-BEDD-92B002768C27}"/>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115704591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1_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521413-231D-8543-894B-5D7C81E02C5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6AC5390-0FB0-E640-B77B-EEA907ED8E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8ADBBBDE-A6A5-634A-B0E0-16600B3E748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4A94AF70-F19E-994A-85EC-F9A43DC16CC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3C0ABAD-2A4E-2C4F-A28D-AD06CA17C98F}"/>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0719701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1_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28F054-E183-4A46-99C4-B38387DC88E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74F73B2-F13B-0A4F-A19C-D21E68EBE022}"/>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ACC75B0-09F3-CF4D-97EB-3A7FAFE17818}"/>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7925CCA-0DD9-9F49-8629-6622E98D79FA}"/>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FDF04148-5EC9-F144-A48E-AA452EE6872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77ED668-AF8E-7742-85A4-4C3EA2815F8C}"/>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080527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1_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F0AB81-58C5-5449-84AB-19DFBFB914D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50140A6-A219-6D48-9A0F-A298DE60F3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8E29F10B-7EC9-624A-8356-60F3385D6C02}"/>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5FF3911-F778-A549-8246-D7737B347F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E7F57C46-DFF0-874F-9575-C6413175DF7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5C7BAC9C-824F-4A4E-8FA0-4BCDDC3389CE}"/>
              </a:ext>
            </a:extLst>
          </p:cNvPr>
          <p:cNvSpPr>
            <a:spLocks noGrp="1"/>
          </p:cNvSpPr>
          <p:nvPr>
            <p:ph type="dt" sz="half" idx="10"/>
          </p:nvPr>
        </p:nvSpPr>
        <p:spPr/>
        <p:txBody>
          <a:bodyPr/>
          <a:lstStyle/>
          <a:p>
            <a:endParaRPr lang="sv-SE"/>
          </a:p>
        </p:txBody>
      </p:sp>
      <p:sp>
        <p:nvSpPr>
          <p:cNvPr id="8" name="Platshållare för sidfot 7">
            <a:extLst>
              <a:ext uri="{FF2B5EF4-FFF2-40B4-BE49-F238E27FC236}">
                <a16:creationId xmlns:a16="http://schemas.microsoft.com/office/drawing/2014/main" id="{8F214EED-9808-974A-AC0A-421E42018EB2}"/>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D77BEBA-043B-B74C-BA88-58641E4E88DB}"/>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14828118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1_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2A3D65-ACBE-B64A-BE43-42863F3AEF0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28F4DF4-3857-BF4F-A50E-5E331865B0A1}"/>
              </a:ext>
            </a:extLst>
          </p:cNvPr>
          <p:cNvSpPr>
            <a:spLocks noGrp="1"/>
          </p:cNvSpPr>
          <p:nvPr>
            <p:ph type="dt" sz="half" idx="10"/>
          </p:nvPr>
        </p:nvSpPr>
        <p:spPr/>
        <p:txBody>
          <a:bodyPr/>
          <a:lstStyle/>
          <a:p>
            <a:endParaRPr lang="sv-SE"/>
          </a:p>
        </p:txBody>
      </p:sp>
      <p:sp>
        <p:nvSpPr>
          <p:cNvPr id="4" name="Platshållare för sidfot 3">
            <a:extLst>
              <a:ext uri="{FF2B5EF4-FFF2-40B4-BE49-F238E27FC236}">
                <a16:creationId xmlns:a16="http://schemas.microsoft.com/office/drawing/2014/main" id="{768DA078-AE9A-BB43-82C5-2C1D81FD120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5D72C6CD-2F86-E34B-8355-97290DF750A2}"/>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96341285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1_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0596D25-D3D2-A748-808D-0FE2E46F7544}"/>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C5A91205-8E74-8D4F-8A9A-DED171119D0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E3AA07A7-8F95-FE4F-95F3-CE137EC31145}"/>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92425962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1_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C33525-94E6-0D49-AE91-033A9581B71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0C8B9EB-23F3-B54D-86DB-178134D46A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7310F9D6-B5EB-2A47-90DC-FD9561B31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9123C08-2BF7-3748-9273-D526CDB7C844}"/>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19DF9C65-9E7B-4A4A-BF77-016AE85DABC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E16F307-CE61-CD4D-8499-BF93AFC16EBF}"/>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35824322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1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D42AB8-DE68-F74F-AD60-8CAC558B7F0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CCE757A6-AEBB-614A-A3FE-3A92E50CF1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37197663-77C2-6A4D-A7BE-90820240E5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E4BDA04-C328-4D43-A158-AE4FB3A7A0C8}"/>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2682C068-9B49-4043-B8D9-9696765D2DB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BFC6C0B-DD94-C543-B69E-AFE0F7F05137}"/>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58035212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1_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FE44DA-3C33-0241-BDA5-7F6F0867562D}"/>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020B2F1-9E97-7B4F-A0E8-D71EC236890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17ECCA8-DD53-494A-87F8-6E720BE37770}"/>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890CFCBF-CBFE-0F46-8B98-B759A9495BF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F7F9B03-8535-694D-8058-E2407BBFD043}"/>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80759866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1_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BC5B185-C7B3-FA4C-B5F4-83D7D56AE150}"/>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F8EC826-DB96-4442-9883-75CFF8629C9E}"/>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8359288-7CE3-2540-8677-C23721562DA6}"/>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19E27669-1EA2-CB4E-BAC7-1A2F4C54BAE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B391E72-4116-864B-8F27-8AF906ED80EC}"/>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365231959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4_Rubrik och innehåll">
    <p:bg>
      <p:bgPr>
        <a:solidFill>
          <a:schemeClr val="bg1"/>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31B6CB08-7C11-B145-88A6-6B7A181E1B00}"/>
              </a:ext>
            </a:extLst>
          </p:cNvPr>
          <p:cNvSpPr>
            <a:spLocks noGrp="1"/>
          </p:cNvSpPr>
          <p:nvPr>
            <p:ph type="body" sz="quarter" idx="11"/>
          </p:nvPr>
        </p:nvSpPr>
        <p:spPr>
          <a:xfrm>
            <a:off x="862686" y="1691469"/>
            <a:ext cx="4979988" cy="3359150"/>
          </a:xfrm>
          <a:ln w="28575">
            <a:solidFill>
              <a:srgbClr val="174659"/>
            </a:solidFill>
          </a:ln>
        </p:spPr>
        <p:txBody>
          <a:bodyPr/>
          <a:lstStyle/>
          <a:p>
            <a:r>
              <a:rPr lang="sv-SE"/>
              <a:t>Redigera format för bakgrundstext
Nivå två
Nivå tre
Nivå fyra
Nivå fem</a:t>
            </a:r>
          </a:p>
        </p:txBody>
      </p:sp>
      <p:sp>
        <p:nvSpPr>
          <p:cNvPr id="11" name="Platshållare för text 10">
            <a:extLst>
              <a:ext uri="{FF2B5EF4-FFF2-40B4-BE49-F238E27FC236}">
                <a16:creationId xmlns:a16="http://schemas.microsoft.com/office/drawing/2014/main" id="{4FE454FE-FECB-B840-9099-10AA90DD9745}"/>
              </a:ext>
            </a:extLst>
          </p:cNvPr>
          <p:cNvSpPr>
            <a:spLocks noGrp="1"/>
          </p:cNvSpPr>
          <p:nvPr>
            <p:ph type="body" sz="quarter" idx="12"/>
          </p:nvPr>
        </p:nvSpPr>
        <p:spPr>
          <a:xfrm>
            <a:off x="6265228" y="1691469"/>
            <a:ext cx="4979987" cy="3367087"/>
          </a:xfrm>
          <a:ln w="28575">
            <a:solidFill>
              <a:srgbClr val="8CC8CA"/>
            </a:solidFill>
          </a:ln>
        </p:spPr>
        <p:txBody>
          <a:bodyPr/>
          <a:lstStyle/>
          <a:p>
            <a:r>
              <a:rPr lang="sv-SE"/>
              <a:t>Redigera format för bakgrundstext
Nivå två
Nivå tre
Nivå fyra
Nivå fem</a:t>
            </a:r>
          </a:p>
        </p:txBody>
      </p:sp>
      <p:sp>
        <p:nvSpPr>
          <p:cNvPr id="7" name="Title 1">
            <a:extLst>
              <a:ext uri="{FF2B5EF4-FFF2-40B4-BE49-F238E27FC236}">
                <a16:creationId xmlns:a16="http://schemas.microsoft.com/office/drawing/2014/main" id="{745FBED7-CBE5-374E-92EB-69919DC65F8F}"/>
              </a:ext>
            </a:extLst>
          </p:cNvPr>
          <p:cNvSpPr>
            <a:spLocks noGrp="1"/>
          </p:cNvSpPr>
          <p:nvPr>
            <p:ph type="title"/>
          </p:nvPr>
        </p:nvSpPr>
        <p:spPr>
          <a:xfrm>
            <a:off x="802588" y="467042"/>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333280224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48241594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picTx" preserve="1">
  <p:cSld name="Horisontel bild med en textspalt">
    <p:spTree>
      <p:nvGrpSpPr>
        <p:cNvPr id="1" name=""/>
        <p:cNvGrpSpPr/>
        <p:nvPr/>
      </p:nvGrpSpPr>
      <p:grpSpPr>
        <a:xfrm>
          <a:off x="0" y="0"/>
          <a:ext cx="0" cy="0"/>
          <a:chOff x="0" y="0"/>
          <a:chExt cx="0" cy="0"/>
        </a:xfrm>
      </p:grpSpPr>
      <p:sp>
        <p:nvSpPr>
          <p:cNvPr id="2" name="Rubrik 1"/>
          <p:cNvSpPr>
            <a:spLocks noGrp="1"/>
          </p:cNvSpPr>
          <p:nvPr>
            <p:ph type="title"/>
          </p:nvPr>
        </p:nvSpPr>
        <p:spPr>
          <a:xfrm>
            <a:off x="2389717" y="3423456"/>
            <a:ext cx="7315200"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2389717" y="4005064"/>
            <a:ext cx="7315200" cy="804862"/>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2025-10-31</a:t>
            </a:fld>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Platshållare för sidfot 4">
            <a:extLst>
              <a:ext uri="{FF2B5EF4-FFF2-40B4-BE49-F238E27FC236}">
                <a16:creationId xmlns:a16="http://schemas.microsoft.com/office/drawing/2014/main" id="{39D35A5C-D48A-4CE4-BC02-F4CE2E908B91}"/>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211153663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 preserve="1">
  <p:cSld name="Inledning eller kapitelavdela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48F2EF-D19A-4C01-B7FA-0C8E213F03B4}"/>
              </a:ext>
            </a:extLst>
          </p:cNvPr>
          <p:cNvSpPr/>
          <p:nvPr userDrawn="1"/>
        </p:nvSpPr>
        <p:spPr>
          <a:xfrm>
            <a:off x="0" y="4"/>
            <a:ext cx="12192000" cy="6093292"/>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sz="1350"/>
          </a:p>
        </p:txBody>
      </p:sp>
      <p:sp>
        <p:nvSpPr>
          <p:cNvPr id="2" name="Rubrik 1"/>
          <p:cNvSpPr>
            <a:spLocks noGrp="1"/>
          </p:cNvSpPr>
          <p:nvPr>
            <p:ph type="ctrTitle"/>
          </p:nvPr>
        </p:nvSpPr>
        <p:spPr>
          <a:xfrm>
            <a:off x="914400" y="1310118"/>
            <a:ext cx="10363200" cy="1470025"/>
          </a:xfrm>
        </p:spPr>
        <p:txBody>
          <a:bodyPr/>
          <a:lstStyle>
            <a:lvl1pPr algn="ctr">
              <a:defRPr>
                <a:solidFill>
                  <a:schemeClr val="bg1"/>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1828800" y="2862143"/>
            <a:ext cx="8534400" cy="1752600"/>
          </a:xfrm>
        </p:spPr>
        <p:txBody>
          <a:bodyPr>
            <a:normAutofit/>
          </a:bodyPr>
          <a:lstStyle>
            <a:lvl1pPr marL="0" indent="0" algn="ctr">
              <a:buNone/>
              <a:defRPr sz="1500">
                <a:solidFill>
                  <a:schemeClr val="bg1"/>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9" name="Platshållare för datum 3">
            <a:extLst>
              <a:ext uri="{FF2B5EF4-FFF2-40B4-BE49-F238E27FC236}">
                <a16:creationId xmlns:a16="http://schemas.microsoft.com/office/drawing/2014/main" id="{F612F980-C95B-4F3C-B94E-2E828BABC40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2025-10-31</a:t>
            </a:fld>
            <a:endParaRPr lang="en-US"/>
          </a:p>
        </p:txBody>
      </p:sp>
      <p:sp>
        <p:nvSpPr>
          <p:cNvPr id="10" name="Platshållare för bildnummer 5">
            <a:extLst>
              <a:ext uri="{FF2B5EF4-FFF2-40B4-BE49-F238E27FC236}">
                <a16:creationId xmlns:a16="http://schemas.microsoft.com/office/drawing/2014/main" id="{0D1580FC-8779-470E-8F63-5E2386B7B3FF}"/>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2" name="Platshållare för sidfot 4">
            <a:extLst>
              <a:ext uri="{FF2B5EF4-FFF2-40B4-BE49-F238E27FC236}">
                <a16:creationId xmlns:a16="http://schemas.microsoft.com/office/drawing/2014/main" id="{20791AF3-5299-455C-B9E9-528EE3BAFB43}"/>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265851507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Stor text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2025-10-31</a:t>
            </a:fld>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179543432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ext med två spalter">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2025-10-31</a:t>
            </a:fld>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Rubrik 1">
            <a:extLst>
              <a:ext uri="{FF2B5EF4-FFF2-40B4-BE49-F238E27FC236}">
                <a16:creationId xmlns:a16="http://schemas.microsoft.com/office/drawing/2014/main" id="{14104E81-EFB7-474F-91ED-A072095458E7}"/>
              </a:ext>
            </a:extLst>
          </p:cNvPr>
          <p:cNvSpPr>
            <a:spLocks noGrp="1"/>
          </p:cNvSpPr>
          <p:nvPr>
            <p:ph type="ctrTitle"/>
          </p:nvPr>
        </p:nvSpPr>
        <p:spPr>
          <a:xfrm>
            <a:off x="624515" y="668916"/>
            <a:ext cx="10652640"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15" name="Underrubrik 2">
            <a:extLst>
              <a:ext uri="{FF2B5EF4-FFF2-40B4-BE49-F238E27FC236}">
                <a16:creationId xmlns:a16="http://schemas.microsoft.com/office/drawing/2014/main" id="{700F3CCC-AE00-4760-BD27-7FD86DCD4CEA}"/>
              </a:ext>
            </a:extLst>
          </p:cNvPr>
          <p:cNvSpPr>
            <a:spLocks noGrp="1"/>
          </p:cNvSpPr>
          <p:nvPr>
            <p:ph type="subTitle" idx="1"/>
          </p:nvPr>
        </p:nvSpPr>
        <p:spPr>
          <a:xfrm>
            <a:off x="631367" y="1628801"/>
            <a:ext cx="5030732" cy="4321210"/>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3" name="Text Placeholder 2">
            <a:extLst>
              <a:ext uri="{FF2B5EF4-FFF2-40B4-BE49-F238E27FC236}">
                <a16:creationId xmlns:a16="http://schemas.microsoft.com/office/drawing/2014/main" id="{F6411A73-83B9-4C84-8D23-D45717D6E333}"/>
              </a:ext>
            </a:extLst>
          </p:cNvPr>
          <p:cNvSpPr>
            <a:spLocks noGrp="1"/>
          </p:cNvSpPr>
          <p:nvPr>
            <p:ph type="body" sz="quarter" idx="12"/>
          </p:nvPr>
        </p:nvSpPr>
        <p:spPr>
          <a:xfrm>
            <a:off x="6240017" y="1628616"/>
            <a:ext cx="5037139" cy="4320664"/>
          </a:xfrm>
        </p:spPr>
        <p:txBody>
          <a:bodyPr>
            <a:normAutofit/>
          </a:bodyPr>
          <a:lstStyle>
            <a:lvl1pPr marL="0" indent="0">
              <a:buFontTx/>
              <a:buNone/>
              <a:defRPr sz="1350">
                <a:latin typeface="Futura PT Book" panose="020B0502020204020303" pitchFamily="34" charset="0"/>
              </a:defRPr>
            </a:lvl1pPr>
            <a:lvl2pPr marL="342892" indent="0">
              <a:buFontTx/>
              <a:buNone/>
              <a:defRPr sz="1350"/>
            </a:lvl2pPr>
            <a:lvl3pPr marL="685783" indent="0">
              <a:buFontTx/>
              <a:buNone/>
              <a:defRPr sz="1350"/>
            </a:lvl3pPr>
            <a:lvl4pPr marL="1028675" indent="0">
              <a:buFontTx/>
              <a:buNone/>
              <a:defRPr sz="1350"/>
            </a:lvl4pPr>
            <a:lvl5pPr marL="1371566" indent="0">
              <a:buFontTx/>
              <a:buNone/>
              <a:defRPr sz="1350"/>
            </a:lvl5pPr>
          </a:lstStyle>
          <a:p>
            <a:pPr lvl="0"/>
            <a:r>
              <a:rPr lang="en-US"/>
              <a:t>Click to edit Master text styles</a:t>
            </a:r>
          </a:p>
        </p:txBody>
      </p:sp>
      <p:sp>
        <p:nvSpPr>
          <p:cNvPr id="13" name="Platshållare för sidfot 4">
            <a:extLst>
              <a:ext uri="{FF2B5EF4-FFF2-40B4-BE49-F238E27FC236}">
                <a16:creationId xmlns:a16="http://schemas.microsoft.com/office/drawing/2014/main" id="{498B6DA4-A699-40F3-97E5-0204BB1D526D}"/>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114397215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Bild + en 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5" y="668916"/>
            <a:ext cx="5037584"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7" y="1960790"/>
            <a:ext cx="5030732" cy="3984399"/>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2025-10-31</a:t>
            </a:fld>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5" name="Picture Placeholder 4">
            <a:extLst>
              <a:ext uri="{FF2B5EF4-FFF2-40B4-BE49-F238E27FC236}">
                <a16:creationId xmlns:a16="http://schemas.microsoft.com/office/drawing/2014/main" id="{725BFBCC-ECBF-4CFB-AEF7-3BA944D85855}"/>
              </a:ext>
            </a:extLst>
          </p:cNvPr>
          <p:cNvSpPr>
            <a:spLocks noGrp="1"/>
          </p:cNvSpPr>
          <p:nvPr>
            <p:ph type="pic" sz="quarter" idx="12"/>
          </p:nvPr>
        </p:nvSpPr>
        <p:spPr>
          <a:xfrm>
            <a:off x="6629164" y="0"/>
            <a:ext cx="5562600" cy="5945188"/>
          </a:xfrm>
        </p:spPr>
        <p:txBody>
          <a:bodyPr/>
          <a:lstStyle/>
          <a:p>
            <a:endParaRPr lang="en-SE"/>
          </a:p>
        </p:txBody>
      </p:sp>
      <p:sp>
        <p:nvSpPr>
          <p:cNvPr id="14" name="Platshållare för sidfot 4">
            <a:extLst>
              <a:ext uri="{FF2B5EF4-FFF2-40B4-BE49-F238E27FC236}">
                <a16:creationId xmlns:a16="http://schemas.microsoft.com/office/drawing/2014/main" id="{F092351C-F85E-4198-ADE2-12AF8C93F194}"/>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345034494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Bild + 2 spalter">
    <p:spTree>
      <p:nvGrpSpPr>
        <p:cNvPr id="1" name=""/>
        <p:cNvGrpSpPr/>
        <p:nvPr/>
      </p:nvGrpSpPr>
      <p:grpSpPr>
        <a:xfrm>
          <a:off x="0" y="0"/>
          <a:ext cx="0" cy="0"/>
          <a:chOff x="0" y="0"/>
          <a:chExt cx="0" cy="0"/>
        </a:xfrm>
      </p:grpSpPr>
      <p:sp>
        <p:nvSpPr>
          <p:cNvPr id="2" name="Rubrik 1"/>
          <p:cNvSpPr>
            <a:spLocks noGrp="1"/>
          </p:cNvSpPr>
          <p:nvPr>
            <p:ph type="title"/>
          </p:nvPr>
        </p:nvSpPr>
        <p:spPr>
          <a:xfrm>
            <a:off x="1127448" y="3430222"/>
            <a:ext cx="4248472"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1127448" y="4110191"/>
            <a:ext cx="4248472" cy="1695066"/>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2025-10-31</a:t>
            </a:fld>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4" name="Platshållare för text 3">
            <a:extLst>
              <a:ext uri="{FF2B5EF4-FFF2-40B4-BE49-F238E27FC236}">
                <a16:creationId xmlns:a16="http://schemas.microsoft.com/office/drawing/2014/main" id="{6A69DB8E-72FE-4E97-B647-871CD1656AA8}"/>
              </a:ext>
            </a:extLst>
          </p:cNvPr>
          <p:cNvSpPr>
            <a:spLocks noGrp="1"/>
          </p:cNvSpPr>
          <p:nvPr>
            <p:ph type="body" sz="half" idx="13"/>
          </p:nvPr>
        </p:nvSpPr>
        <p:spPr>
          <a:xfrm>
            <a:off x="6312024" y="4110198"/>
            <a:ext cx="4248472" cy="1695067"/>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3" name="Platshållare för sidfot 4">
            <a:extLst>
              <a:ext uri="{FF2B5EF4-FFF2-40B4-BE49-F238E27FC236}">
                <a16:creationId xmlns:a16="http://schemas.microsoft.com/office/drawing/2014/main" id="{C53009A6-FCD9-4800-8A03-932B7BC06D2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94517651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2C8D9C93-1DB7-408E-89E5-18279524093F}"/>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2025-10-31</a:t>
            </a:fld>
            <a:endParaRPr lang="en-US"/>
          </a:p>
        </p:txBody>
      </p:sp>
      <p:sp>
        <p:nvSpPr>
          <p:cNvPr id="20" name="Platshållare för bildnummer 5">
            <a:extLst>
              <a:ext uri="{FF2B5EF4-FFF2-40B4-BE49-F238E27FC236}">
                <a16:creationId xmlns:a16="http://schemas.microsoft.com/office/drawing/2014/main" id="{F7686079-C81C-40EE-8D6F-2B2E7BF17793}"/>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C397230B-7F77-46BC-8F3E-F399ABAF843F}"/>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248970808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1_Triano_Vanlig">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3528392"/>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2025-10-31</a:t>
            </a:fld>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4" name="Platshållare för sidfot 4">
            <a:extLst>
              <a:ext uri="{FF2B5EF4-FFF2-40B4-BE49-F238E27FC236}">
                <a16:creationId xmlns:a16="http://schemas.microsoft.com/office/drawing/2014/main" id="{853340D1-EE3F-4778-88AD-E86CB2AC3606}"/>
              </a:ext>
            </a:extLst>
          </p:cNvPr>
          <p:cNvSpPr>
            <a:spLocks noGrp="1"/>
          </p:cNvSpPr>
          <p:nvPr>
            <p:ph type="ftr" sz="quarter" idx="3"/>
          </p:nvPr>
        </p:nvSpPr>
        <p:spPr>
          <a:xfrm>
            <a:off x="417819" y="6256076"/>
            <a:ext cx="1440160" cy="274763"/>
          </a:xfrm>
          <a:prstGeom prst="rect">
            <a:avLst/>
          </a:prstGeom>
        </p:spPr>
        <p:txBody>
          <a:bodyPr/>
          <a:lstStyle>
            <a:lvl1pPr algn="l">
              <a:defRPr sz="1000">
                <a:latin typeface="Futura PT" panose="020B0702020204020303" pitchFamily="34" charset="0"/>
              </a:defRPr>
            </a:lvl1pPr>
          </a:lstStyle>
          <a:p>
            <a:r>
              <a:rPr lang="en-US"/>
              <a:t>triano.se</a:t>
            </a:r>
          </a:p>
        </p:txBody>
      </p:sp>
    </p:spTree>
    <p:extLst>
      <p:ext uri="{BB962C8B-B14F-4D97-AF65-F5344CB8AC3E}">
        <p14:creationId xmlns:p14="http://schemas.microsoft.com/office/powerpoint/2010/main" val="3096376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theme" Target="../theme/theme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theme" Target="../theme/theme4.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5.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2.emf"/><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6.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18" Type="http://schemas.openxmlformats.org/officeDocument/2006/relationships/slideLayout" Target="../slideLayouts/slideLayout121.xml"/><Relationship Id="rId3" Type="http://schemas.openxmlformats.org/officeDocument/2006/relationships/slideLayout" Target="../slideLayouts/slideLayout106.xml"/><Relationship Id="rId21" Type="http://schemas.openxmlformats.org/officeDocument/2006/relationships/slideLayout" Target="../slideLayouts/slideLayout124.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17" Type="http://schemas.openxmlformats.org/officeDocument/2006/relationships/slideLayout" Target="../slideLayouts/slideLayout120.xml"/><Relationship Id="rId2" Type="http://schemas.openxmlformats.org/officeDocument/2006/relationships/slideLayout" Target="../slideLayouts/slideLayout105.xml"/><Relationship Id="rId16" Type="http://schemas.openxmlformats.org/officeDocument/2006/relationships/slideLayout" Target="../slideLayouts/slideLayout119.xml"/><Relationship Id="rId20" Type="http://schemas.openxmlformats.org/officeDocument/2006/relationships/slideLayout" Target="../slideLayouts/slideLayout123.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24" Type="http://schemas.openxmlformats.org/officeDocument/2006/relationships/theme" Target="../theme/theme7.xml"/><Relationship Id="rId5" Type="http://schemas.openxmlformats.org/officeDocument/2006/relationships/slideLayout" Target="../slideLayouts/slideLayout108.xml"/><Relationship Id="rId15" Type="http://schemas.openxmlformats.org/officeDocument/2006/relationships/slideLayout" Target="../slideLayouts/slideLayout118.xml"/><Relationship Id="rId23" Type="http://schemas.openxmlformats.org/officeDocument/2006/relationships/slideLayout" Target="../slideLayouts/slideLayout126.xml"/><Relationship Id="rId10" Type="http://schemas.openxmlformats.org/officeDocument/2006/relationships/slideLayout" Target="../slideLayouts/slideLayout113.xml"/><Relationship Id="rId19" Type="http://schemas.openxmlformats.org/officeDocument/2006/relationships/slideLayout" Target="../slideLayouts/slideLayout122.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 Id="rId22" Type="http://schemas.openxmlformats.org/officeDocument/2006/relationships/slideLayout" Target="../slideLayouts/slideLayout12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image" Target="../media/image2.emf"/><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theme" Target="../theme/theme8.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26" Type="http://schemas.openxmlformats.org/officeDocument/2006/relationships/slideLayout" Target="../slideLayouts/slideLayout163.xml"/><Relationship Id="rId39" Type="http://schemas.openxmlformats.org/officeDocument/2006/relationships/slideLayout" Target="../slideLayouts/slideLayout176.xml"/><Relationship Id="rId21" Type="http://schemas.openxmlformats.org/officeDocument/2006/relationships/slideLayout" Target="../slideLayouts/slideLayout158.xml"/><Relationship Id="rId34" Type="http://schemas.openxmlformats.org/officeDocument/2006/relationships/slideLayout" Target="../slideLayouts/slideLayout171.xml"/><Relationship Id="rId42" Type="http://schemas.openxmlformats.org/officeDocument/2006/relationships/theme" Target="../theme/theme9.xml"/><Relationship Id="rId7" Type="http://schemas.openxmlformats.org/officeDocument/2006/relationships/slideLayout" Target="../slideLayouts/slideLayout144.xml"/><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29" Type="http://schemas.openxmlformats.org/officeDocument/2006/relationships/slideLayout" Target="../slideLayouts/slideLayout166.xml"/><Relationship Id="rId41" Type="http://schemas.openxmlformats.org/officeDocument/2006/relationships/slideLayout" Target="../slideLayouts/slideLayout178.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slideLayout" Target="../slideLayouts/slideLayout161.xml"/><Relationship Id="rId32" Type="http://schemas.openxmlformats.org/officeDocument/2006/relationships/slideLayout" Target="../slideLayouts/slideLayout169.xml"/><Relationship Id="rId37" Type="http://schemas.openxmlformats.org/officeDocument/2006/relationships/slideLayout" Target="../slideLayouts/slideLayout174.xml"/><Relationship Id="rId40" Type="http://schemas.openxmlformats.org/officeDocument/2006/relationships/slideLayout" Target="../slideLayouts/slideLayout177.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28" Type="http://schemas.openxmlformats.org/officeDocument/2006/relationships/slideLayout" Target="../slideLayouts/slideLayout165.xml"/><Relationship Id="rId36" Type="http://schemas.openxmlformats.org/officeDocument/2006/relationships/slideLayout" Target="../slideLayouts/slideLayout173.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31" Type="http://schemas.openxmlformats.org/officeDocument/2006/relationships/slideLayout" Target="../slideLayouts/slideLayout168.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 Id="rId27" Type="http://schemas.openxmlformats.org/officeDocument/2006/relationships/slideLayout" Target="../slideLayouts/slideLayout164.xml"/><Relationship Id="rId30" Type="http://schemas.openxmlformats.org/officeDocument/2006/relationships/slideLayout" Target="../slideLayouts/slideLayout167.xml"/><Relationship Id="rId35" Type="http://schemas.openxmlformats.org/officeDocument/2006/relationships/slideLayout" Target="../slideLayouts/slideLayout172.xml"/><Relationship Id="rId8" Type="http://schemas.openxmlformats.org/officeDocument/2006/relationships/slideLayout" Target="../slideLayouts/slideLayout145.xml"/><Relationship Id="rId3" Type="http://schemas.openxmlformats.org/officeDocument/2006/relationships/slideLayout" Target="../slideLayouts/slideLayout140.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slideLayout" Target="../slideLayouts/slideLayout162.xml"/><Relationship Id="rId33" Type="http://schemas.openxmlformats.org/officeDocument/2006/relationships/slideLayout" Target="../slideLayouts/slideLayout170.xml"/><Relationship Id="rId38" Type="http://schemas.openxmlformats.org/officeDocument/2006/relationships/slideLayout" Target="../slideLayouts/slideLayout17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6.xml"/><Relationship Id="rId13" Type="http://schemas.openxmlformats.org/officeDocument/2006/relationships/slideLayout" Target="../slideLayouts/slideLayout191.xml"/><Relationship Id="rId18" Type="http://schemas.openxmlformats.org/officeDocument/2006/relationships/slideLayout" Target="../slideLayouts/slideLayout196.xml"/><Relationship Id="rId26" Type="http://schemas.openxmlformats.org/officeDocument/2006/relationships/theme" Target="../theme/theme10.xml"/><Relationship Id="rId3" Type="http://schemas.openxmlformats.org/officeDocument/2006/relationships/slideLayout" Target="../slideLayouts/slideLayout181.xml"/><Relationship Id="rId21" Type="http://schemas.openxmlformats.org/officeDocument/2006/relationships/slideLayout" Target="../slideLayouts/slideLayout199.xml"/><Relationship Id="rId7" Type="http://schemas.openxmlformats.org/officeDocument/2006/relationships/slideLayout" Target="../slideLayouts/slideLayout185.xml"/><Relationship Id="rId12" Type="http://schemas.openxmlformats.org/officeDocument/2006/relationships/slideLayout" Target="../slideLayouts/slideLayout190.xml"/><Relationship Id="rId17" Type="http://schemas.openxmlformats.org/officeDocument/2006/relationships/slideLayout" Target="../slideLayouts/slideLayout195.xml"/><Relationship Id="rId25" Type="http://schemas.openxmlformats.org/officeDocument/2006/relationships/slideLayout" Target="../slideLayouts/slideLayout203.xml"/><Relationship Id="rId2" Type="http://schemas.openxmlformats.org/officeDocument/2006/relationships/slideLayout" Target="../slideLayouts/slideLayout180.xml"/><Relationship Id="rId16" Type="http://schemas.openxmlformats.org/officeDocument/2006/relationships/slideLayout" Target="../slideLayouts/slideLayout194.xml"/><Relationship Id="rId20" Type="http://schemas.openxmlformats.org/officeDocument/2006/relationships/slideLayout" Target="../slideLayouts/slideLayout198.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24" Type="http://schemas.openxmlformats.org/officeDocument/2006/relationships/slideLayout" Target="../slideLayouts/slideLayout202.xml"/><Relationship Id="rId5" Type="http://schemas.openxmlformats.org/officeDocument/2006/relationships/slideLayout" Target="../slideLayouts/slideLayout183.xml"/><Relationship Id="rId15" Type="http://schemas.openxmlformats.org/officeDocument/2006/relationships/slideLayout" Target="../slideLayouts/slideLayout193.xml"/><Relationship Id="rId23" Type="http://schemas.openxmlformats.org/officeDocument/2006/relationships/slideLayout" Target="../slideLayouts/slideLayout201.xml"/><Relationship Id="rId10" Type="http://schemas.openxmlformats.org/officeDocument/2006/relationships/slideLayout" Target="../slideLayouts/slideLayout188.xml"/><Relationship Id="rId19" Type="http://schemas.openxmlformats.org/officeDocument/2006/relationships/slideLayout" Target="../slideLayouts/slideLayout197.xml"/><Relationship Id="rId4" Type="http://schemas.openxmlformats.org/officeDocument/2006/relationships/slideLayout" Target="../slideLayouts/slideLayout182.xml"/><Relationship Id="rId9" Type="http://schemas.openxmlformats.org/officeDocument/2006/relationships/slideLayout" Target="../slideLayouts/slideLayout187.xml"/><Relationship Id="rId14" Type="http://schemas.openxmlformats.org/officeDocument/2006/relationships/slideLayout" Target="../slideLayouts/slideLayout192.xml"/><Relationship Id="rId22" Type="http://schemas.openxmlformats.org/officeDocument/2006/relationships/slideLayout" Target="../slideLayouts/slideLayout2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11.xml"/><Relationship Id="rId3" Type="http://schemas.openxmlformats.org/officeDocument/2006/relationships/slideLayout" Target="../slideLayouts/slideLayout206.xml"/><Relationship Id="rId7" Type="http://schemas.openxmlformats.org/officeDocument/2006/relationships/slideLayout" Target="../slideLayouts/slideLayout210.xml"/><Relationship Id="rId2" Type="http://schemas.openxmlformats.org/officeDocument/2006/relationships/slideLayout" Target="../slideLayouts/slideLayout205.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5" Type="http://schemas.openxmlformats.org/officeDocument/2006/relationships/slideLayout" Target="../slideLayouts/slideLayout208.xml"/><Relationship Id="rId10" Type="http://schemas.openxmlformats.org/officeDocument/2006/relationships/image" Target="../media/image96.png"/><Relationship Id="rId4" Type="http://schemas.openxmlformats.org/officeDocument/2006/relationships/slideLayout" Target="../slideLayouts/slideLayout207.xml"/><Relationship Id="rId9"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3392" y="332656"/>
            <a:ext cx="8832981" cy="720080"/>
          </a:xfrm>
          <a:prstGeom prst="rect">
            <a:avLst/>
          </a:prstGeom>
        </p:spPr>
        <p:txBody>
          <a:bodyPr vert="horz" lIns="91440" tIns="45720" rIns="91440" bIns="45720" rtlCol="0" anchor="ctr">
            <a:normAutofit/>
          </a:bodyPr>
          <a:lstStyle/>
          <a:p>
            <a:r>
              <a:rPr lang="sv-SE"/>
              <a:t>Klicka här för att ändra format</a:t>
            </a:r>
            <a:endParaRPr lang="en-US"/>
          </a:p>
        </p:txBody>
      </p:sp>
      <p:sp>
        <p:nvSpPr>
          <p:cNvPr id="3" name="Platshållare för text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2"/>
          </p:nvPr>
        </p:nvSpPr>
        <p:spPr>
          <a:xfrm>
            <a:off x="4758264" y="6275520"/>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Platshållare för bildnummer 5"/>
          <p:cNvSpPr>
            <a:spLocks noGrp="1"/>
          </p:cNvSpPr>
          <p:nvPr>
            <p:ph type="sldNum" sz="quarter" idx="4"/>
          </p:nvPr>
        </p:nvSpPr>
        <p:spPr>
          <a:xfrm>
            <a:off x="6629164" y="6275520"/>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Platshållare för sidfot 4">
            <a:extLst>
              <a:ext uri="{FF2B5EF4-FFF2-40B4-BE49-F238E27FC236}">
                <a16:creationId xmlns:a16="http://schemas.microsoft.com/office/drawing/2014/main" id="{DA5381AF-1D25-43D4-AF86-C5DC1F00B03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67086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4248" r:id="rId8"/>
    <p:sldLayoutId id="2147484252" r:id="rId9"/>
    <p:sldLayoutId id="2147484253" r:id="rId10"/>
    <p:sldLayoutId id="2147484354" r:id="rId11"/>
  </p:sldLayoutIdLst>
  <p:hf sldNum="0" hdr="0" ftr="0" dt="0"/>
  <p:txStyles>
    <p:title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B576E45-E084-0345-A2C5-FB0FD4322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68FAF09-5388-5C49-9265-A758D2228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p:txBody>
      </p:sp>
    </p:spTree>
    <p:extLst>
      <p:ext uri="{BB962C8B-B14F-4D97-AF65-F5344CB8AC3E}">
        <p14:creationId xmlns:p14="http://schemas.microsoft.com/office/powerpoint/2010/main" val="428863653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815" r:id="rId19"/>
    <p:sldLayoutId id="2147483825" r:id="rId20"/>
    <p:sldLayoutId id="2147484254" r:id="rId21"/>
    <p:sldLayoutId id="2147484218" r:id="rId22"/>
    <p:sldLayoutId id="2147484223" r:id="rId23"/>
  </p:sldLayoutIdLst>
  <p:hf sldNum="0" hdr="0" ftr="0" dt="0"/>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B576E45-E084-0345-A2C5-FB0FD4322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68FAF09-5388-5C49-9265-A758D2228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p:txBody>
      </p:sp>
    </p:spTree>
    <p:extLst>
      <p:ext uri="{BB962C8B-B14F-4D97-AF65-F5344CB8AC3E}">
        <p14:creationId xmlns:p14="http://schemas.microsoft.com/office/powerpoint/2010/main" val="370731037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741" r:id="rId11"/>
    <p:sldLayoutId id="2147483743" r:id="rId12"/>
    <p:sldLayoutId id="2147483744" r:id="rId13"/>
    <p:sldLayoutId id="2147483745" r:id="rId14"/>
    <p:sldLayoutId id="2147483746" r:id="rId15"/>
    <p:sldLayoutId id="2147483747" r:id="rId16"/>
    <p:sldLayoutId id="2147483749" r:id="rId17"/>
    <p:sldLayoutId id="2147483750" r:id="rId18"/>
    <p:sldLayoutId id="2147483751" r:id="rId19"/>
    <p:sldLayoutId id="2147483752" r:id="rId20"/>
    <p:sldLayoutId id="2147483753" r:id="rId21"/>
    <p:sldLayoutId id="2147483754" r:id="rId22"/>
    <p:sldLayoutId id="2147483757" r:id="rId23"/>
    <p:sldLayoutId id="2147483758" r:id="rId24"/>
    <p:sldLayoutId id="2147483759" r:id="rId25"/>
    <p:sldLayoutId id="2147483760" r:id="rId26"/>
    <p:sldLayoutId id="2147483761" r:id="rId27"/>
    <p:sldLayoutId id="2147483762" r:id="rId28"/>
    <p:sldLayoutId id="2147483763" r:id="rId29"/>
    <p:sldLayoutId id="2147484084" r:id="rId30"/>
  </p:sldLayoutIdLst>
  <p:hf sldNum="0" hdr="0" ftr="0" dt="0"/>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sv-SE" sz="2000" b="0" kern="1200" dirty="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sv-SE" sz="2000" kern="1200" dirty="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2081AB3-66D1-43AF-A29F-6857FEFD2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BC57D10-0955-4A7E-AED0-4991BABDBF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8F5270B-02B9-4CF7-BCE0-208E4FE09B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5" name="Platshållare för sidfot 4">
            <a:extLst>
              <a:ext uri="{FF2B5EF4-FFF2-40B4-BE49-F238E27FC236}">
                <a16:creationId xmlns:a16="http://schemas.microsoft.com/office/drawing/2014/main" id="{7BCD36D1-FA91-42CA-91CB-D8F1A42D43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F0DF3B02-669A-4DB9-9799-05B78FC12C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7F2FD9-14C0-473A-AE60-A1CBFAE134A0}" type="slidenum">
              <a:rPr lang="sv-SE" smtClean="0"/>
              <a:t>‹#›</a:t>
            </a:fld>
            <a:endParaRPr lang="sv-SE"/>
          </a:p>
        </p:txBody>
      </p:sp>
    </p:spTree>
    <p:extLst>
      <p:ext uri="{BB962C8B-B14F-4D97-AF65-F5344CB8AC3E}">
        <p14:creationId xmlns:p14="http://schemas.microsoft.com/office/powerpoint/2010/main" val="1909555569"/>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2F037A-C068-243A-8A58-C521B0CA37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a-DK"/>
          </a:p>
        </p:txBody>
      </p:sp>
      <p:sp>
        <p:nvSpPr>
          <p:cNvPr id="3" name="Text Placeholder 2">
            <a:extLst>
              <a:ext uri="{FF2B5EF4-FFF2-40B4-BE49-F238E27FC236}">
                <a16:creationId xmlns:a16="http://schemas.microsoft.com/office/drawing/2014/main" id="{5C7759BF-9080-5A02-FD44-110ED88FCC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2541F57A-773A-931C-4A58-194BDD9B5F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a-DK"/>
          </a:p>
        </p:txBody>
      </p:sp>
      <p:sp>
        <p:nvSpPr>
          <p:cNvPr id="5" name="Footer Placeholder 4">
            <a:extLst>
              <a:ext uri="{FF2B5EF4-FFF2-40B4-BE49-F238E27FC236}">
                <a16:creationId xmlns:a16="http://schemas.microsoft.com/office/drawing/2014/main" id="{8A91C926-AD54-A5B8-895E-D50B70BA83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a:extLst>
              <a:ext uri="{FF2B5EF4-FFF2-40B4-BE49-F238E27FC236}">
                <a16:creationId xmlns:a16="http://schemas.microsoft.com/office/drawing/2014/main" id="{F0E1EDBC-FD67-0283-CBDD-13245178BB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1684D-53C5-4509-B11F-DD8C396C0B72}" type="slidenum">
              <a:rPr lang="da-DK" smtClean="0"/>
              <a:t>‹#›</a:t>
            </a:fld>
            <a:endParaRPr lang="da-DK"/>
          </a:p>
        </p:txBody>
      </p:sp>
    </p:spTree>
    <p:extLst>
      <p:ext uri="{BB962C8B-B14F-4D97-AF65-F5344CB8AC3E}">
        <p14:creationId xmlns:p14="http://schemas.microsoft.com/office/powerpoint/2010/main" val="1744539278"/>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23D17D9E-341E-864C-80EB-BAA362B6F822}"/>
              </a:ext>
            </a:extLst>
          </p:cNvPr>
          <p:cNvPicPr>
            <a:picLocks noChangeAspect="1"/>
          </p:cNvPicPr>
          <p:nvPr userDrawn="1"/>
        </p:nvPicPr>
        <p:blipFill>
          <a:blip r:embed="rId13"/>
          <a:stretch>
            <a:fillRect/>
          </a:stretch>
        </p:blipFill>
        <p:spPr>
          <a:xfrm>
            <a:off x="10834102" y="6282983"/>
            <a:ext cx="1157325" cy="451204"/>
          </a:xfrm>
          <a:prstGeom prst="rect">
            <a:avLst/>
          </a:prstGeom>
        </p:spPr>
      </p:pic>
    </p:spTree>
    <p:extLst>
      <p:ext uri="{BB962C8B-B14F-4D97-AF65-F5344CB8AC3E}">
        <p14:creationId xmlns:p14="http://schemas.microsoft.com/office/powerpoint/2010/main" val="213445861"/>
      </p:ext>
    </p:extLst>
  </p:cSld>
  <p:clrMap bg1="lt1" tx1="dk1" bg2="lt2" tx2="dk2" accent1="accent1" accent2="accent2" accent3="accent3" accent4="accent4" accent5="accent5" accent6="accent6" hlink="hlink" folHlink="folHlink"/>
  <p:sldLayoutIdLst>
    <p:sldLayoutId id="2147484268" r:id="rId1"/>
    <p:sldLayoutId id="2147484269" r:id="rId2"/>
    <p:sldLayoutId id="2147484270" r:id="rId3"/>
    <p:sldLayoutId id="2147484271" r:id="rId4"/>
    <p:sldLayoutId id="2147484272" r:id="rId5"/>
    <p:sldLayoutId id="2147484273" r:id="rId6"/>
    <p:sldLayoutId id="2147484274" r:id="rId7"/>
    <p:sldLayoutId id="2147484275" r:id="rId8"/>
    <p:sldLayoutId id="2147484276" r:id="rId9"/>
    <p:sldLayoutId id="2147484286" r:id="rId10"/>
    <p:sldLayoutId id="2147484287" r:id="rId11"/>
  </p:sldLayoutIdLst>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B576E45-E084-0345-A2C5-FB0FD4322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68FAF09-5388-5C49-9265-A758D2228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p:txBody>
      </p:sp>
    </p:spTree>
    <p:extLst>
      <p:ext uri="{BB962C8B-B14F-4D97-AF65-F5344CB8AC3E}">
        <p14:creationId xmlns:p14="http://schemas.microsoft.com/office/powerpoint/2010/main" val="1343652835"/>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 id="2147484313" r:id="rId13"/>
    <p:sldLayoutId id="2147484314" r:id="rId14"/>
    <p:sldLayoutId id="2147484315" r:id="rId15"/>
    <p:sldLayoutId id="2147484316" r:id="rId16"/>
    <p:sldLayoutId id="2147484317" r:id="rId17"/>
    <p:sldLayoutId id="2147484318" r:id="rId18"/>
    <p:sldLayoutId id="2147484319" r:id="rId19"/>
    <p:sldLayoutId id="2147484320" r:id="rId20"/>
    <p:sldLayoutId id="2147484321" r:id="rId21"/>
    <p:sldLayoutId id="2147484322" r:id="rId22"/>
    <p:sldLayoutId id="2147484323" r:id="rId23"/>
  </p:sldLayoutIdLst>
  <p:hf sldNum="0" hdr="0" ftr="0" dt="0"/>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23D17D9E-341E-864C-80EB-BAA362B6F822}"/>
              </a:ext>
            </a:extLst>
          </p:cNvPr>
          <p:cNvPicPr>
            <a:picLocks noChangeAspect="1"/>
          </p:cNvPicPr>
          <p:nvPr userDrawn="1"/>
        </p:nvPicPr>
        <p:blipFill>
          <a:blip r:embed="rId13"/>
          <a:stretch>
            <a:fillRect/>
          </a:stretch>
        </p:blipFill>
        <p:spPr>
          <a:xfrm>
            <a:off x="10834102" y="6282983"/>
            <a:ext cx="1157325" cy="451204"/>
          </a:xfrm>
          <a:prstGeom prst="rect">
            <a:avLst/>
          </a:prstGeom>
        </p:spPr>
      </p:pic>
    </p:spTree>
    <p:extLst>
      <p:ext uri="{BB962C8B-B14F-4D97-AF65-F5344CB8AC3E}">
        <p14:creationId xmlns:p14="http://schemas.microsoft.com/office/powerpoint/2010/main" val="1117642799"/>
      </p:ext>
    </p:extLst>
  </p:cSld>
  <p:clrMap bg1="lt1" tx1="dk1" bg2="lt2" tx2="dk2" accent1="accent1" accent2="accent2" accent3="accent3" accent4="accent4" accent5="accent5" accent6="accent6" hlink="hlink" folHlink="folHlink"/>
  <p:sldLayoutIdLst>
    <p:sldLayoutId id="2147484335" r:id="rId1"/>
    <p:sldLayoutId id="2147484336" r:id="rId2"/>
    <p:sldLayoutId id="2147484337" r:id="rId3"/>
    <p:sldLayoutId id="2147484338" r:id="rId4"/>
    <p:sldLayoutId id="2147484339" r:id="rId5"/>
    <p:sldLayoutId id="2147484340" r:id="rId6"/>
    <p:sldLayoutId id="2147484341" r:id="rId7"/>
    <p:sldLayoutId id="2147484342" r:id="rId8"/>
    <p:sldLayoutId id="2147484351" r:id="rId9"/>
    <p:sldLayoutId id="2147484352" r:id="rId10"/>
    <p:sldLayoutId id="2147484353" r:id="rId11"/>
  </p:sldLayoutIdLst>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57A89E8-3AE0-45B1-9CEC-7ACAAB94CD42}"/>
              </a:ext>
            </a:extLst>
          </p:cNvPr>
          <p:cNvSpPr>
            <a:spLocks noGrp="1"/>
          </p:cNvSpPr>
          <p:nvPr>
            <p:ph type="title"/>
          </p:nvPr>
        </p:nvSpPr>
        <p:spPr>
          <a:xfrm>
            <a:off x="918000" y="331200"/>
            <a:ext cx="10483200" cy="1144800"/>
          </a:xfrm>
          <a:prstGeom prst="rect">
            <a:avLst/>
          </a:prstGeom>
        </p:spPr>
        <p:txBody>
          <a:bodyPr vert="horz" lIns="91440" tIns="45720" rIns="91440" bIns="45720" rtlCol="0" anchor="t" anchorCtr="0">
            <a:noAutofit/>
          </a:bodyPr>
          <a:lstStyle/>
          <a:p>
            <a:endParaRPr lang="sv-SE"/>
          </a:p>
        </p:txBody>
      </p:sp>
      <p:sp>
        <p:nvSpPr>
          <p:cNvPr id="3" name="Platshållare för text 2">
            <a:extLst>
              <a:ext uri="{FF2B5EF4-FFF2-40B4-BE49-F238E27FC236}">
                <a16:creationId xmlns:a16="http://schemas.microsoft.com/office/drawing/2014/main" id="{9EA4BE5E-5608-4B28-9487-96496A6C10AB}"/>
              </a:ext>
            </a:extLst>
          </p:cNvPr>
          <p:cNvSpPr>
            <a:spLocks noGrp="1"/>
          </p:cNvSpPr>
          <p:nvPr>
            <p:ph type="body" idx="1"/>
          </p:nvPr>
        </p:nvSpPr>
        <p:spPr>
          <a:xfrm>
            <a:off x="918000" y="1490400"/>
            <a:ext cx="10483200" cy="4518000"/>
          </a:xfrm>
          <a:prstGeom prst="rect">
            <a:avLst/>
          </a:prstGeom>
        </p:spPr>
        <p:txBody>
          <a:bodyPr vert="horz" lIns="91440" tIns="45720" rIns="91440" bIns="45720" rtlCol="0">
            <a:noAutofit/>
          </a:bodyPr>
          <a:lstStyle/>
          <a:p>
            <a:pPr lvl="0"/>
            <a:endParaRPr lang="sv-SE"/>
          </a:p>
        </p:txBody>
      </p:sp>
    </p:spTree>
    <p:extLst>
      <p:ext uri="{BB962C8B-B14F-4D97-AF65-F5344CB8AC3E}">
        <p14:creationId xmlns:p14="http://schemas.microsoft.com/office/powerpoint/2010/main" val="3026610270"/>
      </p:ext>
    </p:extLst>
  </p:cSld>
  <p:clrMap bg1="lt1" tx1="dk1" bg2="lt2" tx2="dk2" accent1="accent1" accent2="accent2" accent3="accent3" accent4="accent4" accent5="accent5" accent6="accent6" hlink="hlink" folHlink="folHlink"/>
  <p:sldLayoutIdLst>
    <p:sldLayoutId id="2147484392" r:id="rId1"/>
    <p:sldLayoutId id="2147484393" r:id="rId2"/>
    <p:sldLayoutId id="2147484394" r:id="rId3"/>
    <p:sldLayoutId id="2147484395" r:id="rId4"/>
    <p:sldLayoutId id="2147484396" r:id="rId5"/>
    <p:sldLayoutId id="2147484397" r:id="rId6"/>
    <p:sldLayoutId id="2147484398" r:id="rId7"/>
    <p:sldLayoutId id="2147484399" r:id="rId8"/>
    <p:sldLayoutId id="2147484400" r:id="rId9"/>
    <p:sldLayoutId id="2147484401" r:id="rId10"/>
    <p:sldLayoutId id="2147484402" r:id="rId11"/>
    <p:sldLayoutId id="2147484403" r:id="rId12"/>
    <p:sldLayoutId id="2147484404" r:id="rId13"/>
    <p:sldLayoutId id="2147484405" r:id="rId14"/>
    <p:sldLayoutId id="2147484406" r:id="rId15"/>
    <p:sldLayoutId id="2147484407" r:id="rId16"/>
    <p:sldLayoutId id="2147484408" r:id="rId17"/>
    <p:sldLayoutId id="2147484409" r:id="rId18"/>
    <p:sldLayoutId id="2147484410" r:id="rId19"/>
    <p:sldLayoutId id="2147484411" r:id="rId20"/>
    <p:sldLayoutId id="2147484412" r:id="rId21"/>
    <p:sldLayoutId id="2147484413" r:id="rId22"/>
    <p:sldLayoutId id="2147484414" r:id="rId23"/>
    <p:sldLayoutId id="2147484415" r:id="rId24"/>
    <p:sldLayoutId id="2147484416" r:id="rId25"/>
    <p:sldLayoutId id="2147484417" r:id="rId26"/>
    <p:sldLayoutId id="2147484418" r:id="rId27"/>
    <p:sldLayoutId id="2147484419" r:id="rId28"/>
    <p:sldLayoutId id="2147484420" r:id="rId29"/>
    <p:sldLayoutId id="2147484421" r:id="rId30"/>
    <p:sldLayoutId id="2147484422" r:id="rId31"/>
    <p:sldLayoutId id="2147484423" r:id="rId32"/>
    <p:sldLayoutId id="2147484424" r:id="rId33"/>
    <p:sldLayoutId id="2147484425" r:id="rId34"/>
    <p:sldLayoutId id="2147484426" r:id="rId35"/>
    <p:sldLayoutId id="2147484427" r:id="rId36"/>
    <p:sldLayoutId id="2147484428" r:id="rId37"/>
    <p:sldLayoutId id="2147484429" r:id="rId38"/>
    <p:sldLayoutId id="2147484430" r:id="rId39"/>
    <p:sldLayoutId id="2147484431" r:id="rId40"/>
    <p:sldLayoutId id="2147484432" r:id="rId41"/>
  </p:sldLayoutIdLst>
  <p:hf sldNum="0" hdr="0" ftr="0" dt="0"/>
  <p:txStyles>
    <p:titleStyle>
      <a:lvl1pPr algn="l" defTabSz="914400" rtl="0" eaLnBrk="1" latinLnBrk="0" hangingPunct="1">
        <a:lnSpc>
          <a:spcPct val="90000"/>
        </a:lnSpc>
        <a:spcBef>
          <a:spcPct val="0"/>
        </a:spcBef>
        <a:buNone/>
        <a:defRPr sz="3000" b="1" kern="1200">
          <a:solidFill>
            <a:srgbClr val="EB663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E8958AF2-38F5-3547-903A-2F58C19B0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45E3C10-A454-3541-B815-14F6AFE22A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89A733E-B8A4-124B-972A-6726E75A63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5" name="Platshållare för sidfot 4">
            <a:extLst>
              <a:ext uri="{FF2B5EF4-FFF2-40B4-BE49-F238E27FC236}">
                <a16:creationId xmlns:a16="http://schemas.microsoft.com/office/drawing/2014/main" id="{86115586-115B-9A4D-85A8-25850677CF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6FBD566E-19B6-334C-90B3-657DF8601D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1C1C22-2FFF-E94A-91AE-EAA6324D6CF5}" type="slidenum">
              <a:rPr lang="sv-SE" smtClean="0"/>
              <a:t>‹#›</a:t>
            </a:fld>
            <a:endParaRPr lang="sv-SE"/>
          </a:p>
        </p:txBody>
      </p:sp>
    </p:spTree>
    <p:extLst>
      <p:ext uri="{BB962C8B-B14F-4D97-AF65-F5344CB8AC3E}">
        <p14:creationId xmlns:p14="http://schemas.microsoft.com/office/powerpoint/2010/main" val="1687198619"/>
      </p:ext>
    </p:extLst>
  </p:cSld>
  <p:clrMap bg1="lt1" tx1="dk1" bg2="lt2" tx2="dk2" accent1="accent1" accent2="accent2" accent3="accent3" accent4="accent4" accent5="accent5" accent6="accent6" hlink="hlink" folHlink="folHlink"/>
  <p:sldLayoutIdLst>
    <p:sldLayoutId id="2147484434" r:id="rId1"/>
    <p:sldLayoutId id="2147484435" r:id="rId2"/>
    <p:sldLayoutId id="2147484436" r:id="rId3"/>
    <p:sldLayoutId id="2147484437" r:id="rId4"/>
    <p:sldLayoutId id="2147484438" r:id="rId5"/>
    <p:sldLayoutId id="2147484439" r:id="rId6"/>
    <p:sldLayoutId id="2147484440" r:id="rId7"/>
    <p:sldLayoutId id="2147484441" r:id="rId8"/>
    <p:sldLayoutId id="2147484442" r:id="rId9"/>
    <p:sldLayoutId id="2147484443" r:id="rId10"/>
    <p:sldLayoutId id="2147484444" r:id="rId11"/>
    <p:sldLayoutId id="2147484445" r:id="rId12"/>
    <p:sldLayoutId id="2147484446" r:id="rId13"/>
    <p:sldLayoutId id="2147484447" r:id="rId14"/>
    <p:sldLayoutId id="2147484448" r:id="rId15"/>
    <p:sldLayoutId id="2147484449" r:id="rId16"/>
    <p:sldLayoutId id="2147484450" r:id="rId17"/>
    <p:sldLayoutId id="2147484451" r:id="rId18"/>
    <p:sldLayoutId id="2147484452" r:id="rId19"/>
    <p:sldLayoutId id="2147484453" r:id="rId20"/>
    <p:sldLayoutId id="2147484454" r:id="rId21"/>
    <p:sldLayoutId id="2147484455" r:id="rId22"/>
    <p:sldLayoutId id="2147484456" r:id="rId23"/>
    <p:sldLayoutId id="2147484457" r:id="rId24"/>
    <p:sldLayoutId id="2147484458" r:id="rId2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3392" y="332656"/>
            <a:ext cx="8832981" cy="720080"/>
          </a:xfrm>
          <a:prstGeom prst="rect">
            <a:avLst/>
          </a:prstGeom>
        </p:spPr>
        <p:txBody>
          <a:bodyPr vert="horz" lIns="91440" tIns="45720" rIns="91440" bIns="45720" rtlCol="0" anchor="ctr">
            <a:normAutofit/>
          </a:bodyPr>
          <a:lstStyle/>
          <a:p>
            <a:r>
              <a:rPr lang="sv-SE"/>
              <a:t>Klicka här för att ändra format</a:t>
            </a:r>
            <a:endParaRPr lang="en-US"/>
          </a:p>
        </p:txBody>
      </p:sp>
      <p:sp>
        <p:nvSpPr>
          <p:cNvPr id="3" name="Platshållare för text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2"/>
          </p:nvPr>
        </p:nvSpPr>
        <p:spPr>
          <a:xfrm>
            <a:off x="4758264" y="6275520"/>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2025-10-31</a:t>
            </a:fld>
            <a:endParaRPr lang="en-US"/>
          </a:p>
        </p:txBody>
      </p:sp>
      <p:sp>
        <p:nvSpPr>
          <p:cNvPr id="6" name="Platshållare för bildnummer 5"/>
          <p:cNvSpPr>
            <a:spLocks noGrp="1"/>
          </p:cNvSpPr>
          <p:nvPr>
            <p:ph type="sldNum" sz="quarter" idx="4"/>
          </p:nvPr>
        </p:nvSpPr>
        <p:spPr>
          <a:xfrm>
            <a:off x="6629164" y="6275520"/>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pic>
        <p:nvPicPr>
          <p:cNvPr id="12" name="Picture 11">
            <a:extLst>
              <a:ext uri="{FF2B5EF4-FFF2-40B4-BE49-F238E27FC236}">
                <a16:creationId xmlns:a16="http://schemas.microsoft.com/office/drawing/2014/main" id="{5422ED6A-8C51-4F85-81E1-371C43BF0884}"/>
              </a:ext>
            </a:extLst>
          </p:cNvPr>
          <p:cNvPicPr>
            <a:picLocks noChangeAspect="1"/>
          </p:cNvPicPr>
          <p:nvPr userDrawn="1"/>
        </p:nvPicPr>
        <p:blipFill rotWithShape="1">
          <a:blip r:embed="rId10" cstate="print">
            <a:extLst>
              <a:ext uri="{28A0092B-C50C-407E-A947-70E740481C1C}">
                <a14:useLocalDpi xmlns:a14="http://schemas.microsoft.com/office/drawing/2010/main" val="0"/>
              </a:ext>
            </a:extLst>
          </a:blip>
          <a:srcRect l="1" t="21902" r="-14121" b="16145"/>
          <a:stretch/>
        </p:blipFill>
        <p:spPr>
          <a:xfrm>
            <a:off x="9648395" y="6126170"/>
            <a:ext cx="2543605" cy="731831"/>
          </a:xfrm>
          <a:prstGeom prst="rect">
            <a:avLst/>
          </a:prstGeom>
        </p:spPr>
      </p:pic>
      <p:sp>
        <p:nvSpPr>
          <p:cNvPr id="10" name="Platshållare för sidfot 4">
            <a:extLst>
              <a:ext uri="{FF2B5EF4-FFF2-40B4-BE49-F238E27FC236}">
                <a16:creationId xmlns:a16="http://schemas.microsoft.com/office/drawing/2014/main" id="{DA5381AF-1D25-43D4-AF86-C5DC1F00B03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2587185559"/>
      </p:ext>
    </p:extLst>
  </p:cSld>
  <p:clrMap bg1="lt1" tx1="dk1" bg2="lt2" tx2="dk2" accent1="accent1" accent2="accent2" accent3="accent3" accent4="accent4" accent5="accent5" accent6="accent6" hlink="hlink" folHlink="folHlink"/>
  <p:sldLayoutIdLst>
    <p:sldLayoutId id="2147484460" r:id="rId1"/>
    <p:sldLayoutId id="2147484461" r:id="rId2"/>
    <p:sldLayoutId id="2147484462" r:id="rId3"/>
    <p:sldLayoutId id="2147484463" r:id="rId4"/>
    <p:sldLayoutId id="2147484464" r:id="rId5"/>
    <p:sldLayoutId id="2147484465" r:id="rId6"/>
    <p:sldLayoutId id="2147484466" r:id="rId7"/>
    <p:sldLayoutId id="2147484467" r:id="rId8"/>
  </p:sldLayoutIdLst>
  <p:hf sldNum="0" hdr="0" dt="0"/>
  <p:txStyles>
    <p:title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6.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7.png"/><Relationship Id="rId3" Type="http://schemas.openxmlformats.org/officeDocument/2006/relationships/image" Target="../media/image97.png"/><Relationship Id="rId7" Type="http://schemas.openxmlformats.org/officeDocument/2006/relationships/image" Target="../media/image101.png"/><Relationship Id="rId12" Type="http://schemas.openxmlformats.org/officeDocument/2006/relationships/image" Target="../media/image106.png"/><Relationship Id="rId2" Type="http://schemas.openxmlformats.org/officeDocument/2006/relationships/notesSlide" Target="../notesSlides/notesSlide3.xml"/><Relationship Id="rId1" Type="http://schemas.openxmlformats.org/officeDocument/2006/relationships/slideLayout" Target="../slideLayouts/slideLayout185.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9.png"/><Relationship Id="rId15" Type="http://schemas.openxmlformats.org/officeDocument/2006/relationships/image" Target="../media/image109.jpeg"/><Relationship Id="rId10" Type="http://schemas.openxmlformats.org/officeDocument/2006/relationships/image" Target="../media/image104.png"/><Relationship Id="rId4" Type="http://schemas.openxmlformats.org/officeDocument/2006/relationships/image" Target="../media/image98.jpeg"/><Relationship Id="rId9" Type="http://schemas.openxmlformats.org/officeDocument/2006/relationships/image" Target="../media/image103.png"/><Relationship Id="rId14" Type="http://schemas.openxmlformats.org/officeDocument/2006/relationships/image" Target="../media/image10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svg"/><Relationship Id="rId7" Type="http://schemas.openxmlformats.org/officeDocument/2006/relationships/image" Target="../media/image116.svg"/><Relationship Id="rId2" Type="http://schemas.openxmlformats.org/officeDocument/2006/relationships/image" Target="../media/image111.png"/><Relationship Id="rId1" Type="http://schemas.openxmlformats.org/officeDocument/2006/relationships/slideLayout" Target="../slideLayouts/slideLayout139.xml"/><Relationship Id="rId6" Type="http://schemas.openxmlformats.org/officeDocument/2006/relationships/image" Target="../media/image115.png"/><Relationship Id="rId11" Type="http://schemas.openxmlformats.org/officeDocument/2006/relationships/image" Target="../media/image120.svg"/><Relationship Id="rId5" Type="http://schemas.openxmlformats.org/officeDocument/2006/relationships/image" Target="../media/image114.sv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1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image" Target="../media/image126.png"/><Relationship Id="rId5" Type="http://schemas.openxmlformats.org/officeDocument/2006/relationships/diagramQuickStyle" Target="../diagrams/quickStyle1.xml"/><Relationship Id="rId10" Type="http://schemas.openxmlformats.org/officeDocument/2006/relationships/image" Target="../media/image125.png"/><Relationship Id="rId4" Type="http://schemas.openxmlformats.org/officeDocument/2006/relationships/diagramLayout" Target="../diagrams/layout1.xml"/><Relationship Id="rId9" Type="http://schemas.openxmlformats.org/officeDocument/2006/relationships/image" Target="../media/image12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3.xml"/><Relationship Id="rId4" Type="http://schemas.openxmlformats.org/officeDocument/2006/relationships/image" Target="../media/image129.png"/></Relationships>
</file>

<file path=ppt/slides/_rels/slide2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32.png"/><Relationship Id="rId4" Type="http://schemas.openxmlformats.org/officeDocument/2006/relationships/image" Target="../media/image131.png"/></Relationships>
</file>

<file path=ppt/slides/_rels/slide2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35.png"/><Relationship Id="rId4" Type="http://schemas.openxmlformats.org/officeDocument/2006/relationships/image" Target="../media/image13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140.gif"/></Relationships>
</file>

<file path=ppt/slides/_rels/slide31.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3.xml.rels><?xml version="1.0" encoding="UTF-8" standalone="yes"?>
<Relationships xmlns="http://schemas.openxmlformats.org/package/2006/relationships"><Relationship Id="rId3" Type="http://schemas.openxmlformats.org/officeDocument/2006/relationships/image" Target="../media/image112.svg"/><Relationship Id="rId7" Type="http://schemas.openxmlformats.org/officeDocument/2006/relationships/image" Target="../media/image116.svg"/><Relationship Id="rId2" Type="http://schemas.openxmlformats.org/officeDocument/2006/relationships/image" Target="../media/image111.png"/><Relationship Id="rId1" Type="http://schemas.openxmlformats.org/officeDocument/2006/relationships/slideLayout" Target="../slideLayouts/slideLayout83.xml"/><Relationship Id="rId6" Type="http://schemas.openxmlformats.org/officeDocument/2006/relationships/image" Target="../media/image115.png"/><Relationship Id="rId5" Type="http://schemas.openxmlformats.org/officeDocument/2006/relationships/image" Target="../media/image143.svg"/><Relationship Id="rId4" Type="http://schemas.openxmlformats.org/officeDocument/2006/relationships/image" Target="../media/image14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46.png"/><Relationship Id="rId4" Type="http://schemas.openxmlformats.org/officeDocument/2006/relationships/image" Target="../media/image145.png"/></Relationships>
</file>

<file path=ppt/slides/_rels/slide36.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3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3.xml"/><Relationship Id="rId4" Type="http://schemas.openxmlformats.org/officeDocument/2006/relationships/image" Target="../media/image15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19.xml"/><Relationship Id="rId1" Type="http://schemas.openxmlformats.org/officeDocument/2006/relationships/slideLayout" Target="../slideLayouts/slideLayout32.xml"/><Relationship Id="rId4" Type="http://schemas.openxmlformats.org/officeDocument/2006/relationships/image" Target="../media/image154.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55.png"/><Relationship Id="rId1" Type="http://schemas.openxmlformats.org/officeDocument/2006/relationships/slideLayout" Target="../slideLayouts/slideLayout3.xml"/><Relationship Id="rId5" Type="http://schemas.openxmlformats.org/officeDocument/2006/relationships/image" Target="../media/image152.png"/><Relationship Id="rId4" Type="http://schemas.openxmlformats.org/officeDocument/2006/relationships/image" Target="../media/image151.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56.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57.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hyperlink" Target="https://www.boverket.se/sv/klimatdeklaration/klimatdatabas/om-klimatdatabas/" TargetMode="External"/><Relationship Id="rId4" Type="http://schemas.openxmlformats.org/officeDocument/2006/relationships/image" Target="../media/image159.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61.png"/></Relationships>
</file>

<file path=ppt/slides/_rels/slide72.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4.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165.png"/></Relationships>
</file>

<file path=ppt/slides/_rels/slide7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168.png"/><Relationship Id="rId4" Type="http://schemas.openxmlformats.org/officeDocument/2006/relationships/image" Target="../media/image167.png"/></Relationships>
</file>

<file path=ppt/slides/_rels/slide7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171.png"/><Relationship Id="rId4" Type="http://schemas.openxmlformats.org/officeDocument/2006/relationships/image" Target="../media/image170.png"/></Relationships>
</file>

<file path=ppt/slides/_rels/slide77.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172.png"/><Relationship Id="rId4" Type="http://schemas.openxmlformats.org/officeDocument/2006/relationships/image" Target="../media/image171.png"/></Relationships>
</file>

<file path=ppt/slides/_rels/slide7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4.png"/></Relationships>
</file>

<file path=ppt/slides/_rels/slide79.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179.png"/><Relationship Id="rId4" Type="http://schemas.openxmlformats.org/officeDocument/2006/relationships/image" Target="../media/image178.png"/></Relationships>
</file>

<file path=ppt/slides/_rels/slide80.xml.rels><?xml version="1.0" encoding="UTF-8" standalone="yes"?>
<Relationships xmlns="http://schemas.openxmlformats.org/package/2006/relationships"><Relationship Id="rId8" Type="http://schemas.openxmlformats.org/officeDocument/2006/relationships/hyperlink" Target="https://www.igbc.ie/epd-home" TargetMode="External"/><Relationship Id="rId3" Type="http://schemas.openxmlformats.org/officeDocument/2006/relationships/hyperlink" Target="https://klimatdatabasen.boverket.se/" TargetMode="External"/><Relationship Id="rId7" Type="http://schemas.openxmlformats.org/officeDocument/2006/relationships/hyperlink" Target="https://ibu-epd.com/en/"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hyperlink" Target="https://www.epdhub.com/" TargetMode="External"/><Relationship Id="rId5" Type="http://schemas.openxmlformats.org/officeDocument/2006/relationships/hyperlink" Target="https://www.epd-norge.no/" TargetMode="External"/><Relationship Id="rId4" Type="http://schemas.openxmlformats.org/officeDocument/2006/relationships/hyperlink" Target="https://www.environdec.com/library" TargetMode="External"/><Relationship Id="rId9" Type="http://schemas.openxmlformats.org/officeDocument/2006/relationships/hyperlink" Target="https://www.prodikt.com/" TargetMode="Externa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hyperlink" Target="https://www.boverket.se/sv/klimatdeklaration/gor-sa-har/underlag/indata-transport/" TargetMode="Externa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3.xml"/><Relationship Id="rId5" Type="http://schemas.openxmlformats.org/officeDocument/2006/relationships/image" Target="../media/image184.png"/><Relationship Id="rId4" Type="http://schemas.openxmlformats.org/officeDocument/2006/relationships/image" Target="../media/image183.png"/></Relationships>
</file>

<file path=ppt/slides/_rels/slide88.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hyperlink" Target="https://www.boverket.se/sv/klimatdeklaration/gor-sa-har/berakna/tackningsgraden-ska-beraknas" TargetMode="Externa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186.png"/></Relationships>
</file>

<file path=ppt/slides/_rels/slide9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187.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hyperlink" Target="https://www.ivl.se/download/18.5c5c41c51900fcf63db278b3/1719484483034/Anvisningar%20f%C3%B6r%20LCA-ber%C3%A4kningar%20av%20byggprojekt%20version%202024-06%20-%20240627.pdf"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190.png"/><Relationship Id="rId5" Type="http://schemas.openxmlformats.org/officeDocument/2006/relationships/image" Target="../media/image189.png"/><Relationship Id="rId4" Type="http://schemas.openxmlformats.org/officeDocument/2006/relationships/image" Target="../media/image188.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image" Target="../media/image191.png"/><Relationship Id="rId7" Type="http://schemas.openxmlformats.org/officeDocument/2006/relationships/image" Target="../media/image188.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image" Target="../media/image193.png"/><Relationship Id="rId5" Type="http://schemas.openxmlformats.org/officeDocument/2006/relationships/hyperlink" Target="https://www.ivl.se/download/18.5c5c41c51900fcf63db278b3/1719484483034/Anvisningar%20f%C3%B6r%20LCA-ber%C3%A4kningar%20av%20byggprojekt%20version%202024-06%20-%20240627.pdf" TargetMode="External"/><Relationship Id="rId4" Type="http://schemas.openxmlformats.org/officeDocument/2006/relationships/image" Target="../media/image192.png"/><Relationship Id="rId9" Type="http://schemas.openxmlformats.org/officeDocument/2006/relationships/image" Target="../media/image190.png"/></Relationships>
</file>

<file path=ppt/slides/_rels/slide10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48.xml"/><Relationship Id="rId1" Type="http://schemas.openxmlformats.org/officeDocument/2006/relationships/slideLayout" Target="../slideLayouts/slideLayout3.xml"/><Relationship Id="rId5" Type="http://schemas.openxmlformats.org/officeDocument/2006/relationships/image" Target="../media/image178.png"/><Relationship Id="rId4" Type="http://schemas.openxmlformats.org/officeDocument/2006/relationships/image" Target="../media/image195.pn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51.xml"/><Relationship Id="rId1" Type="http://schemas.openxmlformats.org/officeDocument/2006/relationships/slideLayout" Target="../slideLayouts/slideLayout3.xml"/><Relationship Id="rId5" Type="http://schemas.openxmlformats.org/officeDocument/2006/relationships/image" Target="../media/image156.png"/><Relationship Id="rId4" Type="http://schemas.openxmlformats.org/officeDocument/2006/relationships/image" Target="../media/image197.png"/></Relationships>
</file>

<file path=ppt/slides/_rels/slide104.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52.xml"/><Relationship Id="rId1" Type="http://schemas.openxmlformats.org/officeDocument/2006/relationships/slideLayout" Target="../slideLayouts/slideLayout3.xml"/><Relationship Id="rId5" Type="http://schemas.openxmlformats.org/officeDocument/2006/relationships/image" Target="../media/image155.png"/><Relationship Id="rId4" Type="http://schemas.openxmlformats.org/officeDocument/2006/relationships/image" Target="../media/image199.png"/></Relationships>
</file>

<file path=ppt/slides/_rels/slide10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53.xml"/><Relationship Id="rId1" Type="http://schemas.openxmlformats.org/officeDocument/2006/relationships/slideLayout" Target="../slideLayouts/slideLayout3.xml"/><Relationship Id="rId5" Type="http://schemas.openxmlformats.org/officeDocument/2006/relationships/image" Target="../media/image156.png"/><Relationship Id="rId4" Type="http://schemas.openxmlformats.org/officeDocument/2006/relationships/image" Target="../media/image195.png"/></Relationships>
</file>

<file path=ppt/slides/_rels/slide106.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54.xml"/><Relationship Id="rId1" Type="http://schemas.openxmlformats.org/officeDocument/2006/relationships/slideLayout" Target="../slideLayouts/slideLayout3.xml"/><Relationship Id="rId5" Type="http://schemas.openxmlformats.org/officeDocument/2006/relationships/image" Target="../media/image155.png"/><Relationship Id="rId4" Type="http://schemas.openxmlformats.org/officeDocument/2006/relationships/image" Target="../media/image201.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8" Type="http://schemas.openxmlformats.org/officeDocument/2006/relationships/image" Target="../media/image207.png"/><Relationship Id="rId3" Type="http://schemas.openxmlformats.org/officeDocument/2006/relationships/image" Target="../media/image202.png"/><Relationship Id="rId7" Type="http://schemas.openxmlformats.org/officeDocument/2006/relationships/image" Target="../media/image206.jpeg"/><Relationship Id="rId12" Type="http://schemas.openxmlformats.org/officeDocument/2006/relationships/image" Target="../media/image211.png"/><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205.png"/><Relationship Id="rId11" Type="http://schemas.openxmlformats.org/officeDocument/2006/relationships/image" Target="../media/image210.jpeg"/><Relationship Id="rId5" Type="http://schemas.openxmlformats.org/officeDocument/2006/relationships/image" Target="../media/image204.png"/><Relationship Id="rId10" Type="http://schemas.openxmlformats.org/officeDocument/2006/relationships/image" Target="../media/image209.jpeg"/><Relationship Id="rId4" Type="http://schemas.openxmlformats.org/officeDocument/2006/relationships/image" Target="../media/image203.png"/><Relationship Id="rId9" Type="http://schemas.openxmlformats.org/officeDocument/2006/relationships/image" Target="../media/image208.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3.xml"/><Relationship Id="rId4" Type="http://schemas.openxmlformats.org/officeDocument/2006/relationships/image" Target="../media/image129.png"/></Relationships>
</file>

<file path=ppt/slides/_rels/slide12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63.xml"/><Relationship Id="rId1" Type="http://schemas.openxmlformats.org/officeDocument/2006/relationships/slideLayout" Target="../slideLayouts/slideLayout3.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63.png"/></Relationships>
</file>

<file path=ppt/slides/_rels/slide12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64.xml"/><Relationship Id="rId1" Type="http://schemas.openxmlformats.org/officeDocument/2006/relationships/slideLayout" Target="../slideLayouts/slideLayout3.xml"/><Relationship Id="rId5" Type="http://schemas.openxmlformats.org/officeDocument/2006/relationships/image" Target="../media/image135.png"/><Relationship Id="rId4" Type="http://schemas.openxmlformats.org/officeDocument/2006/relationships/image" Target="../media/image134.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8" Type="http://schemas.openxmlformats.org/officeDocument/2006/relationships/image" Target="../media/image206.jpeg"/><Relationship Id="rId3" Type="http://schemas.openxmlformats.org/officeDocument/2006/relationships/image" Target="../media/image214.png"/><Relationship Id="rId7" Type="http://schemas.openxmlformats.org/officeDocument/2006/relationships/image" Target="../media/image218.png"/><Relationship Id="rId2" Type="http://schemas.openxmlformats.org/officeDocument/2006/relationships/notesSlide" Target="../notesSlides/notesSlide70.xml"/><Relationship Id="rId1" Type="http://schemas.openxmlformats.org/officeDocument/2006/relationships/slideLayout" Target="../slideLayouts/slideLayout3.xml"/><Relationship Id="rId6" Type="http://schemas.openxmlformats.org/officeDocument/2006/relationships/image" Target="../media/image217.png"/><Relationship Id="rId5" Type="http://schemas.openxmlformats.org/officeDocument/2006/relationships/image" Target="../media/image216.png"/><Relationship Id="rId10" Type="http://schemas.openxmlformats.org/officeDocument/2006/relationships/image" Target="../media/image220.png"/><Relationship Id="rId4" Type="http://schemas.openxmlformats.org/officeDocument/2006/relationships/image" Target="../media/image215.png"/><Relationship Id="rId9" Type="http://schemas.openxmlformats.org/officeDocument/2006/relationships/image" Target="../media/image219.png"/></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hyperlink" Target="https://www.boverket.se/sv/byggande/hallbart-byggande-och-forvaltning/klimatdeklaration/" TargetMode="Externa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78.xml"/><Relationship Id="rId1" Type="http://schemas.openxmlformats.org/officeDocument/2006/relationships/slideLayout" Target="../slideLayouts/slideLayout3.xml"/><Relationship Id="rId5" Type="http://schemas.openxmlformats.org/officeDocument/2006/relationships/hyperlink" Target="https://e-tjanster.boverket.se/registreraklimatdeklaration" TargetMode="External"/><Relationship Id="rId4" Type="http://schemas.openxmlformats.org/officeDocument/2006/relationships/image" Target="../media/image225.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3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3" Type="http://schemas.openxmlformats.org/officeDocument/2006/relationships/image" Target="../media/image227.png"/><Relationship Id="rId7" Type="http://schemas.openxmlformats.org/officeDocument/2006/relationships/image" Target="../media/image231.png"/><Relationship Id="rId2" Type="http://schemas.openxmlformats.org/officeDocument/2006/relationships/notesSlide" Target="../notesSlides/notesSlide83.xml"/><Relationship Id="rId1" Type="http://schemas.openxmlformats.org/officeDocument/2006/relationships/slideLayout" Target="../slideLayouts/slideLayout3.xml"/><Relationship Id="rId6" Type="http://schemas.openxmlformats.org/officeDocument/2006/relationships/image" Target="../media/image230.png"/><Relationship Id="rId5" Type="http://schemas.openxmlformats.org/officeDocument/2006/relationships/image" Target="../media/image229.png"/><Relationship Id="rId4" Type="http://schemas.openxmlformats.org/officeDocument/2006/relationships/image" Target="../media/image228.png"/></Relationships>
</file>

<file path=ppt/slides/_rels/slide158.xml.rels><?xml version="1.0" encoding="UTF-8" standalone="yes"?>
<Relationships xmlns="http://schemas.openxmlformats.org/package/2006/relationships"><Relationship Id="rId3" Type="http://schemas.openxmlformats.org/officeDocument/2006/relationships/hyperlink" Target="https://www.diva-portal.org/smash/record.jsf?aq2=%5B%5B%5D%5D&amp;c=1&amp;af=%5B%5D&amp;searchType=SIMPLE&amp;sortOrder2=title_sort_asc&amp;query=Referensv%C3%A4rden%2Bf%C3%B6r%2Bklimatp%C3%A5verkan%2B%2Bvid%2Buppf%C3%B6rande%2Bav%2Bbyggnader.%2B%2BVersion%2B3%2C%2B2023&amp;language=sv&amp;pid=diva2%3A1812831&amp;aq=%5B%5B%5D%5D&amp;sf=all&amp;aqe=%5B%5D&amp;sortOrder=author_sort_asc&amp;onlyFullText=false&amp;noOfRows=50&amp;dswid=-8509" TargetMode="External"/><Relationship Id="rId2" Type="http://schemas.openxmlformats.org/officeDocument/2006/relationships/notesSlide" Target="../notesSlides/notesSlide84.xml"/><Relationship Id="rId1" Type="http://schemas.openxmlformats.org/officeDocument/2006/relationships/slideLayout" Target="../slideLayouts/slideLayout3.xml"/><Relationship Id="rId5" Type="http://schemas.openxmlformats.org/officeDocument/2006/relationships/image" Target="../media/image233.png"/><Relationship Id="rId4" Type="http://schemas.openxmlformats.org/officeDocument/2006/relationships/image" Target="../media/image232.png"/></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87.xml"/><Relationship Id="rId1" Type="http://schemas.openxmlformats.org/officeDocument/2006/relationships/slideLayout" Target="../slideLayouts/slideLayout3.xml"/><Relationship Id="rId4" Type="http://schemas.openxmlformats.org/officeDocument/2006/relationships/image" Target="../media/image235.png"/></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3" Type="http://schemas.openxmlformats.org/officeDocument/2006/relationships/hyperlink" Target="https://goteborg.se/wps/wcm/connect/6c8cfe18-367e-4475-9d4b-d4882f50c066/RA-4258-v.2.0+Anvisning+f%C3%B6r+ber%C3%A4kning+och+redovisning+av+klimatutsl%C3%A4pp+fr%C3%A5n+nybyggnation+i+G%C3%B6teborgs+stad-2025.pdf?MOD=AJPERES&amp;CONVERT_TO=url&amp;CACHEID=ROOTWORKSPACE-6c8cfe18-367e-4475-9d4b-d4882f50c066-pkt9ujj" TargetMode="External"/><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90.xml"/><Relationship Id="rId1" Type="http://schemas.openxmlformats.org/officeDocument/2006/relationships/slideLayout" Target="../slideLayouts/slideLayout3.xml"/><Relationship Id="rId5" Type="http://schemas.openxmlformats.org/officeDocument/2006/relationships/image" Target="../media/image229.png"/><Relationship Id="rId4" Type="http://schemas.openxmlformats.org/officeDocument/2006/relationships/image" Target="../media/image235.png"/></Relationships>
</file>

<file path=ppt/slides/_rels/slide165.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image" Target="../media/image237.png"/></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95.xml"/><Relationship Id="rId1" Type="http://schemas.openxmlformats.org/officeDocument/2006/relationships/slideLayout" Target="../slideLayouts/slideLayout3.xml"/><Relationship Id="rId4" Type="http://schemas.openxmlformats.org/officeDocument/2006/relationships/image" Target="../media/image229.png"/></Relationships>
</file>

<file path=ppt/slides/_rels/slide170.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102.xml"/><Relationship Id="rId1" Type="http://schemas.openxmlformats.org/officeDocument/2006/relationships/slideLayout" Target="../slideLayouts/slideLayout3.xml"/><Relationship Id="rId5" Type="http://schemas.openxmlformats.org/officeDocument/2006/relationships/image" Target="../media/image241.png"/><Relationship Id="rId4" Type="http://schemas.openxmlformats.org/officeDocument/2006/relationships/image" Target="../media/image235.png"/></Relationships>
</file>

<file path=ppt/slides/_rels/slide177.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hyperlink" Target="file:///C:\Users\Lijin.Zhou\AppData\Local\Microsoft\Windows\INetCache\Content.Outlook\78D0FHN0\vagledningrotv1.0maj224.pdf" TargetMode="External"/><Relationship Id="rId7" Type="http://schemas.openxmlformats.org/officeDocument/2006/relationships/image" Target="../media/image246.png"/><Relationship Id="rId12" Type="http://schemas.openxmlformats.org/officeDocument/2006/relationships/image" Target="../media/image251.png"/><Relationship Id="rId2" Type="http://schemas.openxmlformats.org/officeDocument/2006/relationships/notesSlide" Target="../notesSlides/notesSlide109.xml"/><Relationship Id="rId1" Type="http://schemas.openxmlformats.org/officeDocument/2006/relationships/slideLayout" Target="../slideLayouts/slideLayout3.xml"/><Relationship Id="rId6" Type="http://schemas.openxmlformats.org/officeDocument/2006/relationships/image" Target="../media/image245.png"/><Relationship Id="rId11" Type="http://schemas.openxmlformats.org/officeDocument/2006/relationships/image" Target="../media/image250.png"/><Relationship Id="rId5" Type="http://schemas.openxmlformats.org/officeDocument/2006/relationships/image" Target="../media/image244.png"/><Relationship Id="rId10" Type="http://schemas.openxmlformats.org/officeDocument/2006/relationships/image" Target="../media/image249.png"/><Relationship Id="rId4" Type="http://schemas.openxmlformats.org/officeDocument/2006/relationships/hyperlink" Target="https://goteborg.se/wps/wcm/connect/6c8cfe18-367e-4475-9d4b-d4882f50c066/RA-4258-v.2.0+Anvisning+f%C3%B6r+ber%C3%A4kning+och+redovisning+av+klimatutsl%C3%A4pp+fr%C3%A5n+nybyggnation+i+G%C3%B6teborgs+stad-2025.pdf?MOD=AJPERES&amp;CONVERT_TO=url&amp;CACHEID=ROOTWORKSPACE-6c8cfe18-367e-4475-9d4b-d4882f50c066-pkt9ujj" TargetMode="External"/><Relationship Id="rId9" Type="http://schemas.openxmlformats.org/officeDocument/2006/relationships/image" Target="../media/image248.png"/></Relationships>
</file>

<file path=ppt/slides/_rels/slide184.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110.xml"/><Relationship Id="rId1" Type="http://schemas.openxmlformats.org/officeDocument/2006/relationships/slideLayout" Target="../slideLayouts/slideLayout3.xml"/><Relationship Id="rId4" Type="http://schemas.openxmlformats.org/officeDocument/2006/relationships/image" Target="../media/image229.png"/></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FC73-158C-3311-796C-5F0AB1C3C3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F07026-B93B-845A-0A33-F3E323731DCA}"/>
              </a:ext>
            </a:extLst>
          </p:cNvPr>
          <p:cNvSpPr>
            <a:spLocks noGrp="1"/>
          </p:cNvSpPr>
          <p:nvPr>
            <p:ph type="ctrTitle"/>
          </p:nvPr>
        </p:nvSpPr>
        <p:spPr>
          <a:xfrm>
            <a:off x="914400" y="2132856"/>
            <a:ext cx="10363200" cy="2088232"/>
          </a:xfrm>
        </p:spPr>
        <p:txBody>
          <a:bodyPr>
            <a:normAutofit/>
          </a:bodyPr>
          <a:lstStyle/>
          <a:p>
            <a:r>
              <a:rPr lang="sv-SE" sz="3000"/>
              <a:t>Klimatberäkningsstuga – Avsnitt 3</a:t>
            </a:r>
            <a:endParaRPr lang="en-SE" sz="3000"/>
          </a:p>
        </p:txBody>
      </p:sp>
    </p:spTree>
    <p:extLst>
      <p:ext uri="{BB962C8B-B14F-4D97-AF65-F5344CB8AC3E}">
        <p14:creationId xmlns:p14="http://schemas.microsoft.com/office/powerpoint/2010/main" val="876613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D52C4-D1D1-F916-C49F-B1F84BCC5A72}"/>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75E35F6E-2EC5-A32B-48D9-DEB5B7FC7B3E}"/>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72CB999B-DB54-712B-F177-6DE9E88DE626}"/>
              </a:ext>
            </a:extLst>
          </p:cNvPr>
          <p:cNvSpPr>
            <a:spLocks noGrp="1"/>
          </p:cNvSpPr>
          <p:nvPr>
            <p:ph type="ctrTitle"/>
          </p:nvPr>
        </p:nvSpPr>
        <p:spPr>
          <a:xfrm>
            <a:off x="2667000" y="663728"/>
            <a:ext cx="6134100" cy="2213586"/>
          </a:xfrm>
        </p:spPr>
        <p:txBody>
          <a:bodyPr>
            <a:normAutofit/>
          </a:bodyPr>
          <a:lstStyle/>
          <a:p>
            <a:pPr algn="ctr"/>
            <a:r>
              <a:rPr lang="sv-SE" sz="3000">
                <a:solidFill>
                  <a:schemeClr val="bg2"/>
                </a:solidFill>
              </a:rPr>
              <a:t>Denna </a:t>
            </a:r>
            <a:r>
              <a:rPr lang="sv-SE" sz="3000" err="1">
                <a:solidFill>
                  <a:schemeClr val="bg2"/>
                </a:solidFill>
              </a:rPr>
              <a:t>ppt</a:t>
            </a:r>
            <a:r>
              <a:rPr lang="sv-SE" sz="3000">
                <a:solidFill>
                  <a:schemeClr val="bg2"/>
                </a:solidFill>
              </a:rPr>
              <a:t> består av 7 avsnitt (med tillhörande videos), samt fördjupningsmaterial</a:t>
            </a:r>
            <a:br>
              <a:rPr lang="sv-SE" sz="3000">
                <a:solidFill>
                  <a:schemeClr val="bg2"/>
                </a:solidFill>
              </a:rPr>
            </a:br>
            <a:r>
              <a:rPr lang="sv-SE" sz="2200" b="0">
                <a:solidFill>
                  <a:schemeClr val="bg2"/>
                </a:solidFill>
              </a:rPr>
              <a:t>- Avsnitt I: Inkluderar intro</a:t>
            </a:r>
            <a:br>
              <a:rPr lang="sv-SE" sz="2200" b="0">
                <a:solidFill>
                  <a:schemeClr val="bg2"/>
                </a:solidFill>
              </a:rPr>
            </a:br>
            <a:r>
              <a:rPr lang="sv-SE" sz="2200" b="0">
                <a:solidFill>
                  <a:schemeClr val="bg2"/>
                </a:solidFill>
              </a:rPr>
              <a:t>- Avsnitt 7: Inkluderar sammanfattning</a:t>
            </a:r>
            <a:endParaRPr lang="en-SE" sz="3000" b="0">
              <a:solidFill>
                <a:schemeClr val="bg2"/>
              </a:solidFill>
            </a:endParaRPr>
          </a:p>
        </p:txBody>
      </p:sp>
      <p:sp>
        <p:nvSpPr>
          <p:cNvPr id="2" name="Rektangel: rundade hörn 1">
            <a:extLst>
              <a:ext uri="{FF2B5EF4-FFF2-40B4-BE49-F238E27FC236}">
                <a16:creationId xmlns:a16="http://schemas.microsoft.com/office/drawing/2014/main" id="{0D37C447-675E-E7F7-EE39-9E9BCE549A85}"/>
              </a:ext>
            </a:extLst>
          </p:cNvPr>
          <p:cNvSpPr/>
          <p:nvPr/>
        </p:nvSpPr>
        <p:spPr>
          <a:xfrm>
            <a:off x="1085850" y="3541042"/>
            <a:ext cx="9467849" cy="2373984"/>
          </a:xfrm>
          <a:prstGeom prst="roundRect">
            <a:avLst/>
          </a:prstGeom>
          <a:ln w="57150">
            <a:solidFill>
              <a:schemeClr val="bg2"/>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Detta utbildningsmaterial (sju </a:t>
            </a:r>
            <a:r>
              <a:rPr kumimoji="0" lang="sv-SE" sz="1800" b="0" i="0" u="none" strike="noStrike" kern="1200" cap="none" spc="0" normalizeH="0" baseline="0" noProof="0" err="1">
                <a:ln>
                  <a:noFill/>
                </a:ln>
                <a:solidFill>
                  <a:prstClr val="black"/>
                </a:solidFill>
                <a:effectLst/>
                <a:uLnTx/>
                <a:uFillTx/>
                <a:latin typeface="Calibri"/>
                <a:ea typeface="+mn-ea"/>
                <a:cs typeface="+mn-cs"/>
              </a:rPr>
              <a:t>ppt</a:t>
            </a:r>
            <a:r>
              <a:rPr kumimoji="0" lang="sv-SE" sz="1800" b="0" i="0" u="none" strike="noStrike" kern="1200" cap="none" spc="0" normalizeH="0" baseline="0" noProof="0">
                <a:ln>
                  <a:noFill/>
                </a:ln>
                <a:solidFill>
                  <a:prstClr val="black"/>
                </a:solidFill>
                <a:effectLst/>
                <a:uLnTx/>
                <a:uFillTx/>
                <a:latin typeface="Calibri"/>
                <a:ea typeface="+mn-ea"/>
                <a:cs typeface="+mn-cs"/>
              </a:rPr>
              <a:t> + tillhörande videos) har vidareutvecklats och kompletterats av Treano Bygg AB under 2022 – 2025, med bakgrund mot LFM30:s tidigare Klimatberäkningsstugor period 2020-2024. Detta material skänkes hösten 2025 inkl tillhörande videos till LFM30 – med andemening att materialet i sin helhet ska tillgängliggöras publikt och externt på marknaden, som ett led i Treanos Hållbarhetsarbete. Materialet uppskattas kunna användas ca 2 år framåt utan större ändringar.</a:t>
            </a:r>
          </a:p>
        </p:txBody>
      </p:sp>
    </p:spTree>
    <p:extLst>
      <p:ext uri="{BB962C8B-B14F-4D97-AF65-F5344CB8AC3E}">
        <p14:creationId xmlns:p14="http://schemas.microsoft.com/office/powerpoint/2010/main" val="1883333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7">
            <a:extLst>
              <a:ext uri="{FF2B5EF4-FFF2-40B4-BE49-F238E27FC236}">
                <a16:creationId xmlns:a16="http://schemas.microsoft.com/office/drawing/2014/main" id="{A492AA55-6676-B42D-5429-65F77FF77056}"/>
              </a:ext>
            </a:extLst>
          </p:cNvPr>
          <p:cNvSpPr txBox="1">
            <a:spLocks/>
          </p:cNvSpPr>
          <p:nvPr/>
        </p:nvSpPr>
        <p:spPr>
          <a:xfrm>
            <a:off x="527381" y="217917"/>
            <a:ext cx="1149428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Översikt/Innehåll  ”Klimatberäkningsstuga”, 7 avsnitt (I-VII)</a:t>
            </a:r>
            <a:endParaRPr kumimoji="0" lang="sv-SE" sz="2100" b="1" i="1" u="sng"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3" name="Oval 12">
            <a:extLst>
              <a:ext uri="{FF2B5EF4-FFF2-40B4-BE49-F238E27FC236}">
                <a16:creationId xmlns:a16="http://schemas.microsoft.com/office/drawing/2014/main" id="{9C3D634C-75CA-AB7A-0929-C2B1A0869F16}"/>
              </a:ext>
            </a:extLst>
          </p:cNvPr>
          <p:cNvSpPr>
            <a:spLocks noChangeArrowheads="1"/>
          </p:cNvSpPr>
          <p:nvPr/>
        </p:nvSpPr>
        <p:spPr bwMode="auto">
          <a:xfrm>
            <a:off x="10336978" y="3368509"/>
            <a:ext cx="662555" cy="646785"/>
          </a:xfrm>
          <a:prstGeom prst="ellipse">
            <a:avLst/>
          </a:prstGeom>
          <a:noFill/>
          <a:ln w="20701">
            <a:solidFill>
              <a:srgbClr val="C2E056"/>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grpSp>
        <p:nvGrpSpPr>
          <p:cNvPr id="4" name="Grupp 3">
            <a:extLst>
              <a:ext uri="{FF2B5EF4-FFF2-40B4-BE49-F238E27FC236}">
                <a16:creationId xmlns:a16="http://schemas.microsoft.com/office/drawing/2014/main" id="{15E5542F-C9F1-2650-6E88-D1ABD40C26B4}"/>
              </a:ext>
            </a:extLst>
          </p:cNvPr>
          <p:cNvGrpSpPr/>
          <p:nvPr/>
        </p:nvGrpSpPr>
        <p:grpSpPr>
          <a:xfrm>
            <a:off x="373227" y="3087886"/>
            <a:ext cx="10915928" cy="1612400"/>
            <a:chOff x="373227" y="3087886"/>
            <a:chExt cx="10915928" cy="1612400"/>
          </a:xfrm>
        </p:grpSpPr>
        <p:grpSp>
          <p:nvGrpSpPr>
            <p:cNvPr id="5" name="Grupp 4">
              <a:extLst>
                <a:ext uri="{FF2B5EF4-FFF2-40B4-BE49-F238E27FC236}">
                  <a16:creationId xmlns:a16="http://schemas.microsoft.com/office/drawing/2014/main" id="{E81DDF38-2213-1108-15B7-177D5985905B}"/>
                </a:ext>
              </a:extLst>
            </p:cNvPr>
            <p:cNvGrpSpPr/>
            <p:nvPr/>
          </p:nvGrpSpPr>
          <p:grpSpPr>
            <a:xfrm>
              <a:off x="373227" y="3087886"/>
              <a:ext cx="9730440" cy="1612400"/>
              <a:chOff x="445655" y="3087887"/>
              <a:chExt cx="11394724" cy="1987990"/>
            </a:xfrm>
          </p:grpSpPr>
          <p:sp>
            <p:nvSpPr>
              <p:cNvPr id="8" name="Oval 12">
                <a:extLst>
                  <a:ext uri="{FF2B5EF4-FFF2-40B4-BE49-F238E27FC236}">
                    <a16:creationId xmlns:a16="http://schemas.microsoft.com/office/drawing/2014/main" id="{985076A7-84A5-1BB3-6282-E47B4F41587C}"/>
                  </a:ext>
                </a:extLst>
              </p:cNvPr>
              <p:cNvSpPr>
                <a:spLocks noChangeArrowheads="1"/>
              </p:cNvSpPr>
              <p:nvPr/>
            </p:nvSpPr>
            <p:spPr bwMode="auto">
              <a:xfrm>
                <a:off x="791091" y="3438405"/>
                <a:ext cx="775877" cy="797446"/>
              </a:xfrm>
              <a:prstGeom prst="ellipse">
                <a:avLst/>
              </a:prstGeom>
              <a:noFill/>
              <a:ln w="20701">
                <a:solidFill>
                  <a:srgbClr val="C2E056"/>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sp>
            <p:nvSpPr>
              <p:cNvPr id="10" name="Freeform 14">
                <a:extLst>
                  <a:ext uri="{FF2B5EF4-FFF2-40B4-BE49-F238E27FC236}">
                    <a16:creationId xmlns:a16="http://schemas.microsoft.com/office/drawing/2014/main" id="{85117847-BCFA-3782-1770-B9AA8FE7B56B}"/>
                  </a:ext>
                </a:extLst>
              </p:cNvPr>
              <p:cNvSpPr>
                <a:spLocks/>
              </p:cNvSpPr>
              <p:nvPr/>
            </p:nvSpPr>
            <p:spPr bwMode="auto">
              <a:xfrm>
                <a:off x="445655" y="3880045"/>
                <a:ext cx="1460472" cy="704363"/>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rgbClr val="B3D82C">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1" name="Line 15">
                <a:extLst>
                  <a:ext uri="{FF2B5EF4-FFF2-40B4-BE49-F238E27FC236}">
                    <a16:creationId xmlns:a16="http://schemas.microsoft.com/office/drawing/2014/main" id="{99C30C4A-E42C-5CE2-F24B-063EC8DC6264}"/>
                  </a:ext>
                </a:extLst>
              </p:cNvPr>
              <p:cNvSpPr>
                <a:spLocks noChangeShapeType="1"/>
              </p:cNvSpPr>
              <p:nvPr/>
            </p:nvSpPr>
            <p:spPr bwMode="auto">
              <a:xfrm flipV="1">
                <a:off x="1178722" y="3167051"/>
                <a:ext cx="0" cy="203514"/>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2" name="Oval 16">
                <a:extLst>
                  <a:ext uri="{FF2B5EF4-FFF2-40B4-BE49-F238E27FC236}">
                    <a16:creationId xmlns:a16="http://schemas.microsoft.com/office/drawing/2014/main" id="{72D7BE97-B1B3-492C-44A3-1DCE0722D835}"/>
                  </a:ext>
                </a:extLst>
              </p:cNvPr>
              <p:cNvSpPr>
                <a:spLocks noChangeArrowheads="1"/>
              </p:cNvSpPr>
              <p:nvPr/>
            </p:nvSpPr>
            <p:spPr bwMode="auto">
              <a:xfrm>
                <a:off x="2172761" y="3433875"/>
                <a:ext cx="775878" cy="803205"/>
              </a:xfrm>
              <a:prstGeom prst="ellipse">
                <a:avLst/>
              </a:prstGeom>
              <a:noFill/>
              <a:ln w="20638">
                <a:solidFill>
                  <a:srgbClr val="D2E3C8"/>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4" name="Freeform 18">
                <a:extLst>
                  <a:ext uri="{FF2B5EF4-FFF2-40B4-BE49-F238E27FC236}">
                    <a16:creationId xmlns:a16="http://schemas.microsoft.com/office/drawing/2014/main" id="{3517330B-C21A-6730-D075-54B8A67E3C13}"/>
                  </a:ext>
                </a:extLst>
              </p:cNvPr>
              <p:cNvSpPr>
                <a:spLocks/>
              </p:cNvSpPr>
              <p:nvPr/>
            </p:nvSpPr>
            <p:spPr bwMode="auto">
              <a:xfrm>
                <a:off x="1834881" y="3087887"/>
                <a:ext cx="1460472" cy="797446"/>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rgbClr val="98BE8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5" name="Line 19">
                <a:extLst>
                  <a:ext uri="{FF2B5EF4-FFF2-40B4-BE49-F238E27FC236}">
                    <a16:creationId xmlns:a16="http://schemas.microsoft.com/office/drawing/2014/main" id="{0689BEF0-564D-6BB5-91F1-D4F3E351A801}"/>
                  </a:ext>
                </a:extLst>
              </p:cNvPr>
              <p:cNvSpPr>
                <a:spLocks noChangeShapeType="1"/>
              </p:cNvSpPr>
              <p:nvPr/>
            </p:nvSpPr>
            <p:spPr bwMode="auto">
              <a:xfrm>
                <a:off x="2564633" y="4288460"/>
                <a:ext cx="0" cy="202131"/>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6" name="Oval 20">
                <a:extLst>
                  <a:ext uri="{FF2B5EF4-FFF2-40B4-BE49-F238E27FC236}">
                    <a16:creationId xmlns:a16="http://schemas.microsoft.com/office/drawing/2014/main" id="{ED3A9C01-FA67-F860-C540-BC07B6534577}"/>
                  </a:ext>
                </a:extLst>
              </p:cNvPr>
              <p:cNvSpPr>
                <a:spLocks noChangeArrowheads="1"/>
              </p:cNvSpPr>
              <p:nvPr/>
            </p:nvSpPr>
            <p:spPr bwMode="auto">
              <a:xfrm>
                <a:off x="3562697" y="3442651"/>
                <a:ext cx="783505" cy="803206"/>
              </a:xfrm>
              <a:prstGeom prst="ellipse">
                <a:avLst/>
              </a:prstGeom>
              <a:noFill/>
              <a:ln w="20701">
                <a:solidFill>
                  <a:srgbClr val="84A63E"/>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8" name="Freeform 22">
                <a:extLst>
                  <a:ext uri="{FF2B5EF4-FFF2-40B4-BE49-F238E27FC236}">
                    <a16:creationId xmlns:a16="http://schemas.microsoft.com/office/drawing/2014/main" id="{5EF62967-6E4C-B87B-98D6-C408CAABC169}"/>
                  </a:ext>
                </a:extLst>
              </p:cNvPr>
              <p:cNvSpPr>
                <a:spLocks/>
              </p:cNvSpPr>
              <p:nvPr/>
            </p:nvSpPr>
            <p:spPr bwMode="auto">
              <a:xfrm>
                <a:off x="3223140" y="3892035"/>
                <a:ext cx="1519490" cy="735383"/>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rgbClr val="5B732B">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9" name="Line 23">
                <a:extLst>
                  <a:ext uri="{FF2B5EF4-FFF2-40B4-BE49-F238E27FC236}">
                    <a16:creationId xmlns:a16="http://schemas.microsoft.com/office/drawing/2014/main" id="{DAB04C87-C88C-360B-4885-48AC371FBECC}"/>
                  </a:ext>
                </a:extLst>
              </p:cNvPr>
              <p:cNvSpPr>
                <a:spLocks noChangeShapeType="1"/>
              </p:cNvSpPr>
              <p:nvPr/>
            </p:nvSpPr>
            <p:spPr bwMode="auto">
              <a:xfrm flipV="1">
                <a:off x="3928096" y="3167051"/>
                <a:ext cx="0" cy="203514"/>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20" name="Oval 24">
                <a:extLst>
                  <a:ext uri="{FF2B5EF4-FFF2-40B4-BE49-F238E27FC236}">
                    <a16:creationId xmlns:a16="http://schemas.microsoft.com/office/drawing/2014/main" id="{74161A66-1550-B151-1CFC-750243348B9D}"/>
                  </a:ext>
                </a:extLst>
              </p:cNvPr>
              <p:cNvSpPr>
                <a:spLocks noChangeArrowheads="1"/>
              </p:cNvSpPr>
              <p:nvPr/>
            </p:nvSpPr>
            <p:spPr bwMode="auto">
              <a:xfrm>
                <a:off x="5048198" y="3442651"/>
                <a:ext cx="782135" cy="797447"/>
              </a:xfrm>
              <a:prstGeom prst="ellipse">
                <a:avLst/>
              </a:prstGeom>
              <a:noFill/>
              <a:ln w="20638">
                <a:solidFill>
                  <a:srgbClr val="70AD47">
                    <a:lumMod val="75000"/>
                  </a:srgbClr>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22" name="Freeform 26">
                <a:extLst>
                  <a:ext uri="{FF2B5EF4-FFF2-40B4-BE49-F238E27FC236}">
                    <a16:creationId xmlns:a16="http://schemas.microsoft.com/office/drawing/2014/main" id="{BCACACAC-319D-C546-FFB8-2FCE89FDE969}"/>
                  </a:ext>
                </a:extLst>
              </p:cNvPr>
              <p:cNvSpPr>
                <a:spLocks/>
              </p:cNvSpPr>
              <p:nvPr/>
            </p:nvSpPr>
            <p:spPr bwMode="auto">
              <a:xfrm>
                <a:off x="4659630" y="3094589"/>
                <a:ext cx="1519496" cy="797446"/>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rgbClr val="70AD47">
                  <a:lumMod val="5000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23" name="Line 27">
                <a:extLst>
                  <a:ext uri="{FF2B5EF4-FFF2-40B4-BE49-F238E27FC236}">
                    <a16:creationId xmlns:a16="http://schemas.microsoft.com/office/drawing/2014/main" id="{04E427BB-2076-FAB7-068C-E96887CC8DE0}"/>
                  </a:ext>
                </a:extLst>
              </p:cNvPr>
              <p:cNvSpPr>
                <a:spLocks noChangeShapeType="1"/>
              </p:cNvSpPr>
              <p:nvPr/>
            </p:nvSpPr>
            <p:spPr bwMode="auto">
              <a:xfrm>
                <a:off x="5447837" y="4288460"/>
                <a:ext cx="0" cy="202131"/>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grpSp>
            <p:nvGrpSpPr>
              <p:cNvPr id="24" name="Group 48">
                <a:extLst>
                  <a:ext uri="{FF2B5EF4-FFF2-40B4-BE49-F238E27FC236}">
                    <a16:creationId xmlns:a16="http://schemas.microsoft.com/office/drawing/2014/main" id="{FF3E3C2D-10EA-DF97-874D-E794806E57BB}"/>
                  </a:ext>
                </a:extLst>
              </p:cNvPr>
              <p:cNvGrpSpPr/>
              <p:nvPr/>
            </p:nvGrpSpPr>
            <p:grpSpPr>
              <a:xfrm>
                <a:off x="6106907" y="3110279"/>
                <a:ext cx="5733472" cy="1539531"/>
                <a:chOff x="1422401" y="2587042"/>
                <a:chExt cx="8993811" cy="2354485"/>
              </a:xfrm>
            </p:grpSpPr>
            <p:sp>
              <p:nvSpPr>
                <p:cNvPr id="27" name="Oval 12">
                  <a:extLst>
                    <a:ext uri="{FF2B5EF4-FFF2-40B4-BE49-F238E27FC236}">
                      <a16:creationId xmlns:a16="http://schemas.microsoft.com/office/drawing/2014/main" id="{B4CEA1E6-9024-C9B5-46CC-49E1402E137A}"/>
                    </a:ext>
                  </a:extLst>
                </p:cNvPr>
                <p:cNvSpPr>
                  <a:spLocks noChangeArrowheads="1"/>
                </p:cNvSpPr>
                <p:nvPr/>
              </p:nvSpPr>
              <p:spPr bwMode="auto">
                <a:xfrm>
                  <a:off x="1964270" y="3123108"/>
                  <a:ext cx="1217080" cy="1219576"/>
                </a:xfrm>
                <a:prstGeom prst="ellipse">
                  <a:avLst/>
                </a:prstGeom>
                <a:noFill/>
                <a:ln w="20701">
                  <a:solidFill>
                    <a:srgbClr val="C2E056"/>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sp>
              <p:nvSpPr>
                <p:cNvPr id="29" name="Freeform 14">
                  <a:extLst>
                    <a:ext uri="{FF2B5EF4-FFF2-40B4-BE49-F238E27FC236}">
                      <a16:creationId xmlns:a16="http://schemas.microsoft.com/office/drawing/2014/main" id="{6582758D-F0B7-4A9A-FE7E-1D4B92F8415D}"/>
                    </a:ext>
                  </a:extLst>
                </p:cNvPr>
                <p:cNvSpPr>
                  <a:spLocks/>
                </p:cNvSpPr>
                <p:nvPr/>
              </p:nvSpPr>
              <p:spPr bwMode="auto">
                <a:xfrm>
                  <a:off x="1422401" y="3798531"/>
                  <a:ext cx="2290970" cy="1077219"/>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rgbClr val="B3D82C">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0" name="Line 15">
                  <a:extLst>
                    <a:ext uri="{FF2B5EF4-FFF2-40B4-BE49-F238E27FC236}">
                      <a16:creationId xmlns:a16="http://schemas.microsoft.com/office/drawing/2014/main" id="{D5816E9D-4FA7-4714-1943-74A2C0D58465}"/>
                    </a:ext>
                  </a:extLst>
                </p:cNvPr>
                <p:cNvSpPr>
                  <a:spLocks noChangeShapeType="1"/>
                </p:cNvSpPr>
                <p:nvPr/>
              </p:nvSpPr>
              <p:spPr bwMode="auto">
                <a:xfrm flipV="1">
                  <a:off x="2572327" y="2708112"/>
                  <a:ext cx="0" cy="311245"/>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1" name="Oval 16">
                  <a:extLst>
                    <a:ext uri="{FF2B5EF4-FFF2-40B4-BE49-F238E27FC236}">
                      <a16:creationId xmlns:a16="http://schemas.microsoft.com/office/drawing/2014/main" id="{61FB685C-74BF-B1EE-1ECE-08E372BECEE4}"/>
                    </a:ext>
                  </a:extLst>
                </p:cNvPr>
                <p:cNvSpPr>
                  <a:spLocks noChangeArrowheads="1"/>
                </p:cNvSpPr>
                <p:nvPr/>
              </p:nvSpPr>
              <p:spPr bwMode="auto">
                <a:xfrm>
                  <a:off x="4131627" y="3116180"/>
                  <a:ext cx="1217082" cy="1228384"/>
                </a:xfrm>
                <a:prstGeom prst="ellipse">
                  <a:avLst/>
                </a:prstGeom>
                <a:noFill/>
                <a:ln w="20638">
                  <a:solidFill>
                    <a:srgbClr val="D2E3C8"/>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3" name="Freeform 18">
                  <a:extLst>
                    <a:ext uri="{FF2B5EF4-FFF2-40B4-BE49-F238E27FC236}">
                      <a16:creationId xmlns:a16="http://schemas.microsoft.com/office/drawing/2014/main" id="{5C5B7C89-F784-30D0-5D3C-BC009B97C332}"/>
                    </a:ext>
                  </a:extLst>
                </p:cNvPr>
                <p:cNvSpPr>
                  <a:spLocks/>
                </p:cNvSpPr>
                <p:nvPr/>
              </p:nvSpPr>
              <p:spPr bwMode="auto">
                <a:xfrm>
                  <a:off x="3601610" y="2587042"/>
                  <a:ext cx="2290970" cy="1219576"/>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rgbClr val="98BE8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4" name="Line 19">
                  <a:extLst>
                    <a:ext uri="{FF2B5EF4-FFF2-40B4-BE49-F238E27FC236}">
                      <a16:creationId xmlns:a16="http://schemas.microsoft.com/office/drawing/2014/main" id="{BC758C3E-91FA-CB06-EF11-D80ED4B18EAF}"/>
                    </a:ext>
                  </a:extLst>
                </p:cNvPr>
                <p:cNvSpPr>
                  <a:spLocks noChangeShapeType="1"/>
                </p:cNvSpPr>
                <p:nvPr/>
              </p:nvSpPr>
              <p:spPr bwMode="auto">
                <a:xfrm>
                  <a:off x="4746336" y="4423141"/>
                  <a:ext cx="0" cy="309129"/>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5" name="Oval 20">
                  <a:extLst>
                    <a:ext uri="{FF2B5EF4-FFF2-40B4-BE49-F238E27FC236}">
                      <a16:creationId xmlns:a16="http://schemas.microsoft.com/office/drawing/2014/main" id="{822DBC14-43A8-99E0-9BFC-D7D941958672}"/>
                    </a:ext>
                  </a:extLst>
                </p:cNvPr>
                <p:cNvSpPr>
                  <a:spLocks noChangeArrowheads="1"/>
                </p:cNvSpPr>
                <p:nvPr/>
              </p:nvSpPr>
              <p:spPr bwMode="auto">
                <a:xfrm>
                  <a:off x="6311950" y="3129601"/>
                  <a:ext cx="1229046" cy="1228385"/>
                </a:xfrm>
                <a:prstGeom prst="ellipse">
                  <a:avLst/>
                </a:prstGeom>
                <a:noFill/>
                <a:ln w="20701">
                  <a:solidFill>
                    <a:srgbClr val="84A63E"/>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6" name="Oval 21">
                  <a:extLst>
                    <a:ext uri="{FF2B5EF4-FFF2-40B4-BE49-F238E27FC236}">
                      <a16:creationId xmlns:a16="http://schemas.microsoft.com/office/drawing/2014/main" id="{6EA25E3D-8312-1121-D419-AAF67EBA637F}"/>
                    </a:ext>
                  </a:extLst>
                </p:cNvPr>
                <p:cNvSpPr>
                  <a:spLocks noChangeArrowheads="1"/>
                </p:cNvSpPr>
                <p:nvPr/>
              </p:nvSpPr>
              <p:spPr bwMode="auto">
                <a:xfrm>
                  <a:off x="6432424" y="3288404"/>
                  <a:ext cx="982217" cy="872786"/>
                </a:xfrm>
                <a:prstGeom prst="ellipse">
                  <a:avLst/>
                </a:prstGeom>
                <a:solidFill>
                  <a:srgbClr val="84A63E"/>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VII</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7" name="Freeform 22">
                  <a:extLst>
                    <a:ext uri="{FF2B5EF4-FFF2-40B4-BE49-F238E27FC236}">
                      <a16:creationId xmlns:a16="http://schemas.microsoft.com/office/drawing/2014/main" id="{9D2698E7-25F4-A2D9-172B-792E61AB898B}"/>
                    </a:ext>
                  </a:extLst>
                </p:cNvPr>
                <p:cNvSpPr>
                  <a:spLocks/>
                </p:cNvSpPr>
                <p:nvPr/>
              </p:nvSpPr>
              <p:spPr bwMode="auto">
                <a:xfrm>
                  <a:off x="5779303" y="3816868"/>
                  <a:ext cx="2383548" cy="1124659"/>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rgbClr val="5B732B">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8" name="Line 23">
                  <a:extLst>
                    <a:ext uri="{FF2B5EF4-FFF2-40B4-BE49-F238E27FC236}">
                      <a16:creationId xmlns:a16="http://schemas.microsoft.com/office/drawing/2014/main" id="{439C45F0-2C8F-3FF7-0680-85C57A972878}"/>
                    </a:ext>
                  </a:extLst>
                </p:cNvPr>
                <p:cNvSpPr>
                  <a:spLocks noChangeShapeType="1"/>
                </p:cNvSpPr>
                <p:nvPr/>
              </p:nvSpPr>
              <p:spPr bwMode="auto">
                <a:xfrm flipV="1">
                  <a:off x="6941017" y="2725153"/>
                  <a:ext cx="0" cy="311245"/>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9" name="Oval 24">
                  <a:extLst>
                    <a:ext uri="{FF2B5EF4-FFF2-40B4-BE49-F238E27FC236}">
                      <a16:creationId xmlns:a16="http://schemas.microsoft.com/office/drawing/2014/main" id="{DB558F44-C223-9FA7-6399-208EC6755D0F}"/>
                    </a:ext>
                  </a:extLst>
                </p:cNvPr>
                <p:cNvSpPr>
                  <a:spLocks noChangeArrowheads="1"/>
                </p:cNvSpPr>
                <p:nvPr/>
              </p:nvSpPr>
              <p:spPr bwMode="auto">
                <a:xfrm>
                  <a:off x="8642181" y="3129601"/>
                  <a:ext cx="1226896" cy="1219577"/>
                </a:xfrm>
                <a:prstGeom prst="ellipse">
                  <a:avLst/>
                </a:prstGeom>
                <a:noFill/>
                <a:ln w="20638">
                  <a:solidFill>
                    <a:srgbClr val="70AD47">
                      <a:lumMod val="75000"/>
                    </a:srgbClr>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41" name="Freeform 26">
                  <a:extLst>
                    <a:ext uri="{FF2B5EF4-FFF2-40B4-BE49-F238E27FC236}">
                      <a16:creationId xmlns:a16="http://schemas.microsoft.com/office/drawing/2014/main" id="{20D3234B-B949-E560-1B39-FD76B13631C0}"/>
                    </a:ext>
                  </a:extLst>
                </p:cNvPr>
                <p:cNvSpPr>
                  <a:spLocks/>
                </p:cNvSpPr>
                <p:nvPr/>
              </p:nvSpPr>
              <p:spPr bwMode="auto">
                <a:xfrm>
                  <a:off x="8032654" y="2597291"/>
                  <a:ext cx="2383558" cy="1219576"/>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rgbClr val="70AD47">
                    <a:lumMod val="5000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42" name="Line 27">
                  <a:extLst>
                    <a:ext uri="{FF2B5EF4-FFF2-40B4-BE49-F238E27FC236}">
                      <a16:creationId xmlns:a16="http://schemas.microsoft.com/office/drawing/2014/main" id="{E5C8001E-1BDF-5CD4-562D-16177AA37DF5}"/>
                    </a:ext>
                  </a:extLst>
                </p:cNvPr>
                <p:cNvSpPr>
                  <a:spLocks noChangeShapeType="1"/>
                </p:cNvSpPr>
                <p:nvPr/>
              </p:nvSpPr>
              <p:spPr bwMode="auto">
                <a:xfrm>
                  <a:off x="9269076" y="4423141"/>
                  <a:ext cx="0" cy="309129"/>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grpSp>
          <p:sp>
            <p:nvSpPr>
              <p:cNvPr id="25" name="TextBox 67">
                <a:extLst>
                  <a:ext uri="{FF2B5EF4-FFF2-40B4-BE49-F238E27FC236}">
                    <a16:creationId xmlns:a16="http://schemas.microsoft.com/office/drawing/2014/main" id="{C16FC8ED-4669-6D50-3F8F-A7FF29D45305}"/>
                  </a:ext>
                </a:extLst>
              </p:cNvPr>
              <p:cNvSpPr txBox="1"/>
              <p:nvPr/>
            </p:nvSpPr>
            <p:spPr>
              <a:xfrm>
                <a:off x="3820572" y="4620513"/>
                <a:ext cx="353286" cy="455364"/>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prstClr val="white"/>
                    </a:solidFill>
                    <a:effectLst/>
                    <a:uLnTx/>
                    <a:uFillTx/>
                    <a:latin typeface="Calibri" panose="020F0502020204030204"/>
                    <a:ea typeface="+mn-ea"/>
                    <a:cs typeface="+mn-cs"/>
                  </a:rPr>
                  <a:t>1</a:t>
                </a:r>
                <a:endParaRPr kumimoji="0" lang="en-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TextBox 68">
                <a:extLst>
                  <a:ext uri="{FF2B5EF4-FFF2-40B4-BE49-F238E27FC236}">
                    <a16:creationId xmlns:a16="http://schemas.microsoft.com/office/drawing/2014/main" id="{8D782D1D-1031-A03F-9334-645A7C68274F}"/>
                  </a:ext>
                </a:extLst>
              </p:cNvPr>
              <p:cNvSpPr txBox="1"/>
              <p:nvPr/>
            </p:nvSpPr>
            <p:spPr>
              <a:xfrm>
                <a:off x="5302910" y="4613950"/>
                <a:ext cx="353286" cy="455364"/>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prstClr val="white"/>
                    </a:solidFill>
                    <a:effectLst/>
                    <a:uLnTx/>
                    <a:uFillTx/>
                    <a:latin typeface="Calibri" panose="020F0502020204030204"/>
                    <a:ea typeface="+mn-ea"/>
                    <a:cs typeface="+mn-cs"/>
                  </a:rPr>
                  <a:t>2</a:t>
                </a:r>
                <a:endParaRPr kumimoji="0" lang="en-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 name="Freeform 14">
              <a:extLst>
                <a:ext uri="{FF2B5EF4-FFF2-40B4-BE49-F238E27FC236}">
                  <a16:creationId xmlns:a16="http://schemas.microsoft.com/office/drawing/2014/main" id="{5B3A718D-9696-472C-29E3-A6098C530587}"/>
                </a:ext>
              </a:extLst>
            </p:cNvPr>
            <p:cNvSpPr>
              <a:spLocks/>
            </p:cNvSpPr>
            <p:nvPr/>
          </p:nvSpPr>
          <p:spPr bwMode="auto">
            <a:xfrm>
              <a:off x="10041995" y="3726711"/>
              <a:ext cx="1247160" cy="571288"/>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rgbClr val="B3D82C">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grpSp>
      <p:sp>
        <p:nvSpPr>
          <p:cNvPr id="43" name="TextBox 13">
            <a:extLst>
              <a:ext uri="{FF2B5EF4-FFF2-40B4-BE49-F238E27FC236}">
                <a16:creationId xmlns:a16="http://schemas.microsoft.com/office/drawing/2014/main" id="{13C66B6C-ECD8-D2A5-ADFE-BFC8892E6FC9}"/>
              </a:ext>
            </a:extLst>
          </p:cNvPr>
          <p:cNvSpPr txBox="1"/>
          <p:nvPr/>
        </p:nvSpPr>
        <p:spPr>
          <a:xfrm>
            <a:off x="2248286" y="1372118"/>
            <a:ext cx="2165550"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1</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44" name="TextBox 13">
            <a:extLst>
              <a:ext uri="{FF2B5EF4-FFF2-40B4-BE49-F238E27FC236}">
                <a16:creationId xmlns:a16="http://schemas.microsoft.com/office/drawing/2014/main" id="{0875A05A-52C7-D7AA-B4A7-5EE7C913EF86}"/>
              </a:ext>
            </a:extLst>
          </p:cNvPr>
          <p:cNvSpPr txBox="1"/>
          <p:nvPr/>
        </p:nvSpPr>
        <p:spPr>
          <a:xfrm>
            <a:off x="143137" y="1871161"/>
            <a:ext cx="1847746"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Översikt </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45" name="TextBox 13">
            <a:extLst>
              <a:ext uri="{FF2B5EF4-FFF2-40B4-BE49-F238E27FC236}">
                <a16:creationId xmlns:a16="http://schemas.microsoft.com/office/drawing/2014/main" id="{4294053B-A88F-EB8E-1430-B9B05050BD04}"/>
              </a:ext>
            </a:extLst>
          </p:cNvPr>
          <p:cNvSpPr txBox="1"/>
          <p:nvPr/>
        </p:nvSpPr>
        <p:spPr>
          <a:xfrm>
            <a:off x="5064539" y="1943687"/>
            <a:ext cx="2395552" cy="1083374"/>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När är vi nöjda?</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Fastställda gränsvärden </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Hur vi tar fram där det saknas</a:t>
            </a:r>
          </a:p>
        </p:txBody>
      </p:sp>
      <p:sp>
        <p:nvSpPr>
          <p:cNvPr id="46" name="TextBox 13">
            <a:extLst>
              <a:ext uri="{FF2B5EF4-FFF2-40B4-BE49-F238E27FC236}">
                <a16:creationId xmlns:a16="http://schemas.microsoft.com/office/drawing/2014/main" id="{54D6A23C-89E5-55C2-112C-5D5B9FBACAF8}"/>
              </a:ext>
            </a:extLst>
          </p:cNvPr>
          <p:cNvSpPr txBox="1"/>
          <p:nvPr/>
        </p:nvSpPr>
        <p:spPr>
          <a:xfrm>
            <a:off x="492230" y="2241534"/>
            <a:ext cx="1416875" cy="787908"/>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dirty="0">
                <a:ln>
                  <a:noFill/>
                </a:ln>
                <a:solidFill>
                  <a:srgbClr val="00B0F0"/>
                </a:solidFill>
                <a:effectLst/>
                <a:uLnTx/>
                <a:uFillTx/>
                <a:latin typeface="Calibri"/>
                <a:ea typeface="微软雅黑" panose="020B0503020204020204" pitchFamily="34" charset="-122"/>
                <a:cs typeface="宋体" pitchFamily="2" charset="-122"/>
                <a:sym typeface="Arial" pitchFamily="34" charset="0"/>
              </a:rPr>
              <a:t>Lagkrav</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dirty="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Lokala klimatinitiativ</a:t>
            </a:r>
          </a:p>
        </p:txBody>
      </p:sp>
      <p:sp>
        <p:nvSpPr>
          <p:cNvPr id="47" name="TextBox 13">
            <a:extLst>
              <a:ext uri="{FF2B5EF4-FFF2-40B4-BE49-F238E27FC236}">
                <a16:creationId xmlns:a16="http://schemas.microsoft.com/office/drawing/2014/main" id="{3182F32E-38D9-A86A-9FAB-0DAE95A8A56F}"/>
              </a:ext>
            </a:extLst>
          </p:cNvPr>
          <p:cNvSpPr txBox="1"/>
          <p:nvPr/>
        </p:nvSpPr>
        <p:spPr>
          <a:xfrm>
            <a:off x="7528507" y="2541590"/>
            <a:ext cx="1628491" cy="541687"/>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Företagsnivå</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Projektnivå</a:t>
            </a:r>
          </a:p>
        </p:txBody>
      </p:sp>
      <p:sp>
        <p:nvSpPr>
          <p:cNvPr id="48" name="TextBox 13">
            <a:extLst>
              <a:ext uri="{FF2B5EF4-FFF2-40B4-BE49-F238E27FC236}">
                <a16:creationId xmlns:a16="http://schemas.microsoft.com/office/drawing/2014/main" id="{46533B19-B564-DCE6-C7F1-EFFD2482600F}"/>
              </a:ext>
            </a:extLst>
          </p:cNvPr>
          <p:cNvSpPr txBox="1"/>
          <p:nvPr/>
        </p:nvSpPr>
        <p:spPr>
          <a:xfrm>
            <a:off x="2678506" y="1745003"/>
            <a:ext cx="1968871" cy="1280351"/>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00B0F0"/>
                </a:solidFill>
                <a:effectLst/>
                <a:uLnTx/>
                <a:uFillTx/>
                <a:latin typeface="Calibri"/>
                <a:ea typeface="微软雅黑" panose="020B0503020204020204" pitchFamily="34" charset="-122"/>
                <a:cs typeface="宋体" pitchFamily="2" charset="-122"/>
                <a:sym typeface="Arial" pitchFamily="34" charset="0"/>
              </a:rPr>
              <a:t>Beräkna till Boverkets klimatdeklaration</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Kompletterande beräkning</a:t>
            </a:r>
          </a:p>
        </p:txBody>
      </p:sp>
      <p:sp>
        <p:nvSpPr>
          <p:cNvPr id="49" name="TextBox 13">
            <a:extLst>
              <a:ext uri="{FF2B5EF4-FFF2-40B4-BE49-F238E27FC236}">
                <a16:creationId xmlns:a16="http://schemas.microsoft.com/office/drawing/2014/main" id="{78BEF91E-3726-E718-9CB1-9A883DE7B79A}"/>
              </a:ext>
            </a:extLst>
          </p:cNvPr>
          <p:cNvSpPr txBox="1"/>
          <p:nvPr/>
        </p:nvSpPr>
        <p:spPr>
          <a:xfrm>
            <a:off x="4988917" y="1476821"/>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3</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0" name="TextBox 13">
            <a:extLst>
              <a:ext uri="{FF2B5EF4-FFF2-40B4-BE49-F238E27FC236}">
                <a16:creationId xmlns:a16="http://schemas.microsoft.com/office/drawing/2014/main" id="{9FB222BB-2A50-B592-7FF1-ADE42AEE821B}"/>
              </a:ext>
            </a:extLst>
          </p:cNvPr>
          <p:cNvSpPr txBox="1"/>
          <p:nvPr/>
        </p:nvSpPr>
        <p:spPr>
          <a:xfrm>
            <a:off x="7303392" y="1907500"/>
            <a:ext cx="1904408" cy="784830"/>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Upphandling &amp; målstyrning</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1" name="TextBox 13">
            <a:extLst>
              <a:ext uri="{FF2B5EF4-FFF2-40B4-BE49-F238E27FC236}">
                <a16:creationId xmlns:a16="http://schemas.microsoft.com/office/drawing/2014/main" id="{9E025C5C-ED2D-0E05-04C0-0DB75431727E}"/>
              </a:ext>
            </a:extLst>
          </p:cNvPr>
          <p:cNvSpPr txBox="1"/>
          <p:nvPr/>
        </p:nvSpPr>
        <p:spPr>
          <a:xfrm>
            <a:off x="1246014" y="4343343"/>
            <a:ext cx="1953157"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0 </a:t>
            </a:r>
          </a:p>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200" b="0"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 </a:t>
            </a:r>
            <a:endParaRPr kumimoji="0" lang="en-US" altLang="zh-CN" sz="1200" b="0"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2" name="TextBox 13">
            <a:extLst>
              <a:ext uri="{FF2B5EF4-FFF2-40B4-BE49-F238E27FC236}">
                <a16:creationId xmlns:a16="http://schemas.microsoft.com/office/drawing/2014/main" id="{C10608A8-B47C-02AB-722E-9C7F807F7771}"/>
              </a:ext>
            </a:extLst>
          </p:cNvPr>
          <p:cNvSpPr txBox="1"/>
          <p:nvPr/>
        </p:nvSpPr>
        <p:spPr>
          <a:xfrm>
            <a:off x="3716530" y="4375237"/>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2</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3" name="TextBox 13">
            <a:extLst>
              <a:ext uri="{FF2B5EF4-FFF2-40B4-BE49-F238E27FC236}">
                <a16:creationId xmlns:a16="http://schemas.microsoft.com/office/drawing/2014/main" id="{82AABDB7-E0F1-2D62-166A-16851218B031}"/>
              </a:ext>
            </a:extLst>
          </p:cNvPr>
          <p:cNvSpPr txBox="1"/>
          <p:nvPr/>
        </p:nvSpPr>
        <p:spPr>
          <a:xfrm>
            <a:off x="3872081" y="4842050"/>
            <a:ext cx="2069040" cy="1575816"/>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Klimatförbättra – utan extra kostnad</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Klimatförbättra till rimlig kostnad </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Ex som ÄTA eller grönt sidoanbud</a:t>
            </a:r>
            <a:endParaRPr kumimoji="0" lang="en-US"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endParaRPr>
          </a:p>
        </p:txBody>
      </p:sp>
      <p:sp>
        <p:nvSpPr>
          <p:cNvPr id="55" name="TextBox 13">
            <a:extLst>
              <a:ext uri="{FF2B5EF4-FFF2-40B4-BE49-F238E27FC236}">
                <a16:creationId xmlns:a16="http://schemas.microsoft.com/office/drawing/2014/main" id="{702726E3-5D09-7281-6196-23DBB5A8F283}"/>
              </a:ext>
            </a:extLst>
          </p:cNvPr>
          <p:cNvSpPr txBox="1"/>
          <p:nvPr/>
        </p:nvSpPr>
        <p:spPr>
          <a:xfrm>
            <a:off x="6293848" y="4933676"/>
            <a:ext cx="1879343" cy="787908"/>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Klimatbalansering – som är trovärdig</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endParaRPr>
          </a:p>
        </p:txBody>
      </p:sp>
      <p:sp>
        <p:nvSpPr>
          <p:cNvPr id="56" name="TextBox 13">
            <a:extLst>
              <a:ext uri="{FF2B5EF4-FFF2-40B4-BE49-F238E27FC236}">
                <a16:creationId xmlns:a16="http://schemas.microsoft.com/office/drawing/2014/main" id="{8DAEF5D3-356E-A6DD-92EF-B5B8CE159CDC}"/>
              </a:ext>
            </a:extLst>
          </p:cNvPr>
          <p:cNvSpPr txBox="1"/>
          <p:nvPr/>
        </p:nvSpPr>
        <p:spPr>
          <a:xfrm>
            <a:off x="6192775" y="4488365"/>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4</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7" name="TextBox 13">
            <a:extLst>
              <a:ext uri="{FF2B5EF4-FFF2-40B4-BE49-F238E27FC236}">
                <a16:creationId xmlns:a16="http://schemas.microsoft.com/office/drawing/2014/main" id="{6E3B4B3B-5424-0B35-9A6A-B7B478C3A53E}"/>
              </a:ext>
            </a:extLst>
          </p:cNvPr>
          <p:cNvSpPr txBox="1"/>
          <p:nvPr/>
        </p:nvSpPr>
        <p:spPr>
          <a:xfrm>
            <a:off x="8576293" y="4472011"/>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Sammanfattning</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8" name="Line 15">
            <a:extLst>
              <a:ext uri="{FF2B5EF4-FFF2-40B4-BE49-F238E27FC236}">
                <a16:creationId xmlns:a16="http://schemas.microsoft.com/office/drawing/2014/main" id="{A39474D8-5DDA-9789-D7AD-4F7742C54D9E}"/>
              </a:ext>
            </a:extLst>
          </p:cNvPr>
          <p:cNvSpPr>
            <a:spLocks noChangeShapeType="1"/>
          </p:cNvSpPr>
          <p:nvPr/>
        </p:nvSpPr>
        <p:spPr bwMode="auto">
          <a:xfrm flipV="1">
            <a:off x="10684757" y="3152095"/>
            <a:ext cx="0" cy="165064"/>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59" name="TextBox 13">
            <a:extLst>
              <a:ext uri="{FF2B5EF4-FFF2-40B4-BE49-F238E27FC236}">
                <a16:creationId xmlns:a16="http://schemas.microsoft.com/office/drawing/2014/main" id="{77CE6064-8232-63CB-61AA-DABC500AD9C4}"/>
              </a:ext>
            </a:extLst>
          </p:cNvPr>
          <p:cNvSpPr txBox="1"/>
          <p:nvPr/>
        </p:nvSpPr>
        <p:spPr>
          <a:xfrm>
            <a:off x="9675882" y="2560138"/>
            <a:ext cx="1904408" cy="784830"/>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Fördjupning</a:t>
            </a:r>
          </a:p>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per avsnitt</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60" name="Rektangel 59">
            <a:extLst>
              <a:ext uri="{FF2B5EF4-FFF2-40B4-BE49-F238E27FC236}">
                <a16:creationId xmlns:a16="http://schemas.microsoft.com/office/drawing/2014/main" id="{6937C809-8869-875E-0590-38E2DEEC4E8D}"/>
              </a:ext>
            </a:extLst>
          </p:cNvPr>
          <p:cNvSpPr/>
          <p:nvPr/>
        </p:nvSpPr>
        <p:spPr>
          <a:xfrm>
            <a:off x="106847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textruta 60">
            <a:extLst>
              <a:ext uri="{FF2B5EF4-FFF2-40B4-BE49-F238E27FC236}">
                <a16:creationId xmlns:a16="http://schemas.microsoft.com/office/drawing/2014/main" id="{CD21C25E-2530-37B0-AD9C-E1F4B4CA3C26}"/>
              </a:ext>
            </a:extLst>
          </p:cNvPr>
          <p:cNvSpPr txBox="1"/>
          <p:nvPr/>
        </p:nvSpPr>
        <p:spPr>
          <a:xfrm>
            <a:off x="10877025" y="306227"/>
            <a:ext cx="125128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 name="textruta 61">
            <a:extLst>
              <a:ext uri="{FF2B5EF4-FFF2-40B4-BE49-F238E27FC236}">
                <a16:creationId xmlns:a16="http://schemas.microsoft.com/office/drawing/2014/main" id="{D8CD250E-9DA2-CEAC-8CA7-5BEB73874630}"/>
              </a:ext>
            </a:extLst>
          </p:cNvPr>
          <p:cNvSpPr txBox="1"/>
          <p:nvPr/>
        </p:nvSpPr>
        <p:spPr>
          <a:xfrm>
            <a:off x="10889247" y="575626"/>
            <a:ext cx="125128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 name="Rektangel 62">
            <a:extLst>
              <a:ext uri="{FF2B5EF4-FFF2-40B4-BE49-F238E27FC236}">
                <a16:creationId xmlns:a16="http://schemas.microsoft.com/office/drawing/2014/main" id="{EDB46253-C0CB-5CF7-F0FB-788B27B3AEF7}"/>
              </a:ext>
            </a:extLst>
          </p:cNvPr>
          <p:cNvSpPr/>
          <p:nvPr/>
        </p:nvSpPr>
        <p:spPr>
          <a:xfrm>
            <a:off x="106847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66" name="Oval 12">
            <a:extLst>
              <a:ext uri="{FF2B5EF4-FFF2-40B4-BE49-F238E27FC236}">
                <a16:creationId xmlns:a16="http://schemas.microsoft.com/office/drawing/2014/main" id="{8FE222B5-D44D-93E2-93DD-96E5E412F5ED}"/>
              </a:ext>
            </a:extLst>
          </p:cNvPr>
          <p:cNvSpPr>
            <a:spLocks noChangeArrowheads="1"/>
          </p:cNvSpPr>
          <p:nvPr/>
        </p:nvSpPr>
        <p:spPr bwMode="auto">
          <a:xfrm>
            <a:off x="10353480" y="1160770"/>
            <a:ext cx="662554" cy="646785"/>
          </a:xfrm>
          <a:prstGeom prst="ellipse">
            <a:avLst/>
          </a:prstGeom>
          <a:noFill/>
          <a:ln w="20701">
            <a:solidFill>
              <a:schemeClr val="bg2"/>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sp>
        <p:nvSpPr>
          <p:cNvPr id="67" name="Oval 13">
            <a:extLst>
              <a:ext uri="{FF2B5EF4-FFF2-40B4-BE49-F238E27FC236}">
                <a16:creationId xmlns:a16="http://schemas.microsoft.com/office/drawing/2014/main" id="{0B4D2246-AFA9-5ECF-4925-5A0D2FFA4BF8}"/>
              </a:ext>
            </a:extLst>
          </p:cNvPr>
          <p:cNvSpPr>
            <a:spLocks noChangeArrowheads="1"/>
          </p:cNvSpPr>
          <p:nvPr/>
        </p:nvSpPr>
        <p:spPr bwMode="auto">
          <a:xfrm>
            <a:off x="10426328" y="1230577"/>
            <a:ext cx="530886" cy="492488"/>
          </a:xfrm>
          <a:prstGeom prst="ellipse">
            <a:avLst/>
          </a:prstGeom>
          <a:solidFill>
            <a:schemeClr val="bg2"/>
          </a:solidFill>
          <a:ln>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I-VII</a:t>
            </a:r>
            <a:endParaRPr kumimoji="0" lang="zh-CN" altLang="en-US" sz="1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8" name="textruta 67">
            <a:extLst>
              <a:ext uri="{FF2B5EF4-FFF2-40B4-BE49-F238E27FC236}">
                <a16:creationId xmlns:a16="http://schemas.microsoft.com/office/drawing/2014/main" id="{B07D71FC-6775-53E0-E8D0-8B1FD631E7DD}"/>
              </a:ext>
            </a:extLst>
          </p:cNvPr>
          <p:cNvSpPr txBox="1"/>
          <p:nvPr/>
        </p:nvSpPr>
        <p:spPr>
          <a:xfrm>
            <a:off x="11041647" y="1194751"/>
            <a:ext cx="1251285"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PPT / Video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Avsnitt I-VII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9" name="Rektangel 68">
            <a:extLst>
              <a:ext uri="{FF2B5EF4-FFF2-40B4-BE49-F238E27FC236}">
                <a16:creationId xmlns:a16="http://schemas.microsoft.com/office/drawing/2014/main" id="{1A3DE507-6D88-FF4E-E7C6-55FEBFFB2453}"/>
              </a:ext>
            </a:extLst>
          </p:cNvPr>
          <p:cNvSpPr/>
          <p:nvPr/>
        </p:nvSpPr>
        <p:spPr>
          <a:xfrm>
            <a:off x="9877425" y="6310610"/>
            <a:ext cx="2263107" cy="46166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ysClr val="windowText" lastClr="000000"/>
                </a:solidFill>
                <a:effectLst/>
                <a:uLnTx/>
                <a:uFillTx/>
                <a:latin typeface="Calibri" panose="020F0502020204030204"/>
                <a:ea typeface="+mn-ea"/>
                <a:cs typeface="+mn-cs"/>
              </a:rPr>
              <a:t>Version: HT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ysClr val="windowText" lastClr="000000"/>
                </a:solidFill>
                <a:effectLst/>
                <a:uLnTx/>
                <a:uFillTx/>
                <a:latin typeface="Calibri" panose="020F0502020204030204"/>
                <a:ea typeface="+mn-ea"/>
                <a:cs typeface="+mn-cs"/>
              </a:rPr>
              <a:t>Treano </a:t>
            </a:r>
            <a:r>
              <a:rPr kumimoji="0" lang="sv-SE" sz="1200" b="0" i="0" u="none" strike="noStrike" kern="1200" cap="none" spc="0" normalizeH="0" baseline="0" noProof="0">
                <a:ln>
                  <a:noFill/>
                </a:ln>
                <a:solidFill>
                  <a:sysClr val="windowText" lastClr="000000"/>
                </a:solidFill>
                <a:effectLst/>
                <a:uLnTx/>
                <a:uFillTx/>
                <a:latin typeface="Calibri" panose="020F0502020204030204"/>
                <a:ea typeface="+mn-ea"/>
                <a:cs typeface="+mn-cs"/>
                <a:sym typeface="Wingdings" panose="05000000000000000000" pitchFamily="2" charset="2"/>
              </a:rPr>
              <a:t> LFM30  Publik gratis</a:t>
            </a:r>
            <a:endParaRPr kumimoji="0" lang="sv-SE" sz="12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5" name="Oval 21">
            <a:extLst>
              <a:ext uri="{FF2B5EF4-FFF2-40B4-BE49-F238E27FC236}">
                <a16:creationId xmlns:a16="http://schemas.microsoft.com/office/drawing/2014/main" id="{4D12CF08-5341-9114-5701-2CC73D686C2A}"/>
              </a:ext>
            </a:extLst>
          </p:cNvPr>
          <p:cNvSpPr>
            <a:spLocks noChangeArrowheads="1"/>
          </p:cNvSpPr>
          <p:nvPr/>
        </p:nvSpPr>
        <p:spPr bwMode="auto">
          <a:xfrm>
            <a:off x="6755399" y="3480599"/>
            <a:ext cx="534700" cy="462870"/>
          </a:xfrm>
          <a:prstGeom prst="ellipse">
            <a:avLst/>
          </a:prstGeom>
          <a:solidFill>
            <a:srgbClr val="D2E3C8"/>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VII</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8" name="Oval 21">
            <a:extLst>
              <a:ext uri="{FF2B5EF4-FFF2-40B4-BE49-F238E27FC236}">
                <a16:creationId xmlns:a16="http://schemas.microsoft.com/office/drawing/2014/main" id="{DC9A49DF-AC33-F7E0-A0FE-5F2F424CFD9B}"/>
              </a:ext>
            </a:extLst>
          </p:cNvPr>
          <p:cNvSpPr>
            <a:spLocks noChangeArrowheads="1"/>
          </p:cNvSpPr>
          <p:nvPr/>
        </p:nvSpPr>
        <p:spPr bwMode="auto">
          <a:xfrm>
            <a:off x="5569608" y="3475363"/>
            <a:ext cx="534700" cy="462870"/>
          </a:xfrm>
          <a:prstGeom prst="ellipse">
            <a:avLst/>
          </a:prstGeom>
          <a:solidFill>
            <a:srgbClr val="DBED9B"/>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V</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9" name="Oval 21">
            <a:extLst>
              <a:ext uri="{FF2B5EF4-FFF2-40B4-BE49-F238E27FC236}">
                <a16:creationId xmlns:a16="http://schemas.microsoft.com/office/drawing/2014/main" id="{12312A6B-D2FF-A679-17C5-ACA2D94C1A64}"/>
              </a:ext>
            </a:extLst>
          </p:cNvPr>
          <p:cNvSpPr>
            <a:spLocks noChangeArrowheads="1"/>
          </p:cNvSpPr>
          <p:nvPr/>
        </p:nvSpPr>
        <p:spPr bwMode="auto">
          <a:xfrm>
            <a:off x="4372054" y="3474739"/>
            <a:ext cx="534700" cy="462870"/>
          </a:xfrm>
          <a:prstGeom prst="ellipse">
            <a:avLst/>
          </a:prstGeom>
          <a:solidFill>
            <a:srgbClr val="DBED9B"/>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IV</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0" name="Oval 21">
            <a:extLst>
              <a:ext uri="{FF2B5EF4-FFF2-40B4-BE49-F238E27FC236}">
                <a16:creationId xmlns:a16="http://schemas.microsoft.com/office/drawing/2014/main" id="{C3297C65-E926-B7A7-B6F5-95FF5AF5FF37}"/>
              </a:ext>
            </a:extLst>
          </p:cNvPr>
          <p:cNvSpPr>
            <a:spLocks noChangeArrowheads="1"/>
          </p:cNvSpPr>
          <p:nvPr/>
        </p:nvSpPr>
        <p:spPr bwMode="auto">
          <a:xfrm>
            <a:off x="3099676" y="3474739"/>
            <a:ext cx="534700" cy="462870"/>
          </a:xfrm>
          <a:prstGeom prst="ellipse">
            <a:avLst/>
          </a:prstGeom>
          <a:solidFill>
            <a:srgbClr val="84A63E"/>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III</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1" name="Oval 21">
            <a:extLst>
              <a:ext uri="{FF2B5EF4-FFF2-40B4-BE49-F238E27FC236}">
                <a16:creationId xmlns:a16="http://schemas.microsoft.com/office/drawing/2014/main" id="{91F5E1AA-7E53-1B94-B455-72C089720E56}"/>
              </a:ext>
            </a:extLst>
          </p:cNvPr>
          <p:cNvSpPr>
            <a:spLocks noChangeArrowheads="1"/>
          </p:cNvSpPr>
          <p:nvPr/>
        </p:nvSpPr>
        <p:spPr bwMode="auto">
          <a:xfrm>
            <a:off x="1908916" y="3464138"/>
            <a:ext cx="534700" cy="462870"/>
          </a:xfrm>
          <a:prstGeom prst="ellipse">
            <a:avLst/>
          </a:prstGeom>
          <a:solidFill>
            <a:srgbClr val="D2E3C8"/>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II</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2" name="Oval 21">
            <a:extLst>
              <a:ext uri="{FF2B5EF4-FFF2-40B4-BE49-F238E27FC236}">
                <a16:creationId xmlns:a16="http://schemas.microsoft.com/office/drawing/2014/main" id="{D0BD7A01-FC11-C082-E698-0762D19B7F19}"/>
              </a:ext>
            </a:extLst>
          </p:cNvPr>
          <p:cNvSpPr>
            <a:spLocks noChangeArrowheads="1"/>
          </p:cNvSpPr>
          <p:nvPr/>
        </p:nvSpPr>
        <p:spPr bwMode="auto">
          <a:xfrm>
            <a:off x="730915" y="3457276"/>
            <a:ext cx="534700" cy="462870"/>
          </a:xfrm>
          <a:prstGeom prst="ellipse">
            <a:avLst/>
          </a:prstGeom>
          <a:solidFill>
            <a:srgbClr val="DBED9B"/>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I</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3" name="Oval 21">
            <a:extLst>
              <a:ext uri="{FF2B5EF4-FFF2-40B4-BE49-F238E27FC236}">
                <a16:creationId xmlns:a16="http://schemas.microsoft.com/office/drawing/2014/main" id="{4EAC61AE-66B7-158A-DBAF-E798A2FD810F}"/>
              </a:ext>
            </a:extLst>
          </p:cNvPr>
          <p:cNvSpPr>
            <a:spLocks noChangeArrowheads="1"/>
          </p:cNvSpPr>
          <p:nvPr/>
        </p:nvSpPr>
        <p:spPr bwMode="auto">
          <a:xfrm>
            <a:off x="9211838" y="3491489"/>
            <a:ext cx="534700" cy="462870"/>
          </a:xfrm>
          <a:prstGeom prst="ellipse">
            <a:avLst/>
          </a:prstGeom>
          <a:solidFill>
            <a:schemeClr val="bg1">
              <a:lumMod val="65000"/>
            </a:schemeClr>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srgbClr val="84A63E"/>
                </a:solidFill>
                <a:effectLst/>
                <a:uLnTx/>
                <a:uFillTx/>
                <a:latin typeface="微软雅黑" panose="020B0503020204020204" pitchFamily="34" charset="-122"/>
                <a:ea typeface="微软雅黑" panose="020B0503020204020204" pitchFamily="34" charset="-122"/>
                <a:cs typeface="+mn-cs"/>
              </a:rPr>
              <a:t> </a:t>
            </a:r>
            <a:endParaRPr kumimoji="0" lang="zh-CN" altLang="en-US" sz="1200" b="0" i="0" u="none" strike="noStrike" kern="0" cap="none" spc="0" normalizeH="0" baseline="0" noProof="0">
              <a:ln>
                <a:noFill/>
              </a:ln>
              <a:solidFill>
                <a:srgbClr val="84A63E"/>
              </a:solidFill>
              <a:effectLst/>
              <a:uLnTx/>
              <a:uFillTx/>
              <a:latin typeface="微软雅黑" panose="020B0503020204020204" pitchFamily="34" charset="-122"/>
              <a:ea typeface="微软雅黑" panose="020B0503020204020204" pitchFamily="34" charset="-122"/>
              <a:cs typeface="+mn-cs"/>
            </a:endParaRPr>
          </a:p>
        </p:txBody>
      </p:sp>
      <p:sp>
        <p:nvSpPr>
          <p:cNvPr id="154" name="Oval 21">
            <a:extLst>
              <a:ext uri="{FF2B5EF4-FFF2-40B4-BE49-F238E27FC236}">
                <a16:creationId xmlns:a16="http://schemas.microsoft.com/office/drawing/2014/main" id="{FDAD0310-642E-D5A4-3488-C618E6ADF5B7}"/>
              </a:ext>
            </a:extLst>
          </p:cNvPr>
          <p:cNvSpPr>
            <a:spLocks noChangeArrowheads="1"/>
          </p:cNvSpPr>
          <p:nvPr/>
        </p:nvSpPr>
        <p:spPr bwMode="auto">
          <a:xfrm>
            <a:off x="10405281" y="3471735"/>
            <a:ext cx="534700" cy="462870"/>
          </a:xfrm>
          <a:prstGeom prst="ellipse">
            <a:avLst/>
          </a:prstGeom>
          <a:solidFill>
            <a:srgbClr val="DBED9B"/>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Pratbubbla: rektangel med rundade hörn 6">
            <a:extLst>
              <a:ext uri="{FF2B5EF4-FFF2-40B4-BE49-F238E27FC236}">
                <a16:creationId xmlns:a16="http://schemas.microsoft.com/office/drawing/2014/main" id="{CFA5A2B4-F783-E097-81A9-A022F2C5161F}"/>
              </a:ext>
            </a:extLst>
          </p:cNvPr>
          <p:cNvSpPr/>
          <p:nvPr/>
        </p:nvSpPr>
        <p:spPr>
          <a:xfrm>
            <a:off x="4042597" y="1085343"/>
            <a:ext cx="1068132" cy="357494"/>
          </a:xfrm>
          <a:prstGeom prst="wedgeRoundRectCallout">
            <a:avLst>
              <a:gd name="adj1" fmla="val -80393"/>
              <a:gd name="adj2" fmla="val 123565"/>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alibri" panose="020F0502020204030204"/>
                <a:ea typeface="+mn-ea"/>
                <a:cs typeface="+mn-cs"/>
              </a:rPr>
              <a:t>Denna</a:t>
            </a:r>
            <a:r>
              <a:rPr kumimoji="0" lang="sv-SE" sz="18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sv-SE" sz="1400" b="0" i="0" u="none" strike="noStrike" kern="1200" cap="none" spc="0" normalizeH="0" baseline="0" noProof="0" err="1">
                <a:ln>
                  <a:noFill/>
                </a:ln>
                <a:solidFill>
                  <a:prstClr val="white"/>
                </a:solidFill>
                <a:effectLst/>
                <a:uLnTx/>
                <a:uFillTx/>
                <a:latin typeface="Calibri" panose="020F0502020204030204"/>
                <a:ea typeface="+mn-ea"/>
                <a:cs typeface="+mn-cs"/>
              </a:rPr>
              <a:t>ppt</a:t>
            </a:r>
            <a:endParaRPr kumimoji="0" lang="sv-SE"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634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7B064E17-D6EA-B32C-D983-01DFD50D02B2}"/>
              </a:ext>
            </a:extLst>
          </p:cNvPr>
          <p:cNvGraphicFramePr>
            <a:graphicFrameLocks noGrp="1"/>
          </p:cNvGraphicFramePr>
          <p:nvPr/>
        </p:nvGraphicFramePr>
        <p:xfrm>
          <a:off x="1206500" y="198120"/>
          <a:ext cx="9144000" cy="6461760"/>
        </p:xfrm>
        <a:graphic>
          <a:graphicData uri="http://schemas.openxmlformats.org/drawingml/2006/table">
            <a:tbl>
              <a:tblPr firstRow="1" bandRow="1">
                <a:tableStyleId>{073A0DAA-6AF3-43AB-8588-CEC1D06C72B9}</a:tableStyleId>
              </a:tblPr>
              <a:tblGrid>
                <a:gridCol w="874226">
                  <a:extLst>
                    <a:ext uri="{9D8B030D-6E8A-4147-A177-3AD203B41FA5}">
                      <a16:colId xmlns:a16="http://schemas.microsoft.com/office/drawing/2014/main" val="39034195"/>
                    </a:ext>
                  </a:extLst>
                </a:gridCol>
                <a:gridCol w="825500">
                  <a:extLst>
                    <a:ext uri="{9D8B030D-6E8A-4147-A177-3AD203B41FA5}">
                      <a16:colId xmlns:a16="http://schemas.microsoft.com/office/drawing/2014/main" val="3277432864"/>
                    </a:ext>
                  </a:extLst>
                </a:gridCol>
                <a:gridCol w="3289300">
                  <a:extLst>
                    <a:ext uri="{9D8B030D-6E8A-4147-A177-3AD203B41FA5}">
                      <a16:colId xmlns:a16="http://schemas.microsoft.com/office/drawing/2014/main" val="1273006140"/>
                    </a:ext>
                  </a:extLst>
                </a:gridCol>
                <a:gridCol w="1409700">
                  <a:extLst>
                    <a:ext uri="{9D8B030D-6E8A-4147-A177-3AD203B41FA5}">
                      <a16:colId xmlns:a16="http://schemas.microsoft.com/office/drawing/2014/main" val="3417083219"/>
                    </a:ext>
                  </a:extLst>
                </a:gridCol>
                <a:gridCol w="1409700">
                  <a:extLst>
                    <a:ext uri="{9D8B030D-6E8A-4147-A177-3AD203B41FA5}">
                      <a16:colId xmlns:a16="http://schemas.microsoft.com/office/drawing/2014/main" val="3927215073"/>
                    </a:ext>
                  </a:extLst>
                </a:gridCol>
                <a:gridCol w="1335574">
                  <a:extLst>
                    <a:ext uri="{9D8B030D-6E8A-4147-A177-3AD203B41FA5}">
                      <a16:colId xmlns:a16="http://schemas.microsoft.com/office/drawing/2014/main" val="3952985036"/>
                    </a:ext>
                  </a:extLst>
                </a:gridCol>
              </a:tblGrid>
              <a:tr h="283710">
                <a:tc>
                  <a:txBody>
                    <a:bodyPr/>
                    <a:lstStyle/>
                    <a:p>
                      <a:r>
                        <a:rPr lang="sv-SE"/>
                        <a:t>Månad</a:t>
                      </a:r>
                    </a:p>
                  </a:txBody>
                  <a:tcPr/>
                </a:tc>
                <a:tc>
                  <a:txBody>
                    <a:bodyPr/>
                    <a:lstStyle/>
                    <a:p>
                      <a:r>
                        <a:rPr lang="sv-SE"/>
                        <a:t>Vecka</a:t>
                      </a:r>
                    </a:p>
                  </a:txBody>
                  <a:tcPr/>
                </a:tc>
                <a:tc>
                  <a:txBody>
                    <a:bodyPr/>
                    <a:lstStyle/>
                    <a:p>
                      <a:r>
                        <a:rPr lang="sv-SE"/>
                        <a:t>Innehåll Klimatberäkningsstuga</a:t>
                      </a:r>
                    </a:p>
                  </a:txBody>
                  <a:tcPr>
                    <a:lnB w="12700" cap="flat" cmpd="sng" algn="ctr">
                      <a:solidFill>
                        <a:srgbClr val="0070C0"/>
                      </a:solidFill>
                      <a:prstDash val="solid"/>
                      <a:round/>
                      <a:headEnd type="none" w="med" len="med"/>
                      <a:tailEnd type="none" w="med" len="med"/>
                    </a:lnB>
                  </a:tcPr>
                </a:tc>
                <a:tc>
                  <a:txBody>
                    <a:bodyPr/>
                    <a:lstStyle/>
                    <a:p>
                      <a:r>
                        <a:rPr lang="sv-SE"/>
                        <a:t>Treano (2 h)</a:t>
                      </a:r>
                    </a:p>
                  </a:txBody>
                  <a:tcPr/>
                </a:tc>
                <a:tc>
                  <a:txBody>
                    <a:bodyPr/>
                    <a:lstStyle/>
                    <a:p>
                      <a:r>
                        <a:rPr lang="sv-SE"/>
                        <a:t>Aura (2 h)</a:t>
                      </a:r>
                    </a:p>
                  </a:txBody>
                  <a:tcPr/>
                </a:tc>
                <a:tc>
                  <a:txBody>
                    <a:bodyPr/>
                    <a:lstStyle/>
                    <a:p>
                      <a:r>
                        <a:rPr lang="sv-SE"/>
                        <a:t>Gäst (1-2 h)</a:t>
                      </a:r>
                    </a:p>
                  </a:txBody>
                  <a:tcPr/>
                </a:tc>
                <a:extLst>
                  <a:ext uri="{0D108BD9-81ED-4DB2-BD59-A6C34878D82A}">
                    <a16:rowId xmlns:a16="http://schemas.microsoft.com/office/drawing/2014/main" val="2415781438"/>
                  </a:ext>
                </a:extLst>
              </a:tr>
              <a:tr h="283710">
                <a:tc>
                  <a:txBody>
                    <a:bodyPr/>
                    <a:lstStyle/>
                    <a:p>
                      <a:r>
                        <a:rPr lang="sv-SE" sz="1400"/>
                        <a:t>Sept</a:t>
                      </a:r>
                    </a:p>
                  </a:txBody>
                  <a:tcPr/>
                </a:tc>
                <a:tc>
                  <a:txBody>
                    <a:bodyPr/>
                    <a:lstStyle/>
                    <a:p>
                      <a:r>
                        <a:rPr lang="sv-SE" sz="1400"/>
                        <a:t>36</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Översikt &amp; </a:t>
                      </a:r>
                      <a:r>
                        <a:rPr lang="sv-SE" sz="1400" b="1" err="1">
                          <a:solidFill>
                            <a:schemeClr val="tx2"/>
                          </a:solidFill>
                        </a:rPr>
                        <a:t>admin</a:t>
                      </a:r>
                      <a:endParaRPr lang="sv-SE" sz="1400" b="1">
                        <a:solidFill>
                          <a:schemeClr val="tx2"/>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258183647"/>
                  </a:ext>
                </a:extLst>
              </a:tr>
              <a:tr h="283710">
                <a:tc>
                  <a:txBody>
                    <a:bodyPr/>
                    <a:lstStyle/>
                    <a:p>
                      <a:endParaRPr lang="sv-SE" sz="1400"/>
                    </a:p>
                  </a:txBody>
                  <a:tcPr/>
                </a:tc>
                <a:tc>
                  <a:txBody>
                    <a:bodyPr/>
                    <a:lstStyle/>
                    <a:p>
                      <a:r>
                        <a:rPr lang="sv-SE" sz="1400"/>
                        <a:t>37</a:t>
                      </a:r>
                    </a:p>
                  </a:txBody>
                  <a:tcPr/>
                </a:tc>
                <a:tc>
                  <a:txBody>
                    <a:bodyPr/>
                    <a:lstStyle/>
                    <a:p>
                      <a:r>
                        <a:rPr lang="sv-SE" sz="1400"/>
                        <a:t>Presentation av klimatberäkningsverktyg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3181604718"/>
                  </a:ext>
                </a:extLst>
              </a:tr>
              <a:tr h="283710">
                <a:tc>
                  <a:txBody>
                    <a:bodyPr/>
                    <a:lstStyle/>
                    <a:p>
                      <a:endParaRPr lang="sv-SE" sz="1400"/>
                    </a:p>
                  </a:txBody>
                  <a:tcPr/>
                </a:tc>
                <a:tc>
                  <a:txBody>
                    <a:bodyPr/>
                    <a:lstStyle/>
                    <a:p>
                      <a:r>
                        <a:rPr lang="sv-SE" sz="1400"/>
                        <a:t>38</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0: Identifiera affären</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21992264"/>
                  </a:ext>
                </a:extLst>
              </a:tr>
              <a:tr h="283710">
                <a:tc>
                  <a:txBody>
                    <a:bodyPr/>
                    <a:lstStyle/>
                    <a:p>
                      <a:endParaRPr lang="sv-SE" sz="1400"/>
                    </a:p>
                  </a:txBody>
                  <a:tcPr/>
                </a:tc>
                <a:tc>
                  <a:txBody>
                    <a:bodyPr/>
                    <a:lstStyle/>
                    <a:p>
                      <a:r>
                        <a:rPr lang="sv-SE" sz="1400"/>
                        <a:t>39</a:t>
                      </a:r>
                    </a:p>
                  </a:txBody>
                  <a:tcPr/>
                </a:tc>
                <a:tc>
                  <a:txBody>
                    <a:bodyPr/>
                    <a:lstStyle/>
                    <a:p>
                      <a:r>
                        <a:rPr lang="sv-SE" sz="1400"/>
                        <a:t>Steg 0: Fördjupning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690852469"/>
                  </a:ext>
                </a:extLst>
              </a:tr>
              <a:tr h="283710">
                <a:tc>
                  <a:txBody>
                    <a:bodyPr/>
                    <a:lstStyle/>
                    <a:p>
                      <a:r>
                        <a:rPr lang="sv-SE" sz="1400"/>
                        <a:t>Okt</a:t>
                      </a:r>
                    </a:p>
                  </a:txBody>
                  <a:tcPr/>
                </a:tc>
                <a:tc>
                  <a:txBody>
                    <a:bodyPr/>
                    <a:lstStyle/>
                    <a:p>
                      <a:r>
                        <a:rPr lang="sv-SE" sz="1400"/>
                        <a:t>40</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1: Översikt Nyproduktion och ROT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610328157"/>
                  </a:ext>
                </a:extLst>
              </a:tr>
              <a:tr h="283710">
                <a:tc>
                  <a:txBody>
                    <a:bodyPr/>
                    <a:lstStyle/>
                    <a:p>
                      <a:endParaRPr lang="sv-SE" sz="1400"/>
                    </a:p>
                  </a:txBody>
                  <a:tcPr/>
                </a:tc>
                <a:tc>
                  <a:txBody>
                    <a:bodyPr/>
                    <a:lstStyle/>
                    <a:p>
                      <a:r>
                        <a:rPr lang="sv-SE" sz="1400"/>
                        <a:t>41</a:t>
                      </a:r>
                    </a:p>
                  </a:txBody>
                  <a:tcPr/>
                </a:tc>
                <a:tc>
                  <a:txBody>
                    <a:bodyPr/>
                    <a:lstStyle/>
                    <a:p>
                      <a:r>
                        <a:rPr lang="sv-SE" sz="1400"/>
                        <a:t>Steg 1 och 5: Fördjupning + Bidcon</a:t>
                      </a:r>
                    </a:p>
                  </a:txBody>
                  <a:tcPr>
                    <a:lnT w="12700" cap="flat" cmpd="sng" algn="ctr">
                      <a:solidFill>
                        <a:srgbClr val="0070C0"/>
                      </a:solidFill>
                      <a:prstDash val="solid"/>
                      <a:round/>
                      <a:headEnd type="none" w="med" len="med"/>
                      <a:tailEnd type="none" w="med" len="med"/>
                    </a:lnT>
                  </a:tcPr>
                </a:tc>
                <a:tc>
                  <a:txBody>
                    <a:bodyPr/>
                    <a:lstStyle/>
                    <a:p>
                      <a:endParaRPr lang="sv-SE" sz="1400"/>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4073778101"/>
                  </a:ext>
                </a:extLst>
              </a:tr>
              <a:tr h="283710">
                <a:tc>
                  <a:txBody>
                    <a:bodyPr/>
                    <a:lstStyle/>
                    <a:p>
                      <a:endParaRPr lang="sv-SE" sz="1400"/>
                    </a:p>
                  </a:txBody>
                  <a:tcPr/>
                </a:tc>
                <a:tc>
                  <a:txBody>
                    <a:bodyPr/>
                    <a:lstStyle/>
                    <a:p>
                      <a:r>
                        <a:rPr lang="sv-SE" sz="1400"/>
                        <a:t>42</a:t>
                      </a:r>
                    </a:p>
                  </a:txBody>
                  <a:tcPr/>
                </a:tc>
                <a:tc>
                  <a:txBody>
                    <a:bodyPr/>
                    <a:lstStyle/>
                    <a:p>
                      <a:r>
                        <a:rPr lang="sv-SE" sz="1400"/>
                        <a:t>Steg 1: Fördjupning + Prodikt &amp; Plant</a:t>
                      </a:r>
                    </a:p>
                  </a:txBody>
                  <a:tcPr/>
                </a:tc>
                <a:tc>
                  <a:txBody>
                    <a:bodyPr/>
                    <a:lstStyle/>
                    <a:p>
                      <a:endParaRPr lang="sv-SE" sz="1400"/>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330732361"/>
                  </a:ext>
                </a:extLst>
              </a:tr>
              <a:tr h="283710">
                <a:tc>
                  <a:txBody>
                    <a:bodyPr/>
                    <a:lstStyle/>
                    <a:p>
                      <a:endParaRPr lang="sv-SE" sz="1400"/>
                    </a:p>
                  </a:txBody>
                  <a:tcPr/>
                </a:tc>
                <a:tc>
                  <a:txBody>
                    <a:bodyPr/>
                    <a:lstStyle/>
                    <a:p>
                      <a:r>
                        <a:rPr lang="sv-SE" sz="1400"/>
                        <a:t>43</a:t>
                      </a:r>
                    </a:p>
                  </a:txBody>
                  <a:tcPr/>
                </a:tc>
                <a:tc>
                  <a:txBody>
                    <a:bodyPr/>
                    <a:lstStyle/>
                    <a:p>
                      <a:r>
                        <a:rPr lang="sv-SE" sz="1400"/>
                        <a:t>Steg 1: Fördjupning + BM &amp; Nodon</a:t>
                      </a:r>
                    </a:p>
                  </a:txBody>
                  <a:tcPr/>
                </a:tc>
                <a:tc>
                  <a:txBody>
                    <a:bodyPr/>
                    <a:lstStyle/>
                    <a:p>
                      <a:endParaRPr lang="sv-SE" sz="1400"/>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3153738361"/>
                  </a:ext>
                </a:extLst>
              </a:tr>
              <a:tr h="283710">
                <a:tc>
                  <a:txBody>
                    <a:bodyPr/>
                    <a:lstStyle/>
                    <a:p>
                      <a:endParaRPr lang="sv-SE" sz="1400"/>
                    </a:p>
                  </a:txBody>
                  <a:tcPr/>
                </a:tc>
                <a:tc>
                  <a:txBody>
                    <a:bodyPr/>
                    <a:lstStyle/>
                    <a:p>
                      <a:r>
                        <a:rPr lang="sv-SE" sz="1400"/>
                        <a:t>44</a:t>
                      </a:r>
                    </a:p>
                  </a:txBody>
                  <a:tcPr/>
                </a:tc>
                <a:tc>
                  <a:txBody>
                    <a:bodyPr/>
                    <a:lstStyle/>
                    <a:p>
                      <a:r>
                        <a:rPr lang="sv-SE" sz="1400"/>
                        <a:t>Steg 1: Anläggning</a:t>
                      </a:r>
                    </a:p>
                  </a:txBody>
                  <a:tcPr>
                    <a:lnB w="12700" cap="flat" cmpd="sng" algn="ctr">
                      <a:solidFill>
                        <a:srgbClr val="0070C0"/>
                      </a:solidFill>
                      <a:prstDash val="solid"/>
                      <a:round/>
                      <a:headEnd type="none" w="med" len="med"/>
                      <a:tailEnd type="none" w="med" len="med"/>
                    </a:lnB>
                  </a:tcPr>
                </a:tc>
                <a:tc>
                  <a:txBody>
                    <a:bodyPr/>
                    <a:lstStyle/>
                    <a:p>
                      <a:r>
                        <a:rPr lang="sv-SE" sz="1400"/>
                        <a:t>X</a:t>
                      </a:r>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2327050476"/>
                  </a:ext>
                </a:extLst>
              </a:tr>
              <a:tr h="283710">
                <a:tc>
                  <a:txBody>
                    <a:bodyPr/>
                    <a:lstStyle/>
                    <a:p>
                      <a:r>
                        <a:rPr lang="sv-SE" sz="1400"/>
                        <a:t>Nov</a:t>
                      </a:r>
                    </a:p>
                  </a:txBody>
                  <a:tcPr/>
                </a:tc>
                <a:tc>
                  <a:txBody>
                    <a:bodyPr/>
                    <a:lstStyle/>
                    <a:p>
                      <a:r>
                        <a:rPr lang="sv-SE" sz="1400"/>
                        <a:t>45</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2 &amp; 5: Översikt </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19955530"/>
                  </a:ext>
                </a:extLst>
              </a:tr>
              <a:tr h="283710">
                <a:tc>
                  <a:txBody>
                    <a:bodyPr/>
                    <a:lstStyle/>
                    <a:p>
                      <a:endParaRPr lang="sv-SE" sz="1400"/>
                    </a:p>
                  </a:txBody>
                  <a:tcPr/>
                </a:tc>
                <a:tc>
                  <a:txBody>
                    <a:bodyPr/>
                    <a:lstStyle/>
                    <a:p>
                      <a:r>
                        <a:rPr lang="sv-SE" sz="1400"/>
                        <a:t>46</a:t>
                      </a:r>
                    </a:p>
                  </a:txBody>
                  <a:tcPr/>
                </a:tc>
                <a:tc>
                  <a:txBody>
                    <a:bodyPr/>
                    <a:lstStyle/>
                    <a:p>
                      <a:r>
                        <a:rPr lang="sv-SE" sz="1400"/>
                        <a:t>Steg 2 &amp; 5: Fördjupning</a:t>
                      </a:r>
                    </a:p>
                  </a:txBody>
                  <a:tcPr>
                    <a:lnT w="12700" cap="flat" cmpd="sng" algn="ctr">
                      <a:solidFill>
                        <a:srgbClr val="0070C0"/>
                      </a:solidFill>
                      <a:prstDash val="solid"/>
                      <a:round/>
                      <a:headEnd type="none" w="med" len="med"/>
                      <a:tailEnd type="none" w="med" len="med"/>
                    </a:lnT>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086569822"/>
                  </a:ext>
                </a:extLst>
              </a:tr>
              <a:tr h="283710">
                <a:tc>
                  <a:txBody>
                    <a:bodyPr/>
                    <a:lstStyle/>
                    <a:p>
                      <a:endParaRPr lang="sv-SE" sz="1400"/>
                    </a:p>
                  </a:txBody>
                  <a:tcPr/>
                </a:tc>
                <a:tc>
                  <a:txBody>
                    <a:bodyPr/>
                    <a:lstStyle/>
                    <a:p>
                      <a:r>
                        <a:rPr lang="sv-SE" sz="1400"/>
                        <a:t>47</a:t>
                      </a:r>
                    </a:p>
                  </a:txBody>
                  <a:tcPr/>
                </a:tc>
                <a:tc>
                  <a:txBody>
                    <a:bodyPr/>
                    <a:lstStyle/>
                    <a:p>
                      <a:r>
                        <a:rPr lang="sv-SE" sz="1400"/>
                        <a:t>Steg 2 &amp; 5: Fördjupning</a:t>
                      </a:r>
                    </a:p>
                  </a:txBody>
                  <a:tcPr>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144755140"/>
                  </a:ext>
                </a:extLst>
              </a:tr>
              <a:tr h="283710">
                <a:tc>
                  <a:txBody>
                    <a:bodyPr/>
                    <a:lstStyle/>
                    <a:p>
                      <a:endParaRPr lang="sv-SE" sz="1400"/>
                    </a:p>
                  </a:txBody>
                  <a:tcPr/>
                </a:tc>
                <a:tc>
                  <a:txBody>
                    <a:bodyPr/>
                    <a:lstStyle/>
                    <a:p>
                      <a:r>
                        <a:rPr lang="sv-SE" sz="1400"/>
                        <a:t>48</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3 &amp; 5: BATNEEC, översikt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811217229"/>
                  </a:ext>
                </a:extLst>
              </a:tr>
              <a:tr h="283710">
                <a:tc>
                  <a:txBody>
                    <a:bodyPr/>
                    <a:lstStyle/>
                    <a:p>
                      <a:r>
                        <a:rPr lang="sv-SE" sz="1400"/>
                        <a:t>Dec</a:t>
                      </a:r>
                    </a:p>
                  </a:txBody>
                  <a:tcPr/>
                </a:tc>
                <a:tc>
                  <a:txBody>
                    <a:bodyPr/>
                    <a:lstStyle/>
                    <a:p>
                      <a:r>
                        <a:rPr lang="sv-SE" sz="1400"/>
                        <a:t>49</a:t>
                      </a:r>
                    </a:p>
                  </a:txBody>
                  <a:tcPr/>
                </a:tc>
                <a:tc>
                  <a:txBody>
                    <a:bodyPr/>
                    <a:lstStyle/>
                    <a:p>
                      <a:r>
                        <a:rPr lang="sv-SE" sz="1400"/>
                        <a:t>Steg 3 &amp; 5: Fördjupning, motivera Ny</a:t>
                      </a:r>
                    </a:p>
                  </a:txBody>
                  <a:tcPr>
                    <a:lnT w="12700" cap="flat" cmpd="sng" algn="ctr">
                      <a:solidFill>
                        <a:srgbClr val="0070C0"/>
                      </a:solidFill>
                      <a:prstDash val="solid"/>
                      <a:round/>
                      <a:headEnd type="none" w="med" len="med"/>
                      <a:tailEnd type="none" w="med" len="med"/>
                    </a:lnT>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3700197710"/>
                  </a:ext>
                </a:extLst>
              </a:tr>
              <a:tr h="283710">
                <a:tc>
                  <a:txBody>
                    <a:bodyPr/>
                    <a:lstStyle/>
                    <a:p>
                      <a:endParaRPr lang="sv-SE" sz="1400"/>
                    </a:p>
                  </a:txBody>
                  <a:tcPr/>
                </a:tc>
                <a:tc>
                  <a:txBody>
                    <a:bodyPr/>
                    <a:lstStyle/>
                    <a:p>
                      <a:r>
                        <a:rPr lang="sv-SE" sz="1400"/>
                        <a:t>50</a:t>
                      </a:r>
                    </a:p>
                  </a:txBody>
                  <a:tcPr/>
                </a:tc>
                <a:tc>
                  <a:txBody>
                    <a:bodyPr/>
                    <a:lstStyle/>
                    <a:p>
                      <a:r>
                        <a:rPr lang="sv-SE" sz="1400"/>
                        <a:t>Steg 3 &amp; 5: Fördjupning, motivera ROT</a:t>
                      </a:r>
                    </a:p>
                  </a:txBody>
                  <a:tcPr>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3760592166"/>
                  </a:ext>
                </a:extLst>
              </a:tr>
              <a:tr h="283710">
                <a:tc>
                  <a:txBody>
                    <a:bodyPr/>
                    <a:lstStyle/>
                    <a:p>
                      <a:r>
                        <a:rPr lang="sv-SE" sz="1400"/>
                        <a:t>Jan</a:t>
                      </a:r>
                    </a:p>
                  </a:txBody>
                  <a:tcPr/>
                </a:tc>
                <a:tc>
                  <a:txBody>
                    <a:bodyPr/>
                    <a:lstStyle/>
                    <a:p>
                      <a:r>
                        <a:rPr lang="sv-SE" sz="1400"/>
                        <a:t>3</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4 &amp; 5: Översikt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207734925"/>
                  </a:ext>
                </a:extLst>
              </a:tr>
              <a:tr h="283710">
                <a:tc>
                  <a:txBody>
                    <a:bodyPr/>
                    <a:lstStyle/>
                    <a:p>
                      <a:endParaRPr lang="sv-SE" sz="1400"/>
                    </a:p>
                  </a:txBody>
                  <a:tcPr/>
                </a:tc>
                <a:tc>
                  <a:txBody>
                    <a:bodyPr/>
                    <a:lstStyle/>
                    <a:p>
                      <a:r>
                        <a:rPr lang="sv-SE" sz="1400"/>
                        <a:t>4</a:t>
                      </a:r>
                    </a:p>
                  </a:txBody>
                  <a:tcPr/>
                </a:tc>
                <a:tc>
                  <a:txBody>
                    <a:bodyPr/>
                    <a:lstStyle/>
                    <a:p>
                      <a:r>
                        <a:rPr lang="sv-SE" sz="1400"/>
                        <a:t>Steg 4 &amp; 5: Fördjupning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165055993"/>
                  </a:ext>
                </a:extLst>
              </a:tr>
              <a:tr h="283710">
                <a:tc>
                  <a:txBody>
                    <a:bodyPr/>
                    <a:lstStyle/>
                    <a:p>
                      <a:endParaRPr lang="sv-SE" sz="1400"/>
                    </a:p>
                  </a:txBody>
                  <a:tcPr/>
                </a:tc>
                <a:tc>
                  <a:txBody>
                    <a:bodyPr/>
                    <a:lstStyle/>
                    <a:p>
                      <a:r>
                        <a:rPr lang="sv-SE" sz="1400"/>
                        <a:t>5</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Upphandling &amp; målstyrning: Översikt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140310620"/>
                  </a:ext>
                </a:extLst>
              </a:tr>
              <a:tr h="283710">
                <a:tc>
                  <a:txBody>
                    <a:bodyPr/>
                    <a:lstStyle/>
                    <a:p>
                      <a:r>
                        <a:rPr lang="sv-SE" sz="1400"/>
                        <a:t>Feb</a:t>
                      </a:r>
                    </a:p>
                  </a:txBody>
                  <a:tcPr/>
                </a:tc>
                <a:tc>
                  <a:txBody>
                    <a:bodyPr/>
                    <a:lstStyle/>
                    <a:p>
                      <a:r>
                        <a:rPr lang="sv-SE" sz="1400"/>
                        <a:t>6</a:t>
                      </a:r>
                    </a:p>
                  </a:txBody>
                  <a:tcPr/>
                </a:tc>
                <a:tc>
                  <a:txBody>
                    <a:bodyPr/>
                    <a:lstStyle/>
                    <a:p>
                      <a:r>
                        <a:rPr lang="sv-SE" sz="1400"/>
                        <a:t>Upphandling &amp; målstyrning: Fördjupning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897315243"/>
                  </a:ext>
                </a:extLst>
              </a:tr>
              <a:tr h="283710">
                <a:tc>
                  <a:txBody>
                    <a:bodyPr/>
                    <a:lstStyle/>
                    <a:p>
                      <a:endParaRPr lang="sv-SE" sz="1400"/>
                    </a:p>
                  </a:txBody>
                  <a:tcPr/>
                </a:tc>
                <a:tc>
                  <a:txBody>
                    <a:bodyPr/>
                    <a:lstStyle/>
                    <a:p>
                      <a:r>
                        <a:rPr lang="sv-SE" sz="1400"/>
                        <a:t>7</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Sammanfattning, dokumentation, intyg</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63536258"/>
                  </a:ext>
                </a:extLst>
              </a:tr>
            </a:tbl>
          </a:graphicData>
        </a:graphic>
      </p:graphicFrame>
      <p:sp>
        <p:nvSpPr>
          <p:cNvPr id="4" name="Pratbubbla: oval 3">
            <a:extLst>
              <a:ext uri="{FF2B5EF4-FFF2-40B4-BE49-F238E27FC236}">
                <a16:creationId xmlns:a16="http://schemas.microsoft.com/office/drawing/2014/main" id="{E53748DF-35B3-0DB6-8002-7D9AED5DD698}"/>
              </a:ext>
            </a:extLst>
          </p:cNvPr>
          <p:cNvSpPr/>
          <p:nvPr/>
        </p:nvSpPr>
        <p:spPr>
          <a:xfrm>
            <a:off x="10668000" y="609600"/>
            <a:ext cx="1524000" cy="1219200"/>
          </a:xfrm>
          <a:prstGeom prst="wedgeEllipseCallout">
            <a:avLst>
              <a:gd name="adj1" fmla="val -80208"/>
              <a:gd name="adj2" fmla="val 1484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panose="020F0502020204030204"/>
                <a:ea typeface="+mn-ea"/>
                <a:cs typeface="+mn-cs"/>
              </a:rPr>
              <a:t>Fredagar 13-15</a:t>
            </a:r>
          </a:p>
        </p:txBody>
      </p:sp>
      <p:sp>
        <p:nvSpPr>
          <p:cNvPr id="3" name="Pratbubbla: rektangel med rundade hörn 2">
            <a:extLst>
              <a:ext uri="{FF2B5EF4-FFF2-40B4-BE49-F238E27FC236}">
                <a16:creationId xmlns:a16="http://schemas.microsoft.com/office/drawing/2014/main" id="{27315F06-2780-AE9C-29AF-923BBADD2420}"/>
              </a:ext>
            </a:extLst>
          </p:cNvPr>
          <p:cNvSpPr/>
          <p:nvPr/>
        </p:nvSpPr>
        <p:spPr>
          <a:xfrm>
            <a:off x="-9525" y="2076492"/>
            <a:ext cx="889000" cy="676233"/>
          </a:xfrm>
          <a:prstGeom prst="wedgeRoundRectCallout">
            <a:avLst>
              <a:gd name="adj1" fmla="val 68288"/>
              <a:gd name="adj2" fmla="val -19720"/>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panose="020F0502020204030204"/>
                <a:ea typeface="+mn-ea"/>
                <a:cs typeface="+mn-cs"/>
              </a:rPr>
              <a:t>Denna </a:t>
            </a:r>
            <a:r>
              <a:rPr kumimoji="0" lang="sv-SE" sz="1800" b="0" i="0" u="none" strike="noStrike" kern="1200" cap="none" spc="0" normalizeH="0" baseline="0" noProof="0" err="1">
                <a:ln>
                  <a:noFill/>
                </a:ln>
                <a:solidFill>
                  <a:prstClr val="white"/>
                </a:solidFill>
                <a:effectLst/>
                <a:uLnTx/>
                <a:uFillTx/>
                <a:latin typeface="Calibri" panose="020F0502020204030204"/>
                <a:ea typeface="+mn-ea"/>
                <a:cs typeface="+mn-cs"/>
              </a:rPr>
              <a:t>ppt</a:t>
            </a: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Vänster klammerparentes 4">
            <a:extLst>
              <a:ext uri="{FF2B5EF4-FFF2-40B4-BE49-F238E27FC236}">
                <a16:creationId xmlns:a16="http://schemas.microsoft.com/office/drawing/2014/main" id="{3D328CB6-64B2-7FD7-A8AB-3FFB4B5516AB}"/>
              </a:ext>
            </a:extLst>
          </p:cNvPr>
          <p:cNvSpPr/>
          <p:nvPr/>
        </p:nvSpPr>
        <p:spPr>
          <a:xfrm>
            <a:off x="930275" y="1828799"/>
            <a:ext cx="234950" cy="1495425"/>
          </a:xfrm>
          <a:prstGeom prst="leftBrace">
            <a:avLst>
              <a:gd name="adj1" fmla="val 44819"/>
              <a:gd name="adj2" fmla="val 50000"/>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Tree>
    <p:extLst>
      <p:ext uri="{BB962C8B-B14F-4D97-AF65-F5344CB8AC3E}">
        <p14:creationId xmlns:p14="http://schemas.microsoft.com/office/powerpoint/2010/main" val="3007885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3650FCA-E6B7-7007-BCBA-7FD5F14AAFE5}"/>
              </a:ext>
            </a:extLst>
          </p:cNvPr>
          <p:cNvSpPr/>
          <p:nvPr/>
        </p:nvSpPr>
        <p:spPr>
          <a:xfrm>
            <a:off x="1532070" y="2551881"/>
            <a:ext cx="1984375" cy="114358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sv-SE">
                <a:solidFill>
                  <a:schemeClr val="tx1"/>
                </a:solidFill>
              </a:rPr>
              <a:t>PPT</a:t>
            </a:r>
          </a:p>
        </p:txBody>
      </p:sp>
      <p:sp>
        <p:nvSpPr>
          <p:cNvPr id="8" name="Rektangel 7">
            <a:extLst>
              <a:ext uri="{FF2B5EF4-FFF2-40B4-BE49-F238E27FC236}">
                <a16:creationId xmlns:a16="http://schemas.microsoft.com/office/drawing/2014/main" id="{7C596FFC-8969-D496-D337-805670C45A27}"/>
              </a:ext>
            </a:extLst>
          </p:cNvPr>
          <p:cNvSpPr/>
          <p:nvPr/>
        </p:nvSpPr>
        <p:spPr>
          <a:xfrm>
            <a:off x="4608038" y="2605398"/>
            <a:ext cx="1984375" cy="108556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sv-SE">
                <a:solidFill>
                  <a:schemeClr val="tx1"/>
                </a:solidFill>
              </a:rPr>
              <a:t>PPT</a:t>
            </a:r>
          </a:p>
        </p:txBody>
      </p:sp>
      <p:sp>
        <p:nvSpPr>
          <p:cNvPr id="9" name="Rektangel 8">
            <a:extLst>
              <a:ext uri="{FF2B5EF4-FFF2-40B4-BE49-F238E27FC236}">
                <a16:creationId xmlns:a16="http://schemas.microsoft.com/office/drawing/2014/main" id="{E8E80C0D-CC2D-C8CB-1FE0-1844E2E0A215}"/>
              </a:ext>
            </a:extLst>
          </p:cNvPr>
          <p:cNvSpPr/>
          <p:nvPr/>
        </p:nvSpPr>
        <p:spPr>
          <a:xfrm>
            <a:off x="4364831" y="1826417"/>
            <a:ext cx="1984375" cy="942975"/>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bg2"/>
                </a:solidFill>
              </a:rPr>
              <a:t>Hur </a:t>
            </a:r>
          </a:p>
          <a:p>
            <a:pPr algn="ctr"/>
            <a:r>
              <a:rPr lang="sv-SE" b="1">
                <a:solidFill>
                  <a:schemeClr val="bg2"/>
                </a:solidFill>
              </a:rPr>
              <a:t>(Praktisk applicering)</a:t>
            </a:r>
          </a:p>
        </p:txBody>
      </p:sp>
      <p:sp>
        <p:nvSpPr>
          <p:cNvPr id="15" name="Rektangel 14">
            <a:extLst>
              <a:ext uri="{FF2B5EF4-FFF2-40B4-BE49-F238E27FC236}">
                <a16:creationId xmlns:a16="http://schemas.microsoft.com/office/drawing/2014/main" id="{444DE1A9-6619-7829-65BE-3810F65B9289}"/>
              </a:ext>
            </a:extLst>
          </p:cNvPr>
          <p:cNvSpPr/>
          <p:nvPr/>
        </p:nvSpPr>
        <p:spPr>
          <a:xfrm>
            <a:off x="1274895" y="2171938"/>
            <a:ext cx="1984375" cy="942975"/>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1">
              <a:solidFill>
                <a:schemeClr val="bg2"/>
              </a:solidFill>
            </a:endParaRPr>
          </a:p>
        </p:txBody>
      </p:sp>
      <p:sp>
        <p:nvSpPr>
          <p:cNvPr id="16" name="Rektangel 15">
            <a:extLst>
              <a:ext uri="{FF2B5EF4-FFF2-40B4-BE49-F238E27FC236}">
                <a16:creationId xmlns:a16="http://schemas.microsoft.com/office/drawing/2014/main" id="{74C67B25-B613-948F-D236-6B96F37EBB75}"/>
              </a:ext>
            </a:extLst>
          </p:cNvPr>
          <p:cNvSpPr/>
          <p:nvPr/>
        </p:nvSpPr>
        <p:spPr>
          <a:xfrm>
            <a:off x="1046295" y="1826417"/>
            <a:ext cx="1984375" cy="942975"/>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bg2"/>
                </a:solidFill>
              </a:rPr>
              <a:t>Avsnittsindelare (Teori)</a:t>
            </a:r>
          </a:p>
        </p:txBody>
      </p:sp>
      <p:sp>
        <p:nvSpPr>
          <p:cNvPr id="17" name="Vänster klammerparentes 16">
            <a:extLst>
              <a:ext uri="{FF2B5EF4-FFF2-40B4-BE49-F238E27FC236}">
                <a16:creationId xmlns:a16="http://schemas.microsoft.com/office/drawing/2014/main" id="{BCBB67FD-1398-17A1-5859-CCB7F4FC238F}"/>
              </a:ext>
            </a:extLst>
          </p:cNvPr>
          <p:cNvSpPr/>
          <p:nvPr/>
        </p:nvSpPr>
        <p:spPr>
          <a:xfrm rot="16200000">
            <a:off x="2179637" y="3424712"/>
            <a:ext cx="628650" cy="2219325"/>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8" name="Vänster klammerparentes 17">
            <a:extLst>
              <a:ext uri="{FF2B5EF4-FFF2-40B4-BE49-F238E27FC236}">
                <a16:creationId xmlns:a16="http://schemas.microsoft.com/office/drawing/2014/main" id="{0850625A-76B1-3EA6-5803-775E460D9927}"/>
              </a:ext>
            </a:extLst>
          </p:cNvPr>
          <p:cNvSpPr/>
          <p:nvPr/>
        </p:nvSpPr>
        <p:spPr>
          <a:xfrm rot="16200000">
            <a:off x="5329171" y="3424712"/>
            <a:ext cx="628650" cy="2219325"/>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9" name="Vänster klammerparentes 18">
            <a:extLst>
              <a:ext uri="{FF2B5EF4-FFF2-40B4-BE49-F238E27FC236}">
                <a16:creationId xmlns:a16="http://schemas.microsoft.com/office/drawing/2014/main" id="{9829924A-76D5-6BC7-32EC-65E0CD4C8A78}"/>
              </a:ext>
            </a:extLst>
          </p:cNvPr>
          <p:cNvSpPr/>
          <p:nvPr/>
        </p:nvSpPr>
        <p:spPr>
          <a:xfrm rot="16200000">
            <a:off x="8542204" y="3415187"/>
            <a:ext cx="628650" cy="2219325"/>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20" name="Pratbubbla: rektangel med rundade hörn 19">
            <a:extLst>
              <a:ext uri="{FF2B5EF4-FFF2-40B4-BE49-F238E27FC236}">
                <a16:creationId xmlns:a16="http://schemas.microsoft.com/office/drawing/2014/main" id="{9B606135-2805-C2EF-9B98-24D08908CD20}"/>
              </a:ext>
            </a:extLst>
          </p:cNvPr>
          <p:cNvSpPr/>
          <p:nvPr/>
        </p:nvSpPr>
        <p:spPr>
          <a:xfrm>
            <a:off x="1273175" y="5530852"/>
            <a:ext cx="2330450" cy="879632"/>
          </a:xfrm>
          <a:prstGeom prst="wedgeRoundRectCallout">
            <a:avLst>
              <a:gd name="adj1" fmla="val 1647"/>
              <a:gd name="adj2" fmla="val -111837"/>
              <a:gd name="adj3" fmla="val 16667"/>
            </a:avLst>
          </a:prstGeom>
          <a:ln w="38100"/>
        </p:spPr>
        <p:style>
          <a:lnRef idx="2">
            <a:schemeClr val="accent3"/>
          </a:lnRef>
          <a:fillRef idx="1">
            <a:schemeClr val="lt1"/>
          </a:fillRef>
          <a:effectRef idx="0">
            <a:schemeClr val="accent3"/>
          </a:effectRef>
          <a:fontRef idx="minor">
            <a:schemeClr val="dk1"/>
          </a:fontRef>
        </p:style>
        <p:txBody>
          <a:bodyPr rtlCol="0" anchor="ctr"/>
          <a:lstStyle/>
          <a:p>
            <a:pPr algn="ctr"/>
            <a:r>
              <a:rPr lang="sv-SE" sz="1600"/>
              <a:t>Video – översikt genomgång, </a:t>
            </a:r>
          </a:p>
          <a:p>
            <a:pPr algn="ctr"/>
            <a:r>
              <a:rPr lang="sv-SE" sz="1600"/>
              <a:t>urval </a:t>
            </a:r>
            <a:r>
              <a:rPr lang="sv-SE" sz="1600" err="1"/>
              <a:t>ppt</a:t>
            </a:r>
            <a:endParaRPr lang="sv-SE" sz="1600"/>
          </a:p>
        </p:txBody>
      </p:sp>
      <p:sp>
        <p:nvSpPr>
          <p:cNvPr id="21" name="Pratbubbla: rektangel med rundade hörn 20">
            <a:extLst>
              <a:ext uri="{FF2B5EF4-FFF2-40B4-BE49-F238E27FC236}">
                <a16:creationId xmlns:a16="http://schemas.microsoft.com/office/drawing/2014/main" id="{0792EDD1-EC4A-47F5-DEA9-B35136860B1D}"/>
              </a:ext>
            </a:extLst>
          </p:cNvPr>
          <p:cNvSpPr/>
          <p:nvPr/>
        </p:nvSpPr>
        <p:spPr>
          <a:xfrm>
            <a:off x="4565584" y="5530852"/>
            <a:ext cx="2330450" cy="879632"/>
          </a:xfrm>
          <a:prstGeom prst="wedgeRoundRectCallout">
            <a:avLst>
              <a:gd name="adj1" fmla="val 1647"/>
              <a:gd name="adj2" fmla="val -111837"/>
              <a:gd name="adj3" fmla="val 16667"/>
            </a:avLst>
          </a:prstGeom>
          <a:ln w="38100"/>
        </p:spPr>
        <p:style>
          <a:lnRef idx="2">
            <a:schemeClr val="accent3"/>
          </a:lnRef>
          <a:fillRef idx="1">
            <a:schemeClr val="lt1"/>
          </a:fillRef>
          <a:effectRef idx="0">
            <a:schemeClr val="accent3"/>
          </a:effectRef>
          <a:fontRef idx="minor">
            <a:schemeClr val="dk1"/>
          </a:fontRef>
        </p:style>
        <p:txBody>
          <a:bodyPr rtlCol="0" anchor="ctr"/>
          <a:lstStyle/>
          <a:p>
            <a:pPr algn="ctr"/>
            <a:r>
              <a:rPr lang="sv-SE" sz="1600"/>
              <a:t>Video – översikt genomgång, </a:t>
            </a:r>
          </a:p>
          <a:p>
            <a:pPr algn="ctr"/>
            <a:r>
              <a:rPr lang="sv-SE" sz="1600"/>
              <a:t>urval </a:t>
            </a:r>
            <a:r>
              <a:rPr lang="sv-SE" sz="1600" err="1"/>
              <a:t>ppt</a:t>
            </a:r>
            <a:endParaRPr lang="sv-SE" sz="1600"/>
          </a:p>
        </p:txBody>
      </p:sp>
      <p:sp>
        <p:nvSpPr>
          <p:cNvPr id="22" name="Pratbubbla: rektangel med rundade hörn 21">
            <a:extLst>
              <a:ext uri="{FF2B5EF4-FFF2-40B4-BE49-F238E27FC236}">
                <a16:creationId xmlns:a16="http://schemas.microsoft.com/office/drawing/2014/main" id="{4D366F2C-3E84-4F88-D8B9-2F65F98819AA}"/>
              </a:ext>
            </a:extLst>
          </p:cNvPr>
          <p:cNvSpPr/>
          <p:nvPr/>
        </p:nvSpPr>
        <p:spPr>
          <a:xfrm>
            <a:off x="7950067" y="5530852"/>
            <a:ext cx="2330450" cy="879632"/>
          </a:xfrm>
          <a:prstGeom prst="wedgeRoundRectCallout">
            <a:avLst>
              <a:gd name="adj1" fmla="val 1647"/>
              <a:gd name="adj2" fmla="val -111837"/>
              <a:gd name="adj3" fmla="val 16667"/>
            </a:avLst>
          </a:prstGeom>
          <a:ln w="38100"/>
        </p:spPr>
        <p:style>
          <a:lnRef idx="2">
            <a:schemeClr val="accent3"/>
          </a:lnRef>
          <a:fillRef idx="1">
            <a:schemeClr val="lt1"/>
          </a:fillRef>
          <a:effectRef idx="0">
            <a:schemeClr val="accent3"/>
          </a:effectRef>
          <a:fontRef idx="minor">
            <a:schemeClr val="dk1"/>
          </a:fontRef>
        </p:style>
        <p:txBody>
          <a:bodyPr rtlCol="0" anchor="ctr"/>
          <a:lstStyle/>
          <a:p>
            <a:pPr algn="ctr"/>
            <a:r>
              <a:rPr lang="sv-SE" sz="1600"/>
              <a:t>Video – extra material – som ej gås igenom i video</a:t>
            </a:r>
          </a:p>
        </p:txBody>
      </p:sp>
      <p:sp>
        <p:nvSpPr>
          <p:cNvPr id="23" name="Rubrik 1">
            <a:extLst>
              <a:ext uri="{FF2B5EF4-FFF2-40B4-BE49-F238E27FC236}">
                <a16:creationId xmlns:a16="http://schemas.microsoft.com/office/drawing/2014/main" id="{0D3FB76B-886E-B222-1132-4F12AC8A7338}"/>
              </a:ext>
            </a:extLst>
          </p:cNvPr>
          <p:cNvSpPr txBox="1">
            <a:spLocks/>
          </p:cNvSpPr>
          <p:nvPr/>
        </p:nvSpPr>
        <p:spPr>
          <a:xfrm>
            <a:off x="624518" y="330756"/>
            <a:ext cx="9359919" cy="6994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0" lang="sv-SE" sz="3200" b="1" i="0" u="none" strike="noStrike" kern="1200" cap="none" spc="0" normalizeH="0" baseline="0">
                <a:ln>
                  <a:noFill/>
                </a:ln>
                <a:solidFill>
                  <a:srgbClr val="00ABC2"/>
                </a:solidFill>
                <a:effectLst/>
                <a:uLnTx/>
                <a:uFillTx/>
                <a:latin typeface="AntartidaRounded Essential Ligh"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sv-SE" sz="2100">
                <a:solidFill>
                  <a:srgbClr val="003466"/>
                </a:solidFill>
                <a:latin typeface="Futura PT" panose="020B0502020204020303" pitchFamily="34" charset="0"/>
              </a:rPr>
              <a:t>Läsanvisning till denna </a:t>
            </a:r>
            <a:r>
              <a:rPr lang="sv-SE" sz="2100" err="1">
                <a:solidFill>
                  <a:srgbClr val="003466"/>
                </a:solidFill>
                <a:latin typeface="Futura PT" panose="020B0502020204020303" pitchFamily="34" charset="0"/>
              </a:rPr>
              <a:t>ppt</a:t>
            </a:r>
            <a:r>
              <a:rPr lang="sv-SE" sz="2100">
                <a:solidFill>
                  <a:srgbClr val="003466"/>
                </a:solidFill>
                <a:latin typeface="Futura PT" panose="020B0502020204020303" pitchFamily="34" charset="0"/>
              </a:rPr>
              <a:t> och videos</a:t>
            </a:r>
            <a:endParaRPr kumimoji="0" lang="sv-SE" sz="2100" b="1" i="0" u="none" strike="noStrike" kern="1200" cap="none" spc="0" normalizeH="0" baseline="0" noProof="0">
              <a:ln>
                <a:noFill/>
              </a:ln>
              <a:solidFill>
                <a:srgbClr val="003466"/>
              </a:solidFill>
              <a:effectLst/>
              <a:uLnTx/>
              <a:uFillTx/>
              <a:latin typeface="Futura PT" panose="020B0502020204020303" pitchFamily="34" charset="0"/>
              <a:ea typeface="+mj-ea"/>
              <a:cs typeface="+mj-cs"/>
            </a:endParaRPr>
          </a:p>
        </p:txBody>
      </p:sp>
      <p:sp>
        <p:nvSpPr>
          <p:cNvPr id="24" name="Rektangel 23">
            <a:extLst>
              <a:ext uri="{FF2B5EF4-FFF2-40B4-BE49-F238E27FC236}">
                <a16:creationId xmlns:a16="http://schemas.microsoft.com/office/drawing/2014/main" id="{520A5317-439E-4F17-85EC-A13340B68DAA}"/>
              </a:ext>
            </a:extLst>
          </p:cNvPr>
          <p:cNvSpPr/>
          <p:nvPr/>
        </p:nvSpPr>
        <p:spPr>
          <a:xfrm>
            <a:off x="7864341" y="2572131"/>
            <a:ext cx="1984375" cy="108556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PPT</a:t>
            </a:r>
          </a:p>
        </p:txBody>
      </p:sp>
      <p:sp>
        <p:nvSpPr>
          <p:cNvPr id="26" name="Rektangel 25">
            <a:extLst>
              <a:ext uri="{FF2B5EF4-FFF2-40B4-BE49-F238E27FC236}">
                <a16:creationId xmlns:a16="http://schemas.microsoft.com/office/drawing/2014/main" id="{84E46284-CEB4-AF37-6A29-00CEE6344416}"/>
              </a:ext>
            </a:extLst>
          </p:cNvPr>
          <p:cNvSpPr/>
          <p:nvPr/>
        </p:nvSpPr>
        <p:spPr>
          <a:xfrm>
            <a:off x="7621134" y="1824229"/>
            <a:ext cx="1984375" cy="942975"/>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bg1"/>
                </a:solidFill>
              </a:rPr>
              <a:t>Fördjupning</a:t>
            </a:r>
          </a:p>
        </p:txBody>
      </p:sp>
    </p:spTree>
    <p:extLst>
      <p:ext uri="{BB962C8B-B14F-4D97-AF65-F5344CB8AC3E}">
        <p14:creationId xmlns:p14="http://schemas.microsoft.com/office/powerpoint/2010/main" val="1121521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ktangel: rundade hörn 73">
            <a:extLst>
              <a:ext uri="{FF2B5EF4-FFF2-40B4-BE49-F238E27FC236}">
                <a16:creationId xmlns:a16="http://schemas.microsoft.com/office/drawing/2014/main" id="{90029A25-FE66-3172-374F-9CF1E5C188EC}"/>
              </a:ext>
            </a:extLst>
          </p:cNvPr>
          <p:cNvSpPr/>
          <p:nvPr/>
        </p:nvSpPr>
        <p:spPr>
          <a:xfrm>
            <a:off x="387940" y="889361"/>
            <a:ext cx="11334750" cy="525834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ktangel: rundade hörn 26">
            <a:extLst>
              <a:ext uri="{FF2B5EF4-FFF2-40B4-BE49-F238E27FC236}">
                <a16:creationId xmlns:a16="http://schemas.microsoft.com/office/drawing/2014/main" id="{5F993309-2BB2-72CF-506C-2D5CC059DEDB}"/>
              </a:ext>
            </a:extLst>
          </p:cNvPr>
          <p:cNvSpPr/>
          <p:nvPr/>
        </p:nvSpPr>
        <p:spPr>
          <a:xfrm>
            <a:off x="548640" y="1043598"/>
            <a:ext cx="8900523" cy="486791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ktangel: rundade hörn 29">
            <a:extLst>
              <a:ext uri="{FF2B5EF4-FFF2-40B4-BE49-F238E27FC236}">
                <a16:creationId xmlns:a16="http://schemas.microsoft.com/office/drawing/2014/main" id="{B4628BB4-BB67-D36D-B8F3-29ADBA486E8F}"/>
              </a:ext>
            </a:extLst>
          </p:cNvPr>
          <p:cNvSpPr/>
          <p:nvPr/>
        </p:nvSpPr>
        <p:spPr>
          <a:xfrm>
            <a:off x="4324349" y="1895410"/>
            <a:ext cx="7085511" cy="353350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Rektangel: rundade hörn 35">
            <a:extLst>
              <a:ext uri="{FF2B5EF4-FFF2-40B4-BE49-F238E27FC236}">
                <a16:creationId xmlns:a16="http://schemas.microsoft.com/office/drawing/2014/main" id="{18F89C9D-7E1B-F088-1581-F6B0C32A717C}"/>
              </a:ext>
            </a:extLst>
          </p:cNvPr>
          <p:cNvSpPr/>
          <p:nvPr/>
        </p:nvSpPr>
        <p:spPr>
          <a:xfrm>
            <a:off x="6667500" y="2135711"/>
            <a:ext cx="2637064" cy="290866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Rektangel: rundade hörn 37">
            <a:extLst>
              <a:ext uri="{FF2B5EF4-FFF2-40B4-BE49-F238E27FC236}">
                <a16:creationId xmlns:a16="http://schemas.microsoft.com/office/drawing/2014/main" id="{035313CB-B4B6-A39B-F9A5-08755CF8ED31}"/>
              </a:ext>
            </a:extLst>
          </p:cNvPr>
          <p:cNvSpPr/>
          <p:nvPr/>
        </p:nvSpPr>
        <p:spPr>
          <a:xfrm>
            <a:off x="9591675" y="2135711"/>
            <a:ext cx="1528445" cy="290866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Rektangel: rundade hörn 41">
            <a:extLst>
              <a:ext uri="{FF2B5EF4-FFF2-40B4-BE49-F238E27FC236}">
                <a16:creationId xmlns:a16="http://schemas.microsoft.com/office/drawing/2014/main" id="{C471839E-7290-8D40-2F1E-A32EE672B650}"/>
              </a:ext>
            </a:extLst>
          </p:cNvPr>
          <p:cNvSpPr/>
          <p:nvPr/>
        </p:nvSpPr>
        <p:spPr>
          <a:xfrm>
            <a:off x="4496889" y="2135710"/>
            <a:ext cx="1927534" cy="290866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panose="020F0502020204030204"/>
                <a:ea typeface="+mn-ea"/>
                <a:cs typeface="+mn-cs"/>
              </a:rPr>
              <a:t>Jesper Karlsson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Rektangel: rundade hörn 48">
            <a:extLst>
              <a:ext uri="{FF2B5EF4-FFF2-40B4-BE49-F238E27FC236}">
                <a16:creationId xmlns:a16="http://schemas.microsoft.com/office/drawing/2014/main" id="{7DEFDF55-5B5E-2A81-1BCF-F3C5109D6D32}"/>
              </a:ext>
            </a:extLst>
          </p:cNvPr>
          <p:cNvSpPr/>
          <p:nvPr/>
        </p:nvSpPr>
        <p:spPr>
          <a:xfrm>
            <a:off x="828674" y="2135711"/>
            <a:ext cx="3307763" cy="3350689"/>
          </a:xfrm>
          <a:prstGeom prst="roundRect">
            <a:avLst>
              <a:gd name="adj" fmla="val 11100"/>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Huvudsamordnare       Stödcoach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panose="020F0502020204030204"/>
                <a:ea typeface="+mn-ea"/>
                <a:cs typeface="+mn-cs"/>
              </a:rPr>
              <a:t>Andreas Holmgren           Lijin Zhou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panose="020F0502020204030204"/>
                <a:ea typeface="+mn-ea"/>
                <a:cs typeface="+mn-cs"/>
              </a:rPr>
              <a:t>Kontakt: Andreas.holmgren@treano.se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4" name="Bildobjekt 53">
            <a:extLst>
              <a:ext uri="{FF2B5EF4-FFF2-40B4-BE49-F238E27FC236}">
                <a16:creationId xmlns:a16="http://schemas.microsoft.com/office/drawing/2014/main" id="{94E40A6F-5B1C-A9A7-493B-422029DF6E67}"/>
              </a:ext>
            </a:extLst>
          </p:cNvPr>
          <p:cNvPicPr>
            <a:picLocks noChangeAspect="1"/>
          </p:cNvPicPr>
          <p:nvPr/>
        </p:nvPicPr>
        <p:blipFill>
          <a:blip r:embed="rId3"/>
          <a:stretch>
            <a:fillRect/>
          </a:stretch>
        </p:blipFill>
        <p:spPr>
          <a:xfrm>
            <a:off x="4838699" y="2543995"/>
            <a:ext cx="1315811" cy="1644764"/>
          </a:xfrm>
          <a:prstGeom prst="rect">
            <a:avLst/>
          </a:prstGeom>
        </p:spPr>
      </p:pic>
      <p:pic>
        <p:nvPicPr>
          <p:cNvPr id="62" name="Bildobjekt 61" descr="Andreas Holmgren">
            <a:extLst>
              <a:ext uri="{FF2B5EF4-FFF2-40B4-BE49-F238E27FC236}">
                <a16:creationId xmlns:a16="http://schemas.microsoft.com/office/drawing/2014/main" id="{D558496B-D3C8-9CD4-D236-355F88708E5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511" y="2597115"/>
            <a:ext cx="1543057" cy="1543057"/>
          </a:xfrm>
          <a:prstGeom prst="rect">
            <a:avLst/>
          </a:prstGeom>
          <a:noFill/>
          <a:ln>
            <a:noFill/>
          </a:ln>
        </p:spPr>
      </p:pic>
      <p:pic>
        <p:nvPicPr>
          <p:cNvPr id="63" name="Bildobjekt 62">
            <a:extLst>
              <a:ext uri="{FF2B5EF4-FFF2-40B4-BE49-F238E27FC236}">
                <a16:creationId xmlns:a16="http://schemas.microsoft.com/office/drawing/2014/main" id="{E5B7A600-8721-D073-6799-1164F290BA12}"/>
              </a:ext>
            </a:extLst>
          </p:cNvPr>
          <p:cNvPicPr>
            <a:picLocks noChangeAspect="1"/>
          </p:cNvPicPr>
          <p:nvPr/>
        </p:nvPicPr>
        <p:blipFill>
          <a:blip r:embed="rId5"/>
          <a:stretch>
            <a:fillRect/>
          </a:stretch>
        </p:blipFill>
        <p:spPr>
          <a:xfrm>
            <a:off x="6953250" y="2295136"/>
            <a:ext cx="819264" cy="362001"/>
          </a:xfrm>
          <a:prstGeom prst="rect">
            <a:avLst/>
          </a:prstGeom>
        </p:spPr>
      </p:pic>
      <p:pic>
        <p:nvPicPr>
          <p:cNvPr id="64" name="Bildobjekt 63">
            <a:extLst>
              <a:ext uri="{FF2B5EF4-FFF2-40B4-BE49-F238E27FC236}">
                <a16:creationId xmlns:a16="http://schemas.microsoft.com/office/drawing/2014/main" id="{895B8494-C0B9-378D-6600-2B08D2372350}"/>
              </a:ext>
            </a:extLst>
          </p:cNvPr>
          <p:cNvPicPr>
            <a:picLocks noChangeAspect="1"/>
          </p:cNvPicPr>
          <p:nvPr/>
        </p:nvPicPr>
        <p:blipFill>
          <a:blip r:embed="rId6"/>
          <a:stretch>
            <a:fillRect/>
          </a:stretch>
        </p:blipFill>
        <p:spPr>
          <a:xfrm>
            <a:off x="7945549" y="2320766"/>
            <a:ext cx="1185979" cy="291412"/>
          </a:xfrm>
          <a:prstGeom prst="rect">
            <a:avLst/>
          </a:prstGeom>
        </p:spPr>
      </p:pic>
      <p:pic>
        <p:nvPicPr>
          <p:cNvPr id="65" name="Bildobjekt 64">
            <a:extLst>
              <a:ext uri="{FF2B5EF4-FFF2-40B4-BE49-F238E27FC236}">
                <a16:creationId xmlns:a16="http://schemas.microsoft.com/office/drawing/2014/main" id="{9E16FF66-100F-BE02-CA90-F191E9D932E8}"/>
              </a:ext>
            </a:extLst>
          </p:cNvPr>
          <p:cNvPicPr>
            <a:picLocks noChangeAspect="1"/>
          </p:cNvPicPr>
          <p:nvPr/>
        </p:nvPicPr>
        <p:blipFill>
          <a:blip r:embed="rId7"/>
          <a:stretch>
            <a:fillRect/>
          </a:stretch>
        </p:blipFill>
        <p:spPr>
          <a:xfrm>
            <a:off x="6953250" y="2792038"/>
            <a:ext cx="1440180" cy="311928"/>
          </a:xfrm>
          <a:prstGeom prst="rect">
            <a:avLst/>
          </a:prstGeom>
        </p:spPr>
      </p:pic>
      <p:pic>
        <p:nvPicPr>
          <p:cNvPr id="66" name="Bildobjekt 65">
            <a:extLst>
              <a:ext uri="{FF2B5EF4-FFF2-40B4-BE49-F238E27FC236}">
                <a16:creationId xmlns:a16="http://schemas.microsoft.com/office/drawing/2014/main" id="{197833AA-19B5-26B3-BD8A-17BF15877C76}"/>
              </a:ext>
            </a:extLst>
          </p:cNvPr>
          <p:cNvPicPr>
            <a:picLocks noChangeAspect="1"/>
          </p:cNvPicPr>
          <p:nvPr/>
        </p:nvPicPr>
        <p:blipFill>
          <a:blip r:embed="rId8"/>
          <a:stretch>
            <a:fillRect/>
          </a:stretch>
        </p:blipFill>
        <p:spPr>
          <a:xfrm>
            <a:off x="6953250" y="3235918"/>
            <a:ext cx="1219201" cy="312421"/>
          </a:xfrm>
          <a:prstGeom prst="rect">
            <a:avLst/>
          </a:prstGeom>
        </p:spPr>
      </p:pic>
      <p:pic>
        <p:nvPicPr>
          <p:cNvPr id="67" name="Bildobjekt 66">
            <a:extLst>
              <a:ext uri="{FF2B5EF4-FFF2-40B4-BE49-F238E27FC236}">
                <a16:creationId xmlns:a16="http://schemas.microsoft.com/office/drawing/2014/main" id="{F11ACBD7-66E5-71E0-F087-9062F9F648FA}"/>
              </a:ext>
            </a:extLst>
          </p:cNvPr>
          <p:cNvPicPr>
            <a:picLocks noChangeAspect="1"/>
          </p:cNvPicPr>
          <p:nvPr/>
        </p:nvPicPr>
        <p:blipFill>
          <a:blip r:embed="rId9"/>
          <a:stretch>
            <a:fillRect/>
          </a:stretch>
        </p:blipFill>
        <p:spPr>
          <a:xfrm>
            <a:off x="6958609" y="3689573"/>
            <a:ext cx="2197684" cy="311929"/>
          </a:xfrm>
          <a:prstGeom prst="rect">
            <a:avLst/>
          </a:prstGeom>
        </p:spPr>
      </p:pic>
      <p:pic>
        <p:nvPicPr>
          <p:cNvPr id="68" name="Bildobjekt 67">
            <a:extLst>
              <a:ext uri="{FF2B5EF4-FFF2-40B4-BE49-F238E27FC236}">
                <a16:creationId xmlns:a16="http://schemas.microsoft.com/office/drawing/2014/main" id="{03A13D1D-A992-06B5-829F-A646FE877A8F}"/>
              </a:ext>
            </a:extLst>
          </p:cNvPr>
          <p:cNvPicPr>
            <a:picLocks noChangeAspect="1"/>
          </p:cNvPicPr>
          <p:nvPr/>
        </p:nvPicPr>
        <p:blipFill>
          <a:blip r:embed="rId10"/>
          <a:stretch>
            <a:fillRect/>
          </a:stretch>
        </p:blipFill>
        <p:spPr>
          <a:xfrm>
            <a:off x="9845121" y="2490738"/>
            <a:ext cx="1057423" cy="457264"/>
          </a:xfrm>
          <a:prstGeom prst="rect">
            <a:avLst/>
          </a:prstGeom>
        </p:spPr>
      </p:pic>
      <p:pic>
        <p:nvPicPr>
          <p:cNvPr id="69" name="Bildobjekt 68">
            <a:extLst>
              <a:ext uri="{FF2B5EF4-FFF2-40B4-BE49-F238E27FC236}">
                <a16:creationId xmlns:a16="http://schemas.microsoft.com/office/drawing/2014/main" id="{CE2897FC-6F30-4160-E3E9-AEF2840603AC}"/>
              </a:ext>
            </a:extLst>
          </p:cNvPr>
          <p:cNvPicPr>
            <a:picLocks noChangeAspect="1"/>
          </p:cNvPicPr>
          <p:nvPr/>
        </p:nvPicPr>
        <p:blipFill>
          <a:blip r:embed="rId11"/>
          <a:stretch>
            <a:fillRect/>
          </a:stretch>
        </p:blipFill>
        <p:spPr>
          <a:xfrm>
            <a:off x="6964862" y="4123239"/>
            <a:ext cx="1192530" cy="361199"/>
          </a:xfrm>
          <a:prstGeom prst="rect">
            <a:avLst/>
          </a:prstGeom>
        </p:spPr>
      </p:pic>
      <p:pic>
        <p:nvPicPr>
          <p:cNvPr id="70" name="Bildobjekt 69">
            <a:extLst>
              <a:ext uri="{FF2B5EF4-FFF2-40B4-BE49-F238E27FC236}">
                <a16:creationId xmlns:a16="http://schemas.microsoft.com/office/drawing/2014/main" id="{7CF50604-A7A7-D217-AC26-AF4C2E97C966}"/>
              </a:ext>
            </a:extLst>
          </p:cNvPr>
          <p:cNvPicPr>
            <a:picLocks noChangeAspect="1"/>
          </p:cNvPicPr>
          <p:nvPr/>
        </p:nvPicPr>
        <p:blipFill>
          <a:blip r:embed="rId12"/>
          <a:stretch>
            <a:fillRect/>
          </a:stretch>
        </p:blipFill>
        <p:spPr>
          <a:xfrm>
            <a:off x="4714331" y="4598738"/>
            <a:ext cx="1440180" cy="341491"/>
          </a:xfrm>
          <a:prstGeom prst="rect">
            <a:avLst/>
          </a:prstGeom>
        </p:spPr>
      </p:pic>
      <p:pic>
        <p:nvPicPr>
          <p:cNvPr id="71" name="Bildobjekt 70">
            <a:extLst>
              <a:ext uri="{FF2B5EF4-FFF2-40B4-BE49-F238E27FC236}">
                <a16:creationId xmlns:a16="http://schemas.microsoft.com/office/drawing/2014/main" id="{F57A30E7-4CEE-A6E0-C950-FF7CD3E71963}"/>
              </a:ext>
            </a:extLst>
          </p:cNvPr>
          <p:cNvPicPr>
            <a:picLocks noChangeAspect="1"/>
          </p:cNvPicPr>
          <p:nvPr/>
        </p:nvPicPr>
        <p:blipFill>
          <a:blip r:embed="rId13"/>
          <a:stretch>
            <a:fillRect/>
          </a:stretch>
        </p:blipFill>
        <p:spPr>
          <a:xfrm>
            <a:off x="1760924" y="5087922"/>
            <a:ext cx="1505160" cy="304843"/>
          </a:xfrm>
          <a:prstGeom prst="rect">
            <a:avLst/>
          </a:prstGeom>
        </p:spPr>
      </p:pic>
      <p:pic>
        <p:nvPicPr>
          <p:cNvPr id="73" name="Bildobjekt 72">
            <a:extLst>
              <a:ext uri="{FF2B5EF4-FFF2-40B4-BE49-F238E27FC236}">
                <a16:creationId xmlns:a16="http://schemas.microsoft.com/office/drawing/2014/main" id="{394A8E0D-3FE8-5835-E3AD-2A85B464CD31}"/>
              </a:ext>
            </a:extLst>
          </p:cNvPr>
          <p:cNvPicPr>
            <a:picLocks noChangeAspect="1"/>
          </p:cNvPicPr>
          <p:nvPr/>
        </p:nvPicPr>
        <p:blipFill>
          <a:blip r:embed="rId14"/>
          <a:stretch>
            <a:fillRect/>
          </a:stretch>
        </p:blipFill>
        <p:spPr>
          <a:xfrm>
            <a:off x="1950907" y="1519545"/>
            <a:ext cx="1228896" cy="571580"/>
          </a:xfrm>
          <a:prstGeom prst="rect">
            <a:avLst/>
          </a:prstGeom>
        </p:spPr>
      </p:pic>
      <p:sp>
        <p:nvSpPr>
          <p:cNvPr id="75" name="Rektangel: rundade hörn 74">
            <a:extLst>
              <a:ext uri="{FF2B5EF4-FFF2-40B4-BE49-F238E27FC236}">
                <a16:creationId xmlns:a16="http://schemas.microsoft.com/office/drawing/2014/main" id="{95662E54-9E4A-068B-9414-722BF81C6F34}"/>
              </a:ext>
            </a:extLst>
          </p:cNvPr>
          <p:cNvSpPr/>
          <p:nvPr/>
        </p:nvSpPr>
        <p:spPr>
          <a:xfrm>
            <a:off x="4772024" y="6265282"/>
            <a:ext cx="3515531" cy="52020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Samarbetsavtal (kunskap, kvalitet):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LFM30 – Coacher  </a:t>
            </a:r>
          </a:p>
        </p:txBody>
      </p:sp>
      <p:sp>
        <p:nvSpPr>
          <p:cNvPr id="76" name="Rektangel: rundade hörn 75">
            <a:extLst>
              <a:ext uri="{FF2B5EF4-FFF2-40B4-BE49-F238E27FC236}">
                <a16:creationId xmlns:a16="http://schemas.microsoft.com/office/drawing/2014/main" id="{69F99454-881D-9794-A9AA-AEDCF587BC07}"/>
              </a:ext>
            </a:extLst>
          </p:cNvPr>
          <p:cNvSpPr/>
          <p:nvPr/>
        </p:nvSpPr>
        <p:spPr>
          <a:xfrm>
            <a:off x="476250" y="6265282"/>
            <a:ext cx="4008273" cy="52020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Samarbetsavtal (samverkan, pro Bono): LFM30 – </a:t>
            </a:r>
            <a:r>
              <a:rPr kumimoji="0" lang="sv-SE" sz="1600" b="0" i="0" u="none" strike="noStrike" kern="1200" cap="none" spc="0" normalizeH="0" baseline="0" noProof="0" err="1">
                <a:ln>
                  <a:noFill/>
                </a:ln>
                <a:solidFill>
                  <a:prstClr val="black"/>
                </a:solidFill>
                <a:effectLst/>
                <a:uLnTx/>
                <a:uFillTx/>
                <a:latin typeface="Calibri" panose="020F0502020204030204"/>
                <a:ea typeface="+mn-ea"/>
                <a:cs typeface="+mn-cs"/>
              </a:rPr>
              <a:t>AcadeMedia</a:t>
            </a: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 (KYH) – Treano </a:t>
            </a:r>
          </a:p>
        </p:txBody>
      </p:sp>
      <p:sp>
        <p:nvSpPr>
          <p:cNvPr id="77" name="Rektangel: rundade hörn 76">
            <a:extLst>
              <a:ext uri="{FF2B5EF4-FFF2-40B4-BE49-F238E27FC236}">
                <a16:creationId xmlns:a16="http://schemas.microsoft.com/office/drawing/2014/main" id="{1A1EB6DF-EE34-C2F2-D2F0-567D1F4C3047}"/>
              </a:ext>
            </a:extLst>
          </p:cNvPr>
          <p:cNvSpPr/>
          <p:nvPr/>
        </p:nvSpPr>
        <p:spPr>
          <a:xfrm>
            <a:off x="8492171" y="6255411"/>
            <a:ext cx="3138551" cy="52020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panose="020F0502020204030204"/>
                <a:ea typeface="+mn-ea"/>
                <a:cs typeface="+mn-cs"/>
              </a:rPr>
              <a:t>Samarbetsavtal (ekonomi):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err="1">
                <a:ln>
                  <a:noFill/>
                </a:ln>
                <a:solidFill>
                  <a:prstClr val="white"/>
                </a:solidFill>
                <a:effectLst/>
                <a:uLnTx/>
                <a:uFillTx/>
                <a:latin typeface="Calibri" panose="020F0502020204030204"/>
                <a:ea typeface="+mn-ea"/>
                <a:cs typeface="+mn-cs"/>
              </a:rPr>
              <a:t>AcadeMedia</a:t>
            </a:r>
            <a:r>
              <a:rPr kumimoji="0" lang="sv-SE" sz="1600" b="0" i="0" u="none" strike="noStrike" kern="1200" cap="none" spc="0" normalizeH="0" baseline="0" noProof="0">
                <a:ln>
                  <a:noFill/>
                </a:ln>
                <a:solidFill>
                  <a:prstClr val="white"/>
                </a:solidFill>
                <a:effectLst/>
                <a:uLnTx/>
                <a:uFillTx/>
                <a:latin typeface="Calibri" panose="020F0502020204030204"/>
                <a:ea typeface="+mn-ea"/>
                <a:cs typeface="+mn-cs"/>
              </a:rPr>
              <a:t> (KYH) – Coacher  </a:t>
            </a:r>
          </a:p>
        </p:txBody>
      </p:sp>
      <p:sp>
        <p:nvSpPr>
          <p:cNvPr id="80" name="Platshållare för text 2">
            <a:extLst>
              <a:ext uri="{FF2B5EF4-FFF2-40B4-BE49-F238E27FC236}">
                <a16:creationId xmlns:a16="http://schemas.microsoft.com/office/drawing/2014/main" id="{58FDB65C-81FF-CB11-05F0-89054E7F1096}"/>
              </a:ext>
            </a:extLst>
          </p:cNvPr>
          <p:cNvSpPr txBox="1">
            <a:spLocks/>
          </p:cNvSpPr>
          <p:nvPr/>
        </p:nvSpPr>
        <p:spPr>
          <a:xfrm>
            <a:off x="7143749" y="1043598"/>
            <a:ext cx="1616597" cy="640079"/>
          </a:xfrm>
          <a:prstGeom prst="rect">
            <a:avLst/>
          </a:prstGeom>
        </p:spPr>
        <p:txBody>
          <a:bodyPr vert="horz" lIns="91440" tIns="45720" rIns="91440" bIns="45720" rtlCol="0" anchor="ctr"/>
          <a:lstStyle>
            <a:defPPr>
              <a:defRPr lang="sv-S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Gästcoacher</a:t>
            </a:r>
            <a:endParaRPr kumimoji="0" lang="sv-SE" sz="12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Platshållare för text 2">
            <a:extLst>
              <a:ext uri="{FF2B5EF4-FFF2-40B4-BE49-F238E27FC236}">
                <a16:creationId xmlns:a16="http://schemas.microsoft.com/office/drawing/2014/main" id="{4B052236-6225-0555-68AA-B5387458C9F9}"/>
              </a:ext>
            </a:extLst>
          </p:cNvPr>
          <p:cNvSpPr txBox="1">
            <a:spLocks/>
          </p:cNvSpPr>
          <p:nvPr/>
        </p:nvSpPr>
        <p:spPr>
          <a:xfrm>
            <a:off x="9489849" y="1181082"/>
            <a:ext cx="3594916" cy="6400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Lokal facilitator</a:t>
            </a:r>
          </a:p>
        </p:txBody>
      </p:sp>
      <p:sp>
        <p:nvSpPr>
          <p:cNvPr id="82" name="Platshållare för text 2">
            <a:extLst>
              <a:ext uri="{FF2B5EF4-FFF2-40B4-BE49-F238E27FC236}">
                <a16:creationId xmlns:a16="http://schemas.microsoft.com/office/drawing/2014/main" id="{5904D95D-67AC-63A8-DECE-21CD12846D45}"/>
              </a:ext>
            </a:extLst>
          </p:cNvPr>
          <p:cNvSpPr txBox="1">
            <a:spLocks/>
          </p:cNvSpPr>
          <p:nvPr/>
        </p:nvSpPr>
        <p:spPr>
          <a:xfrm>
            <a:off x="4703165" y="1181083"/>
            <a:ext cx="1516660" cy="6400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Huvudcoach</a:t>
            </a:r>
          </a:p>
        </p:txBody>
      </p:sp>
      <p:sp>
        <p:nvSpPr>
          <p:cNvPr id="83" name="Platshållare för text 2">
            <a:extLst>
              <a:ext uri="{FF2B5EF4-FFF2-40B4-BE49-F238E27FC236}">
                <a16:creationId xmlns:a16="http://schemas.microsoft.com/office/drawing/2014/main" id="{E572E753-3A8D-470C-C402-2C8C4921D356}"/>
              </a:ext>
            </a:extLst>
          </p:cNvPr>
          <p:cNvSpPr txBox="1">
            <a:spLocks/>
          </p:cNvSpPr>
          <p:nvPr/>
        </p:nvSpPr>
        <p:spPr>
          <a:xfrm>
            <a:off x="1552575" y="1169333"/>
            <a:ext cx="2185852" cy="6400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Huvudsamordnare</a:t>
            </a:r>
          </a:p>
        </p:txBody>
      </p:sp>
      <p:pic>
        <p:nvPicPr>
          <p:cNvPr id="5" name="Bildobjekt 4">
            <a:extLst>
              <a:ext uri="{FF2B5EF4-FFF2-40B4-BE49-F238E27FC236}">
                <a16:creationId xmlns:a16="http://schemas.microsoft.com/office/drawing/2014/main" id="{60947A1F-2359-DD50-4F87-4E4C27E2AAB1}"/>
              </a:ext>
            </a:extLst>
          </p:cNvPr>
          <p:cNvPicPr>
            <a:picLocks noChangeAspect="1"/>
          </p:cNvPicPr>
          <p:nvPr/>
        </p:nvPicPr>
        <p:blipFill>
          <a:blip r:embed="rId15">
            <a:extLst>
              <a:ext uri="{28A0092B-C50C-407E-A947-70E740481C1C}">
                <a14:useLocalDpi xmlns:a14="http://schemas.microsoft.com/office/drawing/2010/main" val="0"/>
              </a:ext>
            </a:extLst>
          </a:blip>
          <a:srcRect l="17940" t="-1" r="17835" b="39536"/>
          <a:stretch>
            <a:fillRect/>
          </a:stretch>
        </p:blipFill>
        <p:spPr>
          <a:xfrm>
            <a:off x="2645054" y="2602225"/>
            <a:ext cx="1360520" cy="1543057"/>
          </a:xfrm>
          <a:prstGeom prst="rect">
            <a:avLst/>
          </a:prstGeom>
        </p:spPr>
      </p:pic>
      <p:sp>
        <p:nvSpPr>
          <p:cNvPr id="2" name="Rubrik 7">
            <a:extLst>
              <a:ext uri="{FF2B5EF4-FFF2-40B4-BE49-F238E27FC236}">
                <a16:creationId xmlns:a16="http://schemas.microsoft.com/office/drawing/2014/main" id="{A6A8B043-5FD7-13C8-3909-F94F6A986D01}"/>
              </a:ext>
            </a:extLst>
          </p:cNvPr>
          <p:cNvSpPr txBox="1">
            <a:spLocks/>
          </p:cNvSpPr>
          <p:nvPr/>
        </p:nvSpPr>
        <p:spPr>
          <a:xfrm>
            <a:off x="527381" y="217917"/>
            <a:ext cx="1134076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a:ln>
                  <a:noFill/>
                </a:ln>
                <a:solidFill>
                  <a:srgbClr val="002060"/>
                </a:solidFill>
                <a:effectLst/>
                <a:uLnTx/>
                <a:uFillTx/>
                <a:latin typeface="Futura PT" panose="020B0502020204020303" pitchFamily="34" charset="0"/>
                <a:ea typeface="Tahoma" panose="020B0604030504040204" pitchFamily="34" charset="0"/>
                <a:cs typeface="Tahoma" panose="020B0604030504040204" pitchFamily="34" charset="0"/>
              </a:rPr>
              <a:t>Organisation – för denna Klimatberäkningsstuga</a:t>
            </a:r>
          </a:p>
        </p:txBody>
      </p:sp>
      <p:sp>
        <p:nvSpPr>
          <p:cNvPr id="3" name="Rektangel 2">
            <a:extLst>
              <a:ext uri="{FF2B5EF4-FFF2-40B4-BE49-F238E27FC236}">
                <a16:creationId xmlns:a16="http://schemas.microsoft.com/office/drawing/2014/main" id="{A0A243D3-5C31-3BFA-600C-F0370DE70F21}"/>
              </a:ext>
            </a:extLst>
          </p:cNvPr>
          <p:cNvSpPr/>
          <p:nvPr/>
        </p:nvSpPr>
        <p:spPr>
          <a:xfrm>
            <a:off x="3126740" y="3843020"/>
            <a:ext cx="248920" cy="73660"/>
          </a:xfrm>
          <a:prstGeom prst="rect">
            <a:avLst/>
          </a:prstGeom>
          <a:solidFill>
            <a:srgbClr val="282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874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27" grpId="0" animBg="1"/>
      <p:bldP spid="30" grpId="0" animBg="1"/>
      <p:bldP spid="75" grpId="0" animBg="1"/>
      <p:bldP spid="76" grpId="0" animBg="1"/>
      <p:bldP spid="7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2A858-39A5-D123-528A-107594F6D172}"/>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57D00146-684D-ACB6-83D3-065A4F34A1B9}"/>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AD6AD413-CB5C-E7B7-7E11-560006C8CAB3}"/>
              </a:ext>
            </a:extLst>
          </p:cNvPr>
          <p:cNvSpPr>
            <a:spLocks noGrp="1"/>
          </p:cNvSpPr>
          <p:nvPr>
            <p:ph type="ctrTitle"/>
          </p:nvPr>
        </p:nvSpPr>
        <p:spPr>
          <a:xfrm>
            <a:off x="2771775" y="1892453"/>
            <a:ext cx="7181850" cy="2088232"/>
          </a:xfrm>
        </p:spPr>
        <p:txBody>
          <a:bodyPr>
            <a:normAutofit/>
          </a:bodyPr>
          <a:lstStyle/>
          <a:p>
            <a:pPr algn="ctr"/>
            <a:r>
              <a:rPr lang="sv-SE" sz="3000">
                <a:solidFill>
                  <a:schemeClr val="bg2"/>
                </a:solidFill>
              </a:rPr>
              <a:t>Översikt klimatberäkning av byggnad: Nyproduktion och ROT</a:t>
            </a:r>
            <a:endParaRPr lang="en-SE" sz="3000">
              <a:solidFill>
                <a:schemeClr val="bg2"/>
              </a:solidFill>
            </a:endParaRPr>
          </a:p>
        </p:txBody>
      </p:sp>
    </p:spTree>
    <p:extLst>
      <p:ext uri="{BB962C8B-B14F-4D97-AF65-F5344CB8AC3E}">
        <p14:creationId xmlns:p14="http://schemas.microsoft.com/office/powerpoint/2010/main" val="904517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D1A9A-2C88-FB20-5049-9D38D19AA9D4}"/>
            </a:ext>
          </a:extLst>
        </p:cNvPr>
        <p:cNvGrpSpPr/>
        <p:nvPr/>
      </p:nvGrpSpPr>
      <p:grpSpPr>
        <a:xfrm>
          <a:off x="0" y="0"/>
          <a:ext cx="0" cy="0"/>
          <a:chOff x="0" y="0"/>
          <a:chExt cx="0" cy="0"/>
        </a:xfrm>
      </p:grpSpPr>
      <p:sp>
        <p:nvSpPr>
          <p:cNvPr id="16" name="Rubrik 7">
            <a:extLst>
              <a:ext uri="{FF2B5EF4-FFF2-40B4-BE49-F238E27FC236}">
                <a16:creationId xmlns:a16="http://schemas.microsoft.com/office/drawing/2014/main" id="{7F26F958-9A18-DFB5-58FA-5ABE8B8BA9F5}"/>
              </a:ext>
            </a:extLst>
          </p:cNvPr>
          <p:cNvSpPr txBox="1">
            <a:spLocks/>
          </p:cNvSpPr>
          <p:nvPr/>
        </p:nvSpPr>
        <p:spPr>
          <a:xfrm>
            <a:off x="1062621" y="4524913"/>
            <a:ext cx="9863553"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pic>
        <p:nvPicPr>
          <p:cNvPr id="17" name="Bildobjekt 16">
            <a:extLst>
              <a:ext uri="{FF2B5EF4-FFF2-40B4-BE49-F238E27FC236}">
                <a16:creationId xmlns:a16="http://schemas.microsoft.com/office/drawing/2014/main" id="{05082E33-E6A1-2F23-2068-47C348931AD6}"/>
              </a:ext>
            </a:extLst>
          </p:cNvPr>
          <p:cNvPicPr/>
          <p:nvPr/>
        </p:nvPicPr>
        <p:blipFill>
          <a:blip r:embed="rId3"/>
          <a:stretch>
            <a:fillRect/>
          </a:stretch>
        </p:blipFill>
        <p:spPr>
          <a:xfrm>
            <a:off x="1803873" y="2204864"/>
            <a:ext cx="8784976" cy="2448272"/>
          </a:xfrm>
          <a:prstGeom prst="rect">
            <a:avLst/>
          </a:prstGeom>
          <a:ln>
            <a:noFill/>
          </a:ln>
        </p:spPr>
      </p:pic>
      <p:sp>
        <p:nvSpPr>
          <p:cNvPr id="18" name="Rectangle 2">
            <a:extLst>
              <a:ext uri="{FF2B5EF4-FFF2-40B4-BE49-F238E27FC236}">
                <a16:creationId xmlns:a16="http://schemas.microsoft.com/office/drawing/2014/main" id="{71DCB5F2-F090-413E-8C05-579125284A6B}"/>
              </a:ext>
            </a:extLst>
          </p:cNvPr>
          <p:cNvSpPr/>
          <p:nvPr/>
        </p:nvSpPr>
        <p:spPr>
          <a:xfrm>
            <a:off x="3514859" y="4081093"/>
            <a:ext cx="4031369" cy="473886"/>
          </a:xfrm>
          <a:prstGeom prst="rect">
            <a:avLst/>
          </a:prstGeom>
          <a:solidFill>
            <a:schemeClr val="accent5">
              <a:lumMod val="20000"/>
              <a:lumOff val="80000"/>
            </a:schemeClr>
          </a:solidFill>
          <a:ln w="38100">
            <a:solidFill>
              <a:srgbClr val="92D050"/>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1. Klimatberäkna</a:t>
            </a:r>
          </a:p>
        </p:txBody>
      </p:sp>
      <p:sp>
        <p:nvSpPr>
          <p:cNvPr id="19" name="Rectangle 3">
            <a:extLst>
              <a:ext uri="{FF2B5EF4-FFF2-40B4-BE49-F238E27FC236}">
                <a16:creationId xmlns:a16="http://schemas.microsoft.com/office/drawing/2014/main" id="{A7735A8A-5393-8905-B96A-58E258CAEA07}"/>
              </a:ext>
            </a:extLst>
          </p:cNvPr>
          <p:cNvSpPr/>
          <p:nvPr/>
        </p:nvSpPr>
        <p:spPr>
          <a:xfrm>
            <a:off x="4042141" y="3479854"/>
            <a:ext cx="3496301"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lumMod val="75000"/>
                  </a:prstClr>
                </a:solidFill>
                <a:effectLst/>
                <a:uLnTx/>
                <a:uFillTx/>
                <a:latin typeface="Calibri" panose="020F0502020204030204"/>
                <a:ea typeface="+mn-ea"/>
                <a:cs typeface="+mn-cs"/>
              </a:rPr>
              <a:t>2. Klimatförbättra</a:t>
            </a:r>
          </a:p>
        </p:txBody>
      </p:sp>
      <p:sp>
        <p:nvSpPr>
          <p:cNvPr id="20" name="Rectangle 5">
            <a:extLst>
              <a:ext uri="{FF2B5EF4-FFF2-40B4-BE49-F238E27FC236}">
                <a16:creationId xmlns:a16="http://schemas.microsoft.com/office/drawing/2014/main" id="{A3D94892-B294-741B-9714-755A78E0B0EA}"/>
              </a:ext>
            </a:extLst>
          </p:cNvPr>
          <p:cNvSpPr/>
          <p:nvPr/>
        </p:nvSpPr>
        <p:spPr>
          <a:xfrm>
            <a:off x="4569423" y="2857455"/>
            <a:ext cx="2981260"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lumMod val="75000"/>
                  </a:prstClr>
                </a:solidFill>
                <a:effectLst/>
                <a:uLnTx/>
                <a:uFillTx/>
                <a:latin typeface="Calibri" panose="020F0502020204030204"/>
                <a:ea typeface="+mn-ea"/>
                <a:cs typeface="+mn-cs"/>
              </a:rPr>
              <a:t>3. Klimatoptimera</a:t>
            </a:r>
          </a:p>
        </p:txBody>
      </p:sp>
      <p:sp>
        <p:nvSpPr>
          <p:cNvPr id="21" name="Rectangle 6">
            <a:extLst>
              <a:ext uri="{FF2B5EF4-FFF2-40B4-BE49-F238E27FC236}">
                <a16:creationId xmlns:a16="http://schemas.microsoft.com/office/drawing/2014/main" id="{AD7A8583-5172-4761-2070-3BBBA8CB713C}"/>
              </a:ext>
            </a:extLst>
          </p:cNvPr>
          <p:cNvSpPr/>
          <p:nvPr/>
        </p:nvSpPr>
        <p:spPr>
          <a:xfrm>
            <a:off x="5103379" y="2276771"/>
            <a:ext cx="2433953"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lumMod val="75000"/>
                  </a:prstClr>
                </a:solidFill>
                <a:effectLst/>
                <a:uLnTx/>
                <a:uFillTx/>
                <a:latin typeface="Calibri" panose="020F0502020204030204"/>
                <a:ea typeface="+mn-ea"/>
                <a:cs typeface="+mn-cs"/>
              </a:rPr>
              <a:t>4. Klimatbalansera</a:t>
            </a:r>
          </a:p>
        </p:txBody>
      </p:sp>
      <p:sp>
        <p:nvSpPr>
          <p:cNvPr id="22" name="Rectangle 7">
            <a:extLst>
              <a:ext uri="{FF2B5EF4-FFF2-40B4-BE49-F238E27FC236}">
                <a16:creationId xmlns:a16="http://schemas.microsoft.com/office/drawing/2014/main" id="{3692308E-0B6D-605F-27E4-363FCFE24273}"/>
              </a:ext>
            </a:extLst>
          </p:cNvPr>
          <p:cNvSpPr/>
          <p:nvPr/>
        </p:nvSpPr>
        <p:spPr>
          <a:xfrm>
            <a:off x="8500681" y="4081093"/>
            <a:ext cx="2502914" cy="473886"/>
          </a:xfrm>
          <a:prstGeom prst="rect">
            <a:avLst/>
          </a:prstGeom>
          <a:solidFill>
            <a:schemeClr val="accent5">
              <a:lumMod val="20000"/>
              <a:lumOff val="80000"/>
            </a:schemeClr>
          </a:solidFill>
          <a:ln w="38100">
            <a:solidFill>
              <a:srgbClr val="92D050"/>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5. Löpande kontrollera</a:t>
            </a:r>
          </a:p>
        </p:txBody>
      </p:sp>
      <p:sp>
        <p:nvSpPr>
          <p:cNvPr id="23" name="Rectangle 8">
            <a:extLst>
              <a:ext uri="{FF2B5EF4-FFF2-40B4-BE49-F238E27FC236}">
                <a16:creationId xmlns:a16="http://schemas.microsoft.com/office/drawing/2014/main" id="{0CD8105D-D371-56F2-8657-0EB7B61BF922}"/>
              </a:ext>
            </a:extLst>
          </p:cNvPr>
          <p:cNvSpPr/>
          <p:nvPr/>
        </p:nvSpPr>
        <p:spPr>
          <a:xfrm>
            <a:off x="3000927" y="4692924"/>
            <a:ext cx="4543082"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lumMod val="75000"/>
                  </a:prstClr>
                </a:solidFill>
                <a:effectLst/>
                <a:uLnTx/>
                <a:uFillTx/>
                <a:latin typeface="Calibri" panose="020F0502020204030204"/>
                <a:ea typeface="+mn-ea"/>
                <a:cs typeface="+mn-cs"/>
              </a:rPr>
              <a:t>0. Identifiera affären</a:t>
            </a:r>
          </a:p>
        </p:txBody>
      </p:sp>
      <p:sp>
        <p:nvSpPr>
          <p:cNvPr id="24" name="Rektangel: rundade hörn 23">
            <a:extLst>
              <a:ext uri="{FF2B5EF4-FFF2-40B4-BE49-F238E27FC236}">
                <a16:creationId xmlns:a16="http://schemas.microsoft.com/office/drawing/2014/main" id="{8FFC9358-4885-0B59-D48A-98DB330114C8}"/>
              </a:ext>
            </a:extLst>
          </p:cNvPr>
          <p:cNvSpPr/>
          <p:nvPr/>
        </p:nvSpPr>
        <p:spPr>
          <a:xfrm>
            <a:off x="5225606" y="4092828"/>
            <a:ext cx="970755" cy="212446"/>
          </a:xfrm>
          <a:prstGeom prst="roundRect">
            <a:avLst/>
          </a:prstGeom>
          <a:solidFill>
            <a:srgbClr val="0FB4D5"/>
          </a:solidFill>
          <a:ln>
            <a:solidFill>
              <a:srgbClr val="92D050"/>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alibri" panose="020F0502020204030204"/>
                <a:ea typeface="+mn-ea"/>
                <a:cs typeface="+mn-cs"/>
              </a:rPr>
              <a:t>Boverket</a:t>
            </a:r>
          </a:p>
        </p:txBody>
      </p:sp>
      <p:sp>
        <p:nvSpPr>
          <p:cNvPr id="25" name="Rektangel: rundade hörn 24">
            <a:extLst>
              <a:ext uri="{FF2B5EF4-FFF2-40B4-BE49-F238E27FC236}">
                <a16:creationId xmlns:a16="http://schemas.microsoft.com/office/drawing/2014/main" id="{D77FE948-928F-EF66-9274-5299C6732BE3}"/>
              </a:ext>
            </a:extLst>
          </p:cNvPr>
          <p:cNvSpPr/>
          <p:nvPr/>
        </p:nvSpPr>
        <p:spPr>
          <a:xfrm>
            <a:off x="5225606" y="4329695"/>
            <a:ext cx="2304304" cy="200863"/>
          </a:xfrm>
          <a:prstGeom prst="roundRect">
            <a:avLst/>
          </a:prstGeom>
          <a:solidFill>
            <a:schemeClr val="accent6">
              <a:lumMod val="75000"/>
            </a:schemeClr>
          </a:solidFill>
          <a:ln>
            <a:solidFill>
              <a:srgbClr val="92D050"/>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alibri" panose="020F0502020204030204"/>
                <a:ea typeface="+mn-ea"/>
                <a:cs typeface="+mn-cs"/>
              </a:rPr>
              <a:t>+ extra pga sund konkurrens</a:t>
            </a:r>
          </a:p>
        </p:txBody>
      </p:sp>
    </p:spTree>
    <p:extLst>
      <p:ext uri="{BB962C8B-B14F-4D97-AF65-F5344CB8AC3E}">
        <p14:creationId xmlns:p14="http://schemas.microsoft.com/office/powerpoint/2010/main" val="2102187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C41DB-BC4D-E2E2-541F-4DA9A5E0AB0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497C119-5569-91D5-6CCD-B02DE31B61F1}"/>
              </a:ext>
            </a:extLst>
          </p:cNvPr>
          <p:cNvSpPr>
            <a:spLocks noGrp="1"/>
          </p:cNvSpPr>
          <p:nvPr>
            <p:ph type="ctrTitle"/>
          </p:nvPr>
        </p:nvSpPr>
        <p:spPr>
          <a:xfrm>
            <a:off x="624518" y="330756"/>
            <a:ext cx="9359919" cy="699466"/>
          </a:xfrm>
        </p:spPr>
        <p:txBody>
          <a:bodyPr/>
          <a:lstStyle/>
          <a:p>
            <a:r>
              <a:rPr lang="sv-SE"/>
              <a:t>Steg 1: Klimatberäkna - översikt</a:t>
            </a:r>
          </a:p>
        </p:txBody>
      </p:sp>
      <p:sp>
        <p:nvSpPr>
          <p:cNvPr id="3" name="Underrubrik 2">
            <a:extLst>
              <a:ext uri="{FF2B5EF4-FFF2-40B4-BE49-F238E27FC236}">
                <a16:creationId xmlns:a16="http://schemas.microsoft.com/office/drawing/2014/main" id="{D82BF107-7ACE-342C-C0FE-D7F476DD2F34}"/>
              </a:ext>
            </a:extLst>
          </p:cNvPr>
          <p:cNvSpPr>
            <a:spLocks noGrp="1"/>
          </p:cNvSpPr>
          <p:nvPr>
            <p:ph type="subTitle" idx="1"/>
          </p:nvPr>
        </p:nvSpPr>
        <p:spPr>
          <a:xfrm>
            <a:off x="631370" y="1098846"/>
            <a:ext cx="10459963" cy="5623687"/>
          </a:xfrm>
        </p:spPr>
        <p:txBody>
          <a:bodyPr>
            <a:normAutofit/>
          </a:bodyPr>
          <a:lstStyle/>
          <a:p>
            <a:pPr>
              <a:buNone/>
            </a:pPr>
            <a:r>
              <a:rPr lang="sv-SE" sz="1300" b="1">
                <a:solidFill>
                  <a:schemeClr val="tx1"/>
                </a:solidFill>
                <a:latin typeface="+mn-lt"/>
              </a:rPr>
              <a:t>🎯 Utförande för klimatbudget</a:t>
            </a:r>
          </a:p>
          <a:p>
            <a:pPr>
              <a:buNone/>
            </a:pPr>
            <a:endParaRPr lang="sv-SE" sz="1300">
              <a:solidFill>
                <a:schemeClr val="tx1"/>
              </a:solidFill>
              <a:latin typeface="+mn-lt"/>
            </a:endParaRPr>
          </a:p>
          <a:p>
            <a:r>
              <a:rPr lang="sv-SE" sz="1300">
                <a:solidFill>
                  <a:schemeClr val="tx1"/>
                </a:solidFill>
                <a:latin typeface="+mn-lt"/>
              </a:rPr>
              <a:t>Syftar till att tydliggöra projektets klimatpåverkan genom en första kvantitativ analys </a:t>
            </a:r>
            <a:r>
              <a:rPr lang="sv-SE" sz="1300">
                <a:latin typeface="+mn-lt"/>
              </a:rPr>
              <a:t>som ska ligga till grund för styrning mot klimatmål i projekterings- och upphandlingsskedet. Ofta (eller tänkt som) på uppdrag av en beställare. Majoriteten av informationen är tagen från klimatdeklarationens digitala handbok.  </a:t>
            </a:r>
            <a:endParaRPr lang="sv-SE" sz="1300">
              <a:solidFill>
                <a:schemeClr val="tx1"/>
              </a:solidFill>
              <a:latin typeface="+mn-lt"/>
            </a:endParaRPr>
          </a:p>
          <a:p>
            <a:endParaRPr lang="sv-SE" sz="1300">
              <a:solidFill>
                <a:schemeClr val="tx1"/>
              </a:solidFill>
              <a:latin typeface="+mn-lt"/>
            </a:endParaRPr>
          </a:p>
          <a:p>
            <a:r>
              <a:rPr lang="sv-SE" sz="1300" b="1">
                <a:solidFill>
                  <a:schemeClr val="tx1"/>
                </a:solidFill>
                <a:latin typeface="+mn-lt"/>
              </a:rPr>
              <a:t>Tydliggör/Förbered</a:t>
            </a:r>
          </a:p>
          <a:p>
            <a:pPr marL="285750" indent="-285750">
              <a:buFont typeface="Arial" panose="020B0604020202020204" pitchFamily="34" charset="0"/>
              <a:buChar char="•"/>
            </a:pPr>
            <a:r>
              <a:rPr lang="sv-SE" sz="1300">
                <a:solidFill>
                  <a:schemeClr val="tx1"/>
                </a:solidFill>
                <a:latin typeface="+mn-lt"/>
              </a:rPr>
              <a:t>Definiera funktionell enhet och systemgränser för klimatberäkningen </a:t>
            </a:r>
          </a:p>
          <a:p>
            <a:pPr marL="285750" indent="-285750">
              <a:buFont typeface="Arial" panose="020B0604020202020204" pitchFamily="34" charset="0"/>
              <a:buChar char="•"/>
            </a:pPr>
            <a:r>
              <a:rPr lang="sv-SE" sz="1300">
                <a:solidFill>
                  <a:schemeClr val="tx1"/>
                </a:solidFill>
                <a:latin typeface="+mn-lt"/>
              </a:rPr>
              <a:t>Välj ut relevanta byggdelar (Bd) beroende på projekttyp (nyproduktion, ROT service) </a:t>
            </a:r>
          </a:p>
          <a:p>
            <a:pPr marL="285750" indent="-285750">
              <a:buFont typeface="Arial" panose="020B0604020202020204" pitchFamily="34" charset="0"/>
              <a:buChar char="•"/>
            </a:pPr>
            <a:r>
              <a:rPr lang="sv-SE" sz="1300">
                <a:solidFill>
                  <a:schemeClr val="tx1"/>
                </a:solidFill>
                <a:latin typeface="+mn-lt"/>
              </a:rPr>
              <a:t>Utför klimatberäkning som omfattar byggnadens delkomponenter eller system</a:t>
            </a:r>
          </a:p>
          <a:p>
            <a:pPr marL="285750" indent="-285750">
              <a:buFont typeface="Arial" panose="020B0604020202020204" pitchFamily="34" charset="0"/>
              <a:buChar char="•"/>
            </a:pPr>
            <a:r>
              <a:rPr lang="sv-SE" sz="1300">
                <a:solidFill>
                  <a:schemeClr val="tx1"/>
                </a:solidFill>
                <a:latin typeface="+mn-lt"/>
              </a:rPr>
              <a:t>Jämför klimatpåverkan mot målnivåer och riktvärden</a:t>
            </a:r>
          </a:p>
          <a:p>
            <a:pPr marL="285750" indent="-285750">
              <a:buFont typeface="Arial" panose="020B0604020202020204" pitchFamily="34" charset="0"/>
              <a:buChar char="•"/>
            </a:pPr>
            <a:r>
              <a:rPr lang="sv-SE" sz="1300">
                <a:latin typeface="+mn-lt"/>
              </a:rPr>
              <a:t>Använd de klimatberäkningskriterieområdena som vägledning/checklista för att öka transparens, användbar för alla projekttyper.</a:t>
            </a:r>
          </a:p>
          <a:p>
            <a:pPr marL="285750" indent="-285750">
              <a:buFont typeface="Arial" panose="020B0604020202020204" pitchFamily="34" charset="0"/>
              <a:buChar char="•"/>
            </a:pPr>
            <a:r>
              <a:rPr lang="sv-SE" sz="1300">
                <a:solidFill>
                  <a:schemeClr val="tx1"/>
                </a:solidFill>
                <a:latin typeface="+mn-lt"/>
              </a:rPr>
              <a:t>Använd klimatbudgeten som styrande verktyg för fortsatt projektering och upphandling</a:t>
            </a:r>
          </a:p>
          <a:p>
            <a:endParaRPr lang="sv-SE" sz="1300">
              <a:solidFill>
                <a:schemeClr val="tx1"/>
              </a:solidFill>
              <a:latin typeface="+mn-lt"/>
            </a:endParaRPr>
          </a:p>
          <a:p>
            <a:r>
              <a:rPr lang="sv-SE" sz="1300" b="1">
                <a:solidFill>
                  <a:schemeClr val="tx1"/>
                </a:solidFill>
                <a:latin typeface="+mn-lt"/>
              </a:rPr>
              <a:t>Utifrån ert klimatlöfte och vald tillämpning</a:t>
            </a:r>
            <a:endParaRPr lang="sv-SE" sz="1300">
              <a:solidFill>
                <a:schemeClr val="tx1"/>
              </a:solidFill>
              <a:latin typeface="+mn-lt"/>
            </a:endParaRPr>
          </a:p>
          <a:p>
            <a:pPr marL="285750" indent="-285750">
              <a:buFont typeface="Arial" panose="020B0604020202020204" pitchFamily="34" charset="0"/>
              <a:buChar char="•"/>
            </a:pPr>
            <a:r>
              <a:rPr lang="sv-SE" sz="1300">
                <a:solidFill>
                  <a:schemeClr val="tx1"/>
                </a:solidFill>
                <a:latin typeface="+mn-lt"/>
              </a:rPr>
              <a:t>Säkerställ att projektet </a:t>
            </a:r>
            <a:r>
              <a:rPr lang="sv-SE" sz="1300" err="1">
                <a:solidFill>
                  <a:schemeClr val="tx1"/>
                </a:solidFill>
                <a:latin typeface="+mn-lt"/>
              </a:rPr>
              <a:t>klimatoptimeras</a:t>
            </a:r>
            <a:r>
              <a:rPr lang="sv-SE" sz="1300">
                <a:solidFill>
                  <a:schemeClr val="tx1"/>
                </a:solidFill>
                <a:latin typeface="+mn-lt"/>
              </a:rPr>
              <a:t> enligt ert lokala klimatlöfte (exempelvis Stockholm, Göteborg, Malmö)</a:t>
            </a:r>
          </a:p>
          <a:p>
            <a:pPr marL="285750" indent="-285750">
              <a:buFont typeface="Arial" panose="020B0604020202020204" pitchFamily="34" charset="0"/>
              <a:buChar char="•"/>
            </a:pPr>
            <a:r>
              <a:rPr lang="sv-SE" sz="1300">
                <a:solidFill>
                  <a:schemeClr val="tx1"/>
                </a:solidFill>
                <a:latin typeface="+mn-lt"/>
              </a:rPr>
              <a:t>Utför klimatberäkning för alla delar: byggnad / anläggning / drift (exempelvis Malmö har åtagande om drift)</a:t>
            </a:r>
          </a:p>
          <a:p>
            <a:pPr marL="285750" indent="-285750">
              <a:buFont typeface="Arial" panose="020B0604020202020204" pitchFamily="34" charset="0"/>
              <a:buChar char="•"/>
            </a:pPr>
            <a:r>
              <a:rPr lang="sv-SE" sz="1300">
                <a:solidFill>
                  <a:schemeClr val="tx1"/>
                </a:solidFill>
                <a:latin typeface="+mn-lt"/>
              </a:rPr>
              <a:t>Optimera och återbetala klimatpåverkan vid behov (exempelvis Malmö har detta åtagande)</a:t>
            </a:r>
          </a:p>
          <a:p>
            <a:pPr marL="285750" indent="-285750">
              <a:buFont typeface="Arial" panose="020B0604020202020204" pitchFamily="34" charset="0"/>
              <a:buChar char="•"/>
            </a:pPr>
            <a:r>
              <a:rPr lang="sv-SE" sz="1300">
                <a:solidFill>
                  <a:schemeClr val="tx1"/>
                </a:solidFill>
                <a:latin typeface="+mn-lt"/>
              </a:rPr>
              <a:t>Urval av projekt där klimatberäkning utförs (exempelvis rekommenderar LFM30 projekt över 5 MSEK, samt ”best </a:t>
            </a:r>
            <a:r>
              <a:rPr lang="sv-SE" sz="1300" err="1">
                <a:solidFill>
                  <a:schemeClr val="tx1"/>
                </a:solidFill>
                <a:latin typeface="+mn-lt"/>
              </a:rPr>
              <a:t>practice</a:t>
            </a:r>
            <a:r>
              <a:rPr lang="sv-SE" sz="1300">
                <a:solidFill>
                  <a:schemeClr val="tx1"/>
                </a:solidFill>
                <a:latin typeface="+mn-lt"/>
              </a:rPr>
              <a:t>” där även mindre serviceprojekt </a:t>
            </a:r>
            <a:r>
              <a:rPr lang="sv-SE" sz="1300" err="1">
                <a:solidFill>
                  <a:schemeClr val="tx1"/>
                </a:solidFill>
                <a:latin typeface="+mn-lt"/>
              </a:rPr>
              <a:t>klimatberäknas</a:t>
            </a:r>
            <a:r>
              <a:rPr lang="sv-SE" sz="1300">
                <a:solidFill>
                  <a:schemeClr val="tx1"/>
                </a:solidFill>
                <a:latin typeface="+mn-lt"/>
              </a:rPr>
              <a:t>).</a:t>
            </a:r>
          </a:p>
          <a:p>
            <a:pPr marL="285750" indent="-285750">
              <a:buFont typeface="Arial" panose="020B0604020202020204" pitchFamily="34" charset="0"/>
              <a:buChar char="•"/>
            </a:pPr>
            <a:endParaRPr lang="sv-SE" sz="1300">
              <a:solidFill>
                <a:schemeClr val="tx1"/>
              </a:solidFill>
              <a:latin typeface="+mn-lt"/>
            </a:endParaRPr>
          </a:p>
          <a:p>
            <a:endParaRPr lang="sv-SE" sz="1300">
              <a:solidFill>
                <a:schemeClr val="tx1"/>
              </a:solidFill>
              <a:latin typeface="+mn-lt"/>
            </a:endParaRPr>
          </a:p>
          <a:p>
            <a:r>
              <a:rPr lang="sv-SE" sz="1300">
                <a:solidFill>
                  <a:schemeClr val="tx1"/>
                </a:solidFill>
                <a:latin typeface="+mn-lt"/>
              </a:rPr>
              <a:t>Steg 1 är en analytisk och vägledande fas där klimatpåverkan konkretiseras för att möjliggöra jämförelse, optimering och uppföljning enligt klimatmål.</a:t>
            </a:r>
          </a:p>
          <a:p>
            <a:endParaRPr lang="sv-SE" sz="1300">
              <a:solidFill>
                <a:schemeClr val="tx1"/>
              </a:solidFill>
              <a:latin typeface="+mn-lt"/>
            </a:endParaRPr>
          </a:p>
        </p:txBody>
      </p:sp>
      <p:sp>
        <p:nvSpPr>
          <p:cNvPr id="4" name="Rektangel: rundade hörn 3">
            <a:extLst>
              <a:ext uri="{FF2B5EF4-FFF2-40B4-BE49-F238E27FC236}">
                <a16:creationId xmlns:a16="http://schemas.microsoft.com/office/drawing/2014/main" id="{C3946F08-809E-FB26-49F6-1F4EF4722D1B}"/>
              </a:ext>
            </a:extLst>
          </p:cNvPr>
          <p:cNvSpPr/>
          <p:nvPr/>
        </p:nvSpPr>
        <p:spPr>
          <a:xfrm>
            <a:off x="530043" y="2387600"/>
            <a:ext cx="10159306" cy="1820333"/>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rundade hörn 4">
            <a:extLst>
              <a:ext uri="{FF2B5EF4-FFF2-40B4-BE49-F238E27FC236}">
                <a16:creationId xmlns:a16="http://schemas.microsoft.com/office/drawing/2014/main" id="{731FC996-6BB0-6982-1F38-F8F7E2A78E4F}"/>
              </a:ext>
            </a:extLst>
          </p:cNvPr>
          <p:cNvSpPr/>
          <p:nvPr/>
        </p:nvSpPr>
        <p:spPr>
          <a:xfrm>
            <a:off x="237067" y="245627"/>
            <a:ext cx="10745259" cy="6476906"/>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F3875978-18DF-F452-FDD5-525D6C1803E6}"/>
              </a:ext>
            </a:extLst>
          </p:cNvPr>
          <p:cNvSpPr/>
          <p:nvPr/>
        </p:nvSpPr>
        <p:spPr>
          <a:xfrm>
            <a:off x="10999083"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ruta 6">
            <a:extLst>
              <a:ext uri="{FF2B5EF4-FFF2-40B4-BE49-F238E27FC236}">
                <a16:creationId xmlns:a16="http://schemas.microsoft.com/office/drawing/2014/main" id="{9E383096-C391-5C39-5221-2FA188FC2B07}"/>
              </a:ext>
            </a:extLst>
          </p:cNvPr>
          <p:cNvSpPr txBox="1"/>
          <p:nvPr/>
        </p:nvSpPr>
        <p:spPr>
          <a:xfrm>
            <a:off x="11191350" y="306227"/>
            <a:ext cx="125128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 name="textruta 7">
            <a:extLst>
              <a:ext uri="{FF2B5EF4-FFF2-40B4-BE49-F238E27FC236}">
                <a16:creationId xmlns:a16="http://schemas.microsoft.com/office/drawing/2014/main" id="{224F8E09-C797-5A42-4C8E-45FA69AC4F20}"/>
              </a:ext>
            </a:extLst>
          </p:cNvPr>
          <p:cNvSpPr txBox="1"/>
          <p:nvPr/>
        </p:nvSpPr>
        <p:spPr>
          <a:xfrm>
            <a:off x="11203572" y="575626"/>
            <a:ext cx="125128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 name="Rektangel 8">
            <a:extLst>
              <a:ext uri="{FF2B5EF4-FFF2-40B4-BE49-F238E27FC236}">
                <a16:creationId xmlns:a16="http://schemas.microsoft.com/office/drawing/2014/main" id="{FC4DDFD1-D360-F48E-11D8-EB10A2137694}"/>
              </a:ext>
            </a:extLst>
          </p:cNvPr>
          <p:cNvSpPr/>
          <p:nvPr/>
        </p:nvSpPr>
        <p:spPr>
          <a:xfrm>
            <a:off x="10999083"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30197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upp 34">
            <a:extLst>
              <a:ext uri="{FF2B5EF4-FFF2-40B4-BE49-F238E27FC236}">
                <a16:creationId xmlns:a16="http://schemas.microsoft.com/office/drawing/2014/main" id="{6874C829-695A-EDCE-D325-4852C91C68E5}"/>
              </a:ext>
            </a:extLst>
          </p:cNvPr>
          <p:cNvGrpSpPr/>
          <p:nvPr/>
        </p:nvGrpSpPr>
        <p:grpSpPr>
          <a:xfrm>
            <a:off x="624518" y="1607667"/>
            <a:ext cx="5562600" cy="3960284"/>
            <a:chOff x="613660" y="2163193"/>
            <a:chExt cx="5562600" cy="3960284"/>
          </a:xfrm>
        </p:grpSpPr>
        <p:sp>
          <p:nvSpPr>
            <p:cNvPr id="34" name="Rektangel 33">
              <a:extLst>
                <a:ext uri="{FF2B5EF4-FFF2-40B4-BE49-F238E27FC236}">
                  <a16:creationId xmlns:a16="http://schemas.microsoft.com/office/drawing/2014/main" id="{961F46A8-601C-D7B1-68DC-701010BF4516}"/>
                </a:ext>
              </a:extLst>
            </p:cNvPr>
            <p:cNvSpPr/>
            <p:nvPr/>
          </p:nvSpPr>
          <p:spPr>
            <a:xfrm>
              <a:off x="613660" y="2163193"/>
              <a:ext cx="5562600" cy="3705225"/>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6" name="Grupp 25">
              <a:extLst>
                <a:ext uri="{FF2B5EF4-FFF2-40B4-BE49-F238E27FC236}">
                  <a16:creationId xmlns:a16="http://schemas.microsoft.com/office/drawing/2014/main" id="{4B1A83A0-7DAB-4DEC-31DF-AEA5F8B2823E}"/>
                </a:ext>
              </a:extLst>
            </p:cNvPr>
            <p:cNvGrpSpPr/>
            <p:nvPr/>
          </p:nvGrpSpPr>
          <p:grpSpPr>
            <a:xfrm>
              <a:off x="624518" y="2495064"/>
              <a:ext cx="5371635" cy="3628413"/>
              <a:chOff x="989408" y="1583481"/>
              <a:chExt cx="5952080" cy="4036870"/>
            </a:xfrm>
          </p:grpSpPr>
          <p:pic>
            <p:nvPicPr>
              <p:cNvPr id="25" name="Bild 24" descr="Frimärke kontur">
                <a:extLst>
                  <a:ext uri="{FF2B5EF4-FFF2-40B4-BE49-F238E27FC236}">
                    <a16:creationId xmlns:a16="http://schemas.microsoft.com/office/drawing/2014/main" id="{53C23258-B687-E81C-696B-53001BC73FD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75817" y="1821918"/>
                <a:ext cx="1952625" cy="2190750"/>
              </a:xfrm>
              <a:prstGeom prst="rect">
                <a:avLst/>
              </a:prstGeom>
            </p:spPr>
          </p:pic>
          <p:pic>
            <p:nvPicPr>
              <p:cNvPr id="14" name="Bild 13" descr="Frimärke kontur">
                <a:extLst>
                  <a:ext uri="{FF2B5EF4-FFF2-40B4-BE49-F238E27FC236}">
                    <a16:creationId xmlns:a16="http://schemas.microsoft.com/office/drawing/2014/main" id="{B9C025B2-EB5C-D279-4109-440214305C4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408" y="3429601"/>
                <a:ext cx="1952625" cy="2190750"/>
              </a:xfrm>
              <a:prstGeom prst="rect">
                <a:avLst/>
              </a:prstGeom>
            </p:spPr>
          </p:pic>
          <p:pic>
            <p:nvPicPr>
              <p:cNvPr id="18" name="Bild 17" descr="Frimärke kontur">
                <a:extLst>
                  <a:ext uri="{FF2B5EF4-FFF2-40B4-BE49-F238E27FC236}">
                    <a16:creationId xmlns:a16="http://schemas.microsoft.com/office/drawing/2014/main" id="{B7FE147F-F666-0190-4EE1-1AC7524F80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409" y="1825667"/>
                <a:ext cx="1952625" cy="2190750"/>
              </a:xfrm>
              <a:prstGeom prst="rect">
                <a:avLst/>
              </a:prstGeom>
            </p:spPr>
          </p:pic>
          <p:cxnSp>
            <p:nvCxnSpPr>
              <p:cNvPr id="16" name="Rak koppling 15">
                <a:extLst>
                  <a:ext uri="{FF2B5EF4-FFF2-40B4-BE49-F238E27FC236}">
                    <a16:creationId xmlns:a16="http://schemas.microsoft.com/office/drawing/2014/main" id="{B9710925-1C36-B77E-DD7C-5F19FAA950ED}"/>
                  </a:ext>
                </a:extLst>
              </p:cNvPr>
              <p:cNvCxnSpPr>
                <a:cxnSpLocks/>
              </p:cNvCxnSpPr>
              <p:nvPr/>
            </p:nvCxnSpPr>
            <p:spPr>
              <a:xfrm flipV="1">
                <a:off x="2727361" y="2055223"/>
                <a:ext cx="0" cy="3237118"/>
              </a:xfrm>
              <a:prstGeom prst="line">
                <a:avLst/>
              </a:prstGeom>
              <a:ln w="412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Rak koppling 16">
                <a:extLst>
                  <a:ext uri="{FF2B5EF4-FFF2-40B4-BE49-F238E27FC236}">
                    <a16:creationId xmlns:a16="http://schemas.microsoft.com/office/drawing/2014/main" id="{5081162D-0827-E3E0-0168-CE51EF34072E}"/>
                  </a:ext>
                </a:extLst>
              </p:cNvPr>
              <p:cNvCxnSpPr>
                <a:cxnSpLocks/>
              </p:cNvCxnSpPr>
              <p:nvPr/>
            </p:nvCxnSpPr>
            <p:spPr>
              <a:xfrm flipH="1" flipV="1">
                <a:off x="2958925" y="2127331"/>
                <a:ext cx="1" cy="3117811"/>
              </a:xfrm>
              <a:prstGeom prst="line">
                <a:avLst/>
              </a:prstGeom>
              <a:ln w="4127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Rak koppling 18">
                <a:extLst>
                  <a:ext uri="{FF2B5EF4-FFF2-40B4-BE49-F238E27FC236}">
                    <a16:creationId xmlns:a16="http://schemas.microsoft.com/office/drawing/2014/main" id="{AC2FC8C9-A017-A8AB-BAB3-18640C723DC7}"/>
                  </a:ext>
                </a:extLst>
              </p:cNvPr>
              <p:cNvCxnSpPr>
                <a:cxnSpLocks/>
              </p:cNvCxnSpPr>
              <p:nvPr/>
            </p:nvCxnSpPr>
            <p:spPr>
              <a:xfrm flipV="1">
                <a:off x="3182446" y="2036275"/>
                <a:ext cx="0" cy="3256066"/>
              </a:xfrm>
              <a:prstGeom prst="line">
                <a:avLst/>
              </a:prstGeom>
              <a:ln w="412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Rak koppling 19">
                <a:extLst>
                  <a:ext uri="{FF2B5EF4-FFF2-40B4-BE49-F238E27FC236}">
                    <a16:creationId xmlns:a16="http://schemas.microsoft.com/office/drawing/2014/main" id="{AE150EC9-9E62-97E9-B8B9-1B332DE04EB7}"/>
                  </a:ext>
                </a:extLst>
              </p:cNvPr>
              <p:cNvCxnSpPr>
                <a:cxnSpLocks/>
              </p:cNvCxnSpPr>
              <p:nvPr/>
            </p:nvCxnSpPr>
            <p:spPr>
              <a:xfrm>
                <a:off x="1246649" y="1583481"/>
                <a:ext cx="5694839" cy="0"/>
              </a:xfrm>
              <a:prstGeom prst="line">
                <a:avLst/>
              </a:prstGeom>
              <a:ln w="412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Rak koppling 20">
                <a:extLst>
                  <a:ext uri="{FF2B5EF4-FFF2-40B4-BE49-F238E27FC236}">
                    <a16:creationId xmlns:a16="http://schemas.microsoft.com/office/drawing/2014/main" id="{2756D8EC-E2E5-9C84-2C06-372ABE4FD5BD}"/>
                  </a:ext>
                </a:extLst>
              </p:cNvPr>
              <p:cNvCxnSpPr>
                <a:cxnSpLocks/>
              </p:cNvCxnSpPr>
              <p:nvPr/>
            </p:nvCxnSpPr>
            <p:spPr>
              <a:xfrm flipV="1">
                <a:off x="1246649" y="1827559"/>
                <a:ext cx="5694839" cy="4705"/>
              </a:xfrm>
              <a:prstGeom prst="line">
                <a:avLst/>
              </a:prstGeom>
              <a:ln w="4127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Rak koppling 21">
                <a:extLst>
                  <a:ext uri="{FF2B5EF4-FFF2-40B4-BE49-F238E27FC236}">
                    <a16:creationId xmlns:a16="http://schemas.microsoft.com/office/drawing/2014/main" id="{709D14E0-AF13-E7C3-CE2B-C4B0CD5D1149}"/>
                  </a:ext>
                </a:extLst>
              </p:cNvPr>
              <p:cNvCxnSpPr>
                <a:cxnSpLocks/>
              </p:cNvCxnSpPr>
              <p:nvPr/>
            </p:nvCxnSpPr>
            <p:spPr>
              <a:xfrm>
                <a:off x="1254693" y="2065409"/>
                <a:ext cx="1488566" cy="0"/>
              </a:xfrm>
              <a:prstGeom prst="line">
                <a:avLst/>
              </a:prstGeom>
              <a:ln w="412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Rak koppling 30">
                <a:extLst>
                  <a:ext uri="{FF2B5EF4-FFF2-40B4-BE49-F238E27FC236}">
                    <a16:creationId xmlns:a16="http://schemas.microsoft.com/office/drawing/2014/main" id="{A696C170-FCEB-6349-D985-15E433AFCB1E}"/>
                  </a:ext>
                </a:extLst>
              </p:cNvPr>
              <p:cNvCxnSpPr>
                <a:cxnSpLocks/>
              </p:cNvCxnSpPr>
              <p:nvPr/>
            </p:nvCxnSpPr>
            <p:spPr>
              <a:xfrm>
                <a:off x="3173805" y="2055223"/>
                <a:ext cx="3767683" cy="16054"/>
              </a:xfrm>
              <a:prstGeom prst="line">
                <a:avLst/>
              </a:prstGeom>
              <a:ln w="412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8" name="Likbent triangel 37">
                <a:extLst>
                  <a:ext uri="{FF2B5EF4-FFF2-40B4-BE49-F238E27FC236}">
                    <a16:creationId xmlns:a16="http://schemas.microsoft.com/office/drawing/2014/main" id="{7000573C-906C-3E48-0548-2708270AEDAA}"/>
                  </a:ext>
                </a:extLst>
              </p:cNvPr>
              <p:cNvSpPr/>
              <p:nvPr/>
            </p:nvSpPr>
            <p:spPr>
              <a:xfrm rot="10800000">
                <a:off x="2992709" y="2055223"/>
                <a:ext cx="130628" cy="187422"/>
              </a:xfrm>
              <a:prstGeom prst="triangle">
                <a:avLst/>
              </a:prstGeom>
              <a:solidFill>
                <a:srgbClr val="8379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Likbent triangel 38">
                <a:extLst>
                  <a:ext uri="{FF2B5EF4-FFF2-40B4-BE49-F238E27FC236}">
                    <a16:creationId xmlns:a16="http://schemas.microsoft.com/office/drawing/2014/main" id="{A4022394-AE9A-B3A3-C20D-7BAA7AA8D9C0}"/>
                  </a:ext>
                </a:extLst>
              </p:cNvPr>
              <p:cNvSpPr/>
              <p:nvPr/>
            </p:nvSpPr>
            <p:spPr>
              <a:xfrm rot="10800000">
                <a:off x="2796618" y="2055806"/>
                <a:ext cx="130628" cy="187422"/>
              </a:xfrm>
              <a:prstGeom prst="triangle">
                <a:avLst/>
              </a:prstGeom>
              <a:solidFill>
                <a:srgbClr val="8379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Ellips 42">
                <a:extLst>
                  <a:ext uri="{FF2B5EF4-FFF2-40B4-BE49-F238E27FC236}">
                    <a16:creationId xmlns:a16="http://schemas.microsoft.com/office/drawing/2014/main" id="{A055DA6A-DF26-C846-628B-87061AC5FD32}"/>
                  </a:ext>
                </a:extLst>
              </p:cNvPr>
              <p:cNvSpPr/>
              <p:nvPr/>
            </p:nvSpPr>
            <p:spPr>
              <a:xfrm>
                <a:off x="3414803" y="3637005"/>
                <a:ext cx="126307" cy="169862"/>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Ellips 43">
                <a:extLst>
                  <a:ext uri="{FF2B5EF4-FFF2-40B4-BE49-F238E27FC236}">
                    <a16:creationId xmlns:a16="http://schemas.microsoft.com/office/drawing/2014/main" id="{A725EA74-E103-F070-077C-1E0ABE5308F2}"/>
                  </a:ext>
                </a:extLst>
              </p:cNvPr>
              <p:cNvSpPr/>
              <p:nvPr/>
            </p:nvSpPr>
            <p:spPr>
              <a:xfrm>
                <a:off x="3648765" y="3637005"/>
                <a:ext cx="144461" cy="180975"/>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5" name="Ellips 44">
                <a:extLst>
                  <a:ext uri="{FF2B5EF4-FFF2-40B4-BE49-F238E27FC236}">
                    <a16:creationId xmlns:a16="http://schemas.microsoft.com/office/drawing/2014/main" id="{15C1910D-C323-2A7E-D24E-D47AEAC69D14}"/>
                  </a:ext>
                </a:extLst>
              </p:cNvPr>
              <p:cNvSpPr/>
              <p:nvPr/>
            </p:nvSpPr>
            <p:spPr>
              <a:xfrm>
                <a:off x="3884015" y="3637005"/>
                <a:ext cx="144461" cy="155575"/>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6" name="Ellips 45">
                <a:extLst>
                  <a:ext uri="{FF2B5EF4-FFF2-40B4-BE49-F238E27FC236}">
                    <a16:creationId xmlns:a16="http://schemas.microsoft.com/office/drawing/2014/main" id="{415652B3-5544-6823-C55C-EB60D280D817}"/>
                  </a:ext>
                </a:extLst>
              </p:cNvPr>
              <p:cNvSpPr/>
              <p:nvPr/>
            </p:nvSpPr>
            <p:spPr>
              <a:xfrm>
                <a:off x="4118645" y="3622717"/>
                <a:ext cx="136844" cy="169863"/>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Ellips 46">
                <a:extLst>
                  <a:ext uri="{FF2B5EF4-FFF2-40B4-BE49-F238E27FC236}">
                    <a16:creationId xmlns:a16="http://schemas.microsoft.com/office/drawing/2014/main" id="{E2ED2CAE-7BF4-8D2C-E151-0B47A3F7E7B5}"/>
                  </a:ext>
                </a:extLst>
              </p:cNvPr>
              <p:cNvSpPr/>
              <p:nvPr/>
            </p:nvSpPr>
            <p:spPr>
              <a:xfrm>
                <a:off x="4346278" y="3637005"/>
                <a:ext cx="153681" cy="169862"/>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8" name="Ellips 47">
                <a:extLst>
                  <a:ext uri="{FF2B5EF4-FFF2-40B4-BE49-F238E27FC236}">
                    <a16:creationId xmlns:a16="http://schemas.microsoft.com/office/drawing/2014/main" id="{AD69B640-C572-8D1E-5F70-90E4189139EF}"/>
                  </a:ext>
                </a:extLst>
              </p:cNvPr>
              <p:cNvSpPr/>
              <p:nvPr/>
            </p:nvSpPr>
            <p:spPr>
              <a:xfrm>
                <a:off x="1425787" y="3637005"/>
                <a:ext cx="150791" cy="169861"/>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Ellips 48">
                <a:extLst>
                  <a:ext uri="{FF2B5EF4-FFF2-40B4-BE49-F238E27FC236}">
                    <a16:creationId xmlns:a16="http://schemas.microsoft.com/office/drawing/2014/main" id="{CB1FE4B4-4BB2-EFAF-FE52-234C07CC2E97}"/>
                  </a:ext>
                </a:extLst>
              </p:cNvPr>
              <p:cNvSpPr/>
              <p:nvPr/>
            </p:nvSpPr>
            <p:spPr>
              <a:xfrm>
                <a:off x="1658143" y="3651292"/>
                <a:ext cx="136844" cy="155574"/>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Ellips 49">
                <a:extLst>
                  <a:ext uri="{FF2B5EF4-FFF2-40B4-BE49-F238E27FC236}">
                    <a16:creationId xmlns:a16="http://schemas.microsoft.com/office/drawing/2014/main" id="{8A889327-A58C-F7AF-EE73-BCEB950E2C55}"/>
                  </a:ext>
                </a:extLst>
              </p:cNvPr>
              <p:cNvSpPr/>
              <p:nvPr/>
            </p:nvSpPr>
            <p:spPr>
              <a:xfrm>
                <a:off x="1901997" y="3651291"/>
                <a:ext cx="137465" cy="155573"/>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1" name="Ellips 50">
                <a:extLst>
                  <a:ext uri="{FF2B5EF4-FFF2-40B4-BE49-F238E27FC236}">
                    <a16:creationId xmlns:a16="http://schemas.microsoft.com/office/drawing/2014/main" id="{2B4FDF4A-4F7E-13C7-53C0-1E929929C0D1}"/>
                  </a:ext>
                </a:extLst>
              </p:cNvPr>
              <p:cNvSpPr/>
              <p:nvPr/>
            </p:nvSpPr>
            <p:spPr>
              <a:xfrm>
                <a:off x="2129631" y="3651292"/>
                <a:ext cx="154916" cy="155574"/>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2" name="Ellips 51">
                <a:extLst>
                  <a:ext uri="{FF2B5EF4-FFF2-40B4-BE49-F238E27FC236}">
                    <a16:creationId xmlns:a16="http://schemas.microsoft.com/office/drawing/2014/main" id="{C65B751B-130E-CF6E-F455-4070078C222A}"/>
                  </a:ext>
                </a:extLst>
              </p:cNvPr>
              <p:cNvSpPr/>
              <p:nvPr/>
            </p:nvSpPr>
            <p:spPr>
              <a:xfrm>
                <a:off x="2369343" y="3651292"/>
                <a:ext cx="154913" cy="155574"/>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2" name="Bild 61" descr="Byggnad kontur">
                <a:extLst>
                  <a:ext uri="{FF2B5EF4-FFF2-40B4-BE49-F238E27FC236}">
                    <a16:creationId xmlns:a16="http://schemas.microsoft.com/office/drawing/2014/main" id="{F005CFDE-715F-13AA-791C-F2C5C984708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61726" y="2686141"/>
                <a:ext cx="914400" cy="914400"/>
              </a:xfrm>
              <a:prstGeom prst="rect">
                <a:avLst/>
              </a:prstGeom>
              <a:effectLst>
                <a:outerShdw blurRad="50800" dist="50800" dir="5400000" algn="ctr" rotWithShape="0">
                  <a:srgbClr val="FFFF00"/>
                </a:outerShdw>
              </a:effectLst>
            </p:spPr>
          </p:pic>
          <p:pic>
            <p:nvPicPr>
              <p:cNvPr id="63" name="Bild 62" descr="Byggnad kontur">
                <a:extLst>
                  <a:ext uri="{FF2B5EF4-FFF2-40B4-BE49-F238E27FC236}">
                    <a16:creationId xmlns:a16="http://schemas.microsoft.com/office/drawing/2014/main" id="{61C8C21F-4B83-B09F-04E4-5BE7B9472E7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76440" y="2686141"/>
                <a:ext cx="914400" cy="914400"/>
              </a:xfrm>
              <a:prstGeom prst="rect">
                <a:avLst/>
              </a:prstGeom>
              <a:effectLst>
                <a:outerShdw blurRad="50800" dist="50800" dir="5400000" algn="ctr" rotWithShape="0">
                  <a:srgbClr val="FFFF00"/>
                </a:outerShdw>
              </a:effectLst>
            </p:spPr>
          </p:pic>
          <p:pic>
            <p:nvPicPr>
              <p:cNvPr id="65" name="Bild 64" descr="Byggnad kontur">
                <a:extLst>
                  <a:ext uri="{FF2B5EF4-FFF2-40B4-BE49-F238E27FC236}">
                    <a16:creationId xmlns:a16="http://schemas.microsoft.com/office/drawing/2014/main" id="{B8581170-6EBF-270B-47C5-AEF0AB76D8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9365" y="4290075"/>
                <a:ext cx="914400" cy="914400"/>
              </a:xfrm>
              <a:prstGeom prst="rect">
                <a:avLst/>
              </a:prstGeom>
              <a:effectLst>
                <a:outerShdw blurRad="50800" dist="50800" dir="5400000" algn="ctr" rotWithShape="0">
                  <a:srgbClr val="FFFF00"/>
                </a:outerShdw>
              </a:effectLst>
            </p:spPr>
          </p:pic>
          <p:pic>
            <p:nvPicPr>
              <p:cNvPr id="67" name="Bild 66" descr="Förnybar energi med hel fyllning">
                <a:extLst>
                  <a:ext uri="{FF2B5EF4-FFF2-40B4-BE49-F238E27FC236}">
                    <a16:creationId xmlns:a16="http://schemas.microsoft.com/office/drawing/2014/main" id="{8EE1FE74-4189-4343-1808-5C7FE1727E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73717" y="2342904"/>
                <a:ext cx="591597" cy="591597"/>
              </a:xfrm>
              <a:prstGeom prst="rect">
                <a:avLst/>
              </a:prstGeom>
            </p:spPr>
          </p:pic>
          <p:pic>
            <p:nvPicPr>
              <p:cNvPr id="68" name="Bild 67" descr="Förnybar energi med hel fyllning">
                <a:extLst>
                  <a:ext uri="{FF2B5EF4-FFF2-40B4-BE49-F238E27FC236}">
                    <a16:creationId xmlns:a16="http://schemas.microsoft.com/office/drawing/2014/main" id="{0762FEC9-BD92-5268-E194-6E04452753F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66348" y="2342904"/>
                <a:ext cx="591597" cy="591597"/>
              </a:xfrm>
              <a:prstGeom prst="rect">
                <a:avLst/>
              </a:prstGeom>
            </p:spPr>
          </p:pic>
          <p:pic>
            <p:nvPicPr>
              <p:cNvPr id="69" name="Bild 68" descr="Förnybar energi med hel fyllning">
                <a:extLst>
                  <a:ext uri="{FF2B5EF4-FFF2-40B4-BE49-F238E27FC236}">
                    <a16:creationId xmlns:a16="http://schemas.microsoft.com/office/drawing/2014/main" id="{AA292687-45E8-9B0D-A99E-67C05392A8F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74935" y="3943778"/>
                <a:ext cx="591597" cy="591597"/>
              </a:xfrm>
              <a:prstGeom prst="rect">
                <a:avLst/>
              </a:prstGeom>
            </p:spPr>
          </p:pic>
          <p:pic>
            <p:nvPicPr>
              <p:cNvPr id="92" name="Bild 91" descr="Skola med hel fyllning">
                <a:extLst>
                  <a:ext uri="{FF2B5EF4-FFF2-40B4-BE49-F238E27FC236}">
                    <a16:creationId xmlns:a16="http://schemas.microsoft.com/office/drawing/2014/main" id="{8F5F3F62-5912-46FD-4A77-3C06DFEFF71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17969" y="2977273"/>
                <a:ext cx="657377" cy="657377"/>
              </a:xfrm>
              <a:prstGeom prst="rect">
                <a:avLst/>
              </a:prstGeom>
            </p:spPr>
          </p:pic>
          <p:pic>
            <p:nvPicPr>
              <p:cNvPr id="94" name="Bild 93" descr="Lekplats med hel fyllning">
                <a:extLst>
                  <a:ext uri="{FF2B5EF4-FFF2-40B4-BE49-F238E27FC236}">
                    <a16:creationId xmlns:a16="http://schemas.microsoft.com/office/drawing/2014/main" id="{2C1A4162-B7A8-D3FE-F2CE-75EA615693E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241833" y="2315842"/>
                <a:ext cx="597199" cy="597199"/>
              </a:xfrm>
              <a:prstGeom prst="rect">
                <a:avLst/>
              </a:prstGeom>
            </p:spPr>
          </p:pic>
        </p:grpSp>
      </p:grpSp>
      <p:sp>
        <p:nvSpPr>
          <p:cNvPr id="2" name="Rektangel 1">
            <a:extLst>
              <a:ext uri="{FF2B5EF4-FFF2-40B4-BE49-F238E27FC236}">
                <a16:creationId xmlns:a16="http://schemas.microsoft.com/office/drawing/2014/main" id="{1D69C8B7-AD32-117E-46DC-CCF88161F0B1}"/>
              </a:ext>
            </a:extLst>
          </p:cNvPr>
          <p:cNvSpPr/>
          <p:nvPr/>
        </p:nvSpPr>
        <p:spPr>
          <a:xfrm>
            <a:off x="9639946" y="5994000"/>
            <a:ext cx="2355742" cy="701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Rubrik 1">
            <a:extLst>
              <a:ext uri="{FF2B5EF4-FFF2-40B4-BE49-F238E27FC236}">
                <a16:creationId xmlns:a16="http://schemas.microsoft.com/office/drawing/2014/main" id="{7E0778A9-7CD1-CABE-72C7-58EF067A3DCD}"/>
              </a:ext>
            </a:extLst>
          </p:cNvPr>
          <p:cNvSpPr txBox="1">
            <a:spLocks/>
          </p:cNvSpPr>
          <p:nvPr/>
        </p:nvSpPr>
        <p:spPr>
          <a:xfrm>
            <a:off x="624518" y="192063"/>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Byggnation – översiktsbild </a:t>
            </a:r>
          </a:p>
        </p:txBody>
      </p:sp>
      <p:sp>
        <p:nvSpPr>
          <p:cNvPr id="3" name="Rektangel 2">
            <a:extLst>
              <a:ext uri="{FF2B5EF4-FFF2-40B4-BE49-F238E27FC236}">
                <a16:creationId xmlns:a16="http://schemas.microsoft.com/office/drawing/2014/main" id="{C96CFB75-2CD4-D12B-B16E-712DEA41A10D}"/>
              </a:ext>
            </a:extLst>
          </p:cNvPr>
          <p:cNvSpPr/>
          <p:nvPr/>
        </p:nvSpPr>
        <p:spPr>
          <a:xfrm>
            <a:off x="6580940" y="3180871"/>
            <a:ext cx="310653" cy="287140"/>
          </a:xfrm>
          <a:prstGeom prst="rect">
            <a:avLst/>
          </a:prstGeom>
          <a:solidFill>
            <a:srgbClr val="7FBB6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ktangel 3">
            <a:extLst>
              <a:ext uri="{FF2B5EF4-FFF2-40B4-BE49-F238E27FC236}">
                <a16:creationId xmlns:a16="http://schemas.microsoft.com/office/drawing/2014/main" id="{DDFD4A16-6B53-6EE1-1E83-D8AC520A8F4F}"/>
              </a:ext>
            </a:extLst>
          </p:cNvPr>
          <p:cNvSpPr/>
          <p:nvPr/>
        </p:nvSpPr>
        <p:spPr>
          <a:xfrm>
            <a:off x="6580940" y="3939778"/>
            <a:ext cx="310653" cy="287140"/>
          </a:xfrm>
          <a:prstGeom prst="rect">
            <a:avLst/>
          </a:prstGeom>
          <a:solidFill>
            <a:srgbClr val="FFFF9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Rektangel 4">
            <a:extLst>
              <a:ext uri="{FF2B5EF4-FFF2-40B4-BE49-F238E27FC236}">
                <a16:creationId xmlns:a16="http://schemas.microsoft.com/office/drawing/2014/main" id="{CCE9E2FE-FA28-F966-976B-05161139564D}"/>
              </a:ext>
            </a:extLst>
          </p:cNvPr>
          <p:cNvSpPr/>
          <p:nvPr/>
        </p:nvSpPr>
        <p:spPr>
          <a:xfrm>
            <a:off x="6586638" y="4698685"/>
            <a:ext cx="310653" cy="287140"/>
          </a:xfrm>
          <a:prstGeom prst="rect">
            <a:avLst/>
          </a:prstGeom>
          <a:solidFill>
            <a:srgbClr val="0070C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ruta 5">
            <a:extLst>
              <a:ext uri="{FF2B5EF4-FFF2-40B4-BE49-F238E27FC236}">
                <a16:creationId xmlns:a16="http://schemas.microsoft.com/office/drawing/2014/main" id="{E147FA5C-C74D-C529-10E1-EB15062C8BB4}"/>
              </a:ext>
            </a:extLst>
          </p:cNvPr>
          <p:cNvSpPr txBox="1"/>
          <p:nvPr/>
        </p:nvSpPr>
        <p:spPr>
          <a:xfrm>
            <a:off x="6946332" y="3134571"/>
            <a:ext cx="12884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Anläggning</a:t>
            </a:r>
          </a:p>
        </p:txBody>
      </p:sp>
      <p:sp>
        <p:nvSpPr>
          <p:cNvPr id="7" name="textruta 6">
            <a:extLst>
              <a:ext uri="{FF2B5EF4-FFF2-40B4-BE49-F238E27FC236}">
                <a16:creationId xmlns:a16="http://schemas.microsoft.com/office/drawing/2014/main" id="{69A48BA3-0CDF-6AAA-5F60-08B0EBA19F27}"/>
              </a:ext>
            </a:extLst>
          </p:cNvPr>
          <p:cNvSpPr txBox="1"/>
          <p:nvPr/>
        </p:nvSpPr>
        <p:spPr>
          <a:xfrm>
            <a:off x="6967722" y="3904267"/>
            <a:ext cx="15941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Byggnad </a:t>
            </a:r>
          </a:p>
        </p:txBody>
      </p:sp>
      <p:sp>
        <p:nvSpPr>
          <p:cNvPr id="8" name="textruta 7">
            <a:extLst>
              <a:ext uri="{FF2B5EF4-FFF2-40B4-BE49-F238E27FC236}">
                <a16:creationId xmlns:a16="http://schemas.microsoft.com/office/drawing/2014/main" id="{2F408801-3165-93B1-AD9F-2CF08B2ABB27}"/>
              </a:ext>
            </a:extLst>
          </p:cNvPr>
          <p:cNvSpPr txBox="1"/>
          <p:nvPr/>
        </p:nvSpPr>
        <p:spPr>
          <a:xfrm>
            <a:off x="6946331" y="4673963"/>
            <a:ext cx="12884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Drift (B6)</a:t>
            </a:r>
          </a:p>
        </p:txBody>
      </p:sp>
    </p:spTree>
    <p:extLst>
      <p:ext uri="{BB962C8B-B14F-4D97-AF65-F5344CB8AC3E}">
        <p14:creationId xmlns:p14="http://schemas.microsoft.com/office/powerpoint/2010/main" val="3929579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07A2C3-89BD-1257-7CB2-252B0A8F8AED}"/>
              </a:ext>
            </a:extLst>
          </p:cNvPr>
          <p:cNvSpPr>
            <a:spLocks noGrp="1"/>
          </p:cNvSpPr>
          <p:nvPr>
            <p:ph type="ctrTitle"/>
          </p:nvPr>
        </p:nvSpPr>
        <p:spPr>
          <a:xfrm>
            <a:off x="624518" y="192063"/>
            <a:ext cx="9359919" cy="699466"/>
          </a:xfrm>
        </p:spPr>
        <p:txBody>
          <a:bodyPr/>
          <a:lstStyle/>
          <a:p>
            <a:r>
              <a:rPr lang="sv-SE"/>
              <a:t>Klimatberäkning – tre typer (2020 - 2028)</a:t>
            </a:r>
          </a:p>
        </p:txBody>
      </p:sp>
      <p:graphicFrame>
        <p:nvGraphicFramePr>
          <p:cNvPr id="4" name="Tabell 3">
            <a:extLst>
              <a:ext uri="{FF2B5EF4-FFF2-40B4-BE49-F238E27FC236}">
                <a16:creationId xmlns:a16="http://schemas.microsoft.com/office/drawing/2014/main" id="{F87B383E-6CFE-538F-9DE3-77B17E6BE1E5}"/>
              </a:ext>
            </a:extLst>
          </p:cNvPr>
          <p:cNvGraphicFramePr>
            <a:graphicFrameLocks noGrp="1"/>
          </p:cNvGraphicFramePr>
          <p:nvPr>
            <p:extLst>
              <p:ext uri="{D42A27DB-BD31-4B8C-83A1-F6EECF244321}">
                <p14:modId xmlns:p14="http://schemas.microsoft.com/office/powerpoint/2010/main" val="1204566712"/>
              </p:ext>
            </p:extLst>
          </p:nvPr>
        </p:nvGraphicFramePr>
        <p:xfrm>
          <a:off x="624518" y="1121410"/>
          <a:ext cx="10862631" cy="5113020"/>
        </p:xfrm>
        <a:graphic>
          <a:graphicData uri="http://schemas.openxmlformats.org/drawingml/2006/table">
            <a:tbl>
              <a:tblPr firstRow="1" bandRow="1">
                <a:tableStyleId>{5C22544A-7EE6-4342-B048-85BDC9FD1C3A}</a:tableStyleId>
              </a:tblPr>
              <a:tblGrid>
                <a:gridCol w="3620877">
                  <a:extLst>
                    <a:ext uri="{9D8B030D-6E8A-4147-A177-3AD203B41FA5}">
                      <a16:colId xmlns:a16="http://schemas.microsoft.com/office/drawing/2014/main" val="3466242576"/>
                    </a:ext>
                  </a:extLst>
                </a:gridCol>
                <a:gridCol w="3755605">
                  <a:extLst>
                    <a:ext uri="{9D8B030D-6E8A-4147-A177-3AD203B41FA5}">
                      <a16:colId xmlns:a16="http://schemas.microsoft.com/office/drawing/2014/main" val="1746442677"/>
                    </a:ext>
                  </a:extLst>
                </a:gridCol>
                <a:gridCol w="3486149">
                  <a:extLst>
                    <a:ext uri="{9D8B030D-6E8A-4147-A177-3AD203B41FA5}">
                      <a16:colId xmlns:a16="http://schemas.microsoft.com/office/drawing/2014/main" val="3100108122"/>
                    </a:ext>
                  </a:extLst>
                </a:gridCol>
              </a:tblGrid>
              <a:tr h="370840">
                <a:tc>
                  <a:txBody>
                    <a:bodyPr/>
                    <a:lstStyle/>
                    <a:p>
                      <a:pPr algn="ctr"/>
                      <a:r>
                        <a:rPr lang="sv-SE" dirty="0"/>
                        <a:t>Nyproduktion / Större tillbyggnad </a:t>
                      </a:r>
                    </a:p>
                  </a:txBody>
                  <a:tcPr/>
                </a:tc>
                <a:tc>
                  <a:txBody>
                    <a:bodyPr/>
                    <a:lstStyle/>
                    <a:p>
                      <a:pPr algn="ctr"/>
                      <a:r>
                        <a:rPr lang="sv-SE" dirty="0"/>
                        <a:t>Renovering / Ombyggnad/Mindre </a:t>
                      </a:r>
                      <a:r>
                        <a:rPr lang="sv-SE" dirty="0" err="1"/>
                        <a:t>Tillbygggnad</a:t>
                      </a:r>
                      <a:endParaRPr lang="sv-SE" dirty="0"/>
                    </a:p>
                  </a:txBody>
                  <a:tcPr/>
                </a:tc>
                <a:tc>
                  <a:txBody>
                    <a:bodyPr/>
                    <a:lstStyle/>
                    <a:p>
                      <a:pPr algn="ctr"/>
                      <a:r>
                        <a:rPr lang="sv-SE" dirty="0"/>
                        <a:t>Byggservice </a:t>
                      </a:r>
                    </a:p>
                  </a:txBody>
                  <a:tcPr/>
                </a:tc>
                <a:extLst>
                  <a:ext uri="{0D108BD9-81ED-4DB2-BD59-A6C34878D82A}">
                    <a16:rowId xmlns:a16="http://schemas.microsoft.com/office/drawing/2014/main" val="219290120"/>
                  </a:ext>
                </a:extLst>
              </a:tr>
              <a:tr h="370840">
                <a:tc>
                  <a:txBody>
                    <a:bodyPr/>
                    <a:lstStyle/>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txBody>
                  <a:tcPr/>
                </a:tc>
                <a:tc>
                  <a:txBody>
                    <a:bodyPr/>
                    <a:lstStyle/>
                    <a:p>
                      <a:endParaRPr lang="sv-SE"/>
                    </a:p>
                  </a:txBody>
                  <a:tcPr/>
                </a:tc>
                <a:tc>
                  <a:txBody>
                    <a:bodyPr/>
                    <a:lstStyle/>
                    <a:p>
                      <a:endParaRPr lang="sv-SE"/>
                    </a:p>
                  </a:txBody>
                  <a:tcPr/>
                </a:tc>
                <a:extLst>
                  <a:ext uri="{0D108BD9-81ED-4DB2-BD59-A6C34878D82A}">
                    <a16:rowId xmlns:a16="http://schemas.microsoft.com/office/drawing/2014/main" val="471108460"/>
                  </a:ext>
                </a:extLst>
              </a:tr>
              <a:tr h="370840">
                <a:tc>
                  <a:txBody>
                    <a:bodyPr/>
                    <a:lstStyle/>
                    <a:p>
                      <a:pPr algn="ctr"/>
                      <a:endParaRPr lang="sv-SE" sz="1600" b="1">
                        <a:solidFill>
                          <a:schemeClr val="tx2">
                            <a:lumMod val="50000"/>
                          </a:schemeClr>
                        </a:solidFill>
                      </a:endParaRPr>
                    </a:p>
                    <a:p>
                      <a:pPr algn="ctr"/>
                      <a:endParaRPr lang="sv-SE" sz="1600" b="1">
                        <a:solidFill>
                          <a:schemeClr val="tx2">
                            <a:lumMod val="50000"/>
                          </a:schemeClr>
                        </a:solidFill>
                      </a:endParaRPr>
                    </a:p>
                    <a:p>
                      <a:pPr algn="ctr"/>
                      <a:endParaRPr lang="sv-SE" sz="1600" b="1">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a:solidFill>
                          <a:schemeClr val="tx2">
                            <a:lumMod val="50000"/>
                          </a:schemeClr>
                        </a:solidFill>
                      </a:endParaRPr>
                    </a:p>
                  </a:txBody>
                  <a:tcPr/>
                </a:tc>
                <a:extLst>
                  <a:ext uri="{0D108BD9-81ED-4DB2-BD59-A6C34878D82A}">
                    <a16:rowId xmlns:a16="http://schemas.microsoft.com/office/drawing/2014/main" val="3719655932"/>
                  </a:ext>
                </a:extLst>
              </a:tr>
              <a:tr h="370840">
                <a:tc>
                  <a:txBody>
                    <a:bodyPr/>
                    <a:lstStyle/>
                    <a:p>
                      <a:pPr algn="l"/>
                      <a:r>
                        <a:rPr lang="sv-SE" sz="1600" b="1">
                          <a:solidFill>
                            <a:schemeClr val="accent1"/>
                          </a:solidFill>
                        </a:rPr>
                        <a:t>Boverket: Urval nybyggnader</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a:solidFill>
                            <a:schemeClr val="accent1"/>
                          </a:solidFill>
                        </a:rPr>
                        <a:t>Boverket: Nej</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a:solidFill>
                            <a:schemeClr val="accent1"/>
                          </a:solidFill>
                        </a:rPr>
                        <a:t>Boverket: Nej</a:t>
                      </a:r>
                    </a:p>
                  </a:txBody>
                  <a:tcPr/>
                </a:tc>
                <a:extLst>
                  <a:ext uri="{0D108BD9-81ED-4DB2-BD59-A6C34878D82A}">
                    <a16:rowId xmlns:a16="http://schemas.microsoft.com/office/drawing/2014/main" val="3835968885"/>
                  </a:ext>
                </a:extLst>
              </a:tr>
              <a:tr h="370840">
                <a:tc>
                  <a:txBody>
                    <a:bodyPr/>
                    <a:lstStyle/>
                    <a:p>
                      <a:pPr algn="l"/>
                      <a:r>
                        <a:rPr lang="sv-SE" sz="1600" b="1">
                          <a:solidFill>
                            <a:srgbClr val="92D050"/>
                          </a:solidFill>
                        </a:rPr>
                        <a:t>Lokala initiativ: Alla</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a:solidFill>
                            <a:srgbClr val="92D050"/>
                          </a:solidFill>
                        </a:rPr>
                        <a:t>Lokala initiativ: Alla</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rgbClr val="92D050"/>
                          </a:solidFill>
                        </a:rPr>
                        <a:t>Lokala initiativ: Frivilligt</a:t>
                      </a:r>
                    </a:p>
                  </a:txBody>
                  <a:tcPr/>
                </a:tc>
                <a:extLst>
                  <a:ext uri="{0D108BD9-81ED-4DB2-BD59-A6C34878D82A}">
                    <a16:rowId xmlns:a16="http://schemas.microsoft.com/office/drawing/2014/main" val="3552160274"/>
                  </a:ext>
                </a:extLst>
              </a:tr>
            </a:tbl>
          </a:graphicData>
        </a:graphic>
      </p:graphicFrame>
      <p:sp>
        <p:nvSpPr>
          <p:cNvPr id="5" name="Rektangel 4">
            <a:extLst>
              <a:ext uri="{FF2B5EF4-FFF2-40B4-BE49-F238E27FC236}">
                <a16:creationId xmlns:a16="http://schemas.microsoft.com/office/drawing/2014/main" id="{BD6EBBE2-544D-88A8-6B77-931C7090238A}"/>
              </a:ext>
            </a:extLst>
          </p:cNvPr>
          <p:cNvSpPr/>
          <p:nvPr/>
        </p:nvSpPr>
        <p:spPr>
          <a:xfrm>
            <a:off x="2524125" y="1733550"/>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a:solidFill>
                  <a:schemeClr val="tx1"/>
                </a:solidFill>
              </a:rPr>
              <a:t>Anläggning (A1-A5.4)</a:t>
            </a:r>
          </a:p>
        </p:txBody>
      </p:sp>
      <p:sp>
        <p:nvSpPr>
          <p:cNvPr id="6" name="Rektangel 5">
            <a:extLst>
              <a:ext uri="{FF2B5EF4-FFF2-40B4-BE49-F238E27FC236}">
                <a16:creationId xmlns:a16="http://schemas.microsoft.com/office/drawing/2014/main" id="{A184AFD6-77D7-F1B3-AA04-F218573C1D4C}"/>
              </a:ext>
            </a:extLst>
          </p:cNvPr>
          <p:cNvSpPr/>
          <p:nvPr/>
        </p:nvSpPr>
        <p:spPr>
          <a:xfrm>
            <a:off x="2524125" y="2333625"/>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sv-SE">
                <a:solidFill>
                  <a:schemeClr val="tx1"/>
                </a:solidFill>
              </a:rPr>
              <a:t>Byggnad </a:t>
            </a:r>
          </a:p>
          <a:p>
            <a:pPr algn="ctr"/>
            <a:r>
              <a:rPr lang="sv-SE">
                <a:solidFill>
                  <a:schemeClr val="tx1"/>
                </a:solidFill>
              </a:rPr>
              <a:t>(A1-A5.4)</a:t>
            </a:r>
          </a:p>
        </p:txBody>
      </p:sp>
      <p:sp>
        <p:nvSpPr>
          <p:cNvPr id="7" name="Rektangel 6">
            <a:extLst>
              <a:ext uri="{FF2B5EF4-FFF2-40B4-BE49-F238E27FC236}">
                <a16:creationId xmlns:a16="http://schemas.microsoft.com/office/drawing/2014/main" id="{686D8665-052E-CBA6-914E-3B6BCBED010D}"/>
              </a:ext>
            </a:extLst>
          </p:cNvPr>
          <p:cNvSpPr/>
          <p:nvPr/>
        </p:nvSpPr>
        <p:spPr>
          <a:xfrm>
            <a:off x="2524125" y="2952750"/>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sv-SE" sz="1600"/>
              <a:t>Påverkan på drift (B6)</a:t>
            </a:r>
          </a:p>
        </p:txBody>
      </p:sp>
      <p:sp>
        <p:nvSpPr>
          <p:cNvPr id="8" name="Rektangel 7">
            <a:extLst>
              <a:ext uri="{FF2B5EF4-FFF2-40B4-BE49-F238E27FC236}">
                <a16:creationId xmlns:a16="http://schemas.microsoft.com/office/drawing/2014/main" id="{858AF3F5-4CC9-E118-1C2A-14D897955FCD}"/>
              </a:ext>
            </a:extLst>
          </p:cNvPr>
          <p:cNvSpPr/>
          <p:nvPr/>
        </p:nvSpPr>
        <p:spPr>
          <a:xfrm>
            <a:off x="2524125" y="3581400"/>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sv-SE" sz="1200"/>
              <a:t>Ev fler livscykelskeden (B-D)</a:t>
            </a:r>
          </a:p>
        </p:txBody>
      </p:sp>
      <p:sp>
        <p:nvSpPr>
          <p:cNvPr id="9" name="Rektangel 8">
            <a:extLst>
              <a:ext uri="{FF2B5EF4-FFF2-40B4-BE49-F238E27FC236}">
                <a16:creationId xmlns:a16="http://schemas.microsoft.com/office/drawing/2014/main" id="{D1813EAE-59A4-0527-2CFE-9FC0569008CC}"/>
              </a:ext>
            </a:extLst>
          </p:cNvPr>
          <p:cNvSpPr/>
          <p:nvPr/>
        </p:nvSpPr>
        <p:spPr>
          <a:xfrm>
            <a:off x="6296025" y="1724025"/>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a:solidFill>
                  <a:schemeClr val="tx1"/>
                </a:solidFill>
              </a:rPr>
              <a:t>Ev Anläggning (A1-A5.4)</a:t>
            </a:r>
          </a:p>
        </p:txBody>
      </p:sp>
      <p:sp>
        <p:nvSpPr>
          <p:cNvPr id="10" name="Rektangel 9">
            <a:extLst>
              <a:ext uri="{FF2B5EF4-FFF2-40B4-BE49-F238E27FC236}">
                <a16:creationId xmlns:a16="http://schemas.microsoft.com/office/drawing/2014/main" id="{6E4CEADB-621B-B208-4EF5-1951CEC9BF3E}"/>
              </a:ext>
            </a:extLst>
          </p:cNvPr>
          <p:cNvSpPr/>
          <p:nvPr/>
        </p:nvSpPr>
        <p:spPr>
          <a:xfrm>
            <a:off x="6296025" y="2324100"/>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sv-SE">
                <a:solidFill>
                  <a:schemeClr val="tx1"/>
                </a:solidFill>
              </a:rPr>
              <a:t>Byggnad</a:t>
            </a:r>
          </a:p>
          <a:p>
            <a:pPr algn="ctr"/>
            <a:r>
              <a:rPr lang="sv-SE">
                <a:solidFill>
                  <a:schemeClr val="tx1"/>
                </a:solidFill>
              </a:rPr>
              <a:t>(B5.1-B5.4)</a:t>
            </a:r>
          </a:p>
        </p:txBody>
      </p:sp>
      <p:sp>
        <p:nvSpPr>
          <p:cNvPr id="11" name="Rektangel 10">
            <a:extLst>
              <a:ext uri="{FF2B5EF4-FFF2-40B4-BE49-F238E27FC236}">
                <a16:creationId xmlns:a16="http://schemas.microsoft.com/office/drawing/2014/main" id="{F1E16347-E05B-391E-E2BC-518A06E73D3C}"/>
              </a:ext>
            </a:extLst>
          </p:cNvPr>
          <p:cNvSpPr/>
          <p:nvPr/>
        </p:nvSpPr>
        <p:spPr>
          <a:xfrm>
            <a:off x="6296025" y="2943225"/>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sv-SE" sz="1600"/>
              <a:t>Ev påverkan på drift (B6)</a:t>
            </a:r>
          </a:p>
        </p:txBody>
      </p:sp>
      <p:sp>
        <p:nvSpPr>
          <p:cNvPr id="12" name="Rektangel 11">
            <a:extLst>
              <a:ext uri="{FF2B5EF4-FFF2-40B4-BE49-F238E27FC236}">
                <a16:creationId xmlns:a16="http://schemas.microsoft.com/office/drawing/2014/main" id="{17E07330-D4EA-C513-0AAF-855268370B4F}"/>
              </a:ext>
            </a:extLst>
          </p:cNvPr>
          <p:cNvSpPr/>
          <p:nvPr/>
        </p:nvSpPr>
        <p:spPr>
          <a:xfrm>
            <a:off x="6296025" y="357187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sv-SE" sz="1200"/>
              <a:t>Ev fler livscykelskeden (B-D)</a:t>
            </a:r>
          </a:p>
        </p:txBody>
      </p:sp>
      <p:sp>
        <p:nvSpPr>
          <p:cNvPr id="13" name="Rektangel 12">
            <a:extLst>
              <a:ext uri="{FF2B5EF4-FFF2-40B4-BE49-F238E27FC236}">
                <a16:creationId xmlns:a16="http://schemas.microsoft.com/office/drawing/2014/main" id="{DBFA4E8E-0752-2AB3-5BEA-57C32143E4BF}"/>
              </a:ext>
            </a:extLst>
          </p:cNvPr>
          <p:cNvSpPr/>
          <p:nvPr/>
        </p:nvSpPr>
        <p:spPr>
          <a:xfrm>
            <a:off x="9772650" y="1724025"/>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a:solidFill>
                  <a:schemeClr val="tx1"/>
                </a:solidFill>
              </a:rPr>
              <a:t>Ev Anläggning</a:t>
            </a:r>
          </a:p>
          <a:p>
            <a:pPr algn="ctr"/>
            <a:r>
              <a:rPr lang="sv-SE">
                <a:solidFill>
                  <a:schemeClr val="tx1"/>
                </a:solidFill>
              </a:rPr>
              <a:t>(B2, B4)</a:t>
            </a:r>
          </a:p>
        </p:txBody>
      </p:sp>
      <p:sp>
        <p:nvSpPr>
          <p:cNvPr id="14" name="Rektangel 13">
            <a:extLst>
              <a:ext uri="{FF2B5EF4-FFF2-40B4-BE49-F238E27FC236}">
                <a16:creationId xmlns:a16="http://schemas.microsoft.com/office/drawing/2014/main" id="{F4AF74BC-7E13-2271-6AEB-ABA86052CC3B}"/>
              </a:ext>
            </a:extLst>
          </p:cNvPr>
          <p:cNvSpPr/>
          <p:nvPr/>
        </p:nvSpPr>
        <p:spPr>
          <a:xfrm>
            <a:off x="9772650" y="2324100"/>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sv-SE">
                <a:solidFill>
                  <a:schemeClr val="tx1"/>
                </a:solidFill>
              </a:rPr>
              <a:t>Byggnad</a:t>
            </a:r>
          </a:p>
          <a:p>
            <a:pPr algn="ctr"/>
            <a:r>
              <a:rPr lang="sv-SE">
                <a:solidFill>
                  <a:schemeClr val="tx1"/>
                </a:solidFill>
              </a:rPr>
              <a:t>(B2, B4)</a:t>
            </a:r>
          </a:p>
        </p:txBody>
      </p:sp>
      <p:sp>
        <p:nvSpPr>
          <p:cNvPr id="15" name="Rektangel 14">
            <a:extLst>
              <a:ext uri="{FF2B5EF4-FFF2-40B4-BE49-F238E27FC236}">
                <a16:creationId xmlns:a16="http://schemas.microsoft.com/office/drawing/2014/main" id="{939F8E18-C02E-9A6E-3B49-5CF07572F507}"/>
              </a:ext>
            </a:extLst>
          </p:cNvPr>
          <p:cNvSpPr/>
          <p:nvPr/>
        </p:nvSpPr>
        <p:spPr>
          <a:xfrm>
            <a:off x="9772650" y="2943225"/>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sv-SE" sz="1600"/>
              <a:t>Ev påverkan på drift (B6)</a:t>
            </a:r>
          </a:p>
        </p:txBody>
      </p:sp>
      <p:sp>
        <p:nvSpPr>
          <p:cNvPr id="16" name="Rektangel 15">
            <a:extLst>
              <a:ext uri="{FF2B5EF4-FFF2-40B4-BE49-F238E27FC236}">
                <a16:creationId xmlns:a16="http://schemas.microsoft.com/office/drawing/2014/main" id="{870D8DEE-523C-C3E4-7F27-771329EBEF51}"/>
              </a:ext>
            </a:extLst>
          </p:cNvPr>
          <p:cNvSpPr/>
          <p:nvPr/>
        </p:nvSpPr>
        <p:spPr>
          <a:xfrm>
            <a:off x="9772650" y="357187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sv-SE" sz="1200"/>
              <a:t>Ev fler livscykelskeden (B-D)</a:t>
            </a:r>
          </a:p>
        </p:txBody>
      </p:sp>
      <p:sp>
        <p:nvSpPr>
          <p:cNvPr id="17" name="Vänster klammerparentes 16">
            <a:extLst>
              <a:ext uri="{FF2B5EF4-FFF2-40B4-BE49-F238E27FC236}">
                <a16:creationId xmlns:a16="http://schemas.microsoft.com/office/drawing/2014/main" id="{E0715848-F0BB-D8A8-0287-443C5DBE40BD}"/>
              </a:ext>
            </a:extLst>
          </p:cNvPr>
          <p:cNvSpPr/>
          <p:nvPr/>
        </p:nvSpPr>
        <p:spPr>
          <a:xfrm>
            <a:off x="2152650"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8" name="Vänster klammerparentes 17">
            <a:extLst>
              <a:ext uri="{FF2B5EF4-FFF2-40B4-BE49-F238E27FC236}">
                <a16:creationId xmlns:a16="http://schemas.microsoft.com/office/drawing/2014/main" id="{CEC5D34E-F955-B786-A5D0-392CE118FF99}"/>
              </a:ext>
            </a:extLst>
          </p:cNvPr>
          <p:cNvSpPr/>
          <p:nvPr/>
        </p:nvSpPr>
        <p:spPr>
          <a:xfrm>
            <a:off x="5934075"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9" name="Vänster klammerparentes 18">
            <a:extLst>
              <a:ext uri="{FF2B5EF4-FFF2-40B4-BE49-F238E27FC236}">
                <a16:creationId xmlns:a16="http://schemas.microsoft.com/office/drawing/2014/main" id="{33F0FA78-D3CA-7F6F-C613-688D26B30493}"/>
              </a:ext>
            </a:extLst>
          </p:cNvPr>
          <p:cNvSpPr/>
          <p:nvPr/>
        </p:nvSpPr>
        <p:spPr>
          <a:xfrm>
            <a:off x="9439275"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20" name="Rektangel 19">
            <a:extLst>
              <a:ext uri="{FF2B5EF4-FFF2-40B4-BE49-F238E27FC236}">
                <a16:creationId xmlns:a16="http://schemas.microsoft.com/office/drawing/2014/main" id="{020F3C2B-B73F-16D4-2AF5-A2910205359A}"/>
              </a:ext>
            </a:extLst>
          </p:cNvPr>
          <p:cNvSpPr/>
          <p:nvPr/>
        </p:nvSpPr>
        <p:spPr>
          <a:xfrm rot="16200000">
            <a:off x="-470374" y="2894488"/>
            <a:ext cx="2926716" cy="395288"/>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a:solidFill>
                  <a:srgbClr val="C00000"/>
                </a:solidFill>
              </a:rPr>
              <a:t>Alltid projektspecifik beräkning</a:t>
            </a:r>
          </a:p>
        </p:txBody>
      </p:sp>
      <p:sp>
        <p:nvSpPr>
          <p:cNvPr id="21" name="Rektangel 20">
            <a:extLst>
              <a:ext uri="{FF2B5EF4-FFF2-40B4-BE49-F238E27FC236}">
                <a16:creationId xmlns:a16="http://schemas.microsoft.com/office/drawing/2014/main" id="{C6997948-5789-5E97-39C4-1CA87041DABF}"/>
              </a:ext>
            </a:extLst>
          </p:cNvPr>
          <p:cNvSpPr/>
          <p:nvPr/>
        </p:nvSpPr>
        <p:spPr>
          <a:xfrm rot="16200000">
            <a:off x="3080071" y="2915918"/>
            <a:ext cx="2926714" cy="352427"/>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a:solidFill>
                  <a:srgbClr val="C00000"/>
                </a:solidFill>
              </a:rPr>
              <a:t>&gt; 30 MSEK: Projektspecifik beräkning</a:t>
            </a:r>
          </a:p>
        </p:txBody>
      </p:sp>
      <p:sp>
        <p:nvSpPr>
          <p:cNvPr id="22" name="Rektangel 21">
            <a:extLst>
              <a:ext uri="{FF2B5EF4-FFF2-40B4-BE49-F238E27FC236}">
                <a16:creationId xmlns:a16="http://schemas.microsoft.com/office/drawing/2014/main" id="{4E276ED5-4165-11DD-E43F-6534178B0748}"/>
              </a:ext>
            </a:extLst>
          </p:cNvPr>
          <p:cNvSpPr/>
          <p:nvPr/>
        </p:nvSpPr>
        <p:spPr>
          <a:xfrm rot="16200000">
            <a:off x="3711102" y="2808763"/>
            <a:ext cx="2926714" cy="566737"/>
          </a:xfrm>
          <a:prstGeom prst="rect">
            <a:avLst/>
          </a:prstGeom>
          <a:noFill/>
          <a:ln>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a:solidFill>
                  <a:srgbClr val="C00000"/>
                </a:solidFill>
              </a:rPr>
              <a:t>5- 30 MSEK: Projektspecifik beräkning </a:t>
            </a:r>
            <a:r>
              <a:rPr lang="sv-SE" sz="1400">
                <a:solidFill>
                  <a:schemeClr val="bg2"/>
                </a:solidFill>
              </a:rPr>
              <a:t>alt hybrid beräkning</a:t>
            </a:r>
          </a:p>
        </p:txBody>
      </p:sp>
      <p:sp>
        <p:nvSpPr>
          <p:cNvPr id="23" name="Rektangel 22">
            <a:extLst>
              <a:ext uri="{FF2B5EF4-FFF2-40B4-BE49-F238E27FC236}">
                <a16:creationId xmlns:a16="http://schemas.microsoft.com/office/drawing/2014/main" id="{EC7F01D4-DB95-DC9F-E5BF-019694602513}"/>
              </a:ext>
            </a:extLst>
          </p:cNvPr>
          <p:cNvSpPr/>
          <p:nvPr/>
        </p:nvSpPr>
        <p:spPr>
          <a:xfrm rot="16200000">
            <a:off x="6971034" y="2873056"/>
            <a:ext cx="2926714" cy="438151"/>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a:solidFill>
                  <a:srgbClr val="C00000"/>
                </a:solidFill>
              </a:rPr>
              <a:t>Spets projekt </a:t>
            </a:r>
            <a:r>
              <a:rPr lang="sv-SE" sz="1400">
                <a:solidFill>
                  <a:srgbClr val="C00000"/>
                </a:solidFill>
                <a:sym typeface="Wingdings" panose="05000000000000000000" pitchFamily="2" charset="2"/>
              </a:rPr>
              <a:t> Referensvärden   Etablerade ex i verktyg</a:t>
            </a:r>
            <a:endParaRPr lang="sv-SE" sz="1400">
              <a:solidFill>
                <a:srgbClr val="C00000"/>
              </a:solidFill>
            </a:endParaRPr>
          </a:p>
        </p:txBody>
      </p:sp>
      <p:sp>
        <p:nvSpPr>
          <p:cNvPr id="24" name="Rektangel 23">
            <a:extLst>
              <a:ext uri="{FF2B5EF4-FFF2-40B4-BE49-F238E27FC236}">
                <a16:creationId xmlns:a16="http://schemas.microsoft.com/office/drawing/2014/main" id="{2F050661-0B10-1358-82D6-BF8C9DFBC3DE}"/>
              </a:ext>
            </a:extLst>
          </p:cNvPr>
          <p:cNvSpPr/>
          <p:nvPr/>
        </p:nvSpPr>
        <p:spPr>
          <a:xfrm rot="16200000">
            <a:off x="7623496" y="2873057"/>
            <a:ext cx="2926714" cy="438150"/>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a:solidFill>
                  <a:srgbClr val="C00000"/>
                </a:solidFill>
              </a:rPr>
              <a:t>&lt;5 MSEK: Referensvärden / Hybridberäkning &amp; nyckeltal </a:t>
            </a:r>
          </a:p>
        </p:txBody>
      </p:sp>
      <p:sp>
        <p:nvSpPr>
          <p:cNvPr id="25" name="Rektangel 24">
            <a:extLst>
              <a:ext uri="{FF2B5EF4-FFF2-40B4-BE49-F238E27FC236}">
                <a16:creationId xmlns:a16="http://schemas.microsoft.com/office/drawing/2014/main" id="{71F6DC73-AF03-9555-2719-5FA71865ADC9}"/>
              </a:ext>
            </a:extLst>
          </p:cNvPr>
          <p:cNvSpPr/>
          <p:nvPr/>
        </p:nvSpPr>
        <p:spPr>
          <a:xfrm>
            <a:off x="1543051"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a:t>Klimatbalansering</a:t>
            </a:r>
          </a:p>
        </p:txBody>
      </p:sp>
      <p:sp>
        <p:nvSpPr>
          <p:cNvPr id="26" name="Rektangel 25">
            <a:extLst>
              <a:ext uri="{FF2B5EF4-FFF2-40B4-BE49-F238E27FC236}">
                <a16:creationId xmlns:a16="http://schemas.microsoft.com/office/drawing/2014/main" id="{EF308345-118B-3459-51CF-3A511B5DF886}"/>
              </a:ext>
            </a:extLst>
          </p:cNvPr>
          <p:cNvSpPr/>
          <p:nvPr/>
        </p:nvSpPr>
        <p:spPr>
          <a:xfrm>
            <a:off x="5210176"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a:t>Klimatbalansering</a:t>
            </a:r>
          </a:p>
        </p:txBody>
      </p:sp>
      <p:sp>
        <p:nvSpPr>
          <p:cNvPr id="27" name="Rektangel 26">
            <a:extLst>
              <a:ext uri="{FF2B5EF4-FFF2-40B4-BE49-F238E27FC236}">
                <a16:creationId xmlns:a16="http://schemas.microsoft.com/office/drawing/2014/main" id="{40587CC5-A391-A395-D8AB-2756FD3797EC}"/>
              </a:ext>
            </a:extLst>
          </p:cNvPr>
          <p:cNvSpPr/>
          <p:nvPr/>
        </p:nvSpPr>
        <p:spPr>
          <a:xfrm>
            <a:off x="8791576"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a:t>Klimatbalansering</a:t>
            </a:r>
          </a:p>
        </p:txBody>
      </p:sp>
      <p:sp>
        <p:nvSpPr>
          <p:cNvPr id="28" name="Rektangel 27">
            <a:extLst>
              <a:ext uri="{FF2B5EF4-FFF2-40B4-BE49-F238E27FC236}">
                <a16:creationId xmlns:a16="http://schemas.microsoft.com/office/drawing/2014/main" id="{08C53B24-E09F-FE11-4A96-DA983B24C49C}"/>
              </a:ext>
            </a:extLst>
          </p:cNvPr>
          <p:cNvSpPr/>
          <p:nvPr/>
        </p:nvSpPr>
        <p:spPr>
          <a:xfrm>
            <a:off x="106085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textruta 28">
            <a:extLst>
              <a:ext uri="{FF2B5EF4-FFF2-40B4-BE49-F238E27FC236}">
                <a16:creationId xmlns:a16="http://schemas.microsoft.com/office/drawing/2014/main" id="{D63449C5-5008-B94F-4E36-F598A42283EE}"/>
              </a:ext>
            </a:extLst>
          </p:cNvPr>
          <p:cNvSpPr txBox="1"/>
          <p:nvPr/>
        </p:nvSpPr>
        <p:spPr>
          <a:xfrm>
            <a:off x="10800825" y="30622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textruta 29">
            <a:extLst>
              <a:ext uri="{FF2B5EF4-FFF2-40B4-BE49-F238E27FC236}">
                <a16:creationId xmlns:a16="http://schemas.microsoft.com/office/drawing/2014/main" id="{5DCBF552-23CF-2C29-90F5-14789876E819}"/>
              </a:ext>
            </a:extLst>
          </p:cNvPr>
          <p:cNvSpPr txBox="1"/>
          <p:nvPr/>
        </p:nvSpPr>
        <p:spPr>
          <a:xfrm>
            <a:off x="10813047" y="575626"/>
            <a:ext cx="1378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 2020 -</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 name="Rektangel 30">
            <a:extLst>
              <a:ext uri="{FF2B5EF4-FFF2-40B4-BE49-F238E27FC236}">
                <a16:creationId xmlns:a16="http://schemas.microsoft.com/office/drawing/2014/main" id="{BA40F1F5-A4D8-F141-1CD7-708C9EC7D7BC}"/>
              </a:ext>
            </a:extLst>
          </p:cNvPr>
          <p:cNvSpPr/>
          <p:nvPr/>
        </p:nvSpPr>
        <p:spPr>
          <a:xfrm>
            <a:off x="106085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31">
            <a:extLst>
              <a:ext uri="{FF2B5EF4-FFF2-40B4-BE49-F238E27FC236}">
                <a16:creationId xmlns:a16="http://schemas.microsoft.com/office/drawing/2014/main" id="{FF9120F7-CDCE-EF75-9F8A-B7E99934C8C7}"/>
              </a:ext>
            </a:extLst>
          </p:cNvPr>
          <p:cNvSpPr/>
          <p:nvPr/>
        </p:nvSpPr>
        <p:spPr>
          <a:xfrm>
            <a:off x="273933" y="5643341"/>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32">
            <a:extLst>
              <a:ext uri="{FF2B5EF4-FFF2-40B4-BE49-F238E27FC236}">
                <a16:creationId xmlns:a16="http://schemas.microsoft.com/office/drawing/2014/main" id="{A07ED7EE-319A-DD5A-B18C-85EAA8C07127}"/>
              </a:ext>
            </a:extLst>
          </p:cNvPr>
          <p:cNvSpPr/>
          <p:nvPr/>
        </p:nvSpPr>
        <p:spPr>
          <a:xfrm>
            <a:off x="273933" y="5912138"/>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33">
            <a:extLst>
              <a:ext uri="{FF2B5EF4-FFF2-40B4-BE49-F238E27FC236}">
                <a16:creationId xmlns:a16="http://schemas.microsoft.com/office/drawing/2014/main" id="{65B8065A-92CD-BE13-3066-A084D993AE42}"/>
              </a:ext>
            </a:extLst>
          </p:cNvPr>
          <p:cNvSpPr/>
          <p:nvPr/>
        </p:nvSpPr>
        <p:spPr>
          <a:xfrm rot="16200000">
            <a:off x="120176" y="2894488"/>
            <a:ext cx="2926716" cy="395288"/>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a:solidFill>
                  <a:schemeClr val="accent4">
                    <a:lumMod val="75000"/>
                  </a:schemeClr>
                </a:solidFill>
              </a:rPr>
              <a:t>Tidiga skeden:  Referensvärden</a:t>
            </a:r>
          </a:p>
        </p:txBody>
      </p:sp>
      <p:sp>
        <p:nvSpPr>
          <p:cNvPr id="35" name="Rektangel 34">
            <a:extLst>
              <a:ext uri="{FF2B5EF4-FFF2-40B4-BE49-F238E27FC236}">
                <a16:creationId xmlns:a16="http://schemas.microsoft.com/office/drawing/2014/main" id="{E27C407B-0CF3-96C4-6F36-888E3672BE48}"/>
              </a:ext>
            </a:extLst>
          </p:cNvPr>
          <p:cNvSpPr/>
          <p:nvPr/>
        </p:nvSpPr>
        <p:spPr>
          <a:xfrm rot="16200000">
            <a:off x="4270696" y="2915918"/>
            <a:ext cx="2926714" cy="352427"/>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a:solidFill>
                  <a:schemeClr val="accent4">
                    <a:lumMod val="75000"/>
                  </a:schemeClr>
                </a:solidFill>
              </a:rPr>
              <a:t>Tidiga skeden: Referensvärden</a:t>
            </a:r>
          </a:p>
        </p:txBody>
      </p:sp>
      <p:sp>
        <p:nvSpPr>
          <p:cNvPr id="36" name="Rektangel 35">
            <a:extLst>
              <a:ext uri="{FF2B5EF4-FFF2-40B4-BE49-F238E27FC236}">
                <a16:creationId xmlns:a16="http://schemas.microsoft.com/office/drawing/2014/main" id="{05E21527-E9AC-8DBF-8719-592493400F68}"/>
              </a:ext>
            </a:extLst>
          </p:cNvPr>
          <p:cNvSpPr/>
          <p:nvPr/>
        </p:nvSpPr>
        <p:spPr>
          <a:xfrm>
            <a:off x="10392937" y="5378154"/>
            <a:ext cx="1027538" cy="79693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0132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2BBE0-0C6C-1A5D-8088-CD0F7D72F904}"/>
            </a:ext>
          </a:extLst>
        </p:cNvPr>
        <p:cNvGrpSpPr/>
        <p:nvPr/>
      </p:nvGrpSpPr>
      <p:grpSpPr>
        <a:xfrm>
          <a:off x="0" y="0"/>
          <a:ext cx="0" cy="0"/>
          <a:chOff x="0" y="0"/>
          <a:chExt cx="0" cy="0"/>
        </a:xfrm>
      </p:grpSpPr>
      <p:sp>
        <p:nvSpPr>
          <p:cNvPr id="11" name="Pratbubbla: rektangel med rundade hörn 10">
            <a:extLst>
              <a:ext uri="{FF2B5EF4-FFF2-40B4-BE49-F238E27FC236}">
                <a16:creationId xmlns:a16="http://schemas.microsoft.com/office/drawing/2014/main" id="{6E9646B8-D5CD-23CF-D64B-EAE8B8DA550C}"/>
              </a:ext>
            </a:extLst>
          </p:cNvPr>
          <p:cNvSpPr/>
          <p:nvPr/>
        </p:nvSpPr>
        <p:spPr>
          <a:xfrm>
            <a:off x="532710" y="3227370"/>
            <a:ext cx="4867966" cy="1588943"/>
          </a:xfrm>
          <a:prstGeom prst="wedgeRoundRectCallout">
            <a:avLst>
              <a:gd name="adj1" fmla="val -13229"/>
              <a:gd name="adj2" fmla="val 107238"/>
              <a:gd name="adj3" fmla="val 16667"/>
            </a:avLst>
          </a:prstGeom>
          <a:ln>
            <a:solidFill>
              <a:schemeClr val="bg2"/>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sng" strike="noStrike" kern="1200" cap="none" spc="0" normalizeH="0" baseline="0" noProof="0">
                <a:ln>
                  <a:noFill/>
                </a:ln>
                <a:solidFill>
                  <a:srgbClr val="0070C0"/>
                </a:solidFill>
                <a:effectLst/>
                <a:uLnTx/>
                <a:uFillTx/>
                <a:latin typeface="Calibri"/>
                <a:ea typeface="+mn-ea"/>
                <a:cs typeface="+mn-cs"/>
              </a:rPr>
              <a:t>Blå tabell (Teknisk):</a:t>
            </a:r>
            <a:r>
              <a:rPr kumimoji="0" lang="sv-SE" sz="1800" b="1" i="0" strike="noStrike" kern="1200" cap="none" spc="0" normalizeH="0" baseline="0" noProof="0">
                <a:ln>
                  <a:noFill/>
                </a:ln>
                <a:solidFill>
                  <a:srgbClr val="0070C0"/>
                </a:solidFill>
                <a:effectLst/>
                <a:uLnTx/>
                <a:uFillTx/>
                <a:latin typeface="Calibri"/>
                <a:ea typeface="+mn-ea"/>
                <a:cs typeface="+mn-cs"/>
              </a:rPr>
              <a: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sv-SE" sz="1800" b="1" i="0" strike="noStrike" kern="1200" cap="none" spc="0" normalizeH="0" baseline="0" noProof="0">
                <a:ln>
                  <a:noFill/>
                </a:ln>
                <a:solidFill>
                  <a:srgbClr val="0070C0"/>
                </a:solidFill>
                <a:effectLst/>
                <a:uLnTx/>
                <a:uFillTx/>
                <a:latin typeface="Calibri"/>
                <a:ea typeface="+mn-ea"/>
                <a:cs typeface="+mn-cs"/>
              </a:rPr>
              <a:t>Redovisar hur klimatberäkning gått till per beräkningsområde. </a:t>
            </a:r>
            <a:r>
              <a:rPr kumimoji="0" lang="sv-SE" sz="1800" i="1" strike="noStrike" kern="1200" cap="none" spc="0" normalizeH="0" baseline="0" noProof="0">
                <a:ln>
                  <a:noFill/>
                </a:ln>
                <a:solidFill>
                  <a:srgbClr val="0070C0"/>
                </a:solidFill>
                <a:effectLst/>
                <a:uLnTx/>
                <a:uFillTx/>
                <a:latin typeface="Calibri"/>
                <a:ea typeface="+mn-ea"/>
                <a:cs typeface="+mn-cs"/>
              </a:rPr>
              <a:t>Läs bara ”Varför” delen först per delområde, det räcker ofta för att förstå nyttan.</a:t>
            </a:r>
          </a:p>
        </p:txBody>
      </p:sp>
      <p:graphicFrame>
        <p:nvGraphicFramePr>
          <p:cNvPr id="4" name="Tabell 3">
            <a:extLst>
              <a:ext uri="{FF2B5EF4-FFF2-40B4-BE49-F238E27FC236}">
                <a16:creationId xmlns:a16="http://schemas.microsoft.com/office/drawing/2014/main" id="{D86E6BD3-BA2B-509A-38AE-35A631DF6DB9}"/>
              </a:ext>
            </a:extLst>
          </p:cNvPr>
          <p:cNvGraphicFramePr>
            <a:graphicFrameLocks noGrp="1"/>
          </p:cNvGraphicFramePr>
          <p:nvPr>
            <p:extLst>
              <p:ext uri="{D42A27DB-BD31-4B8C-83A1-F6EECF244321}">
                <p14:modId xmlns:p14="http://schemas.microsoft.com/office/powerpoint/2010/main" val="2611382062"/>
              </p:ext>
            </p:extLst>
          </p:nvPr>
        </p:nvGraphicFramePr>
        <p:xfrm>
          <a:off x="0" y="6054585"/>
          <a:ext cx="12192001" cy="748800"/>
        </p:xfrm>
        <a:graphic>
          <a:graphicData uri="http://schemas.openxmlformats.org/drawingml/2006/table">
            <a:tbl>
              <a:tblPr firstRow="1" bandRow="1">
                <a:tableStyleId>{5C22544A-7EE6-4342-B048-85BDC9FD1C3A}</a:tableStyleId>
              </a:tblPr>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7">
                  <a:extLst>
                    <a:ext uri="{9D8B030D-6E8A-4147-A177-3AD203B41FA5}">
                      <a16:colId xmlns:a16="http://schemas.microsoft.com/office/drawing/2014/main" val="112477153"/>
                    </a:ext>
                  </a:extLst>
                </a:gridCol>
                <a:gridCol w="1095159">
                  <a:extLst>
                    <a:ext uri="{9D8B030D-6E8A-4147-A177-3AD203B41FA5}">
                      <a16:colId xmlns:a16="http://schemas.microsoft.com/office/drawing/2014/main" val="2883095834"/>
                    </a:ext>
                  </a:extLst>
                </a:gridCol>
                <a:gridCol w="1761724">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4">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30400">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230400">
                <a:tc>
                  <a:txBody>
                    <a:bodyPr/>
                    <a:lstStyle/>
                    <a:p>
                      <a:r>
                        <a:rPr lang="sv-SE" sz="900" b="1" dirty="0">
                          <a:solidFill>
                            <a:schemeClr val="bg1"/>
                          </a:solidFill>
                        </a:rPr>
                        <a:t>Byggprojekt &amp; LCA-skeden</a:t>
                      </a:r>
                      <a:endParaRPr lang="sv-SE" b="1" dirty="0"/>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dirty="0">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sp>
        <p:nvSpPr>
          <p:cNvPr id="7" name="Pratbubbla: rektangel med rundade hörn 6">
            <a:extLst>
              <a:ext uri="{FF2B5EF4-FFF2-40B4-BE49-F238E27FC236}">
                <a16:creationId xmlns:a16="http://schemas.microsoft.com/office/drawing/2014/main" id="{846100AC-8284-26D9-841B-51D9CA063BF1}"/>
              </a:ext>
            </a:extLst>
          </p:cNvPr>
          <p:cNvSpPr/>
          <p:nvPr/>
        </p:nvSpPr>
        <p:spPr>
          <a:xfrm>
            <a:off x="5714767" y="3325473"/>
            <a:ext cx="5639033" cy="1588943"/>
          </a:xfrm>
          <a:prstGeom prst="wedgeRoundRectCallout">
            <a:avLst>
              <a:gd name="adj1" fmla="val -21809"/>
              <a:gd name="adj2" fmla="val -109682"/>
              <a:gd name="adj3" fmla="val 16667"/>
            </a:avLst>
          </a:prstGeom>
          <a:ln>
            <a:solidFill>
              <a:schemeClr val="tx2"/>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sng" strike="noStrike" kern="1200" cap="none" spc="0" normalizeH="0" baseline="0" noProof="0">
                <a:ln>
                  <a:noFill/>
                </a:ln>
                <a:solidFill>
                  <a:schemeClr val="tx2">
                    <a:lumMod val="75000"/>
                  </a:schemeClr>
                </a:solidFill>
                <a:effectLst/>
                <a:uLnTx/>
                <a:uFillTx/>
                <a:latin typeface="Calibri"/>
                <a:ea typeface="+mn-ea"/>
                <a:cs typeface="+mn-cs"/>
              </a:rPr>
              <a:t>Guld tabell (Redovisande):</a:t>
            </a:r>
            <a:r>
              <a:rPr kumimoji="0" lang="sv-SE" sz="1800" b="1" i="0" strike="noStrike" kern="1200" cap="none" spc="0" normalizeH="0" baseline="0" noProof="0">
                <a:ln>
                  <a:noFill/>
                </a:ln>
                <a:solidFill>
                  <a:schemeClr val="tx2">
                    <a:lumMod val="75000"/>
                  </a:schemeClr>
                </a:solidFill>
                <a:effectLst/>
                <a:uLnTx/>
                <a:uFillTx/>
                <a:latin typeface="Calibri"/>
                <a:ea typeface="+mn-ea"/>
                <a:cs typeface="+mn-cs"/>
              </a:rPr>
              <a: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sv-SE" sz="1800" b="1" i="0" strike="noStrike" kern="1200" cap="none" spc="0" normalizeH="0" baseline="0" noProof="0">
                <a:ln>
                  <a:noFill/>
                </a:ln>
                <a:solidFill>
                  <a:schemeClr val="tx2">
                    <a:lumMod val="75000"/>
                  </a:schemeClr>
                </a:solidFill>
                <a:effectLst/>
                <a:uLnTx/>
                <a:uFillTx/>
                <a:latin typeface="Calibri"/>
                <a:ea typeface="+mn-ea"/>
                <a:cs typeface="+mn-cs"/>
              </a:rPr>
              <a:t>Spårbarhet till byggprojekt. </a:t>
            </a:r>
            <a:r>
              <a:rPr kumimoji="0" lang="sv-SE" sz="1800" i="1" strike="noStrike" kern="1200" cap="none" spc="0" normalizeH="0" baseline="0" noProof="0">
                <a:ln>
                  <a:noFill/>
                </a:ln>
                <a:solidFill>
                  <a:schemeClr val="tx2">
                    <a:lumMod val="75000"/>
                  </a:schemeClr>
                </a:solidFill>
                <a:effectLst/>
                <a:uLnTx/>
                <a:uFillTx/>
                <a:latin typeface="Calibri"/>
                <a:ea typeface="+mn-ea"/>
                <a:cs typeface="+mn-cs"/>
              </a:rPr>
              <a:t>Sammanfattar spårbarhet till aktuellt byggprojekt</a:t>
            </a:r>
            <a:r>
              <a:rPr lang="sv-SE" i="1">
                <a:solidFill>
                  <a:schemeClr val="tx2">
                    <a:lumMod val="75000"/>
                  </a:schemeClr>
                </a:solidFill>
                <a:latin typeface="Calibri"/>
              </a:rPr>
              <a:t>.</a:t>
            </a:r>
            <a:endParaRPr kumimoji="0" lang="sv-SE" sz="1800" i="1" strike="noStrike" kern="1200" cap="none" spc="0" normalizeH="0" baseline="0" noProof="0">
              <a:ln>
                <a:noFill/>
              </a:ln>
              <a:solidFill>
                <a:schemeClr val="tx2">
                  <a:lumMod val="75000"/>
                </a:schemeClr>
              </a:solidFill>
              <a:effectLst/>
              <a:uLnTx/>
              <a:uFillTx/>
              <a:latin typeface="Calibri"/>
              <a:ea typeface="+mn-ea"/>
              <a:cs typeface="+mn-cs"/>
            </a:endParaRPr>
          </a:p>
        </p:txBody>
      </p:sp>
      <p:graphicFrame>
        <p:nvGraphicFramePr>
          <p:cNvPr id="8" name="Tabell 7">
            <a:extLst>
              <a:ext uri="{FF2B5EF4-FFF2-40B4-BE49-F238E27FC236}">
                <a16:creationId xmlns:a16="http://schemas.microsoft.com/office/drawing/2014/main" id="{7EEDB1B3-0EE7-8274-2A64-AB294C858706}"/>
              </a:ext>
            </a:extLst>
          </p:cNvPr>
          <p:cNvGraphicFramePr>
            <a:graphicFrameLocks noGrp="1"/>
          </p:cNvGraphicFramePr>
          <p:nvPr>
            <p:extLst>
              <p:ext uri="{D42A27DB-BD31-4B8C-83A1-F6EECF244321}">
                <p14:modId xmlns:p14="http://schemas.microsoft.com/office/powerpoint/2010/main" val="94510898"/>
              </p:ext>
            </p:extLst>
          </p:nvPr>
        </p:nvGraphicFramePr>
        <p:xfrm>
          <a:off x="6231467" y="1421232"/>
          <a:ext cx="3836458" cy="752000"/>
        </p:xfrm>
        <a:graphic>
          <a:graphicData uri="http://schemas.openxmlformats.org/drawingml/2006/table">
            <a:tbl>
              <a:tblPr firstRow="1" bandRow="1">
                <a:tableStyleId>{5C22544A-7EE6-4342-B048-85BDC9FD1C3A}</a:tableStyleId>
              </a:tblPr>
              <a:tblGrid>
                <a:gridCol w="531283">
                  <a:extLst>
                    <a:ext uri="{9D8B030D-6E8A-4147-A177-3AD203B41FA5}">
                      <a16:colId xmlns:a16="http://schemas.microsoft.com/office/drawing/2014/main" val="3516827666"/>
                    </a:ext>
                  </a:extLst>
                </a:gridCol>
                <a:gridCol w="862893">
                  <a:extLst>
                    <a:ext uri="{9D8B030D-6E8A-4147-A177-3AD203B41FA5}">
                      <a16:colId xmlns:a16="http://schemas.microsoft.com/office/drawing/2014/main" val="3574377429"/>
                    </a:ext>
                  </a:extLst>
                </a:gridCol>
                <a:gridCol w="741583">
                  <a:extLst>
                    <a:ext uri="{9D8B030D-6E8A-4147-A177-3AD203B41FA5}">
                      <a16:colId xmlns:a16="http://schemas.microsoft.com/office/drawing/2014/main" val="4093453797"/>
                    </a:ext>
                  </a:extLst>
                </a:gridCol>
                <a:gridCol w="969002">
                  <a:extLst>
                    <a:ext uri="{9D8B030D-6E8A-4147-A177-3AD203B41FA5}">
                      <a16:colId xmlns:a16="http://schemas.microsoft.com/office/drawing/2014/main" val="227898419"/>
                    </a:ext>
                  </a:extLst>
                </a:gridCol>
                <a:gridCol w="731697">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tx1"/>
                          </a:solidFill>
                        </a:rPr>
                        <a:t>Projekt typ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sp>
        <p:nvSpPr>
          <p:cNvPr id="9" name="Rektangel 8">
            <a:extLst>
              <a:ext uri="{FF2B5EF4-FFF2-40B4-BE49-F238E27FC236}">
                <a16:creationId xmlns:a16="http://schemas.microsoft.com/office/drawing/2014/main" id="{B9CBE36D-C492-3E57-F301-454535EB7CCC}"/>
              </a:ext>
            </a:extLst>
          </p:cNvPr>
          <p:cNvSpPr/>
          <p:nvPr/>
        </p:nvSpPr>
        <p:spPr>
          <a:xfrm>
            <a:off x="10638600" y="373594"/>
            <a:ext cx="204490"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A5DEBC27-43A0-5A7D-712F-A272D7B52624}"/>
              </a:ext>
            </a:extLst>
          </p:cNvPr>
          <p:cNvSpPr txBox="1"/>
          <p:nvPr/>
        </p:nvSpPr>
        <p:spPr>
          <a:xfrm>
            <a:off x="10830867" y="265705"/>
            <a:ext cx="125128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ruta 12">
            <a:extLst>
              <a:ext uri="{FF2B5EF4-FFF2-40B4-BE49-F238E27FC236}">
                <a16:creationId xmlns:a16="http://schemas.microsoft.com/office/drawing/2014/main" id="{A10013DB-FE47-DDC9-3A5A-42C701CD87A4}"/>
              </a:ext>
            </a:extLst>
          </p:cNvPr>
          <p:cNvSpPr txBox="1"/>
          <p:nvPr/>
        </p:nvSpPr>
        <p:spPr>
          <a:xfrm>
            <a:off x="10846674" y="602096"/>
            <a:ext cx="125128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Rektangel 13">
            <a:extLst>
              <a:ext uri="{FF2B5EF4-FFF2-40B4-BE49-F238E27FC236}">
                <a16:creationId xmlns:a16="http://schemas.microsoft.com/office/drawing/2014/main" id="{1411166D-C8C6-8B25-47E9-5E0836359F11}"/>
              </a:ext>
            </a:extLst>
          </p:cNvPr>
          <p:cNvSpPr/>
          <p:nvPr/>
        </p:nvSpPr>
        <p:spPr>
          <a:xfrm>
            <a:off x="10642185" y="709383"/>
            <a:ext cx="204490"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Underrubrik 2">
            <a:extLst>
              <a:ext uri="{FF2B5EF4-FFF2-40B4-BE49-F238E27FC236}">
                <a16:creationId xmlns:a16="http://schemas.microsoft.com/office/drawing/2014/main" id="{3FCFE231-52DA-E653-D90E-016990AFA18F}"/>
              </a:ext>
            </a:extLst>
          </p:cNvPr>
          <p:cNvSpPr>
            <a:spLocks noGrp="1"/>
          </p:cNvSpPr>
          <p:nvPr>
            <p:ph type="subTitle" idx="1"/>
          </p:nvPr>
        </p:nvSpPr>
        <p:spPr>
          <a:xfrm>
            <a:off x="631365" y="1350945"/>
            <a:ext cx="10722435" cy="1588943"/>
          </a:xfrm>
        </p:spPr>
        <p:txBody>
          <a:bodyPr>
            <a:noAutofit/>
          </a:bodyPr>
          <a:lstStyle/>
          <a:p>
            <a:r>
              <a:rPr lang="sv-SE" sz="1300">
                <a:solidFill>
                  <a:schemeClr val="tx1"/>
                </a:solidFill>
                <a:latin typeface="+mn-lt"/>
              </a:rPr>
              <a:t>🧭 </a:t>
            </a:r>
            <a:r>
              <a:rPr lang="sv-SE" sz="1300" b="1">
                <a:solidFill>
                  <a:schemeClr val="tx1"/>
                </a:solidFill>
                <a:latin typeface="+mn-lt"/>
              </a:rPr>
              <a:t>Varje delområde i materialet beskriver:</a:t>
            </a:r>
            <a:endParaRPr lang="sv-SE" sz="1300">
              <a:solidFill>
                <a:schemeClr val="tx1"/>
              </a:solidFill>
              <a:latin typeface="+mn-lt"/>
            </a:endParaRPr>
          </a:p>
          <a:p>
            <a:pPr marL="171450" indent="-171450">
              <a:buFont typeface="Arial" panose="020B0604020202020204" pitchFamily="34" charset="0"/>
              <a:buChar char="•"/>
            </a:pPr>
            <a:r>
              <a:rPr lang="sv-SE" sz="1300">
                <a:solidFill>
                  <a:schemeClr val="tx1"/>
                </a:solidFill>
                <a:latin typeface="+mn-lt"/>
              </a:rPr>
              <a:t>✅ Vad som gäller enligt </a:t>
            </a:r>
            <a:r>
              <a:rPr lang="sv-SE" sz="1300" b="1">
                <a:solidFill>
                  <a:schemeClr val="tx1"/>
                </a:solidFill>
                <a:latin typeface="+mn-lt"/>
              </a:rPr>
              <a:t>Boverket</a:t>
            </a:r>
            <a:endParaRPr lang="sv-SE" sz="1300">
              <a:solidFill>
                <a:schemeClr val="tx1"/>
              </a:solidFill>
              <a:latin typeface="+mn-lt"/>
            </a:endParaRPr>
          </a:p>
          <a:p>
            <a:pPr marL="171450" indent="-171450">
              <a:buFont typeface="Arial" panose="020B0604020202020204" pitchFamily="34" charset="0"/>
              <a:buChar char="•"/>
            </a:pPr>
            <a:r>
              <a:rPr lang="sv-SE" sz="1300">
                <a:solidFill>
                  <a:schemeClr val="tx1"/>
                </a:solidFill>
                <a:latin typeface="+mn-lt"/>
              </a:rPr>
              <a:t>✅ Vad som efterfrågas i </a:t>
            </a:r>
            <a:r>
              <a:rPr lang="sv-SE" sz="1300" b="1">
                <a:solidFill>
                  <a:schemeClr val="tx1"/>
                </a:solidFill>
                <a:latin typeface="+mn-lt"/>
              </a:rPr>
              <a:t>lokala klimatinitiativ</a:t>
            </a:r>
            <a:endParaRPr lang="sv-SE" sz="1300">
              <a:solidFill>
                <a:schemeClr val="tx1"/>
              </a:solidFill>
              <a:latin typeface="+mn-lt"/>
            </a:endParaRPr>
          </a:p>
          <a:p>
            <a:pPr marL="171450" indent="-171450">
              <a:buFont typeface="Arial" panose="020B0604020202020204" pitchFamily="34" charset="0"/>
              <a:buChar char="•"/>
            </a:pPr>
            <a:r>
              <a:rPr lang="sv-SE" sz="1300">
                <a:solidFill>
                  <a:schemeClr val="tx1"/>
                </a:solidFill>
                <a:latin typeface="+mn-lt"/>
              </a:rPr>
              <a:t>✅ </a:t>
            </a:r>
            <a:r>
              <a:rPr lang="sv-SE" sz="1300" b="1">
                <a:solidFill>
                  <a:schemeClr val="tx1"/>
                </a:solidFill>
                <a:latin typeface="+mn-lt"/>
              </a:rPr>
              <a:t>Varför</a:t>
            </a:r>
            <a:r>
              <a:rPr lang="sv-SE" sz="1300">
                <a:solidFill>
                  <a:schemeClr val="tx1"/>
                </a:solidFill>
                <a:latin typeface="+mn-lt"/>
              </a:rPr>
              <a:t> området är viktigt för klimatdata, styrning och jämförbarhet</a:t>
            </a:r>
          </a:p>
          <a:p>
            <a:pPr marL="171450" indent="-171450">
              <a:buFont typeface="Arial" panose="020B0604020202020204" pitchFamily="34" charset="0"/>
              <a:buChar char="•"/>
            </a:pPr>
            <a:r>
              <a:rPr lang="sv-SE" sz="1300">
                <a:solidFill>
                  <a:schemeClr val="tx1"/>
                </a:solidFill>
                <a:latin typeface="+mn-lt"/>
              </a:rPr>
              <a:t>✅ Exempel på </a:t>
            </a:r>
            <a:r>
              <a:rPr lang="sv-SE" sz="1300" b="1">
                <a:solidFill>
                  <a:schemeClr val="tx1"/>
                </a:solidFill>
                <a:latin typeface="+mn-lt"/>
              </a:rPr>
              <a:t>indikatorer</a:t>
            </a:r>
            <a:r>
              <a:rPr lang="sv-SE" sz="1300">
                <a:solidFill>
                  <a:schemeClr val="tx1"/>
                </a:solidFill>
                <a:latin typeface="+mn-lt"/>
              </a:rPr>
              <a:t> (checklistor, ja/nej, kvalitetskrav)</a:t>
            </a:r>
          </a:p>
          <a:p>
            <a:pPr marL="171450" indent="-171450">
              <a:buFont typeface="Arial" panose="020B0604020202020204" pitchFamily="34" charset="0"/>
              <a:buChar char="•"/>
            </a:pPr>
            <a:endParaRPr lang="sv-SE" sz="1300">
              <a:solidFill>
                <a:schemeClr val="tx1"/>
              </a:solidFill>
              <a:latin typeface="+mn-lt"/>
            </a:endParaRPr>
          </a:p>
          <a:p>
            <a:r>
              <a:rPr lang="sv-SE" sz="1300">
                <a:solidFill>
                  <a:schemeClr val="tx1"/>
                </a:solidFill>
                <a:latin typeface="+mn-lt"/>
              </a:rPr>
              <a:t>🔍 </a:t>
            </a:r>
            <a:r>
              <a:rPr lang="sv-SE" sz="1300" b="1">
                <a:solidFill>
                  <a:schemeClr val="tx1"/>
                </a:solidFill>
                <a:latin typeface="+mn-lt"/>
              </a:rPr>
              <a:t>Tips för dig som är trött/stressad/nybörjare:</a:t>
            </a:r>
            <a:endParaRPr lang="sv-SE" sz="1300">
              <a:solidFill>
                <a:schemeClr val="tx1"/>
              </a:solidFill>
              <a:latin typeface="+mn-lt"/>
            </a:endParaRPr>
          </a:p>
          <a:p>
            <a:endParaRPr lang="sv-SE" sz="1300">
              <a:solidFill>
                <a:schemeClr val="tx1"/>
              </a:solidFill>
              <a:latin typeface="+mn-lt"/>
            </a:endParaRPr>
          </a:p>
        </p:txBody>
      </p:sp>
      <p:sp>
        <p:nvSpPr>
          <p:cNvPr id="3" name="Rubrik 1">
            <a:extLst>
              <a:ext uri="{FF2B5EF4-FFF2-40B4-BE49-F238E27FC236}">
                <a16:creationId xmlns:a16="http://schemas.microsoft.com/office/drawing/2014/main" id="{227C7305-3E12-2A2B-68B6-3336BFF8116D}"/>
              </a:ext>
            </a:extLst>
          </p:cNvPr>
          <p:cNvSpPr txBox="1">
            <a:spLocks/>
          </p:cNvSpPr>
          <p:nvPr/>
        </p:nvSpPr>
        <p:spPr>
          <a:xfrm>
            <a:off x="717090" y="182562"/>
            <a:ext cx="992150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Projektspecifik beräkning &amp; redovisning: Läsanvisning och visuell överblick</a:t>
            </a:r>
          </a:p>
        </p:txBody>
      </p:sp>
    </p:spTree>
    <p:extLst>
      <p:ext uri="{BB962C8B-B14F-4D97-AF65-F5344CB8AC3E}">
        <p14:creationId xmlns:p14="http://schemas.microsoft.com/office/powerpoint/2010/main" val="830747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0A2F56-A7B8-E823-5CBB-DD13298C73F4}"/>
              </a:ext>
            </a:extLst>
          </p:cNvPr>
          <p:cNvSpPr>
            <a:spLocks noGrp="1"/>
          </p:cNvSpPr>
          <p:nvPr>
            <p:ph type="title"/>
          </p:nvPr>
        </p:nvSpPr>
        <p:spPr>
          <a:xfrm>
            <a:off x="159296" y="98591"/>
            <a:ext cx="11301908" cy="720080"/>
          </a:xfrm>
        </p:spPr>
        <p:txBody>
          <a:bodyPr>
            <a:normAutofit/>
          </a:bodyPr>
          <a:lstStyle/>
          <a:p>
            <a:r>
              <a:rPr lang="sv-SE">
                <a:solidFill>
                  <a:schemeClr val="bg2"/>
                </a:solidFill>
              </a:rPr>
              <a:t>Klimatberäkningskriterier – synkad med lagkrav och olika lokala klimatinitiativ</a:t>
            </a:r>
          </a:p>
        </p:txBody>
      </p:sp>
      <p:grpSp>
        <p:nvGrpSpPr>
          <p:cNvPr id="4" name="Grupp 3">
            <a:extLst>
              <a:ext uri="{FF2B5EF4-FFF2-40B4-BE49-F238E27FC236}">
                <a16:creationId xmlns:a16="http://schemas.microsoft.com/office/drawing/2014/main" id="{58CF705E-6501-9572-7334-CBFD25E9546E}"/>
              </a:ext>
            </a:extLst>
          </p:cNvPr>
          <p:cNvGrpSpPr/>
          <p:nvPr/>
        </p:nvGrpSpPr>
        <p:grpSpPr>
          <a:xfrm>
            <a:off x="10322397" y="2287963"/>
            <a:ext cx="4165599" cy="2282074"/>
            <a:chOff x="436880" y="1842886"/>
            <a:chExt cx="4165599" cy="2282074"/>
          </a:xfrm>
        </p:grpSpPr>
        <p:sp>
          <p:nvSpPr>
            <p:cNvPr id="5" name="Rektangel med rundade hörn 15">
              <a:extLst>
                <a:ext uri="{FF2B5EF4-FFF2-40B4-BE49-F238E27FC236}">
                  <a16:creationId xmlns:a16="http://schemas.microsoft.com/office/drawing/2014/main" id="{FCE584CA-DA92-4696-CDEA-90399D7A94EE}"/>
                </a:ext>
              </a:extLst>
            </p:cNvPr>
            <p:cNvSpPr/>
            <p:nvPr/>
          </p:nvSpPr>
          <p:spPr>
            <a:xfrm>
              <a:off x="436880" y="1842886"/>
              <a:ext cx="1696720" cy="2282074"/>
            </a:xfrm>
            <a:prstGeom prst="roundRect">
              <a:avLst/>
            </a:prstGeom>
            <a:solidFill>
              <a:schemeClr val="bg1">
                <a:lumMod val="75000"/>
              </a:schemeClr>
            </a:solidFill>
            <a:ln w="9525" cap="flat" cmpd="sng" algn="ctr">
              <a:noFill/>
              <a:prstDash val="solid"/>
            </a:ln>
            <a:effectLst>
              <a:outerShdw blurRad="50800" dist="38100" dir="2700000" algn="tl" rotWithShape="0">
                <a:prstClr val="black">
                  <a:alpha val="40000"/>
                </a:prstClr>
              </a:outerShdw>
              <a:softEdge rad="0"/>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6" name="Platshållare för innehåll 2">
              <a:extLst>
                <a:ext uri="{FF2B5EF4-FFF2-40B4-BE49-F238E27FC236}">
                  <a16:creationId xmlns:a16="http://schemas.microsoft.com/office/drawing/2014/main" id="{C744AD50-696E-BF18-97D4-5BF80DC0A384}"/>
                </a:ext>
              </a:extLst>
            </p:cNvPr>
            <p:cNvSpPr txBox="1">
              <a:spLocks/>
            </p:cNvSpPr>
            <p:nvPr/>
          </p:nvSpPr>
          <p:spPr>
            <a:xfrm>
              <a:off x="979818" y="2199756"/>
              <a:ext cx="3622661" cy="1783740"/>
            </a:xfrm>
            <a:prstGeom prst="rect">
              <a:avLst/>
            </a:prstGeom>
          </p:spPr>
          <p:txBody>
            <a:bodyPr vert="horz" lIns="91440" tIns="45720" rIns="91440" bIns="45720" numCol="1"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200" b="0" i="0" u="none" strike="noStrike" kern="1200" cap="none" spc="0" normalizeH="0" baseline="0" noProof="0">
                  <a:ln>
                    <a:noFill/>
                  </a:ln>
                  <a:solidFill>
                    <a:srgbClr val="344054"/>
                  </a:solidFill>
                  <a:effectLst/>
                  <a:uLnTx/>
                  <a:uFillTx/>
                  <a:latin typeface="AntartidaRounded Essential Ligh" panose="02000000000000000000" pitchFamily="2" charset="0"/>
                  <a:ea typeface="+mn-ea"/>
                  <a:cs typeface="+mn-cs"/>
                </a:rPr>
                <a:t>= Synkade</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200" b="0" i="0" u="none" strike="noStrike" kern="1200" cap="none" spc="0" normalizeH="0" baseline="0" noProof="0">
                <a:ln>
                  <a:noFill/>
                </a:ln>
                <a:solidFill>
                  <a:srgbClr val="344054"/>
                </a:solidFill>
                <a:effectLst/>
                <a:uLnTx/>
                <a:uFillTx/>
                <a:latin typeface="AntartidaRounded Essential Ligh" panose="02000000000000000000" pitchFamily="2"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200" b="0" i="0" u="none" strike="noStrike" kern="1200" cap="none" spc="0" normalizeH="0" baseline="0" noProof="0">
                  <a:ln>
                    <a:noFill/>
                  </a:ln>
                  <a:solidFill>
                    <a:srgbClr val="344054"/>
                  </a:solidFill>
                  <a:effectLst/>
                  <a:uLnTx/>
                  <a:uFillTx/>
                  <a:latin typeface="AntartidaRounded Essential Ligh" panose="02000000000000000000" pitchFamily="2" charset="0"/>
                  <a:ea typeface="+mn-ea"/>
                  <a:cs typeface="+mn-cs"/>
                </a:rPr>
                <a:t>= Skillnader</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200" b="0" i="0" u="none" strike="noStrike" kern="1200" cap="none" spc="0" normalizeH="0" baseline="0" noProof="0">
                <a:ln>
                  <a:noFill/>
                </a:ln>
                <a:solidFill>
                  <a:srgbClr val="344054"/>
                </a:solidFill>
                <a:effectLst/>
                <a:uLnTx/>
                <a:uFillTx/>
                <a:latin typeface="AntartidaRounded Essential Ligh" panose="02000000000000000000" pitchFamily="2"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200" b="0" i="0" u="none" strike="noStrike" kern="1200" cap="none" spc="0" normalizeH="0" baseline="0" noProof="0">
                  <a:ln>
                    <a:noFill/>
                  </a:ln>
                  <a:solidFill>
                    <a:srgbClr val="344054"/>
                  </a:solidFill>
                  <a:effectLst/>
                  <a:uLnTx/>
                  <a:uFillTx/>
                  <a:latin typeface="AntartidaRounded Essential Ligh" panose="02000000000000000000" pitchFamily="2" charset="0"/>
                  <a:ea typeface="+mn-ea"/>
                  <a:cs typeface="+mn-cs"/>
                </a:rPr>
                <a:t>= Extra krav</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200" b="0" i="0" u="none" strike="noStrike" kern="1200" cap="none" spc="0" normalizeH="0" baseline="0" noProof="0">
                <a:ln>
                  <a:noFill/>
                </a:ln>
                <a:solidFill>
                  <a:srgbClr val="344054"/>
                </a:solidFill>
                <a:effectLst/>
                <a:uLnTx/>
                <a:uFillTx/>
                <a:latin typeface="AntartidaRounded Essential Ligh" panose="02000000000000000000" pitchFamily="2"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sv-SE" sz="1200" b="0" i="0" u="none" strike="noStrike" kern="1200" cap="none" spc="0" normalizeH="0" baseline="0" noProof="0">
                  <a:ln>
                    <a:noFill/>
                  </a:ln>
                  <a:solidFill>
                    <a:srgbClr val="344054"/>
                  </a:solidFill>
                  <a:effectLst/>
                  <a:uLnTx/>
                  <a:uFillTx/>
                  <a:latin typeface="AntartidaRounded Essential Ligh" panose="02000000000000000000" pitchFamily="2" charset="0"/>
                  <a:ea typeface="+mn-ea"/>
                  <a:cs typeface="+mn-cs"/>
                </a:rPr>
                <a:t>= Ingen info</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sv-SE" sz="1800" b="0" i="0" u="none" strike="noStrike" kern="1200" cap="none" spc="0" normalizeH="0" baseline="0" noProof="0">
                <a:ln>
                  <a:noFill/>
                </a:ln>
                <a:solidFill>
                  <a:srgbClr val="344054"/>
                </a:solidFill>
                <a:effectLst/>
                <a:uLnTx/>
                <a:uFillTx/>
                <a:latin typeface="AntartidaRounded Essential Ligh" panose="02000000000000000000" pitchFamily="2" charset="0"/>
                <a:ea typeface="+mn-ea"/>
                <a:cs typeface="+mn-cs"/>
              </a:endParaRPr>
            </a:p>
          </p:txBody>
        </p:sp>
        <p:sp>
          <p:nvSpPr>
            <p:cNvPr id="7" name="Rektangel 6">
              <a:extLst>
                <a:ext uri="{FF2B5EF4-FFF2-40B4-BE49-F238E27FC236}">
                  <a16:creationId xmlns:a16="http://schemas.microsoft.com/office/drawing/2014/main" id="{EF4B53D3-A9A3-8E9A-52D8-0D84BB369BAA}"/>
                </a:ext>
              </a:extLst>
            </p:cNvPr>
            <p:cNvSpPr/>
            <p:nvPr/>
          </p:nvSpPr>
          <p:spPr>
            <a:xfrm>
              <a:off x="770847" y="2690875"/>
              <a:ext cx="208971" cy="208971"/>
            </a:xfrm>
            <a:prstGeom prst="rect">
              <a:avLst/>
            </a:prstGeom>
            <a:solidFill>
              <a:srgbClr val="92D050"/>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8" name="Rektangel 7">
              <a:extLst>
                <a:ext uri="{FF2B5EF4-FFF2-40B4-BE49-F238E27FC236}">
                  <a16:creationId xmlns:a16="http://schemas.microsoft.com/office/drawing/2014/main" id="{6D9CB654-BB0A-35B9-2AAC-7539AF6B4F2C}"/>
                </a:ext>
              </a:extLst>
            </p:cNvPr>
            <p:cNvSpPr/>
            <p:nvPr/>
          </p:nvSpPr>
          <p:spPr>
            <a:xfrm>
              <a:off x="770847" y="2248887"/>
              <a:ext cx="208971" cy="208971"/>
            </a:xfrm>
            <a:prstGeom prst="rect">
              <a:avLst/>
            </a:prstGeom>
            <a:solidFill>
              <a:srgbClr val="DAF2D1"/>
            </a:solidFill>
            <a:ln w="317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9" name="Rektangel 8">
              <a:extLst>
                <a:ext uri="{FF2B5EF4-FFF2-40B4-BE49-F238E27FC236}">
                  <a16:creationId xmlns:a16="http://schemas.microsoft.com/office/drawing/2014/main" id="{8C3716AA-156C-21C9-1F23-12A3B2232A9E}"/>
                </a:ext>
              </a:extLst>
            </p:cNvPr>
            <p:cNvSpPr/>
            <p:nvPr/>
          </p:nvSpPr>
          <p:spPr>
            <a:xfrm>
              <a:off x="770847" y="3132863"/>
              <a:ext cx="208971" cy="208971"/>
            </a:xfrm>
            <a:prstGeom prst="rect">
              <a:avLst/>
            </a:prstGeom>
            <a:solidFill>
              <a:srgbClr val="3A7C22"/>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37D2152B-422D-2DA9-6972-ECB3DDB626D6}"/>
                </a:ext>
              </a:extLst>
            </p:cNvPr>
            <p:cNvSpPr/>
            <p:nvPr/>
          </p:nvSpPr>
          <p:spPr>
            <a:xfrm>
              <a:off x="770847" y="3574850"/>
              <a:ext cx="208971" cy="208971"/>
            </a:xfrm>
            <a:prstGeom prst="rect">
              <a:avLst/>
            </a:prstGeom>
            <a:solidFill>
              <a:srgbClr val="DADADA"/>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grpSp>
      <p:graphicFrame>
        <p:nvGraphicFramePr>
          <p:cNvPr id="12" name="Tabell 11">
            <a:extLst>
              <a:ext uri="{FF2B5EF4-FFF2-40B4-BE49-F238E27FC236}">
                <a16:creationId xmlns:a16="http://schemas.microsoft.com/office/drawing/2014/main" id="{86E12D29-49D4-83F9-7F74-C1165B1E32F9}"/>
              </a:ext>
            </a:extLst>
          </p:cNvPr>
          <p:cNvGraphicFramePr>
            <a:graphicFrameLocks noGrp="1"/>
          </p:cNvGraphicFramePr>
          <p:nvPr/>
        </p:nvGraphicFramePr>
        <p:xfrm>
          <a:off x="1343038" y="868301"/>
          <a:ext cx="8821763" cy="4992455"/>
        </p:xfrm>
        <a:graphic>
          <a:graphicData uri="http://schemas.openxmlformats.org/drawingml/2006/table">
            <a:tbl>
              <a:tblPr firstRow="1" firstCol="1" lastCol="1"/>
              <a:tblGrid>
                <a:gridCol w="980979">
                  <a:extLst>
                    <a:ext uri="{9D8B030D-6E8A-4147-A177-3AD203B41FA5}">
                      <a16:colId xmlns:a16="http://schemas.microsoft.com/office/drawing/2014/main" val="3635887499"/>
                    </a:ext>
                  </a:extLst>
                </a:gridCol>
                <a:gridCol w="898056">
                  <a:extLst>
                    <a:ext uri="{9D8B030D-6E8A-4147-A177-3AD203B41FA5}">
                      <a16:colId xmlns:a16="http://schemas.microsoft.com/office/drawing/2014/main" val="1870903013"/>
                    </a:ext>
                  </a:extLst>
                </a:gridCol>
                <a:gridCol w="665162">
                  <a:extLst>
                    <a:ext uri="{9D8B030D-6E8A-4147-A177-3AD203B41FA5}">
                      <a16:colId xmlns:a16="http://schemas.microsoft.com/office/drawing/2014/main" val="1050364460"/>
                    </a:ext>
                  </a:extLst>
                </a:gridCol>
                <a:gridCol w="825717">
                  <a:extLst>
                    <a:ext uri="{9D8B030D-6E8A-4147-A177-3AD203B41FA5}">
                      <a16:colId xmlns:a16="http://schemas.microsoft.com/office/drawing/2014/main" val="2014877919"/>
                    </a:ext>
                  </a:extLst>
                </a:gridCol>
                <a:gridCol w="776316">
                  <a:extLst>
                    <a:ext uri="{9D8B030D-6E8A-4147-A177-3AD203B41FA5}">
                      <a16:colId xmlns:a16="http://schemas.microsoft.com/office/drawing/2014/main" val="2193827990"/>
                    </a:ext>
                  </a:extLst>
                </a:gridCol>
                <a:gridCol w="825717">
                  <a:extLst>
                    <a:ext uri="{9D8B030D-6E8A-4147-A177-3AD203B41FA5}">
                      <a16:colId xmlns:a16="http://schemas.microsoft.com/office/drawing/2014/main" val="2046480114"/>
                    </a:ext>
                  </a:extLst>
                </a:gridCol>
                <a:gridCol w="928049">
                  <a:extLst>
                    <a:ext uri="{9D8B030D-6E8A-4147-A177-3AD203B41FA5}">
                      <a16:colId xmlns:a16="http://schemas.microsoft.com/office/drawing/2014/main" val="623683966"/>
                    </a:ext>
                  </a:extLst>
                </a:gridCol>
                <a:gridCol w="928049">
                  <a:extLst>
                    <a:ext uri="{9D8B030D-6E8A-4147-A177-3AD203B41FA5}">
                      <a16:colId xmlns:a16="http://schemas.microsoft.com/office/drawing/2014/main" val="2768111031"/>
                    </a:ext>
                  </a:extLst>
                </a:gridCol>
                <a:gridCol w="744317">
                  <a:extLst>
                    <a:ext uri="{9D8B030D-6E8A-4147-A177-3AD203B41FA5}">
                      <a16:colId xmlns:a16="http://schemas.microsoft.com/office/drawing/2014/main" val="2210085199"/>
                    </a:ext>
                  </a:extLst>
                </a:gridCol>
                <a:gridCol w="638175">
                  <a:extLst>
                    <a:ext uri="{9D8B030D-6E8A-4147-A177-3AD203B41FA5}">
                      <a16:colId xmlns:a16="http://schemas.microsoft.com/office/drawing/2014/main" val="2329667096"/>
                    </a:ext>
                  </a:extLst>
                </a:gridCol>
                <a:gridCol w="611226">
                  <a:extLst>
                    <a:ext uri="{9D8B030D-6E8A-4147-A177-3AD203B41FA5}">
                      <a16:colId xmlns:a16="http://schemas.microsoft.com/office/drawing/2014/main" val="866027535"/>
                    </a:ext>
                  </a:extLst>
                </a:gridCol>
              </a:tblGrid>
              <a:tr h="61250">
                <a:tc rowSpan="2">
                  <a:txBody>
                    <a:bodyPr/>
                    <a:lstStyle/>
                    <a:p>
                      <a:pPr>
                        <a:lnSpc>
                          <a:spcPct val="107000"/>
                        </a:lnSpc>
                        <a:buNone/>
                      </a:pPr>
                      <a:endParaRPr lang="sv-SE" sz="800" b="0" u="none" kern="100" dirty="0">
                        <a:solidFill>
                          <a:schemeClr val="bg1"/>
                        </a:solidFill>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rowSpan="2">
                  <a:txBody>
                    <a:bodyPr/>
                    <a:lstStyle/>
                    <a:p>
                      <a:pPr algn="ctr">
                        <a:lnSpc>
                          <a:spcPct val="107000"/>
                        </a:lnSpc>
                        <a:buNone/>
                      </a:pPr>
                      <a:r>
                        <a:rPr lang="sv-SE" sz="800" b="0" u="none" kern="100">
                          <a:solidFill>
                            <a:schemeClr val="bg1"/>
                          </a:solidFill>
                          <a:effectLst/>
                          <a:latin typeface="Calibri" panose="020F0502020204030204" pitchFamily="34" charset="0"/>
                          <a:ea typeface="Calibri" panose="020F0502020204030204" pitchFamily="34" charset="0"/>
                        </a:rPr>
                        <a:t>Malmö </a:t>
                      </a:r>
                    </a:p>
                    <a:p>
                      <a:pPr algn="ctr">
                        <a:lnSpc>
                          <a:spcPct val="107000"/>
                        </a:lnSpc>
                        <a:buNone/>
                      </a:pPr>
                      <a:r>
                        <a:rPr lang="sv-SE" sz="800" b="0" u="none" kern="100">
                          <a:solidFill>
                            <a:schemeClr val="bg1"/>
                          </a:solidFill>
                          <a:effectLst/>
                          <a:latin typeface="Calibri" panose="020F0502020204030204" pitchFamily="34" charset="0"/>
                          <a:ea typeface="Calibri" panose="020F0502020204030204" pitchFamily="34" charset="0"/>
                        </a:rPr>
                        <a:t>LFM30</a:t>
                      </a:r>
                      <a:endParaRPr lang="sv-SE" sz="800" b="0" u="none" kern="100">
                        <a:solidFill>
                          <a:schemeClr val="bg1"/>
                        </a:solidFill>
                        <a:effectLst/>
                        <a:latin typeface="Times New Roman" panose="02020603050405020304" pitchFamily="18" charset="0"/>
                        <a:ea typeface="Times New Roman" panose="02020603050405020304" pitchFamily="18" charset="0"/>
                      </a:endParaRPr>
                    </a:p>
                  </a:txBody>
                  <a:tcPr marL="43574" marR="33141"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gridSpan="2">
                  <a:txBody>
                    <a:bodyPr/>
                    <a:lstStyle/>
                    <a:p>
                      <a:pPr algn="ctr">
                        <a:lnSpc>
                          <a:spcPct val="107000"/>
                        </a:lnSpc>
                        <a:buNone/>
                      </a:pPr>
                      <a:r>
                        <a:rPr lang="sv-SE" sz="1000" b="0" u="none" kern="100">
                          <a:solidFill>
                            <a:schemeClr val="bg1"/>
                          </a:solidFill>
                          <a:effectLst/>
                          <a:latin typeface="Times New Roman" panose="02020603050405020304" pitchFamily="18" charset="0"/>
                          <a:ea typeface="Times New Roman" panose="02020603050405020304" pitchFamily="18" charset="0"/>
                        </a:rPr>
                        <a:t>Boverket</a:t>
                      </a:r>
                      <a:endParaRPr lang="sv-SE" sz="1100" b="0" u="none" kern="100">
                        <a:solidFill>
                          <a:schemeClr val="bg1"/>
                        </a:solidFill>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solidFill>
                  </a:tcPr>
                </a:tc>
                <a:tc hMerge="1">
                  <a:txBody>
                    <a:bodyPr/>
                    <a:lstStyle/>
                    <a:p>
                      <a:endParaRPr lang="sv-SE"/>
                    </a:p>
                  </a:txBody>
                  <a:tcPr/>
                </a:tc>
                <a:tc rowSpan="2">
                  <a:txBody>
                    <a:bodyPr/>
                    <a:lstStyle/>
                    <a:p>
                      <a:pPr algn="ctr">
                        <a:lnSpc>
                          <a:spcPct val="107000"/>
                        </a:lnSpc>
                        <a:buNone/>
                      </a:pPr>
                      <a:r>
                        <a:rPr lang="sv-SE" sz="800" b="0" u="none" kern="100">
                          <a:solidFill>
                            <a:schemeClr val="bg1"/>
                          </a:solidFill>
                          <a:effectLst/>
                          <a:latin typeface="Times New Roman" panose="02020603050405020304" pitchFamily="18" charset="0"/>
                          <a:ea typeface="Times New Roman" panose="02020603050405020304" pitchFamily="18" charset="0"/>
                        </a:rPr>
                        <a:t>Stockholm </a:t>
                      </a:r>
                    </a:p>
                    <a:p>
                      <a:pPr algn="ctr">
                        <a:lnSpc>
                          <a:spcPct val="107000"/>
                        </a:lnSpc>
                        <a:buNone/>
                      </a:pPr>
                      <a:r>
                        <a:rPr lang="sv-SE" sz="800" b="0" u="none" kern="100">
                          <a:solidFill>
                            <a:schemeClr val="bg1"/>
                          </a:solidFill>
                          <a:effectLst/>
                          <a:latin typeface="Times New Roman" panose="02020603050405020304" pitchFamily="18" charset="0"/>
                          <a:ea typeface="Times New Roman" panose="02020603050405020304" pitchFamily="18" charset="0"/>
                        </a:rPr>
                        <a:t>HS30/</a:t>
                      </a:r>
                      <a:br>
                        <a:rPr lang="sv-SE" sz="800" b="0" u="none" kern="100">
                          <a:solidFill>
                            <a:schemeClr val="bg1"/>
                          </a:solidFill>
                          <a:effectLst/>
                          <a:latin typeface="Times New Roman" panose="02020603050405020304" pitchFamily="18" charset="0"/>
                          <a:ea typeface="Times New Roman" panose="02020603050405020304" pitchFamily="18" charset="0"/>
                        </a:rPr>
                      </a:br>
                      <a:r>
                        <a:rPr lang="sv-SE" sz="800" b="0" u="none" kern="100">
                          <a:solidFill>
                            <a:schemeClr val="bg1"/>
                          </a:solidFill>
                          <a:effectLst/>
                          <a:latin typeface="Times New Roman" panose="02020603050405020304" pitchFamily="18" charset="0"/>
                          <a:ea typeface="Times New Roman" panose="02020603050405020304" pitchFamily="18" charset="0"/>
                        </a:rPr>
                        <a:t> Klimatarena</a:t>
                      </a:r>
                    </a:p>
                  </a:txBody>
                  <a:tcPr marL="2455" marR="2455" marT="2455" marB="0" anchor="ctr">
                    <a:lnL>
                      <a:noFill/>
                    </a:lnL>
                    <a:lnR>
                      <a:noFill/>
                    </a:lnR>
                    <a:lnT>
                      <a:noFill/>
                    </a:lnT>
                    <a:lnB>
                      <a:noFill/>
                    </a:lnB>
                    <a:solidFill>
                      <a:schemeClr val="bg2"/>
                    </a:solidFill>
                  </a:tcPr>
                </a:tc>
                <a:tc rowSpan="2">
                  <a:txBody>
                    <a:bodyPr/>
                    <a:lstStyle/>
                    <a:p>
                      <a:pPr algn="ctr">
                        <a:lnSpc>
                          <a:spcPct val="107000"/>
                        </a:lnSpc>
                        <a:buNone/>
                      </a:pPr>
                      <a:r>
                        <a:rPr lang="sv-SE" sz="800" b="0" u="none" kern="100">
                          <a:solidFill>
                            <a:schemeClr val="bg1"/>
                          </a:solidFill>
                          <a:effectLst/>
                          <a:latin typeface="Calibri" panose="020F0502020204030204" pitchFamily="34" charset="0"/>
                          <a:ea typeface="Calibri" panose="020F0502020204030204" pitchFamily="34" charset="0"/>
                        </a:rPr>
                        <a:t>Uppsala klimatprotokoll</a:t>
                      </a:r>
                      <a:endParaRPr lang="sv-SE" sz="800" b="0" u="none" kern="100">
                        <a:solidFill>
                          <a:schemeClr val="bg1"/>
                        </a:solidFill>
                        <a:effectLst/>
                        <a:latin typeface="Times New Roman" panose="02020603050405020304" pitchFamily="18" charset="0"/>
                        <a:ea typeface="Times New Roman" panose="02020603050405020304" pitchFamily="18" charset="0"/>
                      </a:endParaRPr>
                    </a:p>
                  </a:txBody>
                  <a:tcPr marL="43574" marR="33141" marT="0" marB="0" anchor="ctr">
                    <a:lnL>
                      <a:noFill/>
                    </a:lnL>
                    <a:lnR>
                      <a:noFill/>
                    </a:lnR>
                    <a:lnT>
                      <a:noFill/>
                    </a:lnT>
                    <a:lnB>
                      <a:noFill/>
                    </a:lnB>
                    <a:solidFill>
                      <a:schemeClr val="bg2"/>
                    </a:solidFill>
                  </a:tcPr>
                </a:tc>
                <a:tc rowSpan="2">
                  <a:txBody>
                    <a:bodyPr/>
                    <a:lstStyle/>
                    <a:p>
                      <a:pPr algn="ctr">
                        <a:lnSpc>
                          <a:spcPct val="107000"/>
                        </a:lnSpc>
                        <a:buNone/>
                      </a:pPr>
                      <a:r>
                        <a:rPr lang="sv-SE" sz="800" b="0" u="none" kern="100">
                          <a:solidFill>
                            <a:schemeClr val="bg1"/>
                          </a:solidFill>
                          <a:effectLst/>
                          <a:latin typeface="Times New Roman" panose="02020603050405020304" pitchFamily="18" charset="0"/>
                          <a:ea typeface="Times New Roman" panose="02020603050405020304" pitchFamily="18" charset="0"/>
                        </a:rPr>
                        <a:t>Göteborg </a:t>
                      </a:r>
                    </a:p>
                    <a:p>
                      <a:pPr algn="ctr">
                        <a:lnSpc>
                          <a:spcPct val="107000"/>
                        </a:lnSpc>
                        <a:buNone/>
                      </a:pPr>
                      <a:r>
                        <a:rPr lang="sv-SE" sz="800" b="0" u="none" kern="100">
                          <a:solidFill>
                            <a:schemeClr val="bg1"/>
                          </a:solidFill>
                          <a:effectLst/>
                          <a:latin typeface="Times New Roman" panose="02020603050405020304" pitchFamily="18" charset="0"/>
                          <a:ea typeface="Times New Roman" panose="02020603050405020304" pitchFamily="18" charset="0"/>
                        </a:rPr>
                        <a:t>Framtiden</a:t>
                      </a:r>
                    </a:p>
                  </a:txBody>
                  <a:tcPr marL="2455" marR="2455" marT="2455" marB="0" anchor="ctr">
                    <a:lnL>
                      <a:noFill/>
                    </a:lnL>
                    <a:lnR>
                      <a:noFill/>
                    </a:lnR>
                    <a:lnT>
                      <a:noFill/>
                    </a:lnT>
                    <a:lnB>
                      <a:noFill/>
                    </a:lnB>
                    <a:solidFill>
                      <a:schemeClr val="bg2"/>
                    </a:solidFill>
                  </a:tcPr>
                </a:tc>
                <a:tc rowSpan="2">
                  <a:txBody>
                    <a:bodyPr/>
                    <a:lstStyle/>
                    <a:p>
                      <a:pPr algn="ctr">
                        <a:lnSpc>
                          <a:spcPct val="107000"/>
                        </a:lnSpc>
                        <a:buNone/>
                      </a:pPr>
                      <a:r>
                        <a:rPr lang="sv-SE" sz="800" b="0" u="none" kern="100">
                          <a:solidFill>
                            <a:schemeClr val="bg1"/>
                          </a:solidFill>
                          <a:effectLst/>
                          <a:latin typeface="Calibri" panose="020F0502020204030204" pitchFamily="34" charset="0"/>
                          <a:ea typeface="Calibri" panose="020F0502020204030204" pitchFamily="34" charset="0"/>
                        </a:rPr>
                        <a:t>NollCO2</a:t>
                      </a:r>
                      <a:endParaRPr lang="sv-SE" sz="800" b="0" u="none" kern="100">
                        <a:solidFill>
                          <a:schemeClr val="bg1"/>
                        </a:solidFill>
                        <a:effectLst/>
                        <a:latin typeface="Times New Roman" panose="02020603050405020304" pitchFamily="18" charset="0"/>
                        <a:ea typeface="Times New Roman" panose="02020603050405020304" pitchFamily="18" charset="0"/>
                      </a:endParaRPr>
                    </a:p>
                    <a:p>
                      <a:pPr algn="ctr">
                        <a:lnSpc>
                          <a:spcPct val="107000"/>
                        </a:lnSpc>
                        <a:buNone/>
                      </a:pPr>
                      <a:r>
                        <a:rPr lang="sv-SE" sz="800" b="0" u="none" kern="100">
                          <a:solidFill>
                            <a:schemeClr val="bg1"/>
                          </a:solidFill>
                          <a:effectLst/>
                          <a:latin typeface="Times New Roman" panose="02020603050405020304" pitchFamily="18" charset="0"/>
                          <a:ea typeface="Times New Roman" panose="02020603050405020304" pitchFamily="18" charset="0"/>
                        </a:rPr>
                        <a:t>2.0</a:t>
                      </a:r>
                    </a:p>
                  </a:txBody>
                  <a:tcPr marL="43574" marR="33141" marT="0" marB="0" anchor="ctr">
                    <a:lnL>
                      <a:noFill/>
                    </a:lnL>
                    <a:lnR>
                      <a:noFill/>
                    </a:lnR>
                    <a:lnT>
                      <a:noFill/>
                    </a:lnT>
                    <a:lnB>
                      <a:noFill/>
                    </a:lnB>
                    <a:solidFill>
                      <a:schemeClr val="bg2"/>
                    </a:solidFill>
                  </a:tcPr>
                </a:tc>
                <a:tc rowSpan="2">
                  <a:txBody>
                    <a:bodyPr/>
                    <a:lstStyle/>
                    <a:p>
                      <a:pPr algn="ctr">
                        <a:lnSpc>
                          <a:spcPct val="107000"/>
                        </a:lnSpc>
                        <a:buNone/>
                      </a:pPr>
                      <a:r>
                        <a:rPr lang="sv-SE" sz="800" b="0" u="none" kern="100">
                          <a:solidFill>
                            <a:schemeClr val="bg1"/>
                          </a:solidFill>
                          <a:effectLst/>
                          <a:latin typeface="Calibri" panose="020F0502020204030204" pitchFamily="34" charset="0"/>
                          <a:ea typeface="Calibri" panose="020F0502020204030204" pitchFamily="34" charset="0"/>
                        </a:rPr>
                        <a:t>Miljöbyggnad</a:t>
                      </a:r>
                      <a:endParaRPr lang="sv-SE" sz="800" b="0" u="none" kern="100">
                        <a:solidFill>
                          <a:schemeClr val="bg1"/>
                        </a:solidFill>
                        <a:effectLst/>
                        <a:latin typeface="Times New Roman" panose="02020603050405020304" pitchFamily="18" charset="0"/>
                        <a:ea typeface="Times New Roman" panose="02020603050405020304" pitchFamily="18" charset="0"/>
                      </a:endParaRPr>
                    </a:p>
                    <a:p>
                      <a:pPr algn="ctr">
                        <a:lnSpc>
                          <a:spcPct val="107000"/>
                        </a:lnSpc>
                        <a:buNone/>
                      </a:pPr>
                      <a:r>
                        <a:rPr lang="sv-SE" sz="800" b="0" u="none" kern="100">
                          <a:solidFill>
                            <a:schemeClr val="bg1"/>
                          </a:solidFill>
                          <a:effectLst/>
                          <a:latin typeface="Times New Roman" panose="02020603050405020304" pitchFamily="18" charset="0"/>
                          <a:ea typeface="Times New Roman" panose="02020603050405020304" pitchFamily="18" charset="0"/>
                        </a:rPr>
                        <a:t>4.0</a:t>
                      </a:r>
                    </a:p>
                  </a:txBody>
                  <a:tcPr marL="43574" marR="33141" marT="0" marB="0">
                    <a:lnL>
                      <a:noFill/>
                    </a:lnL>
                    <a:lnR>
                      <a:noFill/>
                    </a:lnR>
                    <a:lnT>
                      <a:noFill/>
                    </a:lnT>
                    <a:lnB>
                      <a:noFill/>
                    </a:lnB>
                    <a:solidFill>
                      <a:schemeClr val="bg2"/>
                    </a:solidFill>
                  </a:tcPr>
                </a:tc>
                <a:tc rowSpan="2">
                  <a:txBody>
                    <a:bodyPr/>
                    <a:lstStyle/>
                    <a:p>
                      <a:pPr algn="ctr">
                        <a:lnSpc>
                          <a:spcPct val="107000"/>
                        </a:lnSpc>
                        <a:buNone/>
                      </a:pPr>
                      <a:r>
                        <a:rPr lang="sv-SE" sz="800" b="0" u="none" kern="100">
                          <a:solidFill>
                            <a:schemeClr val="bg1"/>
                          </a:solidFill>
                          <a:effectLst/>
                          <a:latin typeface="Calibri" panose="020F0502020204030204" pitchFamily="34" charset="0"/>
                          <a:ea typeface="Calibri" panose="020F0502020204030204" pitchFamily="34" charset="0"/>
                        </a:rPr>
                        <a:t>IVL:s anvisningar</a:t>
                      </a:r>
                      <a:endParaRPr lang="sv-SE" sz="800" b="0" u="none" kern="100">
                        <a:solidFill>
                          <a:schemeClr val="bg1"/>
                        </a:solidFill>
                        <a:effectLst/>
                        <a:latin typeface="Times New Roman" panose="02020603050405020304" pitchFamily="18" charset="0"/>
                        <a:ea typeface="Times New Roman" panose="02020603050405020304" pitchFamily="18" charset="0"/>
                      </a:endParaRPr>
                    </a:p>
                    <a:p>
                      <a:pPr algn="ctr">
                        <a:lnSpc>
                          <a:spcPct val="107000"/>
                        </a:lnSpc>
                        <a:buNone/>
                      </a:pPr>
                      <a:r>
                        <a:rPr lang="sv-SE" sz="800" b="0" u="none" kern="100">
                          <a:solidFill>
                            <a:schemeClr val="bg1"/>
                          </a:solidFill>
                          <a:effectLst/>
                          <a:latin typeface="Times New Roman" panose="02020603050405020304" pitchFamily="18" charset="0"/>
                          <a:ea typeface="Times New Roman" panose="02020603050405020304" pitchFamily="18" charset="0"/>
                        </a:rPr>
                        <a:t>2025–02</a:t>
                      </a:r>
                    </a:p>
                  </a:txBody>
                  <a:tcPr marL="2455" marR="2455" marT="2455" marB="0" anchor="ctr">
                    <a:lnL>
                      <a:noFill/>
                    </a:lnL>
                    <a:lnR>
                      <a:noFill/>
                    </a:lnR>
                    <a:lnT>
                      <a:noFill/>
                    </a:lnT>
                    <a:lnB>
                      <a:noFill/>
                    </a:lnB>
                    <a:solidFill>
                      <a:schemeClr val="bg2"/>
                    </a:solidFill>
                  </a:tcPr>
                </a:tc>
                <a:tc rowSpan="2">
                  <a:txBody>
                    <a:bodyPr/>
                    <a:lstStyle/>
                    <a:p>
                      <a:pPr algn="ctr">
                        <a:lnSpc>
                          <a:spcPct val="107000"/>
                        </a:lnSpc>
                        <a:buNone/>
                      </a:pPr>
                      <a:r>
                        <a:rPr lang="sv-SE" sz="800" b="0" u="none" kern="100">
                          <a:solidFill>
                            <a:schemeClr val="bg1"/>
                          </a:solidFill>
                          <a:effectLst/>
                          <a:latin typeface="Times New Roman" panose="02020603050405020304" pitchFamily="18" charset="0"/>
                          <a:ea typeface="Times New Roman" panose="02020603050405020304" pitchFamily="18" charset="0"/>
                        </a:rPr>
                        <a:t>Helsingborg</a:t>
                      </a:r>
                    </a:p>
                  </a:txBody>
                  <a:tcPr marL="2455" marR="2455" marT="2455" marB="0" anchor="ctr">
                    <a:lnL>
                      <a:noFill/>
                    </a:lnL>
                    <a:lnR>
                      <a:noFill/>
                    </a:lnR>
                    <a:lnT>
                      <a:noFill/>
                    </a:lnT>
                    <a:lnB>
                      <a:noFill/>
                    </a:lnB>
                    <a:solidFill>
                      <a:schemeClr val="bg2"/>
                    </a:solidFill>
                  </a:tcPr>
                </a:tc>
                <a:extLst>
                  <a:ext uri="{0D108BD9-81ED-4DB2-BD59-A6C34878D82A}">
                    <a16:rowId xmlns:a16="http://schemas.microsoft.com/office/drawing/2014/main" val="1086014451"/>
                  </a:ext>
                </a:extLst>
              </a:tr>
              <a:tr h="213042">
                <a:tc vMerge="1">
                  <a:txBody>
                    <a:bodyPr/>
                    <a:lstStyle/>
                    <a:p>
                      <a:endParaRPr lang="sv-SE"/>
                    </a:p>
                  </a:txBody>
                  <a:tcPr/>
                </a:tc>
                <a:tc vMerge="1">
                  <a:txBody>
                    <a:bodyPr/>
                    <a:lstStyle/>
                    <a:p>
                      <a:endParaRPr lang="sv-SE"/>
                    </a:p>
                  </a:txBody>
                  <a:tcPr/>
                </a:tc>
                <a:tc>
                  <a:txBody>
                    <a:bodyPr/>
                    <a:lstStyle/>
                    <a:p>
                      <a:pPr algn="ctr">
                        <a:lnSpc>
                          <a:spcPct val="107000"/>
                        </a:lnSpc>
                        <a:buNone/>
                      </a:pPr>
                      <a:r>
                        <a:rPr lang="sv-SE" sz="800" b="0" u="none" kern="100">
                          <a:solidFill>
                            <a:schemeClr val="bg1"/>
                          </a:solidFill>
                          <a:effectLst/>
                          <a:latin typeface="Times New Roman" panose="02020603050405020304" pitchFamily="18" charset="0"/>
                          <a:ea typeface="Times New Roman" panose="02020603050405020304" pitchFamily="18" charset="0"/>
                        </a:rPr>
                        <a:t>2022</a:t>
                      </a:r>
                    </a:p>
                  </a:txBody>
                  <a:tcPr marL="2455" marR="2455" marT="245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solidFill>
                  </a:tcPr>
                </a:tc>
                <a:tc>
                  <a:txBody>
                    <a:bodyPr/>
                    <a:lstStyle/>
                    <a:p>
                      <a:pPr algn="ctr">
                        <a:lnSpc>
                          <a:spcPct val="107000"/>
                        </a:lnSpc>
                        <a:buNone/>
                      </a:pPr>
                      <a:r>
                        <a:rPr lang="sv-SE" sz="800" b="0" u="none" kern="100">
                          <a:solidFill>
                            <a:schemeClr val="bg1"/>
                          </a:solidFill>
                          <a:effectLst/>
                          <a:latin typeface="Times New Roman" panose="02020603050405020304" pitchFamily="18" charset="0"/>
                          <a:ea typeface="Times New Roman" panose="02020603050405020304" pitchFamily="18" charset="0"/>
                        </a:rPr>
                        <a:t>2028</a:t>
                      </a:r>
                    </a:p>
                  </a:txBody>
                  <a:tcPr marL="2455" marR="2455" marT="2455"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solidFill>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extLst>
                  <a:ext uri="{0D108BD9-81ED-4DB2-BD59-A6C34878D82A}">
                    <a16:rowId xmlns:a16="http://schemas.microsoft.com/office/drawing/2014/main" val="2472962566"/>
                  </a:ext>
                </a:extLst>
              </a:tr>
              <a:tr h="61250">
                <a:tc rowSpan="3">
                  <a:txBody>
                    <a:bodyPr/>
                    <a:lstStyle/>
                    <a:p>
                      <a:pPr>
                        <a:lnSpc>
                          <a:spcPct val="107000"/>
                        </a:lnSpc>
                        <a:buNone/>
                      </a:pPr>
                      <a:r>
                        <a:rPr lang="sv-SE" sz="800" kern="100" dirty="0">
                          <a:solidFill>
                            <a:srgbClr val="000000"/>
                          </a:solidFill>
                          <a:effectLst/>
                          <a:latin typeface="Times New Roman" panose="02020603050405020304" pitchFamily="18" charset="0"/>
                          <a:ea typeface="Times New Roman" panose="02020603050405020304" pitchFamily="18" charset="0"/>
                        </a:rPr>
                        <a:t>Systemgränser </a:t>
                      </a:r>
                      <a:endParaRPr lang="sv-SE" sz="800" kern="100" dirty="0">
                        <a:effectLst/>
                        <a:latin typeface="Times New Roman" panose="02020603050405020304" pitchFamily="18" charset="0"/>
                        <a:ea typeface="Times New Roman" panose="02020603050405020304" pitchFamily="18" charset="0"/>
                      </a:endParaRPr>
                    </a:p>
                    <a:p>
                      <a:pPr>
                        <a:lnSpc>
                          <a:spcPct val="107000"/>
                        </a:lnSpc>
                        <a:buNone/>
                      </a:pPr>
                      <a:r>
                        <a:rPr lang="sv-SE" sz="800" kern="100" dirty="0">
                          <a:effectLst/>
                          <a:latin typeface="Times New Roman" panose="02020603050405020304" pitchFamily="18" charset="0"/>
                          <a:ea typeface="Times New Roman" panose="02020603050405020304" pitchFamily="18" charset="0"/>
                        </a:rPr>
                        <a:t> </a:t>
                      </a:r>
                    </a:p>
                    <a:p>
                      <a:pPr>
                        <a:lnSpc>
                          <a:spcPct val="107000"/>
                        </a:lnSpc>
                        <a:buNone/>
                      </a:pPr>
                      <a:r>
                        <a:rPr lang="sv-SE" sz="800" kern="100" dirty="0">
                          <a:solidFill>
                            <a:srgbClr val="000000"/>
                          </a:solidFill>
                          <a:effectLst/>
                          <a:latin typeface="Times New Roman" panose="02020603050405020304" pitchFamily="18" charset="0"/>
                          <a:ea typeface="Times New Roman" panose="02020603050405020304" pitchFamily="18" charset="0"/>
                        </a:rPr>
                        <a:t>Byggnad / Anläggning;</a:t>
                      </a:r>
                      <a:endParaRPr lang="sv-SE" sz="800" kern="100" dirty="0">
                        <a:effectLst/>
                        <a:latin typeface="Times New Roman" panose="02020603050405020304" pitchFamily="18" charset="0"/>
                        <a:ea typeface="Times New Roman" panose="02020603050405020304" pitchFamily="18" charset="0"/>
                      </a:endParaRPr>
                    </a:p>
                    <a:p>
                      <a:pPr>
                        <a:lnSpc>
                          <a:spcPct val="107000"/>
                        </a:lnSpc>
                        <a:buNone/>
                      </a:pPr>
                      <a:r>
                        <a:rPr lang="sv-SE" sz="800" kern="100" dirty="0">
                          <a:solidFill>
                            <a:srgbClr val="000000"/>
                          </a:solidFill>
                          <a:effectLst/>
                          <a:latin typeface="Times New Roman" panose="02020603050405020304" pitchFamily="18" charset="0"/>
                          <a:ea typeface="Times New Roman" panose="02020603050405020304" pitchFamily="18" charset="0"/>
                        </a:rPr>
                        <a:t>Livscykelskeden </a:t>
                      </a:r>
                      <a:endParaRPr lang="sv-SE" sz="800" kern="100" dirty="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3802200533"/>
                  </a:ext>
                </a:extLst>
              </a:tr>
              <a:tr h="124279">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vMerge="1">
                  <a:txBody>
                    <a:bodyPr/>
                    <a:lstStyle/>
                    <a:p>
                      <a:endParaRPr lang="sv-SE"/>
                    </a:p>
                  </a:txBody>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735434439"/>
                  </a:ext>
                </a:extLst>
              </a:tr>
              <a:tr h="247883">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305156414"/>
                  </a:ext>
                </a:extLst>
              </a:tr>
              <a:tr h="250338">
                <a:tc>
                  <a:txBody>
                    <a:bodyPr/>
                    <a:lstStyle/>
                    <a:p>
                      <a:pPr>
                        <a:lnSpc>
                          <a:spcPct val="107000"/>
                        </a:lnSpc>
                        <a:buNone/>
                      </a:pPr>
                      <a:r>
                        <a:rPr lang="en-US" sz="800" kern="100" err="1">
                          <a:solidFill>
                            <a:srgbClr val="000000"/>
                          </a:solidFill>
                          <a:effectLst/>
                          <a:latin typeface="Times New Roman" panose="02020603050405020304" pitchFamily="18" charset="0"/>
                          <a:ea typeface="Times New Roman" panose="02020603050405020304" pitchFamily="18" charset="0"/>
                        </a:rPr>
                        <a:t>Systemgränser</a:t>
                      </a:r>
                      <a:r>
                        <a:rPr lang="en-US" sz="800" kern="100">
                          <a:solidFill>
                            <a:srgbClr val="000000"/>
                          </a:solidFill>
                          <a:effectLst/>
                          <a:latin typeface="Times New Roman" panose="02020603050405020304" pitchFamily="18" charset="0"/>
                          <a:ea typeface="Times New Roman" panose="02020603050405020304" pitchFamily="18" charset="0"/>
                        </a:rPr>
                        <a:t>: </a:t>
                      </a:r>
                      <a:r>
                        <a:rPr lang="en-US" sz="800" kern="100" err="1">
                          <a:solidFill>
                            <a:srgbClr val="000000"/>
                          </a:solidFill>
                          <a:effectLst/>
                          <a:latin typeface="Times New Roman" panose="02020603050405020304" pitchFamily="18" charset="0"/>
                          <a:ea typeface="Times New Roman" panose="02020603050405020304" pitchFamily="18" charset="0"/>
                        </a:rPr>
                        <a:t>Särberäkningar</a:t>
                      </a:r>
                      <a:endParaRPr lang="sv-SE" sz="8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buNone/>
                      </a:pPr>
                      <a:endParaRPr lang="sv-SE" sz="600" kern="100" dirty="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719952016"/>
                  </a:ext>
                </a:extLst>
              </a:tr>
              <a:tr h="250338">
                <a:tc rowSpan="2">
                  <a:txBody>
                    <a:bodyPr/>
                    <a:lstStyle/>
                    <a:p>
                      <a:pPr>
                        <a:lnSpc>
                          <a:spcPct val="107000"/>
                        </a:lnSpc>
                        <a:buNone/>
                      </a:pPr>
                      <a:r>
                        <a:rPr lang="sv-SE" sz="800" kern="100" dirty="0">
                          <a:solidFill>
                            <a:srgbClr val="000000"/>
                          </a:solidFill>
                          <a:effectLst/>
                          <a:latin typeface="Times New Roman" panose="02020603050405020304" pitchFamily="18" charset="0"/>
                          <a:ea typeface="Times New Roman" panose="02020603050405020304" pitchFamily="18" charset="0"/>
                        </a:rPr>
                        <a:t>Systemgränser: Byggdelar</a:t>
                      </a:r>
                      <a:endParaRPr lang="sv-SE" sz="800" kern="100" dirty="0">
                        <a:effectLst/>
                        <a:latin typeface="Times New Roman" panose="02020603050405020304" pitchFamily="18" charset="0"/>
                        <a:ea typeface="Times New Roman" panose="02020603050405020304" pitchFamily="18" charset="0"/>
                      </a:endParaRPr>
                    </a:p>
                    <a:p>
                      <a:pPr>
                        <a:lnSpc>
                          <a:spcPct val="107000"/>
                        </a:lnSpc>
                        <a:buNone/>
                      </a:pPr>
                      <a:r>
                        <a:rPr lang="sv-SE" sz="800" kern="100" dirty="0">
                          <a:solidFill>
                            <a:srgbClr val="000000"/>
                          </a:solidFill>
                          <a:effectLst/>
                          <a:latin typeface="Times New Roman" panose="02020603050405020304" pitchFamily="18" charset="0"/>
                          <a:ea typeface="Times New Roman" panose="02020603050405020304" pitchFamily="18" charset="0"/>
                        </a:rPr>
                        <a:t>(SBEF)</a:t>
                      </a:r>
                      <a:endParaRPr lang="sv-SE" sz="800" kern="100" dirty="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3262595838"/>
                  </a:ext>
                </a:extLst>
              </a:tr>
              <a:tr h="250338">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vMerge="1">
                  <a:txBody>
                    <a:bodyPr/>
                    <a:lstStyle/>
                    <a:p>
                      <a:endParaRPr lang="sv-SE"/>
                    </a:p>
                  </a:txBody>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3935617439"/>
                  </a:ext>
                </a:extLst>
              </a:tr>
              <a:tr h="61250">
                <a:tc rowSpan="2">
                  <a:txBody>
                    <a:bodyPr/>
                    <a:lstStyle/>
                    <a:p>
                      <a:pPr>
                        <a:lnSpc>
                          <a:spcPct val="107000"/>
                        </a:lnSpc>
                        <a:buNone/>
                      </a:pPr>
                      <a:r>
                        <a:rPr lang="en-US" sz="800" kern="100" err="1">
                          <a:solidFill>
                            <a:srgbClr val="000000"/>
                          </a:solidFill>
                          <a:effectLst/>
                          <a:latin typeface="Times New Roman" panose="02020603050405020304" pitchFamily="18" charset="0"/>
                          <a:ea typeface="Times New Roman" panose="02020603050405020304" pitchFamily="18" charset="0"/>
                        </a:rPr>
                        <a:t>Funktionell</a:t>
                      </a:r>
                      <a:r>
                        <a:rPr lang="en-US" sz="800" kern="100">
                          <a:solidFill>
                            <a:srgbClr val="000000"/>
                          </a:solidFill>
                          <a:effectLst/>
                          <a:latin typeface="Times New Roman" panose="02020603050405020304" pitchFamily="18" charset="0"/>
                          <a:ea typeface="Times New Roman" panose="02020603050405020304" pitchFamily="18" charset="0"/>
                        </a:rPr>
                        <a:t> </a:t>
                      </a:r>
                      <a:r>
                        <a:rPr lang="en-US" sz="800" kern="100" err="1">
                          <a:solidFill>
                            <a:srgbClr val="000000"/>
                          </a:solidFill>
                          <a:effectLst/>
                          <a:latin typeface="Times New Roman" panose="02020603050405020304" pitchFamily="18" charset="0"/>
                          <a:ea typeface="Times New Roman" panose="02020603050405020304" pitchFamily="18" charset="0"/>
                        </a:rPr>
                        <a:t>enhet</a:t>
                      </a:r>
                      <a:r>
                        <a:rPr lang="en-US" sz="800" kern="100">
                          <a:solidFill>
                            <a:srgbClr val="000000"/>
                          </a:solidFill>
                          <a:effectLst/>
                          <a:latin typeface="Times New Roman" panose="02020603050405020304" pitchFamily="18" charset="0"/>
                          <a:ea typeface="Times New Roman" panose="02020603050405020304" pitchFamily="18" charset="0"/>
                        </a:rPr>
                        <a:t> </a:t>
                      </a:r>
                      <a:endParaRPr lang="sv-SE" sz="8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3454218648"/>
                  </a:ext>
                </a:extLst>
              </a:tr>
              <a:tr h="124279">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2922462201"/>
                  </a:ext>
                </a:extLst>
              </a:tr>
              <a:tr h="124279">
                <a:tc rowSpan="2">
                  <a:txBody>
                    <a:bodyPr/>
                    <a:lstStyle/>
                    <a:p>
                      <a:pPr>
                        <a:lnSpc>
                          <a:spcPct val="107000"/>
                        </a:lnSpc>
                        <a:buNone/>
                      </a:pPr>
                      <a:r>
                        <a:rPr lang="sv-SE" sz="800" kern="100">
                          <a:solidFill>
                            <a:srgbClr val="000000"/>
                          </a:solidFill>
                          <a:effectLst/>
                          <a:latin typeface="Times New Roman" panose="02020603050405020304" pitchFamily="18" charset="0"/>
                          <a:ea typeface="Times New Roman" panose="02020603050405020304" pitchFamily="18" charset="0"/>
                        </a:rPr>
                        <a:t>Klimatdata</a:t>
                      </a:r>
                      <a:endParaRPr lang="sv-SE" sz="8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3523746941"/>
                  </a:ext>
                </a:extLst>
              </a:tr>
              <a:tr h="126059">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extLst>
                  <a:ext uri="{0D108BD9-81ED-4DB2-BD59-A6C34878D82A}">
                    <a16:rowId xmlns:a16="http://schemas.microsoft.com/office/drawing/2014/main" val="514110154"/>
                  </a:ext>
                </a:extLst>
              </a:tr>
              <a:tr h="187308">
                <a:tc rowSpan="2">
                  <a:txBody>
                    <a:bodyPr/>
                    <a:lstStyle/>
                    <a:p>
                      <a:pPr>
                        <a:lnSpc>
                          <a:spcPct val="107000"/>
                        </a:lnSpc>
                        <a:buNone/>
                      </a:pPr>
                      <a:r>
                        <a:rPr lang="sv-SE" sz="800" kern="100">
                          <a:solidFill>
                            <a:srgbClr val="000000"/>
                          </a:solidFill>
                          <a:effectLst/>
                          <a:latin typeface="Times New Roman" panose="02020603050405020304" pitchFamily="18" charset="0"/>
                          <a:ea typeface="Times New Roman" panose="02020603050405020304" pitchFamily="18" charset="0"/>
                        </a:rPr>
                        <a:t>Verifikat: % EPD</a:t>
                      </a:r>
                      <a:endParaRPr lang="sv-SE" sz="8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3405277829"/>
                  </a:ext>
                </a:extLst>
              </a:tr>
              <a:tr h="124279">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30318190"/>
                  </a:ext>
                </a:extLst>
              </a:tr>
              <a:tr h="313367">
                <a:tc rowSpan="2">
                  <a:txBody>
                    <a:bodyPr/>
                    <a:lstStyle/>
                    <a:p>
                      <a:pPr>
                        <a:lnSpc>
                          <a:spcPct val="107000"/>
                        </a:lnSpc>
                        <a:buNone/>
                      </a:pPr>
                      <a:r>
                        <a:rPr lang="sv-SE" sz="800" kern="100" dirty="0">
                          <a:solidFill>
                            <a:srgbClr val="000000"/>
                          </a:solidFill>
                          <a:effectLst/>
                          <a:latin typeface="Times New Roman" panose="02020603050405020304" pitchFamily="18" charset="0"/>
                          <a:ea typeface="Times New Roman" panose="02020603050405020304" pitchFamily="18" charset="0"/>
                        </a:rPr>
                        <a:t>Verifikat: % mängder &amp; om ev recept finns</a:t>
                      </a:r>
                      <a:endParaRPr lang="sv-SE" sz="800" kern="100" dirty="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buNone/>
                      </a:pPr>
                      <a:endParaRPr lang="sv-SE" sz="600" kern="100" dirty="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3995052235"/>
                  </a:ext>
                </a:extLst>
              </a:tr>
              <a:tr h="61250">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116571048"/>
                  </a:ext>
                </a:extLst>
              </a:tr>
              <a:tr h="439426">
                <a:tc>
                  <a:txBody>
                    <a:bodyPr/>
                    <a:lstStyle/>
                    <a:p>
                      <a:pPr>
                        <a:lnSpc>
                          <a:spcPct val="107000"/>
                        </a:lnSpc>
                        <a:buNone/>
                      </a:pPr>
                      <a:r>
                        <a:rPr lang="sv-SE" sz="800" kern="100" dirty="0">
                          <a:solidFill>
                            <a:srgbClr val="000000"/>
                          </a:solidFill>
                          <a:effectLst/>
                          <a:latin typeface="Times New Roman" panose="02020603050405020304" pitchFamily="18" charset="0"/>
                          <a:ea typeface="Times New Roman" panose="02020603050405020304" pitchFamily="18" charset="0"/>
                        </a:rPr>
                        <a:t>Verifikat: Transporter</a:t>
                      </a:r>
                      <a:endParaRPr lang="sv-SE" sz="800" kern="100" dirty="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470307584"/>
                  </a:ext>
                </a:extLst>
              </a:tr>
              <a:tr h="376396">
                <a:tc>
                  <a:txBody>
                    <a:bodyPr/>
                    <a:lstStyle/>
                    <a:p>
                      <a:pPr>
                        <a:lnSpc>
                          <a:spcPct val="107000"/>
                        </a:lnSpc>
                        <a:buNone/>
                      </a:pPr>
                      <a:r>
                        <a:rPr lang="sv-SE" sz="800" kern="100" dirty="0">
                          <a:solidFill>
                            <a:srgbClr val="000000"/>
                          </a:solidFill>
                          <a:effectLst/>
                          <a:latin typeface="Times New Roman" panose="02020603050405020304" pitchFamily="18" charset="0"/>
                          <a:ea typeface="Times New Roman" panose="02020603050405020304" pitchFamily="18" charset="0"/>
                        </a:rPr>
                        <a:t>Schabloner</a:t>
                      </a:r>
                      <a:endParaRPr lang="sv-SE" sz="800" kern="100" dirty="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4035314104"/>
                  </a:ext>
                </a:extLst>
              </a:tr>
              <a:tr h="90524">
                <a:tc rowSpan="2">
                  <a:txBody>
                    <a:bodyPr/>
                    <a:lstStyle/>
                    <a:p>
                      <a:pPr>
                        <a:lnSpc>
                          <a:spcPct val="107000"/>
                        </a:lnSpc>
                        <a:buNone/>
                      </a:pPr>
                      <a:r>
                        <a:rPr lang="sv-SE" sz="800" kern="100" dirty="0">
                          <a:solidFill>
                            <a:srgbClr val="000000"/>
                          </a:solidFill>
                          <a:effectLst/>
                          <a:latin typeface="Times New Roman" panose="02020603050405020304" pitchFamily="18" charset="0"/>
                          <a:ea typeface="Times New Roman" panose="02020603050405020304" pitchFamily="18" charset="0"/>
                        </a:rPr>
                        <a:t>Täckningsgrad</a:t>
                      </a:r>
                      <a:endParaRPr lang="sv-SE" sz="800" kern="100" dirty="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3024150671"/>
                  </a:ext>
                </a:extLst>
              </a:tr>
              <a:tr h="96784">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vMerge="1">
                  <a:txBody>
                    <a:bodyPr/>
                    <a:lstStyle/>
                    <a:p>
                      <a:endParaRPr lang="sv-SE"/>
                    </a:p>
                  </a:txBody>
                  <a:tcPr/>
                </a:tc>
                <a:tc vMerge="1">
                  <a:txBody>
                    <a:bodyPr/>
                    <a:lstStyle/>
                    <a:p>
                      <a:endParaRPr lang="sv-SE"/>
                    </a:p>
                  </a:txBody>
                  <a:tcPr/>
                </a:tc>
                <a:extLst>
                  <a:ext uri="{0D108BD9-81ED-4DB2-BD59-A6C34878D82A}">
                    <a16:rowId xmlns:a16="http://schemas.microsoft.com/office/drawing/2014/main" val="214590480"/>
                  </a:ext>
                </a:extLst>
              </a:tr>
              <a:tr h="124279">
                <a:tc>
                  <a:txBody>
                    <a:bodyPr/>
                    <a:lstStyle/>
                    <a:p>
                      <a:pPr>
                        <a:lnSpc>
                          <a:spcPct val="107000"/>
                        </a:lnSpc>
                        <a:buNone/>
                      </a:pPr>
                      <a:r>
                        <a:rPr lang="sv-SE" sz="800" kern="100" dirty="0">
                          <a:solidFill>
                            <a:srgbClr val="000000"/>
                          </a:solidFill>
                          <a:effectLst/>
                          <a:latin typeface="Times New Roman" panose="02020603050405020304" pitchFamily="18" charset="0"/>
                          <a:ea typeface="Times New Roman" panose="02020603050405020304" pitchFamily="18" charset="0"/>
                        </a:rPr>
                        <a:t>Klimatpåverkan under </a:t>
                      </a:r>
                      <a:r>
                        <a:rPr lang="sv-SE" sz="800" kern="100" dirty="0" err="1">
                          <a:solidFill>
                            <a:srgbClr val="000000"/>
                          </a:solidFill>
                          <a:effectLst/>
                          <a:latin typeface="Times New Roman" panose="02020603050405020304" pitchFamily="18" charset="0"/>
                          <a:ea typeface="Times New Roman" panose="02020603050405020304" pitchFamily="18" charset="0"/>
                        </a:rPr>
                        <a:t>Driftfas</a:t>
                      </a:r>
                      <a:r>
                        <a:rPr lang="sv-SE" sz="800" kern="100" dirty="0">
                          <a:solidFill>
                            <a:srgbClr val="000000"/>
                          </a:solidFill>
                          <a:effectLst/>
                          <a:latin typeface="Times New Roman" panose="02020603050405020304" pitchFamily="18" charset="0"/>
                          <a:ea typeface="Times New Roman" panose="02020603050405020304" pitchFamily="18" charset="0"/>
                        </a:rPr>
                        <a:t> (B6)</a:t>
                      </a:r>
                      <a:endParaRPr lang="sv-SE" sz="800" kern="100" dirty="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533647057"/>
                  </a:ext>
                </a:extLst>
              </a:tr>
              <a:tr h="61250">
                <a:tc>
                  <a:txBody>
                    <a:bodyPr/>
                    <a:lstStyle/>
                    <a:p>
                      <a:pPr>
                        <a:lnSpc>
                          <a:spcPct val="107000"/>
                        </a:lnSpc>
                        <a:buNone/>
                      </a:pPr>
                      <a:r>
                        <a:rPr lang="sv-SE" sz="800" kern="100">
                          <a:solidFill>
                            <a:srgbClr val="000000"/>
                          </a:solidFill>
                          <a:effectLst/>
                          <a:latin typeface="Times New Roman" panose="02020603050405020304" pitchFamily="18" charset="0"/>
                          <a:ea typeface="Times New Roman" panose="02020603050405020304" pitchFamily="18" charset="0"/>
                        </a:rPr>
                        <a:t>Fastighet &amp; huskropp</a:t>
                      </a:r>
                      <a:endParaRPr lang="sv-SE" sz="10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A977"/>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4003603496"/>
                  </a:ext>
                </a:extLst>
              </a:tr>
              <a:tr h="75181">
                <a:tc rowSpan="2">
                  <a:txBody>
                    <a:bodyPr/>
                    <a:lstStyle/>
                    <a:p>
                      <a:pPr>
                        <a:lnSpc>
                          <a:spcPct val="107000"/>
                        </a:lnSpc>
                        <a:buNone/>
                      </a:pPr>
                      <a:r>
                        <a:rPr lang="sv-SE" sz="800" kern="100">
                          <a:solidFill>
                            <a:srgbClr val="000000"/>
                          </a:solidFill>
                          <a:effectLst/>
                          <a:latin typeface="Times New Roman" panose="02020603050405020304" pitchFamily="18" charset="0"/>
                          <a:ea typeface="Times New Roman" panose="02020603050405020304" pitchFamily="18" charset="0"/>
                        </a:rPr>
                        <a:t>K-Verktyg</a:t>
                      </a:r>
                      <a:endParaRPr lang="sv-SE" sz="10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A977"/>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rowSpan="2">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3189575120"/>
                  </a:ext>
                </a:extLst>
              </a:tr>
              <a:tr h="175157">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vMerge="1">
                  <a:txBody>
                    <a:bodyPr/>
                    <a:lstStyle/>
                    <a:p>
                      <a:endParaRPr lang="sv-SE"/>
                    </a:p>
                  </a:txBody>
                  <a:tcPr/>
                </a:tc>
                <a:tc vMerge="1">
                  <a:txBody>
                    <a:bodyPr/>
                    <a:lstStyle/>
                    <a:p>
                      <a:endParaRPr lang="sv-SE"/>
                    </a:p>
                  </a:txBody>
                  <a:tcPr/>
                </a:tc>
                <a:extLst>
                  <a:ext uri="{0D108BD9-81ED-4DB2-BD59-A6C34878D82A}">
                    <a16:rowId xmlns:a16="http://schemas.microsoft.com/office/drawing/2014/main" val="1630553654"/>
                  </a:ext>
                </a:extLst>
              </a:tr>
              <a:tr h="313367">
                <a:tc>
                  <a:txBody>
                    <a:bodyPr/>
                    <a:lstStyle/>
                    <a:p>
                      <a:pPr>
                        <a:lnSpc>
                          <a:spcPct val="107000"/>
                        </a:lnSpc>
                        <a:buNone/>
                      </a:pPr>
                      <a:r>
                        <a:rPr lang="sv-SE" sz="800" kern="100">
                          <a:solidFill>
                            <a:srgbClr val="000000"/>
                          </a:solidFill>
                          <a:effectLst/>
                          <a:latin typeface="Times New Roman" panose="02020603050405020304" pitchFamily="18" charset="0"/>
                          <a:ea typeface="Times New Roman" panose="02020603050405020304" pitchFamily="18" charset="0"/>
                        </a:rPr>
                        <a:t>Bygglov och datum kravversion</a:t>
                      </a:r>
                      <a:endParaRPr lang="sv-SE" sz="10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A977"/>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3206452801"/>
                  </a:ext>
                </a:extLst>
              </a:tr>
              <a:tr h="187308">
                <a:tc>
                  <a:txBody>
                    <a:bodyPr/>
                    <a:lstStyle/>
                    <a:p>
                      <a:pPr>
                        <a:lnSpc>
                          <a:spcPct val="107000"/>
                        </a:lnSpc>
                        <a:buNone/>
                      </a:pPr>
                      <a:r>
                        <a:rPr lang="sv-SE" sz="800" kern="100">
                          <a:solidFill>
                            <a:srgbClr val="000000"/>
                          </a:solidFill>
                          <a:effectLst/>
                          <a:latin typeface="Times New Roman" panose="02020603050405020304" pitchFamily="18" charset="0"/>
                          <a:ea typeface="Times New Roman" panose="02020603050405020304" pitchFamily="18" charset="0"/>
                        </a:rPr>
                        <a:t>Verifieringsmetod</a:t>
                      </a:r>
                      <a:endParaRPr lang="sv-SE" sz="10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A977"/>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43574" marR="331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tc>
                  <a:txBody>
                    <a:bodyPr/>
                    <a:lstStyle/>
                    <a:p>
                      <a:pPr>
                        <a:lnSpc>
                          <a:spcPct val="107000"/>
                        </a:lnSpc>
                        <a:buNone/>
                      </a:pPr>
                      <a:endParaRPr lang="sv-SE" sz="600" kern="10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buNone/>
                      </a:pPr>
                      <a:endParaRPr lang="sv-SE" sz="600" kern="100" dirty="0">
                        <a:effectLst/>
                        <a:latin typeface="Times New Roman" panose="02020603050405020304" pitchFamily="18" charset="0"/>
                        <a:ea typeface="Times New Roman" panose="02020603050405020304" pitchFamily="18" charset="0"/>
                      </a:endParaRPr>
                    </a:p>
                  </a:txBody>
                  <a:tcPr marL="2455" marR="2455" marT="24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2738856465"/>
                  </a:ext>
                </a:extLst>
              </a:tr>
            </a:tbl>
          </a:graphicData>
        </a:graphic>
      </p:graphicFrame>
      <p:graphicFrame>
        <p:nvGraphicFramePr>
          <p:cNvPr id="13" name="Tabell 12">
            <a:extLst>
              <a:ext uri="{FF2B5EF4-FFF2-40B4-BE49-F238E27FC236}">
                <a16:creationId xmlns:a16="http://schemas.microsoft.com/office/drawing/2014/main" id="{99BB2C67-2C5B-7512-0509-F2B7CC2502F4}"/>
              </a:ext>
            </a:extLst>
          </p:cNvPr>
          <p:cNvGraphicFramePr>
            <a:graphicFrameLocks noGrp="1"/>
          </p:cNvGraphicFramePr>
          <p:nvPr/>
        </p:nvGraphicFramePr>
        <p:xfrm>
          <a:off x="62162" y="5927835"/>
          <a:ext cx="12072689" cy="934880"/>
        </p:xfrm>
        <a:graphic>
          <a:graphicData uri="http://schemas.openxmlformats.org/drawingml/2006/table">
            <a:tbl>
              <a:tblPr firstRow="1" bandRow="1">
                <a:tableStyleId>{5C22544A-7EE6-4342-B048-85BDC9FD1C3A}</a:tableStyleId>
              </a:tblPr>
              <a:tblGrid>
                <a:gridCol w="1538038">
                  <a:extLst>
                    <a:ext uri="{9D8B030D-6E8A-4147-A177-3AD203B41FA5}">
                      <a16:colId xmlns:a16="http://schemas.microsoft.com/office/drawing/2014/main" val="1026321188"/>
                    </a:ext>
                  </a:extLst>
                </a:gridCol>
                <a:gridCol w="1419225">
                  <a:extLst>
                    <a:ext uri="{9D8B030D-6E8A-4147-A177-3AD203B41FA5}">
                      <a16:colId xmlns:a16="http://schemas.microsoft.com/office/drawing/2014/main" val="4284195386"/>
                    </a:ext>
                  </a:extLst>
                </a:gridCol>
                <a:gridCol w="1362075">
                  <a:extLst>
                    <a:ext uri="{9D8B030D-6E8A-4147-A177-3AD203B41FA5}">
                      <a16:colId xmlns:a16="http://schemas.microsoft.com/office/drawing/2014/main" val="2910913242"/>
                    </a:ext>
                  </a:extLst>
                </a:gridCol>
                <a:gridCol w="1028700">
                  <a:extLst>
                    <a:ext uri="{9D8B030D-6E8A-4147-A177-3AD203B41FA5}">
                      <a16:colId xmlns:a16="http://schemas.microsoft.com/office/drawing/2014/main" val="112477153"/>
                    </a:ext>
                  </a:extLst>
                </a:gridCol>
                <a:gridCol w="1143000">
                  <a:extLst>
                    <a:ext uri="{9D8B030D-6E8A-4147-A177-3AD203B41FA5}">
                      <a16:colId xmlns:a16="http://schemas.microsoft.com/office/drawing/2014/main" val="2883095834"/>
                    </a:ext>
                  </a:extLst>
                </a:gridCol>
                <a:gridCol w="1685925">
                  <a:extLst>
                    <a:ext uri="{9D8B030D-6E8A-4147-A177-3AD203B41FA5}">
                      <a16:colId xmlns:a16="http://schemas.microsoft.com/office/drawing/2014/main" val="195791932"/>
                    </a:ext>
                  </a:extLst>
                </a:gridCol>
                <a:gridCol w="790575">
                  <a:extLst>
                    <a:ext uri="{9D8B030D-6E8A-4147-A177-3AD203B41FA5}">
                      <a16:colId xmlns:a16="http://schemas.microsoft.com/office/drawing/2014/main" val="2227839569"/>
                    </a:ext>
                  </a:extLst>
                </a:gridCol>
                <a:gridCol w="1047750">
                  <a:extLst>
                    <a:ext uri="{9D8B030D-6E8A-4147-A177-3AD203B41FA5}">
                      <a16:colId xmlns:a16="http://schemas.microsoft.com/office/drawing/2014/main" val="4236381185"/>
                    </a:ext>
                  </a:extLst>
                </a:gridCol>
                <a:gridCol w="870956">
                  <a:extLst>
                    <a:ext uri="{9D8B030D-6E8A-4147-A177-3AD203B41FA5}">
                      <a16:colId xmlns:a16="http://schemas.microsoft.com/office/drawing/2014/main" val="3613627234"/>
                    </a:ext>
                  </a:extLst>
                </a:gridCol>
                <a:gridCol w="1186445">
                  <a:extLst>
                    <a:ext uri="{9D8B030D-6E8A-4147-A177-3AD203B41FA5}">
                      <a16:colId xmlns:a16="http://schemas.microsoft.com/office/drawing/2014/main" val="222269687"/>
                    </a:ext>
                  </a:extLst>
                </a:gridCol>
              </a:tblGrid>
              <a:tr h="251460">
                <a:tc gridSpan="10">
                  <a:txBody>
                    <a:bodyPr/>
                    <a:lstStyle/>
                    <a:p>
                      <a:pPr algn="ctr"/>
                      <a:r>
                        <a:rPr lang="sv-SE"/>
                        <a:t>II. REDOVISA HUR KLIMATBERÄKNING GÅTT TILL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251460">
                <a:tc>
                  <a:txBody>
                    <a:bodyPr/>
                    <a:lstStyle/>
                    <a:p>
                      <a:endParaRPr lang="sv-SE" sz="90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43613085"/>
                  </a:ext>
                </a:extLst>
              </a:tr>
              <a:tr h="386240">
                <a:tc>
                  <a:txBody>
                    <a:bodyPr/>
                    <a:lstStyle/>
                    <a:p>
                      <a:endParaRPr lang="sv-SE" sz="900">
                        <a:solidFill>
                          <a:schemeClr val="tx1"/>
                        </a:solidFill>
                      </a:endParaRPr>
                    </a:p>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57018025"/>
                  </a:ext>
                </a:extLst>
              </a:tr>
            </a:tbl>
          </a:graphicData>
        </a:graphic>
      </p:graphicFrame>
      <p:graphicFrame>
        <p:nvGraphicFramePr>
          <p:cNvPr id="14" name="Tabell 13">
            <a:extLst>
              <a:ext uri="{FF2B5EF4-FFF2-40B4-BE49-F238E27FC236}">
                <a16:creationId xmlns:a16="http://schemas.microsoft.com/office/drawing/2014/main" id="{96123A79-40EF-2525-11CC-AFD81B17155E}"/>
              </a:ext>
            </a:extLst>
          </p:cNvPr>
          <p:cNvGraphicFramePr>
            <a:graphicFrameLocks noGrp="1"/>
          </p:cNvGraphicFramePr>
          <p:nvPr/>
        </p:nvGraphicFramePr>
        <p:xfrm>
          <a:off x="10214275" y="75042"/>
          <a:ext cx="1912170" cy="1858186"/>
        </p:xfrm>
        <a:graphic>
          <a:graphicData uri="http://schemas.openxmlformats.org/drawingml/2006/table">
            <a:tbl>
              <a:tblPr firstRow="1" bandRow="1">
                <a:tableStyleId>{5C22544A-7EE6-4342-B048-85BDC9FD1C3A}</a:tableStyleId>
              </a:tblPr>
              <a:tblGrid>
                <a:gridCol w="777575">
                  <a:extLst>
                    <a:ext uri="{9D8B030D-6E8A-4147-A177-3AD203B41FA5}">
                      <a16:colId xmlns:a16="http://schemas.microsoft.com/office/drawing/2014/main" val="3516827666"/>
                    </a:ext>
                  </a:extLst>
                </a:gridCol>
                <a:gridCol w="365327">
                  <a:extLst>
                    <a:ext uri="{9D8B030D-6E8A-4147-A177-3AD203B41FA5}">
                      <a16:colId xmlns:a16="http://schemas.microsoft.com/office/drawing/2014/main" val="2391709430"/>
                    </a:ext>
                  </a:extLst>
                </a:gridCol>
                <a:gridCol w="769268">
                  <a:extLst>
                    <a:ext uri="{9D8B030D-6E8A-4147-A177-3AD203B41FA5}">
                      <a16:colId xmlns:a16="http://schemas.microsoft.com/office/drawing/2014/main" val="3574377429"/>
                    </a:ext>
                  </a:extLst>
                </a:gridCol>
              </a:tblGrid>
              <a:tr h="313226">
                <a:tc rowSpan="5">
                  <a:txBody>
                    <a:bodyPr/>
                    <a:lstStyle/>
                    <a:p>
                      <a:pPr algn="ctr"/>
                      <a:r>
                        <a:rPr lang="sv-SE">
                          <a:solidFill>
                            <a:schemeClr val="tx1"/>
                          </a:solidFill>
                        </a:rPr>
                        <a:t>I. REDOVISA SPÅRBARHET TILL ERT BYGGPROJEKTET</a:t>
                      </a:r>
                    </a:p>
                  </a:txBody>
                  <a:tcPr vert="vert27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32696124"/>
                  </a:ext>
                </a:extLst>
              </a:tr>
              <a:tr h="386240">
                <a:tc v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57018025"/>
                  </a:ext>
                </a:extLst>
              </a:tr>
              <a:tr h="386240">
                <a:tc v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indent="0">
                        <a:buFont typeface="Wingdings" panose="05000000000000000000" pitchFamily="2" charset="2"/>
                        <a:buNone/>
                      </a:pPr>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63606792"/>
                  </a:ext>
                </a:extLst>
              </a:tr>
              <a:tr h="386240">
                <a:tc v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indent="0">
                        <a:buFont typeface="Wingdings" panose="05000000000000000000" pitchFamily="2" charset="2"/>
                        <a:buNone/>
                      </a:pPr>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25512722"/>
                  </a:ext>
                </a:extLst>
              </a:tr>
              <a:tr h="386240">
                <a:tc v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endParaRPr lang="sv-SE" sz="9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19979736"/>
                  </a:ext>
                </a:extLst>
              </a:tr>
            </a:tbl>
          </a:graphicData>
        </a:graphic>
      </p:graphicFrame>
    </p:spTree>
    <p:extLst>
      <p:ext uri="{BB962C8B-B14F-4D97-AF65-F5344CB8AC3E}">
        <p14:creationId xmlns:p14="http://schemas.microsoft.com/office/powerpoint/2010/main" val="296028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5E123-0E2E-821F-CC42-DA7ACF63B101}"/>
            </a:ext>
          </a:extLst>
        </p:cNvPr>
        <p:cNvGrpSpPr/>
        <p:nvPr/>
      </p:nvGrpSpPr>
      <p:grpSpPr>
        <a:xfrm>
          <a:off x="0" y="0"/>
          <a:ext cx="0" cy="0"/>
          <a:chOff x="0" y="0"/>
          <a:chExt cx="0" cy="0"/>
        </a:xfrm>
      </p:grpSpPr>
      <p:graphicFrame>
        <p:nvGraphicFramePr>
          <p:cNvPr id="13" name="Tabell 12">
            <a:extLst>
              <a:ext uri="{FF2B5EF4-FFF2-40B4-BE49-F238E27FC236}">
                <a16:creationId xmlns:a16="http://schemas.microsoft.com/office/drawing/2014/main" id="{EEA396D4-8DB2-FE41-B61E-88ACE1D35CBA}"/>
              </a:ext>
            </a:extLst>
          </p:cNvPr>
          <p:cNvGraphicFramePr>
            <a:graphicFrameLocks noGrp="1"/>
          </p:cNvGraphicFramePr>
          <p:nvPr>
            <p:extLst>
              <p:ext uri="{D42A27DB-BD31-4B8C-83A1-F6EECF244321}">
                <p14:modId xmlns:p14="http://schemas.microsoft.com/office/powerpoint/2010/main" val="3227922533"/>
              </p:ext>
            </p:extLst>
          </p:nvPr>
        </p:nvGraphicFramePr>
        <p:xfrm>
          <a:off x="1" y="3611880"/>
          <a:ext cx="12191999" cy="3246120"/>
        </p:xfrm>
        <a:graphic>
          <a:graphicData uri="http://schemas.openxmlformats.org/drawingml/2006/table">
            <a:tbl>
              <a:tblPr firstRow="1" bandRow="1"/>
              <a:tblGrid>
                <a:gridCol w="1691637">
                  <a:extLst>
                    <a:ext uri="{9D8B030D-6E8A-4147-A177-3AD203B41FA5}">
                      <a16:colId xmlns:a16="http://schemas.microsoft.com/office/drawing/2014/main" val="1026321188"/>
                    </a:ext>
                  </a:extLst>
                </a:gridCol>
                <a:gridCol w="1294851">
                  <a:extLst>
                    <a:ext uri="{9D8B030D-6E8A-4147-A177-3AD203B41FA5}">
                      <a16:colId xmlns:a16="http://schemas.microsoft.com/office/drawing/2014/main" val="4284195386"/>
                    </a:ext>
                  </a:extLst>
                </a:gridCol>
                <a:gridCol w="1309287">
                  <a:extLst>
                    <a:ext uri="{9D8B030D-6E8A-4147-A177-3AD203B41FA5}">
                      <a16:colId xmlns:a16="http://schemas.microsoft.com/office/drawing/2014/main" val="2910913242"/>
                    </a:ext>
                  </a:extLst>
                </a:gridCol>
                <a:gridCol w="1105116">
                  <a:extLst>
                    <a:ext uri="{9D8B030D-6E8A-4147-A177-3AD203B41FA5}">
                      <a16:colId xmlns:a16="http://schemas.microsoft.com/office/drawing/2014/main" val="112477153"/>
                    </a:ext>
                  </a:extLst>
                </a:gridCol>
                <a:gridCol w="1154297">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1019575">
                  <a:extLst>
                    <a:ext uri="{9D8B030D-6E8A-4147-A177-3AD203B41FA5}">
                      <a16:colId xmlns:a16="http://schemas.microsoft.com/office/drawing/2014/main" val="2227839569"/>
                    </a:ext>
                  </a:extLst>
                </a:gridCol>
                <a:gridCol w="836917">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0">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sv-SE" sz="900" b="1">
                          <a:solidFill>
                            <a:schemeClr val="bg1"/>
                          </a:solidFill>
                        </a:rPr>
                        <a:t>Systemgränser:</a:t>
                      </a: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Funktionell </a:t>
                      </a:r>
                    </a:p>
                    <a:p>
                      <a:r>
                        <a:rPr lang="sv-SE" sz="900">
                          <a:solidFill>
                            <a:schemeClr val="bg1"/>
                          </a:solidFill>
                        </a:rPr>
                        <a:t>Enhet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Klimatdata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Verifikat: Inköp, klimatdata (ex % EPD), Resurssammanställning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Verifikat: Transporter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Täcknings-grad</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332696124"/>
                  </a:ext>
                </a:extLst>
              </a:tr>
              <a:tr h="17769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Byggprojekt &amp; LCA-skeden</a:t>
                      </a:r>
                      <a:endParaRPr lang="sv-SE" b="1"/>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Särberäkningar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Byggdelar / Aktiviteter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buFont typeface="Arial" panose="020B0604020202020204" pitchFamily="34" charset="0"/>
                        <a:buNone/>
                      </a:pPr>
                      <a:r>
                        <a:rPr lang="sv-SE" sz="900" dirty="0">
                          <a:solidFill>
                            <a:schemeClr val="tx1"/>
                          </a:solidFill>
                        </a:rPr>
                        <a:t>Ange vad inkluderas:</a:t>
                      </a:r>
                    </a:p>
                    <a:p>
                      <a:pPr marL="85725" indent="-85725">
                        <a:buFont typeface="Arial" panose="020B0604020202020204" pitchFamily="34" charset="0"/>
                        <a:buChar char="•"/>
                      </a:pPr>
                      <a:r>
                        <a:rPr lang="sv-SE" sz="900" dirty="0">
                          <a:solidFill>
                            <a:schemeClr val="tx1"/>
                          </a:solidFill>
                        </a:rPr>
                        <a:t>B (Byggnad) &amp; A (Anläggning)</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dirty="0">
                          <a:solidFill>
                            <a:schemeClr val="tx1"/>
                          </a:solidFill>
                        </a:rPr>
                        <a:t>Anläggning: A1-A5.4</a:t>
                      </a:r>
                    </a:p>
                    <a:p>
                      <a:pPr marL="85725" indent="-85725">
                        <a:buFont typeface="Arial" panose="020B0604020202020204" pitchFamily="34" charset="0"/>
                        <a:buChar char="•"/>
                      </a:pPr>
                      <a:r>
                        <a:rPr lang="sv-SE" sz="900" dirty="0">
                          <a:solidFill>
                            <a:schemeClr val="tx1"/>
                          </a:solidFill>
                        </a:rPr>
                        <a:t>Byggnad N/T: A1-A5.4</a:t>
                      </a:r>
                    </a:p>
                    <a:p>
                      <a:pPr marL="85725" indent="-85725">
                        <a:buFont typeface="Arial" panose="020B0604020202020204" pitchFamily="34" charset="0"/>
                        <a:buChar char="•"/>
                      </a:pPr>
                      <a:r>
                        <a:rPr lang="sv-SE" sz="900" dirty="0">
                          <a:solidFill>
                            <a:schemeClr val="tx1"/>
                          </a:solidFill>
                        </a:rPr>
                        <a:t>Byggnad RO: B5.1-B5.4</a:t>
                      </a:r>
                    </a:p>
                    <a:p>
                      <a:pPr marL="85725" indent="-85725">
                        <a:buFont typeface="Arial" panose="020B0604020202020204" pitchFamily="34" charset="0"/>
                        <a:buChar char="•"/>
                      </a:pPr>
                      <a:r>
                        <a:rPr lang="sv-SE" sz="900" dirty="0">
                          <a:solidFill>
                            <a:schemeClr val="tx1"/>
                          </a:solidFill>
                        </a:rPr>
                        <a:t>Service: B2-B4</a:t>
                      </a:r>
                    </a:p>
                    <a:p>
                      <a:pPr marL="85725" indent="-85725">
                        <a:buFont typeface="Arial" panose="020B0604020202020204" pitchFamily="34" charset="0"/>
                        <a:buChar char="•"/>
                      </a:pPr>
                      <a:r>
                        <a:rPr lang="sv-SE" sz="900" dirty="0">
                          <a:solidFill>
                            <a:schemeClr val="tx1"/>
                          </a:solidFill>
                        </a:rPr>
                        <a:t>Byggnad, drift: B6</a:t>
                      </a:r>
                    </a:p>
                    <a:p>
                      <a:pPr marL="85725" indent="-85725">
                        <a:buFont typeface="Arial" panose="020B0604020202020204" pitchFamily="34" charset="0"/>
                        <a:buChar char="•"/>
                      </a:pPr>
                      <a:r>
                        <a:rPr lang="sv-SE" sz="900" dirty="0">
                          <a:solidFill>
                            <a:schemeClr val="tx1"/>
                          </a:solidFill>
                        </a:rPr>
                        <a:t>Ev fler LCA skeden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buFont typeface="Arial" panose="020B0604020202020204" pitchFamily="34" charset="0"/>
                        <a:buNone/>
                      </a:pPr>
                      <a:r>
                        <a:rPr lang="sv-SE" sz="900" dirty="0">
                          <a:solidFill>
                            <a:schemeClr val="tx1"/>
                          </a:solidFill>
                        </a:rPr>
                        <a:t>Ange ev särberäkning och antal BTA:</a:t>
                      </a:r>
                    </a:p>
                    <a:p>
                      <a:pPr marL="85725" indent="-85725">
                        <a:buFont typeface="Arial" panose="020B0604020202020204" pitchFamily="34" charset="0"/>
                        <a:buChar char="•"/>
                      </a:pPr>
                      <a:r>
                        <a:rPr lang="sv-SE" sz="900" dirty="0">
                          <a:solidFill>
                            <a:schemeClr val="tx1"/>
                          </a:solidFill>
                        </a:rPr>
                        <a:t>Olika funktioner, ex solcell, kontor i logistik-byggnad, osv.</a:t>
                      </a:r>
                    </a:p>
                    <a:p>
                      <a:pPr marL="85725" indent="-85725">
                        <a:buFont typeface="Arial" panose="020B0604020202020204" pitchFamily="34" charset="0"/>
                        <a:buChar char="•"/>
                      </a:pPr>
                      <a:r>
                        <a:rPr lang="sv-SE" sz="900" dirty="0">
                          <a:solidFill>
                            <a:schemeClr val="tx1"/>
                          </a:solidFill>
                        </a:rPr>
                        <a:t>Jämförelseberäkning klimatambitioner, traditionellt byggt år 2015-2020</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dirty="0">
                          <a:solidFill>
                            <a:schemeClr val="tx1"/>
                          </a:solidFill>
                        </a:rPr>
                        <a:t>Hel LCA</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85725" indent="-85725">
                        <a:buFont typeface="Arial" panose="020B0604020202020204" pitchFamily="34" charset="0"/>
                        <a:buChar char="•"/>
                      </a:pPr>
                      <a:r>
                        <a:rPr lang="sv-SE" sz="900">
                          <a:solidFill>
                            <a:schemeClr val="tx1"/>
                          </a:solidFill>
                        </a:rPr>
                        <a:t>Byggnad: BSAB 83 Bd 20, 24, 26-89, Vid ROT - aktuella</a:t>
                      </a:r>
                    </a:p>
                    <a:p>
                      <a:pPr marL="85725" indent="-85725">
                        <a:buFont typeface="Arial" panose="020B0604020202020204" pitchFamily="34" charset="0"/>
                        <a:buChar char="•"/>
                      </a:pPr>
                      <a:r>
                        <a:rPr lang="sv-SE" sz="900">
                          <a:solidFill>
                            <a:schemeClr val="tx1"/>
                          </a:solidFill>
                        </a:rPr>
                        <a:t>Byggnad installation: kan förtydliga med BSAB 96</a:t>
                      </a:r>
                    </a:p>
                    <a:p>
                      <a:pPr marL="85725" indent="-85725">
                        <a:buFont typeface="Arial" panose="020B0604020202020204" pitchFamily="34" charset="0"/>
                        <a:buChar char="•"/>
                      </a:pPr>
                      <a:r>
                        <a:rPr lang="sv-SE" sz="900">
                          <a:solidFill>
                            <a:schemeClr val="tx1"/>
                          </a:solidFill>
                        </a:rPr>
                        <a:t>Anläggning : BSAB 83 Bd 1-2, Aktiviteter (LFM30, indirekt via CoClass, ange aktuella))</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buFont typeface="Arial" panose="020B0604020202020204" pitchFamily="34" charset="0"/>
                        <a:buNone/>
                      </a:pPr>
                      <a:r>
                        <a:rPr lang="sv-SE" sz="900" dirty="0">
                          <a:solidFill>
                            <a:schemeClr val="tx1"/>
                          </a:solidFill>
                        </a:rPr>
                        <a:t>Per särberäkning</a:t>
                      </a:r>
                    </a:p>
                    <a:p>
                      <a:pPr marL="85725" indent="-85725">
                        <a:buFont typeface="Arial" panose="020B0604020202020204" pitchFamily="34" charset="0"/>
                        <a:buChar char="•"/>
                      </a:pPr>
                      <a:r>
                        <a:rPr lang="sv-SE" sz="900" dirty="0">
                          <a:solidFill>
                            <a:schemeClr val="tx1"/>
                          </a:solidFill>
                        </a:rPr>
                        <a:t>Byggnad: BTA</a:t>
                      </a:r>
                    </a:p>
                    <a:p>
                      <a:pPr marL="85725" indent="-85725">
                        <a:buFont typeface="Arial" panose="020B0604020202020204" pitchFamily="34" charset="0"/>
                        <a:buChar char="•"/>
                      </a:pPr>
                      <a:r>
                        <a:rPr lang="sv-SE" sz="900" dirty="0">
                          <a:solidFill>
                            <a:schemeClr val="tx1"/>
                          </a:solidFill>
                        </a:rPr>
                        <a:t>Anläggning: m2 per verksamhets- område &amp; funktion</a:t>
                      </a:r>
                    </a:p>
                    <a:p>
                      <a:pPr marL="85725" indent="-85725">
                        <a:buFont typeface="Arial" panose="020B0604020202020204" pitchFamily="34" charset="0"/>
                        <a:buChar char="•"/>
                      </a:pPr>
                      <a:r>
                        <a:rPr lang="sv-SE" sz="900" dirty="0">
                          <a:solidFill>
                            <a:schemeClr val="tx1"/>
                          </a:solidFill>
                        </a:rPr>
                        <a:t>Vid behov extra funktioner, ex m2 solcellstak</a:t>
                      </a:r>
                      <a:endParaRPr lang="sv-SE" sz="900" dirty="0">
                        <a:solidFill>
                          <a:schemeClr val="tx1"/>
                        </a:solidFill>
                        <a:highlight>
                          <a:srgbClr val="FFFF00"/>
                        </a:highligh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85725" indent="-85725">
                        <a:buFont typeface="Arial" panose="020B0604020202020204" pitchFamily="34" charset="0"/>
                        <a:buChar char="•"/>
                      </a:pPr>
                      <a:r>
                        <a:rPr lang="sv-SE" sz="900">
                          <a:solidFill>
                            <a:schemeClr val="tx1"/>
                          </a:solidFill>
                        </a:rPr>
                        <a:t>Typiska LCA data</a:t>
                      </a:r>
                    </a:p>
                    <a:p>
                      <a:pPr marL="85725" indent="-85725">
                        <a:buFont typeface="Arial" panose="020B0604020202020204" pitchFamily="34" charset="0"/>
                        <a:buChar char="•"/>
                      </a:pPr>
                      <a:r>
                        <a:rPr lang="sv-SE" sz="900">
                          <a:solidFill>
                            <a:schemeClr val="tx1"/>
                          </a:solidFill>
                        </a:rPr>
                        <a:t>Alla DB</a:t>
                      </a:r>
                    </a:p>
                    <a:p>
                      <a:pPr marL="85725" indent="-85725">
                        <a:buFont typeface="Arial" panose="020B0604020202020204" pitchFamily="34" charset="0"/>
                        <a:buChar char="•"/>
                      </a:pPr>
                      <a:r>
                        <a:rPr lang="sv-SE" sz="900">
                          <a:solidFill>
                            <a:schemeClr val="tx1"/>
                          </a:solidFill>
                        </a:rPr>
                        <a:t>GWP-GHG</a:t>
                      </a:r>
                      <a:endParaRPr lang="sv-SE" sz="9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85725" indent="-85725">
                        <a:buFont typeface="Arial" panose="020B0604020202020204" pitchFamily="34" charset="0"/>
                        <a:buChar char="•"/>
                      </a:pPr>
                      <a:r>
                        <a:rPr lang="sv-SE" sz="900" dirty="0">
                          <a:solidFill>
                            <a:schemeClr val="tx1"/>
                          </a:solidFill>
                        </a:rPr>
                        <a:t>N/T: inköp (75%), klimatdata (65%, ex EPD) </a:t>
                      </a:r>
                    </a:p>
                    <a:p>
                      <a:pPr marL="85725" indent="-85725">
                        <a:buFont typeface="Arial" panose="020B0604020202020204" pitchFamily="34" charset="0"/>
                        <a:buChar char="•"/>
                      </a:pPr>
                      <a:r>
                        <a:rPr lang="sv-SE" sz="900" dirty="0">
                          <a:solidFill>
                            <a:schemeClr val="tx1"/>
                          </a:solidFill>
                        </a:rPr>
                        <a:t>R/O: inköp (30%), klimatdata (30%, ex EPD)</a:t>
                      </a:r>
                    </a:p>
                    <a:p>
                      <a:pPr marL="85725" indent="-85725">
                        <a:buFont typeface="Arial" panose="020B0604020202020204" pitchFamily="34" charset="0"/>
                        <a:buChar char="•"/>
                      </a:pPr>
                      <a:r>
                        <a:rPr lang="sv-SE" sz="900" dirty="0">
                          <a:solidFill>
                            <a:schemeClr val="tx1"/>
                          </a:solidFill>
                        </a:rPr>
                        <a:t>A: inköp (60%); klimatdata (60%, ex EPD)</a:t>
                      </a:r>
                    </a:p>
                    <a:p>
                      <a:pPr marL="85725" indent="-85725">
                        <a:buFont typeface="Arial" panose="020B0604020202020204" pitchFamily="34" charset="0"/>
                        <a:buChar char="•"/>
                      </a:pPr>
                      <a:r>
                        <a:rPr lang="sv-SE" sz="900" dirty="0">
                          <a:solidFill>
                            <a:schemeClr val="tx1"/>
                          </a:solidFill>
                        </a:rPr>
                        <a:t>Service: Källa etablerade referensvärden, alt från spetsprojekt</a:t>
                      </a:r>
                    </a:p>
                    <a:p>
                      <a:pPr marL="85725" indent="-85725">
                        <a:buFont typeface="Arial" panose="020B0604020202020204" pitchFamily="34" charset="0"/>
                        <a:buChar char="•"/>
                      </a:pPr>
                      <a:r>
                        <a:rPr lang="sv-SE" sz="900" dirty="0">
                          <a:solidFill>
                            <a:schemeClr val="tx1"/>
                          </a:solidFill>
                        </a:rPr>
                        <a:t>Inköp, inkluderar alltid verifikat på ex betongrecept</a:t>
                      </a:r>
                    </a:p>
                    <a:p>
                      <a:pPr marL="85725" indent="-85725">
                        <a:buFont typeface="Arial" panose="020B0604020202020204" pitchFamily="34" charset="0"/>
                        <a:buChar char="•"/>
                      </a:pPr>
                      <a:r>
                        <a:rPr lang="sv-SE" sz="900" dirty="0">
                          <a:solidFill>
                            <a:schemeClr val="tx1"/>
                          </a:solidFill>
                        </a:rPr>
                        <a:t>Alltid resurssammanställning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rPr>
                        <a:t>Verifierat att de fem högst klimat-påverkande byggmaterial ej har underskattad klimat-påverkan från  byggtransporter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rPr>
                        <a:t>Minst 85%, därefter uppräknat till </a:t>
                      </a:r>
                      <a:r>
                        <a:rPr lang="sv-SE" sz="900" dirty="0">
                          <a:solidFill>
                            <a:schemeClr val="tx1"/>
                          </a:solidFill>
                          <a:sym typeface="Wingdings" panose="05000000000000000000" pitchFamily="2" charset="2"/>
                        </a:rPr>
                        <a:t>100%</a:t>
                      </a:r>
                      <a:endParaRPr lang="sv-SE" sz="900" dirty="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85725" indent="-85725">
                        <a:buFont typeface="Arial" panose="020B0604020202020204" pitchFamily="34" charset="0"/>
                        <a:buChar char="•"/>
                      </a:pPr>
                      <a:r>
                        <a:rPr lang="sv-SE" sz="900">
                          <a:solidFill>
                            <a:schemeClr val="tx1"/>
                          </a:solidFill>
                        </a:rPr>
                        <a:t>B: BD 7, 8</a:t>
                      </a:r>
                    </a:p>
                    <a:p>
                      <a:pPr marL="85725" indent="-85725">
                        <a:buFont typeface="Arial" panose="020B0604020202020204" pitchFamily="34" charset="0"/>
                        <a:buChar char="•"/>
                      </a:pPr>
                      <a:r>
                        <a:rPr lang="sv-SE" sz="900">
                          <a:solidFill>
                            <a:schemeClr val="tx1"/>
                          </a:solidFill>
                        </a:rPr>
                        <a:t>Alla: A4</a:t>
                      </a:r>
                    </a:p>
                    <a:p>
                      <a:pPr marL="85725" indent="-85725">
                        <a:buFont typeface="Arial" panose="020B0604020202020204" pitchFamily="34" charset="0"/>
                        <a:buChar char="•"/>
                      </a:pPr>
                      <a:r>
                        <a:rPr lang="sv-SE" sz="900">
                          <a:solidFill>
                            <a:schemeClr val="tx1"/>
                          </a:solidFill>
                        </a:rPr>
                        <a:t>Alla: A5.2-A5.4</a:t>
                      </a:r>
                    </a:p>
                    <a:p>
                      <a:pPr marL="85725" indent="-85725">
                        <a:buFont typeface="Arial" panose="020B0604020202020204" pitchFamily="34" charset="0"/>
                        <a:buChar char="•"/>
                      </a:pPr>
                      <a:r>
                        <a:rPr lang="sv-SE" sz="900">
                          <a:solidFill>
                            <a:schemeClr val="tx1"/>
                          </a:solidFill>
                        </a:rPr>
                        <a:t>Använd primärt källa IVL senast version</a:t>
                      </a:r>
                      <a:endParaRPr lang="sv-SE" sz="900">
                        <a:latin typeface="+mn-l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85725" indent="-85725">
                        <a:buFont typeface="Arial" panose="020B0604020202020204" pitchFamily="34" charset="0"/>
                        <a:buChar char="•"/>
                      </a:pPr>
                      <a:r>
                        <a:rPr lang="sv-SE" sz="900" dirty="0">
                          <a:solidFill>
                            <a:schemeClr val="tx1"/>
                          </a:solidFill>
                        </a:rPr>
                        <a:t>Energiklass</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dirty="0">
                          <a:solidFill>
                            <a:schemeClr val="tx1"/>
                          </a:solidFill>
                        </a:rPr>
                        <a:t>Generell info</a:t>
                      </a:r>
                    </a:p>
                    <a:p>
                      <a:pPr marL="85725" indent="-85725">
                        <a:buFont typeface="Arial" panose="020B0604020202020204" pitchFamily="34" charset="0"/>
                        <a:buChar char="•"/>
                      </a:pPr>
                      <a:r>
                        <a:rPr lang="sv-SE" sz="900" dirty="0">
                          <a:solidFill>
                            <a:schemeClr val="tx1"/>
                          </a:solidFill>
                        </a:rPr>
                        <a:t>Energi-användning 50 år</a:t>
                      </a:r>
                    </a:p>
                    <a:p>
                      <a:pPr marL="85725" indent="-85725">
                        <a:buFont typeface="Arial" panose="020B0604020202020204" pitchFamily="34" charset="0"/>
                        <a:buChar char="•"/>
                      </a:pPr>
                      <a:r>
                        <a:rPr lang="sv-SE" sz="900" dirty="0">
                          <a:solidFill>
                            <a:schemeClr val="tx1"/>
                          </a:solidFill>
                        </a:rPr>
                        <a:t>VFT</a:t>
                      </a:r>
                    </a:p>
                    <a:p>
                      <a:pPr marL="85725" indent="-85725">
                        <a:buFont typeface="Arial" panose="020B0604020202020204" pitchFamily="34" charset="0"/>
                        <a:buChar char="•"/>
                      </a:pPr>
                      <a:r>
                        <a:rPr lang="sv-SE" sz="900" dirty="0">
                          <a:solidFill>
                            <a:schemeClr val="tx1"/>
                          </a:solidFill>
                        </a:rPr>
                        <a:t>Se prestanda tabell för BATNEEC värden (VFT, SVL, KKPI)</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3657018025"/>
                  </a:ext>
                </a:extLst>
              </a:tr>
              <a:tr h="288000">
                <a:tc>
                  <a:txBody>
                    <a:bodyPr/>
                    <a:lstStyle/>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800">
                          <a:solidFill>
                            <a:schemeClr val="tx1"/>
                          </a:solidFill>
                        </a:rPr>
                        <a:t>Byggnad (B)</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800">
                          <a:solidFill>
                            <a:schemeClr val="tx1"/>
                          </a:solidFill>
                        </a:rPr>
                        <a:t>Ny-produktion: A1-A5.4</a:t>
                      </a:r>
                    </a:p>
                    <a:p>
                      <a:pPr marL="85725" indent="-85725">
                        <a:buFont typeface="Arial" panose="020B0604020202020204" pitchFamily="34" charset="0"/>
                        <a:buChar char="•"/>
                      </a:pPr>
                      <a:endParaRPr lang="sv-SE" sz="8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85725" indent="-85725">
                        <a:buFont typeface="Arial" panose="020B0604020202020204" pitchFamily="34" charset="0"/>
                        <a:buChar char="•"/>
                      </a:pPr>
                      <a:r>
                        <a:rPr lang="sv-SE" sz="800">
                          <a:solidFill>
                            <a:schemeClr val="tx1"/>
                          </a:solidFill>
                        </a:rPr>
                        <a:t>Ingen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800">
                          <a:solidFill>
                            <a:schemeClr val="tx1"/>
                          </a:solidFill>
                        </a:rPr>
                        <a:t>Byggnad, ~BSAB 83: Bd 24, 26-69</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85725" indent="-85725">
                        <a:buFont typeface="Arial" panose="020B0604020202020204" pitchFamily="34" charset="0"/>
                        <a:buChar char="•"/>
                      </a:pPr>
                      <a:r>
                        <a:rPr lang="sv-SE" sz="800">
                          <a:solidFill>
                            <a:schemeClr val="tx1"/>
                          </a:solidFill>
                        </a:rPr>
                        <a:t>BTA</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85725" indent="-85725">
                        <a:buFont typeface="Arial" panose="020B0604020202020204" pitchFamily="34" charset="0"/>
                        <a:buChar char="•"/>
                      </a:pPr>
                      <a:r>
                        <a:rPr lang="sv-SE" sz="800">
                          <a:solidFill>
                            <a:schemeClr val="tx1"/>
                          </a:solidFill>
                        </a:rPr>
                        <a:t>Konservativa (+25%)</a:t>
                      </a:r>
                    </a:p>
                    <a:p>
                      <a:pPr marL="85725" indent="-85725">
                        <a:buFont typeface="Arial" panose="020B0604020202020204" pitchFamily="34" charset="0"/>
                        <a:buChar char="•"/>
                      </a:pPr>
                      <a:r>
                        <a:rPr lang="sv-SE" sz="800">
                          <a:solidFill>
                            <a:schemeClr val="tx1"/>
                          </a:solidFill>
                        </a:rPr>
                        <a:t>Boverket DB</a:t>
                      </a:r>
                    </a:p>
                    <a:p>
                      <a:pPr marL="85725" indent="-85725">
                        <a:buFont typeface="Arial" panose="020B0604020202020204" pitchFamily="34" charset="0"/>
                        <a:buChar char="•"/>
                      </a:pPr>
                      <a:r>
                        <a:rPr lang="sv-SE" sz="800">
                          <a:solidFill>
                            <a:schemeClr val="tx1"/>
                          </a:solidFill>
                        </a:rPr>
                        <a:t>GWP-GHG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71450" indent="-171450">
                        <a:buFont typeface="Arial" panose="020B0604020202020204" pitchFamily="34" charset="0"/>
                        <a:buChar char="•"/>
                      </a:pPr>
                      <a:r>
                        <a:rPr lang="sv-SE" sz="900" dirty="0">
                          <a:solidFill>
                            <a:schemeClr val="tx1"/>
                          </a:solidFill>
                        </a:rPr>
                        <a:t>Ny: inköp (50%), klimatdata (50%; inkl EPD)</a:t>
                      </a:r>
                    </a:p>
                    <a:p>
                      <a:pPr marL="171450" indent="-171450">
                        <a:buFont typeface="Arial" panose="020B0604020202020204" pitchFamily="34" charset="0"/>
                        <a:buChar char="•"/>
                      </a:pPr>
                      <a:r>
                        <a:rPr lang="sv-SE" sz="900" dirty="0">
                          <a:solidFill>
                            <a:schemeClr val="tx1"/>
                          </a:solidFill>
                        </a:rPr>
                        <a:t>Oklart krav på verifikat, vid tillsyn</a:t>
                      </a:r>
                    </a:p>
                    <a:p>
                      <a:pPr marL="171450" indent="-171450">
                        <a:buFont typeface="Arial" panose="020B0604020202020204" pitchFamily="34" charset="0"/>
                        <a:buChar char="•"/>
                      </a:pPr>
                      <a:r>
                        <a:rPr lang="sv-SE" sz="900" dirty="0">
                          <a:solidFill>
                            <a:schemeClr val="tx1"/>
                          </a:solidFill>
                        </a:rPr>
                        <a:t>Oklart krav på resurssammanställning, vid tillsyn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rPr>
                        <a:t>Använd Boverkets databas eller projektspecifikt – ej krav på att ej underskatta klimatpåverkan.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71450" indent="-171450">
                        <a:buFont typeface="Arial" panose="020B0604020202020204" pitchFamily="34" charset="0"/>
                        <a:buChar char="•"/>
                      </a:pPr>
                      <a:r>
                        <a:rPr lang="sv-SE" sz="900" dirty="0">
                          <a:solidFill>
                            <a:schemeClr val="tx1"/>
                          </a:solidFill>
                        </a:rPr>
                        <a:t>50% därefter uppräknat till </a:t>
                      </a:r>
                      <a:r>
                        <a:rPr lang="sv-SE" sz="900" dirty="0">
                          <a:solidFill>
                            <a:schemeClr val="tx1"/>
                          </a:solidFill>
                          <a:sym typeface="Wingdings" panose="05000000000000000000" pitchFamily="2" charset="2"/>
                        </a:rPr>
                        <a:t>100%</a:t>
                      </a:r>
                      <a:endParaRPr lang="sv-SE" sz="900" dirty="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85725" indent="-85725">
                        <a:buFont typeface="Arial" panose="020B0604020202020204" pitchFamily="34" charset="0"/>
                        <a:buChar char="•"/>
                      </a:pPr>
                      <a:r>
                        <a:rPr lang="sv-SE" sz="900" dirty="0">
                          <a:solidFill>
                            <a:schemeClr val="tx1"/>
                          </a:solidFill>
                        </a:rPr>
                        <a:t>Alla: A4</a:t>
                      </a:r>
                    </a:p>
                    <a:p>
                      <a:pPr marL="85725" indent="-85725">
                        <a:buFont typeface="Arial" panose="020B0604020202020204" pitchFamily="34" charset="0"/>
                        <a:buChar char="•"/>
                      </a:pPr>
                      <a:r>
                        <a:rPr lang="sv-SE" sz="900" dirty="0">
                          <a:solidFill>
                            <a:schemeClr val="tx1"/>
                          </a:solidFill>
                        </a:rPr>
                        <a:t>Alla: A5.2-A5.4</a:t>
                      </a:r>
                      <a:endParaRPr lang="sv-SE" sz="900" dirty="0">
                        <a:latin typeface="+mn-l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71450" indent="-171450">
                        <a:buFont typeface="Arial" panose="020B0604020202020204" pitchFamily="34" charset="0"/>
                        <a:buChar char="•"/>
                      </a:pPr>
                      <a:r>
                        <a:rPr lang="sv-SE" sz="900" dirty="0">
                          <a:solidFill>
                            <a:schemeClr val="tx1"/>
                          </a:solidFill>
                        </a:rPr>
                        <a:t>Energiklass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dirty="0">
                          <a:solidFill>
                            <a:schemeClr val="tx1"/>
                          </a:solidFill>
                        </a:rPr>
                        <a:t>Generell info</a:t>
                      </a:r>
                    </a:p>
                    <a:p>
                      <a:pPr marL="171450" indent="-171450">
                        <a:buFont typeface="Arial" panose="020B0604020202020204" pitchFamily="34" charset="0"/>
                        <a:buChar char="•"/>
                      </a:pPr>
                      <a:endParaRPr lang="sv-SE" sz="900" dirty="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640166494"/>
                  </a:ext>
                </a:extLst>
              </a:tr>
            </a:tbl>
          </a:graphicData>
        </a:graphic>
      </p:graphicFrame>
      <p:graphicFrame>
        <p:nvGraphicFramePr>
          <p:cNvPr id="16" name="Tabell 15">
            <a:extLst>
              <a:ext uri="{FF2B5EF4-FFF2-40B4-BE49-F238E27FC236}">
                <a16:creationId xmlns:a16="http://schemas.microsoft.com/office/drawing/2014/main" id="{127EBB33-2234-C022-CF08-023F43AE94C3}"/>
              </a:ext>
            </a:extLst>
          </p:cNvPr>
          <p:cNvGraphicFramePr>
            <a:graphicFrameLocks noGrp="1"/>
          </p:cNvGraphicFramePr>
          <p:nvPr>
            <p:extLst>
              <p:ext uri="{D42A27DB-BD31-4B8C-83A1-F6EECF244321}">
                <p14:modId xmlns:p14="http://schemas.microsoft.com/office/powerpoint/2010/main" val="3655963024"/>
              </p:ext>
            </p:extLst>
          </p:nvPr>
        </p:nvGraphicFramePr>
        <p:xfrm>
          <a:off x="5114923" y="716280"/>
          <a:ext cx="7077077" cy="2743200"/>
        </p:xfrm>
        <a:graphic>
          <a:graphicData uri="http://schemas.openxmlformats.org/drawingml/2006/table">
            <a:tbl>
              <a:tblPr firstRow="1" bandRow="1"/>
              <a:tblGrid>
                <a:gridCol w="889395">
                  <a:extLst>
                    <a:ext uri="{9D8B030D-6E8A-4147-A177-3AD203B41FA5}">
                      <a16:colId xmlns:a16="http://schemas.microsoft.com/office/drawing/2014/main" val="3516827666"/>
                    </a:ext>
                  </a:extLst>
                </a:gridCol>
                <a:gridCol w="1334096">
                  <a:extLst>
                    <a:ext uri="{9D8B030D-6E8A-4147-A177-3AD203B41FA5}">
                      <a16:colId xmlns:a16="http://schemas.microsoft.com/office/drawing/2014/main" val="3574377429"/>
                    </a:ext>
                  </a:extLst>
                </a:gridCol>
                <a:gridCol w="1303317">
                  <a:extLst>
                    <a:ext uri="{9D8B030D-6E8A-4147-A177-3AD203B41FA5}">
                      <a16:colId xmlns:a16="http://schemas.microsoft.com/office/drawing/2014/main" val="4093453797"/>
                    </a:ext>
                  </a:extLst>
                </a:gridCol>
                <a:gridCol w="1389659">
                  <a:extLst>
                    <a:ext uri="{9D8B030D-6E8A-4147-A177-3AD203B41FA5}">
                      <a16:colId xmlns:a16="http://schemas.microsoft.com/office/drawing/2014/main" val="227898419"/>
                    </a:ext>
                  </a:extLst>
                </a:gridCol>
                <a:gridCol w="701739">
                  <a:extLst>
                    <a:ext uri="{9D8B030D-6E8A-4147-A177-3AD203B41FA5}">
                      <a16:colId xmlns:a16="http://schemas.microsoft.com/office/drawing/2014/main" val="2591360811"/>
                    </a:ext>
                  </a:extLst>
                </a:gridCol>
                <a:gridCol w="1458871">
                  <a:extLst>
                    <a:ext uri="{9D8B030D-6E8A-4147-A177-3AD203B41FA5}">
                      <a16:colId xmlns:a16="http://schemas.microsoft.com/office/drawing/2014/main" val="2654490189"/>
                    </a:ext>
                  </a:extLst>
                </a:gridCol>
              </a:tblGrid>
              <a:tr h="29739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Projekt typ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tx1"/>
                          </a:solidFill>
                        </a:rPr>
                        <a:t>Klimatberäknings-verktyg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tx1"/>
                          </a:solidFill>
                        </a:rPr>
                        <a:t>Startbesked &amp; kriterie version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Dagens datum</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extLst>
                  <a:ext uri="{0D108BD9-81ED-4DB2-BD59-A6C34878D82A}">
                    <a16:rowId xmlns:a16="http://schemas.microsoft.com/office/drawing/2014/main" val="3332696124"/>
                  </a:ext>
                </a:extLst>
              </a:tr>
              <a:tr h="20642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85725" indent="-85725">
                        <a:buFont typeface="Arial" panose="020B0604020202020204" pitchFamily="34" charset="0"/>
                        <a:buChar char="•"/>
                      </a:pPr>
                      <a:r>
                        <a:rPr lang="sv-SE" sz="900" dirty="0">
                          <a:solidFill>
                            <a:schemeClr val="tx1"/>
                          </a:solidFill>
                        </a:rPr>
                        <a:t>Generell info</a:t>
                      </a:r>
                    </a:p>
                    <a:p>
                      <a:pPr marL="85725" indent="-85725">
                        <a:buFont typeface="Arial" panose="020B0604020202020204" pitchFamily="34" charset="0"/>
                        <a:buChar char="•"/>
                      </a:pPr>
                      <a:r>
                        <a:rPr lang="sv-SE" sz="900" dirty="0">
                          <a:solidFill>
                            <a:schemeClr val="tx1"/>
                          </a:solidFill>
                        </a:rPr>
                        <a:t>Alla byggnads-typer och anläggning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85725" indent="-85725">
                        <a:buFont typeface="Arial" panose="020B0604020202020204" pitchFamily="34" charset="0"/>
                        <a:buChar char="•"/>
                      </a:pPr>
                      <a:r>
                        <a:rPr lang="sv-SE" sz="900" dirty="0">
                          <a:solidFill>
                            <a:schemeClr val="tx1"/>
                          </a:solidFill>
                        </a:rPr>
                        <a:t>Tydlig info inkl ev komplement-byggnad, byggnad med flera funktioner, solceller</a:t>
                      </a:r>
                    </a:p>
                    <a:p>
                      <a:pPr marL="85725" indent="-85725">
                        <a:buFont typeface="Arial" panose="020B0604020202020204" pitchFamily="34" charset="0"/>
                        <a:buChar char="•"/>
                      </a:pPr>
                      <a:r>
                        <a:rPr lang="sv-SE" sz="900" dirty="0">
                          <a:solidFill>
                            <a:schemeClr val="tx1"/>
                          </a:solidFill>
                        </a:rPr>
                        <a:t>En beräkning per byggnadskropp</a:t>
                      </a:r>
                    </a:p>
                    <a:p>
                      <a:pPr marL="85725" indent="-85725">
                        <a:buFont typeface="Arial" panose="020B0604020202020204" pitchFamily="34" charset="0"/>
                        <a:buChar char="•"/>
                      </a:pPr>
                      <a:r>
                        <a:rPr lang="sv-SE" sz="900" dirty="0">
                          <a:solidFill>
                            <a:schemeClr val="tx1"/>
                          </a:solidFill>
                        </a:rPr>
                        <a:t>Kvalitativ spårbarhet klimatpåverkan över tid mellan klimatberäkningar för givet gränssnitt och aktuell fastighet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85725" indent="-85725">
                        <a:buFont typeface="Arial" panose="020B0604020202020204" pitchFamily="34" charset="0"/>
                        <a:buChar char="•"/>
                      </a:pPr>
                      <a:r>
                        <a:rPr lang="sv-SE" sz="900" dirty="0">
                          <a:solidFill>
                            <a:schemeClr val="tx1"/>
                          </a:solidFill>
                        </a:rPr>
                        <a:t>Valfritt verktyg, men krav på vad som ingår (A5.1, A5.2-A5.4, mm)</a:t>
                      </a:r>
                    </a:p>
                    <a:p>
                      <a:pPr marL="85725" indent="-85725">
                        <a:buFont typeface="Arial" panose="020B0604020202020204" pitchFamily="34" charset="0"/>
                        <a:buChar char="•"/>
                      </a:pPr>
                      <a:r>
                        <a:rPr lang="sv-SE" sz="900" dirty="0">
                          <a:solidFill>
                            <a:schemeClr val="tx1"/>
                          </a:solidFill>
                        </a:rPr>
                        <a:t>Om förenklade verktyg, komplettera med osäkerhetsschablon (0%, +5%,  +15%)</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85725" indent="-85725">
                        <a:buFont typeface="Arial" panose="020B0604020202020204" pitchFamily="34" charset="0"/>
                        <a:buChar char="•"/>
                      </a:pPr>
                      <a:r>
                        <a:rPr lang="sv-SE" sz="900" dirty="0">
                          <a:solidFill>
                            <a:schemeClr val="tx1"/>
                          </a:solidFill>
                        </a:rPr>
                        <a:t>Datum för ansökt  bygglov/ byggstart</a:t>
                      </a:r>
                    </a:p>
                    <a:p>
                      <a:pPr marL="85725" indent="-85725">
                        <a:buFont typeface="Arial" panose="020B0604020202020204" pitchFamily="34" charset="0"/>
                        <a:buChar char="•"/>
                      </a:pPr>
                      <a:r>
                        <a:rPr lang="sv-SE" sz="900" dirty="0">
                          <a:solidFill>
                            <a:schemeClr val="tx1"/>
                          </a:solidFill>
                        </a:rPr>
                        <a:t>Använd LFM30 version</a:t>
                      </a:r>
                    </a:p>
                    <a:p>
                      <a:pPr marL="85725" indent="-85725">
                        <a:buFont typeface="Arial" panose="020B0604020202020204" pitchFamily="34" charset="0"/>
                        <a:buChar char="•"/>
                      </a:pPr>
                      <a:r>
                        <a:rPr lang="sv-SE" sz="900" dirty="0">
                          <a:solidFill>
                            <a:schemeClr val="tx1"/>
                          </a:solidFill>
                        </a:rPr>
                        <a:t>Beräkningsskede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dirty="0">
                          <a:solidFill>
                            <a:schemeClr val="tx1"/>
                          </a:solidFill>
                        </a:rPr>
                        <a:t>Ange datum för beräkning</a:t>
                      </a:r>
                    </a:p>
                    <a:p>
                      <a:pPr marL="85725" indent="-85725">
                        <a:buFont typeface="Arial" panose="020B0604020202020204" pitchFamily="34" charset="0"/>
                        <a:buChar char="•"/>
                      </a:pPr>
                      <a:endParaRPr lang="sv-SE" sz="900" dirty="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buFont typeface="Arial" panose="020B0604020202020204" pitchFamily="34" charset="0"/>
                        <a:buNone/>
                      </a:pPr>
                      <a:r>
                        <a:rPr lang="sv-SE" sz="900" dirty="0">
                          <a:solidFill>
                            <a:schemeClr val="tx1"/>
                          </a:solidFill>
                        </a:rPr>
                        <a:t>Datum + </a:t>
                      </a:r>
                      <a:r>
                        <a:rPr lang="sv-SE" sz="900" dirty="0" err="1">
                          <a:solidFill>
                            <a:schemeClr val="tx1"/>
                          </a:solidFill>
                        </a:rPr>
                        <a:t>sign</a:t>
                      </a:r>
                      <a:r>
                        <a:rPr lang="sv-SE" sz="900" dirty="0">
                          <a:solidFill>
                            <a:schemeClr val="tx1"/>
                          </a:solidFill>
                        </a:rPr>
                        <a:t> på utförd egenbedömning (eller 3dje parts </a:t>
                      </a:r>
                      <a:r>
                        <a:rPr lang="sv-SE" sz="900" dirty="0" err="1">
                          <a:solidFill>
                            <a:schemeClr val="tx1"/>
                          </a:solidFill>
                        </a:rPr>
                        <a:t>verif</a:t>
                      </a:r>
                      <a:r>
                        <a:rPr lang="sv-SE" sz="900" dirty="0">
                          <a:solidFill>
                            <a:schemeClr val="tx1"/>
                          </a:solidFill>
                        </a:rPr>
                        <a:t>):</a:t>
                      </a:r>
                    </a:p>
                    <a:p>
                      <a:pPr marL="85725" indent="-85725">
                        <a:buFont typeface="Arial" panose="020B0604020202020204" pitchFamily="34" charset="0"/>
                        <a:buChar char="•"/>
                      </a:pPr>
                      <a:r>
                        <a:rPr lang="sv-SE" sz="900" dirty="0">
                          <a:solidFill>
                            <a:schemeClr val="tx1"/>
                          </a:solidFill>
                        </a:rPr>
                        <a:t>Kollegial granskning</a:t>
                      </a:r>
                    </a:p>
                    <a:p>
                      <a:pPr marL="85725" indent="-85725">
                        <a:buFont typeface="Arial" panose="020B0604020202020204" pitchFamily="34" charset="0"/>
                        <a:buChar char="•"/>
                      </a:pPr>
                      <a:r>
                        <a:rPr lang="sv-SE" sz="900" dirty="0">
                          <a:solidFill>
                            <a:schemeClr val="tx1"/>
                          </a:solidFill>
                        </a:rPr>
                        <a:t>Kundens granskning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57018025"/>
                  </a:ext>
                </a:extLst>
              </a:tr>
              <a:tr h="206429">
                <a:tc>
                  <a:txBody>
                    <a:bodyPr/>
                    <a:lstStyle/>
                    <a:p>
                      <a:pPr marL="85725" indent="-85725">
                        <a:buFont typeface="Arial" panose="020B0604020202020204" pitchFamily="34" charset="0"/>
                        <a:buChar char="•"/>
                      </a:pPr>
                      <a:r>
                        <a:rPr lang="sv-SE" sz="900" dirty="0">
                          <a:solidFill>
                            <a:schemeClr val="tx1"/>
                          </a:solidFill>
                        </a:rPr>
                        <a:t>Generell info</a:t>
                      </a:r>
                    </a:p>
                    <a:p>
                      <a:pPr marL="85725" indent="-85725">
                        <a:buFont typeface="Arial" panose="020B0604020202020204" pitchFamily="34" charset="0"/>
                        <a:buChar char="•"/>
                      </a:pPr>
                      <a:r>
                        <a:rPr lang="sv-SE" sz="900" dirty="0">
                          <a:solidFill>
                            <a:schemeClr val="tx1"/>
                          </a:solidFill>
                        </a:rPr>
                        <a:t>Urval byggnader</a:t>
                      </a:r>
                    </a:p>
                    <a:p>
                      <a:pPr marL="85725" indent="-85725">
                        <a:buFont typeface="Arial" panose="020B0604020202020204" pitchFamily="34" charset="0"/>
                        <a:buChar char="•"/>
                      </a:pPr>
                      <a:r>
                        <a:rPr lang="sv-SE" sz="900" dirty="0">
                          <a:solidFill>
                            <a:schemeClr val="tx1"/>
                          </a:solidFill>
                        </a:rPr>
                        <a:t>Ej anläggning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85725" indent="-85725">
                        <a:buFont typeface="Arial" panose="020B0604020202020204" pitchFamily="34" charset="0"/>
                        <a:buChar char="•"/>
                      </a:pPr>
                      <a:r>
                        <a:rPr lang="sv-SE" sz="900" dirty="0">
                          <a:solidFill>
                            <a:schemeClr val="tx1"/>
                          </a:solidFill>
                        </a:rPr>
                        <a:t>Tydlig info</a:t>
                      </a:r>
                    </a:p>
                    <a:p>
                      <a:pPr marL="85725" indent="-85725">
                        <a:buFont typeface="Arial" panose="020B0604020202020204" pitchFamily="34" charset="0"/>
                        <a:buChar char="•"/>
                      </a:pPr>
                      <a:r>
                        <a:rPr lang="sv-SE" sz="900" dirty="0">
                          <a:solidFill>
                            <a:schemeClr val="tx1"/>
                          </a:solidFill>
                        </a:rPr>
                        <a:t>En beräkning per byggnadskropp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85725" indent="-85725">
                        <a:buFont typeface="Arial" panose="020B0604020202020204" pitchFamily="34" charset="0"/>
                        <a:buChar char="•"/>
                      </a:pPr>
                      <a:r>
                        <a:rPr lang="sv-SE" sz="900" dirty="0">
                          <a:solidFill>
                            <a:schemeClr val="tx1"/>
                          </a:solidFill>
                        </a:rPr>
                        <a:t>Ingen uppräkning och inget krav på valfritt verktyg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85725" indent="-85725">
                        <a:buFont typeface="Arial" panose="020B0604020202020204" pitchFamily="34" charset="0"/>
                        <a:buChar char="•"/>
                      </a:pPr>
                      <a:r>
                        <a:rPr lang="sv-SE" sz="900" dirty="0">
                          <a:solidFill>
                            <a:schemeClr val="tx1"/>
                          </a:solidFill>
                        </a:rPr>
                        <a:t>Datum för bygglov/ byggstart </a:t>
                      </a:r>
                    </a:p>
                    <a:p>
                      <a:pPr marL="85725" indent="-85725">
                        <a:buFont typeface="Arial" panose="020B0604020202020204" pitchFamily="34" charset="0"/>
                        <a:buChar char="•"/>
                      </a:pPr>
                      <a:r>
                        <a:rPr lang="sv-SE" sz="900" dirty="0">
                          <a:solidFill>
                            <a:schemeClr val="tx1"/>
                          </a:solidFill>
                        </a:rPr>
                        <a:t>Beräkningsskede (överlämning)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indent="0">
                        <a:buFont typeface="Arial" panose="020B0604020202020204" pitchFamily="34" charset="0"/>
                        <a:buNone/>
                      </a:pPr>
                      <a:r>
                        <a:rPr lang="sv-SE" sz="900" dirty="0">
                          <a:solidFill>
                            <a:schemeClr val="tx1"/>
                          </a:solidFill>
                        </a:rPr>
                        <a:t>Ange datum för beräkning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85725" indent="-85725">
                        <a:buFont typeface="Arial" panose="020B0604020202020204" pitchFamily="34" charset="0"/>
                        <a:buChar char="•"/>
                      </a:pPr>
                      <a:r>
                        <a:rPr lang="sv-SE" sz="900" dirty="0">
                          <a:solidFill>
                            <a:schemeClr val="tx1"/>
                          </a:solidFill>
                        </a:rPr>
                        <a:t>Tillsyn, ej krav på egenkontroll</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962351576"/>
                  </a:ext>
                </a:extLst>
              </a:tr>
            </a:tbl>
          </a:graphicData>
        </a:graphic>
      </p:graphicFrame>
      <p:sp>
        <p:nvSpPr>
          <p:cNvPr id="5" name="Rubrik 7">
            <a:extLst>
              <a:ext uri="{FF2B5EF4-FFF2-40B4-BE49-F238E27FC236}">
                <a16:creationId xmlns:a16="http://schemas.microsoft.com/office/drawing/2014/main" id="{69E8B349-4D1E-913D-A1C8-FB31FBA42F31}"/>
              </a:ext>
            </a:extLst>
          </p:cNvPr>
          <p:cNvSpPr txBox="1">
            <a:spLocks/>
          </p:cNvSpPr>
          <p:nvPr/>
        </p:nvSpPr>
        <p:spPr>
          <a:xfrm>
            <a:off x="191344" y="7153"/>
            <a:ext cx="9010650" cy="699466"/>
          </a:xfrm>
          <a:prstGeom prst="rect">
            <a:avLst/>
          </a:prstGeom>
          <a:solidFill>
            <a:sysClr val="window" lastClr="FFFFFF"/>
          </a:solidFill>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2020-2028: Summerade klimatberäkningskriterier Boverket vs LFM30</a:t>
            </a:r>
          </a:p>
        </p:txBody>
      </p:sp>
      <p:sp>
        <p:nvSpPr>
          <p:cNvPr id="6" name="Rektangel 5">
            <a:extLst>
              <a:ext uri="{FF2B5EF4-FFF2-40B4-BE49-F238E27FC236}">
                <a16:creationId xmlns:a16="http://schemas.microsoft.com/office/drawing/2014/main" id="{31683C9A-E790-550C-8AED-DB5F8A54BF10}"/>
              </a:ext>
            </a:extLst>
          </p:cNvPr>
          <p:cNvSpPr/>
          <p:nvPr/>
        </p:nvSpPr>
        <p:spPr>
          <a:xfrm>
            <a:off x="10733290" y="225199"/>
            <a:ext cx="1200150" cy="323850"/>
          </a:xfrm>
          <a:prstGeom prst="rect">
            <a:avLst/>
          </a:prstGeom>
          <a:solidFill>
            <a:srgbClr val="70AD47">
              <a:alpha val="50000"/>
            </a:srgbClr>
          </a:solidFill>
          <a:ln w="38100">
            <a:solidFill>
              <a:srgbClr val="00B050"/>
            </a:solid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LFM30</a:t>
            </a:r>
          </a:p>
        </p:txBody>
      </p:sp>
      <p:sp>
        <p:nvSpPr>
          <p:cNvPr id="7" name="Rektangel 6">
            <a:extLst>
              <a:ext uri="{FF2B5EF4-FFF2-40B4-BE49-F238E27FC236}">
                <a16:creationId xmlns:a16="http://schemas.microsoft.com/office/drawing/2014/main" id="{49C640D7-F51C-0647-3225-14FCEBBEEAFC}"/>
              </a:ext>
            </a:extLst>
          </p:cNvPr>
          <p:cNvSpPr/>
          <p:nvPr/>
        </p:nvSpPr>
        <p:spPr>
          <a:xfrm>
            <a:off x="9289775" y="225199"/>
            <a:ext cx="1200150" cy="323850"/>
          </a:xfrm>
          <a:prstGeom prst="rect">
            <a:avLst/>
          </a:prstGeom>
          <a:solidFill>
            <a:srgbClr val="5B9BD5">
              <a:lumMod val="20000"/>
              <a:lumOff val="80000"/>
            </a:srgbClr>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black"/>
                </a:solidFill>
                <a:effectLst/>
                <a:uLnTx/>
                <a:uFillTx/>
                <a:latin typeface="Calibri"/>
                <a:ea typeface="+mn-ea"/>
                <a:cs typeface="+mn-cs"/>
              </a:rPr>
              <a:t>Boverket</a:t>
            </a:r>
          </a:p>
        </p:txBody>
      </p:sp>
    </p:spTree>
    <p:extLst>
      <p:ext uri="{BB962C8B-B14F-4D97-AF65-F5344CB8AC3E}">
        <p14:creationId xmlns:p14="http://schemas.microsoft.com/office/powerpoint/2010/main" val="3664332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36501-8C59-B6E7-086C-27A366F98456}"/>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5B5B8545-410A-AF6F-AD3D-24A48C30C01E}"/>
              </a:ext>
            </a:extLst>
          </p:cNvPr>
          <p:cNvSpPr txBox="1"/>
          <p:nvPr/>
        </p:nvSpPr>
        <p:spPr>
          <a:xfrm>
            <a:off x="10044385" y="425819"/>
            <a:ext cx="2541335"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Jämförelsetabell över olika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Klimatberäkningsanvisningar,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Inkluderat lagkrav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B = 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R = Rivning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A = Anläggning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BA = Byggavfall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LCA = Livscykelanalys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N/T = Nyproduktion/Tillbyggnad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DB = Databas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R/O = Renovering / Ombyggnad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       = Samma info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       = Samma info + 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       = Samma info + ännu  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       = Info saknas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upp 7">
            <a:extLst>
              <a:ext uri="{FF2B5EF4-FFF2-40B4-BE49-F238E27FC236}">
                <a16:creationId xmlns:a16="http://schemas.microsoft.com/office/drawing/2014/main" id="{3B0FC792-0F91-4A2E-6326-439B359678D4}"/>
              </a:ext>
            </a:extLst>
          </p:cNvPr>
          <p:cNvGrpSpPr/>
          <p:nvPr/>
        </p:nvGrpSpPr>
        <p:grpSpPr>
          <a:xfrm>
            <a:off x="10143445" y="2897497"/>
            <a:ext cx="173116" cy="656343"/>
            <a:chOff x="10513417" y="3156361"/>
            <a:chExt cx="173116" cy="656343"/>
          </a:xfrm>
        </p:grpSpPr>
        <p:sp>
          <p:nvSpPr>
            <p:cNvPr id="5" name="Rektangel 4">
              <a:extLst>
                <a:ext uri="{FF2B5EF4-FFF2-40B4-BE49-F238E27FC236}">
                  <a16:creationId xmlns:a16="http://schemas.microsoft.com/office/drawing/2014/main" id="{D8CBDBB1-425A-A70B-5FA8-91A9259C6B80}"/>
                </a:ext>
              </a:extLst>
            </p:cNvPr>
            <p:cNvSpPr/>
            <p:nvPr/>
          </p:nvSpPr>
          <p:spPr>
            <a:xfrm>
              <a:off x="10518242" y="3156361"/>
              <a:ext cx="168165" cy="73572"/>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ktangel 5">
              <a:extLst>
                <a:ext uri="{FF2B5EF4-FFF2-40B4-BE49-F238E27FC236}">
                  <a16:creationId xmlns:a16="http://schemas.microsoft.com/office/drawing/2014/main" id="{CE477BF9-1896-47C6-9267-F71D28C06913}"/>
                </a:ext>
              </a:extLst>
            </p:cNvPr>
            <p:cNvSpPr/>
            <p:nvPr/>
          </p:nvSpPr>
          <p:spPr>
            <a:xfrm>
              <a:off x="10518368" y="3356968"/>
              <a:ext cx="168165" cy="73572"/>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ktangel 6">
              <a:extLst>
                <a:ext uri="{FF2B5EF4-FFF2-40B4-BE49-F238E27FC236}">
                  <a16:creationId xmlns:a16="http://schemas.microsoft.com/office/drawing/2014/main" id="{73B83569-39D0-780E-F9D8-365FBB26E9B6}"/>
                </a:ext>
              </a:extLst>
            </p:cNvPr>
            <p:cNvSpPr/>
            <p:nvPr/>
          </p:nvSpPr>
          <p:spPr>
            <a:xfrm>
              <a:off x="10513417" y="3548050"/>
              <a:ext cx="168165" cy="73572"/>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   = </a:t>
              </a:r>
            </a:p>
          </p:txBody>
        </p:sp>
        <p:sp>
          <p:nvSpPr>
            <p:cNvPr id="3" name="Rektangel 2">
              <a:extLst>
                <a:ext uri="{FF2B5EF4-FFF2-40B4-BE49-F238E27FC236}">
                  <a16:creationId xmlns:a16="http://schemas.microsoft.com/office/drawing/2014/main" id="{B7743FE5-D9DD-716B-02B3-3356CA72D21D}"/>
                </a:ext>
              </a:extLst>
            </p:cNvPr>
            <p:cNvSpPr/>
            <p:nvPr/>
          </p:nvSpPr>
          <p:spPr>
            <a:xfrm>
              <a:off x="10513417" y="3739132"/>
              <a:ext cx="168165" cy="73572"/>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   = </a:t>
              </a:r>
            </a:p>
          </p:txBody>
        </p:sp>
      </p:grpSp>
      <p:sp>
        <p:nvSpPr>
          <p:cNvPr id="9" name="Pratbubbla: rektangel med rundade hörn 8">
            <a:extLst>
              <a:ext uri="{FF2B5EF4-FFF2-40B4-BE49-F238E27FC236}">
                <a16:creationId xmlns:a16="http://schemas.microsoft.com/office/drawing/2014/main" id="{30D262B4-6A98-6E68-2731-77801585B819}"/>
              </a:ext>
            </a:extLst>
          </p:cNvPr>
          <p:cNvSpPr/>
          <p:nvPr/>
        </p:nvSpPr>
        <p:spPr>
          <a:xfrm>
            <a:off x="10143445" y="4198004"/>
            <a:ext cx="1911032" cy="1837039"/>
          </a:xfrm>
          <a:prstGeom prst="wedgeRoundRectCallout">
            <a:avLst>
              <a:gd name="adj1" fmla="val -35211"/>
              <a:gd name="adj2" fmla="val -78171"/>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Mörkare grön nyans avser ökad ambition – att klimatberäkna mer komplett och träffsäkert</a:t>
            </a:r>
          </a:p>
        </p:txBody>
      </p:sp>
      <p:sp>
        <p:nvSpPr>
          <p:cNvPr id="22" name="Rubrik 7">
            <a:extLst>
              <a:ext uri="{FF2B5EF4-FFF2-40B4-BE49-F238E27FC236}">
                <a16:creationId xmlns:a16="http://schemas.microsoft.com/office/drawing/2014/main" id="{68B0506B-1750-3EF3-6A2C-A99D803B36D1}"/>
              </a:ext>
            </a:extLst>
          </p:cNvPr>
          <p:cNvSpPr txBox="1">
            <a:spLocks/>
          </p:cNvSpPr>
          <p:nvPr/>
        </p:nvSpPr>
        <p:spPr>
          <a:xfrm>
            <a:off x="96094" y="76086"/>
            <a:ext cx="9010650" cy="699466"/>
          </a:xfrm>
          <a:prstGeom prst="rect">
            <a:avLst/>
          </a:prstGeom>
          <a:solidFill>
            <a:sysClr val="window" lastClr="FFFFFF"/>
          </a:solidFill>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Anvisning: Beräkning</a:t>
            </a:r>
          </a:p>
        </p:txBody>
      </p:sp>
      <p:pic>
        <p:nvPicPr>
          <p:cNvPr id="10" name="Bildobjekt 9">
            <a:extLst>
              <a:ext uri="{FF2B5EF4-FFF2-40B4-BE49-F238E27FC236}">
                <a16:creationId xmlns:a16="http://schemas.microsoft.com/office/drawing/2014/main" id="{D102A67D-CA95-9211-8A2A-9AD0D15A52D6}"/>
              </a:ext>
            </a:extLst>
          </p:cNvPr>
          <p:cNvPicPr>
            <a:picLocks noChangeAspect="1"/>
          </p:cNvPicPr>
          <p:nvPr/>
        </p:nvPicPr>
        <p:blipFill>
          <a:blip r:embed="rId2"/>
          <a:stretch>
            <a:fillRect/>
          </a:stretch>
        </p:blipFill>
        <p:spPr>
          <a:xfrm>
            <a:off x="137523" y="561096"/>
            <a:ext cx="9886437" cy="5887329"/>
          </a:xfrm>
          <a:prstGeom prst="rect">
            <a:avLst/>
          </a:prstGeom>
        </p:spPr>
      </p:pic>
    </p:spTree>
    <p:extLst>
      <p:ext uri="{BB962C8B-B14F-4D97-AF65-F5344CB8AC3E}">
        <p14:creationId xmlns:p14="http://schemas.microsoft.com/office/powerpoint/2010/main" val="3974847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B595E-0029-9905-2747-74415A182701}"/>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E639C940-ACE9-A439-76E1-B39E0615256E}"/>
              </a:ext>
            </a:extLst>
          </p:cNvPr>
          <p:cNvSpPr txBox="1"/>
          <p:nvPr/>
        </p:nvSpPr>
        <p:spPr>
          <a:xfrm>
            <a:off x="10044385" y="425819"/>
            <a:ext cx="2541335"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Jämförelsetabell över olika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Klimatberäkningsanvisningar,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Inkluderat lagkrav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B = 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R = Rivning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A = Anläggning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BA = Byggavfall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LCA = Livscykelanalys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N/T = Nyproduktion/Tillbyggnad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DB = Databas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R/O = Renovering / Ombyggnad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       = Samma info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       = Samma info + 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       = Samma info + ännu  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       = Info saknas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upp 7">
            <a:extLst>
              <a:ext uri="{FF2B5EF4-FFF2-40B4-BE49-F238E27FC236}">
                <a16:creationId xmlns:a16="http://schemas.microsoft.com/office/drawing/2014/main" id="{293F51A3-3A54-82EB-357E-3E545B861F9F}"/>
              </a:ext>
            </a:extLst>
          </p:cNvPr>
          <p:cNvGrpSpPr/>
          <p:nvPr/>
        </p:nvGrpSpPr>
        <p:grpSpPr>
          <a:xfrm>
            <a:off x="10143445" y="2897497"/>
            <a:ext cx="173116" cy="656343"/>
            <a:chOff x="10513417" y="3156361"/>
            <a:chExt cx="173116" cy="656343"/>
          </a:xfrm>
        </p:grpSpPr>
        <p:sp>
          <p:nvSpPr>
            <p:cNvPr id="5" name="Rektangel 4">
              <a:extLst>
                <a:ext uri="{FF2B5EF4-FFF2-40B4-BE49-F238E27FC236}">
                  <a16:creationId xmlns:a16="http://schemas.microsoft.com/office/drawing/2014/main" id="{47E5D70B-6B45-B5B7-D3BD-0EB0819D244C}"/>
                </a:ext>
              </a:extLst>
            </p:cNvPr>
            <p:cNvSpPr/>
            <p:nvPr/>
          </p:nvSpPr>
          <p:spPr>
            <a:xfrm>
              <a:off x="10518242" y="3156361"/>
              <a:ext cx="168165" cy="73572"/>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ktangel 5">
              <a:extLst>
                <a:ext uri="{FF2B5EF4-FFF2-40B4-BE49-F238E27FC236}">
                  <a16:creationId xmlns:a16="http://schemas.microsoft.com/office/drawing/2014/main" id="{A243B00B-BB6E-DDF9-7FD9-320D3D83D74B}"/>
                </a:ext>
              </a:extLst>
            </p:cNvPr>
            <p:cNvSpPr/>
            <p:nvPr/>
          </p:nvSpPr>
          <p:spPr>
            <a:xfrm>
              <a:off x="10518368" y="3356968"/>
              <a:ext cx="168165" cy="73572"/>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ktangel 6">
              <a:extLst>
                <a:ext uri="{FF2B5EF4-FFF2-40B4-BE49-F238E27FC236}">
                  <a16:creationId xmlns:a16="http://schemas.microsoft.com/office/drawing/2014/main" id="{94AD7938-90EE-3D3A-CB9C-A98153690EB7}"/>
                </a:ext>
              </a:extLst>
            </p:cNvPr>
            <p:cNvSpPr/>
            <p:nvPr/>
          </p:nvSpPr>
          <p:spPr>
            <a:xfrm>
              <a:off x="10513417" y="3548050"/>
              <a:ext cx="168165" cy="73572"/>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   = </a:t>
              </a:r>
            </a:p>
          </p:txBody>
        </p:sp>
        <p:sp>
          <p:nvSpPr>
            <p:cNvPr id="3" name="Rektangel 2">
              <a:extLst>
                <a:ext uri="{FF2B5EF4-FFF2-40B4-BE49-F238E27FC236}">
                  <a16:creationId xmlns:a16="http://schemas.microsoft.com/office/drawing/2014/main" id="{1BBC3CDD-1EBF-E4D8-7D5E-7FA9595DDFB8}"/>
                </a:ext>
              </a:extLst>
            </p:cNvPr>
            <p:cNvSpPr/>
            <p:nvPr/>
          </p:nvSpPr>
          <p:spPr>
            <a:xfrm>
              <a:off x="10513417" y="3739132"/>
              <a:ext cx="168165" cy="73572"/>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   = </a:t>
              </a:r>
            </a:p>
          </p:txBody>
        </p:sp>
      </p:grpSp>
      <p:sp>
        <p:nvSpPr>
          <p:cNvPr id="9" name="Pratbubbla: rektangel med rundade hörn 8">
            <a:extLst>
              <a:ext uri="{FF2B5EF4-FFF2-40B4-BE49-F238E27FC236}">
                <a16:creationId xmlns:a16="http://schemas.microsoft.com/office/drawing/2014/main" id="{89CA7F74-476A-E4C3-D24C-D5BC89D7EB50}"/>
              </a:ext>
            </a:extLst>
          </p:cNvPr>
          <p:cNvSpPr/>
          <p:nvPr/>
        </p:nvSpPr>
        <p:spPr>
          <a:xfrm>
            <a:off x="10143445" y="4198004"/>
            <a:ext cx="1911032" cy="1837039"/>
          </a:xfrm>
          <a:prstGeom prst="wedgeRoundRectCallout">
            <a:avLst>
              <a:gd name="adj1" fmla="val -35211"/>
              <a:gd name="adj2" fmla="val -78171"/>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Mörkare grön nyans avser ökad ambition – att klimatberäkna mer komplett och träffsäkert</a:t>
            </a:r>
          </a:p>
        </p:txBody>
      </p:sp>
      <p:pic>
        <p:nvPicPr>
          <p:cNvPr id="10" name="Bildobjekt 9">
            <a:extLst>
              <a:ext uri="{FF2B5EF4-FFF2-40B4-BE49-F238E27FC236}">
                <a16:creationId xmlns:a16="http://schemas.microsoft.com/office/drawing/2014/main" id="{E236F35B-5E79-0A5F-F8F8-6DCF7E528DAE}"/>
              </a:ext>
            </a:extLst>
          </p:cNvPr>
          <p:cNvPicPr>
            <a:picLocks noChangeAspect="1"/>
          </p:cNvPicPr>
          <p:nvPr/>
        </p:nvPicPr>
        <p:blipFill>
          <a:blip r:embed="rId2"/>
          <a:stretch>
            <a:fillRect/>
          </a:stretch>
        </p:blipFill>
        <p:spPr>
          <a:xfrm>
            <a:off x="330422" y="1445601"/>
            <a:ext cx="9654657" cy="2264573"/>
          </a:xfrm>
          <a:prstGeom prst="rect">
            <a:avLst/>
          </a:prstGeom>
        </p:spPr>
      </p:pic>
      <p:sp>
        <p:nvSpPr>
          <p:cNvPr id="11" name="Rubrik 7">
            <a:extLst>
              <a:ext uri="{FF2B5EF4-FFF2-40B4-BE49-F238E27FC236}">
                <a16:creationId xmlns:a16="http://schemas.microsoft.com/office/drawing/2014/main" id="{243055CB-1AF3-A57C-B9BF-620A589790EC}"/>
              </a:ext>
            </a:extLst>
          </p:cNvPr>
          <p:cNvSpPr txBox="1">
            <a:spLocks/>
          </p:cNvSpPr>
          <p:nvPr/>
        </p:nvSpPr>
        <p:spPr>
          <a:xfrm>
            <a:off x="153243" y="130978"/>
            <a:ext cx="9654657" cy="699466"/>
          </a:xfrm>
          <a:prstGeom prst="rect">
            <a:avLst/>
          </a:prstGeom>
          <a:solidFill>
            <a:sysClr val="window" lastClr="FFFFFF"/>
          </a:solidFill>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Anvisning: Information om fastighet/anläggning/byggnad per beräkning</a:t>
            </a:r>
          </a:p>
        </p:txBody>
      </p:sp>
    </p:spTree>
    <p:extLst>
      <p:ext uri="{BB962C8B-B14F-4D97-AF65-F5344CB8AC3E}">
        <p14:creationId xmlns:p14="http://schemas.microsoft.com/office/powerpoint/2010/main" val="340060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CA1D1-10BC-A56D-5D6C-DE344DAEDF0A}"/>
            </a:ext>
          </a:extLst>
        </p:cNvPr>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C8739DF5-AF34-2A48-1507-A6BD22186901}"/>
              </a:ext>
            </a:extLst>
          </p:cNvPr>
          <p:cNvGraphicFramePr>
            <a:graphicFrameLocks noGrp="1"/>
          </p:cNvGraphicFramePr>
          <p:nvPr>
            <p:extLst>
              <p:ext uri="{D42A27DB-BD31-4B8C-83A1-F6EECF244321}">
                <p14:modId xmlns:p14="http://schemas.microsoft.com/office/powerpoint/2010/main" val="1284682698"/>
              </p:ext>
            </p:extLst>
          </p:nvPr>
        </p:nvGraphicFramePr>
        <p:xfrm>
          <a:off x="2619375" y="0"/>
          <a:ext cx="9220200" cy="6858216"/>
        </p:xfrm>
        <a:graphic>
          <a:graphicData uri="http://schemas.openxmlformats.org/drawingml/2006/table">
            <a:tbl>
              <a:tblPr>
                <a:tableStyleId>{5940675A-B579-460E-94D1-54222C63F5DA}</a:tableStyleId>
              </a:tblPr>
              <a:tblGrid>
                <a:gridCol w="2257425">
                  <a:extLst>
                    <a:ext uri="{9D8B030D-6E8A-4147-A177-3AD203B41FA5}">
                      <a16:colId xmlns:a16="http://schemas.microsoft.com/office/drawing/2014/main" val="3300072821"/>
                    </a:ext>
                  </a:extLst>
                </a:gridCol>
                <a:gridCol w="3457575">
                  <a:extLst>
                    <a:ext uri="{9D8B030D-6E8A-4147-A177-3AD203B41FA5}">
                      <a16:colId xmlns:a16="http://schemas.microsoft.com/office/drawing/2014/main" val="2934571740"/>
                    </a:ext>
                  </a:extLst>
                </a:gridCol>
                <a:gridCol w="3505200">
                  <a:extLst>
                    <a:ext uri="{9D8B030D-6E8A-4147-A177-3AD203B41FA5}">
                      <a16:colId xmlns:a16="http://schemas.microsoft.com/office/drawing/2014/main" val="2773214563"/>
                    </a:ext>
                  </a:extLst>
                </a:gridCol>
              </a:tblGrid>
              <a:tr h="235255">
                <a:tc>
                  <a:txBody>
                    <a:bodyPr/>
                    <a:lstStyle/>
                    <a:p>
                      <a:r>
                        <a:rPr lang="sv-SE" sz="1400" b="1" dirty="0">
                          <a:solidFill>
                            <a:schemeClr val="bg1"/>
                          </a:solidFill>
                        </a:rPr>
                        <a:t>Kriterieområde</a:t>
                      </a:r>
                      <a:endParaRPr lang="sv-SE" sz="1400" dirty="0">
                        <a:solidFill>
                          <a:schemeClr val="bg1"/>
                        </a:solidFill>
                      </a:endParaRPr>
                    </a:p>
                  </a:txBody>
                  <a:tcPr marL="50854" marR="50854" marT="25427" marB="25427" anchor="ctr">
                    <a:solidFill>
                      <a:schemeClr val="accent3"/>
                    </a:solidFill>
                  </a:tcPr>
                </a:tc>
                <a:tc>
                  <a:txBody>
                    <a:bodyPr/>
                    <a:lstStyle/>
                    <a:p>
                      <a:r>
                        <a:rPr lang="sv-SE" sz="1400" b="1">
                          <a:solidFill>
                            <a:schemeClr val="bg1"/>
                          </a:solidFill>
                        </a:rPr>
                        <a:t>Vad det handlar om</a:t>
                      </a:r>
                      <a:endParaRPr lang="sv-SE" sz="1400">
                        <a:solidFill>
                          <a:schemeClr val="bg1"/>
                        </a:solidFill>
                      </a:endParaRPr>
                    </a:p>
                  </a:txBody>
                  <a:tcPr marL="50854" marR="50854" marT="25427" marB="25427" anchor="ctr">
                    <a:solidFill>
                      <a:schemeClr val="accent3"/>
                    </a:solidFill>
                  </a:tcPr>
                </a:tc>
                <a:tc>
                  <a:txBody>
                    <a:bodyPr/>
                    <a:lstStyle/>
                    <a:p>
                      <a:r>
                        <a:rPr lang="sv-SE" sz="1400" b="1">
                          <a:solidFill>
                            <a:schemeClr val="bg1"/>
                          </a:solidFill>
                        </a:rPr>
                        <a:t>Varför det är viktigt</a:t>
                      </a:r>
                      <a:endParaRPr lang="sv-SE" sz="1400">
                        <a:solidFill>
                          <a:schemeClr val="bg1"/>
                        </a:solidFill>
                      </a:endParaRPr>
                    </a:p>
                  </a:txBody>
                  <a:tcPr marL="50854" marR="50854" marT="25427" marB="25427" anchor="ctr">
                    <a:solidFill>
                      <a:schemeClr val="accent3"/>
                    </a:solidFill>
                  </a:tcPr>
                </a:tc>
                <a:extLst>
                  <a:ext uri="{0D108BD9-81ED-4DB2-BD59-A6C34878D82A}">
                    <a16:rowId xmlns:a16="http://schemas.microsoft.com/office/drawing/2014/main" val="1974329783"/>
                  </a:ext>
                </a:extLst>
              </a:tr>
              <a:tr h="326336">
                <a:tc>
                  <a:txBody>
                    <a:bodyPr/>
                    <a:lstStyle/>
                    <a:p>
                      <a:r>
                        <a:rPr lang="sv-SE" sz="1300" b="1">
                          <a:solidFill>
                            <a:schemeClr val="bg1"/>
                          </a:solidFill>
                        </a:rPr>
                        <a:t>Systemgränser: Anläggning / Byggnad; </a:t>
                      </a:r>
                      <a:r>
                        <a:rPr lang="sv-SE" sz="1400" b="1">
                          <a:solidFill>
                            <a:schemeClr val="bg1"/>
                          </a:solidFill>
                        </a:rPr>
                        <a:t>LCA-skeden</a:t>
                      </a:r>
                      <a:endParaRPr lang="sv-SE" sz="1300" b="1">
                        <a:solidFill>
                          <a:schemeClr val="bg1"/>
                        </a:solidFill>
                      </a:endParaRPr>
                    </a:p>
                  </a:txBody>
                  <a:tcPr marL="50854" marR="50854" marT="25427" marB="25427" anchor="ctr">
                    <a:solidFill>
                      <a:schemeClr val="bg2"/>
                    </a:solidFill>
                  </a:tcPr>
                </a:tc>
                <a:tc>
                  <a:txBody>
                    <a:bodyPr/>
                    <a:lstStyle/>
                    <a:p>
                      <a:pPr marL="0" indent="0">
                        <a:buFont typeface="Arial" panose="020B0604020202020204" pitchFamily="34" charset="0"/>
                        <a:buNone/>
                      </a:pPr>
                      <a:r>
                        <a:rPr lang="sv-SE" sz="1200">
                          <a:latin typeface="+mn-lt"/>
                        </a:rPr>
                        <a:t>Avgränsning av vilka delar av projektet och vilka livscykelskeden (A1–A5.4, B5, B6, C2–C4) som ingår.</a:t>
                      </a:r>
                    </a:p>
                  </a:txBody>
                  <a:tcPr marL="72000" anchor="ctr"/>
                </a:tc>
                <a:tc>
                  <a:txBody>
                    <a:bodyPr/>
                    <a:lstStyle/>
                    <a:p>
                      <a:pPr marL="0" indent="0">
                        <a:buFont typeface="Arial" panose="020B0604020202020204" pitchFamily="34" charset="0"/>
                        <a:buNone/>
                      </a:pPr>
                      <a:r>
                        <a:rPr lang="sv-SE" sz="1200">
                          <a:latin typeface="+mn-lt"/>
                        </a:rPr>
                        <a:t>Avgränsning av vilka delar av projektet och vilka livscykelskeden (A1–A5.4, B5, B6, C2–C4) som ingår.</a:t>
                      </a:r>
                    </a:p>
                  </a:txBody>
                  <a:tcPr marL="72000" anchor="ctr"/>
                </a:tc>
                <a:extLst>
                  <a:ext uri="{0D108BD9-81ED-4DB2-BD59-A6C34878D82A}">
                    <a16:rowId xmlns:a16="http://schemas.microsoft.com/office/drawing/2014/main" val="2452128211"/>
                  </a:ext>
                </a:extLst>
              </a:tr>
              <a:tr h="318385">
                <a:tc>
                  <a:txBody>
                    <a:bodyPr/>
                    <a:lstStyle/>
                    <a:p>
                      <a:r>
                        <a:rPr lang="sv-SE" sz="1300" b="1">
                          <a:solidFill>
                            <a:schemeClr val="bg1"/>
                          </a:solidFill>
                        </a:rPr>
                        <a:t>Systemgränser: Särberäkning</a:t>
                      </a:r>
                    </a:p>
                  </a:txBody>
                  <a:tcPr marL="50854" marR="50854" marT="25427" marB="25427" anchor="ctr">
                    <a:solidFill>
                      <a:schemeClr val="bg2"/>
                    </a:solidFill>
                  </a:tcPr>
                </a:tc>
                <a:tc>
                  <a:txBody>
                    <a:bodyPr/>
                    <a:lstStyle/>
                    <a:p>
                      <a:pPr marL="0" indent="0">
                        <a:buFont typeface="Arial" panose="020B0604020202020204" pitchFamily="34" charset="0"/>
                        <a:buNone/>
                      </a:pPr>
                      <a:r>
                        <a:rPr lang="sv-SE" sz="1200">
                          <a:latin typeface="+mn-lt"/>
                        </a:rPr>
                        <a:t>Särredovisning av nyproduktion, tillbyggnad, ROT-projekt, solceller eller olika funktioner i byggnaden.</a:t>
                      </a:r>
                    </a:p>
                  </a:txBody>
                  <a:tcPr marL="72000" anchor="ctr"/>
                </a:tc>
                <a:tc>
                  <a:txBody>
                    <a:bodyPr/>
                    <a:lstStyle/>
                    <a:p>
                      <a:pPr marL="0" indent="0">
                        <a:buFont typeface="Arial" panose="020B0604020202020204" pitchFamily="34" charset="0"/>
                        <a:buNone/>
                      </a:pPr>
                      <a:r>
                        <a:rPr lang="sv-SE" sz="1200">
                          <a:latin typeface="+mn-lt"/>
                        </a:rPr>
                        <a:t>Särredovisning av nyproduktion, tillbyggnad, ROT-projekt, solceller eller olika funktioner i byggnaden.</a:t>
                      </a:r>
                    </a:p>
                  </a:txBody>
                  <a:tcPr marL="72000" anchor="ctr"/>
                </a:tc>
                <a:extLst>
                  <a:ext uri="{0D108BD9-81ED-4DB2-BD59-A6C34878D82A}">
                    <a16:rowId xmlns:a16="http://schemas.microsoft.com/office/drawing/2014/main" val="3417086261"/>
                  </a:ext>
                </a:extLst>
              </a:tr>
              <a:tr h="244254">
                <a:tc>
                  <a:txBody>
                    <a:bodyPr/>
                    <a:lstStyle/>
                    <a:p>
                      <a:r>
                        <a:rPr lang="sv-SE" sz="1300" b="1">
                          <a:solidFill>
                            <a:schemeClr val="bg1"/>
                          </a:solidFill>
                        </a:rPr>
                        <a:t>Systemgränser: Byggdelar</a:t>
                      </a:r>
                    </a:p>
                  </a:txBody>
                  <a:tcPr marL="50854" marR="50854" marT="25427" marB="25427" anchor="ctr">
                    <a:solidFill>
                      <a:schemeClr val="bg2"/>
                    </a:solidFill>
                  </a:tcPr>
                </a:tc>
                <a:tc>
                  <a:txBody>
                    <a:bodyPr/>
                    <a:lstStyle/>
                    <a:p>
                      <a:pPr marL="0" indent="0">
                        <a:buFont typeface="Arial" panose="020B0604020202020204" pitchFamily="34" charset="0"/>
                        <a:buNone/>
                      </a:pPr>
                      <a:r>
                        <a:rPr lang="sv-SE" sz="1200">
                          <a:latin typeface="+mn-lt"/>
                        </a:rPr>
                        <a:t>Indelning i byggdelar enligt BSAB/SBEF.</a:t>
                      </a:r>
                    </a:p>
                  </a:txBody>
                  <a:tcPr marL="72000" anchor="ctr"/>
                </a:tc>
                <a:tc>
                  <a:txBody>
                    <a:bodyPr/>
                    <a:lstStyle/>
                    <a:p>
                      <a:pPr marL="0" indent="0">
                        <a:buFont typeface="Arial" panose="020B0604020202020204" pitchFamily="34" charset="0"/>
                        <a:buNone/>
                      </a:pPr>
                      <a:r>
                        <a:rPr lang="sv-SE" sz="1200">
                          <a:latin typeface="+mn-lt"/>
                        </a:rPr>
                        <a:t>Indelning i byggdelar enligt BSAB/SBEF.</a:t>
                      </a:r>
                    </a:p>
                  </a:txBody>
                  <a:tcPr marL="72000" anchor="ctr"/>
                </a:tc>
                <a:extLst>
                  <a:ext uri="{0D108BD9-81ED-4DB2-BD59-A6C34878D82A}">
                    <a16:rowId xmlns:a16="http://schemas.microsoft.com/office/drawing/2014/main" val="1409995063"/>
                  </a:ext>
                </a:extLst>
              </a:tr>
              <a:tr h="380516">
                <a:tc>
                  <a:txBody>
                    <a:bodyPr/>
                    <a:lstStyle/>
                    <a:p>
                      <a:r>
                        <a:rPr lang="sv-SE" sz="1300" b="1">
                          <a:solidFill>
                            <a:schemeClr val="bg1"/>
                          </a:solidFill>
                        </a:rPr>
                        <a:t>Funktionsenhet</a:t>
                      </a:r>
                    </a:p>
                  </a:txBody>
                  <a:tcPr marL="50854" marR="50854" marT="25427" marB="25427" anchor="ctr">
                    <a:solidFill>
                      <a:schemeClr val="bg2"/>
                    </a:solidFill>
                  </a:tcP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Vald funktionell enhet, t.ex. kg CO₂e per BTA, löpmeter stam, m² fasad, antal badrum.</a:t>
                      </a:r>
                    </a:p>
                  </a:txBody>
                  <a:tcPr marL="72000" marR="9525" marT="9525" marB="9525" anchor="ct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Kopplar klimatpåverkan till verklig funktion och nytta.</a:t>
                      </a:r>
                    </a:p>
                  </a:txBody>
                  <a:tcPr marL="72000" marR="9525" marT="9525" marB="9525" anchor="ctr"/>
                </a:tc>
                <a:extLst>
                  <a:ext uri="{0D108BD9-81ED-4DB2-BD59-A6C34878D82A}">
                    <a16:rowId xmlns:a16="http://schemas.microsoft.com/office/drawing/2014/main" val="4013227385"/>
                  </a:ext>
                </a:extLst>
              </a:tr>
              <a:tr h="380516">
                <a:tc>
                  <a:txBody>
                    <a:bodyPr/>
                    <a:lstStyle/>
                    <a:p>
                      <a:r>
                        <a:rPr lang="sv-SE" sz="1300" b="1">
                          <a:solidFill>
                            <a:schemeClr val="bg1"/>
                          </a:solidFill>
                        </a:rPr>
                        <a:t>Klimatdata</a:t>
                      </a:r>
                    </a:p>
                  </a:txBody>
                  <a:tcPr marL="50854" marR="50854" marT="25427" marB="25427" anchor="ctr">
                    <a:solidFill>
                      <a:schemeClr val="bg2"/>
                    </a:solidFill>
                  </a:tcP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Datakällor (EPD, dotter-EPD, generiska data, schabloner) och rätt GWP-indikator.</a:t>
                      </a:r>
                    </a:p>
                  </a:txBody>
                  <a:tcPr marL="72000" marR="9525" marT="9525" marB="9525" anchor="ct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Rätt datakälla minskar felmarginaler och möjliggör jämförbarhet.</a:t>
                      </a:r>
                    </a:p>
                  </a:txBody>
                  <a:tcPr marL="72000" marR="9525" marT="9525" marB="9525" anchor="ctr"/>
                </a:tc>
                <a:extLst>
                  <a:ext uri="{0D108BD9-81ED-4DB2-BD59-A6C34878D82A}">
                    <a16:rowId xmlns:a16="http://schemas.microsoft.com/office/drawing/2014/main" val="3231968150"/>
                  </a:ext>
                </a:extLst>
              </a:tr>
              <a:tr h="425231">
                <a:tc>
                  <a:txBody>
                    <a:bodyPr/>
                    <a:lstStyle/>
                    <a:p>
                      <a:r>
                        <a:rPr lang="sv-SE" sz="1300" b="1">
                          <a:solidFill>
                            <a:schemeClr val="bg1"/>
                          </a:solidFill>
                        </a:rPr>
                        <a:t>Verifikat: Inköp, klimatdata &amp; EPD; Resurssammanställning</a:t>
                      </a:r>
                    </a:p>
                  </a:txBody>
                  <a:tcPr marL="50854" marR="50854" marT="25427" marB="25427" anchor="ctr">
                    <a:solidFill>
                      <a:schemeClr val="bg2"/>
                    </a:solidFill>
                  </a:tcP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Beräkning baseras på verkliga mängder, produkter, leverantörer och koppling till klimatdata/EPD.</a:t>
                      </a:r>
                    </a:p>
                  </a:txBody>
                  <a:tcPr marL="72000" marR="9525" marT="9525" marB="9525" anchor="ct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Höjer trovärdighet och säkerställer spårbarhet.</a:t>
                      </a:r>
                    </a:p>
                  </a:txBody>
                  <a:tcPr marL="72000" marR="9525" marT="9525" marB="9525" anchor="ctr"/>
                </a:tc>
                <a:extLst>
                  <a:ext uri="{0D108BD9-81ED-4DB2-BD59-A6C34878D82A}">
                    <a16:rowId xmlns:a16="http://schemas.microsoft.com/office/drawing/2014/main" val="951295442"/>
                  </a:ext>
                </a:extLst>
              </a:tr>
              <a:tr h="380516">
                <a:tc>
                  <a:txBody>
                    <a:bodyPr/>
                    <a:lstStyle/>
                    <a:p>
                      <a:r>
                        <a:rPr lang="sv-SE" sz="1300" b="1">
                          <a:solidFill>
                            <a:schemeClr val="bg1"/>
                          </a:solidFill>
                        </a:rPr>
                        <a:t>Verifikat: Byggtransporter</a:t>
                      </a:r>
                    </a:p>
                  </a:txBody>
                  <a:tcPr marL="50854" marR="50854" marT="25427" marB="25427" anchor="ctr">
                    <a:solidFill>
                      <a:schemeClr val="bg2"/>
                    </a:solidFill>
                  </a:tcP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Projektspecifika uppgifter om de mest klimatpåverkande transporterna (A4).</a:t>
                      </a:r>
                    </a:p>
                  </a:txBody>
                  <a:tcPr marL="72000" marR="9525" marT="9525" marB="9525" anchor="ct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Undviker underskattning av transporter som ofta är stor post.</a:t>
                      </a:r>
                    </a:p>
                  </a:txBody>
                  <a:tcPr marL="72000" marR="9525" marT="9525" marB="9525" anchor="ctr"/>
                </a:tc>
                <a:extLst>
                  <a:ext uri="{0D108BD9-81ED-4DB2-BD59-A6C34878D82A}">
                    <a16:rowId xmlns:a16="http://schemas.microsoft.com/office/drawing/2014/main" val="3306711151"/>
                  </a:ext>
                </a:extLst>
              </a:tr>
              <a:tr h="380516">
                <a:tc>
                  <a:txBody>
                    <a:bodyPr/>
                    <a:lstStyle/>
                    <a:p>
                      <a:r>
                        <a:rPr lang="sv-SE" sz="1300" b="1" dirty="0">
                          <a:solidFill>
                            <a:schemeClr val="bg1"/>
                          </a:solidFill>
                        </a:rPr>
                        <a:t>Täckningsgrad</a:t>
                      </a:r>
                    </a:p>
                  </a:txBody>
                  <a:tcPr marL="50854" marR="50854" marT="25427" marB="25427" anchor="ctr">
                    <a:solidFill>
                      <a:schemeClr val="bg2"/>
                    </a:solidFill>
                  </a:tcP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Andel av projektets klimatpåverkan som täcks av verifierad data (</a:t>
                      </a:r>
                      <a:r>
                        <a:rPr lang="sv-SE" sz="1200" kern="100" err="1">
                          <a:effectLst/>
                          <a:latin typeface="+mn-lt"/>
                          <a:ea typeface="Aptos" panose="020B0004020202020204" pitchFamily="34" charset="0"/>
                          <a:cs typeface="Times New Roman" panose="02020603050405020304" pitchFamily="18" charset="0"/>
                        </a:rPr>
                        <a:t>målnivå</a:t>
                      </a:r>
                      <a:r>
                        <a:rPr lang="sv-SE" sz="1200" kern="100">
                          <a:effectLst/>
                          <a:latin typeface="+mn-lt"/>
                          <a:ea typeface="Aptos" panose="020B0004020202020204" pitchFamily="34" charset="0"/>
                          <a:cs typeface="Times New Roman" panose="02020603050405020304" pitchFamily="18" charset="0"/>
                        </a:rPr>
                        <a:t> ≥80–85%).</a:t>
                      </a:r>
                    </a:p>
                  </a:txBody>
                  <a:tcPr marL="72000" marR="9525" marT="9525" marB="9525" anchor="ct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Ger kvalitetsnivå på beräkningen och möjliggör jämförbarhet.</a:t>
                      </a:r>
                    </a:p>
                  </a:txBody>
                  <a:tcPr marL="72000" marR="9525" marT="9525" marB="9525" anchor="ctr"/>
                </a:tc>
                <a:extLst>
                  <a:ext uri="{0D108BD9-81ED-4DB2-BD59-A6C34878D82A}">
                    <a16:rowId xmlns:a16="http://schemas.microsoft.com/office/drawing/2014/main" val="172634893"/>
                  </a:ext>
                </a:extLst>
              </a:tr>
              <a:tr h="380516">
                <a:tc>
                  <a:txBody>
                    <a:bodyPr/>
                    <a:lstStyle/>
                    <a:p>
                      <a:r>
                        <a:rPr lang="sv-SE" sz="1300" b="1">
                          <a:solidFill>
                            <a:schemeClr val="bg1"/>
                          </a:solidFill>
                        </a:rPr>
                        <a:t>Schabloner</a:t>
                      </a:r>
                    </a:p>
                  </a:txBody>
                  <a:tcPr marL="50854" marR="50854" marT="25427" marB="25427" anchor="ctr">
                    <a:solidFill>
                      <a:schemeClr val="bg2"/>
                    </a:solidFill>
                  </a:tcP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Användning av generiska data eller schablonvärden enligt IVL/Boverket.</a:t>
                      </a:r>
                    </a:p>
                  </a:txBody>
                  <a:tcPr marL="72000" marR="9525" marT="9525" marB="9525" anchor="ct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Endast tillåtet som komplement – annars risk för underskattning.</a:t>
                      </a:r>
                    </a:p>
                  </a:txBody>
                  <a:tcPr marL="72000" marR="9525" marT="9525" marB="9525" anchor="ctr"/>
                </a:tc>
                <a:extLst>
                  <a:ext uri="{0D108BD9-81ED-4DB2-BD59-A6C34878D82A}">
                    <a16:rowId xmlns:a16="http://schemas.microsoft.com/office/drawing/2014/main" val="2529320917"/>
                  </a:ext>
                </a:extLst>
              </a:tr>
              <a:tr h="380516">
                <a:tc>
                  <a:txBody>
                    <a:bodyPr/>
                    <a:lstStyle/>
                    <a:p>
                      <a:r>
                        <a:rPr lang="sv-SE" sz="1300" b="1">
                          <a:solidFill>
                            <a:schemeClr val="bg1"/>
                          </a:solidFill>
                        </a:rPr>
                        <a:t>Driftpåverkan (B6)</a:t>
                      </a:r>
                    </a:p>
                  </a:txBody>
                  <a:tcPr marL="50854" marR="50854" marT="25427" marB="25427" anchor="ctr">
                    <a:solidFill>
                      <a:schemeClr val="bg2"/>
                    </a:solidFill>
                  </a:tcP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Byggnadsrelaterad drift (B6) under 50 år, omräknat till CO₂e.</a:t>
                      </a:r>
                    </a:p>
                  </a:txBody>
                  <a:tcPr marL="72000" marR="9525" marT="9525" marB="9525" anchor="ct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Drift kan vara lika stor som byggskedet – nödvändigt för helhetsbild.</a:t>
                      </a:r>
                    </a:p>
                  </a:txBody>
                  <a:tcPr marL="72000" marR="9525" marT="9525" marB="9525" anchor="ctr"/>
                </a:tc>
                <a:extLst>
                  <a:ext uri="{0D108BD9-81ED-4DB2-BD59-A6C34878D82A}">
                    <a16:rowId xmlns:a16="http://schemas.microsoft.com/office/drawing/2014/main" val="552555090"/>
                  </a:ext>
                </a:extLst>
              </a:tr>
              <a:tr h="180977">
                <a:tc>
                  <a:txBody>
                    <a:bodyPr/>
                    <a:lstStyle/>
                    <a:p>
                      <a:endParaRPr lang="sv-SE" sz="1300"/>
                    </a:p>
                  </a:txBody>
                  <a:tcPr marL="50854" marR="50854" marT="25427" marB="25427" anchor="ctr"/>
                </a:tc>
                <a:tc>
                  <a:txBody>
                    <a:bodyPr/>
                    <a:lstStyle/>
                    <a:p>
                      <a:pPr marL="0" indent="0">
                        <a:lnSpc>
                          <a:spcPct val="115000"/>
                        </a:lnSpc>
                        <a:spcAft>
                          <a:spcPts val="800"/>
                        </a:spcAft>
                        <a:buFont typeface="Arial" panose="020B0604020202020204" pitchFamily="34" charset="0"/>
                        <a:buNone/>
                      </a:pPr>
                      <a:endParaRPr lang="sv-SE" sz="1000" kern="100">
                        <a:effectLst/>
                        <a:latin typeface="+mn-lt"/>
                        <a:ea typeface="Aptos" panose="020B0004020202020204" pitchFamily="34" charset="0"/>
                        <a:cs typeface="Times New Roman" panose="02020603050405020304" pitchFamily="18" charset="0"/>
                      </a:endParaRPr>
                    </a:p>
                  </a:txBody>
                  <a:tcPr marL="72000" marR="9525" marT="9525" marB="9525" anchor="ctr"/>
                </a:tc>
                <a:tc>
                  <a:txBody>
                    <a:bodyPr/>
                    <a:lstStyle/>
                    <a:p>
                      <a:pPr marL="0" indent="0">
                        <a:lnSpc>
                          <a:spcPct val="115000"/>
                        </a:lnSpc>
                        <a:spcAft>
                          <a:spcPts val="800"/>
                        </a:spcAft>
                        <a:buFont typeface="Arial" panose="020B0604020202020204" pitchFamily="34" charset="0"/>
                        <a:buNone/>
                      </a:pPr>
                      <a:endParaRPr lang="sv-SE" sz="1000" kern="100">
                        <a:effectLst/>
                        <a:latin typeface="+mn-lt"/>
                        <a:ea typeface="Aptos" panose="020B0004020202020204" pitchFamily="34" charset="0"/>
                        <a:cs typeface="Times New Roman" panose="02020603050405020304" pitchFamily="18" charset="0"/>
                      </a:endParaRPr>
                    </a:p>
                  </a:txBody>
                  <a:tcPr marL="72000" marR="9525" marT="9525" marB="9525" anchor="ctr"/>
                </a:tc>
                <a:extLst>
                  <a:ext uri="{0D108BD9-81ED-4DB2-BD59-A6C34878D82A}">
                    <a16:rowId xmlns:a16="http://schemas.microsoft.com/office/drawing/2014/main" val="4250949776"/>
                  </a:ext>
                </a:extLst>
              </a:tr>
              <a:tr h="328741">
                <a:tc>
                  <a:txBody>
                    <a:bodyPr/>
                    <a:lstStyle/>
                    <a:p>
                      <a:r>
                        <a:rPr lang="sv-SE" sz="1300" b="1"/>
                        <a:t>Projekttyp</a:t>
                      </a:r>
                    </a:p>
                  </a:txBody>
                  <a:tcPr marL="50854" marR="50854" marT="25427" marB="25427" anchor="ctr">
                    <a:solidFill>
                      <a:schemeClr val="tx2"/>
                    </a:solidFill>
                  </a:tcPr>
                </a:tc>
                <a:tc>
                  <a:txBody>
                    <a:bodyPr/>
                    <a:lstStyle/>
                    <a:p>
                      <a:r>
                        <a:rPr lang="sv-SE"/>
                        <a:t>Klimatinitiativ inkl allt i portföljen av fastigheter/byggnader/anläggningar</a:t>
                      </a:r>
                    </a:p>
                  </a:txBody>
                  <a:tcPr marL="72000" marR="9525" marT="9525" marB="9525" anchor="ctr"/>
                </a:tc>
                <a:tc>
                  <a:txBody>
                    <a:bodyPr/>
                    <a:lstStyle/>
                    <a:p>
                      <a:r>
                        <a:rPr lang="sv-SE"/>
                        <a:t>Boverket berör endast urval byggnadstyper (ej logistik, transport, industri, jordbruk, militär)</a:t>
                      </a:r>
                    </a:p>
                  </a:txBody>
                  <a:tcPr marL="72000" marR="9525" marT="9525" marB="9525" anchor="ctr"/>
                </a:tc>
                <a:extLst>
                  <a:ext uri="{0D108BD9-81ED-4DB2-BD59-A6C34878D82A}">
                    <a16:rowId xmlns:a16="http://schemas.microsoft.com/office/drawing/2014/main" val="1868797337"/>
                  </a:ext>
                </a:extLst>
              </a:tr>
              <a:tr h="142452">
                <a:tc>
                  <a:txBody>
                    <a:bodyPr/>
                    <a:lstStyle/>
                    <a:p>
                      <a:r>
                        <a:rPr lang="sv-SE" sz="1300" b="1"/>
                        <a:t>Fastighet &amp; huskropp</a:t>
                      </a:r>
                    </a:p>
                  </a:txBody>
                  <a:tcPr marL="50854" marR="50854" marT="25427" marB="25427" anchor="ctr">
                    <a:solidFill>
                      <a:schemeClr val="tx2"/>
                    </a:solidFill>
                  </a:tcP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Koppling till fastighet, byggnad, anläggning och stadsdel.</a:t>
                      </a:r>
                    </a:p>
                  </a:txBody>
                  <a:tcPr marL="72000" marR="9525" marT="9525" marB="9525" anchor="ct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Möjliggör spårbarhet och undviker dubbelräkning.</a:t>
                      </a:r>
                    </a:p>
                  </a:txBody>
                  <a:tcPr marL="72000" marR="9525" marT="9525" marB="9525" anchor="ctr"/>
                </a:tc>
                <a:extLst>
                  <a:ext uri="{0D108BD9-81ED-4DB2-BD59-A6C34878D82A}">
                    <a16:rowId xmlns:a16="http://schemas.microsoft.com/office/drawing/2014/main" val="3553929820"/>
                  </a:ext>
                </a:extLst>
              </a:tr>
              <a:tr h="284903">
                <a:tc>
                  <a:txBody>
                    <a:bodyPr/>
                    <a:lstStyle/>
                    <a:p>
                      <a:r>
                        <a:rPr lang="sv-SE" sz="1300" b="1"/>
                        <a:t>K-verktyg (klimatverktyg)</a:t>
                      </a:r>
                    </a:p>
                  </a:txBody>
                  <a:tcPr marL="50854" marR="50854" marT="25427" marB="25427" anchor="ctr">
                    <a:solidFill>
                      <a:schemeClr val="tx2"/>
                    </a:solidFill>
                  </a:tcP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Vilket klimatberäkningsverktyg som används och vilka delar som ingår (t.ex. byggspill, metoder).</a:t>
                      </a:r>
                    </a:p>
                  </a:txBody>
                  <a:tcPr marL="72000" marR="9525" marT="9525" marB="9525" anchor="ct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Fel verktyg kan ge systematiska fel och missvisande resultat.</a:t>
                      </a:r>
                    </a:p>
                  </a:txBody>
                  <a:tcPr marL="72000" marR="9525" marT="9525" marB="9525" anchor="ctr"/>
                </a:tc>
                <a:extLst>
                  <a:ext uri="{0D108BD9-81ED-4DB2-BD59-A6C34878D82A}">
                    <a16:rowId xmlns:a16="http://schemas.microsoft.com/office/drawing/2014/main" val="1360083088"/>
                  </a:ext>
                </a:extLst>
              </a:tr>
              <a:tr h="142452">
                <a:tc>
                  <a:txBody>
                    <a:bodyPr/>
                    <a:lstStyle/>
                    <a:p>
                      <a:r>
                        <a:rPr lang="sv-SE" sz="1300" b="1"/>
                        <a:t>Bygg-/marklov/-start &amp; version</a:t>
                      </a:r>
                    </a:p>
                  </a:txBody>
                  <a:tcPr marL="50854" marR="50854" marT="25427" marB="25427" anchor="ctr">
                    <a:solidFill>
                      <a:schemeClr val="tx2"/>
                    </a:solidFill>
                  </a:tcP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Datum för ansökan bygglov och version av klimatberäkningsmetod (t.ex. LFM30 v3.2).</a:t>
                      </a:r>
                    </a:p>
                  </a:txBody>
                  <a:tcPr marL="72000" marR="9525" marT="9525" marB="9525" anchor="ct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Gör resultaten jämförbara över tid och mellan projekt.</a:t>
                      </a:r>
                    </a:p>
                  </a:txBody>
                  <a:tcPr marL="72000" marR="9525" marT="9525" marB="9525" anchor="ctr"/>
                </a:tc>
                <a:extLst>
                  <a:ext uri="{0D108BD9-81ED-4DB2-BD59-A6C34878D82A}">
                    <a16:rowId xmlns:a16="http://schemas.microsoft.com/office/drawing/2014/main" val="2816482656"/>
                  </a:ext>
                </a:extLst>
              </a:tr>
              <a:tr h="380516">
                <a:tc>
                  <a:txBody>
                    <a:bodyPr/>
                    <a:lstStyle/>
                    <a:p>
                      <a:r>
                        <a:rPr lang="sv-SE" sz="1300" b="1"/>
                        <a:t>Verifieringsmetod</a:t>
                      </a:r>
                    </a:p>
                  </a:txBody>
                  <a:tcPr marL="50854" marR="50854" marT="25427" marB="25427" anchor="ctr">
                    <a:solidFill>
                      <a:schemeClr val="tx2"/>
                    </a:solidFill>
                  </a:tcP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Typ av kontroll: egenbedömning eller extern granskning.</a:t>
                      </a:r>
                    </a:p>
                  </a:txBody>
                  <a:tcPr marL="72000" marR="9525" marT="9525" marB="9525" anchor="ctr"/>
                </a:tc>
                <a:tc>
                  <a:txBody>
                    <a:bodyPr/>
                    <a:lstStyle/>
                    <a:p>
                      <a:pPr marL="0" indent="0">
                        <a:lnSpc>
                          <a:spcPct val="115000"/>
                        </a:lnSpc>
                        <a:spcAft>
                          <a:spcPts val="800"/>
                        </a:spcAft>
                        <a:buFont typeface="Arial" panose="020B0604020202020204" pitchFamily="34" charset="0"/>
                        <a:buNone/>
                      </a:pPr>
                      <a:r>
                        <a:rPr lang="sv-SE" sz="1200" kern="100">
                          <a:effectLst/>
                          <a:latin typeface="+mn-lt"/>
                          <a:ea typeface="Aptos" panose="020B0004020202020204" pitchFamily="34" charset="0"/>
                          <a:cs typeface="Times New Roman" panose="02020603050405020304" pitchFamily="18" charset="0"/>
                        </a:rPr>
                        <a:t>Avgörande för kvalitetssäkring och trovärdighet.</a:t>
                      </a:r>
                    </a:p>
                  </a:txBody>
                  <a:tcPr marL="72000" marR="9525" marT="9525" marB="9525" anchor="ctr"/>
                </a:tc>
                <a:extLst>
                  <a:ext uri="{0D108BD9-81ED-4DB2-BD59-A6C34878D82A}">
                    <a16:rowId xmlns:a16="http://schemas.microsoft.com/office/drawing/2014/main" val="1343044591"/>
                  </a:ext>
                </a:extLst>
              </a:tr>
            </a:tbl>
          </a:graphicData>
        </a:graphic>
      </p:graphicFrame>
      <p:sp>
        <p:nvSpPr>
          <p:cNvPr id="3" name="Vänster klammerparentes 2">
            <a:extLst>
              <a:ext uri="{FF2B5EF4-FFF2-40B4-BE49-F238E27FC236}">
                <a16:creationId xmlns:a16="http://schemas.microsoft.com/office/drawing/2014/main" id="{369AC7DC-CFE1-9A9D-D4A5-A8AE7C22B872}"/>
              </a:ext>
            </a:extLst>
          </p:cNvPr>
          <p:cNvSpPr/>
          <p:nvPr/>
        </p:nvSpPr>
        <p:spPr>
          <a:xfrm>
            <a:off x="2057400" y="342900"/>
            <a:ext cx="400050" cy="4133850"/>
          </a:xfrm>
          <a:prstGeom prst="leftBrace">
            <a:avLst>
              <a:gd name="adj1" fmla="val 65476"/>
              <a:gd name="adj2" fmla="val 51471"/>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sv-SE"/>
          </a:p>
        </p:txBody>
      </p:sp>
      <p:sp>
        <p:nvSpPr>
          <p:cNvPr id="5" name="Ellips 4">
            <a:extLst>
              <a:ext uri="{FF2B5EF4-FFF2-40B4-BE49-F238E27FC236}">
                <a16:creationId xmlns:a16="http://schemas.microsoft.com/office/drawing/2014/main" id="{C28C472A-72E2-C126-91F3-8F8A25D0778A}"/>
              </a:ext>
            </a:extLst>
          </p:cNvPr>
          <p:cNvSpPr/>
          <p:nvPr/>
        </p:nvSpPr>
        <p:spPr>
          <a:xfrm>
            <a:off x="57150" y="1797047"/>
            <a:ext cx="1914525" cy="1704975"/>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a:t>10 områden </a:t>
            </a:r>
            <a:br>
              <a:rPr lang="sv-SE"/>
            </a:br>
            <a:r>
              <a:rPr lang="sv-SE"/>
              <a:t>med klimat-beräknings-</a:t>
            </a:r>
            <a:br>
              <a:rPr lang="sv-SE"/>
            </a:br>
            <a:r>
              <a:rPr lang="sv-SE"/>
              <a:t>kriterier</a:t>
            </a:r>
          </a:p>
        </p:txBody>
      </p:sp>
      <p:sp>
        <p:nvSpPr>
          <p:cNvPr id="6" name="Vänster klammerparentes 5">
            <a:extLst>
              <a:ext uri="{FF2B5EF4-FFF2-40B4-BE49-F238E27FC236}">
                <a16:creationId xmlns:a16="http://schemas.microsoft.com/office/drawing/2014/main" id="{5790C35B-E601-91F3-D593-397723F60554}"/>
              </a:ext>
            </a:extLst>
          </p:cNvPr>
          <p:cNvSpPr/>
          <p:nvPr/>
        </p:nvSpPr>
        <p:spPr>
          <a:xfrm>
            <a:off x="2047875" y="4714875"/>
            <a:ext cx="400050" cy="2095499"/>
          </a:xfrm>
          <a:prstGeom prst="leftBrace">
            <a:avLst>
              <a:gd name="adj1" fmla="val 65476"/>
              <a:gd name="adj2" fmla="val 51471"/>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sv-SE"/>
          </a:p>
        </p:txBody>
      </p:sp>
      <p:sp>
        <p:nvSpPr>
          <p:cNvPr id="7" name="Ellips 6">
            <a:extLst>
              <a:ext uri="{FF2B5EF4-FFF2-40B4-BE49-F238E27FC236}">
                <a16:creationId xmlns:a16="http://schemas.microsoft.com/office/drawing/2014/main" id="{8DF36116-1707-A234-ABC9-409A706D9056}"/>
              </a:ext>
            </a:extLst>
          </p:cNvPr>
          <p:cNvSpPr/>
          <p:nvPr/>
        </p:nvSpPr>
        <p:spPr>
          <a:xfrm>
            <a:off x="76200" y="5086348"/>
            <a:ext cx="1914525" cy="1704975"/>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a:t>5 områden </a:t>
            </a:r>
            <a:br>
              <a:rPr lang="sv-SE"/>
            </a:br>
            <a:r>
              <a:rPr lang="sv-SE"/>
              <a:t>avseende spårbarhet till aktuellt byggprojekt</a:t>
            </a:r>
          </a:p>
        </p:txBody>
      </p:sp>
    </p:spTree>
    <p:extLst>
      <p:ext uri="{BB962C8B-B14F-4D97-AF65-F5344CB8AC3E}">
        <p14:creationId xmlns:p14="http://schemas.microsoft.com/office/powerpoint/2010/main" val="1661239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FEE1362-F216-4E34-3ABE-D391832D019A}"/>
              </a:ext>
            </a:extLst>
          </p:cNvPr>
          <p:cNvSpPr>
            <a:spLocks noGrp="1"/>
          </p:cNvSpPr>
          <p:nvPr>
            <p:ph type="subTitle" idx="1"/>
          </p:nvPr>
        </p:nvSpPr>
        <p:spPr>
          <a:xfrm>
            <a:off x="589032" y="1067585"/>
            <a:ext cx="9353067" cy="4284753"/>
          </a:xfrm>
        </p:spPr>
        <p:txBody>
          <a:bodyPr>
            <a:normAutofit/>
          </a:bodyPr>
          <a:lstStyle/>
          <a:p>
            <a:pPr marL="285750" indent="-285750">
              <a:spcBef>
                <a:spcPts val="300"/>
              </a:spcBef>
              <a:buFont typeface="Arial" panose="020B0604020202020204" pitchFamily="34" charset="0"/>
              <a:buChar char="•"/>
            </a:pPr>
            <a:r>
              <a:rPr lang="sv-SE" sz="1200" b="1">
                <a:latin typeface="+mn-lt"/>
              </a:rPr>
              <a:t>Version för denna Klimatberäkningsstuga med </a:t>
            </a:r>
            <a:r>
              <a:rPr lang="sv-SE" sz="1200" b="1" err="1">
                <a:latin typeface="+mn-lt"/>
              </a:rPr>
              <a:t>ppt</a:t>
            </a:r>
            <a:r>
              <a:rPr lang="sv-SE" sz="1200" b="1">
                <a:latin typeface="+mn-lt"/>
              </a:rPr>
              <a:t> och videos:</a:t>
            </a:r>
            <a:r>
              <a:rPr lang="sv-SE" sz="1200">
                <a:latin typeface="+mn-lt"/>
              </a:rPr>
              <a:t> September 2025</a:t>
            </a:r>
          </a:p>
          <a:p>
            <a:pPr marL="285750" indent="-285750">
              <a:spcBef>
                <a:spcPts val="300"/>
              </a:spcBef>
              <a:buFont typeface="Arial" panose="020B0604020202020204" pitchFamily="34" charset="0"/>
              <a:buChar char="•"/>
            </a:pPr>
            <a:r>
              <a:rPr lang="sv-SE" sz="1200" b="1">
                <a:latin typeface="+mn-lt"/>
              </a:rPr>
              <a:t>Boverket 2028/2030, status och när denna version gjorts:</a:t>
            </a:r>
            <a:r>
              <a:rPr lang="sv-SE" sz="1200">
                <a:latin typeface="+mn-lt"/>
              </a:rPr>
              <a:t> Vid denna tidpunkt är Boverkets reviderade förslag till 2028 (klimatberäkning) och urval gränsvärden (2030) ännu ej beslutade, med tillhörande delförslag</a:t>
            </a:r>
          </a:p>
          <a:p>
            <a:pPr marL="285750" indent="-285750">
              <a:spcBef>
                <a:spcPts val="300"/>
              </a:spcBef>
              <a:buFont typeface="Arial" panose="020B0604020202020204" pitchFamily="34" charset="0"/>
              <a:buChar char="•"/>
            </a:pPr>
            <a:r>
              <a:rPr lang="sv-SE" sz="1200" b="1">
                <a:latin typeface="+mn-lt"/>
              </a:rPr>
              <a:t>Lokala klimatinitiativ och status:</a:t>
            </a:r>
            <a:r>
              <a:rPr lang="sv-SE" sz="1200">
                <a:latin typeface="+mn-lt"/>
              </a:rPr>
              <a:t> </a:t>
            </a:r>
          </a:p>
          <a:p>
            <a:pPr marL="628642" lvl="1" indent="-285750" algn="l">
              <a:spcBef>
                <a:spcPts val="300"/>
              </a:spcBef>
              <a:buFont typeface="Arial" panose="020B0604020202020204" pitchFamily="34" charset="0"/>
              <a:buChar char="•"/>
            </a:pPr>
            <a:r>
              <a:rPr lang="sv-SE" sz="1200" b="1">
                <a:solidFill>
                  <a:schemeClr val="tx1"/>
                </a:solidFill>
                <a:latin typeface="+mn-lt"/>
              </a:rPr>
              <a:t>Historiskt: </a:t>
            </a:r>
            <a:r>
              <a:rPr lang="sv-SE" sz="1200">
                <a:solidFill>
                  <a:schemeClr val="tx1"/>
                </a:solidFill>
                <a:latin typeface="+mn-lt"/>
              </a:rPr>
              <a:t>De lokala klimatinitiativen utgår ifrån Boverket, och kompletterat ca 5% utifrån urval behov/viktigt. </a:t>
            </a:r>
          </a:p>
          <a:p>
            <a:pPr marL="628642" lvl="1" indent="-285750" algn="l">
              <a:spcBef>
                <a:spcPts val="300"/>
              </a:spcBef>
              <a:buFont typeface="Arial" panose="020B0604020202020204" pitchFamily="34" charset="0"/>
              <a:buChar char="•"/>
            </a:pPr>
            <a:r>
              <a:rPr lang="sv-SE" sz="1200" b="1">
                <a:solidFill>
                  <a:schemeClr val="tx1"/>
                </a:solidFill>
                <a:latin typeface="+mn-lt"/>
              </a:rPr>
              <a:t>Nutid och korsreferens: </a:t>
            </a:r>
            <a:r>
              <a:rPr lang="sv-SE" sz="1200">
                <a:solidFill>
                  <a:schemeClr val="tx1"/>
                </a:solidFill>
                <a:latin typeface="+mn-lt"/>
              </a:rPr>
              <a:t>Sedan start av olika lokala klimatinitiativ att synk pågått, och den är i fokus och </a:t>
            </a:r>
            <a:r>
              <a:rPr lang="sv-SE" sz="1200" err="1">
                <a:solidFill>
                  <a:schemeClr val="tx1"/>
                </a:solidFill>
                <a:latin typeface="+mn-lt"/>
              </a:rPr>
              <a:t>prio</a:t>
            </a:r>
            <a:r>
              <a:rPr lang="sv-SE" sz="1200">
                <a:solidFill>
                  <a:schemeClr val="tx1"/>
                </a:solidFill>
                <a:latin typeface="+mn-lt"/>
              </a:rPr>
              <a:t> i nutid. Via övergripande korsreferens mellan initiativ kan man enkelt se likheter och skillnader. Per avsnitt försöker vi beskriva ”ambitiös” nivå, där ni sen använder korsreferens och fördjupning för att se nyanser mot specifikt lokalt klimatinitiativ.</a:t>
            </a:r>
          </a:p>
          <a:p>
            <a:pPr marL="628642" lvl="1" indent="-285750" algn="l">
              <a:spcBef>
                <a:spcPts val="300"/>
              </a:spcBef>
              <a:buFont typeface="Arial" panose="020B0604020202020204" pitchFamily="34" charset="0"/>
              <a:buChar char="•"/>
            </a:pPr>
            <a:r>
              <a:rPr lang="sv-SE" sz="1200" b="1">
                <a:solidFill>
                  <a:schemeClr val="tx1"/>
                </a:solidFill>
                <a:latin typeface="+mn-lt"/>
              </a:rPr>
              <a:t>Framtid: </a:t>
            </a:r>
            <a:r>
              <a:rPr lang="sv-SE" sz="1200">
                <a:solidFill>
                  <a:schemeClr val="tx1"/>
                </a:solidFill>
                <a:latin typeface="+mn-lt"/>
              </a:rPr>
              <a:t>Den allmänna uppfattningen är att lokala klimatinitiativ och branschen önskar sådan synk mellan Boverket och lokala klimatinitiativ – så att det ej behövs varianter på projektnivå. Vad som är ”viktigt” kommer utmanas.</a:t>
            </a:r>
          </a:p>
          <a:p>
            <a:pPr marL="285750" indent="-285750">
              <a:spcBef>
                <a:spcPts val="300"/>
              </a:spcBef>
              <a:buFont typeface="Arial" panose="020B0604020202020204" pitchFamily="34" charset="0"/>
              <a:buChar char="•"/>
            </a:pPr>
            <a:r>
              <a:rPr lang="sv-SE" sz="1200" b="1">
                <a:solidFill>
                  <a:schemeClr val="tx1"/>
                </a:solidFill>
                <a:latin typeface="+mn-lt"/>
              </a:rPr>
              <a:t>Läsanvisning ”2028”:</a:t>
            </a:r>
            <a:r>
              <a:rPr lang="sv-SE" sz="1200">
                <a:solidFill>
                  <a:schemeClr val="tx1"/>
                </a:solidFill>
                <a:latin typeface="+mn-lt"/>
              </a:rPr>
              <a:t> </a:t>
            </a:r>
          </a:p>
          <a:p>
            <a:pPr marL="628642" lvl="1" indent="-285750" algn="l">
              <a:spcBef>
                <a:spcPts val="300"/>
              </a:spcBef>
              <a:buFont typeface="Arial" panose="020B0604020202020204" pitchFamily="34" charset="0"/>
              <a:buChar char="•"/>
            </a:pPr>
            <a:r>
              <a:rPr lang="sv-SE" sz="1200" b="1">
                <a:solidFill>
                  <a:schemeClr val="tx1"/>
                </a:solidFill>
                <a:latin typeface="+mn-lt"/>
              </a:rPr>
              <a:t>Boverket:</a:t>
            </a:r>
            <a:r>
              <a:rPr lang="sv-SE" sz="1200">
                <a:solidFill>
                  <a:schemeClr val="tx1"/>
                </a:solidFill>
                <a:latin typeface="+mn-lt"/>
              </a:rPr>
              <a:t> När vi anger 2028 för Boverket avser det utifrån det förslag och den info vi har idag. Notera att dessa förslag ej är beslutade än, och de kan ha flera delalternativ – där urval framgår av fördjupningsavsnitt i denna </a:t>
            </a:r>
            <a:r>
              <a:rPr lang="sv-SE" sz="1200" err="1">
                <a:solidFill>
                  <a:schemeClr val="tx1"/>
                </a:solidFill>
                <a:latin typeface="+mn-lt"/>
              </a:rPr>
              <a:t>ppt</a:t>
            </a:r>
            <a:endParaRPr lang="sv-SE" sz="1200">
              <a:solidFill>
                <a:schemeClr val="tx1"/>
              </a:solidFill>
              <a:latin typeface="+mn-lt"/>
            </a:endParaRPr>
          </a:p>
          <a:p>
            <a:pPr marL="628642" lvl="1" indent="-285750" algn="l">
              <a:spcBef>
                <a:spcPts val="300"/>
              </a:spcBef>
              <a:buFont typeface="Arial" panose="020B0604020202020204" pitchFamily="34" charset="0"/>
              <a:buChar char="•"/>
            </a:pPr>
            <a:r>
              <a:rPr lang="sv-SE" sz="1200" b="1">
                <a:solidFill>
                  <a:schemeClr val="tx1"/>
                </a:solidFill>
                <a:latin typeface="+mn-lt"/>
              </a:rPr>
              <a:t>Lokalt klimatinitiativ 2028:</a:t>
            </a:r>
            <a:r>
              <a:rPr lang="sv-SE" sz="1200">
                <a:solidFill>
                  <a:schemeClr val="tx1"/>
                </a:solidFill>
                <a:latin typeface="+mn-lt"/>
              </a:rPr>
              <a:t> Dessa är generellt ej beslutade idag, utan mer en rekommendation i linje med Boverkets förslag – om man önskar vara ansvarstagande i framkant i linje med klimatlöfte. Här kan finnas tolkningsskillnader idag, och sannolikt kan förändringar ske här framöver. Vi har ändå med avsnitt för en ”guide”/reflektion om möjliga framtida kriterier – särskilt för de som vill vara steget före.</a:t>
            </a:r>
          </a:p>
          <a:p>
            <a:pPr marL="285750" indent="-285750">
              <a:spcBef>
                <a:spcPts val="300"/>
              </a:spcBef>
              <a:buFont typeface="Arial" panose="020B0604020202020204" pitchFamily="34" charset="0"/>
              <a:buChar char="•"/>
            </a:pPr>
            <a:r>
              <a:rPr lang="sv-SE" sz="1200" b="1">
                <a:solidFill>
                  <a:schemeClr val="tx1"/>
                </a:solidFill>
                <a:latin typeface="+mn-lt"/>
              </a:rPr>
              <a:t>Läsanvisning ”Notera”:</a:t>
            </a:r>
            <a:r>
              <a:rPr lang="sv-SE" sz="1200">
                <a:solidFill>
                  <a:schemeClr val="tx1"/>
                </a:solidFill>
                <a:latin typeface="+mn-lt"/>
              </a:rPr>
              <a:t>  I vissa </a:t>
            </a:r>
            <a:r>
              <a:rPr lang="sv-SE" sz="1200" err="1">
                <a:solidFill>
                  <a:schemeClr val="tx1"/>
                </a:solidFill>
                <a:latin typeface="+mn-lt"/>
              </a:rPr>
              <a:t>ppt</a:t>
            </a:r>
            <a:r>
              <a:rPr lang="sv-SE" sz="1200">
                <a:solidFill>
                  <a:schemeClr val="tx1"/>
                </a:solidFill>
                <a:latin typeface="+mn-lt"/>
              </a:rPr>
              <a:t> finns även ”Notera” som fördjupnings relaterad info. Där kan också ”tolknings” info göras baserat på förslag mm 2028. Se ovan i övrigt.</a:t>
            </a:r>
          </a:p>
        </p:txBody>
      </p:sp>
      <p:sp>
        <p:nvSpPr>
          <p:cNvPr id="6" name="Rubrik 7">
            <a:extLst>
              <a:ext uri="{FF2B5EF4-FFF2-40B4-BE49-F238E27FC236}">
                <a16:creationId xmlns:a16="http://schemas.microsoft.com/office/drawing/2014/main" id="{3CF0CE74-A4CB-D4EB-771F-4C3EC84C11EA}"/>
              </a:ext>
            </a:extLst>
          </p:cNvPr>
          <p:cNvSpPr txBox="1">
            <a:spLocks/>
          </p:cNvSpPr>
          <p:nvPr/>
        </p:nvSpPr>
        <p:spPr>
          <a:xfrm>
            <a:off x="527381" y="217917"/>
            <a:ext cx="10560922"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a:defRPr/>
            </a:pPr>
            <a:r>
              <a:rPr lang="sv-SE"/>
              <a:t>”2028” samt ”Notera” – vad gäller? Läsanvisning denna </a:t>
            </a:r>
            <a:r>
              <a:rPr lang="sv-SE" err="1"/>
              <a:t>ppt</a:t>
            </a:r>
            <a:endParaRPr lang="sv-SE"/>
          </a:p>
        </p:txBody>
      </p:sp>
    </p:spTree>
    <p:extLst>
      <p:ext uri="{BB962C8B-B14F-4D97-AF65-F5344CB8AC3E}">
        <p14:creationId xmlns:p14="http://schemas.microsoft.com/office/powerpoint/2010/main" val="1347584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8333E-AA34-BD2D-DEDA-5AD4A05C873D}"/>
            </a:ext>
          </a:extLst>
        </p:cNvPr>
        <p:cNvGrpSpPr/>
        <p:nvPr/>
      </p:nvGrpSpPr>
      <p:grpSpPr>
        <a:xfrm>
          <a:off x="0" y="0"/>
          <a:ext cx="0" cy="0"/>
          <a:chOff x="0" y="0"/>
          <a:chExt cx="0" cy="0"/>
        </a:xfrm>
      </p:grpSpPr>
      <p:sp>
        <p:nvSpPr>
          <p:cNvPr id="31" name="Pratbubbla: rektangel med rundade hörn 30">
            <a:extLst>
              <a:ext uri="{FF2B5EF4-FFF2-40B4-BE49-F238E27FC236}">
                <a16:creationId xmlns:a16="http://schemas.microsoft.com/office/drawing/2014/main" id="{02AF94DA-0AA9-A277-69B8-49F59FEC8E99}"/>
              </a:ext>
            </a:extLst>
          </p:cNvPr>
          <p:cNvSpPr/>
          <p:nvPr/>
        </p:nvSpPr>
        <p:spPr>
          <a:xfrm>
            <a:off x="9558448" y="3146523"/>
            <a:ext cx="2441471" cy="2320828"/>
          </a:xfrm>
          <a:prstGeom prst="wedgeRoundRectCallout">
            <a:avLst>
              <a:gd name="adj1" fmla="val -52790"/>
              <a:gd name="adj2" fmla="val -57880"/>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a:t>Denna anger byggprocessen – därtill finns fler livscykelskeden ex B6</a:t>
            </a:r>
          </a:p>
          <a:p>
            <a:pPr algn="ctr"/>
            <a:endParaRPr lang="sv-SE"/>
          </a:p>
          <a:p>
            <a:pPr algn="ctr"/>
            <a:endParaRPr lang="sv-SE"/>
          </a:p>
          <a:p>
            <a:pPr algn="ctr"/>
            <a:endParaRPr lang="sv-SE"/>
          </a:p>
        </p:txBody>
      </p:sp>
      <p:sp>
        <p:nvSpPr>
          <p:cNvPr id="36" name="Rectangle 12">
            <a:extLst>
              <a:ext uri="{FF2B5EF4-FFF2-40B4-BE49-F238E27FC236}">
                <a16:creationId xmlns:a16="http://schemas.microsoft.com/office/drawing/2014/main" id="{ED70A61D-62E9-4125-A250-1C1879BD2FD9}"/>
              </a:ext>
            </a:extLst>
          </p:cNvPr>
          <p:cNvSpPr/>
          <p:nvPr/>
        </p:nvSpPr>
        <p:spPr>
          <a:xfrm>
            <a:off x="374979" y="1045338"/>
            <a:ext cx="9000994" cy="27316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Byggdel 0-8</a:t>
            </a:r>
          </a:p>
        </p:txBody>
      </p:sp>
      <p:sp>
        <p:nvSpPr>
          <p:cNvPr id="38" name="Rectangle 1">
            <a:extLst>
              <a:ext uri="{FF2B5EF4-FFF2-40B4-BE49-F238E27FC236}">
                <a16:creationId xmlns:a16="http://schemas.microsoft.com/office/drawing/2014/main" id="{CCB4F756-31BA-A646-B73E-68DBD381BED0}"/>
              </a:ext>
            </a:extLst>
          </p:cNvPr>
          <p:cNvSpPr/>
          <p:nvPr/>
        </p:nvSpPr>
        <p:spPr>
          <a:xfrm>
            <a:off x="1167061" y="1207102"/>
            <a:ext cx="7848872" cy="1062372"/>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Nettokalkyl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white"/>
                </a:solidFill>
                <a:effectLst/>
                <a:uLnTx/>
                <a:uFillTx/>
                <a:latin typeface="Calibri"/>
                <a:ea typeface="+mn-ea"/>
                <a:cs typeface="+mn-cs"/>
              </a:rPr>
              <a:t>Byggdel 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white"/>
                </a:solidFill>
                <a:effectLst/>
                <a:uLnTx/>
                <a:uFillTx/>
                <a:latin typeface="Calibri"/>
                <a:ea typeface="+mn-ea"/>
                <a:cs typeface="+mn-cs"/>
              </a:rPr>
              <a:t>A1-A5.1 / B5 / ev fler LCA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white"/>
                </a:solidFill>
                <a:effectLst/>
                <a:uLnTx/>
                <a:uFillTx/>
                <a:latin typeface="Calibri"/>
                <a:ea typeface="+mn-ea"/>
                <a:cs typeface="+mn-cs"/>
              </a:rPr>
              <a:t>Alla CO2e källor</a:t>
            </a:r>
          </a:p>
        </p:txBody>
      </p:sp>
      <p:sp>
        <p:nvSpPr>
          <p:cNvPr id="39" name="Rectangle 4">
            <a:extLst>
              <a:ext uri="{FF2B5EF4-FFF2-40B4-BE49-F238E27FC236}">
                <a16:creationId xmlns:a16="http://schemas.microsoft.com/office/drawing/2014/main" id="{C3D5EAA8-D738-27DE-514E-0C08DEE1E57D}"/>
              </a:ext>
            </a:extLst>
          </p:cNvPr>
          <p:cNvSpPr/>
          <p:nvPr/>
        </p:nvSpPr>
        <p:spPr>
          <a:xfrm>
            <a:off x="1167061" y="2431238"/>
            <a:ext cx="7848872" cy="1062372"/>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Offertkalkyl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prstClr val="white"/>
                </a:solidFill>
                <a:effectLst/>
                <a:uLnTx/>
                <a:uFillTx/>
                <a:latin typeface="Calibri"/>
                <a:ea typeface="+mn-ea"/>
                <a:cs typeface="+mn-cs"/>
              </a:rPr>
              <a:t>Byggdel 0-1, 2-8.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prstClr val="white"/>
                </a:solidFill>
                <a:effectLst/>
                <a:uLnTx/>
                <a:uFillTx/>
                <a:latin typeface="Calibri"/>
                <a:ea typeface="+mn-ea"/>
                <a:cs typeface="+mn-cs"/>
              </a:rPr>
              <a:t>A1-A5.1 / B5 / ev fler LCA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prstClr val="white"/>
                </a:solidFill>
                <a:effectLst/>
                <a:uLnTx/>
                <a:uFillTx/>
                <a:latin typeface="Calibri"/>
                <a:ea typeface="+mn-ea"/>
                <a:cs typeface="+mn-cs"/>
              </a:rPr>
              <a:t>Alla CO2e källor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40" name="Diagram 39">
            <a:extLst>
              <a:ext uri="{FF2B5EF4-FFF2-40B4-BE49-F238E27FC236}">
                <a16:creationId xmlns:a16="http://schemas.microsoft.com/office/drawing/2014/main" id="{DA579921-7327-2D73-147D-6298C890CAC6}"/>
              </a:ext>
            </a:extLst>
          </p:cNvPr>
          <p:cNvGraphicFramePr/>
          <p:nvPr>
            <p:extLst>
              <p:ext uri="{D42A27DB-BD31-4B8C-83A1-F6EECF244321}">
                <p14:modId xmlns:p14="http://schemas.microsoft.com/office/powerpoint/2010/main" val="1175311279"/>
              </p:ext>
            </p:extLst>
          </p:nvPr>
        </p:nvGraphicFramePr>
        <p:xfrm>
          <a:off x="2751237" y="902224"/>
          <a:ext cx="6048672" cy="40054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 name="Rectangle 10">
            <a:extLst>
              <a:ext uri="{FF2B5EF4-FFF2-40B4-BE49-F238E27FC236}">
                <a16:creationId xmlns:a16="http://schemas.microsoft.com/office/drawing/2014/main" id="{96B7FAA1-F5F6-51FB-B841-591CC3582142}"/>
              </a:ext>
            </a:extLst>
          </p:cNvPr>
          <p:cNvSpPr/>
          <p:nvPr/>
        </p:nvSpPr>
        <p:spPr>
          <a:xfrm>
            <a:off x="374979" y="3888303"/>
            <a:ext cx="9000994" cy="652515"/>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Byggdel 7-8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prstClr val="white"/>
                </a:solidFill>
                <a:effectLst/>
                <a:uLnTx/>
                <a:uFillTx/>
                <a:latin typeface="Calibri"/>
                <a:ea typeface="+mn-ea"/>
                <a:cs typeface="+mn-cs"/>
              </a:rPr>
              <a:t>Ange projektspecifik info alternativt schablon (från IVL) alt beräkna hela/delar.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prstClr val="white"/>
                </a:solidFill>
                <a:effectLst/>
                <a:uLnTx/>
                <a:uFillTx/>
                <a:latin typeface="Calibri"/>
                <a:ea typeface="+mn-ea"/>
                <a:cs typeface="+mn-cs"/>
              </a:rPr>
              <a:t>Motivera</a:t>
            </a:r>
          </a:p>
        </p:txBody>
      </p:sp>
      <p:sp>
        <p:nvSpPr>
          <p:cNvPr id="42" name="Rectangle 11">
            <a:extLst>
              <a:ext uri="{FF2B5EF4-FFF2-40B4-BE49-F238E27FC236}">
                <a16:creationId xmlns:a16="http://schemas.microsoft.com/office/drawing/2014/main" id="{929B0095-7F58-31C4-DC84-0BE4E08C5E55}"/>
              </a:ext>
            </a:extLst>
          </p:cNvPr>
          <p:cNvSpPr/>
          <p:nvPr/>
        </p:nvSpPr>
        <p:spPr>
          <a:xfrm>
            <a:off x="374979" y="4641295"/>
            <a:ext cx="9000994" cy="652515"/>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A5.2 – A5.4 (Byggarbetsplats inkl byggmetod)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white"/>
                </a:solidFill>
                <a:effectLst/>
                <a:uLnTx/>
                <a:uFillTx/>
                <a:latin typeface="Calibri"/>
                <a:ea typeface="+mn-ea"/>
                <a:cs typeface="+mn-cs"/>
              </a:rPr>
              <a:t>Ange projektspecifik info alternativt schablon (från IVL) alt beräkna hela/delar.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white"/>
                </a:solidFill>
                <a:effectLst/>
                <a:uLnTx/>
                <a:uFillTx/>
                <a:latin typeface="Calibri"/>
                <a:ea typeface="+mn-ea"/>
                <a:cs typeface="+mn-cs"/>
              </a:rPr>
              <a:t>Motivera</a:t>
            </a:r>
          </a:p>
        </p:txBody>
      </p:sp>
      <p:grpSp>
        <p:nvGrpSpPr>
          <p:cNvPr id="53" name="Grupp 52">
            <a:extLst>
              <a:ext uri="{FF2B5EF4-FFF2-40B4-BE49-F238E27FC236}">
                <a16:creationId xmlns:a16="http://schemas.microsoft.com/office/drawing/2014/main" id="{FADDA3AD-3267-AF1B-FBD2-A7F82B04DBEC}"/>
              </a:ext>
            </a:extLst>
          </p:cNvPr>
          <p:cNvGrpSpPr/>
          <p:nvPr/>
        </p:nvGrpSpPr>
        <p:grpSpPr>
          <a:xfrm>
            <a:off x="2751238" y="1444528"/>
            <a:ext cx="883942" cy="454219"/>
            <a:chOff x="0" y="1775629"/>
            <a:chExt cx="1489934" cy="454219"/>
          </a:xfrm>
        </p:grpSpPr>
        <p:sp>
          <p:nvSpPr>
            <p:cNvPr id="63" name="Pil: femhörning 62">
              <a:extLst>
                <a:ext uri="{FF2B5EF4-FFF2-40B4-BE49-F238E27FC236}">
                  <a16:creationId xmlns:a16="http://schemas.microsoft.com/office/drawing/2014/main" id="{44A86C81-9CD2-9191-283B-07BD6B68E5CC}"/>
                </a:ext>
              </a:extLst>
            </p:cNvPr>
            <p:cNvSpPr/>
            <p:nvPr/>
          </p:nvSpPr>
          <p:spPr>
            <a:xfrm>
              <a:off x="0" y="1775629"/>
              <a:ext cx="1489934" cy="454219"/>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Pil: femhörning 4">
              <a:extLst>
                <a:ext uri="{FF2B5EF4-FFF2-40B4-BE49-F238E27FC236}">
                  <a16:creationId xmlns:a16="http://schemas.microsoft.com/office/drawing/2014/main" id="{777E497E-BD12-912C-1435-94216006C2EC}"/>
                </a:ext>
              </a:extLst>
            </p:cNvPr>
            <p:cNvSpPr txBox="1"/>
            <p:nvPr/>
          </p:nvSpPr>
          <p:spPr>
            <a:xfrm>
              <a:off x="0" y="1775629"/>
              <a:ext cx="1376379"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System-</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gränser</a:t>
              </a:r>
            </a:p>
          </p:txBody>
        </p:sp>
      </p:grpSp>
      <p:grpSp>
        <p:nvGrpSpPr>
          <p:cNvPr id="54" name="Grupp 53">
            <a:extLst>
              <a:ext uri="{FF2B5EF4-FFF2-40B4-BE49-F238E27FC236}">
                <a16:creationId xmlns:a16="http://schemas.microsoft.com/office/drawing/2014/main" id="{F70A50F6-572E-023B-C206-9904F9CEED7D}"/>
              </a:ext>
            </a:extLst>
          </p:cNvPr>
          <p:cNvGrpSpPr/>
          <p:nvPr/>
        </p:nvGrpSpPr>
        <p:grpSpPr>
          <a:xfrm>
            <a:off x="3495251" y="1444528"/>
            <a:ext cx="1064351" cy="454219"/>
            <a:chOff x="1020239" y="1775629"/>
            <a:chExt cx="1899070" cy="454219"/>
          </a:xfrm>
        </p:grpSpPr>
        <p:sp>
          <p:nvSpPr>
            <p:cNvPr id="61" name="Pil: sparr 60">
              <a:extLst>
                <a:ext uri="{FF2B5EF4-FFF2-40B4-BE49-F238E27FC236}">
                  <a16:creationId xmlns:a16="http://schemas.microsoft.com/office/drawing/2014/main" id="{3D1E212E-0E7A-82C5-9FD8-A1A2EBF22990}"/>
                </a:ext>
              </a:extLst>
            </p:cNvPr>
            <p:cNvSpPr/>
            <p:nvPr/>
          </p:nvSpPr>
          <p:spPr>
            <a:xfrm>
              <a:off x="1020239" y="1775629"/>
              <a:ext cx="1899070" cy="4542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2" name="Pil: sparr 6">
              <a:extLst>
                <a:ext uri="{FF2B5EF4-FFF2-40B4-BE49-F238E27FC236}">
                  <a16:creationId xmlns:a16="http://schemas.microsoft.com/office/drawing/2014/main" id="{E3D126A0-6EFF-3F44-3A61-EEEF1E230DFC}"/>
                </a:ext>
              </a:extLst>
            </p:cNvPr>
            <p:cNvSpPr txBox="1"/>
            <p:nvPr/>
          </p:nvSpPr>
          <p:spPr>
            <a:xfrm>
              <a:off x="1247350" y="1775629"/>
              <a:ext cx="1285081"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Funktionell </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enhet</a:t>
              </a:r>
            </a:p>
          </p:txBody>
        </p:sp>
      </p:grpSp>
      <p:grpSp>
        <p:nvGrpSpPr>
          <p:cNvPr id="55" name="Grupp 54">
            <a:extLst>
              <a:ext uri="{FF2B5EF4-FFF2-40B4-BE49-F238E27FC236}">
                <a16:creationId xmlns:a16="http://schemas.microsoft.com/office/drawing/2014/main" id="{16E5C64E-E764-905E-0FD7-457E5A2FC54C}"/>
              </a:ext>
            </a:extLst>
          </p:cNvPr>
          <p:cNvGrpSpPr/>
          <p:nvPr/>
        </p:nvGrpSpPr>
        <p:grpSpPr>
          <a:xfrm>
            <a:off x="4428599" y="1444528"/>
            <a:ext cx="1067598" cy="454219"/>
            <a:chOff x="2629861" y="1775629"/>
            <a:chExt cx="1899070" cy="454219"/>
          </a:xfrm>
        </p:grpSpPr>
        <p:sp>
          <p:nvSpPr>
            <p:cNvPr id="59" name="Pil: sparr 58">
              <a:extLst>
                <a:ext uri="{FF2B5EF4-FFF2-40B4-BE49-F238E27FC236}">
                  <a16:creationId xmlns:a16="http://schemas.microsoft.com/office/drawing/2014/main" id="{58B9967F-E1AC-E4DB-466F-6A4ECD155896}"/>
                </a:ext>
              </a:extLst>
            </p:cNvPr>
            <p:cNvSpPr/>
            <p:nvPr/>
          </p:nvSpPr>
          <p:spPr>
            <a:xfrm>
              <a:off x="2629861" y="1775629"/>
              <a:ext cx="1899070" cy="4542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Pil: sparr 8">
              <a:extLst>
                <a:ext uri="{FF2B5EF4-FFF2-40B4-BE49-F238E27FC236}">
                  <a16:creationId xmlns:a16="http://schemas.microsoft.com/office/drawing/2014/main" id="{5E60BCA4-922D-0FC6-2B2B-C30EBB9F8FC4}"/>
                </a:ext>
              </a:extLst>
            </p:cNvPr>
            <p:cNvSpPr txBox="1"/>
            <p:nvPr/>
          </p:nvSpPr>
          <p:spPr>
            <a:xfrm>
              <a:off x="2856971" y="1775629"/>
              <a:ext cx="1444851"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Klimatdata</a:t>
              </a:r>
            </a:p>
          </p:txBody>
        </p:sp>
      </p:grpSp>
      <p:grpSp>
        <p:nvGrpSpPr>
          <p:cNvPr id="56" name="Grupp 55">
            <a:extLst>
              <a:ext uri="{FF2B5EF4-FFF2-40B4-BE49-F238E27FC236}">
                <a16:creationId xmlns:a16="http://schemas.microsoft.com/office/drawing/2014/main" id="{1CCDF3AA-A7A2-18B5-7D58-2C5DEDFE4147}"/>
              </a:ext>
            </a:extLst>
          </p:cNvPr>
          <p:cNvGrpSpPr/>
          <p:nvPr/>
        </p:nvGrpSpPr>
        <p:grpSpPr>
          <a:xfrm>
            <a:off x="5347779" y="1444528"/>
            <a:ext cx="1064351" cy="454219"/>
            <a:chOff x="4149117" y="1775629"/>
            <a:chExt cx="1899070" cy="454219"/>
          </a:xfrm>
        </p:grpSpPr>
        <p:sp>
          <p:nvSpPr>
            <p:cNvPr id="57" name="Pil: sparr 56">
              <a:extLst>
                <a:ext uri="{FF2B5EF4-FFF2-40B4-BE49-F238E27FC236}">
                  <a16:creationId xmlns:a16="http://schemas.microsoft.com/office/drawing/2014/main" id="{005748CA-3C11-C158-C5FA-66E9E69F83EA}"/>
                </a:ext>
              </a:extLst>
            </p:cNvPr>
            <p:cNvSpPr/>
            <p:nvPr/>
          </p:nvSpPr>
          <p:spPr>
            <a:xfrm>
              <a:off x="4149117" y="1775629"/>
              <a:ext cx="1899070" cy="4542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Pil: sparr 10">
              <a:extLst>
                <a:ext uri="{FF2B5EF4-FFF2-40B4-BE49-F238E27FC236}">
                  <a16:creationId xmlns:a16="http://schemas.microsoft.com/office/drawing/2014/main" id="{577DD719-D441-1BC3-EAA7-29FDC7284E4B}"/>
                </a:ext>
              </a:extLst>
            </p:cNvPr>
            <p:cNvSpPr txBox="1"/>
            <p:nvPr/>
          </p:nvSpPr>
          <p:spPr>
            <a:xfrm>
              <a:off x="4376227" y="1775629"/>
              <a:ext cx="1444851"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Verifikat</a:t>
              </a:r>
            </a:p>
          </p:txBody>
        </p:sp>
      </p:grpSp>
      <p:graphicFrame>
        <p:nvGraphicFramePr>
          <p:cNvPr id="3" name="Tabell 2">
            <a:extLst>
              <a:ext uri="{FF2B5EF4-FFF2-40B4-BE49-F238E27FC236}">
                <a16:creationId xmlns:a16="http://schemas.microsoft.com/office/drawing/2014/main" id="{3EC0F7D3-D800-58BF-4880-80B5569A7716}"/>
              </a:ext>
            </a:extLst>
          </p:cNvPr>
          <p:cNvGraphicFramePr>
            <a:graphicFrameLocks noGrp="1"/>
          </p:cNvGraphicFramePr>
          <p:nvPr>
            <p:extLst>
              <p:ext uri="{D42A27DB-BD31-4B8C-83A1-F6EECF244321}">
                <p14:modId xmlns:p14="http://schemas.microsoft.com/office/powerpoint/2010/main" val="615630810"/>
              </p:ext>
            </p:extLst>
          </p:nvPr>
        </p:nvGraphicFramePr>
        <p:xfrm>
          <a:off x="0" y="5743819"/>
          <a:ext cx="12192002" cy="1114181"/>
        </p:xfrm>
        <a:graphic>
          <a:graphicData uri="http://schemas.openxmlformats.org/drawingml/2006/table">
            <a:tbl>
              <a:tblPr firstRow="1" bandRow="1">
                <a:tableStyleId>{5C22544A-7EE6-4342-B048-85BDC9FD1C3A}</a:tableStyleId>
              </a:tblPr>
              <a:tblGrid>
                <a:gridCol w="1707144">
                  <a:extLst>
                    <a:ext uri="{9D8B030D-6E8A-4147-A177-3AD203B41FA5}">
                      <a16:colId xmlns:a16="http://schemas.microsoft.com/office/drawing/2014/main" val="1026321188"/>
                    </a:ext>
                  </a:extLst>
                </a:gridCol>
                <a:gridCol w="1279345">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7">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4">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315893">
                <a:tc gridSpan="10">
                  <a:txBody>
                    <a:bodyPr/>
                    <a:lstStyle/>
                    <a:p>
                      <a:pPr algn="ctr"/>
                      <a:r>
                        <a:rPr lang="sv-SE" dirty="0"/>
                        <a:t>I. REDOVISA HUR KLIMATBERÄKNING GÅTT TILL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242994">
                <a:tc gridSpan="3">
                  <a:txBody>
                    <a:bodyPr/>
                    <a:lstStyle/>
                    <a:p>
                      <a:pPr algn="ctr"/>
                      <a:r>
                        <a:rPr lang="sv-SE" sz="90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&amp; klimatdata (ex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743613085"/>
                  </a:ext>
                </a:extLst>
              </a:tr>
              <a:tr h="267294">
                <a:tc>
                  <a:txBody>
                    <a:bodyPr/>
                    <a:lstStyle/>
                    <a:p>
                      <a:r>
                        <a:rPr lang="sv-SE" sz="900">
                          <a:solidFill>
                            <a:schemeClr val="bg1"/>
                          </a:solidFill>
                        </a:rPr>
                        <a:t>Byggprojekt &amp; </a:t>
                      </a:r>
                      <a:r>
                        <a:rPr lang="sv-SE" sz="900" b="1">
                          <a:solidFill>
                            <a:schemeClr val="bg1"/>
                          </a:solidFill>
                        </a:rPr>
                        <a:t>LCA-skeden</a:t>
                      </a:r>
                      <a:endParaRPr lang="sv-SE"/>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tc vMerge="1">
                  <a:txBody>
                    <a:bodyPr/>
                    <a:lstStyle/>
                    <a:p>
                      <a:endParaRPr lang="sv-SE"/>
                    </a:p>
                  </a:txBody>
                  <a:tcPr/>
                </a:tc>
                <a:extLst>
                  <a:ext uri="{0D108BD9-81ED-4DB2-BD59-A6C34878D82A}">
                    <a16:rowId xmlns:a16="http://schemas.microsoft.com/office/drawing/2014/main" val="913122240"/>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graphicFrame>
        <p:nvGraphicFramePr>
          <p:cNvPr id="4" name="Tabell 3">
            <a:extLst>
              <a:ext uri="{FF2B5EF4-FFF2-40B4-BE49-F238E27FC236}">
                <a16:creationId xmlns:a16="http://schemas.microsoft.com/office/drawing/2014/main" id="{C1FF429D-D203-BBE6-A5D3-9B5CD30A8048}"/>
              </a:ext>
            </a:extLst>
          </p:cNvPr>
          <p:cNvGraphicFramePr>
            <a:graphicFrameLocks noGrp="1"/>
          </p:cNvGraphicFramePr>
          <p:nvPr>
            <p:extLst>
              <p:ext uri="{D42A27DB-BD31-4B8C-83A1-F6EECF244321}">
                <p14:modId xmlns:p14="http://schemas.microsoft.com/office/powerpoint/2010/main" val="184781212"/>
              </p:ext>
            </p:extLst>
          </p:nvPr>
        </p:nvGraphicFramePr>
        <p:xfrm>
          <a:off x="10296397" y="0"/>
          <a:ext cx="1899984" cy="2691410"/>
        </p:xfrm>
        <a:graphic>
          <a:graphicData uri="http://schemas.openxmlformats.org/drawingml/2006/table">
            <a:tbl>
              <a:tblPr firstRow="1" bandRow="1">
                <a:tableStyleId>{5C22544A-7EE6-4342-B048-85BDC9FD1C3A}</a:tableStyleId>
              </a:tblPr>
              <a:tblGrid>
                <a:gridCol w="632037">
                  <a:extLst>
                    <a:ext uri="{9D8B030D-6E8A-4147-A177-3AD203B41FA5}">
                      <a16:colId xmlns:a16="http://schemas.microsoft.com/office/drawing/2014/main" val="3516827666"/>
                    </a:ext>
                  </a:extLst>
                </a:gridCol>
                <a:gridCol w="657225">
                  <a:extLst>
                    <a:ext uri="{9D8B030D-6E8A-4147-A177-3AD203B41FA5}">
                      <a16:colId xmlns:a16="http://schemas.microsoft.com/office/drawing/2014/main" val="2391709430"/>
                    </a:ext>
                  </a:extLst>
                </a:gridCol>
                <a:gridCol w="610722">
                  <a:extLst>
                    <a:ext uri="{9D8B030D-6E8A-4147-A177-3AD203B41FA5}">
                      <a16:colId xmlns:a16="http://schemas.microsoft.com/office/drawing/2014/main" val="3574377429"/>
                    </a:ext>
                  </a:extLst>
                </a:gridCol>
              </a:tblGrid>
              <a:tr h="316358">
                <a:tc rowSpan="6">
                  <a:txBody>
                    <a:bodyPr/>
                    <a:lstStyle/>
                    <a:p>
                      <a:pPr algn="ctr"/>
                      <a:r>
                        <a:rPr lang="sv-SE" sz="1400">
                          <a:solidFill>
                            <a:schemeClr val="tx1"/>
                          </a:solidFill>
                        </a:rPr>
                        <a:t>II. REDOVISA SPÅRBARHET TILL ERT BYGGPROJEKTET</a:t>
                      </a:r>
                    </a:p>
                  </a:txBody>
                  <a:tcPr marT="46177" marB="46177"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Projekt typ</a:t>
                      </a: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2696124"/>
                  </a:ext>
                </a:extLst>
              </a:tr>
              <a:tr h="507949">
                <a:tc v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p>
                      <a:endParaRPr lang="sv-SE" sz="900">
                        <a:solidFill>
                          <a:schemeClr val="tx1"/>
                        </a:solidFill>
                      </a:endParaRP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r h="390102">
                <a:tc v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indent="0">
                        <a:buFont typeface="Wingdings" panose="05000000000000000000" pitchFamily="2" charset="2"/>
                        <a:buNone/>
                      </a:pPr>
                      <a:r>
                        <a:rPr lang="sv-SE" sz="900">
                          <a:solidFill>
                            <a:schemeClr val="tx1"/>
                          </a:solidFill>
                        </a:rPr>
                        <a:t>Klimatber.-verktyg</a:t>
                      </a: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p>
                      <a:endParaRPr lang="sv-SE" sz="900">
                        <a:solidFill>
                          <a:schemeClr val="tx1"/>
                        </a:solidFill>
                      </a:endParaRP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3606792"/>
                  </a:ext>
                </a:extLst>
              </a:tr>
              <a:tr h="646481">
                <a:tc v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indent="0">
                        <a:buFont typeface="Wingdings" panose="05000000000000000000" pitchFamily="2" charset="2"/>
                        <a:buNone/>
                      </a:pPr>
                      <a:r>
                        <a:rPr lang="sv-SE" sz="900">
                          <a:solidFill>
                            <a:schemeClr val="tx1"/>
                          </a:solidFill>
                        </a:rPr>
                        <a:t>Startbesked &amp; kriterie version</a:t>
                      </a: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p>
                      <a:endParaRPr lang="sv-SE" sz="900">
                        <a:solidFill>
                          <a:schemeClr val="tx1"/>
                        </a:solidFill>
                      </a:endParaRP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25512722"/>
                  </a:ext>
                </a:extLst>
              </a:tr>
              <a:tr h="390102">
                <a:tc v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sv-SE" sz="900"/>
                        <a:t>Dagens datum</a:t>
                      </a: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sv-SE" sz="900"/>
                        <a:t>Fyll i här</a:t>
                      </a: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9979736"/>
                  </a:ext>
                </a:extLst>
              </a:tr>
              <a:tr h="390102">
                <a:tc vMerge="1">
                  <a:txBody>
                    <a:bodyPr/>
                    <a:lstStyle/>
                    <a:p>
                      <a:pPr algn="ctr"/>
                      <a:endParaRPr lang="sv-SE" sz="1400">
                        <a:solidFill>
                          <a:schemeClr val="tx1"/>
                        </a:solidFill>
                      </a:endParaRPr>
                    </a:p>
                  </a:txBody>
                  <a:tcPr marT="46177" marB="46177"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 typeface="Wingdings" panose="05000000000000000000" pitchFamily="2" charset="2"/>
                        <a:buNone/>
                        <a:tabLst/>
                        <a:defRPr/>
                      </a:pPr>
                      <a:r>
                        <a:rPr lang="sv-SE" sz="900">
                          <a:solidFill>
                            <a:schemeClr val="tx1"/>
                          </a:solidFill>
                        </a:rPr>
                        <a:t>Verifieringsmetod</a:t>
                      </a: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Fyll i här</a:t>
                      </a:r>
                    </a:p>
                  </a:txBody>
                  <a:tcPr marT="46177" marB="4617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13150378"/>
                  </a:ext>
                </a:extLst>
              </a:tr>
            </a:tbl>
          </a:graphicData>
        </a:graphic>
      </p:graphicFrame>
      <p:grpSp>
        <p:nvGrpSpPr>
          <p:cNvPr id="7" name="Grupp 6">
            <a:extLst>
              <a:ext uri="{FF2B5EF4-FFF2-40B4-BE49-F238E27FC236}">
                <a16:creationId xmlns:a16="http://schemas.microsoft.com/office/drawing/2014/main" id="{D968F55E-3F38-6C25-0750-32651C646552}"/>
              </a:ext>
            </a:extLst>
          </p:cNvPr>
          <p:cNvGrpSpPr/>
          <p:nvPr/>
        </p:nvGrpSpPr>
        <p:grpSpPr>
          <a:xfrm>
            <a:off x="6233604" y="1463578"/>
            <a:ext cx="1248065" cy="454219"/>
            <a:chOff x="4149117" y="1775629"/>
            <a:chExt cx="1899070" cy="454219"/>
          </a:xfrm>
        </p:grpSpPr>
        <p:sp>
          <p:nvSpPr>
            <p:cNvPr id="8" name="Pil: sparr 7">
              <a:extLst>
                <a:ext uri="{FF2B5EF4-FFF2-40B4-BE49-F238E27FC236}">
                  <a16:creationId xmlns:a16="http://schemas.microsoft.com/office/drawing/2014/main" id="{0B9FCE39-44B6-05B7-1157-3E80E768F14A}"/>
                </a:ext>
              </a:extLst>
            </p:cNvPr>
            <p:cNvSpPr/>
            <p:nvPr/>
          </p:nvSpPr>
          <p:spPr>
            <a:xfrm>
              <a:off x="4149117" y="1775629"/>
              <a:ext cx="1899070" cy="4542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Pil: sparr 10">
              <a:extLst>
                <a:ext uri="{FF2B5EF4-FFF2-40B4-BE49-F238E27FC236}">
                  <a16:creationId xmlns:a16="http://schemas.microsoft.com/office/drawing/2014/main" id="{341770E3-FB39-162B-5F9C-8902AB60C4E9}"/>
                </a:ext>
              </a:extLst>
            </p:cNvPr>
            <p:cNvSpPr txBox="1"/>
            <p:nvPr/>
          </p:nvSpPr>
          <p:spPr>
            <a:xfrm>
              <a:off x="4376227" y="1775629"/>
              <a:ext cx="1444851"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Calibri"/>
                  <a:ea typeface="+mn-ea"/>
                  <a:cs typeface="+mn-cs"/>
                </a:rPr>
                <a:t>Täckningsgrad</a:t>
              </a:r>
            </a:p>
          </p:txBody>
        </p:sp>
      </p:grpSp>
      <p:grpSp>
        <p:nvGrpSpPr>
          <p:cNvPr id="10" name="Grupp 9">
            <a:extLst>
              <a:ext uri="{FF2B5EF4-FFF2-40B4-BE49-F238E27FC236}">
                <a16:creationId xmlns:a16="http://schemas.microsoft.com/office/drawing/2014/main" id="{09E98D6F-48BB-F72B-ABD1-C3F01D74F797}"/>
              </a:ext>
            </a:extLst>
          </p:cNvPr>
          <p:cNvGrpSpPr/>
          <p:nvPr/>
        </p:nvGrpSpPr>
        <p:grpSpPr>
          <a:xfrm>
            <a:off x="7319454" y="1454053"/>
            <a:ext cx="1248065" cy="454219"/>
            <a:chOff x="4149117" y="1775629"/>
            <a:chExt cx="1899070" cy="454219"/>
          </a:xfrm>
        </p:grpSpPr>
        <p:sp>
          <p:nvSpPr>
            <p:cNvPr id="11" name="Pil: sparr 10">
              <a:extLst>
                <a:ext uri="{FF2B5EF4-FFF2-40B4-BE49-F238E27FC236}">
                  <a16:creationId xmlns:a16="http://schemas.microsoft.com/office/drawing/2014/main" id="{9A39FB75-83A3-EE36-95DC-0C480B9CE749}"/>
                </a:ext>
              </a:extLst>
            </p:cNvPr>
            <p:cNvSpPr/>
            <p:nvPr/>
          </p:nvSpPr>
          <p:spPr>
            <a:xfrm>
              <a:off x="4149117" y="1775629"/>
              <a:ext cx="1899070" cy="4542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Pil: sparr 10">
              <a:extLst>
                <a:ext uri="{FF2B5EF4-FFF2-40B4-BE49-F238E27FC236}">
                  <a16:creationId xmlns:a16="http://schemas.microsoft.com/office/drawing/2014/main" id="{F1D415BB-12E1-53FD-0644-FF49A611DB50}"/>
                </a:ext>
              </a:extLst>
            </p:cNvPr>
            <p:cNvSpPr txBox="1"/>
            <p:nvPr/>
          </p:nvSpPr>
          <p:spPr>
            <a:xfrm>
              <a:off x="4376227" y="1775629"/>
              <a:ext cx="1444851"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Schabloner</a:t>
              </a:r>
            </a:p>
          </p:txBody>
        </p:sp>
      </p:grpSp>
      <p:grpSp>
        <p:nvGrpSpPr>
          <p:cNvPr id="13" name="Grupp 12">
            <a:extLst>
              <a:ext uri="{FF2B5EF4-FFF2-40B4-BE49-F238E27FC236}">
                <a16:creationId xmlns:a16="http://schemas.microsoft.com/office/drawing/2014/main" id="{62C6B375-93A4-AF9D-D446-3ACA895B7243}"/>
              </a:ext>
            </a:extLst>
          </p:cNvPr>
          <p:cNvGrpSpPr/>
          <p:nvPr/>
        </p:nvGrpSpPr>
        <p:grpSpPr>
          <a:xfrm>
            <a:off x="2798863" y="2673253"/>
            <a:ext cx="883942" cy="454219"/>
            <a:chOff x="0" y="1775629"/>
            <a:chExt cx="1489934" cy="454219"/>
          </a:xfrm>
        </p:grpSpPr>
        <p:sp>
          <p:nvSpPr>
            <p:cNvPr id="14" name="Pil: femhörning 13">
              <a:extLst>
                <a:ext uri="{FF2B5EF4-FFF2-40B4-BE49-F238E27FC236}">
                  <a16:creationId xmlns:a16="http://schemas.microsoft.com/office/drawing/2014/main" id="{0181C7B1-A130-97A2-5214-A4D6928CA49A}"/>
                </a:ext>
              </a:extLst>
            </p:cNvPr>
            <p:cNvSpPr/>
            <p:nvPr/>
          </p:nvSpPr>
          <p:spPr>
            <a:xfrm>
              <a:off x="0" y="1775629"/>
              <a:ext cx="1489934" cy="454219"/>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Pil: femhörning 4">
              <a:extLst>
                <a:ext uri="{FF2B5EF4-FFF2-40B4-BE49-F238E27FC236}">
                  <a16:creationId xmlns:a16="http://schemas.microsoft.com/office/drawing/2014/main" id="{191B7F98-4E17-0734-04BB-F7C8C8FD9F16}"/>
                </a:ext>
              </a:extLst>
            </p:cNvPr>
            <p:cNvSpPr txBox="1"/>
            <p:nvPr/>
          </p:nvSpPr>
          <p:spPr>
            <a:xfrm>
              <a:off x="0" y="1775629"/>
              <a:ext cx="1376379"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System-</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gränser</a:t>
              </a:r>
            </a:p>
          </p:txBody>
        </p:sp>
      </p:grpSp>
      <p:grpSp>
        <p:nvGrpSpPr>
          <p:cNvPr id="16" name="Grupp 15">
            <a:extLst>
              <a:ext uri="{FF2B5EF4-FFF2-40B4-BE49-F238E27FC236}">
                <a16:creationId xmlns:a16="http://schemas.microsoft.com/office/drawing/2014/main" id="{8ECBE9EB-259C-F60B-A8AA-E73F8C58B8A1}"/>
              </a:ext>
            </a:extLst>
          </p:cNvPr>
          <p:cNvGrpSpPr/>
          <p:nvPr/>
        </p:nvGrpSpPr>
        <p:grpSpPr>
          <a:xfrm>
            <a:off x="3542876" y="2673253"/>
            <a:ext cx="1064351" cy="454219"/>
            <a:chOff x="1020239" y="1775629"/>
            <a:chExt cx="1899070" cy="454219"/>
          </a:xfrm>
        </p:grpSpPr>
        <p:sp>
          <p:nvSpPr>
            <p:cNvPr id="17" name="Pil: sparr 16">
              <a:extLst>
                <a:ext uri="{FF2B5EF4-FFF2-40B4-BE49-F238E27FC236}">
                  <a16:creationId xmlns:a16="http://schemas.microsoft.com/office/drawing/2014/main" id="{29D828D0-49FA-0D16-D712-812C3285CD49}"/>
                </a:ext>
              </a:extLst>
            </p:cNvPr>
            <p:cNvSpPr/>
            <p:nvPr/>
          </p:nvSpPr>
          <p:spPr>
            <a:xfrm>
              <a:off x="1020239" y="1775629"/>
              <a:ext cx="1899070" cy="4542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Pil: sparr 6">
              <a:extLst>
                <a:ext uri="{FF2B5EF4-FFF2-40B4-BE49-F238E27FC236}">
                  <a16:creationId xmlns:a16="http://schemas.microsoft.com/office/drawing/2014/main" id="{C56CE96E-0E56-6F7C-8639-E7843E89D534}"/>
                </a:ext>
              </a:extLst>
            </p:cNvPr>
            <p:cNvSpPr txBox="1"/>
            <p:nvPr/>
          </p:nvSpPr>
          <p:spPr>
            <a:xfrm>
              <a:off x="1247350" y="1775629"/>
              <a:ext cx="1285081"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Funktionell </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enhet</a:t>
              </a:r>
            </a:p>
          </p:txBody>
        </p:sp>
      </p:grpSp>
      <p:grpSp>
        <p:nvGrpSpPr>
          <p:cNvPr id="19" name="Grupp 18">
            <a:extLst>
              <a:ext uri="{FF2B5EF4-FFF2-40B4-BE49-F238E27FC236}">
                <a16:creationId xmlns:a16="http://schemas.microsoft.com/office/drawing/2014/main" id="{C33E768D-4E3D-EA17-C720-202D4A4ACD38}"/>
              </a:ext>
            </a:extLst>
          </p:cNvPr>
          <p:cNvGrpSpPr/>
          <p:nvPr/>
        </p:nvGrpSpPr>
        <p:grpSpPr>
          <a:xfrm>
            <a:off x="4476224" y="2673253"/>
            <a:ext cx="1067598" cy="454219"/>
            <a:chOff x="2629861" y="1775629"/>
            <a:chExt cx="1899070" cy="454219"/>
          </a:xfrm>
        </p:grpSpPr>
        <p:sp>
          <p:nvSpPr>
            <p:cNvPr id="20" name="Pil: sparr 19">
              <a:extLst>
                <a:ext uri="{FF2B5EF4-FFF2-40B4-BE49-F238E27FC236}">
                  <a16:creationId xmlns:a16="http://schemas.microsoft.com/office/drawing/2014/main" id="{7789046C-8FB0-1512-3CEE-710622F7D35A}"/>
                </a:ext>
              </a:extLst>
            </p:cNvPr>
            <p:cNvSpPr/>
            <p:nvPr/>
          </p:nvSpPr>
          <p:spPr>
            <a:xfrm>
              <a:off x="2629861" y="1775629"/>
              <a:ext cx="1899070" cy="4542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Pil: sparr 8">
              <a:extLst>
                <a:ext uri="{FF2B5EF4-FFF2-40B4-BE49-F238E27FC236}">
                  <a16:creationId xmlns:a16="http://schemas.microsoft.com/office/drawing/2014/main" id="{6AE3DED8-5EEF-0317-B2E6-60D3A924DD61}"/>
                </a:ext>
              </a:extLst>
            </p:cNvPr>
            <p:cNvSpPr txBox="1"/>
            <p:nvPr/>
          </p:nvSpPr>
          <p:spPr>
            <a:xfrm>
              <a:off x="2856971" y="1775629"/>
              <a:ext cx="1444851"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Klimatdata</a:t>
              </a:r>
            </a:p>
          </p:txBody>
        </p:sp>
      </p:grpSp>
      <p:grpSp>
        <p:nvGrpSpPr>
          <p:cNvPr id="22" name="Grupp 21">
            <a:extLst>
              <a:ext uri="{FF2B5EF4-FFF2-40B4-BE49-F238E27FC236}">
                <a16:creationId xmlns:a16="http://schemas.microsoft.com/office/drawing/2014/main" id="{2A70C411-0BB9-5713-F8A6-9A8BBC240376}"/>
              </a:ext>
            </a:extLst>
          </p:cNvPr>
          <p:cNvGrpSpPr/>
          <p:nvPr/>
        </p:nvGrpSpPr>
        <p:grpSpPr>
          <a:xfrm>
            <a:off x="5395404" y="2673253"/>
            <a:ext cx="1064351" cy="454219"/>
            <a:chOff x="4149117" y="1775629"/>
            <a:chExt cx="1899070" cy="454219"/>
          </a:xfrm>
        </p:grpSpPr>
        <p:sp>
          <p:nvSpPr>
            <p:cNvPr id="23" name="Pil: sparr 22">
              <a:extLst>
                <a:ext uri="{FF2B5EF4-FFF2-40B4-BE49-F238E27FC236}">
                  <a16:creationId xmlns:a16="http://schemas.microsoft.com/office/drawing/2014/main" id="{0234576F-EBF4-78EA-0468-19DC34BE5D55}"/>
                </a:ext>
              </a:extLst>
            </p:cNvPr>
            <p:cNvSpPr/>
            <p:nvPr/>
          </p:nvSpPr>
          <p:spPr>
            <a:xfrm>
              <a:off x="4149117" y="1775629"/>
              <a:ext cx="1899070" cy="4542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Pil: sparr 10">
              <a:extLst>
                <a:ext uri="{FF2B5EF4-FFF2-40B4-BE49-F238E27FC236}">
                  <a16:creationId xmlns:a16="http://schemas.microsoft.com/office/drawing/2014/main" id="{A561E64B-C63C-DF1E-A509-AC040FA37852}"/>
                </a:ext>
              </a:extLst>
            </p:cNvPr>
            <p:cNvSpPr txBox="1"/>
            <p:nvPr/>
          </p:nvSpPr>
          <p:spPr>
            <a:xfrm>
              <a:off x="4376227" y="1775629"/>
              <a:ext cx="1444851"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Verifikat</a:t>
              </a:r>
            </a:p>
          </p:txBody>
        </p:sp>
      </p:grpSp>
      <p:grpSp>
        <p:nvGrpSpPr>
          <p:cNvPr id="25" name="Grupp 24">
            <a:extLst>
              <a:ext uri="{FF2B5EF4-FFF2-40B4-BE49-F238E27FC236}">
                <a16:creationId xmlns:a16="http://schemas.microsoft.com/office/drawing/2014/main" id="{DF75EB42-DF8E-9AE2-87FC-3B8A2CDA9FF5}"/>
              </a:ext>
            </a:extLst>
          </p:cNvPr>
          <p:cNvGrpSpPr/>
          <p:nvPr/>
        </p:nvGrpSpPr>
        <p:grpSpPr>
          <a:xfrm>
            <a:off x="6281229" y="2692303"/>
            <a:ext cx="1248065" cy="454219"/>
            <a:chOff x="4149117" y="1775629"/>
            <a:chExt cx="1899070" cy="454219"/>
          </a:xfrm>
        </p:grpSpPr>
        <p:sp>
          <p:nvSpPr>
            <p:cNvPr id="26" name="Pil: sparr 25">
              <a:extLst>
                <a:ext uri="{FF2B5EF4-FFF2-40B4-BE49-F238E27FC236}">
                  <a16:creationId xmlns:a16="http://schemas.microsoft.com/office/drawing/2014/main" id="{610DCB91-6BF6-5EAA-900E-1528744434F8}"/>
                </a:ext>
              </a:extLst>
            </p:cNvPr>
            <p:cNvSpPr/>
            <p:nvPr/>
          </p:nvSpPr>
          <p:spPr>
            <a:xfrm>
              <a:off x="4149117" y="1775629"/>
              <a:ext cx="1899070" cy="4542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Pil: sparr 10">
              <a:extLst>
                <a:ext uri="{FF2B5EF4-FFF2-40B4-BE49-F238E27FC236}">
                  <a16:creationId xmlns:a16="http://schemas.microsoft.com/office/drawing/2014/main" id="{A0BD89F9-1C9A-EDC9-CF13-C8D5D45BBF75}"/>
                </a:ext>
              </a:extLst>
            </p:cNvPr>
            <p:cNvSpPr txBox="1"/>
            <p:nvPr/>
          </p:nvSpPr>
          <p:spPr>
            <a:xfrm>
              <a:off x="4376227" y="1775629"/>
              <a:ext cx="1444851"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Calibri"/>
                  <a:ea typeface="+mn-ea"/>
                  <a:cs typeface="+mn-cs"/>
                </a:rPr>
                <a:t>Täckningsgrad</a:t>
              </a:r>
            </a:p>
          </p:txBody>
        </p:sp>
      </p:grpSp>
      <p:grpSp>
        <p:nvGrpSpPr>
          <p:cNvPr id="28" name="Grupp 27">
            <a:extLst>
              <a:ext uri="{FF2B5EF4-FFF2-40B4-BE49-F238E27FC236}">
                <a16:creationId xmlns:a16="http://schemas.microsoft.com/office/drawing/2014/main" id="{AF9E829E-3A1D-E8CC-0F6F-1619FE5F2A5B}"/>
              </a:ext>
            </a:extLst>
          </p:cNvPr>
          <p:cNvGrpSpPr/>
          <p:nvPr/>
        </p:nvGrpSpPr>
        <p:grpSpPr>
          <a:xfrm>
            <a:off x="7367079" y="2682778"/>
            <a:ext cx="1248065" cy="454219"/>
            <a:chOff x="4149117" y="1775629"/>
            <a:chExt cx="1899070" cy="454219"/>
          </a:xfrm>
        </p:grpSpPr>
        <p:sp>
          <p:nvSpPr>
            <p:cNvPr id="29" name="Pil: sparr 28">
              <a:extLst>
                <a:ext uri="{FF2B5EF4-FFF2-40B4-BE49-F238E27FC236}">
                  <a16:creationId xmlns:a16="http://schemas.microsoft.com/office/drawing/2014/main" id="{BE6C2D1D-3FAB-6133-8F7F-AFD795785820}"/>
                </a:ext>
              </a:extLst>
            </p:cNvPr>
            <p:cNvSpPr/>
            <p:nvPr/>
          </p:nvSpPr>
          <p:spPr>
            <a:xfrm>
              <a:off x="4149117" y="1775629"/>
              <a:ext cx="1899070" cy="4542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Pil: sparr 10">
              <a:extLst>
                <a:ext uri="{FF2B5EF4-FFF2-40B4-BE49-F238E27FC236}">
                  <a16:creationId xmlns:a16="http://schemas.microsoft.com/office/drawing/2014/main" id="{D26B2B8C-C410-E257-7052-7DB801BC16BF}"/>
                </a:ext>
              </a:extLst>
            </p:cNvPr>
            <p:cNvSpPr txBox="1"/>
            <p:nvPr/>
          </p:nvSpPr>
          <p:spPr>
            <a:xfrm>
              <a:off x="4376227" y="1775629"/>
              <a:ext cx="1444851" cy="4542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0" i="0" u="none" strike="noStrike" kern="1200" cap="none" spc="0" normalizeH="0" baseline="0" noProof="0">
                  <a:ln>
                    <a:noFill/>
                  </a:ln>
                  <a:solidFill>
                    <a:prstClr val="white"/>
                  </a:solidFill>
                  <a:effectLst/>
                  <a:uLnTx/>
                  <a:uFillTx/>
                  <a:latin typeface="Calibri"/>
                  <a:ea typeface="+mn-ea"/>
                  <a:cs typeface="+mn-cs"/>
                </a:rPr>
                <a:t>Schabloner</a:t>
              </a:r>
            </a:p>
          </p:txBody>
        </p:sp>
      </p:grpSp>
      <p:pic>
        <p:nvPicPr>
          <p:cNvPr id="76" name="Picture 5">
            <a:extLst>
              <a:ext uri="{FF2B5EF4-FFF2-40B4-BE49-F238E27FC236}">
                <a16:creationId xmlns:a16="http://schemas.microsoft.com/office/drawing/2014/main" id="{7DD35A8C-9CE3-7FA5-A3FE-B7DE2D7BCA94}"/>
              </a:ext>
            </a:extLst>
          </p:cNvPr>
          <p:cNvPicPr>
            <a:picLocks noChangeAspect="1"/>
          </p:cNvPicPr>
          <p:nvPr/>
        </p:nvPicPr>
        <p:blipFill>
          <a:blip r:embed="rId8"/>
          <a:stretch>
            <a:fillRect/>
          </a:stretch>
        </p:blipFill>
        <p:spPr>
          <a:xfrm>
            <a:off x="4698673" y="3803206"/>
            <a:ext cx="2362561" cy="882746"/>
          </a:xfrm>
          <a:prstGeom prst="rect">
            <a:avLst/>
          </a:prstGeom>
        </p:spPr>
      </p:pic>
      <p:pic>
        <p:nvPicPr>
          <p:cNvPr id="77" name="Picture 15">
            <a:extLst>
              <a:ext uri="{FF2B5EF4-FFF2-40B4-BE49-F238E27FC236}">
                <a16:creationId xmlns:a16="http://schemas.microsoft.com/office/drawing/2014/main" id="{76064AD8-D666-D1DF-63AB-316BB183209B}"/>
              </a:ext>
            </a:extLst>
          </p:cNvPr>
          <p:cNvPicPr>
            <a:picLocks noChangeAspect="1"/>
          </p:cNvPicPr>
          <p:nvPr/>
        </p:nvPicPr>
        <p:blipFill>
          <a:blip r:embed="rId9"/>
          <a:stretch>
            <a:fillRect/>
          </a:stretch>
        </p:blipFill>
        <p:spPr>
          <a:xfrm>
            <a:off x="7143672" y="3811959"/>
            <a:ext cx="2296760" cy="871662"/>
          </a:xfrm>
          <a:prstGeom prst="rect">
            <a:avLst/>
          </a:prstGeom>
        </p:spPr>
      </p:pic>
      <p:pic>
        <p:nvPicPr>
          <p:cNvPr id="78" name="Picture 17">
            <a:extLst>
              <a:ext uri="{FF2B5EF4-FFF2-40B4-BE49-F238E27FC236}">
                <a16:creationId xmlns:a16="http://schemas.microsoft.com/office/drawing/2014/main" id="{A928181E-D267-842D-C1B7-26BAAAD13EA7}"/>
              </a:ext>
            </a:extLst>
          </p:cNvPr>
          <p:cNvPicPr>
            <a:picLocks noChangeAspect="1"/>
          </p:cNvPicPr>
          <p:nvPr/>
        </p:nvPicPr>
        <p:blipFill>
          <a:blip r:embed="rId10"/>
          <a:stretch>
            <a:fillRect/>
          </a:stretch>
        </p:blipFill>
        <p:spPr>
          <a:xfrm>
            <a:off x="6846274" y="4522966"/>
            <a:ext cx="935029" cy="710663"/>
          </a:xfrm>
          <a:prstGeom prst="rect">
            <a:avLst/>
          </a:prstGeom>
        </p:spPr>
      </p:pic>
      <p:sp>
        <p:nvSpPr>
          <p:cNvPr id="5" name="Rubrik 7">
            <a:extLst>
              <a:ext uri="{FF2B5EF4-FFF2-40B4-BE49-F238E27FC236}">
                <a16:creationId xmlns:a16="http://schemas.microsoft.com/office/drawing/2014/main" id="{99F6D2BC-83B2-CF13-9E7E-4DD3F451926B}"/>
              </a:ext>
            </a:extLst>
          </p:cNvPr>
          <p:cNvSpPr txBox="1">
            <a:spLocks/>
          </p:cNvSpPr>
          <p:nvPr/>
        </p:nvSpPr>
        <p:spPr>
          <a:xfrm>
            <a:off x="384504" y="313926"/>
            <a:ext cx="10560922"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a:ea typeface="Tahoma" panose="020B0604030504040204" pitchFamily="34" charset="0"/>
                <a:cs typeface="Tahoma" panose="020B0604030504040204" pitchFamily="34" charset="0"/>
              </a:rPr>
              <a:t>Översikt av en klimatberäkning (utifrån entreprenadperspektiv)</a:t>
            </a:r>
          </a:p>
        </p:txBody>
      </p:sp>
      <p:pic>
        <p:nvPicPr>
          <p:cNvPr id="6" name="Bildobjekt 5">
            <a:extLst>
              <a:ext uri="{FF2B5EF4-FFF2-40B4-BE49-F238E27FC236}">
                <a16:creationId xmlns:a16="http://schemas.microsoft.com/office/drawing/2014/main" id="{F071F5D6-436D-72B1-C86B-475361A80529}"/>
              </a:ext>
            </a:extLst>
          </p:cNvPr>
          <p:cNvPicPr>
            <a:picLocks noChangeAspect="1"/>
          </p:cNvPicPr>
          <p:nvPr/>
        </p:nvPicPr>
        <p:blipFill>
          <a:blip r:embed="rId11"/>
          <a:stretch>
            <a:fillRect/>
          </a:stretch>
        </p:blipFill>
        <p:spPr>
          <a:xfrm>
            <a:off x="10006620" y="4514254"/>
            <a:ext cx="1745611" cy="699466"/>
          </a:xfrm>
          <a:prstGeom prst="rect">
            <a:avLst/>
          </a:prstGeom>
        </p:spPr>
      </p:pic>
    </p:spTree>
    <p:extLst>
      <p:ext uri="{BB962C8B-B14F-4D97-AF65-F5344CB8AC3E}">
        <p14:creationId xmlns:p14="http://schemas.microsoft.com/office/powerpoint/2010/main" val="110517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55512-703C-F678-41CB-830F07607F6D}"/>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4A72E986-7826-59AE-807D-235307A78BB9}"/>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18F3C338-7844-8289-6850-2A615EA17D2F}"/>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Uppstart – </a:t>
            </a:r>
            <a:r>
              <a:rPr kumimoji="0" lang="sv-SE" sz="3000" b="1" i="0" u="none" strike="noStrike" kern="1200" cap="none" spc="0" normalizeH="0" baseline="0" noProof="0" err="1">
                <a:ln>
                  <a:noFill/>
                </a:ln>
                <a:solidFill>
                  <a:schemeClr val="bg2"/>
                </a:solidFill>
                <a:effectLst/>
                <a:uLnTx/>
                <a:uFillTx/>
                <a:latin typeface="Futura PT" panose="020B0702020204020303" pitchFamily="34" charset="0"/>
                <a:ea typeface="+mj-ea"/>
                <a:cs typeface="+mj-cs"/>
              </a:rPr>
              <a:t>Bidcon</a:t>
            </a:r>
            <a:endParaRPr lang="en-SE" sz="4000">
              <a:solidFill>
                <a:schemeClr val="bg2"/>
              </a:solidFill>
            </a:endParaRPr>
          </a:p>
        </p:txBody>
      </p:sp>
    </p:spTree>
    <p:extLst>
      <p:ext uri="{BB962C8B-B14F-4D97-AF65-F5344CB8AC3E}">
        <p14:creationId xmlns:p14="http://schemas.microsoft.com/office/powerpoint/2010/main" val="2806710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453D1-6042-DE09-E85F-E33F14C97A03}"/>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9F72BCA4-D3FD-D336-14AE-AA8319E37D70}"/>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Kopia av anbudskalkyl till klimatkalkyl</a:t>
            </a:r>
          </a:p>
        </p:txBody>
      </p:sp>
      <p:pic>
        <p:nvPicPr>
          <p:cNvPr id="13" name="Bildobjekt 12">
            <a:extLst>
              <a:ext uri="{FF2B5EF4-FFF2-40B4-BE49-F238E27FC236}">
                <a16:creationId xmlns:a16="http://schemas.microsoft.com/office/drawing/2014/main" id="{3F94DACD-8EE8-8676-49F7-622B4F1BEDE5}"/>
              </a:ext>
            </a:extLst>
          </p:cNvPr>
          <p:cNvPicPr>
            <a:picLocks noChangeAspect="1"/>
          </p:cNvPicPr>
          <p:nvPr/>
        </p:nvPicPr>
        <p:blipFill>
          <a:blip r:embed="rId2"/>
          <a:stretch>
            <a:fillRect/>
          </a:stretch>
        </p:blipFill>
        <p:spPr>
          <a:xfrm>
            <a:off x="4253594" y="1918079"/>
            <a:ext cx="2750820" cy="1010067"/>
          </a:xfrm>
          <a:prstGeom prst="rect">
            <a:avLst/>
          </a:prstGeom>
          <a:ln w="38100">
            <a:solidFill>
              <a:srgbClr val="00B0F0"/>
            </a:solidFill>
          </a:ln>
        </p:spPr>
      </p:pic>
      <p:grpSp>
        <p:nvGrpSpPr>
          <p:cNvPr id="16" name="Grupp 15">
            <a:extLst>
              <a:ext uri="{FF2B5EF4-FFF2-40B4-BE49-F238E27FC236}">
                <a16:creationId xmlns:a16="http://schemas.microsoft.com/office/drawing/2014/main" id="{357C6269-2DE1-5D35-F4FE-92FE5A383F92}"/>
              </a:ext>
            </a:extLst>
          </p:cNvPr>
          <p:cNvGrpSpPr/>
          <p:nvPr/>
        </p:nvGrpSpPr>
        <p:grpSpPr>
          <a:xfrm>
            <a:off x="677110" y="1015341"/>
            <a:ext cx="2580861" cy="3654617"/>
            <a:chOff x="931959" y="1478792"/>
            <a:chExt cx="2784858" cy="3916167"/>
          </a:xfrm>
        </p:grpSpPr>
        <p:pic>
          <p:nvPicPr>
            <p:cNvPr id="11" name="Bildobjekt 10">
              <a:extLst>
                <a:ext uri="{FF2B5EF4-FFF2-40B4-BE49-F238E27FC236}">
                  <a16:creationId xmlns:a16="http://schemas.microsoft.com/office/drawing/2014/main" id="{326B6BA6-96AA-AB85-6561-6030DF7C1799}"/>
                </a:ext>
              </a:extLst>
            </p:cNvPr>
            <p:cNvPicPr>
              <a:picLocks noChangeAspect="1"/>
            </p:cNvPicPr>
            <p:nvPr/>
          </p:nvPicPr>
          <p:blipFill>
            <a:blip r:embed="rId3"/>
            <a:stretch>
              <a:fillRect/>
            </a:stretch>
          </p:blipFill>
          <p:spPr>
            <a:xfrm>
              <a:off x="977953" y="1541722"/>
              <a:ext cx="2692870" cy="3774556"/>
            </a:xfrm>
            <a:prstGeom prst="rect">
              <a:avLst/>
            </a:prstGeom>
            <a:ln w="38100">
              <a:solidFill>
                <a:srgbClr val="00B0F0"/>
              </a:solidFill>
            </a:ln>
          </p:spPr>
        </p:pic>
        <p:sp>
          <p:nvSpPr>
            <p:cNvPr id="14" name="Rektangel 13">
              <a:extLst>
                <a:ext uri="{FF2B5EF4-FFF2-40B4-BE49-F238E27FC236}">
                  <a16:creationId xmlns:a16="http://schemas.microsoft.com/office/drawing/2014/main" id="{BC3A0B2E-2948-83F6-3DDD-DAFB46C26EFE}"/>
                </a:ext>
              </a:extLst>
            </p:cNvPr>
            <p:cNvSpPr/>
            <p:nvPr/>
          </p:nvSpPr>
          <p:spPr>
            <a:xfrm>
              <a:off x="931959" y="1478792"/>
              <a:ext cx="2784858" cy="3916167"/>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5" name="Pil: höger 14">
            <a:extLst>
              <a:ext uri="{FF2B5EF4-FFF2-40B4-BE49-F238E27FC236}">
                <a16:creationId xmlns:a16="http://schemas.microsoft.com/office/drawing/2014/main" id="{3C3D6630-7A3F-7E01-D77F-9CD69BDC663A}"/>
              </a:ext>
            </a:extLst>
          </p:cNvPr>
          <p:cNvSpPr/>
          <p:nvPr/>
        </p:nvSpPr>
        <p:spPr>
          <a:xfrm>
            <a:off x="3453430" y="3169072"/>
            <a:ext cx="777240" cy="304060"/>
          </a:xfrm>
          <a:prstGeom prst="right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Pil: höger 20">
            <a:extLst>
              <a:ext uri="{FF2B5EF4-FFF2-40B4-BE49-F238E27FC236}">
                <a16:creationId xmlns:a16="http://schemas.microsoft.com/office/drawing/2014/main" id="{4D1D349A-93D2-BB86-094D-6E3304BA0788}"/>
              </a:ext>
            </a:extLst>
          </p:cNvPr>
          <p:cNvSpPr/>
          <p:nvPr/>
        </p:nvSpPr>
        <p:spPr>
          <a:xfrm>
            <a:off x="6696605" y="3834562"/>
            <a:ext cx="777240" cy="304060"/>
          </a:xfrm>
          <a:prstGeom prst="right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ruta 22">
            <a:extLst>
              <a:ext uri="{FF2B5EF4-FFF2-40B4-BE49-F238E27FC236}">
                <a16:creationId xmlns:a16="http://schemas.microsoft.com/office/drawing/2014/main" id="{683B34EC-3122-B88D-FD89-0CCA9AFE5D60}"/>
              </a:ext>
            </a:extLst>
          </p:cNvPr>
          <p:cNvSpPr txBox="1"/>
          <p:nvPr/>
        </p:nvSpPr>
        <p:spPr>
          <a:xfrm>
            <a:off x="772335" y="4996661"/>
            <a:ext cx="2443011"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1. Gå till Arkiv och tryck på </a:t>
            </a:r>
            <a:r>
              <a:rPr kumimoji="0" lang="sv-SE" sz="1600" b="0" i="1" u="none" strike="noStrike" kern="1200" cap="none" spc="0" normalizeH="0" baseline="0" noProof="0">
                <a:ln>
                  <a:noFill/>
                </a:ln>
                <a:solidFill>
                  <a:prstClr val="black"/>
                </a:solidFill>
                <a:effectLst/>
                <a:uLnTx/>
                <a:uFillTx/>
                <a:latin typeface="Calibri"/>
                <a:ea typeface="+mn-ea"/>
                <a:cs typeface="+mn-cs"/>
              </a:rPr>
              <a:t>spara som </a:t>
            </a:r>
            <a:r>
              <a:rPr kumimoji="0" lang="sv-SE" sz="1600" b="0" i="0" u="none" strike="noStrike" kern="1200" cap="none" spc="0" normalizeH="0" baseline="0" noProof="0">
                <a:ln>
                  <a:noFill/>
                </a:ln>
                <a:solidFill>
                  <a:prstClr val="black"/>
                </a:solidFill>
                <a:effectLst/>
                <a:uLnTx/>
                <a:uFillTx/>
                <a:latin typeface="Calibri"/>
                <a:ea typeface="+mn-ea"/>
                <a:cs typeface="+mn-cs"/>
              </a:rPr>
              <a:t>för att skapa en kopia av anbudskalkylen.</a:t>
            </a:r>
          </a:p>
        </p:txBody>
      </p:sp>
      <p:sp>
        <p:nvSpPr>
          <p:cNvPr id="24" name="textruta 23">
            <a:extLst>
              <a:ext uri="{FF2B5EF4-FFF2-40B4-BE49-F238E27FC236}">
                <a16:creationId xmlns:a16="http://schemas.microsoft.com/office/drawing/2014/main" id="{A51F3306-5E7A-1940-BC07-6A196B47A8D0}"/>
              </a:ext>
            </a:extLst>
          </p:cNvPr>
          <p:cNvSpPr txBox="1"/>
          <p:nvPr/>
        </p:nvSpPr>
        <p:spPr>
          <a:xfrm>
            <a:off x="4487274" y="4967540"/>
            <a:ext cx="244301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2. Då dyker denna ruta upp. Ange samma projektkod och tryck på OK.</a:t>
            </a:r>
          </a:p>
        </p:txBody>
      </p:sp>
      <p:sp>
        <p:nvSpPr>
          <p:cNvPr id="25" name="textruta 24">
            <a:extLst>
              <a:ext uri="{FF2B5EF4-FFF2-40B4-BE49-F238E27FC236}">
                <a16:creationId xmlns:a16="http://schemas.microsoft.com/office/drawing/2014/main" id="{F92E1FB2-FF91-5724-FB35-3B4706DFEEC7}"/>
              </a:ext>
            </a:extLst>
          </p:cNvPr>
          <p:cNvSpPr txBox="1"/>
          <p:nvPr/>
        </p:nvSpPr>
        <p:spPr>
          <a:xfrm>
            <a:off x="7597817" y="4996661"/>
            <a:ext cx="3592677" cy="11413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Alt 1: Skriv i projektbenämning </a:t>
            </a:r>
            <a:r>
              <a:rPr kumimoji="0" lang="sv-SE" sz="1600" b="0" i="0" u="none" strike="noStrike" kern="1200" cap="none" spc="0" normalizeH="0" baseline="0" noProof="0">
                <a:ln>
                  <a:noFill/>
                </a:ln>
                <a:solidFill>
                  <a:srgbClr val="00B0F0"/>
                </a:solidFill>
                <a:effectLst/>
                <a:uLnTx/>
                <a:uFillTx/>
                <a:latin typeface="Calibri"/>
                <a:ea typeface="+mn-ea"/>
                <a:cs typeface="+mn-cs"/>
              </a:rPr>
              <a:t>”Projektets namn – klimat boverket”. </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Alt2:  Skriv i projektbenämning </a:t>
            </a:r>
            <a:r>
              <a:rPr kumimoji="0" lang="sv-SE" sz="1600" b="0" i="0" u="none" strike="noStrike" kern="1200" cap="none" spc="0" normalizeH="0" baseline="0" noProof="0">
                <a:ln>
                  <a:noFill/>
                </a:ln>
                <a:solidFill>
                  <a:srgbClr val="00B050"/>
                </a:solidFill>
                <a:effectLst/>
                <a:uLnTx/>
                <a:uFillTx/>
                <a:latin typeface="Calibri"/>
                <a:ea typeface="+mn-ea"/>
                <a:cs typeface="+mn-cs"/>
              </a:rPr>
              <a:t>”Projektets namn – klimat LFM30”.</a:t>
            </a:r>
          </a:p>
        </p:txBody>
      </p:sp>
      <p:grpSp>
        <p:nvGrpSpPr>
          <p:cNvPr id="2" name="Grupp 1">
            <a:extLst>
              <a:ext uri="{FF2B5EF4-FFF2-40B4-BE49-F238E27FC236}">
                <a16:creationId xmlns:a16="http://schemas.microsoft.com/office/drawing/2014/main" id="{CD6E6FD5-84F7-84FC-7DF4-6A297A6791B2}"/>
              </a:ext>
            </a:extLst>
          </p:cNvPr>
          <p:cNvGrpSpPr/>
          <p:nvPr/>
        </p:nvGrpSpPr>
        <p:grpSpPr>
          <a:xfrm>
            <a:off x="7570956" y="1640041"/>
            <a:ext cx="3943934" cy="3182824"/>
            <a:chOff x="7570956" y="1640041"/>
            <a:chExt cx="3943934" cy="3182824"/>
          </a:xfrm>
        </p:grpSpPr>
        <p:pic>
          <p:nvPicPr>
            <p:cNvPr id="18" name="Bildobjekt 17">
              <a:extLst>
                <a:ext uri="{FF2B5EF4-FFF2-40B4-BE49-F238E27FC236}">
                  <a16:creationId xmlns:a16="http://schemas.microsoft.com/office/drawing/2014/main" id="{2079A855-CD95-F16D-C9A2-DD2F9BBCDF4D}"/>
                </a:ext>
              </a:extLst>
            </p:cNvPr>
            <p:cNvPicPr>
              <a:picLocks noChangeAspect="1"/>
            </p:cNvPicPr>
            <p:nvPr/>
          </p:nvPicPr>
          <p:blipFill>
            <a:blip r:embed="rId4"/>
            <a:stretch>
              <a:fillRect/>
            </a:stretch>
          </p:blipFill>
          <p:spPr>
            <a:xfrm>
              <a:off x="7570956" y="1640041"/>
              <a:ext cx="3943934" cy="3182824"/>
            </a:xfrm>
            <a:prstGeom prst="rect">
              <a:avLst/>
            </a:prstGeom>
            <a:ln w="38100">
              <a:solidFill>
                <a:srgbClr val="00B0F0"/>
              </a:solidFill>
            </a:ln>
          </p:spPr>
        </p:pic>
        <p:sp>
          <p:nvSpPr>
            <p:cNvPr id="28" name="Rektangel: rundade hörn 27">
              <a:extLst>
                <a:ext uri="{FF2B5EF4-FFF2-40B4-BE49-F238E27FC236}">
                  <a16:creationId xmlns:a16="http://schemas.microsoft.com/office/drawing/2014/main" id="{E2C4A077-27CA-3585-2E12-403D2CAF4BCF}"/>
                </a:ext>
              </a:extLst>
            </p:cNvPr>
            <p:cNvSpPr/>
            <p:nvPr/>
          </p:nvSpPr>
          <p:spPr>
            <a:xfrm>
              <a:off x="8138161" y="2087236"/>
              <a:ext cx="1112520" cy="118154"/>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ED7D31">
                    <a:lumMod val="20000"/>
                    <a:lumOff val="80000"/>
                  </a:srgbClr>
                </a:solidFill>
                <a:effectLst/>
                <a:uLnTx/>
                <a:uFillTx/>
                <a:latin typeface="Calibri"/>
                <a:ea typeface="+mn-ea"/>
                <a:cs typeface="+mn-cs"/>
              </a:endParaRPr>
            </a:p>
          </p:txBody>
        </p:sp>
      </p:grpSp>
      <p:sp>
        <p:nvSpPr>
          <p:cNvPr id="3" name="Rektangel 2">
            <a:extLst>
              <a:ext uri="{FF2B5EF4-FFF2-40B4-BE49-F238E27FC236}">
                <a16:creationId xmlns:a16="http://schemas.microsoft.com/office/drawing/2014/main" id="{8EC3F996-719B-3B8F-CE3B-4D4240D9C9DF}"/>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ruta 3">
            <a:extLst>
              <a:ext uri="{FF2B5EF4-FFF2-40B4-BE49-F238E27FC236}">
                <a16:creationId xmlns:a16="http://schemas.microsoft.com/office/drawing/2014/main" id="{C3188E77-33EE-6D2A-18D3-B0291CD651A6}"/>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ruta 5">
            <a:extLst>
              <a:ext uri="{FF2B5EF4-FFF2-40B4-BE49-F238E27FC236}">
                <a16:creationId xmlns:a16="http://schemas.microsoft.com/office/drawing/2014/main" id="{14208549-E545-B603-BEB7-7AF142045F2D}"/>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3CFDDCF6-BEB3-38D2-0BE9-DCD16EE4E735}"/>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2224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7CB2B-6256-D7E6-AA5D-619D72947AF0}"/>
            </a:ext>
          </a:extLst>
        </p:cNvPr>
        <p:cNvGrpSpPr/>
        <p:nvPr/>
      </p:nvGrpSpPr>
      <p:grpSpPr>
        <a:xfrm>
          <a:off x="0" y="0"/>
          <a:ext cx="0" cy="0"/>
          <a:chOff x="0" y="0"/>
          <a:chExt cx="0" cy="0"/>
        </a:xfrm>
      </p:grpSpPr>
      <p:cxnSp>
        <p:nvCxnSpPr>
          <p:cNvPr id="22" name="Rak koppling 21">
            <a:extLst>
              <a:ext uri="{FF2B5EF4-FFF2-40B4-BE49-F238E27FC236}">
                <a16:creationId xmlns:a16="http://schemas.microsoft.com/office/drawing/2014/main" id="{E7202F99-94AC-8A72-0E48-B468D31A600E}"/>
              </a:ext>
            </a:extLst>
          </p:cNvPr>
          <p:cNvCxnSpPr>
            <a:cxnSpLocks/>
          </p:cNvCxnSpPr>
          <p:nvPr/>
        </p:nvCxnSpPr>
        <p:spPr>
          <a:xfrm>
            <a:off x="2436175" y="4022096"/>
            <a:ext cx="2603784" cy="0"/>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51" name="textruta 50">
            <a:extLst>
              <a:ext uri="{FF2B5EF4-FFF2-40B4-BE49-F238E27FC236}">
                <a16:creationId xmlns:a16="http://schemas.microsoft.com/office/drawing/2014/main" id="{A6189134-3470-5D0A-3473-64A4531F0955}"/>
              </a:ext>
            </a:extLst>
          </p:cNvPr>
          <p:cNvSpPr txBox="1"/>
          <p:nvPr/>
        </p:nvSpPr>
        <p:spPr>
          <a:xfrm>
            <a:off x="5420751" y="4582190"/>
            <a:ext cx="654911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Det är MYCKET viktigt att välja rätt mall för annars kan täckningsgraden visa fel. Rätt val av mall vid senare tillfälle kräver support från </a:t>
            </a:r>
            <a:r>
              <a:rPr kumimoji="0" lang="sv-SE" sz="1600" b="0" i="0" u="none" strike="noStrike" kern="1200" cap="none" spc="0" normalizeH="0" baseline="0" noProof="0" dirty="0" err="1">
                <a:ln>
                  <a:noFill/>
                </a:ln>
                <a:solidFill>
                  <a:prstClr val="black"/>
                </a:solidFill>
                <a:effectLst/>
                <a:uLnTx/>
                <a:uFillTx/>
                <a:latin typeface="Calibri"/>
                <a:ea typeface="+mn-ea"/>
                <a:cs typeface="+mn-cs"/>
              </a:rPr>
              <a:t>Bidcon</a:t>
            </a:r>
            <a:r>
              <a:rPr kumimoji="0" lang="sv-SE" sz="1600" b="0" i="0" u="none" strike="noStrike" kern="1200" cap="none" spc="0" normalizeH="0" baseline="0" noProof="0" dirty="0">
                <a:ln>
                  <a:noFill/>
                </a:ln>
                <a:solidFill>
                  <a:prstClr val="black"/>
                </a:solidFill>
                <a:effectLst/>
                <a:uLnTx/>
                <a:uFillTx/>
                <a:latin typeface="Calibri"/>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Välj mallen till vänster, då den endast inkluderar M och MO i täckningsgraden (välj denna mallen).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I mallen till höger ingår alla resurstyper, och kan visa felaktigt täckningsgrad (välj ej denna).</a:t>
            </a:r>
          </a:p>
        </p:txBody>
      </p:sp>
      <p:sp>
        <p:nvSpPr>
          <p:cNvPr id="61" name="textruta 60">
            <a:extLst>
              <a:ext uri="{FF2B5EF4-FFF2-40B4-BE49-F238E27FC236}">
                <a16:creationId xmlns:a16="http://schemas.microsoft.com/office/drawing/2014/main" id="{E936DDA3-D523-0121-E1F6-4B1715EBCCF3}"/>
              </a:ext>
            </a:extLst>
          </p:cNvPr>
          <p:cNvSpPr txBox="1"/>
          <p:nvPr/>
        </p:nvSpPr>
        <p:spPr>
          <a:xfrm>
            <a:off x="404856" y="5311918"/>
            <a:ext cx="4417650"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Kalkylen MÅSTE vara en anbudskalkyl (</a:t>
            </a:r>
            <a:r>
              <a:rPr kumimoji="0" lang="sv-SE" sz="1600" b="1" i="0" u="none" strike="noStrike" kern="1200" cap="none" spc="0" normalizeH="0" baseline="0" noProof="0">
                <a:ln>
                  <a:noFill/>
                </a:ln>
                <a:solidFill>
                  <a:srgbClr val="FFC000"/>
                </a:solidFill>
                <a:effectLst/>
                <a:uLnTx/>
                <a:uFillTx/>
                <a:latin typeface="Calibri"/>
                <a:ea typeface="+mn-ea"/>
                <a:cs typeface="+mn-cs"/>
              </a:rPr>
              <a:t>Gul</a:t>
            </a:r>
            <a:r>
              <a:rPr kumimoji="0" lang="sv-SE" sz="1600" b="0" i="0" u="none" strike="noStrike" kern="1200" cap="none" spc="0" normalizeH="0" baseline="0" noProof="0">
                <a:ln>
                  <a:noFill/>
                </a:ln>
                <a:solidFill>
                  <a:prstClr val="black"/>
                </a:solidFill>
                <a:effectLst/>
                <a:uLnTx/>
                <a:uFillTx/>
                <a:latin typeface="Calibri"/>
                <a:ea typeface="+mn-ea"/>
                <a:cs typeface="+mn-cs"/>
              </a:rPr>
              <a:t>) för att klimatberäkningen skall kunna genomföras. Blå färg indikerar en produktionskalkyl och är låst för klimatberäkning.</a:t>
            </a:r>
          </a:p>
        </p:txBody>
      </p:sp>
      <p:grpSp>
        <p:nvGrpSpPr>
          <p:cNvPr id="5" name="Grupp 4">
            <a:extLst>
              <a:ext uri="{FF2B5EF4-FFF2-40B4-BE49-F238E27FC236}">
                <a16:creationId xmlns:a16="http://schemas.microsoft.com/office/drawing/2014/main" id="{F2589042-7B70-4F65-3A56-C7F061F8982C}"/>
              </a:ext>
            </a:extLst>
          </p:cNvPr>
          <p:cNvGrpSpPr/>
          <p:nvPr/>
        </p:nvGrpSpPr>
        <p:grpSpPr>
          <a:xfrm>
            <a:off x="888455" y="4631738"/>
            <a:ext cx="2926929" cy="680178"/>
            <a:chOff x="634652" y="4238432"/>
            <a:chExt cx="3300276" cy="967928"/>
          </a:xfrm>
        </p:grpSpPr>
        <p:cxnSp>
          <p:nvCxnSpPr>
            <p:cNvPr id="29" name="Rak pilkoppling 28">
              <a:extLst>
                <a:ext uri="{FF2B5EF4-FFF2-40B4-BE49-F238E27FC236}">
                  <a16:creationId xmlns:a16="http://schemas.microsoft.com/office/drawing/2014/main" id="{D35C9CF0-25FE-AD6E-F34B-1F7246053EE4}"/>
                </a:ext>
              </a:extLst>
            </p:cNvPr>
            <p:cNvCxnSpPr>
              <a:cxnSpLocks/>
            </p:cNvCxnSpPr>
            <p:nvPr/>
          </p:nvCxnSpPr>
          <p:spPr>
            <a:xfrm>
              <a:off x="3934928" y="4556521"/>
              <a:ext cx="0" cy="649839"/>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pic>
          <p:nvPicPr>
            <p:cNvPr id="55" name="Bildobjekt 54">
              <a:extLst>
                <a:ext uri="{FF2B5EF4-FFF2-40B4-BE49-F238E27FC236}">
                  <a16:creationId xmlns:a16="http://schemas.microsoft.com/office/drawing/2014/main" id="{327C0DF0-5B67-B4E6-6E9F-57B071BEAEC8}"/>
                </a:ext>
              </a:extLst>
            </p:cNvPr>
            <p:cNvPicPr>
              <a:picLocks noChangeAspect="1"/>
            </p:cNvPicPr>
            <p:nvPr/>
          </p:nvPicPr>
          <p:blipFill>
            <a:blip r:embed="rId3"/>
            <a:stretch>
              <a:fillRect/>
            </a:stretch>
          </p:blipFill>
          <p:spPr>
            <a:xfrm>
              <a:off x="730268" y="4278587"/>
              <a:ext cx="885487" cy="664116"/>
            </a:xfrm>
            <a:prstGeom prst="rect">
              <a:avLst/>
            </a:prstGeom>
          </p:spPr>
        </p:pic>
        <p:sp>
          <p:nvSpPr>
            <p:cNvPr id="65" name="Rektangel 64">
              <a:extLst>
                <a:ext uri="{FF2B5EF4-FFF2-40B4-BE49-F238E27FC236}">
                  <a16:creationId xmlns:a16="http://schemas.microsoft.com/office/drawing/2014/main" id="{B02E6201-1B77-B67B-0DBC-EE91AE8C9782}"/>
                </a:ext>
              </a:extLst>
            </p:cNvPr>
            <p:cNvSpPr/>
            <p:nvPr/>
          </p:nvSpPr>
          <p:spPr>
            <a:xfrm>
              <a:off x="634652" y="4238432"/>
              <a:ext cx="1082937" cy="794178"/>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68" name="Rak koppling 67">
              <a:extLst>
                <a:ext uri="{FF2B5EF4-FFF2-40B4-BE49-F238E27FC236}">
                  <a16:creationId xmlns:a16="http://schemas.microsoft.com/office/drawing/2014/main" id="{A16D70A5-6E2F-FDB5-3BA8-710EB9CBAFD9}"/>
                </a:ext>
              </a:extLst>
            </p:cNvPr>
            <p:cNvCxnSpPr>
              <a:cxnSpLocks/>
            </p:cNvCxnSpPr>
            <p:nvPr/>
          </p:nvCxnSpPr>
          <p:spPr>
            <a:xfrm>
              <a:off x="1717589" y="4556521"/>
              <a:ext cx="2217339" cy="0"/>
            </a:xfrm>
            <a:prstGeom prst="line">
              <a:avLst/>
            </a:prstGeom>
            <a:ln w="12700"/>
          </p:spPr>
          <p:style>
            <a:lnRef idx="1">
              <a:schemeClr val="accent2"/>
            </a:lnRef>
            <a:fillRef idx="0">
              <a:schemeClr val="accent2"/>
            </a:fillRef>
            <a:effectRef idx="0">
              <a:schemeClr val="accent2"/>
            </a:effectRef>
            <a:fontRef idx="minor">
              <a:schemeClr val="tx1"/>
            </a:fontRef>
          </p:style>
        </p:cxnSp>
      </p:grpSp>
      <p:sp>
        <p:nvSpPr>
          <p:cNvPr id="2" name="Rubrik 7">
            <a:extLst>
              <a:ext uri="{FF2B5EF4-FFF2-40B4-BE49-F238E27FC236}">
                <a16:creationId xmlns:a16="http://schemas.microsoft.com/office/drawing/2014/main" id="{A4B5163F-AAF2-FFDF-79AD-510428D909E0}"/>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Välj rätt mall vid uppstart av ny kalkyl - rätt slutsida</a:t>
            </a:r>
          </a:p>
        </p:txBody>
      </p:sp>
      <p:grpSp>
        <p:nvGrpSpPr>
          <p:cNvPr id="17" name="Grupp 16">
            <a:extLst>
              <a:ext uri="{FF2B5EF4-FFF2-40B4-BE49-F238E27FC236}">
                <a16:creationId xmlns:a16="http://schemas.microsoft.com/office/drawing/2014/main" id="{4793A522-92BE-4C92-B0B6-CAAD0AEFFB6E}"/>
              </a:ext>
            </a:extLst>
          </p:cNvPr>
          <p:cNvGrpSpPr/>
          <p:nvPr/>
        </p:nvGrpSpPr>
        <p:grpSpPr>
          <a:xfrm>
            <a:off x="631853" y="1269932"/>
            <a:ext cx="3234461" cy="3285997"/>
            <a:chOff x="631853" y="863532"/>
            <a:chExt cx="3234461" cy="3285997"/>
          </a:xfrm>
        </p:grpSpPr>
        <p:grpSp>
          <p:nvGrpSpPr>
            <p:cNvPr id="18" name="Grupp 17">
              <a:extLst>
                <a:ext uri="{FF2B5EF4-FFF2-40B4-BE49-F238E27FC236}">
                  <a16:creationId xmlns:a16="http://schemas.microsoft.com/office/drawing/2014/main" id="{13209729-A21B-30A4-B708-3DBEF38FE52E}"/>
                </a:ext>
              </a:extLst>
            </p:cNvPr>
            <p:cNvGrpSpPr/>
            <p:nvPr/>
          </p:nvGrpSpPr>
          <p:grpSpPr>
            <a:xfrm>
              <a:off x="631853" y="863532"/>
              <a:ext cx="3234461" cy="3285997"/>
              <a:chOff x="892381" y="917383"/>
              <a:chExt cx="3363932" cy="3550849"/>
            </a:xfrm>
          </p:grpSpPr>
          <p:pic>
            <p:nvPicPr>
              <p:cNvPr id="7" name="Bildobjekt 6">
                <a:extLst>
                  <a:ext uri="{FF2B5EF4-FFF2-40B4-BE49-F238E27FC236}">
                    <a16:creationId xmlns:a16="http://schemas.microsoft.com/office/drawing/2014/main" id="{BFF8B4D4-9770-05EC-1558-616459B1BFBE}"/>
                  </a:ext>
                </a:extLst>
              </p:cNvPr>
              <p:cNvPicPr>
                <a:picLocks noChangeAspect="1"/>
              </p:cNvPicPr>
              <p:nvPr/>
            </p:nvPicPr>
            <p:blipFill>
              <a:blip r:embed="rId4"/>
              <a:srcRect l="4194"/>
              <a:stretch/>
            </p:blipFill>
            <p:spPr>
              <a:xfrm>
                <a:off x="892381" y="917383"/>
                <a:ext cx="3363932" cy="3550849"/>
              </a:xfrm>
              <a:prstGeom prst="rect">
                <a:avLst/>
              </a:prstGeom>
              <a:ln>
                <a:solidFill>
                  <a:srgbClr val="00B0F0"/>
                </a:solidFill>
              </a:ln>
            </p:spPr>
          </p:pic>
          <p:sp>
            <p:nvSpPr>
              <p:cNvPr id="12" name="Rektangel 11">
                <a:extLst>
                  <a:ext uri="{FF2B5EF4-FFF2-40B4-BE49-F238E27FC236}">
                    <a16:creationId xmlns:a16="http://schemas.microsoft.com/office/drawing/2014/main" id="{C3476B22-3031-91E3-B4DD-BD5D03F386D1}"/>
                  </a:ext>
                </a:extLst>
              </p:cNvPr>
              <p:cNvSpPr/>
              <p:nvPr/>
            </p:nvSpPr>
            <p:spPr>
              <a:xfrm>
                <a:off x="1078091" y="3774332"/>
                <a:ext cx="1788326" cy="693900"/>
              </a:xfrm>
              <a:prstGeom prst="rect">
                <a:avLst/>
              </a:prstGeom>
              <a:noFill/>
              <a:ln w="127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4" name="Rektangel: rundade hörn 13">
              <a:extLst>
                <a:ext uri="{FF2B5EF4-FFF2-40B4-BE49-F238E27FC236}">
                  <a16:creationId xmlns:a16="http://schemas.microsoft.com/office/drawing/2014/main" id="{DB73E3C1-E042-03A3-86C7-98A7BCF31CE2}"/>
                </a:ext>
              </a:extLst>
            </p:cNvPr>
            <p:cNvSpPr/>
            <p:nvPr/>
          </p:nvSpPr>
          <p:spPr>
            <a:xfrm>
              <a:off x="888455" y="1427456"/>
              <a:ext cx="695076" cy="4571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450" b="0" i="0" u="none" strike="noStrike" kern="1200" cap="none" spc="0" normalizeH="0" baseline="0" noProof="0">
                  <a:ln>
                    <a:noFill/>
                  </a:ln>
                  <a:solidFill>
                    <a:prstClr val="black"/>
                  </a:solidFill>
                  <a:effectLst/>
                  <a:uLnTx/>
                  <a:uFillTx/>
                  <a:latin typeface="Calibri"/>
                  <a:ea typeface="+mn-ea"/>
                  <a:cs typeface="+mn-cs"/>
                </a:rPr>
                <a:t>Gyllenstjärnan 32</a:t>
              </a:r>
            </a:p>
          </p:txBody>
        </p:sp>
      </p:grpSp>
      <p:grpSp>
        <p:nvGrpSpPr>
          <p:cNvPr id="21" name="Grupp 20">
            <a:extLst>
              <a:ext uri="{FF2B5EF4-FFF2-40B4-BE49-F238E27FC236}">
                <a16:creationId xmlns:a16="http://schemas.microsoft.com/office/drawing/2014/main" id="{D83B535F-DD26-4A93-9720-7406D9E98584}"/>
              </a:ext>
            </a:extLst>
          </p:cNvPr>
          <p:cNvGrpSpPr/>
          <p:nvPr/>
        </p:nvGrpSpPr>
        <p:grpSpPr>
          <a:xfrm>
            <a:off x="4997765" y="1301478"/>
            <a:ext cx="3568719" cy="3137907"/>
            <a:chOff x="4997765" y="895078"/>
            <a:chExt cx="3568719" cy="3137907"/>
          </a:xfrm>
        </p:grpSpPr>
        <p:grpSp>
          <p:nvGrpSpPr>
            <p:cNvPr id="20" name="Grupp 19">
              <a:extLst>
                <a:ext uri="{FF2B5EF4-FFF2-40B4-BE49-F238E27FC236}">
                  <a16:creationId xmlns:a16="http://schemas.microsoft.com/office/drawing/2014/main" id="{BEE40336-4205-8975-B1A0-0F59BE83E024}"/>
                </a:ext>
              </a:extLst>
            </p:cNvPr>
            <p:cNvGrpSpPr/>
            <p:nvPr/>
          </p:nvGrpSpPr>
          <p:grpSpPr>
            <a:xfrm>
              <a:off x="4997765" y="895078"/>
              <a:ext cx="3568719" cy="3137907"/>
              <a:chOff x="4652410" y="913687"/>
              <a:chExt cx="3916165" cy="3554546"/>
            </a:xfrm>
          </p:grpSpPr>
          <p:pic>
            <p:nvPicPr>
              <p:cNvPr id="11" name="Bildobjekt 10">
                <a:extLst>
                  <a:ext uri="{FF2B5EF4-FFF2-40B4-BE49-F238E27FC236}">
                    <a16:creationId xmlns:a16="http://schemas.microsoft.com/office/drawing/2014/main" id="{307A930F-1814-5652-EC43-5141F1438F4D}"/>
                  </a:ext>
                </a:extLst>
              </p:cNvPr>
              <p:cNvPicPr>
                <a:picLocks noChangeAspect="1"/>
              </p:cNvPicPr>
              <p:nvPr/>
            </p:nvPicPr>
            <p:blipFill>
              <a:blip r:embed="rId5"/>
              <a:stretch>
                <a:fillRect/>
              </a:stretch>
            </p:blipFill>
            <p:spPr>
              <a:xfrm>
                <a:off x="4652410" y="913687"/>
                <a:ext cx="3916165" cy="3554546"/>
              </a:xfrm>
              <a:prstGeom prst="rect">
                <a:avLst/>
              </a:prstGeom>
              <a:ln>
                <a:solidFill>
                  <a:srgbClr val="00B0F0"/>
                </a:solidFill>
              </a:ln>
            </p:spPr>
          </p:pic>
          <p:sp>
            <p:nvSpPr>
              <p:cNvPr id="13" name="Rektangel 12">
                <a:extLst>
                  <a:ext uri="{FF2B5EF4-FFF2-40B4-BE49-F238E27FC236}">
                    <a16:creationId xmlns:a16="http://schemas.microsoft.com/office/drawing/2014/main" id="{FDE39FD4-7F9D-40B3-9BF9-800EF3F55D97}"/>
                  </a:ext>
                </a:extLst>
              </p:cNvPr>
              <p:cNvSpPr/>
              <p:nvPr/>
            </p:nvSpPr>
            <p:spPr>
              <a:xfrm>
                <a:off x="4852368" y="3971325"/>
                <a:ext cx="1904982" cy="496908"/>
              </a:xfrm>
              <a:prstGeom prst="rect">
                <a:avLst/>
              </a:prstGeom>
              <a:noFill/>
              <a:ln w="127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9" name="Rektangel: rundade hörn 18">
              <a:extLst>
                <a:ext uri="{FF2B5EF4-FFF2-40B4-BE49-F238E27FC236}">
                  <a16:creationId xmlns:a16="http://schemas.microsoft.com/office/drawing/2014/main" id="{B8B0E7FE-C6FF-6797-D57D-6F861F29A191}"/>
                </a:ext>
              </a:extLst>
            </p:cNvPr>
            <p:cNvSpPr/>
            <p:nvPr/>
          </p:nvSpPr>
          <p:spPr>
            <a:xfrm>
              <a:off x="5243761" y="1427456"/>
              <a:ext cx="695076" cy="6417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450" b="0" i="0" u="none" strike="noStrike" kern="1200" cap="none" spc="0" normalizeH="0" baseline="0" noProof="0">
                  <a:ln>
                    <a:noFill/>
                  </a:ln>
                  <a:solidFill>
                    <a:prstClr val="black"/>
                  </a:solidFill>
                  <a:effectLst/>
                  <a:uLnTx/>
                  <a:uFillTx/>
                  <a:latin typeface="Calibri"/>
                  <a:ea typeface="+mn-ea"/>
                  <a:cs typeface="+mn-cs"/>
                </a:rPr>
                <a:t>Gyllenstjärnan 32</a:t>
              </a:r>
            </a:p>
          </p:txBody>
        </p:sp>
      </p:grpSp>
      <p:sp>
        <p:nvSpPr>
          <p:cNvPr id="3" name="Rektangel 2">
            <a:extLst>
              <a:ext uri="{FF2B5EF4-FFF2-40B4-BE49-F238E27FC236}">
                <a16:creationId xmlns:a16="http://schemas.microsoft.com/office/drawing/2014/main" id="{31289867-5BE6-9EAB-2CA9-ECD53C545A94}"/>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ruta 7">
            <a:extLst>
              <a:ext uri="{FF2B5EF4-FFF2-40B4-BE49-F238E27FC236}">
                <a16:creationId xmlns:a16="http://schemas.microsoft.com/office/drawing/2014/main" id="{294CE9C9-7B7A-15F1-BD1D-B35661948161}"/>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BF5C78E6-E7AD-E5C7-F278-5E26A67759B6}"/>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5F67BB3C-F63B-52FA-E7EA-F276E45E7854}"/>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0043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8A155-89CC-FA5E-76C6-68275EF41656}"/>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928F6F76-7E1F-FEED-B3B4-AD42CC61C6E2}"/>
              </a:ext>
            </a:extLst>
          </p:cNvPr>
          <p:cNvSpPr>
            <a:spLocks noGrp="1"/>
          </p:cNvSpPr>
          <p:nvPr>
            <p:ph type="ctrTitle"/>
          </p:nvPr>
        </p:nvSpPr>
        <p:spPr>
          <a:xfrm>
            <a:off x="527381" y="217917"/>
            <a:ext cx="9359919" cy="699466"/>
          </a:xfrm>
        </p:spPr>
        <p:txBody>
          <a:bodyPr/>
          <a:lstStyle/>
          <a:p>
            <a:r>
              <a:rPr lang="sv-SE"/>
              <a:t>Val av arbetssätt och upplägg (Alt 1 eller Alt 2)</a:t>
            </a:r>
          </a:p>
        </p:txBody>
      </p:sp>
      <p:sp>
        <p:nvSpPr>
          <p:cNvPr id="20" name="textruta 19">
            <a:extLst>
              <a:ext uri="{FF2B5EF4-FFF2-40B4-BE49-F238E27FC236}">
                <a16:creationId xmlns:a16="http://schemas.microsoft.com/office/drawing/2014/main" id="{68F1A0AE-865D-A7D7-9062-4E2A9B683E54}"/>
              </a:ext>
            </a:extLst>
          </p:cNvPr>
          <p:cNvSpPr txBox="1"/>
          <p:nvPr/>
        </p:nvSpPr>
        <p:spPr>
          <a:xfrm>
            <a:off x="4352331" y="3612619"/>
            <a:ext cx="7763470" cy="1077218"/>
          </a:xfrm>
          <a:prstGeom prst="rect">
            <a:avLst/>
          </a:prstGeom>
          <a:noFill/>
          <a:ln w="28575">
            <a:solidFill>
              <a:srgbClr val="00B0F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Alt.2 Räkna både netto- och offertposterna i </a:t>
            </a:r>
            <a:r>
              <a:rPr kumimoji="0" lang="sv-SE" sz="1600" b="0" i="0" u="none" strike="noStrike" kern="1200" cap="none" spc="0" normalizeH="0" baseline="0" noProof="0" err="1">
                <a:ln>
                  <a:noFill/>
                </a:ln>
                <a:solidFill>
                  <a:prstClr val="black"/>
                </a:solidFill>
                <a:effectLst/>
                <a:uLnTx/>
                <a:uFillTx/>
                <a:latin typeface="Calibri"/>
                <a:ea typeface="+mn-ea"/>
                <a:cs typeface="+mn-cs"/>
              </a:rPr>
              <a:t>nettokalkyl</a:t>
            </a:r>
            <a:r>
              <a:rPr kumimoji="0" lang="sv-SE" sz="1600" b="0" i="0" u="none" strike="noStrike" kern="1200" cap="none" spc="0" normalizeH="0" baseline="0" noProof="0">
                <a:ln>
                  <a:noFill/>
                </a:ln>
                <a:solidFill>
                  <a:prstClr val="black"/>
                </a:solidFill>
                <a:effectLst/>
                <a:uLnTx/>
                <a:uFillTx/>
                <a:latin typeface="Calibri"/>
                <a:ea typeface="+mn-ea"/>
                <a:cs typeface="+mn-cs"/>
              </a:rPr>
              <a:t>. Kopiera offertposterna dit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Fördel: Bättre översikt över både kostnad och klimatutsläpp (allt i netto)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Nackdel: Kopierade poster kan vara sammanlänkande, ytterst försiktig. Kostnader måste antingen nollas vid förflyttning från offert till netto eller avaktiveras i offertkalkylen.</a:t>
            </a:r>
          </a:p>
        </p:txBody>
      </p:sp>
      <p:sp>
        <p:nvSpPr>
          <p:cNvPr id="28" name="textruta 27">
            <a:extLst>
              <a:ext uri="{FF2B5EF4-FFF2-40B4-BE49-F238E27FC236}">
                <a16:creationId xmlns:a16="http://schemas.microsoft.com/office/drawing/2014/main" id="{07811689-B278-60CD-F892-7412DE1BADE1}"/>
              </a:ext>
            </a:extLst>
          </p:cNvPr>
          <p:cNvSpPr txBox="1"/>
          <p:nvPr/>
        </p:nvSpPr>
        <p:spPr>
          <a:xfrm>
            <a:off x="6303092" y="2072966"/>
            <a:ext cx="5536061" cy="1323439"/>
          </a:xfrm>
          <a:prstGeom prst="rect">
            <a:avLst/>
          </a:prstGeom>
          <a:noFill/>
          <a:ln w="28575">
            <a:solidFill>
              <a:srgbClr val="00B0F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Alt.1 Räkna netto- och offertposterna separat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Fördel: Slipper överföra offert posterna till netto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Nackdel: Begränsad överblick eftersom den totala CO2e-mängden inte framgår direkt i </a:t>
            </a:r>
            <a:r>
              <a:rPr kumimoji="0" lang="sv-SE" sz="1600" b="0" i="0" u="none" strike="noStrike" kern="1200" cap="none" spc="0" normalizeH="0" baseline="0" noProof="0" dirty="0" err="1">
                <a:ln>
                  <a:noFill/>
                </a:ln>
                <a:solidFill>
                  <a:prstClr val="black"/>
                </a:solidFill>
                <a:effectLst/>
                <a:uLnTx/>
                <a:uFillTx/>
                <a:latin typeface="Calibri"/>
                <a:ea typeface="+mn-ea"/>
                <a:cs typeface="+mn-cs"/>
              </a:rPr>
              <a:t>nettokalkylen</a:t>
            </a:r>
            <a:r>
              <a:rPr kumimoji="0" lang="sv-SE" sz="1600" b="0" i="0" u="none" strike="noStrike" kern="1200" cap="none" spc="0" normalizeH="0" baseline="0" noProof="0" dirty="0">
                <a:ln>
                  <a:noFill/>
                </a:ln>
                <a:solidFill>
                  <a:prstClr val="black"/>
                </a:solidFill>
                <a:effectLst/>
                <a:uLnTx/>
                <a:uFillTx/>
                <a:latin typeface="Calibri"/>
                <a:ea typeface="+mn-ea"/>
                <a:cs typeface="+mn-cs"/>
              </a:rPr>
              <a:t>, då CO2e även ingår i offertposterna. Den totala CO2e redovisas på slutsidan</a:t>
            </a:r>
          </a:p>
        </p:txBody>
      </p:sp>
      <p:sp>
        <p:nvSpPr>
          <p:cNvPr id="13" name="textruta 12">
            <a:extLst>
              <a:ext uri="{FF2B5EF4-FFF2-40B4-BE49-F238E27FC236}">
                <a16:creationId xmlns:a16="http://schemas.microsoft.com/office/drawing/2014/main" id="{A4B7F49A-CDD7-AF4D-68B5-D728D34BDBB4}"/>
              </a:ext>
            </a:extLst>
          </p:cNvPr>
          <p:cNvSpPr txBox="1"/>
          <p:nvPr/>
        </p:nvSpPr>
        <p:spPr>
          <a:xfrm>
            <a:off x="4352331" y="4923948"/>
            <a:ext cx="7389208" cy="1323439"/>
          </a:xfrm>
          <a:prstGeom prst="rect">
            <a:avLst/>
          </a:prstGeom>
          <a:noFill/>
          <a:ln w="28575">
            <a:solidFill>
              <a:srgbClr val="00B050"/>
            </a:solidFill>
          </a:ln>
        </p:spPr>
        <p:txBody>
          <a:bodyPr wrap="square">
            <a:spAutoFit/>
          </a:bodyPr>
          <a:lstStyle/>
          <a:p>
            <a:pPr marL="0" marR="0" lvl="0" indent="-114308"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För enhetlighetens skull kan grupperna namnges på följande sätt: Olika scenarier </a:t>
            </a:r>
          </a:p>
          <a:p>
            <a:pPr marL="171442"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srgbClr val="5B9BD5"/>
                </a:solidFill>
                <a:effectLst/>
                <a:uLnTx/>
                <a:uFillTx/>
                <a:latin typeface="Calibri"/>
                <a:ea typeface="+mn-ea"/>
                <a:cs typeface="+mn-cs"/>
              </a:rPr>
              <a:t>Traditionell</a:t>
            </a:r>
            <a:r>
              <a:rPr kumimoji="0" lang="sv-SE" sz="1600" b="0" i="0" u="none" strike="noStrike" kern="1200" cap="none" spc="0" normalizeH="0" baseline="0" noProof="0">
                <a:ln>
                  <a:noFill/>
                </a:ln>
                <a:solidFill>
                  <a:prstClr val="black"/>
                </a:solidFill>
                <a:effectLst/>
                <a:uLnTx/>
                <a:uFillTx/>
                <a:latin typeface="Calibri"/>
                <a:ea typeface="+mn-ea"/>
                <a:cs typeface="+mn-cs"/>
              </a:rPr>
              <a:t> &amp; </a:t>
            </a:r>
            <a:r>
              <a:rPr kumimoji="0" lang="sv-SE" sz="1600" b="0" i="0" u="none" strike="noStrike" kern="1200" cap="none" spc="0" normalizeH="0" baseline="0" noProof="0">
                <a:ln>
                  <a:noFill/>
                </a:ln>
                <a:solidFill>
                  <a:srgbClr val="70AD47"/>
                </a:solidFill>
                <a:effectLst/>
                <a:uLnTx/>
                <a:uFillTx/>
                <a:latin typeface="Calibri"/>
                <a:ea typeface="+mn-ea"/>
                <a:cs typeface="+mn-cs"/>
              </a:rPr>
              <a:t>FFU</a:t>
            </a:r>
            <a:r>
              <a:rPr kumimoji="0" lang="sv-SE" sz="1600" b="0" i="0" u="none" strike="noStrike" kern="1200" cap="none" spc="0" normalizeH="0" baseline="0" noProof="0">
                <a:ln>
                  <a:noFill/>
                </a:ln>
                <a:solidFill>
                  <a:prstClr val="black"/>
                </a:solidFill>
                <a:effectLst/>
                <a:uLnTx/>
                <a:uFillTx/>
                <a:latin typeface="Calibri"/>
                <a:ea typeface="+mn-ea"/>
                <a:cs typeface="+mn-cs"/>
              </a:rPr>
              <a:t>: Används för att beräkna procentuell förbättring jämfört med traditionellt bygge (2015–2020).</a:t>
            </a:r>
          </a:p>
          <a:p>
            <a:pPr marL="171442"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srgbClr val="5B9BD5"/>
                </a:solidFill>
                <a:effectLst/>
                <a:uLnTx/>
                <a:uFillTx/>
                <a:latin typeface="Calibri"/>
                <a:ea typeface="+mn-ea"/>
                <a:cs typeface="+mn-cs"/>
              </a:rPr>
              <a:t>FFU </a:t>
            </a:r>
            <a:r>
              <a:rPr kumimoji="0" lang="sv-SE" sz="1600" b="0" i="0" u="none" strike="noStrike" kern="1200" cap="none" spc="0" normalizeH="0" baseline="0" noProof="0">
                <a:ln>
                  <a:noFill/>
                </a:ln>
                <a:solidFill>
                  <a:prstClr val="black"/>
                </a:solidFill>
                <a:effectLst/>
                <a:uLnTx/>
                <a:uFillTx/>
                <a:latin typeface="Calibri"/>
                <a:ea typeface="+mn-ea"/>
                <a:cs typeface="+mn-cs"/>
              </a:rPr>
              <a:t>&amp; </a:t>
            </a:r>
            <a:r>
              <a:rPr kumimoji="0" lang="sv-SE" sz="1600" b="0" i="0" u="none" strike="noStrike" kern="1200" cap="none" spc="0" normalizeH="0" baseline="0" noProof="0">
                <a:ln>
                  <a:noFill/>
                </a:ln>
                <a:solidFill>
                  <a:srgbClr val="70AD47"/>
                </a:solidFill>
                <a:effectLst/>
                <a:uLnTx/>
                <a:uFillTx/>
                <a:latin typeface="Calibri"/>
                <a:ea typeface="+mn-ea"/>
                <a:cs typeface="+mn-cs"/>
              </a:rPr>
              <a:t>Klimatförbättrat</a:t>
            </a:r>
            <a:r>
              <a:rPr kumimoji="0" lang="sv-SE" sz="1600" b="0" i="0" u="none" strike="noStrike" kern="1200" cap="none" spc="0" normalizeH="0" baseline="0" noProof="0">
                <a:ln>
                  <a:noFill/>
                </a:ln>
                <a:solidFill>
                  <a:prstClr val="black"/>
                </a:solidFill>
                <a:effectLst/>
                <a:uLnTx/>
                <a:uFillTx/>
                <a:latin typeface="Calibri"/>
                <a:ea typeface="+mn-ea"/>
                <a:cs typeface="+mn-cs"/>
              </a:rPr>
              <a:t>: Används om kunden inte har använt eller vill använda klimatsmarta material, men en % förbättring ska ändå beräknas.</a:t>
            </a:r>
          </a:p>
        </p:txBody>
      </p:sp>
      <p:grpSp>
        <p:nvGrpSpPr>
          <p:cNvPr id="40" name="Grupp 39">
            <a:extLst>
              <a:ext uri="{FF2B5EF4-FFF2-40B4-BE49-F238E27FC236}">
                <a16:creationId xmlns:a16="http://schemas.microsoft.com/office/drawing/2014/main" id="{BAC9FEAB-66E6-8BBB-DBF5-AB1287ED9D6B}"/>
              </a:ext>
            </a:extLst>
          </p:cNvPr>
          <p:cNvGrpSpPr/>
          <p:nvPr/>
        </p:nvGrpSpPr>
        <p:grpSpPr>
          <a:xfrm>
            <a:off x="470065" y="3429000"/>
            <a:ext cx="3752813" cy="3071075"/>
            <a:chOff x="470065" y="3429000"/>
            <a:chExt cx="3752813" cy="3071075"/>
          </a:xfrm>
        </p:grpSpPr>
        <p:grpSp>
          <p:nvGrpSpPr>
            <p:cNvPr id="30" name="Grupp 29">
              <a:extLst>
                <a:ext uri="{FF2B5EF4-FFF2-40B4-BE49-F238E27FC236}">
                  <a16:creationId xmlns:a16="http://schemas.microsoft.com/office/drawing/2014/main" id="{0292B235-C13F-29E0-76F6-7C72F926F0C8}"/>
                </a:ext>
              </a:extLst>
            </p:cNvPr>
            <p:cNvGrpSpPr/>
            <p:nvPr/>
          </p:nvGrpSpPr>
          <p:grpSpPr>
            <a:xfrm>
              <a:off x="470065" y="3429000"/>
              <a:ext cx="3752813" cy="3071075"/>
              <a:chOff x="470065" y="3429000"/>
              <a:chExt cx="3752813" cy="3071075"/>
            </a:xfrm>
          </p:grpSpPr>
          <p:grpSp>
            <p:nvGrpSpPr>
              <p:cNvPr id="57" name="Grupp 56">
                <a:extLst>
                  <a:ext uri="{FF2B5EF4-FFF2-40B4-BE49-F238E27FC236}">
                    <a16:creationId xmlns:a16="http://schemas.microsoft.com/office/drawing/2014/main" id="{C9022F6B-143C-42AF-D0FB-3004A0217287}"/>
                  </a:ext>
                </a:extLst>
              </p:cNvPr>
              <p:cNvGrpSpPr/>
              <p:nvPr/>
            </p:nvGrpSpPr>
            <p:grpSpPr>
              <a:xfrm>
                <a:off x="470065" y="3429000"/>
                <a:ext cx="3752813" cy="3071075"/>
                <a:chOff x="504175" y="894869"/>
                <a:chExt cx="4438698" cy="3921603"/>
              </a:xfrm>
            </p:grpSpPr>
            <p:pic>
              <p:nvPicPr>
                <p:cNvPr id="31" name="Bildobjekt 30">
                  <a:extLst>
                    <a:ext uri="{FF2B5EF4-FFF2-40B4-BE49-F238E27FC236}">
                      <a16:creationId xmlns:a16="http://schemas.microsoft.com/office/drawing/2014/main" id="{7BBFEF80-02E7-D165-2196-31F88D564755}"/>
                    </a:ext>
                  </a:extLst>
                </p:cNvPr>
                <p:cNvPicPr>
                  <a:picLocks noChangeAspect="1"/>
                </p:cNvPicPr>
                <p:nvPr/>
              </p:nvPicPr>
              <p:blipFill>
                <a:blip r:embed="rId3"/>
                <a:stretch>
                  <a:fillRect/>
                </a:stretch>
              </p:blipFill>
              <p:spPr>
                <a:xfrm>
                  <a:off x="504175" y="894869"/>
                  <a:ext cx="3914686" cy="3921603"/>
                </a:xfrm>
                <a:prstGeom prst="rect">
                  <a:avLst/>
                </a:prstGeom>
              </p:spPr>
            </p:pic>
            <p:sp>
              <p:nvSpPr>
                <p:cNvPr id="33" name="Rektangel 32">
                  <a:extLst>
                    <a:ext uri="{FF2B5EF4-FFF2-40B4-BE49-F238E27FC236}">
                      <a16:creationId xmlns:a16="http://schemas.microsoft.com/office/drawing/2014/main" id="{CF956BD9-D6FE-5F67-7357-7E98CBF34B90}"/>
                    </a:ext>
                  </a:extLst>
                </p:cNvPr>
                <p:cNvSpPr/>
                <p:nvPr/>
              </p:nvSpPr>
              <p:spPr>
                <a:xfrm>
                  <a:off x="2427373" y="2643963"/>
                  <a:ext cx="1521373" cy="400329"/>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ktangel 33">
                  <a:extLst>
                    <a:ext uri="{FF2B5EF4-FFF2-40B4-BE49-F238E27FC236}">
                      <a16:creationId xmlns:a16="http://schemas.microsoft.com/office/drawing/2014/main" id="{C0123419-20C7-57A1-BB53-C2C2557EB1D0}"/>
                    </a:ext>
                  </a:extLst>
                </p:cNvPr>
                <p:cNvSpPr/>
                <p:nvPr/>
              </p:nvSpPr>
              <p:spPr>
                <a:xfrm>
                  <a:off x="2427373" y="4308750"/>
                  <a:ext cx="1521373" cy="400329"/>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7" name="Rak koppling 36">
                  <a:extLst>
                    <a:ext uri="{FF2B5EF4-FFF2-40B4-BE49-F238E27FC236}">
                      <a16:creationId xmlns:a16="http://schemas.microsoft.com/office/drawing/2014/main" id="{2F0B280C-CB43-1F76-840F-B4FDB32CCD0B}"/>
                    </a:ext>
                  </a:extLst>
                </p:cNvPr>
                <p:cNvCxnSpPr>
                  <a:cxnSpLocks/>
                </p:cNvCxnSpPr>
                <p:nvPr/>
              </p:nvCxnSpPr>
              <p:spPr>
                <a:xfrm flipH="1" flipV="1">
                  <a:off x="4504740" y="1340833"/>
                  <a:ext cx="20849" cy="3200191"/>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3" name="Rak koppling 42">
                  <a:extLst>
                    <a:ext uri="{FF2B5EF4-FFF2-40B4-BE49-F238E27FC236}">
                      <a16:creationId xmlns:a16="http://schemas.microsoft.com/office/drawing/2014/main" id="{132F5691-2B63-F927-6802-EEAA0198D1B2}"/>
                    </a:ext>
                  </a:extLst>
                </p:cNvPr>
                <p:cNvCxnSpPr>
                  <a:cxnSpLocks/>
                </p:cNvCxnSpPr>
                <p:nvPr/>
              </p:nvCxnSpPr>
              <p:spPr>
                <a:xfrm>
                  <a:off x="3948746" y="2885828"/>
                  <a:ext cx="576842"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51" name="Rak koppling 50">
                  <a:extLst>
                    <a:ext uri="{FF2B5EF4-FFF2-40B4-BE49-F238E27FC236}">
                      <a16:creationId xmlns:a16="http://schemas.microsoft.com/office/drawing/2014/main" id="{D8977D39-FF91-FA44-4DBD-D4155438D7C3}"/>
                    </a:ext>
                  </a:extLst>
                </p:cNvPr>
                <p:cNvCxnSpPr>
                  <a:cxnSpLocks/>
                </p:cNvCxnSpPr>
                <p:nvPr/>
              </p:nvCxnSpPr>
              <p:spPr>
                <a:xfrm>
                  <a:off x="3948746" y="4541025"/>
                  <a:ext cx="576842"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56" name="Rak pilkoppling 55">
                  <a:extLst>
                    <a:ext uri="{FF2B5EF4-FFF2-40B4-BE49-F238E27FC236}">
                      <a16:creationId xmlns:a16="http://schemas.microsoft.com/office/drawing/2014/main" id="{A24D7F5E-4E63-E26D-128A-59BE0A49A2F8}"/>
                    </a:ext>
                  </a:extLst>
                </p:cNvPr>
                <p:cNvCxnSpPr>
                  <a:cxnSpLocks/>
                </p:cNvCxnSpPr>
                <p:nvPr/>
              </p:nvCxnSpPr>
              <p:spPr>
                <a:xfrm>
                  <a:off x="4504740" y="1340833"/>
                  <a:ext cx="438133"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sp>
            <p:nvSpPr>
              <p:cNvPr id="29" name="Rektangel: rundade hörn 28">
                <a:extLst>
                  <a:ext uri="{FF2B5EF4-FFF2-40B4-BE49-F238E27FC236}">
                    <a16:creationId xmlns:a16="http://schemas.microsoft.com/office/drawing/2014/main" id="{23113397-691B-FC49-F7B3-35A4991E2EAD}"/>
                  </a:ext>
                </a:extLst>
              </p:cNvPr>
              <p:cNvSpPr/>
              <p:nvPr/>
            </p:nvSpPr>
            <p:spPr>
              <a:xfrm>
                <a:off x="2431470" y="5170054"/>
                <a:ext cx="973136" cy="96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Traditionell</a:t>
                </a:r>
              </a:p>
            </p:txBody>
          </p:sp>
        </p:grpSp>
        <p:sp>
          <p:nvSpPr>
            <p:cNvPr id="17" name="Rektangel: rundade hörn 16">
              <a:extLst>
                <a:ext uri="{FF2B5EF4-FFF2-40B4-BE49-F238E27FC236}">
                  <a16:creationId xmlns:a16="http://schemas.microsoft.com/office/drawing/2014/main" id="{0189C117-C653-B9F1-0FA2-8F03D7198336}"/>
                </a:ext>
              </a:extLst>
            </p:cNvPr>
            <p:cNvSpPr/>
            <p:nvPr/>
          </p:nvSpPr>
          <p:spPr>
            <a:xfrm>
              <a:off x="2846332" y="3773169"/>
              <a:ext cx="941387" cy="96528"/>
            </a:xfrm>
            <a:prstGeom prst="roundRect">
              <a:avLst/>
            </a:prstGeom>
            <a:solidFill>
              <a:srgbClr val="9EB8CB"/>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Gyllenstjärnan 32 - Klimat</a:t>
              </a:r>
            </a:p>
          </p:txBody>
        </p:sp>
        <p:sp>
          <p:nvSpPr>
            <p:cNvPr id="26" name="Rektangel: rundade hörn 25">
              <a:extLst>
                <a:ext uri="{FF2B5EF4-FFF2-40B4-BE49-F238E27FC236}">
                  <a16:creationId xmlns:a16="http://schemas.microsoft.com/office/drawing/2014/main" id="{EA089E78-921C-1EA0-719E-A5FDB2B64A8A}"/>
                </a:ext>
              </a:extLst>
            </p:cNvPr>
            <p:cNvSpPr/>
            <p:nvPr/>
          </p:nvSpPr>
          <p:spPr>
            <a:xfrm>
              <a:off x="2431470" y="3878605"/>
              <a:ext cx="973136" cy="7621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FFU</a:t>
              </a:r>
            </a:p>
          </p:txBody>
        </p:sp>
      </p:grpSp>
      <p:grpSp>
        <p:nvGrpSpPr>
          <p:cNvPr id="39" name="Grupp 38">
            <a:extLst>
              <a:ext uri="{FF2B5EF4-FFF2-40B4-BE49-F238E27FC236}">
                <a16:creationId xmlns:a16="http://schemas.microsoft.com/office/drawing/2014/main" id="{DBBCC99B-F0B2-311E-1A45-ED43F881C9B0}"/>
              </a:ext>
            </a:extLst>
          </p:cNvPr>
          <p:cNvGrpSpPr/>
          <p:nvPr/>
        </p:nvGrpSpPr>
        <p:grpSpPr>
          <a:xfrm>
            <a:off x="527381" y="1080511"/>
            <a:ext cx="10224644" cy="1912742"/>
            <a:chOff x="527381" y="1080511"/>
            <a:chExt cx="10224644" cy="1912742"/>
          </a:xfrm>
        </p:grpSpPr>
        <p:grpSp>
          <p:nvGrpSpPr>
            <p:cNvPr id="36" name="Grupp 35">
              <a:extLst>
                <a:ext uri="{FF2B5EF4-FFF2-40B4-BE49-F238E27FC236}">
                  <a16:creationId xmlns:a16="http://schemas.microsoft.com/office/drawing/2014/main" id="{DFFB8A81-F821-5F5E-1FDA-2CBACC06BB4F}"/>
                </a:ext>
              </a:extLst>
            </p:cNvPr>
            <p:cNvGrpSpPr/>
            <p:nvPr/>
          </p:nvGrpSpPr>
          <p:grpSpPr>
            <a:xfrm>
              <a:off x="527381" y="1080511"/>
              <a:ext cx="10224644" cy="1912742"/>
              <a:chOff x="527381" y="1080511"/>
              <a:chExt cx="10224644" cy="1912742"/>
            </a:xfrm>
          </p:grpSpPr>
          <p:grpSp>
            <p:nvGrpSpPr>
              <p:cNvPr id="35" name="Grupp 34">
                <a:extLst>
                  <a:ext uri="{FF2B5EF4-FFF2-40B4-BE49-F238E27FC236}">
                    <a16:creationId xmlns:a16="http://schemas.microsoft.com/office/drawing/2014/main" id="{5464E680-08B7-E6F4-065D-7B3FFFF34362}"/>
                  </a:ext>
                </a:extLst>
              </p:cNvPr>
              <p:cNvGrpSpPr/>
              <p:nvPr/>
            </p:nvGrpSpPr>
            <p:grpSpPr>
              <a:xfrm>
                <a:off x="527381" y="1152678"/>
                <a:ext cx="10224644" cy="1840575"/>
                <a:chOff x="527381" y="1152678"/>
                <a:chExt cx="10224644" cy="1840575"/>
              </a:xfrm>
            </p:grpSpPr>
            <p:grpSp>
              <p:nvGrpSpPr>
                <p:cNvPr id="32" name="Grupp 31">
                  <a:extLst>
                    <a:ext uri="{FF2B5EF4-FFF2-40B4-BE49-F238E27FC236}">
                      <a16:creationId xmlns:a16="http://schemas.microsoft.com/office/drawing/2014/main" id="{2E9D7DD9-3096-101E-1882-53B38CE95741}"/>
                    </a:ext>
                  </a:extLst>
                </p:cNvPr>
                <p:cNvGrpSpPr/>
                <p:nvPr/>
              </p:nvGrpSpPr>
              <p:grpSpPr>
                <a:xfrm>
                  <a:off x="527381" y="1152678"/>
                  <a:ext cx="10224644" cy="1840575"/>
                  <a:chOff x="527381" y="1152678"/>
                  <a:chExt cx="10224644" cy="1840575"/>
                </a:xfrm>
              </p:grpSpPr>
              <p:grpSp>
                <p:nvGrpSpPr>
                  <p:cNvPr id="6" name="Grupp 5">
                    <a:extLst>
                      <a:ext uri="{FF2B5EF4-FFF2-40B4-BE49-F238E27FC236}">
                        <a16:creationId xmlns:a16="http://schemas.microsoft.com/office/drawing/2014/main" id="{50DEB1AF-9767-F8FD-155E-05C7FA17435D}"/>
                      </a:ext>
                    </a:extLst>
                  </p:cNvPr>
                  <p:cNvGrpSpPr/>
                  <p:nvPr/>
                </p:nvGrpSpPr>
                <p:grpSpPr>
                  <a:xfrm>
                    <a:off x="527381" y="1152678"/>
                    <a:ext cx="10224644" cy="1840575"/>
                    <a:chOff x="527381" y="1152678"/>
                    <a:chExt cx="10224644" cy="1840575"/>
                  </a:xfrm>
                </p:grpSpPr>
                <p:grpSp>
                  <p:nvGrpSpPr>
                    <p:cNvPr id="16" name="Grupp 15">
                      <a:extLst>
                        <a:ext uri="{FF2B5EF4-FFF2-40B4-BE49-F238E27FC236}">
                          <a16:creationId xmlns:a16="http://schemas.microsoft.com/office/drawing/2014/main" id="{B7EB7754-00EA-0A58-FD13-962030343079}"/>
                        </a:ext>
                      </a:extLst>
                    </p:cNvPr>
                    <p:cNvGrpSpPr/>
                    <p:nvPr/>
                  </p:nvGrpSpPr>
                  <p:grpSpPr>
                    <a:xfrm>
                      <a:off x="527381" y="1152678"/>
                      <a:ext cx="10224644" cy="1840575"/>
                      <a:chOff x="527381" y="1165695"/>
                      <a:chExt cx="10224644" cy="1840575"/>
                    </a:xfrm>
                  </p:grpSpPr>
                  <p:grpSp>
                    <p:nvGrpSpPr>
                      <p:cNvPr id="85" name="Grupp 84">
                        <a:extLst>
                          <a:ext uri="{FF2B5EF4-FFF2-40B4-BE49-F238E27FC236}">
                            <a16:creationId xmlns:a16="http://schemas.microsoft.com/office/drawing/2014/main" id="{053D6238-EF20-AF67-1A77-910050412E72}"/>
                          </a:ext>
                        </a:extLst>
                      </p:cNvPr>
                      <p:cNvGrpSpPr/>
                      <p:nvPr/>
                    </p:nvGrpSpPr>
                    <p:grpSpPr>
                      <a:xfrm>
                        <a:off x="527381" y="1165695"/>
                        <a:ext cx="10224644" cy="1840575"/>
                        <a:chOff x="527381" y="1164551"/>
                        <a:chExt cx="10224644" cy="1840575"/>
                      </a:xfrm>
                    </p:grpSpPr>
                    <p:pic>
                      <p:nvPicPr>
                        <p:cNvPr id="10" name="Bildobjekt 9">
                          <a:extLst>
                            <a:ext uri="{FF2B5EF4-FFF2-40B4-BE49-F238E27FC236}">
                              <a16:creationId xmlns:a16="http://schemas.microsoft.com/office/drawing/2014/main" id="{C2FD50B7-B415-7357-3010-53B90E61F9BB}"/>
                            </a:ext>
                          </a:extLst>
                        </p:cNvPr>
                        <p:cNvPicPr>
                          <a:picLocks noChangeAspect="1"/>
                        </p:cNvPicPr>
                        <p:nvPr/>
                      </p:nvPicPr>
                      <p:blipFill>
                        <a:blip r:embed="rId4"/>
                        <a:stretch>
                          <a:fillRect/>
                        </a:stretch>
                      </p:blipFill>
                      <p:spPr>
                        <a:xfrm>
                          <a:off x="527381" y="2072966"/>
                          <a:ext cx="4820796" cy="932160"/>
                        </a:xfrm>
                        <a:prstGeom prst="rect">
                          <a:avLst/>
                        </a:prstGeom>
                      </p:spPr>
                    </p:pic>
                    <p:grpSp>
                      <p:nvGrpSpPr>
                        <p:cNvPr id="83" name="Grupp 82">
                          <a:extLst>
                            <a:ext uri="{FF2B5EF4-FFF2-40B4-BE49-F238E27FC236}">
                              <a16:creationId xmlns:a16="http://schemas.microsoft.com/office/drawing/2014/main" id="{9EC6DDB7-2F84-9888-E984-8B3F3EECA2C2}"/>
                            </a:ext>
                          </a:extLst>
                        </p:cNvPr>
                        <p:cNvGrpSpPr/>
                        <p:nvPr/>
                      </p:nvGrpSpPr>
                      <p:grpSpPr>
                        <a:xfrm>
                          <a:off x="527381" y="1164551"/>
                          <a:ext cx="10224644" cy="1840575"/>
                          <a:chOff x="527381" y="1164551"/>
                          <a:chExt cx="10224644" cy="1840575"/>
                        </a:xfrm>
                      </p:grpSpPr>
                      <p:pic>
                        <p:nvPicPr>
                          <p:cNvPr id="15" name="Bildobjekt 14">
                            <a:extLst>
                              <a:ext uri="{FF2B5EF4-FFF2-40B4-BE49-F238E27FC236}">
                                <a16:creationId xmlns:a16="http://schemas.microsoft.com/office/drawing/2014/main" id="{7086C3EC-38AA-A7C6-7821-39270A2A3ACE}"/>
                              </a:ext>
                            </a:extLst>
                          </p:cNvPr>
                          <p:cNvPicPr>
                            <a:picLocks noChangeAspect="1"/>
                          </p:cNvPicPr>
                          <p:nvPr/>
                        </p:nvPicPr>
                        <p:blipFill>
                          <a:blip r:embed="rId5"/>
                          <a:stretch>
                            <a:fillRect/>
                          </a:stretch>
                        </p:blipFill>
                        <p:spPr>
                          <a:xfrm>
                            <a:off x="527381" y="1164551"/>
                            <a:ext cx="10224644" cy="805036"/>
                          </a:xfrm>
                          <a:prstGeom prst="rect">
                            <a:avLst/>
                          </a:prstGeom>
                        </p:spPr>
                      </p:pic>
                      <p:sp>
                        <p:nvSpPr>
                          <p:cNvPr id="60" name="Rektangel 59">
                            <a:extLst>
                              <a:ext uri="{FF2B5EF4-FFF2-40B4-BE49-F238E27FC236}">
                                <a16:creationId xmlns:a16="http://schemas.microsoft.com/office/drawing/2014/main" id="{7720D2C8-6F5C-6C2A-B5A2-3FD82FDE9E7B}"/>
                              </a:ext>
                            </a:extLst>
                          </p:cNvPr>
                          <p:cNvSpPr/>
                          <p:nvPr/>
                        </p:nvSpPr>
                        <p:spPr>
                          <a:xfrm>
                            <a:off x="2386444" y="1486842"/>
                            <a:ext cx="1728355" cy="502023"/>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Rektangel 60">
                            <a:extLst>
                              <a:ext uri="{FF2B5EF4-FFF2-40B4-BE49-F238E27FC236}">
                                <a16:creationId xmlns:a16="http://schemas.microsoft.com/office/drawing/2014/main" id="{E0CDCD60-2DF9-50BD-6083-F3BB6AACDC7C}"/>
                              </a:ext>
                            </a:extLst>
                          </p:cNvPr>
                          <p:cNvSpPr/>
                          <p:nvPr/>
                        </p:nvSpPr>
                        <p:spPr>
                          <a:xfrm>
                            <a:off x="2124091" y="2431739"/>
                            <a:ext cx="1728355" cy="573387"/>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62" name="Rak koppling 61">
                            <a:extLst>
                              <a:ext uri="{FF2B5EF4-FFF2-40B4-BE49-F238E27FC236}">
                                <a16:creationId xmlns:a16="http://schemas.microsoft.com/office/drawing/2014/main" id="{FDC0B424-F961-B5B1-2A5B-E7FD75652201}"/>
                              </a:ext>
                            </a:extLst>
                          </p:cNvPr>
                          <p:cNvCxnSpPr>
                            <a:cxnSpLocks/>
                          </p:cNvCxnSpPr>
                          <p:nvPr/>
                        </p:nvCxnSpPr>
                        <p:spPr>
                          <a:xfrm>
                            <a:off x="4114799" y="1784419"/>
                            <a:ext cx="1854201" cy="0"/>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8" name="Rak koppling 67">
                            <a:extLst>
                              <a:ext uri="{FF2B5EF4-FFF2-40B4-BE49-F238E27FC236}">
                                <a16:creationId xmlns:a16="http://schemas.microsoft.com/office/drawing/2014/main" id="{55EAE6C0-D825-C774-1F45-D3956C78B8BE}"/>
                              </a:ext>
                            </a:extLst>
                          </p:cNvPr>
                          <p:cNvCxnSpPr>
                            <a:cxnSpLocks/>
                          </p:cNvCxnSpPr>
                          <p:nvPr/>
                        </p:nvCxnSpPr>
                        <p:spPr>
                          <a:xfrm flipV="1">
                            <a:off x="5969000" y="1784419"/>
                            <a:ext cx="0" cy="45012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77" name="Rak pilkoppling 76">
                            <a:extLst>
                              <a:ext uri="{FF2B5EF4-FFF2-40B4-BE49-F238E27FC236}">
                                <a16:creationId xmlns:a16="http://schemas.microsoft.com/office/drawing/2014/main" id="{16EB2A86-3214-E986-70D1-C8AD9F9D2BDA}"/>
                              </a:ext>
                            </a:extLst>
                          </p:cNvPr>
                          <p:cNvCxnSpPr>
                            <a:cxnSpLocks/>
                          </p:cNvCxnSpPr>
                          <p:nvPr/>
                        </p:nvCxnSpPr>
                        <p:spPr>
                          <a:xfrm>
                            <a:off x="3699637" y="2234548"/>
                            <a:ext cx="2485088"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sp>
                    <p:nvSpPr>
                      <p:cNvPr id="14" name="Rektangel 13">
                        <a:extLst>
                          <a:ext uri="{FF2B5EF4-FFF2-40B4-BE49-F238E27FC236}">
                            <a16:creationId xmlns:a16="http://schemas.microsoft.com/office/drawing/2014/main" id="{C6061CB0-3221-3661-2BB6-11B8F454056D}"/>
                          </a:ext>
                        </a:extLst>
                      </p:cNvPr>
                      <p:cNvSpPr/>
                      <p:nvPr/>
                    </p:nvSpPr>
                    <p:spPr>
                      <a:xfrm>
                        <a:off x="3041650" y="1725613"/>
                        <a:ext cx="230188" cy="746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 name="Rektangel: rundade hörn 1">
                      <a:extLst>
                        <a:ext uri="{FF2B5EF4-FFF2-40B4-BE49-F238E27FC236}">
                          <a16:creationId xmlns:a16="http://schemas.microsoft.com/office/drawing/2014/main" id="{2F927604-264F-A4C2-6CF8-1AE673DC5064}"/>
                        </a:ext>
                      </a:extLst>
                    </p:cNvPr>
                    <p:cNvSpPr/>
                    <p:nvPr/>
                  </p:nvSpPr>
                  <p:spPr>
                    <a:xfrm>
                      <a:off x="3078164" y="1577828"/>
                      <a:ext cx="973136" cy="96528"/>
                    </a:xfrm>
                    <a:prstGeom prst="roundRect">
                      <a:avLst/>
                    </a:prstGeom>
                    <a:solidFill>
                      <a:srgbClr val="9EB8CB"/>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Gyllenstjärnan 32 - Klimat</a:t>
                      </a:r>
                    </a:p>
                  </p:txBody>
                </p:sp>
                <p:sp>
                  <p:nvSpPr>
                    <p:cNvPr id="4" name="Rektangel: rundade hörn 3">
                      <a:extLst>
                        <a:ext uri="{FF2B5EF4-FFF2-40B4-BE49-F238E27FC236}">
                          <a16:creationId xmlns:a16="http://schemas.microsoft.com/office/drawing/2014/main" id="{C248B16A-56A2-AC8F-B8A0-6B3A6488AC36}"/>
                        </a:ext>
                      </a:extLst>
                    </p:cNvPr>
                    <p:cNvSpPr/>
                    <p:nvPr/>
                  </p:nvSpPr>
                  <p:spPr>
                    <a:xfrm>
                      <a:off x="2852951" y="2478909"/>
                      <a:ext cx="972924" cy="96528"/>
                    </a:xfrm>
                    <a:prstGeom prst="roundRect">
                      <a:avLst/>
                    </a:prstGeom>
                    <a:solidFill>
                      <a:srgbClr val="9EB8CB"/>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Gyllenstjärnan 32</a:t>
                      </a:r>
                    </a:p>
                  </p:txBody>
                </p:sp>
              </p:grpSp>
              <p:sp>
                <p:nvSpPr>
                  <p:cNvPr id="27" name="Rektangel: rundade hörn 26">
                    <a:extLst>
                      <a:ext uri="{FF2B5EF4-FFF2-40B4-BE49-F238E27FC236}">
                        <a16:creationId xmlns:a16="http://schemas.microsoft.com/office/drawing/2014/main" id="{00F3A46D-C541-E2A2-59A9-08502FC86C0F}"/>
                      </a:ext>
                    </a:extLst>
                  </p:cNvPr>
                  <p:cNvSpPr/>
                  <p:nvPr/>
                </p:nvSpPr>
                <p:spPr>
                  <a:xfrm>
                    <a:off x="2611439" y="1816520"/>
                    <a:ext cx="973136" cy="96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Traditionell</a:t>
                    </a:r>
                  </a:p>
                </p:txBody>
              </p:sp>
            </p:grpSp>
            <p:sp>
              <p:nvSpPr>
                <p:cNvPr id="23" name="Rektangel: rundade hörn 22">
                  <a:extLst>
                    <a:ext uri="{FF2B5EF4-FFF2-40B4-BE49-F238E27FC236}">
                      <a16:creationId xmlns:a16="http://schemas.microsoft.com/office/drawing/2014/main" id="{05CA0581-03B3-A810-3EDE-8CBC5999749A}"/>
                    </a:ext>
                  </a:extLst>
                </p:cNvPr>
                <p:cNvSpPr/>
                <p:nvPr/>
              </p:nvSpPr>
              <p:spPr>
                <a:xfrm>
                  <a:off x="2611439" y="1696089"/>
                  <a:ext cx="973136" cy="96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FFU</a:t>
                  </a:r>
                </a:p>
              </p:txBody>
            </p:sp>
          </p:grpSp>
          <p:sp>
            <p:nvSpPr>
              <p:cNvPr id="21" name="Pil: nedåt 20">
                <a:extLst>
                  <a:ext uri="{FF2B5EF4-FFF2-40B4-BE49-F238E27FC236}">
                    <a16:creationId xmlns:a16="http://schemas.microsoft.com/office/drawing/2014/main" id="{368E7E58-FBFD-90D9-2C32-E3547DCB9E91}"/>
                  </a:ext>
                </a:extLst>
              </p:cNvPr>
              <p:cNvSpPr/>
              <p:nvPr/>
            </p:nvSpPr>
            <p:spPr>
              <a:xfrm>
                <a:off x="8628738" y="1080511"/>
                <a:ext cx="163190" cy="885595"/>
              </a:xfrm>
              <a:prstGeom prst="down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cxnSp>
          <p:nvCxnSpPr>
            <p:cNvPr id="3" name="Rak koppling 2">
              <a:extLst>
                <a:ext uri="{FF2B5EF4-FFF2-40B4-BE49-F238E27FC236}">
                  <a16:creationId xmlns:a16="http://schemas.microsoft.com/office/drawing/2014/main" id="{51A28B0C-34F2-7B68-6854-2E97FAB96542}"/>
                </a:ext>
              </a:extLst>
            </p:cNvPr>
            <p:cNvCxnSpPr>
              <a:cxnSpLocks/>
            </p:cNvCxnSpPr>
            <p:nvPr/>
          </p:nvCxnSpPr>
          <p:spPr>
            <a:xfrm flipV="1">
              <a:off x="3699637" y="1990009"/>
              <a:ext cx="0" cy="245683"/>
            </a:xfrm>
            <a:prstGeom prst="line">
              <a:avLst/>
            </a:prstGeom>
            <a:ln w="12700"/>
          </p:spPr>
          <p:style>
            <a:lnRef idx="1">
              <a:schemeClr val="accent2"/>
            </a:lnRef>
            <a:fillRef idx="0">
              <a:schemeClr val="accent2"/>
            </a:fillRef>
            <a:effectRef idx="0">
              <a:schemeClr val="accent2"/>
            </a:effectRef>
            <a:fontRef idx="minor">
              <a:schemeClr val="tx1"/>
            </a:fontRef>
          </p:style>
        </p:cxnSp>
      </p:grpSp>
      <p:sp>
        <p:nvSpPr>
          <p:cNvPr id="5" name="Rektangel 4">
            <a:extLst>
              <a:ext uri="{FF2B5EF4-FFF2-40B4-BE49-F238E27FC236}">
                <a16:creationId xmlns:a16="http://schemas.microsoft.com/office/drawing/2014/main" id="{595FC773-44DB-9209-0E62-BEF3941AEB52}"/>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ruta 17">
            <a:extLst>
              <a:ext uri="{FF2B5EF4-FFF2-40B4-BE49-F238E27FC236}">
                <a16:creationId xmlns:a16="http://schemas.microsoft.com/office/drawing/2014/main" id="{F46C0C88-5607-A266-1BC0-C7E8B8CCC976}"/>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ruta 18">
            <a:extLst>
              <a:ext uri="{FF2B5EF4-FFF2-40B4-BE49-F238E27FC236}">
                <a16:creationId xmlns:a16="http://schemas.microsoft.com/office/drawing/2014/main" id="{FA57AD4B-461F-8D74-0F68-82ADFF774196}"/>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Rektangel 21">
            <a:extLst>
              <a:ext uri="{FF2B5EF4-FFF2-40B4-BE49-F238E27FC236}">
                <a16:creationId xmlns:a16="http://schemas.microsoft.com/office/drawing/2014/main" id="{860C79B0-2995-5AB3-8A38-FCB208F38E3A}"/>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74258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6AEEB-67FC-1850-E019-77FE4F7BC1DB}"/>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47402FED-6DDF-2EB0-D2D7-EE9E30410BAF}"/>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6ECC77DD-8C61-0B8D-16C2-FD4B25D5DC43}"/>
              </a:ext>
            </a:extLst>
          </p:cNvPr>
          <p:cNvSpPr>
            <a:spLocks noGrp="1"/>
          </p:cNvSpPr>
          <p:nvPr>
            <p:ph type="ctrTitle"/>
          </p:nvPr>
        </p:nvSpPr>
        <p:spPr>
          <a:xfrm>
            <a:off x="2771775" y="1892453"/>
            <a:ext cx="5934075" cy="2088232"/>
          </a:xfrm>
        </p:spPr>
        <p:txBody>
          <a:bodyPr>
            <a:normAutofit/>
          </a:bodyPr>
          <a:lstStyle/>
          <a:p>
            <a:pPr algn="ctr"/>
            <a:r>
              <a:rPr lang="sv-SE" sz="3000">
                <a:solidFill>
                  <a:schemeClr val="bg2"/>
                </a:solidFill>
              </a:rPr>
              <a:t>Systemgränser: </a:t>
            </a:r>
            <a:br>
              <a:rPr lang="sv-SE" sz="3000">
                <a:solidFill>
                  <a:schemeClr val="bg2"/>
                </a:solidFill>
              </a:rPr>
            </a:br>
            <a:r>
              <a:rPr lang="sv-SE" sz="3000">
                <a:solidFill>
                  <a:schemeClr val="bg2"/>
                </a:solidFill>
              </a:rPr>
              <a:t>Byggnad/Anläggning samt livscykelskeden</a:t>
            </a:r>
            <a:endParaRPr lang="en-SE" sz="3000">
              <a:solidFill>
                <a:schemeClr val="bg2"/>
              </a:solidFill>
            </a:endParaRPr>
          </a:p>
        </p:txBody>
      </p:sp>
    </p:spTree>
    <p:extLst>
      <p:ext uri="{BB962C8B-B14F-4D97-AF65-F5344CB8AC3E}">
        <p14:creationId xmlns:p14="http://schemas.microsoft.com/office/powerpoint/2010/main" val="3034335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A4604-71F1-D6FD-FA2B-D6E1DC6C060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9609914-C247-D960-50F4-B9E1A2B31C95}"/>
              </a:ext>
            </a:extLst>
          </p:cNvPr>
          <p:cNvSpPr>
            <a:spLocks noGrp="1"/>
          </p:cNvSpPr>
          <p:nvPr>
            <p:ph type="ctrTitle"/>
          </p:nvPr>
        </p:nvSpPr>
        <p:spPr>
          <a:xfrm>
            <a:off x="624518" y="330756"/>
            <a:ext cx="9359919" cy="699466"/>
          </a:xfrm>
        </p:spPr>
        <p:txBody>
          <a:bodyPr/>
          <a:lstStyle/>
          <a:p>
            <a:r>
              <a:rPr lang="sv-SE"/>
              <a:t>LCA – Livs Cykel moduler</a:t>
            </a:r>
          </a:p>
        </p:txBody>
      </p:sp>
      <p:sp>
        <p:nvSpPr>
          <p:cNvPr id="6" name="AutoShape 4" descr="Illustration som visar byggskedet fördelat på produktskede och byggskede.">
            <a:extLst>
              <a:ext uri="{FF2B5EF4-FFF2-40B4-BE49-F238E27FC236}">
                <a16:creationId xmlns:a16="http://schemas.microsoft.com/office/drawing/2014/main" id="{C93B87F5-979F-A54D-C95E-9D9C737C6AA1}"/>
              </a:ext>
            </a:extLst>
          </p:cNvPr>
          <p:cNvSpPr>
            <a:spLocks noChangeAspect="1" noChangeArrowheads="1"/>
          </p:cNvSpPr>
          <p:nvPr/>
        </p:nvSpPr>
        <p:spPr bwMode="auto">
          <a:xfrm>
            <a:off x="5943600" y="3276600"/>
            <a:ext cx="4152900" cy="4152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pic>
        <p:nvPicPr>
          <p:cNvPr id="9" name="Bildobjekt 8">
            <a:extLst>
              <a:ext uri="{FF2B5EF4-FFF2-40B4-BE49-F238E27FC236}">
                <a16:creationId xmlns:a16="http://schemas.microsoft.com/office/drawing/2014/main" id="{E3CBA723-A475-833F-F13A-3EFF3884C539}"/>
              </a:ext>
            </a:extLst>
          </p:cNvPr>
          <p:cNvPicPr>
            <a:picLocks noChangeAspect="1"/>
          </p:cNvPicPr>
          <p:nvPr/>
        </p:nvPicPr>
        <p:blipFill>
          <a:blip r:embed="rId2"/>
          <a:srcRect t="4401"/>
          <a:stretch>
            <a:fillRect/>
          </a:stretch>
        </p:blipFill>
        <p:spPr>
          <a:xfrm>
            <a:off x="7413601" y="2604389"/>
            <a:ext cx="4321199" cy="3724713"/>
          </a:xfrm>
          <a:prstGeom prst="rect">
            <a:avLst/>
          </a:prstGeom>
        </p:spPr>
      </p:pic>
      <p:sp>
        <p:nvSpPr>
          <p:cNvPr id="10" name="Underrubrik 2">
            <a:extLst>
              <a:ext uri="{FF2B5EF4-FFF2-40B4-BE49-F238E27FC236}">
                <a16:creationId xmlns:a16="http://schemas.microsoft.com/office/drawing/2014/main" id="{D1798780-F0B8-BB57-9845-AF72798BFECC}"/>
              </a:ext>
            </a:extLst>
          </p:cNvPr>
          <p:cNvSpPr txBox="1">
            <a:spLocks/>
          </p:cNvSpPr>
          <p:nvPr/>
        </p:nvSpPr>
        <p:spPr>
          <a:xfrm>
            <a:off x="631369" y="1030222"/>
            <a:ext cx="10459963" cy="1574167"/>
          </a:xfrm>
          <a:prstGeom prst="rect">
            <a:avLst/>
          </a:prstGeom>
        </p:spPr>
        <p:txBody>
          <a:bodyPr vert="horz" lIns="91440" tIns="45720" rIns="91440" bIns="45720" rtlCol="0">
            <a:normAutofit/>
          </a:bodyPr>
          <a:lstStyle>
            <a:lvl1pPr marL="0" indent="0" algn="l" defTabSz="685783" rtl="0" eaLnBrk="1" latinLnBrk="0" hangingPunct="1">
              <a:spcBef>
                <a:spcPct val="20000"/>
              </a:spcBef>
              <a:buFont typeface="Arial" pitchFamily="34" charset="0"/>
              <a:buNone/>
              <a:defRPr sz="1350" kern="1200">
                <a:solidFill>
                  <a:schemeClr val="tx1">
                    <a:lumMod val="85000"/>
                    <a:lumOff val="15000"/>
                  </a:schemeClr>
                </a:solidFill>
                <a:latin typeface="Futura PT Book" panose="020B0502020204020303" pitchFamily="34" charset="0"/>
                <a:ea typeface="Tahoma" panose="020B0604030504040204" pitchFamily="34" charset="0"/>
                <a:cs typeface="Tahoma" panose="020B0604030504040204" pitchFamily="34" charset="0"/>
              </a:defRPr>
            </a:lvl1pPr>
            <a:lvl2pPr marL="342892" indent="0" algn="ctr" defTabSz="685783" rtl="0" eaLnBrk="1" latinLnBrk="0" hangingPunct="1">
              <a:spcBef>
                <a:spcPct val="20000"/>
              </a:spcBef>
              <a:buFont typeface="Arial" pitchFamily="34" charset="0"/>
              <a:buNone/>
              <a:defRPr sz="21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2pPr>
            <a:lvl3pPr marL="685783" indent="0" algn="ctr" defTabSz="685783" rtl="0" eaLnBrk="1" latinLnBrk="0" hangingPunct="1">
              <a:spcBef>
                <a:spcPct val="20000"/>
              </a:spcBef>
              <a:buFont typeface="Arial" pitchFamily="34" charset="0"/>
              <a:buNone/>
              <a:defRPr sz="18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3pPr>
            <a:lvl4pPr marL="1028675"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4pPr>
            <a:lvl5pPr marL="1371566"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5pPr>
            <a:lvl6pPr marL="1714457"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6pPr>
            <a:lvl7pPr marL="2057348"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7pPr>
            <a:lvl8pPr marL="2400240"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3132"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pPr marL="285750" indent="-285750">
              <a:buFont typeface="Arial" panose="020B0604020202020204" pitchFamily="34" charset="0"/>
              <a:buChar char="•"/>
            </a:pPr>
            <a:r>
              <a:rPr lang="sv-SE" sz="1400">
                <a:solidFill>
                  <a:schemeClr val="tx1"/>
                </a:solidFill>
                <a:latin typeface="+mn-lt"/>
              </a:rPr>
              <a:t>Boverket kräver vid klimatdeklaration </a:t>
            </a:r>
            <a:r>
              <a:rPr lang="sv-SE" sz="1400" b="1">
                <a:solidFill>
                  <a:schemeClr val="tx1"/>
                </a:solidFill>
                <a:latin typeface="+mn-lt"/>
              </a:rPr>
              <a:t>endast</a:t>
            </a:r>
            <a:r>
              <a:rPr lang="sv-SE" sz="1400">
                <a:solidFill>
                  <a:schemeClr val="tx1"/>
                </a:solidFill>
                <a:latin typeface="+mn-lt"/>
              </a:rPr>
              <a:t> beräkning för A1-A5 för nyproduktion, Ej ROT-projekt. </a:t>
            </a:r>
          </a:p>
          <a:p>
            <a:pPr marL="285750" indent="-285750">
              <a:buFont typeface="Arial" panose="020B0604020202020204" pitchFamily="34" charset="0"/>
              <a:buChar char="•"/>
            </a:pPr>
            <a:r>
              <a:rPr lang="sv-SE" sz="1400">
                <a:latin typeface="+mn-lt"/>
              </a:rPr>
              <a:t>De största möjligheterna att minska miljöpåverkan finns i tidiga skeden. När byggproduktionen väl startat är valen ofta låsta, vilket gör ändringar svårare och dyrare.</a:t>
            </a:r>
            <a:endParaRPr lang="sv-SE" sz="1400">
              <a:solidFill>
                <a:schemeClr val="tx1"/>
              </a:solidFill>
              <a:latin typeface="+mn-lt"/>
            </a:endParaRPr>
          </a:p>
        </p:txBody>
      </p:sp>
      <p:pic>
        <p:nvPicPr>
          <p:cNvPr id="4" name="Bildobjekt 3">
            <a:extLst>
              <a:ext uri="{FF2B5EF4-FFF2-40B4-BE49-F238E27FC236}">
                <a16:creationId xmlns:a16="http://schemas.microsoft.com/office/drawing/2014/main" id="{33F9B578-EC1A-BF97-85B6-2A9E490E5078}"/>
              </a:ext>
            </a:extLst>
          </p:cNvPr>
          <p:cNvPicPr>
            <a:picLocks noChangeAspect="1"/>
          </p:cNvPicPr>
          <p:nvPr/>
        </p:nvPicPr>
        <p:blipFill>
          <a:blip r:embed="rId3"/>
          <a:stretch>
            <a:fillRect/>
          </a:stretch>
        </p:blipFill>
        <p:spPr>
          <a:xfrm>
            <a:off x="624517" y="2570522"/>
            <a:ext cx="6225015" cy="2426131"/>
          </a:xfrm>
          <a:prstGeom prst="rect">
            <a:avLst/>
          </a:prstGeom>
        </p:spPr>
      </p:pic>
    </p:spTree>
    <p:extLst>
      <p:ext uri="{BB962C8B-B14F-4D97-AF65-F5344CB8AC3E}">
        <p14:creationId xmlns:p14="http://schemas.microsoft.com/office/powerpoint/2010/main" val="2354976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C83A7-AE3B-0633-8FD5-7A35EAA46191}"/>
            </a:ext>
          </a:extLst>
        </p:cNvPr>
        <p:cNvGrpSpPr/>
        <p:nvPr/>
      </p:nvGrpSpPr>
      <p:grpSpPr>
        <a:xfrm>
          <a:off x="0" y="0"/>
          <a:ext cx="0" cy="0"/>
          <a:chOff x="0" y="0"/>
          <a:chExt cx="0" cy="0"/>
        </a:xfrm>
      </p:grpSpPr>
      <p:sp>
        <p:nvSpPr>
          <p:cNvPr id="17" name="Rektangel 16">
            <a:extLst>
              <a:ext uri="{FF2B5EF4-FFF2-40B4-BE49-F238E27FC236}">
                <a16:creationId xmlns:a16="http://schemas.microsoft.com/office/drawing/2014/main" id="{D46C4969-A483-54BF-71F6-756DEEC34381}"/>
              </a:ext>
            </a:extLst>
          </p:cNvPr>
          <p:cNvSpPr/>
          <p:nvPr/>
        </p:nvSpPr>
        <p:spPr>
          <a:xfrm>
            <a:off x="527381" y="1081823"/>
            <a:ext cx="9725281" cy="1345653"/>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p>
            <a:pPr marL="0" marR="0" lvl="0" indent="0" defTabSz="685783" rtl="0" eaLnBrk="1" fontAlgn="auto" latinLnBrk="0" hangingPunct="1">
              <a:lnSpc>
                <a:spcPct val="90000"/>
              </a:lnSpc>
              <a:spcBef>
                <a:spcPct val="2000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Tahoma" panose="020B0604030504040204" pitchFamily="34" charset="0"/>
                <a:cs typeface="Tahoma" panose="020B0604030504040204" pitchFamily="34" charset="0"/>
              </a:rPr>
              <a:t>Syftet med analysperioden i en LCA för byggnader är att skapa en gemensam och realistisk tidsram för att bedöma miljöpåverkan. Eftersom det är svårt att förutse en byggnads faktiska livslängd används en standardiserad period, ofta 50 år, som speglar hur länge en byggnad normalt används innan större ombyggnader sker. En sådan framtida ombyggnad innebär ofta en standardhöjning och bör metodmässigt betraktas som starten på en ny analysperiod. I det sammanhanget kan till exempel en byggnadsstomme som bevaras och återanvänds bidra till att minska den totala miljöpåverkan avsevärt. Detta gör resultaten jämförbara och möjliggör en rättvis utvärdering av olika material och lösningar över tiden.</a:t>
            </a:r>
          </a:p>
        </p:txBody>
      </p:sp>
      <p:pic>
        <p:nvPicPr>
          <p:cNvPr id="1028" name="Picture 4">
            <a:extLst>
              <a:ext uri="{FF2B5EF4-FFF2-40B4-BE49-F238E27FC236}">
                <a16:creationId xmlns:a16="http://schemas.microsoft.com/office/drawing/2014/main" id="{38C241A1-EF8F-78C2-B4B9-7ABA9B385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2775" y="2778180"/>
            <a:ext cx="5537711" cy="3691807"/>
          </a:xfrm>
          <a:prstGeom prst="rect">
            <a:avLst/>
          </a:prstGeom>
          <a:noFill/>
          <a:extLst>
            <a:ext uri="{909E8E84-426E-40DD-AFC4-6F175D3DCCD1}">
              <a14:hiddenFill xmlns:a14="http://schemas.microsoft.com/office/drawing/2010/main">
                <a:solidFill>
                  <a:srgbClr val="FFFFFF"/>
                </a:solidFill>
              </a14:hiddenFill>
            </a:ext>
          </a:extLst>
        </p:spPr>
      </p:pic>
      <p:sp>
        <p:nvSpPr>
          <p:cNvPr id="3" name="Rubrik 7">
            <a:extLst>
              <a:ext uri="{FF2B5EF4-FFF2-40B4-BE49-F238E27FC236}">
                <a16:creationId xmlns:a16="http://schemas.microsoft.com/office/drawing/2014/main" id="{98D289FD-3F4C-0421-A258-1D64EDED4D9A}"/>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LCA – analys period är 50 år (både för Boverket och lokala klimatinitiativ)</a:t>
            </a:r>
          </a:p>
        </p:txBody>
      </p:sp>
      <p:sp>
        <p:nvSpPr>
          <p:cNvPr id="2" name="Rektangel 1">
            <a:extLst>
              <a:ext uri="{FF2B5EF4-FFF2-40B4-BE49-F238E27FC236}">
                <a16:creationId xmlns:a16="http://schemas.microsoft.com/office/drawing/2014/main" id="{E608A29B-CEF6-9795-F2CB-843A99AE89EC}"/>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ruta 3">
            <a:extLst>
              <a:ext uri="{FF2B5EF4-FFF2-40B4-BE49-F238E27FC236}">
                <a16:creationId xmlns:a16="http://schemas.microsoft.com/office/drawing/2014/main" id="{EE8EFAAE-C89F-4ED0-04BF-7D648D4BA5D2}"/>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ruta 4">
            <a:extLst>
              <a:ext uri="{FF2B5EF4-FFF2-40B4-BE49-F238E27FC236}">
                <a16:creationId xmlns:a16="http://schemas.microsoft.com/office/drawing/2014/main" id="{B9C754DC-6D47-0F52-B7DD-60122F03475D}"/>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ektangel 5">
            <a:extLst>
              <a:ext uri="{FF2B5EF4-FFF2-40B4-BE49-F238E27FC236}">
                <a16:creationId xmlns:a16="http://schemas.microsoft.com/office/drawing/2014/main" id="{7F3687B7-3D49-916F-B010-6A7E3E2B41D2}"/>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99192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41BEB-46FB-3D38-335B-5A2B3CD5D47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9BB649A-F2B7-2D45-0E50-7FCEB068040A}"/>
              </a:ext>
            </a:extLst>
          </p:cNvPr>
          <p:cNvSpPr>
            <a:spLocks noGrp="1"/>
          </p:cNvSpPr>
          <p:nvPr>
            <p:ph type="ctrTitle"/>
          </p:nvPr>
        </p:nvSpPr>
        <p:spPr>
          <a:xfrm>
            <a:off x="717090" y="182562"/>
            <a:ext cx="9359919" cy="699466"/>
          </a:xfrm>
        </p:spPr>
        <p:txBody>
          <a:bodyPr>
            <a:normAutofit/>
          </a:bodyPr>
          <a:lstStyle/>
          <a:p>
            <a:r>
              <a:rPr lang="sv-SE"/>
              <a:t>Systemgränser – Byggnad/Anläggning och livscykelskeden 1 (3)</a:t>
            </a:r>
          </a:p>
        </p:txBody>
      </p:sp>
      <p:sp>
        <p:nvSpPr>
          <p:cNvPr id="7" name="Rektangel 6">
            <a:extLst>
              <a:ext uri="{FF2B5EF4-FFF2-40B4-BE49-F238E27FC236}">
                <a16:creationId xmlns:a16="http://schemas.microsoft.com/office/drawing/2014/main" id="{52EDDA97-B261-3867-8D0C-3FB38D4A5056}"/>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ruta 7">
            <a:extLst>
              <a:ext uri="{FF2B5EF4-FFF2-40B4-BE49-F238E27FC236}">
                <a16:creationId xmlns:a16="http://schemas.microsoft.com/office/drawing/2014/main" id="{690407CD-F1AA-6B0B-2D11-722CF2530674}"/>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2AADDDDD-28EB-8697-40DD-AA23CB2C9E3E}"/>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F0BFD22F-ED9C-F9BD-F015-354981017089}"/>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ktangel: rundade hörn 11">
            <a:extLst>
              <a:ext uri="{FF2B5EF4-FFF2-40B4-BE49-F238E27FC236}">
                <a16:creationId xmlns:a16="http://schemas.microsoft.com/office/drawing/2014/main" id="{2FD828D5-A9DB-4F5D-A664-06D83682E808}"/>
              </a:ext>
            </a:extLst>
          </p:cNvPr>
          <p:cNvSpPr/>
          <p:nvPr/>
        </p:nvSpPr>
        <p:spPr>
          <a:xfrm>
            <a:off x="314325" y="983192"/>
            <a:ext cx="11534774" cy="1968472"/>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sv-SE" sz="1200" b="1" dirty="0">
                <a:solidFill>
                  <a:schemeClr val="accent1"/>
                </a:solidFill>
              </a:rPr>
              <a:t>Boverket</a:t>
            </a:r>
            <a:r>
              <a:rPr lang="sv-SE" sz="1200" b="1" dirty="0">
                <a:solidFill>
                  <a:schemeClr val="tx1"/>
                </a:solidFill>
              </a:rPr>
              <a:t>: </a:t>
            </a:r>
          </a:p>
          <a:p>
            <a:pPr marL="171450" indent="-171450">
              <a:buFont typeface="Arial" panose="020B0604020202020204" pitchFamily="34" charset="0"/>
              <a:buChar char="•"/>
            </a:pPr>
            <a:r>
              <a:rPr lang="sv-SE" sz="1200" dirty="0">
                <a:solidFill>
                  <a:schemeClr val="tx1"/>
                </a:solidFill>
              </a:rPr>
              <a:t>2022-: </a:t>
            </a:r>
          </a:p>
          <a:p>
            <a:pPr marL="628650" lvl="1" indent="-171450">
              <a:buFont typeface="Arial" panose="020B0604020202020204" pitchFamily="34" charset="0"/>
              <a:buChar char="•"/>
            </a:pPr>
            <a:r>
              <a:rPr lang="sv-SE" sz="1200" b="1" dirty="0">
                <a:solidFill>
                  <a:schemeClr val="tx1"/>
                </a:solidFill>
              </a:rPr>
              <a:t>Byggnad / Anläggning: Byggnad nyproduktion, ej anläggning</a:t>
            </a:r>
          </a:p>
          <a:p>
            <a:pPr marL="628650" lvl="1" indent="-171450">
              <a:buFont typeface="Arial" panose="020B0604020202020204" pitchFamily="34" charset="0"/>
              <a:buChar char="•"/>
            </a:pPr>
            <a:r>
              <a:rPr lang="sv-SE" sz="1200" b="1" dirty="0">
                <a:solidFill>
                  <a:schemeClr val="tx1"/>
                </a:solidFill>
              </a:rPr>
              <a:t>Livscykelskeden: A1-A5.4 </a:t>
            </a:r>
            <a:r>
              <a:rPr lang="sv-SE" sz="1200" dirty="0">
                <a:solidFill>
                  <a:schemeClr val="tx1"/>
                </a:solidFill>
              </a:rPr>
              <a:t>(inkluderat ev återbruk). </a:t>
            </a:r>
          </a:p>
          <a:p>
            <a:pPr marL="171450" indent="-171450">
              <a:buFont typeface="Arial" panose="020B0604020202020204" pitchFamily="34" charset="0"/>
              <a:buChar char="•"/>
            </a:pPr>
            <a:r>
              <a:rPr lang="sv-SE" sz="1200" dirty="0">
                <a:solidFill>
                  <a:schemeClr val="tx1"/>
                </a:solidFill>
              </a:rPr>
              <a:t>Förslag 2028-: </a:t>
            </a:r>
          </a:p>
          <a:p>
            <a:pPr marL="628650" lvl="1" indent="-171450">
              <a:buFont typeface="Arial" panose="020B0604020202020204" pitchFamily="34" charset="0"/>
              <a:buChar char="•"/>
            </a:pPr>
            <a:r>
              <a:rPr lang="sv-SE" sz="1200" b="1" dirty="0">
                <a:solidFill>
                  <a:schemeClr val="tx1"/>
                </a:solidFill>
              </a:rPr>
              <a:t>Byggnad / Anläggning: </a:t>
            </a:r>
            <a:r>
              <a:rPr lang="sv-SE" sz="1200" dirty="0">
                <a:solidFill>
                  <a:schemeClr val="tx1"/>
                </a:solidFill>
              </a:rPr>
              <a:t>Byggnad nyproduktion, större ombyggnader, samt därtill den anläggning som är direkt under byggnad vid nyproduktion. </a:t>
            </a:r>
          </a:p>
          <a:p>
            <a:pPr marL="628650" lvl="1" indent="-171450">
              <a:buFont typeface="Arial" panose="020B0604020202020204" pitchFamily="34" charset="0"/>
              <a:buChar char="•"/>
            </a:pPr>
            <a:r>
              <a:rPr lang="sv-SE" sz="1200" b="1" dirty="0">
                <a:solidFill>
                  <a:schemeClr val="tx1"/>
                </a:solidFill>
              </a:rPr>
              <a:t>Livscykelskeden: </a:t>
            </a:r>
            <a:r>
              <a:rPr lang="sv-SE" sz="1200" dirty="0">
                <a:solidFill>
                  <a:schemeClr val="tx1"/>
                </a:solidFill>
              </a:rPr>
              <a:t>A1-A5.4, samt vissa B och vissa C, i linje med kommande EU-delegerade akt. </a:t>
            </a:r>
          </a:p>
        </p:txBody>
      </p:sp>
      <p:sp>
        <p:nvSpPr>
          <p:cNvPr id="13" name="Rektangel: rundade hörn 12">
            <a:extLst>
              <a:ext uri="{FF2B5EF4-FFF2-40B4-BE49-F238E27FC236}">
                <a16:creationId xmlns:a16="http://schemas.microsoft.com/office/drawing/2014/main" id="{5BE8CD41-CC58-253C-1A77-CA46BE475D5D}"/>
              </a:ext>
            </a:extLst>
          </p:cNvPr>
          <p:cNvSpPr/>
          <p:nvPr/>
        </p:nvSpPr>
        <p:spPr>
          <a:xfrm>
            <a:off x="314325" y="3197939"/>
            <a:ext cx="11694652" cy="2676869"/>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200" b="1" dirty="0">
                <a:solidFill>
                  <a:schemeClr val="tx1"/>
                </a:solidFill>
              </a:rPr>
              <a:t>Lokalt klimatinitiativ (med ambition): </a:t>
            </a:r>
          </a:p>
          <a:p>
            <a:pPr marL="171450" indent="-171450">
              <a:buFont typeface="Arial" panose="020B0604020202020204" pitchFamily="34" charset="0"/>
              <a:buChar char="•"/>
            </a:pPr>
            <a:r>
              <a:rPr lang="sv-SE" sz="1200" b="1" dirty="0">
                <a:solidFill>
                  <a:schemeClr val="tx1"/>
                </a:solidFill>
              </a:rPr>
              <a:t>Klimatbudget:</a:t>
            </a:r>
            <a:r>
              <a:rPr lang="sv-SE" sz="1200" dirty="0">
                <a:solidFill>
                  <a:schemeClr val="tx1"/>
                </a:solidFill>
              </a:rPr>
              <a:t> </a:t>
            </a:r>
          </a:p>
          <a:p>
            <a:pPr marL="628650" lvl="1" indent="-171450">
              <a:buFont typeface="Arial" panose="020B0604020202020204" pitchFamily="34" charset="0"/>
              <a:buChar char="•"/>
            </a:pPr>
            <a:r>
              <a:rPr lang="sv-SE" sz="1200" dirty="0">
                <a:solidFill>
                  <a:schemeClr val="tx1"/>
                </a:solidFill>
              </a:rPr>
              <a:t>Målet: </a:t>
            </a:r>
            <a:r>
              <a:rPr lang="sv-SE" sz="1200" b="1" dirty="0">
                <a:solidFill>
                  <a:schemeClr val="tx1"/>
                </a:solidFill>
              </a:rPr>
              <a:t>Klimatbudgetperspektiv</a:t>
            </a:r>
            <a:r>
              <a:rPr lang="sv-SE" sz="1200" dirty="0">
                <a:solidFill>
                  <a:schemeClr val="tx1"/>
                </a:solidFill>
              </a:rPr>
              <a:t>, dvs att långsiktigt </a:t>
            </a:r>
            <a:r>
              <a:rPr lang="sv-SE" sz="1200" b="1" dirty="0">
                <a:solidFill>
                  <a:schemeClr val="tx1"/>
                </a:solidFill>
              </a:rPr>
              <a:t>mäta och balansera </a:t>
            </a:r>
            <a:r>
              <a:rPr lang="sv-SE" sz="1200" b="1" i="1" u="sng" dirty="0">
                <a:solidFill>
                  <a:schemeClr val="tx1"/>
                </a:solidFill>
              </a:rPr>
              <a:t>all</a:t>
            </a:r>
            <a:r>
              <a:rPr lang="sv-SE" sz="1200" b="1" dirty="0">
                <a:solidFill>
                  <a:schemeClr val="tx1"/>
                </a:solidFill>
              </a:rPr>
              <a:t> klimatpåverkan</a:t>
            </a:r>
            <a:r>
              <a:rPr lang="sv-SE" sz="1200" dirty="0">
                <a:solidFill>
                  <a:schemeClr val="tx1"/>
                </a:solidFill>
              </a:rPr>
              <a:t> kopplad till ett byggprojekt. Detta innebär krav på </a:t>
            </a:r>
            <a:r>
              <a:rPr lang="sv-SE" sz="1200" b="1" dirty="0">
                <a:solidFill>
                  <a:schemeClr val="tx1"/>
                </a:solidFill>
              </a:rPr>
              <a:t>tydlig systemgräns</a:t>
            </a:r>
            <a:r>
              <a:rPr lang="sv-SE" sz="1200" dirty="0">
                <a:solidFill>
                  <a:schemeClr val="tx1"/>
                </a:solidFill>
              </a:rPr>
              <a:t> och total redovisning av CO2e för att möjliggöra relevant </a:t>
            </a:r>
            <a:r>
              <a:rPr lang="sv-SE" sz="1200" b="1" dirty="0">
                <a:solidFill>
                  <a:schemeClr val="tx1"/>
                </a:solidFill>
              </a:rPr>
              <a:t>klimatbalansering. </a:t>
            </a:r>
          </a:p>
          <a:p>
            <a:pPr marL="628650" lvl="1" indent="-171450">
              <a:buFont typeface="Arial" panose="020B0604020202020204" pitchFamily="34" charset="0"/>
              <a:buChar char="•"/>
            </a:pPr>
            <a:r>
              <a:rPr lang="sv-SE" sz="1200" b="1" dirty="0">
                <a:solidFill>
                  <a:schemeClr val="tx1"/>
                </a:solidFill>
              </a:rPr>
              <a:t>Förtydligande: </a:t>
            </a:r>
            <a:r>
              <a:rPr lang="sv-SE" sz="1200" dirty="0">
                <a:solidFill>
                  <a:schemeClr val="tx1"/>
                </a:solidFill>
              </a:rPr>
              <a:t>Projektspecifik </a:t>
            </a:r>
            <a:r>
              <a:rPr lang="sv-SE" sz="1200" b="1" dirty="0">
                <a:solidFill>
                  <a:schemeClr val="tx1"/>
                </a:solidFill>
              </a:rPr>
              <a:t>särredovisning</a:t>
            </a:r>
            <a:r>
              <a:rPr lang="sv-SE" sz="1200" dirty="0">
                <a:solidFill>
                  <a:schemeClr val="tx1"/>
                </a:solidFill>
              </a:rPr>
              <a:t> görs vid behov för att säkra jämförbarhet vid avvikelser från standardstruktur (t.ex. hybridprojekt, ROT med olika funktionsdelar/-utrymmen/delar). Syftet är ex att erhålla total ton CO2e från ett byggprojekt, i syfte förstå grad av klimatreducering per nedan delar, samt eventuell klimatbalansering per nedan delar</a:t>
            </a:r>
            <a:r>
              <a:rPr lang="sv-SE" sz="1200" b="1" dirty="0">
                <a:solidFill>
                  <a:schemeClr val="tx1"/>
                </a:solidFill>
              </a:rPr>
              <a:t>:</a:t>
            </a:r>
            <a:endParaRPr lang="sv-SE" sz="1200" dirty="0">
              <a:solidFill>
                <a:schemeClr val="tx1"/>
              </a:solidFill>
            </a:endParaRPr>
          </a:p>
          <a:p>
            <a:pPr marL="171450" indent="-171450">
              <a:buFont typeface="Arial" panose="020B0604020202020204" pitchFamily="34" charset="0"/>
              <a:buChar char="•"/>
            </a:pPr>
            <a:r>
              <a:rPr lang="sv-SE" sz="1200" b="1" dirty="0">
                <a:solidFill>
                  <a:schemeClr val="tx1"/>
                </a:solidFill>
              </a:rPr>
              <a:t>Ett byggprojekts totala klimatpåverkan: </a:t>
            </a:r>
          </a:p>
          <a:p>
            <a:pPr marL="628650" lvl="1" indent="-171450">
              <a:buFont typeface="Arial" panose="020B0604020202020204" pitchFamily="34" charset="0"/>
              <a:buChar char="•"/>
            </a:pPr>
            <a:r>
              <a:rPr lang="sv-SE" sz="1200" b="1" dirty="0">
                <a:solidFill>
                  <a:schemeClr val="tx1"/>
                </a:solidFill>
              </a:rPr>
              <a:t>2026 (vid exempelvis nyproduktion/tillbyggnad): </a:t>
            </a:r>
            <a:r>
              <a:rPr lang="sv-SE" sz="1200" dirty="0">
                <a:solidFill>
                  <a:schemeClr val="tx1"/>
                </a:solidFill>
              </a:rPr>
              <a:t>Ett byggprojekt </a:t>
            </a:r>
            <a:r>
              <a:rPr lang="sv-SE" sz="1200" b="1" dirty="0">
                <a:solidFill>
                  <a:schemeClr val="tx1"/>
                </a:solidFill>
              </a:rPr>
              <a:t>i</a:t>
            </a:r>
            <a:r>
              <a:rPr lang="sv-SE" sz="1200" dirty="0">
                <a:solidFill>
                  <a:schemeClr val="tx1"/>
                </a:solidFill>
              </a:rPr>
              <a:t>nkluderar både </a:t>
            </a:r>
            <a:r>
              <a:rPr lang="sv-SE" sz="1200" dirty="0">
                <a:solidFill>
                  <a:srgbClr val="00B050"/>
                </a:solidFill>
              </a:rPr>
              <a:t>byggnad och anläggning</a:t>
            </a:r>
            <a:r>
              <a:rPr lang="sv-SE" sz="1200" dirty="0">
                <a:solidFill>
                  <a:schemeClr val="tx1"/>
                </a:solidFill>
              </a:rPr>
              <a:t>. Klimatberäkning genomförs som två separata beräkningar, samt summerat som total klimatpåverkan.</a:t>
            </a:r>
          </a:p>
          <a:p>
            <a:pPr marL="628650" lvl="1" indent="-171450">
              <a:buFont typeface="Arial" panose="020B0604020202020204" pitchFamily="34" charset="0"/>
              <a:buChar char="•"/>
            </a:pPr>
            <a:r>
              <a:rPr lang="sv-SE" sz="1200" b="1" dirty="0">
                <a:solidFill>
                  <a:schemeClr val="tx1"/>
                </a:solidFill>
              </a:rPr>
              <a:t>Förtydligande: </a:t>
            </a:r>
            <a:r>
              <a:rPr lang="sv-SE" sz="1200" dirty="0">
                <a:solidFill>
                  <a:schemeClr val="tx1"/>
                </a:solidFill>
              </a:rPr>
              <a:t>Med anläggning menas då allt aktuellt anläggningsarbete och ej endast det som är direkt under byggnad inkl ev spont. . Ev rivning av befintligt inkluderas i anläggningsentreprenaden.</a:t>
            </a:r>
          </a:p>
        </p:txBody>
      </p:sp>
    </p:spTree>
    <p:extLst>
      <p:ext uri="{BB962C8B-B14F-4D97-AF65-F5344CB8AC3E}">
        <p14:creationId xmlns:p14="http://schemas.microsoft.com/office/powerpoint/2010/main" val="2614215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294E7-2AC6-D256-91E9-D94283211C0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D564F39-1B14-03E2-2D4B-2D740937CF00}"/>
              </a:ext>
            </a:extLst>
          </p:cNvPr>
          <p:cNvSpPr>
            <a:spLocks noGrp="1"/>
          </p:cNvSpPr>
          <p:nvPr>
            <p:ph type="ctrTitle"/>
          </p:nvPr>
        </p:nvSpPr>
        <p:spPr>
          <a:xfrm>
            <a:off x="717090" y="182562"/>
            <a:ext cx="9359919" cy="699466"/>
          </a:xfrm>
        </p:spPr>
        <p:txBody>
          <a:bodyPr>
            <a:normAutofit/>
          </a:bodyPr>
          <a:lstStyle/>
          <a:p>
            <a:r>
              <a:rPr lang="sv-SE"/>
              <a:t>Systemgränser – Byggnad / Anläggning och livscykelskeden 2 (3)</a:t>
            </a:r>
          </a:p>
        </p:txBody>
      </p:sp>
      <p:sp>
        <p:nvSpPr>
          <p:cNvPr id="7" name="Rektangel 6">
            <a:extLst>
              <a:ext uri="{FF2B5EF4-FFF2-40B4-BE49-F238E27FC236}">
                <a16:creationId xmlns:a16="http://schemas.microsoft.com/office/drawing/2014/main" id="{168B93E3-95D0-C2E7-A995-A1A615BA3DAE}"/>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ruta 7">
            <a:extLst>
              <a:ext uri="{FF2B5EF4-FFF2-40B4-BE49-F238E27FC236}">
                <a16:creationId xmlns:a16="http://schemas.microsoft.com/office/drawing/2014/main" id="{DD11D2A7-1246-5492-DE9D-523F223DACBA}"/>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60EBFF12-425A-A292-76B3-5736AE85A015}"/>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9B08B8F4-A7B2-1D02-A422-4D8146CFB1F8}"/>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D62767D5-019D-152D-C9BD-CE55723FC138}"/>
              </a:ext>
            </a:extLst>
          </p:cNvPr>
          <p:cNvSpPr/>
          <p:nvPr/>
        </p:nvSpPr>
        <p:spPr>
          <a:xfrm>
            <a:off x="193015" y="794391"/>
            <a:ext cx="11694652" cy="4101460"/>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sv-SE" sz="1200">
              <a:solidFill>
                <a:schemeClr val="tx1"/>
              </a:solidFill>
            </a:endParaRPr>
          </a:p>
        </p:txBody>
      </p:sp>
      <p:sp>
        <p:nvSpPr>
          <p:cNvPr id="4" name="textruta 3">
            <a:extLst>
              <a:ext uri="{FF2B5EF4-FFF2-40B4-BE49-F238E27FC236}">
                <a16:creationId xmlns:a16="http://schemas.microsoft.com/office/drawing/2014/main" id="{5A79B50F-BBFC-5977-4705-D3E1090FEDE8}"/>
              </a:ext>
            </a:extLst>
          </p:cNvPr>
          <p:cNvSpPr txBox="1"/>
          <p:nvPr/>
        </p:nvSpPr>
        <p:spPr>
          <a:xfrm>
            <a:off x="479728" y="978182"/>
            <a:ext cx="11232543" cy="3785652"/>
          </a:xfrm>
          <a:prstGeom prst="rect">
            <a:avLst/>
          </a:prstGeom>
          <a:noFill/>
        </p:spPr>
        <p:txBody>
          <a:bodyPr wrap="square">
            <a:spAutoFit/>
          </a:bodyPr>
          <a:lstStyle/>
          <a:p>
            <a:r>
              <a:rPr lang="sv-SE" sz="1200" b="1" dirty="0">
                <a:solidFill>
                  <a:schemeClr val="tx1"/>
                </a:solidFill>
              </a:rPr>
              <a:t>Lokalt klimatinitiativ (med ambition): </a:t>
            </a:r>
          </a:p>
          <a:p>
            <a:pPr marL="171450" indent="-171450">
              <a:buFont typeface="Arial" panose="020B0604020202020204" pitchFamily="34" charset="0"/>
              <a:buChar char="•"/>
            </a:pPr>
            <a:r>
              <a:rPr lang="sv-SE" sz="1200" b="1" dirty="0">
                <a:solidFill>
                  <a:schemeClr val="tx1"/>
                </a:solidFill>
              </a:rPr>
              <a:t>Aktuella livscykelskeden (2025-2028): </a:t>
            </a:r>
          </a:p>
          <a:p>
            <a:pPr marL="628650" lvl="1" indent="-171450" defTabSz="685783">
              <a:buFont typeface="Arial" panose="020B0604020202020204" pitchFamily="34" charset="0"/>
              <a:buChar char="•"/>
              <a:defRPr/>
            </a:pPr>
            <a:r>
              <a:rPr lang="sv-SE" sz="1200" b="1" dirty="0">
                <a:solidFill>
                  <a:schemeClr val="tx1"/>
                </a:solidFill>
              </a:rPr>
              <a:t>Nyproduktion / Större tillbyggnad (&gt; 100 m): </a:t>
            </a:r>
            <a:r>
              <a:rPr lang="sv-SE" sz="1200" dirty="0">
                <a:solidFill>
                  <a:schemeClr val="tx1"/>
                </a:solidFill>
              </a:rPr>
              <a:t>A1-A5.4, och inkluderar en byggnadskropp </a:t>
            </a:r>
            <a:r>
              <a:rPr lang="sv-SE" sz="1200" dirty="0"/>
              <a:t>per beräkning </a:t>
            </a:r>
            <a:r>
              <a:rPr lang="sv-SE" sz="1200" dirty="0">
                <a:solidFill>
                  <a:schemeClr val="tx1"/>
                </a:solidFill>
              </a:rPr>
              <a:t>och all anläggning som inkluderas </a:t>
            </a:r>
            <a:r>
              <a:rPr lang="sv-SE" sz="1200" dirty="0"/>
              <a:t>i byggprojektet. Påverkan på driften B6 (frivilligt - separat redovisning och beräkning (KKPI, VFT, SVL, primärenergital).</a:t>
            </a:r>
            <a:endParaRPr lang="sv-SE" sz="1200" dirty="0">
              <a:solidFill>
                <a:schemeClr val="tx1"/>
              </a:solidFill>
            </a:endParaRPr>
          </a:p>
          <a:p>
            <a:pPr marL="628650" lvl="1" indent="-171450" defTabSz="685783">
              <a:buFont typeface="Arial" panose="020B0604020202020204" pitchFamily="34" charset="0"/>
              <a:buChar char="•"/>
              <a:defRPr/>
            </a:pPr>
            <a:r>
              <a:rPr lang="sv-SE" sz="1200" b="1" dirty="0">
                <a:solidFill>
                  <a:schemeClr val="tx1"/>
                </a:solidFill>
              </a:rPr>
              <a:t>Renovering, ombyggnad, mindre tillbyggnad (&gt; 5 MSEK): </a:t>
            </a:r>
            <a:r>
              <a:rPr lang="sv-SE" sz="1200" dirty="0">
                <a:solidFill>
                  <a:schemeClr val="tx1"/>
                </a:solidFill>
              </a:rPr>
              <a:t>B5 (B5.1-B5.4; tänk A1-A5.4), och inkluderar en byggnadskropp per beräkning och ev berörd anläggning i </a:t>
            </a:r>
            <a:r>
              <a:rPr lang="sv-SE" sz="1200" dirty="0"/>
              <a:t>byggprojektet. Påverkan på driften B6 (frivilligt – om byggprojektet har en faktisk påverkan; separat redovisning och beräkning (KKPI, VFT, SVL, primärenergital). </a:t>
            </a:r>
          </a:p>
          <a:p>
            <a:pPr marL="628650" lvl="1" indent="-171450" defTabSz="685783">
              <a:buFont typeface="Arial" panose="020B0604020202020204" pitchFamily="34" charset="0"/>
              <a:buChar char="•"/>
              <a:defRPr/>
            </a:pPr>
            <a:r>
              <a:rPr lang="sv-SE" sz="1200" b="1" dirty="0"/>
              <a:t>Byggservice (&lt; 5 MSEK): </a:t>
            </a:r>
            <a:r>
              <a:rPr lang="sv-SE" sz="1200" dirty="0"/>
              <a:t>Klimatberäkna utifrån vad som är aktuellt: B2, B3, B4 – där ev B3 förtydligas (ex om separat beräkning eller om den ingår i B2).</a:t>
            </a:r>
          </a:p>
          <a:p>
            <a:pPr marL="628650" lvl="1" indent="-171450" defTabSz="685783">
              <a:buFont typeface="Arial" panose="020B0604020202020204" pitchFamily="34" charset="0"/>
              <a:buChar char="•"/>
              <a:defRPr/>
            </a:pPr>
            <a:endParaRPr lang="sv-SE" sz="1200" dirty="0">
              <a:solidFill>
                <a:schemeClr val="tx1"/>
              </a:solidFill>
            </a:endParaRPr>
          </a:p>
          <a:p>
            <a:pPr marL="171450" indent="-171450" defTabSz="685783">
              <a:buFont typeface="Arial" panose="020B0604020202020204" pitchFamily="34" charset="0"/>
              <a:buChar char="•"/>
              <a:defRPr/>
            </a:pPr>
            <a:r>
              <a:rPr lang="sv-SE" sz="1200" b="1" dirty="0">
                <a:solidFill>
                  <a:schemeClr val="tx1"/>
                </a:solidFill>
              </a:rPr>
              <a:t>Livscykelskeden - från 2028:</a:t>
            </a:r>
          </a:p>
          <a:p>
            <a:pPr marL="628650" lvl="1" indent="-171450" defTabSz="685783">
              <a:buFont typeface="Arial" panose="020B0604020202020204" pitchFamily="34" charset="0"/>
              <a:buChar char="•"/>
              <a:defRPr/>
            </a:pPr>
            <a:r>
              <a:rPr lang="sv-SE" sz="1200" b="1" dirty="0"/>
              <a:t>Nyproduktion / Större tillbyggnad: </a:t>
            </a:r>
          </a:p>
          <a:p>
            <a:pPr marL="1085850" lvl="2" indent="-171450">
              <a:buFont typeface="Arial" panose="020B0604020202020204" pitchFamily="34" charset="0"/>
              <a:buChar char="•"/>
            </a:pPr>
            <a:r>
              <a:rPr lang="sv-SE" sz="1200" dirty="0"/>
              <a:t>Projektspecifik: A1-A5</a:t>
            </a:r>
          </a:p>
          <a:p>
            <a:pPr marL="1085850" lvl="2" indent="-171450">
              <a:buFont typeface="Arial" panose="020B0604020202020204" pitchFamily="34" charset="0"/>
              <a:buChar char="•"/>
            </a:pPr>
            <a:r>
              <a:rPr lang="sv-SE" sz="1200" dirty="0"/>
              <a:t>Separata beräkningar utifrån nyckeltal (exempelvis taktäckning, fasad beklädnad, fönster, dörrar): B2, B4. Se IVL beräkningsanvisning. </a:t>
            </a:r>
          </a:p>
          <a:p>
            <a:pPr marL="1085850" lvl="2" indent="-171450">
              <a:buFont typeface="Arial" panose="020B0604020202020204" pitchFamily="34" charset="0"/>
              <a:buChar char="•"/>
            </a:pPr>
            <a:r>
              <a:rPr lang="sv-SE" sz="1200" dirty="0"/>
              <a:t>Separata beräkningar, projektspecifik: B6, C2-C4 (sluthantering avfall), C1-C4 (ev begränsad rivning inomhus), D2. </a:t>
            </a:r>
          </a:p>
          <a:p>
            <a:pPr marL="1085850" lvl="2" indent="-171450" defTabSz="685783">
              <a:buFont typeface="Arial" panose="020B0604020202020204" pitchFamily="34" charset="0"/>
              <a:buChar char="•"/>
              <a:defRPr/>
            </a:pPr>
            <a:r>
              <a:rPr lang="sv-SE" sz="1200" dirty="0"/>
              <a:t>Om hel rivning, då inkluderas den i anläggning. </a:t>
            </a:r>
          </a:p>
          <a:p>
            <a:pPr marL="628650" lvl="1" indent="-171450" defTabSz="685783">
              <a:buFont typeface="Arial" panose="020B0604020202020204" pitchFamily="34" charset="0"/>
              <a:buChar char="•"/>
              <a:defRPr/>
            </a:pPr>
            <a:r>
              <a:rPr lang="sv-SE" sz="1200" b="1" dirty="0"/>
              <a:t>Renovering, ombyggnad, mindre tillbyggnad (&gt; 5 MSEK):</a:t>
            </a:r>
          </a:p>
          <a:p>
            <a:pPr marL="1085850" lvl="2" indent="-171450">
              <a:buFont typeface="Arial" panose="020B0604020202020204" pitchFamily="34" charset="0"/>
              <a:buChar char="•"/>
            </a:pPr>
            <a:r>
              <a:rPr lang="sv-SE" sz="1200" dirty="0"/>
              <a:t>B5.1-B5.4 (tänk A1-A5)</a:t>
            </a:r>
          </a:p>
          <a:p>
            <a:pPr marL="1085850" lvl="2" indent="-171450" defTabSz="685783">
              <a:buFont typeface="Arial" panose="020B0604020202020204" pitchFamily="34" charset="0"/>
              <a:buChar char="•"/>
              <a:defRPr/>
            </a:pPr>
            <a:r>
              <a:rPr lang="sv-SE" sz="1200" dirty="0"/>
              <a:t>Separata beräkningar utifrån nyckeltal (exempelvis taktäckning, fasad beklädnad, fönster, dörrar): B4. Se IVL beräkningsanvisning. </a:t>
            </a:r>
          </a:p>
          <a:p>
            <a:pPr marL="1085850" lvl="2" indent="-171450" defTabSz="685783">
              <a:buFont typeface="Arial" panose="020B0604020202020204" pitchFamily="34" charset="0"/>
              <a:buChar char="•"/>
              <a:defRPr/>
            </a:pPr>
            <a:r>
              <a:rPr lang="sv-SE" sz="1200" dirty="0"/>
              <a:t>Separata beräkningar, projektspecifik: B6, C2-C4 (sluthantering avfall), C1-C4 (ev rivning inomhus), D2. (Frivillig är B3)</a:t>
            </a:r>
          </a:p>
          <a:p>
            <a:pPr marL="1085850" lvl="2" indent="-171450">
              <a:buFont typeface="Arial" panose="020B0604020202020204" pitchFamily="34" charset="0"/>
              <a:buChar char="•"/>
            </a:pPr>
            <a:r>
              <a:rPr lang="sv-SE" sz="1200" dirty="0"/>
              <a:t>Om hel rivning, då inkluderas den i anläggning.</a:t>
            </a:r>
            <a:endParaRPr lang="sv-SE" sz="1200" b="1" dirty="0"/>
          </a:p>
          <a:p>
            <a:pPr marL="628650" lvl="1" indent="-171450" defTabSz="685783">
              <a:buFont typeface="Arial" panose="020B0604020202020204" pitchFamily="34" charset="0"/>
              <a:buChar char="•"/>
              <a:defRPr/>
            </a:pPr>
            <a:r>
              <a:rPr lang="sv-SE" sz="1200" b="1" dirty="0"/>
              <a:t>Byggservice (&lt; 5 MSEK): </a:t>
            </a:r>
            <a:r>
              <a:rPr lang="sv-SE" sz="1200" dirty="0"/>
              <a:t>Klimatberäkna utifrån vad som är aktuellt: B2, B3, B4. Se IVL beräkningsanvisning, om nyckeltal används. </a:t>
            </a:r>
          </a:p>
        </p:txBody>
      </p:sp>
      <p:sp>
        <p:nvSpPr>
          <p:cNvPr id="11" name="Underrubrik 2">
            <a:extLst>
              <a:ext uri="{FF2B5EF4-FFF2-40B4-BE49-F238E27FC236}">
                <a16:creationId xmlns:a16="http://schemas.microsoft.com/office/drawing/2014/main" id="{72829112-076C-AE91-AE69-73D8CBEE5C10}"/>
              </a:ext>
            </a:extLst>
          </p:cNvPr>
          <p:cNvSpPr>
            <a:spLocks noGrp="1"/>
          </p:cNvSpPr>
          <p:nvPr>
            <p:ph type="subTitle" idx="1"/>
          </p:nvPr>
        </p:nvSpPr>
        <p:spPr>
          <a:xfrm>
            <a:off x="889644" y="5187575"/>
            <a:ext cx="10757820" cy="1063702"/>
          </a:xfrm>
        </p:spPr>
        <p:txBody>
          <a:bodyPr>
            <a:noAutofit/>
          </a:bodyPr>
          <a:lstStyle/>
          <a:p>
            <a:r>
              <a:rPr lang="sv-SE" sz="1200" b="1">
                <a:latin typeface="+mn-lt"/>
              </a:rPr>
              <a:t>Varför? </a:t>
            </a:r>
          </a:p>
          <a:p>
            <a:pPr marL="171450" indent="-171450">
              <a:buFont typeface="Arial" panose="020B0604020202020204" pitchFamily="34" charset="0"/>
              <a:buChar char="•"/>
            </a:pPr>
            <a:r>
              <a:rPr lang="sv-SE" altLang="sv-SE" sz="1200">
                <a:solidFill>
                  <a:schemeClr val="tx1"/>
                </a:solidFill>
                <a:latin typeface="+mn-lt"/>
              </a:rPr>
              <a:t>⚠️ </a:t>
            </a:r>
            <a:r>
              <a:rPr lang="sv-SE" altLang="sv-SE" sz="1200" b="1">
                <a:solidFill>
                  <a:schemeClr val="tx1"/>
                </a:solidFill>
                <a:latin typeface="+mn-lt"/>
              </a:rPr>
              <a:t>Jämförbarhet och uppföljning. </a:t>
            </a:r>
            <a:r>
              <a:rPr lang="sv-SE" sz="1200">
                <a:latin typeface="+mn-lt"/>
              </a:rPr>
              <a:t>Utan likvärdig systemgräns blir klimatvärden svårtolkade och omöjliga att göra en rättvis jämförelse utifrån samma funktion mellan projekt. Det försvårar även uppföljning mot klimatmål.</a:t>
            </a:r>
            <a:r>
              <a:rPr lang="sv-SE" altLang="sv-SE" sz="1200">
                <a:solidFill>
                  <a:schemeClr val="tx1"/>
                </a:solidFill>
                <a:latin typeface="+mn-lt"/>
              </a:rPr>
              <a:t> </a:t>
            </a:r>
          </a:p>
          <a:p>
            <a:pPr marL="171450" indent="-171450">
              <a:buFont typeface="Arial" panose="020B0604020202020204" pitchFamily="34" charset="0"/>
              <a:buChar char="•"/>
            </a:pPr>
            <a:r>
              <a:rPr lang="sv-SE" altLang="sv-SE" sz="1200">
                <a:solidFill>
                  <a:schemeClr val="tx1"/>
                </a:solidFill>
                <a:latin typeface="+mn-lt"/>
              </a:rPr>
              <a:t>⚠️ </a:t>
            </a:r>
            <a:r>
              <a:rPr lang="sv-SE" altLang="sv-SE" sz="1200" b="1">
                <a:solidFill>
                  <a:schemeClr val="tx1"/>
                </a:solidFill>
                <a:latin typeface="+mn-lt"/>
              </a:rPr>
              <a:t>Klimatstyrning och trovärdighet. </a:t>
            </a:r>
            <a:r>
              <a:rPr lang="sv-SE" sz="1200">
                <a:latin typeface="+mn-lt"/>
              </a:rPr>
              <a:t>Om inte alla relevanta utsläpp ingår (t.ex. anläggning, drift, avfall, rivning) finns risk för felprioritering, underskattning, feltolkning och missvisande kommunikation kring klimatpåverkan och klimatbalansering</a:t>
            </a:r>
            <a:endParaRPr lang="sv-SE" sz="1200">
              <a:solidFill>
                <a:schemeClr val="tx1"/>
              </a:solidFill>
              <a:latin typeface="+mn-lt"/>
            </a:endParaRPr>
          </a:p>
          <a:p>
            <a:pPr marL="171450" indent="-171450">
              <a:buFont typeface="Arial" panose="020B0604020202020204" pitchFamily="34" charset="0"/>
              <a:buChar char="•"/>
            </a:pPr>
            <a:r>
              <a:rPr lang="sv-SE" altLang="sv-SE" sz="1200">
                <a:solidFill>
                  <a:schemeClr val="tx1"/>
                </a:solidFill>
                <a:latin typeface="+mn-lt"/>
              </a:rPr>
              <a:t>⚠️ </a:t>
            </a:r>
            <a:r>
              <a:rPr lang="sv-SE" altLang="sv-SE" sz="1200" b="1">
                <a:solidFill>
                  <a:schemeClr val="tx1"/>
                </a:solidFill>
                <a:latin typeface="+mn-lt"/>
              </a:rPr>
              <a:t>Transparens brister:</a:t>
            </a:r>
            <a:r>
              <a:rPr lang="sv-SE" altLang="sv-SE" sz="1200">
                <a:solidFill>
                  <a:schemeClr val="tx1"/>
                </a:solidFill>
                <a:latin typeface="+mn-lt"/>
              </a:rPr>
              <a:t> </a:t>
            </a:r>
            <a:r>
              <a:rPr lang="sv-SE" sz="1200">
                <a:latin typeface="+mn-lt"/>
              </a:rPr>
              <a:t>Tydlig avgränsning är avgörande för att klimatdata ska vara jämförbart, spårbar och användbar för styrning, rapportering och beslut.</a:t>
            </a:r>
          </a:p>
          <a:p>
            <a:pPr marL="171450" indent="-171450">
              <a:buFont typeface="Arial" panose="020B0604020202020204" pitchFamily="34" charset="0"/>
              <a:buChar char="•"/>
            </a:pPr>
            <a:endParaRPr lang="sv-SE" sz="1200">
              <a:latin typeface="+mn-lt"/>
            </a:endParaRPr>
          </a:p>
        </p:txBody>
      </p:sp>
    </p:spTree>
    <p:extLst>
      <p:ext uri="{BB962C8B-B14F-4D97-AF65-F5344CB8AC3E}">
        <p14:creationId xmlns:p14="http://schemas.microsoft.com/office/powerpoint/2010/main" val="2656727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6EE3F-7DE2-744E-68DC-6AB9CB8952DD}"/>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B389898C-F6D0-00F4-CB1F-EDA28128CCC5}"/>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ea typeface="+mn-ea"/>
              <a:cs typeface="+mn-cs"/>
            </a:endParaRPr>
          </a:p>
        </p:txBody>
      </p:sp>
      <p:sp>
        <p:nvSpPr>
          <p:cNvPr id="8" name="textruta 7">
            <a:extLst>
              <a:ext uri="{FF2B5EF4-FFF2-40B4-BE49-F238E27FC236}">
                <a16:creationId xmlns:a16="http://schemas.microsoft.com/office/drawing/2014/main" id="{99774AAB-1FF1-5DE3-6861-C6F5C94F698B}"/>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Boverket</a:t>
            </a:r>
            <a:endParaRPr kumimoji="0" lang="sv-SE" sz="1800" b="0" i="0" u="none" strike="noStrike" kern="1200" cap="none" spc="0" normalizeH="0" baseline="0" noProof="0">
              <a:ln>
                <a:noFill/>
              </a:ln>
              <a:solidFill>
                <a:prstClr val="black"/>
              </a:solidFill>
              <a:effectLst/>
              <a:uLnTx/>
              <a:uFillTx/>
              <a:ea typeface="+mn-ea"/>
              <a:cs typeface="+mn-cs"/>
            </a:endParaRPr>
          </a:p>
        </p:txBody>
      </p:sp>
      <p:sp>
        <p:nvSpPr>
          <p:cNvPr id="9" name="textruta 8">
            <a:extLst>
              <a:ext uri="{FF2B5EF4-FFF2-40B4-BE49-F238E27FC236}">
                <a16:creationId xmlns:a16="http://schemas.microsoft.com/office/drawing/2014/main" id="{7BAE45A5-7CBA-EDB1-5B06-65A307FBC63A}"/>
              </a:ext>
            </a:extLst>
          </p:cNvPr>
          <p:cNvSpPr txBox="1"/>
          <p:nvPr/>
        </p:nvSpPr>
        <p:spPr>
          <a:xfrm>
            <a:off x="9395695" y="8254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Lokalt initiativ</a:t>
            </a:r>
            <a:endParaRPr kumimoji="0" lang="sv-SE" sz="1800" b="0" i="0" u="none" strike="noStrike" kern="1200" cap="none" spc="0" normalizeH="0" baseline="0" noProof="0">
              <a:ln>
                <a:noFill/>
              </a:ln>
              <a:solidFill>
                <a:prstClr val="black"/>
              </a:solidFill>
              <a:effectLst/>
              <a:uLnTx/>
              <a:uFillTx/>
              <a:ea typeface="+mn-ea"/>
              <a:cs typeface="+mn-cs"/>
            </a:endParaRPr>
          </a:p>
        </p:txBody>
      </p:sp>
      <p:sp>
        <p:nvSpPr>
          <p:cNvPr id="10" name="Rektangel 9">
            <a:extLst>
              <a:ext uri="{FF2B5EF4-FFF2-40B4-BE49-F238E27FC236}">
                <a16:creationId xmlns:a16="http://schemas.microsoft.com/office/drawing/2014/main" id="{36661818-3B5E-19D7-664D-16581D5280AD}"/>
              </a:ext>
            </a:extLst>
          </p:cNvPr>
          <p:cNvSpPr/>
          <p:nvPr/>
        </p:nvSpPr>
        <p:spPr>
          <a:xfrm>
            <a:off x="9191205" y="189834"/>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ea typeface="+mn-ea"/>
              <a:cs typeface="+mn-cs"/>
            </a:endParaRPr>
          </a:p>
        </p:txBody>
      </p:sp>
      <p:sp>
        <p:nvSpPr>
          <p:cNvPr id="4" name="Rubrik 1">
            <a:extLst>
              <a:ext uri="{FF2B5EF4-FFF2-40B4-BE49-F238E27FC236}">
                <a16:creationId xmlns:a16="http://schemas.microsoft.com/office/drawing/2014/main" id="{713AF766-E481-027E-B97F-A6FC50B9CEAC}"/>
              </a:ext>
            </a:extLst>
          </p:cNvPr>
          <p:cNvSpPr txBox="1">
            <a:spLocks/>
          </p:cNvSpPr>
          <p:nvPr/>
        </p:nvSpPr>
        <p:spPr>
          <a:xfrm>
            <a:off x="774487" y="16621"/>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Systemgränser - Byggprojekt och livscykelskeden 3 (3)</a:t>
            </a:r>
          </a:p>
        </p:txBody>
      </p:sp>
      <p:graphicFrame>
        <p:nvGraphicFramePr>
          <p:cNvPr id="11" name="Tabell 10">
            <a:extLst>
              <a:ext uri="{FF2B5EF4-FFF2-40B4-BE49-F238E27FC236}">
                <a16:creationId xmlns:a16="http://schemas.microsoft.com/office/drawing/2014/main" id="{04794ED4-CEFD-9C95-5527-E46FD41B0052}"/>
              </a:ext>
            </a:extLst>
          </p:cNvPr>
          <p:cNvGraphicFramePr>
            <a:graphicFrameLocks noGrp="1"/>
          </p:cNvGraphicFramePr>
          <p:nvPr>
            <p:extLst>
              <p:ext uri="{D42A27DB-BD31-4B8C-83A1-F6EECF244321}">
                <p14:modId xmlns:p14="http://schemas.microsoft.com/office/powerpoint/2010/main" val="1109956749"/>
              </p:ext>
            </p:extLst>
          </p:nvPr>
        </p:nvGraphicFramePr>
        <p:xfrm>
          <a:off x="0" y="6112800"/>
          <a:ext cx="12191998" cy="745200"/>
        </p:xfrm>
        <a:graphic>
          <a:graphicData uri="http://schemas.openxmlformats.org/drawingml/2006/table">
            <a:tbl>
              <a:tblPr firstRow="1" bandRow="1"/>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sv-SE" sz="900" b="1" dirty="0">
                          <a:solidFill>
                            <a:schemeClr val="bg1"/>
                          </a:solidFill>
                        </a:rPr>
                        <a:t>Systemgränser:</a:t>
                      </a: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Funktionell </a:t>
                      </a:r>
                    </a:p>
                    <a:p>
                      <a:r>
                        <a:rPr lang="sv-SE" sz="900">
                          <a:solidFill>
                            <a:schemeClr val="bg1"/>
                          </a:solidFill>
                        </a:rPr>
                        <a:t>enhet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Klimatdata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Verifikat: Transporter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332696124"/>
                  </a:ext>
                </a:extLst>
              </a:tr>
              <a:tr h="17769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Byggprojekt &amp; LCA-skeden</a:t>
                      </a:r>
                      <a:endParaRPr lang="sv-SE" b="1"/>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Särberäkningar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Byggdelar / Aktiviteter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657018025"/>
                  </a:ext>
                </a:extLst>
              </a:tr>
            </a:tbl>
          </a:graphicData>
        </a:graphic>
      </p:graphicFrame>
      <p:sp>
        <p:nvSpPr>
          <p:cNvPr id="12" name="textruta 11">
            <a:extLst>
              <a:ext uri="{FF2B5EF4-FFF2-40B4-BE49-F238E27FC236}">
                <a16:creationId xmlns:a16="http://schemas.microsoft.com/office/drawing/2014/main" id="{86C2D3C7-8A1C-93C6-42FD-E655D42E61ED}"/>
              </a:ext>
            </a:extLst>
          </p:cNvPr>
          <p:cNvSpPr txBox="1"/>
          <p:nvPr/>
        </p:nvSpPr>
        <p:spPr>
          <a:xfrm>
            <a:off x="428626" y="521453"/>
            <a:ext cx="11514699" cy="4739759"/>
          </a:xfrm>
          <a:prstGeom prst="rect">
            <a:avLst/>
          </a:prstGeom>
          <a:noFill/>
        </p:spPr>
        <p:txBody>
          <a:bodyPr wrap="square">
            <a:spAutoFit/>
          </a:bodyPr>
          <a:lstStyle/>
          <a:p>
            <a:r>
              <a:rPr lang="sv-SE" sz="1200" b="1" dirty="0">
                <a:highlight>
                  <a:srgbClr val="00FF00"/>
                </a:highlight>
              </a:rPr>
              <a:t>Notera (fördjupning/tolkning)</a:t>
            </a:r>
            <a:endParaRPr lang="sv-SE" sz="1200" dirty="0">
              <a:highlight>
                <a:srgbClr val="00FF00"/>
              </a:highlight>
            </a:endParaRPr>
          </a:p>
          <a:p>
            <a:pPr marL="171450" indent="-171450" defTabSz="685783">
              <a:buFont typeface="Arial" panose="020B0604020202020204" pitchFamily="34" charset="0"/>
              <a:buChar char="•"/>
              <a:defRPr/>
            </a:pPr>
            <a:r>
              <a:rPr lang="sv-SE" sz="1200" b="1" dirty="0"/>
              <a:t>A4 (byggtransporter; B5.4): </a:t>
            </a:r>
            <a:r>
              <a:rPr lang="sv-SE" sz="1200" dirty="0"/>
              <a:t>A4/B5.4 följer principer i ISO 15978, och omfattar transporter av inbyggnad byggprodukter i bärande delar, klimatskärm och innerväggar, från tillverkare/säljare till byggarbetsplatsen. Gäller ej transport av tillfällig utrustning såsom bodar, maskiner eller övrigt byggplatsstöd. Gäller endast inbyggt material.</a:t>
            </a:r>
          </a:p>
          <a:p>
            <a:pPr marL="171450" indent="-171450" defTabSz="685783">
              <a:buFont typeface="Arial" panose="020B0604020202020204" pitchFamily="34" charset="0"/>
              <a:buChar char="•"/>
              <a:defRPr/>
            </a:pPr>
            <a:r>
              <a:rPr lang="sv-SE" sz="1200" b="1" dirty="0"/>
              <a:t>A5.1 (byggspill; B5.1) och A5.2-A5.4 (byggmetod; B5.2-B5.4):</a:t>
            </a:r>
            <a:r>
              <a:rPr lang="sv-SE" sz="1200" dirty="0"/>
              <a:t> Dessa kall inkluderas i klimatberäkning. Exempel på A5.2-A5.4 är byggbodar, maskiner, byggel/byggvärme. </a:t>
            </a:r>
            <a:endParaRPr lang="sv-SE" sz="1200" b="1" dirty="0"/>
          </a:p>
          <a:p>
            <a:pPr marL="171450" indent="-171450" defTabSz="685783">
              <a:buFont typeface="Arial" panose="020B0604020202020204" pitchFamily="34" charset="0"/>
              <a:buChar char="•"/>
              <a:defRPr/>
            </a:pPr>
            <a:r>
              <a:rPr lang="sv-SE" sz="1200" b="1" dirty="0"/>
              <a:t>B2 – B4: </a:t>
            </a:r>
            <a:r>
              <a:rPr lang="sv-SE" sz="1200" dirty="0"/>
              <a:t>Separat beräkning. Om återbrukade produkter använts i A1-A5.4 (B5; B5.1-B5.4) får dessa inte tillgodoräknas i B2-B5 i syfte att undvika dubbelräkning. </a:t>
            </a:r>
          </a:p>
          <a:p>
            <a:pPr marL="171450" indent="-171450" defTabSz="685783">
              <a:buFont typeface="Arial" panose="020B0604020202020204" pitchFamily="34" charset="0"/>
              <a:buChar char="•"/>
              <a:defRPr/>
            </a:pPr>
            <a:r>
              <a:rPr lang="sv-SE" sz="1200" b="1" dirty="0"/>
              <a:t>B5. </a:t>
            </a:r>
            <a:r>
              <a:rPr lang="sv-SE" sz="1200" dirty="0"/>
              <a:t>Det rekommenderas att allt underhåll och utbyte redovisas i B2-B4 och inte i B5. Exempel – vid ”målning vart 15:e år” B2 (underhåll), måste man ta bort den posten för just de år där man istället räknar renoveringen som B5.</a:t>
            </a:r>
          </a:p>
          <a:p>
            <a:pPr marL="171450" indent="-171450" defTabSz="685783">
              <a:buFont typeface="Arial" panose="020B0604020202020204" pitchFamily="34" charset="0"/>
              <a:buChar char="•"/>
              <a:defRPr/>
            </a:pPr>
            <a:r>
              <a:rPr lang="sv-SE" sz="1200" b="1" dirty="0"/>
              <a:t>B6:</a:t>
            </a:r>
            <a:r>
              <a:rPr lang="sv-SE" sz="1200" dirty="0"/>
              <a:t> Driftenergi</a:t>
            </a:r>
          </a:p>
          <a:p>
            <a:pPr marL="171450" indent="-171450" defTabSz="685783">
              <a:buFont typeface="Arial" panose="020B0604020202020204" pitchFamily="34" charset="0"/>
              <a:buChar char="•"/>
              <a:defRPr/>
            </a:pPr>
            <a:r>
              <a:rPr lang="sv-SE" sz="1200" b="1" dirty="0"/>
              <a:t>B7: </a:t>
            </a:r>
            <a:r>
              <a:rPr lang="sv-SE" sz="1200" dirty="0"/>
              <a:t>Ej fokus/prioriterat.</a:t>
            </a:r>
          </a:p>
          <a:p>
            <a:pPr marL="171450" indent="-171450" defTabSz="685783">
              <a:buFont typeface="Arial" panose="020B0604020202020204" pitchFamily="34" charset="0"/>
              <a:buChar char="•"/>
              <a:defRPr/>
            </a:pPr>
            <a:r>
              <a:rPr lang="sv-SE" sz="1200" b="1" dirty="0"/>
              <a:t>C1-C4 (rivning befintligt): </a:t>
            </a:r>
            <a:r>
              <a:rPr lang="sv-SE" sz="1200" dirty="0"/>
              <a:t>Separat beräkning. Alla material och produkter som ingår i byggnaden från start (och som redan redovisats i A1–A3) ska också räknas med i beräkningen av C1–C4 (slutskedet). Det betyder att byggnadens hela vikt ska ingå. Om schabloner har använts för vissa byggdelar i A1–A3 behöver dessa omvandlas till motsvarande vikter, så att hela byggnaden kan summeras korrekt i C1–C4. Rivning ingår normalt i anläggningsberäkning, om det ej är så att ev anläggningsentreprenad ej ingå (då ingår det inom kategori byggnad (byggdel o, SBEF). </a:t>
            </a:r>
          </a:p>
          <a:p>
            <a:pPr marL="171450" indent="-171450" defTabSz="685783">
              <a:buFont typeface="Arial" panose="020B0604020202020204" pitchFamily="34" charset="0"/>
              <a:buChar char="•"/>
              <a:defRPr/>
            </a:pPr>
            <a:r>
              <a:rPr lang="sv-SE" sz="1200" b="1" dirty="0"/>
              <a:t>C2-C4 (sluthantering avfall):</a:t>
            </a:r>
            <a:r>
              <a:rPr lang="sv-SE" sz="1200" dirty="0"/>
              <a:t> Separat beräkning. Syftet är att inkludera den klimatpåverkan som uppstår nedströms när byggavfall lämnar byggarbetsplatsen, t ex till återtillverkning, återbruk, övrig cirkulation eller förbränning/deponi.  Använd moder klimatreferenser från Naturvårdsverket, samt vid behov motivera och komplettera med dotter-klimatreferens från avfallsentreprenör. </a:t>
            </a:r>
          </a:p>
          <a:p>
            <a:pPr marL="171450" indent="-171450" defTabSz="685783">
              <a:buFont typeface="Arial" panose="020B0604020202020204" pitchFamily="34" charset="0"/>
              <a:buChar char="•"/>
              <a:defRPr/>
            </a:pPr>
            <a:r>
              <a:rPr lang="sv-SE" sz="1200" b="1" dirty="0"/>
              <a:t>D1 (export)</a:t>
            </a:r>
            <a:r>
              <a:rPr lang="sv-SE" sz="1200" dirty="0"/>
              <a:t>: Separat beräkning. </a:t>
            </a:r>
            <a:r>
              <a:rPr lang="sv-SE" altLang="sv-SE" sz="1200" dirty="0"/>
              <a:t>Redovisa exporterad el inom fastighetsgränsen (kWh/år), avseende klimatnytta (undvikna utsläpp, CO₂e/år) och vilken emissionsfaktor som används (årsmedel, CO₂e/kWh). Notera om tidsberoende scenario används och vilket slutvärde som gäller efter 50 år. Redovisa export av byggmaterial (återbrukat material; egentligen D3-D4)  om från byggnad A till B, då får byggnad A kredit i D1, och Byggnad B redovisar i A1–A3.</a:t>
            </a:r>
          </a:p>
          <a:p>
            <a:pPr marL="171450" indent="-171450" defTabSz="685783">
              <a:buFont typeface="Arial" panose="020B0604020202020204" pitchFamily="34" charset="0"/>
              <a:buChar char="•"/>
              <a:defRPr/>
            </a:pPr>
            <a:r>
              <a:rPr lang="sv-SE" sz="1200" b="1" dirty="0"/>
              <a:t>D2 (cirkularitet): </a:t>
            </a:r>
            <a:r>
              <a:rPr lang="sv-SE" sz="1200" dirty="0"/>
              <a:t>Separat beräkning. </a:t>
            </a:r>
            <a:r>
              <a:rPr lang="sv-SE" altLang="sv-SE" sz="1200" dirty="0"/>
              <a:t>Redovisa återbruk/återvinning utanför systemgränsen. Ange klimatnytta (undvikna utsläpp, CO₂e/år) och metod för beräkning. Beskriv eventuella scenarier (tidsberoende eller ej) och slutvärde efter 50 år.</a:t>
            </a:r>
          </a:p>
          <a:p>
            <a:pPr marL="171450" indent="-171450" defTabSz="685783">
              <a:buFont typeface="Arial" panose="020B0604020202020204" pitchFamily="34" charset="0"/>
              <a:buChar char="•"/>
              <a:defRPr/>
            </a:pPr>
            <a:r>
              <a:rPr lang="sv-SE" sz="1200" b="1" dirty="0"/>
              <a:t>”Hel LCA”: </a:t>
            </a:r>
            <a:r>
              <a:rPr lang="sv-SE" sz="1200" dirty="0"/>
              <a:t>Då inkluderas alla skeden i livscykeln, motivera vid avsteg. Beakta dock att om B5 ska räknas behöver B2-B4 justeras för undvika dubbelräkning. </a:t>
            </a:r>
          </a:p>
          <a:p>
            <a:pPr marL="171450" indent="-171450" defTabSz="685783">
              <a:buFont typeface="Arial" panose="020B0604020202020204" pitchFamily="34" charset="0"/>
              <a:buChar char="•"/>
              <a:defRPr/>
            </a:pPr>
            <a:r>
              <a:rPr lang="sv-SE" sz="1200" b="1" dirty="0"/>
              <a:t>”Begränsad hel LCA”: </a:t>
            </a:r>
            <a:r>
              <a:rPr lang="sv-SE" sz="1200" dirty="0"/>
              <a:t>Endast en del av livscykel utförs, exempelvis Byggskedet A (A1-A5) är lagkrav enligt Boverket. Klimatinitiativ rekommenderas följa IVL:S anvisningar. </a:t>
            </a:r>
            <a:endParaRPr lang="en-US" sz="1200" dirty="0"/>
          </a:p>
          <a:p>
            <a:endParaRPr lang="en-US" sz="1200" dirty="0"/>
          </a:p>
          <a:p>
            <a:endParaRPr lang="sv-SE" sz="1200" dirty="0"/>
          </a:p>
        </p:txBody>
      </p:sp>
      <p:sp>
        <p:nvSpPr>
          <p:cNvPr id="2" name="Rektangel: rundade hörn 1">
            <a:extLst>
              <a:ext uri="{FF2B5EF4-FFF2-40B4-BE49-F238E27FC236}">
                <a16:creationId xmlns:a16="http://schemas.microsoft.com/office/drawing/2014/main" id="{3DA4F7F0-0F6D-F2C5-13F0-A6CD9E8586D1}"/>
              </a:ext>
            </a:extLst>
          </p:cNvPr>
          <p:cNvSpPr/>
          <p:nvPr/>
        </p:nvSpPr>
        <p:spPr>
          <a:xfrm>
            <a:off x="114300" y="545423"/>
            <a:ext cx="11829025" cy="4327029"/>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sv-SE" sz="1200">
              <a:solidFill>
                <a:schemeClr val="tx1"/>
              </a:solidFill>
            </a:endParaRPr>
          </a:p>
        </p:txBody>
      </p:sp>
      <p:graphicFrame>
        <p:nvGraphicFramePr>
          <p:cNvPr id="6" name="Tabell 5">
            <a:extLst>
              <a:ext uri="{FF2B5EF4-FFF2-40B4-BE49-F238E27FC236}">
                <a16:creationId xmlns:a16="http://schemas.microsoft.com/office/drawing/2014/main" id="{A22358BF-AE7C-B073-401D-54819A79DAD9}"/>
              </a:ext>
            </a:extLst>
          </p:cNvPr>
          <p:cNvGraphicFramePr>
            <a:graphicFrameLocks noGrp="1"/>
          </p:cNvGraphicFramePr>
          <p:nvPr>
            <p:extLst>
              <p:ext uri="{D42A27DB-BD31-4B8C-83A1-F6EECF244321}">
                <p14:modId xmlns:p14="http://schemas.microsoft.com/office/powerpoint/2010/main" val="866278073"/>
              </p:ext>
            </p:extLst>
          </p:nvPr>
        </p:nvGraphicFramePr>
        <p:xfrm>
          <a:off x="609599" y="4936138"/>
          <a:ext cx="10972800" cy="1112976"/>
        </p:xfrm>
        <a:graphic>
          <a:graphicData uri="http://schemas.openxmlformats.org/drawingml/2006/table">
            <a:tbl>
              <a:tblPr/>
              <a:tblGrid>
                <a:gridCol w="1828800">
                  <a:extLst>
                    <a:ext uri="{9D8B030D-6E8A-4147-A177-3AD203B41FA5}">
                      <a16:colId xmlns:a16="http://schemas.microsoft.com/office/drawing/2014/main" val="1288296089"/>
                    </a:ext>
                  </a:extLst>
                </a:gridCol>
                <a:gridCol w="2741159">
                  <a:extLst>
                    <a:ext uri="{9D8B030D-6E8A-4147-A177-3AD203B41FA5}">
                      <a16:colId xmlns:a16="http://schemas.microsoft.com/office/drawing/2014/main" val="3276177251"/>
                    </a:ext>
                  </a:extLst>
                </a:gridCol>
                <a:gridCol w="6402841">
                  <a:extLst>
                    <a:ext uri="{9D8B030D-6E8A-4147-A177-3AD203B41FA5}">
                      <a16:colId xmlns:a16="http://schemas.microsoft.com/office/drawing/2014/main" val="2248908049"/>
                    </a:ext>
                  </a:extLst>
                </a:gridCol>
              </a:tblGrid>
              <a:tr h="253932">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Indikatorer (ange vad som ingår)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352678">
                <a:tc>
                  <a:txBody>
                    <a:bodyPr/>
                    <a:lstStyle/>
                    <a:p>
                      <a:r>
                        <a:rPr lang="sv-SE" sz="900" b="1"/>
                        <a:t>Systemgränssnitt CO2e</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900"/>
                        <a:t> A/B: Ange systemgräns klimatpåverkande delar som ingår (och ej)</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900"/>
                        <a:t>”Som minimum ange byggnad och/eller anläggning. Rekommenderas även övriga delar. </a:t>
                      </a:r>
                    </a:p>
                    <a:p>
                      <a:pPr marL="171450" indent="-171450">
                        <a:buFont typeface="Arial" panose="020B0604020202020204" pitchFamily="34" charset="0"/>
                        <a:buChar char="•"/>
                      </a:pPr>
                      <a:r>
                        <a:rPr lang="sv-SE" sz="900"/>
                        <a:t>Redovisa med fördel ”LCA 50 år”.</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r h="489993">
                <a:tc>
                  <a:txBody>
                    <a:bodyPr/>
                    <a:lstStyle/>
                    <a:p>
                      <a:r>
                        <a:rPr lang="sv-SE" sz="900" b="1"/>
                        <a:t>Livscykelmodul</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900"/>
                        <a:t>A/B: A1-A5</a:t>
                      </a:r>
                    </a:p>
                    <a:p>
                      <a:pPr marL="171450" marR="0" lvl="0" indent="-1714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a:t>A/B: Ev ytterligare/andra livscykelmoduler specificeras vid högre klimatambition. </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900"/>
                        <a:t>Redovisa exempelvis ”A1-A5.4”  (eller ”B5” vid renovering eller ombyggnad)</a:t>
                      </a:r>
                    </a:p>
                    <a:p>
                      <a:pPr marL="171450" indent="-171450">
                        <a:buFont typeface="Arial" panose="020B0604020202020204" pitchFamily="34" charset="0"/>
                        <a:buChar char="•"/>
                      </a:pPr>
                      <a:r>
                        <a:rPr lang="sv-SE" sz="900"/>
                        <a:t>I linje med klimatlöfte/ ambition.</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2142034"/>
                  </a:ext>
                </a:extLst>
              </a:tr>
            </a:tbl>
          </a:graphicData>
        </a:graphic>
      </p:graphicFrame>
    </p:spTree>
    <p:extLst>
      <p:ext uri="{BB962C8B-B14F-4D97-AF65-F5344CB8AC3E}">
        <p14:creationId xmlns:p14="http://schemas.microsoft.com/office/powerpoint/2010/main" val="2926251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60CD2-2985-C1BE-E8AD-78E0676BB51A}"/>
            </a:ext>
          </a:extLst>
        </p:cNvPr>
        <p:cNvGrpSpPr/>
        <p:nvPr/>
      </p:nvGrpSpPr>
      <p:grpSpPr>
        <a:xfrm>
          <a:off x="0" y="0"/>
          <a:ext cx="0" cy="0"/>
          <a:chOff x="0" y="0"/>
          <a:chExt cx="0" cy="0"/>
        </a:xfrm>
      </p:grpSpPr>
      <p:sp>
        <p:nvSpPr>
          <p:cNvPr id="15" name="Rektangel 14">
            <a:extLst>
              <a:ext uri="{FF2B5EF4-FFF2-40B4-BE49-F238E27FC236}">
                <a16:creationId xmlns:a16="http://schemas.microsoft.com/office/drawing/2014/main" id="{7BE60E5A-4DBF-E963-E6CC-7B3C5F348B76}"/>
              </a:ext>
            </a:extLst>
          </p:cNvPr>
          <p:cNvSpPr/>
          <p:nvPr/>
        </p:nvSpPr>
        <p:spPr>
          <a:xfrm>
            <a:off x="876167" y="3104906"/>
            <a:ext cx="4476883" cy="1181589"/>
          </a:xfrm>
          <a:prstGeom prst="rect">
            <a:avLst/>
          </a:prstGeom>
          <a:solidFill>
            <a:srgbClr val="C0000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4EACA344-5EE7-732A-463F-D0444DE98B70}"/>
              </a:ext>
            </a:extLst>
          </p:cNvPr>
          <p:cNvPicPr>
            <a:picLocks noChangeAspect="1"/>
          </p:cNvPicPr>
          <p:nvPr/>
        </p:nvPicPr>
        <p:blipFill>
          <a:blip r:embed="rId3"/>
          <a:stretch>
            <a:fillRect/>
          </a:stretch>
        </p:blipFill>
        <p:spPr>
          <a:xfrm>
            <a:off x="7082380" y="1024670"/>
            <a:ext cx="4433478" cy="3807819"/>
          </a:xfrm>
          <a:prstGeom prst="rect">
            <a:avLst/>
          </a:prstGeom>
        </p:spPr>
      </p:pic>
      <p:sp>
        <p:nvSpPr>
          <p:cNvPr id="3" name="Platshållare för text 2">
            <a:extLst>
              <a:ext uri="{FF2B5EF4-FFF2-40B4-BE49-F238E27FC236}">
                <a16:creationId xmlns:a16="http://schemas.microsoft.com/office/drawing/2014/main" id="{6EFB8DD8-334F-C555-2449-84C1819BCA29}"/>
              </a:ext>
            </a:extLst>
          </p:cNvPr>
          <p:cNvSpPr>
            <a:spLocks noGrp="1"/>
          </p:cNvSpPr>
          <p:nvPr>
            <p:ph type="body" sz="quarter" idx="11"/>
          </p:nvPr>
        </p:nvSpPr>
        <p:spPr>
          <a:xfrm>
            <a:off x="7172397" y="4950404"/>
            <a:ext cx="4558243" cy="896861"/>
          </a:xfrm>
          <a:ln w="19050">
            <a:noFill/>
          </a:ln>
        </p:spPr>
        <p:style>
          <a:lnRef idx="2">
            <a:schemeClr val="accent2"/>
          </a:lnRef>
          <a:fillRef idx="1">
            <a:schemeClr val="lt1"/>
          </a:fillRef>
          <a:effectRef idx="0">
            <a:schemeClr val="accent2"/>
          </a:effectRef>
          <a:fontRef idx="minor">
            <a:schemeClr val="dk1"/>
          </a:fontRef>
        </p:style>
        <p:txBody>
          <a:bodyPr>
            <a:normAutofit/>
          </a:bodyPr>
          <a:lstStyle/>
          <a:p>
            <a:r>
              <a:rPr lang="sv-SE" sz="1200">
                <a:solidFill>
                  <a:schemeClr val="tx1"/>
                </a:solidFill>
              </a:rPr>
              <a:t>LFM30 inkluderar ej spont, schakt/fyll i klimatberäkning för byggnad.   </a:t>
            </a:r>
            <a:r>
              <a:rPr lang="sv-SE" sz="1200" u="sng">
                <a:solidFill>
                  <a:srgbClr val="FF0000"/>
                </a:solidFill>
              </a:rPr>
              <a:t>Röd linje </a:t>
            </a:r>
            <a:r>
              <a:rPr lang="sv-SE" sz="1200"/>
              <a:t>visar avgränsning mellan en byggnads och en anläggnings klimatberäkning.  </a:t>
            </a:r>
          </a:p>
        </p:txBody>
      </p:sp>
      <p:sp>
        <p:nvSpPr>
          <p:cNvPr id="19" name="Rubrik 7">
            <a:extLst>
              <a:ext uri="{FF2B5EF4-FFF2-40B4-BE49-F238E27FC236}">
                <a16:creationId xmlns:a16="http://schemas.microsoft.com/office/drawing/2014/main" id="{08B0D6CA-F486-B01B-2E52-9DAFA92399FA}"/>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Byggnads - Entreprenadgräns</a:t>
            </a:r>
          </a:p>
        </p:txBody>
      </p:sp>
      <p:graphicFrame>
        <p:nvGraphicFramePr>
          <p:cNvPr id="8" name="Tabell 7">
            <a:extLst>
              <a:ext uri="{FF2B5EF4-FFF2-40B4-BE49-F238E27FC236}">
                <a16:creationId xmlns:a16="http://schemas.microsoft.com/office/drawing/2014/main" id="{3BD59DFC-205E-C476-9AC0-FDD4BE95E24C}"/>
              </a:ext>
            </a:extLst>
          </p:cNvPr>
          <p:cNvGraphicFramePr>
            <a:graphicFrameLocks noGrp="1"/>
          </p:cNvGraphicFramePr>
          <p:nvPr>
            <p:extLst>
              <p:ext uri="{D42A27DB-BD31-4B8C-83A1-F6EECF244321}">
                <p14:modId xmlns:p14="http://schemas.microsoft.com/office/powerpoint/2010/main" val="2882263545"/>
              </p:ext>
            </p:extLst>
          </p:nvPr>
        </p:nvGraphicFramePr>
        <p:xfrm>
          <a:off x="2" y="6103494"/>
          <a:ext cx="12191998" cy="754506"/>
        </p:xfrm>
        <a:graphic>
          <a:graphicData uri="http://schemas.openxmlformats.org/drawingml/2006/table">
            <a:tbl>
              <a:tblPr firstRow="1" bandRow="1"/>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33253">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sv-SE" sz="900" b="1" dirty="0">
                          <a:solidFill>
                            <a:schemeClr val="bg1"/>
                          </a:solidFill>
                        </a:rPr>
                        <a:t>Systemgränser:</a:t>
                      </a: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b="1">
                          <a:solidFill>
                            <a:schemeClr val="bg1"/>
                          </a:solidFill>
                        </a:rPr>
                        <a:t>Funktionell </a:t>
                      </a:r>
                    </a:p>
                    <a:p>
                      <a:r>
                        <a:rPr lang="sv-SE" sz="900" b="1">
                          <a:solidFill>
                            <a:schemeClr val="bg1"/>
                          </a:solidFill>
                        </a:rPr>
                        <a:t>enhet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b="1">
                          <a:solidFill>
                            <a:schemeClr val="bg1"/>
                          </a:solidFill>
                        </a:rPr>
                        <a:t>Klimatdata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a:solidFill>
                            <a:schemeClr val="bg1"/>
                          </a:solidFill>
                        </a:rPr>
                        <a:t>Verifikat: Inköp, klimatdata (ex % EPD), Resurssammanställning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b="1">
                          <a:solidFill>
                            <a:schemeClr val="bg1"/>
                          </a:solidFill>
                        </a:rPr>
                        <a:t>Verifikat: Transporter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dirty="0">
                          <a:solidFill>
                            <a:schemeClr val="bg1"/>
                          </a:solidFill>
                        </a:rPr>
                        <a:t>Täckningsgrad</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a:solidFill>
                            <a:schemeClr val="bg1"/>
                          </a:solidFill>
                        </a:rPr>
                        <a:t>Schabloner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1">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332696124"/>
                  </a:ext>
                </a:extLst>
              </a:tr>
              <a:tr h="23325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Byggprojekt &amp; LCA-skeden</a:t>
                      </a:r>
                      <a:endParaRPr lang="sv-SE" b="1">
                        <a:solidFill>
                          <a:schemeClr val="bg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Särberäkningar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Byggdelar / Aktiviteter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rPr>
                        <a:t>Byggnad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657018025"/>
                  </a:ext>
                </a:extLst>
              </a:tr>
            </a:tbl>
          </a:graphicData>
        </a:graphic>
      </p:graphicFrame>
      <p:sp>
        <p:nvSpPr>
          <p:cNvPr id="9" name="textruta 8">
            <a:extLst>
              <a:ext uri="{FF2B5EF4-FFF2-40B4-BE49-F238E27FC236}">
                <a16:creationId xmlns:a16="http://schemas.microsoft.com/office/drawing/2014/main" id="{9E189224-B9BF-9FDA-D7A9-157339E85496}"/>
              </a:ext>
            </a:extLst>
          </p:cNvPr>
          <p:cNvSpPr txBox="1"/>
          <p:nvPr/>
        </p:nvSpPr>
        <p:spPr>
          <a:xfrm>
            <a:off x="236077" y="4361098"/>
            <a:ext cx="6016542" cy="1569660"/>
          </a:xfrm>
          <a:prstGeom prst="rect">
            <a:avLst/>
          </a:prstGeom>
          <a:noFill/>
        </p:spPr>
        <p:txBody>
          <a:bodyPr wrap="square">
            <a:spAutoFit/>
          </a:bodyPr>
          <a:lstStyle/>
          <a:p>
            <a:r>
              <a:rPr lang="sv-SE" sz="1200"/>
              <a:t>Med markarbeten och markförstärkning avses markstabiliserande åtgärder, kapillärbrytande skikt och dränering på platsen där byggnaden ska uppföras upp till isolering under grunden inklusive åtgärder två meter utanför byggnadens fasadliv. Åtgärder som rör mediaanslutning fram till isolering på marken ingår inte. Alla resurser (energi och material) föreslås att ingå inom denna systemgräns.” Förtydligande: Detta inkluderar bland annat röjning, rivning, spont, schakt/fyll, pålning, hårdgjorda ytor, vegetationsytor, marktutrustning och övrig användning av material två meter innanför byggnadens fasadliv. Om ett underjordiskt garage finns, flyttas gränsen till två meter utanför garagets ytterväggar.</a:t>
            </a:r>
          </a:p>
        </p:txBody>
      </p:sp>
      <p:sp>
        <p:nvSpPr>
          <p:cNvPr id="10" name="Rektangel 9">
            <a:extLst>
              <a:ext uri="{FF2B5EF4-FFF2-40B4-BE49-F238E27FC236}">
                <a16:creationId xmlns:a16="http://schemas.microsoft.com/office/drawing/2014/main" id="{A796CE6F-7CA3-BA61-09CD-1FD81DB2727B}"/>
              </a:ext>
            </a:extLst>
          </p:cNvPr>
          <p:cNvSpPr/>
          <p:nvPr/>
        </p:nvSpPr>
        <p:spPr>
          <a:xfrm>
            <a:off x="236077" y="986278"/>
            <a:ext cx="6016542" cy="4982134"/>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26" name="Picture 2" descr="Snik-garaget | Byggahus.se">
            <a:extLst>
              <a:ext uri="{FF2B5EF4-FFF2-40B4-BE49-F238E27FC236}">
                <a16:creationId xmlns:a16="http://schemas.microsoft.com/office/drawing/2014/main" id="{64C919A1-B71C-DF60-9383-8919ADCC46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190" y="1066641"/>
            <a:ext cx="3721100" cy="2844153"/>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Rak pilkoppling 11">
            <a:extLst>
              <a:ext uri="{FF2B5EF4-FFF2-40B4-BE49-F238E27FC236}">
                <a16:creationId xmlns:a16="http://schemas.microsoft.com/office/drawing/2014/main" id="{7D1F338F-4517-880B-1907-1273FA6B9886}"/>
              </a:ext>
            </a:extLst>
          </p:cNvPr>
          <p:cNvCxnSpPr/>
          <p:nvPr/>
        </p:nvCxnSpPr>
        <p:spPr>
          <a:xfrm flipH="1">
            <a:off x="2653782" y="4140529"/>
            <a:ext cx="39756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textruta 13">
            <a:extLst>
              <a:ext uri="{FF2B5EF4-FFF2-40B4-BE49-F238E27FC236}">
                <a16:creationId xmlns:a16="http://schemas.microsoft.com/office/drawing/2014/main" id="{71A74284-DEF2-8123-43DA-5309ADA810BD}"/>
              </a:ext>
            </a:extLst>
          </p:cNvPr>
          <p:cNvSpPr txBox="1"/>
          <p:nvPr/>
        </p:nvSpPr>
        <p:spPr>
          <a:xfrm>
            <a:off x="3010725" y="3994666"/>
            <a:ext cx="392470" cy="276999"/>
          </a:xfrm>
          <a:prstGeom prst="rect">
            <a:avLst/>
          </a:prstGeom>
          <a:noFill/>
        </p:spPr>
        <p:txBody>
          <a:bodyPr wrap="square">
            <a:spAutoFit/>
          </a:bodyPr>
          <a:lstStyle/>
          <a:p>
            <a:r>
              <a:rPr lang="sv-SE" sz="1200"/>
              <a:t>2m</a:t>
            </a:r>
          </a:p>
        </p:txBody>
      </p:sp>
      <p:cxnSp>
        <p:nvCxnSpPr>
          <p:cNvPr id="16" name="Rak pilkoppling 15">
            <a:extLst>
              <a:ext uri="{FF2B5EF4-FFF2-40B4-BE49-F238E27FC236}">
                <a16:creationId xmlns:a16="http://schemas.microsoft.com/office/drawing/2014/main" id="{452AB841-260F-D678-1235-F9F95541C1A0}"/>
              </a:ext>
            </a:extLst>
          </p:cNvPr>
          <p:cNvCxnSpPr>
            <a:cxnSpLocks/>
          </p:cNvCxnSpPr>
          <p:nvPr/>
        </p:nvCxnSpPr>
        <p:spPr>
          <a:xfrm>
            <a:off x="3349547" y="4140529"/>
            <a:ext cx="41759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Rak pilkoppling 19">
            <a:extLst>
              <a:ext uri="{FF2B5EF4-FFF2-40B4-BE49-F238E27FC236}">
                <a16:creationId xmlns:a16="http://schemas.microsoft.com/office/drawing/2014/main" id="{5130FE28-B414-E5DF-C762-C4D5F1DA3EE7}"/>
              </a:ext>
            </a:extLst>
          </p:cNvPr>
          <p:cNvCxnSpPr>
            <a:cxnSpLocks/>
          </p:cNvCxnSpPr>
          <p:nvPr/>
        </p:nvCxnSpPr>
        <p:spPr>
          <a:xfrm>
            <a:off x="5159064" y="3869539"/>
            <a:ext cx="3" cy="3201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textruta 20">
            <a:extLst>
              <a:ext uri="{FF2B5EF4-FFF2-40B4-BE49-F238E27FC236}">
                <a16:creationId xmlns:a16="http://schemas.microsoft.com/office/drawing/2014/main" id="{161895AB-0DB9-414F-CA6F-922C60B4E12B}"/>
              </a:ext>
            </a:extLst>
          </p:cNvPr>
          <p:cNvSpPr txBox="1"/>
          <p:nvPr/>
        </p:nvSpPr>
        <p:spPr>
          <a:xfrm rot="16200000">
            <a:off x="4943656" y="3572154"/>
            <a:ext cx="392470" cy="276999"/>
          </a:xfrm>
          <a:prstGeom prst="rect">
            <a:avLst/>
          </a:prstGeom>
          <a:noFill/>
        </p:spPr>
        <p:txBody>
          <a:bodyPr wrap="square">
            <a:spAutoFit/>
          </a:bodyPr>
          <a:lstStyle/>
          <a:p>
            <a:r>
              <a:rPr lang="sv-SE" sz="1200"/>
              <a:t>2m</a:t>
            </a:r>
          </a:p>
        </p:txBody>
      </p:sp>
      <p:cxnSp>
        <p:nvCxnSpPr>
          <p:cNvPr id="22" name="Rak pilkoppling 21">
            <a:extLst>
              <a:ext uri="{FF2B5EF4-FFF2-40B4-BE49-F238E27FC236}">
                <a16:creationId xmlns:a16="http://schemas.microsoft.com/office/drawing/2014/main" id="{49C9022F-6777-0C9D-EA19-F3947B575684}"/>
              </a:ext>
            </a:extLst>
          </p:cNvPr>
          <p:cNvCxnSpPr>
            <a:cxnSpLocks/>
          </p:cNvCxnSpPr>
          <p:nvPr/>
        </p:nvCxnSpPr>
        <p:spPr>
          <a:xfrm flipV="1">
            <a:off x="5159036" y="3276600"/>
            <a:ext cx="0" cy="2814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Rak pilkoppling 39">
            <a:extLst>
              <a:ext uri="{FF2B5EF4-FFF2-40B4-BE49-F238E27FC236}">
                <a16:creationId xmlns:a16="http://schemas.microsoft.com/office/drawing/2014/main" id="{CA8D391D-A40E-ECF2-A93B-97DC03B2830E}"/>
              </a:ext>
            </a:extLst>
          </p:cNvPr>
          <p:cNvCxnSpPr>
            <a:cxnSpLocks/>
          </p:cNvCxnSpPr>
          <p:nvPr/>
        </p:nvCxnSpPr>
        <p:spPr>
          <a:xfrm>
            <a:off x="1069627" y="3869538"/>
            <a:ext cx="3" cy="3201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1" name="textruta 40">
            <a:extLst>
              <a:ext uri="{FF2B5EF4-FFF2-40B4-BE49-F238E27FC236}">
                <a16:creationId xmlns:a16="http://schemas.microsoft.com/office/drawing/2014/main" id="{91699A0E-D304-70A2-B1C4-0AC948B20F81}"/>
              </a:ext>
            </a:extLst>
          </p:cNvPr>
          <p:cNvSpPr txBox="1"/>
          <p:nvPr/>
        </p:nvSpPr>
        <p:spPr>
          <a:xfrm rot="16200000">
            <a:off x="854219" y="3572153"/>
            <a:ext cx="392470" cy="276999"/>
          </a:xfrm>
          <a:prstGeom prst="rect">
            <a:avLst/>
          </a:prstGeom>
          <a:noFill/>
        </p:spPr>
        <p:txBody>
          <a:bodyPr wrap="square">
            <a:spAutoFit/>
          </a:bodyPr>
          <a:lstStyle/>
          <a:p>
            <a:r>
              <a:rPr lang="sv-SE" sz="1200"/>
              <a:t>2m</a:t>
            </a:r>
          </a:p>
        </p:txBody>
      </p:sp>
      <p:cxnSp>
        <p:nvCxnSpPr>
          <p:cNvPr id="42" name="Rak pilkoppling 41">
            <a:extLst>
              <a:ext uri="{FF2B5EF4-FFF2-40B4-BE49-F238E27FC236}">
                <a16:creationId xmlns:a16="http://schemas.microsoft.com/office/drawing/2014/main" id="{F8B9F8E1-557D-538C-603B-9230AE8A6CEF}"/>
              </a:ext>
            </a:extLst>
          </p:cNvPr>
          <p:cNvCxnSpPr>
            <a:cxnSpLocks/>
          </p:cNvCxnSpPr>
          <p:nvPr/>
        </p:nvCxnSpPr>
        <p:spPr>
          <a:xfrm flipV="1">
            <a:off x="1069599" y="3276599"/>
            <a:ext cx="0" cy="2814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3" name="Rektangel 42">
            <a:extLst>
              <a:ext uri="{FF2B5EF4-FFF2-40B4-BE49-F238E27FC236}">
                <a16:creationId xmlns:a16="http://schemas.microsoft.com/office/drawing/2014/main" id="{1B1972C2-8504-A258-7FFC-0C96E2940C3C}"/>
              </a:ext>
            </a:extLst>
          </p:cNvPr>
          <p:cNvSpPr/>
          <p:nvPr/>
        </p:nvSpPr>
        <p:spPr>
          <a:xfrm>
            <a:off x="6819900" y="986278"/>
            <a:ext cx="5263239" cy="4999453"/>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ektangel 43">
            <a:extLst>
              <a:ext uri="{FF2B5EF4-FFF2-40B4-BE49-F238E27FC236}">
                <a16:creationId xmlns:a16="http://schemas.microsoft.com/office/drawing/2014/main" id="{4568C2B1-10A1-31D0-4BEE-7E701BB89828}"/>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ruta 44">
            <a:extLst>
              <a:ext uri="{FF2B5EF4-FFF2-40B4-BE49-F238E27FC236}">
                <a16:creationId xmlns:a16="http://schemas.microsoft.com/office/drawing/2014/main" id="{FF989EF0-8356-B71B-9BB4-7D0A32BB6D92}"/>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textruta 45">
            <a:extLst>
              <a:ext uri="{FF2B5EF4-FFF2-40B4-BE49-F238E27FC236}">
                <a16:creationId xmlns:a16="http://schemas.microsoft.com/office/drawing/2014/main" id="{8DAAF81B-76E3-F563-D856-D22AFA5BCD8F}"/>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7" name="Rektangel 46">
            <a:extLst>
              <a:ext uri="{FF2B5EF4-FFF2-40B4-BE49-F238E27FC236}">
                <a16:creationId xmlns:a16="http://schemas.microsoft.com/office/drawing/2014/main" id="{E2EECB4B-9D7B-991D-BF0E-5E4E462B3DEA}"/>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259462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15D5E044-F089-5F03-8E3C-AED1791903F1}"/>
              </a:ext>
            </a:extLst>
          </p:cNvPr>
          <p:cNvSpPr>
            <a:spLocks noGrp="1"/>
          </p:cNvSpPr>
          <p:nvPr>
            <p:ph type="body" sz="quarter" idx="11"/>
          </p:nvPr>
        </p:nvSpPr>
        <p:spPr>
          <a:xfrm>
            <a:off x="804922" y="1859720"/>
            <a:ext cx="4301715" cy="2156099"/>
          </a:xfrm>
          <a:ln w="19050"/>
        </p:spPr>
        <p:style>
          <a:lnRef idx="2">
            <a:schemeClr val="accent2"/>
          </a:lnRef>
          <a:fillRef idx="1">
            <a:schemeClr val="lt1"/>
          </a:fillRef>
          <a:effectRef idx="0">
            <a:schemeClr val="accent2"/>
          </a:effectRef>
          <a:fontRef idx="minor">
            <a:schemeClr val="dk1"/>
          </a:fontRef>
        </p:style>
        <p:txBody>
          <a:bodyPr>
            <a:normAutofit/>
          </a:bodyPr>
          <a:lstStyle/>
          <a:p>
            <a:r>
              <a:rPr lang="sv-SE" sz="1600">
                <a:solidFill>
                  <a:schemeClr val="tx1"/>
                </a:solidFill>
              </a:rPr>
              <a:t>Vid anläggningsprojekt väg är det på allmän platsmark (fastighetsbegrepp används ej). I detta fall behöver systemgränser definieras.</a:t>
            </a:r>
          </a:p>
          <a:p>
            <a:r>
              <a:rPr lang="sv-SE" sz="1600">
                <a:solidFill>
                  <a:schemeClr val="tx1"/>
                </a:solidFill>
              </a:rPr>
              <a:t>Detaljerad </a:t>
            </a:r>
            <a:r>
              <a:rPr lang="sv-SE" sz="1600" err="1">
                <a:solidFill>
                  <a:schemeClr val="tx1"/>
                </a:solidFill>
              </a:rPr>
              <a:t>ytavgränsning</a:t>
            </a:r>
            <a:r>
              <a:rPr lang="sv-SE" sz="1600">
                <a:solidFill>
                  <a:schemeClr val="tx1"/>
                </a:solidFill>
              </a:rPr>
              <a:t> och gränssnitt för entreprenadgräns anläggning allmän platsmark (</a:t>
            </a:r>
            <a:r>
              <a:rPr lang="sv-SE" sz="1600" b="1">
                <a:solidFill>
                  <a:schemeClr val="tx1"/>
                </a:solidFill>
              </a:rPr>
              <a:t>röd linje </a:t>
            </a:r>
            <a:r>
              <a:rPr lang="sv-SE" sz="1600">
                <a:solidFill>
                  <a:schemeClr val="tx1"/>
                </a:solidFill>
              </a:rPr>
              <a:t>visar avgränsningen för anläggningsentreprenadens av allmän platsmarks klimatberäkning)</a:t>
            </a:r>
          </a:p>
        </p:txBody>
      </p:sp>
      <p:pic>
        <p:nvPicPr>
          <p:cNvPr id="4" name="drawing">
            <a:extLst>
              <a:ext uri="{FF2B5EF4-FFF2-40B4-BE49-F238E27FC236}">
                <a16:creationId xmlns:a16="http://schemas.microsoft.com/office/drawing/2014/main" id="{44C06A32-ACF6-9C82-078D-9071750177D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77271" y="1521537"/>
            <a:ext cx="5218075" cy="3442053"/>
          </a:xfrm>
          <a:prstGeom prst="rect">
            <a:avLst/>
          </a:prstGeom>
        </p:spPr>
      </p:pic>
      <p:sp>
        <p:nvSpPr>
          <p:cNvPr id="5" name="Rubrik 7">
            <a:extLst>
              <a:ext uri="{FF2B5EF4-FFF2-40B4-BE49-F238E27FC236}">
                <a16:creationId xmlns:a16="http://schemas.microsoft.com/office/drawing/2014/main" id="{B973960D-9DEE-5544-4151-9DEDC0F061D5}"/>
              </a:ext>
            </a:extLst>
          </p:cNvPr>
          <p:cNvSpPr txBox="1">
            <a:spLocks/>
          </p:cNvSpPr>
          <p:nvPr/>
        </p:nvSpPr>
        <p:spPr>
          <a:xfrm>
            <a:off x="527381" y="217917"/>
            <a:ext cx="11464594" cy="699466"/>
          </a:xfrm>
          <a:prstGeom prst="rect">
            <a:avLst/>
          </a:prstGeom>
        </p:spPr>
        <p:txBody>
          <a:bodyPr vert="horz" lIns="91440" tIns="45720" rIns="91440" bIns="45720" rtlCol="0" anchor="ctr">
            <a:normAutofit lnSpcReduction="10000"/>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Anläggning – Entreprenadgräns, allmän platsmark</a:t>
            </a:r>
          </a:p>
          <a:p>
            <a:r>
              <a:rPr lang="sv-SE"/>
              <a:t>flera fastigheter inom samma gräns</a:t>
            </a:r>
          </a:p>
        </p:txBody>
      </p:sp>
      <p:sp>
        <p:nvSpPr>
          <p:cNvPr id="8" name="textruta 7">
            <a:extLst>
              <a:ext uri="{FF2B5EF4-FFF2-40B4-BE49-F238E27FC236}">
                <a16:creationId xmlns:a16="http://schemas.microsoft.com/office/drawing/2014/main" id="{1D8FBE77-E60B-7634-4B33-D35001D9A673}"/>
              </a:ext>
            </a:extLst>
          </p:cNvPr>
          <p:cNvSpPr txBox="1"/>
          <p:nvPr/>
        </p:nvSpPr>
        <p:spPr>
          <a:xfrm>
            <a:off x="10870393" y="309122"/>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ktangel 10">
            <a:extLst>
              <a:ext uri="{FF2B5EF4-FFF2-40B4-BE49-F238E27FC236}">
                <a16:creationId xmlns:a16="http://schemas.microsoft.com/office/drawing/2014/main" id="{FCCC2B44-D33A-4B9B-C232-F49C035AAD68}"/>
              </a:ext>
            </a:extLst>
          </p:cNvPr>
          <p:cNvSpPr/>
          <p:nvPr/>
        </p:nvSpPr>
        <p:spPr>
          <a:xfrm>
            <a:off x="10665903" y="416409"/>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2" name="Tabell 1">
            <a:extLst>
              <a:ext uri="{FF2B5EF4-FFF2-40B4-BE49-F238E27FC236}">
                <a16:creationId xmlns:a16="http://schemas.microsoft.com/office/drawing/2014/main" id="{89C331FF-38DB-5C57-93A7-ADD5555231E8}"/>
              </a:ext>
            </a:extLst>
          </p:cNvPr>
          <p:cNvGraphicFramePr>
            <a:graphicFrameLocks noGrp="1"/>
          </p:cNvGraphicFramePr>
          <p:nvPr>
            <p:extLst>
              <p:ext uri="{D42A27DB-BD31-4B8C-83A1-F6EECF244321}">
                <p14:modId xmlns:p14="http://schemas.microsoft.com/office/powerpoint/2010/main" val="2462870290"/>
              </p:ext>
            </p:extLst>
          </p:nvPr>
        </p:nvGraphicFramePr>
        <p:xfrm>
          <a:off x="2" y="6112800"/>
          <a:ext cx="12191998" cy="745200"/>
        </p:xfrm>
        <a:graphic>
          <a:graphicData uri="http://schemas.openxmlformats.org/drawingml/2006/table">
            <a:tbl>
              <a:tblPr firstRow="1" bandRow="1"/>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189578">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sv-SE" sz="900" b="1" dirty="0">
                          <a:solidFill>
                            <a:schemeClr val="bg1"/>
                          </a:solidFill>
                        </a:rPr>
                        <a:t>Systemgränser:</a:t>
                      </a: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b="1">
                          <a:solidFill>
                            <a:schemeClr val="bg1"/>
                          </a:solidFill>
                        </a:rPr>
                        <a:t>Funktionell </a:t>
                      </a:r>
                    </a:p>
                    <a:p>
                      <a:r>
                        <a:rPr lang="sv-SE" sz="900" b="1">
                          <a:solidFill>
                            <a:schemeClr val="bg1"/>
                          </a:solidFill>
                        </a:rPr>
                        <a:t>enhet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b="1">
                          <a:solidFill>
                            <a:schemeClr val="bg1"/>
                          </a:solidFill>
                        </a:rPr>
                        <a:t>Klimatdata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a:solidFill>
                            <a:schemeClr val="bg1"/>
                          </a:solidFill>
                        </a:rPr>
                        <a:t>Verifikat: Inköp, klimatdata (ex % EPD), Resurssammanställning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b="1">
                          <a:solidFill>
                            <a:schemeClr val="bg1"/>
                          </a:solidFill>
                        </a:rPr>
                        <a:t>Verifikat: Transporter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dirty="0">
                          <a:solidFill>
                            <a:schemeClr val="bg1"/>
                          </a:solidFill>
                        </a:rPr>
                        <a:t>Täckningsgrad</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a:solidFill>
                            <a:schemeClr val="bg1"/>
                          </a:solidFill>
                        </a:rPr>
                        <a:t>Schabloner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1">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332696124"/>
                  </a:ext>
                </a:extLst>
              </a:tr>
              <a:tr h="18957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Byggprojekt &amp; LCA-skeden</a:t>
                      </a:r>
                      <a:endParaRPr lang="sv-SE" b="1">
                        <a:solidFill>
                          <a:schemeClr val="bg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Särberäkningar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Byggdelar / Aktiviteter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rPr>
                        <a:t>Anläggning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2970996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967BF-ABD8-38B6-D99F-6F5E7F901A74}"/>
            </a:ext>
          </a:extLst>
        </p:cNvPr>
        <p:cNvGrpSpPr/>
        <p:nvPr/>
      </p:nvGrpSpPr>
      <p:grpSpPr>
        <a:xfrm>
          <a:off x="0" y="0"/>
          <a:ext cx="0" cy="0"/>
          <a:chOff x="0" y="0"/>
          <a:chExt cx="0" cy="0"/>
        </a:xfrm>
      </p:grpSpPr>
      <p:graphicFrame>
        <p:nvGraphicFramePr>
          <p:cNvPr id="3" name="Tabell 2">
            <a:extLst>
              <a:ext uri="{FF2B5EF4-FFF2-40B4-BE49-F238E27FC236}">
                <a16:creationId xmlns:a16="http://schemas.microsoft.com/office/drawing/2014/main" id="{4FC5B494-CDB1-2FEC-E520-735899A98F9A}"/>
              </a:ext>
            </a:extLst>
          </p:cNvPr>
          <p:cNvGraphicFramePr>
            <a:graphicFrameLocks noGrp="1"/>
          </p:cNvGraphicFramePr>
          <p:nvPr>
            <p:extLst>
              <p:ext uri="{D42A27DB-BD31-4B8C-83A1-F6EECF244321}">
                <p14:modId xmlns:p14="http://schemas.microsoft.com/office/powerpoint/2010/main" val="2147919175"/>
              </p:ext>
            </p:extLst>
          </p:nvPr>
        </p:nvGraphicFramePr>
        <p:xfrm>
          <a:off x="2" y="6035040"/>
          <a:ext cx="12191998" cy="822960"/>
        </p:xfrm>
        <a:graphic>
          <a:graphicData uri="http://schemas.openxmlformats.org/drawingml/2006/table">
            <a:tbl>
              <a:tblPr firstRow="1" bandRow="1"/>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189578">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sv-SE" sz="900" b="1" dirty="0">
                          <a:solidFill>
                            <a:schemeClr val="bg1"/>
                          </a:solidFill>
                        </a:rPr>
                        <a:t>Systemgränser:</a:t>
                      </a: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b="1">
                          <a:solidFill>
                            <a:schemeClr val="bg1"/>
                          </a:solidFill>
                        </a:rPr>
                        <a:t>Funktionell </a:t>
                      </a:r>
                    </a:p>
                    <a:p>
                      <a:r>
                        <a:rPr lang="sv-SE" sz="900" b="1">
                          <a:solidFill>
                            <a:schemeClr val="bg1"/>
                          </a:solidFill>
                        </a:rPr>
                        <a:t>enhet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b="1">
                          <a:solidFill>
                            <a:schemeClr val="bg1"/>
                          </a:solidFill>
                        </a:rPr>
                        <a:t>Klimatdata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a:solidFill>
                            <a:schemeClr val="bg1"/>
                          </a:solidFill>
                        </a:rPr>
                        <a:t>Verifikat: Inköp, klimatdata (ex % EPD), Resurssammanställning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b="1">
                          <a:solidFill>
                            <a:schemeClr val="bg1"/>
                          </a:solidFill>
                        </a:rPr>
                        <a:t>Verifikat: Transporter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dirty="0">
                          <a:solidFill>
                            <a:schemeClr val="bg1"/>
                          </a:solidFill>
                        </a:rPr>
                        <a:t>Täckningsgrad</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a:solidFill>
                            <a:schemeClr val="bg1"/>
                          </a:solidFill>
                        </a:rPr>
                        <a:t>Schabloner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1">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332696124"/>
                  </a:ext>
                </a:extLst>
              </a:tr>
              <a:tr h="18957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Byggprojekt &amp; LCA-skeden</a:t>
                      </a:r>
                      <a:endParaRPr lang="sv-SE" b="1">
                        <a:solidFill>
                          <a:schemeClr val="bg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Särberäkningar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Byggdelar / Aktiviteter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rPr>
                        <a:t>Anläggning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rPr>
                        <a:t>Ange aktiviteter som ingår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657018025"/>
                  </a:ext>
                </a:extLst>
              </a:tr>
            </a:tbl>
          </a:graphicData>
        </a:graphic>
      </p:graphicFrame>
      <p:sp>
        <p:nvSpPr>
          <p:cNvPr id="4" name="Vänster klammerparentes 3">
            <a:extLst>
              <a:ext uri="{FF2B5EF4-FFF2-40B4-BE49-F238E27FC236}">
                <a16:creationId xmlns:a16="http://schemas.microsoft.com/office/drawing/2014/main" id="{B690361C-08F5-47A3-744F-FC1FCE6AE417}"/>
              </a:ext>
            </a:extLst>
          </p:cNvPr>
          <p:cNvSpPr/>
          <p:nvPr/>
        </p:nvSpPr>
        <p:spPr>
          <a:xfrm rot="16200000">
            <a:off x="4221358" y="1478154"/>
            <a:ext cx="1109241" cy="7651718"/>
          </a:xfrm>
          <a:prstGeom prst="leftBrace">
            <a:avLst>
              <a:gd name="adj1" fmla="val 8333"/>
              <a:gd name="adj2" fmla="val 36698"/>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sv-SE"/>
          </a:p>
        </p:txBody>
      </p:sp>
      <p:sp>
        <p:nvSpPr>
          <p:cNvPr id="5" name="Rubrik 7">
            <a:extLst>
              <a:ext uri="{FF2B5EF4-FFF2-40B4-BE49-F238E27FC236}">
                <a16:creationId xmlns:a16="http://schemas.microsoft.com/office/drawing/2014/main" id="{ABB7F051-F57D-01E9-F721-0D695153D5B6}"/>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lvl="0">
              <a:defRPr/>
            </a:pPr>
            <a:r>
              <a:rPr lang="da-DK" err="1"/>
              <a:t>Grundläggning</a:t>
            </a:r>
            <a:r>
              <a:rPr lang="da-DK"/>
              <a:t> </a:t>
            </a:r>
            <a:r>
              <a:rPr lang="da-DK" err="1"/>
              <a:t>pålning</a:t>
            </a:r>
            <a:r>
              <a:rPr lang="da-DK"/>
              <a:t> (</a:t>
            </a:r>
            <a:r>
              <a:rPr lang="da-DK" err="1"/>
              <a:t>kvartersmark</a:t>
            </a:r>
            <a:r>
              <a:rPr lang="da-DK"/>
              <a:t>)</a:t>
            </a: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10" name="textruta 9">
            <a:extLst>
              <a:ext uri="{FF2B5EF4-FFF2-40B4-BE49-F238E27FC236}">
                <a16:creationId xmlns:a16="http://schemas.microsoft.com/office/drawing/2014/main" id="{2CF978C3-F761-EB06-E244-EDA9DC50F9B3}"/>
              </a:ext>
            </a:extLst>
          </p:cNvPr>
          <p:cNvSpPr txBox="1"/>
          <p:nvPr/>
        </p:nvSpPr>
        <p:spPr>
          <a:xfrm>
            <a:off x="950118" y="1314675"/>
            <a:ext cx="4812507" cy="1384995"/>
          </a:xfrm>
          <a:prstGeom prst="rect">
            <a:avLst/>
          </a:prstGeom>
          <a:noFill/>
        </p:spPr>
        <p:txBody>
          <a:bodyPr wrap="square">
            <a:spAutoFit/>
          </a:bodyPr>
          <a:lstStyle/>
          <a:p>
            <a:r>
              <a:rPr lang="sv-SE" sz="1400" b="1">
                <a:solidFill>
                  <a:schemeClr val="tx1"/>
                </a:solidFill>
              </a:rPr>
              <a:t>Pålmaskin</a:t>
            </a:r>
          </a:p>
          <a:p>
            <a:pPr marL="285750" indent="-285750">
              <a:buFont typeface="Arial" panose="020B0604020202020204" pitchFamily="34" charset="0"/>
              <a:buChar char="•"/>
            </a:pPr>
            <a:r>
              <a:rPr lang="sv-SE" sz="1400"/>
              <a:t>Transport av </a:t>
            </a:r>
            <a:r>
              <a:rPr lang="sv-SE" sz="1400" err="1"/>
              <a:t>pålmaskin</a:t>
            </a:r>
            <a:r>
              <a:rPr lang="sv-SE" sz="1400"/>
              <a:t>/pålkran till platsen</a:t>
            </a:r>
          </a:p>
          <a:p>
            <a:pPr marL="285750" indent="-285750">
              <a:buFont typeface="Arial" panose="020B0604020202020204" pitchFamily="34" charset="0"/>
              <a:buChar char="•"/>
            </a:pPr>
            <a:r>
              <a:rPr lang="sv-SE" sz="1400">
                <a:solidFill>
                  <a:schemeClr val="tx1"/>
                </a:solidFill>
              </a:rPr>
              <a:t>Drift av nedslagning pålar</a:t>
            </a:r>
          </a:p>
          <a:p>
            <a:pPr marL="285750" indent="-285750">
              <a:buFont typeface="Arial" panose="020B0604020202020204" pitchFamily="34" charset="0"/>
              <a:buChar char="•"/>
            </a:pPr>
            <a:r>
              <a:rPr lang="sv-SE" sz="1400"/>
              <a:t>Diselförbrukning</a:t>
            </a:r>
          </a:p>
          <a:p>
            <a:pPr marL="285750" indent="-285750">
              <a:buFont typeface="Arial" panose="020B0604020202020204" pitchFamily="34" charset="0"/>
              <a:buChar char="•"/>
            </a:pPr>
            <a:r>
              <a:rPr lang="sv-SE" sz="1400">
                <a:solidFill>
                  <a:schemeClr val="tx1"/>
                </a:solidFill>
              </a:rPr>
              <a:t>Ungefär t</a:t>
            </a:r>
            <a:r>
              <a:rPr lang="sv-SE" sz="1400"/>
              <a:t>immar? Förbrukningsdata för en </a:t>
            </a:r>
            <a:r>
              <a:rPr lang="sv-SE" sz="1400" err="1"/>
              <a:t>pålmaskin</a:t>
            </a:r>
            <a:r>
              <a:rPr lang="sv-SE" sz="1400"/>
              <a:t>?</a:t>
            </a:r>
            <a:endParaRPr lang="sv-SE" sz="1400">
              <a:solidFill>
                <a:schemeClr val="tx1"/>
              </a:solidFill>
            </a:endParaRPr>
          </a:p>
          <a:p>
            <a:endParaRPr lang="sv-SE" sz="1400"/>
          </a:p>
        </p:txBody>
      </p:sp>
      <p:sp>
        <p:nvSpPr>
          <p:cNvPr id="11" name="textruta 10">
            <a:extLst>
              <a:ext uri="{FF2B5EF4-FFF2-40B4-BE49-F238E27FC236}">
                <a16:creationId xmlns:a16="http://schemas.microsoft.com/office/drawing/2014/main" id="{0CD87AA3-0C00-F2D2-F17F-3DAE01DAC3F3}"/>
              </a:ext>
            </a:extLst>
          </p:cNvPr>
          <p:cNvSpPr txBox="1"/>
          <p:nvPr/>
        </p:nvSpPr>
        <p:spPr>
          <a:xfrm>
            <a:off x="950117" y="3096962"/>
            <a:ext cx="4812507" cy="2031325"/>
          </a:xfrm>
          <a:prstGeom prst="rect">
            <a:avLst/>
          </a:prstGeom>
          <a:noFill/>
        </p:spPr>
        <p:txBody>
          <a:bodyPr wrap="square">
            <a:spAutoFit/>
          </a:bodyPr>
          <a:lstStyle/>
          <a:p>
            <a:r>
              <a:rPr lang="sv-SE" sz="1400" b="1">
                <a:solidFill>
                  <a:schemeClr val="tx1"/>
                </a:solidFill>
              </a:rPr>
              <a:t>Borrning stag</a:t>
            </a:r>
          </a:p>
          <a:p>
            <a:pPr marL="285750" indent="-285750">
              <a:buFont typeface="Arial" panose="020B0604020202020204" pitchFamily="34" charset="0"/>
              <a:buChar char="•"/>
            </a:pPr>
            <a:r>
              <a:rPr lang="sv-SE" sz="1400"/>
              <a:t>Borrning – maskintid/</a:t>
            </a:r>
            <a:r>
              <a:rPr lang="sv-SE" sz="1400" err="1"/>
              <a:t>disel</a:t>
            </a:r>
            <a:r>
              <a:rPr lang="sv-SE" sz="1400"/>
              <a:t>? Finner vi tiden som lagts på momenten?</a:t>
            </a:r>
          </a:p>
          <a:p>
            <a:pPr marL="285750" indent="-285750">
              <a:buFont typeface="Arial" panose="020B0604020202020204" pitchFamily="34" charset="0"/>
              <a:buChar char="•"/>
            </a:pPr>
            <a:r>
              <a:rPr lang="sv-SE" sz="1400">
                <a:solidFill>
                  <a:schemeClr val="tx1"/>
                </a:solidFill>
              </a:rPr>
              <a:t>Stag antal?</a:t>
            </a:r>
          </a:p>
          <a:p>
            <a:pPr marL="285750" indent="-285750">
              <a:buFont typeface="Arial" panose="020B0604020202020204" pitchFamily="34" charset="0"/>
              <a:buChar char="•"/>
            </a:pPr>
            <a:r>
              <a:rPr lang="sv-SE" sz="1400"/>
              <a:t>Stål – EPD?</a:t>
            </a:r>
          </a:p>
          <a:p>
            <a:pPr marL="285750" indent="-285750">
              <a:buFont typeface="Arial" panose="020B0604020202020204" pitchFamily="34" charset="0"/>
              <a:buChar char="•"/>
            </a:pPr>
            <a:r>
              <a:rPr lang="sv-SE" sz="1400">
                <a:solidFill>
                  <a:schemeClr val="tx1"/>
                </a:solidFill>
              </a:rPr>
              <a:t>Fabrikat namn</a:t>
            </a:r>
          </a:p>
          <a:p>
            <a:pPr marL="285750" indent="-285750">
              <a:buFont typeface="Arial" panose="020B0604020202020204" pitchFamily="34" charset="0"/>
              <a:buChar char="•"/>
            </a:pPr>
            <a:r>
              <a:rPr lang="sv-SE" sz="1400"/>
              <a:t>Hammarband?</a:t>
            </a:r>
            <a:endParaRPr lang="sv-SE" sz="1400">
              <a:solidFill>
                <a:schemeClr val="tx1"/>
              </a:solidFill>
            </a:endParaRPr>
          </a:p>
          <a:p>
            <a:pPr marL="285750" indent="-285750">
              <a:buFont typeface="Arial" panose="020B0604020202020204" pitchFamily="34" charset="0"/>
              <a:buChar char="•"/>
            </a:pPr>
            <a:endParaRPr lang="sv-SE" sz="1400">
              <a:solidFill>
                <a:schemeClr val="tx1"/>
              </a:solidFill>
            </a:endParaRPr>
          </a:p>
          <a:p>
            <a:endParaRPr lang="sv-SE" sz="1400"/>
          </a:p>
        </p:txBody>
      </p:sp>
      <p:sp>
        <p:nvSpPr>
          <p:cNvPr id="2" name="textruta 1">
            <a:extLst>
              <a:ext uri="{FF2B5EF4-FFF2-40B4-BE49-F238E27FC236}">
                <a16:creationId xmlns:a16="http://schemas.microsoft.com/office/drawing/2014/main" id="{10597ADB-46A6-1374-0468-8E772C93692A}"/>
              </a:ext>
            </a:extLst>
          </p:cNvPr>
          <p:cNvSpPr txBox="1"/>
          <p:nvPr/>
        </p:nvSpPr>
        <p:spPr>
          <a:xfrm>
            <a:off x="5828266" y="1314675"/>
            <a:ext cx="4812507" cy="1384995"/>
          </a:xfrm>
          <a:prstGeom prst="rect">
            <a:avLst/>
          </a:prstGeom>
          <a:noFill/>
        </p:spPr>
        <p:txBody>
          <a:bodyPr wrap="square">
            <a:spAutoFit/>
          </a:bodyPr>
          <a:lstStyle/>
          <a:p>
            <a:r>
              <a:rPr lang="sv-SE" sz="1400" b="1">
                <a:solidFill>
                  <a:schemeClr val="tx1"/>
                </a:solidFill>
              </a:rPr>
              <a:t>Pålmaskin</a:t>
            </a:r>
          </a:p>
          <a:p>
            <a:pPr marL="285750" indent="-285750">
              <a:buFont typeface="Arial" panose="020B0604020202020204" pitchFamily="34" charset="0"/>
              <a:buChar char="•"/>
            </a:pPr>
            <a:r>
              <a:rPr lang="sv-SE" sz="1400">
                <a:solidFill>
                  <a:schemeClr val="tx1"/>
                </a:solidFill>
              </a:rPr>
              <a:t>Antal</a:t>
            </a:r>
          </a:p>
          <a:p>
            <a:pPr marL="285750" indent="-285750">
              <a:buFont typeface="Arial" panose="020B0604020202020204" pitchFamily="34" charset="0"/>
              <a:buChar char="•"/>
            </a:pPr>
            <a:r>
              <a:rPr lang="sv-SE" sz="1400"/>
              <a:t>Längder (</a:t>
            </a:r>
            <a:r>
              <a:rPr lang="sv-SE" sz="1400" err="1"/>
              <a:t>påltabell</a:t>
            </a:r>
            <a:r>
              <a:rPr lang="sv-SE" sz="1400"/>
              <a:t>)</a:t>
            </a:r>
          </a:p>
          <a:p>
            <a:pPr marL="285750" indent="-285750">
              <a:buFont typeface="Arial" panose="020B0604020202020204" pitchFamily="34" charset="0"/>
              <a:buChar char="•"/>
            </a:pPr>
            <a:r>
              <a:rPr lang="sv-SE" sz="1400">
                <a:solidFill>
                  <a:schemeClr val="tx1"/>
                </a:solidFill>
              </a:rPr>
              <a:t>Betongrecept</a:t>
            </a:r>
          </a:p>
          <a:p>
            <a:pPr marL="285750" indent="-285750">
              <a:buFont typeface="Arial" panose="020B0604020202020204" pitchFamily="34" charset="0"/>
              <a:buChar char="•"/>
            </a:pPr>
            <a:r>
              <a:rPr lang="sv-SE" sz="1400"/>
              <a:t>Spill räknas ut (</a:t>
            </a:r>
            <a:r>
              <a:rPr lang="sv-SE" sz="1400" err="1"/>
              <a:t>pålkap</a:t>
            </a:r>
            <a:r>
              <a:rPr lang="sv-SE" sz="1400"/>
              <a:t>)</a:t>
            </a:r>
            <a:endParaRPr lang="sv-SE" sz="1400">
              <a:solidFill>
                <a:schemeClr val="tx1"/>
              </a:solidFill>
            </a:endParaRPr>
          </a:p>
          <a:p>
            <a:endParaRPr lang="sv-SE" sz="1400"/>
          </a:p>
        </p:txBody>
      </p:sp>
      <p:sp>
        <p:nvSpPr>
          <p:cNvPr id="6" name="textruta 5">
            <a:extLst>
              <a:ext uri="{FF2B5EF4-FFF2-40B4-BE49-F238E27FC236}">
                <a16:creationId xmlns:a16="http://schemas.microsoft.com/office/drawing/2014/main" id="{CF69EDDF-E723-182A-6DDE-C6724D3FB6D1}"/>
              </a:ext>
            </a:extLst>
          </p:cNvPr>
          <p:cNvSpPr txBox="1"/>
          <p:nvPr/>
        </p:nvSpPr>
        <p:spPr>
          <a:xfrm>
            <a:off x="5828265" y="3096962"/>
            <a:ext cx="4812507" cy="954107"/>
          </a:xfrm>
          <a:prstGeom prst="rect">
            <a:avLst/>
          </a:prstGeom>
          <a:noFill/>
        </p:spPr>
        <p:txBody>
          <a:bodyPr wrap="square">
            <a:spAutoFit/>
          </a:bodyPr>
          <a:lstStyle/>
          <a:p>
            <a:r>
              <a:rPr lang="sv-SE" sz="1400" b="1">
                <a:solidFill>
                  <a:schemeClr val="tx1"/>
                </a:solidFill>
              </a:rPr>
              <a:t>Spont</a:t>
            </a:r>
          </a:p>
          <a:p>
            <a:pPr marL="285750" indent="-285750">
              <a:buFont typeface="Arial" panose="020B0604020202020204" pitchFamily="34" charset="0"/>
              <a:buChar char="•"/>
            </a:pPr>
            <a:r>
              <a:rPr lang="sv-SE" sz="1400"/>
              <a:t>Maskintid/</a:t>
            </a:r>
            <a:r>
              <a:rPr lang="sv-SE" sz="1400" err="1"/>
              <a:t>disel</a:t>
            </a:r>
            <a:r>
              <a:rPr lang="sv-SE" sz="1400"/>
              <a:t>?</a:t>
            </a:r>
            <a:endParaRPr lang="sv-SE" sz="1400">
              <a:solidFill>
                <a:schemeClr val="tx1"/>
              </a:solidFill>
            </a:endParaRPr>
          </a:p>
          <a:p>
            <a:pPr marL="285750" indent="-285750">
              <a:buFont typeface="Arial" panose="020B0604020202020204" pitchFamily="34" charset="0"/>
              <a:buChar char="•"/>
            </a:pPr>
            <a:endParaRPr lang="sv-SE" sz="1400">
              <a:solidFill>
                <a:schemeClr val="tx1"/>
              </a:solidFill>
            </a:endParaRPr>
          </a:p>
          <a:p>
            <a:endParaRPr lang="sv-SE" sz="1400"/>
          </a:p>
        </p:txBody>
      </p:sp>
    </p:spTree>
    <p:extLst>
      <p:ext uri="{BB962C8B-B14F-4D97-AF65-F5344CB8AC3E}">
        <p14:creationId xmlns:p14="http://schemas.microsoft.com/office/powerpoint/2010/main" val="2348423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66C2875-B3B7-E765-3CC3-CF4DBA24595A}"/>
              </a:ext>
            </a:extLst>
          </p:cNvPr>
          <p:cNvSpPr/>
          <p:nvPr/>
        </p:nvSpPr>
        <p:spPr>
          <a:xfrm>
            <a:off x="973548" y="1437411"/>
            <a:ext cx="1630970" cy="432556"/>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err="1">
                <a:ln>
                  <a:noFill/>
                </a:ln>
                <a:solidFill>
                  <a:schemeClr val="tx1"/>
                </a:solidFill>
                <a:effectLst/>
                <a:uLnTx/>
                <a:uFillTx/>
                <a:latin typeface="Calibri" panose="020F0502020204030204"/>
                <a:ea typeface="+mn-ea"/>
                <a:cs typeface="+mn-cs"/>
              </a:rPr>
              <a:t>Kvartersmark</a:t>
            </a:r>
            <a:endParaRPr kumimoji="0" lang="da-DK" sz="16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2E1E0FA3-5E5B-310C-D2A9-91FC0601736C}"/>
              </a:ext>
            </a:extLst>
          </p:cNvPr>
          <p:cNvSpPr/>
          <p:nvPr/>
        </p:nvSpPr>
        <p:spPr>
          <a:xfrm>
            <a:off x="2899376" y="1435583"/>
            <a:ext cx="2552307" cy="432557"/>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da-DK" err="1">
                <a:solidFill>
                  <a:schemeClr val="tx1"/>
                </a:solidFill>
              </a:rPr>
              <a:t>Allmän</a:t>
            </a:r>
            <a:r>
              <a:rPr lang="da-DK">
                <a:solidFill>
                  <a:schemeClr val="tx1"/>
                </a:solidFill>
              </a:rPr>
              <a:t> </a:t>
            </a:r>
            <a:r>
              <a:rPr lang="da-DK" err="1">
                <a:solidFill>
                  <a:schemeClr val="tx1"/>
                </a:solidFill>
              </a:rPr>
              <a:t>platsmark</a:t>
            </a: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ubrik 7">
            <a:extLst>
              <a:ext uri="{FF2B5EF4-FFF2-40B4-BE49-F238E27FC236}">
                <a16:creationId xmlns:a16="http://schemas.microsoft.com/office/drawing/2014/main" id="{068620BC-B142-9B85-7D12-52F58B69D0C8}"/>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lvl="0">
              <a:defRPr/>
            </a:pPr>
            <a:r>
              <a:rPr lang="da-DK" err="1"/>
              <a:t>Anläggning</a:t>
            </a: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48" name="Rektangel 47">
            <a:extLst>
              <a:ext uri="{FF2B5EF4-FFF2-40B4-BE49-F238E27FC236}">
                <a16:creationId xmlns:a16="http://schemas.microsoft.com/office/drawing/2014/main" id="{D577C7D6-E2A9-EAC7-134A-98A271E8CC05}"/>
              </a:ext>
            </a:extLst>
          </p:cNvPr>
          <p:cNvSpPr/>
          <p:nvPr/>
        </p:nvSpPr>
        <p:spPr>
          <a:xfrm>
            <a:off x="6399042" y="3982719"/>
            <a:ext cx="310653" cy="287140"/>
          </a:xfrm>
          <a:prstGeom prst="rect">
            <a:avLst/>
          </a:prstGeom>
          <a:solidFill>
            <a:srgbClr val="7FBB6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Rektangel 48">
            <a:extLst>
              <a:ext uri="{FF2B5EF4-FFF2-40B4-BE49-F238E27FC236}">
                <a16:creationId xmlns:a16="http://schemas.microsoft.com/office/drawing/2014/main" id="{5B3B3A63-6246-2CC7-D923-9EE0BF71F62A}"/>
              </a:ext>
            </a:extLst>
          </p:cNvPr>
          <p:cNvSpPr/>
          <p:nvPr/>
        </p:nvSpPr>
        <p:spPr>
          <a:xfrm>
            <a:off x="6399042" y="4741626"/>
            <a:ext cx="310653" cy="287140"/>
          </a:xfrm>
          <a:prstGeom prst="rect">
            <a:avLst/>
          </a:prstGeom>
          <a:solidFill>
            <a:srgbClr val="FFFF9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Rektangel 49">
            <a:extLst>
              <a:ext uri="{FF2B5EF4-FFF2-40B4-BE49-F238E27FC236}">
                <a16:creationId xmlns:a16="http://schemas.microsoft.com/office/drawing/2014/main" id="{403D685E-A1B5-DB78-845C-3CDCAACFBD29}"/>
              </a:ext>
            </a:extLst>
          </p:cNvPr>
          <p:cNvSpPr/>
          <p:nvPr/>
        </p:nvSpPr>
        <p:spPr>
          <a:xfrm>
            <a:off x="6404740" y="5500533"/>
            <a:ext cx="310653" cy="287140"/>
          </a:xfrm>
          <a:prstGeom prst="rect">
            <a:avLst/>
          </a:prstGeom>
          <a:solidFill>
            <a:srgbClr val="0070C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1" name="textruta 50">
            <a:extLst>
              <a:ext uri="{FF2B5EF4-FFF2-40B4-BE49-F238E27FC236}">
                <a16:creationId xmlns:a16="http://schemas.microsoft.com/office/drawing/2014/main" id="{F9528781-B9ED-57C2-D51E-2E9324439CC5}"/>
              </a:ext>
            </a:extLst>
          </p:cNvPr>
          <p:cNvSpPr txBox="1"/>
          <p:nvPr/>
        </p:nvSpPr>
        <p:spPr>
          <a:xfrm>
            <a:off x="6764434" y="3936419"/>
            <a:ext cx="12884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Anläggning</a:t>
            </a:r>
          </a:p>
        </p:txBody>
      </p:sp>
      <p:sp>
        <p:nvSpPr>
          <p:cNvPr id="52" name="textruta 51">
            <a:extLst>
              <a:ext uri="{FF2B5EF4-FFF2-40B4-BE49-F238E27FC236}">
                <a16:creationId xmlns:a16="http://schemas.microsoft.com/office/drawing/2014/main" id="{6B38F850-C6D3-84B2-70ED-0484836550F4}"/>
              </a:ext>
            </a:extLst>
          </p:cNvPr>
          <p:cNvSpPr txBox="1"/>
          <p:nvPr/>
        </p:nvSpPr>
        <p:spPr>
          <a:xfrm>
            <a:off x="6785824" y="4706115"/>
            <a:ext cx="15941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Byggnad </a:t>
            </a:r>
          </a:p>
        </p:txBody>
      </p:sp>
      <p:sp>
        <p:nvSpPr>
          <p:cNvPr id="53" name="textruta 52">
            <a:extLst>
              <a:ext uri="{FF2B5EF4-FFF2-40B4-BE49-F238E27FC236}">
                <a16:creationId xmlns:a16="http://schemas.microsoft.com/office/drawing/2014/main" id="{6B7051B9-2AD8-AF92-AA7C-8F405C4DB6C8}"/>
              </a:ext>
            </a:extLst>
          </p:cNvPr>
          <p:cNvSpPr txBox="1"/>
          <p:nvPr/>
        </p:nvSpPr>
        <p:spPr>
          <a:xfrm>
            <a:off x="6764433" y="5475811"/>
            <a:ext cx="12884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Drift (B6)</a:t>
            </a:r>
          </a:p>
        </p:txBody>
      </p:sp>
      <p:grpSp>
        <p:nvGrpSpPr>
          <p:cNvPr id="142" name="Grupp 141">
            <a:extLst>
              <a:ext uri="{FF2B5EF4-FFF2-40B4-BE49-F238E27FC236}">
                <a16:creationId xmlns:a16="http://schemas.microsoft.com/office/drawing/2014/main" id="{B5BE4BE9-BD53-63C1-A261-44CE87C50743}"/>
              </a:ext>
            </a:extLst>
          </p:cNvPr>
          <p:cNvGrpSpPr/>
          <p:nvPr/>
        </p:nvGrpSpPr>
        <p:grpSpPr>
          <a:xfrm>
            <a:off x="533400" y="2222494"/>
            <a:ext cx="5562600" cy="3821699"/>
            <a:chOff x="582756" y="2418160"/>
            <a:chExt cx="5562600" cy="3821699"/>
          </a:xfrm>
        </p:grpSpPr>
        <p:pic>
          <p:nvPicPr>
            <p:cNvPr id="139" name="Bild 138" descr="Frimärke kontur">
              <a:extLst>
                <a:ext uri="{FF2B5EF4-FFF2-40B4-BE49-F238E27FC236}">
                  <a16:creationId xmlns:a16="http://schemas.microsoft.com/office/drawing/2014/main" id="{2E921B19-F815-F4E0-2968-DEA60A70E36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34718" y="4244478"/>
              <a:ext cx="1762206" cy="1969086"/>
            </a:xfrm>
            <a:prstGeom prst="rect">
              <a:avLst/>
            </a:prstGeom>
          </p:spPr>
        </p:pic>
        <p:pic>
          <p:nvPicPr>
            <p:cNvPr id="140" name="Bild 139" descr="Byggnad kontur">
              <a:extLst>
                <a:ext uri="{FF2B5EF4-FFF2-40B4-BE49-F238E27FC236}">
                  <a16:creationId xmlns:a16="http://schemas.microsoft.com/office/drawing/2014/main" id="{8AA9B8EF-4313-46F7-B567-399056D378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87374" y="5017889"/>
              <a:ext cx="825228" cy="821880"/>
            </a:xfrm>
            <a:prstGeom prst="rect">
              <a:avLst/>
            </a:prstGeom>
            <a:effectLst>
              <a:outerShdw blurRad="50800" dist="50800" dir="5400000" algn="ctr" rotWithShape="0">
                <a:srgbClr val="FFFF00"/>
              </a:outerShdw>
            </a:effectLst>
          </p:spPr>
        </p:pic>
        <p:pic>
          <p:nvPicPr>
            <p:cNvPr id="141" name="Bild 140" descr="Förnybar energi med hel fyllning">
              <a:extLst>
                <a:ext uri="{FF2B5EF4-FFF2-40B4-BE49-F238E27FC236}">
                  <a16:creationId xmlns:a16="http://schemas.microsoft.com/office/drawing/2014/main" id="{44D36197-A0FF-B780-8BE3-3E2B36B215D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3889" y="4706631"/>
              <a:ext cx="533905" cy="531738"/>
            </a:xfrm>
            <a:prstGeom prst="rect">
              <a:avLst/>
            </a:prstGeom>
          </p:spPr>
        </p:pic>
        <p:sp>
          <p:nvSpPr>
            <p:cNvPr id="55" name="Rektangel 54">
              <a:extLst>
                <a:ext uri="{FF2B5EF4-FFF2-40B4-BE49-F238E27FC236}">
                  <a16:creationId xmlns:a16="http://schemas.microsoft.com/office/drawing/2014/main" id="{43737E26-1F95-EB41-7D38-0C74D7998E8B}"/>
                </a:ext>
              </a:extLst>
            </p:cNvPr>
            <p:cNvSpPr/>
            <p:nvPr/>
          </p:nvSpPr>
          <p:spPr>
            <a:xfrm>
              <a:off x="582756" y="2418160"/>
              <a:ext cx="5562600" cy="3705225"/>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7" name="Bild 56" descr="Frimärke kontur">
              <a:extLst>
                <a:ext uri="{FF2B5EF4-FFF2-40B4-BE49-F238E27FC236}">
                  <a16:creationId xmlns:a16="http://schemas.microsoft.com/office/drawing/2014/main" id="{2ABEE8D5-EF48-D75B-63E6-9EA96CC3967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28071" y="2825758"/>
              <a:ext cx="1762206" cy="1969086"/>
            </a:xfrm>
            <a:prstGeom prst="rect">
              <a:avLst/>
            </a:prstGeom>
          </p:spPr>
        </p:pic>
        <p:pic>
          <p:nvPicPr>
            <p:cNvPr id="58" name="Bild 57" descr="Frimärke kontur">
              <a:extLst>
                <a:ext uri="{FF2B5EF4-FFF2-40B4-BE49-F238E27FC236}">
                  <a16:creationId xmlns:a16="http://schemas.microsoft.com/office/drawing/2014/main" id="{F5393445-581C-0E07-B94F-F0C1269BE3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5376" y="4270773"/>
              <a:ext cx="1762206" cy="1969086"/>
            </a:xfrm>
            <a:prstGeom prst="rect">
              <a:avLst/>
            </a:prstGeom>
          </p:spPr>
        </p:pic>
        <p:pic>
          <p:nvPicPr>
            <p:cNvPr id="59" name="Bild 58" descr="Frimärke kontur">
              <a:extLst>
                <a:ext uri="{FF2B5EF4-FFF2-40B4-BE49-F238E27FC236}">
                  <a16:creationId xmlns:a16="http://schemas.microsoft.com/office/drawing/2014/main" id="{A4AFE4F9-8076-E955-8EF9-E21EE1D8498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5377" y="2829127"/>
              <a:ext cx="1762206" cy="1969086"/>
            </a:xfrm>
            <a:prstGeom prst="rect">
              <a:avLst/>
            </a:prstGeom>
          </p:spPr>
        </p:pic>
        <p:cxnSp>
          <p:nvCxnSpPr>
            <p:cNvPr id="60" name="Rak koppling 59">
              <a:extLst>
                <a:ext uri="{FF2B5EF4-FFF2-40B4-BE49-F238E27FC236}">
                  <a16:creationId xmlns:a16="http://schemas.microsoft.com/office/drawing/2014/main" id="{C6386807-0C17-4132-9858-35D7A26F3B72}"/>
                </a:ext>
              </a:extLst>
            </p:cNvPr>
            <p:cNvCxnSpPr>
              <a:cxnSpLocks/>
            </p:cNvCxnSpPr>
            <p:nvPr/>
          </p:nvCxnSpPr>
          <p:spPr>
            <a:xfrm flipV="1">
              <a:off x="2203844" y="3035456"/>
              <a:ext cx="0" cy="2909580"/>
            </a:xfrm>
            <a:prstGeom prst="line">
              <a:avLst/>
            </a:prstGeom>
            <a:ln w="412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Rak koppling 60">
              <a:extLst>
                <a:ext uri="{FF2B5EF4-FFF2-40B4-BE49-F238E27FC236}">
                  <a16:creationId xmlns:a16="http://schemas.microsoft.com/office/drawing/2014/main" id="{867AC389-78E8-B1F1-45EA-B67CEF3D6B3C}"/>
                </a:ext>
              </a:extLst>
            </p:cNvPr>
            <p:cNvCxnSpPr>
              <a:cxnSpLocks/>
            </p:cNvCxnSpPr>
            <p:nvPr/>
          </p:nvCxnSpPr>
          <p:spPr>
            <a:xfrm flipH="1" flipV="1">
              <a:off x="2412825" y="3100268"/>
              <a:ext cx="1" cy="2802346"/>
            </a:xfrm>
            <a:prstGeom prst="line">
              <a:avLst/>
            </a:prstGeom>
            <a:ln w="4127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Rak koppling 61">
              <a:extLst>
                <a:ext uri="{FF2B5EF4-FFF2-40B4-BE49-F238E27FC236}">
                  <a16:creationId xmlns:a16="http://schemas.microsoft.com/office/drawing/2014/main" id="{05689E3C-96CA-5C5D-3D9E-27C1503D03F3}"/>
                </a:ext>
              </a:extLst>
            </p:cNvPr>
            <p:cNvCxnSpPr>
              <a:cxnSpLocks/>
            </p:cNvCxnSpPr>
            <p:nvPr/>
          </p:nvCxnSpPr>
          <p:spPr>
            <a:xfrm flipV="1">
              <a:off x="2614550" y="3018426"/>
              <a:ext cx="0" cy="2926612"/>
            </a:xfrm>
            <a:prstGeom prst="line">
              <a:avLst/>
            </a:prstGeom>
            <a:ln w="412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Rak koppling 62">
              <a:extLst>
                <a:ext uri="{FF2B5EF4-FFF2-40B4-BE49-F238E27FC236}">
                  <a16:creationId xmlns:a16="http://schemas.microsoft.com/office/drawing/2014/main" id="{C5CE4393-D666-98BA-DA52-6638252F66C2}"/>
                </a:ext>
              </a:extLst>
            </p:cNvPr>
            <p:cNvCxnSpPr>
              <a:cxnSpLocks/>
            </p:cNvCxnSpPr>
            <p:nvPr/>
          </p:nvCxnSpPr>
          <p:spPr>
            <a:xfrm>
              <a:off x="867531" y="2611447"/>
              <a:ext cx="5139480" cy="0"/>
            </a:xfrm>
            <a:prstGeom prst="line">
              <a:avLst/>
            </a:prstGeom>
            <a:ln w="412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Rak koppling 63">
              <a:extLst>
                <a:ext uri="{FF2B5EF4-FFF2-40B4-BE49-F238E27FC236}">
                  <a16:creationId xmlns:a16="http://schemas.microsoft.com/office/drawing/2014/main" id="{E382344B-C5F5-5A87-0CDA-B268D8DD41AA}"/>
                </a:ext>
              </a:extLst>
            </p:cNvPr>
            <p:cNvCxnSpPr>
              <a:cxnSpLocks/>
            </p:cNvCxnSpPr>
            <p:nvPr/>
          </p:nvCxnSpPr>
          <p:spPr>
            <a:xfrm flipV="1">
              <a:off x="867531" y="2830830"/>
              <a:ext cx="5139480" cy="4229"/>
            </a:xfrm>
            <a:prstGeom prst="line">
              <a:avLst/>
            </a:prstGeom>
            <a:ln w="4127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Rak koppling 64">
              <a:extLst>
                <a:ext uri="{FF2B5EF4-FFF2-40B4-BE49-F238E27FC236}">
                  <a16:creationId xmlns:a16="http://schemas.microsoft.com/office/drawing/2014/main" id="{64624F82-B346-739D-135D-76A49C92E1DA}"/>
                </a:ext>
              </a:extLst>
            </p:cNvPr>
            <p:cNvCxnSpPr>
              <a:cxnSpLocks/>
            </p:cNvCxnSpPr>
            <p:nvPr/>
          </p:nvCxnSpPr>
          <p:spPr>
            <a:xfrm>
              <a:off x="874789" y="3044614"/>
              <a:ext cx="1343402" cy="0"/>
            </a:xfrm>
            <a:prstGeom prst="line">
              <a:avLst/>
            </a:prstGeom>
            <a:ln w="412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Rak koppling 65">
              <a:extLst>
                <a:ext uri="{FF2B5EF4-FFF2-40B4-BE49-F238E27FC236}">
                  <a16:creationId xmlns:a16="http://schemas.microsoft.com/office/drawing/2014/main" id="{BBE7BE4B-BA76-6117-F9E5-B283967FFD81}"/>
                </a:ext>
              </a:extLst>
            </p:cNvPr>
            <p:cNvCxnSpPr>
              <a:cxnSpLocks/>
            </p:cNvCxnSpPr>
            <p:nvPr/>
          </p:nvCxnSpPr>
          <p:spPr>
            <a:xfrm>
              <a:off x="2606751" y="3035457"/>
              <a:ext cx="3400261" cy="14430"/>
            </a:xfrm>
            <a:prstGeom prst="line">
              <a:avLst/>
            </a:prstGeom>
            <a:ln w="412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67" name="Likbent triangel 66">
              <a:extLst>
                <a:ext uri="{FF2B5EF4-FFF2-40B4-BE49-F238E27FC236}">
                  <a16:creationId xmlns:a16="http://schemas.microsoft.com/office/drawing/2014/main" id="{6E59D112-204E-7C2A-F8DE-EE3963A2EBED}"/>
                </a:ext>
              </a:extLst>
            </p:cNvPr>
            <p:cNvSpPr/>
            <p:nvPr/>
          </p:nvSpPr>
          <p:spPr>
            <a:xfrm rot="10800000">
              <a:off x="2443316" y="3035457"/>
              <a:ext cx="117889" cy="168458"/>
            </a:xfrm>
            <a:prstGeom prst="triangle">
              <a:avLst/>
            </a:prstGeom>
            <a:solidFill>
              <a:srgbClr val="8379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8" name="Likbent triangel 67">
              <a:extLst>
                <a:ext uri="{FF2B5EF4-FFF2-40B4-BE49-F238E27FC236}">
                  <a16:creationId xmlns:a16="http://schemas.microsoft.com/office/drawing/2014/main" id="{FA0FF888-1533-C979-BAB9-70E487E60FD4}"/>
                </a:ext>
              </a:extLst>
            </p:cNvPr>
            <p:cNvSpPr/>
            <p:nvPr/>
          </p:nvSpPr>
          <p:spPr>
            <a:xfrm rot="10800000">
              <a:off x="2266347" y="3035981"/>
              <a:ext cx="117889" cy="168458"/>
            </a:xfrm>
            <a:prstGeom prst="triangle">
              <a:avLst/>
            </a:prstGeom>
            <a:solidFill>
              <a:srgbClr val="8379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9" name="Ellips 68">
              <a:extLst>
                <a:ext uri="{FF2B5EF4-FFF2-40B4-BE49-F238E27FC236}">
                  <a16:creationId xmlns:a16="http://schemas.microsoft.com/office/drawing/2014/main" id="{B723F0AC-6AFB-EB3E-4D77-F9925D071CE2}"/>
                </a:ext>
              </a:extLst>
            </p:cNvPr>
            <p:cNvSpPr/>
            <p:nvPr/>
          </p:nvSpPr>
          <p:spPr>
            <a:xfrm>
              <a:off x="2824247" y="4457193"/>
              <a:ext cx="113990" cy="152675"/>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Ellips 69">
              <a:extLst>
                <a:ext uri="{FF2B5EF4-FFF2-40B4-BE49-F238E27FC236}">
                  <a16:creationId xmlns:a16="http://schemas.microsoft.com/office/drawing/2014/main" id="{26D98899-532C-3390-0450-F212A836C5B1}"/>
                </a:ext>
              </a:extLst>
            </p:cNvPr>
            <p:cNvSpPr/>
            <p:nvPr/>
          </p:nvSpPr>
          <p:spPr>
            <a:xfrm>
              <a:off x="3035393" y="4457193"/>
              <a:ext cx="130373" cy="162664"/>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1" name="Ellips 70">
              <a:extLst>
                <a:ext uri="{FF2B5EF4-FFF2-40B4-BE49-F238E27FC236}">
                  <a16:creationId xmlns:a16="http://schemas.microsoft.com/office/drawing/2014/main" id="{DAE53EAB-F90F-45AA-25F9-514F3955E828}"/>
                </a:ext>
              </a:extLst>
            </p:cNvPr>
            <p:cNvSpPr/>
            <p:nvPr/>
          </p:nvSpPr>
          <p:spPr>
            <a:xfrm>
              <a:off x="3247701" y="4457193"/>
              <a:ext cx="130373" cy="139834"/>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2" name="Ellips 71">
              <a:extLst>
                <a:ext uri="{FF2B5EF4-FFF2-40B4-BE49-F238E27FC236}">
                  <a16:creationId xmlns:a16="http://schemas.microsoft.com/office/drawing/2014/main" id="{AB72EB50-DD57-CA87-D3B5-41B108367E46}"/>
                </a:ext>
              </a:extLst>
            </p:cNvPr>
            <p:cNvSpPr/>
            <p:nvPr/>
          </p:nvSpPr>
          <p:spPr>
            <a:xfrm>
              <a:off x="3459451" y="4444350"/>
              <a:ext cx="123499" cy="152676"/>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3" name="Ellips 72">
              <a:extLst>
                <a:ext uri="{FF2B5EF4-FFF2-40B4-BE49-F238E27FC236}">
                  <a16:creationId xmlns:a16="http://schemas.microsoft.com/office/drawing/2014/main" id="{E7607956-381A-E0E7-D3F0-9D75AC7F2338}"/>
                </a:ext>
              </a:extLst>
            </p:cNvPr>
            <p:cNvSpPr/>
            <p:nvPr/>
          </p:nvSpPr>
          <p:spPr>
            <a:xfrm>
              <a:off x="3664885" y="4457193"/>
              <a:ext cx="138694" cy="152675"/>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4" name="Ellips 73">
              <a:extLst>
                <a:ext uri="{FF2B5EF4-FFF2-40B4-BE49-F238E27FC236}">
                  <a16:creationId xmlns:a16="http://schemas.microsoft.com/office/drawing/2014/main" id="{00D292E8-8BA8-9081-5DAB-802838BBAF96}"/>
                </a:ext>
              </a:extLst>
            </p:cNvPr>
            <p:cNvSpPr/>
            <p:nvPr/>
          </p:nvSpPr>
          <p:spPr>
            <a:xfrm>
              <a:off x="1029198" y="4457193"/>
              <a:ext cx="136086" cy="152674"/>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5" name="Ellips 74">
              <a:extLst>
                <a:ext uri="{FF2B5EF4-FFF2-40B4-BE49-F238E27FC236}">
                  <a16:creationId xmlns:a16="http://schemas.microsoft.com/office/drawing/2014/main" id="{8910D254-674E-C312-B2DA-6F05974D4394}"/>
                </a:ext>
              </a:extLst>
            </p:cNvPr>
            <p:cNvSpPr/>
            <p:nvPr/>
          </p:nvSpPr>
          <p:spPr>
            <a:xfrm>
              <a:off x="1238896" y="4470035"/>
              <a:ext cx="123499" cy="139833"/>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6" name="Ellips 75">
              <a:extLst>
                <a:ext uri="{FF2B5EF4-FFF2-40B4-BE49-F238E27FC236}">
                  <a16:creationId xmlns:a16="http://schemas.microsoft.com/office/drawing/2014/main" id="{F452C3AD-AD83-3C5E-CDE9-0541EA83A3C3}"/>
                </a:ext>
              </a:extLst>
            </p:cNvPr>
            <p:cNvSpPr/>
            <p:nvPr/>
          </p:nvSpPr>
          <p:spPr>
            <a:xfrm>
              <a:off x="1458969" y="4470034"/>
              <a:ext cx="124059" cy="139832"/>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7" name="Ellips 76">
              <a:extLst>
                <a:ext uri="{FF2B5EF4-FFF2-40B4-BE49-F238E27FC236}">
                  <a16:creationId xmlns:a16="http://schemas.microsoft.com/office/drawing/2014/main" id="{093A1CC9-D92E-2325-2B62-38C6B02588FC}"/>
                </a:ext>
              </a:extLst>
            </p:cNvPr>
            <p:cNvSpPr/>
            <p:nvPr/>
          </p:nvSpPr>
          <p:spPr>
            <a:xfrm>
              <a:off x="1664404" y="4470035"/>
              <a:ext cx="139809" cy="139833"/>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8" name="Ellips 77">
              <a:extLst>
                <a:ext uri="{FF2B5EF4-FFF2-40B4-BE49-F238E27FC236}">
                  <a16:creationId xmlns:a16="http://schemas.microsoft.com/office/drawing/2014/main" id="{0E537503-757A-661F-3D74-DFFADA81AA23}"/>
                </a:ext>
              </a:extLst>
            </p:cNvPr>
            <p:cNvSpPr/>
            <p:nvPr/>
          </p:nvSpPr>
          <p:spPr>
            <a:xfrm>
              <a:off x="1880740" y="4470035"/>
              <a:ext cx="139806" cy="139833"/>
            </a:xfrm>
            <a:prstGeom prst="ellipse">
              <a:avLst/>
            </a:prstGeom>
            <a:solidFill>
              <a:srgbClr val="7F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9" name="Bild 78" descr="Byggnad kontur">
              <a:extLst>
                <a:ext uri="{FF2B5EF4-FFF2-40B4-BE49-F238E27FC236}">
                  <a16:creationId xmlns:a16="http://schemas.microsoft.com/office/drawing/2014/main" id="{5C7BB58A-9AA9-FE72-586D-9FE417413DF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86098" y="3602539"/>
              <a:ext cx="825228" cy="821880"/>
            </a:xfrm>
            <a:prstGeom prst="rect">
              <a:avLst/>
            </a:prstGeom>
            <a:effectLst>
              <a:outerShdw blurRad="50800" dist="50800" dir="5400000" algn="ctr" rotWithShape="0">
                <a:srgbClr val="FFFF00"/>
              </a:outerShdw>
            </a:effectLst>
          </p:spPr>
        </p:pic>
        <p:pic>
          <p:nvPicPr>
            <p:cNvPr id="80" name="Bild 79" descr="Byggnad kontur">
              <a:extLst>
                <a:ext uri="{FF2B5EF4-FFF2-40B4-BE49-F238E27FC236}">
                  <a16:creationId xmlns:a16="http://schemas.microsoft.com/office/drawing/2014/main" id="{8472B92D-6853-F4E4-AC7E-66036DF57A3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4417" y="3602539"/>
              <a:ext cx="825228" cy="821880"/>
            </a:xfrm>
            <a:prstGeom prst="rect">
              <a:avLst/>
            </a:prstGeom>
            <a:effectLst>
              <a:outerShdw blurRad="50800" dist="50800" dir="5400000" algn="ctr" rotWithShape="0">
                <a:srgbClr val="FFFF00"/>
              </a:outerShdw>
            </a:effectLst>
          </p:spPr>
        </p:pic>
        <p:pic>
          <p:nvPicPr>
            <p:cNvPr id="81" name="Bild 80" descr="Byggnad kontur">
              <a:extLst>
                <a:ext uri="{FF2B5EF4-FFF2-40B4-BE49-F238E27FC236}">
                  <a16:creationId xmlns:a16="http://schemas.microsoft.com/office/drawing/2014/main" id="{CEA094D6-0C30-BB0F-DA34-B8856623A2E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8032" y="5044184"/>
              <a:ext cx="825228" cy="821880"/>
            </a:xfrm>
            <a:prstGeom prst="rect">
              <a:avLst/>
            </a:prstGeom>
            <a:effectLst>
              <a:outerShdw blurRad="50800" dist="50800" dir="5400000" algn="ctr" rotWithShape="0">
                <a:srgbClr val="FFFF00"/>
              </a:outerShdw>
            </a:effectLst>
          </p:spPr>
        </p:pic>
        <p:pic>
          <p:nvPicPr>
            <p:cNvPr id="82" name="Bild 81" descr="Förnybar energi med hel fyllning">
              <a:extLst>
                <a:ext uri="{FF2B5EF4-FFF2-40B4-BE49-F238E27FC236}">
                  <a16:creationId xmlns:a16="http://schemas.microsoft.com/office/drawing/2014/main" id="{499D1DAE-C5FC-4C07-EE83-21FB216E059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8408" y="3294030"/>
              <a:ext cx="533905" cy="531738"/>
            </a:xfrm>
            <a:prstGeom prst="rect">
              <a:avLst/>
            </a:prstGeom>
          </p:spPr>
        </p:pic>
        <p:pic>
          <p:nvPicPr>
            <p:cNvPr id="83" name="Bild 82" descr="Förnybar energi med hel fyllning">
              <a:extLst>
                <a:ext uri="{FF2B5EF4-FFF2-40B4-BE49-F238E27FC236}">
                  <a16:creationId xmlns:a16="http://schemas.microsoft.com/office/drawing/2014/main" id="{EB233E54-D30A-AE67-880D-62EB400E93D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26798" y="3294030"/>
              <a:ext cx="533905" cy="531738"/>
            </a:xfrm>
            <a:prstGeom prst="rect">
              <a:avLst/>
            </a:prstGeom>
          </p:spPr>
        </p:pic>
        <p:pic>
          <p:nvPicPr>
            <p:cNvPr id="84" name="Bild 83" descr="Förnybar energi med hel fyllning">
              <a:extLst>
                <a:ext uri="{FF2B5EF4-FFF2-40B4-BE49-F238E27FC236}">
                  <a16:creationId xmlns:a16="http://schemas.microsoft.com/office/drawing/2014/main" id="{2DBC3BAF-2FD0-52E2-2FE6-FC01AFDA1A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34547" y="4732926"/>
              <a:ext cx="533905" cy="531738"/>
            </a:xfrm>
            <a:prstGeom prst="rect">
              <a:avLst/>
            </a:prstGeom>
          </p:spPr>
        </p:pic>
        <p:cxnSp>
          <p:nvCxnSpPr>
            <p:cNvPr id="89" name="Rak koppling 88">
              <a:extLst>
                <a:ext uri="{FF2B5EF4-FFF2-40B4-BE49-F238E27FC236}">
                  <a16:creationId xmlns:a16="http://schemas.microsoft.com/office/drawing/2014/main" id="{416281EA-457F-2753-A035-118DBD8E06DF}"/>
                </a:ext>
              </a:extLst>
            </p:cNvPr>
            <p:cNvCxnSpPr>
              <a:cxnSpLocks/>
            </p:cNvCxnSpPr>
            <p:nvPr/>
          </p:nvCxnSpPr>
          <p:spPr>
            <a:xfrm>
              <a:off x="894417" y="2611446"/>
              <a:ext cx="5099413"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1" name="Rak koppling 90">
              <a:extLst>
                <a:ext uri="{FF2B5EF4-FFF2-40B4-BE49-F238E27FC236}">
                  <a16:creationId xmlns:a16="http://schemas.microsoft.com/office/drawing/2014/main" id="{3B4DFCFB-F072-AA10-6A57-076E403B9D58}"/>
                </a:ext>
              </a:extLst>
            </p:cNvPr>
            <p:cNvCxnSpPr>
              <a:cxnSpLocks/>
            </p:cNvCxnSpPr>
            <p:nvPr/>
          </p:nvCxnSpPr>
          <p:spPr>
            <a:xfrm flipV="1">
              <a:off x="907598" y="3044612"/>
              <a:ext cx="1296246" cy="685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3" name="Rak koppling 92">
              <a:extLst>
                <a:ext uri="{FF2B5EF4-FFF2-40B4-BE49-F238E27FC236}">
                  <a16:creationId xmlns:a16="http://schemas.microsoft.com/office/drawing/2014/main" id="{BAC6369E-EADA-05CF-D39D-0B8B3189EF1E}"/>
                </a:ext>
              </a:extLst>
            </p:cNvPr>
            <p:cNvCxnSpPr>
              <a:cxnSpLocks/>
            </p:cNvCxnSpPr>
            <p:nvPr/>
          </p:nvCxnSpPr>
          <p:spPr>
            <a:xfrm flipV="1">
              <a:off x="907598" y="2611446"/>
              <a:ext cx="0" cy="48882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7" name="Rak koppling 96">
              <a:extLst>
                <a:ext uri="{FF2B5EF4-FFF2-40B4-BE49-F238E27FC236}">
                  <a16:creationId xmlns:a16="http://schemas.microsoft.com/office/drawing/2014/main" id="{B066C0E5-C08D-BB7B-F8D9-34BF447231AE}"/>
                </a:ext>
              </a:extLst>
            </p:cNvPr>
            <p:cNvCxnSpPr>
              <a:cxnSpLocks/>
            </p:cNvCxnSpPr>
            <p:nvPr/>
          </p:nvCxnSpPr>
          <p:spPr>
            <a:xfrm flipV="1">
              <a:off x="6007011" y="2581347"/>
              <a:ext cx="0" cy="48882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8" name="Rak koppling 97">
              <a:extLst>
                <a:ext uri="{FF2B5EF4-FFF2-40B4-BE49-F238E27FC236}">
                  <a16:creationId xmlns:a16="http://schemas.microsoft.com/office/drawing/2014/main" id="{F4C354C6-724B-4BA0-A5DE-C40F4275E5AA}"/>
                </a:ext>
              </a:extLst>
            </p:cNvPr>
            <p:cNvCxnSpPr>
              <a:cxnSpLocks/>
            </p:cNvCxnSpPr>
            <p:nvPr/>
          </p:nvCxnSpPr>
          <p:spPr>
            <a:xfrm flipV="1">
              <a:off x="2606750" y="3035456"/>
              <a:ext cx="3396163" cy="1391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00" name="Rak koppling 99">
              <a:extLst>
                <a:ext uri="{FF2B5EF4-FFF2-40B4-BE49-F238E27FC236}">
                  <a16:creationId xmlns:a16="http://schemas.microsoft.com/office/drawing/2014/main" id="{2BA44BE7-56FC-6DEB-847E-93912AD3F979}"/>
                </a:ext>
              </a:extLst>
            </p:cNvPr>
            <p:cNvCxnSpPr>
              <a:cxnSpLocks/>
            </p:cNvCxnSpPr>
            <p:nvPr/>
          </p:nvCxnSpPr>
          <p:spPr>
            <a:xfrm flipH="1">
              <a:off x="2616962" y="3046301"/>
              <a:ext cx="17930" cy="2898736"/>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04" name="Rak koppling 103">
              <a:extLst>
                <a:ext uri="{FF2B5EF4-FFF2-40B4-BE49-F238E27FC236}">
                  <a16:creationId xmlns:a16="http://schemas.microsoft.com/office/drawing/2014/main" id="{D13146ED-BC78-CE92-A9F9-27BA2D510ED0}"/>
                </a:ext>
              </a:extLst>
            </p:cNvPr>
            <p:cNvCxnSpPr>
              <a:cxnSpLocks/>
            </p:cNvCxnSpPr>
            <p:nvPr/>
          </p:nvCxnSpPr>
          <p:spPr>
            <a:xfrm flipH="1">
              <a:off x="2177327" y="3049368"/>
              <a:ext cx="17930" cy="2898736"/>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05" name="Rectangle: Rounded Corners 4">
              <a:extLst>
                <a:ext uri="{FF2B5EF4-FFF2-40B4-BE49-F238E27FC236}">
                  <a16:creationId xmlns:a16="http://schemas.microsoft.com/office/drawing/2014/main" id="{0FD726DB-4684-EEFB-9423-506A8E73AAC6}"/>
                </a:ext>
              </a:extLst>
            </p:cNvPr>
            <p:cNvSpPr/>
            <p:nvPr/>
          </p:nvSpPr>
          <p:spPr>
            <a:xfrm>
              <a:off x="2627249" y="3056960"/>
              <a:ext cx="1393236" cy="1471408"/>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515198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0F925-2D1F-2B9F-0B77-203A800B2CD3}"/>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20FA7954-A426-76FF-2BF4-90A242FC100E}"/>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56775230-26E5-0CA5-16E0-C8F5083FA91F}"/>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Hur – </a:t>
            </a:r>
            <a:r>
              <a:rPr kumimoji="0" lang="sv-SE" sz="3000" b="1" i="0" u="none" strike="noStrike" kern="1200" cap="none" spc="0" normalizeH="0" baseline="0" noProof="0" err="1">
                <a:ln>
                  <a:noFill/>
                </a:ln>
                <a:solidFill>
                  <a:schemeClr val="bg2"/>
                </a:solidFill>
                <a:effectLst/>
                <a:uLnTx/>
                <a:uFillTx/>
                <a:latin typeface="Futura PT" panose="020B0702020204020303" pitchFamily="34" charset="0"/>
                <a:ea typeface="+mj-ea"/>
                <a:cs typeface="+mj-cs"/>
              </a:rPr>
              <a:t>Bidcon</a:t>
            </a:r>
            <a:b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Definition av systemgräns</a:t>
            </a:r>
            <a:endParaRPr lang="en-SE" sz="4000">
              <a:solidFill>
                <a:schemeClr val="bg2"/>
              </a:solidFill>
            </a:endParaRPr>
          </a:p>
        </p:txBody>
      </p:sp>
    </p:spTree>
    <p:extLst>
      <p:ext uri="{BB962C8B-B14F-4D97-AF65-F5344CB8AC3E}">
        <p14:creationId xmlns:p14="http://schemas.microsoft.com/office/powerpoint/2010/main" val="1559616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C51C9-EA2E-729D-10D5-4076B90D64BD}"/>
            </a:ext>
          </a:extLst>
        </p:cNvPr>
        <p:cNvGrpSpPr/>
        <p:nvPr/>
      </p:nvGrpSpPr>
      <p:grpSpPr>
        <a:xfrm>
          <a:off x="0" y="0"/>
          <a:ext cx="0" cy="0"/>
          <a:chOff x="0" y="0"/>
          <a:chExt cx="0" cy="0"/>
        </a:xfrm>
      </p:grpSpPr>
      <p:grpSp>
        <p:nvGrpSpPr>
          <p:cNvPr id="25" name="Grupp 24">
            <a:extLst>
              <a:ext uri="{FF2B5EF4-FFF2-40B4-BE49-F238E27FC236}">
                <a16:creationId xmlns:a16="http://schemas.microsoft.com/office/drawing/2014/main" id="{40244179-2F16-768D-0979-D4D4DEFF5666}"/>
              </a:ext>
            </a:extLst>
          </p:cNvPr>
          <p:cNvGrpSpPr/>
          <p:nvPr/>
        </p:nvGrpSpPr>
        <p:grpSpPr>
          <a:xfrm>
            <a:off x="527381" y="1041400"/>
            <a:ext cx="8311391" cy="3705514"/>
            <a:chOff x="527381" y="1041400"/>
            <a:chExt cx="8311391" cy="3705514"/>
          </a:xfrm>
        </p:grpSpPr>
        <p:grpSp>
          <p:nvGrpSpPr>
            <p:cNvPr id="24" name="Grupp 23">
              <a:extLst>
                <a:ext uri="{FF2B5EF4-FFF2-40B4-BE49-F238E27FC236}">
                  <a16:creationId xmlns:a16="http://schemas.microsoft.com/office/drawing/2014/main" id="{1A7063DF-BF28-BDFD-CE1F-5871633457AF}"/>
                </a:ext>
              </a:extLst>
            </p:cNvPr>
            <p:cNvGrpSpPr/>
            <p:nvPr/>
          </p:nvGrpSpPr>
          <p:grpSpPr>
            <a:xfrm>
              <a:off x="527381" y="1181100"/>
              <a:ext cx="8311391" cy="3565814"/>
              <a:chOff x="527381" y="1181100"/>
              <a:chExt cx="8311391" cy="3565814"/>
            </a:xfrm>
          </p:grpSpPr>
          <p:pic>
            <p:nvPicPr>
              <p:cNvPr id="6" name="Bildobjekt 5">
                <a:extLst>
                  <a:ext uri="{FF2B5EF4-FFF2-40B4-BE49-F238E27FC236}">
                    <a16:creationId xmlns:a16="http://schemas.microsoft.com/office/drawing/2014/main" id="{7C3AA555-C912-50B2-6ED6-F8DCFB339EE0}"/>
                  </a:ext>
                </a:extLst>
              </p:cNvPr>
              <p:cNvPicPr>
                <a:picLocks noChangeAspect="1"/>
              </p:cNvPicPr>
              <p:nvPr/>
            </p:nvPicPr>
            <p:blipFill>
              <a:blip r:embed="rId3"/>
              <a:stretch>
                <a:fillRect/>
              </a:stretch>
            </p:blipFill>
            <p:spPr>
              <a:xfrm>
                <a:off x="527381" y="1338379"/>
                <a:ext cx="7143419" cy="3408535"/>
              </a:xfrm>
              <a:prstGeom prst="rect">
                <a:avLst/>
              </a:prstGeom>
            </p:spPr>
          </p:pic>
          <p:grpSp>
            <p:nvGrpSpPr>
              <p:cNvPr id="23" name="Grupp 22">
                <a:extLst>
                  <a:ext uri="{FF2B5EF4-FFF2-40B4-BE49-F238E27FC236}">
                    <a16:creationId xmlns:a16="http://schemas.microsoft.com/office/drawing/2014/main" id="{91D6DDEE-9F51-1481-03C7-4C77EC9668C9}"/>
                  </a:ext>
                </a:extLst>
              </p:cNvPr>
              <p:cNvGrpSpPr/>
              <p:nvPr/>
            </p:nvGrpSpPr>
            <p:grpSpPr>
              <a:xfrm>
                <a:off x="4654550" y="1181100"/>
                <a:ext cx="4184222" cy="457902"/>
                <a:chOff x="4654550" y="1181100"/>
                <a:chExt cx="4184222" cy="457902"/>
              </a:xfrm>
            </p:grpSpPr>
            <p:cxnSp>
              <p:nvCxnSpPr>
                <p:cNvPr id="12" name="Rak koppling 11">
                  <a:extLst>
                    <a:ext uri="{FF2B5EF4-FFF2-40B4-BE49-F238E27FC236}">
                      <a16:creationId xmlns:a16="http://schemas.microsoft.com/office/drawing/2014/main" id="{0A76B5D6-4A9D-C399-AAD0-88B96752560F}"/>
                    </a:ext>
                  </a:extLst>
                </p:cNvPr>
                <p:cNvCxnSpPr>
                  <a:cxnSpLocks/>
                </p:cNvCxnSpPr>
                <p:nvPr/>
              </p:nvCxnSpPr>
              <p:spPr>
                <a:xfrm>
                  <a:off x="4654550" y="1181100"/>
                  <a:ext cx="4184222" cy="0"/>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15" name="Rak pilkoppling 14">
                  <a:extLst>
                    <a:ext uri="{FF2B5EF4-FFF2-40B4-BE49-F238E27FC236}">
                      <a16:creationId xmlns:a16="http://schemas.microsoft.com/office/drawing/2014/main" id="{64FB24E1-08F0-29AA-9144-3CDB5C6250C8}"/>
                    </a:ext>
                  </a:extLst>
                </p:cNvPr>
                <p:cNvCxnSpPr>
                  <a:cxnSpLocks/>
                </p:cNvCxnSpPr>
                <p:nvPr/>
              </p:nvCxnSpPr>
              <p:spPr>
                <a:xfrm>
                  <a:off x="8838772" y="1181100"/>
                  <a:ext cx="0" cy="457902"/>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grpSp>
        </p:grpSp>
        <p:sp>
          <p:nvSpPr>
            <p:cNvPr id="10" name="Rektangel 9">
              <a:extLst>
                <a:ext uri="{FF2B5EF4-FFF2-40B4-BE49-F238E27FC236}">
                  <a16:creationId xmlns:a16="http://schemas.microsoft.com/office/drawing/2014/main" id="{6F90F821-B3FF-8E99-72EC-1B87AC45993C}"/>
                </a:ext>
              </a:extLst>
            </p:cNvPr>
            <p:cNvSpPr/>
            <p:nvPr/>
          </p:nvSpPr>
          <p:spPr>
            <a:xfrm>
              <a:off x="3422650" y="1041400"/>
              <a:ext cx="1231900" cy="851866"/>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2"/>
                </a:solidFill>
              </a:endParaRPr>
            </a:p>
          </p:txBody>
        </p:sp>
      </p:grpSp>
      <p:sp>
        <p:nvSpPr>
          <p:cNvPr id="5" name="Rubrik 7">
            <a:extLst>
              <a:ext uri="{FF2B5EF4-FFF2-40B4-BE49-F238E27FC236}">
                <a16:creationId xmlns:a16="http://schemas.microsoft.com/office/drawing/2014/main" id="{5E72624A-76C3-703B-A8A3-324F80566E3F}"/>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lang="sv-SE"/>
              <a:t>S</a:t>
            </a:r>
            <a:r>
              <a:rPr kumimoji="0" lang="sv-SE" sz="2100" b="1" i="0" u="none" strike="noStrike" kern="1200" cap="none" spc="0" normalizeH="0" baseline="0" noProof="0" err="1">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ystemgränser</a:t>
            </a: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 Exempel - Gyllenstjärnan 32</a:t>
            </a:r>
          </a:p>
        </p:txBody>
      </p:sp>
      <p:sp>
        <p:nvSpPr>
          <p:cNvPr id="3" name="textruta 2">
            <a:extLst>
              <a:ext uri="{FF2B5EF4-FFF2-40B4-BE49-F238E27FC236}">
                <a16:creationId xmlns:a16="http://schemas.microsoft.com/office/drawing/2014/main" id="{99FC8163-3B35-887C-487C-3BC20367526B}"/>
              </a:ext>
            </a:extLst>
          </p:cNvPr>
          <p:cNvSpPr txBox="1"/>
          <p:nvPr/>
        </p:nvSpPr>
        <p:spPr>
          <a:xfrm>
            <a:off x="8703765" y="1639002"/>
            <a:ext cx="2960849" cy="3149580"/>
          </a:xfrm>
          <a:prstGeom prst="rect">
            <a:avLst/>
          </a:prstGeom>
          <a:noFill/>
        </p:spPr>
        <p:txBody>
          <a:bodyPr wrap="square">
            <a:spAutoFit/>
          </a:bodyPr>
          <a:lstStyle/>
          <a:p>
            <a:pPr marL="285750" indent="-285750">
              <a:spcBef>
                <a:spcPts val="800"/>
              </a:spcBef>
              <a:buFont typeface="Arial" panose="020B0604020202020204" pitchFamily="34" charset="0"/>
              <a:buChar char="•"/>
            </a:pPr>
            <a:r>
              <a:rPr lang="sv-SE" sz="1600" err="1"/>
              <a:t>Bidcon</a:t>
            </a:r>
            <a:r>
              <a:rPr lang="sv-SE" sz="1600"/>
              <a:t> följer Boverkets lagkrav för klimatdeklaration, vilket innebär att </a:t>
            </a:r>
            <a:r>
              <a:rPr lang="sv-SE" sz="1600" b="1"/>
              <a:t>byggnader vars systemgränsen i LCA omfattar endast byggskedet</a:t>
            </a:r>
            <a:r>
              <a:rPr lang="sv-SE" sz="1600"/>
              <a:t>, det vill säga modulerna       A1–A5 enligt standarden EN 15978. </a:t>
            </a:r>
          </a:p>
          <a:p>
            <a:pPr marL="285750" indent="-285750">
              <a:spcBef>
                <a:spcPts val="800"/>
              </a:spcBef>
              <a:buFont typeface="Arial" panose="020B0604020202020204" pitchFamily="34" charset="0"/>
              <a:buChar char="•"/>
            </a:pPr>
            <a:r>
              <a:rPr lang="sv-SE" sz="1600"/>
              <a:t>Övriga livscykel skeden beräknas separat genom att skapa grupper eller med utökad verktyg för driftenergi.</a:t>
            </a:r>
          </a:p>
        </p:txBody>
      </p:sp>
      <p:pic>
        <p:nvPicPr>
          <p:cNvPr id="27" name="Bildobjekt 26">
            <a:extLst>
              <a:ext uri="{FF2B5EF4-FFF2-40B4-BE49-F238E27FC236}">
                <a16:creationId xmlns:a16="http://schemas.microsoft.com/office/drawing/2014/main" id="{792473E9-C4D0-6CC9-2924-379DC3BCD2BA}"/>
              </a:ext>
            </a:extLst>
          </p:cNvPr>
          <p:cNvPicPr>
            <a:picLocks noChangeAspect="1"/>
          </p:cNvPicPr>
          <p:nvPr/>
        </p:nvPicPr>
        <p:blipFill>
          <a:blip r:embed="rId4"/>
          <a:srcRect b="12241"/>
          <a:stretch>
            <a:fillRect/>
          </a:stretch>
        </p:blipFill>
        <p:spPr>
          <a:xfrm>
            <a:off x="466421" y="4981778"/>
            <a:ext cx="4372719" cy="793463"/>
          </a:xfrm>
          <a:prstGeom prst="rect">
            <a:avLst/>
          </a:prstGeom>
        </p:spPr>
      </p:pic>
      <p:pic>
        <p:nvPicPr>
          <p:cNvPr id="29" name="Bildobjekt 28">
            <a:extLst>
              <a:ext uri="{FF2B5EF4-FFF2-40B4-BE49-F238E27FC236}">
                <a16:creationId xmlns:a16="http://schemas.microsoft.com/office/drawing/2014/main" id="{6D0BF01D-306B-3D0B-270E-557275EAB9DC}"/>
              </a:ext>
            </a:extLst>
          </p:cNvPr>
          <p:cNvPicPr>
            <a:picLocks noChangeAspect="1"/>
          </p:cNvPicPr>
          <p:nvPr/>
        </p:nvPicPr>
        <p:blipFill>
          <a:blip r:embed="rId5"/>
          <a:stretch>
            <a:fillRect/>
          </a:stretch>
        </p:blipFill>
        <p:spPr>
          <a:xfrm>
            <a:off x="4962609" y="4956976"/>
            <a:ext cx="3077666" cy="793461"/>
          </a:xfrm>
          <a:prstGeom prst="rect">
            <a:avLst/>
          </a:prstGeom>
        </p:spPr>
      </p:pic>
      <p:sp>
        <p:nvSpPr>
          <p:cNvPr id="30" name="Rektangel: rundade hörn 29">
            <a:extLst>
              <a:ext uri="{FF2B5EF4-FFF2-40B4-BE49-F238E27FC236}">
                <a16:creationId xmlns:a16="http://schemas.microsoft.com/office/drawing/2014/main" id="{62FFC6BA-CAC5-69BF-31F1-BC9B22A8B410}"/>
              </a:ext>
            </a:extLst>
          </p:cNvPr>
          <p:cNvSpPr/>
          <p:nvPr/>
        </p:nvSpPr>
        <p:spPr>
          <a:xfrm>
            <a:off x="5168900" y="5431367"/>
            <a:ext cx="2990410" cy="186260"/>
          </a:xfrm>
          <a:prstGeom prst="roundRect">
            <a:avLst/>
          </a:prstGeom>
          <a:solidFill>
            <a:srgbClr val="CC99FF">
              <a:alpha val="40000"/>
            </a:srgbClr>
          </a:solidFill>
          <a:ln w="3175">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textruta 31">
            <a:extLst>
              <a:ext uri="{FF2B5EF4-FFF2-40B4-BE49-F238E27FC236}">
                <a16:creationId xmlns:a16="http://schemas.microsoft.com/office/drawing/2014/main" id="{6894DD7D-6F36-8DB8-1149-04BAB8893A00}"/>
              </a:ext>
            </a:extLst>
          </p:cNvPr>
          <p:cNvSpPr txBox="1"/>
          <p:nvPr/>
        </p:nvSpPr>
        <p:spPr>
          <a:xfrm>
            <a:off x="8703766" y="4981778"/>
            <a:ext cx="2960848" cy="584775"/>
          </a:xfrm>
          <a:prstGeom prst="rect">
            <a:avLst/>
          </a:prstGeom>
          <a:noFill/>
        </p:spPr>
        <p:txBody>
          <a:bodyPr wrap="square">
            <a:spAutoFit/>
          </a:bodyPr>
          <a:lstStyle/>
          <a:p>
            <a:pPr marL="285750" indent="-285750">
              <a:spcBef>
                <a:spcPts val="600"/>
              </a:spcBef>
              <a:buFont typeface="Arial" panose="020B0604020202020204" pitchFamily="34" charset="0"/>
              <a:buChar char="•"/>
            </a:pPr>
            <a:r>
              <a:rPr lang="sv-SE" sz="1600"/>
              <a:t>Majoriteten av fallen räknas i byggskedet</a:t>
            </a:r>
          </a:p>
        </p:txBody>
      </p:sp>
      <p:grpSp>
        <p:nvGrpSpPr>
          <p:cNvPr id="41" name="Grupp 40">
            <a:extLst>
              <a:ext uri="{FF2B5EF4-FFF2-40B4-BE49-F238E27FC236}">
                <a16:creationId xmlns:a16="http://schemas.microsoft.com/office/drawing/2014/main" id="{8DD717C2-D7CB-A72C-C41E-383E68DB17D8}"/>
              </a:ext>
            </a:extLst>
          </p:cNvPr>
          <p:cNvGrpSpPr/>
          <p:nvPr/>
        </p:nvGrpSpPr>
        <p:grpSpPr>
          <a:xfrm>
            <a:off x="8220075" y="5274156"/>
            <a:ext cx="604943" cy="250332"/>
            <a:chOff x="8216899" y="5248491"/>
            <a:chExt cx="165931" cy="231632"/>
          </a:xfrm>
        </p:grpSpPr>
        <p:cxnSp>
          <p:nvCxnSpPr>
            <p:cNvPr id="36" name="Rak koppling 35">
              <a:extLst>
                <a:ext uri="{FF2B5EF4-FFF2-40B4-BE49-F238E27FC236}">
                  <a16:creationId xmlns:a16="http://schemas.microsoft.com/office/drawing/2014/main" id="{25BDA9BD-30D5-9AB4-2B0F-0D5AC6A4FE71}"/>
                </a:ext>
              </a:extLst>
            </p:cNvPr>
            <p:cNvCxnSpPr>
              <a:cxnSpLocks/>
            </p:cNvCxnSpPr>
            <p:nvPr/>
          </p:nvCxnSpPr>
          <p:spPr>
            <a:xfrm flipV="1">
              <a:off x="8216899" y="5475886"/>
              <a:ext cx="165931" cy="4237"/>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8" name="Rak pilkoppling 37">
              <a:extLst>
                <a:ext uri="{FF2B5EF4-FFF2-40B4-BE49-F238E27FC236}">
                  <a16:creationId xmlns:a16="http://schemas.microsoft.com/office/drawing/2014/main" id="{3A7E287E-AD12-95B0-3F83-7DD895E224A3}"/>
                </a:ext>
              </a:extLst>
            </p:cNvPr>
            <p:cNvCxnSpPr>
              <a:cxnSpLocks/>
            </p:cNvCxnSpPr>
            <p:nvPr/>
          </p:nvCxnSpPr>
          <p:spPr>
            <a:xfrm flipV="1">
              <a:off x="8382830" y="5248491"/>
              <a:ext cx="0" cy="227395"/>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aphicFrame>
        <p:nvGraphicFramePr>
          <p:cNvPr id="4" name="Tabell 3">
            <a:extLst>
              <a:ext uri="{FF2B5EF4-FFF2-40B4-BE49-F238E27FC236}">
                <a16:creationId xmlns:a16="http://schemas.microsoft.com/office/drawing/2014/main" id="{7435AFE4-9773-14EB-CF9C-8CFC2C09CBC9}"/>
              </a:ext>
            </a:extLst>
          </p:cNvPr>
          <p:cNvGraphicFramePr>
            <a:graphicFrameLocks noGrp="1"/>
          </p:cNvGraphicFramePr>
          <p:nvPr>
            <p:extLst>
              <p:ext uri="{D42A27DB-BD31-4B8C-83A1-F6EECF244321}">
                <p14:modId xmlns:p14="http://schemas.microsoft.com/office/powerpoint/2010/main" val="3859468557"/>
              </p:ext>
            </p:extLst>
          </p:nvPr>
        </p:nvGraphicFramePr>
        <p:xfrm>
          <a:off x="1" y="6114209"/>
          <a:ext cx="12191999" cy="745200"/>
        </p:xfrm>
        <a:graphic>
          <a:graphicData uri="http://schemas.openxmlformats.org/drawingml/2006/table">
            <a:tbl>
              <a:tblPr firstRow="1" bandRow="1">
                <a:tableStyleId>{5C22544A-7EE6-4342-B048-85BDC9FD1C3A}</a:tableStyleId>
              </a:tblPr>
              <a:tblGrid>
                <a:gridCol w="1736001">
                  <a:extLst>
                    <a:ext uri="{9D8B030D-6E8A-4147-A177-3AD203B41FA5}">
                      <a16:colId xmlns:a16="http://schemas.microsoft.com/office/drawing/2014/main" val="1026321188"/>
                    </a:ext>
                  </a:extLst>
                </a:gridCol>
                <a:gridCol w="1250488">
                  <a:extLst>
                    <a:ext uri="{9D8B030D-6E8A-4147-A177-3AD203B41FA5}">
                      <a16:colId xmlns:a16="http://schemas.microsoft.com/office/drawing/2014/main" val="4284195386"/>
                    </a:ext>
                  </a:extLst>
                </a:gridCol>
                <a:gridCol w="1375535">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7">
                  <a:extLst>
                    <a:ext uri="{9D8B030D-6E8A-4147-A177-3AD203B41FA5}">
                      <a16:colId xmlns:a16="http://schemas.microsoft.com/office/drawing/2014/main" val="2227839569"/>
                    </a:ext>
                  </a:extLst>
                </a:gridCol>
                <a:gridCol w="1058104">
                  <a:extLst>
                    <a:ext uri="{9D8B030D-6E8A-4147-A177-3AD203B41FA5}">
                      <a16:colId xmlns:a16="http://schemas.microsoft.com/office/drawing/2014/main" val="4236381185"/>
                    </a:ext>
                  </a:extLst>
                </a:gridCol>
                <a:gridCol w="879564">
                  <a:extLst>
                    <a:ext uri="{9D8B030D-6E8A-4147-A177-3AD203B41FA5}">
                      <a16:colId xmlns:a16="http://schemas.microsoft.com/office/drawing/2014/main" val="3613627234"/>
                    </a:ext>
                  </a:extLst>
                </a:gridCol>
                <a:gridCol w="1198171">
                  <a:extLst>
                    <a:ext uri="{9D8B030D-6E8A-4147-A177-3AD203B41FA5}">
                      <a16:colId xmlns:a16="http://schemas.microsoft.com/office/drawing/2014/main" val="222269687"/>
                    </a:ext>
                  </a:extLst>
                </a:gridCol>
              </a:tblGrid>
              <a:tr h="178642">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8642">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
        <p:nvSpPr>
          <p:cNvPr id="2" name="Rektangel: rundade hörn 1">
            <a:extLst>
              <a:ext uri="{FF2B5EF4-FFF2-40B4-BE49-F238E27FC236}">
                <a16:creationId xmlns:a16="http://schemas.microsoft.com/office/drawing/2014/main" id="{33A7CA90-A4C6-A9AE-CECD-588132450A6A}"/>
              </a:ext>
            </a:extLst>
          </p:cNvPr>
          <p:cNvSpPr/>
          <p:nvPr/>
        </p:nvSpPr>
        <p:spPr>
          <a:xfrm>
            <a:off x="342952" y="5150365"/>
            <a:ext cx="4619656" cy="600071"/>
          </a:xfrm>
          <a:prstGeom prst="roundRect">
            <a:avLst/>
          </a:prstGeom>
          <a:solidFill>
            <a:srgbClr val="CC99FF">
              <a:alpha val="40000"/>
            </a:srgbClr>
          </a:solidFill>
          <a:ln w="3175">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7" name="Rak koppling 6">
            <a:extLst>
              <a:ext uri="{FF2B5EF4-FFF2-40B4-BE49-F238E27FC236}">
                <a16:creationId xmlns:a16="http://schemas.microsoft.com/office/drawing/2014/main" id="{BE072E30-2020-1509-92B3-17E7219A4C59}"/>
              </a:ext>
            </a:extLst>
          </p:cNvPr>
          <p:cNvCxnSpPr>
            <a:cxnSpLocks/>
          </p:cNvCxnSpPr>
          <p:nvPr/>
        </p:nvCxnSpPr>
        <p:spPr>
          <a:xfrm>
            <a:off x="4485216" y="4786592"/>
            <a:ext cx="3758568" cy="15967"/>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11" name="Rak koppling 10">
            <a:extLst>
              <a:ext uri="{FF2B5EF4-FFF2-40B4-BE49-F238E27FC236}">
                <a16:creationId xmlns:a16="http://schemas.microsoft.com/office/drawing/2014/main" id="{57C1915F-BFAF-B7DF-FA94-CA0F706CE4C0}"/>
              </a:ext>
            </a:extLst>
          </p:cNvPr>
          <p:cNvCxnSpPr>
            <a:cxnSpLocks/>
          </p:cNvCxnSpPr>
          <p:nvPr/>
        </p:nvCxnSpPr>
        <p:spPr>
          <a:xfrm flipV="1">
            <a:off x="4485216" y="4786592"/>
            <a:ext cx="0" cy="591917"/>
          </a:xfrm>
          <a:prstGeom prst="line">
            <a:avLst/>
          </a:prstGeom>
          <a:ln w="19050"/>
        </p:spPr>
        <p:style>
          <a:lnRef idx="1">
            <a:schemeClr val="accent2"/>
          </a:lnRef>
          <a:fillRef idx="0">
            <a:schemeClr val="accent2"/>
          </a:fillRef>
          <a:effectRef idx="0">
            <a:schemeClr val="accent2"/>
          </a:effectRef>
          <a:fontRef idx="minor">
            <a:schemeClr val="tx1"/>
          </a:fontRef>
        </p:style>
      </p:cxnSp>
      <p:grpSp>
        <p:nvGrpSpPr>
          <p:cNvPr id="18" name="Grupp 17">
            <a:extLst>
              <a:ext uri="{FF2B5EF4-FFF2-40B4-BE49-F238E27FC236}">
                <a16:creationId xmlns:a16="http://schemas.microsoft.com/office/drawing/2014/main" id="{B503507E-8018-FDF9-24CF-3D9704A8D221}"/>
              </a:ext>
            </a:extLst>
          </p:cNvPr>
          <p:cNvGrpSpPr/>
          <p:nvPr/>
        </p:nvGrpSpPr>
        <p:grpSpPr>
          <a:xfrm rot="5400000" flipH="1">
            <a:off x="8005743" y="4116784"/>
            <a:ext cx="930872" cy="454790"/>
            <a:chOff x="8219434" y="5248491"/>
            <a:chExt cx="163396" cy="227395"/>
          </a:xfrm>
        </p:grpSpPr>
        <p:cxnSp>
          <p:nvCxnSpPr>
            <p:cNvPr id="19" name="Rak koppling 18">
              <a:extLst>
                <a:ext uri="{FF2B5EF4-FFF2-40B4-BE49-F238E27FC236}">
                  <a16:creationId xmlns:a16="http://schemas.microsoft.com/office/drawing/2014/main" id="{A55155E6-2643-55E2-E203-D6E6FB8904E0}"/>
                </a:ext>
              </a:extLst>
            </p:cNvPr>
            <p:cNvCxnSpPr>
              <a:cxnSpLocks/>
            </p:cNvCxnSpPr>
            <p:nvPr/>
          </p:nvCxnSpPr>
          <p:spPr>
            <a:xfrm rot="5400000" flipV="1">
              <a:off x="8301131" y="5394187"/>
              <a:ext cx="1" cy="163396"/>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20" name="Rak pilkoppling 19">
              <a:extLst>
                <a:ext uri="{FF2B5EF4-FFF2-40B4-BE49-F238E27FC236}">
                  <a16:creationId xmlns:a16="http://schemas.microsoft.com/office/drawing/2014/main" id="{28987B99-86E8-FE8B-5DBE-AEAE15657BEE}"/>
                </a:ext>
              </a:extLst>
            </p:cNvPr>
            <p:cNvCxnSpPr>
              <a:cxnSpLocks/>
            </p:cNvCxnSpPr>
            <p:nvPr/>
          </p:nvCxnSpPr>
          <p:spPr>
            <a:xfrm flipV="1">
              <a:off x="8382830" y="5248491"/>
              <a:ext cx="0" cy="227395"/>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1831634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7B9C2-EBCD-5CD7-7280-5EA14DFA6A92}"/>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E29C2E12-B37D-19E0-0127-392FEE3CC200}"/>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Livscykelskede, byggnadens byggskede: Exempel - Gyllenstjärnan 32</a:t>
            </a:r>
          </a:p>
        </p:txBody>
      </p:sp>
      <p:grpSp>
        <p:nvGrpSpPr>
          <p:cNvPr id="23" name="Grupp 22">
            <a:extLst>
              <a:ext uri="{FF2B5EF4-FFF2-40B4-BE49-F238E27FC236}">
                <a16:creationId xmlns:a16="http://schemas.microsoft.com/office/drawing/2014/main" id="{3AC78A3E-5A77-14F3-84F4-8F5D983DE768}"/>
              </a:ext>
            </a:extLst>
          </p:cNvPr>
          <p:cNvGrpSpPr/>
          <p:nvPr/>
        </p:nvGrpSpPr>
        <p:grpSpPr>
          <a:xfrm>
            <a:off x="516633" y="1146344"/>
            <a:ext cx="6731337" cy="2627871"/>
            <a:chOff x="527381" y="1338379"/>
            <a:chExt cx="7884461" cy="3408535"/>
          </a:xfrm>
        </p:grpSpPr>
        <p:grpSp>
          <p:nvGrpSpPr>
            <p:cNvPr id="26" name="Grupp 25">
              <a:extLst>
                <a:ext uri="{FF2B5EF4-FFF2-40B4-BE49-F238E27FC236}">
                  <a16:creationId xmlns:a16="http://schemas.microsoft.com/office/drawing/2014/main" id="{83D973A0-E68C-6A17-930F-3727FBB87846}"/>
                </a:ext>
              </a:extLst>
            </p:cNvPr>
            <p:cNvGrpSpPr/>
            <p:nvPr/>
          </p:nvGrpSpPr>
          <p:grpSpPr>
            <a:xfrm>
              <a:off x="527381" y="1338379"/>
              <a:ext cx="7884461" cy="3408535"/>
              <a:chOff x="527381" y="1338379"/>
              <a:chExt cx="7884461" cy="3408535"/>
            </a:xfrm>
          </p:grpSpPr>
          <p:pic>
            <p:nvPicPr>
              <p:cNvPr id="28" name="Bildobjekt 27">
                <a:extLst>
                  <a:ext uri="{FF2B5EF4-FFF2-40B4-BE49-F238E27FC236}">
                    <a16:creationId xmlns:a16="http://schemas.microsoft.com/office/drawing/2014/main" id="{5A8ED77F-C822-2E13-4999-6D257107B80A}"/>
                  </a:ext>
                </a:extLst>
              </p:cNvPr>
              <p:cNvPicPr>
                <a:picLocks noChangeAspect="1"/>
              </p:cNvPicPr>
              <p:nvPr/>
            </p:nvPicPr>
            <p:blipFill>
              <a:blip r:embed="rId3"/>
              <a:stretch>
                <a:fillRect/>
              </a:stretch>
            </p:blipFill>
            <p:spPr>
              <a:xfrm>
                <a:off x="527381" y="1338379"/>
                <a:ext cx="7143419" cy="3408535"/>
              </a:xfrm>
              <a:prstGeom prst="rect">
                <a:avLst/>
              </a:prstGeom>
            </p:spPr>
          </p:pic>
          <p:grpSp>
            <p:nvGrpSpPr>
              <p:cNvPr id="29" name="Grupp 28">
                <a:extLst>
                  <a:ext uri="{FF2B5EF4-FFF2-40B4-BE49-F238E27FC236}">
                    <a16:creationId xmlns:a16="http://schemas.microsoft.com/office/drawing/2014/main" id="{A1DC4585-6875-A084-55A4-979C3C37B71A}"/>
                  </a:ext>
                </a:extLst>
              </p:cNvPr>
              <p:cNvGrpSpPr/>
              <p:nvPr/>
            </p:nvGrpSpPr>
            <p:grpSpPr>
              <a:xfrm>
                <a:off x="3186695" y="2377319"/>
                <a:ext cx="5225147" cy="1745515"/>
                <a:chOff x="3186695" y="2377319"/>
                <a:chExt cx="5225147" cy="1745515"/>
              </a:xfrm>
            </p:grpSpPr>
            <p:cxnSp>
              <p:nvCxnSpPr>
                <p:cNvPr id="31" name="Rak koppling 30">
                  <a:extLst>
                    <a:ext uri="{FF2B5EF4-FFF2-40B4-BE49-F238E27FC236}">
                      <a16:creationId xmlns:a16="http://schemas.microsoft.com/office/drawing/2014/main" id="{BCD04FA0-6C76-A80F-082C-1EA95F51FE4D}"/>
                    </a:ext>
                  </a:extLst>
                </p:cNvPr>
                <p:cNvCxnSpPr>
                  <a:cxnSpLocks/>
                </p:cNvCxnSpPr>
                <p:nvPr/>
              </p:nvCxnSpPr>
              <p:spPr>
                <a:xfrm>
                  <a:off x="3186695" y="4079712"/>
                  <a:ext cx="4649368" cy="43122"/>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2" name="Rak pilkoppling 31">
                  <a:extLst>
                    <a:ext uri="{FF2B5EF4-FFF2-40B4-BE49-F238E27FC236}">
                      <a16:creationId xmlns:a16="http://schemas.microsoft.com/office/drawing/2014/main" id="{E80911FA-351C-94CC-32C8-A59A36AF9ECA}"/>
                    </a:ext>
                  </a:extLst>
                </p:cNvPr>
                <p:cNvCxnSpPr>
                  <a:cxnSpLocks/>
                </p:cNvCxnSpPr>
                <p:nvPr/>
              </p:nvCxnSpPr>
              <p:spPr>
                <a:xfrm>
                  <a:off x="7836063" y="2377319"/>
                  <a:ext cx="575779" cy="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grpSp>
        </p:grpSp>
        <p:sp>
          <p:nvSpPr>
            <p:cNvPr id="27" name="Rektangel 26">
              <a:extLst>
                <a:ext uri="{FF2B5EF4-FFF2-40B4-BE49-F238E27FC236}">
                  <a16:creationId xmlns:a16="http://schemas.microsoft.com/office/drawing/2014/main" id="{8CECEF13-8872-BAC0-B861-FBE075C8E052}"/>
                </a:ext>
              </a:extLst>
            </p:cNvPr>
            <p:cNvSpPr/>
            <p:nvPr/>
          </p:nvSpPr>
          <p:spPr>
            <a:xfrm>
              <a:off x="539970" y="4003355"/>
              <a:ext cx="2646725" cy="238959"/>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2"/>
                </a:solidFill>
              </a:endParaRPr>
            </a:p>
          </p:txBody>
        </p:sp>
      </p:grpSp>
      <p:sp>
        <p:nvSpPr>
          <p:cNvPr id="33" name="textruta 32">
            <a:extLst>
              <a:ext uri="{FF2B5EF4-FFF2-40B4-BE49-F238E27FC236}">
                <a16:creationId xmlns:a16="http://schemas.microsoft.com/office/drawing/2014/main" id="{71DA6025-101E-1A5E-AB94-1222DADB100E}"/>
              </a:ext>
            </a:extLst>
          </p:cNvPr>
          <p:cNvSpPr txBox="1"/>
          <p:nvPr/>
        </p:nvSpPr>
        <p:spPr>
          <a:xfrm>
            <a:off x="7329912" y="1547487"/>
            <a:ext cx="3572267" cy="1672253"/>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800"/>
              </a:spcBef>
            </a:pPr>
            <a:r>
              <a:rPr lang="sv-SE" sz="1600"/>
              <a:t>Enligt Boverket delas A5 upp i flera underliggande del moduler som behöver specificeras för ökad transparens. </a:t>
            </a:r>
          </a:p>
          <a:p>
            <a:pPr>
              <a:spcBef>
                <a:spcPts val="800"/>
              </a:spcBef>
            </a:pPr>
            <a:r>
              <a:rPr lang="sv-SE" sz="1600"/>
              <a:t>A5.1 är byggspill och ska räknas bort från inköpt mängd (A1-A4) och redovisas separat. </a:t>
            </a:r>
          </a:p>
        </p:txBody>
      </p:sp>
      <p:sp>
        <p:nvSpPr>
          <p:cNvPr id="53" name="textruta 52">
            <a:extLst>
              <a:ext uri="{FF2B5EF4-FFF2-40B4-BE49-F238E27FC236}">
                <a16:creationId xmlns:a16="http://schemas.microsoft.com/office/drawing/2014/main" id="{24B19D8E-59E7-3C5A-3F5B-831D48AA9C31}"/>
              </a:ext>
            </a:extLst>
          </p:cNvPr>
          <p:cNvSpPr txBox="1"/>
          <p:nvPr/>
        </p:nvSpPr>
        <p:spPr>
          <a:xfrm>
            <a:off x="6615305" y="4759300"/>
            <a:ext cx="4788123" cy="1036181"/>
          </a:xfrm>
          <a:prstGeom prst="rect">
            <a:avLst/>
          </a:prstGeom>
          <a:noFill/>
          <a:ln w="19050">
            <a:noFill/>
          </a:ln>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spcBef>
                <a:spcPts val="800"/>
              </a:spcBef>
              <a:buFont typeface="Arial" panose="020B0604020202020204" pitchFamily="34" charset="0"/>
              <a:buChar char="•"/>
            </a:pPr>
            <a:r>
              <a:rPr lang="sv-SE" sz="1600"/>
              <a:t>A1-A5 byggdel 2-7 beräknas separat </a:t>
            </a:r>
          </a:p>
          <a:p>
            <a:pPr marL="285750" indent="-285750">
              <a:spcBef>
                <a:spcPts val="800"/>
              </a:spcBef>
              <a:buFont typeface="Arial" panose="020B0604020202020204" pitchFamily="34" charset="0"/>
              <a:buChar char="•"/>
            </a:pPr>
            <a:r>
              <a:rPr lang="sv-SE" sz="1600"/>
              <a:t>A1-A5 byggdel 8 (installation) beräknas separat</a:t>
            </a:r>
          </a:p>
          <a:p>
            <a:pPr marL="285750" indent="-285750">
              <a:spcBef>
                <a:spcPts val="800"/>
              </a:spcBef>
              <a:buFont typeface="Arial" panose="020B0604020202020204" pitchFamily="34" charset="0"/>
              <a:buChar char="•"/>
            </a:pPr>
            <a:r>
              <a:rPr lang="sv-SE" sz="1600"/>
              <a:t>A5.2-A5-4 (energi) beräknas separat</a:t>
            </a:r>
          </a:p>
        </p:txBody>
      </p:sp>
      <p:grpSp>
        <p:nvGrpSpPr>
          <p:cNvPr id="70" name="Grupp 69">
            <a:extLst>
              <a:ext uri="{FF2B5EF4-FFF2-40B4-BE49-F238E27FC236}">
                <a16:creationId xmlns:a16="http://schemas.microsoft.com/office/drawing/2014/main" id="{AA21048B-73F8-95FC-AB36-8740635EFB08}"/>
              </a:ext>
            </a:extLst>
          </p:cNvPr>
          <p:cNvGrpSpPr/>
          <p:nvPr/>
        </p:nvGrpSpPr>
        <p:grpSpPr>
          <a:xfrm>
            <a:off x="516633" y="3821521"/>
            <a:ext cx="6098674" cy="2146292"/>
            <a:chOff x="516633" y="3878671"/>
            <a:chExt cx="6098674" cy="2146292"/>
          </a:xfrm>
        </p:grpSpPr>
        <p:pic>
          <p:nvPicPr>
            <p:cNvPr id="42" name="Bildobjekt 41">
              <a:extLst>
                <a:ext uri="{FF2B5EF4-FFF2-40B4-BE49-F238E27FC236}">
                  <a16:creationId xmlns:a16="http://schemas.microsoft.com/office/drawing/2014/main" id="{9D3E5D3B-2EA5-A7E2-303A-2E80BCC7D392}"/>
                </a:ext>
              </a:extLst>
            </p:cNvPr>
            <p:cNvPicPr>
              <a:picLocks noChangeAspect="1"/>
            </p:cNvPicPr>
            <p:nvPr/>
          </p:nvPicPr>
          <p:blipFill>
            <a:blip r:embed="rId4"/>
            <a:srcRect l="1031" t="11207" b="43308"/>
            <a:stretch>
              <a:fillRect/>
            </a:stretch>
          </p:blipFill>
          <p:spPr>
            <a:xfrm>
              <a:off x="516633" y="3878671"/>
              <a:ext cx="4228622" cy="2061946"/>
            </a:xfrm>
            <a:prstGeom prst="rect">
              <a:avLst/>
            </a:prstGeom>
          </p:spPr>
        </p:pic>
        <p:sp>
          <p:nvSpPr>
            <p:cNvPr id="30" name="Rektangel: rundade hörn 29">
              <a:extLst>
                <a:ext uri="{FF2B5EF4-FFF2-40B4-BE49-F238E27FC236}">
                  <a16:creationId xmlns:a16="http://schemas.microsoft.com/office/drawing/2014/main" id="{DD4BFEBC-D72A-0D64-C625-AC1C4E44154C}"/>
                </a:ext>
              </a:extLst>
            </p:cNvPr>
            <p:cNvSpPr/>
            <p:nvPr/>
          </p:nvSpPr>
          <p:spPr>
            <a:xfrm>
              <a:off x="712024" y="4160788"/>
              <a:ext cx="4152076" cy="1711773"/>
            </a:xfrm>
            <a:prstGeom prst="roundRect">
              <a:avLst/>
            </a:prstGeom>
            <a:solidFill>
              <a:srgbClr val="CC99FF">
                <a:alpha val="40000"/>
              </a:srgbClr>
            </a:solidFill>
            <a:ln w="3175">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9" name="Rak pilkoppling 48">
              <a:extLst>
                <a:ext uri="{FF2B5EF4-FFF2-40B4-BE49-F238E27FC236}">
                  <a16:creationId xmlns:a16="http://schemas.microsoft.com/office/drawing/2014/main" id="{FEB0DFAE-8B82-FBD5-F022-645B789BFEDA}"/>
                </a:ext>
              </a:extLst>
            </p:cNvPr>
            <p:cNvCxnSpPr>
              <a:cxnSpLocks/>
            </p:cNvCxnSpPr>
            <p:nvPr/>
          </p:nvCxnSpPr>
          <p:spPr>
            <a:xfrm>
              <a:off x="4864100" y="4936836"/>
              <a:ext cx="1751207"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55" name="Rektangel: rundade hörn 54">
              <a:extLst>
                <a:ext uri="{FF2B5EF4-FFF2-40B4-BE49-F238E27FC236}">
                  <a16:creationId xmlns:a16="http://schemas.microsoft.com/office/drawing/2014/main" id="{ADC5B4DC-535D-1A38-0982-7033A4DDD3D3}"/>
                </a:ext>
              </a:extLst>
            </p:cNvPr>
            <p:cNvSpPr/>
            <p:nvPr/>
          </p:nvSpPr>
          <p:spPr>
            <a:xfrm>
              <a:off x="712024" y="5872563"/>
              <a:ext cx="4152076" cy="152400"/>
            </a:xfrm>
            <a:prstGeom prst="roundRect">
              <a:avLst/>
            </a:prstGeom>
            <a:solidFill>
              <a:schemeClr val="accent4">
                <a:alpha val="40000"/>
              </a:schemeClr>
            </a:solidFill>
            <a:ln w="3175">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Rektangel: rundade hörn 55">
              <a:extLst>
                <a:ext uri="{FF2B5EF4-FFF2-40B4-BE49-F238E27FC236}">
                  <a16:creationId xmlns:a16="http://schemas.microsoft.com/office/drawing/2014/main" id="{FC26798F-FE87-8946-AB46-23FC82C8D426}"/>
                </a:ext>
              </a:extLst>
            </p:cNvPr>
            <p:cNvSpPr/>
            <p:nvPr/>
          </p:nvSpPr>
          <p:spPr>
            <a:xfrm>
              <a:off x="527381" y="5711657"/>
              <a:ext cx="4578019" cy="121256"/>
            </a:xfrm>
            <a:prstGeom prst="roundRect">
              <a:avLst/>
            </a:prstGeom>
            <a:solidFill>
              <a:srgbClr val="0FB4D5">
                <a:alpha val="40000"/>
              </a:srgbClr>
            </a:solidFill>
            <a:ln w="3175">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8" name="Rak pilkoppling 57">
              <a:extLst>
                <a:ext uri="{FF2B5EF4-FFF2-40B4-BE49-F238E27FC236}">
                  <a16:creationId xmlns:a16="http://schemas.microsoft.com/office/drawing/2014/main" id="{F7B7593E-C70A-25A4-20F7-F031F402798F}"/>
                </a:ext>
              </a:extLst>
            </p:cNvPr>
            <p:cNvCxnSpPr>
              <a:cxnSpLocks/>
            </p:cNvCxnSpPr>
            <p:nvPr/>
          </p:nvCxnSpPr>
          <p:spPr>
            <a:xfrm>
              <a:off x="5207340" y="5624633"/>
              <a:ext cx="1407965"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59" name="Rak pilkoppling 58">
              <a:extLst>
                <a:ext uri="{FF2B5EF4-FFF2-40B4-BE49-F238E27FC236}">
                  <a16:creationId xmlns:a16="http://schemas.microsoft.com/office/drawing/2014/main" id="{F3C684E6-A421-1CB7-CF51-1A75DCB46116}"/>
                </a:ext>
              </a:extLst>
            </p:cNvPr>
            <p:cNvCxnSpPr>
              <a:cxnSpLocks/>
            </p:cNvCxnSpPr>
            <p:nvPr/>
          </p:nvCxnSpPr>
          <p:spPr>
            <a:xfrm>
              <a:off x="5006975" y="5285649"/>
              <a:ext cx="160833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62" name="Rak koppling 61">
              <a:extLst>
                <a:ext uri="{FF2B5EF4-FFF2-40B4-BE49-F238E27FC236}">
                  <a16:creationId xmlns:a16="http://schemas.microsoft.com/office/drawing/2014/main" id="{A2AACA54-2762-D51D-63A1-2295462B7B3D}"/>
                </a:ext>
              </a:extLst>
            </p:cNvPr>
            <p:cNvCxnSpPr>
              <a:cxnSpLocks/>
            </p:cNvCxnSpPr>
            <p:nvPr/>
          </p:nvCxnSpPr>
          <p:spPr>
            <a:xfrm>
              <a:off x="5006975" y="5285649"/>
              <a:ext cx="0" cy="410301"/>
            </a:xfrm>
            <a:prstGeom prst="line">
              <a:avLst/>
            </a:prstGeom>
          </p:spPr>
          <p:style>
            <a:lnRef idx="1">
              <a:schemeClr val="accent2"/>
            </a:lnRef>
            <a:fillRef idx="0">
              <a:schemeClr val="accent2"/>
            </a:fillRef>
            <a:effectRef idx="0">
              <a:schemeClr val="accent2"/>
            </a:effectRef>
            <a:fontRef idx="minor">
              <a:schemeClr val="tx1"/>
            </a:fontRef>
          </p:style>
        </p:cxnSp>
        <p:cxnSp>
          <p:nvCxnSpPr>
            <p:cNvPr id="65" name="Rak koppling 64">
              <a:extLst>
                <a:ext uri="{FF2B5EF4-FFF2-40B4-BE49-F238E27FC236}">
                  <a16:creationId xmlns:a16="http://schemas.microsoft.com/office/drawing/2014/main" id="{84593BC7-C51A-1ECA-DD2F-61082A58632E}"/>
                </a:ext>
              </a:extLst>
            </p:cNvPr>
            <p:cNvCxnSpPr>
              <a:cxnSpLocks/>
            </p:cNvCxnSpPr>
            <p:nvPr/>
          </p:nvCxnSpPr>
          <p:spPr>
            <a:xfrm>
              <a:off x="5209797" y="5624633"/>
              <a:ext cx="0" cy="333867"/>
            </a:xfrm>
            <a:prstGeom prst="line">
              <a:avLst/>
            </a:prstGeom>
          </p:spPr>
          <p:style>
            <a:lnRef idx="1">
              <a:schemeClr val="accent2"/>
            </a:lnRef>
            <a:fillRef idx="0">
              <a:schemeClr val="accent2"/>
            </a:fillRef>
            <a:effectRef idx="0">
              <a:schemeClr val="accent2"/>
            </a:effectRef>
            <a:fontRef idx="minor">
              <a:schemeClr val="tx1"/>
            </a:fontRef>
          </p:style>
        </p:cxnSp>
        <p:cxnSp>
          <p:nvCxnSpPr>
            <p:cNvPr id="67" name="Rak koppling 66">
              <a:extLst>
                <a:ext uri="{FF2B5EF4-FFF2-40B4-BE49-F238E27FC236}">
                  <a16:creationId xmlns:a16="http://schemas.microsoft.com/office/drawing/2014/main" id="{878D7A70-E8EA-870C-8034-1B2CAAA1275E}"/>
                </a:ext>
              </a:extLst>
            </p:cNvPr>
            <p:cNvCxnSpPr>
              <a:cxnSpLocks/>
            </p:cNvCxnSpPr>
            <p:nvPr/>
          </p:nvCxnSpPr>
          <p:spPr>
            <a:xfrm flipH="1">
              <a:off x="4864100" y="5958500"/>
              <a:ext cx="343240" cy="0"/>
            </a:xfrm>
            <a:prstGeom prst="line">
              <a:avLst/>
            </a:prstGeom>
          </p:spPr>
          <p:style>
            <a:lnRef idx="1">
              <a:schemeClr val="accent2"/>
            </a:lnRef>
            <a:fillRef idx="0">
              <a:schemeClr val="accent2"/>
            </a:fillRef>
            <a:effectRef idx="0">
              <a:schemeClr val="accent2"/>
            </a:effectRef>
            <a:fontRef idx="minor">
              <a:schemeClr val="tx1"/>
            </a:fontRef>
          </p:style>
        </p:cxnSp>
      </p:grpSp>
      <p:graphicFrame>
        <p:nvGraphicFramePr>
          <p:cNvPr id="3" name="Tabell 2">
            <a:extLst>
              <a:ext uri="{FF2B5EF4-FFF2-40B4-BE49-F238E27FC236}">
                <a16:creationId xmlns:a16="http://schemas.microsoft.com/office/drawing/2014/main" id="{AFD637BC-B301-EE6A-EF62-D817ED01D10E}"/>
              </a:ext>
            </a:extLst>
          </p:cNvPr>
          <p:cNvGraphicFramePr>
            <a:graphicFrameLocks noGrp="1"/>
          </p:cNvGraphicFramePr>
          <p:nvPr>
            <p:extLst>
              <p:ext uri="{D42A27DB-BD31-4B8C-83A1-F6EECF244321}">
                <p14:modId xmlns:p14="http://schemas.microsoft.com/office/powerpoint/2010/main" val="3679984481"/>
              </p:ext>
            </p:extLst>
          </p:nvPr>
        </p:nvGraphicFramePr>
        <p:xfrm>
          <a:off x="2" y="6112800"/>
          <a:ext cx="12191998" cy="745200"/>
        </p:xfrm>
        <a:graphic>
          <a:graphicData uri="http://schemas.openxmlformats.org/drawingml/2006/table">
            <a:tbl>
              <a:tblPr firstRow="1" bandRow="1"/>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sv-SE" sz="900" b="1" dirty="0">
                          <a:solidFill>
                            <a:schemeClr val="bg1"/>
                          </a:solidFill>
                        </a:rPr>
                        <a:t>Systemgränser:</a:t>
                      </a: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Funktionell </a:t>
                      </a:r>
                    </a:p>
                    <a:p>
                      <a:r>
                        <a:rPr lang="sv-SE" sz="900">
                          <a:solidFill>
                            <a:schemeClr val="bg1"/>
                          </a:solidFill>
                        </a:rPr>
                        <a:t>enhet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Klimatdata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Verifikat: Transporter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332696124"/>
                  </a:ext>
                </a:extLst>
              </a:tr>
              <a:tr h="17769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Byggprojekt &amp; LCA-skeden</a:t>
                      </a:r>
                      <a:endParaRPr lang="sv-SE" b="1">
                        <a:solidFill>
                          <a:schemeClr val="bg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Särberäkningar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Byggdelar / Aktiviteter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solidFill>
                            <a:schemeClr val="tx1"/>
                          </a:solidFill>
                        </a:rPr>
                        <a:t>Byggnad: </a:t>
                      </a:r>
                      <a:r>
                        <a:rPr lang="sv-SE" sz="900" dirty="0"/>
                        <a:t>A1-A5.1, A5.2-A5.4</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dirty="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657018025"/>
                  </a:ext>
                </a:extLst>
              </a:tr>
            </a:tbl>
          </a:graphicData>
        </a:graphic>
      </p:graphicFrame>
      <p:cxnSp>
        <p:nvCxnSpPr>
          <p:cNvPr id="7" name="Rak koppling 6">
            <a:extLst>
              <a:ext uri="{FF2B5EF4-FFF2-40B4-BE49-F238E27FC236}">
                <a16:creationId xmlns:a16="http://schemas.microsoft.com/office/drawing/2014/main" id="{6EBF0BE3-95A5-3858-99CD-49B46E5B2C52}"/>
              </a:ext>
            </a:extLst>
          </p:cNvPr>
          <p:cNvCxnSpPr>
            <a:cxnSpLocks/>
          </p:cNvCxnSpPr>
          <p:nvPr/>
        </p:nvCxnSpPr>
        <p:spPr>
          <a:xfrm flipV="1">
            <a:off x="6756400" y="1947333"/>
            <a:ext cx="0" cy="1345736"/>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2" name="Rak koppling 1">
            <a:extLst>
              <a:ext uri="{FF2B5EF4-FFF2-40B4-BE49-F238E27FC236}">
                <a16:creationId xmlns:a16="http://schemas.microsoft.com/office/drawing/2014/main" id="{BD53B450-3AF0-B64F-D160-9C26EA6ECA7A}"/>
              </a:ext>
            </a:extLst>
          </p:cNvPr>
          <p:cNvCxnSpPr>
            <a:cxnSpLocks/>
          </p:cNvCxnSpPr>
          <p:nvPr/>
        </p:nvCxnSpPr>
        <p:spPr>
          <a:xfrm>
            <a:off x="4146550" y="1029887"/>
            <a:ext cx="4184222" cy="0"/>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 name="Rak pilkoppling 3">
            <a:extLst>
              <a:ext uri="{FF2B5EF4-FFF2-40B4-BE49-F238E27FC236}">
                <a16:creationId xmlns:a16="http://schemas.microsoft.com/office/drawing/2014/main" id="{6C65109B-4E09-FC26-5C0B-FDBC233A3279}"/>
              </a:ext>
            </a:extLst>
          </p:cNvPr>
          <p:cNvCxnSpPr>
            <a:cxnSpLocks/>
          </p:cNvCxnSpPr>
          <p:nvPr/>
        </p:nvCxnSpPr>
        <p:spPr>
          <a:xfrm>
            <a:off x="8330772" y="1029887"/>
            <a:ext cx="0" cy="457902"/>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6" name="Rektangel 5">
            <a:extLst>
              <a:ext uri="{FF2B5EF4-FFF2-40B4-BE49-F238E27FC236}">
                <a16:creationId xmlns:a16="http://schemas.microsoft.com/office/drawing/2014/main" id="{E73B10FE-0BCE-7584-B24D-E462B4517312}"/>
              </a:ext>
            </a:extLst>
          </p:cNvPr>
          <p:cNvSpPr/>
          <p:nvPr/>
        </p:nvSpPr>
        <p:spPr>
          <a:xfrm>
            <a:off x="2914650" y="890187"/>
            <a:ext cx="1231900" cy="851866"/>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2"/>
              </a:solidFill>
            </a:endParaRPr>
          </a:p>
        </p:txBody>
      </p:sp>
    </p:spTree>
    <p:extLst>
      <p:ext uri="{BB962C8B-B14F-4D97-AF65-F5344CB8AC3E}">
        <p14:creationId xmlns:p14="http://schemas.microsoft.com/office/powerpoint/2010/main" val="3943590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6FA63-F13F-0444-9E2F-ECD85EE314C9}"/>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E765C375-A68C-B0B0-F969-B0DF2F002079}"/>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0F22F0E9-C71B-62DE-F69F-B08E058E120A}"/>
              </a:ext>
            </a:extLst>
          </p:cNvPr>
          <p:cNvSpPr>
            <a:spLocks noGrp="1"/>
          </p:cNvSpPr>
          <p:nvPr>
            <p:ph type="ctrTitle"/>
          </p:nvPr>
        </p:nvSpPr>
        <p:spPr>
          <a:xfrm>
            <a:off x="0" y="2282978"/>
            <a:ext cx="12192000" cy="2088232"/>
          </a:xfrm>
        </p:spPr>
        <p:txBody>
          <a:bodyPr>
            <a:normAutofit/>
          </a:bodyPr>
          <a:lstStyle/>
          <a:p>
            <a:pPr algn="ctr"/>
            <a:r>
              <a:rPr lang="sv-SE" sz="3000">
                <a:solidFill>
                  <a:schemeClr val="bg2"/>
                </a:solidFill>
              </a:rPr>
              <a:t>Systemgränser: </a:t>
            </a:r>
            <a:br>
              <a:rPr lang="sv-SE" sz="3000">
                <a:solidFill>
                  <a:schemeClr val="bg2"/>
                </a:solidFill>
              </a:rPr>
            </a:br>
            <a:r>
              <a:rPr lang="sv-SE" sz="3000">
                <a:solidFill>
                  <a:schemeClr val="bg2"/>
                </a:solidFill>
              </a:rPr>
              <a:t>Särberäkning</a:t>
            </a:r>
            <a:endParaRPr lang="en-SE" sz="3000">
              <a:solidFill>
                <a:schemeClr val="bg2"/>
              </a:solidFill>
            </a:endParaRPr>
          </a:p>
        </p:txBody>
      </p:sp>
    </p:spTree>
    <p:extLst>
      <p:ext uri="{BB962C8B-B14F-4D97-AF65-F5344CB8AC3E}">
        <p14:creationId xmlns:p14="http://schemas.microsoft.com/office/powerpoint/2010/main" val="20493712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45BE0-D939-45D6-0DE9-B7D1ED0F34BE}"/>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1F955538-BFF4-D350-BFB0-A6AC899909CA}"/>
              </a:ext>
            </a:extLst>
          </p:cNvPr>
          <p:cNvSpPr>
            <a:spLocks noGrp="1"/>
          </p:cNvSpPr>
          <p:nvPr>
            <p:ph type="subTitle" idx="1"/>
          </p:nvPr>
        </p:nvSpPr>
        <p:spPr>
          <a:xfrm>
            <a:off x="415695" y="1061870"/>
            <a:ext cx="10865310" cy="4385916"/>
          </a:xfrm>
        </p:spPr>
        <p:txBody>
          <a:bodyPr>
            <a:noAutofit/>
          </a:bodyPr>
          <a:lstStyle/>
          <a:p>
            <a:r>
              <a:rPr lang="sv-SE" sz="1200" b="1">
                <a:solidFill>
                  <a:srgbClr val="0070C0"/>
                </a:solidFill>
                <a:latin typeface="+mn-lt"/>
              </a:rPr>
              <a:t>Boverket:</a:t>
            </a:r>
            <a:r>
              <a:rPr lang="sv-SE" sz="1200" b="1">
                <a:latin typeface="+mn-lt"/>
              </a:rPr>
              <a:t> </a:t>
            </a:r>
            <a:r>
              <a:rPr lang="sv-SE" sz="1200">
                <a:latin typeface="+mn-lt"/>
              </a:rPr>
              <a:t>Inget krav 2022-2027. Förslag från 2028: krav på särberäkning för </a:t>
            </a:r>
            <a:r>
              <a:rPr lang="sv-SE" sz="1200" err="1">
                <a:latin typeface="+mn-lt"/>
              </a:rPr>
              <a:t>bl</a:t>
            </a:r>
            <a:r>
              <a:rPr lang="sv-SE" sz="1200">
                <a:latin typeface="+mn-lt"/>
              </a:rPr>
              <a:t> a solceller, anläggning under ny byggnad, samt för hel LCA.</a:t>
            </a:r>
          </a:p>
          <a:p>
            <a:endParaRPr lang="sv-SE" sz="1200">
              <a:latin typeface="+mn-lt"/>
            </a:endParaRPr>
          </a:p>
          <a:p>
            <a:endParaRPr lang="sv-SE" sz="1200">
              <a:latin typeface="+mn-lt"/>
            </a:endParaRPr>
          </a:p>
          <a:p>
            <a:r>
              <a:rPr lang="sv-SE" sz="1200" b="1">
                <a:solidFill>
                  <a:srgbClr val="00B050"/>
                </a:solidFill>
                <a:latin typeface="+mn-lt"/>
              </a:rPr>
              <a:t>Lokalt klimatinitiativ (med ambition):</a:t>
            </a:r>
            <a:r>
              <a:rPr lang="sv-SE" sz="1200">
                <a:latin typeface="+mn-lt"/>
              </a:rPr>
              <a:t> All klimatpåverkan i samband med ett byggnadsverk över tid skall </a:t>
            </a:r>
            <a:r>
              <a:rPr lang="sv-SE" sz="1200" err="1">
                <a:latin typeface="+mn-lt"/>
              </a:rPr>
              <a:t>klimatberäknas</a:t>
            </a:r>
            <a:r>
              <a:rPr lang="sv-SE" sz="1200">
                <a:latin typeface="+mn-lt"/>
              </a:rPr>
              <a:t> och redovisas. Om det finns flera funktioner inom byggnaden behövs ytterligare särredovisning. Syftet är att säkerställa rättvis jämförelse utifrån samma funktion, transparens och </a:t>
            </a:r>
            <a:r>
              <a:rPr lang="sv-SE" sz="1200" err="1">
                <a:latin typeface="+mn-lt"/>
              </a:rPr>
              <a:t>klimatstyrning</a:t>
            </a:r>
            <a:r>
              <a:rPr lang="sv-SE" sz="1200">
                <a:latin typeface="+mn-lt"/>
              </a:rPr>
              <a:t> i projekt som avviker från standardförutsättningar. Därtill för att särberäkningar med specifika målgränsvärden kan behöva redovisas till lokalt klimatinitiativ, samt för att ge förutsättningar att kunna jämföra resultat.</a:t>
            </a:r>
          </a:p>
          <a:p>
            <a:pPr marL="285750" indent="-285750">
              <a:buFont typeface="Arial" panose="020B0604020202020204" pitchFamily="34" charset="0"/>
              <a:buChar char="•"/>
            </a:pPr>
            <a:r>
              <a:rPr lang="sv-SE" sz="1200" b="1">
                <a:latin typeface="+mn-lt"/>
              </a:rPr>
              <a:t>Nyproduktion byggnad:</a:t>
            </a:r>
            <a:r>
              <a:rPr lang="sv-SE" sz="1200">
                <a:latin typeface="+mn-lt"/>
              </a:rPr>
              <a:t> När byggnaden har olika funktioner. Exempelvis logistikbyggnad, p-hus / mobilitetshus, kombination flerbostadshus och lokalbyggnad. Frivilligt om det görs på garage / källare. </a:t>
            </a:r>
          </a:p>
          <a:p>
            <a:pPr marL="285750" indent="-285750">
              <a:buFont typeface="Arial" panose="020B0604020202020204" pitchFamily="34" charset="0"/>
              <a:buChar char="•"/>
            </a:pPr>
            <a:r>
              <a:rPr lang="sv-SE" sz="1200" b="1">
                <a:latin typeface="+mn-lt"/>
              </a:rPr>
              <a:t>ROT byggnad:</a:t>
            </a:r>
            <a:r>
              <a:rPr lang="sv-SE" sz="1200">
                <a:latin typeface="+mn-lt"/>
              </a:rPr>
              <a:t> När byggprojekt har med kombination av olika byggprojekt (exempelvis takrenovering , fönsterbyte och lokalanpassning), samt utförs i utrymmen med olika funktioner och betydande skillnad i grad av klimatpåverkan. Schablon får endast användas om omfattningen kan jämföras med nyproduktion. </a:t>
            </a:r>
          </a:p>
          <a:p>
            <a:pPr marL="285750" indent="-285750">
              <a:buFont typeface="Arial" panose="020B0604020202020204" pitchFamily="34" charset="0"/>
              <a:buChar char="•"/>
            </a:pPr>
            <a:r>
              <a:rPr lang="sv-SE" sz="1200" b="1">
                <a:latin typeface="+mn-lt"/>
              </a:rPr>
              <a:t>Anläggning:</a:t>
            </a:r>
            <a:r>
              <a:rPr lang="sv-SE" sz="1200">
                <a:latin typeface="+mn-lt"/>
              </a:rPr>
              <a:t> När klimatberäkning ska delas upp i aktiviteter (se bilaga 1 aktivitet 0 (blått) till beräkningsanvisningar anläggning)</a:t>
            </a:r>
          </a:p>
          <a:p>
            <a:pPr marL="285750" indent="-285750">
              <a:buFont typeface="Arial" panose="020B0604020202020204" pitchFamily="34" charset="0"/>
              <a:buChar char="•"/>
            </a:pPr>
            <a:r>
              <a:rPr lang="sv-SE" sz="1200" b="1">
                <a:latin typeface="+mn-lt"/>
              </a:rPr>
              <a:t>Vid jämförelse med scenarier:</a:t>
            </a:r>
            <a:r>
              <a:rPr lang="sv-SE" sz="1200">
                <a:latin typeface="+mn-lt"/>
              </a:rPr>
              <a:t> traditionellt utförande (</a:t>
            </a:r>
            <a:r>
              <a:rPr lang="sv-SE" sz="1200" err="1">
                <a:latin typeface="+mn-lt"/>
              </a:rPr>
              <a:t>baseline</a:t>
            </a:r>
            <a:r>
              <a:rPr lang="sv-SE" sz="1200">
                <a:latin typeface="+mn-lt"/>
              </a:rPr>
              <a:t> som det byggdes år 2015-2020), FFU, klimatförbättrat, BATNEEC-nivå (när målgränsvärde / mini-målgränsvärde, bästa klimatval saknas, eller är komplex (ex viktning kan ej göras)), klimatbalansering </a:t>
            </a:r>
          </a:p>
          <a:p>
            <a:pPr marL="285750" indent="-285750">
              <a:buFont typeface="Arial" panose="020B0604020202020204" pitchFamily="34" charset="0"/>
              <a:buChar char="•"/>
            </a:pPr>
            <a:r>
              <a:rPr lang="sv-SE" sz="1200" b="1">
                <a:latin typeface="+mn-lt"/>
              </a:rPr>
              <a:t>Vid hel LCA / begränsad hel LCA (exempelvis B2, B4, B6, C1-C4)</a:t>
            </a:r>
          </a:p>
          <a:p>
            <a:pPr lvl="0" defTabSz="914400" eaLnBrk="0" fontAlgn="base" hangingPunct="0">
              <a:spcBef>
                <a:spcPct val="0"/>
              </a:spcBef>
              <a:spcAft>
                <a:spcPct val="0"/>
              </a:spcAft>
            </a:pPr>
            <a:endParaRPr lang="sv-SE" sz="1200" b="1">
              <a:latin typeface="+mn-lt"/>
            </a:endParaRPr>
          </a:p>
          <a:p>
            <a:pPr lvl="0" defTabSz="914400" eaLnBrk="0" fontAlgn="base" hangingPunct="0">
              <a:spcBef>
                <a:spcPct val="0"/>
              </a:spcBef>
              <a:spcAft>
                <a:spcPct val="0"/>
              </a:spcAft>
            </a:pPr>
            <a:r>
              <a:rPr lang="sv-SE" sz="1200" b="1">
                <a:latin typeface="+mn-lt"/>
              </a:rPr>
              <a:t>Varför? </a:t>
            </a:r>
          </a:p>
          <a:p>
            <a:pPr marL="285750" lvl="0" indent="-285750" defTabSz="914400" eaLnBrk="0" fontAlgn="base" hangingPunct="0">
              <a:spcBef>
                <a:spcPct val="0"/>
              </a:spcBef>
              <a:spcAft>
                <a:spcPct val="0"/>
              </a:spcAft>
              <a:buFont typeface="Arial" panose="020B0604020202020204" pitchFamily="34" charset="0"/>
              <a:buChar char="•"/>
            </a:pPr>
            <a:r>
              <a:rPr lang="sv-SE" altLang="sv-SE" sz="1200">
                <a:solidFill>
                  <a:schemeClr val="tx1"/>
                </a:solidFill>
                <a:latin typeface="+mn-lt"/>
              </a:rPr>
              <a:t>⚠️ Vid jämförbarhet: Utan likvärdig systemgräns, funktion och skala blir resultatet icke-representativt och svårtolkat</a:t>
            </a:r>
          </a:p>
          <a:p>
            <a:pPr marL="285750" lvl="0" indent="-285750" defTabSz="914400" eaLnBrk="0" fontAlgn="base" hangingPunct="0">
              <a:spcBef>
                <a:spcPct val="0"/>
              </a:spcBef>
              <a:spcAft>
                <a:spcPct val="0"/>
              </a:spcAft>
              <a:buFont typeface="Arial" panose="020B0604020202020204" pitchFamily="34" charset="0"/>
              <a:buChar char="•"/>
            </a:pPr>
            <a:r>
              <a:rPr lang="sv-SE" altLang="sv-SE" sz="1200">
                <a:solidFill>
                  <a:schemeClr val="tx1"/>
                </a:solidFill>
                <a:latin typeface="+mn-lt"/>
              </a:rPr>
              <a:t>⚠️ Vid </a:t>
            </a:r>
            <a:r>
              <a:rPr lang="sv-SE" altLang="sv-SE" sz="1200" err="1">
                <a:solidFill>
                  <a:schemeClr val="tx1"/>
                </a:solidFill>
                <a:latin typeface="+mn-lt"/>
              </a:rPr>
              <a:t>klimatstyrning</a:t>
            </a:r>
            <a:r>
              <a:rPr lang="sv-SE" altLang="sv-SE" sz="1200">
                <a:solidFill>
                  <a:schemeClr val="tx1"/>
                </a:solidFill>
                <a:latin typeface="+mn-lt"/>
              </a:rPr>
              <a:t> och målstyrning: Särredovisningar möjliggör bättre referensvärden för framtiden (målgränsvärde, mini-målgränsvärde, bästa klimatval). Särredovisning synliggör förbättringspotentialer och avvikelser som annars försvinner i snittvärden, vilket kan leda till felaktiga klimatbedömningar. </a:t>
            </a:r>
          </a:p>
          <a:p>
            <a:pPr marL="285750" lvl="0" indent="-285750" defTabSz="914400" eaLnBrk="0" fontAlgn="base" hangingPunct="0">
              <a:spcBef>
                <a:spcPct val="0"/>
              </a:spcBef>
              <a:spcAft>
                <a:spcPct val="0"/>
              </a:spcAft>
              <a:buFont typeface="Arial" panose="020B0604020202020204" pitchFamily="34" charset="0"/>
              <a:buChar char="•"/>
            </a:pPr>
            <a:r>
              <a:rPr lang="sv-SE" altLang="sv-SE" sz="1200">
                <a:solidFill>
                  <a:schemeClr val="tx1"/>
                </a:solidFill>
                <a:latin typeface="+mn-lt"/>
              </a:rPr>
              <a:t>⚠️ Kvalitetssäkring och transparens: Tydlig redovisning är avgörande för spårbarhet i klimatdata, både i granskning och uppföljning. </a:t>
            </a:r>
          </a:p>
        </p:txBody>
      </p:sp>
      <p:graphicFrame>
        <p:nvGraphicFramePr>
          <p:cNvPr id="5" name="Tabell 4">
            <a:extLst>
              <a:ext uri="{FF2B5EF4-FFF2-40B4-BE49-F238E27FC236}">
                <a16:creationId xmlns:a16="http://schemas.microsoft.com/office/drawing/2014/main" id="{C146C00E-F10B-E503-0E77-34008D0B0E90}"/>
              </a:ext>
            </a:extLst>
          </p:cNvPr>
          <p:cNvGraphicFramePr>
            <a:graphicFrameLocks noGrp="1"/>
          </p:cNvGraphicFramePr>
          <p:nvPr>
            <p:extLst>
              <p:ext uri="{D42A27DB-BD31-4B8C-83A1-F6EECF244321}">
                <p14:modId xmlns:p14="http://schemas.microsoft.com/office/powerpoint/2010/main" val="240019703"/>
              </p:ext>
            </p:extLst>
          </p:nvPr>
        </p:nvGraphicFramePr>
        <p:xfrm>
          <a:off x="609600" y="5469986"/>
          <a:ext cx="10972800" cy="482862"/>
        </p:xfrm>
        <a:graphic>
          <a:graphicData uri="http://schemas.openxmlformats.org/drawingml/2006/table">
            <a:tbl>
              <a:tblPr/>
              <a:tblGrid>
                <a:gridCol w="1828800">
                  <a:extLst>
                    <a:ext uri="{9D8B030D-6E8A-4147-A177-3AD203B41FA5}">
                      <a16:colId xmlns:a16="http://schemas.microsoft.com/office/drawing/2014/main" val="1288296089"/>
                    </a:ext>
                  </a:extLst>
                </a:gridCol>
                <a:gridCol w="4305300">
                  <a:extLst>
                    <a:ext uri="{9D8B030D-6E8A-4147-A177-3AD203B41FA5}">
                      <a16:colId xmlns:a16="http://schemas.microsoft.com/office/drawing/2014/main" val="3276177251"/>
                    </a:ext>
                  </a:extLst>
                </a:gridCol>
                <a:gridCol w="4838700">
                  <a:extLst>
                    <a:ext uri="{9D8B030D-6E8A-4147-A177-3AD203B41FA5}">
                      <a16:colId xmlns:a16="http://schemas.microsoft.com/office/drawing/2014/main" val="2248908049"/>
                    </a:ext>
                  </a:extLst>
                </a:gridCol>
              </a:tblGrid>
              <a:tr h="0">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Ja / Nej indikatorer (exempel)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0">
                <a:tc>
                  <a:txBody>
                    <a:bodyPr/>
                    <a:lstStyle/>
                    <a:p>
                      <a:r>
                        <a:rPr lang="sv-SE" sz="1000" b="1"/>
                        <a:t>Särberäkningar</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A/B: Består klimatberäkning av logiska särberäkningar/-redovisningar</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Om nej, motiveras avsteg utifrån risk</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bl>
          </a:graphicData>
        </a:graphic>
      </p:graphicFrame>
      <p:sp>
        <p:nvSpPr>
          <p:cNvPr id="7" name="Rektangel 6">
            <a:extLst>
              <a:ext uri="{FF2B5EF4-FFF2-40B4-BE49-F238E27FC236}">
                <a16:creationId xmlns:a16="http://schemas.microsoft.com/office/drawing/2014/main" id="{6A78472E-DEBC-413F-FCF2-FCC515ED76B8}"/>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ruta 7">
            <a:extLst>
              <a:ext uri="{FF2B5EF4-FFF2-40B4-BE49-F238E27FC236}">
                <a16:creationId xmlns:a16="http://schemas.microsoft.com/office/drawing/2014/main" id="{DD4130C4-386C-2D01-5341-2B0FE0F394B8}"/>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22F0C3DD-B919-BAA6-4425-E4C312CE746C}"/>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87252FFC-EE3B-00C1-0225-027B4A5B4232}"/>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ktangel: rundade hörn 11">
            <a:extLst>
              <a:ext uri="{FF2B5EF4-FFF2-40B4-BE49-F238E27FC236}">
                <a16:creationId xmlns:a16="http://schemas.microsoft.com/office/drawing/2014/main" id="{7FA9E3C6-6E63-A54D-589C-D5393F10C080}"/>
              </a:ext>
            </a:extLst>
          </p:cNvPr>
          <p:cNvSpPr/>
          <p:nvPr/>
        </p:nvSpPr>
        <p:spPr>
          <a:xfrm>
            <a:off x="200028" y="982853"/>
            <a:ext cx="11610973" cy="447283"/>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6827AC33-6CE8-4D1D-B677-9B1ED24BD3EF}"/>
              </a:ext>
            </a:extLst>
          </p:cNvPr>
          <p:cNvSpPr/>
          <p:nvPr/>
        </p:nvSpPr>
        <p:spPr>
          <a:xfrm>
            <a:off x="238126" y="1592088"/>
            <a:ext cx="11610974" cy="2621503"/>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4" name="Tabell 3">
            <a:extLst>
              <a:ext uri="{FF2B5EF4-FFF2-40B4-BE49-F238E27FC236}">
                <a16:creationId xmlns:a16="http://schemas.microsoft.com/office/drawing/2014/main" id="{EFA593D0-823B-196A-FFA8-374F55E549D2}"/>
              </a:ext>
            </a:extLst>
          </p:cNvPr>
          <p:cNvGraphicFramePr>
            <a:graphicFrameLocks noGrp="1"/>
          </p:cNvGraphicFramePr>
          <p:nvPr>
            <p:extLst>
              <p:ext uri="{D42A27DB-BD31-4B8C-83A1-F6EECF244321}">
                <p14:modId xmlns:p14="http://schemas.microsoft.com/office/powerpoint/2010/main" val="2139691295"/>
              </p:ext>
            </p:extLst>
          </p:nvPr>
        </p:nvGraphicFramePr>
        <p:xfrm>
          <a:off x="0" y="6112800"/>
          <a:ext cx="12192001" cy="745200"/>
        </p:xfrm>
        <a:graphic>
          <a:graphicData uri="http://schemas.openxmlformats.org/drawingml/2006/table">
            <a:tbl>
              <a:tblPr firstRow="1" bandRow="1">
                <a:tableStyleId>{5C22544A-7EE6-4342-B048-85BDC9FD1C3A}</a:tableStyleId>
              </a:tblPr>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7">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4">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190416">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90416">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
        <p:nvSpPr>
          <p:cNvPr id="11" name="Rubrik 7">
            <a:extLst>
              <a:ext uri="{FF2B5EF4-FFF2-40B4-BE49-F238E27FC236}">
                <a16:creationId xmlns:a16="http://schemas.microsoft.com/office/drawing/2014/main" id="{C04EB680-6BBA-2BFC-F064-F22EF403776B}"/>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lvl="0">
              <a:defRPr/>
            </a:pPr>
            <a:r>
              <a:rPr lang="sv-SE"/>
              <a:t>Systemgränser: Särberäkning</a:t>
            </a: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27687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4E9B6C71-CC14-A99E-345B-2D1122C4AFA3}"/>
              </a:ext>
            </a:extLst>
          </p:cNvPr>
          <p:cNvSpPr>
            <a:spLocks noGrp="1"/>
          </p:cNvSpPr>
          <p:nvPr>
            <p:ph type="subTitle" idx="1"/>
          </p:nvPr>
        </p:nvSpPr>
        <p:spPr>
          <a:xfrm>
            <a:off x="717089" y="882028"/>
            <a:ext cx="10034730" cy="4202490"/>
          </a:xfrm>
        </p:spPr>
        <p:txBody>
          <a:bodyPr>
            <a:noAutofit/>
          </a:bodyPr>
          <a:lstStyle/>
          <a:p>
            <a:pPr defTabSz="914400">
              <a:spcBef>
                <a:spcPts val="0"/>
              </a:spcBef>
              <a:defRPr/>
            </a:pPr>
            <a:r>
              <a:rPr lang="sv-SE" sz="1400">
                <a:latin typeface="+mn-lt"/>
              </a:rPr>
              <a:t>Klimatpåverkan från komplementbyggnad vars funktioner normalt ingår i en byggnad (tvättstuga, garage i källare, cykelskjul, miljörum,  installationsutrymmen) ska </a:t>
            </a:r>
            <a:r>
              <a:rPr lang="sv-SE" sz="1400" err="1">
                <a:latin typeface="+mn-lt"/>
              </a:rPr>
              <a:t>klimatberäknas</a:t>
            </a:r>
            <a:r>
              <a:rPr lang="sv-SE" sz="1400">
                <a:latin typeface="+mn-lt"/>
              </a:rPr>
              <a:t> och viktas in i huvudberäkningen.</a:t>
            </a:r>
          </a:p>
          <a:p>
            <a:pPr lvl="0" defTabSz="914400">
              <a:spcBef>
                <a:spcPts val="0"/>
              </a:spcBef>
              <a:defRPr/>
            </a:pPr>
            <a:endParaRPr lang="sv-SE" sz="1400">
              <a:solidFill>
                <a:prstClr val="black"/>
              </a:solidFill>
              <a:latin typeface="+mn-lt"/>
            </a:endParaRPr>
          </a:p>
          <a:p>
            <a:pPr defTabSz="914400">
              <a:spcBef>
                <a:spcPts val="0"/>
              </a:spcBef>
              <a:defRPr/>
            </a:pPr>
            <a:r>
              <a:rPr lang="sv-SE" sz="1400">
                <a:latin typeface="+mn-lt"/>
              </a:rPr>
              <a:t>Klimatpåverkan från övriga komplementbyggnader </a:t>
            </a:r>
            <a:r>
              <a:rPr lang="sv-SE" sz="1400" err="1">
                <a:latin typeface="+mn-lt"/>
              </a:rPr>
              <a:t>särberäknas</a:t>
            </a:r>
            <a:r>
              <a:rPr lang="sv-SE" sz="1400">
                <a:latin typeface="+mn-lt"/>
              </a:rPr>
              <a:t> och särredovisas.</a:t>
            </a:r>
          </a:p>
          <a:p>
            <a:pPr lvl="0" defTabSz="914400">
              <a:spcBef>
                <a:spcPts val="0"/>
              </a:spcBef>
              <a:defRPr/>
            </a:pPr>
            <a:endParaRPr lang="sv-SE" sz="1400">
              <a:solidFill>
                <a:prstClr val="black"/>
              </a:solidFill>
              <a:latin typeface="+mn-lt"/>
            </a:endParaRPr>
          </a:p>
          <a:p>
            <a:pPr defTabSz="914400">
              <a:spcBef>
                <a:spcPts val="0"/>
              </a:spcBef>
              <a:defRPr/>
            </a:pPr>
            <a:r>
              <a:rPr lang="sv-SE" sz="1400">
                <a:latin typeface="+mn-lt"/>
              </a:rPr>
              <a:t>Om </a:t>
            </a:r>
            <a:r>
              <a:rPr lang="sv-SE" sz="1400" err="1">
                <a:latin typeface="+mn-lt"/>
              </a:rPr>
              <a:t>ev</a:t>
            </a:r>
            <a:r>
              <a:rPr lang="sv-SE" sz="1400">
                <a:latin typeface="+mn-lt"/>
              </a:rPr>
              <a:t> komplementbyggnad delas av flera huvudbyggnader, viktas klimatpåverkan från komplementbyggnad till respektive huvudbyggnad utifrån huvudbyggnadens andel av total yta (BTA) inom fastighet/detaljplan. </a:t>
            </a:r>
          </a:p>
          <a:p>
            <a:pPr defTabSz="914400">
              <a:spcBef>
                <a:spcPts val="0"/>
              </a:spcBef>
              <a:defRPr/>
            </a:pPr>
            <a:endParaRPr lang="sv-SE" sz="1200">
              <a:latin typeface="+mn-lt"/>
            </a:endParaRPr>
          </a:p>
          <a:p>
            <a:pPr defTabSz="914400">
              <a:spcBef>
                <a:spcPts val="0"/>
              </a:spcBef>
              <a:defRPr/>
            </a:pPr>
            <a:endParaRPr lang="sv-SE" sz="1200">
              <a:latin typeface="+mn-lt"/>
            </a:endParaRPr>
          </a:p>
          <a:p>
            <a:pPr defTabSz="914400">
              <a:spcBef>
                <a:spcPts val="0"/>
              </a:spcBef>
              <a:defRPr/>
            </a:pPr>
            <a:endParaRPr lang="sv-SE" sz="1200">
              <a:latin typeface="+mn-lt"/>
            </a:endParaRPr>
          </a:p>
          <a:p>
            <a:pPr defTabSz="914400">
              <a:spcBef>
                <a:spcPts val="0"/>
              </a:spcBef>
              <a:defRPr/>
            </a:pPr>
            <a:endParaRPr lang="sv-SE" sz="1400">
              <a:latin typeface="+mn-lt"/>
            </a:endParaRPr>
          </a:p>
          <a:p>
            <a:pPr defTabSz="914400">
              <a:spcBef>
                <a:spcPts val="0"/>
              </a:spcBef>
              <a:defRPr/>
            </a:pPr>
            <a:endParaRPr lang="sv-SE" sz="1400">
              <a:latin typeface="+mn-lt"/>
            </a:endParaRPr>
          </a:p>
          <a:p>
            <a:r>
              <a:rPr lang="sv-SE" sz="1400">
                <a:latin typeface="+mn-lt"/>
              </a:rPr>
              <a:t>Solcellspaneler särredovisas (friliggande; gäller ej byggnadsintegrerade i tak eller fasad som redan är del av Boverkets klimatdeklarationen).  Från 2028 gäller motsvarande text även förslaget från Boverket</a:t>
            </a:r>
            <a:r>
              <a:rPr lang="sv-SE" sz="1200">
                <a:latin typeface="+mn-lt"/>
              </a:rPr>
              <a:t>.</a:t>
            </a:r>
          </a:p>
          <a:p>
            <a:endParaRPr lang="sv-SE" sz="1200">
              <a:latin typeface="+mn-lt"/>
            </a:endParaRPr>
          </a:p>
          <a:p>
            <a:pPr defTabSz="914400">
              <a:spcBef>
                <a:spcPts val="0"/>
              </a:spcBef>
              <a:defRPr/>
            </a:pPr>
            <a:endParaRPr lang="sv-SE" sz="1200">
              <a:latin typeface="+mn-lt"/>
            </a:endParaRPr>
          </a:p>
        </p:txBody>
      </p:sp>
      <p:sp>
        <p:nvSpPr>
          <p:cNvPr id="4" name="Rubrik 1">
            <a:extLst>
              <a:ext uri="{FF2B5EF4-FFF2-40B4-BE49-F238E27FC236}">
                <a16:creationId xmlns:a16="http://schemas.microsoft.com/office/drawing/2014/main" id="{B4ED0F47-0AD9-F8AB-C4B5-BEB2340EEDC5}"/>
              </a:ext>
            </a:extLst>
          </p:cNvPr>
          <p:cNvSpPr txBox="1">
            <a:spLocks/>
          </p:cNvSpPr>
          <p:nvPr/>
        </p:nvSpPr>
        <p:spPr>
          <a:xfrm>
            <a:off x="717090" y="182562"/>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Tillbyggnad / komplementbyggnad</a:t>
            </a:r>
          </a:p>
        </p:txBody>
      </p:sp>
      <p:sp>
        <p:nvSpPr>
          <p:cNvPr id="2" name="Rubrik 1">
            <a:extLst>
              <a:ext uri="{FF2B5EF4-FFF2-40B4-BE49-F238E27FC236}">
                <a16:creationId xmlns:a16="http://schemas.microsoft.com/office/drawing/2014/main" id="{0A6FCE7D-3158-F6AC-4AEE-13D97BAB8D7A}"/>
              </a:ext>
            </a:extLst>
          </p:cNvPr>
          <p:cNvSpPr txBox="1">
            <a:spLocks/>
          </p:cNvSpPr>
          <p:nvPr/>
        </p:nvSpPr>
        <p:spPr>
          <a:xfrm>
            <a:off x="717089" y="2729534"/>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Solceller</a:t>
            </a:r>
          </a:p>
        </p:txBody>
      </p:sp>
    </p:spTree>
    <p:extLst>
      <p:ext uri="{BB962C8B-B14F-4D97-AF65-F5344CB8AC3E}">
        <p14:creationId xmlns:p14="http://schemas.microsoft.com/office/powerpoint/2010/main" val="114027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770B5-2E47-D48D-F8DE-69D424A5B3C7}"/>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6B32BEDA-EA5E-CCC0-C2BA-9C61547E47D1}"/>
              </a:ext>
            </a:extLst>
          </p:cNvPr>
          <p:cNvSpPr>
            <a:spLocks noGrp="1"/>
          </p:cNvSpPr>
          <p:nvPr>
            <p:ph type="subTitle" idx="1"/>
          </p:nvPr>
        </p:nvSpPr>
        <p:spPr>
          <a:xfrm>
            <a:off x="717090" y="1094679"/>
            <a:ext cx="9353067" cy="4284753"/>
          </a:xfrm>
        </p:spPr>
        <p:txBody>
          <a:bodyPr>
            <a:normAutofit/>
          </a:bodyPr>
          <a:lstStyle/>
          <a:p>
            <a:pPr lvl="0" defTabSz="914400">
              <a:spcBef>
                <a:spcPts val="0"/>
              </a:spcBef>
              <a:defRPr/>
            </a:pPr>
            <a:r>
              <a:rPr lang="sv-SE" sz="1400">
                <a:solidFill>
                  <a:prstClr val="black"/>
                </a:solidFill>
                <a:latin typeface="+mn-lt"/>
              </a:rPr>
              <a:t>Om en byggnad har två eller flera funktioner.</a:t>
            </a:r>
            <a:endParaRPr lang="sv-SE" sz="1400">
              <a:solidFill>
                <a:schemeClr val="tx1"/>
              </a:solidFill>
              <a:latin typeface="+mn-lt"/>
            </a:endParaRPr>
          </a:p>
          <a:p>
            <a:pPr marL="285750" indent="-285750">
              <a:buFont typeface="Arial" panose="020B0604020202020204" pitchFamily="34" charset="0"/>
              <a:buChar char="•"/>
              <a:defRPr/>
            </a:pPr>
            <a:r>
              <a:rPr lang="sv-SE" sz="1400">
                <a:solidFill>
                  <a:schemeClr val="tx1"/>
                </a:solidFill>
                <a:latin typeface="+mn-lt"/>
              </a:rPr>
              <a:t>Klassificeras efter den funktion som har störst BTA och som bäst speglar byggnadens huvudsakliga användningsändamål. Särredovisning av klimatpåverkan används i syfte att jämföra med målgränsvärdet.</a:t>
            </a:r>
          </a:p>
          <a:p>
            <a:pPr marL="742950" lvl="1" indent="-285750" algn="l" defTabSz="914400">
              <a:spcBef>
                <a:spcPts val="0"/>
              </a:spcBef>
              <a:buFont typeface="Arial" panose="020B0604020202020204" pitchFamily="34" charset="0"/>
              <a:buChar char="•"/>
              <a:defRPr/>
            </a:pPr>
            <a:r>
              <a:rPr lang="sv-SE" sz="1400">
                <a:solidFill>
                  <a:schemeClr val="tx1"/>
                </a:solidFill>
                <a:latin typeface="+mn-lt"/>
              </a:rPr>
              <a:t>Byggnad består av 250m2 butik och 150m2 lager, resultatet blir AGA – Butiksbyggnad.</a:t>
            </a:r>
          </a:p>
          <a:p>
            <a:pPr marL="742950" lvl="1" indent="-285750" algn="l" defTabSz="914400">
              <a:spcBef>
                <a:spcPts val="0"/>
              </a:spcBef>
              <a:buFont typeface="Arial" panose="020B0604020202020204" pitchFamily="34" charset="0"/>
              <a:buChar char="•"/>
              <a:defRPr/>
            </a:pPr>
            <a:r>
              <a:rPr lang="sv-SE" sz="1400">
                <a:solidFill>
                  <a:prstClr val="black">
                    <a:lumMod val="85000"/>
                    <a:lumOff val="15000"/>
                  </a:prstClr>
                </a:solidFill>
                <a:latin typeface="+mn-lt"/>
              </a:rPr>
              <a:t>Dels </a:t>
            </a:r>
            <a:r>
              <a:rPr lang="sv-SE" sz="1400" err="1">
                <a:solidFill>
                  <a:prstClr val="black">
                    <a:lumMod val="85000"/>
                    <a:lumOff val="15000"/>
                  </a:prstClr>
                </a:solidFill>
                <a:latin typeface="+mn-lt"/>
              </a:rPr>
              <a:t>särberäknas</a:t>
            </a:r>
            <a:r>
              <a:rPr lang="sv-SE" sz="1400">
                <a:solidFill>
                  <a:prstClr val="black">
                    <a:lumMod val="85000"/>
                    <a:lumOff val="15000"/>
                  </a:prstClr>
                </a:solidFill>
                <a:latin typeface="+mn-lt"/>
              </a:rPr>
              <a:t> och särredovisas funktionsdelarna, dels summeras total klimatpåverkan för hela byggnaden.</a:t>
            </a:r>
          </a:p>
          <a:p>
            <a:pPr marL="742950" lvl="1" indent="-285750" algn="l" defTabSz="914400">
              <a:spcBef>
                <a:spcPts val="0"/>
              </a:spcBef>
              <a:buFont typeface="Arial" panose="020B0604020202020204" pitchFamily="34" charset="0"/>
              <a:buChar char="•"/>
              <a:defRPr/>
            </a:pPr>
            <a:r>
              <a:rPr lang="sv-SE" sz="1400">
                <a:solidFill>
                  <a:prstClr val="black">
                    <a:lumMod val="85000"/>
                    <a:lumOff val="15000"/>
                  </a:prstClr>
                </a:solidFill>
                <a:latin typeface="+mn-lt"/>
              </a:rPr>
              <a:t>Exempelvis om tillbyggnad, kan </a:t>
            </a:r>
            <a:r>
              <a:rPr lang="sv-SE" sz="1400" err="1">
                <a:solidFill>
                  <a:prstClr val="black">
                    <a:lumMod val="85000"/>
                    <a:lumOff val="15000"/>
                  </a:prstClr>
                </a:solidFill>
                <a:latin typeface="+mn-lt"/>
              </a:rPr>
              <a:t>ev</a:t>
            </a:r>
            <a:r>
              <a:rPr lang="sv-SE" sz="1400">
                <a:solidFill>
                  <a:prstClr val="black">
                    <a:lumMod val="85000"/>
                    <a:lumOff val="15000"/>
                  </a:prstClr>
                </a:solidFill>
                <a:latin typeface="+mn-lt"/>
              </a:rPr>
              <a:t> klassning av byggnad ses över</a:t>
            </a:r>
          </a:p>
          <a:p>
            <a:endParaRPr lang="sv-SE" sz="1400">
              <a:latin typeface="+mn-lt"/>
            </a:endParaRPr>
          </a:p>
          <a:p>
            <a:r>
              <a:rPr lang="sv-SE" sz="1400">
                <a:latin typeface="+mn-lt"/>
              </a:rPr>
              <a:t>Klimatpåverkan vid komplex byggnad och olika funktioner viktas i första hand utifrån andel av ytan (BTA). </a:t>
            </a:r>
          </a:p>
          <a:p>
            <a:pPr marL="285750" indent="-285750">
              <a:buFont typeface="Arial" panose="020B0604020202020204" pitchFamily="34" charset="0"/>
              <a:buChar char="•"/>
            </a:pPr>
            <a:r>
              <a:rPr lang="sv-SE" sz="1400">
                <a:solidFill>
                  <a:srgbClr val="0070C0"/>
                </a:solidFill>
                <a:latin typeface="+mn-lt"/>
              </a:rPr>
              <a:t>Vid komplexa byggnader kan annan fördelning än per BTA yta vara motiverad, tex en viktning utifrån olika funktioners påverkan. Exempelvis att specialsystem tilldelas till 100% aktuell funktion, eller 50/50 vid likvärdiga funktioner eller gemensamma delar. Beskriv hur fördelning skett. </a:t>
            </a:r>
          </a:p>
          <a:p>
            <a:endParaRPr lang="sv-SE" sz="1400">
              <a:latin typeface="+mn-lt"/>
            </a:endParaRPr>
          </a:p>
          <a:p>
            <a:r>
              <a:rPr lang="sv-SE" sz="1400">
                <a:latin typeface="+mn-lt"/>
              </a:rPr>
              <a:t>Notera. LFM30 har sedan </a:t>
            </a:r>
            <a:r>
              <a:rPr lang="sv-SE" sz="1400" err="1">
                <a:latin typeface="+mn-lt"/>
              </a:rPr>
              <a:t>kv</a:t>
            </a:r>
            <a:r>
              <a:rPr lang="sv-SE" sz="1400">
                <a:latin typeface="+mn-lt"/>
              </a:rPr>
              <a:t> 1 2025 ej längre krav på särredovisning källare/garage, men särredovisning kan göras vid behov.</a:t>
            </a:r>
          </a:p>
          <a:p>
            <a:r>
              <a:rPr lang="sv-SE" sz="1400">
                <a:latin typeface="+mn-lt"/>
              </a:rPr>
              <a:t> </a:t>
            </a:r>
          </a:p>
          <a:p>
            <a:endParaRPr lang="sv-SE" sz="1400">
              <a:latin typeface="+mn-lt"/>
            </a:endParaRPr>
          </a:p>
        </p:txBody>
      </p:sp>
      <p:sp>
        <p:nvSpPr>
          <p:cNvPr id="4" name="Rubrik 1">
            <a:extLst>
              <a:ext uri="{FF2B5EF4-FFF2-40B4-BE49-F238E27FC236}">
                <a16:creationId xmlns:a16="http://schemas.microsoft.com/office/drawing/2014/main" id="{39940AC0-7731-033D-AAA5-7F7AA3C9C608}"/>
              </a:ext>
            </a:extLst>
          </p:cNvPr>
          <p:cNvSpPr txBox="1">
            <a:spLocks/>
          </p:cNvSpPr>
          <p:nvPr/>
        </p:nvSpPr>
        <p:spPr>
          <a:xfrm>
            <a:off x="717090" y="182562"/>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err="1"/>
              <a:t>Ev</a:t>
            </a:r>
            <a:r>
              <a:rPr lang="sv-SE"/>
              <a:t> byggnad med flera funktioner</a:t>
            </a:r>
          </a:p>
        </p:txBody>
      </p:sp>
    </p:spTree>
    <p:extLst>
      <p:ext uri="{BB962C8B-B14F-4D97-AF65-F5344CB8AC3E}">
        <p14:creationId xmlns:p14="http://schemas.microsoft.com/office/powerpoint/2010/main" val="2566301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E39CEB7A-85BB-0FEC-E5A1-48EA965840AA}"/>
              </a:ext>
            </a:extLst>
          </p:cNvPr>
          <p:cNvPicPr>
            <a:picLocks noChangeAspect="1"/>
          </p:cNvPicPr>
          <p:nvPr/>
        </p:nvPicPr>
        <p:blipFill>
          <a:blip r:embed="rId2"/>
          <a:stretch>
            <a:fillRect/>
          </a:stretch>
        </p:blipFill>
        <p:spPr>
          <a:xfrm>
            <a:off x="7467781" y="1029795"/>
            <a:ext cx="3744064" cy="5265481"/>
          </a:xfrm>
          <a:prstGeom prst="rect">
            <a:avLst/>
          </a:prstGeom>
        </p:spPr>
      </p:pic>
      <p:sp>
        <p:nvSpPr>
          <p:cNvPr id="9" name="textruta 8">
            <a:extLst>
              <a:ext uri="{FF2B5EF4-FFF2-40B4-BE49-F238E27FC236}">
                <a16:creationId xmlns:a16="http://schemas.microsoft.com/office/drawing/2014/main" id="{06C8402F-764E-AC6B-DFA6-449276C51D17}"/>
              </a:ext>
            </a:extLst>
          </p:cNvPr>
          <p:cNvSpPr txBox="1"/>
          <p:nvPr/>
        </p:nvSpPr>
        <p:spPr>
          <a:xfrm>
            <a:off x="527381" y="1491268"/>
            <a:ext cx="6416344" cy="337784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171450" indent="-171450">
              <a:spcBef>
                <a:spcPts val="300"/>
              </a:spcBef>
              <a:buFont typeface="Arial" panose="020B0604020202020204" pitchFamily="34" charset="0"/>
              <a:buChar char="•"/>
            </a:pPr>
            <a:r>
              <a:rPr lang="sv-SE" sz="1400"/>
              <a:t>Ett mobilitetshus jämfört med </a:t>
            </a:r>
            <a:r>
              <a:rPr lang="sv-SE" sz="1400" err="1"/>
              <a:t>P-Hus</a:t>
            </a:r>
            <a:r>
              <a:rPr lang="sv-SE" sz="1400"/>
              <a:t> har ofta funktioner på bottenvåningen som inte bara handlar om bilparkering, t.ex. cykelverkstad eller paketutlämning.</a:t>
            </a:r>
          </a:p>
          <a:p>
            <a:pPr marL="171450" indent="-171450">
              <a:spcBef>
                <a:spcPts val="300"/>
              </a:spcBef>
              <a:buFont typeface="Arial" panose="020B0604020202020204" pitchFamily="34" charset="0"/>
              <a:buChar char="•"/>
            </a:pPr>
            <a:r>
              <a:rPr lang="sv-SE" sz="1400"/>
              <a:t>Vid beräkning ska all klimatpåverkan räknas per projekt, men när man ska jämföra ett parkeringshus (p-hus) med ett mobilitetshus tar man bort bottenvåningen från jämförelsen, eftersom den innehåller funktioner som inte finns i ett vanligt parkeringshus. På så sätt blir jämförelsen rättvisare.</a:t>
            </a:r>
          </a:p>
          <a:p>
            <a:pPr marL="171450" indent="-171450">
              <a:spcBef>
                <a:spcPts val="300"/>
              </a:spcBef>
              <a:spcAft>
                <a:spcPts val="300"/>
              </a:spcAft>
              <a:buFont typeface="Arial" panose="020B0604020202020204" pitchFamily="34" charset="0"/>
              <a:buChar char="•"/>
            </a:pPr>
            <a:r>
              <a:rPr lang="sv-SE" sz="1400"/>
              <a:t>Hur klimatpåverkan fördelas upp på ett rimligt sätt:</a:t>
            </a:r>
          </a:p>
          <a:p>
            <a:pPr marL="628650" lvl="1" indent="-171450">
              <a:spcBef>
                <a:spcPts val="300"/>
              </a:spcBef>
              <a:buFont typeface="Arial" panose="020B0604020202020204" pitchFamily="34" charset="0"/>
              <a:buChar char="•"/>
            </a:pPr>
            <a:r>
              <a:rPr lang="sv-SE" sz="1400"/>
              <a:t>I första hand per yta (t.ex. BTA = bruttoarea, eller per parkeringsplats).</a:t>
            </a:r>
          </a:p>
          <a:p>
            <a:pPr marL="628650" lvl="1" indent="-171450">
              <a:spcBef>
                <a:spcPts val="300"/>
              </a:spcBef>
              <a:buFont typeface="Arial" panose="020B0604020202020204" pitchFamily="34" charset="0"/>
              <a:buChar char="•"/>
            </a:pPr>
            <a:r>
              <a:rPr lang="sv-SE" sz="1400"/>
              <a:t>I andra hand beroende på funktion (t.ex. om ett tekniskt system bara används för en viss funktion så får den funktionen hela påverkan). Om en komponent används lika för två funktioner, fördelar man 50/50.</a:t>
            </a:r>
          </a:p>
          <a:p>
            <a:pPr marL="628650" lvl="1" indent="-171450">
              <a:spcBef>
                <a:spcPts val="300"/>
              </a:spcBef>
              <a:buFont typeface="Arial" panose="020B0604020202020204" pitchFamily="34" charset="0"/>
              <a:buChar char="•"/>
            </a:pPr>
            <a:r>
              <a:rPr lang="sv-SE" sz="1400"/>
              <a:t>Exempel: Golv, väggar och tak fördelas i första hand utifrån yta.</a:t>
            </a:r>
          </a:p>
          <a:p>
            <a:pPr marL="628650" lvl="1" indent="-171450">
              <a:spcBef>
                <a:spcPts val="300"/>
              </a:spcBef>
              <a:buFont typeface="Arial" panose="020B0604020202020204" pitchFamily="34" charset="0"/>
              <a:buChar char="•"/>
            </a:pPr>
            <a:r>
              <a:rPr lang="sv-SE" sz="1400"/>
              <a:t>Om byggnaden har särskilda funktioner eller aktiviteter (ex solceller) (exempelvis tak-/ solceller) ska m2 beräknas separat.</a:t>
            </a:r>
          </a:p>
        </p:txBody>
      </p:sp>
      <p:sp>
        <p:nvSpPr>
          <p:cNvPr id="2" name="Rubrik 1">
            <a:extLst>
              <a:ext uri="{FF2B5EF4-FFF2-40B4-BE49-F238E27FC236}">
                <a16:creationId xmlns:a16="http://schemas.microsoft.com/office/drawing/2014/main" id="{E3B34D0F-A979-F422-51F9-C90995EB951D}"/>
              </a:ext>
            </a:extLst>
          </p:cNvPr>
          <p:cNvSpPr txBox="1">
            <a:spLocks/>
          </p:cNvSpPr>
          <p:nvPr/>
        </p:nvSpPr>
        <p:spPr>
          <a:xfrm>
            <a:off x="717090" y="182562"/>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Exempel 1: </a:t>
            </a:r>
            <a:r>
              <a:rPr lang="sv-SE" err="1"/>
              <a:t>P-Hus</a:t>
            </a:r>
            <a:r>
              <a:rPr lang="sv-SE"/>
              <a:t> vs Mobilitetshus</a:t>
            </a:r>
            <a:endParaRPr lang="sv-SE" sz="3200"/>
          </a:p>
        </p:txBody>
      </p:sp>
    </p:spTree>
    <p:extLst>
      <p:ext uri="{BB962C8B-B14F-4D97-AF65-F5344CB8AC3E}">
        <p14:creationId xmlns:p14="http://schemas.microsoft.com/office/powerpoint/2010/main" val="9510719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1F57C-795A-152E-1E22-4BFF2629BA6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23BF242-6161-AAAE-5405-2B0D1639D558}"/>
              </a:ext>
            </a:extLst>
          </p:cNvPr>
          <p:cNvSpPr>
            <a:spLocks noGrp="1"/>
          </p:cNvSpPr>
          <p:nvPr>
            <p:ph type="ctrTitle"/>
          </p:nvPr>
        </p:nvSpPr>
        <p:spPr>
          <a:xfrm>
            <a:off x="10497646" y="1178165"/>
            <a:ext cx="1144155" cy="699466"/>
          </a:xfrm>
        </p:spPr>
        <p:txBody>
          <a:bodyPr>
            <a:normAutofit/>
          </a:bodyPr>
          <a:lstStyle/>
          <a:p>
            <a:r>
              <a:rPr lang="sv-SE" sz="1800"/>
              <a:t>Plan 1</a:t>
            </a:r>
          </a:p>
        </p:txBody>
      </p:sp>
      <p:sp>
        <p:nvSpPr>
          <p:cNvPr id="19" name="Rektangel 18">
            <a:extLst>
              <a:ext uri="{FF2B5EF4-FFF2-40B4-BE49-F238E27FC236}">
                <a16:creationId xmlns:a16="http://schemas.microsoft.com/office/drawing/2014/main" id="{065D315E-FB50-8810-F8C2-F94E5F93E47C}"/>
              </a:ext>
            </a:extLst>
          </p:cNvPr>
          <p:cNvSpPr/>
          <p:nvPr/>
        </p:nvSpPr>
        <p:spPr>
          <a:xfrm>
            <a:off x="10002826" y="1939071"/>
            <a:ext cx="1850398" cy="502161"/>
          </a:xfrm>
          <a:prstGeom prst="rect">
            <a:avLst/>
          </a:prstGeom>
          <a:solidFill>
            <a:schemeClr val="accent5">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Skärmtak</a:t>
            </a:r>
          </a:p>
        </p:txBody>
      </p:sp>
      <p:sp>
        <p:nvSpPr>
          <p:cNvPr id="20" name="Underrubrik 2">
            <a:extLst>
              <a:ext uri="{FF2B5EF4-FFF2-40B4-BE49-F238E27FC236}">
                <a16:creationId xmlns:a16="http://schemas.microsoft.com/office/drawing/2014/main" id="{70EB5A72-0E4E-A6FD-0541-DF406ECB2045}"/>
              </a:ext>
            </a:extLst>
          </p:cNvPr>
          <p:cNvSpPr txBox="1">
            <a:spLocks/>
          </p:cNvSpPr>
          <p:nvPr/>
        </p:nvSpPr>
        <p:spPr>
          <a:xfrm>
            <a:off x="11280576" y="166527"/>
            <a:ext cx="864096" cy="238137"/>
          </a:xfrm>
          <a:prstGeom prst="rect">
            <a:avLst/>
          </a:prstGeom>
        </p:spPr>
        <p:txBody>
          <a:bodyPr vert="horz" lIns="91440" tIns="45720" rIns="91440" bIns="45720" rtlCol="0">
            <a:normAutofit fontScale="85000" lnSpcReduction="20000"/>
          </a:bodyPr>
          <a:lstStyle>
            <a:lvl1pPr marL="0" indent="0" algn="l" defTabSz="685783" rtl="0" eaLnBrk="1" latinLnBrk="0" hangingPunct="1">
              <a:spcBef>
                <a:spcPct val="20000"/>
              </a:spcBef>
              <a:buFont typeface="Arial" pitchFamily="34" charset="0"/>
              <a:buNone/>
              <a:defRPr sz="1350" kern="1200">
                <a:solidFill>
                  <a:schemeClr val="tx1">
                    <a:lumMod val="85000"/>
                    <a:lumOff val="15000"/>
                  </a:schemeClr>
                </a:solidFill>
                <a:latin typeface="Futura PT Book" panose="020B0502020204020303" pitchFamily="34" charset="0"/>
                <a:ea typeface="Tahoma" panose="020B0604030504040204" pitchFamily="34" charset="0"/>
                <a:cs typeface="Tahoma" panose="020B0604030504040204" pitchFamily="34" charset="0"/>
              </a:defRPr>
            </a:lvl1pPr>
            <a:lvl2pPr marL="342892" indent="0" algn="ctr" defTabSz="685783" rtl="0" eaLnBrk="1" latinLnBrk="0" hangingPunct="1">
              <a:spcBef>
                <a:spcPct val="20000"/>
              </a:spcBef>
              <a:buFont typeface="Arial" pitchFamily="34" charset="0"/>
              <a:buNone/>
              <a:defRPr sz="21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2pPr>
            <a:lvl3pPr marL="685783" indent="0" algn="ctr" defTabSz="685783" rtl="0" eaLnBrk="1" latinLnBrk="0" hangingPunct="1">
              <a:spcBef>
                <a:spcPct val="20000"/>
              </a:spcBef>
              <a:buFont typeface="Arial" pitchFamily="34" charset="0"/>
              <a:buNone/>
              <a:defRPr sz="18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3pPr>
            <a:lvl4pPr marL="1028675"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4pPr>
            <a:lvl5pPr marL="1371566"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5pPr>
            <a:lvl6pPr marL="1714457"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6pPr>
            <a:lvl7pPr marL="2057348"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7pPr>
            <a:lvl8pPr marL="2400240"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3132"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kumimoji="0" lang="sv-SE" sz="1350" b="0" i="0" u="none" strike="noStrike" kern="1200" cap="none" spc="0" normalizeH="0" baseline="0" noProof="0">
                <a:ln>
                  <a:noFill/>
                </a:ln>
                <a:solidFill>
                  <a:prstClr val="black">
                    <a:lumMod val="85000"/>
                    <a:lumOff val="15000"/>
                  </a:prstClr>
                </a:solidFill>
                <a:effectLst/>
                <a:uLnTx/>
                <a:uFillTx/>
                <a:latin typeface="Futura PT Book" panose="020B0502020204020303" pitchFamily="34" charset="0"/>
                <a:ea typeface="Tahoma" panose="020B0604030504040204" pitchFamily="34" charset="0"/>
                <a:cs typeface="Tahoma" panose="020B0604030504040204" pitchFamily="34" charset="0"/>
              </a:rPr>
              <a:t>Kv 1 2025</a:t>
            </a:r>
          </a:p>
        </p:txBody>
      </p:sp>
      <p:grpSp>
        <p:nvGrpSpPr>
          <p:cNvPr id="4" name="Grupp 3">
            <a:extLst>
              <a:ext uri="{FF2B5EF4-FFF2-40B4-BE49-F238E27FC236}">
                <a16:creationId xmlns:a16="http://schemas.microsoft.com/office/drawing/2014/main" id="{ACA81368-839E-C79E-D632-06EB819895A7}"/>
              </a:ext>
            </a:extLst>
          </p:cNvPr>
          <p:cNvGrpSpPr/>
          <p:nvPr/>
        </p:nvGrpSpPr>
        <p:grpSpPr>
          <a:xfrm>
            <a:off x="680389" y="714420"/>
            <a:ext cx="9110382" cy="5296088"/>
            <a:chOff x="767408" y="532082"/>
            <a:chExt cx="9114848" cy="5385760"/>
          </a:xfrm>
        </p:grpSpPr>
        <p:pic>
          <p:nvPicPr>
            <p:cNvPr id="6" name="Bildobjekt 5">
              <a:extLst>
                <a:ext uri="{FF2B5EF4-FFF2-40B4-BE49-F238E27FC236}">
                  <a16:creationId xmlns:a16="http://schemas.microsoft.com/office/drawing/2014/main" id="{C202CF74-C89B-A7DA-FC23-DFE4E9585E3F}"/>
                </a:ext>
              </a:extLst>
            </p:cNvPr>
            <p:cNvPicPr>
              <a:picLocks noChangeAspect="1"/>
            </p:cNvPicPr>
            <p:nvPr/>
          </p:nvPicPr>
          <p:blipFill>
            <a:blip r:embed="rId2"/>
            <a:srcRect t="867" b="16844"/>
            <a:stretch>
              <a:fillRect/>
            </a:stretch>
          </p:blipFill>
          <p:spPr>
            <a:xfrm>
              <a:off x="767408" y="532082"/>
              <a:ext cx="9001000" cy="5263411"/>
            </a:xfrm>
            <a:prstGeom prst="rect">
              <a:avLst/>
            </a:prstGeom>
          </p:spPr>
        </p:pic>
        <p:sp>
          <p:nvSpPr>
            <p:cNvPr id="11" name="Rektangel 10">
              <a:extLst>
                <a:ext uri="{FF2B5EF4-FFF2-40B4-BE49-F238E27FC236}">
                  <a16:creationId xmlns:a16="http://schemas.microsoft.com/office/drawing/2014/main" id="{E4E86F09-55CD-6E43-3273-7A118CEEDB88}"/>
                </a:ext>
              </a:extLst>
            </p:cNvPr>
            <p:cNvSpPr/>
            <p:nvPr/>
          </p:nvSpPr>
          <p:spPr>
            <a:xfrm>
              <a:off x="1199456" y="3645024"/>
              <a:ext cx="2160240" cy="100811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96238B44-0AED-5B33-4968-5B646EEA25BF}"/>
                </a:ext>
              </a:extLst>
            </p:cNvPr>
            <p:cNvSpPr/>
            <p:nvPr/>
          </p:nvSpPr>
          <p:spPr>
            <a:xfrm>
              <a:off x="4010199" y="4114278"/>
              <a:ext cx="1440160" cy="538857"/>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12">
              <a:extLst>
                <a:ext uri="{FF2B5EF4-FFF2-40B4-BE49-F238E27FC236}">
                  <a16:creationId xmlns:a16="http://schemas.microsoft.com/office/drawing/2014/main" id="{15C64F03-0B76-0DAB-5807-C11350221961}"/>
                </a:ext>
              </a:extLst>
            </p:cNvPr>
            <p:cNvSpPr/>
            <p:nvPr/>
          </p:nvSpPr>
          <p:spPr>
            <a:xfrm rot="5400000">
              <a:off x="2191295" y="2862577"/>
              <a:ext cx="2952328" cy="685478"/>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ktangel 13">
              <a:extLst>
                <a:ext uri="{FF2B5EF4-FFF2-40B4-BE49-F238E27FC236}">
                  <a16:creationId xmlns:a16="http://schemas.microsoft.com/office/drawing/2014/main" id="{8896B507-5B23-61C9-23C2-D0CF7F8409CC}"/>
                </a:ext>
              </a:extLst>
            </p:cNvPr>
            <p:cNvSpPr/>
            <p:nvPr/>
          </p:nvSpPr>
          <p:spPr>
            <a:xfrm rot="5400000">
              <a:off x="1321356" y="1656356"/>
              <a:ext cx="1941185" cy="2095656"/>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ktangel 14">
              <a:extLst>
                <a:ext uri="{FF2B5EF4-FFF2-40B4-BE49-F238E27FC236}">
                  <a16:creationId xmlns:a16="http://schemas.microsoft.com/office/drawing/2014/main" id="{255A5571-AD18-C5C5-5753-AF71121EEF53}"/>
                </a:ext>
              </a:extLst>
            </p:cNvPr>
            <p:cNvSpPr/>
            <p:nvPr/>
          </p:nvSpPr>
          <p:spPr>
            <a:xfrm>
              <a:off x="1199041" y="850893"/>
              <a:ext cx="7020780" cy="864095"/>
            </a:xfrm>
            <a:prstGeom prst="rect">
              <a:avLst/>
            </a:prstGeom>
            <a:solidFill>
              <a:schemeClr val="accent5">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ktangel 15">
              <a:extLst>
                <a:ext uri="{FF2B5EF4-FFF2-40B4-BE49-F238E27FC236}">
                  <a16:creationId xmlns:a16="http://schemas.microsoft.com/office/drawing/2014/main" id="{4C6C1B76-FE93-4C7A-DE76-60D87EAE4491}"/>
                </a:ext>
              </a:extLst>
            </p:cNvPr>
            <p:cNvSpPr/>
            <p:nvPr/>
          </p:nvSpPr>
          <p:spPr>
            <a:xfrm>
              <a:off x="5383708" y="1700806"/>
              <a:ext cx="2836113" cy="302433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Rektangel 16">
              <a:extLst>
                <a:ext uri="{FF2B5EF4-FFF2-40B4-BE49-F238E27FC236}">
                  <a16:creationId xmlns:a16="http://schemas.microsoft.com/office/drawing/2014/main" id="{8334BBF8-AF7D-72A2-5CDE-983AED02A0C3}"/>
                </a:ext>
              </a:extLst>
            </p:cNvPr>
            <p:cNvSpPr/>
            <p:nvPr/>
          </p:nvSpPr>
          <p:spPr>
            <a:xfrm flipH="1">
              <a:off x="3997176" y="1700807"/>
              <a:ext cx="1384101" cy="2376266"/>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Rektangel 17">
              <a:extLst>
                <a:ext uri="{FF2B5EF4-FFF2-40B4-BE49-F238E27FC236}">
                  <a16:creationId xmlns:a16="http://schemas.microsoft.com/office/drawing/2014/main" id="{3F52DAEC-C390-C233-2832-32D1F663F014}"/>
                </a:ext>
              </a:extLst>
            </p:cNvPr>
            <p:cNvSpPr/>
            <p:nvPr/>
          </p:nvSpPr>
          <p:spPr>
            <a:xfrm>
              <a:off x="8222939" y="1124741"/>
              <a:ext cx="1257437" cy="3528394"/>
            </a:xfrm>
            <a:prstGeom prst="rect">
              <a:avLst/>
            </a:prstGeom>
            <a:solidFill>
              <a:schemeClr val="accent5">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Rektangel 2">
              <a:extLst>
                <a:ext uri="{FF2B5EF4-FFF2-40B4-BE49-F238E27FC236}">
                  <a16:creationId xmlns:a16="http://schemas.microsoft.com/office/drawing/2014/main" id="{F7D7F4F0-ECD9-DF6B-D295-85B0611901F2}"/>
                </a:ext>
              </a:extLst>
            </p:cNvPr>
            <p:cNvSpPr/>
            <p:nvPr/>
          </p:nvSpPr>
          <p:spPr>
            <a:xfrm>
              <a:off x="7508383" y="4869160"/>
              <a:ext cx="2373873" cy="10486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5" name="Rektangel 4">
            <a:extLst>
              <a:ext uri="{FF2B5EF4-FFF2-40B4-BE49-F238E27FC236}">
                <a16:creationId xmlns:a16="http://schemas.microsoft.com/office/drawing/2014/main" id="{F325E076-5614-95EC-2A74-3E440AF5220A}"/>
              </a:ext>
            </a:extLst>
          </p:cNvPr>
          <p:cNvSpPr/>
          <p:nvPr/>
        </p:nvSpPr>
        <p:spPr>
          <a:xfrm>
            <a:off x="10002826" y="2544527"/>
            <a:ext cx="1850398" cy="502161"/>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Butik</a:t>
            </a:r>
          </a:p>
        </p:txBody>
      </p:sp>
      <p:sp>
        <p:nvSpPr>
          <p:cNvPr id="21" name="Rektangel 20">
            <a:extLst>
              <a:ext uri="{FF2B5EF4-FFF2-40B4-BE49-F238E27FC236}">
                <a16:creationId xmlns:a16="http://schemas.microsoft.com/office/drawing/2014/main" id="{2F010BA6-0FDA-12D3-4A4E-DD19C5B0C50B}"/>
              </a:ext>
            </a:extLst>
          </p:cNvPr>
          <p:cNvSpPr/>
          <p:nvPr/>
        </p:nvSpPr>
        <p:spPr>
          <a:xfrm>
            <a:off x="10002826" y="3149983"/>
            <a:ext cx="1850398" cy="502161"/>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Lager</a:t>
            </a:r>
          </a:p>
        </p:txBody>
      </p:sp>
      <p:sp>
        <p:nvSpPr>
          <p:cNvPr id="22" name="Rektangel 21">
            <a:extLst>
              <a:ext uri="{FF2B5EF4-FFF2-40B4-BE49-F238E27FC236}">
                <a16:creationId xmlns:a16="http://schemas.microsoft.com/office/drawing/2014/main" id="{F3CA8844-53A4-059E-1707-EB387CEF86B5}"/>
              </a:ext>
            </a:extLst>
          </p:cNvPr>
          <p:cNvSpPr/>
          <p:nvPr/>
        </p:nvSpPr>
        <p:spPr>
          <a:xfrm>
            <a:off x="10002826" y="3755439"/>
            <a:ext cx="1850398" cy="50216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Verkstad</a:t>
            </a:r>
          </a:p>
        </p:txBody>
      </p:sp>
      <p:sp>
        <p:nvSpPr>
          <p:cNvPr id="23" name="Rektangel 22">
            <a:extLst>
              <a:ext uri="{FF2B5EF4-FFF2-40B4-BE49-F238E27FC236}">
                <a16:creationId xmlns:a16="http://schemas.microsoft.com/office/drawing/2014/main" id="{FEBCDFAC-1219-5E0A-E31B-4BE042012E84}"/>
              </a:ext>
            </a:extLst>
          </p:cNvPr>
          <p:cNvSpPr/>
          <p:nvPr/>
        </p:nvSpPr>
        <p:spPr>
          <a:xfrm>
            <a:off x="10002826" y="4357951"/>
            <a:ext cx="1850398" cy="50216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Kontor</a:t>
            </a:r>
          </a:p>
        </p:txBody>
      </p:sp>
      <p:sp>
        <p:nvSpPr>
          <p:cNvPr id="26" name="Rektangel 25">
            <a:extLst>
              <a:ext uri="{FF2B5EF4-FFF2-40B4-BE49-F238E27FC236}">
                <a16:creationId xmlns:a16="http://schemas.microsoft.com/office/drawing/2014/main" id="{E8F4BE9C-99B5-6310-86EB-26904E4D8B44}"/>
              </a:ext>
            </a:extLst>
          </p:cNvPr>
          <p:cNvSpPr/>
          <p:nvPr/>
        </p:nvSpPr>
        <p:spPr>
          <a:xfrm>
            <a:off x="2126610" y="2844450"/>
            <a:ext cx="789653" cy="1922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300">
                <a:solidFill>
                  <a:schemeClr val="tx1"/>
                </a:solidFill>
              </a:rPr>
              <a:t>150 m2</a:t>
            </a:r>
          </a:p>
        </p:txBody>
      </p:sp>
      <p:sp>
        <p:nvSpPr>
          <p:cNvPr id="27" name="Rektangel 26">
            <a:extLst>
              <a:ext uri="{FF2B5EF4-FFF2-40B4-BE49-F238E27FC236}">
                <a16:creationId xmlns:a16="http://schemas.microsoft.com/office/drawing/2014/main" id="{9EEADE51-FCD8-9847-74CF-E71D2D2422E4}"/>
              </a:ext>
            </a:extLst>
          </p:cNvPr>
          <p:cNvSpPr/>
          <p:nvPr/>
        </p:nvSpPr>
        <p:spPr>
          <a:xfrm>
            <a:off x="4227304" y="3102781"/>
            <a:ext cx="789653" cy="19229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300">
                <a:solidFill>
                  <a:schemeClr val="tx1"/>
                </a:solidFill>
              </a:rPr>
              <a:t>60 m2c</a:t>
            </a:r>
          </a:p>
        </p:txBody>
      </p:sp>
      <p:sp>
        <p:nvSpPr>
          <p:cNvPr id="28" name="Rektangel 27">
            <a:extLst>
              <a:ext uri="{FF2B5EF4-FFF2-40B4-BE49-F238E27FC236}">
                <a16:creationId xmlns:a16="http://schemas.microsoft.com/office/drawing/2014/main" id="{9454D397-1706-4C74-9F41-B099542D73F9}"/>
              </a:ext>
            </a:extLst>
          </p:cNvPr>
          <p:cNvSpPr/>
          <p:nvPr/>
        </p:nvSpPr>
        <p:spPr>
          <a:xfrm>
            <a:off x="1844273" y="4279070"/>
            <a:ext cx="789653" cy="19229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300">
                <a:solidFill>
                  <a:schemeClr val="tx1"/>
                </a:solidFill>
              </a:rPr>
              <a:t>50 m2</a:t>
            </a:r>
          </a:p>
        </p:txBody>
      </p:sp>
      <p:sp>
        <p:nvSpPr>
          <p:cNvPr id="29" name="Rektangel 28">
            <a:extLst>
              <a:ext uri="{FF2B5EF4-FFF2-40B4-BE49-F238E27FC236}">
                <a16:creationId xmlns:a16="http://schemas.microsoft.com/office/drawing/2014/main" id="{C1A6232F-8A0D-B043-2EB4-E6470AE55C64}"/>
              </a:ext>
            </a:extLst>
          </p:cNvPr>
          <p:cNvSpPr/>
          <p:nvPr/>
        </p:nvSpPr>
        <p:spPr>
          <a:xfrm>
            <a:off x="6410385" y="3006635"/>
            <a:ext cx="789653" cy="19229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300">
                <a:solidFill>
                  <a:schemeClr val="tx1"/>
                </a:solidFill>
              </a:rPr>
              <a:t>200 m2</a:t>
            </a:r>
          </a:p>
        </p:txBody>
      </p:sp>
      <p:sp>
        <p:nvSpPr>
          <p:cNvPr id="30" name="Rektangel 29">
            <a:extLst>
              <a:ext uri="{FF2B5EF4-FFF2-40B4-BE49-F238E27FC236}">
                <a16:creationId xmlns:a16="http://schemas.microsoft.com/office/drawing/2014/main" id="{57BB15EF-18DC-ED09-F554-3564B53A22E7}"/>
              </a:ext>
            </a:extLst>
          </p:cNvPr>
          <p:cNvSpPr/>
          <p:nvPr/>
        </p:nvSpPr>
        <p:spPr>
          <a:xfrm>
            <a:off x="4257718" y="4453140"/>
            <a:ext cx="789653" cy="19229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300">
                <a:solidFill>
                  <a:schemeClr val="tx1"/>
                </a:solidFill>
              </a:rPr>
              <a:t>20 m2</a:t>
            </a:r>
          </a:p>
        </p:txBody>
      </p:sp>
      <p:sp>
        <p:nvSpPr>
          <p:cNvPr id="7" name="Rubrik 7">
            <a:extLst>
              <a:ext uri="{FF2B5EF4-FFF2-40B4-BE49-F238E27FC236}">
                <a16:creationId xmlns:a16="http://schemas.microsoft.com/office/drawing/2014/main" id="{2BC55B76-133D-F4D6-EB45-8012C1DC4F0D}"/>
              </a:ext>
            </a:extLst>
          </p:cNvPr>
          <p:cNvSpPr txBox="1">
            <a:spLocks/>
          </p:cNvSpPr>
          <p:nvPr/>
        </p:nvSpPr>
        <p:spPr>
          <a:xfrm>
            <a:off x="498724" y="65615"/>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graphicFrame>
        <p:nvGraphicFramePr>
          <p:cNvPr id="8" name="Tabell 7">
            <a:extLst>
              <a:ext uri="{FF2B5EF4-FFF2-40B4-BE49-F238E27FC236}">
                <a16:creationId xmlns:a16="http://schemas.microsoft.com/office/drawing/2014/main" id="{ABC263A4-CBF2-C873-E4C7-345FFFCDEB13}"/>
              </a:ext>
            </a:extLst>
          </p:cNvPr>
          <p:cNvGraphicFramePr>
            <a:graphicFrameLocks noGrp="1"/>
          </p:cNvGraphicFramePr>
          <p:nvPr>
            <p:extLst>
              <p:ext uri="{D42A27DB-BD31-4B8C-83A1-F6EECF244321}">
                <p14:modId xmlns:p14="http://schemas.microsoft.com/office/powerpoint/2010/main" val="1572479213"/>
              </p:ext>
            </p:extLst>
          </p:nvPr>
        </p:nvGraphicFramePr>
        <p:xfrm>
          <a:off x="0" y="5762307"/>
          <a:ext cx="12192001" cy="1097280"/>
        </p:xfrm>
        <a:graphic>
          <a:graphicData uri="http://schemas.openxmlformats.org/drawingml/2006/table">
            <a:tbl>
              <a:tblPr firstRow="1" bandRow="1">
                <a:tableStyleId>{5C22544A-7EE6-4342-B048-85BDC9FD1C3A}</a:tableStyleId>
              </a:tblPr>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7">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4">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14143">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214143">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Butik: 200</a:t>
                      </a:r>
                    </a:p>
                    <a:p>
                      <a:r>
                        <a:rPr lang="sv-SE" sz="900">
                          <a:solidFill>
                            <a:schemeClr val="tx1"/>
                          </a:solidFill>
                        </a:rPr>
                        <a:t>Lager: 150</a:t>
                      </a:r>
                    </a:p>
                    <a:p>
                      <a:r>
                        <a:rPr lang="sv-SE" sz="900">
                          <a:solidFill>
                            <a:schemeClr val="tx1"/>
                          </a:solidFill>
                        </a:rPr>
                        <a:t>Verkstad: 110</a:t>
                      </a:r>
                    </a:p>
                    <a:p>
                      <a:r>
                        <a:rPr lang="sv-SE" sz="900">
                          <a:solidFill>
                            <a:schemeClr val="tx1"/>
                          </a:solidFill>
                        </a:rPr>
                        <a:t>Kontor: 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
        <p:nvSpPr>
          <p:cNvPr id="24" name="Rubrik 7">
            <a:extLst>
              <a:ext uri="{FF2B5EF4-FFF2-40B4-BE49-F238E27FC236}">
                <a16:creationId xmlns:a16="http://schemas.microsoft.com/office/drawing/2014/main" id="{5E0E3D68-1932-1DB2-FFED-3F9D6521A233}"/>
              </a:ext>
            </a:extLst>
          </p:cNvPr>
          <p:cNvSpPr txBox="1">
            <a:spLocks/>
          </p:cNvSpPr>
          <p:nvPr/>
        </p:nvSpPr>
        <p:spPr>
          <a:xfrm>
            <a:off x="498724" y="170154"/>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a:defRPr/>
            </a:pPr>
            <a:r>
              <a:rPr lang="sv-SE"/>
              <a:t>Exempel byggnad 2: Logistikbyggnad med olika funktioner</a:t>
            </a:r>
          </a:p>
        </p:txBody>
      </p:sp>
    </p:spTree>
    <p:extLst>
      <p:ext uri="{BB962C8B-B14F-4D97-AF65-F5344CB8AC3E}">
        <p14:creationId xmlns:p14="http://schemas.microsoft.com/office/powerpoint/2010/main" val="20784246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6F9D7-D8B8-6F40-BED2-CAA34E546353}"/>
            </a:ext>
          </a:extLst>
        </p:cNvPr>
        <p:cNvGrpSpPr/>
        <p:nvPr/>
      </p:nvGrpSpPr>
      <p:grpSpPr>
        <a:xfrm>
          <a:off x="0" y="0"/>
          <a:ext cx="0" cy="0"/>
          <a:chOff x="0" y="0"/>
          <a:chExt cx="0" cy="0"/>
        </a:xfrm>
      </p:grpSpPr>
      <p:sp>
        <p:nvSpPr>
          <p:cNvPr id="14" name="textruta 13">
            <a:extLst>
              <a:ext uri="{FF2B5EF4-FFF2-40B4-BE49-F238E27FC236}">
                <a16:creationId xmlns:a16="http://schemas.microsoft.com/office/drawing/2014/main" id="{7DF11EBD-BEC3-34CF-92BF-97851593F49B}"/>
              </a:ext>
            </a:extLst>
          </p:cNvPr>
          <p:cNvSpPr txBox="1"/>
          <p:nvPr/>
        </p:nvSpPr>
        <p:spPr>
          <a:xfrm>
            <a:off x="5282535" y="1547208"/>
            <a:ext cx="6517200" cy="116955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600"/>
              </a:spcBef>
            </a:pPr>
            <a:r>
              <a:rPr lang="sv-SE" sz="1400"/>
              <a:t>Byggdel 2-7: Fördelas proportionellt mot area/längd eller BTA per funktion. </a:t>
            </a:r>
            <a:r>
              <a:rPr lang="sv-SE" sz="1400" b="1"/>
              <a:t>Tak och grund räknas som gemensamma delar. </a:t>
            </a:r>
            <a:r>
              <a:rPr lang="sv-SE" sz="1400"/>
              <a:t>Se exempel nedan på en komplex byggnad bestående av olika funktioner. Fördelningsprincipen kan appliceras när man har ett nyckeltal/referensvärde från liknande projekt för hela byggnaden. Kan användas vid ”</a:t>
            </a:r>
            <a:r>
              <a:rPr lang="sv-SE" sz="1400" i="1"/>
              <a:t>klimatberäkning via nyckeltal (iii)” </a:t>
            </a:r>
            <a:r>
              <a:rPr lang="sv-SE" sz="1400"/>
              <a:t>för en snabb och översiktlig bedömning.</a:t>
            </a:r>
          </a:p>
        </p:txBody>
      </p:sp>
      <p:sp>
        <p:nvSpPr>
          <p:cNvPr id="16" name="textruta 15">
            <a:extLst>
              <a:ext uri="{FF2B5EF4-FFF2-40B4-BE49-F238E27FC236}">
                <a16:creationId xmlns:a16="http://schemas.microsoft.com/office/drawing/2014/main" id="{553A192C-2D7C-AF38-3CA8-78AFC8ED4060}"/>
              </a:ext>
            </a:extLst>
          </p:cNvPr>
          <p:cNvSpPr txBox="1"/>
          <p:nvPr/>
        </p:nvSpPr>
        <p:spPr>
          <a:xfrm>
            <a:off x="624936" y="947052"/>
            <a:ext cx="11174799" cy="307777"/>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600"/>
              </a:spcBef>
            </a:pPr>
            <a:r>
              <a:rPr lang="sv-SE" sz="1400"/>
              <a:t>I en byggnad med olika funktioner fördelas klimatbelastningen proportionellt efter respektive del av antingen byggnadens yta, volym eller  viktning.</a:t>
            </a:r>
          </a:p>
        </p:txBody>
      </p:sp>
      <p:grpSp>
        <p:nvGrpSpPr>
          <p:cNvPr id="12" name="Grupp 11">
            <a:extLst>
              <a:ext uri="{FF2B5EF4-FFF2-40B4-BE49-F238E27FC236}">
                <a16:creationId xmlns:a16="http://schemas.microsoft.com/office/drawing/2014/main" id="{EDF77028-6A11-0C21-7185-CAC2814282A5}"/>
              </a:ext>
            </a:extLst>
          </p:cNvPr>
          <p:cNvGrpSpPr/>
          <p:nvPr/>
        </p:nvGrpSpPr>
        <p:grpSpPr>
          <a:xfrm>
            <a:off x="527381" y="1378155"/>
            <a:ext cx="3858136" cy="4051140"/>
            <a:chOff x="4421764" y="2273299"/>
            <a:chExt cx="3597907" cy="3537622"/>
          </a:xfrm>
        </p:grpSpPr>
        <p:grpSp>
          <p:nvGrpSpPr>
            <p:cNvPr id="47" name="Grupp 46">
              <a:extLst>
                <a:ext uri="{FF2B5EF4-FFF2-40B4-BE49-F238E27FC236}">
                  <a16:creationId xmlns:a16="http://schemas.microsoft.com/office/drawing/2014/main" id="{E43EF395-68FA-002E-B4D9-F8D93F8D0D7C}"/>
                </a:ext>
              </a:extLst>
            </p:cNvPr>
            <p:cNvGrpSpPr/>
            <p:nvPr/>
          </p:nvGrpSpPr>
          <p:grpSpPr>
            <a:xfrm>
              <a:off x="4421764" y="2273299"/>
              <a:ext cx="3597907" cy="3537622"/>
              <a:chOff x="4421764" y="2273299"/>
              <a:chExt cx="3597907" cy="3537622"/>
            </a:xfrm>
          </p:grpSpPr>
          <p:pic>
            <p:nvPicPr>
              <p:cNvPr id="8" name="Picture 8" descr="Genererade bild">
                <a:extLst>
                  <a:ext uri="{FF2B5EF4-FFF2-40B4-BE49-F238E27FC236}">
                    <a16:creationId xmlns:a16="http://schemas.microsoft.com/office/drawing/2014/main" id="{C41C3951-6562-D44D-0782-B3C60A7321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47" t="6227" r="1482"/>
              <a:stretch>
                <a:fillRect/>
              </a:stretch>
            </p:blipFill>
            <p:spPr bwMode="auto">
              <a:xfrm>
                <a:off x="4421764" y="2273299"/>
                <a:ext cx="3597907" cy="3537622"/>
              </a:xfrm>
              <a:prstGeom prst="rect">
                <a:avLst/>
              </a:prstGeom>
              <a:noFill/>
              <a:extLst>
                <a:ext uri="{909E8E84-426E-40DD-AFC4-6F175D3DCCD1}">
                  <a14:hiddenFill xmlns:a14="http://schemas.microsoft.com/office/drawing/2010/main">
                    <a:solidFill>
                      <a:srgbClr val="FFFFFF"/>
                    </a:solidFill>
                  </a14:hiddenFill>
                </a:ext>
              </a:extLst>
            </p:spPr>
          </p:pic>
          <p:sp>
            <p:nvSpPr>
              <p:cNvPr id="42" name="Frihandsfigur: Form 41">
                <a:extLst>
                  <a:ext uri="{FF2B5EF4-FFF2-40B4-BE49-F238E27FC236}">
                    <a16:creationId xmlns:a16="http://schemas.microsoft.com/office/drawing/2014/main" id="{9D744AF5-6790-4EBE-CC2F-FE3027A7FD62}"/>
                  </a:ext>
                </a:extLst>
              </p:cNvPr>
              <p:cNvSpPr/>
              <p:nvPr/>
            </p:nvSpPr>
            <p:spPr>
              <a:xfrm>
                <a:off x="4682067" y="2849033"/>
                <a:ext cx="3009900" cy="1917700"/>
              </a:xfrm>
              <a:custGeom>
                <a:avLst/>
                <a:gdLst>
                  <a:gd name="connsiteX0" fmla="*/ 0 w 3009900"/>
                  <a:gd name="connsiteY0" fmla="*/ 143934 h 1917700"/>
                  <a:gd name="connsiteX1" fmla="*/ 4233 w 3009900"/>
                  <a:gd name="connsiteY1" fmla="*/ 1532467 h 1917700"/>
                  <a:gd name="connsiteX2" fmla="*/ 1079500 w 3009900"/>
                  <a:gd name="connsiteY2" fmla="*/ 1917700 h 1917700"/>
                  <a:gd name="connsiteX3" fmla="*/ 3005666 w 3009900"/>
                  <a:gd name="connsiteY3" fmla="*/ 1363134 h 1917700"/>
                  <a:gd name="connsiteX4" fmla="*/ 3009900 w 3009900"/>
                  <a:gd name="connsiteY4" fmla="*/ 0 h 1917700"/>
                  <a:gd name="connsiteX5" fmla="*/ 1066800 w 3009900"/>
                  <a:gd name="connsiteY5" fmla="*/ 321734 h 1917700"/>
                  <a:gd name="connsiteX6" fmla="*/ 0 w 3009900"/>
                  <a:gd name="connsiteY6" fmla="*/ 143934 h 191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9900" h="1917700">
                    <a:moveTo>
                      <a:pt x="0" y="143934"/>
                    </a:moveTo>
                    <a:lnTo>
                      <a:pt x="4233" y="1532467"/>
                    </a:lnTo>
                    <a:lnTo>
                      <a:pt x="1079500" y="1917700"/>
                    </a:lnTo>
                    <a:lnTo>
                      <a:pt x="3005666" y="1363134"/>
                    </a:lnTo>
                    <a:cubicBezTo>
                      <a:pt x="3007077" y="908756"/>
                      <a:pt x="3008489" y="454378"/>
                      <a:pt x="3009900" y="0"/>
                    </a:cubicBezTo>
                    <a:lnTo>
                      <a:pt x="1066800" y="321734"/>
                    </a:lnTo>
                    <a:lnTo>
                      <a:pt x="0" y="143934"/>
                    </a:lnTo>
                    <a:close/>
                  </a:path>
                </a:pathLst>
              </a:custGeom>
              <a:solidFill>
                <a:srgbClr val="CC99FF">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2" name="Frihandsfigur: Form 1">
              <a:extLst>
                <a:ext uri="{FF2B5EF4-FFF2-40B4-BE49-F238E27FC236}">
                  <a16:creationId xmlns:a16="http://schemas.microsoft.com/office/drawing/2014/main" id="{4E29B668-322D-BEF4-6B53-8B0B5BB357F1}"/>
                </a:ext>
              </a:extLst>
            </p:cNvPr>
            <p:cNvSpPr/>
            <p:nvPr/>
          </p:nvSpPr>
          <p:spPr>
            <a:xfrm>
              <a:off x="4622800" y="2273300"/>
              <a:ext cx="3121025" cy="904875"/>
            </a:xfrm>
            <a:custGeom>
              <a:avLst/>
              <a:gdLst>
                <a:gd name="connsiteX0" fmla="*/ 625475 w 3121025"/>
                <a:gd name="connsiteY0" fmla="*/ 219075 h 904875"/>
                <a:gd name="connsiteX1" fmla="*/ 247650 w 3121025"/>
                <a:gd name="connsiteY1" fmla="*/ 596900 h 904875"/>
                <a:gd name="connsiteX2" fmla="*/ 3175 w 3121025"/>
                <a:gd name="connsiteY2" fmla="*/ 654050 h 904875"/>
                <a:gd name="connsiteX3" fmla="*/ 0 w 3121025"/>
                <a:gd name="connsiteY3" fmla="*/ 698500 h 904875"/>
                <a:gd name="connsiteX4" fmla="*/ 1139825 w 3121025"/>
                <a:gd name="connsiteY4" fmla="*/ 904875 h 904875"/>
                <a:gd name="connsiteX5" fmla="*/ 3121025 w 3121025"/>
                <a:gd name="connsiteY5" fmla="*/ 555625 h 904875"/>
                <a:gd name="connsiteX6" fmla="*/ 3117850 w 3121025"/>
                <a:gd name="connsiteY6" fmla="*/ 520700 h 904875"/>
                <a:gd name="connsiteX7" fmla="*/ 2816225 w 3121025"/>
                <a:gd name="connsiteY7" fmla="*/ 482600 h 904875"/>
                <a:gd name="connsiteX8" fmla="*/ 2886075 w 3121025"/>
                <a:gd name="connsiteY8" fmla="*/ 438150 h 904875"/>
                <a:gd name="connsiteX9" fmla="*/ 2419350 w 3121025"/>
                <a:gd name="connsiteY9" fmla="*/ 0 h 904875"/>
                <a:gd name="connsiteX10" fmla="*/ 625475 w 3121025"/>
                <a:gd name="connsiteY10" fmla="*/ 2190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21025" h="904875">
                  <a:moveTo>
                    <a:pt x="625475" y="219075"/>
                  </a:moveTo>
                  <a:lnTo>
                    <a:pt x="247650" y="596900"/>
                  </a:lnTo>
                  <a:lnTo>
                    <a:pt x="3175" y="654050"/>
                  </a:lnTo>
                  <a:lnTo>
                    <a:pt x="0" y="698500"/>
                  </a:lnTo>
                  <a:lnTo>
                    <a:pt x="1139825" y="904875"/>
                  </a:lnTo>
                  <a:lnTo>
                    <a:pt x="3121025" y="555625"/>
                  </a:lnTo>
                  <a:lnTo>
                    <a:pt x="3117850" y="520700"/>
                  </a:lnTo>
                  <a:lnTo>
                    <a:pt x="2816225" y="482600"/>
                  </a:lnTo>
                  <a:lnTo>
                    <a:pt x="2886075" y="438150"/>
                  </a:lnTo>
                  <a:lnTo>
                    <a:pt x="2419350" y="0"/>
                  </a:lnTo>
                  <a:lnTo>
                    <a:pt x="625475" y="219075"/>
                  </a:lnTo>
                  <a:close/>
                </a:path>
              </a:pathLst>
            </a:cu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Frihandsfigur: Form 5">
              <a:extLst>
                <a:ext uri="{FF2B5EF4-FFF2-40B4-BE49-F238E27FC236}">
                  <a16:creationId xmlns:a16="http://schemas.microsoft.com/office/drawing/2014/main" id="{26129C85-09CA-3B12-6D93-D5CC840B5E9B}"/>
                </a:ext>
              </a:extLst>
            </p:cNvPr>
            <p:cNvSpPr/>
            <p:nvPr/>
          </p:nvSpPr>
          <p:spPr>
            <a:xfrm>
              <a:off x="4689475" y="4365625"/>
              <a:ext cx="1060450" cy="1190625"/>
            </a:xfrm>
            <a:custGeom>
              <a:avLst/>
              <a:gdLst>
                <a:gd name="connsiteX0" fmla="*/ 0 w 1060450"/>
                <a:gd name="connsiteY0" fmla="*/ 0 h 1190625"/>
                <a:gd name="connsiteX1" fmla="*/ 9525 w 1060450"/>
                <a:gd name="connsiteY1" fmla="*/ 714375 h 1190625"/>
                <a:gd name="connsiteX2" fmla="*/ 1054100 w 1060450"/>
                <a:gd name="connsiteY2" fmla="*/ 1190625 h 1190625"/>
                <a:gd name="connsiteX3" fmla="*/ 1060450 w 1060450"/>
                <a:gd name="connsiteY3" fmla="*/ 381000 h 1190625"/>
                <a:gd name="connsiteX4" fmla="*/ 0 w 1060450"/>
                <a:gd name="connsiteY4" fmla="*/ 0 h 1190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50" h="1190625">
                  <a:moveTo>
                    <a:pt x="0" y="0"/>
                  </a:moveTo>
                  <a:lnTo>
                    <a:pt x="9525" y="714375"/>
                  </a:lnTo>
                  <a:lnTo>
                    <a:pt x="1054100" y="1190625"/>
                  </a:lnTo>
                  <a:cubicBezTo>
                    <a:pt x="1056217" y="920750"/>
                    <a:pt x="1058333" y="650875"/>
                    <a:pt x="1060450" y="381000"/>
                  </a:cubicBezTo>
                  <a:lnTo>
                    <a:pt x="0" y="0"/>
                  </a:lnTo>
                  <a:close/>
                </a:path>
              </a:pathLst>
            </a:custGeom>
            <a:solidFill>
              <a:schemeClr val="accent6">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Frihandsfigur: Form 9">
              <a:extLst>
                <a:ext uri="{FF2B5EF4-FFF2-40B4-BE49-F238E27FC236}">
                  <a16:creationId xmlns:a16="http://schemas.microsoft.com/office/drawing/2014/main" id="{F947DF47-8B68-DA38-6C5A-3536DA654175}"/>
                </a:ext>
              </a:extLst>
            </p:cNvPr>
            <p:cNvSpPr/>
            <p:nvPr/>
          </p:nvSpPr>
          <p:spPr>
            <a:xfrm>
              <a:off x="5749925" y="4216400"/>
              <a:ext cx="1936750" cy="1346200"/>
            </a:xfrm>
            <a:custGeom>
              <a:avLst/>
              <a:gdLst>
                <a:gd name="connsiteX0" fmla="*/ 0 w 1936750"/>
                <a:gd name="connsiteY0" fmla="*/ 536575 h 1346200"/>
                <a:gd name="connsiteX1" fmla="*/ 6350 w 1936750"/>
                <a:gd name="connsiteY1" fmla="*/ 1346200 h 1346200"/>
                <a:gd name="connsiteX2" fmla="*/ 1936750 w 1936750"/>
                <a:gd name="connsiteY2" fmla="*/ 676275 h 1346200"/>
                <a:gd name="connsiteX3" fmla="*/ 1933575 w 1936750"/>
                <a:gd name="connsiteY3" fmla="*/ 0 h 1346200"/>
                <a:gd name="connsiteX4" fmla="*/ 0 w 1936750"/>
                <a:gd name="connsiteY4" fmla="*/ 536575 h 134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6750" h="1346200">
                  <a:moveTo>
                    <a:pt x="0" y="536575"/>
                  </a:moveTo>
                  <a:cubicBezTo>
                    <a:pt x="2117" y="806450"/>
                    <a:pt x="4233" y="1076325"/>
                    <a:pt x="6350" y="1346200"/>
                  </a:cubicBezTo>
                  <a:lnTo>
                    <a:pt x="1936750" y="676275"/>
                  </a:lnTo>
                  <a:cubicBezTo>
                    <a:pt x="1935692" y="450850"/>
                    <a:pt x="1934633" y="225425"/>
                    <a:pt x="1933575" y="0"/>
                  </a:cubicBezTo>
                  <a:lnTo>
                    <a:pt x="0" y="536575"/>
                  </a:lnTo>
                  <a:close/>
                </a:path>
              </a:pathLst>
            </a:custGeom>
            <a:solidFill>
              <a:schemeClr val="accent5">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27" name="Tabell 26">
            <a:extLst>
              <a:ext uri="{FF2B5EF4-FFF2-40B4-BE49-F238E27FC236}">
                <a16:creationId xmlns:a16="http://schemas.microsoft.com/office/drawing/2014/main" id="{E798AA7B-0B6E-185E-1DAF-94E795EB59CE}"/>
              </a:ext>
            </a:extLst>
          </p:cNvPr>
          <p:cNvGraphicFramePr>
            <a:graphicFrameLocks noGrp="1"/>
          </p:cNvGraphicFramePr>
          <p:nvPr>
            <p:extLst>
              <p:ext uri="{D42A27DB-BD31-4B8C-83A1-F6EECF244321}">
                <p14:modId xmlns:p14="http://schemas.microsoft.com/office/powerpoint/2010/main" val="145798380"/>
              </p:ext>
            </p:extLst>
          </p:nvPr>
        </p:nvGraphicFramePr>
        <p:xfrm>
          <a:off x="5452660" y="4474256"/>
          <a:ext cx="6517200" cy="2239384"/>
        </p:xfrm>
        <a:graphic>
          <a:graphicData uri="http://schemas.openxmlformats.org/drawingml/2006/table">
            <a:tbl>
              <a:tblPr firstRow="1" bandRow="1">
                <a:tableStyleId>{2D5ABB26-0587-4C30-8999-92F81FD0307C}</a:tableStyleId>
              </a:tblPr>
              <a:tblGrid>
                <a:gridCol w="1303440">
                  <a:extLst>
                    <a:ext uri="{9D8B030D-6E8A-4147-A177-3AD203B41FA5}">
                      <a16:colId xmlns:a16="http://schemas.microsoft.com/office/drawing/2014/main" val="3356373009"/>
                    </a:ext>
                  </a:extLst>
                </a:gridCol>
                <a:gridCol w="1303440">
                  <a:extLst>
                    <a:ext uri="{9D8B030D-6E8A-4147-A177-3AD203B41FA5}">
                      <a16:colId xmlns:a16="http://schemas.microsoft.com/office/drawing/2014/main" val="1359066618"/>
                    </a:ext>
                  </a:extLst>
                </a:gridCol>
                <a:gridCol w="1303440">
                  <a:extLst>
                    <a:ext uri="{9D8B030D-6E8A-4147-A177-3AD203B41FA5}">
                      <a16:colId xmlns:a16="http://schemas.microsoft.com/office/drawing/2014/main" val="1197681144"/>
                    </a:ext>
                  </a:extLst>
                </a:gridCol>
                <a:gridCol w="1303440">
                  <a:extLst>
                    <a:ext uri="{9D8B030D-6E8A-4147-A177-3AD203B41FA5}">
                      <a16:colId xmlns:a16="http://schemas.microsoft.com/office/drawing/2014/main" val="766230772"/>
                    </a:ext>
                  </a:extLst>
                </a:gridCol>
                <a:gridCol w="1303440">
                  <a:extLst>
                    <a:ext uri="{9D8B030D-6E8A-4147-A177-3AD203B41FA5}">
                      <a16:colId xmlns:a16="http://schemas.microsoft.com/office/drawing/2014/main" val="2336559667"/>
                    </a:ext>
                  </a:extLst>
                </a:gridCol>
              </a:tblGrid>
              <a:tr h="303493">
                <a:tc gridSpan="5">
                  <a:txBody>
                    <a:bodyPr/>
                    <a:lstStyle/>
                    <a:p>
                      <a:pPr algn="ctr"/>
                      <a:r>
                        <a:rPr lang="sv-SE" sz="1200" b="1"/>
                        <a:t>Resultat på fördelning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sv-SE" sz="12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6900772"/>
                  </a:ext>
                </a:extLst>
              </a:tr>
              <a:tr h="505821">
                <a:tc>
                  <a:txBody>
                    <a:bodyPr/>
                    <a:lstStyle/>
                    <a:p>
                      <a:r>
                        <a:rPr lang="sv-SE" sz="1200" b="1"/>
                        <a:t>Byggnads-funktion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b="1"/>
                        <a:t>Tak</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1200" b="1"/>
                        <a:t>(Ton CO2e)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b="1"/>
                        <a:t>Grund</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1200" b="1"/>
                        <a:t>(Ton CO2e)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b="1"/>
                        <a:t>Egenbelastning</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1200" b="1"/>
                        <a:t>(Ton 2e)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b="1"/>
                        <a:t>Total</a:t>
                      </a:r>
                    </a:p>
                    <a:p>
                      <a:r>
                        <a:rPr lang="sv-SE" sz="1200" b="1"/>
                        <a:t>(Ton CO2e)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2984524"/>
                  </a:ext>
                </a:extLst>
              </a:tr>
              <a:tr h="308083">
                <a:tc>
                  <a:txBody>
                    <a:bodyPr/>
                    <a:lstStyle/>
                    <a:p>
                      <a:r>
                        <a:rPr lang="sv-SE" sz="1200" b="1"/>
                        <a:t>Bostad (3 vån)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b="1"/>
                        <a:t>30 (75%)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7174964"/>
                  </a:ext>
                </a:extLst>
              </a:tr>
              <a:tr h="308083">
                <a:tc>
                  <a:txBody>
                    <a:bodyPr/>
                    <a:lstStyle/>
                    <a:p>
                      <a:r>
                        <a:rPr lang="sv-SE" sz="1200" b="1"/>
                        <a:t>Kontor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b="1"/>
                        <a:t>6 (15%)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8006573"/>
                  </a:ext>
                </a:extLst>
              </a:tr>
              <a:tr h="308083">
                <a:tc>
                  <a:txBody>
                    <a:bodyPr/>
                    <a:lstStyle/>
                    <a:p>
                      <a:r>
                        <a:rPr lang="sv-SE" sz="1200" b="1"/>
                        <a:t>Handel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b="1"/>
                        <a:t>4 (10%)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4776811"/>
                  </a:ext>
                </a:extLst>
              </a:tr>
              <a:tr h="505821">
                <a:tc>
                  <a:txBody>
                    <a:bodyPr/>
                    <a:lstStyle/>
                    <a:p>
                      <a:r>
                        <a:rPr lang="sv-SE" sz="1200" b="1"/>
                        <a:t>Total summa: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b="1"/>
                        <a:t>40 Ton CO2e (100%)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endParaRPr lang="sv-SE" sz="1200"/>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sv-SE"/>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sv-SE"/>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5361753"/>
                  </a:ext>
                </a:extLst>
              </a:tr>
            </a:tbl>
          </a:graphicData>
        </a:graphic>
      </p:graphicFrame>
      <p:sp>
        <p:nvSpPr>
          <p:cNvPr id="29" name="textruta 28">
            <a:extLst>
              <a:ext uri="{FF2B5EF4-FFF2-40B4-BE49-F238E27FC236}">
                <a16:creationId xmlns:a16="http://schemas.microsoft.com/office/drawing/2014/main" id="{B4FCD052-8718-2010-87C2-21B5AD66B678}"/>
              </a:ext>
            </a:extLst>
          </p:cNvPr>
          <p:cNvSpPr txBox="1"/>
          <p:nvPr/>
        </p:nvSpPr>
        <p:spPr>
          <a:xfrm>
            <a:off x="5452660" y="2843212"/>
            <a:ext cx="6115693" cy="738664"/>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sv-SE" sz="1400"/>
              <a:t>Total yta: 4 våningar</a:t>
            </a:r>
          </a:p>
          <a:p>
            <a:pPr marL="285750" indent="-285750">
              <a:buFont typeface="Arial" panose="020B0604020202020204" pitchFamily="34" charset="0"/>
              <a:buChar char="•"/>
            </a:pPr>
            <a:r>
              <a:rPr lang="sv-SE" sz="1400"/>
              <a:t>3 våningar bostäder: 75% av total yta</a:t>
            </a:r>
          </a:p>
          <a:p>
            <a:pPr marL="285750" indent="-285750">
              <a:buFont typeface="Arial" panose="020B0604020202020204" pitchFamily="34" charset="0"/>
              <a:buChar char="•"/>
            </a:pPr>
            <a:r>
              <a:rPr lang="sv-SE" sz="1400"/>
              <a:t>Bottenvåning (kontor/handel): 25% av total yta</a:t>
            </a:r>
          </a:p>
        </p:txBody>
      </p:sp>
      <p:sp>
        <p:nvSpPr>
          <p:cNvPr id="30" name="textruta 29">
            <a:extLst>
              <a:ext uri="{FF2B5EF4-FFF2-40B4-BE49-F238E27FC236}">
                <a16:creationId xmlns:a16="http://schemas.microsoft.com/office/drawing/2014/main" id="{D5FD7617-26D6-947C-32B1-F269BB632021}"/>
              </a:ext>
            </a:extLst>
          </p:cNvPr>
          <p:cNvSpPr txBox="1"/>
          <p:nvPr/>
        </p:nvSpPr>
        <p:spPr>
          <a:xfrm>
            <a:off x="5452660" y="3582670"/>
            <a:ext cx="6115693" cy="738664"/>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sv-SE" sz="1400"/>
              <a:t>Bottenvåningens fördelning: </a:t>
            </a:r>
          </a:p>
          <a:p>
            <a:pPr marL="285750" indent="-285750">
              <a:buFont typeface="Arial" panose="020B0604020202020204" pitchFamily="34" charset="0"/>
              <a:buChar char="•"/>
            </a:pPr>
            <a:r>
              <a:rPr lang="sv-SE" sz="1400"/>
              <a:t>Kontor: 60% av bottenvåningens yta → 15% av total yta</a:t>
            </a:r>
          </a:p>
          <a:p>
            <a:pPr marL="285750" indent="-285750">
              <a:buFont typeface="Arial" panose="020B0604020202020204" pitchFamily="34" charset="0"/>
              <a:buChar char="•"/>
            </a:pPr>
            <a:r>
              <a:rPr lang="sv-SE" sz="1400"/>
              <a:t>Handel: 40% av bottenvåningens yta → 10% av total yta</a:t>
            </a:r>
          </a:p>
        </p:txBody>
      </p:sp>
      <p:sp>
        <p:nvSpPr>
          <p:cNvPr id="32" name="textruta 31">
            <a:extLst>
              <a:ext uri="{FF2B5EF4-FFF2-40B4-BE49-F238E27FC236}">
                <a16:creationId xmlns:a16="http://schemas.microsoft.com/office/drawing/2014/main" id="{242170F2-931B-C3CE-12A7-CB930E2DEFB6}"/>
              </a:ext>
            </a:extLst>
          </p:cNvPr>
          <p:cNvSpPr txBox="1"/>
          <p:nvPr/>
        </p:nvSpPr>
        <p:spPr>
          <a:xfrm>
            <a:off x="222140" y="5505591"/>
            <a:ext cx="4973444" cy="95410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buSzPts val="1000"/>
              <a:tabLst>
                <a:tab pos="228600" algn="l"/>
              </a:tabLst>
            </a:pPr>
            <a:r>
              <a:rPr lang="sv-SE" sz="1400">
                <a:effectLst/>
                <a:ea typeface="Times New Roman" panose="02020603050405020304" pitchFamily="18" charset="0"/>
                <a:cs typeface="Aptos" panose="020B0004020202020204" pitchFamily="34" charset="0"/>
              </a:rPr>
              <a:t>Byggdel 8: Samma princip som för BD 2-7, </a:t>
            </a:r>
            <a:r>
              <a:rPr lang="sv-SE" sz="1400">
                <a:ea typeface="Times New Roman" panose="02020603050405020304" pitchFamily="18" charset="0"/>
                <a:cs typeface="Aptos" panose="020B0004020202020204" pitchFamily="34" charset="0"/>
              </a:rPr>
              <a:t>f</a:t>
            </a:r>
            <a:r>
              <a:rPr lang="sv-SE" sz="1400">
                <a:effectLst/>
                <a:ea typeface="Times New Roman" panose="02020603050405020304" pitchFamily="18" charset="0"/>
                <a:cs typeface="Aptos" panose="020B0004020202020204" pitchFamily="34" charset="0"/>
              </a:rPr>
              <a:t>ördela installationer utifrån dimensionering, luftflöde eller effekt. Specialsystem (t.ex. kyla till serverrum) tilldelas 100 % aktuell funktion </a:t>
            </a:r>
            <a:r>
              <a:rPr lang="sv-SE" sz="1400"/>
              <a:t>eller 50/50 vid likvärdiga funktioner.</a:t>
            </a:r>
            <a:endParaRPr lang="sv-SE" sz="1400">
              <a:effectLst/>
              <a:ea typeface="DengXian" panose="02010600030101010101" pitchFamily="2" charset="-122"/>
              <a:cs typeface="Aptos" panose="020B0004020202020204" pitchFamily="34" charset="0"/>
            </a:endParaRPr>
          </a:p>
        </p:txBody>
      </p:sp>
      <p:sp>
        <p:nvSpPr>
          <p:cNvPr id="5" name="Rubrik 7">
            <a:extLst>
              <a:ext uri="{FF2B5EF4-FFF2-40B4-BE49-F238E27FC236}">
                <a16:creationId xmlns:a16="http://schemas.microsoft.com/office/drawing/2014/main" id="{B4021DF2-8F30-7A52-DE27-094CD81F565C}"/>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a:defRPr/>
            </a:pPr>
            <a:r>
              <a:rPr lang="sv-SE"/>
              <a:t>Exempel byggnad 3: Flerbostadshus med kontor och/eller handel</a:t>
            </a:r>
          </a:p>
        </p:txBody>
      </p:sp>
    </p:spTree>
    <p:extLst>
      <p:ext uri="{BB962C8B-B14F-4D97-AF65-F5344CB8AC3E}">
        <p14:creationId xmlns:p14="http://schemas.microsoft.com/office/powerpoint/2010/main" val="14987607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B823A-8CD4-7D8C-B786-3A71FAB5320F}"/>
            </a:ext>
          </a:extLst>
        </p:cNvPr>
        <p:cNvGrpSpPr/>
        <p:nvPr/>
      </p:nvGrpSpPr>
      <p:grpSpPr>
        <a:xfrm>
          <a:off x="0" y="0"/>
          <a:ext cx="0" cy="0"/>
          <a:chOff x="0" y="0"/>
          <a:chExt cx="0" cy="0"/>
        </a:xfrm>
      </p:grpSpPr>
      <p:sp>
        <p:nvSpPr>
          <p:cNvPr id="10" name="textruta 9">
            <a:extLst>
              <a:ext uri="{FF2B5EF4-FFF2-40B4-BE49-F238E27FC236}">
                <a16:creationId xmlns:a16="http://schemas.microsoft.com/office/drawing/2014/main" id="{84D6EC0A-DA14-7BC5-154B-0E5B68C1C8ED}"/>
              </a:ext>
            </a:extLst>
          </p:cNvPr>
          <p:cNvSpPr txBox="1"/>
          <p:nvPr/>
        </p:nvSpPr>
        <p:spPr>
          <a:xfrm>
            <a:off x="10906126" y="101202"/>
            <a:ext cx="204341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ktangel 10">
            <a:extLst>
              <a:ext uri="{FF2B5EF4-FFF2-40B4-BE49-F238E27FC236}">
                <a16:creationId xmlns:a16="http://schemas.microsoft.com/office/drawing/2014/main" id="{DBA6308F-76E4-8BED-7E46-90CC2C9B1B54}"/>
              </a:ext>
            </a:extLst>
          </p:cNvPr>
          <p:cNvSpPr/>
          <p:nvPr/>
        </p:nvSpPr>
        <p:spPr>
          <a:xfrm>
            <a:off x="10701636" y="200010"/>
            <a:ext cx="204490"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pic>
        <p:nvPicPr>
          <p:cNvPr id="15" name="Bildobjekt 14">
            <a:extLst>
              <a:ext uri="{FF2B5EF4-FFF2-40B4-BE49-F238E27FC236}">
                <a16:creationId xmlns:a16="http://schemas.microsoft.com/office/drawing/2014/main" id="{D77F6217-692B-6483-0183-6AC94558CA19}"/>
              </a:ext>
            </a:extLst>
          </p:cNvPr>
          <p:cNvPicPr>
            <a:picLocks noChangeAspect="1"/>
          </p:cNvPicPr>
          <p:nvPr/>
        </p:nvPicPr>
        <p:blipFill>
          <a:blip r:embed="rId2"/>
          <a:stretch>
            <a:fillRect/>
          </a:stretch>
        </p:blipFill>
        <p:spPr>
          <a:xfrm>
            <a:off x="1359198" y="439848"/>
            <a:ext cx="5025085" cy="5428004"/>
          </a:xfrm>
          <a:prstGeom prst="rect">
            <a:avLst/>
          </a:prstGeom>
        </p:spPr>
      </p:pic>
      <p:grpSp>
        <p:nvGrpSpPr>
          <p:cNvPr id="3" name="Grupp 2">
            <a:extLst>
              <a:ext uri="{FF2B5EF4-FFF2-40B4-BE49-F238E27FC236}">
                <a16:creationId xmlns:a16="http://schemas.microsoft.com/office/drawing/2014/main" id="{D651BE81-BEC5-9018-D94A-F7F58D8DE8F1}"/>
              </a:ext>
            </a:extLst>
          </p:cNvPr>
          <p:cNvGrpSpPr/>
          <p:nvPr/>
        </p:nvGrpSpPr>
        <p:grpSpPr>
          <a:xfrm>
            <a:off x="6956351" y="439847"/>
            <a:ext cx="3647589" cy="5458873"/>
            <a:chOff x="6832604" y="182562"/>
            <a:chExt cx="3647589" cy="5458873"/>
          </a:xfrm>
        </p:grpSpPr>
        <p:pic>
          <p:nvPicPr>
            <p:cNvPr id="17" name="Bildobjekt 16">
              <a:extLst>
                <a:ext uri="{FF2B5EF4-FFF2-40B4-BE49-F238E27FC236}">
                  <a16:creationId xmlns:a16="http://schemas.microsoft.com/office/drawing/2014/main" id="{77C93339-C178-9972-D765-5F4F1863DB22}"/>
                </a:ext>
              </a:extLst>
            </p:cNvPr>
            <p:cNvPicPr>
              <a:picLocks noChangeAspect="1"/>
            </p:cNvPicPr>
            <p:nvPr/>
          </p:nvPicPr>
          <p:blipFill>
            <a:blip r:embed="rId3"/>
            <a:stretch>
              <a:fillRect/>
            </a:stretch>
          </p:blipFill>
          <p:spPr>
            <a:xfrm>
              <a:off x="6848480" y="182562"/>
              <a:ext cx="3631713" cy="4281288"/>
            </a:xfrm>
            <a:prstGeom prst="rect">
              <a:avLst/>
            </a:prstGeom>
          </p:spPr>
        </p:pic>
        <p:pic>
          <p:nvPicPr>
            <p:cNvPr id="19" name="Bildobjekt 18">
              <a:extLst>
                <a:ext uri="{FF2B5EF4-FFF2-40B4-BE49-F238E27FC236}">
                  <a16:creationId xmlns:a16="http://schemas.microsoft.com/office/drawing/2014/main" id="{7820623C-C60C-2501-8DDA-10D32E161BC7}"/>
                </a:ext>
              </a:extLst>
            </p:cNvPr>
            <p:cNvPicPr>
              <a:picLocks noChangeAspect="1"/>
            </p:cNvPicPr>
            <p:nvPr/>
          </p:nvPicPr>
          <p:blipFill>
            <a:blip r:embed="rId4"/>
            <a:stretch>
              <a:fillRect/>
            </a:stretch>
          </p:blipFill>
          <p:spPr>
            <a:xfrm>
              <a:off x="6832604" y="4463850"/>
              <a:ext cx="3631713" cy="1177585"/>
            </a:xfrm>
            <a:prstGeom prst="rect">
              <a:avLst/>
            </a:prstGeom>
          </p:spPr>
        </p:pic>
      </p:grpSp>
      <p:sp>
        <p:nvSpPr>
          <p:cNvPr id="2" name="Vänster klammerparentes 1">
            <a:extLst>
              <a:ext uri="{FF2B5EF4-FFF2-40B4-BE49-F238E27FC236}">
                <a16:creationId xmlns:a16="http://schemas.microsoft.com/office/drawing/2014/main" id="{506124F8-A1B8-F919-2708-DF22AB15D25D}"/>
              </a:ext>
            </a:extLst>
          </p:cNvPr>
          <p:cNvSpPr/>
          <p:nvPr/>
        </p:nvSpPr>
        <p:spPr>
          <a:xfrm>
            <a:off x="901755" y="998588"/>
            <a:ext cx="286477" cy="4690689"/>
          </a:xfrm>
          <a:prstGeom prst="leftBrace">
            <a:avLst>
              <a:gd name="adj1" fmla="val 8333"/>
              <a:gd name="adj2" fmla="val 50203"/>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Vänster klammerparentes 4">
            <a:extLst>
              <a:ext uri="{FF2B5EF4-FFF2-40B4-BE49-F238E27FC236}">
                <a16:creationId xmlns:a16="http://schemas.microsoft.com/office/drawing/2014/main" id="{405881AF-6D2F-D92D-EF3C-502AC09BDF4C}"/>
              </a:ext>
            </a:extLst>
          </p:cNvPr>
          <p:cNvSpPr/>
          <p:nvPr/>
        </p:nvSpPr>
        <p:spPr>
          <a:xfrm>
            <a:off x="6647181" y="439848"/>
            <a:ext cx="228399" cy="5458873"/>
          </a:xfrm>
          <a:prstGeom prst="lef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ubrik 7">
            <a:extLst>
              <a:ext uri="{FF2B5EF4-FFF2-40B4-BE49-F238E27FC236}">
                <a16:creationId xmlns:a16="http://schemas.microsoft.com/office/drawing/2014/main" id="{F7A21405-1A3C-EBD5-1262-58FF35EAD340}"/>
              </a:ext>
            </a:extLst>
          </p:cNvPr>
          <p:cNvSpPr txBox="1">
            <a:spLocks/>
          </p:cNvSpPr>
          <p:nvPr/>
        </p:nvSpPr>
        <p:spPr>
          <a:xfrm rot="16200000">
            <a:off x="-1980522" y="2758026"/>
            <a:ext cx="4906988" cy="699466"/>
          </a:xfrm>
          <a:prstGeom prst="rect">
            <a:avLst/>
          </a:prstGeom>
        </p:spPr>
        <p:txBody>
          <a:bodyPr vert="horz" lIns="91440" tIns="45720" rIns="91440" bIns="45720" rtlCol="0" anchor="ctr">
            <a:normAutofit lnSpcReduction="10000"/>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a:defRPr/>
            </a:pPr>
            <a:r>
              <a:rPr lang="sv-SE"/>
              <a:t>Särberäkna ett anläggningsprojekt                                                                utifrån SBEF och aktivitet</a:t>
            </a:r>
          </a:p>
        </p:txBody>
      </p:sp>
      <p:graphicFrame>
        <p:nvGraphicFramePr>
          <p:cNvPr id="4" name="Tabell 3">
            <a:extLst>
              <a:ext uri="{FF2B5EF4-FFF2-40B4-BE49-F238E27FC236}">
                <a16:creationId xmlns:a16="http://schemas.microsoft.com/office/drawing/2014/main" id="{D49603FC-7BAD-FEAE-F7CD-F0B7653628D2}"/>
              </a:ext>
            </a:extLst>
          </p:cNvPr>
          <p:cNvGraphicFramePr>
            <a:graphicFrameLocks noGrp="1"/>
          </p:cNvGraphicFramePr>
          <p:nvPr>
            <p:extLst>
              <p:ext uri="{D42A27DB-BD31-4B8C-83A1-F6EECF244321}">
                <p14:modId xmlns:p14="http://schemas.microsoft.com/office/powerpoint/2010/main" val="3007189474"/>
              </p:ext>
            </p:extLst>
          </p:nvPr>
        </p:nvGraphicFramePr>
        <p:xfrm>
          <a:off x="0" y="6033600"/>
          <a:ext cx="12192000" cy="8244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67200">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Under byggnad, trädgård, trottoar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grpSp>
        <p:nvGrpSpPr>
          <p:cNvPr id="7" name="Grupp 6">
            <a:extLst>
              <a:ext uri="{FF2B5EF4-FFF2-40B4-BE49-F238E27FC236}">
                <a16:creationId xmlns:a16="http://schemas.microsoft.com/office/drawing/2014/main" id="{BE47252B-B5F8-CF16-11FC-09630B02EDDB}"/>
              </a:ext>
            </a:extLst>
          </p:cNvPr>
          <p:cNvGrpSpPr/>
          <p:nvPr/>
        </p:nvGrpSpPr>
        <p:grpSpPr>
          <a:xfrm>
            <a:off x="7560937" y="424413"/>
            <a:ext cx="3647589" cy="5458873"/>
            <a:chOff x="6832604" y="182562"/>
            <a:chExt cx="3647589" cy="5458873"/>
          </a:xfrm>
        </p:grpSpPr>
        <p:pic>
          <p:nvPicPr>
            <p:cNvPr id="8" name="Bildobjekt 7">
              <a:extLst>
                <a:ext uri="{FF2B5EF4-FFF2-40B4-BE49-F238E27FC236}">
                  <a16:creationId xmlns:a16="http://schemas.microsoft.com/office/drawing/2014/main" id="{4E199A02-1F68-19ED-BD72-557F02F579EE}"/>
                </a:ext>
              </a:extLst>
            </p:cNvPr>
            <p:cNvPicPr>
              <a:picLocks noChangeAspect="1"/>
            </p:cNvPicPr>
            <p:nvPr/>
          </p:nvPicPr>
          <p:blipFill>
            <a:blip r:embed="rId3"/>
            <a:stretch>
              <a:fillRect/>
            </a:stretch>
          </p:blipFill>
          <p:spPr>
            <a:xfrm>
              <a:off x="6848480" y="182562"/>
              <a:ext cx="3631713" cy="4281288"/>
            </a:xfrm>
            <a:prstGeom prst="rect">
              <a:avLst/>
            </a:prstGeom>
          </p:spPr>
        </p:pic>
        <p:pic>
          <p:nvPicPr>
            <p:cNvPr id="9" name="Bildobjekt 8">
              <a:extLst>
                <a:ext uri="{FF2B5EF4-FFF2-40B4-BE49-F238E27FC236}">
                  <a16:creationId xmlns:a16="http://schemas.microsoft.com/office/drawing/2014/main" id="{6806258D-B873-7520-59ED-43810DC33090}"/>
                </a:ext>
              </a:extLst>
            </p:cNvPr>
            <p:cNvPicPr>
              <a:picLocks noChangeAspect="1"/>
            </p:cNvPicPr>
            <p:nvPr/>
          </p:nvPicPr>
          <p:blipFill>
            <a:blip r:embed="rId4"/>
            <a:stretch>
              <a:fillRect/>
            </a:stretch>
          </p:blipFill>
          <p:spPr>
            <a:xfrm>
              <a:off x="6832604" y="4463850"/>
              <a:ext cx="3631713" cy="1177585"/>
            </a:xfrm>
            <a:prstGeom prst="rect">
              <a:avLst/>
            </a:prstGeom>
          </p:spPr>
        </p:pic>
      </p:grpSp>
    </p:spTree>
    <p:extLst>
      <p:ext uri="{BB962C8B-B14F-4D97-AF65-F5344CB8AC3E}">
        <p14:creationId xmlns:p14="http://schemas.microsoft.com/office/powerpoint/2010/main" val="4557693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AAF04-4FFC-933F-C22A-D069B74B7646}"/>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0002B8A6-1609-ADC2-3AB0-4E64BD437CFF}"/>
              </a:ext>
            </a:extLst>
          </p:cNvPr>
          <p:cNvSpPr>
            <a:spLocks noGrp="1"/>
          </p:cNvSpPr>
          <p:nvPr>
            <p:ph type="subTitle" idx="1"/>
          </p:nvPr>
        </p:nvSpPr>
        <p:spPr>
          <a:xfrm>
            <a:off x="527381" y="917383"/>
            <a:ext cx="10198555" cy="5445317"/>
          </a:xfrm>
        </p:spPr>
        <p:txBody>
          <a:bodyPr>
            <a:noAutofit/>
          </a:bodyPr>
          <a:lstStyle/>
          <a:p>
            <a:pPr lvl="0" defTabSz="914400" eaLnBrk="0" fontAlgn="base" hangingPunct="0">
              <a:spcBef>
                <a:spcPct val="0"/>
              </a:spcBef>
              <a:spcAft>
                <a:spcPct val="0"/>
              </a:spcAft>
            </a:pPr>
            <a:r>
              <a:rPr lang="sv-SE" altLang="sv-SE" sz="1400" b="1">
                <a:solidFill>
                  <a:schemeClr val="tx1"/>
                </a:solidFill>
                <a:latin typeface="+mn-lt"/>
              </a:rPr>
              <a:t>Utmaningen:</a:t>
            </a:r>
            <a:r>
              <a:rPr lang="sv-SE" altLang="sv-SE" sz="1400">
                <a:solidFill>
                  <a:schemeClr val="tx1"/>
                </a:solidFill>
                <a:latin typeface="+mn-lt"/>
              </a:rPr>
              <a:t> En ROT-åtgärd är ofta begränsad till delar av byggnaden (lokaler, installationer, ytskikt). Att enbart redovisa klimatpåverkan per BTA för hela byggnaden blir missvisande.</a:t>
            </a:r>
          </a:p>
          <a:p>
            <a:pPr lvl="0" defTabSz="914400" eaLnBrk="0" fontAlgn="base" hangingPunct="0">
              <a:spcBef>
                <a:spcPct val="0"/>
              </a:spcBef>
              <a:spcAft>
                <a:spcPct val="0"/>
              </a:spcAft>
            </a:pPr>
            <a:endParaRPr lang="sv-SE" altLang="sv-SE" sz="1400">
              <a:solidFill>
                <a:schemeClr val="tx1"/>
              </a:solidFill>
              <a:latin typeface="+mn-lt"/>
            </a:endParaRPr>
          </a:p>
          <a:p>
            <a:pPr lvl="0" defTabSz="914400" eaLnBrk="0" fontAlgn="base" hangingPunct="0">
              <a:spcBef>
                <a:spcPct val="0"/>
              </a:spcBef>
              <a:spcAft>
                <a:spcPct val="0"/>
              </a:spcAft>
            </a:pPr>
            <a:r>
              <a:rPr lang="sv-SE" altLang="sv-SE" sz="1400" b="1">
                <a:solidFill>
                  <a:schemeClr val="tx1"/>
                </a:solidFill>
                <a:latin typeface="+mn-lt"/>
              </a:rPr>
              <a:t>Lösningen:</a:t>
            </a:r>
            <a:r>
              <a:rPr lang="sv-SE" altLang="sv-SE" sz="1400">
                <a:solidFill>
                  <a:schemeClr val="tx1"/>
                </a:solidFill>
                <a:latin typeface="+mn-lt"/>
              </a:rPr>
              <a:t> Särberäkning/särredovisning av åtgärder per </a:t>
            </a:r>
            <a:r>
              <a:rPr lang="sv-SE" altLang="sv-SE" sz="1400" b="1">
                <a:solidFill>
                  <a:schemeClr val="tx1"/>
                </a:solidFill>
                <a:latin typeface="+mn-lt"/>
              </a:rPr>
              <a:t>funktion eller utrymme</a:t>
            </a:r>
            <a:r>
              <a:rPr lang="sv-SE" altLang="sv-SE" sz="1400">
                <a:solidFill>
                  <a:schemeClr val="tx1"/>
                </a:solidFill>
                <a:latin typeface="+mn-lt"/>
              </a:rPr>
              <a:t> → gör det möjligt att jämföra mot relevanta referensvärden. Möjligt arbetssätt:</a:t>
            </a:r>
          </a:p>
          <a:p>
            <a:pPr marL="358775" indent="-358775">
              <a:buFont typeface="Arial" panose="020B0604020202020204" pitchFamily="34" charset="0"/>
              <a:buChar char="•"/>
            </a:pPr>
            <a:r>
              <a:rPr lang="sv-SE" sz="1400" b="1">
                <a:latin typeface="+mn-lt"/>
              </a:rPr>
              <a:t>Definiera beräkningsobjektet. </a:t>
            </a:r>
            <a:r>
              <a:rPr lang="sv-SE" sz="1400">
                <a:latin typeface="+mn-lt"/>
              </a:rPr>
              <a:t>Dela upp projektet i </a:t>
            </a:r>
            <a:r>
              <a:rPr lang="sv-SE" sz="1400" b="1">
                <a:latin typeface="+mn-lt"/>
              </a:rPr>
              <a:t>funktionella utrymmen</a:t>
            </a:r>
            <a:r>
              <a:rPr lang="sv-SE" sz="1400">
                <a:latin typeface="+mn-lt"/>
              </a:rPr>
              <a:t> (exempel kontorsyta, konferensrum, pentry, WC, korridor). Beskriv vad som </a:t>
            </a:r>
            <a:r>
              <a:rPr lang="sv-SE" sz="1400" b="1">
                <a:latin typeface="+mn-lt"/>
              </a:rPr>
              <a:t>ingår i åtgärden</a:t>
            </a:r>
            <a:r>
              <a:rPr lang="sv-SE" sz="1400">
                <a:latin typeface="+mn-lt"/>
              </a:rPr>
              <a:t>: ytskikt, installationer, fast inredning etc.</a:t>
            </a:r>
          </a:p>
          <a:p>
            <a:pPr marL="358775" indent="-358775">
              <a:buFont typeface="Arial" panose="020B0604020202020204" pitchFamily="34" charset="0"/>
              <a:buChar char="•"/>
            </a:pPr>
            <a:r>
              <a:rPr lang="sv-SE" sz="1400" b="1">
                <a:latin typeface="+mn-lt"/>
              </a:rPr>
              <a:t>Fastställ systemgräns för varje utrymme. </a:t>
            </a:r>
            <a:r>
              <a:rPr lang="sv-SE" sz="1400">
                <a:latin typeface="+mn-lt"/>
              </a:rPr>
              <a:t>Byggdelar (SBEF eller motsvarande): väggar, golv, tak, installationer. Livscykelskeden: vanligtvis A1–A3 (materialtillverkning), A4 (transporter), A5 (byggplats), ibland B4 (utbyteskomponenter). Exempel: Hyresgästanpassning WC → innefattar kakel, sanitetsporslin, VVS-installationer, målning.</a:t>
            </a:r>
          </a:p>
          <a:p>
            <a:pPr marL="358775" indent="-358775">
              <a:buFont typeface="Arial" panose="020B0604020202020204" pitchFamily="34" charset="0"/>
              <a:buChar char="•"/>
            </a:pPr>
            <a:r>
              <a:rPr lang="sv-SE" sz="1400" b="1">
                <a:latin typeface="+mn-lt"/>
              </a:rPr>
              <a:t>Beräkna klimatpåverkan per utrymme. </a:t>
            </a:r>
            <a:r>
              <a:rPr lang="sv-SE" sz="1400">
                <a:latin typeface="+mn-lt"/>
              </a:rPr>
              <a:t>Mät upp ytor (m² per funktion). Koppla relevanta byggdelar/material via klimatdatabas/EPD. Summera klimatpåverkan för respektive funktion (</a:t>
            </a:r>
            <a:r>
              <a:rPr lang="sv-SE" sz="1400" err="1">
                <a:latin typeface="+mn-lt"/>
              </a:rPr>
              <a:t>CO₂e</a:t>
            </a:r>
            <a:r>
              <a:rPr lang="sv-SE" sz="1400">
                <a:latin typeface="+mn-lt"/>
              </a:rPr>
              <a:t>).</a:t>
            </a:r>
          </a:p>
          <a:p>
            <a:pPr marL="358775" indent="-358775">
              <a:buFont typeface="Arial" panose="020B0604020202020204" pitchFamily="34" charset="0"/>
              <a:buChar char="•"/>
            </a:pPr>
            <a:r>
              <a:rPr lang="sv-SE" sz="1400" b="1">
                <a:latin typeface="+mn-lt"/>
              </a:rPr>
              <a:t>Normalisera mot funktionell enhet. </a:t>
            </a:r>
            <a:r>
              <a:rPr lang="sv-SE" sz="1400">
                <a:latin typeface="+mn-lt"/>
              </a:rPr>
              <a:t>Detta gör att resultaten blir jämförbara både internt och mot framtida referensvärden. </a:t>
            </a:r>
            <a:r>
              <a:rPr lang="sv-SE" sz="1400" b="1">
                <a:latin typeface="+mn-lt"/>
              </a:rPr>
              <a:t>Exempel enheter: </a:t>
            </a:r>
            <a:r>
              <a:rPr lang="sv-SE" sz="1400">
                <a:latin typeface="+mn-lt"/>
              </a:rPr>
              <a:t>Pentry → kg </a:t>
            </a:r>
            <a:r>
              <a:rPr lang="sv-SE" sz="1400" err="1">
                <a:latin typeface="+mn-lt"/>
              </a:rPr>
              <a:t>CO₂e</a:t>
            </a:r>
            <a:r>
              <a:rPr lang="sv-SE" sz="1400">
                <a:latin typeface="+mn-lt"/>
              </a:rPr>
              <a:t> per pentry; WC → kg </a:t>
            </a:r>
            <a:r>
              <a:rPr lang="sv-SE" sz="1400" err="1">
                <a:latin typeface="+mn-lt"/>
              </a:rPr>
              <a:t>CO₂e</a:t>
            </a:r>
            <a:r>
              <a:rPr lang="sv-SE" sz="1400">
                <a:latin typeface="+mn-lt"/>
              </a:rPr>
              <a:t> per WC; Korridor → kg </a:t>
            </a:r>
            <a:r>
              <a:rPr lang="sv-SE" sz="1400" err="1">
                <a:latin typeface="+mn-lt"/>
              </a:rPr>
              <a:t>CO₂e</a:t>
            </a:r>
            <a:r>
              <a:rPr lang="sv-SE" sz="1400">
                <a:latin typeface="+mn-lt"/>
              </a:rPr>
              <a:t> per m² korridor; Kontor/konferens → kg </a:t>
            </a:r>
            <a:r>
              <a:rPr lang="sv-SE" sz="1400" err="1">
                <a:latin typeface="+mn-lt"/>
              </a:rPr>
              <a:t>CO₂e</a:t>
            </a:r>
            <a:r>
              <a:rPr lang="sv-SE" sz="1400">
                <a:latin typeface="+mn-lt"/>
              </a:rPr>
              <a:t> per m² golvyta.</a:t>
            </a:r>
          </a:p>
          <a:p>
            <a:pPr marL="358775" indent="-358775">
              <a:buFont typeface="Arial" panose="020B0604020202020204" pitchFamily="34" charset="0"/>
              <a:buChar char="•"/>
            </a:pPr>
            <a:r>
              <a:rPr lang="sv-SE" sz="1400" b="1">
                <a:latin typeface="+mn-lt"/>
              </a:rPr>
              <a:t>Särredovisa i klimatredovisning: </a:t>
            </a:r>
            <a:r>
              <a:rPr lang="sv-SE" sz="1400">
                <a:latin typeface="+mn-lt"/>
              </a:rPr>
              <a:t>Skapa en tabell där varje funktion/utrymme listas med: yta eller antal; total klimatpåverkan; klimatpåverkan per funktionell enhet. Summera därefter till projektets totala klimatpåverkan.</a:t>
            </a:r>
          </a:p>
          <a:p>
            <a:pPr marL="358775" indent="-358775">
              <a:buFont typeface="Arial" panose="020B0604020202020204" pitchFamily="34" charset="0"/>
              <a:buChar char="•"/>
            </a:pPr>
            <a:r>
              <a:rPr lang="sv-SE" sz="1400" b="1">
                <a:latin typeface="+mn-lt"/>
              </a:rPr>
              <a:t>Använd referensvärden. </a:t>
            </a:r>
            <a:r>
              <a:rPr lang="sv-SE" sz="1400">
                <a:latin typeface="+mn-lt"/>
              </a:rPr>
              <a:t>Jämför klimatpåverkan per funktion mot egna eller branschgemensamma </a:t>
            </a:r>
            <a:r>
              <a:rPr lang="sv-SE" sz="1400" b="1">
                <a:latin typeface="+mn-lt"/>
              </a:rPr>
              <a:t>referensvärden. </a:t>
            </a:r>
            <a:r>
              <a:rPr lang="sv-SE" sz="1400">
                <a:latin typeface="+mn-lt"/>
              </a:rPr>
              <a:t>Exempel: WC = 1,5 ton </a:t>
            </a:r>
            <a:r>
              <a:rPr lang="sv-SE" sz="1400" err="1">
                <a:latin typeface="+mn-lt"/>
              </a:rPr>
              <a:t>CO₂e</a:t>
            </a:r>
            <a:r>
              <a:rPr lang="sv-SE" sz="1400">
                <a:latin typeface="+mn-lt"/>
              </a:rPr>
              <a:t>/styck, pentry = 2,0 ton </a:t>
            </a:r>
            <a:r>
              <a:rPr lang="sv-SE" sz="1400" err="1">
                <a:latin typeface="+mn-lt"/>
              </a:rPr>
              <a:t>CO₂e</a:t>
            </a:r>
            <a:r>
              <a:rPr lang="sv-SE" sz="1400">
                <a:latin typeface="+mn-lt"/>
              </a:rPr>
              <a:t>/styck, kontor = 80 kg </a:t>
            </a:r>
            <a:r>
              <a:rPr lang="sv-SE" sz="1400" err="1">
                <a:latin typeface="+mn-lt"/>
              </a:rPr>
              <a:t>CO₂e</a:t>
            </a:r>
            <a:r>
              <a:rPr lang="sv-SE" sz="1400">
                <a:latin typeface="+mn-lt"/>
              </a:rPr>
              <a:t>/m². Identifiera vilka funktioner som ligger högt/lågt och där klimatförbättringsåtgärder är mest effektiva.</a:t>
            </a:r>
          </a:p>
          <a:p>
            <a:pPr marL="358775" indent="-358775">
              <a:buFont typeface="Arial" panose="020B0604020202020204" pitchFamily="34" charset="0"/>
              <a:buChar char="•"/>
            </a:pPr>
            <a:r>
              <a:rPr lang="sv-SE" sz="1400" b="1">
                <a:latin typeface="+mn-lt"/>
              </a:rPr>
              <a:t>Dokumentera och återför lärande. </a:t>
            </a:r>
            <a:r>
              <a:rPr lang="sv-SE" sz="1400">
                <a:latin typeface="+mn-lt"/>
              </a:rPr>
              <a:t>Spara särredovisade värden i en </a:t>
            </a:r>
            <a:r>
              <a:rPr lang="sv-SE" sz="1400" b="1">
                <a:latin typeface="+mn-lt"/>
              </a:rPr>
              <a:t>ROT-databas</a:t>
            </a:r>
            <a:r>
              <a:rPr lang="sv-SE" sz="1400">
                <a:latin typeface="+mn-lt"/>
              </a:rPr>
              <a:t> för att successivt bygga upp </a:t>
            </a:r>
            <a:r>
              <a:rPr lang="sv-SE" sz="1400" b="1">
                <a:latin typeface="+mn-lt"/>
              </a:rPr>
              <a:t>benchmark</a:t>
            </a:r>
            <a:r>
              <a:rPr lang="sv-SE" sz="1400">
                <a:latin typeface="+mn-lt"/>
              </a:rPr>
              <a:t> för olika typer av funktioner/åtgärder. Nästa gång kan du använda dessa som </a:t>
            </a:r>
            <a:r>
              <a:rPr lang="sv-SE" sz="1400" i="1">
                <a:latin typeface="+mn-lt"/>
              </a:rPr>
              <a:t>projektspecifika referensvärden</a:t>
            </a:r>
            <a:endParaRPr lang="sv-SE" sz="1400">
              <a:latin typeface="+mn-lt"/>
            </a:endParaRPr>
          </a:p>
          <a:p>
            <a:endParaRPr lang="sv-SE" sz="1400">
              <a:latin typeface="+mn-lt"/>
            </a:endParaRPr>
          </a:p>
        </p:txBody>
      </p:sp>
      <p:sp>
        <p:nvSpPr>
          <p:cNvPr id="4" name="Rubrik 7">
            <a:extLst>
              <a:ext uri="{FF2B5EF4-FFF2-40B4-BE49-F238E27FC236}">
                <a16:creationId xmlns:a16="http://schemas.microsoft.com/office/drawing/2014/main" id="{3088DC27-3260-D217-276D-1DDE33C9719B}"/>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lvl="0">
              <a:defRPr/>
            </a:pPr>
            <a:r>
              <a:rPr lang="sv-SE"/>
              <a:t>Särredovisning vid ROT</a:t>
            </a: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8" name="textruta 7">
            <a:extLst>
              <a:ext uri="{FF2B5EF4-FFF2-40B4-BE49-F238E27FC236}">
                <a16:creationId xmlns:a16="http://schemas.microsoft.com/office/drawing/2014/main" id="{3121DCFB-CBAA-3F7F-712F-085580BF7B9C}"/>
              </a:ext>
            </a:extLst>
          </p:cNvPr>
          <p:cNvSpPr txBox="1"/>
          <p:nvPr/>
        </p:nvSpPr>
        <p:spPr>
          <a:xfrm>
            <a:off x="10906126" y="101202"/>
            <a:ext cx="204341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Rektangel 8">
            <a:extLst>
              <a:ext uri="{FF2B5EF4-FFF2-40B4-BE49-F238E27FC236}">
                <a16:creationId xmlns:a16="http://schemas.microsoft.com/office/drawing/2014/main" id="{D3ADE775-126C-EEC3-9BD4-126BD6E4F5E2}"/>
              </a:ext>
            </a:extLst>
          </p:cNvPr>
          <p:cNvSpPr/>
          <p:nvPr/>
        </p:nvSpPr>
        <p:spPr>
          <a:xfrm>
            <a:off x="10701636" y="200010"/>
            <a:ext cx="204490"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92683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rundade hörn 1">
            <a:extLst>
              <a:ext uri="{FF2B5EF4-FFF2-40B4-BE49-F238E27FC236}">
                <a16:creationId xmlns:a16="http://schemas.microsoft.com/office/drawing/2014/main" id="{784D50CE-A7C4-63B9-63E6-CA13DF25235E}"/>
              </a:ext>
            </a:extLst>
          </p:cNvPr>
          <p:cNvSpPr/>
          <p:nvPr/>
        </p:nvSpPr>
        <p:spPr>
          <a:xfrm>
            <a:off x="527381" y="1212658"/>
            <a:ext cx="11042779" cy="820307"/>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4" name="Rektangel: rundade hörn 3">
            <a:extLst>
              <a:ext uri="{FF2B5EF4-FFF2-40B4-BE49-F238E27FC236}">
                <a16:creationId xmlns:a16="http://schemas.microsoft.com/office/drawing/2014/main" id="{9565959E-8922-C88F-FA6B-9322A9F9EFD7}"/>
              </a:ext>
            </a:extLst>
          </p:cNvPr>
          <p:cNvSpPr/>
          <p:nvPr/>
        </p:nvSpPr>
        <p:spPr>
          <a:xfrm>
            <a:off x="432922" y="2149680"/>
            <a:ext cx="11137238" cy="334624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8" name="Rektangel: rundade hörn 7">
            <a:extLst>
              <a:ext uri="{FF2B5EF4-FFF2-40B4-BE49-F238E27FC236}">
                <a16:creationId xmlns:a16="http://schemas.microsoft.com/office/drawing/2014/main" id="{B1D5B247-820C-28F4-726E-FDE86BEEDA65}"/>
              </a:ext>
            </a:extLst>
          </p:cNvPr>
          <p:cNvSpPr/>
          <p:nvPr/>
        </p:nvSpPr>
        <p:spPr>
          <a:xfrm>
            <a:off x="432922" y="5702605"/>
            <a:ext cx="11137238" cy="82030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3" name="Underrubrik 2">
            <a:extLst>
              <a:ext uri="{FF2B5EF4-FFF2-40B4-BE49-F238E27FC236}">
                <a16:creationId xmlns:a16="http://schemas.microsoft.com/office/drawing/2014/main" id="{B7B80861-6897-49BF-D173-B636FAEF29AB}"/>
              </a:ext>
            </a:extLst>
          </p:cNvPr>
          <p:cNvSpPr>
            <a:spLocks noGrp="1"/>
          </p:cNvSpPr>
          <p:nvPr>
            <p:ph type="subTitle" idx="1"/>
          </p:nvPr>
        </p:nvSpPr>
        <p:spPr>
          <a:xfrm>
            <a:off x="621840" y="1348423"/>
            <a:ext cx="10512885" cy="5133974"/>
          </a:xfrm>
        </p:spPr>
        <p:txBody>
          <a:bodyPr>
            <a:noAutofit/>
          </a:bodyPr>
          <a:lstStyle/>
          <a:p>
            <a:r>
              <a:rPr lang="sv-SE" sz="1200" b="1">
                <a:latin typeface="+mn-lt"/>
              </a:rPr>
              <a:t>FFU-scenario (Förfrågningsunderlag)</a:t>
            </a:r>
          </a:p>
          <a:p>
            <a:pPr marL="457200" indent="-457200">
              <a:buFont typeface="Arial" panose="020B0604020202020204" pitchFamily="34" charset="0"/>
              <a:buChar char="•"/>
            </a:pPr>
            <a:r>
              <a:rPr lang="sv-SE" sz="1200" b="1">
                <a:latin typeface="+mn-lt"/>
              </a:rPr>
              <a:t>Syfte:</a:t>
            </a:r>
            <a:r>
              <a:rPr lang="sv-SE" sz="1200">
                <a:latin typeface="+mn-lt"/>
              </a:rPr>
              <a:t> Beskriver vilken nivå som kravställs i upphandlingen. Dokumenteras i förfrågningsunderlag till entreprenör/leverantör. Lägger ambitionsnivån på bordet tidigt i processen och styr val i upphandling. </a:t>
            </a:r>
          </a:p>
          <a:p>
            <a:endParaRPr lang="sv-SE" sz="1200" b="1">
              <a:latin typeface="+mn-lt"/>
            </a:endParaRPr>
          </a:p>
          <a:p>
            <a:r>
              <a:rPr lang="sv-SE" sz="1200" b="1">
                <a:latin typeface="+mn-lt"/>
              </a:rPr>
              <a:t>Traditionell </a:t>
            </a:r>
            <a:r>
              <a:rPr lang="sv-SE" sz="1200" b="1" err="1">
                <a:latin typeface="+mn-lt"/>
              </a:rPr>
              <a:t>baseline</a:t>
            </a:r>
            <a:r>
              <a:rPr lang="sv-SE" sz="1200" b="1">
                <a:latin typeface="+mn-lt"/>
              </a:rPr>
              <a:t> – ”som det byggdes” (2015–2020):</a:t>
            </a:r>
          </a:p>
          <a:p>
            <a:pPr marL="361950" indent="-361950">
              <a:buFont typeface="Arial" panose="020B0604020202020204" pitchFamily="34" charset="0"/>
              <a:buChar char="•"/>
            </a:pPr>
            <a:r>
              <a:rPr lang="sv-SE" sz="1200" b="1">
                <a:latin typeface="+mn-lt"/>
              </a:rPr>
              <a:t>Syfte:</a:t>
            </a:r>
            <a:r>
              <a:rPr lang="sv-SE" sz="1200">
                <a:latin typeface="+mn-lt"/>
              </a:rPr>
              <a:t> Ge en referenspunkt. Vad hade utsläppen blivit om byggnaden genomförts med den teknik och praxis som var standard runt 2015–2020. Jämförelsevärde för att kunna visa faktisk förbättring. Sätter ramen för vad ”business as </a:t>
            </a:r>
            <a:r>
              <a:rPr lang="sv-SE" sz="1200" err="1">
                <a:latin typeface="+mn-lt"/>
              </a:rPr>
              <a:t>usual</a:t>
            </a:r>
            <a:r>
              <a:rPr lang="sv-SE" sz="1200">
                <a:latin typeface="+mn-lt"/>
              </a:rPr>
              <a:t>” innebär. </a:t>
            </a:r>
          </a:p>
          <a:p>
            <a:endParaRPr lang="sv-SE" sz="1200" b="1">
              <a:latin typeface="+mn-lt"/>
            </a:endParaRPr>
          </a:p>
          <a:p>
            <a:r>
              <a:rPr lang="sv-SE" sz="1200" b="1">
                <a:latin typeface="+mn-lt"/>
              </a:rPr>
              <a:t>Klimatförbättrat scenario (genomförandet)</a:t>
            </a:r>
          </a:p>
          <a:p>
            <a:pPr marL="457200" indent="-457200">
              <a:buFont typeface="Arial" panose="020B0604020202020204" pitchFamily="34" charset="0"/>
              <a:buChar char="•"/>
            </a:pPr>
            <a:r>
              <a:rPr lang="sv-SE" sz="1200" b="1">
                <a:latin typeface="+mn-lt"/>
              </a:rPr>
              <a:t>Syfte:</a:t>
            </a:r>
            <a:r>
              <a:rPr lang="sv-SE" sz="1200">
                <a:latin typeface="+mn-lt"/>
              </a:rPr>
              <a:t> Visa den faktiska nivån efter genomförda klimatförbättringsåtgärder. Slutredovisning i projekt. Jämförs mot traditionell och FFU → visar faktisk skillnad i CO₂e. </a:t>
            </a:r>
          </a:p>
          <a:p>
            <a:endParaRPr lang="sv-SE" sz="1200" b="1">
              <a:latin typeface="+mn-lt"/>
            </a:endParaRPr>
          </a:p>
          <a:p>
            <a:r>
              <a:rPr lang="sv-SE" sz="1200" b="1">
                <a:latin typeface="+mn-lt"/>
              </a:rPr>
              <a:t>BATNEEC-nivå (målgränsvärde/mini-målgränsvärde/bästa klimatval)</a:t>
            </a:r>
          </a:p>
          <a:p>
            <a:pPr marL="457200" indent="-457200">
              <a:buFont typeface="Arial" panose="020B0604020202020204" pitchFamily="34" charset="0"/>
              <a:buChar char="•"/>
            </a:pPr>
            <a:r>
              <a:rPr lang="sv-SE" sz="1200" b="1">
                <a:latin typeface="+mn-lt"/>
              </a:rPr>
              <a:t>Syfte:</a:t>
            </a:r>
            <a:r>
              <a:rPr lang="sv-SE" sz="1200">
                <a:latin typeface="+mn-lt"/>
              </a:rPr>
              <a:t> Visa vad som är möjligt med dagens bästa tillgängliga lösningar. Styrning mot långsiktiga målgränsvärden, både på områdesnivå och projekt. Benchmarking → jämför projektets klimatpåverkan med vad som är tekniskt-ekonomiskt rimligt att nå i dagsläget. </a:t>
            </a:r>
          </a:p>
          <a:p>
            <a:endParaRPr lang="sv-SE" sz="1200" b="1">
              <a:latin typeface="+mn-lt"/>
            </a:endParaRPr>
          </a:p>
          <a:p>
            <a:r>
              <a:rPr lang="sv-SE" sz="1200" b="1">
                <a:latin typeface="+mn-lt"/>
              </a:rPr>
              <a:t>Klimatbalansering (steg efter reduktion)</a:t>
            </a:r>
          </a:p>
          <a:p>
            <a:pPr marL="457200" indent="-457200">
              <a:buFont typeface="Arial" panose="020B0604020202020204" pitchFamily="34" charset="0"/>
              <a:buChar char="•"/>
            </a:pPr>
            <a:r>
              <a:rPr lang="sv-SE" sz="1200" b="1">
                <a:latin typeface="+mn-lt"/>
              </a:rPr>
              <a:t>Syfte:</a:t>
            </a:r>
            <a:r>
              <a:rPr lang="sv-SE" sz="1200">
                <a:latin typeface="+mn-lt"/>
              </a:rPr>
              <a:t> Hantera kvarvarande utsläpp när minimering gjorts. När projektet inte kan nå 1,5-gradersbanan enbart med utsläppsminskningar. Säkerställa att projektet kan redovisas i linje med 1,5-gradersmålet. </a:t>
            </a:r>
          </a:p>
          <a:p>
            <a:pPr marL="457200" indent="-457200">
              <a:buFont typeface="Arial" panose="020B0604020202020204" pitchFamily="34" charset="0"/>
              <a:buChar char="•"/>
            </a:pPr>
            <a:endParaRPr lang="sv-SE" sz="1200">
              <a:latin typeface="+mn-lt"/>
            </a:endParaRPr>
          </a:p>
          <a:p>
            <a:pPr marL="457200" indent="-457200">
              <a:buFont typeface="Arial" panose="020B0604020202020204" pitchFamily="34" charset="0"/>
              <a:buChar char="•"/>
            </a:pPr>
            <a:endParaRPr lang="sv-SE" sz="1200">
              <a:latin typeface="+mn-lt"/>
            </a:endParaRPr>
          </a:p>
          <a:p>
            <a:r>
              <a:rPr lang="sv-SE" sz="1200" b="1">
                <a:latin typeface="+mn-lt"/>
              </a:rPr>
              <a:t>Redovisa verkligt utförande</a:t>
            </a:r>
          </a:p>
        </p:txBody>
      </p:sp>
      <p:sp>
        <p:nvSpPr>
          <p:cNvPr id="5" name="textruta 4">
            <a:extLst>
              <a:ext uri="{FF2B5EF4-FFF2-40B4-BE49-F238E27FC236}">
                <a16:creationId xmlns:a16="http://schemas.microsoft.com/office/drawing/2014/main" id="{60F95509-27ED-8D03-F4E4-2FDBFBCCF700}"/>
              </a:ext>
            </a:extLst>
          </p:cNvPr>
          <p:cNvSpPr txBox="1"/>
          <p:nvPr/>
        </p:nvSpPr>
        <p:spPr>
          <a:xfrm>
            <a:off x="7543801" y="833679"/>
            <a:ext cx="204341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FFU</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ektangel 5">
            <a:extLst>
              <a:ext uri="{FF2B5EF4-FFF2-40B4-BE49-F238E27FC236}">
                <a16:creationId xmlns:a16="http://schemas.microsoft.com/office/drawing/2014/main" id="{D7FC0CE2-1087-B8A8-48A3-3FE0BDDC8777}"/>
              </a:ext>
            </a:extLst>
          </p:cNvPr>
          <p:cNvSpPr/>
          <p:nvPr/>
        </p:nvSpPr>
        <p:spPr>
          <a:xfrm>
            <a:off x="7367886" y="932487"/>
            <a:ext cx="204490" cy="110160"/>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ruta 8">
            <a:extLst>
              <a:ext uri="{FF2B5EF4-FFF2-40B4-BE49-F238E27FC236}">
                <a16:creationId xmlns:a16="http://schemas.microsoft.com/office/drawing/2014/main" id="{C400A533-3806-D37B-DC70-3E16A6BF0894}"/>
              </a:ext>
            </a:extLst>
          </p:cNvPr>
          <p:cNvSpPr txBox="1"/>
          <p:nvPr/>
        </p:nvSpPr>
        <p:spPr>
          <a:xfrm>
            <a:off x="8343901" y="827038"/>
            <a:ext cx="244792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Klimatambitions alternativ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29E1272B-4D5F-B93C-15DD-B4113636E963}"/>
              </a:ext>
            </a:extLst>
          </p:cNvPr>
          <p:cNvSpPr/>
          <p:nvPr/>
        </p:nvSpPr>
        <p:spPr>
          <a:xfrm>
            <a:off x="8139411" y="925846"/>
            <a:ext cx="204490" cy="110160"/>
          </a:xfrm>
          <a:prstGeom prst="rect">
            <a:avLst/>
          </a:prstGeom>
          <a:solidFill>
            <a:schemeClr val="accent5">
              <a:lumMod val="40000"/>
              <a:lumOff val="60000"/>
            </a:scheme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ruta 10">
            <a:extLst>
              <a:ext uri="{FF2B5EF4-FFF2-40B4-BE49-F238E27FC236}">
                <a16:creationId xmlns:a16="http://schemas.microsoft.com/office/drawing/2014/main" id="{D6CC0F58-3162-284A-3331-E8BD0304DA67}"/>
              </a:ext>
            </a:extLst>
          </p:cNvPr>
          <p:cNvSpPr txBox="1"/>
          <p:nvPr/>
        </p:nvSpPr>
        <p:spPr>
          <a:xfrm>
            <a:off x="10791825" y="833679"/>
            <a:ext cx="204341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a:solidFill>
                  <a:prstClr val="black"/>
                </a:solidFill>
                <a:latin typeface="Calibri"/>
              </a:rPr>
              <a:t>Verkligt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FAFAA50A-1A25-F6F6-003B-E984FD9CBFD5}"/>
              </a:ext>
            </a:extLst>
          </p:cNvPr>
          <p:cNvSpPr/>
          <p:nvPr/>
        </p:nvSpPr>
        <p:spPr>
          <a:xfrm>
            <a:off x="10587335" y="932487"/>
            <a:ext cx="204490"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ubrik 7">
            <a:extLst>
              <a:ext uri="{FF2B5EF4-FFF2-40B4-BE49-F238E27FC236}">
                <a16:creationId xmlns:a16="http://schemas.microsoft.com/office/drawing/2014/main" id="{C3E838DA-4041-996E-9352-6510FE03E83A}"/>
              </a:ext>
            </a:extLst>
          </p:cNvPr>
          <p:cNvSpPr txBox="1">
            <a:spLocks/>
          </p:cNvSpPr>
          <p:nvPr/>
        </p:nvSpPr>
        <p:spPr>
          <a:xfrm>
            <a:off x="527381" y="208392"/>
            <a:ext cx="11978944"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lvl="0">
              <a:defRPr/>
            </a:pPr>
            <a:r>
              <a:rPr lang="sv-SE"/>
              <a:t>Särberäkna aktuella scenariers – se mer info under steg 2-4 i denna klimatberäkningsstuga</a:t>
            </a:r>
            <a:endParaRPr lang="sv-SE" sz="3200"/>
          </a:p>
        </p:txBody>
      </p:sp>
    </p:spTree>
    <p:extLst>
      <p:ext uri="{BB962C8B-B14F-4D97-AF65-F5344CB8AC3E}">
        <p14:creationId xmlns:p14="http://schemas.microsoft.com/office/powerpoint/2010/main" val="1776719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61590-973E-4506-41E2-CB723EDD4EDA}"/>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6A568E30-84E7-F7F0-8602-5BAB126A3ADE}"/>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DA0C79D9-0DDE-07E9-53AA-6BFE1F3CD7D0}"/>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Hur – </a:t>
            </a:r>
            <a:r>
              <a:rPr kumimoji="0" lang="sv-SE" sz="3000" b="1" i="0" u="none" strike="noStrike" kern="1200" cap="none" spc="0" normalizeH="0" baseline="0" noProof="0" err="1">
                <a:ln>
                  <a:noFill/>
                </a:ln>
                <a:solidFill>
                  <a:schemeClr val="bg2"/>
                </a:solidFill>
                <a:effectLst/>
                <a:uLnTx/>
                <a:uFillTx/>
                <a:latin typeface="Futura PT" panose="020B0702020204020303" pitchFamily="34" charset="0"/>
                <a:ea typeface="+mj-ea"/>
                <a:cs typeface="+mj-cs"/>
              </a:rPr>
              <a:t>Bidcon</a:t>
            </a:r>
            <a:b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Hantering av särberäkning</a:t>
            </a:r>
            <a:endParaRPr lang="en-SE" sz="4000">
              <a:solidFill>
                <a:schemeClr val="bg2"/>
              </a:solidFill>
            </a:endParaRPr>
          </a:p>
        </p:txBody>
      </p:sp>
    </p:spTree>
    <p:extLst>
      <p:ext uri="{BB962C8B-B14F-4D97-AF65-F5344CB8AC3E}">
        <p14:creationId xmlns:p14="http://schemas.microsoft.com/office/powerpoint/2010/main" val="6382879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D7D19-EE46-5297-7E48-3363A74341E9}"/>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3D9B24F2-7BD0-4877-5290-F5F3C638A533}"/>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lang="sv-SE"/>
              <a:t>Särberäkning</a:t>
            </a: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 Exempel </a:t>
            </a:r>
            <a:r>
              <a:rPr lang="sv-SE"/>
              <a:t>Sofieroslott &amp; Ronneby</a:t>
            </a: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pic>
        <p:nvPicPr>
          <p:cNvPr id="7" name="Bildobjekt 6">
            <a:extLst>
              <a:ext uri="{FF2B5EF4-FFF2-40B4-BE49-F238E27FC236}">
                <a16:creationId xmlns:a16="http://schemas.microsoft.com/office/drawing/2014/main" id="{2B632377-84B4-8554-5073-2DC0A3B26422}"/>
              </a:ext>
            </a:extLst>
          </p:cNvPr>
          <p:cNvPicPr>
            <a:picLocks noChangeAspect="1"/>
          </p:cNvPicPr>
          <p:nvPr/>
        </p:nvPicPr>
        <p:blipFill>
          <a:blip r:embed="rId3"/>
          <a:srcRect t="6164"/>
          <a:stretch>
            <a:fillRect/>
          </a:stretch>
        </p:blipFill>
        <p:spPr>
          <a:xfrm>
            <a:off x="464809" y="957385"/>
            <a:ext cx="5631191" cy="1965936"/>
          </a:xfrm>
          <a:prstGeom prst="rect">
            <a:avLst/>
          </a:prstGeom>
        </p:spPr>
      </p:pic>
      <p:pic>
        <p:nvPicPr>
          <p:cNvPr id="11" name="Bildobjekt 10">
            <a:extLst>
              <a:ext uri="{FF2B5EF4-FFF2-40B4-BE49-F238E27FC236}">
                <a16:creationId xmlns:a16="http://schemas.microsoft.com/office/drawing/2014/main" id="{423D1855-13C9-298F-AFE5-775F1EB69D21}"/>
              </a:ext>
            </a:extLst>
          </p:cNvPr>
          <p:cNvPicPr>
            <a:picLocks noChangeAspect="1"/>
          </p:cNvPicPr>
          <p:nvPr/>
        </p:nvPicPr>
        <p:blipFill>
          <a:blip r:embed="rId4"/>
          <a:stretch>
            <a:fillRect/>
          </a:stretch>
        </p:blipFill>
        <p:spPr>
          <a:xfrm>
            <a:off x="464809" y="3101747"/>
            <a:ext cx="5597936" cy="1540818"/>
          </a:xfrm>
          <a:prstGeom prst="rect">
            <a:avLst/>
          </a:prstGeom>
        </p:spPr>
      </p:pic>
      <p:sp>
        <p:nvSpPr>
          <p:cNvPr id="19" name="Rektangel 18">
            <a:extLst>
              <a:ext uri="{FF2B5EF4-FFF2-40B4-BE49-F238E27FC236}">
                <a16:creationId xmlns:a16="http://schemas.microsoft.com/office/drawing/2014/main" id="{D1A5B94C-96BE-621B-114F-BDD6AEBC1132}"/>
              </a:ext>
            </a:extLst>
          </p:cNvPr>
          <p:cNvSpPr/>
          <p:nvPr/>
        </p:nvSpPr>
        <p:spPr>
          <a:xfrm>
            <a:off x="611150" y="4909085"/>
            <a:ext cx="5185220" cy="699466"/>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600">
                <a:solidFill>
                  <a:sysClr val="windowText" lastClr="000000"/>
                </a:solidFill>
              </a:rPr>
              <a:t>Exempel på fasadrenovering där särberäkning görs </a:t>
            </a:r>
            <a:r>
              <a:rPr lang="sv-SE" sz="1600" err="1">
                <a:solidFill>
                  <a:sysClr val="windowText" lastClr="000000"/>
                </a:solidFill>
              </a:rPr>
              <a:t>pga</a:t>
            </a:r>
            <a:r>
              <a:rPr lang="sv-SE" sz="1600">
                <a:solidFill>
                  <a:sysClr val="windowText" lastClr="000000"/>
                </a:solidFill>
              </a:rPr>
              <a:t> fasadytorna har olika funktion och användningsområde.</a:t>
            </a:r>
          </a:p>
        </p:txBody>
      </p:sp>
      <p:cxnSp>
        <p:nvCxnSpPr>
          <p:cNvPr id="21" name="Rak pilkoppling 20">
            <a:extLst>
              <a:ext uri="{FF2B5EF4-FFF2-40B4-BE49-F238E27FC236}">
                <a16:creationId xmlns:a16="http://schemas.microsoft.com/office/drawing/2014/main" id="{648D057B-9F7B-D0AF-0A15-9283E512AA83}"/>
              </a:ext>
            </a:extLst>
          </p:cNvPr>
          <p:cNvCxnSpPr>
            <a:cxnSpLocks/>
          </p:cNvCxnSpPr>
          <p:nvPr/>
        </p:nvCxnSpPr>
        <p:spPr>
          <a:xfrm>
            <a:off x="2948111" y="4610334"/>
            <a:ext cx="0" cy="253766"/>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cxnSp>
        <p:nvCxnSpPr>
          <p:cNvPr id="26" name="Rak pilkoppling 25">
            <a:extLst>
              <a:ext uri="{FF2B5EF4-FFF2-40B4-BE49-F238E27FC236}">
                <a16:creationId xmlns:a16="http://schemas.microsoft.com/office/drawing/2014/main" id="{B72BAC84-73B0-8808-5974-10239C19526F}"/>
              </a:ext>
            </a:extLst>
          </p:cNvPr>
          <p:cNvCxnSpPr>
            <a:cxnSpLocks/>
          </p:cNvCxnSpPr>
          <p:nvPr/>
        </p:nvCxnSpPr>
        <p:spPr>
          <a:xfrm>
            <a:off x="2092978" y="5608551"/>
            <a:ext cx="0" cy="237682"/>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31" name="Rektangel 30">
            <a:extLst>
              <a:ext uri="{FF2B5EF4-FFF2-40B4-BE49-F238E27FC236}">
                <a16:creationId xmlns:a16="http://schemas.microsoft.com/office/drawing/2014/main" id="{FFE90831-C70C-830A-E8DC-2D4B7880D4CF}"/>
              </a:ext>
            </a:extLst>
          </p:cNvPr>
          <p:cNvSpPr/>
          <p:nvPr/>
        </p:nvSpPr>
        <p:spPr>
          <a:xfrm>
            <a:off x="8107720" y="2103445"/>
            <a:ext cx="3779480" cy="2417755"/>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sv-SE" sz="1600">
                <a:solidFill>
                  <a:sysClr val="windowText" lastClr="000000"/>
                </a:solidFill>
              </a:rPr>
              <a:t>Exempel på hur särredovisning kan vara uppdelad i </a:t>
            </a:r>
            <a:r>
              <a:rPr lang="sv-SE" sz="1600" err="1">
                <a:solidFill>
                  <a:sysClr val="windowText" lastClr="000000"/>
                </a:solidFill>
              </a:rPr>
              <a:t>Bidcon</a:t>
            </a:r>
            <a:r>
              <a:rPr lang="sv-SE" sz="1600">
                <a:solidFill>
                  <a:sysClr val="windowText" lastClr="000000"/>
                </a:solidFill>
              </a:rPr>
              <a:t> med systemgräns/livscykelskede endast för byggskedet. </a:t>
            </a:r>
          </a:p>
          <a:p>
            <a:pPr>
              <a:spcBef>
                <a:spcPts val="600"/>
              </a:spcBef>
            </a:pPr>
            <a:endParaRPr lang="sv-SE" sz="1600">
              <a:solidFill>
                <a:sysClr val="windowText" lastClr="000000"/>
              </a:solidFill>
            </a:endParaRPr>
          </a:p>
          <a:p>
            <a:pPr>
              <a:spcBef>
                <a:spcPts val="600"/>
              </a:spcBef>
            </a:pPr>
            <a:r>
              <a:rPr lang="sv-SE" sz="1600">
                <a:solidFill>
                  <a:sysClr val="windowText" lastClr="000000"/>
                </a:solidFill>
              </a:rPr>
              <a:t>Notera att gruppen/sceneriet Traditionell anses också som en </a:t>
            </a:r>
            <a:r>
              <a:rPr lang="sv-SE" sz="1600" err="1">
                <a:solidFill>
                  <a:sysClr val="windowText" lastClr="000000"/>
                </a:solidFill>
              </a:rPr>
              <a:t>särrberäkning</a:t>
            </a:r>
            <a:r>
              <a:rPr lang="sv-SE" sz="1600">
                <a:solidFill>
                  <a:sysClr val="windowText" lastClr="000000"/>
                </a:solidFill>
              </a:rPr>
              <a:t> då vi jämför det verkliga utförandet med traditionellt bygge. </a:t>
            </a:r>
          </a:p>
        </p:txBody>
      </p:sp>
      <p:cxnSp>
        <p:nvCxnSpPr>
          <p:cNvPr id="35" name="Rak koppling 34">
            <a:extLst>
              <a:ext uri="{FF2B5EF4-FFF2-40B4-BE49-F238E27FC236}">
                <a16:creationId xmlns:a16="http://schemas.microsoft.com/office/drawing/2014/main" id="{FBCC9123-467B-B4FD-815D-35E00351DF30}"/>
              </a:ext>
            </a:extLst>
          </p:cNvPr>
          <p:cNvCxnSpPr>
            <a:cxnSpLocks/>
          </p:cNvCxnSpPr>
          <p:nvPr/>
        </p:nvCxnSpPr>
        <p:spPr>
          <a:xfrm>
            <a:off x="6194592" y="1729740"/>
            <a:ext cx="1804002" cy="859456"/>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9" name="Rak koppling 38">
            <a:extLst>
              <a:ext uri="{FF2B5EF4-FFF2-40B4-BE49-F238E27FC236}">
                <a16:creationId xmlns:a16="http://schemas.microsoft.com/office/drawing/2014/main" id="{31E411D0-1D0B-DA8B-28F1-B716E468210C}"/>
              </a:ext>
            </a:extLst>
          </p:cNvPr>
          <p:cNvCxnSpPr>
            <a:cxnSpLocks/>
          </p:cNvCxnSpPr>
          <p:nvPr/>
        </p:nvCxnSpPr>
        <p:spPr>
          <a:xfrm flipV="1">
            <a:off x="6194592" y="3022333"/>
            <a:ext cx="1804002" cy="1169519"/>
          </a:xfrm>
          <a:prstGeom prst="line">
            <a:avLst/>
          </a:prstGeom>
          <a:ln w="19050"/>
        </p:spPr>
        <p:style>
          <a:lnRef idx="1">
            <a:schemeClr val="accent2"/>
          </a:lnRef>
          <a:fillRef idx="0">
            <a:schemeClr val="accent2"/>
          </a:fillRef>
          <a:effectRef idx="0">
            <a:schemeClr val="accent2"/>
          </a:effectRef>
          <a:fontRef idx="minor">
            <a:schemeClr val="tx1"/>
          </a:fontRef>
        </p:style>
      </p:cxnSp>
      <p:graphicFrame>
        <p:nvGraphicFramePr>
          <p:cNvPr id="3" name="Tabell 2">
            <a:extLst>
              <a:ext uri="{FF2B5EF4-FFF2-40B4-BE49-F238E27FC236}">
                <a16:creationId xmlns:a16="http://schemas.microsoft.com/office/drawing/2014/main" id="{27B72491-46FF-9D8E-4716-245D2F909606}"/>
              </a:ext>
            </a:extLst>
          </p:cNvPr>
          <p:cNvGraphicFramePr>
            <a:graphicFrameLocks noGrp="1"/>
          </p:cNvGraphicFramePr>
          <p:nvPr>
            <p:extLst>
              <p:ext uri="{D42A27DB-BD31-4B8C-83A1-F6EECF244321}">
                <p14:modId xmlns:p14="http://schemas.microsoft.com/office/powerpoint/2010/main" val="1884714572"/>
              </p:ext>
            </p:extLst>
          </p:nvPr>
        </p:nvGraphicFramePr>
        <p:xfrm>
          <a:off x="0" y="5892627"/>
          <a:ext cx="12192000" cy="960120"/>
        </p:xfrm>
        <a:graphic>
          <a:graphicData uri="http://schemas.openxmlformats.org/drawingml/2006/table">
            <a:tbl>
              <a:tblPr firstRow="1" bandRow="1"/>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sv-SE" sz="900" b="1" dirty="0">
                          <a:solidFill>
                            <a:schemeClr val="bg1"/>
                          </a:solidFill>
                        </a:rPr>
                        <a:t>Systemgränser:</a:t>
                      </a: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Funktionell </a:t>
                      </a:r>
                    </a:p>
                    <a:p>
                      <a:r>
                        <a:rPr lang="sv-SE" sz="900">
                          <a:solidFill>
                            <a:schemeClr val="bg1"/>
                          </a:solidFill>
                        </a:rPr>
                        <a:t>enhet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Klimatdata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Verifikat: Transporter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332696124"/>
                  </a:ext>
                </a:extLst>
              </a:tr>
              <a:tr h="17769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Byggprojekt &amp; LCA-skeden</a:t>
                      </a:r>
                      <a:endParaRPr lang="sv-SE" b="1"/>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Särberäkningar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Byggdelar / Aktiviteter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71450" indent="-72000">
                        <a:buFont typeface="Arial" panose="020B0604020202020204" pitchFamily="34" charset="0"/>
                        <a:buChar char="•"/>
                      </a:pPr>
                      <a:r>
                        <a:rPr lang="sv-SE" sz="900">
                          <a:solidFill>
                            <a:schemeClr val="tx1"/>
                          </a:solidFill>
                        </a:rPr>
                        <a:t>Tak: 18 kg/m2</a:t>
                      </a:r>
                    </a:p>
                    <a:p>
                      <a:pPr marL="171450" indent="-72000">
                        <a:buFont typeface="Arial" panose="020B0604020202020204" pitchFamily="34" charset="0"/>
                        <a:buChar char="•"/>
                      </a:pPr>
                      <a:r>
                        <a:rPr lang="sv-SE" sz="900">
                          <a:solidFill>
                            <a:schemeClr val="tx1"/>
                          </a:solidFill>
                        </a:rPr>
                        <a:t>Lång: 44</a:t>
                      </a:r>
                    </a:p>
                    <a:p>
                      <a:pPr marL="171450" indent="-72000">
                        <a:buFont typeface="Arial" panose="020B0604020202020204" pitchFamily="34" charset="0"/>
                        <a:buChar char="•"/>
                      </a:pPr>
                      <a:r>
                        <a:rPr lang="sv-SE" sz="900">
                          <a:solidFill>
                            <a:schemeClr val="tx1"/>
                          </a:solidFill>
                        </a:rPr>
                        <a:t>Gavel:  18</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19938314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F3E90-F6D8-72D6-A0C3-66B908723E1E}"/>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299C9776-87BE-EEE3-3766-B3123785B5B7}"/>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3061F192-247E-9AC2-5B87-5C57BB900033}"/>
              </a:ext>
            </a:extLst>
          </p:cNvPr>
          <p:cNvSpPr>
            <a:spLocks noGrp="1"/>
          </p:cNvSpPr>
          <p:nvPr>
            <p:ph type="ctrTitle"/>
          </p:nvPr>
        </p:nvSpPr>
        <p:spPr>
          <a:xfrm>
            <a:off x="0" y="2282978"/>
            <a:ext cx="12192000" cy="2088232"/>
          </a:xfrm>
        </p:spPr>
        <p:txBody>
          <a:bodyPr>
            <a:normAutofit/>
          </a:bodyPr>
          <a:lstStyle/>
          <a:p>
            <a:pPr algn="ctr"/>
            <a:r>
              <a:rPr lang="sv-SE" sz="3000">
                <a:solidFill>
                  <a:schemeClr val="bg2"/>
                </a:solidFill>
              </a:rPr>
              <a:t>Systemgränser:</a:t>
            </a:r>
            <a:br>
              <a:rPr lang="sv-SE" sz="3000">
                <a:solidFill>
                  <a:schemeClr val="bg2"/>
                </a:solidFill>
              </a:rPr>
            </a:br>
            <a:r>
              <a:rPr lang="sv-SE" sz="3000">
                <a:solidFill>
                  <a:schemeClr val="bg2"/>
                </a:solidFill>
              </a:rPr>
              <a:t>Byggdel / Aktiviteter</a:t>
            </a:r>
            <a:endParaRPr lang="en-SE" sz="3000">
              <a:solidFill>
                <a:schemeClr val="bg2"/>
              </a:solidFill>
            </a:endParaRPr>
          </a:p>
        </p:txBody>
      </p:sp>
    </p:spTree>
    <p:extLst>
      <p:ext uri="{BB962C8B-B14F-4D97-AF65-F5344CB8AC3E}">
        <p14:creationId xmlns:p14="http://schemas.microsoft.com/office/powerpoint/2010/main" val="27908591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299BF-7A9F-FCD6-156B-B017484DF14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03B2ECB-B273-0D40-FBE2-EC858D09301A}"/>
              </a:ext>
            </a:extLst>
          </p:cNvPr>
          <p:cNvSpPr>
            <a:spLocks noGrp="1"/>
          </p:cNvSpPr>
          <p:nvPr>
            <p:ph type="ctrTitle"/>
          </p:nvPr>
        </p:nvSpPr>
        <p:spPr>
          <a:xfrm>
            <a:off x="717090" y="182562"/>
            <a:ext cx="9359919" cy="699466"/>
          </a:xfrm>
        </p:spPr>
        <p:txBody>
          <a:bodyPr>
            <a:normAutofit/>
          </a:bodyPr>
          <a:lstStyle/>
          <a:p>
            <a:r>
              <a:rPr lang="sv-SE"/>
              <a:t>Systemgränser: Byggdel</a:t>
            </a:r>
          </a:p>
        </p:txBody>
      </p:sp>
      <p:sp>
        <p:nvSpPr>
          <p:cNvPr id="3" name="Underrubrik 2">
            <a:extLst>
              <a:ext uri="{FF2B5EF4-FFF2-40B4-BE49-F238E27FC236}">
                <a16:creationId xmlns:a16="http://schemas.microsoft.com/office/drawing/2014/main" id="{B53C8B24-C4C7-C45B-A31D-44B54D6D1289}"/>
              </a:ext>
            </a:extLst>
          </p:cNvPr>
          <p:cNvSpPr>
            <a:spLocks noGrp="1"/>
          </p:cNvSpPr>
          <p:nvPr>
            <p:ph type="subTitle" idx="1"/>
          </p:nvPr>
        </p:nvSpPr>
        <p:spPr>
          <a:xfrm>
            <a:off x="557212" y="840045"/>
            <a:ext cx="11025188" cy="4913628"/>
          </a:xfrm>
        </p:spPr>
        <p:txBody>
          <a:bodyPr>
            <a:noAutofit/>
          </a:bodyPr>
          <a:lstStyle/>
          <a:p>
            <a:r>
              <a:rPr lang="sv-SE" sz="1200" b="1">
                <a:solidFill>
                  <a:srgbClr val="0070C0"/>
                </a:solidFill>
                <a:latin typeface="+mn-lt"/>
              </a:rPr>
              <a:t>Boverket:</a:t>
            </a:r>
            <a:r>
              <a:rPr lang="sv-SE" sz="1200" b="1">
                <a:latin typeface="+mn-lt"/>
              </a:rPr>
              <a:t>  </a:t>
            </a:r>
          </a:p>
          <a:p>
            <a:pPr marL="171450" indent="-171450">
              <a:buFont typeface="Arial" panose="020B0604020202020204" pitchFamily="34" charset="0"/>
              <a:buChar char="•"/>
            </a:pPr>
            <a:r>
              <a:rPr lang="sv-SE" sz="1200">
                <a:latin typeface="+mn-lt"/>
              </a:rPr>
              <a:t>Boverkets nuvarande krav omfattar endast ett begränsat urval av byggnadsdelar. Fokus ligger på </a:t>
            </a:r>
            <a:r>
              <a:rPr lang="sv-SE" sz="1200" err="1">
                <a:latin typeface="+mn-lt"/>
              </a:rPr>
              <a:t>klimatskal</a:t>
            </a:r>
            <a:r>
              <a:rPr lang="sv-SE" sz="1200">
                <a:latin typeface="+mn-lt"/>
              </a:rPr>
              <a:t> och bärande stomme – såsom väggar, tak, fönster, bjälklag, grund och ytterdörrar. Dessa motsvarar i regel byggdelar, </a:t>
            </a:r>
            <a:r>
              <a:rPr lang="sv-SE" sz="1200" b="1">
                <a:latin typeface="+mn-lt"/>
              </a:rPr>
              <a:t>BD 24, 26–69</a:t>
            </a:r>
            <a:r>
              <a:rPr lang="sv-SE" sz="1200">
                <a:latin typeface="+mn-lt"/>
              </a:rPr>
              <a:t> enligt </a:t>
            </a:r>
            <a:r>
              <a:rPr lang="sv-SE" sz="1200" b="1">
                <a:latin typeface="+mn-lt"/>
              </a:rPr>
              <a:t>BSAB 83 (SBEF)</a:t>
            </a:r>
            <a:r>
              <a:rPr lang="sv-SE" sz="1200">
                <a:latin typeface="+mn-lt"/>
              </a:rPr>
              <a:t>. Installationer (BD, 81–89), markarbeten och andra anläggningsdelar </a:t>
            </a:r>
            <a:r>
              <a:rPr lang="sv-SE" sz="1200" b="1">
                <a:latin typeface="+mn-lt"/>
              </a:rPr>
              <a:t>ingår inte</a:t>
            </a:r>
            <a:r>
              <a:rPr lang="sv-SE" sz="1200">
                <a:latin typeface="+mn-lt"/>
              </a:rPr>
              <a:t>. Redovisning enligt exempelvis BSAB- eller SBEF-struktur är inte ett krav i Boverkets modell.</a:t>
            </a:r>
          </a:p>
          <a:p>
            <a:pPr marL="171450" indent="-171450">
              <a:buFont typeface="Arial" panose="020B0604020202020204" pitchFamily="34" charset="0"/>
              <a:buChar char="•"/>
            </a:pPr>
            <a:r>
              <a:rPr lang="sv-SE" sz="1200">
                <a:latin typeface="+mn-lt"/>
              </a:rPr>
              <a:t>Förslag från 2028: Byggdel 24, 26–69 </a:t>
            </a:r>
            <a:r>
              <a:rPr lang="sv-SE" sz="1200" b="1">
                <a:latin typeface="+mn-lt"/>
              </a:rPr>
              <a:t>+ 70-89 </a:t>
            </a:r>
            <a:r>
              <a:rPr lang="sv-SE" sz="1200">
                <a:latin typeface="+mn-lt"/>
              </a:rPr>
              <a:t>– med de ”kallar” det fortfarande ej specifikt enligt SBEF</a:t>
            </a:r>
          </a:p>
          <a:p>
            <a:pPr marL="171450" indent="-171450">
              <a:buFont typeface="Arial" panose="020B0604020202020204" pitchFamily="34" charset="0"/>
              <a:buChar char="•"/>
            </a:pPr>
            <a:endParaRPr lang="sv-SE" sz="1200">
              <a:latin typeface="+mn-lt"/>
            </a:endParaRPr>
          </a:p>
          <a:p>
            <a:pPr marL="171450" indent="-171450">
              <a:buFont typeface="Arial" panose="020B0604020202020204" pitchFamily="34" charset="0"/>
              <a:buChar char="•"/>
            </a:pPr>
            <a:endParaRPr lang="sv-SE" sz="1200">
              <a:latin typeface="+mn-lt"/>
            </a:endParaRPr>
          </a:p>
          <a:p>
            <a:endParaRPr lang="sv-SE" sz="1200" b="1">
              <a:latin typeface="+mn-lt"/>
            </a:endParaRPr>
          </a:p>
          <a:p>
            <a:r>
              <a:rPr lang="sv-SE" sz="1200" b="1">
                <a:solidFill>
                  <a:srgbClr val="00B050"/>
                </a:solidFill>
                <a:latin typeface="+mn-lt"/>
              </a:rPr>
              <a:t>Lokalt klimatinitiativ (med ambition): </a:t>
            </a:r>
            <a:r>
              <a:rPr lang="sv-SE" sz="1200">
                <a:latin typeface="+mn-lt"/>
              </a:rPr>
              <a:t>Redovisning sker strukturerat och delas in enligt etablerad klassificering (vanligen </a:t>
            </a:r>
            <a:r>
              <a:rPr lang="sv-SE" sz="1200" b="1">
                <a:latin typeface="+mn-lt"/>
              </a:rPr>
              <a:t>BSAB 83 (SBEF); </a:t>
            </a:r>
            <a:r>
              <a:rPr lang="sv-SE" sz="1200">
                <a:latin typeface="+mn-lt"/>
              </a:rPr>
              <a:t>sannolikt ersatt från 2028 med ny nationell struktur i linje med EU</a:t>
            </a:r>
            <a:r>
              <a:rPr lang="sv-SE" sz="1200" b="1">
                <a:latin typeface="+mn-lt"/>
              </a:rPr>
              <a:t>)</a:t>
            </a:r>
            <a:r>
              <a:rPr lang="sv-SE" sz="1200">
                <a:latin typeface="+mn-lt"/>
              </a:rPr>
              <a:t> och omfattar:</a:t>
            </a:r>
          </a:p>
          <a:p>
            <a:pPr marL="285750" indent="-285750">
              <a:buFont typeface="Arial" panose="020B0604020202020204" pitchFamily="34" charset="0"/>
              <a:buChar char="•"/>
            </a:pPr>
            <a:r>
              <a:rPr lang="sv-SE" sz="1200" b="1">
                <a:latin typeface="+mn-lt"/>
              </a:rPr>
              <a:t>Byggnadsdelar:</a:t>
            </a:r>
            <a:r>
              <a:rPr lang="sv-SE" sz="1200">
                <a:latin typeface="+mn-lt"/>
              </a:rPr>
              <a:t> Byggdel 24, 26–69 </a:t>
            </a:r>
            <a:r>
              <a:rPr lang="sv-SE" sz="1200" b="1">
                <a:latin typeface="+mn-lt"/>
              </a:rPr>
              <a:t>+ 70-89 </a:t>
            </a:r>
            <a:r>
              <a:rPr lang="sv-SE" sz="1200">
                <a:latin typeface="+mn-lt"/>
              </a:rPr>
              <a:t>(Boverket har ej byggdel 7-8; installationer kan vid behov delas in mer detaljerat enligt BSAB 96). </a:t>
            </a:r>
          </a:p>
          <a:p>
            <a:pPr marL="285750" indent="-285750">
              <a:buFont typeface="Arial" panose="020B0604020202020204" pitchFamily="34" charset="0"/>
              <a:buChar char="•"/>
            </a:pPr>
            <a:r>
              <a:rPr lang="sv-SE" sz="1200" b="1">
                <a:latin typeface="+mn-lt"/>
              </a:rPr>
              <a:t>Anläggningsdelar:</a:t>
            </a:r>
            <a:r>
              <a:rPr lang="sv-SE" sz="1200">
                <a:latin typeface="+mn-lt"/>
              </a:rPr>
              <a:t> Byggdel 00–09, 10–19, 21–23, 25. Se separat gränssnitt byggnad/anläggning.</a:t>
            </a:r>
          </a:p>
          <a:p>
            <a:pPr marL="285750" indent="-285750">
              <a:buFont typeface="Arial" panose="020B0604020202020204" pitchFamily="34" charset="0"/>
              <a:buChar char="•"/>
            </a:pPr>
            <a:r>
              <a:rPr lang="sv-SE" sz="1200" b="1">
                <a:latin typeface="+mn-lt"/>
              </a:rPr>
              <a:t>Kompletterande stöd:</a:t>
            </a:r>
            <a:r>
              <a:rPr lang="sv-SE" sz="1200">
                <a:latin typeface="+mn-lt"/>
              </a:rPr>
              <a:t> BTH 2025 (Byggföretagens teknikhandbok) – bl.a. om </a:t>
            </a:r>
            <a:r>
              <a:rPr lang="sv-SE" sz="1200" err="1">
                <a:latin typeface="+mn-lt"/>
              </a:rPr>
              <a:t>cirkularitet</a:t>
            </a:r>
            <a:r>
              <a:rPr lang="sv-SE" sz="1200">
                <a:latin typeface="+mn-lt"/>
              </a:rPr>
              <a:t> kopplat till byggdel 0.</a:t>
            </a:r>
          </a:p>
          <a:p>
            <a:pPr marL="285750" indent="-285750">
              <a:buFont typeface="Arial" panose="020B0604020202020204" pitchFamily="34" charset="0"/>
              <a:buChar char="•"/>
            </a:pPr>
            <a:endParaRPr lang="sv-SE" sz="1200">
              <a:latin typeface="+mn-lt"/>
            </a:endParaRPr>
          </a:p>
          <a:p>
            <a:pPr lvl="0" defTabSz="914400" eaLnBrk="0" fontAlgn="base" hangingPunct="0">
              <a:spcBef>
                <a:spcPct val="0"/>
              </a:spcBef>
              <a:spcAft>
                <a:spcPct val="0"/>
              </a:spcAft>
            </a:pPr>
            <a:r>
              <a:rPr lang="sv-SE" sz="1200" b="1">
                <a:latin typeface="+mn-lt"/>
              </a:rPr>
              <a:t>Varför? </a:t>
            </a:r>
          </a:p>
          <a:p>
            <a:pPr marL="171450" indent="-171450">
              <a:buFont typeface="Arial" panose="020B0604020202020204" pitchFamily="34" charset="0"/>
              <a:buChar char="•"/>
            </a:pPr>
            <a:r>
              <a:rPr lang="sv-SE" altLang="sv-SE" sz="1200" b="1">
                <a:solidFill>
                  <a:schemeClr val="tx1"/>
                </a:solidFill>
                <a:latin typeface="+mn-lt"/>
              </a:rPr>
              <a:t> </a:t>
            </a:r>
            <a:r>
              <a:rPr lang="sv-SE" sz="1200">
                <a:latin typeface="+mn-lt"/>
              </a:rPr>
              <a:t>🔍 </a:t>
            </a:r>
            <a:r>
              <a:rPr lang="sv-SE" sz="1200" b="1">
                <a:latin typeface="+mn-lt"/>
              </a:rPr>
              <a:t>Jämförbarhet saknas:</a:t>
            </a:r>
            <a:r>
              <a:rPr lang="sv-SE" sz="1200">
                <a:latin typeface="+mn-lt"/>
              </a:rPr>
              <a:t> Utan enhetlig redovisning av byggdelar går det inte att jämföra klimatdata mellan projekt – varken internt eller externt.</a:t>
            </a:r>
          </a:p>
          <a:p>
            <a:pPr marL="171450" indent="-171450">
              <a:buFont typeface="Arial" panose="020B0604020202020204" pitchFamily="34" charset="0"/>
              <a:buChar char="•"/>
            </a:pPr>
            <a:r>
              <a:rPr lang="sv-SE" sz="1200">
                <a:latin typeface="+mn-lt"/>
              </a:rPr>
              <a:t>📊 </a:t>
            </a:r>
            <a:r>
              <a:rPr lang="sv-SE" sz="1200" b="1">
                <a:latin typeface="+mn-lt"/>
              </a:rPr>
              <a:t>Styrning försvåras:</a:t>
            </a:r>
            <a:r>
              <a:rPr lang="sv-SE" sz="1200">
                <a:latin typeface="+mn-lt"/>
              </a:rPr>
              <a:t> Om byggnad och anläggning inte särskiljs riskerar klimatpåverkan att felbedömas och åtgärder att riktas fel.</a:t>
            </a:r>
          </a:p>
          <a:p>
            <a:pPr marL="171450" indent="-171450">
              <a:buFont typeface="Arial" panose="020B0604020202020204" pitchFamily="34" charset="0"/>
              <a:buChar char="•"/>
            </a:pPr>
            <a:r>
              <a:rPr lang="sv-SE" sz="1200">
                <a:latin typeface="+mn-lt"/>
              </a:rPr>
              <a:t>✅ </a:t>
            </a:r>
            <a:r>
              <a:rPr lang="sv-SE" sz="1200" b="1">
                <a:latin typeface="+mn-lt"/>
              </a:rPr>
              <a:t>Transparens brister:</a:t>
            </a:r>
            <a:r>
              <a:rPr lang="sv-SE" sz="1200">
                <a:latin typeface="+mn-lt"/>
              </a:rPr>
              <a:t> Avsaknad av BSAB-/SBEF-struktur gör klimatdata svår att spåra och verifiera, vilket minskar trovärdigheten.</a:t>
            </a:r>
          </a:p>
        </p:txBody>
      </p:sp>
      <p:graphicFrame>
        <p:nvGraphicFramePr>
          <p:cNvPr id="5" name="Tabell 4">
            <a:extLst>
              <a:ext uri="{FF2B5EF4-FFF2-40B4-BE49-F238E27FC236}">
                <a16:creationId xmlns:a16="http://schemas.microsoft.com/office/drawing/2014/main" id="{1CBC50C0-5779-A359-D244-F2F7778D466C}"/>
              </a:ext>
            </a:extLst>
          </p:cNvPr>
          <p:cNvGraphicFramePr>
            <a:graphicFrameLocks noGrp="1"/>
          </p:cNvGraphicFramePr>
          <p:nvPr>
            <p:extLst>
              <p:ext uri="{D42A27DB-BD31-4B8C-83A1-F6EECF244321}">
                <p14:modId xmlns:p14="http://schemas.microsoft.com/office/powerpoint/2010/main" val="2529256036"/>
              </p:ext>
            </p:extLst>
          </p:nvPr>
        </p:nvGraphicFramePr>
        <p:xfrm>
          <a:off x="609600" y="4993819"/>
          <a:ext cx="10972800" cy="1026684"/>
        </p:xfrm>
        <a:graphic>
          <a:graphicData uri="http://schemas.openxmlformats.org/drawingml/2006/table">
            <a:tbl>
              <a:tblPr/>
              <a:tblGrid>
                <a:gridCol w="1828800">
                  <a:extLst>
                    <a:ext uri="{9D8B030D-6E8A-4147-A177-3AD203B41FA5}">
                      <a16:colId xmlns:a16="http://schemas.microsoft.com/office/drawing/2014/main" val="1288296089"/>
                    </a:ext>
                  </a:extLst>
                </a:gridCol>
                <a:gridCol w="3877628">
                  <a:extLst>
                    <a:ext uri="{9D8B030D-6E8A-4147-A177-3AD203B41FA5}">
                      <a16:colId xmlns:a16="http://schemas.microsoft.com/office/drawing/2014/main" val="3276177251"/>
                    </a:ext>
                  </a:extLst>
                </a:gridCol>
                <a:gridCol w="5266372">
                  <a:extLst>
                    <a:ext uri="{9D8B030D-6E8A-4147-A177-3AD203B41FA5}">
                      <a16:colId xmlns:a16="http://schemas.microsoft.com/office/drawing/2014/main" val="2248908049"/>
                    </a:ext>
                  </a:extLst>
                </a:gridCol>
              </a:tblGrid>
              <a:tr h="0">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indikatorer (ange byggdelsstruktur)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0">
                <a:tc>
                  <a:txBody>
                    <a:bodyPr/>
                    <a:lstStyle/>
                    <a:p>
                      <a:r>
                        <a:rPr lang="sv-SE" sz="1000" b="1"/>
                        <a:t>Byggnadsdelar</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B: Ange tillämpad byggdelsstruktur (BSAB96, BSAB96).  </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Boverket (BD 24, 26–69), lokala klimatinitiativ ( byggnad (BD 00-09, 24, 26–89, anläggning (</a:t>
                      </a:r>
                      <a:r>
                        <a:rPr lang="nb-NO" sz="1000"/>
                        <a:t>BD 00–09, 10–19, 21–23, 25). </a:t>
                      </a:r>
                      <a:r>
                        <a:rPr lang="sv-SE" sz="1000"/>
                        <a:t>BTH 2025 (stödjande)</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r h="0">
                <a:tc>
                  <a:txBody>
                    <a:bodyPr/>
                    <a:lstStyle/>
                    <a:p>
                      <a:r>
                        <a:rPr lang="sv-SE" sz="1000" b="1"/>
                        <a:t>Anläggningsdelar</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A: Ange tillämpad byggdelsstruktur (BSAB96) samt separat gränssnitt mellan byggnad &amp; anläggning</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Anläggning (</a:t>
                      </a:r>
                      <a:r>
                        <a:rPr lang="nb-NO" sz="1000"/>
                        <a:t>BD 00–09, 10–19, 21–23, 25).</a:t>
                      </a:r>
                      <a:endParaRPr lang="sv-SE" sz="1000"/>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4948073"/>
                  </a:ext>
                </a:extLst>
              </a:tr>
            </a:tbl>
          </a:graphicData>
        </a:graphic>
      </p:graphicFrame>
      <p:sp>
        <p:nvSpPr>
          <p:cNvPr id="7" name="Rektangel 6">
            <a:extLst>
              <a:ext uri="{FF2B5EF4-FFF2-40B4-BE49-F238E27FC236}">
                <a16:creationId xmlns:a16="http://schemas.microsoft.com/office/drawing/2014/main" id="{915FCF47-1F9E-DFC4-116D-A31D766E9102}"/>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ruta 7">
            <a:extLst>
              <a:ext uri="{FF2B5EF4-FFF2-40B4-BE49-F238E27FC236}">
                <a16:creationId xmlns:a16="http://schemas.microsoft.com/office/drawing/2014/main" id="{1B5AC799-44FA-6D59-2F99-F1A9A82B7F7C}"/>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E9752A67-E632-2071-0060-094B37795A7B}"/>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E293B914-4A87-189F-2683-0DAEC4DFF415}"/>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ktangel: rundade hörn 11">
            <a:extLst>
              <a:ext uri="{FF2B5EF4-FFF2-40B4-BE49-F238E27FC236}">
                <a16:creationId xmlns:a16="http://schemas.microsoft.com/office/drawing/2014/main" id="{4DB4E7EC-4444-8B7C-851E-F44EA87F015F}"/>
              </a:ext>
            </a:extLst>
          </p:cNvPr>
          <p:cNvSpPr/>
          <p:nvPr/>
        </p:nvSpPr>
        <p:spPr>
          <a:xfrm>
            <a:off x="152402" y="835532"/>
            <a:ext cx="11610973" cy="1237326"/>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6A96D15C-6840-8CF0-DCC9-F168DFDF6CF0}"/>
              </a:ext>
            </a:extLst>
          </p:cNvPr>
          <p:cNvSpPr/>
          <p:nvPr/>
        </p:nvSpPr>
        <p:spPr>
          <a:xfrm>
            <a:off x="152402" y="2367480"/>
            <a:ext cx="11610974" cy="1378370"/>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4" name="Tabell 3">
            <a:extLst>
              <a:ext uri="{FF2B5EF4-FFF2-40B4-BE49-F238E27FC236}">
                <a16:creationId xmlns:a16="http://schemas.microsoft.com/office/drawing/2014/main" id="{6B7F5FE9-8F98-6487-CAEC-C8288D6113AB}"/>
              </a:ext>
            </a:extLst>
          </p:cNvPr>
          <p:cNvGraphicFramePr>
            <a:graphicFrameLocks noGrp="1"/>
          </p:cNvGraphicFramePr>
          <p:nvPr>
            <p:extLst>
              <p:ext uri="{D42A27DB-BD31-4B8C-83A1-F6EECF244321}">
                <p14:modId xmlns:p14="http://schemas.microsoft.com/office/powerpoint/2010/main" val="3441074156"/>
              </p:ext>
            </p:extLst>
          </p:nvPr>
        </p:nvGraphicFramePr>
        <p:xfrm>
          <a:off x="0" y="6112800"/>
          <a:ext cx="12192000" cy="7452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12056">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212056">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40812827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CCBB0-DF25-8B11-DCFA-04DD6EFCD6A2}"/>
            </a:ext>
          </a:extLst>
        </p:cNvPr>
        <p:cNvGrpSpPr/>
        <p:nvPr/>
      </p:nvGrpSpPr>
      <p:grpSpPr>
        <a:xfrm>
          <a:off x="0" y="0"/>
          <a:ext cx="0" cy="0"/>
          <a:chOff x="0" y="0"/>
          <a:chExt cx="0" cy="0"/>
        </a:xfrm>
      </p:grpSpPr>
      <p:sp>
        <p:nvSpPr>
          <p:cNvPr id="10" name="Rubrik 1">
            <a:extLst>
              <a:ext uri="{FF2B5EF4-FFF2-40B4-BE49-F238E27FC236}">
                <a16:creationId xmlns:a16="http://schemas.microsoft.com/office/drawing/2014/main" id="{4E812E25-2C22-5B57-6D60-3B134BB9B2C7}"/>
              </a:ext>
            </a:extLst>
          </p:cNvPr>
          <p:cNvSpPr txBox="1">
            <a:spLocks/>
          </p:cNvSpPr>
          <p:nvPr/>
        </p:nvSpPr>
        <p:spPr>
          <a:xfrm>
            <a:off x="603628" y="108960"/>
            <a:ext cx="10778747"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18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Byggdelstabell enligt BSAB 83 (SBEF, med justeringar från Teknikhandbok 2025) </a:t>
            </a:r>
          </a:p>
        </p:txBody>
      </p:sp>
      <p:sp>
        <p:nvSpPr>
          <p:cNvPr id="13" name="textruta 12">
            <a:extLst>
              <a:ext uri="{FF2B5EF4-FFF2-40B4-BE49-F238E27FC236}">
                <a16:creationId xmlns:a16="http://schemas.microsoft.com/office/drawing/2014/main" id="{B6A5A63B-4402-ED8D-040D-6BFDD1C509A5}"/>
              </a:ext>
            </a:extLst>
          </p:cNvPr>
          <p:cNvSpPr txBox="1"/>
          <p:nvPr/>
        </p:nvSpPr>
        <p:spPr>
          <a:xfrm>
            <a:off x="957939" y="5737443"/>
            <a:ext cx="10191419" cy="132343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SBEF byggdelstabell är baserat på BSAB 83 med kompletteringar enligt Smart </a:t>
            </a:r>
            <a:r>
              <a:rPr kumimoji="0" lang="sv-SE" sz="1600" b="0" i="0" u="none" strike="noStrike" kern="1200" cap="none" spc="0" normalizeH="0" baseline="0" noProof="0" err="1">
                <a:ln>
                  <a:noFill/>
                </a:ln>
                <a:solidFill>
                  <a:prstClr val="black"/>
                </a:solidFill>
                <a:effectLst/>
                <a:uLnTx/>
                <a:uFillTx/>
                <a:latin typeface="Calibri"/>
                <a:ea typeface="+mn-ea"/>
                <a:cs typeface="+mn-cs"/>
              </a:rPr>
              <a:t>Built</a:t>
            </a:r>
            <a:r>
              <a:rPr kumimoji="0" lang="sv-SE" sz="1600" b="0" i="0" u="none" strike="noStrike" kern="1200" cap="none" spc="0" normalizeH="0" baseline="0" noProof="0">
                <a:ln>
                  <a:noFill/>
                </a:ln>
                <a:solidFill>
                  <a:prstClr val="black"/>
                </a:solidFill>
                <a:effectLst/>
                <a:uLnTx/>
                <a:uFillTx/>
                <a:latin typeface="Calibri"/>
                <a:ea typeface="+mn-ea"/>
                <a:cs typeface="+mn-cs"/>
              </a:rPr>
              <a:t> Environment. Alla relevanta byggdelar som har utförts markeras enligt SBEF:s klassificeringssystem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Poster med de största utsläppen identifieras och markeras särskilt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Byggdelar som </a:t>
            </a:r>
            <a:r>
              <a:rPr kumimoji="0" lang="sv-SE" sz="1600" b="0" i="0" u="none" strike="noStrike" kern="1200" cap="none" spc="0" normalizeH="0" baseline="0" noProof="0" err="1">
                <a:ln>
                  <a:noFill/>
                </a:ln>
                <a:solidFill>
                  <a:prstClr val="black"/>
                </a:solidFill>
                <a:effectLst/>
                <a:uLnTx/>
                <a:uFillTx/>
                <a:latin typeface="Calibri"/>
                <a:ea typeface="+mn-ea"/>
                <a:cs typeface="+mn-cs"/>
              </a:rPr>
              <a:t>särberäknas</a:t>
            </a:r>
            <a:r>
              <a:rPr kumimoji="0" lang="sv-SE" sz="1600" b="0" i="0" u="none" strike="noStrike" kern="1200" cap="none" spc="0" normalizeH="0" baseline="0" noProof="0">
                <a:ln>
                  <a:noFill/>
                </a:ln>
                <a:solidFill>
                  <a:prstClr val="black"/>
                </a:solidFill>
                <a:effectLst/>
                <a:uLnTx/>
                <a:uFillTx/>
                <a:latin typeface="Calibri"/>
                <a:ea typeface="+mn-ea"/>
                <a:cs typeface="+mn-cs"/>
              </a:rPr>
              <a:t> lyfts fram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14" name="Tabell 13">
            <a:extLst>
              <a:ext uri="{FF2B5EF4-FFF2-40B4-BE49-F238E27FC236}">
                <a16:creationId xmlns:a16="http://schemas.microsoft.com/office/drawing/2014/main" id="{60F91158-D07E-DD1F-AC86-0674D68D5903}"/>
              </a:ext>
            </a:extLst>
          </p:cNvPr>
          <p:cNvGraphicFramePr>
            <a:graphicFrameLocks noGrp="1"/>
          </p:cNvGraphicFramePr>
          <p:nvPr/>
        </p:nvGraphicFramePr>
        <p:xfrm>
          <a:off x="527381" y="818951"/>
          <a:ext cx="10706680" cy="4918492"/>
        </p:xfrm>
        <a:graphic>
          <a:graphicData uri="http://schemas.openxmlformats.org/drawingml/2006/table">
            <a:tbl>
              <a:tblPr firstRow="1" firstCol="1" bandRow="1">
                <a:tableStyleId>{5940675A-B579-460E-94D1-54222C63F5DA}</a:tableStyleId>
              </a:tblPr>
              <a:tblGrid>
                <a:gridCol w="1989000">
                  <a:extLst>
                    <a:ext uri="{9D8B030D-6E8A-4147-A177-3AD203B41FA5}">
                      <a16:colId xmlns:a16="http://schemas.microsoft.com/office/drawing/2014/main" val="877544477"/>
                    </a:ext>
                  </a:extLst>
                </a:gridCol>
                <a:gridCol w="871768">
                  <a:extLst>
                    <a:ext uri="{9D8B030D-6E8A-4147-A177-3AD203B41FA5}">
                      <a16:colId xmlns:a16="http://schemas.microsoft.com/office/drawing/2014/main" val="166767647"/>
                    </a:ext>
                  </a:extLst>
                </a:gridCol>
                <a:gridCol w="871768">
                  <a:extLst>
                    <a:ext uri="{9D8B030D-6E8A-4147-A177-3AD203B41FA5}">
                      <a16:colId xmlns:a16="http://schemas.microsoft.com/office/drawing/2014/main" val="2185212560"/>
                    </a:ext>
                  </a:extLst>
                </a:gridCol>
                <a:gridCol w="871768">
                  <a:extLst>
                    <a:ext uri="{9D8B030D-6E8A-4147-A177-3AD203B41FA5}">
                      <a16:colId xmlns:a16="http://schemas.microsoft.com/office/drawing/2014/main" val="123483175"/>
                    </a:ext>
                  </a:extLst>
                </a:gridCol>
                <a:gridCol w="871768">
                  <a:extLst>
                    <a:ext uri="{9D8B030D-6E8A-4147-A177-3AD203B41FA5}">
                      <a16:colId xmlns:a16="http://schemas.microsoft.com/office/drawing/2014/main" val="1974305534"/>
                    </a:ext>
                  </a:extLst>
                </a:gridCol>
                <a:gridCol w="871768">
                  <a:extLst>
                    <a:ext uri="{9D8B030D-6E8A-4147-A177-3AD203B41FA5}">
                      <a16:colId xmlns:a16="http://schemas.microsoft.com/office/drawing/2014/main" val="246907962"/>
                    </a:ext>
                  </a:extLst>
                </a:gridCol>
                <a:gridCol w="871768">
                  <a:extLst>
                    <a:ext uri="{9D8B030D-6E8A-4147-A177-3AD203B41FA5}">
                      <a16:colId xmlns:a16="http://schemas.microsoft.com/office/drawing/2014/main" val="3267691223"/>
                    </a:ext>
                  </a:extLst>
                </a:gridCol>
                <a:gridCol w="871768">
                  <a:extLst>
                    <a:ext uri="{9D8B030D-6E8A-4147-A177-3AD203B41FA5}">
                      <a16:colId xmlns:a16="http://schemas.microsoft.com/office/drawing/2014/main" val="3061043734"/>
                    </a:ext>
                  </a:extLst>
                </a:gridCol>
                <a:gridCol w="871768">
                  <a:extLst>
                    <a:ext uri="{9D8B030D-6E8A-4147-A177-3AD203B41FA5}">
                      <a16:colId xmlns:a16="http://schemas.microsoft.com/office/drawing/2014/main" val="1163424937"/>
                    </a:ext>
                  </a:extLst>
                </a:gridCol>
                <a:gridCol w="871768">
                  <a:extLst>
                    <a:ext uri="{9D8B030D-6E8A-4147-A177-3AD203B41FA5}">
                      <a16:colId xmlns:a16="http://schemas.microsoft.com/office/drawing/2014/main" val="1364977829"/>
                    </a:ext>
                  </a:extLst>
                </a:gridCol>
                <a:gridCol w="871768">
                  <a:extLst>
                    <a:ext uri="{9D8B030D-6E8A-4147-A177-3AD203B41FA5}">
                      <a16:colId xmlns:a16="http://schemas.microsoft.com/office/drawing/2014/main" val="1386489174"/>
                    </a:ext>
                  </a:extLst>
                </a:gridCol>
              </a:tblGrid>
              <a:tr h="617168">
                <a:tc>
                  <a:txBody>
                    <a:bodyPr/>
                    <a:lstStyle/>
                    <a:p>
                      <a:r>
                        <a:rPr lang="sv-SE" sz="900">
                          <a:solidFill>
                            <a:schemeClr val="tx1"/>
                          </a:solidFill>
                          <a:effectLst/>
                        </a:rPr>
                        <a:t>0 </a:t>
                      </a:r>
                    </a:p>
                    <a:p>
                      <a:r>
                        <a:rPr lang="sv-SE" sz="900">
                          <a:solidFill>
                            <a:schemeClr val="tx1"/>
                          </a:solidFill>
                          <a:effectLst/>
                        </a:rPr>
                        <a:t>Cirkulär hantering av befintligt</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solidFill>
                      <a:schemeClr val="accent6">
                        <a:lumMod val="20000"/>
                        <a:lumOff val="80000"/>
                      </a:schemeClr>
                    </a:solidFill>
                  </a:tcPr>
                </a:tc>
                <a:tc>
                  <a:txBody>
                    <a:bodyPr/>
                    <a:lstStyle/>
                    <a:p>
                      <a:r>
                        <a:rPr lang="sv-SE" sz="700">
                          <a:solidFill>
                            <a:schemeClr val="tx1"/>
                          </a:solidFill>
                          <a:effectLst/>
                        </a:rPr>
                        <a:t>00</a:t>
                      </a:r>
                    </a:p>
                    <a:p>
                      <a:r>
                        <a:rPr lang="sv-SE" sz="700">
                          <a:solidFill>
                            <a:schemeClr val="tx1"/>
                          </a:solidFill>
                          <a:effectLst/>
                        </a:rPr>
                        <a:t>Sammansatta</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01</a:t>
                      </a:r>
                    </a:p>
                    <a:p>
                      <a:r>
                        <a:rPr lang="sv-SE" sz="700">
                          <a:solidFill>
                            <a:schemeClr val="tx1"/>
                          </a:solidFill>
                          <a:effectLst/>
                        </a:rPr>
                        <a:t>Planering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02</a:t>
                      </a:r>
                    </a:p>
                    <a:p>
                      <a:r>
                        <a:rPr lang="sv-SE" sz="700">
                          <a:solidFill>
                            <a:schemeClr val="tx1"/>
                          </a:solidFill>
                          <a:effectLst/>
                        </a:rPr>
                        <a:t>Cirkuläritets-inventering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03</a:t>
                      </a:r>
                    </a:p>
                    <a:p>
                      <a:r>
                        <a:rPr lang="sv-SE" sz="700">
                          <a:solidFill>
                            <a:schemeClr val="tx1"/>
                          </a:solidFill>
                          <a:effectLst/>
                        </a:rPr>
                        <a:t>Info till hyresgäster, grannar, leverantörer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04</a:t>
                      </a:r>
                    </a:p>
                    <a:p>
                      <a:r>
                        <a:rPr lang="sv-SE" sz="700">
                          <a:solidFill>
                            <a:schemeClr val="tx1"/>
                          </a:solidFill>
                          <a:effectLst/>
                        </a:rPr>
                        <a:t>Sanering, damm och andra risker vid ändring </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05</a:t>
                      </a:r>
                    </a:p>
                    <a:p>
                      <a:r>
                        <a:rPr lang="sv-SE" sz="700">
                          <a:solidFill>
                            <a:schemeClr val="tx1"/>
                          </a:solidFill>
                          <a:effectLst/>
                        </a:rPr>
                        <a:t>Demolering till återbruk och återtillverkning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06</a:t>
                      </a:r>
                    </a:p>
                    <a:p>
                      <a:r>
                        <a:rPr lang="sv-SE" sz="700">
                          <a:solidFill>
                            <a:schemeClr val="tx1"/>
                          </a:solidFill>
                          <a:effectLst/>
                        </a:rPr>
                        <a:t>Håltagning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07</a:t>
                      </a:r>
                    </a:p>
                    <a:p>
                      <a:r>
                        <a:rPr lang="sv-SE" sz="700">
                          <a:solidFill>
                            <a:schemeClr val="tx1"/>
                          </a:solidFill>
                          <a:effectLst/>
                        </a:rPr>
                        <a:t>Begränsad rivning –material-återvinning, energiåtervinning, deponi</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solidFill>
                          <a:effectLst/>
                        </a:rPr>
                        <a:t>08 </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solidFill>
                          <a:effectLst/>
                        </a:rPr>
                        <a:t>Betydande rivning –material-återvinning, energiåtervinning, deponi</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solidFill>
                          <a:effectLst/>
                        </a:rPr>
                        <a:t>09 Rivning hel byggnad –material-återvinning, energiåtervinning, deponi</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590300051"/>
                  </a:ext>
                </a:extLst>
              </a:tr>
              <a:tr h="514307">
                <a:tc>
                  <a:txBody>
                    <a:bodyPr/>
                    <a:lstStyle/>
                    <a:p>
                      <a:r>
                        <a:rPr lang="sv-SE" sz="900">
                          <a:solidFill>
                            <a:schemeClr val="tx1"/>
                          </a:solidFill>
                          <a:effectLst/>
                        </a:rPr>
                        <a:t>1</a:t>
                      </a:r>
                    </a:p>
                    <a:p>
                      <a:r>
                        <a:rPr lang="sv-SE" sz="900">
                          <a:solidFill>
                            <a:schemeClr val="tx1"/>
                          </a:solidFill>
                          <a:effectLst/>
                        </a:rPr>
                        <a:t>MARK</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solidFill>
                      <a:schemeClr val="accent6">
                        <a:lumMod val="20000"/>
                        <a:lumOff val="80000"/>
                      </a:schemeClr>
                    </a:solidFill>
                  </a:tcPr>
                </a:tc>
                <a:tc>
                  <a:txBody>
                    <a:bodyPr/>
                    <a:lstStyle/>
                    <a:p>
                      <a:r>
                        <a:rPr lang="sv-SE" sz="700">
                          <a:solidFill>
                            <a:schemeClr val="tx1"/>
                          </a:solidFill>
                          <a:effectLst/>
                        </a:rPr>
                        <a:t>10</a:t>
                      </a:r>
                    </a:p>
                    <a:p>
                      <a:r>
                        <a:rPr lang="sv-SE" sz="700">
                          <a:solidFill>
                            <a:schemeClr val="tx1"/>
                          </a:solidFill>
                          <a:effectLst/>
                        </a:rPr>
                        <a:t>Sammansatta</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11</a:t>
                      </a:r>
                    </a:p>
                    <a:p>
                      <a:r>
                        <a:rPr lang="sv-SE" sz="700">
                          <a:solidFill>
                            <a:schemeClr val="tx1"/>
                          </a:solidFill>
                          <a:effectLst/>
                        </a:rPr>
                        <a:t>Röjning, Rivning</a:t>
                      </a:r>
                    </a:p>
                    <a:p>
                      <a:r>
                        <a:rPr lang="sv-SE" sz="700">
                          <a:solidFill>
                            <a:schemeClr val="tx1"/>
                          </a:solidFill>
                          <a:effectLst/>
                        </a:rPr>
                        <a:t>Flyttning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12</a:t>
                      </a:r>
                    </a:p>
                    <a:p>
                      <a:r>
                        <a:rPr lang="sv-SE" sz="700">
                          <a:solidFill>
                            <a:schemeClr val="tx1"/>
                          </a:solidFill>
                          <a:effectLst/>
                        </a:rPr>
                        <a:t>Schakter, </a:t>
                      </a:r>
                    </a:p>
                    <a:p>
                      <a:r>
                        <a:rPr lang="sv-SE" sz="700">
                          <a:solidFill>
                            <a:schemeClr val="tx1"/>
                          </a:solidFill>
                          <a:effectLst/>
                        </a:rPr>
                        <a:t>fyllning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13</a:t>
                      </a:r>
                    </a:p>
                    <a:p>
                      <a:r>
                        <a:rPr lang="sv-SE" sz="700">
                          <a:solidFill>
                            <a:schemeClr val="tx1"/>
                          </a:solidFill>
                          <a:effectLst/>
                        </a:rPr>
                        <a:t>Markförstärkning</a:t>
                      </a:r>
                    </a:p>
                    <a:p>
                      <a:r>
                        <a:rPr lang="sv-SE" sz="700">
                          <a:solidFill>
                            <a:schemeClr val="tx1"/>
                          </a:solidFill>
                          <a:effectLst/>
                        </a:rPr>
                        <a:t>Dränering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14</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15</a:t>
                      </a:r>
                    </a:p>
                    <a:p>
                      <a:r>
                        <a:rPr lang="sv-SE" sz="700">
                          <a:solidFill>
                            <a:schemeClr val="tx1"/>
                          </a:solidFill>
                          <a:effectLst/>
                        </a:rPr>
                        <a:t>Ledningar</a:t>
                      </a:r>
                    </a:p>
                    <a:p>
                      <a:r>
                        <a:rPr lang="sv-SE" sz="700">
                          <a:solidFill>
                            <a:schemeClr val="tx1"/>
                          </a:solidFill>
                          <a:effectLst/>
                        </a:rPr>
                        <a:t>Kulvert</a:t>
                      </a:r>
                    </a:p>
                    <a:p>
                      <a:r>
                        <a:rPr lang="sv-SE" sz="700">
                          <a:solidFill>
                            <a:schemeClr val="tx1"/>
                          </a:solidFill>
                          <a:effectLst/>
                        </a:rPr>
                        <a:t>tunnlar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16</a:t>
                      </a:r>
                    </a:p>
                    <a:p>
                      <a:r>
                        <a:rPr lang="sv-SE" sz="700">
                          <a:solidFill>
                            <a:schemeClr val="tx1"/>
                          </a:solidFill>
                          <a:effectLst/>
                        </a:rPr>
                        <a:t>Vägar och planer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17</a:t>
                      </a:r>
                    </a:p>
                    <a:p>
                      <a:r>
                        <a:rPr lang="sv-SE" sz="700">
                          <a:solidFill>
                            <a:schemeClr val="tx1"/>
                          </a:solidFill>
                          <a:effectLst/>
                        </a:rPr>
                        <a:t>Trädgård</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18</a:t>
                      </a:r>
                    </a:p>
                    <a:p>
                      <a:r>
                        <a:rPr lang="sv-SE" sz="700">
                          <a:solidFill>
                            <a:schemeClr val="tx1"/>
                          </a:solidFill>
                          <a:effectLst/>
                        </a:rPr>
                        <a:t>Markutrustning</a:t>
                      </a:r>
                    </a:p>
                    <a:p>
                      <a:r>
                        <a:rPr lang="sv-SE" sz="700">
                          <a:solidFill>
                            <a:schemeClr val="tx1"/>
                          </a:solidFill>
                          <a:effectLst/>
                        </a:rPr>
                        <a:t>Stödmurar, komple-mentbyggnad</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19</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070916279"/>
                  </a:ext>
                </a:extLst>
              </a:tr>
              <a:tr h="411445">
                <a:tc>
                  <a:txBody>
                    <a:bodyPr/>
                    <a:lstStyle/>
                    <a:p>
                      <a:r>
                        <a:rPr lang="sv-SE" sz="900">
                          <a:solidFill>
                            <a:schemeClr val="tx1"/>
                          </a:solidFill>
                          <a:effectLst/>
                        </a:rPr>
                        <a:t>2</a:t>
                      </a:r>
                    </a:p>
                    <a:p>
                      <a:r>
                        <a:rPr lang="sv-SE" sz="900">
                          <a:solidFill>
                            <a:schemeClr val="tx1"/>
                          </a:solidFill>
                          <a:effectLst/>
                        </a:rPr>
                        <a:t>HUSUNDERBYGGNAD</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solidFill>
                      <a:schemeClr val="accent6">
                        <a:lumMod val="20000"/>
                        <a:lumOff val="80000"/>
                      </a:schemeClr>
                    </a:solidFill>
                  </a:tcPr>
                </a:tc>
                <a:tc>
                  <a:txBody>
                    <a:bodyPr/>
                    <a:lstStyle/>
                    <a:p>
                      <a:r>
                        <a:rPr lang="sv-SE" sz="700">
                          <a:solidFill>
                            <a:schemeClr val="tx1"/>
                          </a:solidFill>
                          <a:effectLst/>
                        </a:rPr>
                        <a:t>20</a:t>
                      </a:r>
                    </a:p>
                    <a:p>
                      <a:r>
                        <a:rPr lang="sv-SE" sz="700">
                          <a:solidFill>
                            <a:schemeClr val="tx1"/>
                          </a:solidFill>
                          <a:effectLst/>
                        </a:rPr>
                        <a:t>Sammansatta</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21</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22</a:t>
                      </a:r>
                    </a:p>
                    <a:p>
                      <a:r>
                        <a:rPr lang="sv-SE" sz="700">
                          <a:solidFill>
                            <a:schemeClr val="tx1"/>
                          </a:solidFill>
                          <a:effectLst/>
                        </a:rPr>
                        <a:t>Schakt</a:t>
                      </a:r>
                    </a:p>
                    <a:p>
                      <a:r>
                        <a:rPr lang="sv-SE" sz="700">
                          <a:solidFill>
                            <a:schemeClr val="tx1"/>
                          </a:solidFill>
                          <a:effectLst/>
                        </a:rPr>
                        <a:t>Fyllning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23</a:t>
                      </a:r>
                    </a:p>
                    <a:p>
                      <a:r>
                        <a:rPr lang="sv-SE" sz="700">
                          <a:solidFill>
                            <a:schemeClr val="tx1"/>
                          </a:solidFill>
                          <a:effectLst/>
                        </a:rPr>
                        <a:t>Markförstärkning</a:t>
                      </a:r>
                    </a:p>
                    <a:p>
                      <a:r>
                        <a:rPr lang="sv-SE" sz="700">
                          <a:solidFill>
                            <a:schemeClr val="tx1"/>
                          </a:solidFill>
                          <a:effectLst/>
                        </a:rPr>
                        <a:t>Dränering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24</a:t>
                      </a:r>
                    </a:p>
                    <a:p>
                      <a:r>
                        <a:rPr lang="sv-SE" sz="700">
                          <a:solidFill>
                            <a:schemeClr val="tx1"/>
                          </a:solidFill>
                          <a:effectLst/>
                        </a:rPr>
                        <a:t>Grundkon-struktioner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25</a:t>
                      </a:r>
                    </a:p>
                    <a:p>
                      <a:r>
                        <a:rPr lang="sv-SE" sz="700">
                          <a:solidFill>
                            <a:schemeClr val="tx1"/>
                          </a:solidFill>
                          <a:effectLst/>
                        </a:rPr>
                        <a:t>Kulvert och tunnlar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26</a:t>
                      </a:r>
                    </a:p>
                    <a:p>
                      <a:r>
                        <a:rPr lang="sv-SE" sz="700">
                          <a:solidFill>
                            <a:schemeClr val="tx1"/>
                          </a:solidFill>
                          <a:effectLst/>
                        </a:rPr>
                        <a:t>Garage</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27</a:t>
                      </a:r>
                    </a:p>
                    <a:p>
                      <a:r>
                        <a:rPr lang="sv-SE" sz="700">
                          <a:solidFill>
                            <a:schemeClr val="tx1"/>
                          </a:solidFill>
                          <a:effectLst/>
                        </a:rPr>
                        <a:t>Platta på mark</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28</a:t>
                      </a:r>
                    </a:p>
                    <a:p>
                      <a:r>
                        <a:rPr lang="sv-SE" sz="700">
                          <a:solidFill>
                            <a:schemeClr val="tx1"/>
                          </a:solidFill>
                          <a:effectLst/>
                        </a:rPr>
                        <a:t>Huskomplettering  Husunderbyggnad</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29</a:t>
                      </a:r>
                    </a:p>
                    <a:p>
                      <a:r>
                        <a:rPr lang="sv-SE" sz="700">
                          <a:solidFill>
                            <a:schemeClr val="tx1"/>
                          </a:solidFill>
                          <a:effectLst/>
                        </a:rPr>
                        <a:t>Usunderbyggnad, övrigt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394048286"/>
                  </a:ext>
                </a:extLst>
              </a:tr>
              <a:tr h="411445">
                <a:tc>
                  <a:txBody>
                    <a:bodyPr/>
                    <a:lstStyle/>
                    <a:p>
                      <a:r>
                        <a:rPr lang="sv-SE" sz="900">
                          <a:solidFill>
                            <a:schemeClr val="tx1"/>
                          </a:solidFill>
                          <a:effectLst/>
                        </a:rPr>
                        <a:t>3</a:t>
                      </a:r>
                    </a:p>
                    <a:p>
                      <a:r>
                        <a:rPr lang="sv-SE" sz="900">
                          <a:solidFill>
                            <a:schemeClr val="tx1"/>
                          </a:solidFill>
                          <a:effectLst/>
                        </a:rPr>
                        <a:t>STOMME</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solidFill>
                      <a:schemeClr val="accent6">
                        <a:lumMod val="20000"/>
                        <a:lumOff val="80000"/>
                      </a:schemeClr>
                    </a:solidFill>
                  </a:tcPr>
                </a:tc>
                <a:tc>
                  <a:txBody>
                    <a:bodyPr/>
                    <a:lstStyle/>
                    <a:p>
                      <a:r>
                        <a:rPr lang="sv-SE" sz="700">
                          <a:solidFill>
                            <a:schemeClr val="tx1"/>
                          </a:solidFill>
                          <a:effectLst/>
                        </a:rPr>
                        <a:t>30</a:t>
                      </a:r>
                    </a:p>
                    <a:p>
                      <a:r>
                        <a:rPr lang="sv-SE" sz="700">
                          <a:solidFill>
                            <a:schemeClr val="tx1"/>
                          </a:solidFill>
                          <a:effectLst/>
                        </a:rPr>
                        <a:t>Sammansatta</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31</a:t>
                      </a:r>
                    </a:p>
                    <a:p>
                      <a:r>
                        <a:rPr lang="sv-SE" sz="700">
                          <a:solidFill>
                            <a:schemeClr val="tx1"/>
                          </a:solidFill>
                          <a:effectLst/>
                        </a:rPr>
                        <a:t>Stomme- Väggar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32</a:t>
                      </a:r>
                    </a:p>
                    <a:p>
                      <a:r>
                        <a:rPr lang="sv-SE" sz="700">
                          <a:solidFill>
                            <a:schemeClr val="tx1"/>
                          </a:solidFill>
                          <a:effectLst/>
                        </a:rPr>
                        <a:t>Stomme - Pelare</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33</a:t>
                      </a:r>
                    </a:p>
                    <a:p>
                      <a:r>
                        <a:rPr lang="sv-SE" sz="700">
                          <a:solidFill>
                            <a:schemeClr val="tx1"/>
                          </a:solidFill>
                          <a:effectLst/>
                        </a:rPr>
                        <a:t>Prefab</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34</a:t>
                      </a:r>
                    </a:p>
                    <a:p>
                      <a:r>
                        <a:rPr lang="sv-SE" sz="700">
                          <a:solidFill>
                            <a:schemeClr val="tx1"/>
                          </a:solidFill>
                          <a:effectLst/>
                        </a:rPr>
                        <a:t>Stomme Bjälklag</a:t>
                      </a:r>
                    </a:p>
                    <a:p>
                      <a:r>
                        <a:rPr lang="sv-SE" sz="700">
                          <a:solidFill>
                            <a:schemeClr val="tx1"/>
                          </a:solidFill>
                          <a:effectLst/>
                        </a:rPr>
                        <a:t>Balkar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35</a:t>
                      </a:r>
                    </a:p>
                    <a:p>
                      <a:r>
                        <a:rPr lang="sv-SE" sz="700">
                          <a:solidFill>
                            <a:schemeClr val="tx1"/>
                          </a:solidFill>
                          <a:effectLst/>
                        </a:rPr>
                        <a:t>Smide</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36</a:t>
                      </a:r>
                    </a:p>
                    <a:p>
                      <a:r>
                        <a:rPr lang="sv-SE" sz="700">
                          <a:solidFill>
                            <a:schemeClr val="tx1"/>
                          </a:solidFill>
                          <a:effectLst/>
                        </a:rPr>
                        <a:t>Stomme, Trappor</a:t>
                      </a:r>
                    </a:p>
                    <a:p>
                      <a:r>
                        <a:rPr lang="sv-SE" sz="700">
                          <a:solidFill>
                            <a:schemeClr val="tx1"/>
                          </a:solidFill>
                          <a:effectLst/>
                        </a:rPr>
                        <a:t>Hissschakt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37</a:t>
                      </a:r>
                    </a:p>
                    <a:p>
                      <a:r>
                        <a:rPr lang="sv-SE" sz="700">
                          <a:solidFill>
                            <a:schemeClr val="tx1"/>
                          </a:solidFill>
                          <a:effectLst/>
                        </a:rPr>
                        <a:t>Samverk</a:t>
                      </a:r>
                    </a:p>
                    <a:p>
                      <a:r>
                        <a:rPr lang="sv-SE" sz="700">
                          <a:solidFill>
                            <a:schemeClr val="tx1"/>
                          </a:solidFill>
                          <a:effectLst/>
                        </a:rPr>
                        <a:t>Takstomme</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38</a:t>
                      </a:r>
                    </a:p>
                    <a:p>
                      <a:r>
                        <a:rPr lang="sv-SE" sz="700">
                          <a:solidFill>
                            <a:schemeClr val="tx1"/>
                          </a:solidFill>
                          <a:effectLst/>
                        </a:rPr>
                        <a:t>Huskomplettering </a:t>
                      </a:r>
                    </a:p>
                    <a:p>
                      <a:r>
                        <a:rPr lang="sv-SE" sz="700">
                          <a:solidFill>
                            <a:schemeClr val="tx1"/>
                          </a:solidFill>
                          <a:effectLst/>
                          <a:latin typeface="+mn-lt"/>
                          <a:ea typeface="Times New Roman" panose="02020603050405020304" pitchFamily="18" charset="0"/>
                          <a:cs typeface="Arial" panose="020B0604020202020204" pitchFamily="34" charset="0"/>
                        </a:rPr>
                        <a:t>Stomme</a:t>
                      </a:r>
                    </a:p>
                  </a:txBody>
                  <a:tcPr marL="68580" marR="68580" marT="0" marB="0" anchor="ctr"/>
                </a:tc>
                <a:tc>
                  <a:txBody>
                    <a:bodyPr/>
                    <a:lstStyle/>
                    <a:p>
                      <a:r>
                        <a:rPr lang="sv-SE" sz="700">
                          <a:solidFill>
                            <a:schemeClr val="tx1"/>
                          </a:solidFill>
                          <a:effectLst/>
                        </a:rPr>
                        <a:t>39</a:t>
                      </a:r>
                    </a:p>
                    <a:p>
                      <a:r>
                        <a:rPr lang="sv-SE" sz="700">
                          <a:solidFill>
                            <a:schemeClr val="tx1"/>
                          </a:solidFill>
                          <a:effectLst/>
                        </a:rPr>
                        <a:t>Stomme övrigt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762386074"/>
                  </a:ext>
                </a:extLst>
              </a:tr>
              <a:tr h="411445">
                <a:tc>
                  <a:txBody>
                    <a:bodyPr/>
                    <a:lstStyle/>
                    <a:p>
                      <a:r>
                        <a:rPr lang="sv-SE" sz="900">
                          <a:solidFill>
                            <a:schemeClr val="tx1"/>
                          </a:solidFill>
                          <a:effectLst/>
                        </a:rPr>
                        <a:t>4</a:t>
                      </a:r>
                    </a:p>
                    <a:p>
                      <a:r>
                        <a:rPr lang="sv-SE" sz="900">
                          <a:solidFill>
                            <a:schemeClr val="tx1"/>
                          </a:solidFill>
                          <a:effectLst/>
                        </a:rPr>
                        <a:t>YTTERTAK</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solidFill>
                      <a:schemeClr val="accent6">
                        <a:lumMod val="20000"/>
                        <a:lumOff val="80000"/>
                      </a:schemeClr>
                    </a:solidFill>
                  </a:tcPr>
                </a:tc>
                <a:tc>
                  <a:txBody>
                    <a:bodyPr/>
                    <a:lstStyle/>
                    <a:p>
                      <a:r>
                        <a:rPr lang="sv-SE" sz="700">
                          <a:solidFill>
                            <a:schemeClr val="tx1"/>
                          </a:solidFill>
                          <a:effectLst/>
                        </a:rPr>
                        <a:t>40</a:t>
                      </a:r>
                    </a:p>
                    <a:p>
                      <a:r>
                        <a:rPr lang="sv-SE" sz="700" err="1">
                          <a:solidFill>
                            <a:schemeClr val="tx1"/>
                          </a:solidFill>
                          <a:effectLst/>
                        </a:rPr>
                        <a:t>Ammansatta</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41 Takstomme</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42</a:t>
                      </a:r>
                    </a:p>
                    <a:p>
                      <a:r>
                        <a:rPr lang="sv-SE" sz="700">
                          <a:solidFill>
                            <a:schemeClr val="tx1"/>
                          </a:solidFill>
                          <a:effectLst/>
                        </a:rPr>
                        <a:t>Taklags-</a:t>
                      </a:r>
                    </a:p>
                    <a:p>
                      <a:r>
                        <a:rPr lang="sv-SE" sz="700">
                          <a:solidFill>
                            <a:schemeClr val="tx1"/>
                          </a:solidFill>
                          <a:effectLst/>
                        </a:rPr>
                        <a:t>komplettering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43</a:t>
                      </a:r>
                    </a:p>
                    <a:p>
                      <a:r>
                        <a:rPr lang="sv-SE" sz="700">
                          <a:solidFill>
                            <a:schemeClr val="tx1"/>
                          </a:solidFill>
                          <a:effectLst/>
                        </a:rPr>
                        <a:t>Taktäckning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44</a:t>
                      </a:r>
                    </a:p>
                    <a:p>
                      <a:r>
                        <a:rPr lang="sv-SE" sz="700">
                          <a:solidFill>
                            <a:schemeClr val="tx1"/>
                          </a:solidFill>
                          <a:effectLst/>
                        </a:rPr>
                        <a:t>Takfot och gavlar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45</a:t>
                      </a:r>
                    </a:p>
                    <a:p>
                      <a:r>
                        <a:rPr lang="sv-SE" sz="700">
                          <a:solidFill>
                            <a:schemeClr val="tx1"/>
                          </a:solidFill>
                          <a:effectLst/>
                        </a:rPr>
                        <a:t>Öppnings-</a:t>
                      </a:r>
                    </a:p>
                    <a:p>
                      <a:r>
                        <a:rPr lang="sv-SE" sz="700">
                          <a:solidFill>
                            <a:schemeClr val="tx1"/>
                          </a:solidFill>
                          <a:effectLst/>
                        </a:rPr>
                        <a:t>Kompletteringar</a:t>
                      </a:r>
                    </a:p>
                    <a:p>
                      <a:r>
                        <a:rPr lang="sv-SE" sz="700">
                          <a:solidFill>
                            <a:schemeClr val="tx1"/>
                          </a:solidFill>
                          <a:effectLst/>
                        </a:rPr>
                        <a:t>Takluckor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46</a:t>
                      </a:r>
                    </a:p>
                    <a:p>
                      <a:r>
                        <a:rPr lang="sv-SE" sz="700">
                          <a:solidFill>
                            <a:schemeClr val="tx1"/>
                          </a:solidFill>
                          <a:effectLst/>
                        </a:rPr>
                        <a:t>Plåt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47</a:t>
                      </a:r>
                    </a:p>
                    <a:p>
                      <a:r>
                        <a:rPr lang="sv-SE" sz="700">
                          <a:solidFill>
                            <a:schemeClr val="tx1"/>
                          </a:solidFill>
                          <a:effectLst/>
                        </a:rPr>
                        <a:t>Terrasser</a:t>
                      </a:r>
                    </a:p>
                    <a:p>
                      <a:r>
                        <a:rPr lang="sv-SE" sz="700">
                          <a:solidFill>
                            <a:schemeClr val="tx1"/>
                          </a:solidFill>
                          <a:effectLst/>
                        </a:rPr>
                        <a:t>Altaner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48</a:t>
                      </a:r>
                    </a:p>
                    <a:p>
                      <a:r>
                        <a:rPr lang="sv-SE" sz="700">
                          <a:solidFill>
                            <a:schemeClr val="tx1"/>
                          </a:solidFill>
                          <a:effectLst/>
                        </a:rPr>
                        <a:t>Huskomplettering, Yttertak</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49</a:t>
                      </a:r>
                    </a:p>
                    <a:p>
                      <a:r>
                        <a:rPr lang="sv-SE" sz="700">
                          <a:solidFill>
                            <a:schemeClr val="tx1"/>
                          </a:solidFill>
                          <a:effectLst/>
                        </a:rPr>
                        <a:t>Yttertak övrigt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303926518"/>
                  </a:ext>
                </a:extLst>
              </a:tr>
              <a:tr h="411445">
                <a:tc>
                  <a:txBody>
                    <a:bodyPr/>
                    <a:lstStyle/>
                    <a:p>
                      <a:r>
                        <a:rPr lang="sv-SE" sz="900">
                          <a:solidFill>
                            <a:schemeClr val="tx1"/>
                          </a:solidFill>
                          <a:effectLst/>
                        </a:rPr>
                        <a:t>5</a:t>
                      </a:r>
                    </a:p>
                    <a:p>
                      <a:r>
                        <a:rPr lang="sv-SE" sz="900">
                          <a:solidFill>
                            <a:schemeClr val="tx1"/>
                          </a:solidFill>
                          <a:effectLst/>
                        </a:rPr>
                        <a:t>FASADER</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solidFill>
                      <a:schemeClr val="accent6">
                        <a:lumMod val="20000"/>
                        <a:lumOff val="80000"/>
                      </a:schemeClr>
                    </a:solidFill>
                  </a:tcPr>
                </a:tc>
                <a:tc>
                  <a:txBody>
                    <a:bodyPr/>
                    <a:lstStyle/>
                    <a:p>
                      <a:r>
                        <a:rPr lang="sv-SE" sz="700">
                          <a:solidFill>
                            <a:schemeClr val="tx1"/>
                          </a:solidFill>
                          <a:effectLst/>
                        </a:rPr>
                        <a:t>50</a:t>
                      </a:r>
                    </a:p>
                    <a:p>
                      <a:r>
                        <a:rPr lang="sv-SE" sz="700">
                          <a:solidFill>
                            <a:schemeClr val="tx1"/>
                          </a:solidFill>
                          <a:effectLst/>
                        </a:rPr>
                        <a:t>Sammansatta</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51</a:t>
                      </a:r>
                    </a:p>
                    <a:p>
                      <a:r>
                        <a:rPr lang="sv-SE" sz="700">
                          <a:solidFill>
                            <a:schemeClr val="tx1"/>
                          </a:solidFill>
                          <a:effectLst/>
                        </a:rPr>
                        <a:t>Stomkomplettering</a:t>
                      </a:r>
                    </a:p>
                    <a:p>
                      <a:r>
                        <a:rPr lang="sv-SE" sz="700">
                          <a:solidFill>
                            <a:schemeClr val="tx1"/>
                          </a:solidFill>
                          <a:effectLst/>
                        </a:rPr>
                        <a:t>Utfackning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52</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53</a:t>
                      </a:r>
                    </a:p>
                    <a:p>
                      <a:r>
                        <a:rPr lang="sv-SE" sz="700">
                          <a:solidFill>
                            <a:schemeClr val="tx1"/>
                          </a:solidFill>
                          <a:effectLst/>
                        </a:rPr>
                        <a:t>Fasadbeklädnad</a:t>
                      </a:r>
                    </a:p>
                    <a:p>
                      <a:r>
                        <a:rPr lang="sv-SE" sz="700">
                          <a:solidFill>
                            <a:schemeClr val="tx1"/>
                          </a:solidFill>
                          <a:effectLst/>
                        </a:rPr>
                        <a:t>Ytskikt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54</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55</a:t>
                      </a:r>
                    </a:p>
                    <a:p>
                      <a:r>
                        <a:rPr lang="sv-SE" sz="700">
                          <a:solidFill>
                            <a:schemeClr val="tx1"/>
                          </a:solidFill>
                          <a:effectLst/>
                        </a:rPr>
                        <a:t>Fönster, Dörrar Partier, Portar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56</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57</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58</a:t>
                      </a:r>
                    </a:p>
                    <a:p>
                      <a:r>
                        <a:rPr lang="sv-SE" sz="700">
                          <a:solidFill>
                            <a:schemeClr val="tx1"/>
                          </a:solidFill>
                          <a:effectLst/>
                        </a:rPr>
                        <a:t>Huskomplettering Ytterväggar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59</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22251067"/>
                  </a:ext>
                </a:extLst>
              </a:tr>
              <a:tr h="411445">
                <a:tc>
                  <a:txBody>
                    <a:bodyPr/>
                    <a:lstStyle/>
                    <a:p>
                      <a:r>
                        <a:rPr lang="sv-SE" sz="900">
                          <a:solidFill>
                            <a:schemeClr val="tx1"/>
                          </a:solidFill>
                          <a:effectLst/>
                        </a:rPr>
                        <a:t>6</a:t>
                      </a:r>
                    </a:p>
                    <a:p>
                      <a:r>
                        <a:rPr lang="sv-SE" sz="900">
                          <a:solidFill>
                            <a:schemeClr val="tx1"/>
                          </a:solidFill>
                          <a:effectLst/>
                        </a:rPr>
                        <a:t>STOMKOMPLETTERING</a:t>
                      </a:r>
                    </a:p>
                    <a:p>
                      <a:r>
                        <a:rPr lang="sv-SE" sz="900">
                          <a:solidFill>
                            <a:schemeClr val="tx1"/>
                          </a:solidFill>
                          <a:effectLst/>
                        </a:rPr>
                        <a:t>RUMSBILDNING</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solidFill>
                      <a:schemeClr val="accent6">
                        <a:lumMod val="20000"/>
                        <a:lumOff val="80000"/>
                      </a:schemeClr>
                    </a:solidFill>
                  </a:tcPr>
                </a:tc>
                <a:tc>
                  <a:txBody>
                    <a:bodyPr/>
                    <a:lstStyle/>
                    <a:p>
                      <a:r>
                        <a:rPr lang="sv-SE" sz="700">
                          <a:solidFill>
                            <a:schemeClr val="tx1"/>
                          </a:solidFill>
                          <a:effectLst/>
                        </a:rPr>
                        <a:t>60</a:t>
                      </a:r>
                    </a:p>
                    <a:p>
                      <a:r>
                        <a:rPr lang="sv-SE" sz="700">
                          <a:solidFill>
                            <a:schemeClr val="tx1"/>
                          </a:solidFill>
                          <a:effectLst/>
                        </a:rPr>
                        <a:t>Sammansatta</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61</a:t>
                      </a:r>
                    </a:p>
                    <a:p>
                      <a:r>
                        <a:rPr lang="sv-SE" sz="700">
                          <a:solidFill>
                            <a:schemeClr val="tx1"/>
                          </a:solidFill>
                          <a:effectLst/>
                        </a:rPr>
                        <a:t>Insida yttervägg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62</a:t>
                      </a:r>
                    </a:p>
                    <a:p>
                      <a:r>
                        <a:rPr lang="sv-SE" sz="700">
                          <a:solidFill>
                            <a:schemeClr val="tx1"/>
                          </a:solidFill>
                          <a:effectLst/>
                        </a:rPr>
                        <a:t>Undergolv</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63</a:t>
                      </a:r>
                    </a:p>
                    <a:p>
                      <a:r>
                        <a:rPr lang="sv-SE" sz="700">
                          <a:solidFill>
                            <a:schemeClr val="tx1"/>
                          </a:solidFill>
                          <a:effectLst/>
                        </a:rPr>
                        <a:t>Innerväggar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64</a:t>
                      </a:r>
                    </a:p>
                    <a:p>
                      <a:r>
                        <a:rPr lang="sv-SE" sz="700">
                          <a:solidFill>
                            <a:schemeClr val="tx1"/>
                          </a:solidFill>
                          <a:effectLst/>
                        </a:rPr>
                        <a:t>Innertak</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65</a:t>
                      </a:r>
                    </a:p>
                    <a:p>
                      <a:r>
                        <a:rPr lang="sv-SE" sz="700">
                          <a:solidFill>
                            <a:schemeClr val="tx1"/>
                          </a:solidFill>
                          <a:effectLst/>
                        </a:rPr>
                        <a:t>Invändiga </a:t>
                      </a:r>
                    </a:p>
                    <a:p>
                      <a:r>
                        <a:rPr lang="sv-SE" sz="700">
                          <a:solidFill>
                            <a:schemeClr val="tx1"/>
                          </a:solidFill>
                          <a:effectLst/>
                        </a:rPr>
                        <a:t>Dörrar</a:t>
                      </a:r>
                    </a:p>
                    <a:p>
                      <a:r>
                        <a:rPr lang="sv-SE" sz="700">
                          <a:solidFill>
                            <a:schemeClr val="tx1"/>
                          </a:solidFill>
                          <a:effectLst/>
                        </a:rPr>
                        <a:t>Glaspartier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66</a:t>
                      </a:r>
                    </a:p>
                    <a:p>
                      <a:r>
                        <a:rPr lang="sv-SE" sz="700">
                          <a:solidFill>
                            <a:schemeClr val="tx1"/>
                          </a:solidFill>
                          <a:effectLst/>
                        </a:rPr>
                        <a:t>Invändiga trappor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67</a:t>
                      </a:r>
                    </a:p>
                    <a:p>
                      <a:r>
                        <a:rPr lang="sv-SE" sz="700">
                          <a:solidFill>
                            <a:schemeClr val="tx1"/>
                          </a:solidFill>
                          <a:effectLst/>
                        </a:rPr>
                        <a:t>Efterlagning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68</a:t>
                      </a:r>
                    </a:p>
                    <a:p>
                      <a:r>
                        <a:rPr lang="sv-SE" sz="700">
                          <a:solidFill>
                            <a:schemeClr val="tx1"/>
                          </a:solidFill>
                          <a:effectLst/>
                        </a:rPr>
                        <a:t>Huskomplettering Rumsbildning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69</a:t>
                      </a:r>
                    </a:p>
                    <a:p>
                      <a:r>
                        <a:rPr lang="sv-SE" sz="700">
                          <a:solidFill>
                            <a:schemeClr val="tx1"/>
                          </a:solidFill>
                          <a:effectLst/>
                        </a:rPr>
                        <a:t>Rumskomplettering övrigt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826313544"/>
                  </a:ext>
                </a:extLst>
              </a:tr>
              <a:tr h="411445">
                <a:tc>
                  <a:txBody>
                    <a:bodyPr/>
                    <a:lstStyle/>
                    <a:p>
                      <a:r>
                        <a:rPr lang="sv-SE" sz="900">
                          <a:solidFill>
                            <a:schemeClr val="tx1"/>
                          </a:solidFill>
                          <a:effectLst/>
                        </a:rPr>
                        <a:t>7 </a:t>
                      </a:r>
                    </a:p>
                    <a:p>
                      <a:r>
                        <a:rPr lang="sv-SE" sz="900">
                          <a:solidFill>
                            <a:schemeClr val="tx1"/>
                          </a:solidFill>
                          <a:effectLst/>
                        </a:rPr>
                        <a:t>INVÄNDIGA YTSKIKT</a:t>
                      </a:r>
                    </a:p>
                    <a:p>
                      <a:r>
                        <a:rPr lang="sv-SE" sz="900">
                          <a:solidFill>
                            <a:schemeClr val="tx1"/>
                          </a:solidFill>
                          <a:effectLst/>
                        </a:rPr>
                        <a:t>RUMSKOMPLETTERING</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solidFill>
                      <a:schemeClr val="accent6">
                        <a:lumMod val="20000"/>
                        <a:lumOff val="80000"/>
                      </a:schemeClr>
                    </a:solidFill>
                  </a:tcPr>
                </a:tc>
                <a:tc>
                  <a:txBody>
                    <a:bodyPr/>
                    <a:lstStyle/>
                    <a:p>
                      <a:r>
                        <a:rPr lang="sv-SE" sz="700">
                          <a:solidFill>
                            <a:schemeClr val="tx1"/>
                          </a:solidFill>
                          <a:effectLst/>
                        </a:rPr>
                        <a:t>70</a:t>
                      </a:r>
                    </a:p>
                    <a:p>
                      <a:r>
                        <a:rPr lang="sv-SE" sz="700">
                          <a:solidFill>
                            <a:schemeClr val="tx1"/>
                          </a:solidFill>
                          <a:effectLst/>
                        </a:rPr>
                        <a:t>Sammansatta</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71</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72</a:t>
                      </a:r>
                    </a:p>
                    <a:p>
                      <a:r>
                        <a:rPr lang="sv-SE" sz="700">
                          <a:solidFill>
                            <a:schemeClr val="tx1"/>
                          </a:solidFill>
                          <a:effectLst/>
                        </a:rPr>
                        <a:t>Ytskikt, golv trappor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73</a:t>
                      </a:r>
                    </a:p>
                    <a:p>
                      <a:r>
                        <a:rPr lang="sv-SE" sz="700">
                          <a:solidFill>
                            <a:schemeClr val="tx1"/>
                          </a:solidFill>
                          <a:effectLst/>
                        </a:rPr>
                        <a:t>Ytskikt väggar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74</a:t>
                      </a:r>
                    </a:p>
                    <a:p>
                      <a:r>
                        <a:rPr lang="sv-SE" sz="700">
                          <a:solidFill>
                            <a:schemeClr val="tx1"/>
                          </a:solidFill>
                          <a:effectLst/>
                        </a:rPr>
                        <a:t>Ytskikt tak och undertak</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75</a:t>
                      </a:r>
                    </a:p>
                    <a:p>
                      <a:r>
                        <a:rPr lang="sv-SE" sz="700">
                          <a:solidFill>
                            <a:schemeClr val="tx1"/>
                          </a:solidFill>
                          <a:effectLst/>
                        </a:rPr>
                        <a:t>Målning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76</a:t>
                      </a:r>
                    </a:p>
                    <a:p>
                      <a:r>
                        <a:rPr lang="sv-SE" sz="700">
                          <a:solidFill>
                            <a:schemeClr val="tx1"/>
                          </a:solidFill>
                          <a:effectLst/>
                        </a:rPr>
                        <a:t>Vitvaror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77</a:t>
                      </a:r>
                    </a:p>
                    <a:p>
                      <a:r>
                        <a:rPr lang="sv-SE" sz="700">
                          <a:solidFill>
                            <a:schemeClr val="tx1"/>
                          </a:solidFill>
                          <a:effectLst/>
                        </a:rPr>
                        <a:t>Skåp och inrednings-snickerier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78</a:t>
                      </a:r>
                    </a:p>
                    <a:p>
                      <a:r>
                        <a:rPr lang="sv-SE" sz="700">
                          <a:solidFill>
                            <a:schemeClr val="tx1"/>
                          </a:solidFill>
                          <a:effectLst/>
                        </a:rPr>
                        <a:t>Rumskomplettering</a:t>
                      </a:r>
                    </a:p>
                    <a:p>
                      <a:r>
                        <a:rPr lang="sv-SE" sz="700">
                          <a:solidFill>
                            <a:schemeClr val="tx1"/>
                          </a:solidFill>
                          <a:effectLst/>
                        </a:rPr>
                        <a:t>Övrigt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79</a:t>
                      </a:r>
                    </a:p>
                    <a:p>
                      <a:r>
                        <a:rPr lang="sv-SE" sz="700">
                          <a:solidFill>
                            <a:schemeClr val="tx1"/>
                          </a:solidFill>
                          <a:effectLst/>
                        </a:rPr>
                        <a:t>Rumskomplettering</a:t>
                      </a:r>
                    </a:p>
                    <a:p>
                      <a:r>
                        <a:rPr lang="sv-SE" sz="700">
                          <a:solidFill>
                            <a:schemeClr val="tx1"/>
                          </a:solidFill>
                          <a:effectLst/>
                        </a:rPr>
                        <a:t>övrigt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062198274"/>
                  </a:ext>
                </a:extLst>
              </a:tr>
              <a:tr h="411445">
                <a:tc>
                  <a:txBody>
                    <a:bodyPr/>
                    <a:lstStyle/>
                    <a:p>
                      <a:r>
                        <a:rPr lang="sv-SE" sz="900">
                          <a:solidFill>
                            <a:schemeClr val="tx1"/>
                          </a:solidFill>
                          <a:effectLst/>
                        </a:rPr>
                        <a:t>8</a:t>
                      </a:r>
                    </a:p>
                    <a:p>
                      <a:r>
                        <a:rPr lang="sv-SE" sz="900">
                          <a:solidFill>
                            <a:schemeClr val="tx1"/>
                          </a:solidFill>
                          <a:effectLst/>
                        </a:rPr>
                        <a:t>INSTALLATIONER</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solidFill>
                      <a:schemeClr val="accent6">
                        <a:lumMod val="20000"/>
                        <a:lumOff val="80000"/>
                      </a:schemeClr>
                    </a:solidFill>
                  </a:tcPr>
                </a:tc>
                <a:tc>
                  <a:txBody>
                    <a:bodyPr/>
                    <a:lstStyle/>
                    <a:p>
                      <a:r>
                        <a:rPr lang="sv-SE" sz="700">
                          <a:solidFill>
                            <a:schemeClr val="tx1"/>
                          </a:solidFill>
                          <a:effectLst/>
                        </a:rPr>
                        <a:t>80</a:t>
                      </a:r>
                    </a:p>
                    <a:p>
                      <a:r>
                        <a:rPr lang="sv-SE" sz="700">
                          <a:solidFill>
                            <a:schemeClr val="tx1"/>
                          </a:solidFill>
                          <a:effectLst/>
                        </a:rPr>
                        <a:t>Sammansatta</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81</a:t>
                      </a:r>
                    </a:p>
                    <a:p>
                      <a:r>
                        <a:rPr lang="sv-SE" sz="700">
                          <a:solidFill>
                            <a:schemeClr val="tx1"/>
                          </a:solidFill>
                          <a:effectLst/>
                        </a:rPr>
                        <a:t>Integrerade solcellser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82</a:t>
                      </a:r>
                    </a:p>
                    <a:p>
                      <a:r>
                        <a:rPr lang="sv-SE" sz="700">
                          <a:solidFill>
                            <a:schemeClr val="tx1"/>
                          </a:solidFill>
                          <a:effectLst/>
                        </a:rPr>
                        <a:t>Process</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83</a:t>
                      </a:r>
                    </a:p>
                    <a:p>
                      <a:r>
                        <a:rPr lang="sv-SE" sz="700">
                          <a:solidFill>
                            <a:schemeClr val="tx1"/>
                          </a:solidFill>
                          <a:effectLst/>
                        </a:rPr>
                        <a:t>Storkök</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84</a:t>
                      </a:r>
                    </a:p>
                    <a:p>
                      <a:r>
                        <a:rPr lang="sv-SE" sz="700">
                          <a:solidFill>
                            <a:schemeClr val="tx1"/>
                          </a:solidFill>
                          <a:effectLst/>
                        </a:rPr>
                        <a:t>Värme och sanitet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85</a:t>
                      </a:r>
                    </a:p>
                    <a:p>
                      <a:r>
                        <a:rPr lang="sv-SE" sz="700">
                          <a:solidFill>
                            <a:schemeClr val="tx1"/>
                          </a:solidFill>
                          <a:effectLst/>
                        </a:rPr>
                        <a:t>Kyla och luft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86</a:t>
                      </a:r>
                    </a:p>
                    <a:p>
                      <a:r>
                        <a:rPr lang="sv-SE" sz="700">
                          <a:solidFill>
                            <a:schemeClr val="tx1"/>
                          </a:solidFill>
                          <a:effectLst/>
                        </a:rPr>
                        <a:t>El</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87</a:t>
                      </a:r>
                    </a:p>
                    <a:p>
                      <a:r>
                        <a:rPr lang="sv-SE" sz="700">
                          <a:solidFill>
                            <a:schemeClr val="tx1"/>
                          </a:solidFill>
                          <a:effectLst/>
                        </a:rPr>
                        <a:t>Transport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88</a:t>
                      </a:r>
                    </a:p>
                    <a:p>
                      <a:r>
                        <a:rPr lang="sv-SE" sz="700">
                          <a:solidFill>
                            <a:schemeClr val="tx1"/>
                          </a:solidFill>
                          <a:effectLst/>
                        </a:rPr>
                        <a:t>Styr och regler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a:solidFill>
                            <a:schemeClr val="tx1"/>
                          </a:solidFill>
                          <a:effectLst/>
                        </a:rPr>
                        <a:t>89</a:t>
                      </a:r>
                    </a:p>
                    <a:p>
                      <a:r>
                        <a:rPr lang="sv-SE" sz="700">
                          <a:solidFill>
                            <a:schemeClr val="tx1"/>
                          </a:solidFill>
                          <a:effectLst/>
                        </a:rPr>
                        <a:t>Installationer övrigt</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302674331"/>
                  </a:ext>
                </a:extLst>
              </a:tr>
              <a:tr h="411445">
                <a:tc>
                  <a:txBody>
                    <a:bodyPr/>
                    <a:lstStyle/>
                    <a:p>
                      <a:r>
                        <a:rPr lang="sv-SE" sz="900">
                          <a:solidFill>
                            <a:schemeClr val="tx1"/>
                          </a:solidFill>
                          <a:effectLst/>
                        </a:rPr>
                        <a:t>A4</a:t>
                      </a:r>
                    </a:p>
                    <a:p>
                      <a:r>
                        <a:rPr lang="sv-SE" sz="900">
                          <a:solidFill>
                            <a:schemeClr val="tx1"/>
                          </a:solidFill>
                          <a:effectLst/>
                        </a:rPr>
                        <a:t>Byggtransporter</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solidFill>
                      <a:schemeClr val="accent6">
                        <a:lumMod val="20000"/>
                        <a:lumOff val="80000"/>
                      </a:schemeClr>
                    </a:solidFill>
                  </a:tcPr>
                </a:tc>
                <a:tc gridSpan="2">
                  <a:txBody>
                    <a:bodyPr/>
                    <a:lstStyle/>
                    <a:p>
                      <a:r>
                        <a:rPr lang="sv-SE" sz="700" kern="1200">
                          <a:solidFill>
                            <a:schemeClr val="tx1"/>
                          </a:solidFill>
                          <a:effectLst/>
                        </a:rPr>
                        <a:t>01</a:t>
                      </a:r>
                    </a:p>
                    <a:p>
                      <a:r>
                        <a:rPr lang="sv-SE" sz="700" kern="1200">
                          <a:solidFill>
                            <a:schemeClr val="tx1"/>
                          </a:solidFill>
                          <a:effectLst/>
                        </a:rPr>
                        <a:t>Planering, Mätning och Upphandlingsstyrning</a:t>
                      </a:r>
                      <a:endParaRPr lang="sv-SE" sz="700">
                        <a:solidFill>
                          <a:schemeClr val="tx1"/>
                        </a:solidFill>
                        <a:effectLst/>
                        <a:latin typeface="+mn-lt"/>
                        <a:cs typeface="Arial" panose="020B0604020202020204" pitchFamily="34" charset="0"/>
                      </a:endParaRPr>
                    </a:p>
                  </a:txBody>
                  <a:tcPr marL="68580" marR="68580" marT="0" marB="0" anchor="ctr"/>
                </a:tc>
                <a:tc hMerge="1">
                  <a:txBody>
                    <a:bodyPr/>
                    <a:lstStyle/>
                    <a:p>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sv-SE" sz="700">
                          <a:solidFill>
                            <a:schemeClr val="tx1"/>
                          </a:solidFill>
                          <a:effectLst/>
                        </a:rPr>
                        <a:t>02</a:t>
                      </a:r>
                    </a:p>
                    <a:p>
                      <a:r>
                        <a:rPr lang="sv-SE" sz="700">
                          <a:solidFill>
                            <a:schemeClr val="tx1"/>
                          </a:solidFill>
                          <a:effectLst/>
                        </a:rPr>
                        <a:t>Projektering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kern="1200">
                          <a:solidFill>
                            <a:schemeClr val="tx1"/>
                          </a:solidFill>
                          <a:effectLst/>
                        </a:rPr>
                        <a:t>04</a:t>
                      </a:r>
                    </a:p>
                    <a:p>
                      <a:r>
                        <a:rPr lang="sv-SE" sz="700" kern="1200">
                          <a:solidFill>
                            <a:schemeClr val="tx1"/>
                          </a:solidFill>
                          <a:effectLst/>
                        </a:rPr>
                        <a:t>Produktionsplanering för Byggtransporter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kern="1200">
                          <a:solidFill>
                            <a:schemeClr val="tx1"/>
                          </a:solidFill>
                          <a:effectLst/>
                        </a:rPr>
                        <a:t>05 Transport- och </a:t>
                      </a:r>
                      <a:r>
                        <a:rPr lang="sv-SE" sz="700" kern="1200" err="1">
                          <a:solidFill>
                            <a:schemeClr val="tx1"/>
                          </a:solidFill>
                          <a:effectLst/>
                        </a:rPr>
                        <a:t>Logistikhubbar</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kern="1200">
                          <a:solidFill>
                            <a:schemeClr val="tx1"/>
                          </a:solidFill>
                          <a:effectLst/>
                        </a:rPr>
                        <a:t>06</a:t>
                      </a:r>
                    </a:p>
                    <a:p>
                      <a:r>
                        <a:rPr lang="sv-SE" sz="700" kern="1200">
                          <a:solidFill>
                            <a:schemeClr val="tx1"/>
                          </a:solidFill>
                          <a:effectLst/>
                        </a:rPr>
                        <a:t>Transportmedel och Utrustning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r>
                        <a:rPr lang="sv-SE" sz="700" kern="1200">
                          <a:solidFill>
                            <a:schemeClr val="tx1"/>
                          </a:solidFill>
                          <a:effectLst/>
                        </a:rPr>
                        <a:t>07</a:t>
                      </a:r>
                    </a:p>
                    <a:p>
                      <a:r>
                        <a:rPr lang="sv-SE" sz="700" kern="1200">
                          <a:solidFill>
                            <a:schemeClr val="tx1"/>
                          </a:solidFill>
                          <a:effectLst/>
                        </a:rPr>
                        <a:t>Säkerhet och Miljö</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gridSpan="2">
                  <a:txBody>
                    <a:bodyPr/>
                    <a:lstStyle/>
                    <a:p>
                      <a:r>
                        <a:rPr lang="sv-SE" sz="700" kern="1200">
                          <a:solidFill>
                            <a:schemeClr val="tx1"/>
                          </a:solidFill>
                          <a:effectLst/>
                        </a:rPr>
                        <a:t>08</a:t>
                      </a:r>
                    </a:p>
                    <a:p>
                      <a:r>
                        <a:rPr lang="sv-SE" sz="700" kern="1200">
                          <a:solidFill>
                            <a:schemeClr val="tx1"/>
                          </a:solidFill>
                          <a:effectLst/>
                        </a:rPr>
                        <a:t>Kommunikationssystem och Koordinering</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529336"/>
                  </a:ext>
                </a:extLst>
              </a:tr>
              <a:tr h="411445">
                <a:tc>
                  <a:txBody>
                    <a:bodyPr/>
                    <a:lstStyle/>
                    <a:p>
                      <a:r>
                        <a:rPr lang="sv-SE" sz="900">
                          <a:solidFill>
                            <a:schemeClr val="tx1"/>
                          </a:solidFill>
                          <a:effectLst/>
                        </a:rPr>
                        <a:t>A5</a:t>
                      </a:r>
                      <a:endParaRPr lang="sv-SE" sz="900" b="1">
                        <a:solidFill>
                          <a:schemeClr val="tx1"/>
                        </a:solidFill>
                        <a:effectLst/>
                      </a:endParaRPr>
                    </a:p>
                    <a:p>
                      <a:r>
                        <a:rPr lang="sv-SE" sz="900" b="1">
                          <a:solidFill>
                            <a:schemeClr val="tx1"/>
                          </a:solidFill>
                          <a:effectLst/>
                        </a:rPr>
                        <a:t>Byggarbetsplats</a:t>
                      </a:r>
                      <a:endParaRPr lang="sv-SE" sz="90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solidFill>
                      <a:schemeClr val="accent6">
                        <a:lumMod val="20000"/>
                        <a:lumOff val="80000"/>
                      </a:schemeClr>
                    </a:solidFill>
                  </a:tcPr>
                </a:tc>
                <a:tc gridSpan="2">
                  <a:txBody>
                    <a:bodyPr/>
                    <a:lstStyle/>
                    <a:p>
                      <a:pPr lvl="0"/>
                      <a:r>
                        <a:rPr lang="sv-SE" sz="700" kern="1200">
                          <a:solidFill>
                            <a:schemeClr val="tx1"/>
                          </a:solidFill>
                          <a:effectLst/>
                        </a:rPr>
                        <a:t>A5.1 </a:t>
                      </a:r>
                    </a:p>
                    <a:p>
                      <a:pPr lvl="0"/>
                      <a:r>
                        <a:rPr lang="sv-SE" sz="700" kern="1200">
                          <a:solidFill>
                            <a:schemeClr val="tx1"/>
                          </a:solidFill>
                          <a:effectLst/>
                        </a:rPr>
                        <a:t>Hantering av cirkularitet på byggarbetsplatsen</a:t>
                      </a:r>
                      <a:endParaRPr lang="sv-SE" sz="700" kern="1200">
                        <a:solidFill>
                          <a:schemeClr val="tx1"/>
                        </a:solidFill>
                        <a:effectLst/>
                        <a:latin typeface="+mn-lt"/>
                        <a:ea typeface="+mn-ea"/>
                        <a:cs typeface="Arial" panose="020B0604020202020204" pitchFamily="34" charset="0"/>
                      </a:endParaRPr>
                    </a:p>
                  </a:txBody>
                  <a:tcPr marL="68580" marR="68580" marT="0" marB="0"/>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solidFill>
                      <a:prstDash val="solid"/>
                      <a:round/>
                      <a:headEnd type="none" w="med" len="med"/>
                      <a:tailEnd type="none" w="med" len="med"/>
                    </a:lnB>
                  </a:tcPr>
                </a:tc>
                <a:tc gridSpan="2">
                  <a:txBody>
                    <a:bodyPr/>
                    <a:lstStyle/>
                    <a:p>
                      <a:pPr lvl="0"/>
                      <a:r>
                        <a:rPr lang="sv-SE" sz="700" kern="1200">
                          <a:solidFill>
                            <a:schemeClr val="tx1"/>
                          </a:solidFill>
                          <a:effectLst/>
                        </a:rPr>
                        <a:t>A5.2</a:t>
                      </a:r>
                    </a:p>
                    <a:p>
                      <a:pPr lvl="0"/>
                      <a:r>
                        <a:rPr lang="sv-SE" sz="700" kern="1200">
                          <a:solidFill>
                            <a:schemeClr val="tx1"/>
                          </a:solidFill>
                          <a:effectLst/>
                        </a:rPr>
                        <a:t>Byggarbetsplatsens fordon, maskiner och apparater</a:t>
                      </a:r>
                      <a:endParaRPr lang="sv-SE" sz="700" kern="1200">
                        <a:solidFill>
                          <a:schemeClr val="tx1"/>
                        </a:solidFill>
                        <a:effectLst/>
                        <a:latin typeface="+mn-lt"/>
                        <a:ea typeface="+mn-ea"/>
                        <a:cs typeface="Arial" panose="020B0604020202020204" pitchFamily="34" charset="0"/>
                      </a:endParaRPr>
                    </a:p>
                  </a:txBody>
                  <a:tcPr marL="68580" marR="68580" marT="0" marB="0"/>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solidFill>
                      <a:prstDash val="solid"/>
                      <a:round/>
                      <a:headEnd type="none" w="med" len="med"/>
                      <a:tailEnd type="none" w="med" len="med"/>
                    </a:lnB>
                  </a:tcPr>
                </a:tc>
                <a:tc gridSpan="2">
                  <a:txBody>
                    <a:bodyPr/>
                    <a:lstStyle/>
                    <a:p>
                      <a:pPr lvl="0"/>
                      <a:r>
                        <a:rPr lang="sv-SE" sz="700" kern="1200">
                          <a:solidFill>
                            <a:schemeClr val="tx1"/>
                          </a:solidFill>
                          <a:effectLst/>
                        </a:rPr>
                        <a:t>A5.3</a:t>
                      </a:r>
                    </a:p>
                    <a:p>
                      <a:pPr lvl="0"/>
                      <a:r>
                        <a:rPr lang="sv-SE" sz="700" kern="1200">
                          <a:solidFill>
                            <a:schemeClr val="tx1"/>
                          </a:solidFill>
                          <a:effectLst/>
                        </a:rPr>
                        <a:t>Tillfälliga byggbodar, byggkontor, förråd och containers</a:t>
                      </a:r>
                      <a:endParaRPr lang="sv-SE" sz="700" kern="1200">
                        <a:solidFill>
                          <a:schemeClr val="tx1"/>
                        </a:solidFill>
                        <a:effectLst/>
                        <a:latin typeface="+mn-lt"/>
                        <a:ea typeface="+mn-ea"/>
                        <a:cs typeface="Arial" panose="020B0604020202020204" pitchFamily="34" charset="0"/>
                      </a:endParaRPr>
                    </a:p>
                  </a:txBody>
                  <a:tcPr marL="68580" marR="68580" marT="0" marB="0"/>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solidFill>
                      <a:prstDash val="solid"/>
                      <a:round/>
                      <a:headEnd type="none" w="med" len="med"/>
                      <a:tailEnd type="none" w="med" len="med"/>
                    </a:lnB>
                  </a:tcPr>
                </a:tc>
                <a:tc gridSpan="2">
                  <a:txBody>
                    <a:bodyPr/>
                    <a:lstStyle/>
                    <a:p>
                      <a:pPr lvl="0"/>
                      <a:r>
                        <a:rPr lang="sv-SE" sz="700" kern="1200">
                          <a:solidFill>
                            <a:schemeClr val="tx1"/>
                          </a:solidFill>
                          <a:effectLst/>
                        </a:rPr>
                        <a:t>A5.4</a:t>
                      </a:r>
                    </a:p>
                    <a:p>
                      <a:pPr lvl="0"/>
                      <a:r>
                        <a:rPr lang="sv-SE" sz="700" kern="1200">
                          <a:solidFill>
                            <a:schemeClr val="tx1"/>
                          </a:solidFill>
                          <a:effectLst/>
                        </a:rPr>
                        <a:t>Byggvärme och byggel</a:t>
                      </a:r>
                      <a:endParaRPr lang="sv-SE" sz="700" kern="1200">
                        <a:solidFill>
                          <a:schemeClr val="tx1"/>
                        </a:solidFill>
                        <a:effectLst/>
                        <a:latin typeface="+mn-lt"/>
                        <a:ea typeface="+mn-ea"/>
                        <a:cs typeface="Arial" panose="020B0604020202020204" pitchFamily="34" charset="0"/>
                      </a:endParaRPr>
                    </a:p>
                  </a:txBody>
                  <a:tcPr marL="68580" marR="68580" marT="0" marB="0"/>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solidFill>
                      <a:prstDash val="solid"/>
                      <a:round/>
                      <a:headEnd type="none" w="med" len="med"/>
                      <a:tailEnd type="none" w="med" len="med"/>
                    </a:lnB>
                  </a:tcPr>
                </a:tc>
                <a:tc grid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kern="1200">
                          <a:solidFill>
                            <a:schemeClr val="tx1"/>
                          </a:solidFill>
                          <a:effectLst/>
                        </a:rPr>
                        <a:t>A5.5</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700" kern="1200">
                          <a:solidFill>
                            <a:schemeClr val="tx1"/>
                          </a:solidFill>
                          <a:effectLst/>
                        </a:rPr>
                        <a:t>Övrig miljöpåverkan </a:t>
                      </a:r>
                      <a:endParaRPr lang="sv-SE" sz="700" kern="1200">
                        <a:solidFill>
                          <a:schemeClr val="tx1"/>
                        </a:solidFill>
                        <a:effectLst/>
                        <a:latin typeface="+mn-lt"/>
                        <a:ea typeface="+mn-ea"/>
                        <a:cs typeface="Arial" panose="020B0604020202020204" pitchFamily="34" charset="0"/>
                      </a:endParaRPr>
                    </a:p>
                  </a:txBody>
                  <a:tcPr marL="68580" marR="68580" marT="0" marB="0"/>
                </a:tc>
                <a:tc hMerge="1">
                  <a:txBody>
                    <a:bodyPr/>
                    <a:lstStyle/>
                    <a:p>
                      <a:endParaRPr/>
                    </a:p>
                  </a:txBody>
                  <a:tcPr marL="68580" marR="68580" marT="0" marB="0">
                    <a:lnL w="12700" cap="flat" cmpd="sng" algn="ctr">
                      <a:solidFill>
                        <a:srgbClr val="000000"/>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218008446"/>
                  </a:ext>
                </a:extLst>
              </a:tr>
            </a:tbl>
          </a:graphicData>
        </a:graphic>
      </p:graphicFrame>
    </p:spTree>
    <p:extLst>
      <p:ext uri="{BB962C8B-B14F-4D97-AF65-F5344CB8AC3E}">
        <p14:creationId xmlns:p14="http://schemas.microsoft.com/office/powerpoint/2010/main" val="32525645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5382C-F32E-3E99-6F45-BC3E30F58F94}"/>
            </a:ext>
          </a:extLst>
        </p:cNvPr>
        <p:cNvGrpSpPr/>
        <p:nvPr/>
      </p:nvGrpSpPr>
      <p:grpSpPr>
        <a:xfrm>
          <a:off x="0" y="0"/>
          <a:ext cx="0" cy="0"/>
          <a:chOff x="0" y="0"/>
          <a:chExt cx="0" cy="0"/>
        </a:xfrm>
      </p:grpSpPr>
      <p:sp>
        <p:nvSpPr>
          <p:cNvPr id="8" name="Rektangel: rundade hörn 7">
            <a:extLst>
              <a:ext uri="{FF2B5EF4-FFF2-40B4-BE49-F238E27FC236}">
                <a16:creationId xmlns:a16="http://schemas.microsoft.com/office/drawing/2014/main" id="{8A86E5BB-E04D-AB9A-F3CE-9D975C3F9B58}"/>
              </a:ext>
            </a:extLst>
          </p:cNvPr>
          <p:cNvSpPr/>
          <p:nvPr/>
        </p:nvSpPr>
        <p:spPr>
          <a:xfrm>
            <a:off x="527380" y="991713"/>
            <a:ext cx="8521369" cy="699466"/>
          </a:xfrm>
          <a:prstGeom prst="roundRect">
            <a:avLst/>
          </a:prstGeom>
          <a:solidFill>
            <a:schemeClr val="accent6">
              <a:lumMod val="20000"/>
              <a:lumOff val="80000"/>
            </a:schemeClr>
          </a:solidFill>
          <a:ln w="25400" cap="flat" cmpd="sng" algn="ctr">
            <a:solidFill>
              <a:srgbClr val="4472C4">
                <a:shade val="50000"/>
              </a:srgbClr>
            </a:solidFill>
            <a:prstDash val="solid"/>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a:ea typeface="+mn-ea"/>
                <a:cs typeface="+mn-cs"/>
              </a:rPr>
              <a:t>Lokala initiativ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a:ea typeface="+mn-ea"/>
                <a:cs typeface="+mn-cs"/>
              </a:rPr>
              <a:t>byggnad samt Boverket 2028-</a:t>
            </a:r>
          </a:p>
        </p:txBody>
      </p:sp>
      <p:sp>
        <p:nvSpPr>
          <p:cNvPr id="2" name="Rubrik 1">
            <a:extLst>
              <a:ext uri="{FF2B5EF4-FFF2-40B4-BE49-F238E27FC236}">
                <a16:creationId xmlns:a16="http://schemas.microsoft.com/office/drawing/2014/main" id="{BD667D2D-1916-72DA-3368-AC6E98339743}"/>
              </a:ext>
            </a:extLst>
          </p:cNvPr>
          <p:cNvSpPr txBox="1">
            <a:spLocks/>
          </p:cNvSpPr>
          <p:nvPr/>
        </p:nvSpPr>
        <p:spPr>
          <a:xfrm>
            <a:off x="603628" y="108960"/>
            <a:ext cx="10778747"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18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Byggdelstabell enligt BSAB 83 (SBEF, med justeringar från Teknikhandbok 2025)</a:t>
            </a:r>
          </a:p>
        </p:txBody>
      </p:sp>
      <p:sp>
        <p:nvSpPr>
          <p:cNvPr id="3" name="Platshållare för sidfot 3">
            <a:extLst>
              <a:ext uri="{FF2B5EF4-FFF2-40B4-BE49-F238E27FC236}">
                <a16:creationId xmlns:a16="http://schemas.microsoft.com/office/drawing/2014/main" id="{AA6F7B37-FC7E-E52F-ADAE-6B2D5A852785}"/>
              </a:ext>
            </a:extLst>
          </p:cNvPr>
          <p:cNvSpPr txBox="1">
            <a:spLocks/>
          </p:cNvSpPr>
          <p:nvPr/>
        </p:nvSpPr>
        <p:spPr>
          <a:xfrm>
            <a:off x="527381" y="6355468"/>
            <a:ext cx="1440160" cy="502533"/>
          </a:xfrm>
          <a:prstGeom prst="rect">
            <a:avLst/>
          </a:prstGeom>
        </p:spPr>
        <p:txBody>
          <a:bodyPr/>
          <a:lstStyle>
            <a:defPPr>
              <a:defRPr lang="sv-SE"/>
            </a:defPPr>
            <a:lvl1pPr marL="0" algn="l" defTabSz="914400" rtl="0" eaLnBrk="1" latinLnBrk="0" hangingPunct="1">
              <a:defRPr sz="1000" kern="1200">
                <a:solidFill>
                  <a:srgbClr val="003466"/>
                </a:solidFill>
                <a:latin typeface="Futura PT" panose="020B07020202040203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3466"/>
                </a:solidFill>
                <a:effectLst/>
                <a:uLnTx/>
                <a:uFillTx/>
                <a:latin typeface="Futura PT" panose="020B0702020204020303" pitchFamily="34" charset="0"/>
                <a:ea typeface="+mn-ea"/>
                <a:cs typeface="+mn-cs"/>
              </a:rPr>
              <a:t>treano.se</a:t>
            </a:r>
          </a:p>
        </p:txBody>
      </p:sp>
      <p:graphicFrame>
        <p:nvGraphicFramePr>
          <p:cNvPr id="4" name="Tabell 3">
            <a:extLst>
              <a:ext uri="{FF2B5EF4-FFF2-40B4-BE49-F238E27FC236}">
                <a16:creationId xmlns:a16="http://schemas.microsoft.com/office/drawing/2014/main" id="{C052ED9F-3AEB-5C27-AE67-71FB7D5769E6}"/>
              </a:ext>
            </a:extLst>
          </p:cNvPr>
          <p:cNvGraphicFramePr>
            <a:graphicFrameLocks noGrp="1"/>
          </p:cNvGraphicFramePr>
          <p:nvPr>
            <p:extLst>
              <p:ext uri="{D42A27DB-BD31-4B8C-83A1-F6EECF244321}">
                <p14:modId xmlns:p14="http://schemas.microsoft.com/office/powerpoint/2010/main" val="2517781469"/>
              </p:ext>
            </p:extLst>
          </p:nvPr>
        </p:nvGraphicFramePr>
        <p:xfrm>
          <a:off x="630482" y="1780462"/>
          <a:ext cx="10866120" cy="4907280"/>
        </p:xfrm>
        <a:graphic>
          <a:graphicData uri="http://schemas.openxmlformats.org/drawingml/2006/table">
            <a:tbl>
              <a:tblPr firstRow="1" firstCol="1" bandRow="1"/>
              <a:tblGrid>
                <a:gridCol w="2018620">
                  <a:extLst>
                    <a:ext uri="{9D8B030D-6E8A-4147-A177-3AD203B41FA5}">
                      <a16:colId xmlns:a16="http://schemas.microsoft.com/office/drawing/2014/main" val="877544477"/>
                    </a:ext>
                  </a:extLst>
                </a:gridCol>
                <a:gridCol w="884750">
                  <a:extLst>
                    <a:ext uri="{9D8B030D-6E8A-4147-A177-3AD203B41FA5}">
                      <a16:colId xmlns:a16="http://schemas.microsoft.com/office/drawing/2014/main" val="166767647"/>
                    </a:ext>
                  </a:extLst>
                </a:gridCol>
                <a:gridCol w="884750">
                  <a:extLst>
                    <a:ext uri="{9D8B030D-6E8A-4147-A177-3AD203B41FA5}">
                      <a16:colId xmlns:a16="http://schemas.microsoft.com/office/drawing/2014/main" val="2185212560"/>
                    </a:ext>
                  </a:extLst>
                </a:gridCol>
                <a:gridCol w="884750">
                  <a:extLst>
                    <a:ext uri="{9D8B030D-6E8A-4147-A177-3AD203B41FA5}">
                      <a16:colId xmlns:a16="http://schemas.microsoft.com/office/drawing/2014/main" val="123483175"/>
                    </a:ext>
                  </a:extLst>
                </a:gridCol>
                <a:gridCol w="884750">
                  <a:extLst>
                    <a:ext uri="{9D8B030D-6E8A-4147-A177-3AD203B41FA5}">
                      <a16:colId xmlns:a16="http://schemas.microsoft.com/office/drawing/2014/main" val="1974305534"/>
                    </a:ext>
                  </a:extLst>
                </a:gridCol>
                <a:gridCol w="884750">
                  <a:extLst>
                    <a:ext uri="{9D8B030D-6E8A-4147-A177-3AD203B41FA5}">
                      <a16:colId xmlns:a16="http://schemas.microsoft.com/office/drawing/2014/main" val="246907962"/>
                    </a:ext>
                  </a:extLst>
                </a:gridCol>
                <a:gridCol w="884750">
                  <a:extLst>
                    <a:ext uri="{9D8B030D-6E8A-4147-A177-3AD203B41FA5}">
                      <a16:colId xmlns:a16="http://schemas.microsoft.com/office/drawing/2014/main" val="3267691223"/>
                    </a:ext>
                  </a:extLst>
                </a:gridCol>
                <a:gridCol w="884750">
                  <a:extLst>
                    <a:ext uri="{9D8B030D-6E8A-4147-A177-3AD203B41FA5}">
                      <a16:colId xmlns:a16="http://schemas.microsoft.com/office/drawing/2014/main" val="3061043734"/>
                    </a:ext>
                  </a:extLst>
                </a:gridCol>
                <a:gridCol w="884750">
                  <a:extLst>
                    <a:ext uri="{9D8B030D-6E8A-4147-A177-3AD203B41FA5}">
                      <a16:colId xmlns:a16="http://schemas.microsoft.com/office/drawing/2014/main" val="1163424937"/>
                    </a:ext>
                  </a:extLst>
                </a:gridCol>
                <a:gridCol w="884750">
                  <a:extLst>
                    <a:ext uri="{9D8B030D-6E8A-4147-A177-3AD203B41FA5}">
                      <a16:colId xmlns:a16="http://schemas.microsoft.com/office/drawing/2014/main" val="1364977829"/>
                    </a:ext>
                  </a:extLst>
                </a:gridCol>
                <a:gridCol w="884750">
                  <a:extLst>
                    <a:ext uri="{9D8B030D-6E8A-4147-A177-3AD203B41FA5}">
                      <a16:colId xmlns:a16="http://schemas.microsoft.com/office/drawing/2014/main" val="1386489174"/>
                    </a:ext>
                  </a:extLst>
                </a:gridCol>
              </a:tblGrid>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cs typeface="Arial" panose="020B0604020202020204" pitchFamily="34" charset="0"/>
                        </a:rPr>
                        <a:t>0</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900">
                          <a:effectLst/>
                          <a:latin typeface="Arial" panose="020B0604020202020204" pitchFamily="34" charset="0"/>
                          <a:ea typeface="Times New Roman" panose="02020603050405020304" pitchFamily="18" charset="0"/>
                          <a:cs typeface="Arial" panose="020B0604020202020204" pitchFamily="34" charset="0"/>
                        </a:rPr>
                        <a:t>Cirkulär hantering av befintligt</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00</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Sammansatta</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01</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Planering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02</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Cirkuläritets-inventering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03</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Info till hyresgäster, grannar, leverantörer</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04</a:t>
                      </a:r>
                    </a:p>
                    <a:p>
                      <a:r>
                        <a:rPr lang="sv-SE" sz="700">
                          <a:effectLst/>
                          <a:latin typeface="Arial" panose="020B0604020202020204" pitchFamily="34" charset="0"/>
                          <a:ea typeface="Times New Roman" panose="02020603050405020304" pitchFamily="18" charset="0"/>
                          <a:cs typeface="Arial" panose="020B0604020202020204" pitchFamily="34" charset="0"/>
                        </a:rPr>
                        <a:t>Sanering, damm och andra risker vid ändring </a:t>
                      </a:r>
                      <a:endParaRPr lang="sv-SE" sz="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05</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Demolering till återbruk och återtillverkning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06</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Håltagning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07</a:t>
                      </a:r>
                    </a:p>
                    <a:p>
                      <a:r>
                        <a:rPr lang="sv-SE" sz="700">
                          <a:effectLst/>
                          <a:latin typeface="Arial" panose="020B0604020202020204" pitchFamily="34" charset="0"/>
                          <a:ea typeface="Times New Roman" panose="02020603050405020304" pitchFamily="18" charset="0"/>
                          <a:cs typeface="Arial" panose="020B0604020202020204" pitchFamily="34" charset="0"/>
                        </a:rPr>
                        <a:t>Begränsad rivning –material-återvinning, energiåtervinning, deponi</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effectLst/>
                          <a:latin typeface="Arial" panose="020B0604020202020204" pitchFamily="34" charset="0"/>
                          <a:ea typeface="Times New Roman" panose="02020603050405020304" pitchFamily="18" charset="0"/>
                          <a:cs typeface="Arial" panose="020B0604020202020204" pitchFamily="34" charset="0"/>
                        </a:rPr>
                        <a:t>08 </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700">
                          <a:effectLst/>
                          <a:latin typeface="Arial" panose="020B0604020202020204" pitchFamily="34" charset="0"/>
                          <a:ea typeface="Times New Roman" panose="02020603050405020304" pitchFamily="18" charset="0"/>
                          <a:cs typeface="Arial" panose="020B0604020202020204" pitchFamily="34" charset="0"/>
                        </a:rPr>
                        <a:t>Betydande rivning –material-återvinning, energiåtervinning, deponi</a:t>
                      </a:r>
                      <a:endParaRPr lang="sv-SE" sz="105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effectLst/>
                          <a:latin typeface="Arial" panose="020B0604020202020204" pitchFamily="34" charset="0"/>
                          <a:ea typeface="Times New Roman" panose="02020603050405020304" pitchFamily="18" charset="0"/>
                          <a:cs typeface="Arial" panose="020B0604020202020204" pitchFamily="34" charset="0"/>
                        </a:rPr>
                        <a:t>09 Rivning hel byggnad –material-återvinning, energiåtervinning, deponi</a:t>
                      </a:r>
                      <a:endParaRPr lang="sv-SE" sz="105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590300051"/>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1</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MARK</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Röjning, Rivning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Flyttning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Schakter, </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fyllning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Markförstärkning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Dränering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14</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Ledningar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Kulvert</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tunnlar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Vägar och planer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Trädgård</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Markutrustning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Stödmurar, komple-mentbyggnad</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19</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070916279"/>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2</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HUSUNDERBYGGNAD</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21</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Schakt</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Fyllning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Markförstärkning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Dränering (kvarsittande spont)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24</a:t>
                      </a:r>
                      <a:endParaRPr lang="sv-SE" sz="1000">
                        <a:effectLst/>
                        <a:latin typeface="Times New Roman" panose="02020603050405020304" pitchFamily="18" charset="0"/>
                        <a:ea typeface="Times New Roman" panose="02020603050405020304" pitchFamily="18" charset="0"/>
                      </a:endParaRPr>
                    </a:p>
                    <a:p>
                      <a:r>
                        <a:rPr lang="sv-SE" sz="700" err="1">
                          <a:effectLst/>
                          <a:latin typeface="Times New Roman" panose="02020603050405020304" pitchFamily="18" charset="0"/>
                          <a:ea typeface="Times New Roman" panose="02020603050405020304" pitchFamily="18" charset="0"/>
                        </a:rPr>
                        <a:t>Grundkon-struktioner</a:t>
                      </a:r>
                      <a:r>
                        <a:rPr lang="sv-SE" sz="700">
                          <a:effectLst/>
                          <a:latin typeface="Times New Roman" panose="02020603050405020304" pitchFamily="18" charset="0"/>
                          <a:ea typeface="Times New Roman" panose="02020603050405020304" pitchFamily="18" charset="0"/>
                        </a:rPr>
                        <a:t> (sulor)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Kulvert och tunnlar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26</a:t>
                      </a:r>
                    </a:p>
                    <a:p>
                      <a:r>
                        <a:rPr lang="sv-SE" sz="700">
                          <a:effectLst/>
                          <a:latin typeface="Times New Roman" panose="02020603050405020304" pitchFamily="18" charset="0"/>
                          <a:ea typeface="Times New Roman" panose="02020603050405020304" pitchFamily="18" charset="0"/>
                        </a:rPr>
                        <a:t>Garage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Platta på mark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Husunderbyggnad</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29</a:t>
                      </a:r>
                    </a:p>
                    <a:p>
                      <a:r>
                        <a:rPr lang="sv-SE" sz="700" err="1">
                          <a:effectLst/>
                          <a:latin typeface="Times New Roman" panose="02020603050405020304" pitchFamily="18" charset="0"/>
                          <a:ea typeface="Times New Roman" panose="02020603050405020304" pitchFamily="18" charset="0"/>
                        </a:rPr>
                        <a:t>Usunderbyggnad</a:t>
                      </a:r>
                      <a:r>
                        <a:rPr lang="sv-SE" sz="700">
                          <a:effectLst/>
                          <a:latin typeface="Times New Roman" panose="02020603050405020304" pitchFamily="18" charset="0"/>
                          <a:ea typeface="Times New Roman" panose="02020603050405020304" pitchFamily="18" charset="0"/>
                        </a:rPr>
                        <a:t>,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394048286"/>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3</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STOMME</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Väggar (leka; hisschakt)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 Pelare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Prefab</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Bjälklag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Balkar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35</a:t>
                      </a:r>
                    </a:p>
                    <a:p>
                      <a:r>
                        <a:rPr lang="sv-SE" sz="700">
                          <a:effectLst/>
                          <a:latin typeface="Times New Roman" panose="02020603050405020304" pitchFamily="18" charset="0"/>
                          <a:ea typeface="Times New Roman" panose="02020603050405020304" pitchFamily="18" charset="0"/>
                        </a:rPr>
                        <a:t>Smide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a:t>
                      </a:r>
                      <a:r>
                        <a:rPr lang="sv-SE" sz="700" b="1">
                          <a:effectLst/>
                          <a:latin typeface="Times New Roman" panose="02020603050405020304" pitchFamily="18" charset="0"/>
                          <a:ea typeface="Times New Roman" panose="02020603050405020304" pitchFamily="18" charset="0"/>
                        </a:rPr>
                        <a:t>Trappor (3 st), </a:t>
                      </a:r>
                      <a:r>
                        <a:rPr lang="sv-SE" sz="700" err="1">
                          <a:effectLst/>
                          <a:latin typeface="Times New Roman" panose="02020603050405020304" pitchFamily="18" charset="0"/>
                          <a:ea typeface="Times New Roman" panose="02020603050405020304" pitchFamily="18" charset="0"/>
                        </a:rPr>
                        <a:t>Hissschakt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Samverk</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Takstomme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39</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762386074"/>
                  </a:ext>
                </a:extLst>
              </a:tr>
              <a:tr h="32344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4</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YTTERTAK</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41 Takstomme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42</a:t>
                      </a:r>
                      <a:endParaRPr lang="sv-SE" sz="1000">
                        <a:effectLst/>
                        <a:latin typeface="Times New Roman" panose="02020603050405020304" pitchFamily="18" charset="0"/>
                        <a:ea typeface="Times New Roman" panose="02020603050405020304" pitchFamily="18" charset="0"/>
                      </a:endParaRPr>
                    </a:p>
                    <a:p>
                      <a:r>
                        <a:rPr lang="sv-SE" sz="700" err="1">
                          <a:effectLst/>
                          <a:latin typeface="Times New Roman" panose="02020603050405020304" pitchFamily="18" charset="0"/>
                          <a:ea typeface="Times New Roman" panose="02020603050405020304" pitchFamily="18" charset="0"/>
                        </a:rPr>
                        <a:t>Taklagskompl</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Taktäckning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Takfot och gavlar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Öppnings-</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Kompletteringar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Takluckor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46</a:t>
                      </a:r>
                    </a:p>
                    <a:p>
                      <a:r>
                        <a:rPr lang="sv-SE" sz="700">
                          <a:effectLst/>
                          <a:latin typeface="Times New Roman" panose="02020603050405020304" pitchFamily="18" charset="0"/>
                          <a:ea typeface="Times New Roman" panose="02020603050405020304" pitchFamily="18" charset="0"/>
                        </a:rPr>
                        <a:t>Plåt (smide)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Terrasser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Altaner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Yttertak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49</a:t>
                      </a:r>
                    </a:p>
                    <a:p>
                      <a:r>
                        <a:rPr lang="sv-SE" sz="700">
                          <a:effectLst/>
                          <a:latin typeface="Times New Roman" panose="02020603050405020304" pitchFamily="18" charset="0"/>
                          <a:ea typeface="Times New Roman" panose="02020603050405020304" pitchFamily="18" charset="0"/>
                        </a:rPr>
                        <a:t>Yttertak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303926518"/>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5</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FASADER</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Stomkomplettering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Utfackning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52</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Fasadbeklädnad</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54</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Fönster, Dörrar Partier, Portar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56</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57</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Ytterväggar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59</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22251067"/>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6</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STOMKOMPLETTERING</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RUMSBILDNING</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Insida yttervägg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Undergolv</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b="1">
                          <a:effectLst/>
                          <a:latin typeface="Times New Roman" panose="02020603050405020304" pitchFamily="18" charset="0"/>
                          <a:ea typeface="Times New Roman" panose="02020603050405020304" pitchFamily="18" charset="0"/>
                        </a:rPr>
                        <a:t>63</a:t>
                      </a:r>
                      <a:endParaRPr lang="sv-SE" sz="1000" b="1">
                        <a:effectLst/>
                        <a:latin typeface="Times New Roman" panose="02020603050405020304" pitchFamily="18" charset="0"/>
                        <a:ea typeface="Times New Roman" panose="02020603050405020304" pitchFamily="18" charset="0"/>
                      </a:endParaRPr>
                    </a:p>
                    <a:p>
                      <a:r>
                        <a:rPr lang="sv-SE" sz="700" b="1">
                          <a:effectLst/>
                          <a:latin typeface="Times New Roman" panose="02020603050405020304" pitchFamily="18" charset="0"/>
                          <a:ea typeface="Times New Roman" panose="02020603050405020304" pitchFamily="18" charset="0"/>
                        </a:rPr>
                        <a:t>Innerväggar</a:t>
                      </a:r>
                      <a:endParaRPr lang="sv-SE" sz="1000" b="1">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Innertak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Invändiga </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Dörrar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Glaspartier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Invändiga trappor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Efterlagning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Rumsbildning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69</a:t>
                      </a:r>
                    </a:p>
                    <a:p>
                      <a:r>
                        <a:rPr lang="sv-SE" sz="700">
                          <a:effectLst/>
                          <a:latin typeface="Times New Roman" panose="02020603050405020304" pitchFamily="18" charset="0"/>
                          <a:ea typeface="Times New Roman" panose="02020603050405020304" pitchFamily="18" charset="0"/>
                        </a:rPr>
                        <a:t>Rumskomplettering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826313544"/>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7 </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INVÄNDIGA YTSKIKT</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RUMSKOMPLETTERING</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71</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 golv trappor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 väggar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 tak och undertak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75</a:t>
                      </a:r>
                    </a:p>
                    <a:p>
                      <a:r>
                        <a:rPr lang="sv-SE" sz="700">
                          <a:effectLst/>
                          <a:latin typeface="Times New Roman" panose="02020603050405020304" pitchFamily="18" charset="0"/>
                          <a:ea typeface="Times New Roman" panose="02020603050405020304" pitchFamily="18" charset="0"/>
                        </a:rPr>
                        <a:t>Målning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Vitvaror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Skåp och inrednings-snickerier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Rumskomplettering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79</a:t>
                      </a:r>
                    </a:p>
                    <a:p>
                      <a:r>
                        <a:rPr lang="sv-SE" sz="700">
                          <a:effectLst/>
                          <a:latin typeface="Times New Roman" panose="02020603050405020304" pitchFamily="18" charset="0"/>
                          <a:ea typeface="Times New Roman" panose="02020603050405020304" pitchFamily="18" charset="0"/>
                        </a:rPr>
                        <a:t>Rumskomplettering</a:t>
                      </a:r>
                    </a:p>
                    <a:p>
                      <a:r>
                        <a:rPr lang="sv-SE" sz="700">
                          <a:effectLst/>
                          <a:latin typeface="Times New Roman" panose="02020603050405020304" pitchFamily="18" charset="0"/>
                          <a:ea typeface="Times New Roman" panose="02020603050405020304" pitchFamily="18" charset="0"/>
                        </a:rPr>
                        <a:t>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62198274"/>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8</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INSTALLATIONER</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81</a:t>
                      </a:r>
                    </a:p>
                    <a:p>
                      <a:r>
                        <a:rPr lang="sv-SE" sz="700">
                          <a:effectLst/>
                          <a:latin typeface="Times New Roman" panose="02020603050405020304" pitchFamily="18" charset="0"/>
                          <a:ea typeface="Times New Roman" panose="02020603050405020304" pitchFamily="18" charset="0"/>
                        </a:rPr>
                        <a:t>Integrerade solcellser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Process</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83</a:t>
                      </a:r>
                    </a:p>
                    <a:p>
                      <a:r>
                        <a:rPr lang="sv-SE" sz="700">
                          <a:effectLst/>
                          <a:latin typeface="Times New Roman" panose="02020603050405020304" pitchFamily="18" charset="0"/>
                          <a:ea typeface="Times New Roman" panose="02020603050405020304" pitchFamily="18" charset="0"/>
                        </a:rPr>
                        <a:t>Storkök (som tillhör ny del)</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Värme och sanitet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Kyla och luft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El</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Transport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Styr och regler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89</a:t>
                      </a:r>
                    </a:p>
                    <a:p>
                      <a:r>
                        <a:rPr lang="sv-SE" sz="700">
                          <a:effectLst/>
                          <a:latin typeface="Times New Roman" panose="02020603050405020304" pitchFamily="18" charset="0"/>
                          <a:ea typeface="Times New Roman" panose="02020603050405020304" pitchFamily="18" charset="0"/>
                        </a:rPr>
                        <a:t>Installationer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302674331"/>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cs typeface="Arial" panose="020B0604020202020204" pitchFamily="34" charset="0"/>
                        </a:rPr>
                        <a:t>A4</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900">
                          <a:effectLst/>
                          <a:latin typeface="Arial" panose="020B0604020202020204" pitchFamily="34" charset="0"/>
                          <a:ea typeface="Times New Roman" panose="02020603050405020304" pitchFamily="18" charset="0"/>
                          <a:cs typeface="Arial" panose="020B0604020202020204" pitchFamily="34" charset="0"/>
                        </a:rPr>
                        <a:t>Byggtransporter</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01</a:t>
                      </a:r>
                    </a:p>
                    <a:p>
                      <a:r>
                        <a:rPr lang="sv-SE" sz="700" kern="1200">
                          <a:solidFill>
                            <a:schemeClr val="tx1"/>
                          </a:solidFill>
                          <a:effectLst/>
                          <a:latin typeface="Arial" panose="020B0604020202020204" pitchFamily="34" charset="0"/>
                          <a:ea typeface="+mn-ea"/>
                          <a:cs typeface="Arial" panose="020B0604020202020204" pitchFamily="34" charset="0"/>
                        </a:rPr>
                        <a:t>Planering, Mätning och Upphandlingsstyrning</a:t>
                      </a:r>
                      <a:endParaRPr lang="sv-SE" sz="700">
                        <a:effectLst/>
                        <a:latin typeface="Arial" panose="020B0604020202020204" pitchFamily="34"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02</a:t>
                      </a:r>
                    </a:p>
                    <a:p>
                      <a:r>
                        <a:rPr lang="sv-SE" sz="700">
                          <a:effectLst/>
                          <a:latin typeface="Arial" panose="020B0604020202020204" pitchFamily="34" charset="0"/>
                          <a:ea typeface="Times New Roman" panose="02020603050405020304" pitchFamily="18" charset="0"/>
                          <a:cs typeface="Arial" panose="020B0604020202020204" pitchFamily="34" charset="0"/>
                        </a:rPr>
                        <a:t>Projektering</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04</a:t>
                      </a:r>
                    </a:p>
                    <a:p>
                      <a:r>
                        <a:rPr lang="sv-SE" sz="700" kern="1200">
                          <a:solidFill>
                            <a:schemeClr val="tx1"/>
                          </a:solidFill>
                          <a:effectLst/>
                          <a:latin typeface="Arial" panose="020B0604020202020204" pitchFamily="34" charset="0"/>
                          <a:ea typeface="+mn-ea"/>
                          <a:cs typeface="Arial" panose="020B0604020202020204" pitchFamily="34" charset="0"/>
                        </a:rPr>
                        <a:t>Produktionsplanering för Byggtransporter</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05 Transport- och </a:t>
                      </a:r>
                      <a:r>
                        <a:rPr lang="sv-SE" sz="700" kern="1200" err="1">
                          <a:solidFill>
                            <a:schemeClr val="tx1"/>
                          </a:solidFill>
                          <a:effectLst/>
                          <a:latin typeface="Arial" panose="020B0604020202020204" pitchFamily="34" charset="0"/>
                          <a:ea typeface="+mn-ea"/>
                          <a:cs typeface="Arial" panose="020B0604020202020204" pitchFamily="34" charset="0"/>
                        </a:rPr>
                        <a:t>Logistikhubbar</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06</a:t>
                      </a:r>
                    </a:p>
                    <a:p>
                      <a:r>
                        <a:rPr lang="sv-SE" sz="700" kern="1200">
                          <a:solidFill>
                            <a:schemeClr val="tx1"/>
                          </a:solidFill>
                          <a:effectLst/>
                          <a:latin typeface="Arial" panose="020B0604020202020204" pitchFamily="34" charset="0"/>
                          <a:ea typeface="+mn-ea"/>
                          <a:cs typeface="Arial" panose="020B0604020202020204" pitchFamily="34" charset="0"/>
                        </a:rPr>
                        <a:t>Transportmedel och Utrustning</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07</a:t>
                      </a:r>
                    </a:p>
                    <a:p>
                      <a:r>
                        <a:rPr lang="sv-SE" sz="700" kern="1200">
                          <a:solidFill>
                            <a:schemeClr val="tx1"/>
                          </a:solidFill>
                          <a:effectLst/>
                          <a:latin typeface="Arial" panose="020B0604020202020204" pitchFamily="34" charset="0"/>
                          <a:ea typeface="+mn-ea"/>
                          <a:cs typeface="Arial" panose="020B0604020202020204" pitchFamily="34" charset="0"/>
                        </a:rPr>
                        <a:t>Säkerhet och Miljö</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08</a:t>
                      </a:r>
                    </a:p>
                    <a:p>
                      <a:r>
                        <a:rPr lang="sv-SE" sz="700" kern="1200">
                          <a:solidFill>
                            <a:schemeClr val="tx1"/>
                          </a:solidFill>
                          <a:effectLst/>
                          <a:latin typeface="Arial" panose="020B0604020202020204" pitchFamily="34" charset="0"/>
                          <a:ea typeface="+mn-ea"/>
                          <a:cs typeface="Arial" panose="020B0604020202020204" pitchFamily="34" charset="0"/>
                        </a:rPr>
                        <a:t>Kommunikationssystem och Koordinering</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2529336"/>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a:effectLst/>
                          <a:latin typeface="Arial" panose="020B0604020202020204" pitchFamily="34" charset="0"/>
                          <a:ea typeface="Times New Roman" panose="02020603050405020304" pitchFamily="18" charset="0"/>
                          <a:cs typeface="Arial" panose="020B0604020202020204" pitchFamily="34" charset="0"/>
                        </a:rPr>
                        <a:t>A5</a:t>
                      </a:r>
                      <a:endParaRPr lang="sv-SE" sz="900" b="1">
                        <a:effectLst/>
                        <a:latin typeface="Arial" panose="020B0604020202020204" pitchFamily="34" charset="0"/>
                        <a:ea typeface="Times New Roman" panose="02020603050405020304" pitchFamily="18" charset="0"/>
                        <a:cs typeface="Arial" panose="020B0604020202020204" pitchFamily="34" charset="0"/>
                      </a:endParaRPr>
                    </a:p>
                    <a:p>
                      <a:r>
                        <a:rPr lang="sv-SE" sz="900" b="1">
                          <a:effectLst/>
                          <a:latin typeface="Arial" panose="020B0604020202020204" pitchFamily="34" charset="0"/>
                          <a:ea typeface="Times New Roman" panose="02020603050405020304" pitchFamily="18" charset="0"/>
                          <a:cs typeface="Arial" panose="020B0604020202020204" pitchFamily="34" charset="0"/>
                        </a:rPr>
                        <a:t>Byggarbetsplats</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r>
                        <a:rPr lang="sv-SE" sz="700" kern="1200">
                          <a:solidFill>
                            <a:schemeClr val="tx1"/>
                          </a:solidFill>
                          <a:effectLst/>
                          <a:latin typeface="Arial" panose="020B0604020202020204" pitchFamily="34" charset="0"/>
                          <a:ea typeface="+mn-ea"/>
                          <a:cs typeface="Arial" panose="020B0604020202020204" pitchFamily="34" charset="0"/>
                        </a:rPr>
                        <a:t>A5.1 </a:t>
                      </a:r>
                    </a:p>
                    <a:p>
                      <a:pPr lvl="0"/>
                      <a:r>
                        <a:rPr lang="sv-SE" sz="700" kern="1200">
                          <a:solidFill>
                            <a:schemeClr val="tx1"/>
                          </a:solidFill>
                          <a:effectLst/>
                          <a:latin typeface="Arial" panose="020B0604020202020204" pitchFamily="34" charset="0"/>
                          <a:ea typeface="+mn-ea"/>
                          <a:cs typeface="Arial" panose="020B0604020202020204" pitchFamily="34" charset="0"/>
                        </a:rPr>
                        <a:t>Hantering av cirkularitet på byggarbetsplatsen</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r>
                        <a:rPr lang="sv-SE" sz="700" kern="1200">
                          <a:solidFill>
                            <a:schemeClr val="tx1"/>
                          </a:solidFill>
                          <a:effectLst/>
                          <a:latin typeface="Arial" panose="020B0604020202020204" pitchFamily="34" charset="0"/>
                          <a:ea typeface="+mn-ea"/>
                          <a:cs typeface="Arial" panose="020B0604020202020204" pitchFamily="34" charset="0"/>
                        </a:rPr>
                        <a:t>A5.2</a:t>
                      </a:r>
                    </a:p>
                    <a:p>
                      <a:pPr lvl="0"/>
                      <a:r>
                        <a:rPr lang="sv-SE" sz="700" kern="1200">
                          <a:solidFill>
                            <a:schemeClr val="tx1"/>
                          </a:solidFill>
                          <a:effectLst/>
                          <a:latin typeface="Arial" panose="020B0604020202020204" pitchFamily="34" charset="0"/>
                          <a:ea typeface="+mn-ea"/>
                          <a:cs typeface="Arial" panose="020B0604020202020204" pitchFamily="34" charset="0"/>
                        </a:rPr>
                        <a:t>Byggarbetsplatsens fordon, maskiner och apparater</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r>
                        <a:rPr lang="sv-SE" sz="700" kern="1200">
                          <a:solidFill>
                            <a:schemeClr val="tx1"/>
                          </a:solidFill>
                          <a:effectLst/>
                          <a:latin typeface="Arial" panose="020B0604020202020204" pitchFamily="34" charset="0"/>
                          <a:ea typeface="+mn-ea"/>
                          <a:cs typeface="Arial" panose="020B0604020202020204" pitchFamily="34" charset="0"/>
                        </a:rPr>
                        <a:t>A5.3</a:t>
                      </a:r>
                    </a:p>
                    <a:p>
                      <a:pPr lvl="0"/>
                      <a:r>
                        <a:rPr lang="sv-SE" sz="700" kern="1200">
                          <a:solidFill>
                            <a:schemeClr val="tx1"/>
                          </a:solidFill>
                          <a:effectLst/>
                          <a:latin typeface="Arial" panose="020B0604020202020204" pitchFamily="34" charset="0"/>
                          <a:ea typeface="+mn-ea"/>
                          <a:cs typeface="Arial" panose="020B0604020202020204" pitchFamily="34" charset="0"/>
                        </a:rPr>
                        <a:t>Tillfälliga byggbodar, byggkontor, förråd och containers</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r>
                        <a:rPr lang="sv-SE" sz="700" kern="1200">
                          <a:solidFill>
                            <a:schemeClr val="tx1"/>
                          </a:solidFill>
                          <a:effectLst/>
                          <a:latin typeface="Arial" panose="020B0604020202020204" pitchFamily="34" charset="0"/>
                          <a:ea typeface="+mn-ea"/>
                          <a:cs typeface="Arial" panose="020B0604020202020204" pitchFamily="34" charset="0"/>
                        </a:rPr>
                        <a:t>A5.4</a:t>
                      </a:r>
                    </a:p>
                    <a:p>
                      <a:pPr lvl="0"/>
                      <a:r>
                        <a:rPr lang="sv-SE" sz="700" kern="1200">
                          <a:solidFill>
                            <a:schemeClr val="tx1"/>
                          </a:solidFill>
                          <a:effectLst/>
                          <a:latin typeface="Arial" panose="020B0604020202020204" pitchFamily="34" charset="0"/>
                          <a:ea typeface="+mn-ea"/>
                          <a:cs typeface="Arial" panose="020B0604020202020204" pitchFamily="34" charset="0"/>
                        </a:rPr>
                        <a:t>Byggvärme och byggel</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kern="1200">
                          <a:solidFill>
                            <a:schemeClr val="tx1"/>
                          </a:solidFill>
                          <a:effectLst/>
                          <a:latin typeface="Arial" panose="020B0604020202020204" pitchFamily="34" charset="0"/>
                          <a:ea typeface="+mn-ea"/>
                          <a:cs typeface="Arial" panose="020B0604020202020204" pitchFamily="34" charset="0"/>
                        </a:rPr>
                        <a:t>A5.5</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700" kern="1200">
                          <a:solidFill>
                            <a:schemeClr val="tx1"/>
                          </a:solidFill>
                          <a:effectLst/>
                          <a:latin typeface="Arial" panose="020B0604020202020204" pitchFamily="34" charset="0"/>
                          <a:ea typeface="+mn-ea"/>
                          <a:cs typeface="Arial" panose="020B0604020202020204" pitchFamily="34" charset="0"/>
                        </a:rPr>
                        <a:t>Övrig miljöpåverkan </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8008446"/>
                  </a:ext>
                </a:extLst>
              </a:tr>
            </a:tbl>
          </a:graphicData>
        </a:graphic>
      </p:graphicFrame>
      <p:sp>
        <p:nvSpPr>
          <p:cNvPr id="5" name="Rectangle 1">
            <a:extLst>
              <a:ext uri="{FF2B5EF4-FFF2-40B4-BE49-F238E27FC236}">
                <a16:creationId xmlns:a16="http://schemas.microsoft.com/office/drawing/2014/main" id="{45473527-3166-887E-714F-5D161873D038}"/>
              </a:ext>
            </a:extLst>
          </p:cNvPr>
          <p:cNvSpPr>
            <a:spLocks noChangeArrowheads="1"/>
          </p:cNvSpPr>
          <p:nvPr/>
        </p:nvSpPr>
        <p:spPr bwMode="auto">
          <a:xfrm>
            <a:off x="630483" y="16288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 name="Rektangel: rundade hörn 5">
            <a:extLst>
              <a:ext uri="{FF2B5EF4-FFF2-40B4-BE49-F238E27FC236}">
                <a16:creationId xmlns:a16="http://schemas.microsoft.com/office/drawing/2014/main" id="{6B14FD2E-DDA1-9B04-AC45-DD83112BCDFF}"/>
              </a:ext>
            </a:extLst>
          </p:cNvPr>
          <p:cNvSpPr/>
          <p:nvPr/>
        </p:nvSpPr>
        <p:spPr>
          <a:xfrm>
            <a:off x="620957" y="1083279"/>
            <a:ext cx="1569793" cy="535280"/>
          </a:xfrm>
          <a:prstGeom prst="roundRect">
            <a:avLst/>
          </a:prstGeom>
          <a:solidFill>
            <a:srgbClr val="5B9BD5">
              <a:lumMod val="40000"/>
              <a:lumOff val="60000"/>
            </a:srgbClr>
          </a:solidFill>
          <a:ln w="25400" cap="flat" cmpd="sng" algn="ctr">
            <a:solidFill>
              <a:srgbClr val="4472C4">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a:ea typeface="+mn-ea"/>
                <a:cs typeface="+mn-cs"/>
              </a:rPr>
              <a:t>Lagkrav Byggnad 2022-2028</a:t>
            </a:r>
          </a:p>
        </p:txBody>
      </p:sp>
      <p:sp>
        <p:nvSpPr>
          <p:cNvPr id="9" name="Rektangel: rundade hörn 8">
            <a:extLst>
              <a:ext uri="{FF2B5EF4-FFF2-40B4-BE49-F238E27FC236}">
                <a16:creationId xmlns:a16="http://schemas.microsoft.com/office/drawing/2014/main" id="{80409A97-7D1F-7C1A-9069-C27236AC01DC}"/>
              </a:ext>
            </a:extLst>
          </p:cNvPr>
          <p:cNvSpPr/>
          <p:nvPr/>
        </p:nvSpPr>
        <p:spPr>
          <a:xfrm>
            <a:off x="9185277" y="1083279"/>
            <a:ext cx="2311325" cy="535280"/>
          </a:xfrm>
          <a:prstGeom prst="roundRect">
            <a:avLst/>
          </a:prstGeom>
          <a:solidFill>
            <a:schemeClr val="accent4">
              <a:lumMod val="20000"/>
              <a:lumOff val="80000"/>
            </a:schemeClr>
          </a:solidFill>
          <a:ln w="25400" cap="flat" cmpd="sng" algn="ctr">
            <a:solidFill>
              <a:srgbClr val="4472C4">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a:ea typeface="+mn-ea"/>
                <a:cs typeface="+mn-cs"/>
              </a:rPr>
              <a:t>Lokala initiativ anläggning</a:t>
            </a:r>
          </a:p>
        </p:txBody>
      </p:sp>
      <p:sp>
        <p:nvSpPr>
          <p:cNvPr id="7" name="Rektangel 6">
            <a:extLst>
              <a:ext uri="{FF2B5EF4-FFF2-40B4-BE49-F238E27FC236}">
                <a16:creationId xmlns:a16="http://schemas.microsoft.com/office/drawing/2014/main" id="{47B9CA8F-16BE-A96C-FBE1-F39310671A69}"/>
              </a:ext>
            </a:extLst>
          </p:cNvPr>
          <p:cNvSpPr/>
          <p:nvPr/>
        </p:nvSpPr>
        <p:spPr>
          <a:xfrm>
            <a:off x="2371725" y="1090762"/>
            <a:ext cx="2124075" cy="527797"/>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solidFill>
              </a:rPr>
              <a:t>Ev utökad systemgräns om ej ingående i anläggningsentreprenad</a:t>
            </a:r>
          </a:p>
        </p:txBody>
      </p:sp>
      <p:sp>
        <p:nvSpPr>
          <p:cNvPr id="10" name="Rektangel 9">
            <a:extLst>
              <a:ext uri="{FF2B5EF4-FFF2-40B4-BE49-F238E27FC236}">
                <a16:creationId xmlns:a16="http://schemas.microsoft.com/office/drawing/2014/main" id="{81FC132B-EA72-D4C3-BBC5-9BCCBDE1C6BA}"/>
              </a:ext>
            </a:extLst>
          </p:cNvPr>
          <p:cNvSpPr/>
          <p:nvPr/>
        </p:nvSpPr>
        <p:spPr>
          <a:xfrm>
            <a:off x="3505201" y="1865869"/>
            <a:ext cx="7096124" cy="487655"/>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200">
              <a:solidFill>
                <a:schemeClr val="tx1"/>
              </a:solidFill>
            </a:endParaRPr>
          </a:p>
        </p:txBody>
      </p:sp>
      <p:sp>
        <p:nvSpPr>
          <p:cNvPr id="11" name="Rektangel 10">
            <a:extLst>
              <a:ext uri="{FF2B5EF4-FFF2-40B4-BE49-F238E27FC236}">
                <a16:creationId xmlns:a16="http://schemas.microsoft.com/office/drawing/2014/main" id="{57001B99-BAB5-D28E-F38E-124E3CB13D2E}"/>
              </a:ext>
            </a:extLst>
          </p:cNvPr>
          <p:cNvSpPr/>
          <p:nvPr/>
        </p:nvSpPr>
        <p:spPr>
          <a:xfrm>
            <a:off x="4632328" y="1109812"/>
            <a:ext cx="1739897" cy="527797"/>
          </a:xfrm>
          <a:prstGeom prst="rect">
            <a:avLst/>
          </a:prstGeom>
          <a:noFill/>
          <a:ln>
            <a:solidFill>
              <a:schemeClr val="bg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a:solidFill>
                  <a:schemeClr val="tx1"/>
                </a:solidFill>
              </a:rPr>
              <a:t>Ev utökad systemgräns pga förbättring CO2e</a:t>
            </a:r>
          </a:p>
        </p:txBody>
      </p:sp>
      <p:sp>
        <p:nvSpPr>
          <p:cNvPr id="12" name="Rektangel 11">
            <a:extLst>
              <a:ext uri="{FF2B5EF4-FFF2-40B4-BE49-F238E27FC236}">
                <a16:creationId xmlns:a16="http://schemas.microsoft.com/office/drawing/2014/main" id="{04FEB41A-97E5-01F5-60CD-82AF8F86A890}"/>
              </a:ext>
            </a:extLst>
          </p:cNvPr>
          <p:cNvSpPr/>
          <p:nvPr/>
        </p:nvSpPr>
        <p:spPr>
          <a:xfrm>
            <a:off x="4457700" y="5885395"/>
            <a:ext cx="6924675" cy="336933"/>
          </a:xfrm>
          <a:prstGeom prst="rect">
            <a:avLst/>
          </a:prstGeom>
          <a:noFill/>
          <a:ln>
            <a:solidFill>
              <a:srgbClr val="00206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200">
              <a:solidFill>
                <a:schemeClr val="tx1"/>
              </a:solidFill>
            </a:endParaRPr>
          </a:p>
        </p:txBody>
      </p:sp>
    </p:spTree>
    <p:extLst>
      <p:ext uri="{BB962C8B-B14F-4D97-AF65-F5344CB8AC3E}">
        <p14:creationId xmlns:p14="http://schemas.microsoft.com/office/powerpoint/2010/main" val="1264877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AAE2E-D722-E245-1B99-FB561232CE1A}"/>
            </a:ext>
          </a:extLst>
        </p:cNvPr>
        <p:cNvGrpSpPr/>
        <p:nvPr/>
      </p:nvGrpSpPr>
      <p:grpSpPr>
        <a:xfrm>
          <a:off x="0" y="0"/>
          <a:ext cx="0" cy="0"/>
          <a:chOff x="0" y="0"/>
          <a:chExt cx="0" cy="0"/>
        </a:xfrm>
      </p:grpSpPr>
      <p:sp>
        <p:nvSpPr>
          <p:cNvPr id="10" name="textruta 9">
            <a:extLst>
              <a:ext uri="{FF2B5EF4-FFF2-40B4-BE49-F238E27FC236}">
                <a16:creationId xmlns:a16="http://schemas.microsoft.com/office/drawing/2014/main" id="{BA8D2F4D-A270-F7F9-F06E-359B11CF9805}"/>
              </a:ext>
            </a:extLst>
          </p:cNvPr>
          <p:cNvSpPr txBox="1"/>
          <p:nvPr/>
        </p:nvSpPr>
        <p:spPr>
          <a:xfrm>
            <a:off x="11277970" y="239668"/>
            <a:ext cx="125128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ktangel 10">
            <a:extLst>
              <a:ext uri="{FF2B5EF4-FFF2-40B4-BE49-F238E27FC236}">
                <a16:creationId xmlns:a16="http://schemas.microsoft.com/office/drawing/2014/main" id="{C29FC939-A28D-136F-B452-64C7683900CA}"/>
              </a:ext>
            </a:extLst>
          </p:cNvPr>
          <p:cNvSpPr/>
          <p:nvPr/>
        </p:nvSpPr>
        <p:spPr>
          <a:xfrm>
            <a:off x="11073481" y="346955"/>
            <a:ext cx="204490"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6" name="Grupp 5">
            <a:extLst>
              <a:ext uri="{FF2B5EF4-FFF2-40B4-BE49-F238E27FC236}">
                <a16:creationId xmlns:a16="http://schemas.microsoft.com/office/drawing/2014/main" id="{284BC7CE-FEB3-EEDD-EC03-6D825B5559A3}"/>
              </a:ext>
            </a:extLst>
          </p:cNvPr>
          <p:cNvGrpSpPr/>
          <p:nvPr/>
        </p:nvGrpSpPr>
        <p:grpSpPr>
          <a:xfrm>
            <a:off x="1713562" y="601629"/>
            <a:ext cx="4606595" cy="1982874"/>
            <a:chOff x="1755560" y="1408432"/>
            <a:chExt cx="4340440" cy="1737378"/>
          </a:xfrm>
        </p:grpSpPr>
        <p:pic>
          <p:nvPicPr>
            <p:cNvPr id="7" name="Bildobjekt 6">
              <a:extLst>
                <a:ext uri="{FF2B5EF4-FFF2-40B4-BE49-F238E27FC236}">
                  <a16:creationId xmlns:a16="http://schemas.microsoft.com/office/drawing/2014/main" id="{F200CCE9-92F7-6B56-A940-32C590309DB2}"/>
                </a:ext>
              </a:extLst>
            </p:cNvPr>
            <p:cNvPicPr>
              <a:picLocks noChangeAspect="1"/>
            </p:cNvPicPr>
            <p:nvPr/>
          </p:nvPicPr>
          <p:blipFill>
            <a:blip r:embed="rId2"/>
            <a:srcRect t="34870" b="29530"/>
            <a:stretch>
              <a:fillRect/>
            </a:stretch>
          </p:blipFill>
          <p:spPr>
            <a:xfrm>
              <a:off x="1755560" y="1408432"/>
              <a:ext cx="4340440" cy="1737378"/>
            </a:xfrm>
            <a:prstGeom prst="rect">
              <a:avLst/>
            </a:prstGeom>
          </p:spPr>
        </p:pic>
        <p:sp>
          <p:nvSpPr>
            <p:cNvPr id="13" name="Rektangel 12">
              <a:extLst>
                <a:ext uri="{FF2B5EF4-FFF2-40B4-BE49-F238E27FC236}">
                  <a16:creationId xmlns:a16="http://schemas.microsoft.com/office/drawing/2014/main" id="{60F82CA1-E28D-018F-8E8A-FFC2B3A3C1A2}"/>
                </a:ext>
              </a:extLst>
            </p:cNvPr>
            <p:cNvSpPr/>
            <p:nvPr/>
          </p:nvSpPr>
          <p:spPr>
            <a:xfrm>
              <a:off x="1866901" y="1796906"/>
              <a:ext cx="310692" cy="1348903"/>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ED7D31"/>
                </a:solidFill>
                <a:effectLst/>
                <a:uLnTx/>
                <a:uFillTx/>
                <a:latin typeface="Calibri"/>
                <a:ea typeface="+mn-ea"/>
                <a:cs typeface="+mn-cs"/>
              </a:endParaRPr>
            </a:p>
          </p:txBody>
        </p:sp>
      </p:grpSp>
      <p:grpSp>
        <p:nvGrpSpPr>
          <p:cNvPr id="8" name="Grupp 7">
            <a:extLst>
              <a:ext uri="{FF2B5EF4-FFF2-40B4-BE49-F238E27FC236}">
                <a16:creationId xmlns:a16="http://schemas.microsoft.com/office/drawing/2014/main" id="{932AA18A-E483-FB7E-06CE-25C16A3951C0}"/>
              </a:ext>
            </a:extLst>
          </p:cNvPr>
          <p:cNvGrpSpPr/>
          <p:nvPr/>
        </p:nvGrpSpPr>
        <p:grpSpPr>
          <a:xfrm>
            <a:off x="1831730" y="2659159"/>
            <a:ext cx="4158683" cy="3287478"/>
            <a:chOff x="1866901" y="3260939"/>
            <a:chExt cx="3476991" cy="2610065"/>
          </a:xfrm>
        </p:grpSpPr>
        <p:pic>
          <p:nvPicPr>
            <p:cNvPr id="15" name="Bildobjekt 14">
              <a:extLst>
                <a:ext uri="{FF2B5EF4-FFF2-40B4-BE49-F238E27FC236}">
                  <a16:creationId xmlns:a16="http://schemas.microsoft.com/office/drawing/2014/main" id="{BE6A18F8-DB26-AB5E-24AA-E0C703EC6D88}"/>
                </a:ext>
              </a:extLst>
            </p:cNvPr>
            <p:cNvPicPr>
              <a:picLocks noChangeAspect="1"/>
            </p:cNvPicPr>
            <p:nvPr/>
          </p:nvPicPr>
          <p:blipFill>
            <a:blip r:embed="rId3"/>
            <a:srcRect t="30390"/>
            <a:stretch>
              <a:fillRect/>
            </a:stretch>
          </p:blipFill>
          <p:spPr>
            <a:xfrm>
              <a:off x="1901980" y="3260939"/>
              <a:ext cx="3441912" cy="2588010"/>
            </a:xfrm>
            <a:prstGeom prst="rect">
              <a:avLst/>
            </a:prstGeom>
          </p:spPr>
        </p:pic>
        <p:sp>
          <p:nvSpPr>
            <p:cNvPr id="14" name="Rektangel 13">
              <a:extLst>
                <a:ext uri="{FF2B5EF4-FFF2-40B4-BE49-F238E27FC236}">
                  <a16:creationId xmlns:a16="http://schemas.microsoft.com/office/drawing/2014/main" id="{D49F2235-5BA4-F9AA-2DFC-8C550B07671A}"/>
                </a:ext>
              </a:extLst>
            </p:cNvPr>
            <p:cNvSpPr/>
            <p:nvPr/>
          </p:nvSpPr>
          <p:spPr>
            <a:xfrm>
              <a:off x="1866901" y="3602160"/>
              <a:ext cx="310692" cy="2268844"/>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ED7D31"/>
                </a:solidFill>
                <a:effectLst/>
                <a:uLnTx/>
                <a:uFillTx/>
                <a:latin typeface="Calibri"/>
                <a:ea typeface="+mn-ea"/>
                <a:cs typeface="+mn-cs"/>
              </a:endParaRPr>
            </a:p>
          </p:txBody>
        </p:sp>
      </p:grpSp>
      <p:grpSp>
        <p:nvGrpSpPr>
          <p:cNvPr id="9" name="Grupp 8">
            <a:extLst>
              <a:ext uri="{FF2B5EF4-FFF2-40B4-BE49-F238E27FC236}">
                <a16:creationId xmlns:a16="http://schemas.microsoft.com/office/drawing/2014/main" id="{2C5E1A0A-0958-4751-5983-644896E9DF2C}"/>
              </a:ext>
            </a:extLst>
          </p:cNvPr>
          <p:cNvGrpSpPr/>
          <p:nvPr/>
        </p:nvGrpSpPr>
        <p:grpSpPr>
          <a:xfrm>
            <a:off x="7702471" y="501278"/>
            <a:ext cx="3515471" cy="5417580"/>
            <a:chOff x="6502115" y="481273"/>
            <a:chExt cx="3189052" cy="5111807"/>
          </a:xfrm>
        </p:grpSpPr>
        <p:pic>
          <p:nvPicPr>
            <p:cNvPr id="17" name="Bildobjekt 16">
              <a:extLst>
                <a:ext uri="{FF2B5EF4-FFF2-40B4-BE49-F238E27FC236}">
                  <a16:creationId xmlns:a16="http://schemas.microsoft.com/office/drawing/2014/main" id="{C05AFE9C-3955-E021-CB64-34FD25F3ED60}"/>
                </a:ext>
              </a:extLst>
            </p:cNvPr>
            <p:cNvPicPr>
              <a:picLocks noChangeAspect="1"/>
            </p:cNvPicPr>
            <p:nvPr/>
          </p:nvPicPr>
          <p:blipFill>
            <a:blip r:embed="rId4"/>
            <a:stretch>
              <a:fillRect/>
            </a:stretch>
          </p:blipFill>
          <p:spPr>
            <a:xfrm>
              <a:off x="6565683" y="575626"/>
              <a:ext cx="3125484" cy="3684514"/>
            </a:xfrm>
            <a:prstGeom prst="rect">
              <a:avLst/>
            </a:prstGeom>
          </p:spPr>
        </p:pic>
        <p:pic>
          <p:nvPicPr>
            <p:cNvPr id="19" name="Bildobjekt 18">
              <a:extLst>
                <a:ext uri="{FF2B5EF4-FFF2-40B4-BE49-F238E27FC236}">
                  <a16:creationId xmlns:a16="http://schemas.microsoft.com/office/drawing/2014/main" id="{D010BADA-0C1D-FAD6-A466-1F9D0525889B}"/>
                </a:ext>
              </a:extLst>
            </p:cNvPr>
            <p:cNvPicPr>
              <a:picLocks noChangeAspect="1"/>
            </p:cNvPicPr>
            <p:nvPr/>
          </p:nvPicPr>
          <p:blipFill>
            <a:blip r:embed="rId5"/>
            <a:stretch>
              <a:fillRect/>
            </a:stretch>
          </p:blipFill>
          <p:spPr>
            <a:xfrm>
              <a:off x="6565683" y="4354494"/>
              <a:ext cx="3125484" cy="1036882"/>
            </a:xfrm>
            <a:prstGeom prst="rect">
              <a:avLst/>
            </a:prstGeom>
          </p:spPr>
        </p:pic>
        <p:sp>
          <p:nvSpPr>
            <p:cNvPr id="16" name="Rektangel 15">
              <a:extLst>
                <a:ext uri="{FF2B5EF4-FFF2-40B4-BE49-F238E27FC236}">
                  <a16:creationId xmlns:a16="http://schemas.microsoft.com/office/drawing/2014/main" id="{56C5E585-E936-C93A-8434-6B7C91B257B6}"/>
                </a:ext>
              </a:extLst>
            </p:cNvPr>
            <p:cNvSpPr/>
            <p:nvPr/>
          </p:nvSpPr>
          <p:spPr>
            <a:xfrm>
              <a:off x="6502115" y="481273"/>
              <a:ext cx="310692" cy="5111807"/>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ED7D31"/>
                </a:solidFill>
                <a:effectLst/>
                <a:uLnTx/>
                <a:uFillTx/>
                <a:latin typeface="Calibri"/>
                <a:ea typeface="+mn-ea"/>
                <a:cs typeface="+mn-cs"/>
              </a:endParaRPr>
            </a:p>
          </p:txBody>
        </p:sp>
      </p:grpSp>
      <p:sp>
        <p:nvSpPr>
          <p:cNvPr id="18" name="Rubrik 7">
            <a:extLst>
              <a:ext uri="{FF2B5EF4-FFF2-40B4-BE49-F238E27FC236}">
                <a16:creationId xmlns:a16="http://schemas.microsoft.com/office/drawing/2014/main" id="{28DA03B5-27CF-A2D2-8833-6D885FE88556}"/>
              </a:ext>
            </a:extLst>
          </p:cNvPr>
          <p:cNvSpPr txBox="1">
            <a:spLocks/>
          </p:cNvSpPr>
          <p:nvPr/>
        </p:nvSpPr>
        <p:spPr>
          <a:xfrm>
            <a:off x="331248" y="0"/>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lang="sv-SE"/>
              <a:t>Byggdel för Byggnad och aktiviteter för Anläggning</a:t>
            </a: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graphicFrame>
        <p:nvGraphicFramePr>
          <p:cNvPr id="3" name="Tabell 2">
            <a:extLst>
              <a:ext uri="{FF2B5EF4-FFF2-40B4-BE49-F238E27FC236}">
                <a16:creationId xmlns:a16="http://schemas.microsoft.com/office/drawing/2014/main" id="{0BF17F0E-8E1B-FCA5-883C-88223C5176A8}"/>
              </a:ext>
            </a:extLst>
          </p:cNvPr>
          <p:cNvGraphicFramePr>
            <a:graphicFrameLocks noGrp="1"/>
          </p:cNvGraphicFramePr>
          <p:nvPr>
            <p:extLst>
              <p:ext uri="{D42A27DB-BD31-4B8C-83A1-F6EECF244321}">
                <p14:modId xmlns:p14="http://schemas.microsoft.com/office/powerpoint/2010/main" val="1150900695"/>
              </p:ext>
            </p:extLst>
          </p:nvPr>
        </p:nvGraphicFramePr>
        <p:xfrm>
          <a:off x="0" y="6033600"/>
          <a:ext cx="12192000" cy="8244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6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p>
                      <a:r>
                        <a:rPr lang="sv-SE" sz="900">
                          <a:solidFill>
                            <a:schemeClr val="tx1"/>
                          </a:solidFill>
                        </a:rPr>
                        <a:t>Anläggning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Bd 2-8</a:t>
                      </a:r>
                    </a:p>
                    <a:p>
                      <a:r>
                        <a:rPr lang="sv-SE" sz="900">
                          <a:solidFill>
                            <a:schemeClr val="tx1"/>
                          </a:solidFill>
                        </a:rPr>
                        <a:t>Aktivitet 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
        <p:nvSpPr>
          <p:cNvPr id="12" name="Ellips 11">
            <a:extLst>
              <a:ext uri="{FF2B5EF4-FFF2-40B4-BE49-F238E27FC236}">
                <a16:creationId xmlns:a16="http://schemas.microsoft.com/office/drawing/2014/main" id="{1AA43264-B4FE-16DE-B25B-E1698D6DFE5B}"/>
              </a:ext>
            </a:extLst>
          </p:cNvPr>
          <p:cNvSpPr/>
          <p:nvPr/>
        </p:nvSpPr>
        <p:spPr>
          <a:xfrm>
            <a:off x="74831" y="1431538"/>
            <a:ext cx="1364150" cy="766419"/>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a:solidFill>
                  <a:schemeClr val="tx1"/>
                </a:solidFill>
              </a:rPr>
              <a:t>Byggdel</a:t>
            </a:r>
          </a:p>
        </p:txBody>
      </p:sp>
      <p:sp>
        <p:nvSpPr>
          <p:cNvPr id="20" name="Ellips 19">
            <a:extLst>
              <a:ext uri="{FF2B5EF4-FFF2-40B4-BE49-F238E27FC236}">
                <a16:creationId xmlns:a16="http://schemas.microsoft.com/office/drawing/2014/main" id="{F8D15401-35FE-5427-AF50-C403721AC80D}"/>
              </a:ext>
            </a:extLst>
          </p:cNvPr>
          <p:cNvSpPr/>
          <p:nvPr/>
        </p:nvSpPr>
        <p:spPr>
          <a:xfrm>
            <a:off x="46411" y="3991944"/>
            <a:ext cx="1364150" cy="766419"/>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a:solidFill>
                  <a:schemeClr val="tx1"/>
                </a:solidFill>
              </a:rPr>
              <a:t>Aktiviteter</a:t>
            </a:r>
          </a:p>
        </p:txBody>
      </p:sp>
      <p:cxnSp>
        <p:nvCxnSpPr>
          <p:cNvPr id="26" name="Rak pilkoppling 25">
            <a:extLst>
              <a:ext uri="{FF2B5EF4-FFF2-40B4-BE49-F238E27FC236}">
                <a16:creationId xmlns:a16="http://schemas.microsoft.com/office/drawing/2014/main" id="{D3EAFB07-ADD1-0AD1-CEE3-FDA0DBCE8E76}"/>
              </a:ext>
            </a:extLst>
          </p:cNvPr>
          <p:cNvCxnSpPr>
            <a:stCxn id="12" idx="6"/>
          </p:cNvCxnSpPr>
          <p:nvPr/>
        </p:nvCxnSpPr>
        <p:spPr>
          <a:xfrm flipV="1">
            <a:off x="1438981" y="1813560"/>
            <a:ext cx="274581" cy="118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7" name="Rak pilkoppling 26">
            <a:extLst>
              <a:ext uri="{FF2B5EF4-FFF2-40B4-BE49-F238E27FC236}">
                <a16:creationId xmlns:a16="http://schemas.microsoft.com/office/drawing/2014/main" id="{9BC02D1A-9A26-9006-316E-753B1D84864B}"/>
              </a:ext>
            </a:extLst>
          </p:cNvPr>
          <p:cNvCxnSpPr/>
          <p:nvPr/>
        </p:nvCxnSpPr>
        <p:spPr>
          <a:xfrm flipV="1">
            <a:off x="1414363" y="4396825"/>
            <a:ext cx="274581" cy="118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8" name="Ellips 27">
            <a:extLst>
              <a:ext uri="{FF2B5EF4-FFF2-40B4-BE49-F238E27FC236}">
                <a16:creationId xmlns:a16="http://schemas.microsoft.com/office/drawing/2014/main" id="{234302B4-033A-F302-40AA-8CA8A235579F}"/>
              </a:ext>
            </a:extLst>
          </p:cNvPr>
          <p:cNvSpPr/>
          <p:nvPr/>
        </p:nvSpPr>
        <p:spPr>
          <a:xfrm>
            <a:off x="6019358" y="3088940"/>
            <a:ext cx="1364150" cy="766419"/>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a:solidFill>
                  <a:schemeClr val="tx1"/>
                </a:solidFill>
              </a:rPr>
              <a:t>Aktiviteter</a:t>
            </a:r>
          </a:p>
        </p:txBody>
      </p:sp>
      <p:cxnSp>
        <p:nvCxnSpPr>
          <p:cNvPr id="29" name="Rak pilkoppling 28">
            <a:extLst>
              <a:ext uri="{FF2B5EF4-FFF2-40B4-BE49-F238E27FC236}">
                <a16:creationId xmlns:a16="http://schemas.microsoft.com/office/drawing/2014/main" id="{43C5DF29-679D-EAF0-BD3B-91917254E039}"/>
              </a:ext>
            </a:extLst>
          </p:cNvPr>
          <p:cNvCxnSpPr/>
          <p:nvPr/>
        </p:nvCxnSpPr>
        <p:spPr>
          <a:xfrm flipV="1">
            <a:off x="7387310" y="3493821"/>
            <a:ext cx="274581" cy="118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279057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1741B-F300-823C-E95C-20A07C59E13A}"/>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B62CF0EE-2BD3-79EB-CEB2-7ED2EE221E29}"/>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D17C92B3-D2BA-F72C-9B91-49583F3A483C}"/>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Hur – </a:t>
            </a:r>
            <a:r>
              <a:rPr kumimoji="0" lang="sv-SE" sz="3000" b="1" i="0" u="none" strike="noStrike" kern="1200" cap="none" spc="0" normalizeH="0" baseline="0" noProof="0" err="1">
                <a:ln>
                  <a:noFill/>
                </a:ln>
                <a:solidFill>
                  <a:schemeClr val="bg2"/>
                </a:solidFill>
                <a:effectLst/>
                <a:uLnTx/>
                <a:uFillTx/>
                <a:latin typeface="Futura PT" panose="020B0702020204020303" pitchFamily="34" charset="0"/>
                <a:ea typeface="+mj-ea"/>
                <a:cs typeface="+mj-cs"/>
              </a:rPr>
              <a:t>Bidcon</a:t>
            </a:r>
            <a:b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Definition av byggdel</a:t>
            </a:r>
            <a:endParaRPr lang="en-SE" sz="4000">
              <a:solidFill>
                <a:schemeClr val="bg2"/>
              </a:solidFill>
            </a:endParaRPr>
          </a:p>
        </p:txBody>
      </p:sp>
    </p:spTree>
    <p:extLst>
      <p:ext uri="{BB962C8B-B14F-4D97-AF65-F5344CB8AC3E}">
        <p14:creationId xmlns:p14="http://schemas.microsoft.com/office/powerpoint/2010/main" val="21155875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CDE97-3666-080C-F1AA-68A538315EF2}"/>
            </a:ext>
          </a:extLst>
        </p:cNvPr>
        <p:cNvGrpSpPr/>
        <p:nvPr/>
      </p:nvGrpSpPr>
      <p:grpSpPr>
        <a:xfrm>
          <a:off x="0" y="0"/>
          <a:ext cx="0" cy="0"/>
          <a:chOff x="0" y="0"/>
          <a:chExt cx="0" cy="0"/>
        </a:xfrm>
      </p:grpSpPr>
      <p:grpSp>
        <p:nvGrpSpPr>
          <p:cNvPr id="25" name="Grupp 24">
            <a:extLst>
              <a:ext uri="{FF2B5EF4-FFF2-40B4-BE49-F238E27FC236}">
                <a16:creationId xmlns:a16="http://schemas.microsoft.com/office/drawing/2014/main" id="{B4087301-0953-D617-4667-8F2D67E70C8C}"/>
              </a:ext>
            </a:extLst>
          </p:cNvPr>
          <p:cNvGrpSpPr/>
          <p:nvPr/>
        </p:nvGrpSpPr>
        <p:grpSpPr>
          <a:xfrm>
            <a:off x="527381" y="917383"/>
            <a:ext cx="6684069" cy="3115602"/>
            <a:chOff x="527381" y="1180263"/>
            <a:chExt cx="7143419" cy="3566651"/>
          </a:xfrm>
        </p:grpSpPr>
        <p:pic>
          <p:nvPicPr>
            <p:cNvPr id="6" name="Bildobjekt 5">
              <a:extLst>
                <a:ext uri="{FF2B5EF4-FFF2-40B4-BE49-F238E27FC236}">
                  <a16:creationId xmlns:a16="http://schemas.microsoft.com/office/drawing/2014/main" id="{387BF1C5-4AF9-9671-FBBA-1E0944935A72}"/>
                </a:ext>
              </a:extLst>
            </p:cNvPr>
            <p:cNvPicPr>
              <a:picLocks noChangeAspect="1"/>
            </p:cNvPicPr>
            <p:nvPr/>
          </p:nvPicPr>
          <p:blipFill>
            <a:blip r:embed="rId3"/>
            <a:stretch>
              <a:fillRect/>
            </a:stretch>
          </p:blipFill>
          <p:spPr>
            <a:xfrm>
              <a:off x="527381" y="1338379"/>
              <a:ext cx="7143419" cy="3408535"/>
            </a:xfrm>
            <a:prstGeom prst="rect">
              <a:avLst/>
            </a:prstGeom>
          </p:spPr>
        </p:pic>
        <p:sp>
          <p:nvSpPr>
            <p:cNvPr id="10" name="Rektangel 9">
              <a:extLst>
                <a:ext uri="{FF2B5EF4-FFF2-40B4-BE49-F238E27FC236}">
                  <a16:creationId xmlns:a16="http://schemas.microsoft.com/office/drawing/2014/main" id="{59C5D107-FF52-71DF-7458-8CA3DCDBB281}"/>
                </a:ext>
              </a:extLst>
            </p:cNvPr>
            <p:cNvSpPr/>
            <p:nvPr/>
          </p:nvSpPr>
          <p:spPr>
            <a:xfrm>
              <a:off x="3422650" y="1180263"/>
              <a:ext cx="1231899" cy="673819"/>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ED7D31"/>
                </a:solidFill>
                <a:effectLst/>
                <a:uLnTx/>
                <a:uFillTx/>
                <a:latin typeface="Calibri"/>
                <a:ea typeface="+mn-ea"/>
                <a:cs typeface="+mn-cs"/>
              </a:endParaRPr>
            </a:p>
          </p:txBody>
        </p:sp>
      </p:grpSp>
      <p:sp>
        <p:nvSpPr>
          <p:cNvPr id="5" name="Rubrik 7">
            <a:extLst>
              <a:ext uri="{FF2B5EF4-FFF2-40B4-BE49-F238E27FC236}">
                <a16:creationId xmlns:a16="http://schemas.microsoft.com/office/drawing/2014/main" id="{CD9B2B21-D7A5-8A8A-0C35-61D2FBA37039}"/>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lang="sv-SE"/>
              <a:t>Byggnad, Byggdel</a:t>
            </a: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 Exempel - Gyllenstjärnan 32</a:t>
            </a:r>
          </a:p>
        </p:txBody>
      </p:sp>
      <p:sp>
        <p:nvSpPr>
          <p:cNvPr id="3" name="textruta 2">
            <a:extLst>
              <a:ext uri="{FF2B5EF4-FFF2-40B4-BE49-F238E27FC236}">
                <a16:creationId xmlns:a16="http://schemas.microsoft.com/office/drawing/2014/main" id="{1B86595C-E9E8-E726-F9FB-803C8D6EFC61}"/>
              </a:ext>
            </a:extLst>
          </p:cNvPr>
          <p:cNvSpPr txBox="1"/>
          <p:nvPr/>
        </p:nvSpPr>
        <p:spPr>
          <a:xfrm>
            <a:off x="8005951" y="917383"/>
            <a:ext cx="2960849"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R="0" lvl="0" algn="l" defTabSz="914400" rtl="0" eaLnBrk="1" fontAlgn="auto" latinLnBrk="0" hangingPunct="1">
              <a:lnSpc>
                <a:spcPct val="100000"/>
              </a:lnSpc>
              <a:spcBef>
                <a:spcPts val="600"/>
              </a:spcBef>
              <a:spcAft>
                <a:spcPts val="0"/>
              </a:spcAft>
              <a:buClrTx/>
              <a:buSzTx/>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Utifrån livscykel byggskedet ska endast de berörda byggdelar räknas med. </a:t>
            </a:r>
          </a:p>
        </p:txBody>
      </p:sp>
      <p:sp>
        <p:nvSpPr>
          <p:cNvPr id="30" name="Rektangel: rundade hörn 29">
            <a:extLst>
              <a:ext uri="{FF2B5EF4-FFF2-40B4-BE49-F238E27FC236}">
                <a16:creationId xmlns:a16="http://schemas.microsoft.com/office/drawing/2014/main" id="{E759DFB3-B615-19A3-E234-3771AD5F9D1C}"/>
              </a:ext>
            </a:extLst>
          </p:cNvPr>
          <p:cNvSpPr/>
          <p:nvPr/>
        </p:nvSpPr>
        <p:spPr>
          <a:xfrm rot="5400000">
            <a:off x="534660" y="2509954"/>
            <a:ext cx="1628987" cy="209106"/>
          </a:xfrm>
          <a:prstGeom prst="roundRect">
            <a:avLst/>
          </a:prstGeom>
          <a:solidFill>
            <a:srgbClr val="CC99FF">
              <a:alpha val="40000"/>
            </a:srgbClr>
          </a:solidFill>
          <a:ln w="3175">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ruta 3">
            <a:extLst>
              <a:ext uri="{FF2B5EF4-FFF2-40B4-BE49-F238E27FC236}">
                <a16:creationId xmlns:a16="http://schemas.microsoft.com/office/drawing/2014/main" id="{A3304304-D58E-9DEE-2AB2-278B1C536A37}"/>
              </a:ext>
            </a:extLst>
          </p:cNvPr>
          <p:cNvSpPr txBox="1"/>
          <p:nvPr/>
        </p:nvSpPr>
        <p:spPr>
          <a:xfrm>
            <a:off x="7792861" y="2544244"/>
            <a:ext cx="3291451" cy="830997"/>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285750" lvl="0" indent="-285750">
              <a:spcBef>
                <a:spcPts val="600"/>
              </a:spcBef>
              <a:buFont typeface="Arial" panose="020B0604020202020204" pitchFamily="34" charset="0"/>
              <a:buChar char="•"/>
            </a:pPr>
            <a:r>
              <a:rPr lang="sv-SE" sz="1600"/>
              <a:t>I det här fallet avser de ikryssade raden de byggdelar som har klimatberäknats i projektet. </a:t>
            </a:r>
            <a:endParaRPr kumimoji="0" lang="sv-SE" sz="1600" b="0" i="0" u="none" strike="noStrike" kern="1200" cap="none" spc="0" normalizeH="0" baseline="0" noProof="0">
              <a:ln>
                <a:noFill/>
              </a:ln>
              <a:solidFill>
                <a:prstClr val="black"/>
              </a:solidFill>
              <a:effectLst/>
              <a:uLnTx/>
              <a:uFillTx/>
              <a:latin typeface="Calibri"/>
              <a:ea typeface="+mn-ea"/>
              <a:cs typeface="+mn-cs"/>
            </a:endParaRPr>
          </a:p>
        </p:txBody>
      </p:sp>
      <p:pic>
        <p:nvPicPr>
          <p:cNvPr id="8" name="Bildobjekt 7">
            <a:extLst>
              <a:ext uri="{FF2B5EF4-FFF2-40B4-BE49-F238E27FC236}">
                <a16:creationId xmlns:a16="http://schemas.microsoft.com/office/drawing/2014/main" id="{AFD49C9E-8292-E3A2-36BF-69A1FEE7F575}"/>
              </a:ext>
            </a:extLst>
          </p:cNvPr>
          <p:cNvPicPr>
            <a:picLocks noChangeAspect="1"/>
          </p:cNvPicPr>
          <p:nvPr/>
        </p:nvPicPr>
        <p:blipFill>
          <a:blip r:embed="rId4"/>
          <a:srcRect t="1119" b="-1"/>
          <a:stretch/>
        </p:blipFill>
        <p:spPr>
          <a:xfrm>
            <a:off x="527381" y="4103839"/>
            <a:ext cx="5238153" cy="1942431"/>
          </a:xfrm>
          <a:prstGeom prst="rect">
            <a:avLst/>
          </a:prstGeom>
        </p:spPr>
      </p:pic>
      <p:sp>
        <p:nvSpPr>
          <p:cNvPr id="14" name="Rektangel: rundade hörn 13">
            <a:extLst>
              <a:ext uri="{FF2B5EF4-FFF2-40B4-BE49-F238E27FC236}">
                <a16:creationId xmlns:a16="http://schemas.microsoft.com/office/drawing/2014/main" id="{739C2052-D56E-0BBE-BA4B-D00C47239C67}"/>
              </a:ext>
            </a:extLst>
          </p:cNvPr>
          <p:cNvSpPr/>
          <p:nvPr/>
        </p:nvSpPr>
        <p:spPr>
          <a:xfrm rot="5400000">
            <a:off x="401231" y="4696590"/>
            <a:ext cx="1628987" cy="209106"/>
          </a:xfrm>
          <a:prstGeom prst="roundRect">
            <a:avLst/>
          </a:prstGeom>
          <a:solidFill>
            <a:srgbClr val="CC99FF">
              <a:alpha val="40000"/>
            </a:srgbClr>
          </a:solidFill>
          <a:ln w="3175">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6" name="Rak pilkoppling 15">
            <a:extLst>
              <a:ext uri="{FF2B5EF4-FFF2-40B4-BE49-F238E27FC236}">
                <a16:creationId xmlns:a16="http://schemas.microsoft.com/office/drawing/2014/main" id="{10C2BF81-5B8A-4309-4667-9FA9A5666715}"/>
              </a:ext>
            </a:extLst>
          </p:cNvPr>
          <p:cNvCxnSpPr>
            <a:cxnSpLocks/>
          </p:cNvCxnSpPr>
          <p:nvPr/>
        </p:nvCxnSpPr>
        <p:spPr>
          <a:xfrm>
            <a:off x="1453707" y="2703006"/>
            <a:ext cx="6328921" cy="22777"/>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20" name="textruta 19">
            <a:extLst>
              <a:ext uri="{FF2B5EF4-FFF2-40B4-BE49-F238E27FC236}">
                <a16:creationId xmlns:a16="http://schemas.microsoft.com/office/drawing/2014/main" id="{1F570DAF-C58C-0BA7-EEEC-5908E3B310B2}"/>
              </a:ext>
            </a:extLst>
          </p:cNvPr>
          <p:cNvSpPr txBox="1"/>
          <p:nvPr/>
        </p:nvSpPr>
        <p:spPr>
          <a:xfrm>
            <a:off x="7782628" y="4390421"/>
            <a:ext cx="3291451" cy="107721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285750" lvl="0" indent="-285750">
              <a:spcBef>
                <a:spcPts val="600"/>
              </a:spcBef>
              <a:buFont typeface="Arial" panose="020B0604020202020204" pitchFamily="34" charset="0"/>
              <a:buChar char="•"/>
            </a:pPr>
            <a:r>
              <a:rPr lang="sv-SE" sz="1600"/>
              <a:t>Vid ytterligare ett klick av en byggnadsdel, </a:t>
            </a:r>
            <a:r>
              <a:rPr lang="sv-SE" sz="1600" err="1"/>
              <a:t>t.ex</a:t>
            </a:r>
            <a:r>
              <a:rPr lang="sv-SE" sz="1600"/>
              <a:t> BD 6, redovisas den tillhörande specifika kategori som hör till den byggdelen.</a:t>
            </a:r>
            <a:endParaRPr kumimoji="0" lang="sv-SE" sz="1600" b="0" i="0" u="none" strike="noStrike" kern="1200" cap="none" spc="0" normalizeH="0" baseline="0" noProof="0">
              <a:ln>
                <a:noFill/>
              </a:ln>
              <a:solidFill>
                <a:prstClr val="black"/>
              </a:solidFill>
              <a:effectLst/>
              <a:uLnTx/>
              <a:uFillTx/>
              <a:latin typeface="Calibri"/>
              <a:ea typeface="+mn-ea"/>
              <a:cs typeface="+mn-cs"/>
            </a:endParaRPr>
          </a:p>
        </p:txBody>
      </p:sp>
      <p:cxnSp>
        <p:nvCxnSpPr>
          <p:cNvPr id="34" name="Rak pilkoppling 33">
            <a:extLst>
              <a:ext uri="{FF2B5EF4-FFF2-40B4-BE49-F238E27FC236}">
                <a16:creationId xmlns:a16="http://schemas.microsoft.com/office/drawing/2014/main" id="{846377BF-8358-D439-67C8-0E1617A51F45}"/>
              </a:ext>
            </a:extLst>
          </p:cNvPr>
          <p:cNvCxnSpPr>
            <a:cxnSpLocks/>
          </p:cNvCxnSpPr>
          <p:nvPr/>
        </p:nvCxnSpPr>
        <p:spPr>
          <a:xfrm>
            <a:off x="1320278" y="4538745"/>
            <a:ext cx="6472583" cy="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graphicFrame>
        <p:nvGraphicFramePr>
          <p:cNvPr id="7" name="Tabell 6">
            <a:extLst>
              <a:ext uri="{FF2B5EF4-FFF2-40B4-BE49-F238E27FC236}">
                <a16:creationId xmlns:a16="http://schemas.microsoft.com/office/drawing/2014/main" id="{829AEC88-7B28-8E5C-96BD-354DF6267288}"/>
              </a:ext>
            </a:extLst>
          </p:cNvPr>
          <p:cNvGraphicFramePr>
            <a:graphicFrameLocks noGrp="1"/>
          </p:cNvGraphicFramePr>
          <p:nvPr>
            <p:extLst>
              <p:ext uri="{D42A27DB-BD31-4B8C-83A1-F6EECF244321}">
                <p14:modId xmlns:p14="http://schemas.microsoft.com/office/powerpoint/2010/main" val="1025216702"/>
              </p:ext>
            </p:extLst>
          </p:nvPr>
        </p:nvGraphicFramePr>
        <p:xfrm>
          <a:off x="-16142" y="6108576"/>
          <a:ext cx="12208142" cy="745200"/>
        </p:xfrm>
        <a:graphic>
          <a:graphicData uri="http://schemas.openxmlformats.org/drawingml/2006/table">
            <a:tbl>
              <a:tblPr firstRow="1" bandRow="1">
                <a:tableStyleId>{5C22544A-7EE6-4342-B048-85BDC9FD1C3A}</a:tableStyleId>
              </a:tblPr>
              <a:tblGrid>
                <a:gridCol w="1738300">
                  <a:extLst>
                    <a:ext uri="{9D8B030D-6E8A-4147-A177-3AD203B41FA5}">
                      <a16:colId xmlns:a16="http://schemas.microsoft.com/office/drawing/2014/main" val="1026321188"/>
                    </a:ext>
                  </a:extLst>
                </a:gridCol>
                <a:gridCol w="1252143">
                  <a:extLst>
                    <a:ext uri="{9D8B030D-6E8A-4147-A177-3AD203B41FA5}">
                      <a16:colId xmlns:a16="http://schemas.microsoft.com/office/drawing/2014/main" val="4284195386"/>
                    </a:ext>
                  </a:extLst>
                </a:gridCol>
                <a:gridCol w="1377357">
                  <a:extLst>
                    <a:ext uri="{9D8B030D-6E8A-4147-A177-3AD203B41FA5}">
                      <a16:colId xmlns:a16="http://schemas.microsoft.com/office/drawing/2014/main" val="2910913242"/>
                    </a:ext>
                  </a:extLst>
                </a:gridCol>
                <a:gridCol w="1040242">
                  <a:extLst>
                    <a:ext uri="{9D8B030D-6E8A-4147-A177-3AD203B41FA5}">
                      <a16:colId xmlns:a16="http://schemas.microsoft.com/office/drawing/2014/main" val="112477153"/>
                    </a:ext>
                  </a:extLst>
                </a:gridCol>
                <a:gridCol w="1155824">
                  <a:extLst>
                    <a:ext uri="{9D8B030D-6E8A-4147-A177-3AD203B41FA5}">
                      <a16:colId xmlns:a16="http://schemas.microsoft.com/office/drawing/2014/main" val="2883095834"/>
                    </a:ext>
                  </a:extLst>
                </a:gridCol>
                <a:gridCol w="1704841">
                  <a:extLst>
                    <a:ext uri="{9D8B030D-6E8A-4147-A177-3AD203B41FA5}">
                      <a16:colId xmlns:a16="http://schemas.microsoft.com/office/drawing/2014/main" val="195791932"/>
                    </a:ext>
                  </a:extLst>
                </a:gridCol>
                <a:gridCol w="799445">
                  <a:extLst>
                    <a:ext uri="{9D8B030D-6E8A-4147-A177-3AD203B41FA5}">
                      <a16:colId xmlns:a16="http://schemas.microsoft.com/office/drawing/2014/main" val="2227839569"/>
                    </a:ext>
                  </a:extLst>
                </a:gridCol>
                <a:gridCol w="1059505">
                  <a:extLst>
                    <a:ext uri="{9D8B030D-6E8A-4147-A177-3AD203B41FA5}">
                      <a16:colId xmlns:a16="http://schemas.microsoft.com/office/drawing/2014/main" val="4236381185"/>
                    </a:ext>
                  </a:extLst>
                </a:gridCol>
                <a:gridCol w="880728">
                  <a:extLst>
                    <a:ext uri="{9D8B030D-6E8A-4147-A177-3AD203B41FA5}">
                      <a16:colId xmlns:a16="http://schemas.microsoft.com/office/drawing/2014/main" val="3613627234"/>
                    </a:ext>
                  </a:extLst>
                </a:gridCol>
                <a:gridCol w="1199757">
                  <a:extLst>
                    <a:ext uri="{9D8B030D-6E8A-4147-A177-3AD203B41FA5}">
                      <a16:colId xmlns:a16="http://schemas.microsoft.com/office/drawing/2014/main" val="222269687"/>
                    </a:ext>
                  </a:extLst>
                </a:gridCol>
              </a:tblGrid>
              <a:tr h="189577">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89577">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Bd 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cxnSp>
        <p:nvCxnSpPr>
          <p:cNvPr id="2" name="Rak pilkoppling 1">
            <a:extLst>
              <a:ext uri="{FF2B5EF4-FFF2-40B4-BE49-F238E27FC236}">
                <a16:creationId xmlns:a16="http://schemas.microsoft.com/office/drawing/2014/main" id="{4509A1B0-E9B1-520C-B7F2-5F25F8BA62E0}"/>
              </a:ext>
            </a:extLst>
          </p:cNvPr>
          <p:cNvCxnSpPr>
            <a:cxnSpLocks/>
          </p:cNvCxnSpPr>
          <p:nvPr/>
        </p:nvCxnSpPr>
        <p:spPr>
          <a:xfrm>
            <a:off x="4389156" y="1240150"/>
            <a:ext cx="3403705" cy="22777"/>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065140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36510-1C9A-6CD3-BDB3-119847F39DD0}"/>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5F30ECFF-A190-AD06-AE5A-3D7F946C7A74}"/>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861D4AF4-0657-71FC-BAD2-14266C9DE0AF}"/>
              </a:ext>
            </a:extLst>
          </p:cNvPr>
          <p:cNvSpPr>
            <a:spLocks noGrp="1"/>
          </p:cNvSpPr>
          <p:nvPr>
            <p:ph type="ctrTitle"/>
          </p:nvPr>
        </p:nvSpPr>
        <p:spPr>
          <a:xfrm>
            <a:off x="0" y="2282978"/>
            <a:ext cx="12192000" cy="2088232"/>
          </a:xfrm>
        </p:spPr>
        <p:txBody>
          <a:bodyPr>
            <a:normAutofit/>
          </a:bodyPr>
          <a:lstStyle/>
          <a:p>
            <a:pPr algn="ctr"/>
            <a:r>
              <a:rPr lang="sv-SE" sz="3000">
                <a:solidFill>
                  <a:schemeClr val="bg2"/>
                </a:solidFill>
              </a:rPr>
              <a:t>Funktionell enhet</a:t>
            </a:r>
            <a:endParaRPr lang="en-SE" sz="3000">
              <a:solidFill>
                <a:schemeClr val="bg2"/>
              </a:solidFill>
            </a:endParaRPr>
          </a:p>
        </p:txBody>
      </p:sp>
    </p:spTree>
    <p:extLst>
      <p:ext uri="{BB962C8B-B14F-4D97-AF65-F5344CB8AC3E}">
        <p14:creationId xmlns:p14="http://schemas.microsoft.com/office/powerpoint/2010/main" val="18185324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FD0F4-F53A-E2C0-F9B9-D5D803861452}"/>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E55A693A-84EE-EEC5-728B-DD2475AAF2F0}"/>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ruta 7">
            <a:extLst>
              <a:ext uri="{FF2B5EF4-FFF2-40B4-BE49-F238E27FC236}">
                <a16:creationId xmlns:a16="http://schemas.microsoft.com/office/drawing/2014/main" id="{C462605C-CAE9-82BD-74A7-4DF20ED768BE}"/>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0245F9EA-9A99-B995-665E-24A960E4BF81}"/>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00D46FB7-3C89-2D2E-A8B3-8946D23F680D}"/>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ubrik 1">
            <a:extLst>
              <a:ext uri="{FF2B5EF4-FFF2-40B4-BE49-F238E27FC236}">
                <a16:creationId xmlns:a16="http://schemas.microsoft.com/office/drawing/2014/main" id="{1A1E4469-D80B-E601-7C15-98C0B37F229F}"/>
              </a:ext>
            </a:extLst>
          </p:cNvPr>
          <p:cNvSpPr>
            <a:spLocks noGrp="1"/>
          </p:cNvSpPr>
          <p:nvPr>
            <p:ph type="ctrTitle"/>
          </p:nvPr>
        </p:nvSpPr>
        <p:spPr>
          <a:xfrm>
            <a:off x="717090" y="182562"/>
            <a:ext cx="9359919" cy="699466"/>
          </a:xfrm>
        </p:spPr>
        <p:txBody>
          <a:bodyPr>
            <a:normAutofit/>
          </a:bodyPr>
          <a:lstStyle/>
          <a:p>
            <a:r>
              <a:rPr lang="sv-SE"/>
              <a:t>Funktionell enhet</a:t>
            </a:r>
          </a:p>
        </p:txBody>
      </p:sp>
      <p:sp>
        <p:nvSpPr>
          <p:cNvPr id="18" name="Underrubrik 2">
            <a:extLst>
              <a:ext uri="{FF2B5EF4-FFF2-40B4-BE49-F238E27FC236}">
                <a16:creationId xmlns:a16="http://schemas.microsoft.com/office/drawing/2014/main" id="{02605916-CA6C-7810-4DE3-89DC497BB4F7}"/>
              </a:ext>
            </a:extLst>
          </p:cNvPr>
          <p:cNvSpPr>
            <a:spLocks noGrp="1"/>
          </p:cNvSpPr>
          <p:nvPr>
            <p:ph type="subTitle" idx="1"/>
          </p:nvPr>
        </p:nvSpPr>
        <p:spPr>
          <a:xfrm>
            <a:off x="370692" y="840045"/>
            <a:ext cx="10972799" cy="3486422"/>
          </a:xfrm>
        </p:spPr>
        <p:txBody>
          <a:bodyPr>
            <a:noAutofit/>
          </a:bodyPr>
          <a:lstStyle/>
          <a:p>
            <a:r>
              <a:rPr lang="sv-SE" sz="1200" b="1">
                <a:solidFill>
                  <a:srgbClr val="0070C0"/>
                </a:solidFill>
                <a:latin typeface="+mn-lt"/>
              </a:rPr>
              <a:t>Boverket: </a:t>
            </a:r>
            <a:r>
              <a:rPr lang="sv-SE" sz="1200">
                <a:latin typeface="+mn-lt"/>
              </a:rPr>
              <a:t>Bruttoarea (BTA). Kompletterande förslag på funktionsenhet från 2028 (sannolikt), exempelvis: per m2 solcell, m2 arbetsområde (för entreprenadområde vid infrastruktur/anläggning).</a:t>
            </a:r>
          </a:p>
          <a:p>
            <a:endParaRPr lang="sv-SE" sz="1200">
              <a:latin typeface="+mn-lt"/>
            </a:endParaRPr>
          </a:p>
          <a:p>
            <a:r>
              <a:rPr lang="sv-SE" sz="1200" b="1">
                <a:solidFill>
                  <a:srgbClr val="00B050"/>
                </a:solidFill>
                <a:latin typeface="+mn-lt"/>
              </a:rPr>
              <a:t>Lokalt klimatinitiativ (med ambition):</a:t>
            </a:r>
            <a:r>
              <a:rPr lang="sv-SE" sz="1200" b="1">
                <a:latin typeface="+mn-lt"/>
              </a:rPr>
              <a:t> </a:t>
            </a:r>
            <a:r>
              <a:rPr lang="sv-SE" sz="1200">
                <a:latin typeface="+mn-lt"/>
              </a:rPr>
              <a:t>Utöver bruttoarea (BTA), ska relevant kompletterande funktionsenhet anges per särredovisad del – för att möjliggöra jämförbarhet och tydlig klimatstyrning. </a:t>
            </a:r>
          </a:p>
          <a:p>
            <a:pPr marL="285750" indent="-285750">
              <a:buFont typeface="Arial" panose="020B0604020202020204" pitchFamily="34" charset="0"/>
              <a:buChar char="•"/>
            </a:pPr>
            <a:r>
              <a:rPr lang="sv-SE" sz="1200">
                <a:latin typeface="+mn-lt"/>
              </a:rPr>
              <a:t>Nyproduktion byggnad: BTA total (vanligen); BTA bostad / lokal / garage (om hybrid); m2 ljus BTA / m2 BTA (frivillig).</a:t>
            </a:r>
          </a:p>
          <a:p>
            <a:pPr marL="285750" indent="-285750">
              <a:buFont typeface="Arial" panose="020B0604020202020204" pitchFamily="34" charset="0"/>
              <a:buChar char="•"/>
            </a:pPr>
            <a:r>
              <a:rPr lang="sv-SE" sz="1200">
                <a:latin typeface="+mn-lt"/>
              </a:rPr>
              <a:t>ROT-byggnad, exempel: m2 klimatskärm (vid takrenovering/ fasad / fönster); antal fönster (vid behov), m2 anpassad yta (vid lokalombyggnad), antal badrum / kök (vid hyresgästanpassning, stambyte), m stambyte.</a:t>
            </a:r>
          </a:p>
          <a:p>
            <a:pPr marL="285750" indent="-285750">
              <a:buFont typeface="Arial" panose="020B0604020202020204" pitchFamily="34" charset="0"/>
              <a:buChar char="•"/>
            </a:pPr>
            <a:r>
              <a:rPr lang="sv-SE" sz="1200">
                <a:latin typeface="+mn-lt"/>
              </a:rPr>
              <a:t>Anläggning: m2 arbetsområde. Frivilligt vid ev extra funktionsenheter (exempel m löpmeter rörledning eller stam; antal fundament, m2 VA yta). </a:t>
            </a:r>
          </a:p>
          <a:p>
            <a:pPr marL="285750" indent="-285750">
              <a:buFont typeface="Arial" panose="020B0604020202020204" pitchFamily="34" charset="0"/>
              <a:buChar char="•"/>
            </a:pPr>
            <a:endParaRPr lang="sv-SE" sz="1200">
              <a:latin typeface="+mn-lt"/>
            </a:endParaRPr>
          </a:p>
          <a:p>
            <a:endParaRPr lang="sv-SE" sz="1200">
              <a:latin typeface="+mn-lt"/>
            </a:endParaRPr>
          </a:p>
          <a:p>
            <a:r>
              <a:rPr lang="sv-SE" sz="1200" b="1">
                <a:latin typeface="+mn-lt"/>
              </a:rPr>
              <a:t>Varför?</a:t>
            </a:r>
          </a:p>
          <a:p>
            <a:pPr marL="171450" indent="-171450">
              <a:buFont typeface="Arial" panose="020B0604020202020204" pitchFamily="34" charset="0"/>
              <a:buChar char="•"/>
            </a:pPr>
            <a:r>
              <a:rPr lang="sv-SE" sz="1200">
                <a:latin typeface="+mn-lt"/>
              </a:rPr>
              <a:t>⚠️ </a:t>
            </a:r>
            <a:r>
              <a:rPr lang="sv-SE" sz="1200" b="1">
                <a:latin typeface="+mn-lt"/>
              </a:rPr>
              <a:t>Jämförbarhet brister:</a:t>
            </a:r>
            <a:r>
              <a:rPr lang="sv-SE" sz="1200">
                <a:latin typeface="+mn-lt"/>
              </a:rPr>
              <a:t> Utan enhetliga funktionsmått går det inte att jämföra klimatpåverkan per nytta eller funktion mellan projekt.</a:t>
            </a:r>
          </a:p>
          <a:p>
            <a:pPr marL="171450" indent="-171450">
              <a:buFont typeface="Arial" panose="020B0604020202020204" pitchFamily="34" charset="0"/>
              <a:buChar char="•"/>
            </a:pPr>
            <a:r>
              <a:rPr lang="sv-SE" sz="1200">
                <a:latin typeface="+mn-lt"/>
              </a:rPr>
              <a:t>⚠️ </a:t>
            </a:r>
            <a:r>
              <a:rPr lang="sv-SE" sz="1200" b="1">
                <a:latin typeface="+mn-lt"/>
              </a:rPr>
              <a:t>Felbedömning av måluppfyllelse:</a:t>
            </a:r>
            <a:r>
              <a:rPr lang="sv-SE" sz="1200">
                <a:latin typeface="+mn-lt"/>
              </a:rPr>
              <a:t> Om funktionsenheten inte speglar verklig användning riskerar förbättringspotential att döljas och klimatmål att feltolkas.</a:t>
            </a:r>
          </a:p>
          <a:p>
            <a:pPr marL="171450" indent="-171450">
              <a:buFont typeface="Arial" panose="020B0604020202020204" pitchFamily="34" charset="0"/>
              <a:buChar char="•"/>
            </a:pPr>
            <a:r>
              <a:rPr lang="sv-SE" sz="1200">
                <a:latin typeface="+mn-lt"/>
              </a:rPr>
              <a:t>⚠️ </a:t>
            </a:r>
            <a:r>
              <a:rPr lang="sv-SE" sz="1200" b="1">
                <a:latin typeface="+mn-lt"/>
              </a:rPr>
              <a:t>Transparens förloras:</a:t>
            </a:r>
            <a:r>
              <a:rPr lang="sv-SE" sz="1200">
                <a:latin typeface="+mn-lt"/>
              </a:rPr>
              <a:t> Otydliga eller icke-spårbara funktionsmått försvårar granskning och förtroendefull dialog om klimatprestanda.</a:t>
            </a:r>
          </a:p>
        </p:txBody>
      </p:sp>
      <p:graphicFrame>
        <p:nvGraphicFramePr>
          <p:cNvPr id="19" name="Tabell 18">
            <a:extLst>
              <a:ext uri="{FF2B5EF4-FFF2-40B4-BE49-F238E27FC236}">
                <a16:creationId xmlns:a16="http://schemas.microsoft.com/office/drawing/2014/main" id="{0F496D25-71D4-3D57-7C7E-3A596472125E}"/>
              </a:ext>
            </a:extLst>
          </p:cNvPr>
          <p:cNvGraphicFramePr>
            <a:graphicFrameLocks noGrp="1"/>
          </p:cNvGraphicFramePr>
          <p:nvPr>
            <p:extLst>
              <p:ext uri="{D42A27DB-BD31-4B8C-83A1-F6EECF244321}">
                <p14:modId xmlns:p14="http://schemas.microsoft.com/office/powerpoint/2010/main" val="1104850176"/>
              </p:ext>
            </p:extLst>
          </p:nvPr>
        </p:nvGraphicFramePr>
        <p:xfrm>
          <a:off x="632629" y="4762461"/>
          <a:ext cx="10972800" cy="1265706"/>
        </p:xfrm>
        <a:graphic>
          <a:graphicData uri="http://schemas.openxmlformats.org/drawingml/2006/table">
            <a:tbl>
              <a:tblPr/>
              <a:tblGrid>
                <a:gridCol w="2050590">
                  <a:extLst>
                    <a:ext uri="{9D8B030D-6E8A-4147-A177-3AD203B41FA5}">
                      <a16:colId xmlns:a16="http://schemas.microsoft.com/office/drawing/2014/main" val="1288296089"/>
                    </a:ext>
                  </a:extLst>
                </a:gridCol>
                <a:gridCol w="3962400">
                  <a:extLst>
                    <a:ext uri="{9D8B030D-6E8A-4147-A177-3AD203B41FA5}">
                      <a16:colId xmlns:a16="http://schemas.microsoft.com/office/drawing/2014/main" val="3276177251"/>
                    </a:ext>
                  </a:extLst>
                </a:gridCol>
                <a:gridCol w="4959810">
                  <a:extLst>
                    <a:ext uri="{9D8B030D-6E8A-4147-A177-3AD203B41FA5}">
                      <a16:colId xmlns:a16="http://schemas.microsoft.com/office/drawing/2014/main" val="2248908049"/>
                    </a:ext>
                  </a:extLst>
                </a:gridCol>
              </a:tblGrid>
              <a:tr h="0">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Ja / Nej indikatorer (exempel)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0">
                <a:tc>
                  <a:txBody>
                    <a:bodyPr/>
                    <a:lstStyle/>
                    <a:p>
                      <a:r>
                        <a:rPr lang="sv-SE" sz="1000" b="1"/>
                        <a:t>Nyproduktion byggnad</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B: Är funktionsenhet BTA? </a:t>
                      </a:r>
                    </a:p>
                    <a:p>
                      <a:pPr marL="171450" indent="-171450">
                        <a:buFont typeface="Arial" panose="020B0604020202020204" pitchFamily="34" charset="0"/>
                        <a:buChar char="•"/>
                      </a:pPr>
                      <a:r>
                        <a:rPr lang="sv-SE" sz="1000"/>
                        <a:t>B: Finns det särberäkningar med andra funktionsenheter?</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Om nej, ange vilket och motivera</a:t>
                      </a:r>
                    </a:p>
                    <a:p>
                      <a:pPr marL="171450" indent="-171450">
                        <a:buFont typeface="Arial" panose="020B0604020202020204" pitchFamily="34" charset="0"/>
                        <a:buChar char="•"/>
                      </a:pPr>
                      <a:r>
                        <a:rPr lang="sv-SE" sz="1000"/>
                        <a:t>Om ja, ange vilka</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r h="0">
                <a:tc>
                  <a:txBody>
                    <a:bodyPr/>
                    <a:lstStyle/>
                    <a:p>
                      <a:r>
                        <a:rPr lang="sv-SE" sz="1000" b="1"/>
                        <a:t>ROT byggnad</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B: Är funktionsenhet m2?</a:t>
                      </a:r>
                    </a:p>
                    <a:p>
                      <a:pPr marL="171450" marR="0" lvl="0" indent="-1714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a:t>B: Finns det särberäkningar med andra funktionsenheter?</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Om nej, motivera</a:t>
                      </a:r>
                    </a:p>
                    <a:p>
                      <a:pPr marL="171450" indent="-171450">
                        <a:buFont typeface="Arial" panose="020B0604020202020204" pitchFamily="34" charset="0"/>
                        <a:buChar char="•"/>
                      </a:pPr>
                      <a:r>
                        <a:rPr lang="sv-SE" sz="1000"/>
                        <a:t>Om ja, ange vilka – och motivera vid behov</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7143393"/>
                  </a:ext>
                </a:extLst>
              </a:tr>
              <a:tr h="0">
                <a:tc>
                  <a:txBody>
                    <a:bodyPr/>
                    <a:lstStyle/>
                    <a:p>
                      <a:r>
                        <a:rPr lang="sv-SE" sz="1000" b="1"/>
                        <a:t>Anläggning</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A: m2 arbetsområde (entreprenadområde)</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Om nej, ange vilket och motivera</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7355760"/>
                  </a:ext>
                </a:extLst>
              </a:tr>
            </a:tbl>
          </a:graphicData>
        </a:graphic>
      </p:graphicFrame>
      <p:sp>
        <p:nvSpPr>
          <p:cNvPr id="20" name="Rektangel: rundade hörn 19">
            <a:extLst>
              <a:ext uri="{FF2B5EF4-FFF2-40B4-BE49-F238E27FC236}">
                <a16:creationId xmlns:a16="http://schemas.microsoft.com/office/drawing/2014/main" id="{C9569C5E-A6FD-C3D0-58A8-00F357BEE4FA}"/>
              </a:ext>
            </a:extLst>
          </p:cNvPr>
          <p:cNvSpPr/>
          <p:nvPr/>
        </p:nvSpPr>
        <p:spPr>
          <a:xfrm>
            <a:off x="313542" y="1408000"/>
            <a:ext cx="11610974" cy="1580928"/>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ktangel: rundade hörn 20">
            <a:extLst>
              <a:ext uri="{FF2B5EF4-FFF2-40B4-BE49-F238E27FC236}">
                <a16:creationId xmlns:a16="http://schemas.microsoft.com/office/drawing/2014/main" id="{F5AF53B4-2FA2-4A4B-2652-73D7461920BB}"/>
              </a:ext>
            </a:extLst>
          </p:cNvPr>
          <p:cNvSpPr/>
          <p:nvPr/>
        </p:nvSpPr>
        <p:spPr>
          <a:xfrm>
            <a:off x="313542" y="802598"/>
            <a:ext cx="11610974" cy="543473"/>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2" name="Tabell 1">
            <a:extLst>
              <a:ext uri="{FF2B5EF4-FFF2-40B4-BE49-F238E27FC236}">
                <a16:creationId xmlns:a16="http://schemas.microsoft.com/office/drawing/2014/main" id="{32A206EB-CC72-E385-09F1-988D00F623E0}"/>
              </a:ext>
            </a:extLst>
          </p:cNvPr>
          <p:cNvGraphicFramePr>
            <a:graphicFrameLocks noGrp="1"/>
          </p:cNvGraphicFramePr>
          <p:nvPr>
            <p:extLst>
              <p:ext uri="{D42A27DB-BD31-4B8C-83A1-F6EECF244321}">
                <p14:modId xmlns:p14="http://schemas.microsoft.com/office/powerpoint/2010/main" val="1934787204"/>
              </p:ext>
            </p:extLst>
          </p:nvPr>
        </p:nvGraphicFramePr>
        <p:xfrm>
          <a:off x="0" y="6187124"/>
          <a:ext cx="12192000" cy="6858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11395">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10114158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4B825-1EAD-1EEA-BCAB-635A7781B549}"/>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3695885B-C13C-689F-65C2-9EF28D5A4963}"/>
              </a:ext>
            </a:extLst>
          </p:cNvPr>
          <p:cNvPicPr>
            <a:picLocks noChangeAspect="1"/>
          </p:cNvPicPr>
          <p:nvPr/>
        </p:nvPicPr>
        <p:blipFill>
          <a:blip r:embed="rId2"/>
          <a:stretch>
            <a:fillRect/>
          </a:stretch>
        </p:blipFill>
        <p:spPr>
          <a:xfrm>
            <a:off x="5973515" y="717527"/>
            <a:ext cx="5837484" cy="5013690"/>
          </a:xfrm>
          <a:prstGeom prst="rect">
            <a:avLst/>
          </a:prstGeom>
        </p:spPr>
      </p:pic>
      <p:sp>
        <p:nvSpPr>
          <p:cNvPr id="23" name="Rektangel: rundade hörn 22">
            <a:extLst>
              <a:ext uri="{FF2B5EF4-FFF2-40B4-BE49-F238E27FC236}">
                <a16:creationId xmlns:a16="http://schemas.microsoft.com/office/drawing/2014/main" id="{108794F4-2A83-6F7E-AE9A-B7747B4DC534}"/>
              </a:ext>
            </a:extLst>
          </p:cNvPr>
          <p:cNvSpPr/>
          <p:nvPr/>
        </p:nvSpPr>
        <p:spPr>
          <a:xfrm>
            <a:off x="527381" y="2648092"/>
            <a:ext cx="4320844" cy="2706701"/>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285750" lvl="0" indent="-285750">
              <a:buFont typeface="Arial" panose="020B0604020202020204" pitchFamily="34" charset="0"/>
              <a:buChar char="•"/>
              <a:defRPr/>
            </a:pPr>
            <a:r>
              <a:rPr kumimoji="0" lang="sv-SE" b="0" i="0" u="none" strike="noStrike" kern="1200" cap="none" spc="0" normalizeH="0" baseline="0" noProof="0">
                <a:ln>
                  <a:noFill/>
                </a:ln>
                <a:solidFill>
                  <a:prstClr val="white"/>
                </a:solidFill>
                <a:effectLst/>
                <a:uLnTx/>
                <a:uFillTx/>
                <a:ea typeface="+mn-ea"/>
                <a:cs typeface="+mn-cs"/>
              </a:rPr>
              <a:t>Anläggning: </a:t>
            </a:r>
            <a:r>
              <a:rPr lang="sv-SE">
                <a:solidFill>
                  <a:prstClr val="white"/>
                </a:solidFill>
              </a:rPr>
              <a:t>kg CO2e / </a:t>
            </a:r>
            <a:r>
              <a:rPr kumimoji="0" lang="sv-SE" b="0" i="0" u="none" strike="noStrike" kern="1200" cap="none" spc="0" normalizeH="0" baseline="0" noProof="0">
                <a:ln>
                  <a:noFill/>
                </a:ln>
                <a:solidFill>
                  <a:prstClr val="white"/>
                </a:solidFill>
                <a:effectLst/>
                <a:uLnTx/>
                <a:uFillTx/>
                <a:ea typeface="+mn-ea"/>
                <a:cs typeface="+mn-cs"/>
              </a:rPr>
              <a:t>m</a:t>
            </a:r>
            <a:r>
              <a:rPr kumimoji="0" lang="sv-SE" b="0" i="0" u="none" strike="noStrike" kern="1200" cap="none" spc="0" normalizeH="0" baseline="30000" noProof="0">
                <a:ln>
                  <a:noFill/>
                </a:ln>
                <a:solidFill>
                  <a:prstClr val="white"/>
                </a:solidFill>
                <a:effectLst/>
                <a:uLnTx/>
                <a:uFillTx/>
                <a:ea typeface="+mn-ea"/>
                <a:cs typeface="+mn-cs"/>
              </a:rPr>
              <a:t>2 </a:t>
            </a:r>
            <a:r>
              <a:rPr kumimoji="0" lang="sv-SE" b="0" i="0" u="none" strike="noStrike" kern="1200" cap="none" spc="0" normalizeH="0" baseline="0" noProof="0">
                <a:ln>
                  <a:noFill/>
                </a:ln>
                <a:solidFill>
                  <a:prstClr val="white"/>
                </a:solidFill>
                <a:effectLst/>
                <a:uLnTx/>
                <a:uFillTx/>
                <a:ea typeface="+mn-ea"/>
                <a:cs typeface="+mn-cs"/>
              </a:rPr>
              <a:t>arbetsområde (alternativt entreprenadomfattning)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prstClr val="white"/>
                </a:solidFill>
              </a:rPr>
              <a:t>Byggnad: kg CO2e / BTA (Bruttoarea)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prstClr val="white"/>
                </a:solidFill>
              </a:rPr>
              <a:t>Exempel på extra funktionell enhet:  kg CO2e/ m2 solcellsyta</a:t>
            </a:r>
          </a:p>
        </p:txBody>
      </p:sp>
      <p:cxnSp>
        <p:nvCxnSpPr>
          <p:cNvPr id="24" name="Rak pilkoppling 23">
            <a:extLst>
              <a:ext uri="{FF2B5EF4-FFF2-40B4-BE49-F238E27FC236}">
                <a16:creationId xmlns:a16="http://schemas.microsoft.com/office/drawing/2014/main" id="{021CB23C-2F86-4207-3F07-C3497B49CC3E}"/>
              </a:ext>
            </a:extLst>
          </p:cNvPr>
          <p:cNvCxnSpPr>
            <a:cxnSpLocks/>
          </p:cNvCxnSpPr>
          <p:nvPr/>
        </p:nvCxnSpPr>
        <p:spPr>
          <a:xfrm>
            <a:off x="2754802" y="5542766"/>
            <a:ext cx="0" cy="302861"/>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12" name="Rubrik 7">
            <a:extLst>
              <a:ext uri="{FF2B5EF4-FFF2-40B4-BE49-F238E27FC236}">
                <a16:creationId xmlns:a16="http://schemas.microsoft.com/office/drawing/2014/main" id="{5460E97D-5694-00F6-B16A-229E40FB2FED}"/>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lang="sv-SE"/>
              <a:t>Funktionell enhet för anläggning och byggnad</a:t>
            </a: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graphicFrame>
        <p:nvGraphicFramePr>
          <p:cNvPr id="3" name="Tabell 2">
            <a:extLst>
              <a:ext uri="{FF2B5EF4-FFF2-40B4-BE49-F238E27FC236}">
                <a16:creationId xmlns:a16="http://schemas.microsoft.com/office/drawing/2014/main" id="{62029358-5D4A-97D0-BEC0-E03226C13008}"/>
              </a:ext>
            </a:extLst>
          </p:cNvPr>
          <p:cNvGraphicFramePr>
            <a:graphicFrameLocks noGrp="1"/>
          </p:cNvGraphicFramePr>
          <p:nvPr>
            <p:extLst>
              <p:ext uri="{D42A27DB-BD31-4B8C-83A1-F6EECF244321}">
                <p14:modId xmlns:p14="http://schemas.microsoft.com/office/powerpoint/2010/main" val="1420138286"/>
              </p:ext>
            </p:extLst>
          </p:nvPr>
        </p:nvGraphicFramePr>
        <p:xfrm>
          <a:off x="0" y="6033600"/>
          <a:ext cx="12191999" cy="824400"/>
        </p:xfrm>
        <a:graphic>
          <a:graphicData uri="http://schemas.openxmlformats.org/drawingml/2006/table">
            <a:tbl>
              <a:tblPr firstRow="1" bandRow="1"/>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015070">
                  <a:extLst>
                    <a:ext uri="{9D8B030D-6E8A-4147-A177-3AD203B41FA5}">
                      <a16:colId xmlns:a16="http://schemas.microsoft.com/office/drawing/2014/main" val="2883095834"/>
                    </a:ext>
                  </a:extLst>
                </a:gridCol>
                <a:gridCol w="1841812">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sv-SE" sz="900" b="1" dirty="0">
                          <a:solidFill>
                            <a:schemeClr val="bg1"/>
                          </a:solidFill>
                        </a:rPr>
                        <a:t>Systemgränser:</a:t>
                      </a: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Funktionell </a:t>
                      </a:r>
                    </a:p>
                    <a:p>
                      <a:r>
                        <a:rPr lang="sv-SE" sz="900">
                          <a:solidFill>
                            <a:schemeClr val="bg1"/>
                          </a:solidFill>
                        </a:rPr>
                        <a:t>enhet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Klimatdata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Verifikat: Transporter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332696124"/>
                  </a:ext>
                </a:extLst>
              </a:tr>
              <a:tr h="17769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Byggprojekt &amp; LCA-skeden</a:t>
                      </a:r>
                      <a:endParaRPr lang="sv-SE" b="1"/>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Särberäkningar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Byggdelar / Aktiviteter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672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rPr>
                        <a:t>Anläggning: m2</a:t>
                      </a:r>
                    </a:p>
                    <a:p>
                      <a:r>
                        <a:rPr lang="sv-SE" sz="900">
                          <a:solidFill>
                            <a:schemeClr val="tx1"/>
                          </a:solidFill>
                        </a:rPr>
                        <a:t>Byggnad: BTA</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endParaRPr lang="sv-SE" sz="90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4309139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258F83B-E711-237B-F695-FAB7C746DDFB}"/>
              </a:ext>
            </a:extLst>
          </p:cNvPr>
          <p:cNvSpPr/>
          <p:nvPr/>
        </p:nvSpPr>
        <p:spPr>
          <a:xfrm>
            <a:off x="633539" y="917383"/>
            <a:ext cx="10924922" cy="42788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sv-SE" sz="1400">
                <a:solidFill>
                  <a:sysClr val="windowText" lastClr="000000"/>
                </a:solidFill>
              </a:rPr>
              <a:t>Funktionell enhet och systemgränsningar är en av de viktigaste och centrala begreppen inom en livscykelanalys.</a:t>
            </a:r>
          </a:p>
        </p:txBody>
      </p:sp>
      <p:sp>
        <p:nvSpPr>
          <p:cNvPr id="5" name="Rubrik 7">
            <a:extLst>
              <a:ext uri="{FF2B5EF4-FFF2-40B4-BE49-F238E27FC236}">
                <a16:creationId xmlns:a16="http://schemas.microsoft.com/office/drawing/2014/main" id="{0C553395-F67D-9086-0471-52944C65832D}"/>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lvl="0">
              <a:defRPr/>
            </a:pPr>
            <a:r>
              <a:rPr lang="sv-SE"/>
              <a:t>Bakgrund till Funktionell enhet och Systemgränser – Del 1</a:t>
            </a: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9" name="textruta 8">
            <a:extLst>
              <a:ext uri="{FF2B5EF4-FFF2-40B4-BE49-F238E27FC236}">
                <a16:creationId xmlns:a16="http://schemas.microsoft.com/office/drawing/2014/main" id="{919417B0-33C6-23FA-E4EE-88419C4C80D5}"/>
              </a:ext>
            </a:extLst>
          </p:cNvPr>
          <p:cNvSpPr txBox="1"/>
          <p:nvPr/>
        </p:nvSpPr>
        <p:spPr>
          <a:xfrm>
            <a:off x="633539" y="1595021"/>
            <a:ext cx="10924922" cy="4401205"/>
          </a:xfrm>
          <a:prstGeom prst="rect">
            <a:avLst/>
          </a:prstGeom>
          <a:noFill/>
        </p:spPr>
        <p:txBody>
          <a:bodyPr wrap="square">
            <a:spAutoFit/>
          </a:bodyPr>
          <a:lstStyle/>
          <a:p>
            <a:r>
              <a:rPr lang="sv-SE" sz="1400" b="1"/>
              <a:t>Funktionell enhet:</a:t>
            </a:r>
          </a:p>
          <a:p>
            <a:r>
              <a:rPr lang="sv-SE" sz="1400"/>
              <a:t>Definierar syfte och avgränsning för att kunna jämföra olika byggnader ur ett miljöperspektiv måste de alternativ man utvärderar uppfylla samma grundläggande funktion. I livscykelanalyser (LCA) kallas detta för en funktionell enhet. Det betyder att man bedömer byggnaderna utifrån den funktion de är tänkta att leverera – till exempel att de uppfyller krav på energi, ljudmiljö, tillgänglighet och andra faktorer enligt Boverkets byggregler.</a:t>
            </a:r>
          </a:p>
          <a:p>
            <a:endParaRPr lang="sv-SE" sz="1400"/>
          </a:p>
          <a:p>
            <a:r>
              <a:rPr lang="sv-SE" sz="1400" b="1"/>
              <a:t>Systemgränser:</a:t>
            </a:r>
          </a:p>
          <a:p>
            <a:r>
              <a:rPr lang="sv-SE" sz="1400"/>
              <a:t>Systemgräns syftar på hur en livscykelanalys (LCA) avgränsas. Det innebär att man tydligt bestämmer vilka aktiviteter och processer som ska inkluderas i analysen och vilka som ska utesluts. Exempel på sådana gränser kan vara tidsmässiga avgränsningar (analysperiod), geografisk avgränsning (tillverkningsprocesser, energikälla), samt avgränsning i LCA-skede (vilken modul, A1–A3, B, C, D som tas med i beräkningen). Systemgränsen avgör därmed vad som räknas in i miljöpåverkan och vad som lämnas utanför.</a:t>
            </a:r>
          </a:p>
          <a:p>
            <a:endParaRPr lang="sv-SE" sz="1400"/>
          </a:p>
          <a:p>
            <a:r>
              <a:rPr lang="sv-SE" sz="1400" b="1"/>
              <a:t>Exempel på funktionell enhet:</a:t>
            </a:r>
          </a:p>
          <a:p>
            <a:r>
              <a:rPr lang="sv-SE" sz="1400"/>
              <a:t>1 m² kontorsbyggnad (BTA) med en analysperiod på 50 år i södra Sverige, beräknad enligt LCA-moduler A1–A5, B4 och B6. </a:t>
            </a:r>
          </a:p>
          <a:p>
            <a:pPr marL="742950" lvl="1" indent="-285750">
              <a:buFont typeface="Arial" panose="020B0604020202020204" pitchFamily="34" charset="0"/>
              <a:buChar char="•"/>
            </a:pPr>
            <a:r>
              <a:rPr lang="sv-SE" sz="1400"/>
              <a:t>Funktionell enhet: 1 m² kontorsbyggnad (BTA) med 60 års livslängd i södra Sverige, beräknad enligt LCA-moduler A1–A5, B4 och B6. </a:t>
            </a:r>
          </a:p>
          <a:p>
            <a:pPr marL="742950" lvl="1" indent="-285750">
              <a:buFont typeface="Arial" panose="020B0604020202020204" pitchFamily="34" charset="0"/>
              <a:buChar char="•"/>
            </a:pPr>
            <a:r>
              <a:rPr lang="sv-SE" sz="1400"/>
              <a:t>Tidsmässig avgränsning: 50 år (Typiskt teknisk livslängd i svenska byggnader)</a:t>
            </a:r>
          </a:p>
          <a:p>
            <a:pPr marL="742950" lvl="1" indent="-285750">
              <a:buFont typeface="Arial" panose="020B0604020202020204" pitchFamily="34" charset="0"/>
              <a:buChar char="•"/>
            </a:pPr>
            <a:r>
              <a:rPr lang="sv-SE" sz="1400"/>
              <a:t>Geografisk avgränsning: Södra Sverige (lokala klimat- och energiförhållanden (t.ex. uppvärmningsbehov, </a:t>
            </a:r>
            <a:r>
              <a:rPr lang="sv-SE" sz="1400" err="1"/>
              <a:t>Elmix</a:t>
            </a:r>
            <a:r>
              <a:rPr lang="sv-SE" sz="1400"/>
              <a:t>).</a:t>
            </a:r>
          </a:p>
          <a:p>
            <a:pPr marL="742950" lvl="1" indent="-285750">
              <a:buFont typeface="Arial" panose="020B0604020202020204" pitchFamily="34" charset="0"/>
              <a:buChar char="•"/>
            </a:pPr>
            <a:r>
              <a:rPr lang="sv-SE" sz="1400"/>
              <a:t>LCA skeden: A1-A5 (byggskedet), B4, B6 (Användningsskedet)</a:t>
            </a:r>
          </a:p>
          <a:p>
            <a:endParaRPr lang="sv-SE" sz="1400"/>
          </a:p>
          <a:p>
            <a:endParaRPr lang="sv-SE" sz="1400"/>
          </a:p>
        </p:txBody>
      </p:sp>
      <p:cxnSp>
        <p:nvCxnSpPr>
          <p:cNvPr id="11" name="Rak koppling 10">
            <a:extLst>
              <a:ext uri="{FF2B5EF4-FFF2-40B4-BE49-F238E27FC236}">
                <a16:creationId xmlns:a16="http://schemas.microsoft.com/office/drawing/2014/main" id="{C3E1ABC6-91D7-80A4-B18A-E4A05A90762A}"/>
              </a:ext>
            </a:extLst>
          </p:cNvPr>
          <p:cNvCxnSpPr/>
          <p:nvPr/>
        </p:nvCxnSpPr>
        <p:spPr>
          <a:xfrm>
            <a:off x="558800" y="1892300"/>
            <a:ext cx="1858433" cy="0"/>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12" name="Rak koppling 11">
            <a:extLst>
              <a:ext uri="{FF2B5EF4-FFF2-40B4-BE49-F238E27FC236}">
                <a16:creationId xmlns:a16="http://schemas.microsoft.com/office/drawing/2014/main" id="{01B0C474-7EA3-4ADF-BF63-1F7663903E7A}"/>
              </a:ext>
            </a:extLst>
          </p:cNvPr>
          <p:cNvCxnSpPr/>
          <p:nvPr/>
        </p:nvCxnSpPr>
        <p:spPr>
          <a:xfrm>
            <a:off x="558800" y="3359150"/>
            <a:ext cx="1858433" cy="0"/>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13" name="Rak koppling 12">
            <a:extLst>
              <a:ext uri="{FF2B5EF4-FFF2-40B4-BE49-F238E27FC236}">
                <a16:creationId xmlns:a16="http://schemas.microsoft.com/office/drawing/2014/main" id="{52C6D561-0ABD-B810-1A87-A773267698E3}"/>
              </a:ext>
            </a:extLst>
          </p:cNvPr>
          <p:cNvCxnSpPr>
            <a:cxnSpLocks/>
          </p:cNvCxnSpPr>
          <p:nvPr/>
        </p:nvCxnSpPr>
        <p:spPr>
          <a:xfrm>
            <a:off x="558800" y="4819650"/>
            <a:ext cx="2819400"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812663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E122F-32C7-0608-1EB7-7610F4D70DDC}"/>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1C24927C-EC71-DDEA-6E45-38373BFAD957}"/>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lvl="0">
              <a:defRPr/>
            </a:pPr>
            <a:r>
              <a:rPr lang="sv-SE"/>
              <a:t>Bakgrund till Funktionell enhet och systemgränser– Del 2</a:t>
            </a: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6" name="Vänster klammerparentes 5">
            <a:extLst>
              <a:ext uri="{FF2B5EF4-FFF2-40B4-BE49-F238E27FC236}">
                <a16:creationId xmlns:a16="http://schemas.microsoft.com/office/drawing/2014/main" id="{27313727-05B9-6CE9-4BC9-544F4A49D937}"/>
              </a:ext>
            </a:extLst>
          </p:cNvPr>
          <p:cNvSpPr/>
          <p:nvPr/>
        </p:nvSpPr>
        <p:spPr>
          <a:xfrm rot="5400000">
            <a:off x="2436750" y="-211001"/>
            <a:ext cx="672759" cy="5026495"/>
          </a:xfrm>
          <a:prstGeom prst="leftBrace">
            <a:avLst>
              <a:gd name="adj1" fmla="val 39402"/>
              <a:gd name="adj2" fmla="val 50215"/>
            </a:avLst>
          </a:prstGeom>
          <a:ln w="19050"/>
        </p:spPr>
        <p:style>
          <a:lnRef idx="1">
            <a:schemeClr val="accent2"/>
          </a:lnRef>
          <a:fillRef idx="0">
            <a:schemeClr val="accent2"/>
          </a:fillRef>
          <a:effectRef idx="0">
            <a:schemeClr val="accent2"/>
          </a:effectRef>
          <a:fontRef idx="minor">
            <a:schemeClr val="tx1"/>
          </a:fontRef>
        </p:style>
        <p:txBody>
          <a:bodyPr rtlCol="0" anchor="ctr"/>
          <a:lstStyle/>
          <a:p>
            <a:pPr algn="ctr"/>
            <a:endParaRPr lang="sv-SE"/>
          </a:p>
        </p:txBody>
      </p:sp>
      <p:sp>
        <p:nvSpPr>
          <p:cNvPr id="10" name="textruta 9">
            <a:extLst>
              <a:ext uri="{FF2B5EF4-FFF2-40B4-BE49-F238E27FC236}">
                <a16:creationId xmlns:a16="http://schemas.microsoft.com/office/drawing/2014/main" id="{D8BF4F99-60B1-47C3-6B36-BEB3742809F6}"/>
              </a:ext>
            </a:extLst>
          </p:cNvPr>
          <p:cNvSpPr txBox="1"/>
          <p:nvPr/>
        </p:nvSpPr>
        <p:spPr>
          <a:xfrm>
            <a:off x="2014255" y="1623966"/>
            <a:ext cx="1781743" cy="307777"/>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sv-SE" sz="1400" b="1"/>
              <a:t>Funktionell enhet</a:t>
            </a:r>
          </a:p>
        </p:txBody>
      </p:sp>
      <p:sp>
        <p:nvSpPr>
          <p:cNvPr id="13" name="textruta 12">
            <a:extLst>
              <a:ext uri="{FF2B5EF4-FFF2-40B4-BE49-F238E27FC236}">
                <a16:creationId xmlns:a16="http://schemas.microsoft.com/office/drawing/2014/main" id="{E87D62F6-982E-45F6-9149-F954FFFBB0CA}"/>
              </a:ext>
            </a:extLst>
          </p:cNvPr>
          <p:cNvSpPr txBox="1"/>
          <p:nvPr/>
        </p:nvSpPr>
        <p:spPr>
          <a:xfrm>
            <a:off x="2014255" y="2345237"/>
            <a:ext cx="1551665" cy="307777"/>
          </a:xfrm>
          <a:prstGeom prst="rect">
            <a:avLst/>
          </a:prstGeom>
          <a:solidFill>
            <a:srgbClr val="CC99FF">
              <a:alpha val="30000"/>
            </a:srgbClr>
          </a:solid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sv-SE" sz="1400" b="1"/>
              <a:t>Systemgränser</a:t>
            </a:r>
          </a:p>
        </p:txBody>
      </p:sp>
      <p:sp>
        <p:nvSpPr>
          <p:cNvPr id="14" name="textruta 13">
            <a:extLst>
              <a:ext uri="{FF2B5EF4-FFF2-40B4-BE49-F238E27FC236}">
                <a16:creationId xmlns:a16="http://schemas.microsoft.com/office/drawing/2014/main" id="{2DC49C06-86C9-E1C4-AB02-03DB002D3C86}"/>
              </a:ext>
            </a:extLst>
          </p:cNvPr>
          <p:cNvSpPr txBox="1"/>
          <p:nvPr/>
        </p:nvSpPr>
        <p:spPr>
          <a:xfrm>
            <a:off x="171649" y="3745377"/>
            <a:ext cx="11848697" cy="307777"/>
          </a:xfrm>
          <a:prstGeom prst="rect">
            <a:avLst/>
          </a:prstGeom>
          <a:noFill/>
          <a:ln w="19050">
            <a:solidFill>
              <a:srgbClr val="C00000"/>
            </a:solidFill>
          </a:ln>
        </p:spPr>
        <p:txBody>
          <a:bodyPr wrap="square">
            <a:spAutoFit/>
          </a:bodyPr>
          <a:lstStyle/>
          <a:p>
            <a:r>
              <a:rPr lang="sv-SE" sz="1400"/>
              <a:t>I detta fall ska ej LCA begrepp funktionell enhet EJ blandas med LFM30 </a:t>
            </a:r>
            <a:r>
              <a:rPr lang="sv-SE" sz="1400" i="1"/>
              <a:t>Funktionell enhet </a:t>
            </a:r>
            <a:r>
              <a:rPr lang="sv-SE" sz="1400"/>
              <a:t>och systemgränser skall ej blandas med </a:t>
            </a:r>
            <a:r>
              <a:rPr lang="sv-SE" sz="1400" i="1"/>
              <a:t>Systemgränser CO2e</a:t>
            </a:r>
            <a:r>
              <a:rPr lang="sv-SE" sz="1400"/>
              <a:t>. </a:t>
            </a:r>
          </a:p>
        </p:txBody>
      </p:sp>
      <p:sp>
        <p:nvSpPr>
          <p:cNvPr id="16" name="textruta 15">
            <a:extLst>
              <a:ext uri="{FF2B5EF4-FFF2-40B4-BE49-F238E27FC236}">
                <a16:creationId xmlns:a16="http://schemas.microsoft.com/office/drawing/2014/main" id="{BEB581F8-1851-14D9-0172-C1BA339D6375}"/>
              </a:ext>
            </a:extLst>
          </p:cNvPr>
          <p:cNvSpPr txBox="1"/>
          <p:nvPr/>
        </p:nvSpPr>
        <p:spPr>
          <a:xfrm>
            <a:off x="527381" y="4228033"/>
            <a:ext cx="10292576" cy="1815882"/>
          </a:xfrm>
          <a:prstGeom prst="rect">
            <a:avLst/>
          </a:prstGeom>
          <a:noFill/>
        </p:spPr>
        <p:txBody>
          <a:bodyPr wrap="square">
            <a:spAutoFit/>
          </a:bodyPr>
          <a:lstStyle/>
          <a:p>
            <a:r>
              <a:rPr lang="sv-SE" sz="1400" b="1"/>
              <a:t>Exempel på funktionell enhet:</a:t>
            </a:r>
          </a:p>
          <a:p>
            <a:r>
              <a:rPr lang="sv-SE" sz="1400"/>
              <a:t>1 m² kontorsbyggnad (BTA) med en analysperiod på 50 år i södra Sverige, beräknad enligt LCA-moduler A1–A5, B4 och B6. </a:t>
            </a:r>
          </a:p>
          <a:p>
            <a:pPr marL="742950" lvl="1" indent="-285750">
              <a:buFont typeface="Arial" panose="020B0604020202020204" pitchFamily="34" charset="0"/>
              <a:buChar char="•"/>
            </a:pPr>
            <a:r>
              <a:rPr lang="sv-SE" sz="1400"/>
              <a:t>Fastighet &amp; huskropp: Anläggning och Byggnad ska beräknas.</a:t>
            </a:r>
          </a:p>
          <a:p>
            <a:pPr marL="742950" lvl="1" indent="-285750">
              <a:buFont typeface="Arial" panose="020B0604020202020204" pitchFamily="34" charset="0"/>
              <a:buChar char="•"/>
            </a:pPr>
            <a:r>
              <a:rPr lang="sv-SE" sz="1400"/>
              <a:t>Systemgränser CO2e: Anläggning, rivning, LCA modul A (byggskedet) och B (användningsskedet). </a:t>
            </a:r>
          </a:p>
          <a:p>
            <a:pPr marL="742950" lvl="1" indent="-285750">
              <a:buFont typeface="Arial" panose="020B0604020202020204" pitchFamily="34" charset="0"/>
              <a:buChar char="•"/>
            </a:pPr>
            <a:r>
              <a:rPr lang="sv-SE" sz="1400"/>
              <a:t>Särberäkning: Nyproduktion, tak/grund, 3 våning, källare, solceller ska beräknas.</a:t>
            </a:r>
          </a:p>
          <a:p>
            <a:pPr marL="742950" lvl="1" indent="-285750">
              <a:buFont typeface="Arial" panose="020B0604020202020204" pitchFamily="34" charset="0"/>
              <a:buChar char="•"/>
            </a:pPr>
            <a:r>
              <a:rPr lang="sv-SE" sz="1400"/>
              <a:t>Funktionsenhet: Byggnad (BTA), solceller (m2).</a:t>
            </a:r>
          </a:p>
          <a:p>
            <a:pPr marL="742950" lvl="1" indent="-285750">
              <a:buFont typeface="Arial" panose="020B0604020202020204" pitchFamily="34" charset="0"/>
              <a:buChar char="•"/>
            </a:pPr>
            <a:r>
              <a:rPr lang="sv-SE" sz="1400"/>
              <a:t>Byggdel: 2-8.</a:t>
            </a:r>
          </a:p>
          <a:p>
            <a:pPr marL="742950" lvl="1" indent="-285750">
              <a:buFont typeface="Arial" panose="020B0604020202020204" pitchFamily="34" charset="0"/>
              <a:buChar char="•"/>
            </a:pPr>
            <a:r>
              <a:rPr lang="sv-SE" sz="1400"/>
              <a:t>Livscykel skede: A1-A5, A5.2-A5.4, B4, B6</a:t>
            </a:r>
          </a:p>
        </p:txBody>
      </p:sp>
      <p:sp>
        <p:nvSpPr>
          <p:cNvPr id="17" name="Rektangel 16">
            <a:extLst>
              <a:ext uri="{FF2B5EF4-FFF2-40B4-BE49-F238E27FC236}">
                <a16:creationId xmlns:a16="http://schemas.microsoft.com/office/drawing/2014/main" id="{998FBD81-2C1E-EF87-C4FC-2F46D70DBE79}"/>
              </a:ext>
            </a:extLst>
          </p:cNvPr>
          <p:cNvSpPr/>
          <p:nvPr/>
        </p:nvSpPr>
        <p:spPr>
          <a:xfrm>
            <a:off x="633539" y="917383"/>
            <a:ext cx="10924922" cy="63824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400">
                <a:solidFill>
                  <a:schemeClr val="tx1"/>
                </a:solidFill>
              </a:rPr>
              <a:t>För att tydliggöra sammanställningstabellen så har funktionell enhet och systemgränser </a:t>
            </a:r>
            <a:r>
              <a:rPr lang="sv-SE" sz="1400" b="1">
                <a:solidFill>
                  <a:schemeClr val="tx1"/>
                </a:solidFill>
              </a:rPr>
              <a:t>styckats upp </a:t>
            </a:r>
            <a:r>
              <a:rPr lang="sv-SE" sz="1400">
                <a:solidFill>
                  <a:schemeClr val="tx1"/>
                </a:solidFill>
              </a:rPr>
              <a:t>i olika redovisningsdelar för att tydliggöra det tekniska analysen i en LCA. </a:t>
            </a:r>
          </a:p>
        </p:txBody>
      </p:sp>
      <p:sp>
        <p:nvSpPr>
          <p:cNvPr id="19" name="textruta 18">
            <a:extLst>
              <a:ext uri="{FF2B5EF4-FFF2-40B4-BE49-F238E27FC236}">
                <a16:creationId xmlns:a16="http://schemas.microsoft.com/office/drawing/2014/main" id="{3BD4853F-AE9B-F65B-0EB8-8380F9BB3640}"/>
              </a:ext>
            </a:extLst>
          </p:cNvPr>
          <p:cNvSpPr txBox="1"/>
          <p:nvPr/>
        </p:nvSpPr>
        <p:spPr>
          <a:xfrm>
            <a:off x="527381" y="6218794"/>
            <a:ext cx="9107103" cy="523220"/>
          </a:xfrm>
          <a:prstGeom prst="rect">
            <a:avLst/>
          </a:prstGeom>
          <a:noFill/>
          <a:ln w="19050">
            <a:solidFill>
              <a:srgbClr val="C00000"/>
            </a:solidFill>
          </a:ln>
        </p:spPr>
        <p:txBody>
          <a:bodyPr wrap="square">
            <a:spAutoFit/>
          </a:bodyPr>
          <a:lstStyle/>
          <a:p>
            <a:r>
              <a:rPr lang="sv-SE" sz="1400"/>
              <a:t>Den funktionella enheten behöver ej innehålla hela avgränsningen, risk för att namnet/enheten blir för lång. Därav styckas det upp i tabellen. </a:t>
            </a:r>
          </a:p>
        </p:txBody>
      </p:sp>
      <p:graphicFrame>
        <p:nvGraphicFramePr>
          <p:cNvPr id="3" name="Tabell 2">
            <a:extLst>
              <a:ext uri="{FF2B5EF4-FFF2-40B4-BE49-F238E27FC236}">
                <a16:creationId xmlns:a16="http://schemas.microsoft.com/office/drawing/2014/main" id="{0400A02E-B8CE-1550-98F0-A2983DED0B5C}"/>
              </a:ext>
            </a:extLst>
          </p:cNvPr>
          <p:cNvGraphicFramePr>
            <a:graphicFrameLocks noGrp="1"/>
          </p:cNvGraphicFramePr>
          <p:nvPr>
            <p:extLst>
              <p:ext uri="{D42A27DB-BD31-4B8C-83A1-F6EECF244321}">
                <p14:modId xmlns:p14="http://schemas.microsoft.com/office/powerpoint/2010/main" val="1254530589"/>
              </p:ext>
            </p:extLst>
          </p:nvPr>
        </p:nvGraphicFramePr>
        <p:xfrm>
          <a:off x="59654" y="2722814"/>
          <a:ext cx="12072689" cy="889160"/>
        </p:xfrm>
        <a:graphic>
          <a:graphicData uri="http://schemas.openxmlformats.org/drawingml/2006/table">
            <a:tbl>
              <a:tblPr firstRow="1" bandRow="1">
                <a:tableStyleId>{5C22544A-7EE6-4342-B048-85BDC9FD1C3A}</a:tableStyleId>
              </a:tblPr>
              <a:tblGrid>
                <a:gridCol w="1719013">
                  <a:extLst>
                    <a:ext uri="{9D8B030D-6E8A-4147-A177-3AD203B41FA5}">
                      <a16:colId xmlns:a16="http://schemas.microsoft.com/office/drawing/2014/main" val="1026321188"/>
                    </a:ext>
                  </a:extLst>
                </a:gridCol>
                <a:gridCol w="1238250">
                  <a:extLst>
                    <a:ext uri="{9D8B030D-6E8A-4147-A177-3AD203B41FA5}">
                      <a16:colId xmlns:a16="http://schemas.microsoft.com/office/drawing/2014/main" val="4284195386"/>
                    </a:ext>
                  </a:extLst>
                </a:gridCol>
                <a:gridCol w="1362075">
                  <a:extLst>
                    <a:ext uri="{9D8B030D-6E8A-4147-A177-3AD203B41FA5}">
                      <a16:colId xmlns:a16="http://schemas.microsoft.com/office/drawing/2014/main" val="2910913242"/>
                    </a:ext>
                  </a:extLst>
                </a:gridCol>
                <a:gridCol w="1028700">
                  <a:extLst>
                    <a:ext uri="{9D8B030D-6E8A-4147-A177-3AD203B41FA5}">
                      <a16:colId xmlns:a16="http://schemas.microsoft.com/office/drawing/2014/main" val="112477153"/>
                    </a:ext>
                  </a:extLst>
                </a:gridCol>
                <a:gridCol w="1143000">
                  <a:extLst>
                    <a:ext uri="{9D8B030D-6E8A-4147-A177-3AD203B41FA5}">
                      <a16:colId xmlns:a16="http://schemas.microsoft.com/office/drawing/2014/main" val="2883095834"/>
                    </a:ext>
                  </a:extLst>
                </a:gridCol>
                <a:gridCol w="1685925">
                  <a:extLst>
                    <a:ext uri="{9D8B030D-6E8A-4147-A177-3AD203B41FA5}">
                      <a16:colId xmlns:a16="http://schemas.microsoft.com/office/drawing/2014/main" val="195791932"/>
                    </a:ext>
                  </a:extLst>
                </a:gridCol>
                <a:gridCol w="790575">
                  <a:extLst>
                    <a:ext uri="{9D8B030D-6E8A-4147-A177-3AD203B41FA5}">
                      <a16:colId xmlns:a16="http://schemas.microsoft.com/office/drawing/2014/main" val="2227839569"/>
                    </a:ext>
                  </a:extLst>
                </a:gridCol>
                <a:gridCol w="1047750">
                  <a:extLst>
                    <a:ext uri="{9D8B030D-6E8A-4147-A177-3AD203B41FA5}">
                      <a16:colId xmlns:a16="http://schemas.microsoft.com/office/drawing/2014/main" val="4236381185"/>
                    </a:ext>
                  </a:extLst>
                </a:gridCol>
                <a:gridCol w="870956">
                  <a:extLst>
                    <a:ext uri="{9D8B030D-6E8A-4147-A177-3AD203B41FA5}">
                      <a16:colId xmlns:a16="http://schemas.microsoft.com/office/drawing/2014/main" val="3613627234"/>
                    </a:ext>
                  </a:extLst>
                </a:gridCol>
                <a:gridCol w="1186445">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86240">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9FF"/>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9FF"/>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9FF"/>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9FF"/>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13362196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3CE6A-0A8D-0A6C-66D6-683124345F4F}"/>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DCA507BD-507D-28A1-D584-59217C96A473}"/>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7C897D4C-5BB0-B775-66FE-C8B02B900588}"/>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Hur – </a:t>
            </a:r>
            <a:r>
              <a:rPr kumimoji="0" lang="sv-SE" sz="3000" b="1" i="0" u="none" strike="noStrike" kern="1200" cap="none" spc="0" normalizeH="0" baseline="0" noProof="0" err="1">
                <a:ln>
                  <a:noFill/>
                </a:ln>
                <a:solidFill>
                  <a:schemeClr val="bg2"/>
                </a:solidFill>
                <a:effectLst/>
                <a:uLnTx/>
                <a:uFillTx/>
                <a:latin typeface="Futura PT" panose="020B0702020204020303" pitchFamily="34" charset="0"/>
                <a:ea typeface="+mj-ea"/>
                <a:cs typeface="+mj-cs"/>
              </a:rPr>
              <a:t>Bidcon</a:t>
            </a:r>
            <a:b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Definition av funktionsenhet</a:t>
            </a:r>
            <a:endParaRPr lang="en-SE" sz="4000">
              <a:solidFill>
                <a:schemeClr val="bg2"/>
              </a:solidFill>
            </a:endParaRPr>
          </a:p>
        </p:txBody>
      </p:sp>
    </p:spTree>
    <p:extLst>
      <p:ext uri="{BB962C8B-B14F-4D97-AF65-F5344CB8AC3E}">
        <p14:creationId xmlns:p14="http://schemas.microsoft.com/office/powerpoint/2010/main" val="25421394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CBD4E-F275-1172-AA3D-E9167E73C691}"/>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99C84CCB-ABC4-5414-5534-DE52CF350C84}"/>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lvl="0">
              <a:defRPr/>
            </a:pPr>
            <a:r>
              <a:rPr lang="sv-SE"/>
              <a:t>Funktionsenhet</a:t>
            </a: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 Exempel</a:t>
            </a:r>
            <a:r>
              <a:rPr lang="sv-SE"/>
              <a:t> - Gyllenstjärnan 32</a:t>
            </a: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31" name="Rektangel 30">
            <a:extLst>
              <a:ext uri="{FF2B5EF4-FFF2-40B4-BE49-F238E27FC236}">
                <a16:creationId xmlns:a16="http://schemas.microsoft.com/office/drawing/2014/main" id="{7E8AE989-996D-D187-2371-D0EB11F1496D}"/>
              </a:ext>
            </a:extLst>
          </p:cNvPr>
          <p:cNvSpPr/>
          <p:nvPr/>
        </p:nvSpPr>
        <p:spPr>
          <a:xfrm>
            <a:off x="5469379" y="1726768"/>
            <a:ext cx="5918200" cy="1221408"/>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600">
                <a:solidFill>
                  <a:schemeClr val="tx1"/>
                </a:solidFill>
              </a:rPr>
              <a:t>I </a:t>
            </a:r>
            <a:r>
              <a:rPr lang="sv-SE" sz="1600" err="1">
                <a:solidFill>
                  <a:schemeClr val="tx1"/>
                </a:solidFill>
              </a:rPr>
              <a:t>Bidcon</a:t>
            </a:r>
            <a:r>
              <a:rPr lang="sv-SE" sz="1600">
                <a:solidFill>
                  <a:schemeClr val="tx1"/>
                </a:solidFill>
              </a:rPr>
              <a:t> anges det i </a:t>
            </a:r>
            <a:r>
              <a:rPr lang="sv-SE" sz="1600" b="1">
                <a:solidFill>
                  <a:schemeClr val="tx1"/>
                </a:solidFill>
              </a:rPr>
              <a:t>kg </a:t>
            </a:r>
            <a:r>
              <a:rPr lang="sv-SE" sz="1600" b="1" err="1">
                <a:solidFill>
                  <a:schemeClr val="tx1"/>
                </a:solidFill>
              </a:rPr>
              <a:t>CO₂e</a:t>
            </a:r>
            <a:r>
              <a:rPr lang="sv-SE" sz="1600" b="1">
                <a:solidFill>
                  <a:schemeClr val="tx1"/>
                </a:solidFill>
              </a:rPr>
              <a:t>/m²</a:t>
            </a:r>
            <a:r>
              <a:rPr lang="sv-SE" sz="1600">
                <a:solidFill>
                  <a:schemeClr val="tx1"/>
                </a:solidFill>
              </a:rPr>
              <a:t>, men om det är en byggnad som beräknas bör </a:t>
            </a:r>
            <a:r>
              <a:rPr lang="sv-SE" sz="1600" b="1">
                <a:solidFill>
                  <a:schemeClr val="tx1"/>
                </a:solidFill>
              </a:rPr>
              <a:t>BTA (bruttoarea)</a:t>
            </a:r>
            <a:r>
              <a:rPr lang="sv-SE" sz="1600">
                <a:solidFill>
                  <a:schemeClr val="tx1"/>
                </a:solidFill>
              </a:rPr>
              <a:t> användas i stället. Värdet är dock detsamma. Det är viktigt att kalkylen är korrekt uppbyggd för att motsvara det </a:t>
            </a:r>
            <a:r>
              <a:rPr lang="sv-SE" sz="1600" b="1">
                <a:solidFill>
                  <a:schemeClr val="tx1"/>
                </a:solidFill>
              </a:rPr>
              <a:t>/m²-värde</a:t>
            </a:r>
            <a:r>
              <a:rPr lang="sv-SE" sz="1600">
                <a:solidFill>
                  <a:schemeClr val="tx1"/>
                </a:solidFill>
              </a:rPr>
              <a:t> som anges i </a:t>
            </a:r>
            <a:r>
              <a:rPr lang="sv-SE" sz="1600" err="1">
                <a:solidFill>
                  <a:schemeClr val="tx1"/>
                </a:solidFill>
              </a:rPr>
              <a:t>Bidcon</a:t>
            </a:r>
            <a:r>
              <a:rPr lang="sv-SE" sz="1600">
                <a:solidFill>
                  <a:schemeClr val="tx1"/>
                </a:solidFill>
              </a:rPr>
              <a:t>.</a:t>
            </a:r>
          </a:p>
        </p:txBody>
      </p:sp>
      <p:grpSp>
        <p:nvGrpSpPr>
          <p:cNvPr id="27" name="Grupp 26">
            <a:extLst>
              <a:ext uri="{FF2B5EF4-FFF2-40B4-BE49-F238E27FC236}">
                <a16:creationId xmlns:a16="http://schemas.microsoft.com/office/drawing/2014/main" id="{FD8832FC-C6DC-B479-5A21-3C8862E3F914}"/>
              </a:ext>
            </a:extLst>
          </p:cNvPr>
          <p:cNvGrpSpPr/>
          <p:nvPr/>
        </p:nvGrpSpPr>
        <p:grpSpPr>
          <a:xfrm>
            <a:off x="527381" y="951697"/>
            <a:ext cx="4832019" cy="4946813"/>
            <a:chOff x="527381" y="951697"/>
            <a:chExt cx="4832019" cy="4946813"/>
          </a:xfrm>
        </p:grpSpPr>
        <p:pic>
          <p:nvPicPr>
            <p:cNvPr id="18" name="Bildobjekt 17">
              <a:extLst>
                <a:ext uri="{FF2B5EF4-FFF2-40B4-BE49-F238E27FC236}">
                  <a16:creationId xmlns:a16="http://schemas.microsoft.com/office/drawing/2014/main" id="{FC0D6EA4-4644-A156-A83D-C642FCA7583B}"/>
                </a:ext>
              </a:extLst>
            </p:cNvPr>
            <p:cNvPicPr>
              <a:picLocks noChangeAspect="1"/>
            </p:cNvPicPr>
            <p:nvPr/>
          </p:nvPicPr>
          <p:blipFill>
            <a:blip r:embed="rId3"/>
            <a:stretch>
              <a:fillRect/>
            </a:stretch>
          </p:blipFill>
          <p:spPr>
            <a:xfrm>
              <a:off x="527381" y="951697"/>
              <a:ext cx="4554758" cy="4946813"/>
            </a:xfrm>
            <a:prstGeom prst="rect">
              <a:avLst/>
            </a:prstGeom>
          </p:spPr>
        </p:pic>
        <p:sp>
          <p:nvSpPr>
            <p:cNvPr id="20" name="Rektangel 19">
              <a:extLst>
                <a:ext uri="{FF2B5EF4-FFF2-40B4-BE49-F238E27FC236}">
                  <a16:creationId xmlns:a16="http://schemas.microsoft.com/office/drawing/2014/main" id="{D261C8F3-45C3-C60A-3FCF-A3415C72EEE3}"/>
                </a:ext>
              </a:extLst>
            </p:cNvPr>
            <p:cNvSpPr/>
            <p:nvPr/>
          </p:nvSpPr>
          <p:spPr>
            <a:xfrm>
              <a:off x="559184" y="4561640"/>
              <a:ext cx="936241" cy="250074"/>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sv-SE" sz="1600">
                <a:solidFill>
                  <a:schemeClr val="tx1"/>
                </a:solidFill>
              </a:endParaRPr>
            </a:p>
          </p:txBody>
        </p:sp>
        <p:cxnSp>
          <p:nvCxnSpPr>
            <p:cNvPr id="35" name="Rak koppling 34">
              <a:extLst>
                <a:ext uri="{FF2B5EF4-FFF2-40B4-BE49-F238E27FC236}">
                  <a16:creationId xmlns:a16="http://schemas.microsoft.com/office/drawing/2014/main" id="{6B4ABDB6-6D03-F303-0FF8-58A727B1E931}"/>
                </a:ext>
              </a:extLst>
            </p:cNvPr>
            <p:cNvCxnSpPr>
              <a:cxnSpLocks/>
            </p:cNvCxnSpPr>
            <p:nvPr/>
          </p:nvCxnSpPr>
          <p:spPr>
            <a:xfrm flipV="1">
              <a:off x="994671" y="1179790"/>
              <a:ext cx="0" cy="3381850"/>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26" name="Rak pilkoppling 25">
              <a:extLst>
                <a:ext uri="{FF2B5EF4-FFF2-40B4-BE49-F238E27FC236}">
                  <a16:creationId xmlns:a16="http://schemas.microsoft.com/office/drawing/2014/main" id="{ABA9A05E-B69B-41C1-6819-DB081EBD425F}"/>
                </a:ext>
              </a:extLst>
            </p:cNvPr>
            <p:cNvCxnSpPr>
              <a:cxnSpLocks/>
            </p:cNvCxnSpPr>
            <p:nvPr/>
          </p:nvCxnSpPr>
          <p:spPr>
            <a:xfrm>
              <a:off x="994671" y="1206326"/>
              <a:ext cx="4364729" cy="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grpSp>
      <p:sp>
        <p:nvSpPr>
          <p:cNvPr id="43" name="Rektangel 42">
            <a:extLst>
              <a:ext uri="{FF2B5EF4-FFF2-40B4-BE49-F238E27FC236}">
                <a16:creationId xmlns:a16="http://schemas.microsoft.com/office/drawing/2014/main" id="{69463B02-41A9-A80B-A119-F84C7BC18A54}"/>
              </a:ext>
            </a:extLst>
          </p:cNvPr>
          <p:cNvSpPr/>
          <p:nvPr/>
        </p:nvSpPr>
        <p:spPr>
          <a:xfrm>
            <a:off x="6428631" y="4844773"/>
            <a:ext cx="4104640" cy="108721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600">
                <a:solidFill>
                  <a:schemeClr val="tx1"/>
                </a:solidFill>
              </a:rPr>
              <a:t>Ljus BTA omfattar all bruttoarea ovanför mark. BTA under mark exempelvis källarplan inkluderas inte. Därav varför det är viktigt med särberäkning och rätt funktionsenhet.</a:t>
            </a:r>
          </a:p>
        </p:txBody>
      </p:sp>
      <p:sp>
        <p:nvSpPr>
          <p:cNvPr id="47" name="textruta 46">
            <a:extLst>
              <a:ext uri="{FF2B5EF4-FFF2-40B4-BE49-F238E27FC236}">
                <a16:creationId xmlns:a16="http://schemas.microsoft.com/office/drawing/2014/main" id="{F82B41C8-538E-1FBF-9B29-66753CA65376}"/>
              </a:ext>
            </a:extLst>
          </p:cNvPr>
          <p:cNvSpPr txBox="1"/>
          <p:nvPr/>
        </p:nvSpPr>
        <p:spPr>
          <a:xfrm>
            <a:off x="5469378" y="1037049"/>
            <a:ext cx="6226344" cy="338554"/>
          </a:xfrm>
          <a:prstGeom prst="rect">
            <a:avLst/>
          </a:prstGeom>
          <a:noFill/>
          <a:ln w="38100">
            <a:solidFill>
              <a:srgbClr val="FF0000"/>
            </a:solidFill>
          </a:ln>
        </p:spPr>
        <p:txBody>
          <a:bodyPr wrap="square">
            <a:spAutoFit/>
          </a:bodyPr>
          <a:lstStyle/>
          <a:p>
            <a:r>
              <a:rPr lang="sv-SE" sz="1600">
                <a:solidFill>
                  <a:schemeClr val="tx1"/>
                </a:solidFill>
              </a:rPr>
              <a:t>I </a:t>
            </a:r>
            <a:r>
              <a:rPr lang="sv-SE" sz="1600" err="1"/>
              <a:t>B</a:t>
            </a:r>
            <a:r>
              <a:rPr lang="sv-SE" sz="1600" err="1">
                <a:solidFill>
                  <a:schemeClr val="tx1"/>
                </a:solidFill>
              </a:rPr>
              <a:t>idcon</a:t>
            </a:r>
            <a:r>
              <a:rPr lang="sv-SE" sz="1600">
                <a:solidFill>
                  <a:schemeClr val="tx1"/>
                </a:solidFill>
              </a:rPr>
              <a:t> framgår det enheten men ej funktionell enhet.</a:t>
            </a:r>
          </a:p>
        </p:txBody>
      </p:sp>
      <p:grpSp>
        <p:nvGrpSpPr>
          <p:cNvPr id="59" name="Grupp 58">
            <a:extLst>
              <a:ext uri="{FF2B5EF4-FFF2-40B4-BE49-F238E27FC236}">
                <a16:creationId xmlns:a16="http://schemas.microsoft.com/office/drawing/2014/main" id="{4E8BF201-5D42-1830-243E-59C45DEE9D07}"/>
              </a:ext>
            </a:extLst>
          </p:cNvPr>
          <p:cNvGrpSpPr/>
          <p:nvPr/>
        </p:nvGrpSpPr>
        <p:grpSpPr>
          <a:xfrm>
            <a:off x="6428631" y="3149600"/>
            <a:ext cx="4104640" cy="1602762"/>
            <a:chOff x="6428631" y="2958878"/>
            <a:chExt cx="4104640" cy="1602762"/>
          </a:xfrm>
        </p:grpSpPr>
        <p:grpSp>
          <p:nvGrpSpPr>
            <p:cNvPr id="41" name="Grupp 40">
              <a:extLst>
                <a:ext uri="{FF2B5EF4-FFF2-40B4-BE49-F238E27FC236}">
                  <a16:creationId xmlns:a16="http://schemas.microsoft.com/office/drawing/2014/main" id="{214DBF26-4542-863F-6CC0-EF8E82C8CD74}"/>
                </a:ext>
              </a:extLst>
            </p:cNvPr>
            <p:cNvGrpSpPr/>
            <p:nvPr/>
          </p:nvGrpSpPr>
          <p:grpSpPr>
            <a:xfrm>
              <a:off x="6428631" y="2958878"/>
              <a:ext cx="4104640" cy="1344008"/>
              <a:chOff x="6416040" y="4304844"/>
              <a:chExt cx="4104640" cy="1344008"/>
            </a:xfrm>
          </p:grpSpPr>
          <p:pic>
            <p:nvPicPr>
              <p:cNvPr id="29" name="Bildobjekt 28">
                <a:extLst>
                  <a:ext uri="{FF2B5EF4-FFF2-40B4-BE49-F238E27FC236}">
                    <a16:creationId xmlns:a16="http://schemas.microsoft.com/office/drawing/2014/main" id="{626E88EE-77EF-32AE-C1DD-3BF9C0467A57}"/>
                  </a:ext>
                </a:extLst>
              </p:cNvPr>
              <p:cNvPicPr>
                <a:picLocks noChangeAspect="1"/>
              </p:cNvPicPr>
              <p:nvPr/>
            </p:nvPicPr>
            <p:blipFill>
              <a:blip r:embed="rId4"/>
              <a:stretch>
                <a:fillRect/>
              </a:stretch>
            </p:blipFill>
            <p:spPr>
              <a:xfrm>
                <a:off x="6572153" y="4561640"/>
                <a:ext cx="3817596" cy="1087212"/>
              </a:xfrm>
              <a:prstGeom prst="rect">
                <a:avLst/>
              </a:prstGeom>
            </p:spPr>
          </p:pic>
          <p:sp>
            <p:nvSpPr>
              <p:cNvPr id="34" name="Rektangel 33">
                <a:extLst>
                  <a:ext uri="{FF2B5EF4-FFF2-40B4-BE49-F238E27FC236}">
                    <a16:creationId xmlns:a16="http://schemas.microsoft.com/office/drawing/2014/main" id="{B8486C75-4C0C-B2DC-84DF-241EB0AA1DA7}"/>
                  </a:ext>
                </a:extLst>
              </p:cNvPr>
              <p:cNvSpPr/>
              <p:nvPr/>
            </p:nvSpPr>
            <p:spPr>
              <a:xfrm>
                <a:off x="6416040" y="5105246"/>
                <a:ext cx="4104640" cy="42333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sv-SE" sz="1600">
                  <a:solidFill>
                    <a:schemeClr val="tx1"/>
                  </a:solidFill>
                </a:endParaRPr>
              </a:p>
            </p:txBody>
          </p:sp>
          <p:cxnSp>
            <p:nvCxnSpPr>
              <p:cNvPr id="37" name="Rak pilkoppling 36">
                <a:extLst>
                  <a:ext uri="{FF2B5EF4-FFF2-40B4-BE49-F238E27FC236}">
                    <a16:creationId xmlns:a16="http://schemas.microsoft.com/office/drawing/2014/main" id="{E9E853E0-6410-3275-416D-C4FF9707C47C}"/>
                  </a:ext>
                </a:extLst>
              </p:cNvPr>
              <p:cNvCxnSpPr>
                <a:cxnSpLocks/>
              </p:cNvCxnSpPr>
              <p:nvPr/>
            </p:nvCxnSpPr>
            <p:spPr>
              <a:xfrm flipV="1">
                <a:off x="8242917" y="4304844"/>
                <a:ext cx="0" cy="800402"/>
              </a:xfrm>
              <a:prstGeom prst="straightConnector1">
                <a:avLst/>
              </a:prstGeom>
              <a:ln w="19050">
                <a:tailEnd type="triangle" w="med" len="lg"/>
              </a:ln>
            </p:spPr>
            <p:style>
              <a:lnRef idx="1">
                <a:schemeClr val="accent2"/>
              </a:lnRef>
              <a:fillRef idx="0">
                <a:schemeClr val="accent2"/>
              </a:fillRef>
              <a:effectRef idx="0">
                <a:schemeClr val="accent2"/>
              </a:effectRef>
              <a:fontRef idx="minor">
                <a:schemeClr val="tx1"/>
              </a:fontRef>
            </p:style>
          </p:cxnSp>
        </p:grpSp>
        <p:cxnSp>
          <p:nvCxnSpPr>
            <p:cNvPr id="56" name="Rak pilkoppling 55">
              <a:extLst>
                <a:ext uri="{FF2B5EF4-FFF2-40B4-BE49-F238E27FC236}">
                  <a16:creationId xmlns:a16="http://schemas.microsoft.com/office/drawing/2014/main" id="{B5D4EEBB-5DC5-9719-BD25-427E60750CCA}"/>
                </a:ext>
              </a:extLst>
            </p:cNvPr>
            <p:cNvCxnSpPr>
              <a:cxnSpLocks/>
            </p:cNvCxnSpPr>
            <p:nvPr/>
          </p:nvCxnSpPr>
          <p:spPr>
            <a:xfrm>
              <a:off x="8255508" y="3759280"/>
              <a:ext cx="0" cy="802360"/>
            </a:xfrm>
            <a:prstGeom prst="straightConnector1">
              <a:avLst/>
            </a:prstGeom>
            <a:ln w="19050">
              <a:tailEnd type="triangle" w="med" len="lg"/>
            </a:ln>
          </p:spPr>
          <p:style>
            <a:lnRef idx="1">
              <a:schemeClr val="accent2"/>
            </a:lnRef>
            <a:fillRef idx="0">
              <a:schemeClr val="accent2"/>
            </a:fillRef>
            <a:effectRef idx="0">
              <a:schemeClr val="accent2"/>
            </a:effectRef>
            <a:fontRef idx="minor">
              <a:schemeClr val="tx1"/>
            </a:fontRef>
          </p:style>
        </p:cxnSp>
      </p:grpSp>
      <p:graphicFrame>
        <p:nvGraphicFramePr>
          <p:cNvPr id="2" name="Tabell 1">
            <a:extLst>
              <a:ext uri="{FF2B5EF4-FFF2-40B4-BE49-F238E27FC236}">
                <a16:creationId xmlns:a16="http://schemas.microsoft.com/office/drawing/2014/main" id="{86B406B0-680E-0377-2E29-5C5189949A62}"/>
              </a:ext>
            </a:extLst>
          </p:cNvPr>
          <p:cNvGraphicFramePr>
            <a:graphicFrameLocks noGrp="1"/>
          </p:cNvGraphicFramePr>
          <p:nvPr>
            <p:extLst>
              <p:ext uri="{D42A27DB-BD31-4B8C-83A1-F6EECF244321}">
                <p14:modId xmlns:p14="http://schemas.microsoft.com/office/powerpoint/2010/main" val="2954135119"/>
              </p:ext>
            </p:extLst>
          </p:nvPr>
        </p:nvGraphicFramePr>
        <p:xfrm>
          <a:off x="0" y="6112800"/>
          <a:ext cx="12192000" cy="7452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dirty="0">
                          <a:solidFill>
                            <a:schemeClr val="tx1"/>
                          </a:solidFill>
                        </a:rPr>
                        <a:t>BTA: 350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38661734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884A2-C4CC-0F49-DE17-80E3FF10E563}"/>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89E88784-7BAB-574A-5F4E-EDD4ECFF4C3F}"/>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itle 1">
            <a:extLst>
              <a:ext uri="{FF2B5EF4-FFF2-40B4-BE49-F238E27FC236}">
                <a16:creationId xmlns:a16="http://schemas.microsoft.com/office/drawing/2014/main" id="{9D237939-496B-E6C5-B853-F7B73F7BCA0C}"/>
              </a:ext>
            </a:extLst>
          </p:cNvPr>
          <p:cNvSpPr>
            <a:spLocks noGrp="1"/>
          </p:cNvSpPr>
          <p:nvPr>
            <p:ph type="ctrTitle"/>
          </p:nvPr>
        </p:nvSpPr>
        <p:spPr>
          <a:xfrm>
            <a:off x="0" y="2282978"/>
            <a:ext cx="12192000" cy="2088232"/>
          </a:xfrm>
        </p:spPr>
        <p:txBody>
          <a:bodyPr>
            <a:normAutofit/>
          </a:bodyPr>
          <a:lstStyle/>
          <a:p>
            <a:pPr algn="ctr"/>
            <a:r>
              <a:rPr lang="sv-SE" sz="3000">
                <a:solidFill>
                  <a:schemeClr val="bg2"/>
                </a:solidFill>
              </a:rPr>
              <a:t>Klimatdata</a:t>
            </a:r>
            <a:endParaRPr lang="en-SE" sz="3000">
              <a:solidFill>
                <a:schemeClr val="bg2"/>
              </a:solidFill>
            </a:endParaRPr>
          </a:p>
        </p:txBody>
      </p:sp>
    </p:spTree>
    <p:extLst>
      <p:ext uri="{BB962C8B-B14F-4D97-AF65-F5344CB8AC3E}">
        <p14:creationId xmlns:p14="http://schemas.microsoft.com/office/powerpoint/2010/main" val="27979909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DCC30-F0B8-B9F1-8EE8-4778FEEF624E}"/>
            </a:ext>
          </a:extLst>
        </p:cNvPr>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D9D887AA-EF21-1E0E-4813-0FB07531E8D9}"/>
              </a:ext>
            </a:extLst>
          </p:cNvPr>
          <p:cNvGraphicFramePr>
            <a:graphicFrameLocks noGrp="1"/>
          </p:cNvGraphicFramePr>
          <p:nvPr>
            <p:extLst>
              <p:ext uri="{D42A27DB-BD31-4B8C-83A1-F6EECF244321}">
                <p14:modId xmlns:p14="http://schemas.microsoft.com/office/powerpoint/2010/main" val="3962134369"/>
              </p:ext>
            </p:extLst>
          </p:nvPr>
        </p:nvGraphicFramePr>
        <p:xfrm>
          <a:off x="546683" y="1898004"/>
          <a:ext cx="11098634" cy="4630696"/>
        </p:xfrm>
        <a:graphic>
          <a:graphicData uri="http://schemas.openxmlformats.org/drawingml/2006/table">
            <a:tbl>
              <a:tblPr firstRow="1" bandRow="1">
                <a:tableStyleId>{5C22544A-7EE6-4342-B048-85BDC9FD1C3A}</a:tableStyleId>
              </a:tblPr>
              <a:tblGrid>
                <a:gridCol w="1714985">
                  <a:extLst>
                    <a:ext uri="{9D8B030D-6E8A-4147-A177-3AD203B41FA5}">
                      <a16:colId xmlns:a16="http://schemas.microsoft.com/office/drawing/2014/main" val="2030659355"/>
                    </a:ext>
                  </a:extLst>
                </a:gridCol>
                <a:gridCol w="1520834">
                  <a:extLst>
                    <a:ext uri="{9D8B030D-6E8A-4147-A177-3AD203B41FA5}">
                      <a16:colId xmlns:a16="http://schemas.microsoft.com/office/drawing/2014/main" val="1366614432"/>
                    </a:ext>
                  </a:extLst>
                </a:gridCol>
                <a:gridCol w="1321392">
                  <a:extLst>
                    <a:ext uri="{9D8B030D-6E8A-4147-A177-3AD203B41FA5}">
                      <a16:colId xmlns:a16="http://schemas.microsoft.com/office/drawing/2014/main" val="799861089"/>
                    </a:ext>
                  </a:extLst>
                </a:gridCol>
                <a:gridCol w="1253343">
                  <a:extLst>
                    <a:ext uri="{9D8B030D-6E8A-4147-A177-3AD203B41FA5}">
                      <a16:colId xmlns:a16="http://schemas.microsoft.com/office/drawing/2014/main" val="3483539280"/>
                    </a:ext>
                  </a:extLst>
                </a:gridCol>
                <a:gridCol w="5288080">
                  <a:extLst>
                    <a:ext uri="{9D8B030D-6E8A-4147-A177-3AD203B41FA5}">
                      <a16:colId xmlns:a16="http://schemas.microsoft.com/office/drawing/2014/main" val="3054507406"/>
                    </a:ext>
                  </a:extLst>
                </a:gridCol>
              </a:tblGrid>
              <a:tr h="275424">
                <a:tc>
                  <a:txBody>
                    <a:bodyPr/>
                    <a:lstStyle/>
                    <a:p>
                      <a:r>
                        <a:rPr lang="sv-SE"/>
                        <a:t>Beräkningssätt</a:t>
                      </a:r>
                    </a:p>
                  </a:txBody>
                  <a:tcPr/>
                </a:tc>
                <a:tc>
                  <a:txBody>
                    <a:bodyPr/>
                    <a:lstStyle/>
                    <a:p>
                      <a:r>
                        <a:rPr lang="sv-SE">
                          <a:solidFill>
                            <a:schemeClr val="tx1"/>
                          </a:solidFill>
                          <a:highlight>
                            <a:srgbClr val="00FF00"/>
                          </a:highlight>
                        </a:rPr>
                        <a:t>i) Projektspecifik</a:t>
                      </a:r>
                    </a:p>
                  </a:txBody>
                  <a:tcPr/>
                </a:tc>
                <a:tc>
                  <a:txBody>
                    <a:bodyPr/>
                    <a:lstStyle/>
                    <a:p>
                      <a:r>
                        <a:rPr lang="sv-SE"/>
                        <a:t>ii) Hybrid</a:t>
                      </a:r>
                    </a:p>
                  </a:txBody>
                  <a:tcPr/>
                </a:tc>
                <a:tc>
                  <a:txBody>
                    <a:bodyPr/>
                    <a:lstStyle/>
                    <a:p>
                      <a:r>
                        <a:rPr lang="sv-SE"/>
                        <a:t>iii) Nyckeltal</a:t>
                      </a:r>
                    </a:p>
                  </a:txBody>
                  <a:tcPr/>
                </a:tc>
                <a:tc>
                  <a:txBody>
                    <a:bodyPr/>
                    <a:lstStyle/>
                    <a:p>
                      <a:r>
                        <a:rPr lang="sv-SE">
                          <a:solidFill>
                            <a:schemeClr val="tx1"/>
                          </a:solidFill>
                          <a:highlight>
                            <a:srgbClr val="00FF00"/>
                          </a:highlight>
                        </a:rPr>
                        <a:t>När rekommenderas projektspecifik klimatberäkning (i)</a:t>
                      </a:r>
                    </a:p>
                  </a:txBody>
                  <a:tcPr/>
                </a:tc>
                <a:extLst>
                  <a:ext uri="{0D108BD9-81ED-4DB2-BD59-A6C34878D82A}">
                    <a16:rowId xmlns:a16="http://schemas.microsoft.com/office/drawing/2014/main" val="1972990848"/>
                  </a:ext>
                </a:extLst>
              </a:tr>
              <a:tr h="1444506">
                <a:tc>
                  <a:txBody>
                    <a:bodyPr/>
                    <a:lstStyle/>
                    <a:p>
                      <a:r>
                        <a:rPr lang="sv-SE" sz="1200" b="1"/>
                        <a:t>Nyproduktion / Tillbyggnad</a:t>
                      </a:r>
                    </a:p>
                  </a:txBody>
                  <a:tcPr/>
                </a:tc>
                <a:tc>
                  <a:txBody>
                    <a:bodyPr/>
                    <a:lstStyle/>
                    <a:p>
                      <a:r>
                        <a:rPr lang="sv-SE" sz="1200"/>
                        <a:t>Generellt alltid </a:t>
                      </a:r>
                    </a:p>
                  </a:txBody>
                  <a:tcPr/>
                </a:tc>
                <a:tc>
                  <a:txBody>
                    <a:bodyPr/>
                    <a:lstStyle/>
                    <a:p>
                      <a:r>
                        <a:rPr lang="sv-SE" sz="1200"/>
                        <a:t>Tidiga projekt</a:t>
                      </a:r>
                    </a:p>
                  </a:txBody>
                  <a:tcPr/>
                </a:tc>
                <a:tc>
                  <a:txBody>
                    <a:bodyPr/>
                    <a:lstStyle/>
                    <a:p>
                      <a:r>
                        <a:rPr lang="sv-SE" sz="1200"/>
                        <a:t>Tidiga projekt, grov siffra</a:t>
                      </a:r>
                    </a:p>
                  </a:txBody>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mn-lt"/>
                          <a:ea typeface="+mn-ea"/>
                          <a:cs typeface="+mn-cs"/>
                        </a:rPr>
                        <a:t>Vid lagkrav</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mn-lt"/>
                          <a:ea typeface="+mn-ea"/>
                          <a:cs typeface="+mn-cs"/>
                        </a:rPr>
                        <a:t>När hög träffsäkerhet krävs (ex kommunikation av CO2 förbättringar, upphandlingsstyrning)</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mn-lt"/>
                          <a:ea typeface="+mn-ea"/>
                          <a:cs typeface="+mn-cs"/>
                        </a:rPr>
                        <a:t>Komplexa projekt med byggnad/anläggning med olika ändamål/funktioner ex logistikhall – men rimlig kostnad</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mn-lt"/>
                          <a:ea typeface="+mn-ea"/>
                          <a:cs typeface="+mn-cs"/>
                        </a:rPr>
                        <a:t>Vid målstyrning</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mn-lt"/>
                          <a:ea typeface="+mn-ea"/>
                          <a:cs typeface="+mn-cs"/>
                        </a:rPr>
                        <a:t>För framtida referensvärden</a:t>
                      </a:r>
                    </a:p>
                  </a:txBody>
                  <a:tcPr/>
                </a:tc>
                <a:extLst>
                  <a:ext uri="{0D108BD9-81ED-4DB2-BD59-A6C34878D82A}">
                    <a16:rowId xmlns:a16="http://schemas.microsoft.com/office/drawing/2014/main" val="1285119184"/>
                  </a:ext>
                </a:extLst>
              </a:tr>
              <a:tr h="1833410">
                <a:tc>
                  <a:txBody>
                    <a:bodyPr/>
                    <a:lstStyle/>
                    <a:p>
                      <a:r>
                        <a:rPr lang="sv-SE" sz="1200" b="1"/>
                        <a:t>Ombyggnad / Renovering </a:t>
                      </a:r>
                    </a:p>
                  </a:txBody>
                  <a:tcPr/>
                </a:tc>
                <a:tc>
                  <a:txBody>
                    <a:bodyPr/>
                    <a:lstStyle/>
                    <a:p>
                      <a:r>
                        <a:rPr lang="sv-SE" sz="1200" dirty="0"/>
                        <a:t>&gt; 30 MSEK</a:t>
                      </a:r>
                    </a:p>
                  </a:txBody>
                  <a:tcPr/>
                </a:tc>
                <a:tc>
                  <a:txBody>
                    <a:bodyPr/>
                    <a:lstStyle/>
                    <a:p>
                      <a:r>
                        <a:rPr lang="sv-SE" sz="1200" dirty="0"/>
                        <a:t>&lt; 30 MSEK</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200" dirty="0"/>
                        <a:t>Grov siffra</a:t>
                      </a:r>
                    </a:p>
                    <a:p>
                      <a:endParaRPr lang="sv-SE" sz="1200" dirty="0"/>
                    </a:p>
                  </a:txBody>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mn-lt"/>
                          <a:ea typeface="+mn-ea"/>
                          <a:cs typeface="+mn-cs"/>
                        </a:rPr>
                        <a:t>När referensdata ej finns som möjliggör kombination av nyckeltal och projektspecifika data via digitala verktyg. </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mn-lt"/>
                          <a:ea typeface="+mn-ea"/>
                          <a:cs typeface="+mn-cs"/>
                        </a:rPr>
                        <a:t>Vid större projekt och förutsättning kostnadseffektiv beräkning</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mn-lt"/>
                          <a:ea typeface="+mn-ea"/>
                          <a:cs typeface="+mn-cs"/>
                        </a:rPr>
                        <a:t>Oftast vid total-/samverkansentreprenad</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mn-lt"/>
                          <a:ea typeface="+mn-ea"/>
                          <a:cs typeface="+mn-cs"/>
                        </a:rPr>
                        <a:t>När hög träffsäkerhet krävs (t.ex. kommunikation av CO2 förbättringar)</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mn-lt"/>
                          <a:ea typeface="+mn-ea"/>
                          <a:cs typeface="+mn-cs"/>
                        </a:rPr>
                        <a:t>När det ej är för komplex projekt med för många särberäkningar – med rimlig kostnad</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mn-lt"/>
                          <a:ea typeface="+mn-ea"/>
                          <a:cs typeface="+mn-cs"/>
                        </a:rPr>
                        <a:t>Ger underlag för framtida referensvärden</a:t>
                      </a:r>
                    </a:p>
                  </a:txBody>
                  <a:tcPr/>
                </a:tc>
                <a:extLst>
                  <a:ext uri="{0D108BD9-81ED-4DB2-BD59-A6C34878D82A}">
                    <a16:rowId xmlns:a16="http://schemas.microsoft.com/office/drawing/2014/main" val="784925915"/>
                  </a:ext>
                </a:extLst>
              </a:tr>
              <a:tr h="1055600">
                <a:tc>
                  <a:txBody>
                    <a:bodyPr/>
                    <a:lstStyle/>
                    <a:p>
                      <a:r>
                        <a:rPr lang="sv-SE" sz="1200" b="1"/>
                        <a:t>Byggservice</a:t>
                      </a:r>
                    </a:p>
                  </a:txBody>
                  <a:tcPr/>
                </a:tc>
                <a:tc>
                  <a:txBody>
                    <a:bodyPr/>
                    <a:lstStyle/>
                    <a:p>
                      <a:r>
                        <a:rPr lang="sv-SE" sz="1200"/>
                        <a:t>Spets-projekt</a:t>
                      </a:r>
                    </a:p>
                  </a:txBody>
                  <a:tcPr/>
                </a:tc>
                <a:tc>
                  <a:txBody>
                    <a:bodyPr/>
                    <a:lstStyle/>
                    <a:p>
                      <a:r>
                        <a:rPr lang="sv-SE" sz="1200"/>
                        <a:t>&lt; 5 MSEK</a:t>
                      </a:r>
                    </a:p>
                  </a:txBody>
                  <a:tcPr/>
                </a:tc>
                <a:tc>
                  <a:txBody>
                    <a:bodyPr/>
                    <a:lstStyle/>
                    <a:p>
                      <a:r>
                        <a:rPr lang="sv-SE" sz="1200" dirty="0"/>
                        <a:t>&lt; 5 MSEK</a:t>
                      </a:r>
                    </a:p>
                  </a:txBody>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Vid behov ta fram referensvärden</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När extra hög träffsäkerhet krävs (t.ex. kommunikation av CO2 förbättringar)</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Om rimligt utifrån kostnadseffektivitet och tillgång klimatberäkningsverktyg </a:t>
                      </a:r>
                    </a:p>
                  </a:txBody>
                  <a:tcPr/>
                </a:tc>
                <a:extLst>
                  <a:ext uri="{0D108BD9-81ED-4DB2-BD59-A6C34878D82A}">
                    <a16:rowId xmlns:a16="http://schemas.microsoft.com/office/drawing/2014/main" val="832864188"/>
                  </a:ext>
                </a:extLst>
              </a:tr>
            </a:tbl>
          </a:graphicData>
        </a:graphic>
      </p:graphicFrame>
      <p:sp>
        <p:nvSpPr>
          <p:cNvPr id="3" name="Rubrik 1">
            <a:extLst>
              <a:ext uri="{FF2B5EF4-FFF2-40B4-BE49-F238E27FC236}">
                <a16:creationId xmlns:a16="http://schemas.microsoft.com/office/drawing/2014/main" id="{4494BF76-3B42-9FE3-8D57-D3C41F4F00D3}"/>
              </a:ext>
            </a:extLst>
          </p:cNvPr>
          <p:cNvSpPr txBox="1">
            <a:spLocks/>
          </p:cNvSpPr>
          <p:nvPr/>
        </p:nvSpPr>
        <p:spPr>
          <a:xfrm>
            <a:off x="624518" y="11088"/>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Tre beräkningssätt avseende klimatdata – rekommenderad </a:t>
            </a:r>
            <a:r>
              <a:rPr lang="sv-SE" err="1"/>
              <a:t>prio</a:t>
            </a:r>
            <a:r>
              <a:rPr lang="sv-SE"/>
              <a:t> val</a:t>
            </a:r>
            <a:endParaRPr lang="sv-SE">
              <a:solidFill>
                <a:srgbClr val="00B050"/>
              </a:solidFill>
            </a:endParaRPr>
          </a:p>
        </p:txBody>
      </p:sp>
      <p:sp>
        <p:nvSpPr>
          <p:cNvPr id="6" name="Pratbubbla: rektangel med rundade hörn 5">
            <a:extLst>
              <a:ext uri="{FF2B5EF4-FFF2-40B4-BE49-F238E27FC236}">
                <a16:creationId xmlns:a16="http://schemas.microsoft.com/office/drawing/2014/main" id="{8BE1579F-CCB9-4441-F10D-E700276EC045}"/>
              </a:ext>
            </a:extLst>
          </p:cNvPr>
          <p:cNvSpPr/>
          <p:nvPr/>
        </p:nvSpPr>
        <p:spPr>
          <a:xfrm>
            <a:off x="4349749" y="710554"/>
            <a:ext cx="2987675" cy="868245"/>
          </a:xfrm>
          <a:prstGeom prst="wedgeRoundRectCallout">
            <a:avLst>
              <a:gd name="adj1" fmla="val -45658"/>
              <a:gd name="adj2" fmla="val 66461"/>
              <a:gd name="adj3" fmla="val 16667"/>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sz="1400"/>
              <a:t>Hybrid: Blandning av projektspecifik och referensnyckeltal från andra beräkningar</a:t>
            </a:r>
          </a:p>
        </p:txBody>
      </p:sp>
      <p:sp>
        <p:nvSpPr>
          <p:cNvPr id="7" name="Pratbubbla: rektangel med rundade hörn 6">
            <a:extLst>
              <a:ext uri="{FF2B5EF4-FFF2-40B4-BE49-F238E27FC236}">
                <a16:creationId xmlns:a16="http://schemas.microsoft.com/office/drawing/2014/main" id="{ABEFE3D5-1DD7-3251-D5B5-58CAFCFA5408}"/>
              </a:ext>
            </a:extLst>
          </p:cNvPr>
          <p:cNvSpPr/>
          <p:nvPr/>
        </p:nvSpPr>
        <p:spPr>
          <a:xfrm>
            <a:off x="713725" y="710554"/>
            <a:ext cx="2987675" cy="868245"/>
          </a:xfrm>
          <a:prstGeom prst="wedgeRoundRectCallout">
            <a:avLst>
              <a:gd name="adj1" fmla="val 22504"/>
              <a:gd name="adj2" fmla="val 76120"/>
              <a:gd name="adj3" fmla="val 16667"/>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sz="1400"/>
              <a:t>Projektspecifik: Blandning av EPD och generiska klimatdata</a:t>
            </a:r>
          </a:p>
        </p:txBody>
      </p:sp>
    </p:spTree>
    <p:extLst>
      <p:ext uri="{BB962C8B-B14F-4D97-AF65-F5344CB8AC3E}">
        <p14:creationId xmlns:p14="http://schemas.microsoft.com/office/powerpoint/2010/main" val="26921386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20D9B-600E-24F4-00EB-D9CAEACCDA5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ED4A0DD-2F8F-E5A9-EFAF-AABBA97694C9}"/>
              </a:ext>
            </a:extLst>
          </p:cNvPr>
          <p:cNvSpPr>
            <a:spLocks noGrp="1"/>
          </p:cNvSpPr>
          <p:nvPr>
            <p:ph type="ctrTitle"/>
          </p:nvPr>
        </p:nvSpPr>
        <p:spPr>
          <a:xfrm>
            <a:off x="624518" y="192063"/>
            <a:ext cx="9359919" cy="699466"/>
          </a:xfrm>
        </p:spPr>
        <p:txBody>
          <a:bodyPr/>
          <a:lstStyle/>
          <a:p>
            <a:r>
              <a:rPr lang="sv-SE"/>
              <a:t>Klimatberäkning – tre typer (2020 - 2028): Klimatdata</a:t>
            </a:r>
          </a:p>
        </p:txBody>
      </p:sp>
      <p:graphicFrame>
        <p:nvGraphicFramePr>
          <p:cNvPr id="4" name="Tabell 3">
            <a:extLst>
              <a:ext uri="{FF2B5EF4-FFF2-40B4-BE49-F238E27FC236}">
                <a16:creationId xmlns:a16="http://schemas.microsoft.com/office/drawing/2014/main" id="{1E63CAF3-1DA3-4124-2088-13F9D296F0ED}"/>
              </a:ext>
            </a:extLst>
          </p:cNvPr>
          <p:cNvGraphicFramePr>
            <a:graphicFrameLocks noGrp="1"/>
          </p:cNvGraphicFramePr>
          <p:nvPr>
            <p:extLst>
              <p:ext uri="{D42A27DB-BD31-4B8C-83A1-F6EECF244321}">
                <p14:modId xmlns:p14="http://schemas.microsoft.com/office/powerpoint/2010/main" val="3926474146"/>
              </p:ext>
            </p:extLst>
          </p:nvPr>
        </p:nvGraphicFramePr>
        <p:xfrm>
          <a:off x="624518" y="1121410"/>
          <a:ext cx="10862631" cy="5113020"/>
        </p:xfrm>
        <a:graphic>
          <a:graphicData uri="http://schemas.openxmlformats.org/drawingml/2006/table">
            <a:tbl>
              <a:tblPr firstRow="1" bandRow="1">
                <a:tableStyleId>{5C22544A-7EE6-4342-B048-85BDC9FD1C3A}</a:tableStyleId>
              </a:tblPr>
              <a:tblGrid>
                <a:gridCol w="3620877">
                  <a:extLst>
                    <a:ext uri="{9D8B030D-6E8A-4147-A177-3AD203B41FA5}">
                      <a16:colId xmlns:a16="http://schemas.microsoft.com/office/drawing/2014/main" val="3466242576"/>
                    </a:ext>
                  </a:extLst>
                </a:gridCol>
                <a:gridCol w="3755605">
                  <a:extLst>
                    <a:ext uri="{9D8B030D-6E8A-4147-A177-3AD203B41FA5}">
                      <a16:colId xmlns:a16="http://schemas.microsoft.com/office/drawing/2014/main" val="1746442677"/>
                    </a:ext>
                  </a:extLst>
                </a:gridCol>
                <a:gridCol w="3486149">
                  <a:extLst>
                    <a:ext uri="{9D8B030D-6E8A-4147-A177-3AD203B41FA5}">
                      <a16:colId xmlns:a16="http://schemas.microsoft.com/office/drawing/2014/main" val="3100108122"/>
                    </a:ext>
                  </a:extLst>
                </a:gridCol>
              </a:tblGrid>
              <a:tr h="370840">
                <a:tc>
                  <a:txBody>
                    <a:bodyPr/>
                    <a:lstStyle/>
                    <a:p>
                      <a:pPr algn="ctr"/>
                      <a:r>
                        <a:rPr lang="sv-SE"/>
                        <a:t>Nyproduktion / Tillbyggnad </a:t>
                      </a:r>
                    </a:p>
                  </a:txBody>
                  <a:tcPr/>
                </a:tc>
                <a:tc>
                  <a:txBody>
                    <a:bodyPr/>
                    <a:lstStyle/>
                    <a:p>
                      <a:pPr algn="ctr"/>
                      <a:r>
                        <a:rPr lang="sv-SE"/>
                        <a:t>Renovering / Ombyggnad</a:t>
                      </a:r>
                    </a:p>
                  </a:txBody>
                  <a:tcPr/>
                </a:tc>
                <a:tc>
                  <a:txBody>
                    <a:bodyPr/>
                    <a:lstStyle/>
                    <a:p>
                      <a:pPr algn="ctr"/>
                      <a:r>
                        <a:rPr lang="sv-SE"/>
                        <a:t>Byggservice </a:t>
                      </a:r>
                    </a:p>
                  </a:txBody>
                  <a:tcPr/>
                </a:tc>
                <a:extLst>
                  <a:ext uri="{0D108BD9-81ED-4DB2-BD59-A6C34878D82A}">
                    <a16:rowId xmlns:a16="http://schemas.microsoft.com/office/drawing/2014/main" val="219290120"/>
                  </a:ext>
                </a:extLst>
              </a:tr>
              <a:tr h="370840">
                <a:tc>
                  <a:txBody>
                    <a:bodyPr/>
                    <a:lstStyle/>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txBody>
                  <a:tcPr/>
                </a:tc>
                <a:tc>
                  <a:txBody>
                    <a:bodyPr/>
                    <a:lstStyle/>
                    <a:p>
                      <a:endParaRPr lang="sv-SE"/>
                    </a:p>
                  </a:txBody>
                  <a:tcPr/>
                </a:tc>
                <a:tc>
                  <a:txBody>
                    <a:bodyPr/>
                    <a:lstStyle/>
                    <a:p>
                      <a:endParaRPr lang="sv-SE"/>
                    </a:p>
                  </a:txBody>
                  <a:tcPr/>
                </a:tc>
                <a:extLst>
                  <a:ext uri="{0D108BD9-81ED-4DB2-BD59-A6C34878D82A}">
                    <a16:rowId xmlns:a16="http://schemas.microsoft.com/office/drawing/2014/main" val="471108460"/>
                  </a:ext>
                </a:extLst>
              </a:tr>
              <a:tr h="370840">
                <a:tc>
                  <a:txBody>
                    <a:bodyPr/>
                    <a:lstStyle/>
                    <a:p>
                      <a:pPr algn="ctr"/>
                      <a:endParaRPr lang="sv-SE" sz="1600" b="1">
                        <a:solidFill>
                          <a:schemeClr val="tx2">
                            <a:lumMod val="50000"/>
                          </a:schemeClr>
                        </a:solidFill>
                      </a:endParaRPr>
                    </a:p>
                    <a:p>
                      <a:pPr algn="ctr"/>
                      <a:endParaRPr lang="sv-SE" sz="1600" b="1">
                        <a:solidFill>
                          <a:schemeClr val="tx2">
                            <a:lumMod val="50000"/>
                          </a:schemeClr>
                        </a:solidFill>
                      </a:endParaRPr>
                    </a:p>
                    <a:p>
                      <a:pPr algn="ctr"/>
                      <a:endParaRPr lang="sv-SE" sz="1600" b="1">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a:solidFill>
                          <a:schemeClr val="tx2">
                            <a:lumMod val="50000"/>
                          </a:schemeClr>
                        </a:solidFill>
                      </a:endParaRPr>
                    </a:p>
                  </a:txBody>
                  <a:tcPr/>
                </a:tc>
                <a:extLst>
                  <a:ext uri="{0D108BD9-81ED-4DB2-BD59-A6C34878D82A}">
                    <a16:rowId xmlns:a16="http://schemas.microsoft.com/office/drawing/2014/main" val="3719655932"/>
                  </a:ext>
                </a:extLst>
              </a:tr>
              <a:tr h="370840">
                <a:tc>
                  <a:txBody>
                    <a:bodyPr/>
                    <a:lstStyle/>
                    <a:p>
                      <a:pPr algn="l"/>
                      <a:r>
                        <a:rPr lang="sv-SE" sz="1600" b="1">
                          <a:solidFill>
                            <a:schemeClr val="accent1"/>
                          </a:solidFill>
                        </a:rPr>
                        <a:t>Boverket: Urval nybyggnader</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a:solidFill>
                            <a:schemeClr val="accent1"/>
                          </a:solidFill>
                        </a:rPr>
                        <a:t>Boverket: Nej</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a:solidFill>
                            <a:schemeClr val="accent1"/>
                          </a:solidFill>
                        </a:rPr>
                        <a:t>Boverket: Nej</a:t>
                      </a:r>
                    </a:p>
                  </a:txBody>
                  <a:tcPr/>
                </a:tc>
                <a:extLst>
                  <a:ext uri="{0D108BD9-81ED-4DB2-BD59-A6C34878D82A}">
                    <a16:rowId xmlns:a16="http://schemas.microsoft.com/office/drawing/2014/main" val="3835968885"/>
                  </a:ext>
                </a:extLst>
              </a:tr>
              <a:tr h="370840">
                <a:tc>
                  <a:txBody>
                    <a:bodyPr/>
                    <a:lstStyle/>
                    <a:p>
                      <a:pPr algn="l"/>
                      <a:r>
                        <a:rPr lang="sv-SE" sz="1600" b="1">
                          <a:solidFill>
                            <a:srgbClr val="92D050"/>
                          </a:solidFill>
                        </a:rPr>
                        <a:t>Lokala initiativ: Alla</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a:solidFill>
                            <a:srgbClr val="92D050"/>
                          </a:solidFill>
                        </a:rPr>
                        <a:t>Lokala initiativ: Alla</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a:solidFill>
                            <a:srgbClr val="92D050"/>
                          </a:solidFill>
                        </a:rPr>
                        <a:t>Lokala initiativ: Frivilligt</a:t>
                      </a:r>
                    </a:p>
                  </a:txBody>
                  <a:tcPr/>
                </a:tc>
                <a:extLst>
                  <a:ext uri="{0D108BD9-81ED-4DB2-BD59-A6C34878D82A}">
                    <a16:rowId xmlns:a16="http://schemas.microsoft.com/office/drawing/2014/main" val="3552160274"/>
                  </a:ext>
                </a:extLst>
              </a:tr>
            </a:tbl>
          </a:graphicData>
        </a:graphic>
      </p:graphicFrame>
      <p:sp>
        <p:nvSpPr>
          <p:cNvPr id="5" name="Rektangel 4">
            <a:extLst>
              <a:ext uri="{FF2B5EF4-FFF2-40B4-BE49-F238E27FC236}">
                <a16:creationId xmlns:a16="http://schemas.microsoft.com/office/drawing/2014/main" id="{B50C512E-CB5C-CBDF-1CF7-5CAD76312E5D}"/>
              </a:ext>
            </a:extLst>
          </p:cNvPr>
          <p:cNvSpPr/>
          <p:nvPr/>
        </p:nvSpPr>
        <p:spPr>
          <a:xfrm>
            <a:off x="2524125" y="1733550"/>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Anläggning (A1-A5.4)</a:t>
            </a:r>
          </a:p>
        </p:txBody>
      </p:sp>
      <p:sp>
        <p:nvSpPr>
          <p:cNvPr id="6" name="Rektangel 5">
            <a:extLst>
              <a:ext uri="{FF2B5EF4-FFF2-40B4-BE49-F238E27FC236}">
                <a16:creationId xmlns:a16="http://schemas.microsoft.com/office/drawing/2014/main" id="{DB68EED3-5DDE-8CF2-2263-953C32F128EA}"/>
              </a:ext>
            </a:extLst>
          </p:cNvPr>
          <p:cNvSpPr/>
          <p:nvPr/>
        </p:nvSpPr>
        <p:spPr>
          <a:xfrm>
            <a:off x="2524125" y="2333625"/>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(A1-A5.4)</a:t>
            </a:r>
          </a:p>
        </p:txBody>
      </p:sp>
      <p:sp>
        <p:nvSpPr>
          <p:cNvPr id="7" name="Rektangel 6">
            <a:extLst>
              <a:ext uri="{FF2B5EF4-FFF2-40B4-BE49-F238E27FC236}">
                <a16:creationId xmlns:a16="http://schemas.microsoft.com/office/drawing/2014/main" id="{7B3C3AA9-A613-3C72-E75E-1FEBD90B7814}"/>
              </a:ext>
            </a:extLst>
          </p:cNvPr>
          <p:cNvSpPr/>
          <p:nvPr/>
        </p:nvSpPr>
        <p:spPr>
          <a:xfrm>
            <a:off x="2524125" y="2952750"/>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Påverkan på drift (B6)</a:t>
            </a:r>
          </a:p>
        </p:txBody>
      </p:sp>
      <p:sp>
        <p:nvSpPr>
          <p:cNvPr id="8" name="Rektangel 7">
            <a:extLst>
              <a:ext uri="{FF2B5EF4-FFF2-40B4-BE49-F238E27FC236}">
                <a16:creationId xmlns:a16="http://schemas.microsoft.com/office/drawing/2014/main" id="{34FBF84D-411C-B7C2-A169-F546BD502CDE}"/>
              </a:ext>
            </a:extLst>
          </p:cNvPr>
          <p:cNvSpPr/>
          <p:nvPr/>
        </p:nvSpPr>
        <p:spPr>
          <a:xfrm>
            <a:off x="2524125" y="3581400"/>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9" name="Rektangel 8">
            <a:extLst>
              <a:ext uri="{FF2B5EF4-FFF2-40B4-BE49-F238E27FC236}">
                <a16:creationId xmlns:a16="http://schemas.microsoft.com/office/drawing/2014/main" id="{65D55796-651F-45BF-6F27-92CDE5DFD34E}"/>
              </a:ext>
            </a:extLst>
          </p:cNvPr>
          <p:cNvSpPr/>
          <p:nvPr/>
        </p:nvSpPr>
        <p:spPr>
          <a:xfrm>
            <a:off x="6296025" y="1724025"/>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Ev Anläggning (A1-A5.4)</a:t>
            </a:r>
          </a:p>
        </p:txBody>
      </p:sp>
      <p:sp>
        <p:nvSpPr>
          <p:cNvPr id="10" name="Rektangel 9">
            <a:extLst>
              <a:ext uri="{FF2B5EF4-FFF2-40B4-BE49-F238E27FC236}">
                <a16:creationId xmlns:a16="http://schemas.microsoft.com/office/drawing/2014/main" id="{B908B4A6-73F3-C595-D39D-4B6FD03FF030}"/>
              </a:ext>
            </a:extLst>
          </p:cNvPr>
          <p:cNvSpPr/>
          <p:nvPr/>
        </p:nvSpPr>
        <p:spPr>
          <a:xfrm>
            <a:off x="6296025" y="2324100"/>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(B5.1-B5.4)</a:t>
            </a:r>
          </a:p>
        </p:txBody>
      </p:sp>
      <p:sp>
        <p:nvSpPr>
          <p:cNvPr id="11" name="Rektangel 10">
            <a:extLst>
              <a:ext uri="{FF2B5EF4-FFF2-40B4-BE49-F238E27FC236}">
                <a16:creationId xmlns:a16="http://schemas.microsoft.com/office/drawing/2014/main" id="{7CE45F51-CFED-F926-8597-220C3C177321}"/>
              </a:ext>
            </a:extLst>
          </p:cNvPr>
          <p:cNvSpPr/>
          <p:nvPr/>
        </p:nvSpPr>
        <p:spPr>
          <a:xfrm>
            <a:off x="6296025" y="2943225"/>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Ev påverkan på drift (B6)</a:t>
            </a:r>
          </a:p>
        </p:txBody>
      </p:sp>
      <p:sp>
        <p:nvSpPr>
          <p:cNvPr id="12" name="Rektangel 11">
            <a:extLst>
              <a:ext uri="{FF2B5EF4-FFF2-40B4-BE49-F238E27FC236}">
                <a16:creationId xmlns:a16="http://schemas.microsoft.com/office/drawing/2014/main" id="{B47BD708-4F1A-664C-0334-EFA1F53C188C}"/>
              </a:ext>
            </a:extLst>
          </p:cNvPr>
          <p:cNvSpPr/>
          <p:nvPr/>
        </p:nvSpPr>
        <p:spPr>
          <a:xfrm>
            <a:off x="6296025" y="357187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3" name="Rektangel 12">
            <a:extLst>
              <a:ext uri="{FF2B5EF4-FFF2-40B4-BE49-F238E27FC236}">
                <a16:creationId xmlns:a16="http://schemas.microsoft.com/office/drawing/2014/main" id="{8FE3AD9C-5F8F-D808-DB59-C1F41BF78579}"/>
              </a:ext>
            </a:extLst>
          </p:cNvPr>
          <p:cNvSpPr/>
          <p:nvPr/>
        </p:nvSpPr>
        <p:spPr>
          <a:xfrm>
            <a:off x="9772650" y="1724025"/>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Ev Anläggning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(B2, B4)</a:t>
            </a:r>
          </a:p>
        </p:txBody>
      </p:sp>
      <p:sp>
        <p:nvSpPr>
          <p:cNvPr id="14" name="Rektangel 13">
            <a:extLst>
              <a:ext uri="{FF2B5EF4-FFF2-40B4-BE49-F238E27FC236}">
                <a16:creationId xmlns:a16="http://schemas.microsoft.com/office/drawing/2014/main" id="{4A504F6A-1160-D1C1-BEB1-C8BB6B13BEAA}"/>
              </a:ext>
            </a:extLst>
          </p:cNvPr>
          <p:cNvSpPr/>
          <p:nvPr/>
        </p:nvSpPr>
        <p:spPr>
          <a:xfrm>
            <a:off x="9772650" y="2324100"/>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(B2, B4)</a:t>
            </a:r>
          </a:p>
        </p:txBody>
      </p:sp>
      <p:sp>
        <p:nvSpPr>
          <p:cNvPr id="15" name="Rektangel 14">
            <a:extLst>
              <a:ext uri="{FF2B5EF4-FFF2-40B4-BE49-F238E27FC236}">
                <a16:creationId xmlns:a16="http://schemas.microsoft.com/office/drawing/2014/main" id="{0B11D7A3-9C28-DDC0-9AFA-A7ADCF2FB051}"/>
              </a:ext>
            </a:extLst>
          </p:cNvPr>
          <p:cNvSpPr/>
          <p:nvPr/>
        </p:nvSpPr>
        <p:spPr>
          <a:xfrm>
            <a:off x="9772650" y="2943225"/>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Ev påverkan på drift (B6)</a:t>
            </a:r>
          </a:p>
        </p:txBody>
      </p:sp>
      <p:sp>
        <p:nvSpPr>
          <p:cNvPr id="16" name="Rektangel 15">
            <a:extLst>
              <a:ext uri="{FF2B5EF4-FFF2-40B4-BE49-F238E27FC236}">
                <a16:creationId xmlns:a16="http://schemas.microsoft.com/office/drawing/2014/main" id="{D9700047-2FB2-40E3-6FE3-ECB3159052F2}"/>
              </a:ext>
            </a:extLst>
          </p:cNvPr>
          <p:cNvSpPr/>
          <p:nvPr/>
        </p:nvSpPr>
        <p:spPr>
          <a:xfrm>
            <a:off x="9772650" y="357187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7" name="Vänster klammerparentes 16">
            <a:extLst>
              <a:ext uri="{FF2B5EF4-FFF2-40B4-BE49-F238E27FC236}">
                <a16:creationId xmlns:a16="http://schemas.microsoft.com/office/drawing/2014/main" id="{517B6569-F7B9-7A37-0ADA-CFE2C74AD790}"/>
              </a:ext>
            </a:extLst>
          </p:cNvPr>
          <p:cNvSpPr/>
          <p:nvPr/>
        </p:nvSpPr>
        <p:spPr>
          <a:xfrm>
            <a:off x="2152650"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Vänster klammerparentes 17">
            <a:extLst>
              <a:ext uri="{FF2B5EF4-FFF2-40B4-BE49-F238E27FC236}">
                <a16:creationId xmlns:a16="http://schemas.microsoft.com/office/drawing/2014/main" id="{CD5FF617-473A-A7A1-E45C-9F766DEFBF34}"/>
              </a:ext>
            </a:extLst>
          </p:cNvPr>
          <p:cNvSpPr/>
          <p:nvPr/>
        </p:nvSpPr>
        <p:spPr>
          <a:xfrm>
            <a:off x="5934075"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Vänster klammerparentes 18">
            <a:extLst>
              <a:ext uri="{FF2B5EF4-FFF2-40B4-BE49-F238E27FC236}">
                <a16:creationId xmlns:a16="http://schemas.microsoft.com/office/drawing/2014/main" id="{6995ED9D-39C5-08F1-6CC4-4989D6C2A1E3}"/>
              </a:ext>
            </a:extLst>
          </p:cNvPr>
          <p:cNvSpPr/>
          <p:nvPr/>
        </p:nvSpPr>
        <p:spPr>
          <a:xfrm>
            <a:off x="9439275"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Rektangel 19">
            <a:extLst>
              <a:ext uri="{FF2B5EF4-FFF2-40B4-BE49-F238E27FC236}">
                <a16:creationId xmlns:a16="http://schemas.microsoft.com/office/drawing/2014/main" id="{0FCC1940-FFC9-70A9-342E-C564D13104C0}"/>
              </a:ext>
            </a:extLst>
          </p:cNvPr>
          <p:cNvSpPr/>
          <p:nvPr/>
        </p:nvSpPr>
        <p:spPr>
          <a:xfrm rot="16200000">
            <a:off x="-470374" y="2894488"/>
            <a:ext cx="2926716" cy="395288"/>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Alltid projektspecifik beräkning</a:t>
            </a:r>
          </a:p>
        </p:txBody>
      </p:sp>
      <p:sp>
        <p:nvSpPr>
          <p:cNvPr id="21" name="Rektangel 20">
            <a:extLst>
              <a:ext uri="{FF2B5EF4-FFF2-40B4-BE49-F238E27FC236}">
                <a16:creationId xmlns:a16="http://schemas.microsoft.com/office/drawing/2014/main" id="{9FF4AA81-E315-A2DF-9665-2D336349E103}"/>
              </a:ext>
            </a:extLst>
          </p:cNvPr>
          <p:cNvSpPr/>
          <p:nvPr/>
        </p:nvSpPr>
        <p:spPr>
          <a:xfrm rot="16200000">
            <a:off x="3080071" y="2915918"/>
            <a:ext cx="2926714" cy="352427"/>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&gt; 30 MSEK: Projektspecifik beräkning</a:t>
            </a:r>
          </a:p>
        </p:txBody>
      </p:sp>
      <p:sp>
        <p:nvSpPr>
          <p:cNvPr id="22" name="Rektangel 21">
            <a:extLst>
              <a:ext uri="{FF2B5EF4-FFF2-40B4-BE49-F238E27FC236}">
                <a16:creationId xmlns:a16="http://schemas.microsoft.com/office/drawing/2014/main" id="{B5A22C72-A0CA-6F0B-75B0-D432DDEE2EBC}"/>
              </a:ext>
            </a:extLst>
          </p:cNvPr>
          <p:cNvSpPr/>
          <p:nvPr/>
        </p:nvSpPr>
        <p:spPr>
          <a:xfrm rot="16200000">
            <a:off x="3711102" y="2808763"/>
            <a:ext cx="2926714" cy="566737"/>
          </a:xfrm>
          <a:prstGeom prst="rect">
            <a:avLst/>
          </a:prstGeom>
          <a:noFill/>
          <a:ln>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5- 30 MSEK: Projektspecifik beräkning </a:t>
            </a:r>
            <a:r>
              <a:rPr kumimoji="0" lang="sv-SE" sz="1400" b="0" i="0" u="none" strike="noStrike" kern="1200" cap="none" spc="0" normalizeH="0" baseline="0" noProof="0">
                <a:ln>
                  <a:noFill/>
                </a:ln>
                <a:solidFill>
                  <a:srgbClr val="003466"/>
                </a:solidFill>
                <a:effectLst/>
                <a:uLnTx/>
                <a:uFillTx/>
                <a:latin typeface="Calibri"/>
                <a:ea typeface="+mn-ea"/>
                <a:cs typeface="+mn-cs"/>
              </a:rPr>
              <a:t>alt hybrid beräkning</a:t>
            </a:r>
          </a:p>
        </p:txBody>
      </p:sp>
      <p:sp>
        <p:nvSpPr>
          <p:cNvPr id="23" name="Rektangel 22">
            <a:extLst>
              <a:ext uri="{FF2B5EF4-FFF2-40B4-BE49-F238E27FC236}">
                <a16:creationId xmlns:a16="http://schemas.microsoft.com/office/drawing/2014/main" id="{A5B18277-4879-C473-DF1F-9B2E3080AD19}"/>
              </a:ext>
            </a:extLst>
          </p:cNvPr>
          <p:cNvSpPr/>
          <p:nvPr/>
        </p:nvSpPr>
        <p:spPr>
          <a:xfrm rot="16200000">
            <a:off x="6971034" y="2873056"/>
            <a:ext cx="2926714" cy="438151"/>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Spets projekt </a:t>
            </a:r>
            <a:r>
              <a:rPr kumimoji="0" lang="sv-SE" sz="1400" b="0" i="0" u="none" strike="noStrike" kern="1200" cap="none" spc="0" normalizeH="0" baseline="0" noProof="0">
                <a:ln>
                  <a:noFill/>
                </a:ln>
                <a:solidFill>
                  <a:srgbClr val="C00000"/>
                </a:solidFill>
                <a:effectLst/>
                <a:uLnTx/>
                <a:uFillTx/>
                <a:latin typeface="Calibri"/>
                <a:ea typeface="+mn-ea"/>
                <a:cs typeface="+mn-cs"/>
                <a:sym typeface="Wingdings" panose="05000000000000000000" pitchFamily="2" charset="2"/>
              </a:rPr>
              <a:t> Referensvärden   Etablerade ex i verktyg</a:t>
            </a:r>
            <a:endParaRPr kumimoji="0" lang="sv-SE" sz="1400" b="0" i="0" u="none" strike="noStrike" kern="1200" cap="none" spc="0" normalizeH="0" baseline="0" noProof="0">
              <a:ln>
                <a:noFill/>
              </a:ln>
              <a:solidFill>
                <a:srgbClr val="C00000"/>
              </a:solidFill>
              <a:effectLst/>
              <a:uLnTx/>
              <a:uFillTx/>
              <a:latin typeface="Calibri"/>
              <a:ea typeface="+mn-ea"/>
              <a:cs typeface="+mn-cs"/>
            </a:endParaRPr>
          </a:p>
        </p:txBody>
      </p:sp>
      <p:sp>
        <p:nvSpPr>
          <p:cNvPr id="24" name="Rektangel 23">
            <a:extLst>
              <a:ext uri="{FF2B5EF4-FFF2-40B4-BE49-F238E27FC236}">
                <a16:creationId xmlns:a16="http://schemas.microsoft.com/office/drawing/2014/main" id="{40D1DC42-2D13-9828-8F7D-24AE909F2E1A}"/>
              </a:ext>
            </a:extLst>
          </p:cNvPr>
          <p:cNvSpPr/>
          <p:nvPr/>
        </p:nvSpPr>
        <p:spPr>
          <a:xfrm rot="16200000">
            <a:off x="7623496" y="2873057"/>
            <a:ext cx="2926714" cy="438150"/>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&lt;5 MSEK: Referensvärden / Hybridberäkning &amp; nyckeltal </a:t>
            </a:r>
          </a:p>
        </p:txBody>
      </p:sp>
      <p:sp>
        <p:nvSpPr>
          <p:cNvPr id="25" name="Rektangel 24">
            <a:extLst>
              <a:ext uri="{FF2B5EF4-FFF2-40B4-BE49-F238E27FC236}">
                <a16:creationId xmlns:a16="http://schemas.microsoft.com/office/drawing/2014/main" id="{0C3EF03D-C88C-F86A-2674-FFEC2062DEA6}"/>
              </a:ext>
            </a:extLst>
          </p:cNvPr>
          <p:cNvSpPr/>
          <p:nvPr/>
        </p:nvSpPr>
        <p:spPr>
          <a:xfrm>
            <a:off x="1543051"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Klimatbalansering</a:t>
            </a:r>
          </a:p>
        </p:txBody>
      </p:sp>
      <p:sp>
        <p:nvSpPr>
          <p:cNvPr id="26" name="Rektangel 25">
            <a:extLst>
              <a:ext uri="{FF2B5EF4-FFF2-40B4-BE49-F238E27FC236}">
                <a16:creationId xmlns:a16="http://schemas.microsoft.com/office/drawing/2014/main" id="{E6C233F6-C0BD-C2B1-728A-D521D4E5DBD7}"/>
              </a:ext>
            </a:extLst>
          </p:cNvPr>
          <p:cNvSpPr/>
          <p:nvPr/>
        </p:nvSpPr>
        <p:spPr>
          <a:xfrm>
            <a:off x="5210176"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Klimatbalansering</a:t>
            </a:r>
          </a:p>
        </p:txBody>
      </p:sp>
      <p:sp>
        <p:nvSpPr>
          <p:cNvPr id="27" name="Rektangel 26">
            <a:extLst>
              <a:ext uri="{FF2B5EF4-FFF2-40B4-BE49-F238E27FC236}">
                <a16:creationId xmlns:a16="http://schemas.microsoft.com/office/drawing/2014/main" id="{420B5375-198A-1EFA-57BC-CE1B474168DB}"/>
              </a:ext>
            </a:extLst>
          </p:cNvPr>
          <p:cNvSpPr/>
          <p:nvPr/>
        </p:nvSpPr>
        <p:spPr>
          <a:xfrm>
            <a:off x="8791576"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Klimatbalansering</a:t>
            </a:r>
          </a:p>
        </p:txBody>
      </p:sp>
      <p:sp>
        <p:nvSpPr>
          <p:cNvPr id="28" name="Rektangel 27">
            <a:extLst>
              <a:ext uri="{FF2B5EF4-FFF2-40B4-BE49-F238E27FC236}">
                <a16:creationId xmlns:a16="http://schemas.microsoft.com/office/drawing/2014/main" id="{96795B5A-2D35-A095-7727-E9E96BA7812F}"/>
              </a:ext>
            </a:extLst>
          </p:cNvPr>
          <p:cNvSpPr/>
          <p:nvPr/>
        </p:nvSpPr>
        <p:spPr>
          <a:xfrm>
            <a:off x="106085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textruta 28">
            <a:extLst>
              <a:ext uri="{FF2B5EF4-FFF2-40B4-BE49-F238E27FC236}">
                <a16:creationId xmlns:a16="http://schemas.microsoft.com/office/drawing/2014/main" id="{3D96E11D-C3B7-B7EF-C62B-74B509AA7B3F}"/>
              </a:ext>
            </a:extLst>
          </p:cNvPr>
          <p:cNvSpPr txBox="1"/>
          <p:nvPr/>
        </p:nvSpPr>
        <p:spPr>
          <a:xfrm>
            <a:off x="10800825" y="30622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textruta 29">
            <a:extLst>
              <a:ext uri="{FF2B5EF4-FFF2-40B4-BE49-F238E27FC236}">
                <a16:creationId xmlns:a16="http://schemas.microsoft.com/office/drawing/2014/main" id="{6909CD0C-7A3F-D1B1-AAD4-D70A65C9EEAF}"/>
              </a:ext>
            </a:extLst>
          </p:cNvPr>
          <p:cNvSpPr txBox="1"/>
          <p:nvPr/>
        </p:nvSpPr>
        <p:spPr>
          <a:xfrm>
            <a:off x="10813047" y="575626"/>
            <a:ext cx="1378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 2020 -</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 name="Rektangel 30">
            <a:extLst>
              <a:ext uri="{FF2B5EF4-FFF2-40B4-BE49-F238E27FC236}">
                <a16:creationId xmlns:a16="http://schemas.microsoft.com/office/drawing/2014/main" id="{EDDBC5BD-D644-C9B9-4845-B36EB9D2F72F}"/>
              </a:ext>
            </a:extLst>
          </p:cNvPr>
          <p:cNvSpPr/>
          <p:nvPr/>
        </p:nvSpPr>
        <p:spPr>
          <a:xfrm>
            <a:off x="106085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31">
            <a:extLst>
              <a:ext uri="{FF2B5EF4-FFF2-40B4-BE49-F238E27FC236}">
                <a16:creationId xmlns:a16="http://schemas.microsoft.com/office/drawing/2014/main" id="{24F7B36A-8520-F903-6E01-D50F953F6889}"/>
              </a:ext>
            </a:extLst>
          </p:cNvPr>
          <p:cNvSpPr/>
          <p:nvPr/>
        </p:nvSpPr>
        <p:spPr>
          <a:xfrm>
            <a:off x="273933" y="5643341"/>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32">
            <a:extLst>
              <a:ext uri="{FF2B5EF4-FFF2-40B4-BE49-F238E27FC236}">
                <a16:creationId xmlns:a16="http://schemas.microsoft.com/office/drawing/2014/main" id="{CA699A1A-8A29-4705-E97B-E64880B6869A}"/>
              </a:ext>
            </a:extLst>
          </p:cNvPr>
          <p:cNvSpPr/>
          <p:nvPr/>
        </p:nvSpPr>
        <p:spPr>
          <a:xfrm>
            <a:off x="273933" y="5912138"/>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33">
            <a:extLst>
              <a:ext uri="{FF2B5EF4-FFF2-40B4-BE49-F238E27FC236}">
                <a16:creationId xmlns:a16="http://schemas.microsoft.com/office/drawing/2014/main" id="{DD3AB532-C528-C8F0-578F-95BF5156CF69}"/>
              </a:ext>
            </a:extLst>
          </p:cNvPr>
          <p:cNvSpPr/>
          <p:nvPr/>
        </p:nvSpPr>
        <p:spPr>
          <a:xfrm rot="16200000">
            <a:off x="120176" y="2894488"/>
            <a:ext cx="2926716" cy="395288"/>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FFC000">
                    <a:lumMod val="75000"/>
                  </a:srgbClr>
                </a:solidFill>
                <a:effectLst/>
                <a:uLnTx/>
                <a:uFillTx/>
                <a:latin typeface="Calibri"/>
                <a:ea typeface="+mn-ea"/>
                <a:cs typeface="+mn-cs"/>
              </a:rPr>
              <a:t>Tidiga skeden:  Referensvärden</a:t>
            </a:r>
          </a:p>
        </p:txBody>
      </p:sp>
      <p:sp>
        <p:nvSpPr>
          <p:cNvPr id="35" name="Rektangel 34">
            <a:extLst>
              <a:ext uri="{FF2B5EF4-FFF2-40B4-BE49-F238E27FC236}">
                <a16:creationId xmlns:a16="http://schemas.microsoft.com/office/drawing/2014/main" id="{CF31BCC8-5A23-009B-EFA0-7FFC8D8AC22D}"/>
              </a:ext>
            </a:extLst>
          </p:cNvPr>
          <p:cNvSpPr/>
          <p:nvPr/>
        </p:nvSpPr>
        <p:spPr>
          <a:xfrm rot="16200000">
            <a:off x="4270696" y="2915918"/>
            <a:ext cx="2926714" cy="352427"/>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FFC000">
                    <a:lumMod val="75000"/>
                  </a:srgbClr>
                </a:solidFill>
                <a:effectLst/>
                <a:uLnTx/>
                <a:uFillTx/>
                <a:latin typeface="Calibri"/>
                <a:ea typeface="+mn-ea"/>
                <a:cs typeface="+mn-cs"/>
              </a:rPr>
              <a:t>Tidiga skeden: Referensvärden</a:t>
            </a:r>
          </a:p>
        </p:txBody>
      </p:sp>
    </p:spTree>
    <p:extLst>
      <p:ext uri="{BB962C8B-B14F-4D97-AF65-F5344CB8AC3E}">
        <p14:creationId xmlns:p14="http://schemas.microsoft.com/office/powerpoint/2010/main" val="27426209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5C259-6CEA-ACF0-391A-3B4C732B355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DA24FB4-8D69-55E7-BA93-8B563F5ECDDB}"/>
              </a:ext>
            </a:extLst>
          </p:cNvPr>
          <p:cNvSpPr>
            <a:spLocks noGrp="1"/>
          </p:cNvSpPr>
          <p:nvPr>
            <p:ph type="ctrTitle"/>
          </p:nvPr>
        </p:nvSpPr>
        <p:spPr>
          <a:xfrm>
            <a:off x="624518" y="11088"/>
            <a:ext cx="9359919" cy="699466"/>
          </a:xfrm>
        </p:spPr>
        <p:txBody>
          <a:bodyPr>
            <a:normAutofit/>
          </a:bodyPr>
          <a:lstStyle/>
          <a:p>
            <a:r>
              <a:rPr lang="sv-SE"/>
              <a:t>Klimatdata - LCA data och metodval:</a:t>
            </a:r>
            <a:endParaRPr lang="sv-SE">
              <a:solidFill>
                <a:srgbClr val="00B050"/>
              </a:solidFill>
            </a:endParaRPr>
          </a:p>
        </p:txBody>
      </p:sp>
      <p:sp>
        <p:nvSpPr>
          <p:cNvPr id="3" name="Underrubrik 2">
            <a:extLst>
              <a:ext uri="{FF2B5EF4-FFF2-40B4-BE49-F238E27FC236}">
                <a16:creationId xmlns:a16="http://schemas.microsoft.com/office/drawing/2014/main" id="{EF883D73-2098-EAAF-F69E-6B15BB7270F1}"/>
              </a:ext>
            </a:extLst>
          </p:cNvPr>
          <p:cNvSpPr>
            <a:spLocks noGrp="1"/>
          </p:cNvSpPr>
          <p:nvPr>
            <p:ph type="subTitle" idx="1"/>
          </p:nvPr>
        </p:nvSpPr>
        <p:spPr>
          <a:xfrm>
            <a:off x="631365" y="763100"/>
            <a:ext cx="10941509" cy="5197052"/>
          </a:xfrm>
        </p:spPr>
        <p:txBody>
          <a:bodyPr>
            <a:normAutofit/>
          </a:bodyPr>
          <a:lstStyle/>
          <a:p>
            <a:r>
              <a:rPr lang="sv-SE" sz="1200" b="1">
                <a:solidFill>
                  <a:srgbClr val="00B0F0"/>
                </a:solidFill>
                <a:latin typeface="+mn-lt"/>
              </a:rPr>
              <a:t>Boverket</a:t>
            </a:r>
            <a:r>
              <a:rPr lang="sv-SE" sz="1200">
                <a:solidFill>
                  <a:schemeClr val="tx1"/>
                </a:solidFill>
                <a:latin typeface="+mn-lt"/>
              </a:rPr>
              <a:t>: Informativ redovisning vid färdig byggnad (ej projektering / styrning). Tillåter endast produktspecifik EPD eller generiska konservativa värden från Boverkets databas. Referensvärden bygger på konservativa värden, dvs indirekt incitament att öka andel projektspecifik info om mer träffsäkra referensvärden vill erhållas.</a:t>
            </a:r>
          </a:p>
          <a:p>
            <a:endParaRPr lang="sv-SE" sz="1200" b="1">
              <a:solidFill>
                <a:srgbClr val="00B0F0"/>
              </a:solidFill>
              <a:latin typeface="+mn-lt"/>
            </a:endParaRPr>
          </a:p>
          <a:p>
            <a:r>
              <a:rPr lang="sv-SE" sz="1200" b="1">
                <a:solidFill>
                  <a:srgbClr val="00B0F0"/>
                </a:solidFill>
                <a:latin typeface="+mn-lt"/>
              </a:rPr>
              <a:t>Boverket </a:t>
            </a:r>
            <a:r>
              <a:rPr lang="sv-SE" sz="1200" b="1">
                <a:solidFill>
                  <a:schemeClr val="tx1"/>
                </a:solidFill>
                <a:latin typeface="+mn-lt"/>
              </a:rPr>
              <a:t>och</a:t>
            </a:r>
            <a:r>
              <a:rPr lang="sv-SE" sz="1200" b="1">
                <a:solidFill>
                  <a:srgbClr val="00B0F0"/>
                </a:solidFill>
                <a:latin typeface="+mn-lt"/>
              </a:rPr>
              <a:t> </a:t>
            </a:r>
            <a:r>
              <a:rPr lang="sv-SE" sz="1200" b="1">
                <a:solidFill>
                  <a:srgbClr val="00B050"/>
                </a:solidFill>
                <a:latin typeface="+mn-lt"/>
              </a:rPr>
              <a:t>lokala klimatinitiativ</a:t>
            </a:r>
            <a:r>
              <a:rPr lang="sv-SE" sz="1200" b="1">
                <a:latin typeface="+mn-lt"/>
              </a:rPr>
              <a:t> </a:t>
            </a:r>
          </a:p>
          <a:p>
            <a:pPr marL="171450" indent="-171450">
              <a:buFont typeface="Arial" panose="020B0604020202020204" pitchFamily="34" charset="0"/>
              <a:buChar char="•"/>
            </a:pPr>
            <a:r>
              <a:rPr lang="sv-SE" sz="1200">
                <a:latin typeface="+mn-lt"/>
              </a:rPr>
              <a:t>Följ standarderna EN 15804:A2 och EN 15978 för klimatdata och metodik</a:t>
            </a:r>
          </a:p>
          <a:p>
            <a:pPr marL="171450" indent="-171450">
              <a:buFont typeface="Arial" panose="020B0604020202020204" pitchFamily="34" charset="0"/>
              <a:buChar char="•"/>
            </a:pPr>
            <a:r>
              <a:rPr lang="sv-SE" sz="1200">
                <a:latin typeface="+mn-lt"/>
              </a:rPr>
              <a:t>Använd produktspecifika </a:t>
            </a:r>
            <a:r>
              <a:rPr lang="sv-SE" sz="1200" err="1">
                <a:latin typeface="+mn-lt"/>
              </a:rPr>
              <a:t>EPD:er</a:t>
            </a:r>
            <a:r>
              <a:rPr lang="sv-SE" sz="1200">
                <a:latin typeface="+mn-lt"/>
              </a:rPr>
              <a:t> i första hand</a:t>
            </a:r>
          </a:p>
          <a:p>
            <a:pPr marL="171450" indent="-171450">
              <a:buFont typeface="Arial" panose="020B0604020202020204" pitchFamily="34" charset="0"/>
              <a:buChar char="•"/>
            </a:pPr>
            <a:r>
              <a:rPr lang="sv-SE" sz="1200">
                <a:latin typeface="+mn-lt"/>
              </a:rPr>
              <a:t>Biogent kol får inte inkluderas i klimatvärde</a:t>
            </a:r>
          </a:p>
          <a:p>
            <a:endParaRPr lang="sv-SE" sz="1200" b="1">
              <a:solidFill>
                <a:srgbClr val="00B050"/>
              </a:solidFill>
              <a:latin typeface="+mn-lt"/>
            </a:endParaRPr>
          </a:p>
          <a:p>
            <a:r>
              <a:rPr lang="sv-SE" sz="1200" b="1">
                <a:solidFill>
                  <a:srgbClr val="00B050"/>
                </a:solidFill>
                <a:latin typeface="+mn-lt"/>
              </a:rPr>
              <a:t>Lokala klimatinitiativ:</a:t>
            </a:r>
          </a:p>
          <a:p>
            <a:r>
              <a:rPr lang="sv-SE" sz="1200" b="1">
                <a:solidFill>
                  <a:schemeClr val="tx1"/>
                </a:solidFill>
                <a:latin typeface="+mn-lt"/>
              </a:rPr>
              <a:t>Vid projektspecifik klimatberäkning (i): </a:t>
            </a:r>
            <a:r>
              <a:rPr lang="sv-SE" sz="1200">
                <a:solidFill>
                  <a:schemeClr val="tx1"/>
                </a:solidFill>
                <a:latin typeface="+mn-lt"/>
              </a:rPr>
              <a:t>Syfte är klimatredovisning och </a:t>
            </a:r>
            <a:r>
              <a:rPr lang="sv-SE" sz="1200" err="1">
                <a:solidFill>
                  <a:schemeClr val="tx1"/>
                </a:solidFill>
                <a:latin typeface="+mn-lt"/>
              </a:rPr>
              <a:t>klimatstyrning</a:t>
            </a:r>
            <a:r>
              <a:rPr lang="sv-SE" sz="1200">
                <a:solidFill>
                  <a:schemeClr val="tx1"/>
                </a:solidFill>
                <a:latin typeface="+mn-lt"/>
              </a:rPr>
              <a:t>, inkluderat projektering, klimatmål, klimatbalans och styrning i alla livscykelskeden A-D. Tillåter fler källor till klimatdatabas än Boverkets – om de används metodtroget och redovisas transparent</a:t>
            </a:r>
          </a:p>
          <a:p>
            <a:pPr marL="285750" indent="-285750">
              <a:buFont typeface="Arial" panose="020B0604020202020204" pitchFamily="34" charset="0"/>
              <a:buChar char="•"/>
            </a:pPr>
            <a:r>
              <a:rPr lang="sv-SE" sz="1200">
                <a:solidFill>
                  <a:schemeClr val="tx1"/>
                </a:solidFill>
                <a:latin typeface="+mn-lt"/>
              </a:rPr>
              <a:t>Tillämpas för alla faser i byggnadsverkets livscykel</a:t>
            </a:r>
          </a:p>
          <a:p>
            <a:pPr marL="285750" indent="-285750">
              <a:buFont typeface="Arial" panose="020B0604020202020204" pitchFamily="34" charset="0"/>
              <a:buChar char="•"/>
            </a:pPr>
            <a:r>
              <a:rPr lang="sv-SE" sz="1200">
                <a:solidFill>
                  <a:schemeClr val="tx1"/>
                </a:solidFill>
                <a:latin typeface="+mn-lt"/>
              </a:rPr>
              <a:t>Tydlig prioriteringsordning för klimatdata: Produktspecifik EPD; Dotter-EPD; Generisk data (typisk data) från etablerat klimatberäkningsverktyg; Självdeklarerad miljödeklaration; Schablon (undantagsvis). </a:t>
            </a:r>
            <a:r>
              <a:rPr lang="sv-SE" sz="1200" b="1">
                <a:solidFill>
                  <a:schemeClr val="tx1"/>
                </a:solidFill>
                <a:latin typeface="+mn-lt"/>
              </a:rPr>
              <a:t>Notera, finns EPD ska detta användas före generisk info.</a:t>
            </a:r>
          </a:p>
          <a:p>
            <a:r>
              <a:rPr lang="sv-SE" sz="1200" b="1">
                <a:solidFill>
                  <a:schemeClr val="tx1"/>
                </a:solidFill>
                <a:latin typeface="+mn-lt"/>
              </a:rPr>
              <a:t>Vid hybrid (ii) och nyckeltal (iii):</a:t>
            </a:r>
            <a:r>
              <a:rPr lang="sv-SE" sz="1200">
                <a:solidFill>
                  <a:schemeClr val="tx1"/>
                </a:solidFill>
                <a:latin typeface="+mn-lt"/>
              </a:rPr>
              <a:t> När syfte/ändamål ej behöver motivera projektspecifik beräkning (i), då kan nyckeltal eller hybrid användas (se ovan tabell).</a:t>
            </a:r>
          </a:p>
          <a:p>
            <a:endParaRPr lang="sv-SE" sz="1200">
              <a:solidFill>
                <a:schemeClr val="tx1"/>
              </a:solidFill>
              <a:latin typeface="+mn-lt"/>
            </a:endParaRPr>
          </a:p>
          <a:p>
            <a:endParaRPr lang="sv-SE" sz="1200">
              <a:solidFill>
                <a:schemeClr val="tx1"/>
              </a:solidFill>
              <a:latin typeface="+mn-lt"/>
            </a:endParaRPr>
          </a:p>
          <a:p>
            <a:pPr lvl="0" defTabSz="914400" eaLnBrk="0" fontAlgn="base" hangingPunct="0">
              <a:spcBef>
                <a:spcPct val="0"/>
              </a:spcBef>
              <a:spcAft>
                <a:spcPct val="0"/>
              </a:spcAft>
            </a:pPr>
            <a:r>
              <a:rPr lang="sv-SE" altLang="sv-SE" sz="1200" b="1">
                <a:solidFill>
                  <a:schemeClr val="tx1"/>
                </a:solidFill>
                <a:latin typeface="+mn-lt"/>
              </a:rPr>
              <a:t>Varför: </a:t>
            </a:r>
          </a:p>
          <a:p>
            <a:pPr marL="285750" lvl="0" indent="-285750" defTabSz="914400" eaLnBrk="0" fontAlgn="base" hangingPunct="0">
              <a:spcBef>
                <a:spcPct val="0"/>
              </a:spcBef>
              <a:spcAft>
                <a:spcPct val="0"/>
              </a:spcAft>
              <a:buFont typeface="Arial" panose="020B0604020202020204" pitchFamily="34" charset="0"/>
              <a:buChar char="•"/>
            </a:pPr>
            <a:r>
              <a:rPr lang="sv-SE" altLang="sv-SE" sz="1200">
                <a:solidFill>
                  <a:schemeClr val="tx1"/>
                </a:solidFill>
                <a:latin typeface="+mn-lt"/>
              </a:rPr>
              <a:t>Felaktig indikator (om GWP-total används risk att biogent kol inkluderas) → </a:t>
            </a:r>
            <a:r>
              <a:rPr lang="sv-SE" altLang="sv-SE" sz="1200" b="1">
                <a:solidFill>
                  <a:schemeClr val="tx1"/>
                </a:solidFill>
                <a:latin typeface="+mn-lt"/>
                <a:sym typeface="Wingdings" panose="05000000000000000000" pitchFamily="2" charset="2"/>
              </a:rPr>
              <a:t>Risk att klimatpåverkan underskattas med 5-25% </a:t>
            </a:r>
            <a:r>
              <a:rPr lang="sv-SE" altLang="sv-SE" sz="1200" b="1">
                <a:solidFill>
                  <a:schemeClr val="tx1"/>
                </a:solidFill>
                <a:latin typeface="+mn-lt"/>
              </a:rPr>
              <a:t>per material </a:t>
            </a:r>
          </a:p>
          <a:p>
            <a:pPr marL="285750" lvl="0" indent="-285750" defTabSz="914400" eaLnBrk="0" fontAlgn="base" hangingPunct="0">
              <a:spcBef>
                <a:spcPct val="0"/>
              </a:spcBef>
              <a:spcAft>
                <a:spcPct val="0"/>
              </a:spcAft>
              <a:buFont typeface="Arial" panose="020B0604020202020204" pitchFamily="34" charset="0"/>
              <a:buChar char="•"/>
            </a:pPr>
            <a:r>
              <a:rPr lang="sv-SE" altLang="sv-SE" sz="1200">
                <a:solidFill>
                  <a:schemeClr val="tx1"/>
                </a:solidFill>
                <a:latin typeface="+mn-lt"/>
              </a:rPr>
              <a:t>Fel val av konservativ, typisk eller verklig data </a:t>
            </a:r>
            <a:r>
              <a:rPr lang="sv-SE" altLang="sv-SE" sz="1200">
                <a:solidFill>
                  <a:schemeClr val="tx1"/>
                </a:solidFill>
                <a:latin typeface="+mn-lt"/>
                <a:sym typeface="Wingdings" panose="05000000000000000000" pitchFamily="2" charset="2"/>
              </a:rPr>
              <a:t> </a:t>
            </a:r>
            <a:r>
              <a:rPr lang="sv-SE" altLang="sv-SE" sz="1200" b="1">
                <a:solidFill>
                  <a:schemeClr val="tx1"/>
                </a:solidFill>
                <a:latin typeface="+mn-lt"/>
                <a:sym typeface="Wingdings" panose="05000000000000000000" pitchFamily="2" charset="2"/>
              </a:rPr>
              <a:t>Missvisande resultat, påverkar styrning och uppföljning</a:t>
            </a:r>
            <a:endParaRPr lang="sv-SE" altLang="sv-SE" sz="1200">
              <a:solidFill>
                <a:schemeClr val="tx1"/>
              </a:solidFill>
              <a:latin typeface="+mn-lt"/>
            </a:endParaRPr>
          </a:p>
          <a:p>
            <a:pPr marL="285750" lvl="0" indent="-285750" defTabSz="914400" eaLnBrk="0" fontAlgn="base" hangingPunct="0">
              <a:spcBef>
                <a:spcPct val="0"/>
              </a:spcBef>
              <a:spcAft>
                <a:spcPct val="0"/>
              </a:spcAft>
              <a:buFont typeface="Arial" panose="020B0604020202020204" pitchFamily="34" charset="0"/>
              <a:buChar char="•"/>
            </a:pPr>
            <a:r>
              <a:rPr lang="sv-SE" altLang="sv-SE" sz="1200">
                <a:solidFill>
                  <a:schemeClr val="tx1"/>
                </a:solidFill>
                <a:latin typeface="+mn-lt"/>
              </a:rPr>
              <a:t>Olika indikatorer i olika projekt </a:t>
            </a:r>
            <a:r>
              <a:rPr lang="sv-SE" altLang="sv-SE" sz="1200">
                <a:solidFill>
                  <a:schemeClr val="tx1"/>
                </a:solidFill>
                <a:latin typeface="+mn-lt"/>
                <a:sym typeface="Wingdings" panose="05000000000000000000" pitchFamily="2" charset="2"/>
              </a:rPr>
              <a:t> </a:t>
            </a:r>
            <a:r>
              <a:rPr lang="sv-SE" altLang="sv-SE" sz="1200" b="1">
                <a:solidFill>
                  <a:schemeClr val="tx1"/>
                </a:solidFill>
                <a:latin typeface="+mn-lt"/>
                <a:sym typeface="Wingdings" panose="05000000000000000000" pitchFamily="2" charset="2"/>
              </a:rPr>
              <a:t>Ogiltiga jämförelser mellan projekt eller mot BATNEEC (målgränsvärde, mini-målgränsvärde, bästa klimatval) </a:t>
            </a:r>
            <a:endParaRPr lang="sv-SE" altLang="sv-SE" sz="1200">
              <a:solidFill>
                <a:schemeClr val="tx1"/>
              </a:solidFill>
              <a:latin typeface="+mn-lt"/>
            </a:endParaRPr>
          </a:p>
          <a:p>
            <a:pPr marL="285750" lvl="0" indent="-285750" defTabSz="914400" eaLnBrk="0" fontAlgn="base" hangingPunct="0">
              <a:spcBef>
                <a:spcPct val="0"/>
              </a:spcBef>
              <a:spcAft>
                <a:spcPct val="0"/>
              </a:spcAft>
              <a:buFont typeface="Arial" panose="020B0604020202020204" pitchFamily="34" charset="0"/>
              <a:buChar char="•"/>
            </a:pPr>
            <a:r>
              <a:rPr lang="sv-SE" altLang="sv-SE" sz="1200">
                <a:solidFill>
                  <a:schemeClr val="tx1"/>
                </a:solidFill>
                <a:latin typeface="+mn-lt"/>
              </a:rPr>
              <a:t>Fel metodval, saknad källdokumentation </a:t>
            </a:r>
            <a:r>
              <a:rPr lang="sv-SE" altLang="sv-SE" sz="1200" b="1">
                <a:solidFill>
                  <a:schemeClr val="tx1"/>
                </a:solidFill>
                <a:latin typeface="+mn-lt"/>
                <a:sym typeface="Wingdings" panose="05000000000000000000" pitchFamily="2" charset="2"/>
              </a:rPr>
              <a:t></a:t>
            </a:r>
            <a:r>
              <a:rPr lang="sv-SE" altLang="sv-SE" sz="1200" b="1">
                <a:solidFill>
                  <a:schemeClr val="tx1"/>
                </a:solidFill>
                <a:latin typeface="+mn-lt"/>
              </a:rPr>
              <a:t> Bristande spårbarhet, minskad verifierbarhet, lägre trovärdighet, kanske ca -5% till -30% på val</a:t>
            </a:r>
            <a:endParaRPr lang="sv-SE" altLang="sv-SE" sz="1200">
              <a:solidFill>
                <a:schemeClr val="tx1"/>
              </a:solidFill>
              <a:latin typeface="+mn-lt"/>
            </a:endParaRPr>
          </a:p>
          <a:p>
            <a:pPr lvl="0" defTabSz="914400" eaLnBrk="0" fontAlgn="base" hangingPunct="0">
              <a:spcBef>
                <a:spcPct val="0"/>
              </a:spcBef>
              <a:spcAft>
                <a:spcPct val="0"/>
              </a:spcAft>
            </a:pPr>
            <a:endParaRPr lang="sv-SE" altLang="sv-SE" sz="1200">
              <a:solidFill>
                <a:schemeClr val="tx1"/>
              </a:solidFill>
              <a:latin typeface="+mn-lt"/>
            </a:endParaRPr>
          </a:p>
          <a:p>
            <a:pPr lvl="0" defTabSz="914400" eaLnBrk="0" fontAlgn="base" hangingPunct="0">
              <a:spcBef>
                <a:spcPct val="0"/>
              </a:spcBef>
              <a:spcAft>
                <a:spcPct val="0"/>
              </a:spcAft>
            </a:pPr>
            <a:endParaRPr lang="sv-SE" altLang="sv-SE" sz="1200">
              <a:solidFill>
                <a:schemeClr val="tx1"/>
              </a:solidFill>
              <a:latin typeface="+mn-lt"/>
            </a:endParaRPr>
          </a:p>
          <a:p>
            <a:endParaRPr lang="sv-SE" sz="1200">
              <a:latin typeface="+mn-lt"/>
              <a:ea typeface="Aptos" panose="020B0004020202020204" pitchFamily="34" charset="0"/>
              <a:cs typeface="Arial" panose="020B0604020202020204" pitchFamily="34" charset="0"/>
            </a:endParaRPr>
          </a:p>
          <a:p>
            <a:endParaRPr lang="sv-SE" sz="1200">
              <a:latin typeface="+mn-lt"/>
              <a:cs typeface="Arial" panose="020B0604020202020204" pitchFamily="34" charset="0"/>
            </a:endParaRPr>
          </a:p>
          <a:p>
            <a:endParaRPr lang="sv-SE" sz="1200">
              <a:latin typeface="+mn-lt"/>
            </a:endParaRPr>
          </a:p>
          <a:p>
            <a:endParaRPr lang="sv-SE" sz="1200" b="1">
              <a:latin typeface="+mn-lt"/>
            </a:endParaRPr>
          </a:p>
          <a:p>
            <a:endParaRPr lang="sv-SE" sz="1200" b="1">
              <a:latin typeface="+mn-lt"/>
            </a:endParaRPr>
          </a:p>
        </p:txBody>
      </p:sp>
      <p:sp>
        <p:nvSpPr>
          <p:cNvPr id="9" name="Rektangel 8">
            <a:extLst>
              <a:ext uri="{FF2B5EF4-FFF2-40B4-BE49-F238E27FC236}">
                <a16:creationId xmlns:a16="http://schemas.microsoft.com/office/drawing/2014/main" id="{B5B254A7-FA52-054A-001A-FE13488000A7}"/>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8FC636E3-E244-49C9-F2E5-F43516FD6375}"/>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ruta 10">
            <a:extLst>
              <a:ext uri="{FF2B5EF4-FFF2-40B4-BE49-F238E27FC236}">
                <a16:creationId xmlns:a16="http://schemas.microsoft.com/office/drawing/2014/main" id="{E750C46C-5FF2-3697-8120-34942EB1EA64}"/>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41DFF339-1999-8CBA-D89E-CBF1EA1EBFA8}"/>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CEC3FF89-F0C0-0DE9-DD9D-1A54CB469CDD}"/>
              </a:ext>
            </a:extLst>
          </p:cNvPr>
          <p:cNvSpPr/>
          <p:nvPr/>
        </p:nvSpPr>
        <p:spPr>
          <a:xfrm>
            <a:off x="600074" y="652726"/>
            <a:ext cx="10525125" cy="1671884"/>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ktangel: rundade hörn 13">
            <a:extLst>
              <a:ext uri="{FF2B5EF4-FFF2-40B4-BE49-F238E27FC236}">
                <a16:creationId xmlns:a16="http://schemas.microsoft.com/office/drawing/2014/main" id="{F1D6D2F1-480B-2001-F6B5-DFFFD2DD99CF}"/>
              </a:ext>
            </a:extLst>
          </p:cNvPr>
          <p:cNvSpPr/>
          <p:nvPr/>
        </p:nvSpPr>
        <p:spPr>
          <a:xfrm>
            <a:off x="361950" y="1352192"/>
            <a:ext cx="11229975" cy="2981421"/>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Tabell 4">
            <a:extLst>
              <a:ext uri="{FF2B5EF4-FFF2-40B4-BE49-F238E27FC236}">
                <a16:creationId xmlns:a16="http://schemas.microsoft.com/office/drawing/2014/main" id="{30930A24-7C4D-18E5-2F7F-EE72B45B05E9}"/>
              </a:ext>
            </a:extLst>
          </p:cNvPr>
          <p:cNvGraphicFramePr>
            <a:graphicFrameLocks noGrp="1"/>
          </p:cNvGraphicFramePr>
          <p:nvPr>
            <p:extLst>
              <p:ext uri="{D42A27DB-BD31-4B8C-83A1-F6EECF244321}">
                <p14:modId xmlns:p14="http://schemas.microsoft.com/office/powerpoint/2010/main" val="478824284"/>
              </p:ext>
            </p:extLst>
          </p:nvPr>
        </p:nvGraphicFramePr>
        <p:xfrm>
          <a:off x="686886" y="5477290"/>
          <a:ext cx="10972800" cy="482862"/>
        </p:xfrm>
        <a:graphic>
          <a:graphicData uri="http://schemas.openxmlformats.org/drawingml/2006/table">
            <a:tbl>
              <a:tblPr/>
              <a:tblGrid>
                <a:gridCol w="2050590">
                  <a:extLst>
                    <a:ext uri="{9D8B030D-6E8A-4147-A177-3AD203B41FA5}">
                      <a16:colId xmlns:a16="http://schemas.microsoft.com/office/drawing/2014/main" val="1288296089"/>
                    </a:ext>
                  </a:extLst>
                </a:gridCol>
                <a:gridCol w="3962400">
                  <a:extLst>
                    <a:ext uri="{9D8B030D-6E8A-4147-A177-3AD203B41FA5}">
                      <a16:colId xmlns:a16="http://schemas.microsoft.com/office/drawing/2014/main" val="3276177251"/>
                    </a:ext>
                  </a:extLst>
                </a:gridCol>
                <a:gridCol w="4959810">
                  <a:extLst>
                    <a:ext uri="{9D8B030D-6E8A-4147-A177-3AD203B41FA5}">
                      <a16:colId xmlns:a16="http://schemas.microsoft.com/office/drawing/2014/main" val="2248908049"/>
                    </a:ext>
                  </a:extLst>
                </a:gridCol>
              </a:tblGrid>
              <a:tr h="0">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Ja / Nej indikatorer (exempel)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0">
                <a:tc>
                  <a:txBody>
                    <a:bodyPr/>
                    <a:lstStyle/>
                    <a:p>
                      <a:r>
                        <a:rPr lang="sv-SE" sz="1000" b="1"/>
                        <a:t>LCA data och metodval</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B/A: Enligt prioordning. Typiska (om klimatinitiativ)</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Motivera vid avsteg</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bl>
          </a:graphicData>
        </a:graphic>
      </p:graphicFrame>
      <p:graphicFrame>
        <p:nvGraphicFramePr>
          <p:cNvPr id="4" name="Tabell 3">
            <a:extLst>
              <a:ext uri="{FF2B5EF4-FFF2-40B4-BE49-F238E27FC236}">
                <a16:creationId xmlns:a16="http://schemas.microsoft.com/office/drawing/2014/main" id="{424F9FB1-23FB-CBE1-45E9-B4C47B6DB387}"/>
              </a:ext>
            </a:extLst>
          </p:cNvPr>
          <p:cNvGraphicFramePr>
            <a:graphicFrameLocks noGrp="1"/>
          </p:cNvGraphicFramePr>
          <p:nvPr>
            <p:extLst>
              <p:ext uri="{D42A27DB-BD31-4B8C-83A1-F6EECF244321}">
                <p14:modId xmlns:p14="http://schemas.microsoft.com/office/powerpoint/2010/main" val="122412371"/>
              </p:ext>
            </p:extLst>
          </p:nvPr>
        </p:nvGraphicFramePr>
        <p:xfrm>
          <a:off x="0" y="6112800"/>
          <a:ext cx="12192000" cy="740915"/>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199">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225199">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3715">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16927476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01E79-AB54-6097-1BD7-216A4828FD1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3C49F8D-457A-BF23-6C1C-F1C661F1790A}"/>
              </a:ext>
            </a:extLst>
          </p:cNvPr>
          <p:cNvSpPr>
            <a:spLocks noGrp="1"/>
          </p:cNvSpPr>
          <p:nvPr>
            <p:ph type="ctrTitle"/>
          </p:nvPr>
        </p:nvSpPr>
        <p:spPr>
          <a:xfrm>
            <a:off x="624518" y="11088"/>
            <a:ext cx="9359919" cy="699466"/>
          </a:xfrm>
        </p:spPr>
        <p:txBody>
          <a:bodyPr>
            <a:normAutofit/>
          </a:bodyPr>
          <a:lstStyle/>
          <a:p>
            <a:r>
              <a:rPr lang="sv-SE"/>
              <a:t>Klimatdata - Miljöpåverkanskategori i EPD</a:t>
            </a:r>
            <a:endParaRPr lang="sv-SE">
              <a:solidFill>
                <a:srgbClr val="00B050"/>
              </a:solidFill>
            </a:endParaRPr>
          </a:p>
        </p:txBody>
      </p:sp>
      <p:sp>
        <p:nvSpPr>
          <p:cNvPr id="3" name="Underrubrik 2">
            <a:extLst>
              <a:ext uri="{FF2B5EF4-FFF2-40B4-BE49-F238E27FC236}">
                <a16:creationId xmlns:a16="http://schemas.microsoft.com/office/drawing/2014/main" id="{7475D9F1-6948-C674-28B3-EAFA7A9675F5}"/>
              </a:ext>
            </a:extLst>
          </p:cNvPr>
          <p:cNvSpPr>
            <a:spLocks noGrp="1"/>
          </p:cNvSpPr>
          <p:nvPr>
            <p:ph type="subTitle" idx="1"/>
          </p:nvPr>
        </p:nvSpPr>
        <p:spPr>
          <a:xfrm>
            <a:off x="631366" y="934550"/>
            <a:ext cx="10529616" cy="3900635"/>
          </a:xfrm>
        </p:spPr>
        <p:txBody>
          <a:bodyPr>
            <a:normAutofit lnSpcReduction="10000"/>
          </a:bodyPr>
          <a:lstStyle/>
          <a:p>
            <a:r>
              <a:rPr lang="sv-SE" sz="1200" b="1">
                <a:solidFill>
                  <a:srgbClr val="00B0F0"/>
                </a:solidFill>
                <a:latin typeface="+mn-lt"/>
              </a:rPr>
              <a:t>Boverket</a:t>
            </a:r>
            <a:r>
              <a:rPr lang="sv-SE" sz="1200" b="1">
                <a:latin typeface="+mn-lt"/>
              </a:rPr>
              <a:t> och </a:t>
            </a:r>
            <a:r>
              <a:rPr lang="sv-SE" sz="1200" b="1">
                <a:solidFill>
                  <a:srgbClr val="00B050"/>
                </a:solidFill>
                <a:latin typeface="+mn-lt"/>
              </a:rPr>
              <a:t>lokala klimatinitiativ</a:t>
            </a:r>
            <a:r>
              <a:rPr lang="sv-SE" sz="1200">
                <a:solidFill>
                  <a:srgbClr val="00B050"/>
                </a:solidFill>
                <a:latin typeface="+mn-lt"/>
              </a:rPr>
              <a:t> </a:t>
            </a:r>
            <a:r>
              <a:rPr lang="sv-SE" sz="1200">
                <a:latin typeface="+mn-lt"/>
              </a:rPr>
              <a:t>ställer krav på att klimatdata i beräkningen ska vara </a:t>
            </a:r>
            <a:r>
              <a:rPr lang="sv-SE" sz="1200" b="1">
                <a:latin typeface="+mn-lt"/>
              </a:rPr>
              <a:t>tillförlitlig, metodmässigt korrekt och jämförbar</a:t>
            </a:r>
            <a:r>
              <a:rPr lang="sv-SE" sz="1200">
                <a:latin typeface="+mn-lt"/>
              </a:rPr>
              <a:t>. Det uppnås genom att följa standarder (</a:t>
            </a:r>
            <a:r>
              <a:rPr lang="sv-SE" sz="1200" b="1">
                <a:latin typeface="+mn-lt"/>
              </a:rPr>
              <a:t>EN 15804:A2 och EN 15978), </a:t>
            </a:r>
            <a:r>
              <a:rPr lang="sv-SE" sz="1200">
                <a:latin typeface="+mn-lt"/>
              </a:rPr>
              <a:t>använda </a:t>
            </a:r>
            <a:r>
              <a:rPr lang="sv-SE" sz="1200" b="1">
                <a:latin typeface="+mn-lt"/>
              </a:rPr>
              <a:t>rätt klimatindikator GWP-GHG </a:t>
            </a:r>
            <a:r>
              <a:rPr lang="sv-SE" sz="1200">
                <a:latin typeface="+mn-lt"/>
              </a:rPr>
              <a:t>(ej GWP-total), säkerställ spårbarhet till datakälla (produkt- eller generisk EPD). Syftet är att undvika underskattning av klimatpåverkan och att skapa transparens vid uppföljning mot klimatmål, upphandling och bedömning av klimatförbättring, och kommunikation med externa aktörer.</a:t>
            </a:r>
            <a:r>
              <a:rPr lang="sv-SE" sz="1200">
                <a:solidFill>
                  <a:schemeClr val="tx1"/>
                </a:solidFill>
                <a:latin typeface="+mn-lt"/>
              </a:rPr>
              <a:t> Bedöms sannolikt byta ut GWP-total (2022-) till GWP-GHG (2028-). </a:t>
            </a:r>
            <a:endParaRPr lang="sv-SE" sz="1200">
              <a:latin typeface="+mn-lt"/>
            </a:endParaRPr>
          </a:p>
          <a:p>
            <a:endParaRPr lang="sv-SE" sz="1200" b="1">
              <a:latin typeface="+mn-lt"/>
            </a:endParaRPr>
          </a:p>
          <a:p>
            <a:r>
              <a:rPr lang="sv-SE" sz="1200" b="1">
                <a:latin typeface="+mn-lt"/>
              </a:rPr>
              <a:t>Rekommenderad rangordning för datakälla i EPD:</a:t>
            </a:r>
            <a:endParaRPr lang="sv-SE" sz="1200">
              <a:latin typeface="+mn-lt"/>
            </a:endParaRPr>
          </a:p>
          <a:p>
            <a:pPr marL="342900" lvl="0" indent="-342900">
              <a:lnSpc>
                <a:spcPct val="107000"/>
              </a:lnSpc>
              <a:buFont typeface="+mj-lt"/>
              <a:buAutoNum type="arabicPeriod"/>
            </a:pPr>
            <a:r>
              <a:rPr lang="sv-SE" sz="1200" kern="100">
                <a:latin typeface="+mn-lt"/>
                <a:ea typeface="Aptos" panose="020B0004020202020204" pitchFamily="34" charset="0"/>
                <a:cs typeface="Arial" panose="020B0604020202020204" pitchFamily="34" charset="0"/>
              </a:rPr>
              <a:t>GWP-GHG (likvärdigt med GWP-IOBC; likvärdigt med gamla EPD systemet)</a:t>
            </a:r>
          </a:p>
          <a:p>
            <a:pPr marL="342900" lvl="0" indent="-342900">
              <a:lnSpc>
                <a:spcPct val="107000"/>
              </a:lnSpc>
              <a:spcAft>
                <a:spcPts val="800"/>
              </a:spcAft>
              <a:buFont typeface="+mj-lt"/>
              <a:buAutoNum type="arabicPeriod"/>
            </a:pPr>
            <a:r>
              <a:rPr lang="sv-SE" sz="1200" kern="100">
                <a:latin typeface="+mn-lt"/>
                <a:ea typeface="Aptos" panose="020B0004020202020204" pitchFamily="34" charset="0"/>
                <a:cs typeface="Arial" panose="020B0604020202020204" pitchFamily="34" charset="0"/>
              </a:rPr>
              <a:t>GWP-fossil + GWP LULUC (likvärdigt med GWP-total minus GWP-bio; deadline övergång tom sista 2025 för vissa framtagna </a:t>
            </a:r>
            <a:r>
              <a:rPr lang="sv-SE" sz="1200" kern="100" err="1">
                <a:latin typeface="+mn-lt"/>
                <a:ea typeface="Aptos" panose="020B0004020202020204" pitchFamily="34" charset="0"/>
                <a:cs typeface="Arial" panose="020B0604020202020204" pitchFamily="34" charset="0"/>
              </a:rPr>
              <a:t>EPD:er</a:t>
            </a:r>
            <a:r>
              <a:rPr lang="sv-SE" sz="1200" kern="100">
                <a:latin typeface="+mn-lt"/>
                <a:ea typeface="Aptos" panose="020B0004020202020204" pitchFamily="34" charset="0"/>
                <a:cs typeface="Arial" panose="020B0604020202020204" pitchFamily="34" charset="0"/>
              </a:rPr>
              <a:t> (5 års)) </a:t>
            </a:r>
          </a:p>
          <a:p>
            <a:r>
              <a:rPr lang="sv-SE" sz="1200">
                <a:solidFill>
                  <a:srgbClr val="FF0000"/>
                </a:solidFill>
                <a:latin typeface="+mn-lt"/>
                <a:ea typeface="Aptos" panose="020B0004020202020204" pitchFamily="34" charset="0"/>
                <a:cs typeface="Arial" panose="020B0604020202020204" pitchFamily="34" charset="0"/>
              </a:rPr>
              <a:t>Viktigt:</a:t>
            </a:r>
            <a:r>
              <a:rPr lang="sv-SE" sz="1200">
                <a:latin typeface="+mn-lt"/>
                <a:ea typeface="Aptos" panose="020B0004020202020204" pitchFamily="34" charset="0"/>
                <a:cs typeface="Arial" panose="020B0604020202020204" pitchFamily="34" charset="0"/>
              </a:rPr>
              <a:t> Oavsett klimatdatakälla, biogent kol får ej inkluderas. Alla klimatdatabaser som uppfyller ovan kan användas   </a:t>
            </a:r>
            <a:r>
              <a:rPr lang="sv-SE" sz="1200">
                <a:solidFill>
                  <a:srgbClr val="00B0F0"/>
                </a:solidFill>
                <a:latin typeface="+mn-lt"/>
                <a:ea typeface="Aptos" panose="020B0004020202020204" pitchFamily="34" charset="0"/>
                <a:cs typeface="Arial" panose="020B0604020202020204" pitchFamily="34" charset="0"/>
              </a:rPr>
              <a:t>(Boverket endast egen databas)</a:t>
            </a:r>
            <a:endParaRPr lang="sv-SE" sz="1200">
              <a:latin typeface="+mn-lt"/>
              <a:ea typeface="Aptos" panose="020B0004020202020204" pitchFamily="34" charset="0"/>
              <a:cs typeface="Arial" panose="020B0604020202020204" pitchFamily="34" charset="0"/>
            </a:endParaRPr>
          </a:p>
          <a:p>
            <a:endParaRPr lang="sv-SE" sz="1200">
              <a:latin typeface="+mn-lt"/>
              <a:ea typeface="Aptos" panose="020B0004020202020204" pitchFamily="34" charset="0"/>
              <a:cs typeface="Arial" panose="020B0604020202020204" pitchFamily="34" charset="0"/>
            </a:endParaRPr>
          </a:p>
          <a:p>
            <a:pPr lvl="0" defTabSz="914400" eaLnBrk="0" fontAlgn="base" hangingPunct="0">
              <a:spcBef>
                <a:spcPct val="0"/>
              </a:spcBef>
              <a:spcAft>
                <a:spcPct val="0"/>
              </a:spcAft>
            </a:pPr>
            <a:endParaRPr lang="sv-SE" altLang="sv-SE" sz="1200" b="1">
              <a:solidFill>
                <a:schemeClr val="tx1"/>
              </a:solidFill>
              <a:latin typeface="+mn-lt"/>
            </a:endParaRPr>
          </a:p>
          <a:p>
            <a:pPr lvl="0" defTabSz="914400" eaLnBrk="0" fontAlgn="base" hangingPunct="0">
              <a:spcBef>
                <a:spcPct val="0"/>
              </a:spcBef>
              <a:spcAft>
                <a:spcPct val="0"/>
              </a:spcAft>
            </a:pPr>
            <a:endParaRPr lang="sv-SE" altLang="sv-SE" sz="1200" b="1">
              <a:solidFill>
                <a:schemeClr val="tx1"/>
              </a:solidFill>
              <a:latin typeface="+mn-lt"/>
            </a:endParaRPr>
          </a:p>
          <a:p>
            <a:pPr lvl="0" defTabSz="914400" eaLnBrk="0" fontAlgn="base" hangingPunct="0">
              <a:spcBef>
                <a:spcPct val="0"/>
              </a:spcBef>
              <a:spcAft>
                <a:spcPct val="0"/>
              </a:spcAft>
            </a:pPr>
            <a:endParaRPr lang="sv-SE" altLang="sv-SE" sz="1200" b="1">
              <a:solidFill>
                <a:schemeClr val="tx1"/>
              </a:solidFill>
              <a:latin typeface="+mn-lt"/>
            </a:endParaRPr>
          </a:p>
          <a:p>
            <a:pPr lvl="0" defTabSz="914400" eaLnBrk="0" fontAlgn="base" hangingPunct="0">
              <a:spcBef>
                <a:spcPct val="0"/>
              </a:spcBef>
              <a:spcAft>
                <a:spcPct val="0"/>
              </a:spcAft>
            </a:pPr>
            <a:r>
              <a:rPr lang="sv-SE" altLang="sv-SE" sz="1200" b="1">
                <a:solidFill>
                  <a:schemeClr val="tx1"/>
                </a:solidFill>
                <a:latin typeface="+mn-lt"/>
              </a:rPr>
              <a:t>Varför?  </a:t>
            </a:r>
          </a:p>
          <a:p>
            <a:pPr marL="285750" lvl="0" indent="-285750" defTabSz="914400" eaLnBrk="0" fontAlgn="base" hangingPunct="0">
              <a:spcBef>
                <a:spcPts val="200"/>
              </a:spcBef>
              <a:spcAft>
                <a:spcPct val="0"/>
              </a:spcAft>
              <a:buFont typeface="Arial" panose="020B0604020202020204" pitchFamily="34" charset="0"/>
              <a:buChar char="•"/>
            </a:pPr>
            <a:r>
              <a:rPr lang="sv-SE" altLang="sv-SE" sz="1200">
                <a:solidFill>
                  <a:schemeClr val="tx1"/>
                </a:solidFill>
                <a:latin typeface="+mn-lt"/>
              </a:rPr>
              <a:t>Felaktig indikator (t.ex. GWP-total) → biogent kol inkluderas</a:t>
            </a:r>
            <a:r>
              <a:rPr lang="sv-SE" altLang="sv-SE" sz="1200" b="1">
                <a:solidFill>
                  <a:schemeClr val="tx1"/>
                </a:solidFill>
                <a:latin typeface="+mn-lt"/>
              </a:rPr>
              <a:t> </a:t>
            </a:r>
            <a:r>
              <a:rPr lang="sv-SE" altLang="sv-SE" sz="1200" b="1">
                <a:solidFill>
                  <a:schemeClr val="tx1"/>
                </a:solidFill>
                <a:latin typeface="+mn-lt"/>
                <a:sym typeface="Wingdings" panose="05000000000000000000" pitchFamily="2" charset="2"/>
              </a:rPr>
              <a:t> underskattning av klimatpåverkan</a:t>
            </a:r>
            <a:endParaRPr lang="sv-SE" altLang="sv-SE" sz="1200">
              <a:solidFill>
                <a:schemeClr val="tx1"/>
              </a:solidFill>
              <a:latin typeface="+mn-lt"/>
            </a:endParaRPr>
          </a:p>
          <a:p>
            <a:pPr marL="285750" lvl="0" indent="-285750" defTabSz="914400" eaLnBrk="0" fontAlgn="base" hangingPunct="0">
              <a:spcBef>
                <a:spcPts val="200"/>
              </a:spcBef>
              <a:spcAft>
                <a:spcPct val="0"/>
              </a:spcAft>
              <a:buFont typeface="Arial" panose="020B0604020202020204" pitchFamily="34" charset="0"/>
              <a:buChar char="•"/>
            </a:pPr>
            <a:r>
              <a:rPr lang="sv-SE" altLang="sv-SE" sz="1200">
                <a:solidFill>
                  <a:schemeClr val="tx1"/>
                </a:solidFill>
                <a:latin typeface="+mn-lt"/>
              </a:rPr>
              <a:t>Missuppfattning: GWP-total verkar strängare än GWP-GHG </a:t>
            </a:r>
            <a:r>
              <a:rPr lang="sv-SE" altLang="sv-SE" sz="1200">
                <a:solidFill>
                  <a:schemeClr val="tx1"/>
                </a:solidFill>
                <a:latin typeface="+mn-lt"/>
                <a:sym typeface="Wingdings" panose="05000000000000000000" pitchFamily="2" charset="2"/>
              </a:rPr>
              <a:t> </a:t>
            </a:r>
            <a:r>
              <a:rPr lang="sv-SE" altLang="sv-SE" sz="1200" b="1">
                <a:solidFill>
                  <a:schemeClr val="tx1"/>
                </a:solidFill>
                <a:latin typeface="+mn-lt"/>
                <a:sym typeface="Wingdings" panose="05000000000000000000" pitchFamily="2" charset="2"/>
              </a:rPr>
              <a:t>risk för systematiskt underskattat fel i klimatbedömning</a:t>
            </a:r>
            <a:endParaRPr lang="sv-SE" altLang="sv-SE" sz="1200">
              <a:solidFill>
                <a:schemeClr val="tx1"/>
              </a:solidFill>
              <a:latin typeface="+mn-lt"/>
            </a:endParaRPr>
          </a:p>
          <a:p>
            <a:pPr marL="285750" lvl="0" indent="-285750" defTabSz="914400" eaLnBrk="0" fontAlgn="base" hangingPunct="0">
              <a:spcBef>
                <a:spcPts val="200"/>
              </a:spcBef>
              <a:spcAft>
                <a:spcPct val="0"/>
              </a:spcAft>
              <a:buFont typeface="Arial" panose="020B0604020202020204" pitchFamily="34" charset="0"/>
              <a:buChar char="•"/>
            </a:pPr>
            <a:r>
              <a:rPr lang="sv-SE" altLang="sv-SE" sz="1200">
                <a:solidFill>
                  <a:schemeClr val="tx1"/>
                </a:solidFill>
                <a:latin typeface="+mn-lt"/>
              </a:rPr>
              <a:t>Olika indikatorer i olika projekt </a:t>
            </a:r>
            <a:r>
              <a:rPr lang="sv-SE" altLang="sv-SE" sz="1200" b="1">
                <a:solidFill>
                  <a:schemeClr val="tx1"/>
                </a:solidFill>
                <a:latin typeface="+mn-lt"/>
              </a:rPr>
              <a:t>→ försvårar jämförelse av projekt och att följa resultat</a:t>
            </a:r>
            <a:endParaRPr lang="sv-SE" altLang="sv-SE" sz="1200">
              <a:solidFill>
                <a:schemeClr val="tx1"/>
              </a:solidFill>
              <a:latin typeface="+mn-lt"/>
            </a:endParaRPr>
          </a:p>
          <a:p>
            <a:pPr marL="285750" lvl="0" indent="-285750" defTabSz="914400" eaLnBrk="0" fontAlgn="base" hangingPunct="0">
              <a:spcBef>
                <a:spcPts val="200"/>
              </a:spcBef>
              <a:spcAft>
                <a:spcPct val="0"/>
              </a:spcAft>
              <a:buFont typeface="Arial" panose="020B0604020202020204" pitchFamily="34" charset="0"/>
              <a:buChar char="•"/>
            </a:pPr>
            <a:r>
              <a:rPr lang="sv-SE" altLang="sv-SE" sz="1200">
                <a:solidFill>
                  <a:schemeClr val="tx1"/>
                </a:solidFill>
                <a:latin typeface="+mn-lt"/>
              </a:rPr>
              <a:t>Avvikande eller otydlig metod </a:t>
            </a:r>
            <a:r>
              <a:rPr lang="sv-SE" altLang="sv-SE" sz="1200" b="1">
                <a:solidFill>
                  <a:schemeClr val="tx1"/>
                </a:solidFill>
                <a:latin typeface="+mn-lt"/>
              </a:rPr>
              <a:t>→ Trovärdighetsproblem i kommunikation och analys</a:t>
            </a:r>
          </a:p>
          <a:p>
            <a:pPr marL="285750" lvl="0" indent="-285750" defTabSz="914400" eaLnBrk="0" fontAlgn="base" hangingPunct="0">
              <a:spcBef>
                <a:spcPts val="200"/>
              </a:spcBef>
              <a:spcAft>
                <a:spcPct val="0"/>
              </a:spcAft>
              <a:buFont typeface="Arial" panose="020B0604020202020204" pitchFamily="34" charset="0"/>
              <a:buChar char="•"/>
            </a:pPr>
            <a:r>
              <a:rPr lang="sv-SE" altLang="sv-SE" sz="1200" err="1">
                <a:solidFill>
                  <a:schemeClr val="tx1"/>
                </a:solidFill>
                <a:latin typeface="+mn-lt"/>
              </a:rPr>
              <a:t>Ospårbar</a:t>
            </a:r>
            <a:r>
              <a:rPr lang="sv-SE" altLang="sv-SE" sz="1200">
                <a:solidFill>
                  <a:schemeClr val="tx1"/>
                </a:solidFill>
                <a:latin typeface="+mn-lt"/>
              </a:rPr>
              <a:t> datakälla </a:t>
            </a:r>
            <a:r>
              <a:rPr lang="sv-SE" altLang="sv-SE" sz="1200" b="1">
                <a:solidFill>
                  <a:schemeClr val="tx1"/>
                </a:solidFill>
                <a:latin typeface="+mn-lt"/>
                <a:sym typeface="Wingdings" panose="05000000000000000000" pitchFamily="2" charset="2"/>
              </a:rPr>
              <a:t> Försvårar uppföljning över tid, sänker transparensen</a:t>
            </a:r>
            <a:endParaRPr lang="sv-SE" altLang="sv-SE" sz="1200" b="1">
              <a:solidFill>
                <a:schemeClr val="tx1"/>
              </a:solidFill>
              <a:latin typeface="+mn-lt"/>
            </a:endParaRPr>
          </a:p>
          <a:p>
            <a:pPr lvl="0" defTabSz="914400" eaLnBrk="0" fontAlgn="base" hangingPunct="0">
              <a:spcBef>
                <a:spcPct val="0"/>
              </a:spcBef>
              <a:spcAft>
                <a:spcPct val="0"/>
              </a:spcAft>
            </a:pPr>
            <a:endParaRPr lang="sv-SE" altLang="sv-SE" sz="1200">
              <a:solidFill>
                <a:schemeClr val="tx1"/>
              </a:solidFill>
              <a:latin typeface="+mn-lt"/>
            </a:endParaRPr>
          </a:p>
          <a:p>
            <a:pPr lvl="0" defTabSz="914400" eaLnBrk="0" fontAlgn="base" hangingPunct="0">
              <a:spcBef>
                <a:spcPct val="0"/>
              </a:spcBef>
              <a:spcAft>
                <a:spcPct val="0"/>
              </a:spcAft>
            </a:pPr>
            <a:endParaRPr lang="sv-SE" altLang="sv-SE" sz="1200">
              <a:solidFill>
                <a:schemeClr val="tx1"/>
              </a:solidFill>
              <a:latin typeface="+mn-lt"/>
            </a:endParaRPr>
          </a:p>
          <a:p>
            <a:endParaRPr lang="sv-SE" sz="1200">
              <a:latin typeface="+mn-lt"/>
              <a:ea typeface="Aptos" panose="020B0004020202020204" pitchFamily="34" charset="0"/>
              <a:cs typeface="Arial" panose="020B0604020202020204" pitchFamily="34" charset="0"/>
            </a:endParaRPr>
          </a:p>
          <a:p>
            <a:endParaRPr lang="sv-SE" sz="1200">
              <a:latin typeface="+mn-lt"/>
              <a:cs typeface="Arial" panose="020B0604020202020204" pitchFamily="34" charset="0"/>
            </a:endParaRPr>
          </a:p>
          <a:p>
            <a:endParaRPr lang="sv-SE" sz="1200">
              <a:latin typeface="+mn-lt"/>
            </a:endParaRPr>
          </a:p>
          <a:p>
            <a:endParaRPr lang="sv-SE" sz="1200" b="1">
              <a:latin typeface="+mn-lt"/>
            </a:endParaRPr>
          </a:p>
          <a:p>
            <a:endParaRPr lang="sv-SE" sz="1200" b="1">
              <a:latin typeface="+mn-lt"/>
            </a:endParaRPr>
          </a:p>
        </p:txBody>
      </p:sp>
      <p:sp>
        <p:nvSpPr>
          <p:cNvPr id="9" name="Rektangel 8">
            <a:extLst>
              <a:ext uri="{FF2B5EF4-FFF2-40B4-BE49-F238E27FC236}">
                <a16:creationId xmlns:a16="http://schemas.microsoft.com/office/drawing/2014/main" id="{55BBB747-D7F7-206D-2886-257CEECDDF0D}"/>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E11DDC34-5722-7E19-E230-CD474EF4408D}"/>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ruta 10">
            <a:extLst>
              <a:ext uri="{FF2B5EF4-FFF2-40B4-BE49-F238E27FC236}">
                <a16:creationId xmlns:a16="http://schemas.microsoft.com/office/drawing/2014/main" id="{B5329F50-CC00-2B83-AAA6-584F7E89AA2E}"/>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57B9875F-791B-4314-F113-7BA31A2740C0}"/>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AEC4D0DA-D5CB-9EE9-6EC9-7302B84EC261}"/>
              </a:ext>
            </a:extLst>
          </p:cNvPr>
          <p:cNvSpPr/>
          <p:nvPr/>
        </p:nvSpPr>
        <p:spPr>
          <a:xfrm>
            <a:off x="184731" y="670584"/>
            <a:ext cx="11216694" cy="2580616"/>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ktangel: rundade hörn 13">
            <a:extLst>
              <a:ext uri="{FF2B5EF4-FFF2-40B4-BE49-F238E27FC236}">
                <a16:creationId xmlns:a16="http://schemas.microsoft.com/office/drawing/2014/main" id="{5A64436D-D8D7-8B58-9B71-8D8CAF1F217C}"/>
              </a:ext>
            </a:extLst>
          </p:cNvPr>
          <p:cNvSpPr/>
          <p:nvPr/>
        </p:nvSpPr>
        <p:spPr>
          <a:xfrm>
            <a:off x="359632" y="841335"/>
            <a:ext cx="10801350" cy="2222329"/>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ktangel: rundade hörn 18">
            <a:extLst>
              <a:ext uri="{FF2B5EF4-FFF2-40B4-BE49-F238E27FC236}">
                <a16:creationId xmlns:a16="http://schemas.microsoft.com/office/drawing/2014/main" id="{C9DE15F7-5743-3EE6-7641-0613BB5AFC4D}"/>
              </a:ext>
            </a:extLst>
          </p:cNvPr>
          <p:cNvSpPr/>
          <p:nvPr/>
        </p:nvSpPr>
        <p:spPr>
          <a:xfrm>
            <a:off x="7896787" y="2544388"/>
            <a:ext cx="2043083" cy="315078"/>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Tabell 4">
            <a:extLst>
              <a:ext uri="{FF2B5EF4-FFF2-40B4-BE49-F238E27FC236}">
                <a16:creationId xmlns:a16="http://schemas.microsoft.com/office/drawing/2014/main" id="{19B0733E-6015-023D-4D5D-CF8AAFB44231}"/>
              </a:ext>
            </a:extLst>
          </p:cNvPr>
          <p:cNvGraphicFramePr>
            <a:graphicFrameLocks noGrp="1"/>
          </p:cNvGraphicFramePr>
          <p:nvPr>
            <p:extLst>
              <p:ext uri="{D42A27DB-BD31-4B8C-83A1-F6EECF244321}">
                <p14:modId xmlns:p14="http://schemas.microsoft.com/office/powerpoint/2010/main" val="3304317397"/>
              </p:ext>
            </p:extLst>
          </p:nvPr>
        </p:nvGraphicFramePr>
        <p:xfrm>
          <a:off x="674664" y="5169315"/>
          <a:ext cx="10972800" cy="787662"/>
        </p:xfrm>
        <a:graphic>
          <a:graphicData uri="http://schemas.openxmlformats.org/drawingml/2006/table">
            <a:tbl>
              <a:tblPr/>
              <a:tblGrid>
                <a:gridCol w="2050590">
                  <a:extLst>
                    <a:ext uri="{9D8B030D-6E8A-4147-A177-3AD203B41FA5}">
                      <a16:colId xmlns:a16="http://schemas.microsoft.com/office/drawing/2014/main" val="1288296089"/>
                    </a:ext>
                  </a:extLst>
                </a:gridCol>
                <a:gridCol w="3962400">
                  <a:extLst>
                    <a:ext uri="{9D8B030D-6E8A-4147-A177-3AD203B41FA5}">
                      <a16:colId xmlns:a16="http://schemas.microsoft.com/office/drawing/2014/main" val="3276177251"/>
                    </a:ext>
                  </a:extLst>
                </a:gridCol>
                <a:gridCol w="4959810">
                  <a:extLst>
                    <a:ext uri="{9D8B030D-6E8A-4147-A177-3AD203B41FA5}">
                      <a16:colId xmlns:a16="http://schemas.microsoft.com/office/drawing/2014/main" val="2248908049"/>
                    </a:ext>
                  </a:extLst>
                </a:gridCol>
              </a:tblGrid>
              <a:tr h="0">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Ja / Nej indikatorer (exempel)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0">
                <a:tc>
                  <a:txBody>
                    <a:bodyPr/>
                    <a:lstStyle/>
                    <a:p>
                      <a:r>
                        <a:rPr lang="sv-SE" sz="1000" b="1"/>
                        <a:t>Datakälla i EPD</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B/A: GWP-GHG</a:t>
                      </a:r>
                    </a:p>
                    <a:p>
                      <a:pPr marL="171450" indent="-171450">
                        <a:buFont typeface="Arial" panose="020B0604020202020204" pitchFamily="34" charset="0"/>
                        <a:buChar char="•"/>
                      </a:pPr>
                      <a:r>
                        <a:rPr lang="sv-SE" sz="1000"/>
                        <a:t>B/A: I andra hand, GWP-fossil + GWP LULUC</a:t>
                      </a:r>
                    </a:p>
                    <a:p>
                      <a:pPr marL="171450" indent="-171450">
                        <a:buFont typeface="Arial" panose="020B0604020202020204" pitchFamily="34" charset="0"/>
                        <a:buChar char="•"/>
                      </a:pPr>
                      <a:r>
                        <a:rPr lang="sv-SE" sz="1000"/>
                        <a:t>B/A: Resurssammananställning är bifogad</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Motivera vid avsteg. </a:t>
                      </a:r>
                    </a:p>
                    <a:p>
                      <a:pPr marL="171450" indent="-171450">
                        <a:buFont typeface="Arial" panose="020B0604020202020204" pitchFamily="34" charset="0"/>
                        <a:buChar char="•"/>
                      </a:pPr>
                      <a:r>
                        <a:rPr lang="sv-SE" sz="1000"/>
                        <a:t>Notera. Biogent kol får ej inkluderas</a:t>
                      </a:r>
                    </a:p>
                    <a:p>
                      <a:pPr marL="171450" indent="-171450">
                        <a:buFont typeface="Arial" panose="020B0604020202020204" pitchFamily="34" charset="0"/>
                        <a:buChar char="•"/>
                      </a:pPr>
                      <a:r>
                        <a:rPr lang="sv-SE" sz="1000"/>
                        <a:t>Boverket krav från 2028. Krav från vissa lokala klimatinitiativ sedan 2020.</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bl>
          </a:graphicData>
        </a:graphic>
      </p:graphicFrame>
      <p:graphicFrame>
        <p:nvGraphicFramePr>
          <p:cNvPr id="4" name="Tabell 3">
            <a:extLst>
              <a:ext uri="{FF2B5EF4-FFF2-40B4-BE49-F238E27FC236}">
                <a16:creationId xmlns:a16="http://schemas.microsoft.com/office/drawing/2014/main" id="{50C5F132-89BA-448D-D628-FFF56A51CB55}"/>
              </a:ext>
            </a:extLst>
          </p:cNvPr>
          <p:cNvGraphicFramePr>
            <a:graphicFrameLocks noGrp="1"/>
          </p:cNvGraphicFramePr>
          <p:nvPr>
            <p:extLst>
              <p:ext uri="{D42A27DB-BD31-4B8C-83A1-F6EECF244321}">
                <p14:modId xmlns:p14="http://schemas.microsoft.com/office/powerpoint/2010/main" val="3412239432"/>
              </p:ext>
            </p:extLst>
          </p:nvPr>
        </p:nvGraphicFramePr>
        <p:xfrm>
          <a:off x="0" y="6112800"/>
          <a:ext cx="12192000" cy="7452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6210469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8B282-055F-351F-2D35-0BCB25AFC5D3}"/>
            </a:ext>
          </a:extLst>
        </p:cNvPr>
        <p:cNvGrpSpPr/>
        <p:nvPr/>
      </p:nvGrpSpPr>
      <p:grpSpPr>
        <a:xfrm>
          <a:off x="0" y="0"/>
          <a:ext cx="0" cy="0"/>
          <a:chOff x="0" y="0"/>
          <a:chExt cx="0" cy="0"/>
        </a:xfrm>
      </p:grpSpPr>
      <p:sp>
        <p:nvSpPr>
          <p:cNvPr id="6" name="Rektangel: rundade hörn 5">
            <a:extLst>
              <a:ext uri="{FF2B5EF4-FFF2-40B4-BE49-F238E27FC236}">
                <a16:creationId xmlns:a16="http://schemas.microsoft.com/office/drawing/2014/main" id="{1D63A251-CC73-A69D-C198-514080A570D2}"/>
              </a:ext>
            </a:extLst>
          </p:cNvPr>
          <p:cNvSpPr/>
          <p:nvPr/>
        </p:nvSpPr>
        <p:spPr>
          <a:xfrm>
            <a:off x="336014" y="875508"/>
            <a:ext cx="5330900" cy="4755148"/>
          </a:xfrm>
          <a:prstGeom prst="roundRect">
            <a:avLst/>
          </a:prstGeom>
          <a:ln w="381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ruta 7">
            <a:extLst>
              <a:ext uri="{FF2B5EF4-FFF2-40B4-BE49-F238E27FC236}">
                <a16:creationId xmlns:a16="http://schemas.microsoft.com/office/drawing/2014/main" id="{6DE71B33-50B3-8278-1FC6-2EBBCD2244DD}"/>
              </a:ext>
            </a:extLst>
          </p:cNvPr>
          <p:cNvSpPr txBox="1"/>
          <p:nvPr/>
        </p:nvSpPr>
        <p:spPr>
          <a:xfrm>
            <a:off x="785744" y="916927"/>
            <a:ext cx="4666919" cy="475514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sv-SE" sz="1600" b="1" i="0" u="none" strike="noStrike" kern="1200" cap="none" spc="0" normalizeH="0" baseline="0" noProof="0">
                <a:ln>
                  <a:noFill/>
                </a:ln>
                <a:solidFill>
                  <a:srgbClr val="0070C0"/>
                </a:solidFill>
                <a:effectLst/>
                <a:uLnTx/>
                <a:uFillTx/>
                <a:latin typeface="Calibri"/>
                <a:ea typeface="+mn-ea"/>
                <a:cs typeface="+mn-cs"/>
              </a:rPr>
              <a:t>Generisk klimatdata:</a:t>
            </a:r>
            <a:r>
              <a:rPr kumimoji="0" lang="sv-SE" sz="1600" b="0" i="0" u="none" strike="noStrike" kern="1200" cap="none" spc="0" normalizeH="0" baseline="0" noProof="0">
                <a:ln>
                  <a:noFill/>
                </a:ln>
                <a:solidFill>
                  <a:srgbClr val="0070C0"/>
                </a:solidFill>
                <a:effectLst/>
                <a:uLnTx/>
                <a:uFillTx/>
                <a:latin typeface="Calibri"/>
                <a:ea typeface="+mn-ea"/>
                <a:cs typeface="+mn-cs"/>
              </a:rPr>
              <a:t> Konservativt satta, det vill säga cirka 25 procent högre än medelvärdet (där EPD saknas). Baserat på uppskattningar och schablonvärden, </a:t>
            </a:r>
            <a:r>
              <a:rPr kumimoji="0" lang="sv-SE" sz="1600" b="0" i="1" u="none" strike="noStrike" kern="1200" cap="none" spc="0" normalizeH="0" baseline="0" noProof="0">
                <a:ln>
                  <a:noFill/>
                </a:ln>
                <a:solidFill>
                  <a:srgbClr val="0070C0"/>
                </a:solidFill>
                <a:effectLst/>
                <a:uLnTx/>
                <a:uFillTx/>
                <a:latin typeface="Calibri"/>
                <a:ea typeface="+mn-ea"/>
                <a:cs typeface="+mn-cs"/>
              </a:rPr>
              <a:t>svårt att sänka miljöpåverkan. </a:t>
            </a: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0" lang="sv-SE" sz="1600" b="0" i="1"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sv-SE" sz="1600" b="1" i="0" u="none" strike="noStrike" kern="1200" cap="none" spc="0" normalizeH="0" baseline="0" noProof="0">
                <a:ln>
                  <a:noFill/>
                </a:ln>
                <a:solidFill>
                  <a:srgbClr val="0070C0"/>
                </a:solidFill>
                <a:effectLst/>
                <a:uLnTx/>
                <a:uFillTx/>
                <a:latin typeface="Calibri"/>
                <a:ea typeface="+mn-ea"/>
                <a:cs typeface="+mn-cs"/>
              </a:rPr>
              <a:t>Specifik klimatdata: </a:t>
            </a:r>
            <a:r>
              <a:rPr kumimoji="0" lang="sv-SE" sz="1600" b="0" i="0" u="none" strike="noStrike" kern="1200" cap="none" spc="0" normalizeH="0" baseline="0" noProof="0">
                <a:ln>
                  <a:noFill/>
                </a:ln>
                <a:solidFill>
                  <a:srgbClr val="0070C0"/>
                </a:solidFill>
                <a:effectLst/>
                <a:uLnTx/>
                <a:uFillTx/>
                <a:latin typeface="Calibri"/>
                <a:ea typeface="+mn-ea"/>
                <a:cs typeface="+mn-cs"/>
              </a:rPr>
              <a:t>Speglar byggproduktens faktiska värde och ger mer korrekt redovisning. Baserat på verkliga mätningar, </a:t>
            </a:r>
            <a:r>
              <a:rPr kumimoji="0" lang="sv-SE" sz="1600" b="0" i="1" u="none" strike="noStrike" kern="1200" cap="none" spc="0" normalizeH="0" baseline="0" noProof="0">
                <a:ln>
                  <a:noFill/>
                </a:ln>
                <a:solidFill>
                  <a:srgbClr val="0070C0"/>
                </a:solidFill>
                <a:effectLst/>
                <a:uLnTx/>
                <a:uFillTx/>
                <a:latin typeface="Calibri"/>
                <a:ea typeface="+mn-ea"/>
                <a:cs typeface="+mn-cs"/>
              </a:rPr>
              <a:t>möjligt att sänka miljöpåverkan.</a:t>
            </a: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0" lang="sv-SE" sz="1600" b="0" i="1" u="none" strike="noStrike" kern="1200" cap="none" spc="0" normalizeH="0" baseline="0" noProof="0">
              <a:ln>
                <a:noFill/>
              </a:ln>
              <a:solidFill>
                <a:srgbClr val="70AD47"/>
              </a:solidFill>
              <a:effectLst/>
              <a:uLnTx/>
              <a:uFillTx/>
              <a:latin typeface="Calibri"/>
              <a:ea typeface="+mn-ea"/>
              <a:cs typeface="+mn-cs"/>
            </a:endParaRP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sv-SE" sz="1600" b="1" i="0" u="none" strike="noStrike" kern="1200" cap="none" spc="0" normalizeH="0" baseline="0" noProof="0">
                <a:ln>
                  <a:noFill/>
                </a:ln>
                <a:solidFill>
                  <a:srgbClr val="70AD47"/>
                </a:solidFill>
                <a:effectLst/>
                <a:uLnTx/>
                <a:uFillTx/>
                <a:latin typeface="Calibri"/>
                <a:ea typeface="+mn-ea"/>
                <a:cs typeface="+mn-cs"/>
              </a:rPr>
              <a:t>Typisk klimatdata: </a:t>
            </a:r>
            <a:r>
              <a:rPr kumimoji="0" lang="sv-SE" sz="1600" b="0" i="0" u="none" strike="noStrike" kern="1200" cap="none" spc="0" normalizeH="0" baseline="0" noProof="0">
                <a:ln>
                  <a:noFill/>
                </a:ln>
                <a:solidFill>
                  <a:srgbClr val="70AD47"/>
                </a:solidFill>
                <a:effectLst/>
                <a:uLnTx/>
                <a:uFillTx/>
                <a:latin typeface="Calibri"/>
                <a:ea typeface="+mn-ea"/>
                <a:cs typeface="+mn-cs"/>
              </a:rPr>
              <a:t>Ett genomsnittsvärde som är baserad på </a:t>
            </a:r>
            <a:r>
              <a:rPr kumimoji="0" lang="sv-SE" sz="1600" b="0" i="0" u="none" strike="noStrike" kern="1200" cap="none" spc="0" normalizeH="0" baseline="0" noProof="0" err="1">
                <a:ln>
                  <a:noFill/>
                </a:ln>
                <a:solidFill>
                  <a:srgbClr val="70AD47"/>
                </a:solidFill>
                <a:effectLst/>
                <a:uLnTx/>
                <a:uFillTx/>
                <a:latin typeface="Calibri"/>
                <a:ea typeface="+mn-ea"/>
                <a:cs typeface="+mn-cs"/>
              </a:rPr>
              <a:t>EPD:er</a:t>
            </a:r>
            <a:r>
              <a:rPr kumimoji="0" lang="sv-SE" sz="1600" b="0" i="0" u="none" strike="noStrike" kern="1200" cap="none" spc="0" normalizeH="0" baseline="0" noProof="0">
                <a:ln>
                  <a:noFill/>
                </a:ln>
                <a:solidFill>
                  <a:srgbClr val="70AD47"/>
                </a:solidFill>
                <a:effectLst/>
                <a:uLnTx/>
                <a:uFillTx/>
                <a:latin typeface="Calibri"/>
                <a:ea typeface="+mn-ea"/>
                <a:cs typeface="+mn-cs"/>
              </a:rPr>
              <a:t> för produkter på den svenska marknaden. Relevant att välja vid jämförelse av material med lägst klimatpåverkan</a:t>
            </a: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0" lang="sv-SE" sz="1600" b="0" i="0" u="none" strike="noStrike" kern="1200" cap="none" spc="0" normalizeH="0" baseline="0" noProof="0">
              <a:ln>
                <a:noFill/>
              </a:ln>
              <a:solidFill>
                <a:srgbClr val="70AD47"/>
              </a:solidFill>
              <a:effectLst/>
              <a:uLnTx/>
              <a:uFillTx/>
              <a:latin typeface="Calibri"/>
              <a:ea typeface="+mn-ea"/>
              <a:cs typeface="+mn-cs"/>
            </a:endParaRP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srgbClr val="70AD47"/>
                </a:solidFill>
                <a:effectLst/>
                <a:uLnTx/>
                <a:uFillTx/>
                <a:latin typeface="Calibri"/>
                <a:ea typeface="+mn-ea"/>
                <a:cs typeface="+mn-cs"/>
              </a:rPr>
              <a:t>Det är relevant att välja typiska värden vid jämförelse för att identifiera alternativet med lägst klimatpåverkan</a:t>
            </a:r>
          </a:p>
        </p:txBody>
      </p:sp>
      <p:grpSp>
        <p:nvGrpSpPr>
          <p:cNvPr id="4" name="Grupp 3">
            <a:extLst>
              <a:ext uri="{FF2B5EF4-FFF2-40B4-BE49-F238E27FC236}">
                <a16:creationId xmlns:a16="http://schemas.microsoft.com/office/drawing/2014/main" id="{C6F092EF-84AD-7A1A-30E9-02EC4B023006}"/>
              </a:ext>
            </a:extLst>
          </p:cNvPr>
          <p:cNvGrpSpPr/>
          <p:nvPr/>
        </p:nvGrpSpPr>
        <p:grpSpPr>
          <a:xfrm>
            <a:off x="6283205" y="2286434"/>
            <a:ext cx="5027278" cy="2827844"/>
            <a:chOff x="6283205" y="2286434"/>
            <a:chExt cx="5027278" cy="2827844"/>
          </a:xfrm>
        </p:grpSpPr>
        <p:pic>
          <p:nvPicPr>
            <p:cNvPr id="3" name="Bildobjekt 2" descr="En bild som visar skiss, Rektangel, design, konst&#10;&#10;AI-genererat innehåll kan vara felaktigt.">
              <a:extLst>
                <a:ext uri="{FF2B5EF4-FFF2-40B4-BE49-F238E27FC236}">
                  <a16:creationId xmlns:a16="http://schemas.microsoft.com/office/drawing/2014/main" id="{286C40D8-637B-3820-C094-EA7811A449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3205" y="2286434"/>
              <a:ext cx="5027278" cy="2827844"/>
            </a:xfrm>
            <a:prstGeom prst="rect">
              <a:avLst/>
            </a:prstGeom>
          </p:spPr>
        </p:pic>
        <p:pic>
          <p:nvPicPr>
            <p:cNvPr id="1026" name="Picture 2" descr="fönster ikon vektor mall 11974672 Vektorkonst på Vecteezy">
              <a:extLst>
                <a:ext uri="{FF2B5EF4-FFF2-40B4-BE49-F238E27FC236}">
                  <a16:creationId xmlns:a16="http://schemas.microsoft.com/office/drawing/2014/main" id="{B86640AF-BDCD-EFA5-9FCD-FC7262262AFD}"/>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1" t="63964" r="76019"/>
            <a:stretch/>
          </p:blipFill>
          <p:spPr bwMode="auto">
            <a:xfrm>
              <a:off x="6637253" y="4074162"/>
              <a:ext cx="1007414" cy="908437"/>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ruta 18">
            <a:extLst>
              <a:ext uri="{FF2B5EF4-FFF2-40B4-BE49-F238E27FC236}">
                <a16:creationId xmlns:a16="http://schemas.microsoft.com/office/drawing/2014/main" id="{B3FAD5C7-6BBC-312C-B8C2-BD0C0218AA5B}"/>
              </a:ext>
            </a:extLst>
          </p:cNvPr>
          <p:cNvSpPr txBox="1"/>
          <p:nvPr/>
        </p:nvSpPr>
        <p:spPr>
          <a:xfrm>
            <a:off x="8062606" y="1044910"/>
            <a:ext cx="1468476" cy="423449"/>
          </a:xfrm>
          <a:prstGeom prst="rect">
            <a:avLst/>
          </a:prstGeom>
          <a:noFill/>
        </p:spPr>
        <p:txBody>
          <a:bodyPr wrap="square">
            <a:spAutoFit/>
          </a:bodyPr>
          <a:lstStyle/>
          <a:p>
            <a:pPr marL="0" marR="0" lvl="0" indent="0" algn="l" defTabSz="914400" rtl="0" eaLnBrk="1" fontAlgn="auto" latinLnBrk="0" hangingPunct="1">
              <a:lnSpc>
                <a:spcPct val="150000"/>
              </a:lnSpc>
              <a:spcBef>
                <a:spcPts val="30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Calibri"/>
                <a:ea typeface="+mn-ea"/>
                <a:cs typeface="+mn-cs"/>
              </a:rPr>
              <a:t>Generisk data</a:t>
            </a:r>
          </a:p>
        </p:txBody>
      </p:sp>
      <p:grpSp>
        <p:nvGrpSpPr>
          <p:cNvPr id="51" name="Grupp 50">
            <a:extLst>
              <a:ext uri="{FF2B5EF4-FFF2-40B4-BE49-F238E27FC236}">
                <a16:creationId xmlns:a16="http://schemas.microsoft.com/office/drawing/2014/main" id="{7D8E505B-4332-D174-32CB-0A54389B9D14}"/>
              </a:ext>
            </a:extLst>
          </p:cNvPr>
          <p:cNvGrpSpPr/>
          <p:nvPr/>
        </p:nvGrpSpPr>
        <p:grpSpPr>
          <a:xfrm>
            <a:off x="6772233" y="1457612"/>
            <a:ext cx="4056952" cy="820045"/>
            <a:chOff x="6772233" y="1457612"/>
            <a:chExt cx="4056952" cy="820045"/>
          </a:xfrm>
        </p:grpSpPr>
        <p:grpSp>
          <p:nvGrpSpPr>
            <p:cNvPr id="26" name="Grupp 25">
              <a:extLst>
                <a:ext uri="{FF2B5EF4-FFF2-40B4-BE49-F238E27FC236}">
                  <a16:creationId xmlns:a16="http://schemas.microsoft.com/office/drawing/2014/main" id="{6BA7E23B-E193-A683-1B2A-D29CCE0304E5}"/>
                </a:ext>
              </a:extLst>
            </p:cNvPr>
            <p:cNvGrpSpPr/>
            <p:nvPr/>
          </p:nvGrpSpPr>
          <p:grpSpPr>
            <a:xfrm>
              <a:off x="6772233" y="1457612"/>
              <a:ext cx="4056952" cy="820045"/>
              <a:chOff x="6772233" y="1457612"/>
              <a:chExt cx="4056952" cy="820045"/>
            </a:xfrm>
          </p:grpSpPr>
          <p:grpSp>
            <p:nvGrpSpPr>
              <p:cNvPr id="17" name="Grupp 16">
                <a:extLst>
                  <a:ext uri="{FF2B5EF4-FFF2-40B4-BE49-F238E27FC236}">
                    <a16:creationId xmlns:a16="http://schemas.microsoft.com/office/drawing/2014/main" id="{D53BCA1F-A4BE-9917-9F63-161CA2804BA4}"/>
                  </a:ext>
                </a:extLst>
              </p:cNvPr>
              <p:cNvGrpSpPr/>
              <p:nvPr/>
            </p:nvGrpSpPr>
            <p:grpSpPr>
              <a:xfrm>
                <a:off x="6826917" y="1457612"/>
                <a:ext cx="3939854" cy="400371"/>
                <a:chOff x="6826917" y="1457612"/>
                <a:chExt cx="3939854" cy="400371"/>
              </a:xfrm>
            </p:grpSpPr>
            <p:cxnSp>
              <p:nvCxnSpPr>
                <p:cNvPr id="10" name="Rak koppling 9">
                  <a:extLst>
                    <a:ext uri="{FF2B5EF4-FFF2-40B4-BE49-F238E27FC236}">
                      <a16:creationId xmlns:a16="http://schemas.microsoft.com/office/drawing/2014/main" id="{A7CE4725-A21D-1B77-A379-51BD15B16B4B}"/>
                    </a:ext>
                  </a:extLst>
                </p:cNvPr>
                <p:cNvCxnSpPr>
                  <a:cxnSpLocks/>
                </p:cNvCxnSpPr>
                <p:nvPr/>
              </p:nvCxnSpPr>
              <p:spPr>
                <a:xfrm>
                  <a:off x="6826917" y="1857983"/>
                  <a:ext cx="3939854"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 name="Rak koppling 12">
                  <a:extLst>
                    <a:ext uri="{FF2B5EF4-FFF2-40B4-BE49-F238E27FC236}">
                      <a16:creationId xmlns:a16="http://schemas.microsoft.com/office/drawing/2014/main" id="{6965110E-A7E5-9FAC-2381-529744786144}"/>
                    </a:ext>
                  </a:extLst>
                </p:cNvPr>
                <p:cNvCxnSpPr>
                  <a:cxnSpLocks/>
                </p:cNvCxnSpPr>
                <p:nvPr/>
              </p:nvCxnSpPr>
              <p:spPr>
                <a:xfrm flipV="1">
                  <a:off x="8726601" y="1536700"/>
                  <a:ext cx="0" cy="32128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Ellips 15">
                  <a:extLst>
                    <a:ext uri="{FF2B5EF4-FFF2-40B4-BE49-F238E27FC236}">
                      <a16:creationId xmlns:a16="http://schemas.microsoft.com/office/drawing/2014/main" id="{A138BAA5-9836-FA75-F8CA-3CA7F878C4FB}"/>
                    </a:ext>
                  </a:extLst>
                </p:cNvPr>
                <p:cNvSpPr/>
                <p:nvPr/>
              </p:nvSpPr>
              <p:spPr>
                <a:xfrm>
                  <a:off x="8664187" y="1457612"/>
                  <a:ext cx="124827" cy="11232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4" name="Ellips 23">
                <a:extLst>
                  <a:ext uri="{FF2B5EF4-FFF2-40B4-BE49-F238E27FC236}">
                    <a16:creationId xmlns:a16="http://schemas.microsoft.com/office/drawing/2014/main" id="{B1EF1D97-F1AE-4522-3717-335BDCDC90D0}"/>
                  </a:ext>
                </a:extLst>
              </p:cNvPr>
              <p:cNvSpPr/>
              <p:nvPr/>
            </p:nvSpPr>
            <p:spPr>
              <a:xfrm>
                <a:off x="6772233" y="2165328"/>
                <a:ext cx="124827" cy="11232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llips 24">
                <a:extLst>
                  <a:ext uri="{FF2B5EF4-FFF2-40B4-BE49-F238E27FC236}">
                    <a16:creationId xmlns:a16="http://schemas.microsoft.com/office/drawing/2014/main" id="{2BC907A3-E313-4486-BAF9-5DC9FA5C2FC3}"/>
                  </a:ext>
                </a:extLst>
              </p:cNvPr>
              <p:cNvSpPr/>
              <p:nvPr/>
            </p:nvSpPr>
            <p:spPr>
              <a:xfrm>
                <a:off x="10704358" y="2165327"/>
                <a:ext cx="124827" cy="11232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cxnSp>
          <p:nvCxnSpPr>
            <p:cNvPr id="49" name="Rak koppling 48">
              <a:extLst>
                <a:ext uri="{FF2B5EF4-FFF2-40B4-BE49-F238E27FC236}">
                  <a16:creationId xmlns:a16="http://schemas.microsoft.com/office/drawing/2014/main" id="{B106194B-8323-F147-5351-21724FF595A4}"/>
                </a:ext>
              </a:extLst>
            </p:cNvPr>
            <p:cNvCxnSpPr>
              <a:cxnSpLocks/>
            </p:cNvCxnSpPr>
            <p:nvPr/>
          </p:nvCxnSpPr>
          <p:spPr>
            <a:xfrm flipV="1">
              <a:off x="6834646" y="1857983"/>
              <a:ext cx="0" cy="32128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0" name="Rak koppling 49">
              <a:extLst>
                <a:ext uri="{FF2B5EF4-FFF2-40B4-BE49-F238E27FC236}">
                  <a16:creationId xmlns:a16="http://schemas.microsoft.com/office/drawing/2014/main" id="{97738DB0-19D0-2A5D-AD9C-C1D9EFF0F125}"/>
                </a:ext>
              </a:extLst>
            </p:cNvPr>
            <p:cNvCxnSpPr>
              <a:cxnSpLocks/>
            </p:cNvCxnSpPr>
            <p:nvPr/>
          </p:nvCxnSpPr>
          <p:spPr>
            <a:xfrm flipV="1">
              <a:off x="10766771" y="1857983"/>
              <a:ext cx="0" cy="32128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1029" name="Grupp 1028">
            <a:extLst>
              <a:ext uri="{FF2B5EF4-FFF2-40B4-BE49-F238E27FC236}">
                <a16:creationId xmlns:a16="http://schemas.microsoft.com/office/drawing/2014/main" id="{597EC472-BE2B-E549-5BC3-A8BAF31D4D79}"/>
              </a:ext>
            </a:extLst>
          </p:cNvPr>
          <p:cNvGrpSpPr/>
          <p:nvPr/>
        </p:nvGrpSpPr>
        <p:grpSpPr>
          <a:xfrm>
            <a:off x="6772233" y="4751117"/>
            <a:ext cx="1059677" cy="724311"/>
            <a:chOff x="6809396" y="4878215"/>
            <a:chExt cx="1059677" cy="724311"/>
          </a:xfrm>
        </p:grpSpPr>
        <p:cxnSp>
          <p:nvCxnSpPr>
            <p:cNvPr id="55" name="Rak koppling 54">
              <a:extLst>
                <a:ext uri="{FF2B5EF4-FFF2-40B4-BE49-F238E27FC236}">
                  <a16:creationId xmlns:a16="http://schemas.microsoft.com/office/drawing/2014/main" id="{3643FA13-BF83-3A8C-4ED2-5DD9535560A7}"/>
                </a:ext>
              </a:extLst>
            </p:cNvPr>
            <p:cNvCxnSpPr>
              <a:cxnSpLocks/>
            </p:cNvCxnSpPr>
            <p:nvPr/>
          </p:nvCxnSpPr>
          <p:spPr>
            <a:xfrm flipV="1">
              <a:off x="6877356" y="4935859"/>
              <a:ext cx="0" cy="313197"/>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6" name="Rak koppling 55">
              <a:extLst>
                <a:ext uri="{FF2B5EF4-FFF2-40B4-BE49-F238E27FC236}">
                  <a16:creationId xmlns:a16="http://schemas.microsoft.com/office/drawing/2014/main" id="{29551D6B-8C94-A8C0-E389-B8143E5D457D}"/>
                </a:ext>
              </a:extLst>
            </p:cNvPr>
            <p:cNvCxnSpPr>
              <a:cxnSpLocks/>
            </p:cNvCxnSpPr>
            <p:nvPr/>
          </p:nvCxnSpPr>
          <p:spPr>
            <a:xfrm flipV="1">
              <a:off x="7806660" y="4935858"/>
              <a:ext cx="0" cy="313197"/>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028" name="Grupp 1027">
              <a:extLst>
                <a:ext uri="{FF2B5EF4-FFF2-40B4-BE49-F238E27FC236}">
                  <a16:creationId xmlns:a16="http://schemas.microsoft.com/office/drawing/2014/main" id="{5FE88177-6C67-D886-3A29-1C862183CD6B}"/>
                </a:ext>
              </a:extLst>
            </p:cNvPr>
            <p:cNvGrpSpPr/>
            <p:nvPr/>
          </p:nvGrpSpPr>
          <p:grpSpPr>
            <a:xfrm>
              <a:off x="6809396" y="4878215"/>
              <a:ext cx="1059677" cy="724311"/>
              <a:chOff x="6809396" y="4878215"/>
              <a:chExt cx="1059677" cy="724311"/>
            </a:xfrm>
          </p:grpSpPr>
          <p:grpSp>
            <p:nvGrpSpPr>
              <p:cNvPr id="47" name="Grupp 46">
                <a:extLst>
                  <a:ext uri="{FF2B5EF4-FFF2-40B4-BE49-F238E27FC236}">
                    <a16:creationId xmlns:a16="http://schemas.microsoft.com/office/drawing/2014/main" id="{B0AC855B-83BA-7279-E80B-95D83AAC6ED8}"/>
                  </a:ext>
                </a:extLst>
              </p:cNvPr>
              <p:cNvGrpSpPr/>
              <p:nvPr/>
            </p:nvGrpSpPr>
            <p:grpSpPr>
              <a:xfrm>
                <a:off x="6871810" y="5233164"/>
                <a:ext cx="934850" cy="369362"/>
                <a:chOff x="6826917" y="5596058"/>
                <a:chExt cx="934850" cy="369362"/>
              </a:xfrm>
            </p:grpSpPr>
            <p:cxnSp>
              <p:nvCxnSpPr>
                <p:cNvPr id="41" name="Rak koppling 40">
                  <a:extLst>
                    <a:ext uri="{FF2B5EF4-FFF2-40B4-BE49-F238E27FC236}">
                      <a16:creationId xmlns:a16="http://schemas.microsoft.com/office/drawing/2014/main" id="{A2522242-2E45-D17C-C730-21AF94B21E8F}"/>
                    </a:ext>
                  </a:extLst>
                </p:cNvPr>
                <p:cNvCxnSpPr>
                  <a:cxnSpLocks/>
                </p:cNvCxnSpPr>
                <p:nvPr/>
              </p:nvCxnSpPr>
              <p:spPr>
                <a:xfrm flipV="1">
                  <a:off x="7294341" y="5596058"/>
                  <a:ext cx="0" cy="313197"/>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nvGrpSpPr>
                <p:cNvPr id="46" name="Grupp 45">
                  <a:extLst>
                    <a:ext uri="{FF2B5EF4-FFF2-40B4-BE49-F238E27FC236}">
                      <a16:creationId xmlns:a16="http://schemas.microsoft.com/office/drawing/2014/main" id="{BD893FDC-E78F-53C5-AE3F-82D56B59ED89}"/>
                    </a:ext>
                  </a:extLst>
                </p:cNvPr>
                <p:cNvGrpSpPr/>
                <p:nvPr/>
              </p:nvGrpSpPr>
              <p:grpSpPr>
                <a:xfrm>
                  <a:off x="6826917" y="5596058"/>
                  <a:ext cx="934850" cy="369362"/>
                  <a:chOff x="6826917" y="5596058"/>
                  <a:chExt cx="934850" cy="369362"/>
                </a:xfrm>
              </p:grpSpPr>
              <p:cxnSp>
                <p:nvCxnSpPr>
                  <p:cNvPr id="34" name="Rak koppling 33">
                    <a:extLst>
                      <a:ext uri="{FF2B5EF4-FFF2-40B4-BE49-F238E27FC236}">
                        <a16:creationId xmlns:a16="http://schemas.microsoft.com/office/drawing/2014/main" id="{4420ACAB-67E7-1D7B-D25B-41509A6420C8}"/>
                      </a:ext>
                    </a:extLst>
                  </p:cNvPr>
                  <p:cNvCxnSpPr>
                    <a:cxnSpLocks/>
                  </p:cNvCxnSpPr>
                  <p:nvPr/>
                </p:nvCxnSpPr>
                <p:spPr>
                  <a:xfrm>
                    <a:off x="6826917" y="5596058"/>
                    <a:ext cx="934850"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45" name="Ellips 44">
                    <a:extLst>
                      <a:ext uri="{FF2B5EF4-FFF2-40B4-BE49-F238E27FC236}">
                        <a16:creationId xmlns:a16="http://schemas.microsoft.com/office/drawing/2014/main" id="{180D2E8A-EB74-F22D-70C9-3C0730B2170E}"/>
                      </a:ext>
                    </a:extLst>
                  </p:cNvPr>
                  <p:cNvSpPr/>
                  <p:nvPr/>
                </p:nvSpPr>
                <p:spPr>
                  <a:xfrm>
                    <a:off x="7231927" y="5853091"/>
                    <a:ext cx="124827" cy="11232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1025" name="Ellips 1024">
                <a:extLst>
                  <a:ext uri="{FF2B5EF4-FFF2-40B4-BE49-F238E27FC236}">
                    <a16:creationId xmlns:a16="http://schemas.microsoft.com/office/drawing/2014/main" id="{14D631E3-C380-788F-7590-4EBD6F415BF7}"/>
                  </a:ext>
                </a:extLst>
              </p:cNvPr>
              <p:cNvSpPr/>
              <p:nvPr/>
            </p:nvSpPr>
            <p:spPr>
              <a:xfrm>
                <a:off x="6809396" y="4879856"/>
                <a:ext cx="124827" cy="11232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027" name="Ellips 1026">
                <a:extLst>
                  <a:ext uri="{FF2B5EF4-FFF2-40B4-BE49-F238E27FC236}">
                    <a16:creationId xmlns:a16="http://schemas.microsoft.com/office/drawing/2014/main" id="{A3F8C99F-3719-ED69-EFB4-198168D1BDA4}"/>
                  </a:ext>
                </a:extLst>
              </p:cNvPr>
              <p:cNvSpPr/>
              <p:nvPr/>
            </p:nvSpPr>
            <p:spPr>
              <a:xfrm>
                <a:off x="7744246" y="4878215"/>
                <a:ext cx="124827" cy="11232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1030" name="textruta 1029">
            <a:extLst>
              <a:ext uri="{FF2B5EF4-FFF2-40B4-BE49-F238E27FC236}">
                <a16:creationId xmlns:a16="http://schemas.microsoft.com/office/drawing/2014/main" id="{3C823728-D57A-AB80-5389-255188224F27}"/>
              </a:ext>
            </a:extLst>
          </p:cNvPr>
          <p:cNvSpPr txBox="1"/>
          <p:nvPr/>
        </p:nvSpPr>
        <p:spPr>
          <a:xfrm>
            <a:off x="6675085" y="5542730"/>
            <a:ext cx="1468476" cy="623248"/>
          </a:xfrm>
          <a:prstGeom prst="rect">
            <a:avLst/>
          </a:prstGeom>
          <a:noFill/>
        </p:spPr>
        <p:txBody>
          <a:bodyPr wrap="square">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Calibri"/>
                <a:ea typeface="+mn-ea"/>
                <a:cs typeface="+mn-cs"/>
              </a:rPr>
              <a:t>Specifik data</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sv-SE" sz="1600" b="0" i="0" u="none" strike="noStrike" kern="1200" cap="none" spc="0" normalizeH="0" baseline="0" noProof="0" err="1">
                <a:ln>
                  <a:noFill/>
                </a:ln>
                <a:solidFill>
                  <a:prstClr val="black"/>
                </a:solidFill>
                <a:effectLst/>
                <a:uLnTx/>
                <a:uFillTx/>
                <a:latin typeface="Calibri"/>
                <a:ea typeface="+mn-ea"/>
                <a:cs typeface="+mn-cs"/>
              </a:rPr>
              <a:t>EPD:er</a:t>
            </a:r>
            <a:endParaRPr kumimoji="0" lang="sv-SE" sz="1600" b="0" i="0" u="none" strike="noStrike" kern="1200" cap="none" spc="0" normalizeH="0" baseline="0" noProof="0">
              <a:ln>
                <a:noFill/>
              </a:ln>
              <a:solidFill>
                <a:prstClr val="black"/>
              </a:solidFill>
              <a:effectLst/>
              <a:uLnTx/>
              <a:uFillTx/>
              <a:latin typeface="Calibri"/>
              <a:ea typeface="+mn-ea"/>
              <a:cs typeface="+mn-cs"/>
            </a:endParaRPr>
          </a:p>
        </p:txBody>
      </p:sp>
      <p:sp>
        <p:nvSpPr>
          <p:cNvPr id="7" name="Rubrik 7">
            <a:extLst>
              <a:ext uri="{FF2B5EF4-FFF2-40B4-BE49-F238E27FC236}">
                <a16:creationId xmlns:a16="http://schemas.microsoft.com/office/drawing/2014/main" id="{BBF435D8-E12C-EB0E-8B66-D9964C82012A}"/>
              </a:ext>
            </a:extLst>
          </p:cNvPr>
          <p:cNvSpPr txBox="1">
            <a:spLocks/>
          </p:cNvSpPr>
          <p:nvPr/>
        </p:nvSpPr>
        <p:spPr>
          <a:xfrm>
            <a:off x="527382" y="217917"/>
            <a:ext cx="4472636"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Exempel på skillnader – ordlista </a:t>
            </a:r>
          </a:p>
        </p:txBody>
      </p:sp>
      <p:sp>
        <p:nvSpPr>
          <p:cNvPr id="5" name="Pratbubbla: rektangel med rundade hörn 4">
            <a:extLst>
              <a:ext uri="{FF2B5EF4-FFF2-40B4-BE49-F238E27FC236}">
                <a16:creationId xmlns:a16="http://schemas.microsoft.com/office/drawing/2014/main" id="{FC1652DC-7C24-125B-F143-FA19FE3E7BE9}"/>
              </a:ext>
            </a:extLst>
          </p:cNvPr>
          <p:cNvSpPr/>
          <p:nvPr/>
        </p:nvSpPr>
        <p:spPr>
          <a:xfrm>
            <a:off x="5998737" y="233945"/>
            <a:ext cx="5330899" cy="699465"/>
          </a:xfrm>
          <a:prstGeom prst="wedgeRoundRectCallout">
            <a:avLst>
              <a:gd name="adj1" fmla="val -56215"/>
              <a:gd name="adj2" fmla="val 97582"/>
              <a:gd name="adj3" fmla="val 16667"/>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Olika syn på klimatdata och risker vid beräkning</a:t>
            </a:r>
          </a:p>
        </p:txBody>
      </p:sp>
      <p:sp>
        <p:nvSpPr>
          <p:cNvPr id="9" name="textruta 8">
            <a:extLst>
              <a:ext uri="{FF2B5EF4-FFF2-40B4-BE49-F238E27FC236}">
                <a16:creationId xmlns:a16="http://schemas.microsoft.com/office/drawing/2014/main" id="{33E804F7-1779-5022-82BF-042D719C13FF}"/>
              </a:ext>
            </a:extLst>
          </p:cNvPr>
          <p:cNvSpPr txBox="1"/>
          <p:nvPr/>
        </p:nvSpPr>
        <p:spPr>
          <a:xfrm>
            <a:off x="180006" y="5854354"/>
            <a:ext cx="6282185" cy="86177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1" u="none" strike="noStrike" kern="1200" cap="none" spc="0" normalizeH="0" baseline="0" noProof="0">
                <a:ln>
                  <a:noFill/>
                </a:ln>
                <a:solidFill>
                  <a:srgbClr val="434343"/>
                </a:solidFill>
                <a:effectLst/>
                <a:uLnTx/>
                <a:uFillTx/>
                <a:latin typeface="Calibri"/>
                <a:ea typeface="+mn-ea"/>
                <a:cs typeface="+mn-cs"/>
              </a:rPr>
              <a:t>”När en klimatdeklaration ska upprättas får data från Boverkets klimatdatabas eller specifika klimatdata för byggprodukter användas.”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900" b="0" i="1" u="none" strike="noStrike" kern="1200" cap="none" spc="0" normalizeH="0" baseline="0" noProof="0">
              <a:ln>
                <a:noFill/>
              </a:ln>
              <a:solidFill>
                <a:srgbClr val="434343"/>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1" u="none" strike="noStrike" kern="1200" cap="none" spc="0" normalizeH="0" baseline="0" noProof="0">
                <a:ln>
                  <a:noFill/>
                </a:ln>
                <a:solidFill>
                  <a:srgbClr val="434343"/>
                </a:solidFill>
                <a:effectLst/>
                <a:uLnTx/>
                <a:uFillTx/>
                <a:latin typeface="Calibri"/>
                <a:ea typeface="+mn-ea"/>
                <a:cs typeface="+mn-cs"/>
              </a:rPr>
              <a:t>Källa: </a:t>
            </a:r>
            <a:r>
              <a:rPr kumimoji="0" lang="sv-SE" sz="900" b="0" i="1" u="none" strike="noStrike" kern="1200" cap="none" spc="0" normalizeH="0" baseline="0" noProof="0">
                <a:ln>
                  <a:noFill/>
                </a:ln>
                <a:solidFill>
                  <a:srgbClr val="434343"/>
                </a:solidFill>
                <a:effectLst/>
                <a:uLnTx/>
                <a:uFillTx/>
                <a:latin typeface="Calibri"/>
                <a:ea typeface="+mn-ea"/>
                <a:cs typeface="+mn-cs"/>
                <a:hlinkClick r:id="rId5"/>
              </a:rPr>
              <a:t>https://www.boverket.se/sv/klimatdeklaration/klimatdatabas/om-klimatdatabas/</a:t>
            </a:r>
            <a:endParaRPr kumimoji="0" lang="sv-SE" sz="900" b="0" i="1"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2327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DFBCA-15A3-E1F7-35E1-9DDC0C22E26D}"/>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3921825C-22DF-8BD4-CFE3-57D218022757}"/>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62B80EE7-54A9-363A-FE47-809CBB1EDB9C}"/>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Hur – </a:t>
            </a:r>
            <a:r>
              <a:rPr kumimoji="0" lang="sv-SE" sz="3000" b="1" i="0" u="none" strike="noStrike" kern="1200" cap="none" spc="0" normalizeH="0" baseline="0" noProof="0" err="1">
                <a:ln>
                  <a:noFill/>
                </a:ln>
                <a:solidFill>
                  <a:schemeClr val="bg2"/>
                </a:solidFill>
                <a:effectLst/>
                <a:uLnTx/>
                <a:uFillTx/>
                <a:latin typeface="Futura PT" panose="020B0702020204020303" pitchFamily="34" charset="0"/>
                <a:ea typeface="+mj-ea"/>
                <a:cs typeface="+mj-cs"/>
              </a:rPr>
              <a:t>Bidcon</a:t>
            </a:r>
            <a:b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Utförande klimatdata</a:t>
            </a:r>
            <a:endParaRPr lang="en-SE" sz="4000">
              <a:solidFill>
                <a:schemeClr val="bg2"/>
              </a:solidFill>
            </a:endParaRPr>
          </a:p>
        </p:txBody>
      </p:sp>
    </p:spTree>
    <p:extLst>
      <p:ext uri="{BB962C8B-B14F-4D97-AF65-F5344CB8AC3E}">
        <p14:creationId xmlns:p14="http://schemas.microsoft.com/office/powerpoint/2010/main" val="33218370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BC118-BCAD-EE49-6656-73F1B7C05217}"/>
            </a:ext>
          </a:extLst>
        </p:cNvPr>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B74F4453-BD48-7D4C-582F-CF864F0D679F}"/>
              </a:ext>
            </a:extLst>
          </p:cNvPr>
          <p:cNvGraphicFramePr/>
          <p:nvPr>
            <p:extLst>
              <p:ext uri="{D42A27DB-BD31-4B8C-83A1-F6EECF244321}">
                <p14:modId xmlns:p14="http://schemas.microsoft.com/office/powerpoint/2010/main" val="3121646209"/>
              </p:ext>
            </p:extLst>
          </p:nvPr>
        </p:nvGraphicFramePr>
        <p:xfrm>
          <a:off x="2251777" y="1147767"/>
          <a:ext cx="7458509" cy="4968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ubrik 7">
            <a:extLst>
              <a:ext uri="{FF2B5EF4-FFF2-40B4-BE49-F238E27FC236}">
                <a16:creationId xmlns:a16="http://schemas.microsoft.com/office/drawing/2014/main" id="{0091E6A9-F78E-1AE1-F396-956255A7B998}"/>
              </a:ext>
            </a:extLst>
          </p:cNvPr>
          <p:cNvSpPr txBox="1">
            <a:spLocks/>
          </p:cNvSpPr>
          <p:nvPr/>
        </p:nvSpPr>
        <p:spPr>
          <a:xfrm>
            <a:off x="527381" y="217917"/>
            <a:ext cx="10560922"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Tre sätt att hantera Klimatdata – Automatisk inmatning Boverket</a:t>
            </a:r>
          </a:p>
        </p:txBody>
      </p:sp>
    </p:spTree>
    <p:extLst>
      <p:ext uri="{BB962C8B-B14F-4D97-AF65-F5344CB8AC3E}">
        <p14:creationId xmlns:p14="http://schemas.microsoft.com/office/powerpoint/2010/main" val="27580446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EEE61-6CAD-3E85-BC44-E2FF03CC85D7}"/>
            </a:ext>
          </a:extLst>
        </p:cNvPr>
        <p:cNvGrpSpPr/>
        <p:nvPr/>
      </p:nvGrpSpPr>
      <p:grpSpPr>
        <a:xfrm>
          <a:off x="0" y="0"/>
          <a:ext cx="0" cy="0"/>
          <a:chOff x="0" y="0"/>
          <a:chExt cx="0" cy="0"/>
        </a:xfrm>
      </p:grpSpPr>
      <p:sp>
        <p:nvSpPr>
          <p:cNvPr id="17" name="textruta 16">
            <a:extLst>
              <a:ext uri="{FF2B5EF4-FFF2-40B4-BE49-F238E27FC236}">
                <a16:creationId xmlns:a16="http://schemas.microsoft.com/office/drawing/2014/main" id="{687D8BD8-85ED-EF70-4980-DCD44FEEB809}"/>
              </a:ext>
            </a:extLst>
          </p:cNvPr>
          <p:cNvSpPr txBox="1"/>
          <p:nvPr/>
        </p:nvSpPr>
        <p:spPr>
          <a:xfrm>
            <a:off x="5431840" y="4531522"/>
            <a:ext cx="5477784" cy="584775"/>
          </a:xfrm>
          <a:prstGeom prst="rect">
            <a:avLst/>
          </a:prstGeom>
          <a:noFill/>
        </p:spPr>
        <p:txBody>
          <a:bodyPr wrap="square" rtlCol="0">
            <a:spAutoFit/>
          </a:bodyPr>
          <a:lstStyle/>
          <a:p>
            <a:r>
              <a:rPr lang="sv-SE" sz="1600"/>
              <a:t>6. Boverket kräver för närvarande inte en procentuell förbättring eller att specifika gränsvärden underskrids. </a:t>
            </a:r>
          </a:p>
        </p:txBody>
      </p:sp>
      <p:sp>
        <p:nvSpPr>
          <p:cNvPr id="6" name="textruta 5">
            <a:extLst>
              <a:ext uri="{FF2B5EF4-FFF2-40B4-BE49-F238E27FC236}">
                <a16:creationId xmlns:a16="http://schemas.microsoft.com/office/drawing/2014/main" id="{DBAF0B03-0CB3-33A5-12D0-CA6EF47B9C8F}"/>
              </a:ext>
            </a:extLst>
          </p:cNvPr>
          <p:cNvSpPr txBox="1"/>
          <p:nvPr/>
        </p:nvSpPr>
        <p:spPr>
          <a:xfrm>
            <a:off x="5431841" y="1078726"/>
            <a:ext cx="4750025" cy="338554"/>
          </a:xfrm>
          <a:prstGeom prst="rect">
            <a:avLst/>
          </a:prstGeom>
          <a:noFill/>
        </p:spPr>
        <p:txBody>
          <a:bodyPr wrap="square" rtlCol="0">
            <a:spAutoFit/>
          </a:bodyPr>
          <a:lstStyle/>
          <a:p>
            <a:r>
              <a:rPr lang="sv-SE" sz="1600"/>
              <a:t>1. Vid uppstart av ett projekt, välj Kalkyl </a:t>
            </a:r>
          </a:p>
        </p:txBody>
      </p:sp>
      <p:sp>
        <p:nvSpPr>
          <p:cNvPr id="24" name="textruta 23">
            <a:extLst>
              <a:ext uri="{FF2B5EF4-FFF2-40B4-BE49-F238E27FC236}">
                <a16:creationId xmlns:a16="http://schemas.microsoft.com/office/drawing/2014/main" id="{D2B2DF19-44DA-8E8A-5441-DB3238FA2EF1}"/>
              </a:ext>
            </a:extLst>
          </p:cNvPr>
          <p:cNvSpPr txBox="1"/>
          <p:nvPr/>
        </p:nvSpPr>
        <p:spPr>
          <a:xfrm>
            <a:off x="5479755" y="1578355"/>
            <a:ext cx="4750025" cy="338554"/>
          </a:xfrm>
          <a:prstGeom prst="rect">
            <a:avLst/>
          </a:prstGeom>
          <a:noFill/>
        </p:spPr>
        <p:txBody>
          <a:bodyPr wrap="square" rtlCol="0">
            <a:spAutoFit/>
          </a:bodyPr>
          <a:lstStyle/>
          <a:p>
            <a:r>
              <a:rPr lang="sv-SE" sz="1600"/>
              <a:t>2. Fyll i nödvändigt projekt information</a:t>
            </a:r>
          </a:p>
        </p:txBody>
      </p:sp>
      <p:sp>
        <p:nvSpPr>
          <p:cNvPr id="38" name="textruta 37">
            <a:extLst>
              <a:ext uri="{FF2B5EF4-FFF2-40B4-BE49-F238E27FC236}">
                <a16:creationId xmlns:a16="http://schemas.microsoft.com/office/drawing/2014/main" id="{4E257075-B0C3-726C-7667-0D6C36F210E3}"/>
              </a:ext>
            </a:extLst>
          </p:cNvPr>
          <p:cNvSpPr txBox="1"/>
          <p:nvPr/>
        </p:nvSpPr>
        <p:spPr>
          <a:xfrm>
            <a:off x="5479754" y="2115865"/>
            <a:ext cx="4750025" cy="338554"/>
          </a:xfrm>
          <a:prstGeom prst="rect">
            <a:avLst/>
          </a:prstGeom>
          <a:noFill/>
        </p:spPr>
        <p:txBody>
          <a:bodyPr wrap="square" rtlCol="0">
            <a:spAutoFit/>
          </a:bodyPr>
          <a:lstStyle/>
          <a:p>
            <a:r>
              <a:rPr lang="sv-SE" sz="1600"/>
              <a:t>3. Välj en lämplig tidslista</a:t>
            </a:r>
          </a:p>
        </p:txBody>
      </p:sp>
      <p:sp>
        <p:nvSpPr>
          <p:cNvPr id="41" name="textruta 40">
            <a:extLst>
              <a:ext uri="{FF2B5EF4-FFF2-40B4-BE49-F238E27FC236}">
                <a16:creationId xmlns:a16="http://schemas.microsoft.com/office/drawing/2014/main" id="{78251E11-FE4B-928B-F6ED-EC9AFDBDF82D}"/>
              </a:ext>
            </a:extLst>
          </p:cNvPr>
          <p:cNvSpPr txBox="1"/>
          <p:nvPr/>
        </p:nvSpPr>
        <p:spPr>
          <a:xfrm>
            <a:off x="5418756" y="2952218"/>
            <a:ext cx="4750025" cy="584775"/>
          </a:xfrm>
          <a:prstGeom prst="rect">
            <a:avLst/>
          </a:prstGeom>
          <a:noFill/>
        </p:spPr>
        <p:txBody>
          <a:bodyPr wrap="square" rtlCol="0">
            <a:spAutoFit/>
          </a:bodyPr>
          <a:lstStyle/>
          <a:p>
            <a:r>
              <a:rPr lang="sv-SE" sz="1600"/>
              <a:t>4. Infoga Optimeras pris- och </a:t>
            </a:r>
            <a:r>
              <a:rPr lang="sv-SE" sz="1600" err="1"/>
              <a:t>rabbattslista</a:t>
            </a:r>
            <a:r>
              <a:rPr lang="sv-SE" sz="1600"/>
              <a:t> </a:t>
            </a:r>
          </a:p>
          <a:p>
            <a:r>
              <a:rPr lang="sv-SE" sz="1600"/>
              <a:t>(alternativt Beijer) </a:t>
            </a:r>
          </a:p>
        </p:txBody>
      </p:sp>
      <p:sp>
        <p:nvSpPr>
          <p:cNvPr id="46" name="textruta 45">
            <a:extLst>
              <a:ext uri="{FF2B5EF4-FFF2-40B4-BE49-F238E27FC236}">
                <a16:creationId xmlns:a16="http://schemas.microsoft.com/office/drawing/2014/main" id="{A873FD74-5784-A3AB-49C8-346C7C10AACF}"/>
              </a:ext>
            </a:extLst>
          </p:cNvPr>
          <p:cNvSpPr txBox="1"/>
          <p:nvPr/>
        </p:nvSpPr>
        <p:spPr>
          <a:xfrm>
            <a:off x="5431841" y="3944478"/>
            <a:ext cx="4750025" cy="338554"/>
          </a:xfrm>
          <a:prstGeom prst="rect">
            <a:avLst/>
          </a:prstGeom>
          <a:noFill/>
          <a:ln w="19050">
            <a:solidFill>
              <a:srgbClr val="0070C0"/>
            </a:solidFill>
          </a:ln>
        </p:spPr>
        <p:txBody>
          <a:bodyPr wrap="square" rtlCol="0">
            <a:spAutoFit/>
          </a:bodyPr>
          <a:lstStyle/>
          <a:p>
            <a:r>
              <a:rPr lang="sv-SE" sz="1600"/>
              <a:t>5. Välj boverkets </a:t>
            </a:r>
            <a:r>
              <a:rPr lang="sv-SE" sz="1600" b="1">
                <a:solidFill>
                  <a:srgbClr val="00B0F0"/>
                </a:solidFill>
              </a:rPr>
              <a:t>Konservativa</a:t>
            </a:r>
            <a:r>
              <a:rPr lang="sv-SE" sz="1600"/>
              <a:t>  som källa för klimatdata</a:t>
            </a:r>
          </a:p>
        </p:txBody>
      </p:sp>
      <p:sp>
        <p:nvSpPr>
          <p:cNvPr id="5" name="textruta 4">
            <a:extLst>
              <a:ext uri="{FF2B5EF4-FFF2-40B4-BE49-F238E27FC236}">
                <a16:creationId xmlns:a16="http://schemas.microsoft.com/office/drawing/2014/main" id="{77F7A5F5-06E1-F265-286A-999E55ADE542}"/>
              </a:ext>
            </a:extLst>
          </p:cNvPr>
          <p:cNvSpPr txBox="1"/>
          <p:nvPr/>
        </p:nvSpPr>
        <p:spPr>
          <a:xfrm>
            <a:off x="5431840" y="5134932"/>
            <a:ext cx="5871611" cy="584775"/>
          </a:xfrm>
          <a:prstGeom prst="rect">
            <a:avLst/>
          </a:prstGeom>
          <a:noFill/>
        </p:spPr>
        <p:txBody>
          <a:bodyPr wrap="square" rtlCol="0">
            <a:spAutoFit/>
          </a:bodyPr>
          <a:lstStyle/>
          <a:p>
            <a:r>
              <a:rPr lang="sv-SE" sz="1600"/>
              <a:t>7. Redovisa tydligt att klimatberäkning bygger på </a:t>
            </a:r>
            <a:r>
              <a:rPr lang="sv-SE" sz="1600" b="1">
                <a:solidFill>
                  <a:srgbClr val="00B0F0"/>
                </a:solidFill>
              </a:rPr>
              <a:t>konservativa</a:t>
            </a:r>
            <a:r>
              <a:rPr lang="sv-SE" sz="1600"/>
              <a:t> värden. </a:t>
            </a:r>
            <a:endParaRPr lang="sv-SE" sz="1600">
              <a:highlight>
                <a:srgbClr val="FFFF00"/>
              </a:highlight>
            </a:endParaRPr>
          </a:p>
        </p:txBody>
      </p:sp>
      <p:grpSp>
        <p:nvGrpSpPr>
          <p:cNvPr id="43" name="Grupp 42">
            <a:extLst>
              <a:ext uri="{FF2B5EF4-FFF2-40B4-BE49-F238E27FC236}">
                <a16:creationId xmlns:a16="http://schemas.microsoft.com/office/drawing/2014/main" id="{D2E6BFB2-1578-C919-EC7E-9A8CF1DB1285}"/>
              </a:ext>
            </a:extLst>
          </p:cNvPr>
          <p:cNvGrpSpPr/>
          <p:nvPr/>
        </p:nvGrpSpPr>
        <p:grpSpPr>
          <a:xfrm>
            <a:off x="8252847" y="1164132"/>
            <a:ext cx="3518096" cy="2443332"/>
            <a:chOff x="8310598" y="533890"/>
            <a:chExt cx="3518096" cy="2443332"/>
          </a:xfrm>
        </p:grpSpPr>
        <p:grpSp>
          <p:nvGrpSpPr>
            <p:cNvPr id="13" name="Grupp 12">
              <a:extLst>
                <a:ext uri="{FF2B5EF4-FFF2-40B4-BE49-F238E27FC236}">
                  <a16:creationId xmlns:a16="http://schemas.microsoft.com/office/drawing/2014/main" id="{8D671541-5C8D-FA15-9072-C2992A76D718}"/>
                </a:ext>
              </a:extLst>
            </p:cNvPr>
            <p:cNvGrpSpPr/>
            <p:nvPr/>
          </p:nvGrpSpPr>
          <p:grpSpPr>
            <a:xfrm>
              <a:off x="8310598" y="533890"/>
              <a:ext cx="3518096" cy="2443332"/>
              <a:chOff x="8317733" y="1037031"/>
              <a:chExt cx="3518096" cy="2443332"/>
            </a:xfrm>
          </p:grpSpPr>
          <p:grpSp>
            <p:nvGrpSpPr>
              <p:cNvPr id="84" name="Grupp 83">
                <a:extLst>
                  <a:ext uri="{FF2B5EF4-FFF2-40B4-BE49-F238E27FC236}">
                    <a16:creationId xmlns:a16="http://schemas.microsoft.com/office/drawing/2014/main" id="{C5DE0037-3605-17DD-A0B0-1E7D2F29343A}"/>
                  </a:ext>
                </a:extLst>
              </p:cNvPr>
              <p:cNvGrpSpPr/>
              <p:nvPr/>
            </p:nvGrpSpPr>
            <p:grpSpPr>
              <a:xfrm>
                <a:off x="9637160" y="1037031"/>
                <a:ext cx="2198669" cy="2443332"/>
                <a:chOff x="9719353" y="1043696"/>
                <a:chExt cx="2198669" cy="2443332"/>
              </a:xfrm>
            </p:grpSpPr>
            <p:pic>
              <p:nvPicPr>
                <p:cNvPr id="19" name="Bildobjekt 18">
                  <a:extLst>
                    <a:ext uri="{FF2B5EF4-FFF2-40B4-BE49-F238E27FC236}">
                      <a16:creationId xmlns:a16="http://schemas.microsoft.com/office/drawing/2014/main" id="{99C8C9F9-80AB-9766-D114-EBD51D7EE198}"/>
                    </a:ext>
                  </a:extLst>
                </p:cNvPr>
                <p:cNvPicPr>
                  <a:picLocks noChangeAspect="1"/>
                </p:cNvPicPr>
                <p:nvPr/>
              </p:nvPicPr>
              <p:blipFill>
                <a:blip r:embed="rId3"/>
                <a:stretch>
                  <a:fillRect/>
                </a:stretch>
              </p:blipFill>
              <p:spPr>
                <a:xfrm>
                  <a:off x="9890907" y="1247249"/>
                  <a:ext cx="1925529" cy="2109164"/>
                </a:xfrm>
                <a:prstGeom prst="rect">
                  <a:avLst/>
                </a:prstGeom>
              </p:spPr>
            </p:pic>
            <p:sp>
              <p:nvSpPr>
                <p:cNvPr id="82" name="Rektangel 81">
                  <a:extLst>
                    <a:ext uri="{FF2B5EF4-FFF2-40B4-BE49-F238E27FC236}">
                      <a16:creationId xmlns:a16="http://schemas.microsoft.com/office/drawing/2014/main" id="{31586009-FBE0-E0BD-B492-9AE36624A078}"/>
                    </a:ext>
                  </a:extLst>
                </p:cNvPr>
                <p:cNvSpPr/>
                <p:nvPr/>
              </p:nvSpPr>
              <p:spPr>
                <a:xfrm>
                  <a:off x="9719353" y="1043696"/>
                  <a:ext cx="2198669" cy="2443332"/>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cxnSp>
            <p:nvCxnSpPr>
              <p:cNvPr id="3" name="Rak pilkoppling 2">
                <a:extLst>
                  <a:ext uri="{FF2B5EF4-FFF2-40B4-BE49-F238E27FC236}">
                    <a16:creationId xmlns:a16="http://schemas.microsoft.com/office/drawing/2014/main" id="{B025E49C-8682-A5BA-3881-457105069687}"/>
                  </a:ext>
                </a:extLst>
              </p:cNvPr>
              <p:cNvCxnSpPr>
                <a:cxnSpLocks/>
              </p:cNvCxnSpPr>
              <p:nvPr/>
            </p:nvCxnSpPr>
            <p:spPr>
              <a:xfrm>
                <a:off x="8317733" y="2457534"/>
                <a:ext cx="1335015"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cxnSp>
          <p:nvCxnSpPr>
            <p:cNvPr id="29" name="Rak koppling 28">
              <a:extLst>
                <a:ext uri="{FF2B5EF4-FFF2-40B4-BE49-F238E27FC236}">
                  <a16:creationId xmlns:a16="http://schemas.microsoft.com/office/drawing/2014/main" id="{421D8743-EFEC-DD6B-ADE6-5DBBE978846C}"/>
                </a:ext>
              </a:extLst>
            </p:cNvPr>
            <p:cNvCxnSpPr>
              <a:cxnSpLocks/>
            </p:cNvCxnSpPr>
            <p:nvPr/>
          </p:nvCxnSpPr>
          <p:spPr>
            <a:xfrm flipV="1">
              <a:off x="8310598" y="1954393"/>
              <a:ext cx="0" cy="435596"/>
            </a:xfrm>
            <a:prstGeom prst="line">
              <a:avLst/>
            </a:prstGeom>
            <a:ln w="12700"/>
          </p:spPr>
          <p:style>
            <a:lnRef idx="1">
              <a:schemeClr val="accent2"/>
            </a:lnRef>
            <a:fillRef idx="0">
              <a:schemeClr val="accent2"/>
            </a:fillRef>
            <a:effectRef idx="0">
              <a:schemeClr val="accent2"/>
            </a:effectRef>
            <a:fontRef idx="minor">
              <a:schemeClr val="tx1"/>
            </a:fontRef>
          </p:style>
        </p:cxnSp>
      </p:grpSp>
      <p:grpSp>
        <p:nvGrpSpPr>
          <p:cNvPr id="11" name="Grupp 10">
            <a:extLst>
              <a:ext uri="{FF2B5EF4-FFF2-40B4-BE49-F238E27FC236}">
                <a16:creationId xmlns:a16="http://schemas.microsoft.com/office/drawing/2014/main" id="{685E278E-9EEE-CB45-EF44-F818BE2C4AF8}"/>
              </a:ext>
            </a:extLst>
          </p:cNvPr>
          <p:cNvGrpSpPr/>
          <p:nvPr/>
        </p:nvGrpSpPr>
        <p:grpSpPr>
          <a:xfrm>
            <a:off x="491069" y="1078459"/>
            <a:ext cx="4940772" cy="4086208"/>
            <a:chOff x="614985" y="865507"/>
            <a:chExt cx="4736429" cy="3258215"/>
          </a:xfrm>
        </p:grpSpPr>
        <p:grpSp>
          <p:nvGrpSpPr>
            <p:cNvPr id="48" name="Grupp 47">
              <a:extLst>
                <a:ext uri="{FF2B5EF4-FFF2-40B4-BE49-F238E27FC236}">
                  <a16:creationId xmlns:a16="http://schemas.microsoft.com/office/drawing/2014/main" id="{0C83F3A1-A94F-F572-2F91-F1496D89D585}"/>
                </a:ext>
              </a:extLst>
            </p:cNvPr>
            <p:cNvGrpSpPr/>
            <p:nvPr/>
          </p:nvGrpSpPr>
          <p:grpSpPr>
            <a:xfrm>
              <a:off x="614985" y="865507"/>
              <a:ext cx="4736429" cy="3258215"/>
              <a:chOff x="614985" y="865507"/>
              <a:chExt cx="4736429" cy="3258215"/>
            </a:xfrm>
          </p:grpSpPr>
          <p:grpSp>
            <p:nvGrpSpPr>
              <p:cNvPr id="73" name="Grupp 72">
                <a:extLst>
                  <a:ext uri="{FF2B5EF4-FFF2-40B4-BE49-F238E27FC236}">
                    <a16:creationId xmlns:a16="http://schemas.microsoft.com/office/drawing/2014/main" id="{FC6C80B6-E5D5-A6EE-E00C-E2F56B54E1CD}"/>
                  </a:ext>
                </a:extLst>
              </p:cNvPr>
              <p:cNvGrpSpPr/>
              <p:nvPr/>
            </p:nvGrpSpPr>
            <p:grpSpPr>
              <a:xfrm>
                <a:off x="614985" y="865507"/>
                <a:ext cx="4736429" cy="3258215"/>
                <a:chOff x="614985" y="865507"/>
                <a:chExt cx="4736429" cy="3258215"/>
              </a:xfrm>
            </p:grpSpPr>
            <p:pic>
              <p:nvPicPr>
                <p:cNvPr id="16" name="Bildobjekt 15">
                  <a:extLst>
                    <a:ext uri="{FF2B5EF4-FFF2-40B4-BE49-F238E27FC236}">
                      <a16:creationId xmlns:a16="http://schemas.microsoft.com/office/drawing/2014/main" id="{26927B94-BDE1-9817-553F-1FC57AF89569}"/>
                    </a:ext>
                  </a:extLst>
                </p:cNvPr>
                <p:cNvPicPr>
                  <a:picLocks noChangeAspect="1"/>
                </p:cNvPicPr>
                <p:nvPr/>
              </p:nvPicPr>
              <p:blipFill>
                <a:blip r:embed="rId4"/>
                <a:srcRect r="857"/>
                <a:stretch/>
              </p:blipFill>
              <p:spPr>
                <a:xfrm>
                  <a:off x="614985" y="865507"/>
                  <a:ext cx="4196411" cy="3258215"/>
                </a:xfrm>
                <a:prstGeom prst="rect">
                  <a:avLst/>
                </a:prstGeom>
              </p:spPr>
            </p:pic>
            <p:grpSp>
              <p:nvGrpSpPr>
                <p:cNvPr id="50" name="Grupp 49">
                  <a:extLst>
                    <a:ext uri="{FF2B5EF4-FFF2-40B4-BE49-F238E27FC236}">
                      <a16:creationId xmlns:a16="http://schemas.microsoft.com/office/drawing/2014/main" id="{B57F8DE2-AB84-43A4-6418-4900CA1CE2C8}"/>
                    </a:ext>
                  </a:extLst>
                </p:cNvPr>
                <p:cNvGrpSpPr/>
                <p:nvPr/>
              </p:nvGrpSpPr>
              <p:grpSpPr>
                <a:xfrm>
                  <a:off x="1177152" y="964552"/>
                  <a:ext cx="4174262" cy="121294"/>
                  <a:chOff x="1313606" y="910199"/>
                  <a:chExt cx="5837962" cy="165337"/>
                </a:xfrm>
              </p:grpSpPr>
              <p:sp>
                <p:nvSpPr>
                  <p:cNvPr id="2" name="Rektangel 1">
                    <a:extLst>
                      <a:ext uri="{FF2B5EF4-FFF2-40B4-BE49-F238E27FC236}">
                        <a16:creationId xmlns:a16="http://schemas.microsoft.com/office/drawing/2014/main" id="{6E0CEA6C-8409-3154-CF1A-E7BE479E8062}"/>
                      </a:ext>
                    </a:extLst>
                  </p:cNvPr>
                  <p:cNvSpPr/>
                  <p:nvPr/>
                </p:nvSpPr>
                <p:spPr>
                  <a:xfrm>
                    <a:off x="1313606" y="910199"/>
                    <a:ext cx="361507" cy="165337"/>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 name="Rak pilkoppling 3">
                    <a:extLst>
                      <a:ext uri="{FF2B5EF4-FFF2-40B4-BE49-F238E27FC236}">
                        <a16:creationId xmlns:a16="http://schemas.microsoft.com/office/drawing/2014/main" id="{90AB75A0-781A-5249-765E-FA67ED096A86}"/>
                      </a:ext>
                    </a:extLst>
                  </p:cNvPr>
                  <p:cNvCxnSpPr>
                    <a:cxnSpLocks/>
                  </p:cNvCxnSpPr>
                  <p:nvPr/>
                </p:nvCxnSpPr>
                <p:spPr>
                  <a:xfrm>
                    <a:off x="1675113" y="992867"/>
                    <a:ext cx="5476455"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nvGrpSpPr>
                <p:cNvPr id="72" name="Grupp 71">
                  <a:extLst>
                    <a:ext uri="{FF2B5EF4-FFF2-40B4-BE49-F238E27FC236}">
                      <a16:creationId xmlns:a16="http://schemas.microsoft.com/office/drawing/2014/main" id="{1F0D76B3-2374-B0C9-E59B-428287A0EAEC}"/>
                    </a:ext>
                  </a:extLst>
                </p:cNvPr>
                <p:cNvGrpSpPr/>
                <p:nvPr/>
              </p:nvGrpSpPr>
              <p:grpSpPr>
                <a:xfrm>
                  <a:off x="1603385" y="1411671"/>
                  <a:ext cx="3748029" cy="1906799"/>
                  <a:chOff x="1603385" y="1411671"/>
                  <a:chExt cx="3748029" cy="1906799"/>
                </a:xfrm>
              </p:grpSpPr>
              <p:sp>
                <p:nvSpPr>
                  <p:cNvPr id="9" name="Rektangel 8">
                    <a:extLst>
                      <a:ext uri="{FF2B5EF4-FFF2-40B4-BE49-F238E27FC236}">
                        <a16:creationId xmlns:a16="http://schemas.microsoft.com/office/drawing/2014/main" id="{67F613E1-A8F6-A0CF-F244-7D8D2AEA4447}"/>
                      </a:ext>
                    </a:extLst>
                  </p:cNvPr>
                  <p:cNvSpPr/>
                  <p:nvPr/>
                </p:nvSpPr>
                <p:spPr>
                  <a:xfrm>
                    <a:off x="1603385" y="1638461"/>
                    <a:ext cx="1377061" cy="1680009"/>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35" name="Grupp 34">
                    <a:extLst>
                      <a:ext uri="{FF2B5EF4-FFF2-40B4-BE49-F238E27FC236}">
                        <a16:creationId xmlns:a16="http://schemas.microsoft.com/office/drawing/2014/main" id="{8D384A05-C431-F54A-0ABE-4D28852FEAF9}"/>
                      </a:ext>
                    </a:extLst>
                  </p:cNvPr>
                  <p:cNvGrpSpPr/>
                  <p:nvPr/>
                </p:nvGrpSpPr>
                <p:grpSpPr>
                  <a:xfrm>
                    <a:off x="2291916" y="1411671"/>
                    <a:ext cx="3059498" cy="440063"/>
                    <a:chOff x="2872672" y="1369698"/>
                    <a:chExt cx="4278897" cy="881740"/>
                  </a:xfrm>
                </p:grpSpPr>
                <p:cxnSp>
                  <p:nvCxnSpPr>
                    <p:cNvPr id="30" name="Rak koppling 29">
                      <a:extLst>
                        <a:ext uri="{FF2B5EF4-FFF2-40B4-BE49-F238E27FC236}">
                          <a16:creationId xmlns:a16="http://schemas.microsoft.com/office/drawing/2014/main" id="{E542C2ED-F115-5049-B5CB-80872FDFF0C1}"/>
                        </a:ext>
                      </a:extLst>
                    </p:cNvPr>
                    <p:cNvCxnSpPr>
                      <a:cxnSpLocks/>
                    </p:cNvCxnSpPr>
                    <p:nvPr/>
                  </p:nvCxnSpPr>
                  <p:spPr>
                    <a:xfrm flipV="1">
                      <a:off x="2872672" y="1369698"/>
                      <a:ext cx="0" cy="469143"/>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2" name="Rak pilkoppling 31">
                      <a:extLst>
                        <a:ext uri="{FF2B5EF4-FFF2-40B4-BE49-F238E27FC236}">
                          <a16:creationId xmlns:a16="http://schemas.microsoft.com/office/drawing/2014/main" id="{ADA90BDF-0FC7-D66D-9C07-C398236FEDEF}"/>
                        </a:ext>
                      </a:extLst>
                    </p:cNvPr>
                    <p:cNvCxnSpPr>
                      <a:cxnSpLocks/>
                    </p:cNvCxnSpPr>
                    <p:nvPr/>
                  </p:nvCxnSpPr>
                  <p:spPr>
                    <a:xfrm>
                      <a:off x="4562443" y="2251438"/>
                      <a:ext cx="2589126"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grpSp>
              <p:nvGrpSpPr>
                <p:cNvPr id="47" name="Grupp 46">
                  <a:extLst>
                    <a:ext uri="{FF2B5EF4-FFF2-40B4-BE49-F238E27FC236}">
                      <a16:creationId xmlns:a16="http://schemas.microsoft.com/office/drawing/2014/main" id="{8BF769CF-1689-C1BD-DAAC-691860F9A355}"/>
                    </a:ext>
                  </a:extLst>
                </p:cNvPr>
                <p:cNvGrpSpPr/>
                <p:nvPr/>
              </p:nvGrpSpPr>
              <p:grpSpPr>
                <a:xfrm>
                  <a:off x="3035231" y="2422633"/>
                  <a:ext cx="2303137" cy="106880"/>
                  <a:chOff x="3912246" y="2897718"/>
                  <a:chExt cx="3221079" cy="145689"/>
                </a:xfrm>
              </p:grpSpPr>
              <p:sp>
                <p:nvSpPr>
                  <p:cNvPr id="39" name="Rektangel 38">
                    <a:extLst>
                      <a:ext uri="{FF2B5EF4-FFF2-40B4-BE49-F238E27FC236}">
                        <a16:creationId xmlns:a16="http://schemas.microsoft.com/office/drawing/2014/main" id="{87307A6E-77A5-505F-4CE2-9ADD87998D12}"/>
                      </a:ext>
                    </a:extLst>
                  </p:cNvPr>
                  <p:cNvSpPr/>
                  <p:nvPr/>
                </p:nvSpPr>
                <p:spPr>
                  <a:xfrm>
                    <a:off x="3912246" y="2897718"/>
                    <a:ext cx="656828" cy="145689"/>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0" name="Rak pilkoppling 39">
                    <a:extLst>
                      <a:ext uri="{FF2B5EF4-FFF2-40B4-BE49-F238E27FC236}">
                        <a16:creationId xmlns:a16="http://schemas.microsoft.com/office/drawing/2014/main" id="{FC9D6141-FE57-E3B7-2BFE-EFAA95B5D7BF}"/>
                      </a:ext>
                    </a:extLst>
                  </p:cNvPr>
                  <p:cNvCxnSpPr>
                    <a:cxnSpLocks/>
                    <a:stCxn id="39" idx="3"/>
                  </p:cNvCxnSpPr>
                  <p:nvPr/>
                </p:nvCxnSpPr>
                <p:spPr>
                  <a:xfrm>
                    <a:off x="4569073" y="2970562"/>
                    <a:ext cx="2564252" cy="1"/>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nvGrpSpPr>
                <p:cNvPr id="49" name="Grupp 48">
                  <a:extLst>
                    <a:ext uri="{FF2B5EF4-FFF2-40B4-BE49-F238E27FC236}">
                      <a16:creationId xmlns:a16="http://schemas.microsoft.com/office/drawing/2014/main" id="{A8EFA0AA-8985-CADB-8BD0-FE933D03CC56}"/>
                    </a:ext>
                  </a:extLst>
                </p:cNvPr>
                <p:cNvGrpSpPr/>
                <p:nvPr/>
              </p:nvGrpSpPr>
              <p:grpSpPr>
                <a:xfrm>
                  <a:off x="3025754" y="3305558"/>
                  <a:ext cx="2181587" cy="288374"/>
                  <a:chOff x="3898987" y="4101211"/>
                  <a:chExt cx="3051082" cy="393082"/>
                </a:xfrm>
              </p:grpSpPr>
              <p:sp>
                <p:nvSpPr>
                  <p:cNvPr id="44" name="Rektangel 43">
                    <a:extLst>
                      <a:ext uri="{FF2B5EF4-FFF2-40B4-BE49-F238E27FC236}">
                        <a16:creationId xmlns:a16="http://schemas.microsoft.com/office/drawing/2014/main" id="{A810585D-6E58-DAF7-309A-86A551176F39}"/>
                      </a:ext>
                    </a:extLst>
                  </p:cNvPr>
                  <p:cNvSpPr/>
                  <p:nvPr/>
                </p:nvSpPr>
                <p:spPr>
                  <a:xfrm>
                    <a:off x="3898987" y="4348604"/>
                    <a:ext cx="656828" cy="145689"/>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5" name="Rak pilkoppling 44">
                    <a:extLst>
                      <a:ext uri="{FF2B5EF4-FFF2-40B4-BE49-F238E27FC236}">
                        <a16:creationId xmlns:a16="http://schemas.microsoft.com/office/drawing/2014/main" id="{6BFDC74C-9396-6DFC-C8ED-75042C23956E}"/>
                      </a:ext>
                    </a:extLst>
                  </p:cNvPr>
                  <p:cNvCxnSpPr>
                    <a:cxnSpLocks/>
                  </p:cNvCxnSpPr>
                  <p:nvPr/>
                </p:nvCxnSpPr>
                <p:spPr>
                  <a:xfrm>
                    <a:off x="4209157" y="4101211"/>
                    <a:ext cx="2740912" cy="15741"/>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nvGrpSpPr>
                <p:cNvPr id="71" name="Grupp 70">
                  <a:extLst>
                    <a:ext uri="{FF2B5EF4-FFF2-40B4-BE49-F238E27FC236}">
                      <a16:creationId xmlns:a16="http://schemas.microsoft.com/office/drawing/2014/main" id="{91BF2280-0C97-7A09-FE26-888B803D5FEB}"/>
                    </a:ext>
                  </a:extLst>
                </p:cNvPr>
                <p:cNvGrpSpPr/>
                <p:nvPr/>
              </p:nvGrpSpPr>
              <p:grpSpPr>
                <a:xfrm>
                  <a:off x="2297377" y="1427641"/>
                  <a:ext cx="3040990" cy="424096"/>
                  <a:chOff x="2297377" y="1427641"/>
                  <a:chExt cx="3040990" cy="424096"/>
                </a:xfrm>
              </p:grpSpPr>
              <p:sp>
                <p:nvSpPr>
                  <p:cNvPr id="25" name="Rektangel 24">
                    <a:extLst>
                      <a:ext uri="{FF2B5EF4-FFF2-40B4-BE49-F238E27FC236}">
                        <a16:creationId xmlns:a16="http://schemas.microsoft.com/office/drawing/2014/main" id="{0CC5884A-14CA-1A62-24A4-51BD4EA6A1D1}"/>
                      </a:ext>
                    </a:extLst>
                  </p:cNvPr>
                  <p:cNvSpPr/>
                  <p:nvPr/>
                </p:nvSpPr>
                <p:spPr>
                  <a:xfrm>
                    <a:off x="3025752" y="1705447"/>
                    <a:ext cx="244302" cy="100218"/>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6" name="Rak pilkoppling 35">
                    <a:extLst>
                      <a:ext uri="{FF2B5EF4-FFF2-40B4-BE49-F238E27FC236}">
                        <a16:creationId xmlns:a16="http://schemas.microsoft.com/office/drawing/2014/main" id="{B54014A9-5A3E-DF65-A587-5BDE62DD741F}"/>
                      </a:ext>
                    </a:extLst>
                  </p:cNvPr>
                  <p:cNvCxnSpPr>
                    <a:cxnSpLocks/>
                  </p:cNvCxnSpPr>
                  <p:nvPr/>
                </p:nvCxnSpPr>
                <p:spPr>
                  <a:xfrm>
                    <a:off x="2297377" y="1427641"/>
                    <a:ext cx="3040990" cy="18827"/>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66" name="Rak koppling 65">
                    <a:extLst>
                      <a:ext uri="{FF2B5EF4-FFF2-40B4-BE49-F238E27FC236}">
                        <a16:creationId xmlns:a16="http://schemas.microsoft.com/office/drawing/2014/main" id="{9D4A63EB-A88A-E76D-2E46-A12D258D9679}"/>
                      </a:ext>
                    </a:extLst>
                  </p:cNvPr>
                  <p:cNvCxnSpPr>
                    <a:cxnSpLocks/>
                  </p:cNvCxnSpPr>
                  <p:nvPr/>
                </p:nvCxnSpPr>
                <p:spPr>
                  <a:xfrm>
                    <a:off x="3270054" y="1769084"/>
                    <a:ext cx="231884"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67" name="Rak koppling 66">
                    <a:extLst>
                      <a:ext uri="{FF2B5EF4-FFF2-40B4-BE49-F238E27FC236}">
                        <a16:creationId xmlns:a16="http://schemas.microsoft.com/office/drawing/2014/main" id="{EEF32FA4-44AD-E0A9-25FC-F046AC0C8905}"/>
                      </a:ext>
                    </a:extLst>
                  </p:cNvPr>
                  <p:cNvCxnSpPr>
                    <a:cxnSpLocks/>
                  </p:cNvCxnSpPr>
                  <p:nvPr/>
                </p:nvCxnSpPr>
                <p:spPr>
                  <a:xfrm>
                    <a:off x="3501939" y="1765958"/>
                    <a:ext cx="0" cy="85779"/>
                  </a:xfrm>
                  <a:prstGeom prst="line">
                    <a:avLst/>
                  </a:prstGeom>
                  <a:ln w="12700"/>
                </p:spPr>
                <p:style>
                  <a:lnRef idx="1">
                    <a:schemeClr val="accent2"/>
                  </a:lnRef>
                  <a:fillRef idx="0">
                    <a:schemeClr val="accent2"/>
                  </a:fillRef>
                  <a:effectRef idx="0">
                    <a:schemeClr val="accent2"/>
                  </a:effectRef>
                  <a:fontRef idx="minor">
                    <a:schemeClr val="tx1"/>
                  </a:fontRef>
                </p:style>
              </p:cxnSp>
            </p:grpSp>
          </p:grpSp>
          <p:cxnSp>
            <p:nvCxnSpPr>
              <p:cNvPr id="14" name="Rak koppling 13">
                <a:extLst>
                  <a:ext uri="{FF2B5EF4-FFF2-40B4-BE49-F238E27FC236}">
                    <a16:creationId xmlns:a16="http://schemas.microsoft.com/office/drawing/2014/main" id="{68A0F17B-FA24-6569-4438-2C07C2B07FE1}"/>
                  </a:ext>
                </a:extLst>
              </p:cNvPr>
              <p:cNvCxnSpPr>
                <a:cxnSpLocks/>
              </p:cNvCxnSpPr>
              <p:nvPr/>
            </p:nvCxnSpPr>
            <p:spPr>
              <a:xfrm flipV="1">
                <a:off x="3247531" y="3302196"/>
                <a:ext cx="0" cy="184855"/>
              </a:xfrm>
              <a:prstGeom prst="line">
                <a:avLst/>
              </a:prstGeom>
              <a:ln w="12700"/>
            </p:spPr>
            <p:style>
              <a:lnRef idx="1">
                <a:schemeClr val="accent2"/>
              </a:lnRef>
              <a:fillRef idx="0">
                <a:schemeClr val="accent2"/>
              </a:fillRef>
              <a:effectRef idx="0">
                <a:schemeClr val="accent2"/>
              </a:effectRef>
              <a:fontRef idx="minor">
                <a:schemeClr val="tx1"/>
              </a:fontRef>
            </p:style>
          </p:cxnSp>
        </p:grpSp>
        <p:sp>
          <p:nvSpPr>
            <p:cNvPr id="10" name="Rektangel 9">
              <a:extLst>
                <a:ext uri="{FF2B5EF4-FFF2-40B4-BE49-F238E27FC236}">
                  <a16:creationId xmlns:a16="http://schemas.microsoft.com/office/drawing/2014/main" id="{05EAC746-9286-33BB-5857-1B64F91D2008}"/>
                </a:ext>
              </a:extLst>
            </p:cNvPr>
            <p:cNvSpPr/>
            <p:nvPr/>
          </p:nvSpPr>
          <p:spPr>
            <a:xfrm>
              <a:off x="3706346" y="3503421"/>
              <a:ext cx="681503" cy="767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400">
                  <a:solidFill>
                    <a:schemeClr val="tx1"/>
                  </a:solidFill>
                </a:rPr>
                <a:t>Boverket Konservativ</a:t>
              </a:r>
            </a:p>
          </p:txBody>
        </p:sp>
      </p:grpSp>
      <p:sp>
        <p:nvSpPr>
          <p:cNvPr id="12" name="Rubrik 7">
            <a:extLst>
              <a:ext uri="{FF2B5EF4-FFF2-40B4-BE49-F238E27FC236}">
                <a16:creationId xmlns:a16="http://schemas.microsoft.com/office/drawing/2014/main" id="{2F76BFC9-78A3-777E-7958-16BBE7038F46}"/>
              </a:ext>
            </a:extLst>
          </p:cNvPr>
          <p:cNvSpPr txBox="1">
            <a:spLocks/>
          </p:cNvSpPr>
          <p:nvPr/>
        </p:nvSpPr>
        <p:spPr>
          <a:xfrm>
            <a:off x="527381" y="217917"/>
            <a:ext cx="10560922"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Klimatdata lagkrav, alternativ 1: Boverket - konservativ</a:t>
            </a:r>
          </a:p>
        </p:txBody>
      </p:sp>
      <p:cxnSp>
        <p:nvCxnSpPr>
          <p:cNvPr id="8" name="Rak pilkoppling 7">
            <a:extLst>
              <a:ext uri="{FF2B5EF4-FFF2-40B4-BE49-F238E27FC236}">
                <a16:creationId xmlns:a16="http://schemas.microsoft.com/office/drawing/2014/main" id="{641AEC76-9886-0B72-B32F-9B0432ACAEC5}"/>
              </a:ext>
            </a:extLst>
          </p:cNvPr>
          <p:cNvCxnSpPr>
            <a:cxnSpLocks/>
          </p:cNvCxnSpPr>
          <p:nvPr/>
        </p:nvCxnSpPr>
        <p:spPr>
          <a:xfrm>
            <a:off x="5006036" y="5338813"/>
            <a:ext cx="0" cy="627116"/>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15" name="Rak koppling 14">
            <a:extLst>
              <a:ext uri="{FF2B5EF4-FFF2-40B4-BE49-F238E27FC236}">
                <a16:creationId xmlns:a16="http://schemas.microsoft.com/office/drawing/2014/main" id="{17DE2AB1-994D-3969-525E-639587E9DDD3}"/>
              </a:ext>
            </a:extLst>
          </p:cNvPr>
          <p:cNvCxnSpPr>
            <a:cxnSpLocks/>
          </p:cNvCxnSpPr>
          <p:nvPr/>
        </p:nvCxnSpPr>
        <p:spPr>
          <a:xfrm>
            <a:off x="5006036" y="5338813"/>
            <a:ext cx="368604" cy="0"/>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7" name="Rektangel 6">
            <a:extLst>
              <a:ext uri="{FF2B5EF4-FFF2-40B4-BE49-F238E27FC236}">
                <a16:creationId xmlns:a16="http://schemas.microsoft.com/office/drawing/2014/main" id="{131571DF-5E70-7ABE-504A-14152B6F4BC9}"/>
              </a:ext>
            </a:extLst>
          </p:cNvPr>
          <p:cNvSpPr/>
          <p:nvPr/>
        </p:nvSpPr>
        <p:spPr>
          <a:xfrm>
            <a:off x="10684758" y="414116"/>
            <a:ext cx="204490"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extruta 19">
            <a:extLst>
              <a:ext uri="{FF2B5EF4-FFF2-40B4-BE49-F238E27FC236}">
                <a16:creationId xmlns:a16="http://schemas.microsoft.com/office/drawing/2014/main" id="{48ACAED1-FC81-E9EF-86E1-CA4AA2F4EB83}"/>
              </a:ext>
            </a:extLst>
          </p:cNvPr>
          <p:cNvSpPr txBox="1"/>
          <p:nvPr/>
        </p:nvSpPr>
        <p:spPr>
          <a:xfrm>
            <a:off x="10877025" y="306227"/>
            <a:ext cx="1251285" cy="307777"/>
          </a:xfrm>
          <a:prstGeom prst="rect">
            <a:avLst/>
          </a:prstGeom>
          <a:noFill/>
        </p:spPr>
        <p:txBody>
          <a:bodyPr wrap="square" rtlCol="0">
            <a:spAutoFit/>
          </a:bodyPr>
          <a:lstStyle/>
          <a:p>
            <a:r>
              <a:rPr lang="sv-SE" sz="1400"/>
              <a:t>Boverket</a:t>
            </a:r>
            <a:endParaRPr lang="sv-SE"/>
          </a:p>
        </p:txBody>
      </p:sp>
      <p:graphicFrame>
        <p:nvGraphicFramePr>
          <p:cNvPr id="18" name="Tabell 17">
            <a:extLst>
              <a:ext uri="{FF2B5EF4-FFF2-40B4-BE49-F238E27FC236}">
                <a16:creationId xmlns:a16="http://schemas.microsoft.com/office/drawing/2014/main" id="{AC66EADF-E148-1FAC-A775-B0C544D4F68C}"/>
              </a:ext>
            </a:extLst>
          </p:cNvPr>
          <p:cNvGraphicFramePr>
            <a:graphicFrameLocks noGrp="1"/>
          </p:cNvGraphicFramePr>
          <p:nvPr>
            <p:extLst>
              <p:ext uri="{D42A27DB-BD31-4B8C-83A1-F6EECF244321}">
                <p14:modId xmlns:p14="http://schemas.microsoft.com/office/powerpoint/2010/main" val="1050492136"/>
              </p:ext>
            </p:extLst>
          </p:nvPr>
        </p:nvGraphicFramePr>
        <p:xfrm>
          <a:off x="0" y="6126825"/>
          <a:ext cx="12192000" cy="734767"/>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0319">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220319">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775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t>Konservativ, EPD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4948697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E3D5D-679B-E00F-5106-81986B818582}"/>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9E92B772-00F2-20CF-4567-E71DF072841F}"/>
              </a:ext>
            </a:extLst>
          </p:cNvPr>
          <p:cNvSpPr>
            <a:spLocks noGrp="1"/>
          </p:cNvSpPr>
          <p:nvPr>
            <p:ph type="ctrTitle"/>
          </p:nvPr>
        </p:nvSpPr>
        <p:spPr>
          <a:xfrm>
            <a:off x="527381" y="217917"/>
            <a:ext cx="9827901" cy="699466"/>
          </a:xfrm>
        </p:spPr>
        <p:txBody>
          <a:bodyPr>
            <a:noAutofit/>
          </a:bodyPr>
          <a:lstStyle/>
          <a:p>
            <a:r>
              <a:rPr lang="sv-SE"/>
              <a:t>Klimatdata, lokalt klimatinitiativ, alternativ 2: Typisk </a:t>
            </a:r>
          </a:p>
        </p:txBody>
      </p:sp>
      <p:sp>
        <p:nvSpPr>
          <p:cNvPr id="17" name="textruta 16">
            <a:extLst>
              <a:ext uri="{FF2B5EF4-FFF2-40B4-BE49-F238E27FC236}">
                <a16:creationId xmlns:a16="http://schemas.microsoft.com/office/drawing/2014/main" id="{7A699A23-209C-AF5F-7EDC-3510B1CAA4A9}"/>
              </a:ext>
            </a:extLst>
          </p:cNvPr>
          <p:cNvSpPr txBox="1"/>
          <p:nvPr/>
        </p:nvSpPr>
        <p:spPr>
          <a:xfrm>
            <a:off x="5312116" y="4081589"/>
            <a:ext cx="6276737" cy="830997"/>
          </a:xfrm>
          <a:prstGeom prst="rect">
            <a:avLst/>
          </a:prstGeom>
          <a:noFill/>
        </p:spPr>
        <p:txBody>
          <a:bodyPr wrap="square" rtlCol="0">
            <a:spAutoFit/>
          </a:bodyPr>
          <a:lstStyle/>
          <a:p>
            <a:r>
              <a:rPr lang="sv-SE" sz="1600"/>
              <a:t>6. Skapa två grupper i </a:t>
            </a:r>
            <a:r>
              <a:rPr lang="sv-SE" sz="1600" err="1"/>
              <a:t>nettokalkylen</a:t>
            </a:r>
            <a:r>
              <a:rPr lang="sv-SE" sz="1600"/>
              <a:t> samt lägg respektive </a:t>
            </a:r>
            <a:r>
              <a:rPr lang="sv-SE" sz="1600" err="1"/>
              <a:t>kalklposter</a:t>
            </a:r>
            <a:r>
              <a:rPr lang="sv-SE" sz="1600"/>
              <a:t>. Namnge den ena gruppen FFU (alt. Basvärde: Byggmetod 2015-2020) och den andra till klimatförbättrat/klimatoptimalt (alt. klimatbalanserat)</a:t>
            </a:r>
          </a:p>
        </p:txBody>
      </p:sp>
      <p:sp>
        <p:nvSpPr>
          <p:cNvPr id="46" name="textruta 45">
            <a:extLst>
              <a:ext uri="{FF2B5EF4-FFF2-40B4-BE49-F238E27FC236}">
                <a16:creationId xmlns:a16="http://schemas.microsoft.com/office/drawing/2014/main" id="{07F55DE9-F5DD-6A97-D625-5508793AD546}"/>
              </a:ext>
            </a:extLst>
          </p:cNvPr>
          <p:cNvSpPr txBox="1"/>
          <p:nvPr/>
        </p:nvSpPr>
        <p:spPr>
          <a:xfrm>
            <a:off x="5391215" y="3247681"/>
            <a:ext cx="4750025" cy="338554"/>
          </a:xfrm>
          <a:prstGeom prst="rect">
            <a:avLst/>
          </a:prstGeom>
          <a:noFill/>
          <a:ln w="19050">
            <a:solidFill>
              <a:srgbClr val="00B050"/>
            </a:solidFill>
          </a:ln>
        </p:spPr>
        <p:txBody>
          <a:bodyPr wrap="square" rtlCol="0">
            <a:spAutoFit/>
          </a:bodyPr>
          <a:lstStyle/>
          <a:p>
            <a:r>
              <a:rPr lang="sv-SE" sz="1600"/>
              <a:t>5. Välj boverkets </a:t>
            </a:r>
            <a:r>
              <a:rPr lang="sv-SE" sz="1600" b="1">
                <a:solidFill>
                  <a:schemeClr val="accent6"/>
                </a:solidFill>
              </a:rPr>
              <a:t>Typisk</a:t>
            </a:r>
            <a:r>
              <a:rPr lang="sv-SE" sz="1600"/>
              <a:t> som källa för klimatdata</a:t>
            </a:r>
          </a:p>
        </p:txBody>
      </p:sp>
      <p:sp>
        <p:nvSpPr>
          <p:cNvPr id="5" name="textruta 4">
            <a:extLst>
              <a:ext uri="{FF2B5EF4-FFF2-40B4-BE49-F238E27FC236}">
                <a16:creationId xmlns:a16="http://schemas.microsoft.com/office/drawing/2014/main" id="{CF862A96-691A-CE81-020D-BF6B3705BC99}"/>
              </a:ext>
            </a:extLst>
          </p:cNvPr>
          <p:cNvSpPr txBox="1"/>
          <p:nvPr/>
        </p:nvSpPr>
        <p:spPr>
          <a:xfrm>
            <a:off x="5274638" y="4990876"/>
            <a:ext cx="5477784" cy="338554"/>
          </a:xfrm>
          <a:prstGeom prst="rect">
            <a:avLst/>
          </a:prstGeom>
          <a:noFill/>
        </p:spPr>
        <p:txBody>
          <a:bodyPr wrap="square" rtlCol="0">
            <a:spAutoFit/>
          </a:bodyPr>
          <a:lstStyle/>
          <a:p>
            <a:r>
              <a:rPr lang="sv-SE" sz="1600"/>
              <a:t>7. Fyll i </a:t>
            </a:r>
            <a:r>
              <a:rPr lang="sv-SE" sz="1600" b="1">
                <a:solidFill>
                  <a:schemeClr val="accent6"/>
                </a:solidFill>
              </a:rPr>
              <a:t>Typisk</a:t>
            </a:r>
            <a:r>
              <a:rPr lang="sv-SE" sz="1600"/>
              <a:t> på LFM30 Klimatdeklaration nedan</a:t>
            </a:r>
          </a:p>
        </p:txBody>
      </p:sp>
      <p:sp>
        <p:nvSpPr>
          <p:cNvPr id="7" name="textruta 6">
            <a:extLst>
              <a:ext uri="{FF2B5EF4-FFF2-40B4-BE49-F238E27FC236}">
                <a16:creationId xmlns:a16="http://schemas.microsoft.com/office/drawing/2014/main" id="{00E5D1D9-D2E6-D7F1-74A3-5175A9A109CA}"/>
              </a:ext>
            </a:extLst>
          </p:cNvPr>
          <p:cNvSpPr txBox="1"/>
          <p:nvPr/>
        </p:nvSpPr>
        <p:spPr>
          <a:xfrm>
            <a:off x="5351414" y="915319"/>
            <a:ext cx="4750025" cy="338554"/>
          </a:xfrm>
          <a:prstGeom prst="rect">
            <a:avLst/>
          </a:prstGeom>
          <a:noFill/>
        </p:spPr>
        <p:txBody>
          <a:bodyPr wrap="square" rtlCol="0">
            <a:spAutoFit/>
          </a:bodyPr>
          <a:lstStyle/>
          <a:p>
            <a:r>
              <a:rPr lang="sv-SE" sz="1600"/>
              <a:t>1. Vid uppstart av ett projekt, välj Kalkyl </a:t>
            </a:r>
          </a:p>
        </p:txBody>
      </p:sp>
      <p:sp>
        <p:nvSpPr>
          <p:cNvPr id="10" name="textruta 9">
            <a:extLst>
              <a:ext uri="{FF2B5EF4-FFF2-40B4-BE49-F238E27FC236}">
                <a16:creationId xmlns:a16="http://schemas.microsoft.com/office/drawing/2014/main" id="{4BF9CE3A-D986-5A20-4B96-F84371960A80}"/>
              </a:ext>
            </a:extLst>
          </p:cNvPr>
          <p:cNvSpPr txBox="1"/>
          <p:nvPr/>
        </p:nvSpPr>
        <p:spPr>
          <a:xfrm>
            <a:off x="5351414" y="1314497"/>
            <a:ext cx="4750025" cy="338554"/>
          </a:xfrm>
          <a:prstGeom prst="rect">
            <a:avLst/>
          </a:prstGeom>
          <a:noFill/>
        </p:spPr>
        <p:txBody>
          <a:bodyPr wrap="square" rtlCol="0">
            <a:spAutoFit/>
          </a:bodyPr>
          <a:lstStyle/>
          <a:p>
            <a:r>
              <a:rPr lang="sv-SE" sz="1600"/>
              <a:t>2. Fyll i nödvändigt projekt information</a:t>
            </a:r>
          </a:p>
        </p:txBody>
      </p:sp>
      <p:sp>
        <p:nvSpPr>
          <p:cNvPr id="11" name="textruta 10">
            <a:extLst>
              <a:ext uri="{FF2B5EF4-FFF2-40B4-BE49-F238E27FC236}">
                <a16:creationId xmlns:a16="http://schemas.microsoft.com/office/drawing/2014/main" id="{FEFB24B9-B6BA-2349-7C97-D5A8EF41B2F8}"/>
              </a:ext>
            </a:extLst>
          </p:cNvPr>
          <p:cNvSpPr txBox="1"/>
          <p:nvPr/>
        </p:nvSpPr>
        <p:spPr>
          <a:xfrm>
            <a:off x="5351415" y="1721919"/>
            <a:ext cx="4750025" cy="338554"/>
          </a:xfrm>
          <a:prstGeom prst="rect">
            <a:avLst/>
          </a:prstGeom>
          <a:noFill/>
        </p:spPr>
        <p:txBody>
          <a:bodyPr wrap="square" rtlCol="0">
            <a:spAutoFit/>
          </a:bodyPr>
          <a:lstStyle/>
          <a:p>
            <a:r>
              <a:rPr lang="sv-SE" sz="1600"/>
              <a:t>3. Välj en lämplig tidslista</a:t>
            </a:r>
          </a:p>
        </p:txBody>
      </p:sp>
      <p:sp>
        <p:nvSpPr>
          <p:cNvPr id="12" name="textruta 11">
            <a:extLst>
              <a:ext uri="{FF2B5EF4-FFF2-40B4-BE49-F238E27FC236}">
                <a16:creationId xmlns:a16="http://schemas.microsoft.com/office/drawing/2014/main" id="{12FE0A00-4AE9-7759-CA37-6C1932896418}"/>
              </a:ext>
            </a:extLst>
          </p:cNvPr>
          <p:cNvSpPr txBox="1"/>
          <p:nvPr/>
        </p:nvSpPr>
        <p:spPr>
          <a:xfrm>
            <a:off x="5351415" y="2356834"/>
            <a:ext cx="4750025" cy="584775"/>
          </a:xfrm>
          <a:prstGeom prst="rect">
            <a:avLst/>
          </a:prstGeom>
          <a:noFill/>
        </p:spPr>
        <p:txBody>
          <a:bodyPr wrap="square" rtlCol="0">
            <a:spAutoFit/>
          </a:bodyPr>
          <a:lstStyle/>
          <a:p>
            <a:r>
              <a:rPr lang="sv-SE" sz="1600"/>
              <a:t>4. Infoga Optimeras pris- och </a:t>
            </a:r>
            <a:r>
              <a:rPr lang="sv-SE" sz="1600" err="1"/>
              <a:t>rabbatslista</a:t>
            </a:r>
            <a:endParaRPr lang="sv-SE" sz="1600"/>
          </a:p>
          <a:p>
            <a:r>
              <a:rPr lang="sv-SE" sz="1600"/>
              <a:t>(alternativt Beijer) </a:t>
            </a:r>
          </a:p>
        </p:txBody>
      </p:sp>
      <p:grpSp>
        <p:nvGrpSpPr>
          <p:cNvPr id="54" name="Grupp 53">
            <a:extLst>
              <a:ext uri="{FF2B5EF4-FFF2-40B4-BE49-F238E27FC236}">
                <a16:creationId xmlns:a16="http://schemas.microsoft.com/office/drawing/2014/main" id="{24F50771-8758-FE24-2794-8CB59E700A52}"/>
              </a:ext>
            </a:extLst>
          </p:cNvPr>
          <p:cNvGrpSpPr/>
          <p:nvPr/>
        </p:nvGrpSpPr>
        <p:grpSpPr>
          <a:xfrm>
            <a:off x="8357218" y="857060"/>
            <a:ext cx="3465090" cy="2286051"/>
            <a:chOff x="8310598" y="533890"/>
            <a:chExt cx="3518096" cy="2443332"/>
          </a:xfrm>
        </p:grpSpPr>
        <p:grpSp>
          <p:nvGrpSpPr>
            <p:cNvPr id="55" name="Grupp 54">
              <a:extLst>
                <a:ext uri="{FF2B5EF4-FFF2-40B4-BE49-F238E27FC236}">
                  <a16:creationId xmlns:a16="http://schemas.microsoft.com/office/drawing/2014/main" id="{B798B8DF-07A0-1B99-7534-847EB08B3C4C}"/>
                </a:ext>
              </a:extLst>
            </p:cNvPr>
            <p:cNvGrpSpPr/>
            <p:nvPr/>
          </p:nvGrpSpPr>
          <p:grpSpPr>
            <a:xfrm>
              <a:off x="8310598" y="533890"/>
              <a:ext cx="3518096" cy="2443332"/>
              <a:chOff x="8317733" y="1037031"/>
              <a:chExt cx="3518096" cy="2443332"/>
            </a:xfrm>
          </p:grpSpPr>
          <p:grpSp>
            <p:nvGrpSpPr>
              <p:cNvPr id="57" name="Grupp 56">
                <a:extLst>
                  <a:ext uri="{FF2B5EF4-FFF2-40B4-BE49-F238E27FC236}">
                    <a16:creationId xmlns:a16="http://schemas.microsoft.com/office/drawing/2014/main" id="{4F6C1564-123E-128C-2661-6AB9561B2728}"/>
                  </a:ext>
                </a:extLst>
              </p:cNvPr>
              <p:cNvGrpSpPr/>
              <p:nvPr/>
            </p:nvGrpSpPr>
            <p:grpSpPr>
              <a:xfrm>
                <a:off x="9637160" y="1037031"/>
                <a:ext cx="2198669" cy="2443332"/>
                <a:chOff x="9719353" y="1043696"/>
                <a:chExt cx="2198669" cy="2443332"/>
              </a:xfrm>
            </p:grpSpPr>
            <p:pic>
              <p:nvPicPr>
                <p:cNvPr id="59" name="Bildobjekt 58">
                  <a:extLst>
                    <a:ext uri="{FF2B5EF4-FFF2-40B4-BE49-F238E27FC236}">
                      <a16:creationId xmlns:a16="http://schemas.microsoft.com/office/drawing/2014/main" id="{F7145644-872D-4D62-160F-75224F96639E}"/>
                    </a:ext>
                  </a:extLst>
                </p:cNvPr>
                <p:cNvPicPr>
                  <a:picLocks noChangeAspect="1"/>
                </p:cNvPicPr>
                <p:nvPr/>
              </p:nvPicPr>
              <p:blipFill>
                <a:blip r:embed="rId3"/>
                <a:stretch>
                  <a:fillRect/>
                </a:stretch>
              </p:blipFill>
              <p:spPr>
                <a:xfrm>
                  <a:off x="9890907" y="1247249"/>
                  <a:ext cx="1925529" cy="2109164"/>
                </a:xfrm>
                <a:prstGeom prst="rect">
                  <a:avLst/>
                </a:prstGeom>
              </p:spPr>
            </p:pic>
            <p:sp>
              <p:nvSpPr>
                <p:cNvPr id="60" name="Rektangel 59">
                  <a:extLst>
                    <a:ext uri="{FF2B5EF4-FFF2-40B4-BE49-F238E27FC236}">
                      <a16:creationId xmlns:a16="http://schemas.microsoft.com/office/drawing/2014/main" id="{A620E70C-A73B-7957-BB80-10CA6AE723F1}"/>
                    </a:ext>
                  </a:extLst>
                </p:cNvPr>
                <p:cNvSpPr/>
                <p:nvPr/>
              </p:nvSpPr>
              <p:spPr>
                <a:xfrm>
                  <a:off x="9719353" y="1043696"/>
                  <a:ext cx="2198669" cy="2443332"/>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cxnSp>
            <p:nvCxnSpPr>
              <p:cNvPr id="58" name="Rak pilkoppling 57">
                <a:extLst>
                  <a:ext uri="{FF2B5EF4-FFF2-40B4-BE49-F238E27FC236}">
                    <a16:creationId xmlns:a16="http://schemas.microsoft.com/office/drawing/2014/main" id="{3DB830AB-702B-20ED-80C4-E8350987B6F8}"/>
                  </a:ext>
                </a:extLst>
              </p:cNvPr>
              <p:cNvCxnSpPr>
                <a:cxnSpLocks/>
              </p:cNvCxnSpPr>
              <p:nvPr/>
            </p:nvCxnSpPr>
            <p:spPr>
              <a:xfrm>
                <a:off x="8317733" y="2457534"/>
                <a:ext cx="1335015"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cxnSp>
          <p:nvCxnSpPr>
            <p:cNvPr id="56" name="Rak koppling 55">
              <a:extLst>
                <a:ext uri="{FF2B5EF4-FFF2-40B4-BE49-F238E27FC236}">
                  <a16:creationId xmlns:a16="http://schemas.microsoft.com/office/drawing/2014/main" id="{C9F416D6-6979-DBF7-4459-DDAA5BA8862B}"/>
                </a:ext>
              </a:extLst>
            </p:cNvPr>
            <p:cNvCxnSpPr>
              <a:cxnSpLocks/>
            </p:cNvCxnSpPr>
            <p:nvPr/>
          </p:nvCxnSpPr>
          <p:spPr>
            <a:xfrm flipV="1">
              <a:off x="8310598" y="1954393"/>
              <a:ext cx="0" cy="218979"/>
            </a:xfrm>
            <a:prstGeom prst="line">
              <a:avLst/>
            </a:prstGeom>
            <a:ln w="12700"/>
          </p:spPr>
          <p:style>
            <a:lnRef idx="1">
              <a:schemeClr val="accent2"/>
            </a:lnRef>
            <a:fillRef idx="0">
              <a:schemeClr val="accent2"/>
            </a:fillRef>
            <a:effectRef idx="0">
              <a:schemeClr val="accent2"/>
            </a:effectRef>
            <a:fontRef idx="minor">
              <a:schemeClr val="tx1"/>
            </a:fontRef>
          </p:style>
        </p:cxnSp>
      </p:grpSp>
      <p:grpSp>
        <p:nvGrpSpPr>
          <p:cNvPr id="62" name="Grupp 61">
            <a:extLst>
              <a:ext uri="{FF2B5EF4-FFF2-40B4-BE49-F238E27FC236}">
                <a16:creationId xmlns:a16="http://schemas.microsoft.com/office/drawing/2014/main" id="{5B2D789D-ABFA-357E-EA69-30D65DD0070F}"/>
              </a:ext>
            </a:extLst>
          </p:cNvPr>
          <p:cNvGrpSpPr/>
          <p:nvPr/>
        </p:nvGrpSpPr>
        <p:grpSpPr>
          <a:xfrm>
            <a:off x="614985" y="932413"/>
            <a:ext cx="4736430" cy="3258215"/>
            <a:chOff x="614985" y="865507"/>
            <a:chExt cx="4736430" cy="3258215"/>
          </a:xfrm>
        </p:grpSpPr>
        <p:grpSp>
          <p:nvGrpSpPr>
            <p:cNvPr id="13" name="Grupp 12">
              <a:extLst>
                <a:ext uri="{FF2B5EF4-FFF2-40B4-BE49-F238E27FC236}">
                  <a16:creationId xmlns:a16="http://schemas.microsoft.com/office/drawing/2014/main" id="{0422101A-4EED-C588-A893-89E7187BFEDD}"/>
                </a:ext>
              </a:extLst>
            </p:cNvPr>
            <p:cNvGrpSpPr/>
            <p:nvPr/>
          </p:nvGrpSpPr>
          <p:grpSpPr>
            <a:xfrm>
              <a:off x="614985" y="865507"/>
              <a:ext cx="4736430" cy="3258215"/>
              <a:chOff x="614985" y="865507"/>
              <a:chExt cx="4736430" cy="3258215"/>
            </a:xfrm>
          </p:grpSpPr>
          <p:pic>
            <p:nvPicPr>
              <p:cNvPr id="14" name="Bildobjekt 13">
                <a:extLst>
                  <a:ext uri="{FF2B5EF4-FFF2-40B4-BE49-F238E27FC236}">
                    <a16:creationId xmlns:a16="http://schemas.microsoft.com/office/drawing/2014/main" id="{DA6D4F7B-5906-F76A-6688-6F671DA54176}"/>
                  </a:ext>
                </a:extLst>
              </p:cNvPr>
              <p:cNvPicPr>
                <a:picLocks noChangeAspect="1"/>
              </p:cNvPicPr>
              <p:nvPr/>
            </p:nvPicPr>
            <p:blipFill>
              <a:blip r:embed="rId4"/>
              <a:srcRect r="857"/>
              <a:stretch/>
            </p:blipFill>
            <p:spPr>
              <a:xfrm>
                <a:off x="614985" y="865507"/>
                <a:ext cx="4196411" cy="3258215"/>
              </a:xfrm>
              <a:prstGeom prst="rect">
                <a:avLst/>
              </a:prstGeom>
            </p:spPr>
          </p:pic>
          <p:grpSp>
            <p:nvGrpSpPr>
              <p:cNvPr id="15" name="Grupp 14">
                <a:extLst>
                  <a:ext uri="{FF2B5EF4-FFF2-40B4-BE49-F238E27FC236}">
                    <a16:creationId xmlns:a16="http://schemas.microsoft.com/office/drawing/2014/main" id="{718871D6-A488-F5C5-1713-665AE0D27F52}"/>
                  </a:ext>
                </a:extLst>
              </p:cNvPr>
              <p:cNvGrpSpPr/>
              <p:nvPr/>
            </p:nvGrpSpPr>
            <p:grpSpPr>
              <a:xfrm>
                <a:off x="1177152" y="964543"/>
                <a:ext cx="4174262" cy="121293"/>
                <a:chOff x="1313606" y="910199"/>
                <a:chExt cx="5837962" cy="165337"/>
              </a:xfrm>
            </p:grpSpPr>
            <p:sp>
              <p:nvSpPr>
                <p:cNvPr id="52" name="Rektangel 51">
                  <a:extLst>
                    <a:ext uri="{FF2B5EF4-FFF2-40B4-BE49-F238E27FC236}">
                      <a16:creationId xmlns:a16="http://schemas.microsoft.com/office/drawing/2014/main" id="{738D6532-6BC2-F379-3CCC-DCD1E739C0BA}"/>
                    </a:ext>
                  </a:extLst>
                </p:cNvPr>
                <p:cNvSpPr/>
                <p:nvPr/>
              </p:nvSpPr>
              <p:spPr>
                <a:xfrm>
                  <a:off x="1313606" y="910199"/>
                  <a:ext cx="361507" cy="165337"/>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3" name="Rak pilkoppling 52">
                  <a:extLst>
                    <a:ext uri="{FF2B5EF4-FFF2-40B4-BE49-F238E27FC236}">
                      <a16:creationId xmlns:a16="http://schemas.microsoft.com/office/drawing/2014/main" id="{1C2F6B4D-D3C2-BC2E-7F2B-5384825254D4}"/>
                    </a:ext>
                  </a:extLst>
                </p:cNvPr>
                <p:cNvCxnSpPr>
                  <a:cxnSpLocks/>
                  <a:endCxn id="7" idx="1"/>
                </p:cNvCxnSpPr>
                <p:nvPr/>
              </p:nvCxnSpPr>
              <p:spPr>
                <a:xfrm>
                  <a:off x="1675113" y="1073846"/>
                  <a:ext cx="5476455"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nvGrpSpPr>
              <p:cNvPr id="18" name="Grupp 17">
                <a:extLst>
                  <a:ext uri="{FF2B5EF4-FFF2-40B4-BE49-F238E27FC236}">
                    <a16:creationId xmlns:a16="http://schemas.microsoft.com/office/drawing/2014/main" id="{8FAE5A22-412E-B76E-4262-1392A054352F}"/>
                  </a:ext>
                </a:extLst>
              </p:cNvPr>
              <p:cNvGrpSpPr/>
              <p:nvPr/>
            </p:nvGrpSpPr>
            <p:grpSpPr>
              <a:xfrm>
                <a:off x="1603385" y="1411678"/>
                <a:ext cx="3748029" cy="1906792"/>
                <a:chOff x="1603385" y="1411678"/>
                <a:chExt cx="3748029" cy="1906792"/>
              </a:xfrm>
            </p:grpSpPr>
            <p:sp>
              <p:nvSpPr>
                <p:cNvPr id="42" name="Rektangel 41">
                  <a:extLst>
                    <a:ext uri="{FF2B5EF4-FFF2-40B4-BE49-F238E27FC236}">
                      <a16:creationId xmlns:a16="http://schemas.microsoft.com/office/drawing/2014/main" id="{7867D557-9DE4-1C95-198E-DCA9A8FC4670}"/>
                    </a:ext>
                  </a:extLst>
                </p:cNvPr>
                <p:cNvSpPr/>
                <p:nvPr/>
              </p:nvSpPr>
              <p:spPr>
                <a:xfrm>
                  <a:off x="1603385" y="1638461"/>
                  <a:ext cx="1377061" cy="1680009"/>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43" name="Grupp 42">
                  <a:extLst>
                    <a:ext uri="{FF2B5EF4-FFF2-40B4-BE49-F238E27FC236}">
                      <a16:creationId xmlns:a16="http://schemas.microsoft.com/office/drawing/2014/main" id="{F052F9BC-1F14-5786-48E3-91368C1EAC92}"/>
                    </a:ext>
                  </a:extLst>
                </p:cNvPr>
                <p:cNvGrpSpPr/>
                <p:nvPr/>
              </p:nvGrpSpPr>
              <p:grpSpPr>
                <a:xfrm>
                  <a:off x="2291916" y="1411678"/>
                  <a:ext cx="3059498" cy="234145"/>
                  <a:chOff x="2872672" y="1369698"/>
                  <a:chExt cx="4278897" cy="469143"/>
                </a:xfrm>
              </p:grpSpPr>
              <p:cxnSp>
                <p:nvCxnSpPr>
                  <p:cNvPr id="48" name="Rak koppling 47">
                    <a:extLst>
                      <a:ext uri="{FF2B5EF4-FFF2-40B4-BE49-F238E27FC236}">
                        <a16:creationId xmlns:a16="http://schemas.microsoft.com/office/drawing/2014/main" id="{988B56E2-3950-CBC2-67D9-DEDEE9F865C1}"/>
                      </a:ext>
                    </a:extLst>
                  </p:cNvPr>
                  <p:cNvCxnSpPr>
                    <a:cxnSpLocks/>
                  </p:cNvCxnSpPr>
                  <p:nvPr/>
                </p:nvCxnSpPr>
                <p:spPr>
                  <a:xfrm flipV="1">
                    <a:off x="2872672" y="1369698"/>
                    <a:ext cx="0" cy="469143"/>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51" name="Rak pilkoppling 50">
                    <a:extLst>
                      <a:ext uri="{FF2B5EF4-FFF2-40B4-BE49-F238E27FC236}">
                        <a16:creationId xmlns:a16="http://schemas.microsoft.com/office/drawing/2014/main" id="{E7516582-23D0-BB9D-B2A5-548418287955}"/>
                      </a:ext>
                    </a:extLst>
                  </p:cNvPr>
                  <p:cNvCxnSpPr>
                    <a:cxnSpLocks/>
                    <a:endCxn id="10" idx="1"/>
                  </p:cNvCxnSpPr>
                  <p:nvPr/>
                </p:nvCxnSpPr>
                <p:spPr>
                  <a:xfrm>
                    <a:off x="2872672" y="1503754"/>
                    <a:ext cx="4278897" cy="10399"/>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grpSp>
            <p:nvGrpSpPr>
              <p:cNvPr id="20" name="Grupp 19">
                <a:extLst>
                  <a:ext uri="{FF2B5EF4-FFF2-40B4-BE49-F238E27FC236}">
                    <a16:creationId xmlns:a16="http://schemas.microsoft.com/office/drawing/2014/main" id="{AE4C516E-9222-BD32-BD1E-EBF7ED8131F7}"/>
                  </a:ext>
                </a:extLst>
              </p:cNvPr>
              <p:cNvGrpSpPr/>
              <p:nvPr/>
            </p:nvGrpSpPr>
            <p:grpSpPr>
              <a:xfrm>
                <a:off x="3035233" y="2422633"/>
                <a:ext cx="2316182" cy="106880"/>
                <a:chOff x="3912246" y="2897718"/>
                <a:chExt cx="3239322" cy="145689"/>
              </a:xfrm>
            </p:grpSpPr>
            <p:sp>
              <p:nvSpPr>
                <p:cNvPr id="34" name="Rektangel 33">
                  <a:extLst>
                    <a:ext uri="{FF2B5EF4-FFF2-40B4-BE49-F238E27FC236}">
                      <a16:creationId xmlns:a16="http://schemas.microsoft.com/office/drawing/2014/main" id="{37F82CCE-5197-936C-76B7-0DEC2CA16335}"/>
                    </a:ext>
                  </a:extLst>
                </p:cNvPr>
                <p:cNvSpPr/>
                <p:nvPr/>
              </p:nvSpPr>
              <p:spPr>
                <a:xfrm>
                  <a:off x="3912246" y="2897718"/>
                  <a:ext cx="656828" cy="145689"/>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7" name="Rak pilkoppling 36">
                  <a:extLst>
                    <a:ext uri="{FF2B5EF4-FFF2-40B4-BE49-F238E27FC236}">
                      <a16:creationId xmlns:a16="http://schemas.microsoft.com/office/drawing/2014/main" id="{08E193E5-703A-168C-7F6D-71B459CE2615}"/>
                    </a:ext>
                  </a:extLst>
                </p:cNvPr>
                <p:cNvCxnSpPr>
                  <a:cxnSpLocks/>
                  <a:stCxn id="34" idx="3"/>
                </p:cNvCxnSpPr>
                <p:nvPr/>
              </p:nvCxnSpPr>
              <p:spPr>
                <a:xfrm>
                  <a:off x="4569073" y="2970562"/>
                  <a:ext cx="2582495" cy="1"/>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nvGrpSpPr>
              <p:cNvPr id="22" name="Grupp 21">
                <a:extLst>
                  <a:ext uri="{FF2B5EF4-FFF2-40B4-BE49-F238E27FC236}">
                    <a16:creationId xmlns:a16="http://schemas.microsoft.com/office/drawing/2014/main" id="{5003F2F5-EF5E-2C05-5597-6CE1FC6BB997}"/>
                  </a:ext>
                </a:extLst>
              </p:cNvPr>
              <p:cNvGrpSpPr/>
              <p:nvPr/>
            </p:nvGrpSpPr>
            <p:grpSpPr>
              <a:xfrm>
                <a:off x="3025754" y="3305558"/>
                <a:ext cx="2181587" cy="288374"/>
                <a:chOff x="3898987" y="4101211"/>
                <a:chExt cx="3051082" cy="393082"/>
              </a:xfrm>
            </p:grpSpPr>
            <p:sp>
              <p:nvSpPr>
                <p:cNvPr id="31" name="Rektangel 30">
                  <a:extLst>
                    <a:ext uri="{FF2B5EF4-FFF2-40B4-BE49-F238E27FC236}">
                      <a16:creationId xmlns:a16="http://schemas.microsoft.com/office/drawing/2014/main" id="{73CEEFD0-BAE8-FB9C-51BE-EC13E93A3C50}"/>
                    </a:ext>
                  </a:extLst>
                </p:cNvPr>
                <p:cNvSpPr/>
                <p:nvPr/>
              </p:nvSpPr>
              <p:spPr>
                <a:xfrm>
                  <a:off x="3898987" y="4348604"/>
                  <a:ext cx="656828" cy="145689"/>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3" name="Rak pilkoppling 32">
                  <a:extLst>
                    <a:ext uri="{FF2B5EF4-FFF2-40B4-BE49-F238E27FC236}">
                      <a16:creationId xmlns:a16="http://schemas.microsoft.com/office/drawing/2014/main" id="{63E3F3D0-4EAE-6DC2-BC20-EACB44C74A31}"/>
                    </a:ext>
                  </a:extLst>
                </p:cNvPr>
                <p:cNvCxnSpPr>
                  <a:cxnSpLocks/>
                </p:cNvCxnSpPr>
                <p:nvPr/>
              </p:nvCxnSpPr>
              <p:spPr>
                <a:xfrm>
                  <a:off x="4209157" y="4101211"/>
                  <a:ext cx="2740912" cy="15741"/>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nvGrpSpPr>
              <p:cNvPr id="23" name="Grupp 22">
                <a:extLst>
                  <a:ext uri="{FF2B5EF4-FFF2-40B4-BE49-F238E27FC236}">
                    <a16:creationId xmlns:a16="http://schemas.microsoft.com/office/drawing/2014/main" id="{05D1323E-A070-81AF-F98F-40D776EDD068}"/>
                  </a:ext>
                </a:extLst>
              </p:cNvPr>
              <p:cNvGrpSpPr/>
              <p:nvPr/>
            </p:nvGrpSpPr>
            <p:grpSpPr>
              <a:xfrm>
                <a:off x="3025752" y="1705447"/>
                <a:ext cx="2325663" cy="196073"/>
                <a:chOff x="3025752" y="1705447"/>
                <a:chExt cx="2325663" cy="196073"/>
              </a:xfrm>
            </p:grpSpPr>
            <p:sp>
              <p:nvSpPr>
                <p:cNvPr id="26" name="Rektangel 25">
                  <a:extLst>
                    <a:ext uri="{FF2B5EF4-FFF2-40B4-BE49-F238E27FC236}">
                      <a16:creationId xmlns:a16="http://schemas.microsoft.com/office/drawing/2014/main" id="{0D822D5D-EEAE-E518-759B-71EB2B62147D}"/>
                    </a:ext>
                  </a:extLst>
                </p:cNvPr>
                <p:cNvSpPr/>
                <p:nvPr/>
              </p:nvSpPr>
              <p:spPr>
                <a:xfrm>
                  <a:off x="3025752" y="1705447"/>
                  <a:ext cx="244302" cy="100218"/>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7" name="Rak pilkoppling 26">
                  <a:extLst>
                    <a:ext uri="{FF2B5EF4-FFF2-40B4-BE49-F238E27FC236}">
                      <a16:creationId xmlns:a16="http://schemas.microsoft.com/office/drawing/2014/main" id="{566FF2FA-AEF3-A688-B82C-808952753FAD}"/>
                    </a:ext>
                  </a:extLst>
                </p:cNvPr>
                <p:cNvCxnSpPr>
                  <a:cxnSpLocks/>
                  <a:endCxn id="11" idx="1"/>
                </p:cNvCxnSpPr>
                <p:nvPr/>
              </p:nvCxnSpPr>
              <p:spPr>
                <a:xfrm flipV="1">
                  <a:off x="3495397" y="1891196"/>
                  <a:ext cx="1856018" cy="10324"/>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28" name="Rak koppling 27">
                  <a:extLst>
                    <a:ext uri="{FF2B5EF4-FFF2-40B4-BE49-F238E27FC236}">
                      <a16:creationId xmlns:a16="http://schemas.microsoft.com/office/drawing/2014/main" id="{65950FFE-1AF7-7279-6805-52FB0F3A74F1}"/>
                    </a:ext>
                  </a:extLst>
                </p:cNvPr>
                <p:cNvCxnSpPr>
                  <a:cxnSpLocks/>
                </p:cNvCxnSpPr>
                <p:nvPr/>
              </p:nvCxnSpPr>
              <p:spPr>
                <a:xfrm>
                  <a:off x="3270054" y="1748834"/>
                  <a:ext cx="225343"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29" name="Rak koppling 28">
                  <a:extLst>
                    <a:ext uri="{FF2B5EF4-FFF2-40B4-BE49-F238E27FC236}">
                      <a16:creationId xmlns:a16="http://schemas.microsoft.com/office/drawing/2014/main" id="{B48E04D0-7B4C-6FCF-0552-DA63DC5D56A8}"/>
                    </a:ext>
                  </a:extLst>
                </p:cNvPr>
                <p:cNvCxnSpPr>
                  <a:cxnSpLocks/>
                </p:cNvCxnSpPr>
                <p:nvPr/>
              </p:nvCxnSpPr>
              <p:spPr>
                <a:xfrm>
                  <a:off x="3495397" y="1748834"/>
                  <a:ext cx="0" cy="85779"/>
                </a:xfrm>
                <a:prstGeom prst="line">
                  <a:avLst/>
                </a:prstGeom>
                <a:ln w="12700"/>
              </p:spPr>
              <p:style>
                <a:lnRef idx="1">
                  <a:schemeClr val="accent2"/>
                </a:lnRef>
                <a:fillRef idx="0">
                  <a:schemeClr val="accent2"/>
                </a:fillRef>
                <a:effectRef idx="0">
                  <a:schemeClr val="accent2"/>
                </a:effectRef>
                <a:fontRef idx="minor">
                  <a:schemeClr val="tx1"/>
                </a:fontRef>
              </p:style>
            </p:cxnSp>
          </p:grpSp>
        </p:grpSp>
        <p:cxnSp>
          <p:nvCxnSpPr>
            <p:cNvPr id="61" name="Rak koppling 60">
              <a:extLst>
                <a:ext uri="{FF2B5EF4-FFF2-40B4-BE49-F238E27FC236}">
                  <a16:creationId xmlns:a16="http://schemas.microsoft.com/office/drawing/2014/main" id="{75E08879-B59B-4B3F-5D86-7D114EF8C06D}"/>
                </a:ext>
              </a:extLst>
            </p:cNvPr>
            <p:cNvCxnSpPr>
              <a:cxnSpLocks/>
            </p:cNvCxnSpPr>
            <p:nvPr/>
          </p:nvCxnSpPr>
          <p:spPr>
            <a:xfrm flipV="1">
              <a:off x="3247531" y="3302196"/>
              <a:ext cx="0" cy="184855"/>
            </a:xfrm>
            <a:prstGeom prst="line">
              <a:avLst/>
            </a:prstGeom>
            <a:ln w="12700"/>
          </p:spPr>
          <p:style>
            <a:lnRef idx="1">
              <a:schemeClr val="accent2"/>
            </a:lnRef>
            <a:fillRef idx="0">
              <a:schemeClr val="accent2"/>
            </a:fillRef>
            <a:effectRef idx="0">
              <a:schemeClr val="accent2"/>
            </a:effectRef>
            <a:fontRef idx="minor">
              <a:schemeClr val="tx1"/>
            </a:fontRef>
          </p:style>
        </p:cxnSp>
      </p:grpSp>
      <p:grpSp>
        <p:nvGrpSpPr>
          <p:cNvPr id="76" name="Grupp 75">
            <a:extLst>
              <a:ext uri="{FF2B5EF4-FFF2-40B4-BE49-F238E27FC236}">
                <a16:creationId xmlns:a16="http://schemas.microsoft.com/office/drawing/2014/main" id="{096216FE-92D9-8AC6-061F-F1261089EC29}"/>
              </a:ext>
            </a:extLst>
          </p:cNvPr>
          <p:cNvGrpSpPr/>
          <p:nvPr/>
        </p:nvGrpSpPr>
        <p:grpSpPr>
          <a:xfrm>
            <a:off x="583039" y="4254938"/>
            <a:ext cx="4614247" cy="1597959"/>
            <a:chOff x="593093" y="4314941"/>
            <a:chExt cx="4614247" cy="1597959"/>
          </a:xfrm>
        </p:grpSpPr>
        <p:grpSp>
          <p:nvGrpSpPr>
            <p:cNvPr id="85" name="Grupp 84">
              <a:extLst>
                <a:ext uri="{FF2B5EF4-FFF2-40B4-BE49-F238E27FC236}">
                  <a16:creationId xmlns:a16="http://schemas.microsoft.com/office/drawing/2014/main" id="{D0C466E6-5F24-D0FB-6075-57CD4CF717C2}"/>
                </a:ext>
              </a:extLst>
            </p:cNvPr>
            <p:cNvGrpSpPr/>
            <p:nvPr/>
          </p:nvGrpSpPr>
          <p:grpSpPr>
            <a:xfrm>
              <a:off x="593093" y="4376355"/>
              <a:ext cx="4218303" cy="1536545"/>
              <a:chOff x="593093" y="4485214"/>
              <a:chExt cx="4218303" cy="1536545"/>
            </a:xfrm>
          </p:grpSpPr>
          <p:pic>
            <p:nvPicPr>
              <p:cNvPr id="21" name="Bildobjekt 20">
                <a:extLst>
                  <a:ext uri="{FF2B5EF4-FFF2-40B4-BE49-F238E27FC236}">
                    <a16:creationId xmlns:a16="http://schemas.microsoft.com/office/drawing/2014/main" id="{68E4ADCE-120F-A32D-E97C-B7742B0FD7F9}"/>
                  </a:ext>
                </a:extLst>
              </p:cNvPr>
              <p:cNvPicPr>
                <a:picLocks noChangeAspect="1"/>
              </p:cNvPicPr>
              <p:nvPr/>
            </p:nvPicPr>
            <p:blipFill>
              <a:blip r:embed="rId5"/>
              <a:stretch>
                <a:fillRect/>
              </a:stretch>
            </p:blipFill>
            <p:spPr>
              <a:xfrm>
                <a:off x="593093" y="4485214"/>
                <a:ext cx="4218303" cy="1536545"/>
              </a:xfrm>
              <a:prstGeom prst="rect">
                <a:avLst/>
              </a:prstGeom>
            </p:spPr>
          </p:pic>
          <p:sp>
            <p:nvSpPr>
              <p:cNvPr id="74" name="Rektangel 73">
                <a:extLst>
                  <a:ext uri="{FF2B5EF4-FFF2-40B4-BE49-F238E27FC236}">
                    <a16:creationId xmlns:a16="http://schemas.microsoft.com/office/drawing/2014/main" id="{1A750491-84CB-A00B-7EF7-45D3EAAC826F}"/>
                  </a:ext>
                </a:extLst>
              </p:cNvPr>
              <p:cNvSpPr/>
              <p:nvPr/>
            </p:nvSpPr>
            <p:spPr>
              <a:xfrm>
                <a:off x="1846772" y="5287400"/>
                <a:ext cx="2653309" cy="705093"/>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cxnSp>
          <p:nvCxnSpPr>
            <p:cNvPr id="64" name="Rak koppling 63">
              <a:extLst>
                <a:ext uri="{FF2B5EF4-FFF2-40B4-BE49-F238E27FC236}">
                  <a16:creationId xmlns:a16="http://schemas.microsoft.com/office/drawing/2014/main" id="{A9F238BE-21C6-2BBF-955E-28AE4BDBD07A}"/>
                </a:ext>
              </a:extLst>
            </p:cNvPr>
            <p:cNvCxnSpPr>
              <a:cxnSpLocks/>
            </p:cNvCxnSpPr>
            <p:nvPr/>
          </p:nvCxnSpPr>
          <p:spPr>
            <a:xfrm flipV="1">
              <a:off x="3247531" y="4314941"/>
              <a:ext cx="0" cy="86360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68" name="Rak pilkoppling 67">
              <a:extLst>
                <a:ext uri="{FF2B5EF4-FFF2-40B4-BE49-F238E27FC236}">
                  <a16:creationId xmlns:a16="http://schemas.microsoft.com/office/drawing/2014/main" id="{1B104E84-399A-BD8B-DC55-1F144AC467CC}"/>
                </a:ext>
              </a:extLst>
            </p:cNvPr>
            <p:cNvCxnSpPr>
              <a:cxnSpLocks/>
            </p:cNvCxnSpPr>
            <p:nvPr/>
          </p:nvCxnSpPr>
          <p:spPr>
            <a:xfrm>
              <a:off x="3247531" y="4314941"/>
              <a:ext cx="1959809" cy="11548"/>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pic>
        <p:nvPicPr>
          <p:cNvPr id="6" name="Bildobjekt 5">
            <a:extLst>
              <a:ext uri="{FF2B5EF4-FFF2-40B4-BE49-F238E27FC236}">
                <a16:creationId xmlns:a16="http://schemas.microsoft.com/office/drawing/2014/main" id="{260D5CDD-DB36-D561-C03A-384B4DB1AA8E}"/>
              </a:ext>
            </a:extLst>
          </p:cNvPr>
          <p:cNvPicPr>
            <a:picLocks noChangeAspect="1"/>
          </p:cNvPicPr>
          <p:nvPr/>
        </p:nvPicPr>
        <p:blipFill>
          <a:blip r:embed="rId6"/>
          <a:stretch>
            <a:fillRect/>
          </a:stretch>
        </p:blipFill>
        <p:spPr>
          <a:xfrm>
            <a:off x="10355282" y="5361409"/>
            <a:ext cx="1685925" cy="628650"/>
          </a:xfrm>
          <a:prstGeom prst="rect">
            <a:avLst/>
          </a:prstGeom>
        </p:spPr>
      </p:pic>
      <p:cxnSp>
        <p:nvCxnSpPr>
          <p:cNvPr id="16" name="Rak koppling 15">
            <a:extLst>
              <a:ext uri="{FF2B5EF4-FFF2-40B4-BE49-F238E27FC236}">
                <a16:creationId xmlns:a16="http://schemas.microsoft.com/office/drawing/2014/main" id="{D9D5329C-327F-6683-E989-3B00D512E1C4}"/>
              </a:ext>
            </a:extLst>
          </p:cNvPr>
          <p:cNvCxnSpPr>
            <a:cxnSpLocks/>
          </p:cNvCxnSpPr>
          <p:nvPr/>
        </p:nvCxnSpPr>
        <p:spPr>
          <a:xfrm>
            <a:off x="5006036" y="5216893"/>
            <a:ext cx="224247"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9" name="Rak pilkoppling 8">
            <a:extLst>
              <a:ext uri="{FF2B5EF4-FFF2-40B4-BE49-F238E27FC236}">
                <a16:creationId xmlns:a16="http://schemas.microsoft.com/office/drawing/2014/main" id="{B9B51834-E556-BDE2-3713-EB44E17100CA}"/>
              </a:ext>
            </a:extLst>
          </p:cNvPr>
          <p:cNvCxnSpPr>
            <a:cxnSpLocks/>
          </p:cNvCxnSpPr>
          <p:nvPr/>
        </p:nvCxnSpPr>
        <p:spPr>
          <a:xfrm>
            <a:off x="5006036" y="5216893"/>
            <a:ext cx="0" cy="749036"/>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25" name="textruta 24">
            <a:extLst>
              <a:ext uri="{FF2B5EF4-FFF2-40B4-BE49-F238E27FC236}">
                <a16:creationId xmlns:a16="http://schemas.microsoft.com/office/drawing/2014/main" id="{560CB887-EA31-941E-7DAE-376EF1A2AC8C}"/>
              </a:ext>
            </a:extLst>
          </p:cNvPr>
          <p:cNvSpPr txBox="1"/>
          <p:nvPr/>
        </p:nvSpPr>
        <p:spPr>
          <a:xfrm>
            <a:off x="10889247" y="196485"/>
            <a:ext cx="1251285" cy="523220"/>
          </a:xfrm>
          <a:prstGeom prst="rect">
            <a:avLst/>
          </a:prstGeom>
          <a:noFill/>
        </p:spPr>
        <p:txBody>
          <a:bodyPr wrap="square" rtlCol="0">
            <a:spAutoFit/>
          </a:bodyPr>
          <a:lstStyle/>
          <a:p>
            <a:r>
              <a:rPr lang="sv-SE" sz="1400"/>
              <a:t>Lokalt </a:t>
            </a:r>
          </a:p>
          <a:p>
            <a:r>
              <a:rPr lang="sv-SE" sz="1400"/>
              <a:t>initiativ</a:t>
            </a:r>
            <a:endParaRPr lang="sv-SE"/>
          </a:p>
        </p:txBody>
      </p:sp>
      <p:sp>
        <p:nvSpPr>
          <p:cNvPr id="30" name="Rektangel 29">
            <a:extLst>
              <a:ext uri="{FF2B5EF4-FFF2-40B4-BE49-F238E27FC236}">
                <a16:creationId xmlns:a16="http://schemas.microsoft.com/office/drawing/2014/main" id="{2B9AF4DF-18AF-4D71-786E-EFFDA94358FD}"/>
              </a:ext>
            </a:extLst>
          </p:cNvPr>
          <p:cNvSpPr/>
          <p:nvPr/>
        </p:nvSpPr>
        <p:spPr>
          <a:xfrm>
            <a:off x="10684758" y="303772"/>
            <a:ext cx="204490"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aphicFrame>
        <p:nvGraphicFramePr>
          <p:cNvPr id="3" name="Tabell 2">
            <a:extLst>
              <a:ext uri="{FF2B5EF4-FFF2-40B4-BE49-F238E27FC236}">
                <a16:creationId xmlns:a16="http://schemas.microsoft.com/office/drawing/2014/main" id="{AE909B46-1C48-282D-C022-AF30639B4591}"/>
              </a:ext>
            </a:extLst>
          </p:cNvPr>
          <p:cNvGraphicFramePr>
            <a:graphicFrameLocks noGrp="1"/>
          </p:cNvGraphicFramePr>
          <p:nvPr>
            <p:extLst>
              <p:ext uri="{D42A27DB-BD31-4B8C-83A1-F6EECF244321}">
                <p14:modId xmlns:p14="http://schemas.microsoft.com/office/powerpoint/2010/main" val="1871310796"/>
              </p:ext>
            </p:extLst>
          </p:nvPr>
        </p:nvGraphicFramePr>
        <p:xfrm>
          <a:off x="2" y="6111119"/>
          <a:ext cx="12191998" cy="747330"/>
        </p:xfrm>
        <a:graphic>
          <a:graphicData uri="http://schemas.openxmlformats.org/drawingml/2006/table">
            <a:tbl>
              <a:tblPr firstRow="1" bandRow="1">
                <a:tableStyleId>{5C22544A-7EE6-4342-B048-85BDC9FD1C3A}</a:tableStyleId>
              </a:tblPr>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966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229665">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t>Typisk, EPD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27637686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674A0-6DB9-647D-A5D7-45C49A9922EB}"/>
            </a:ext>
          </a:extLst>
        </p:cNvPr>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EEA04894-65DF-2A88-4F0C-C1C9FAA37461}"/>
              </a:ext>
            </a:extLst>
          </p:cNvPr>
          <p:cNvGraphicFramePr/>
          <p:nvPr>
            <p:extLst>
              <p:ext uri="{D42A27DB-BD31-4B8C-83A1-F6EECF244321}">
                <p14:modId xmlns:p14="http://schemas.microsoft.com/office/powerpoint/2010/main" val="1967281236"/>
              </p:ext>
            </p:extLst>
          </p:nvPr>
        </p:nvGraphicFramePr>
        <p:xfrm>
          <a:off x="2251777" y="1147767"/>
          <a:ext cx="7458509" cy="4968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ubrik 7">
            <a:extLst>
              <a:ext uri="{FF2B5EF4-FFF2-40B4-BE49-F238E27FC236}">
                <a16:creationId xmlns:a16="http://schemas.microsoft.com/office/drawing/2014/main" id="{2543138B-A9FB-39A6-A871-E58CFE8724FB}"/>
              </a:ext>
            </a:extLst>
          </p:cNvPr>
          <p:cNvSpPr txBox="1">
            <a:spLocks/>
          </p:cNvSpPr>
          <p:nvPr/>
        </p:nvSpPr>
        <p:spPr>
          <a:xfrm>
            <a:off x="527380" y="217917"/>
            <a:ext cx="1093309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Tre sätt att hantera Klimatdata – Automatisk inmatning prislista &amp; manuellt inmatning</a:t>
            </a:r>
          </a:p>
        </p:txBody>
      </p:sp>
    </p:spTree>
    <p:extLst>
      <p:ext uri="{BB962C8B-B14F-4D97-AF65-F5344CB8AC3E}">
        <p14:creationId xmlns:p14="http://schemas.microsoft.com/office/powerpoint/2010/main" val="21476139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5F2A8-3604-C6B9-2D8D-665007042B1D}"/>
            </a:ext>
          </a:extLst>
        </p:cNvPr>
        <p:cNvGrpSpPr/>
        <p:nvPr/>
      </p:nvGrpSpPr>
      <p:grpSpPr>
        <a:xfrm>
          <a:off x="0" y="0"/>
          <a:ext cx="0" cy="0"/>
          <a:chOff x="0" y="0"/>
          <a:chExt cx="0" cy="0"/>
        </a:xfrm>
      </p:grpSpPr>
      <p:pic>
        <p:nvPicPr>
          <p:cNvPr id="12" name="Bildobjekt 11">
            <a:extLst>
              <a:ext uri="{FF2B5EF4-FFF2-40B4-BE49-F238E27FC236}">
                <a16:creationId xmlns:a16="http://schemas.microsoft.com/office/drawing/2014/main" id="{C1BBB150-2027-2647-81EB-F863E9A1AC5D}"/>
              </a:ext>
            </a:extLst>
          </p:cNvPr>
          <p:cNvPicPr>
            <a:picLocks noChangeAspect="1"/>
          </p:cNvPicPr>
          <p:nvPr/>
        </p:nvPicPr>
        <p:blipFill>
          <a:blip r:embed="rId3"/>
          <a:stretch>
            <a:fillRect/>
          </a:stretch>
        </p:blipFill>
        <p:spPr>
          <a:xfrm>
            <a:off x="527381" y="1541922"/>
            <a:ext cx="4434425" cy="1183280"/>
          </a:xfrm>
          <a:prstGeom prst="rect">
            <a:avLst/>
          </a:prstGeom>
        </p:spPr>
      </p:pic>
      <p:sp>
        <p:nvSpPr>
          <p:cNvPr id="13" name="textruta 12">
            <a:extLst>
              <a:ext uri="{FF2B5EF4-FFF2-40B4-BE49-F238E27FC236}">
                <a16:creationId xmlns:a16="http://schemas.microsoft.com/office/drawing/2014/main" id="{CAA0C2CF-CE34-8507-EF5F-4FC78BF740E0}"/>
              </a:ext>
            </a:extLst>
          </p:cNvPr>
          <p:cNvSpPr txBox="1"/>
          <p:nvPr/>
        </p:nvSpPr>
        <p:spPr>
          <a:xfrm>
            <a:off x="6691794" y="3090418"/>
            <a:ext cx="4965701" cy="584775"/>
          </a:xfrm>
          <a:prstGeom prst="rect">
            <a:avLst/>
          </a:prstGeom>
          <a:noFill/>
        </p:spPr>
        <p:txBody>
          <a:bodyPr wrap="square">
            <a:spAutoFit/>
          </a:bodyPr>
          <a:lstStyle/>
          <a:p>
            <a:r>
              <a:rPr lang="sv-SE" sz="1600"/>
              <a:t>I sammanställning, tryck på </a:t>
            </a:r>
            <a:r>
              <a:rPr lang="sv-SE" sz="1600" i="1"/>
              <a:t>Sök EPD </a:t>
            </a:r>
            <a:r>
              <a:rPr lang="sv-SE" sz="1600"/>
              <a:t>och välja ”</a:t>
            </a:r>
            <a:r>
              <a:rPr lang="sv-SE" sz="1600" i="1"/>
              <a:t>Alla visade rader” </a:t>
            </a:r>
            <a:r>
              <a:rPr lang="sv-SE" sz="1600"/>
              <a:t>för att importera in </a:t>
            </a:r>
            <a:r>
              <a:rPr lang="sv-SE" sz="1600" err="1"/>
              <a:t>EPD:er</a:t>
            </a:r>
            <a:r>
              <a:rPr lang="sv-SE" sz="1600"/>
              <a:t> från </a:t>
            </a:r>
            <a:r>
              <a:rPr lang="sv-SE" sz="1600" err="1"/>
              <a:t>Prodikt</a:t>
            </a:r>
            <a:r>
              <a:rPr lang="sv-SE" sz="1600"/>
              <a:t>.  </a:t>
            </a:r>
          </a:p>
        </p:txBody>
      </p:sp>
      <p:grpSp>
        <p:nvGrpSpPr>
          <p:cNvPr id="21" name="Grupp 20">
            <a:extLst>
              <a:ext uri="{FF2B5EF4-FFF2-40B4-BE49-F238E27FC236}">
                <a16:creationId xmlns:a16="http://schemas.microsoft.com/office/drawing/2014/main" id="{09B1DEA3-A985-EDBD-C16F-B8963C94AFB3}"/>
              </a:ext>
            </a:extLst>
          </p:cNvPr>
          <p:cNvGrpSpPr/>
          <p:nvPr/>
        </p:nvGrpSpPr>
        <p:grpSpPr>
          <a:xfrm>
            <a:off x="472950" y="2838182"/>
            <a:ext cx="5623050" cy="3350533"/>
            <a:chOff x="527381" y="3294463"/>
            <a:chExt cx="5873212" cy="3341121"/>
          </a:xfrm>
        </p:grpSpPr>
        <p:pic>
          <p:nvPicPr>
            <p:cNvPr id="17" name="Bildobjekt 16">
              <a:extLst>
                <a:ext uri="{FF2B5EF4-FFF2-40B4-BE49-F238E27FC236}">
                  <a16:creationId xmlns:a16="http://schemas.microsoft.com/office/drawing/2014/main" id="{4652C3AF-4622-A03B-27AE-DFA0A2AC9854}"/>
                </a:ext>
              </a:extLst>
            </p:cNvPr>
            <p:cNvPicPr>
              <a:picLocks noChangeAspect="1"/>
            </p:cNvPicPr>
            <p:nvPr/>
          </p:nvPicPr>
          <p:blipFill>
            <a:blip r:embed="rId4"/>
            <a:stretch>
              <a:fillRect/>
            </a:stretch>
          </p:blipFill>
          <p:spPr>
            <a:xfrm>
              <a:off x="527381" y="3429000"/>
              <a:ext cx="5873212" cy="3072047"/>
            </a:xfrm>
            <a:prstGeom prst="rect">
              <a:avLst/>
            </a:prstGeom>
          </p:spPr>
        </p:pic>
        <p:sp>
          <p:nvSpPr>
            <p:cNvPr id="18" name="Rektangel 17">
              <a:extLst>
                <a:ext uri="{FF2B5EF4-FFF2-40B4-BE49-F238E27FC236}">
                  <a16:creationId xmlns:a16="http://schemas.microsoft.com/office/drawing/2014/main" id="{4EA7DCDE-7E9C-4596-705F-2F17C98B44CE}"/>
                </a:ext>
              </a:extLst>
            </p:cNvPr>
            <p:cNvSpPr/>
            <p:nvPr/>
          </p:nvSpPr>
          <p:spPr>
            <a:xfrm>
              <a:off x="4318000" y="3294463"/>
              <a:ext cx="622300" cy="3341121"/>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20" name="textruta 19">
            <a:extLst>
              <a:ext uri="{FF2B5EF4-FFF2-40B4-BE49-F238E27FC236}">
                <a16:creationId xmlns:a16="http://schemas.microsoft.com/office/drawing/2014/main" id="{0681A894-CAD5-0A38-E4D2-76CFF731A8C2}"/>
              </a:ext>
            </a:extLst>
          </p:cNvPr>
          <p:cNvSpPr txBox="1"/>
          <p:nvPr/>
        </p:nvSpPr>
        <p:spPr>
          <a:xfrm>
            <a:off x="6691794" y="4180612"/>
            <a:ext cx="4965700" cy="830997"/>
          </a:xfrm>
          <a:prstGeom prst="rect">
            <a:avLst/>
          </a:prstGeom>
          <a:noFill/>
        </p:spPr>
        <p:txBody>
          <a:bodyPr wrap="square">
            <a:spAutoFit/>
          </a:bodyPr>
          <a:lstStyle/>
          <a:p>
            <a:r>
              <a:rPr lang="sv-SE" sz="1600"/>
              <a:t>Om Boverkets typiska värden och "</a:t>
            </a:r>
            <a:r>
              <a:rPr lang="sv-SE" sz="1600" i="1"/>
              <a:t>Sök EPD</a:t>
            </a:r>
            <a:r>
              <a:rPr lang="sv-SE" sz="1600"/>
              <a:t>" har använts utan några resultat, kan materialet </a:t>
            </a:r>
            <a:r>
              <a:rPr lang="sv-SE" sz="1600" b="1"/>
              <a:t>bytas ut </a:t>
            </a:r>
            <a:r>
              <a:rPr lang="sv-SE" sz="1600"/>
              <a:t>mot samma som tidigare och testa igen. </a:t>
            </a:r>
          </a:p>
        </p:txBody>
      </p:sp>
      <p:cxnSp>
        <p:nvCxnSpPr>
          <p:cNvPr id="33" name="Rak pilkoppling 32">
            <a:extLst>
              <a:ext uri="{FF2B5EF4-FFF2-40B4-BE49-F238E27FC236}">
                <a16:creationId xmlns:a16="http://schemas.microsoft.com/office/drawing/2014/main" id="{9746EE7D-ACB0-E536-0DA5-3FFE62E059CD}"/>
              </a:ext>
            </a:extLst>
          </p:cNvPr>
          <p:cNvCxnSpPr>
            <a:cxnSpLocks/>
          </p:cNvCxnSpPr>
          <p:nvPr/>
        </p:nvCxnSpPr>
        <p:spPr>
          <a:xfrm>
            <a:off x="4697906" y="4367864"/>
            <a:ext cx="1911616"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2" name="Rektangel 1">
            <a:extLst>
              <a:ext uri="{FF2B5EF4-FFF2-40B4-BE49-F238E27FC236}">
                <a16:creationId xmlns:a16="http://schemas.microsoft.com/office/drawing/2014/main" id="{DB8FC1C3-652F-E498-14FF-E52924750287}"/>
              </a:ext>
            </a:extLst>
          </p:cNvPr>
          <p:cNvSpPr/>
          <p:nvPr/>
        </p:nvSpPr>
        <p:spPr>
          <a:xfrm>
            <a:off x="3985525" y="1745641"/>
            <a:ext cx="411038" cy="532630"/>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ruta 3">
            <a:extLst>
              <a:ext uri="{FF2B5EF4-FFF2-40B4-BE49-F238E27FC236}">
                <a16:creationId xmlns:a16="http://schemas.microsoft.com/office/drawing/2014/main" id="{52D0CA83-FE26-4D48-2363-11FE0468EB46}"/>
              </a:ext>
            </a:extLst>
          </p:cNvPr>
          <p:cNvSpPr txBox="1"/>
          <p:nvPr/>
        </p:nvSpPr>
        <p:spPr>
          <a:xfrm>
            <a:off x="6691794" y="1326941"/>
            <a:ext cx="5081290" cy="1323439"/>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r>
              <a:rPr lang="sv-SE" sz="1600"/>
              <a:t>Genom att välja en prislista (Optimera/Beijer) kan cirka 20% av </a:t>
            </a:r>
            <a:r>
              <a:rPr lang="sv-SE" sz="1600" err="1"/>
              <a:t>EPD:er</a:t>
            </a:r>
            <a:r>
              <a:rPr lang="sv-SE" sz="1600"/>
              <a:t> automatiskt importeras in via en hållbarhetsplattformen (Exempel </a:t>
            </a:r>
            <a:r>
              <a:rPr lang="sv-SE" sz="1600" err="1"/>
              <a:t>Prodikt</a:t>
            </a:r>
            <a:r>
              <a:rPr lang="sv-SE" sz="1600"/>
              <a:t>), som sammankopplar produktens artikelnummer till dess specifika klimatpåverkan. </a:t>
            </a:r>
          </a:p>
        </p:txBody>
      </p:sp>
      <p:sp>
        <p:nvSpPr>
          <p:cNvPr id="5" name="Rubrik 7">
            <a:extLst>
              <a:ext uri="{FF2B5EF4-FFF2-40B4-BE49-F238E27FC236}">
                <a16:creationId xmlns:a16="http://schemas.microsoft.com/office/drawing/2014/main" id="{29730C84-758A-90E6-F3B7-AE811280F5FD}"/>
              </a:ext>
            </a:extLst>
          </p:cNvPr>
          <p:cNvSpPr txBox="1">
            <a:spLocks/>
          </p:cNvSpPr>
          <p:nvPr/>
        </p:nvSpPr>
        <p:spPr>
          <a:xfrm>
            <a:off x="527381" y="217917"/>
            <a:ext cx="9827901" cy="699466"/>
          </a:xfrm>
          <a:prstGeom prst="rect">
            <a:avLst/>
          </a:prstGeom>
        </p:spPr>
        <p:txBody>
          <a:bodyPr vert="horz" lIns="91440" tIns="45720" rIns="91440" bIns="45720" rtlCol="0" anchor="ctr">
            <a:no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Automatiskt inmatning av EPD utifrån vald prislista</a:t>
            </a:r>
          </a:p>
        </p:txBody>
      </p:sp>
      <p:cxnSp>
        <p:nvCxnSpPr>
          <p:cNvPr id="19" name="Koppling: vinklad 18">
            <a:extLst>
              <a:ext uri="{FF2B5EF4-FFF2-40B4-BE49-F238E27FC236}">
                <a16:creationId xmlns:a16="http://schemas.microsoft.com/office/drawing/2014/main" id="{9633E769-93AF-221C-0034-A82199ADF1F3}"/>
              </a:ext>
            </a:extLst>
          </p:cNvPr>
          <p:cNvCxnSpPr>
            <a:cxnSpLocks/>
          </p:cNvCxnSpPr>
          <p:nvPr/>
        </p:nvCxnSpPr>
        <p:spPr>
          <a:xfrm>
            <a:off x="4396563" y="2070349"/>
            <a:ext cx="2210123" cy="1162731"/>
          </a:xfrm>
          <a:prstGeom prst="bentConnector3">
            <a:avLst>
              <a:gd name="adj1" fmla="val 50000"/>
            </a:avLst>
          </a:prstGeom>
          <a:ln w="127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346253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867-B469-703F-10D6-30F5F3651778}"/>
            </a:ext>
          </a:extLst>
        </p:cNvPr>
        <p:cNvGrpSpPr/>
        <p:nvPr/>
      </p:nvGrpSpPr>
      <p:grpSpPr>
        <a:xfrm>
          <a:off x="0" y="0"/>
          <a:ext cx="0" cy="0"/>
          <a:chOff x="0" y="0"/>
          <a:chExt cx="0" cy="0"/>
        </a:xfrm>
      </p:grpSpPr>
      <p:sp>
        <p:nvSpPr>
          <p:cNvPr id="59" name="textruta 58">
            <a:extLst>
              <a:ext uri="{FF2B5EF4-FFF2-40B4-BE49-F238E27FC236}">
                <a16:creationId xmlns:a16="http://schemas.microsoft.com/office/drawing/2014/main" id="{27354DC8-A1EB-FB54-F796-56CBFED7A518}"/>
              </a:ext>
            </a:extLst>
          </p:cNvPr>
          <p:cNvSpPr txBox="1"/>
          <p:nvPr/>
        </p:nvSpPr>
        <p:spPr>
          <a:xfrm>
            <a:off x="4040809" y="2074686"/>
            <a:ext cx="2972326" cy="1077218"/>
          </a:xfrm>
          <a:prstGeom prst="rect">
            <a:avLst/>
          </a:prstGeom>
          <a:noFill/>
        </p:spPr>
        <p:txBody>
          <a:bodyPr wrap="square">
            <a:spAutoFit/>
          </a:bodyPr>
          <a:lstStyle/>
          <a:p>
            <a:r>
              <a:rPr lang="sv-SE" sz="1600" b="1"/>
              <a:t>Alt.1 </a:t>
            </a:r>
            <a:r>
              <a:rPr lang="sv-SE" sz="1600"/>
              <a:t>I </a:t>
            </a:r>
            <a:r>
              <a:rPr lang="sv-SE" sz="1600" err="1"/>
              <a:t>nettokalkylen</a:t>
            </a:r>
            <a:r>
              <a:rPr lang="sv-SE" sz="1600"/>
              <a:t>, kontrollera varje byggdel om dess olika produktionsresultaten innehåller en klimatpåverkan </a:t>
            </a:r>
            <a:endParaRPr lang="sv-SE" sz="1600">
              <a:highlight>
                <a:srgbClr val="FFFF00"/>
              </a:highlight>
            </a:endParaRPr>
          </a:p>
        </p:txBody>
      </p:sp>
      <p:pic>
        <p:nvPicPr>
          <p:cNvPr id="3" name="Bildobjekt 2">
            <a:extLst>
              <a:ext uri="{FF2B5EF4-FFF2-40B4-BE49-F238E27FC236}">
                <a16:creationId xmlns:a16="http://schemas.microsoft.com/office/drawing/2014/main" id="{A4E74350-D0D4-943C-2392-A15C22FEC42D}"/>
              </a:ext>
            </a:extLst>
          </p:cNvPr>
          <p:cNvPicPr>
            <a:picLocks noChangeAspect="1"/>
          </p:cNvPicPr>
          <p:nvPr/>
        </p:nvPicPr>
        <p:blipFill>
          <a:blip r:embed="rId3"/>
          <a:stretch>
            <a:fillRect/>
          </a:stretch>
        </p:blipFill>
        <p:spPr>
          <a:xfrm>
            <a:off x="527380" y="1112921"/>
            <a:ext cx="2836305" cy="2598236"/>
          </a:xfrm>
          <a:prstGeom prst="rect">
            <a:avLst/>
          </a:prstGeom>
        </p:spPr>
      </p:pic>
      <p:sp>
        <p:nvSpPr>
          <p:cNvPr id="6" name="textruta 5">
            <a:extLst>
              <a:ext uri="{FF2B5EF4-FFF2-40B4-BE49-F238E27FC236}">
                <a16:creationId xmlns:a16="http://schemas.microsoft.com/office/drawing/2014/main" id="{78B642A6-D4CD-894D-B34D-E166FF391767}"/>
              </a:ext>
            </a:extLst>
          </p:cNvPr>
          <p:cNvSpPr txBox="1"/>
          <p:nvPr/>
        </p:nvSpPr>
        <p:spPr>
          <a:xfrm>
            <a:off x="3975652" y="3870588"/>
            <a:ext cx="7901289" cy="1077218"/>
          </a:xfrm>
          <a:prstGeom prst="rect">
            <a:avLst/>
          </a:prstGeom>
          <a:noFill/>
        </p:spPr>
        <p:txBody>
          <a:bodyPr wrap="square">
            <a:spAutoFit/>
          </a:bodyPr>
          <a:lstStyle/>
          <a:p>
            <a:r>
              <a:rPr lang="sv-SE" sz="1600" b="1"/>
              <a:t>Alt.2 </a:t>
            </a:r>
            <a:r>
              <a:rPr lang="sv-SE" sz="1600"/>
              <a:t>Gå till sammanställningen, filtrera kostnader från högst till lägst och välj resurstyp M samt MO och kontrollera om dess poster innehåller en klimatpåverkan. Nackdel är att all materielmängd för en post under olika kalkyldel samlas till en total, vilket gör det svårt att kontrollera var CO₂-värden ska läggas eller material ska bytas ut. </a:t>
            </a:r>
          </a:p>
        </p:txBody>
      </p:sp>
      <p:grpSp>
        <p:nvGrpSpPr>
          <p:cNvPr id="24" name="Grupp 23">
            <a:extLst>
              <a:ext uri="{FF2B5EF4-FFF2-40B4-BE49-F238E27FC236}">
                <a16:creationId xmlns:a16="http://schemas.microsoft.com/office/drawing/2014/main" id="{1ECAF79A-238E-7808-77C4-FE0FFBA742AA}"/>
              </a:ext>
            </a:extLst>
          </p:cNvPr>
          <p:cNvGrpSpPr/>
          <p:nvPr/>
        </p:nvGrpSpPr>
        <p:grpSpPr>
          <a:xfrm>
            <a:off x="595446" y="4037128"/>
            <a:ext cx="8194024" cy="2565303"/>
            <a:chOff x="440296" y="3039551"/>
            <a:chExt cx="8194024" cy="2565303"/>
          </a:xfrm>
        </p:grpSpPr>
        <p:pic>
          <p:nvPicPr>
            <p:cNvPr id="5" name="Bildobjekt 4">
              <a:extLst>
                <a:ext uri="{FF2B5EF4-FFF2-40B4-BE49-F238E27FC236}">
                  <a16:creationId xmlns:a16="http://schemas.microsoft.com/office/drawing/2014/main" id="{C474ABE2-8CEC-08D6-7C04-D417A0FCCF9E}"/>
                </a:ext>
              </a:extLst>
            </p:cNvPr>
            <p:cNvPicPr>
              <a:picLocks noChangeAspect="1"/>
            </p:cNvPicPr>
            <p:nvPr/>
          </p:nvPicPr>
          <p:blipFill>
            <a:blip r:embed="rId4"/>
            <a:stretch>
              <a:fillRect/>
            </a:stretch>
          </p:blipFill>
          <p:spPr>
            <a:xfrm>
              <a:off x="440296" y="3990790"/>
              <a:ext cx="8194024" cy="1614064"/>
            </a:xfrm>
            <a:prstGeom prst="rect">
              <a:avLst/>
            </a:prstGeom>
          </p:spPr>
        </p:pic>
        <p:sp>
          <p:nvSpPr>
            <p:cNvPr id="7" name="Rektangel 6">
              <a:extLst>
                <a:ext uri="{FF2B5EF4-FFF2-40B4-BE49-F238E27FC236}">
                  <a16:creationId xmlns:a16="http://schemas.microsoft.com/office/drawing/2014/main" id="{0CF1713F-1C41-9E73-6D78-0206421994F1}"/>
                </a:ext>
              </a:extLst>
            </p:cNvPr>
            <p:cNvSpPr/>
            <p:nvPr/>
          </p:nvSpPr>
          <p:spPr>
            <a:xfrm>
              <a:off x="2739593" y="4086752"/>
              <a:ext cx="511607" cy="491598"/>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BF8B4EA7-A0BA-1B55-6599-54DB5D0F0F02}"/>
                </a:ext>
              </a:extLst>
            </p:cNvPr>
            <p:cNvSpPr/>
            <p:nvPr/>
          </p:nvSpPr>
          <p:spPr>
            <a:xfrm>
              <a:off x="2190750" y="4086752"/>
              <a:ext cx="349250" cy="561448"/>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 name="Rak koppling 10">
              <a:extLst>
                <a:ext uri="{FF2B5EF4-FFF2-40B4-BE49-F238E27FC236}">
                  <a16:creationId xmlns:a16="http://schemas.microsoft.com/office/drawing/2014/main" id="{90C05971-1C47-8D64-7F97-666320C88770}"/>
                </a:ext>
              </a:extLst>
            </p:cNvPr>
            <p:cNvCxnSpPr>
              <a:cxnSpLocks/>
            </p:cNvCxnSpPr>
            <p:nvPr/>
          </p:nvCxnSpPr>
          <p:spPr>
            <a:xfrm flipV="1">
              <a:off x="2385416" y="3803650"/>
              <a:ext cx="0" cy="283102"/>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4" name="Rak koppling 13">
              <a:extLst>
                <a:ext uri="{FF2B5EF4-FFF2-40B4-BE49-F238E27FC236}">
                  <a16:creationId xmlns:a16="http://schemas.microsoft.com/office/drawing/2014/main" id="{94F5CEA2-4769-46BC-40C4-3087B9D519FF}"/>
                </a:ext>
              </a:extLst>
            </p:cNvPr>
            <p:cNvCxnSpPr>
              <a:cxnSpLocks/>
            </p:cNvCxnSpPr>
            <p:nvPr/>
          </p:nvCxnSpPr>
          <p:spPr>
            <a:xfrm flipV="1">
              <a:off x="3039466" y="3039551"/>
              <a:ext cx="0" cy="1047201"/>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6" name="Rak koppling 15">
              <a:extLst>
                <a:ext uri="{FF2B5EF4-FFF2-40B4-BE49-F238E27FC236}">
                  <a16:creationId xmlns:a16="http://schemas.microsoft.com/office/drawing/2014/main" id="{055375E0-8FEA-90D8-3F23-CD88A43EA9B0}"/>
                </a:ext>
              </a:extLst>
            </p:cNvPr>
            <p:cNvCxnSpPr>
              <a:cxnSpLocks/>
            </p:cNvCxnSpPr>
            <p:nvPr/>
          </p:nvCxnSpPr>
          <p:spPr>
            <a:xfrm>
              <a:off x="2385416" y="3803650"/>
              <a:ext cx="654050"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22" name="Rak pilkoppling 21">
              <a:extLst>
                <a:ext uri="{FF2B5EF4-FFF2-40B4-BE49-F238E27FC236}">
                  <a16:creationId xmlns:a16="http://schemas.microsoft.com/office/drawing/2014/main" id="{32DFA90F-BFC6-9B5B-5272-06DF11B7F724}"/>
                </a:ext>
              </a:extLst>
            </p:cNvPr>
            <p:cNvCxnSpPr>
              <a:cxnSpLocks/>
            </p:cNvCxnSpPr>
            <p:nvPr/>
          </p:nvCxnSpPr>
          <p:spPr>
            <a:xfrm>
              <a:off x="3039466" y="3039551"/>
              <a:ext cx="773269"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sp>
        <p:nvSpPr>
          <p:cNvPr id="27" name="Rektangel 26">
            <a:extLst>
              <a:ext uri="{FF2B5EF4-FFF2-40B4-BE49-F238E27FC236}">
                <a16:creationId xmlns:a16="http://schemas.microsoft.com/office/drawing/2014/main" id="{1EC8A430-742E-5CD9-4106-31E40DD70C7A}"/>
              </a:ext>
            </a:extLst>
          </p:cNvPr>
          <p:cNvSpPr/>
          <p:nvPr/>
        </p:nvSpPr>
        <p:spPr>
          <a:xfrm>
            <a:off x="459369" y="949260"/>
            <a:ext cx="2972326" cy="2925558"/>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pilkoppling 29">
            <a:extLst>
              <a:ext uri="{FF2B5EF4-FFF2-40B4-BE49-F238E27FC236}">
                <a16:creationId xmlns:a16="http://schemas.microsoft.com/office/drawing/2014/main" id="{2FCB4D7F-0AF2-72F8-BB13-81A52DDA9103}"/>
              </a:ext>
            </a:extLst>
          </p:cNvPr>
          <p:cNvCxnSpPr>
            <a:cxnSpLocks/>
          </p:cNvCxnSpPr>
          <p:nvPr/>
        </p:nvCxnSpPr>
        <p:spPr>
          <a:xfrm>
            <a:off x="3431695" y="2243303"/>
            <a:ext cx="543957"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nvGrpSpPr>
          <p:cNvPr id="25" name="Grupp 24">
            <a:extLst>
              <a:ext uri="{FF2B5EF4-FFF2-40B4-BE49-F238E27FC236}">
                <a16:creationId xmlns:a16="http://schemas.microsoft.com/office/drawing/2014/main" id="{6F3A0707-D3F1-1389-50EE-A137E95DF3E8}"/>
              </a:ext>
            </a:extLst>
          </p:cNvPr>
          <p:cNvGrpSpPr/>
          <p:nvPr/>
        </p:nvGrpSpPr>
        <p:grpSpPr>
          <a:xfrm>
            <a:off x="6870206" y="813625"/>
            <a:ext cx="4522542" cy="2617624"/>
            <a:chOff x="6569129" y="813625"/>
            <a:chExt cx="4522542" cy="2617624"/>
          </a:xfrm>
        </p:grpSpPr>
        <p:cxnSp>
          <p:nvCxnSpPr>
            <p:cNvPr id="10" name="Rak pilkoppling 9">
              <a:extLst>
                <a:ext uri="{FF2B5EF4-FFF2-40B4-BE49-F238E27FC236}">
                  <a16:creationId xmlns:a16="http://schemas.microsoft.com/office/drawing/2014/main" id="{4244565B-CE98-9E28-E615-76474F084C1D}"/>
                </a:ext>
              </a:extLst>
            </p:cNvPr>
            <p:cNvCxnSpPr>
              <a:cxnSpLocks/>
            </p:cNvCxnSpPr>
            <p:nvPr/>
          </p:nvCxnSpPr>
          <p:spPr>
            <a:xfrm>
              <a:off x="6569129" y="2243303"/>
              <a:ext cx="543957"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nvGrpSpPr>
            <p:cNvPr id="23" name="Grupp 22">
              <a:extLst>
                <a:ext uri="{FF2B5EF4-FFF2-40B4-BE49-F238E27FC236}">
                  <a16:creationId xmlns:a16="http://schemas.microsoft.com/office/drawing/2014/main" id="{4C4E6C64-7AF9-2F4F-FF80-CF0D9302BD86}"/>
                </a:ext>
              </a:extLst>
            </p:cNvPr>
            <p:cNvGrpSpPr/>
            <p:nvPr/>
          </p:nvGrpSpPr>
          <p:grpSpPr>
            <a:xfrm>
              <a:off x="7189648" y="813625"/>
              <a:ext cx="3902023" cy="2617624"/>
              <a:chOff x="7189648" y="813625"/>
              <a:chExt cx="3902023" cy="2617624"/>
            </a:xfrm>
          </p:grpSpPr>
          <p:grpSp>
            <p:nvGrpSpPr>
              <p:cNvPr id="18" name="Grupp 17">
                <a:extLst>
                  <a:ext uri="{FF2B5EF4-FFF2-40B4-BE49-F238E27FC236}">
                    <a16:creationId xmlns:a16="http://schemas.microsoft.com/office/drawing/2014/main" id="{37C4D619-A8A5-98DF-A73C-F0B5B150E986}"/>
                  </a:ext>
                </a:extLst>
              </p:cNvPr>
              <p:cNvGrpSpPr/>
              <p:nvPr/>
            </p:nvGrpSpPr>
            <p:grpSpPr>
              <a:xfrm>
                <a:off x="7269437" y="977838"/>
                <a:ext cx="3742443" cy="2345710"/>
                <a:chOff x="7257659" y="911958"/>
                <a:chExt cx="3742443" cy="2345710"/>
              </a:xfrm>
            </p:grpSpPr>
            <p:pic>
              <p:nvPicPr>
                <p:cNvPr id="4" name="Bildobjekt 3">
                  <a:extLst>
                    <a:ext uri="{FF2B5EF4-FFF2-40B4-BE49-F238E27FC236}">
                      <a16:creationId xmlns:a16="http://schemas.microsoft.com/office/drawing/2014/main" id="{87E96168-313D-4823-CF46-637B0172BF61}"/>
                    </a:ext>
                  </a:extLst>
                </p:cNvPr>
                <p:cNvPicPr>
                  <a:picLocks noChangeAspect="1"/>
                </p:cNvPicPr>
                <p:nvPr/>
              </p:nvPicPr>
              <p:blipFill>
                <a:blip r:embed="rId5"/>
                <a:stretch>
                  <a:fillRect/>
                </a:stretch>
              </p:blipFill>
              <p:spPr>
                <a:xfrm>
                  <a:off x="7257659" y="911958"/>
                  <a:ext cx="3742443" cy="2345710"/>
                </a:xfrm>
                <a:prstGeom prst="rect">
                  <a:avLst/>
                </a:prstGeom>
              </p:spPr>
            </p:pic>
            <p:sp>
              <p:nvSpPr>
                <p:cNvPr id="12" name="Rektangel 11">
                  <a:extLst>
                    <a:ext uri="{FF2B5EF4-FFF2-40B4-BE49-F238E27FC236}">
                      <a16:creationId xmlns:a16="http://schemas.microsoft.com/office/drawing/2014/main" id="{58D7EA89-3C9D-4A3D-0B97-5C840D7F1922}"/>
                    </a:ext>
                  </a:extLst>
                </p:cNvPr>
                <p:cNvSpPr/>
                <p:nvPr/>
              </p:nvSpPr>
              <p:spPr>
                <a:xfrm>
                  <a:off x="9153525" y="1853586"/>
                  <a:ext cx="1846577" cy="561448"/>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rundade hörn 12">
                  <a:extLst>
                    <a:ext uri="{FF2B5EF4-FFF2-40B4-BE49-F238E27FC236}">
                      <a16:creationId xmlns:a16="http://schemas.microsoft.com/office/drawing/2014/main" id="{442B8AC4-66DF-A296-2581-2428C513ECFF}"/>
                    </a:ext>
                  </a:extLst>
                </p:cNvPr>
                <p:cNvSpPr/>
                <p:nvPr/>
              </p:nvSpPr>
              <p:spPr>
                <a:xfrm>
                  <a:off x="7429500" y="1627300"/>
                  <a:ext cx="1654175" cy="120220"/>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2">
                        <a:lumMod val="20000"/>
                        <a:lumOff val="80000"/>
                      </a:schemeClr>
                    </a:solidFill>
                  </a:endParaRPr>
                </a:p>
              </p:txBody>
            </p:sp>
            <p:sp>
              <p:nvSpPr>
                <p:cNvPr id="15" name="Rektangel: rundade hörn 14">
                  <a:extLst>
                    <a:ext uri="{FF2B5EF4-FFF2-40B4-BE49-F238E27FC236}">
                      <a16:creationId xmlns:a16="http://schemas.microsoft.com/office/drawing/2014/main" id="{BE25DFF3-AC08-FB51-D1D7-575447D6C695}"/>
                    </a:ext>
                  </a:extLst>
                </p:cNvPr>
                <p:cNvSpPr/>
                <p:nvPr/>
              </p:nvSpPr>
              <p:spPr>
                <a:xfrm>
                  <a:off x="7548367" y="1913711"/>
                  <a:ext cx="1535308" cy="133330"/>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2">
                        <a:lumMod val="20000"/>
                        <a:lumOff val="80000"/>
                      </a:schemeClr>
                    </a:solidFill>
                  </a:endParaRPr>
                </a:p>
              </p:txBody>
            </p:sp>
            <p:sp>
              <p:nvSpPr>
                <p:cNvPr id="17" name="Rektangel: rundade hörn 16">
                  <a:extLst>
                    <a:ext uri="{FF2B5EF4-FFF2-40B4-BE49-F238E27FC236}">
                      <a16:creationId xmlns:a16="http://schemas.microsoft.com/office/drawing/2014/main" id="{4A9613D0-60CC-471A-7EB4-3752BC073934}"/>
                    </a:ext>
                  </a:extLst>
                </p:cNvPr>
                <p:cNvSpPr/>
                <p:nvPr/>
              </p:nvSpPr>
              <p:spPr>
                <a:xfrm>
                  <a:off x="7553060" y="2114260"/>
                  <a:ext cx="1535308" cy="133330"/>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2">
                        <a:lumMod val="20000"/>
                        <a:lumOff val="80000"/>
                      </a:schemeClr>
                    </a:solidFill>
                  </a:endParaRPr>
                </a:p>
              </p:txBody>
            </p:sp>
          </p:grpSp>
          <p:sp>
            <p:nvSpPr>
              <p:cNvPr id="2" name="Rektangel 1">
                <a:extLst>
                  <a:ext uri="{FF2B5EF4-FFF2-40B4-BE49-F238E27FC236}">
                    <a16:creationId xmlns:a16="http://schemas.microsoft.com/office/drawing/2014/main" id="{9944EAFC-CA0A-9E9F-FC35-A161A679233C}"/>
                  </a:ext>
                </a:extLst>
              </p:cNvPr>
              <p:cNvSpPr/>
              <p:nvPr/>
            </p:nvSpPr>
            <p:spPr>
              <a:xfrm>
                <a:off x="7189648" y="813625"/>
                <a:ext cx="3902023" cy="2617624"/>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sp>
        <p:nvSpPr>
          <p:cNvPr id="19" name="Rubrik 7">
            <a:extLst>
              <a:ext uri="{FF2B5EF4-FFF2-40B4-BE49-F238E27FC236}">
                <a16:creationId xmlns:a16="http://schemas.microsoft.com/office/drawing/2014/main" id="{27DAB6D6-8F86-DFB8-7358-2DC351395202}"/>
              </a:ext>
            </a:extLst>
          </p:cNvPr>
          <p:cNvSpPr txBox="1">
            <a:spLocks/>
          </p:cNvSpPr>
          <p:nvPr/>
        </p:nvSpPr>
        <p:spPr>
          <a:xfrm>
            <a:off x="527381" y="217917"/>
            <a:ext cx="9827901" cy="699466"/>
          </a:xfrm>
          <a:prstGeom prst="rect">
            <a:avLst/>
          </a:prstGeom>
        </p:spPr>
        <p:txBody>
          <a:bodyPr vert="horz" lIns="91440" tIns="45720" rIns="91440" bIns="45720" rtlCol="0" anchor="ctr">
            <a:no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Manuellt inmatning av EPD: två möjliga platser</a:t>
            </a:r>
          </a:p>
        </p:txBody>
      </p:sp>
      <p:sp>
        <p:nvSpPr>
          <p:cNvPr id="8" name="Rektangel 7">
            <a:extLst>
              <a:ext uri="{FF2B5EF4-FFF2-40B4-BE49-F238E27FC236}">
                <a16:creationId xmlns:a16="http://schemas.microsoft.com/office/drawing/2014/main" id="{3B7FC8FC-A077-6163-1D5C-B9530EE0165C}"/>
              </a:ext>
            </a:extLst>
          </p:cNvPr>
          <p:cNvSpPr/>
          <p:nvPr/>
        </p:nvSpPr>
        <p:spPr>
          <a:xfrm>
            <a:off x="9121698" y="5084329"/>
            <a:ext cx="2755243" cy="1077218"/>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solidFill>
              </a:rPr>
              <a:t>Prioritera</a:t>
            </a:r>
            <a:r>
              <a:rPr lang="sv-SE" sz="1600"/>
              <a:t> och räkna på poster med högre kostnader än små</a:t>
            </a:r>
          </a:p>
        </p:txBody>
      </p:sp>
    </p:spTree>
    <p:extLst>
      <p:ext uri="{BB962C8B-B14F-4D97-AF65-F5344CB8AC3E}">
        <p14:creationId xmlns:p14="http://schemas.microsoft.com/office/powerpoint/2010/main" val="36523172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94ED7-5821-08C9-A0D4-7911728C675B}"/>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F2D849D3-658B-2743-86CA-CAD671CF6E94}"/>
              </a:ext>
            </a:extLst>
          </p:cNvPr>
          <p:cNvSpPr>
            <a:spLocks noGrp="1"/>
          </p:cNvSpPr>
          <p:nvPr>
            <p:ph type="ctrTitle"/>
          </p:nvPr>
        </p:nvSpPr>
        <p:spPr>
          <a:xfrm>
            <a:off x="527381" y="217917"/>
            <a:ext cx="9359919" cy="699466"/>
          </a:xfrm>
        </p:spPr>
        <p:txBody>
          <a:bodyPr/>
          <a:lstStyle/>
          <a:p>
            <a:r>
              <a:rPr lang="sv-SE"/>
              <a:t>Hur EPD data ska avläsas</a:t>
            </a:r>
          </a:p>
        </p:txBody>
      </p:sp>
      <p:sp>
        <p:nvSpPr>
          <p:cNvPr id="6" name="textruta 5">
            <a:extLst>
              <a:ext uri="{FF2B5EF4-FFF2-40B4-BE49-F238E27FC236}">
                <a16:creationId xmlns:a16="http://schemas.microsoft.com/office/drawing/2014/main" id="{135069A2-510B-6543-F063-FC9F87A61E41}"/>
              </a:ext>
            </a:extLst>
          </p:cNvPr>
          <p:cNvSpPr txBox="1"/>
          <p:nvPr/>
        </p:nvSpPr>
        <p:spPr>
          <a:xfrm>
            <a:off x="4937611" y="591476"/>
            <a:ext cx="6925605" cy="1077218"/>
          </a:xfrm>
          <a:prstGeom prst="rect">
            <a:avLst/>
          </a:prstGeom>
          <a:noFill/>
        </p:spPr>
        <p:txBody>
          <a:bodyPr wrap="square">
            <a:spAutoFit/>
          </a:bodyPr>
          <a:lstStyle/>
          <a:p>
            <a:pPr marL="285750" indent="-285750">
              <a:buFont typeface="Arial" panose="020B0604020202020204" pitchFamily="34" charset="0"/>
              <a:buChar char="•"/>
            </a:pPr>
            <a:r>
              <a:rPr lang="sv-SE" sz="1600"/>
              <a:t>Sök på produktens specifika EPD, om det ej finns, finn en likande.</a:t>
            </a:r>
          </a:p>
          <a:p>
            <a:pPr marL="285750" indent="-285750">
              <a:buFont typeface="Arial" panose="020B0604020202020204" pitchFamily="34" charset="0"/>
              <a:buChar char="•"/>
            </a:pPr>
            <a:r>
              <a:rPr lang="sv-SE" sz="1600"/>
              <a:t>Det är VIKTIGT att verifiera produktens funktionella enhet (</a:t>
            </a:r>
            <a:r>
              <a:rPr lang="sv-SE" sz="1600" b="1" err="1"/>
              <a:t>functional</a:t>
            </a:r>
            <a:r>
              <a:rPr lang="sv-SE" sz="1600" b="1"/>
              <a:t> </a:t>
            </a:r>
            <a:r>
              <a:rPr lang="sv-SE" sz="1600" b="1" err="1"/>
              <a:t>unit</a:t>
            </a:r>
            <a:r>
              <a:rPr lang="sv-SE" sz="1600" b="1"/>
              <a:t> eller </a:t>
            </a:r>
            <a:r>
              <a:rPr lang="sv-SE" sz="1600" b="1" err="1"/>
              <a:t>declared</a:t>
            </a:r>
            <a:r>
              <a:rPr lang="sv-SE" sz="1600" b="1"/>
              <a:t> </a:t>
            </a:r>
            <a:r>
              <a:rPr lang="sv-SE" sz="1600" b="1" err="1"/>
              <a:t>unit</a:t>
            </a:r>
            <a:r>
              <a:rPr lang="sv-SE" sz="1600"/>
              <a:t>) som inte är bara en enheten utan den funktionella enheten. </a:t>
            </a:r>
          </a:p>
        </p:txBody>
      </p:sp>
      <p:pic>
        <p:nvPicPr>
          <p:cNvPr id="11" name="Bildobjekt 10">
            <a:extLst>
              <a:ext uri="{FF2B5EF4-FFF2-40B4-BE49-F238E27FC236}">
                <a16:creationId xmlns:a16="http://schemas.microsoft.com/office/drawing/2014/main" id="{4BECE995-088D-14A0-0ED1-D39C683CFA99}"/>
              </a:ext>
            </a:extLst>
          </p:cNvPr>
          <p:cNvPicPr>
            <a:picLocks noChangeAspect="1"/>
          </p:cNvPicPr>
          <p:nvPr/>
        </p:nvPicPr>
        <p:blipFill>
          <a:blip r:embed="rId3"/>
          <a:stretch>
            <a:fillRect/>
          </a:stretch>
        </p:blipFill>
        <p:spPr>
          <a:xfrm>
            <a:off x="648061" y="734506"/>
            <a:ext cx="3970220" cy="1071005"/>
          </a:xfrm>
          <a:prstGeom prst="rect">
            <a:avLst/>
          </a:prstGeom>
        </p:spPr>
      </p:pic>
      <p:sp>
        <p:nvSpPr>
          <p:cNvPr id="20" name="textruta 19">
            <a:extLst>
              <a:ext uri="{FF2B5EF4-FFF2-40B4-BE49-F238E27FC236}">
                <a16:creationId xmlns:a16="http://schemas.microsoft.com/office/drawing/2014/main" id="{FE094DDC-CF24-8BDB-A2F6-2CD032FCBCFC}"/>
              </a:ext>
            </a:extLst>
          </p:cNvPr>
          <p:cNvSpPr txBox="1"/>
          <p:nvPr/>
        </p:nvSpPr>
        <p:spPr>
          <a:xfrm>
            <a:off x="8555479" y="1597061"/>
            <a:ext cx="3519814" cy="1569660"/>
          </a:xfrm>
          <a:prstGeom prst="rect">
            <a:avLst/>
          </a:prstGeom>
          <a:noFill/>
        </p:spPr>
        <p:txBody>
          <a:bodyPr wrap="square">
            <a:spAutoFit/>
          </a:bodyPr>
          <a:lstStyle/>
          <a:p>
            <a:r>
              <a:rPr lang="sv-SE" sz="1600" b="0" i="0">
                <a:effectLst/>
              </a:rPr>
              <a:t>I Boverkets föreskrifter om klimatdeklaration för byggnader undantas upptag av växthusgaser. Det innebär att biogent kol i byggprodukter inte ska tas med vid beräkning av klimatpåverkan. </a:t>
            </a:r>
          </a:p>
        </p:txBody>
      </p:sp>
      <p:sp>
        <p:nvSpPr>
          <p:cNvPr id="22" name="textruta 21">
            <a:extLst>
              <a:ext uri="{FF2B5EF4-FFF2-40B4-BE49-F238E27FC236}">
                <a16:creationId xmlns:a16="http://schemas.microsoft.com/office/drawing/2014/main" id="{9F9C10F9-ACD1-90BE-C1BB-6B3584154015}"/>
              </a:ext>
            </a:extLst>
          </p:cNvPr>
          <p:cNvSpPr txBox="1"/>
          <p:nvPr/>
        </p:nvSpPr>
        <p:spPr>
          <a:xfrm>
            <a:off x="8555479" y="3188210"/>
            <a:ext cx="3462803" cy="830997"/>
          </a:xfrm>
          <a:prstGeom prst="rect">
            <a:avLst/>
          </a:prstGeom>
          <a:noFill/>
        </p:spPr>
        <p:txBody>
          <a:bodyPr wrap="square">
            <a:spAutoFit/>
          </a:bodyPr>
          <a:lstStyle/>
          <a:p>
            <a:r>
              <a:rPr lang="sv-SE" sz="1600" b="0" i="0">
                <a:effectLst/>
              </a:rPr>
              <a:t>Den miljö</a:t>
            </a:r>
            <a:r>
              <a:rPr lang="sv-SE" sz="1600"/>
              <a:t>kategorin som välja är   </a:t>
            </a:r>
          </a:p>
          <a:p>
            <a:r>
              <a:rPr lang="sv-SE" sz="1600"/>
              <a:t>GWP-GHG. </a:t>
            </a:r>
            <a:r>
              <a:rPr lang="sv-SE" sz="1600" i="0">
                <a:solidFill>
                  <a:srgbClr val="434343"/>
                </a:solidFill>
                <a:effectLst/>
              </a:rPr>
              <a:t> </a:t>
            </a:r>
            <a:r>
              <a:rPr lang="sv-SE" sz="1600" i="0">
                <a:effectLst/>
              </a:rPr>
              <a:t>Ibland benämns det GWP-IOBC. </a:t>
            </a:r>
            <a:endParaRPr lang="sv-SE" sz="1600"/>
          </a:p>
        </p:txBody>
      </p:sp>
      <p:sp>
        <p:nvSpPr>
          <p:cNvPr id="25" name="textruta 24">
            <a:extLst>
              <a:ext uri="{FF2B5EF4-FFF2-40B4-BE49-F238E27FC236}">
                <a16:creationId xmlns:a16="http://schemas.microsoft.com/office/drawing/2014/main" id="{D93E4667-9D1D-D7B1-5101-B284C8D2C909}"/>
              </a:ext>
            </a:extLst>
          </p:cNvPr>
          <p:cNvSpPr txBox="1"/>
          <p:nvPr/>
        </p:nvSpPr>
        <p:spPr>
          <a:xfrm>
            <a:off x="8555479" y="4127686"/>
            <a:ext cx="3319508" cy="1323439"/>
          </a:xfrm>
          <a:prstGeom prst="rect">
            <a:avLst/>
          </a:prstGeom>
          <a:noFill/>
        </p:spPr>
        <p:txBody>
          <a:bodyPr wrap="square">
            <a:spAutoFit/>
          </a:bodyPr>
          <a:lstStyle/>
          <a:p>
            <a:r>
              <a:rPr lang="sv-SE" sz="1600"/>
              <a:t>Om GWP-GHG ej finns skall man ta GWP-total minus biogena utsläpp. </a:t>
            </a:r>
          </a:p>
          <a:p>
            <a:r>
              <a:rPr lang="sv-SE" sz="1600">
                <a:solidFill>
                  <a:srgbClr val="C00000"/>
                </a:solidFill>
              </a:rPr>
              <a:t>Notera! Om biogena utsläpp ej framgår kan EPD </a:t>
            </a:r>
            <a:r>
              <a:rPr lang="sv-SE" sz="1600" b="1">
                <a:solidFill>
                  <a:srgbClr val="C00000"/>
                </a:solidFill>
              </a:rPr>
              <a:t>INTE</a:t>
            </a:r>
            <a:r>
              <a:rPr lang="sv-SE" sz="1600">
                <a:solidFill>
                  <a:srgbClr val="C00000"/>
                </a:solidFill>
              </a:rPr>
              <a:t> användas vid klimatdeklaration till Boverket. </a:t>
            </a:r>
          </a:p>
        </p:txBody>
      </p:sp>
      <p:grpSp>
        <p:nvGrpSpPr>
          <p:cNvPr id="74" name="Grupp 73">
            <a:extLst>
              <a:ext uri="{FF2B5EF4-FFF2-40B4-BE49-F238E27FC236}">
                <a16:creationId xmlns:a16="http://schemas.microsoft.com/office/drawing/2014/main" id="{D514BBA0-C344-0F65-3B45-1A108F5876C1}"/>
              </a:ext>
            </a:extLst>
          </p:cNvPr>
          <p:cNvGrpSpPr/>
          <p:nvPr/>
        </p:nvGrpSpPr>
        <p:grpSpPr>
          <a:xfrm>
            <a:off x="527381" y="1874423"/>
            <a:ext cx="7999223" cy="3287357"/>
            <a:chOff x="527381" y="2512194"/>
            <a:chExt cx="7999223" cy="3287357"/>
          </a:xfrm>
        </p:grpSpPr>
        <p:pic>
          <p:nvPicPr>
            <p:cNvPr id="13" name="Bildobjekt 12">
              <a:extLst>
                <a:ext uri="{FF2B5EF4-FFF2-40B4-BE49-F238E27FC236}">
                  <a16:creationId xmlns:a16="http://schemas.microsoft.com/office/drawing/2014/main" id="{03FFFFC7-EE78-E444-5D05-60EF68FB5F14}"/>
                </a:ext>
              </a:extLst>
            </p:cNvPr>
            <p:cNvPicPr>
              <a:picLocks noChangeAspect="1"/>
            </p:cNvPicPr>
            <p:nvPr/>
          </p:nvPicPr>
          <p:blipFill>
            <a:blip r:embed="rId4"/>
            <a:stretch>
              <a:fillRect/>
            </a:stretch>
          </p:blipFill>
          <p:spPr>
            <a:xfrm>
              <a:off x="527381" y="2512194"/>
              <a:ext cx="7527492" cy="3287357"/>
            </a:xfrm>
            <a:prstGeom prst="rect">
              <a:avLst/>
            </a:prstGeom>
          </p:spPr>
        </p:pic>
        <p:sp>
          <p:nvSpPr>
            <p:cNvPr id="28" name="Rektangel 27">
              <a:extLst>
                <a:ext uri="{FF2B5EF4-FFF2-40B4-BE49-F238E27FC236}">
                  <a16:creationId xmlns:a16="http://schemas.microsoft.com/office/drawing/2014/main" id="{AAC49A63-D449-9772-897D-2B019AF6EBAF}"/>
                </a:ext>
              </a:extLst>
            </p:cNvPr>
            <p:cNvSpPr/>
            <p:nvPr/>
          </p:nvSpPr>
          <p:spPr>
            <a:xfrm>
              <a:off x="527381" y="2884669"/>
              <a:ext cx="3455896" cy="461687"/>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9" name="Rak pilkoppling 48">
              <a:extLst>
                <a:ext uri="{FF2B5EF4-FFF2-40B4-BE49-F238E27FC236}">
                  <a16:creationId xmlns:a16="http://schemas.microsoft.com/office/drawing/2014/main" id="{3E187CF4-49F3-5815-4D75-0D027BA79700}"/>
                </a:ext>
              </a:extLst>
            </p:cNvPr>
            <p:cNvCxnSpPr>
              <a:cxnSpLocks/>
            </p:cNvCxnSpPr>
            <p:nvPr/>
          </p:nvCxnSpPr>
          <p:spPr>
            <a:xfrm>
              <a:off x="3231998" y="2611459"/>
              <a:ext cx="5294606"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51" name="Rektangel 50">
              <a:extLst>
                <a:ext uri="{FF2B5EF4-FFF2-40B4-BE49-F238E27FC236}">
                  <a16:creationId xmlns:a16="http://schemas.microsoft.com/office/drawing/2014/main" id="{C9BD296E-D28F-1EDF-5B28-F1E82D723D10}"/>
                </a:ext>
              </a:extLst>
            </p:cNvPr>
            <p:cNvSpPr/>
            <p:nvPr/>
          </p:nvSpPr>
          <p:spPr>
            <a:xfrm>
              <a:off x="527381" y="3677054"/>
              <a:ext cx="1164657" cy="20863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4" name="Koppling: vinklad 53">
              <a:extLst>
                <a:ext uri="{FF2B5EF4-FFF2-40B4-BE49-F238E27FC236}">
                  <a16:creationId xmlns:a16="http://schemas.microsoft.com/office/drawing/2014/main" id="{00D3AEEC-2227-2A69-CFAF-09B1BA0CD472}"/>
                </a:ext>
              </a:extLst>
            </p:cNvPr>
            <p:cNvCxnSpPr>
              <a:cxnSpLocks/>
            </p:cNvCxnSpPr>
            <p:nvPr/>
          </p:nvCxnSpPr>
          <p:spPr>
            <a:xfrm>
              <a:off x="3983277" y="3157878"/>
              <a:ext cx="4543327" cy="1083602"/>
            </a:xfrm>
            <a:prstGeom prst="bentConnector3">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5" name="Grupp 74">
            <a:extLst>
              <a:ext uri="{FF2B5EF4-FFF2-40B4-BE49-F238E27FC236}">
                <a16:creationId xmlns:a16="http://schemas.microsoft.com/office/drawing/2014/main" id="{58FB85CF-79AA-D345-130B-980A9FB5E5AE}"/>
              </a:ext>
            </a:extLst>
          </p:cNvPr>
          <p:cNvGrpSpPr/>
          <p:nvPr/>
        </p:nvGrpSpPr>
        <p:grpSpPr>
          <a:xfrm>
            <a:off x="527381" y="4539796"/>
            <a:ext cx="7999223" cy="1459904"/>
            <a:chOff x="527381" y="5043901"/>
            <a:chExt cx="7999223" cy="1459904"/>
          </a:xfrm>
        </p:grpSpPr>
        <p:pic>
          <p:nvPicPr>
            <p:cNvPr id="19" name="Bildobjekt 18">
              <a:extLst>
                <a:ext uri="{FF2B5EF4-FFF2-40B4-BE49-F238E27FC236}">
                  <a16:creationId xmlns:a16="http://schemas.microsoft.com/office/drawing/2014/main" id="{BC05839A-C69F-6154-AC7A-D46AAF07C4E7}"/>
                </a:ext>
              </a:extLst>
            </p:cNvPr>
            <p:cNvPicPr>
              <a:picLocks noChangeAspect="1"/>
            </p:cNvPicPr>
            <p:nvPr/>
          </p:nvPicPr>
          <p:blipFill>
            <a:blip r:embed="rId5"/>
            <a:stretch>
              <a:fillRect/>
            </a:stretch>
          </p:blipFill>
          <p:spPr>
            <a:xfrm>
              <a:off x="622659" y="5930529"/>
              <a:ext cx="7432214" cy="573276"/>
            </a:xfrm>
            <a:prstGeom prst="rect">
              <a:avLst/>
            </a:prstGeom>
          </p:spPr>
        </p:pic>
        <p:sp>
          <p:nvSpPr>
            <p:cNvPr id="56" name="Rektangel 55">
              <a:extLst>
                <a:ext uri="{FF2B5EF4-FFF2-40B4-BE49-F238E27FC236}">
                  <a16:creationId xmlns:a16="http://schemas.microsoft.com/office/drawing/2014/main" id="{E6999113-DA88-EC9F-D612-E6ECF41A9536}"/>
                </a:ext>
              </a:extLst>
            </p:cNvPr>
            <p:cNvSpPr/>
            <p:nvPr/>
          </p:nvSpPr>
          <p:spPr>
            <a:xfrm>
              <a:off x="527381" y="6091938"/>
              <a:ext cx="1164657" cy="229545"/>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9" name="Rak koppling 58">
              <a:extLst>
                <a:ext uri="{FF2B5EF4-FFF2-40B4-BE49-F238E27FC236}">
                  <a16:creationId xmlns:a16="http://schemas.microsoft.com/office/drawing/2014/main" id="{1BDFFFDA-D04E-C5D2-71B0-E0AB468A47F7}"/>
                </a:ext>
              </a:extLst>
            </p:cNvPr>
            <p:cNvCxnSpPr>
              <a:cxnSpLocks/>
            </p:cNvCxnSpPr>
            <p:nvPr/>
          </p:nvCxnSpPr>
          <p:spPr>
            <a:xfrm>
              <a:off x="6497053" y="5043901"/>
              <a:ext cx="0" cy="1184258"/>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60" name="Rak koppling 59">
              <a:extLst>
                <a:ext uri="{FF2B5EF4-FFF2-40B4-BE49-F238E27FC236}">
                  <a16:creationId xmlns:a16="http://schemas.microsoft.com/office/drawing/2014/main" id="{ABB6BDED-3DDB-0703-F3EA-348C743F5707}"/>
                </a:ext>
              </a:extLst>
            </p:cNvPr>
            <p:cNvCxnSpPr>
              <a:cxnSpLocks/>
            </p:cNvCxnSpPr>
            <p:nvPr/>
          </p:nvCxnSpPr>
          <p:spPr>
            <a:xfrm flipH="1">
              <a:off x="1692038" y="6228159"/>
              <a:ext cx="4805015"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68" name="Rak pilkoppling 67">
              <a:extLst>
                <a:ext uri="{FF2B5EF4-FFF2-40B4-BE49-F238E27FC236}">
                  <a16:creationId xmlns:a16="http://schemas.microsoft.com/office/drawing/2014/main" id="{A7EE5CC0-E837-6B03-0C3F-2C7C78BE2B61}"/>
                </a:ext>
              </a:extLst>
            </p:cNvPr>
            <p:cNvCxnSpPr>
              <a:cxnSpLocks/>
            </p:cNvCxnSpPr>
            <p:nvPr/>
          </p:nvCxnSpPr>
          <p:spPr>
            <a:xfrm>
              <a:off x="6497053" y="5043901"/>
              <a:ext cx="2029551"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cxnSp>
        <p:nvCxnSpPr>
          <p:cNvPr id="5" name="Rak koppling 4">
            <a:extLst>
              <a:ext uri="{FF2B5EF4-FFF2-40B4-BE49-F238E27FC236}">
                <a16:creationId xmlns:a16="http://schemas.microsoft.com/office/drawing/2014/main" id="{7E7CC87F-FEB7-94A6-C59E-E37A11A5252A}"/>
              </a:ext>
            </a:extLst>
          </p:cNvPr>
          <p:cNvCxnSpPr>
            <a:cxnSpLocks/>
          </p:cNvCxnSpPr>
          <p:nvPr/>
        </p:nvCxnSpPr>
        <p:spPr>
          <a:xfrm>
            <a:off x="3238196" y="1973688"/>
            <a:ext cx="0" cy="273210"/>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3" name="textruta 2">
            <a:extLst>
              <a:ext uri="{FF2B5EF4-FFF2-40B4-BE49-F238E27FC236}">
                <a16:creationId xmlns:a16="http://schemas.microsoft.com/office/drawing/2014/main" id="{7C7CA908-6647-8980-9552-EE41FBD83331}"/>
              </a:ext>
            </a:extLst>
          </p:cNvPr>
          <p:cNvSpPr txBox="1"/>
          <p:nvPr/>
        </p:nvSpPr>
        <p:spPr>
          <a:xfrm>
            <a:off x="622659" y="6131244"/>
            <a:ext cx="7635817" cy="584775"/>
          </a:xfrm>
          <a:prstGeom prst="rect">
            <a:avLst/>
          </a:prstGeom>
          <a:noFill/>
        </p:spPr>
        <p:txBody>
          <a:bodyPr wrap="square">
            <a:spAutoFit/>
          </a:bodyPr>
          <a:lstStyle/>
          <a:p>
            <a:r>
              <a:rPr lang="sv-SE" sz="1600"/>
              <a:t>Observera att om GWP-</a:t>
            </a:r>
            <a:r>
              <a:rPr lang="sv-SE" sz="1600" err="1"/>
              <a:t>biogenic</a:t>
            </a:r>
            <a:r>
              <a:rPr lang="sv-SE" sz="1600"/>
              <a:t> anges som ett negativt värde, leder subtraktionen </a:t>
            </a:r>
          </a:p>
          <a:p>
            <a:r>
              <a:rPr lang="sv-SE" sz="1600"/>
              <a:t>GWP-total </a:t>
            </a:r>
            <a:r>
              <a:rPr lang="sv-SE" sz="1600" b="1">
                <a:solidFill>
                  <a:srgbClr val="C00000"/>
                </a:solidFill>
              </a:rPr>
              <a:t>–</a:t>
            </a:r>
            <a:r>
              <a:rPr lang="sv-SE" sz="1600"/>
              <a:t> GWP-</a:t>
            </a:r>
            <a:r>
              <a:rPr lang="sv-SE" sz="1600" err="1"/>
              <a:t>biogenic</a:t>
            </a:r>
            <a:r>
              <a:rPr lang="sv-SE" sz="1600"/>
              <a:t> i praktiken till en addition.</a:t>
            </a:r>
          </a:p>
        </p:txBody>
      </p:sp>
      <p:sp>
        <p:nvSpPr>
          <p:cNvPr id="2" name="Rektangel 1">
            <a:extLst>
              <a:ext uri="{FF2B5EF4-FFF2-40B4-BE49-F238E27FC236}">
                <a16:creationId xmlns:a16="http://schemas.microsoft.com/office/drawing/2014/main" id="{6C58719B-B7C3-8BC8-3F7F-9ECE15C100C6}"/>
              </a:ext>
            </a:extLst>
          </p:cNvPr>
          <p:cNvSpPr/>
          <p:nvPr/>
        </p:nvSpPr>
        <p:spPr>
          <a:xfrm>
            <a:off x="527381" y="1078792"/>
            <a:ext cx="4090900" cy="19903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F102BF87-D3AF-DD66-60A0-7F73C7B63BA0}"/>
              </a:ext>
            </a:extLst>
          </p:cNvPr>
          <p:cNvSpPr/>
          <p:nvPr/>
        </p:nvSpPr>
        <p:spPr>
          <a:xfrm>
            <a:off x="3143581" y="3039289"/>
            <a:ext cx="427659" cy="1949269"/>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0" name="Rak koppling 9">
            <a:extLst>
              <a:ext uri="{FF2B5EF4-FFF2-40B4-BE49-F238E27FC236}">
                <a16:creationId xmlns:a16="http://schemas.microsoft.com/office/drawing/2014/main" id="{D1126B54-34F2-E3D9-6174-D37AE3956D00}"/>
              </a:ext>
            </a:extLst>
          </p:cNvPr>
          <p:cNvCxnSpPr>
            <a:cxnSpLocks/>
          </p:cNvCxnSpPr>
          <p:nvPr/>
        </p:nvCxnSpPr>
        <p:spPr>
          <a:xfrm>
            <a:off x="3357410" y="4988558"/>
            <a:ext cx="0" cy="1105885"/>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5" name="Rak pilkoppling 14">
            <a:extLst>
              <a:ext uri="{FF2B5EF4-FFF2-40B4-BE49-F238E27FC236}">
                <a16:creationId xmlns:a16="http://schemas.microsoft.com/office/drawing/2014/main" id="{FFF8804B-C5D8-A0F8-61D9-826FD7F6B969}"/>
              </a:ext>
            </a:extLst>
          </p:cNvPr>
          <p:cNvCxnSpPr>
            <a:cxnSpLocks/>
          </p:cNvCxnSpPr>
          <p:nvPr/>
        </p:nvCxnSpPr>
        <p:spPr>
          <a:xfrm>
            <a:off x="3357410" y="6094443"/>
            <a:ext cx="5198069"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21" name="textruta 20">
            <a:extLst>
              <a:ext uri="{FF2B5EF4-FFF2-40B4-BE49-F238E27FC236}">
                <a16:creationId xmlns:a16="http://schemas.microsoft.com/office/drawing/2014/main" id="{102B0AAB-88CD-2689-7661-C9AFC1A9099E}"/>
              </a:ext>
            </a:extLst>
          </p:cNvPr>
          <p:cNvSpPr txBox="1"/>
          <p:nvPr/>
        </p:nvSpPr>
        <p:spPr>
          <a:xfrm>
            <a:off x="8555479" y="5469524"/>
            <a:ext cx="3455896" cy="1323439"/>
          </a:xfrm>
          <a:prstGeom prst="rect">
            <a:avLst/>
          </a:prstGeom>
          <a:noFill/>
        </p:spPr>
        <p:txBody>
          <a:bodyPr wrap="square">
            <a:spAutoFit/>
          </a:bodyPr>
          <a:lstStyle/>
          <a:p>
            <a:r>
              <a:rPr lang="sv-SE" sz="1600">
                <a:solidFill>
                  <a:srgbClr val="C00000"/>
                </a:solidFill>
              </a:rPr>
              <a:t>Notera! Klimatdata för A4 i en EPD får </a:t>
            </a:r>
            <a:r>
              <a:rPr lang="sv-SE" sz="1600" b="1">
                <a:solidFill>
                  <a:srgbClr val="C00000"/>
                </a:solidFill>
              </a:rPr>
              <a:t>EJ</a:t>
            </a:r>
            <a:r>
              <a:rPr lang="sv-SE" sz="1600">
                <a:solidFill>
                  <a:srgbClr val="C00000"/>
                </a:solidFill>
              </a:rPr>
              <a:t> användas i klimatdeklaration. Endast projektspecifik eller generiska klimatdata från Boverkets databas </a:t>
            </a:r>
            <a:r>
              <a:rPr lang="sv-SE" sz="1600" err="1">
                <a:solidFill>
                  <a:srgbClr val="C00000"/>
                </a:solidFill>
              </a:rPr>
              <a:t>frå</a:t>
            </a:r>
            <a:r>
              <a:rPr lang="sv-SE" sz="1600">
                <a:solidFill>
                  <a:srgbClr val="C00000"/>
                </a:solidFill>
              </a:rPr>
              <a:t> användas. Se mer i verifikat kapitel.</a:t>
            </a:r>
            <a:endParaRPr lang="sv-SE" sz="1600"/>
          </a:p>
        </p:txBody>
      </p:sp>
      <p:cxnSp>
        <p:nvCxnSpPr>
          <p:cNvPr id="4" name="Rak koppling 3">
            <a:extLst>
              <a:ext uri="{FF2B5EF4-FFF2-40B4-BE49-F238E27FC236}">
                <a16:creationId xmlns:a16="http://schemas.microsoft.com/office/drawing/2014/main" id="{E991F43E-3453-5CC0-5503-84C13E841F3B}"/>
              </a:ext>
            </a:extLst>
          </p:cNvPr>
          <p:cNvCxnSpPr>
            <a:cxnSpLocks/>
          </p:cNvCxnSpPr>
          <p:nvPr/>
        </p:nvCxnSpPr>
        <p:spPr>
          <a:xfrm>
            <a:off x="1269530" y="3247916"/>
            <a:ext cx="0" cy="2339917"/>
          </a:xfrm>
          <a:prstGeom prst="line">
            <a:avLst/>
          </a:prstGeom>
          <a:ln w="127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465174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98A7F-A266-BC46-65CC-8438EBAC18D9}"/>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7C8095BB-0720-14A7-03FC-3F14403845ED}"/>
              </a:ext>
            </a:extLst>
          </p:cNvPr>
          <p:cNvSpPr>
            <a:spLocks noGrp="1"/>
          </p:cNvSpPr>
          <p:nvPr>
            <p:ph type="ctrTitle"/>
          </p:nvPr>
        </p:nvSpPr>
        <p:spPr>
          <a:xfrm>
            <a:off x="527381" y="217917"/>
            <a:ext cx="9359919" cy="699466"/>
          </a:xfrm>
        </p:spPr>
        <p:txBody>
          <a:bodyPr/>
          <a:lstStyle/>
          <a:p>
            <a:r>
              <a:rPr lang="sv-SE"/>
              <a:t>Manuell klimatberäkning – Exempel 1</a:t>
            </a:r>
          </a:p>
        </p:txBody>
      </p:sp>
      <p:sp>
        <p:nvSpPr>
          <p:cNvPr id="6" name="textruta 5">
            <a:extLst>
              <a:ext uri="{FF2B5EF4-FFF2-40B4-BE49-F238E27FC236}">
                <a16:creationId xmlns:a16="http://schemas.microsoft.com/office/drawing/2014/main" id="{12A969D4-128E-AE0D-0EEB-F84AC7A2C354}"/>
              </a:ext>
            </a:extLst>
          </p:cNvPr>
          <p:cNvSpPr txBox="1"/>
          <p:nvPr/>
        </p:nvSpPr>
        <p:spPr>
          <a:xfrm>
            <a:off x="6517879" y="2675501"/>
            <a:ext cx="4871791" cy="830997"/>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r>
              <a:rPr lang="sv-SE" sz="1600"/>
              <a:t>Beräkningen skrivs ut med avsikt för egenkontroll samt andra- och tredjeparts granskning, verifiera och dubbelkolla både beräkning och resultat.</a:t>
            </a:r>
          </a:p>
        </p:txBody>
      </p:sp>
      <p:sp>
        <p:nvSpPr>
          <p:cNvPr id="7" name="textruta 6">
            <a:extLst>
              <a:ext uri="{FF2B5EF4-FFF2-40B4-BE49-F238E27FC236}">
                <a16:creationId xmlns:a16="http://schemas.microsoft.com/office/drawing/2014/main" id="{EE544AFB-5252-59C9-0FF5-9337EDB924D2}"/>
              </a:ext>
            </a:extLst>
          </p:cNvPr>
          <p:cNvSpPr txBox="1"/>
          <p:nvPr/>
        </p:nvSpPr>
        <p:spPr>
          <a:xfrm>
            <a:off x="6517880" y="5893461"/>
            <a:ext cx="4871791" cy="584775"/>
          </a:xfrm>
          <a:prstGeom prst="rect">
            <a:avLst/>
          </a:prstGeom>
          <a:noFill/>
        </p:spPr>
        <p:txBody>
          <a:bodyPr wrap="square">
            <a:spAutoFit/>
          </a:bodyPr>
          <a:lstStyle/>
          <a:p>
            <a:r>
              <a:rPr lang="sv-SE" sz="1600"/>
              <a:t>EPD registrerings nummer: EPD-IES- 0020042</a:t>
            </a:r>
          </a:p>
          <a:p>
            <a:r>
              <a:rPr lang="sv-SE" sz="1600"/>
              <a:t>Hittas alltid på framsidan av EPD:s PDF.</a:t>
            </a:r>
          </a:p>
        </p:txBody>
      </p:sp>
      <p:sp>
        <p:nvSpPr>
          <p:cNvPr id="22" name="textruta 21">
            <a:extLst>
              <a:ext uri="{FF2B5EF4-FFF2-40B4-BE49-F238E27FC236}">
                <a16:creationId xmlns:a16="http://schemas.microsoft.com/office/drawing/2014/main" id="{B9B986B2-1FC2-6857-D17C-20278735C5DF}"/>
              </a:ext>
            </a:extLst>
          </p:cNvPr>
          <p:cNvSpPr txBox="1"/>
          <p:nvPr/>
        </p:nvSpPr>
        <p:spPr>
          <a:xfrm>
            <a:off x="6519132" y="1113705"/>
            <a:ext cx="4871791" cy="584775"/>
          </a:xfrm>
          <a:prstGeom prst="rect">
            <a:avLst/>
          </a:prstGeom>
          <a:noFill/>
        </p:spPr>
        <p:txBody>
          <a:bodyPr wrap="square">
            <a:spAutoFit/>
          </a:bodyPr>
          <a:lstStyle/>
          <a:p>
            <a:r>
              <a:rPr lang="sv-SE" sz="1600"/>
              <a:t>Funktionella enheten är per styck skåp och i detta exemplet har 30 skåp använts i projektet.</a:t>
            </a:r>
          </a:p>
        </p:txBody>
      </p:sp>
      <p:grpSp>
        <p:nvGrpSpPr>
          <p:cNvPr id="30" name="Grupp 29">
            <a:extLst>
              <a:ext uri="{FF2B5EF4-FFF2-40B4-BE49-F238E27FC236}">
                <a16:creationId xmlns:a16="http://schemas.microsoft.com/office/drawing/2014/main" id="{8C6CB158-ECF1-A10F-EC18-A3B9CF9A228F}"/>
              </a:ext>
            </a:extLst>
          </p:cNvPr>
          <p:cNvGrpSpPr/>
          <p:nvPr/>
        </p:nvGrpSpPr>
        <p:grpSpPr>
          <a:xfrm>
            <a:off x="610617" y="898761"/>
            <a:ext cx="5908515" cy="943508"/>
            <a:chOff x="610617" y="917383"/>
            <a:chExt cx="5908515" cy="943508"/>
          </a:xfrm>
        </p:grpSpPr>
        <p:pic>
          <p:nvPicPr>
            <p:cNvPr id="2" name="Bildobjekt 1">
              <a:extLst>
                <a:ext uri="{FF2B5EF4-FFF2-40B4-BE49-F238E27FC236}">
                  <a16:creationId xmlns:a16="http://schemas.microsoft.com/office/drawing/2014/main" id="{6B2A1B4C-3617-AAEA-D1A0-028EB61E4DC0}"/>
                </a:ext>
              </a:extLst>
            </p:cNvPr>
            <p:cNvPicPr>
              <a:picLocks noChangeAspect="1"/>
            </p:cNvPicPr>
            <p:nvPr/>
          </p:nvPicPr>
          <p:blipFill>
            <a:blip r:embed="rId3"/>
            <a:stretch>
              <a:fillRect/>
            </a:stretch>
          </p:blipFill>
          <p:spPr>
            <a:xfrm>
              <a:off x="610617" y="917383"/>
              <a:ext cx="3497589" cy="943508"/>
            </a:xfrm>
            <a:prstGeom prst="rect">
              <a:avLst/>
            </a:prstGeom>
          </p:spPr>
        </p:pic>
        <p:sp>
          <p:nvSpPr>
            <p:cNvPr id="16" name="Rektangel 15">
              <a:extLst>
                <a:ext uri="{FF2B5EF4-FFF2-40B4-BE49-F238E27FC236}">
                  <a16:creationId xmlns:a16="http://schemas.microsoft.com/office/drawing/2014/main" id="{DB966332-4709-6239-DB72-408345F06953}"/>
                </a:ext>
              </a:extLst>
            </p:cNvPr>
            <p:cNvSpPr/>
            <p:nvPr/>
          </p:nvSpPr>
          <p:spPr>
            <a:xfrm>
              <a:off x="1895038" y="1114549"/>
              <a:ext cx="928745" cy="310166"/>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6" name="Rak pilkoppling 25">
              <a:extLst>
                <a:ext uri="{FF2B5EF4-FFF2-40B4-BE49-F238E27FC236}">
                  <a16:creationId xmlns:a16="http://schemas.microsoft.com/office/drawing/2014/main" id="{CC57EFAD-4131-4EC1-ABE0-EAA479845D1D}"/>
                </a:ext>
              </a:extLst>
            </p:cNvPr>
            <p:cNvCxnSpPr>
              <a:cxnSpLocks/>
            </p:cNvCxnSpPr>
            <p:nvPr/>
          </p:nvCxnSpPr>
          <p:spPr>
            <a:xfrm>
              <a:off x="2823783" y="1322182"/>
              <a:ext cx="3695349"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sp>
        <p:nvSpPr>
          <p:cNvPr id="29" name="textruta 28">
            <a:extLst>
              <a:ext uri="{FF2B5EF4-FFF2-40B4-BE49-F238E27FC236}">
                <a16:creationId xmlns:a16="http://schemas.microsoft.com/office/drawing/2014/main" id="{8CC5C11C-8E62-B1CB-5220-1063E67D416E}"/>
              </a:ext>
            </a:extLst>
          </p:cNvPr>
          <p:cNvSpPr txBox="1"/>
          <p:nvPr/>
        </p:nvSpPr>
        <p:spPr>
          <a:xfrm>
            <a:off x="6517879" y="4787897"/>
            <a:ext cx="4871791" cy="830997"/>
          </a:xfrm>
          <a:prstGeom prst="rect">
            <a:avLst/>
          </a:prstGeom>
          <a:noFill/>
        </p:spPr>
        <p:txBody>
          <a:bodyPr wrap="square">
            <a:spAutoFit/>
          </a:bodyPr>
          <a:lstStyle/>
          <a:p>
            <a:r>
              <a:rPr lang="sv-SE" sz="1600"/>
              <a:t>Enligt verkligt utförande är det 30 omklädningsskåp. Därmed multipliceras värdet för GWP med 30.</a:t>
            </a:r>
          </a:p>
          <a:p>
            <a:r>
              <a:rPr lang="sv-SE" sz="1600"/>
              <a:t>Observera mängden i </a:t>
            </a:r>
            <a:r>
              <a:rPr lang="sv-SE" sz="1600" err="1"/>
              <a:t>bidcon</a:t>
            </a:r>
            <a:r>
              <a:rPr lang="sv-SE" sz="1600"/>
              <a:t> är 1 st. </a:t>
            </a:r>
          </a:p>
        </p:txBody>
      </p:sp>
      <p:grpSp>
        <p:nvGrpSpPr>
          <p:cNvPr id="18" name="Grupp 17">
            <a:extLst>
              <a:ext uri="{FF2B5EF4-FFF2-40B4-BE49-F238E27FC236}">
                <a16:creationId xmlns:a16="http://schemas.microsoft.com/office/drawing/2014/main" id="{7CBAA388-F766-8F3E-A8CC-CA97A88DE774}"/>
              </a:ext>
            </a:extLst>
          </p:cNvPr>
          <p:cNvGrpSpPr/>
          <p:nvPr/>
        </p:nvGrpSpPr>
        <p:grpSpPr>
          <a:xfrm>
            <a:off x="610617" y="1922416"/>
            <a:ext cx="7336179" cy="4753794"/>
            <a:chOff x="610617" y="1922416"/>
            <a:chExt cx="7336179" cy="4753794"/>
          </a:xfrm>
        </p:grpSpPr>
        <p:grpSp>
          <p:nvGrpSpPr>
            <p:cNvPr id="23" name="Grupp 22">
              <a:extLst>
                <a:ext uri="{FF2B5EF4-FFF2-40B4-BE49-F238E27FC236}">
                  <a16:creationId xmlns:a16="http://schemas.microsoft.com/office/drawing/2014/main" id="{0DA4D909-188B-1CC1-7698-FEBF9FAE31A8}"/>
                </a:ext>
              </a:extLst>
            </p:cNvPr>
            <p:cNvGrpSpPr/>
            <p:nvPr/>
          </p:nvGrpSpPr>
          <p:grpSpPr>
            <a:xfrm>
              <a:off x="610617" y="1922416"/>
              <a:ext cx="7336179" cy="4753794"/>
              <a:chOff x="610617" y="1922416"/>
              <a:chExt cx="7336179" cy="4753794"/>
            </a:xfrm>
          </p:grpSpPr>
          <p:grpSp>
            <p:nvGrpSpPr>
              <p:cNvPr id="15" name="Grupp 14">
                <a:extLst>
                  <a:ext uri="{FF2B5EF4-FFF2-40B4-BE49-F238E27FC236}">
                    <a16:creationId xmlns:a16="http://schemas.microsoft.com/office/drawing/2014/main" id="{F983D94B-0605-BE85-BC59-646AB38746F6}"/>
                  </a:ext>
                </a:extLst>
              </p:cNvPr>
              <p:cNvGrpSpPr/>
              <p:nvPr/>
            </p:nvGrpSpPr>
            <p:grpSpPr>
              <a:xfrm>
                <a:off x="610617" y="1922416"/>
                <a:ext cx="7336179" cy="4753794"/>
                <a:chOff x="610617" y="796297"/>
                <a:chExt cx="7432214" cy="4810537"/>
              </a:xfrm>
            </p:grpSpPr>
            <p:pic>
              <p:nvPicPr>
                <p:cNvPr id="4" name="Bildobjekt 3">
                  <a:extLst>
                    <a:ext uri="{FF2B5EF4-FFF2-40B4-BE49-F238E27FC236}">
                      <a16:creationId xmlns:a16="http://schemas.microsoft.com/office/drawing/2014/main" id="{C4611022-0FF3-581A-2C4C-13322ADC6FEF}"/>
                    </a:ext>
                  </a:extLst>
                </p:cNvPr>
                <p:cNvPicPr>
                  <a:picLocks noChangeAspect="1"/>
                </p:cNvPicPr>
                <p:nvPr/>
              </p:nvPicPr>
              <p:blipFill>
                <a:blip r:embed="rId4"/>
                <a:stretch>
                  <a:fillRect/>
                </a:stretch>
              </p:blipFill>
              <p:spPr>
                <a:xfrm>
                  <a:off x="610617" y="857712"/>
                  <a:ext cx="7432214" cy="573276"/>
                </a:xfrm>
                <a:prstGeom prst="rect">
                  <a:avLst/>
                </a:prstGeom>
              </p:spPr>
            </p:pic>
            <p:grpSp>
              <p:nvGrpSpPr>
                <p:cNvPr id="11" name="Grupp 10">
                  <a:extLst>
                    <a:ext uri="{FF2B5EF4-FFF2-40B4-BE49-F238E27FC236}">
                      <a16:creationId xmlns:a16="http://schemas.microsoft.com/office/drawing/2014/main" id="{DEBDAF27-26EE-CD35-19D1-6F579AED6183}"/>
                    </a:ext>
                  </a:extLst>
                </p:cNvPr>
                <p:cNvGrpSpPr/>
                <p:nvPr/>
              </p:nvGrpSpPr>
              <p:grpSpPr>
                <a:xfrm>
                  <a:off x="713489" y="796297"/>
                  <a:ext cx="5731413" cy="4810537"/>
                  <a:chOff x="713489" y="796297"/>
                  <a:chExt cx="5731413" cy="4810537"/>
                </a:xfrm>
              </p:grpSpPr>
              <p:sp>
                <p:nvSpPr>
                  <p:cNvPr id="9" name="Rektangel 8">
                    <a:extLst>
                      <a:ext uri="{FF2B5EF4-FFF2-40B4-BE49-F238E27FC236}">
                        <a16:creationId xmlns:a16="http://schemas.microsoft.com/office/drawing/2014/main" id="{DE0F7190-27A6-1655-8B7D-70E19C369C0F}"/>
                      </a:ext>
                    </a:extLst>
                  </p:cNvPr>
                  <p:cNvSpPr/>
                  <p:nvPr/>
                </p:nvSpPr>
                <p:spPr>
                  <a:xfrm>
                    <a:off x="2827521" y="796297"/>
                    <a:ext cx="385067" cy="573276"/>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3" name="Grupp 2">
                    <a:extLst>
                      <a:ext uri="{FF2B5EF4-FFF2-40B4-BE49-F238E27FC236}">
                        <a16:creationId xmlns:a16="http://schemas.microsoft.com/office/drawing/2014/main" id="{71F21632-8250-E27B-EFB8-C5C0755298F7}"/>
                      </a:ext>
                    </a:extLst>
                  </p:cNvPr>
                  <p:cNvGrpSpPr/>
                  <p:nvPr/>
                </p:nvGrpSpPr>
                <p:grpSpPr>
                  <a:xfrm>
                    <a:off x="713489" y="1369574"/>
                    <a:ext cx="5731413" cy="4237260"/>
                    <a:chOff x="713489" y="1369574"/>
                    <a:chExt cx="5731413" cy="4237260"/>
                  </a:xfrm>
                </p:grpSpPr>
                <p:pic>
                  <p:nvPicPr>
                    <p:cNvPr id="5" name="Bildobjekt 4">
                      <a:extLst>
                        <a:ext uri="{FF2B5EF4-FFF2-40B4-BE49-F238E27FC236}">
                          <a16:creationId xmlns:a16="http://schemas.microsoft.com/office/drawing/2014/main" id="{05D361F9-01E7-82FC-CFED-B42B4D05494D}"/>
                        </a:ext>
                      </a:extLst>
                    </p:cNvPr>
                    <p:cNvPicPr>
                      <a:picLocks noChangeAspect="1"/>
                    </p:cNvPicPr>
                    <p:nvPr/>
                  </p:nvPicPr>
                  <p:blipFill>
                    <a:blip r:embed="rId5"/>
                    <a:stretch>
                      <a:fillRect/>
                    </a:stretch>
                  </p:blipFill>
                  <p:spPr>
                    <a:xfrm>
                      <a:off x="713489" y="1897496"/>
                      <a:ext cx="4871791" cy="3709338"/>
                    </a:xfrm>
                    <a:prstGeom prst="rect">
                      <a:avLst/>
                    </a:prstGeom>
                  </p:spPr>
                </p:pic>
                <p:sp>
                  <p:nvSpPr>
                    <p:cNvPr id="10" name="Rektangel 9">
                      <a:extLst>
                        <a:ext uri="{FF2B5EF4-FFF2-40B4-BE49-F238E27FC236}">
                          <a16:creationId xmlns:a16="http://schemas.microsoft.com/office/drawing/2014/main" id="{2496A828-9C66-C46A-CAEB-F8192BD1D222}"/>
                        </a:ext>
                      </a:extLst>
                    </p:cNvPr>
                    <p:cNvSpPr/>
                    <p:nvPr/>
                  </p:nvSpPr>
                  <p:spPr>
                    <a:xfrm>
                      <a:off x="1656411" y="3429000"/>
                      <a:ext cx="1034751" cy="323165"/>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2" name="Rak pilkoppling 11">
                      <a:extLst>
                        <a:ext uri="{FF2B5EF4-FFF2-40B4-BE49-F238E27FC236}">
                          <a16:creationId xmlns:a16="http://schemas.microsoft.com/office/drawing/2014/main" id="{4AB9B6EB-650C-F57B-35DF-37AE5AC4361D}"/>
                        </a:ext>
                      </a:extLst>
                    </p:cNvPr>
                    <p:cNvCxnSpPr>
                      <a:cxnSpLocks/>
                    </p:cNvCxnSpPr>
                    <p:nvPr/>
                  </p:nvCxnSpPr>
                  <p:spPr>
                    <a:xfrm>
                      <a:off x="3771505" y="1369574"/>
                      <a:ext cx="0" cy="2059427"/>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13" name="Rak koppling 12">
                      <a:extLst>
                        <a:ext uri="{FF2B5EF4-FFF2-40B4-BE49-F238E27FC236}">
                          <a16:creationId xmlns:a16="http://schemas.microsoft.com/office/drawing/2014/main" id="{BC933288-3739-34A5-2B22-CA6533D13305}"/>
                        </a:ext>
                      </a:extLst>
                    </p:cNvPr>
                    <p:cNvCxnSpPr>
                      <a:cxnSpLocks/>
                      <a:stCxn id="10" idx="2"/>
                    </p:cNvCxnSpPr>
                    <p:nvPr/>
                  </p:nvCxnSpPr>
                  <p:spPr>
                    <a:xfrm flipH="1">
                      <a:off x="2159621" y="3752165"/>
                      <a:ext cx="14166" cy="1358454"/>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14" name="Rektangel 13">
                      <a:extLst>
                        <a:ext uri="{FF2B5EF4-FFF2-40B4-BE49-F238E27FC236}">
                          <a16:creationId xmlns:a16="http://schemas.microsoft.com/office/drawing/2014/main" id="{C3467354-50C1-818C-8AF5-83F34083E7D7}"/>
                        </a:ext>
                      </a:extLst>
                    </p:cNvPr>
                    <p:cNvSpPr/>
                    <p:nvPr/>
                  </p:nvSpPr>
                  <p:spPr>
                    <a:xfrm>
                      <a:off x="3619928" y="3429000"/>
                      <a:ext cx="1896209" cy="923315"/>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Rak pilkoppling 18">
                      <a:extLst>
                        <a:ext uri="{FF2B5EF4-FFF2-40B4-BE49-F238E27FC236}">
                          <a16:creationId xmlns:a16="http://schemas.microsoft.com/office/drawing/2014/main" id="{1FB19127-3969-E484-858F-B3DD4B74318F}"/>
                        </a:ext>
                      </a:extLst>
                    </p:cNvPr>
                    <p:cNvCxnSpPr>
                      <a:cxnSpLocks/>
                    </p:cNvCxnSpPr>
                    <p:nvPr/>
                  </p:nvCxnSpPr>
                  <p:spPr>
                    <a:xfrm>
                      <a:off x="2159620" y="5110620"/>
                      <a:ext cx="4285282"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21" name="Rak pilkoppling 20">
                      <a:extLst>
                        <a:ext uri="{FF2B5EF4-FFF2-40B4-BE49-F238E27FC236}">
                          <a16:creationId xmlns:a16="http://schemas.microsoft.com/office/drawing/2014/main" id="{D37251B9-4A7A-B30E-16CE-D675F29BBF45}"/>
                        </a:ext>
                      </a:extLst>
                    </p:cNvPr>
                    <p:cNvCxnSpPr>
                      <a:cxnSpLocks/>
                    </p:cNvCxnSpPr>
                    <p:nvPr/>
                  </p:nvCxnSpPr>
                  <p:spPr>
                    <a:xfrm>
                      <a:off x="5516137" y="3883598"/>
                      <a:ext cx="928765"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grpSp>
          <p:sp>
            <p:nvSpPr>
              <p:cNvPr id="20" name="Rektangel 19">
                <a:extLst>
                  <a:ext uri="{FF2B5EF4-FFF2-40B4-BE49-F238E27FC236}">
                    <a16:creationId xmlns:a16="http://schemas.microsoft.com/office/drawing/2014/main" id="{7B83B967-A68B-C61E-B2EF-836CF01A8613}"/>
                  </a:ext>
                </a:extLst>
              </p:cNvPr>
              <p:cNvSpPr/>
              <p:nvPr/>
            </p:nvSpPr>
            <p:spPr>
              <a:xfrm>
                <a:off x="1665577" y="4708523"/>
                <a:ext cx="998702" cy="793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500">
                    <a:solidFill>
                      <a:schemeClr val="tx1"/>
                    </a:solidFill>
                  </a:rPr>
                  <a:t>EPD-IES- 0020042</a:t>
                </a:r>
              </a:p>
            </p:txBody>
          </p:sp>
        </p:grpSp>
        <p:sp>
          <p:nvSpPr>
            <p:cNvPr id="17" name="Rektangel 16">
              <a:extLst>
                <a:ext uri="{FF2B5EF4-FFF2-40B4-BE49-F238E27FC236}">
                  <a16:creationId xmlns:a16="http://schemas.microsoft.com/office/drawing/2014/main" id="{E9E8984F-A2FE-D7B5-FEA0-C57EA2D4C682}"/>
                </a:ext>
              </a:extLst>
            </p:cNvPr>
            <p:cNvSpPr/>
            <p:nvPr/>
          </p:nvSpPr>
          <p:spPr>
            <a:xfrm>
              <a:off x="2252662" y="3998119"/>
              <a:ext cx="271459" cy="649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650">
                  <a:solidFill>
                    <a:schemeClr val="tx1"/>
                  </a:solidFill>
                </a:rPr>
                <a:t>st</a:t>
              </a:r>
            </a:p>
          </p:txBody>
        </p:sp>
      </p:grpSp>
      <p:sp>
        <p:nvSpPr>
          <p:cNvPr id="24" name="Rektangel 23">
            <a:extLst>
              <a:ext uri="{FF2B5EF4-FFF2-40B4-BE49-F238E27FC236}">
                <a16:creationId xmlns:a16="http://schemas.microsoft.com/office/drawing/2014/main" id="{D24F45AD-97AA-6B8F-F7B2-C3D602441825}"/>
              </a:ext>
            </a:extLst>
          </p:cNvPr>
          <p:cNvSpPr/>
          <p:nvPr/>
        </p:nvSpPr>
        <p:spPr>
          <a:xfrm>
            <a:off x="2798877" y="4511365"/>
            <a:ext cx="317704" cy="563554"/>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5" name="Rak koppling 24">
            <a:extLst>
              <a:ext uri="{FF2B5EF4-FFF2-40B4-BE49-F238E27FC236}">
                <a16:creationId xmlns:a16="http://schemas.microsoft.com/office/drawing/2014/main" id="{C41618F0-E221-B712-6A7B-A6BAFD6E6F8A}"/>
              </a:ext>
            </a:extLst>
          </p:cNvPr>
          <p:cNvCxnSpPr>
            <a:cxnSpLocks/>
          </p:cNvCxnSpPr>
          <p:nvPr/>
        </p:nvCxnSpPr>
        <p:spPr>
          <a:xfrm>
            <a:off x="2957729" y="3925551"/>
            <a:ext cx="0" cy="594382"/>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3" name="Rak pilkoppling 32">
            <a:extLst>
              <a:ext uri="{FF2B5EF4-FFF2-40B4-BE49-F238E27FC236}">
                <a16:creationId xmlns:a16="http://schemas.microsoft.com/office/drawing/2014/main" id="{59D91990-8B53-EC38-A857-D001CBC0522E}"/>
              </a:ext>
            </a:extLst>
          </p:cNvPr>
          <p:cNvCxnSpPr>
            <a:cxnSpLocks/>
          </p:cNvCxnSpPr>
          <p:nvPr/>
        </p:nvCxnSpPr>
        <p:spPr>
          <a:xfrm>
            <a:off x="2957729" y="3925551"/>
            <a:ext cx="3383129"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37" name="textruta 36">
            <a:extLst>
              <a:ext uri="{FF2B5EF4-FFF2-40B4-BE49-F238E27FC236}">
                <a16:creationId xmlns:a16="http://schemas.microsoft.com/office/drawing/2014/main" id="{F2207B7B-BC0D-F83D-A031-8D28F7638B5C}"/>
              </a:ext>
            </a:extLst>
          </p:cNvPr>
          <p:cNvSpPr txBox="1"/>
          <p:nvPr/>
        </p:nvSpPr>
        <p:spPr>
          <a:xfrm>
            <a:off x="6489223" y="3738836"/>
            <a:ext cx="4871791" cy="584775"/>
          </a:xfrm>
          <a:prstGeom prst="rect">
            <a:avLst/>
          </a:prstGeom>
          <a:noFill/>
        </p:spPr>
        <p:txBody>
          <a:bodyPr wrap="square">
            <a:spAutoFit/>
          </a:bodyPr>
          <a:lstStyle/>
          <a:p>
            <a:r>
              <a:rPr lang="sv-SE" sz="1600"/>
              <a:t>Kontrollera att EPD boxen är ikryssad om produktspecifik EPD har använts – räknas in i EPD-andel på slutsidan. </a:t>
            </a:r>
          </a:p>
        </p:txBody>
      </p:sp>
      <p:sp>
        <p:nvSpPr>
          <p:cNvPr id="27" name="Rektangel 26">
            <a:extLst>
              <a:ext uri="{FF2B5EF4-FFF2-40B4-BE49-F238E27FC236}">
                <a16:creationId xmlns:a16="http://schemas.microsoft.com/office/drawing/2014/main" id="{FE2AE238-F9BC-09B9-4EDD-31039BE1938B}"/>
              </a:ext>
            </a:extLst>
          </p:cNvPr>
          <p:cNvSpPr/>
          <p:nvPr/>
        </p:nvSpPr>
        <p:spPr>
          <a:xfrm>
            <a:off x="3472769" y="1930353"/>
            <a:ext cx="380091" cy="566514"/>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1" name="Rak koppling 30">
            <a:extLst>
              <a:ext uri="{FF2B5EF4-FFF2-40B4-BE49-F238E27FC236}">
                <a16:creationId xmlns:a16="http://schemas.microsoft.com/office/drawing/2014/main" id="{7AF2A80A-52D8-78CB-2F64-5B653442E6BD}"/>
              </a:ext>
            </a:extLst>
          </p:cNvPr>
          <p:cNvCxnSpPr>
            <a:cxnSpLocks/>
          </p:cNvCxnSpPr>
          <p:nvPr/>
        </p:nvCxnSpPr>
        <p:spPr>
          <a:xfrm>
            <a:off x="2988921" y="2496867"/>
            <a:ext cx="0" cy="160608"/>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6" name="Rak koppling 35">
            <a:extLst>
              <a:ext uri="{FF2B5EF4-FFF2-40B4-BE49-F238E27FC236}">
                <a16:creationId xmlns:a16="http://schemas.microsoft.com/office/drawing/2014/main" id="{B6B3756C-A088-094F-8238-778B80E6F1CB}"/>
              </a:ext>
            </a:extLst>
          </p:cNvPr>
          <p:cNvCxnSpPr>
            <a:cxnSpLocks/>
          </p:cNvCxnSpPr>
          <p:nvPr/>
        </p:nvCxnSpPr>
        <p:spPr>
          <a:xfrm flipH="1">
            <a:off x="2988921" y="2657475"/>
            <a:ext cx="761548" cy="0"/>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40" name="Rektangel 39">
            <a:extLst>
              <a:ext uri="{FF2B5EF4-FFF2-40B4-BE49-F238E27FC236}">
                <a16:creationId xmlns:a16="http://schemas.microsoft.com/office/drawing/2014/main" id="{7CF3E709-2C3B-3B8A-23E2-3DE93A3F3DEB}"/>
              </a:ext>
            </a:extLst>
          </p:cNvPr>
          <p:cNvSpPr/>
          <p:nvPr/>
        </p:nvSpPr>
        <p:spPr>
          <a:xfrm>
            <a:off x="3652471" y="4742178"/>
            <a:ext cx="664736" cy="677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Rektangel 42">
            <a:extLst>
              <a:ext uri="{FF2B5EF4-FFF2-40B4-BE49-F238E27FC236}">
                <a16:creationId xmlns:a16="http://schemas.microsoft.com/office/drawing/2014/main" id="{2D169EB7-AB83-147C-C31F-B018B5565CB0}"/>
              </a:ext>
            </a:extLst>
          </p:cNvPr>
          <p:cNvSpPr/>
          <p:nvPr/>
        </p:nvSpPr>
        <p:spPr>
          <a:xfrm>
            <a:off x="1433988" y="4833818"/>
            <a:ext cx="208910" cy="677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Rektangel 44">
            <a:extLst>
              <a:ext uri="{FF2B5EF4-FFF2-40B4-BE49-F238E27FC236}">
                <a16:creationId xmlns:a16="http://schemas.microsoft.com/office/drawing/2014/main" id="{F093E68B-6C04-A1F1-8583-D07A4E381963}"/>
              </a:ext>
            </a:extLst>
          </p:cNvPr>
          <p:cNvSpPr/>
          <p:nvPr/>
        </p:nvSpPr>
        <p:spPr>
          <a:xfrm>
            <a:off x="2925600" y="4826999"/>
            <a:ext cx="45719" cy="540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3030356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1788F-D285-775F-EB6E-546554B8B02D}"/>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93DE262C-B0D7-9D2F-C38C-8EE658C75FC7}"/>
              </a:ext>
            </a:extLst>
          </p:cNvPr>
          <p:cNvSpPr>
            <a:spLocks noGrp="1"/>
          </p:cNvSpPr>
          <p:nvPr>
            <p:ph type="ctrTitle"/>
          </p:nvPr>
        </p:nvSpPr>
        <p:spPr>
          <a:xfrm>
            <a:off x="527381" y="217917"/>
            <a:ext cx="9359919" cy="699466"/>
          </a:xfrm>
        </p:spPr>
        <p:txBody>
          <a:bodyPr/>
          <a:lstStyle/>
          <a:p>
            <a:r>
              <a:rPr lang="sv-SE"/>
              <a:t>Manuell klimatberäkning – Exempel 2</a:t>
            </a:r>
          </a:p>
        </p:txBody>
      </p:sp>
      <p:pic>
        <p:nvPicPr>
          <p:cNvPr id="6" name="Bildobjekt 5">
            <a:extLst>
              <a:ext uri="{FF2B5EF4-FFF2-40B4-BE49-F238E27FC236}">
                <a16:creationId xmlns:a16="http://schemas.microsoft.com/office/drawing/2014/main" id="{E76EB7D5-B34A-CA1F-4EB8-49AA9DA8A41D}"/>
              </a:ext>
            </a:extLst>
          </p:cNvPr>
          <p:cNvPicPr>
            <a:picLocks noChangeAspect="1"/>
          </p:cNvPicPr>
          <p:nvPr/>
        </p:nvPicPr>
        <p:blipFill>
          <a:blip r:embed="rId3"/>
          <a:stretch>
            <a:fillRect/>
          </a:stretch>
        </p:blipFill>
        <p:spPr>
          <a:xfrm>
            <a:off x="379869" y="2314639"/>
            <a:ext cx="6254480" cy="4406565"/>
          </a:xfrm>
          <a:prstGeom prst="rect">
            <a:avLst/>
          </a:prstGeom>
        </p:spPr>
      </p:pic>
      <p:pic>
        <p:nvPicPr>
          <p:cNvPr id="9" name="Bildobjekt 8">
            <a:extLst>
              <a:ext uri="{FF2B5EF4-FFF2-40B4-BE49-F238E27FC236}">
                <a16:creationId xmlns:a16="http://schemas.microsoft.com/office/drawing/2014/main" id="{8CBCC66B-D076-598E-1E85-61BBBD51898D}"/>
              </a:ext>
            </a:extLst>
          </p:cNvPr>
          <p:cNvPicPr>
            <a:picLocks noChangeAspect="1"/>
          </p:cNvPicPr>
          <p:nvPr/>
        </p:nvPicPr>
        <p:blipFill>
          <a:blip r:embed="rId4"/>
          <a:stretch>
            <a:fillRect/>
          </a:stretch>
        </p:blipFill>
        <p:spPr>
          <a:xfrm>
            <a:off x="436964" y="1012590"/>
            <a:ext cx="2457286" cy="1305563"/>
          </a:xfrm>
          <a:prstGeom prst="rect">
            <a:avLst/>
          </a:prstGeom>
        </p:spPr>
      </p:pic>
      <p:pic>
        <p:nvPicPr>
          <p:cNvPr id="12" name="Bildobjekt 11">
            <a:extLst>
              <a:ext uri="{FF2B5EF4-FFF2-40B4-BE49-F238E27FC236}">
                <a16:creationId xmlns:a16="http://schemas.microsoft.com/office/drawing/2014/main" id="{3D3BFDDB-FDFF-D029-4CA0-C836FC070F34}"/>
              </a:ext>
            </a:extLst>
          </p:cNvPr>
          <p:cNvPicPr>
            <a:picLocks noChangeAspect="1"/>
          </p:cNvPicPr>
          <p:nvPr/>
        </p:nvPicPr>
        <p:blipFill>
          <a:blip r:embed="rId5"/>
          <a:stretch>
            <a:fillRect/>
          </a:stretch>
        </p:blipFill>
        <p:spPr>
          <a:xfrm>
            <a:off x="2984382" y="1234808"/>
            <a:ext cx="3649967" cy="1011325"/>
          </a:xfrm>
          <a:prstGeom prst="rect">
            <a:avLst/>
          </a:prstGeom>
        </p:spPr>
      </p:pic>
      <p:sp>
        <p:nvSpPr>
          <p:cNvPr id="14" name="textruta 13">
            <a:extLst>
              <a:ext uri="{FF2B5EF4-FFF2-40B4-BE49-F238E27FC236}">
                <a16:creationId xmlns:a16="http://schemas.microsoft.com/office/drawing/2014/main" id="{881B852F-E0C4-9ACE-FCDD-832EC099F6BD}"/>
              </a:ext>
            </a:extLst>
          </p:cNvPr>
          <p:cNvSpPr txBox="1"/>
          <p:nvPr/>
        </p:nvSpPr>
        <p:spPr>
          <a:xfrm>
            <a:off x="6817600" y="3107388"/>
            <a:ext cx="5257185" cy="338554"/>
          </a:xfrm>
          <a:prstGeom prst="rect">
            <a:avLst/>
          </a:prstGeom>
          <a:noFill/>
        </p:spPr>
        <p:txBody>
          <a:bodyPr wrap="square">
            <a:spAutoFit/>
          </a:bodyPr>
          <a:lstStyle/>
          <a:p>
            <a:pPr marL="285750" indent="-285750">
              <a:buFont typeface="Arial" panose="020B0604020202020204" pitchFamily="34" charset="0"/>
              <a:buChar char="•"/>
            </a:pPr>
            <a:r>
              <a:rPr lang="sv-SE" sz="1600"/>
              <a:t>Densiteten är 1299 kg/m3</a:t>
            </a:r>
          </a:p>
        </p:txBody>
      </p:sp>
      <p:pic>
        <p:nvPicPr>
          <p:cNvPr id="18" name="Bildobjekt 17">
            <a:extLst>
              <a:ext uri="{FF2B5EF4-FFF2-40B4-BE49-F238E27FC236}">
                <a16:creationId xmlns:a16="http://schemas.microsoft.com/office/drawing/2014/main" id="{DDDDBCA2-6715-F21C-658A-C298417804E1}"/>
              </a:ext>
            </a:extLst>
          </p:cNvPr>
          <p:cNvPicPr>
            <a:picLocks noChangeAspect="1"/>
          </p:cNvPicPr>
          <p:nvPr/>
        </p:nvPicPr>
        <p:blipFill>
          <a:blip r:embed="rId6"/>
          <a:stretch>
            <a:fillRect/>
          </a:stretch>
        </p:blipFill>
        <p:spPr>
          <a:xfrm>
            <a:off x="784163" y="847076"/>
            <a:ext cx="1093786" cy="459472"/>
          </a:xfrm>
          <a:prstGeom prst="rect">
            <a:avLst/>
          </a:prstGeom>
        </p:spPr>
      </p:pic>
      <p:sp>
        <p:nvSpPr>
          <p:cNvPr id="20" name="Rektangel 19">
            <a:extLst>
              <a:ext uri="{FF2B5EF4-FFF2-40B4-BE49-F238E27FC236}">
                <a16:creationId xmlns:a16="http://schemas.microsoft.com/office/drawing/2014/main" id="{A928564B-FE81-B593-0336-F7CCBE238A06}"/>
              </a:ext>
            </a:extLst>
          </p:cNvPr>
          <p:cNvSpPr/>
          <p:nvPr/>
        </p:nvSpPr>
        <p:spPr>
          <a:xfrm>
            <a:off x="784163" y="1146429"/>
            <a:ext cx="718816" cy="160119"/>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a:extLst>
              <a:ext uri="{FF2B5EF4-FFF2-40B4-BE49-F238E27FC236}">
                <a16:creationId xmlns:a16="http://schemas.microsoft.com/office/drawing/2014/main" id="{D2649540-442A-28C3-5193-D963733332E5}"/>
              </a:ext>
            </a:extLst>
          </p:cNvPr>
          <p:cNvSpPr/>
          <p:nvPr/>
        </p:nvSpPr>
        <p:spPr>
          <a:xfrm>
            <a:off x="474831" y="3191284"/>
            <a:ext cx="1582721" cy="239175"/>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3" name="Rak koppling 22">
            <a:extLst>
              <a:ext uri="{FF2B5EF4-FFF2-40B4-BE49-F238E27FC236}">
                <a16:creationId xmlns:a16="http://schemas.microsoft.com/office/drawing/2014/main" id="{727DCFF8-958A-F41E-8407-73AAFEE97EA6}"/>
              </a:ext>
            </a:extLst>
          </p:cNvPr>
          <p:cNvCxnSpPr>
            <a:cxnSpLocks/>
          </p:cNvCxnSpPr>
          <p:nvPr/>
        </p:nvCxnSpPr>
        <p:spPr>
          <a:xfrm>
            <a:off x="1257901" y="1298391"/>
            <a:ext cx="0" cy="1892893"/>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27" name="Rak pilkoppling 26">
            <a:extLst>
              <a:ext uri="{FF2B5EF4-FFF2-40B4-BE49-F238E27FC236}">
                <a16:creationId xmlns:a16="http://schemas.microsoft.com/office/drawing/2014/main" id="{C25920B3-0E0F-1767-62C6-FE59D1021B0C}"/>
              </a:ext>
            </a:extLst>
          </p:cNvPr>
          <p:cNvCxnSpPr>
            <a:cxnSpLocks/>
          </p:cNvCxnSpPr>
          <p:nvPr/>
        </p:nvCxnSpPr>
        <p:spPr>
          <a:xfrm flipV="1">
            <a:off x="4731570" y="3278774"/>
            <a:ext cx="2086030" cy="17919"/>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29" name="Rektangel 28">
            <a:extLst>
              <a:ext uri="{FF2B5EF4-FFF2-40B4-BE49-F238E27FC236}">
                <a16:creationId xmlns:a16="http://schemas.microsoft.com/office/drawing/2014/main" id="{BB400368-DE47-E300-599E-03A6668A2EB2}"/>
              </a:ext>
            </a:extLst>
          </p:cNvPr>
          <p:cNvSpPr/>
          <p:nvPr/>
        </p:nvSpPr>
        <p:spPr>
          <a:xfrm>
            <a:off x="3559344" y="2072387"/>
            <a:ext cx="1822215" cy="150559"/>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koppling 29">
            <a:extLst>
              <a:ext uri="{FF2B5EF4-FFF2-40B4-BE49-F238E27FC236}">
                <a16:creationId xmlns:a16="http://schemas.microsoft.com/office/drawing/2014/main" id="{20FFB36E-71AE-EB16-BC04-EABA113EB3C3}"/>
              </a:ext>
            </a:extLst>
          </p:cNvPr>
          <p:cNvCxnSpPr>
            <a:cxnSpLocks/>
          </p:cNvCxnSpPr>
          <p:nvPr/>
        </p:nvCxnSpPr>
        <p:spPr>
          <a:xfrm>
            <a:off x="4731570" y="2244837"/>
            <a:ext cx="0" cy="1051856"/>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2" name="Rak pilkoppling 31">
            <a:extLst>
              <a:ext uri="{FF2B5EF4-FFF2-40B4-BE49-F238E27FC236}">
                <a16:creationId xmlns:a16="http://schemas.microsoft.com/office/drawing/2014/main" id="{161006AA-9D7F-2700-167A-887EC478DD8A}"/>
              </a:ext>
            </a:extLst>
          </p:cNvPr>
          <p:cNvCxnSpPr>
            <a:cxnSpLocks/>
          </p:cNvCxnSpPr>
          <p:nvPr/>
        </p:nvCxnSpPr>
        <p:spPr>
          <a:xfrm>
            <a:off x="1257901" y="3789283"/>
            <a:ext cx="5559699"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35" name="textruta 34">
            <a:extLst>
              <a:ext uri="{FF2B5EF4-FFF2-40B4-BE49-F238E27FC236}">
                <a16:creationId xmlns:a16="http://schemas.microsoft.com/office/drawing/2014/main" id="{51C5E770-930C-3B5D-C2E8-F15E351BA5DF}"/>
              </a:ext>
            </a:extLst>
          </p:cNvPr>
          <p:cNvSpPr txBox="1"/>
          <p:nvPr/>
        </p:nvSpPr>
        <p:spPr>
          <a:xfrm>
            <a:off x="6817600" y="3644603"/>
            <a:ext cx="5393184" cy="584775"/>
          </a:xfrm>
          <a:prstGeom prst="rect">
            <a:avLst/>
          </a:prstGeom>
          <a:noFill/>
        </p:spPr>
        <p:txBody>
          <a:bodyPr wrap="square">
            <a:spAutoFit/>
          </a:bodyPr>
          <a:lstStyle/>
          <a:p>
            <a:pPr marL="285750" indent="-285750">
              <a:buFont typeface="Arial" panose="020B0604020202020204" pitchFamily="34" charset="0"/>
              <a:buChar char="•"/>
            </a:pPr>
            <a:r>
              <a:rPr lang="sv-SE" sz="1600"/>
              <a:t>Funktionella enheten är 1 kg och mängden i </a:t>
            </a:r>
            <a:r>
              <a:rPr lang="sv-SE" sz="1600" err="1"/>
              <a:t>Bidcon</a:t>
            </a:r>
            <a:r>
              <a:rPr lang="sv-SE" sz="1600"/>
              <a:t> är L,   en densitet enhetsomvandling behövs</a:t>
            </a:r>
          </a:p>
        </p:txBody>
      </p:sp>
      <p:sp>
        <p:nvSpPr>
          <p:cNvPr id="36" name="textruta 35">
            <a:extLst>
              <a:ext uri="{FF2B5EF4-FFF2-40B4-BE49-F238E27FC236}">
                <a16:creationId xmlns:a16="http://schemas.microsoft.com/office/drawing/2014/main" id="{0CA08878-DEDD-4ECC-E2EE-4BF03A17B371}"/>
              </a:ext>
            </a:extLst>
          </p:cNvPr>
          <p:cNvSpPr txBox="1"/>
          <p:nvPr/>
        </p:nvSpPr>
        <p:spPr>
          <a:xfrm>
            <a:off x="6817600" y="4329680"/>
            <a:ext cx="5393184" cy="584775"/>
          </a:xfrm>
          <a:prstGeom prst="rect">
            <a:avLst/>
          </a:prstGeom>
          <a:noFill/>
        </p:spPr>
        <p:txBody>
          <a:bodyPr wrap="square">
            <a:spAutoFit/>
          </a:bodyPr>
          <a:lstStyle/>
          <a:p>
            <a:pPr marL="285750" indent="-285750">
              <a:buFont typeface="Arial" panose="020B0604020202020204" pitchFamily="34" charset="0"/>
              <a:buChar char="•"/>
            </a:pPr>
            <a:r>
              <a:rPr lang="sv-SE" sz="1600"/>
              <a:t>Omvandling från kg till L sker genom att ta:                                            1299 kg / 1000 = 1.299 kg/L</a:t>
            </a:r>
          </a:p>
        </p:txBody>
      </p:sp>
      <p:sp>
        <p:nvSpPr>
          <p:cNvPr id="39" name="textruta 38">
            <a:extLst>
              <a:ext uri="{FF2B5EF4-FFF2-40B4-BE49-F238E27FC236}">
                <a16:creationId xmlns:a16="http://schemas.microsoft.com/office/drawing/2014/main" id="{B3616D7D-8659-70A9-842E-E36F14961075}"/>
              </a:ext>
            </a:extLst>
          </p:cNvPr>
          <p:cNvSpPr txBox="1"/>
          <p:nvPr/>
        </p:nvSpPr>
        <p:spPr>
          <a:xfrm>
            <a:off x="6817600" y="5011267"/>
            <a:ext cx="5393184" cy="584775"/>
          </a:xfrm>
          <a:prstGeom prst="rect">
            <a:avLst/>
          </a:prstGeom>
          <a:noFill/>
        </p:spPr>
        <p:txBody>
          <a:bodyPr wrap="square">
            <a:spAutoFit/>
          </a:bodyPr>
          <a:lstStyle/>
          <a:p>
            <a:pPr marL="285750" indent="-285750">
              <a:buFont typeface="Arial" panose="020B0604020202020204" pitchFamily="34" charset="0"/>
              <a:buChar char="•"/>
            </a:pPr>
            <a:r>
              <a:rPr lang="sv-SE" sz="1600"/>
              <a:t>Sedan multipliceras värdet GWP med densitet uttryckt i L:    1.299 kg/L * 0.438 kg CO2e/kg </a:t>
            </a:r>
          </a:p>
        </p:txBody>
      </p:sp>
      <p:sp>
        <p:nvSpPr>
          <p:cNvPr id="40" name="Rektangel 39">
            <a:extLst>
              <a:ext uri="{FF2B5EF4-FFF2-40B4-BE49-F238E27FC236}">
                <a16:creationId xmlns:a16="http://schemas.microsoft.com/office/drawing/2014/main" id="{AC38EAAA-E661-ACEA-A60F-E23BA8D635C2}"/>
              </a:ext>
            </a:extLst>
          </p:cNvPr>
          <p:cNvSpPr/>
          <p:nvPr/>
        </p:nvSpPr>
        <p:spPr>
          <a:xfrm>
            <a:off x="4177069" y="3987800"/>
            <a:ext cx="1451572" cy="18617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1" name="Rak koppling 40">
            <a:extLst>
              <a:ext uri="{FF2B5EF4-FFF2-40B4-BE49-F238E27FC236}">
                <a16:creationId xmlns:a16="http://schemas.microsoft.com/office/drawing/2014/main" id="{B8E19EA6-2D21-E955-2DC0-E1F83B157FE5}"/>
              </a:ext>
            </a:extLst>
          </p:cNvPr>
          <p:cNvCxnSpPr>
            <a:cxnSpLocks/>
          </p:cNvCxnSpPr>
          <p:nvPr/>
        </p:nvCxnSpPr>
        <p:spPr>
          <a:xfrm flipH="1">
            <a:off x="5553444" y="3987800"/>
            <a:ext cx="948956"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3" name="Rak pilkoppling 42">
            <a:extLst>
              <a:ext uri="{FF2B5EF4-FFF2-40B4-BE49-F238E27FC236}">
                <a16:creationId xmlns:a16="http://schemas.microsoft.com/office/drawing/2014/main" id="{ED45FF6A-07F2-C443-6842-BC0214406483}"/>
              </a:ext>
            </a:extLst>
          </p:cNvPr>
          <p:cNvCxnSpPr>
            <a:cxnSpLocks/>
          </p:cNvCxnSpPr>
          <p:nvPr/>
        </p:nvCxnSpPr>
        <p:spPr>
          <a:xfrm>
            <a:off x="4764940" y="5202138"/>
            <a:ext cx="2052660"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45" name="Rektangel 44">
            <a:extLst>
              <a:ext uri="{FF2B5EF4-FFF2-40B4-BE49-F238E27FC236}">
                <a16:creationId xmlns:a16="http://schemas.microsoft.com/office/drawing/2014/main" id="{3BBB334C-9E71-E940-B2E4-87F40527B822}"/>
              </a:ext>
            </a:extLst>
          </p:cNvPr>
          <p:cNvSpPr/>
          <p:nvPr/>
        </p:nvSpPr>
        <p:spPr>
          <a:xfrm>
            <a:off x="4177068" y="4216376"/>
            <a:ext cx="2191981" cy="320697"/>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7" name="Rak koppling 46">
            <a:extLst>
              <a:ext uri="{FF2B5EF4-FFF2-40B4-BE49-F238E27FC236}">
                <a16:creationId xmlns:a16="http://schemas.microsoft.com/office/drawing/2014/main" id="{70534AC8-72AF-8689-18F2-DACBB7D6F316}"/>
              </a:ext>
            </a:extLst>
          </p:cNvPr>
          <p:cNvCxnSpPr>
            <a:cxnSpLocks/>
          </p:cNvCxnSpPr>
          <p:nvPr/>
        </p:nvCxnSpPr>
        <p:spPr>
          <a:xfrm>
            <a:off x="4764940" y="4537073"/>
            <a:ext cx="0" cy="665065"/>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53" name="Rektangel 52">
            <a:extLst>
              <a:ext uri="{FF2B5EF4-FFF2-40B4-BE49-F238E27FC236}">
                <a16:creationId xmlns:a16="http://schemas.microsoft.com/office/drawing/2014/main" id="{7F336C87-1485-D5DF-9CCD-0D6B569BEE41}"/>
              </a:ext>
            </a:extLst>
          </p:cNvPr>
          <p:cNvSpPr/>
          <p:nvPr/>
        </p:nvSpPr>
        <p:spPr>
          <a:xfrm>
            <a:off x="6846691" y="786223"/>
            <a:ext cx="5161433" cy="2011286"/>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600" b="1">
                <a:solidFill>
                  <a:schemeClr val="tx1"/>
                </a:solidFill>
              </a:rPr>
              <a:t>Observera den deklarerade enheten i </a:t>
            </a:r>
            <a:r>
              <a:rPr lang="sv-SE" sz="1600" b="1" err="1">
                <a:solidFill>
                  <a:schemeClr val="tx1"/>
                </a:solidFill>
              </a:rPr>
              <a:t>EPD:n</a:t>
            </a:r>
            <a:r>
              <a:rPr lang="sv-SE" sz="1600" b="1">
                <a:solidFill>
                  <a:schemeClr val="tx1"/>
                </a:solidFill>
              </a:rPr>
              <a:t>.</a:t>
            </a:r>
            <a:r>
              <a:rPr lang="sv-SE" sz="1600">
                <a:solidFill>
                  <a:schemeClr val="tx1"/>
                </a:solidFill>
              </a:rPr>
              <a:t> Enhetsomvandling </a:t>
            </a:r>
            <a:r>
              <a:rPr lang="sv-SE" sz="1600" b="0" i="0">
                <a:solidFill>
                  <a:schemeClr val="tx1"/>
                </a:solidFill>
                <a:effectLst/>
              </a:rPr>
              <a:t>kan behövas</a:t>
            </a:r>
            <a:r>
              <a:rPr lang="sv-SE" sz="1600">
                <a:solidFill>
                  <a:schemeClr val="tx1"/>
                </a:solidFill>
              </a:rPr>
              <a:t> för att EPD:s klimatdata ska stämma med den enhet som byggproduktens mängd anges i. Vid användning av uppletad EPD kan flera produktvarianter förekomma i samma EPD, vilket gör att densiteten inte alltid är tydlig. Kontakta leverantör eller säljare för </a:t>
            </a:r>
            <a:r>
              <a:rPr lang="sv-SE" sz="1600" b="1">
                <a:solidFill>
                  <a:schemeClr val="tx1"/>
                </a:solidFill>
              </a:rPr>
              <a:t>korrekt densitet.</a:t>
            </a:r>
          </a:p>
        </p:txBody>
      </p:sp>
      <p:cxnSp>
        <p:nvCxnSpPr>
          <p:cNvPr id="71" name="Rak koppling 70">
            <a:extLst>
              <a:ext uri="{FF2B5EF4-FFF2-40B4-BE49-F238E27FC236}">
                <a16:creationId xmlns:a16="http://schemas.microsoft.com/office/drawing/2014/main" id="{A3855255-B99B-B40D-AD7A-F3ABA472A9E1}"/>
              </a:ext>
            </a:extLst>
          </p:cNvPr>
          <p:cNvCxnSpPr>
            <a:cxnSpLocks/>
          </p:cNvCxnSpPr>
          <p:nvPr/>
        </p:nvCxnSpPr>
        <p:spPr>
          <a:xfrm>
            <a:off x="1266191" y="3429000"/>
            <a:ext cx="0" cy="360283"/>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76" name="Rak koppling 75">
            <a:extLst>
              <a:ext uri="{FF2B5EF4-FFF2-40B4-BE49-F238E27FC236}">
                <a16:creationId xmlns:a16="http://schemas.microsoft.com/office/drawing/2014/main" id="{5BFC4596-EED6-8884-EB6C-91D315AD9F7B}"/>
              </a:ext>
            </a:extLst>
          </p:cNvPr>
          <p:cNvCxnSpPr>
            <a:cxnSpLocks/>
          </p:cNvCxnSpPr>
          <p:nvPr/>
        </p:nvCxnSpPr>
        <p:spPr>
          <a:xfrm flipV="1">
            <a:off x="6502400" y="3987800"/>
            <a:ext cx="0" cy="509047"/>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79" name="Rak pilkoppling 78">
            <a:extLst>
              <a:ext uri="{FF2B5EF4-FFF2-40B4-BE49-F238E27FC236}">
                <a16:creationId xmlns:a16="http://schemas.microsoft.com/office/drawing/2014/main" id="{15851181-6935-1C0D-6D7A-2781FC4462EF}"/>
              </a:ext>
            </a:extLst>
          </p:cNvPr>
          <p:cNvCxnSpPr>
            <a:cxnSpLocks/>
          </p:cNvCxnSpPr>
          <p:nvPr/>
        </p:nvCxnSpPr>
        <p:spPr>
          <a:xfrm>
            <a:off x="6502400" y="4496847"/>
            <a:ext cx="315200"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91600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5B904-BFFA-F6A0-9EFC-A1A4A9ED50D5}"/>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28C95C80-4131-586A-3F2F-11F183C18287}"/>
              </a:ext>
            </a:extLst>
          </p:cNvPr>
          <p:cNvSpPr>
            <a:spLocks noGrp="1"/>
          </p:cNvSpPr>
          <p:nvPr>
            <p:ph type="ctrTitle"/>
          </p:nvPr>
        </p:nvSpPr>
        <p:spPr>
          <a:xfrm>
            <a:off x="527381" y="217917"/>
            <a:ext cx="9359919" cy="699466"/>
          </a:xfrm>
        </p:spPr>
        <p:txBody>
          <a:bodyPr/>
          <a:lstStyle/>
          <a:p>
            <a:r>
              <a:rPr lang="sv-SE"/>
              <a:t>Manuell klimatberäkning – Exempel 3</a:t>
            </a:r>
          </a:p>
        </p:txBody>
      </p:sp>
      <p:sp>
        <p:nvSpPr>
          <p:cNvPr id="13" name="textruta 12">
            <a:extLst>
              <a:ext uri="{FF2B5EF4-FFF2-40B4-BE49-F238E27FC236}">
                <a16:creationId xmlns:a16="http://schemas.microsoft.com/office/drawing/2014/main" id="{1E2A6682-17A0-031D-4B95-D38E0ECB1041}"/>
              </a:ext>
            </a:extLst>
          </p:cNvPr>
          <p:cNvSpPr txBox="1"/>
          <p:nvPr/>
        </p:nvSpPr>
        <p:spPr>
          <a:xfrm>
            <a:off x="6554070" y="1988581"/>
            <a:ext cx="4871791" cy="1815882"/>
          </a:xfrm>
          <a:prstGeom prst="rect">
            <a:avLst/>
          </a:prstGeom>
          <a:noFill/>
        </p:spPr>
        <p:txBody>
          <a:bodyPr wrap="square">
            <a:spAutoFit/>
          </a:bodyPr>
          <a:lstStyle/>
          <a:p>
            <a:pPr marL="285750" indent="-285750">
              <a:buFont typeface="Arial" panose="020B0604020202020204" pitchFamily="34" charset="0"/>
              <a:buChar char="•"/>
            </a:pPr>
            <a:r>
              <a:rPr lang="sv-SE" sz="1600"/>
              <a:t>Mängden är angiven i m2, och ska därför omräknas till m3 genom att multiplicera med tjockleken,        717 m2 * 0.011 m = 8 m3.</a:t>
            </a:r>
          </a:p>
          <a:p>
            <a:pPr marL="285750" indent="-285750">
              <a:buFont typeface="Arial" panose="020B0604020202020204" pitchFamily="34" charset="0"/>
              <a:buChar char="•"/>
            </a:pPr>
            <a:r>
              <a:rPr lang="sv-SE" sz="1600"/>
              <a:t>Sedan multipliceras värdet GWP med antal m3,    21.1 kgCO2e/m3 * 8 m3</a:t>
            </a:r>
          </a:p>
          <a:p>
            <a:pPr marL="285750" indent="-285750">
              <a:buFont typeface="Arial" panose="020B0604020202020204" pitchFamily="34" charset="0"/>
              <a:buChar char="•"/>
            </a:pPr>
            <a:r>
              <a:rPr lang="sv-SE" sz="1600"/>
              <a:t>Sist delar vi med 717 för att få det i kgCO2e/m2.</a:t>
            </a:r>
          </a:p>
          <a:p>
            <a:pPr marL="285750" indent="-285750">
              <a:buFont typeface="Arial" panose="020B0604020202020204" pitchFamily="34" charset="0"/>
              <a:buChar char="•"/>
            </a:pPr>
            <a:endParaRPr lang="sv-SE" sz="1600">
              <a:highlight>
                <a:srgbClr val="FFFF00"/>
              </a:highlight>
            </a:endParaRPr>
          </a:p>
        </p:txBody>
      </p:sp>
      <p:sp>
        <p:nvSpPr>
          <p:cNvPr id="18" name="textruta 17">
            <a:extLst>
              <a:ext uri="{FF2B5EF4-FFF2-40B4-BE49-F238E27FC236}">
                <a16:creationId xmlns:a16="http://schemas.microsoft.com/office/drawing/2014/main" id="{951B9197-B91F-7691-EC1E-410B0AEBEA6F}"/>
              </a:ext>
            </a:extLst>
          </p:cNvPr>
          <p:cNvSpPr txBox="1"/>
          <p:nvPr/>
        </p:nvSpPr>
        <p:spPr>
          <a:xfrm>
            <a:off x="6759472" y="1192605"/>
            <a:ext cx="4871789" cy="584775"/>
          </a:xfrm>
          <a:prstGeom prst="rect">
            <a:avLst/>
          </a:prstGeom>
          <a:noFill/>
        </p:spPr>
        <p:txBody>
          <a:bodyPr wrap="square">
            <a:spAutoFit/>
          </a:bodyPr>
          <a:lstStyle/>
          <a:p>
            <a:r>
              <a:rPr lang="sv-SE" sz="1600"/>
              <a:t>Funktionella enheten är 1 m3 OSB-skiva med en densitet på 600 kg/m3</a:t>
            </a:r>
          </a:p>
        </p:txBody>
      </p:sp>
      <p:cxnSp>
        <p:nvCxnSpPr>
          <p:cNvPr id="41" name="Rak koppling 40">
            <a:extLst>
              <a:ext uri="{FF2B5EF4-FFF2-40B4-BE49-F238E27FC236}">
                <a16:creationId xmlns:a16="http://schemas.microsoft.com/office/drawing/2014/main" id="{26F2B5A1-B44F-C134-54EB-CFAB0C42110D}"/>
              </a:ext>
            </a:extLst>
          </p:cNvPr>
          <p:cNvCxnSpPr>
            <a:cxnSpLocks/>
            <a:stCxn id="40" idx="2"/>
          </p:cNvCxnSpPr>
          <p:nvPr/>
        </p:nvCxnSpPr>
        <p:spPr>
          <a:xfrm>
            <a:off x="1111591" y="3804516"/>
            <a:ext cx="0" cy="124930"/>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45" name="textruta 44">
            <a:extLst>
              <a:ext uri="{FF2B5EF4-FFF2-40B4-BE49-F238E27FC236}">
                <a16:creationId xmlns:a16="http://schemas.microsoft.com/office/drawing/2014/main" id="{9307E7FA-2573-35BC-09E7-534743B5528F}"/>
              </a:ext>
            </a:extLst>
          </p:cNvPr>
          <p:cNvSpPr txBox="1"/>
          <p:nvPr/>
        </p:nvSpPr>
        <p:spPr>
          <a:xfrm>
            <a:off x="6620889" y="3751269"/>
            <a:ext cx="4871791" cy="830997"/>
          </a:xfrm>
          <a:prstGeom prst="rect">
            <a:avLst/>
          </a:prstGeom>
          <a:noFill/>
        </p:spPr>
        <p:txBody>
          <a:bodyPr wrap="square">
            <a:spAutoFit/>
          </a:bodyPr>
          <a:lstStyle/>
          <a:p>
            <a:r>
              <a:rPr lang="sv-SE" sz="1600"/>
              <a:t>Notera att hela A skedet, A1-A5.1 ska fyllas i. I vissa fall kan inte A5.1 fyllas i även om värdet framgår i </a:t>
            </a:r>
            <a:r>
              <a:rPr lang="sv-SE" sz="1600" err="1"/>
              <a:t>EPD:en</a:t>
            </a:r>
            <a:r>
              <a:rPr lang="sv-SE" sz="1600"/>
              <a:t>, systemfel. </a:t>
            </a:r>
          </a:p>
        </p:txBody>
      </p:sp>
      <p:sp>
        <p:nvSpPr>
          <p:cNvPr id="6" name="textruta 5">
            <a:extLst>
              <a:ext uri="{FF2B5EF4-FFF2-40B4-BE49-F238E27FC236}">
                <a16:creationId xmlns:a16="http://schemas.microsoft.com/office/drawing/2014/main" id="{D8B22628-8D8F-6111-E8DE-88841B40A2E5}"/>
              </a:ext>
            </a:extLst>
          </p:cNvPr>
          <p:cNvSpPr txBox="1"/>
          <p:nvPr/>
        </p:nvSpPr>
        <p:spPr>
          <a:xfrm>
            <a:off x="6620889" y="4975419"/>
            <a:ext cx="4326511" cy="830997"/>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r>
              <a:rPr lang="sv-SE" sz="1600"/>
              <a:t>Andel EPD% fylls i här men avläsas i slutsidan EFTER färdigställd klimatkalkyl, se kapitel </a:t>
            </a:r>
            <a:r>
              <a:rPr lang="sv-SE" sz="1600" i="1"/>
              <a:t>Avläsning klimatpåverkan</a:t>
            </a:r>
            <a:r>
              <a:rPr lang="sv-SE" sz="1600"/>
              <a:t> för hur det hanteras.</a:t>
            </a:r>
          </a:p>
        </p:txBody>
      </p:sp>
      <p:cxnSp>
        <p:nvCxnSpPr>
          <p:cNvPr id="29" name="Rak pilkoppling 28">
            <a:extLst>
              <a:ext uri="{FF2B5EF4-FFF2-40B4-BE49-F238E27FC236}">
                <a16:creationId xmlns:a16="http://schemas.microsoft.com/office/drawing/2014/main" id="{B4A3542B-669E-6974-A610-74DD7A057924}"/>
              </a:ext>
            </a:extLst>
          </p:cNvPr>
          <p:cNvCxnSpPr>
            <a:cxnSpLocks/>
          </p:cNvCxnSpPr>
          <p:nvPr/>
        </p:nvCxnSpPr>
        <p:spPr>
          <a:xfrm>
            <a:off x="6190993" y="5643549"/>
            <a:ext cx="0" cy="467691"/>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30" name="Rak koppling 29">
            <a:extLst>
              <a:ext uri="{FF2B5EF4-FFF2-40B4-BE49-F238E27FC236}">
                <a16:creationId xmlns:a16="http://schemas.microsoft.com/office/drawing/2014/main" id="{7B1C170A-D508-F671-5F4A-A00FC5A71407}"/>
              </a:ext>
            </a:extLst>
          </p:cNvPr>
          <p:cNvCxnSpPr>
            <a:cxnSpLocks/>
          </p:cNvCxnSpPr>
          <p:nvPr/>
        </p:nvCxnSpPr>
        <p:spPr>
          <a:xfrm>
            <a:off x="5349874" y="5643549"/>
            <a:ext cx="1271015" cy="1"/>
          </a:xfrm>
          <a:prstGeom prst="line">
            <a:avLst/>
          </a:prstGeom>
          <a:ln w="12700"/>
        </p:spPr>
        <p:style>
          <a:lnRef idx="1">
            <a:schemeClr val="accent2"/>
          </a:lnRef>
          <a:fillRef idx="0">
            <a:schemeClr val="accent2"/>
          </a:fillRef>
          <a:effectRef idx="0">
            <a:schemeClr val="accent2"/>
          </a:effectRef>
          <a:fontRef idx="minor">
            <a:schemeClr val="tx1"/>
          </a:fontRef>
        </p:style>
      </p:cxnSp>
      <p:grpSp>
        <p:nvGrpSpPr>
          <p:cNvPr id="28" name="Grupp 27">
            <a:extLst>
              <a:ext uri="{FF2B5EF4-FFF2-40B4-BE49-F238E27FC236}">
                <a16:creationId xmlns:a16="http://schemas.microsoft.com/office/drawing/2014/main" id="{2B233041-35AC-51D8-9580-8129F21B8237}"/>
              </a:ext>
            </a:extLst>
          </p:cNvPr>
          <p:cNvGrpSpPr/>
          <p:nvPr/>
        </p:nvGrpSpPr>
        <p:grpSpPr>
          <a:xfrm>
            <a:off x="560739" y="1816002"/>
            <a:ext cx="5949619" cy="3028815"/>
            <a:chOff x="552669" y="2267615"/>
            <a:chExt cx="5949619" cy="3028815"/>
          </a:xfrm>
        </p:grpSpPr>
        <p:pic>
          <p:nvPicPr>
            <p:cNvPr id="46" name="Bildobjekt 45">
              <a:extLst>
                <a:ext uri="{FF2B5EF4-FFF2-40B4-BE49-F238E27FC236}">
                  <a16:creationId xmlns:a16="http://schemas.microsoft.com/office/drawing/2014/main" id="{096DE867-784A-B907-776F-B20A115BD71B}"/>
                </a:ext>
              </a:extLst>
            </p:cNvPr>
            <p:cNvPicPr>
              <a:picLocks noChangeAspect="1"/>
            </p:cNvPicPr>
            <p:nvPr/>
          </p:nvPicPr>
          <p:blipFill>
            <a:blip r:embed="rId3"/>
            <a:stretch>
              <a:fillRect/>
            </a:stretch>
          </p:blipFill>
          <p:spPr>
            <a:xfrm>
              <a:off x="602363" y="2267615"/>
              <a:ext cx="5205964" cy="3028815"/>
            </a:xfrm>
            <a:prstGeom prst="rect">
              <a:avLst/>
            </a:prstGeom>
          </p:spPr>
        </p:pic>
        <p:sp>
          <p:nvSpPr>
            <p:cNvPr id="40" name="Rektangel 39">
              <a:extLst>
                <a:ext uri="{FF2B5EF4-FFF2-40B4-BE49-F238E27FC236}">
                  <a16:creationId xmlns:a16="http://schemas.microsoft.com/office/drawing/2014/main" id="{DB32CD01-1296-2D77-D598-25BBED364942}"/>
                </a:ext>
              </a:extLst>
            </p:cNvPr>
            <p:cNvSpPr/>
            <p:nvPr/>
          </p:nvSpPr>
          <p:spPr>
            <a:xfrm>
              <a:off x="552669" y="3572215"/>
              <a:ext cx="1101703" cy="683914"/>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2" name="Rak pilkoppling 41">
              <a:extLst>
                <a:ext uri="{FF2B5EF4-FFF2-40B4-BE49-F238E27FC236}">
                  <a16:creationId xmlns:a16="http://schemas.microsoft.com/office/drawing/2014/main" id="{505EA3B1-F043-8364-9AFB-ACEADF975EC6}"/>
                </a:ext>
              </a:extLst>
            </p:cNvPr>
            <p:cNvCxnSpPr>
              <a:cxnSpLocks/>
            </p:cNvCxnSpPr>
            <p:nvPr/>
          </p:nvCxnSpPr>
          <p:spPr>
            <a:xfrm>
              <a:off x="1103520" y="4426753"/>
              <a:ext cx="5398768"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47" name="Rektangel 46">
              <a:extLst>
                <a:ext uri="{FF2B5EF4-FFF2-40B4-BE49-F238E27FC236}">
                  <a16:creationId xmlns:a16="http://schemas.microsoft.com/office/drawing/2014/main" id="{FD3063C8-132A-EF1B-E799-FB338487C577}"/>
                </a:ext>
              </a:extLst>
            </p:cNvPr>
            <p:cNvSpPr/>
            <p:nvPr/>
          </p:nvSpPr>
          <p:spPr>
            <a:xfrm>
              <a:off x="3698000" y="3572215"/>
              <a:ext cx="1902567" cy="32416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9" name="Rak pilkoppling 48">
              <a:extLst>
                <a:ext uri="{FF2B5EF4-FFF2-40B4-BE49-F238E27FC236}">
                  <a16:creationId xmlns:a16="http://schemas.microsoft.com/office/drawing/2014/main" id="{8B2A02D4-907D-3DD5-FC8D-0A669E6B2041}"/>
                </a:ext>
              </a:extLst>
            </p:cNvPr>
            <p:cNvCxnSpPr>
              <a:cxnSpLocks/>
            </p:cNvCxnSpPr>
            <p:nvPr/>
          </p:nvCxnSpPr>
          <p:spPr>
            <a:xfrm>
              <a:off x="4141432" y="2595360"/>
              <a:ext cx="2360856"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50" name="Rak koppling 49">
              <a:extLst>
                <a:ext uri="{FF2B5EF4-FFF2-40B4-BE49-F238E27FC236}">
                  <a16:creationId xmlns:a16="http://schemas.microsoft.com/office/drawing/2014/main" id="{BA4D2E89-C009-7450-DE18-FF3475C8DCDB}"/>
                </a:ext>
              </a:extLst>
            </p:cNvPr>
            <p:cNvCxnSpPr>
              <a:cxnSpLocks/>
            </p:cNvCxnSpPr>
            <p:nvPr/>
          </p:nvCxnSpPr>
          <p:spPr>
            <a:xfrm>
              <a:off x="4141432" y="2595360"/>
              <a:ext cx="10466" cy="976855"/>
            </a:xfrm>
            <a:prstGeom prst="line">
              <a:avLst/>
            </a:prstGeom>
            <a:ln w="12700"/>
          </p:spPr>
          <p:style>
            <a:lnRef idx="1">
              <a:schemeClr val="accent2"/>
            </a:lnRef>
            <a:fillRef idx="0">
              <a:schemeClr val="accent2"/>
            </a:fillRef>
            <a:effectRef idx="0">
              <a:schemeClr val="accent2"/>
            </a:effectRef>
            <a:fontRef idx="minor">
              <a:schemeClr val="tx1"/>
            </a:fontRef>
          </p:style>
        </p:cxnSp>
      </p:grpSp>
      <p:grpSp>
        <p:nvGrpSpPr>
          <p:cNvPr id="31" name="Grupp 30">
            <a:extLst>
              <a:ext uri="{FF2B5EF4-FFF2-40B4-BE49-F238E27FC236}">
                <a16:creationId xmlns:a16="http://schemas.microsoft.com/office/drawing/2014/main" id="{FB2F09C1-0E9C-59D4-9060-E255518B9070}"/>
              </a:ext>
            </a:extLst>
          </p:cNvPr>
          <p:cNvGrpSpPr/>
          <p:nvPr/>
        </p:nvGrpSpPr>
        <p:grpSpPr>
          <a:xfrm>
            <a:off x="834358" y="4994616"/>
            <a:ext cx="4526881" cy="792605"/>
            <a:chOff x="834358" y="4899831"/>
            <a:chExt cx="4526881" cy="792605"/>
          </a:xfrm>
        </p:grpSpPr>
        <p:pic>
          <p:nvPicPr>
            <p:cNvPr id="21" name="Bildobjekt 20">
              <a:extLst>
                <a:ext uri="{FF2B5EF4-FFF2-40B4-BE49-F238E27FC236}">
                  <a16:creationId xmlns:a16="http://schemas.microsoft.com/office/drawing/2014/main" id="{5E29ACBC-C2E4-CAE1-69EF-E6DC8D201CDA}"/>
                </a:ext>
              </a:extLst>
            </p:cNvPr>
            <p:cNvPicPr>
              <a:picLocks noChangeAspect="1"/>
            </p:cNvPicPr>
            <p:nvPr/>
          </p:nvPicPr>
          <p:blipFill>
            <a:blip r:embed="rId4"/>
            <a:srcRect t="753" b="56416"/>
            <a:stretch/>
          </p:blipFill>
          <p:spPr>
            <a:xfrm>
              <a:off x="834358" y="4899831"/>
              <a:ext cx="4526880" cy="792605"/>
            </a:xfrm>
            <a:prstGeom prst="rect">
              <a:avLst/>
            </a:prstGeom>
          </p:spPr>
        </p:pic>
        <p:sp>
          <p:nvSpPr>
            <p:cNvPr id="24" name="Rektangel 23">
              <a:extLst>
                <a:ext uri="{FF2B5EF4-FFF2-40B4-BE49-F238E27FC236}">
                  <a16:creationId xmlns:a16="http://schemas.microsoft.com/office/drawing/2014/main" id="{90158EF0-FC87-24F0-4629-235F8C7D1D97}"/>
                </a:ext>
              </a:extLst>
            </p:cNvPr>
            <p:cNvSpPr/>
            <p:nvPr/>
          </p:nvSpPr>
          <p:spPr>
            <a:xfrm>
              <a:off x="4949044" y="5390255"/>
              <a:ext cx="412195" cy="276940"/>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2" name="Grupp 21">
            <a:extLst>
              <a:ext uri="{FF2B5EF4-FFF2-40B4-BE49-F238E27FC236}">
                <a16:creationId xmlns:a16="http://schemas.microsoft.com/office/drawing/2014/main" id="{D345C4AA-C3FF-FE9B-B045-7DFD908CC4BB}"/>
              </a:ext>
            </a:extLst>
          </p:cNvPr>
          <p:cNvGrpSpPr/>
          <p:nvPr/>
        </p:nvGrpSpPr>
        <p:grpSpPr>
          <a:xfrm>
            <a:off x="560739" y="927448"/>
            <a:ext cx="5074121" cy="789740"/>
            <a:chOff x="527382" y="825526"/>
            <a:chExt cx="5286278" cy="850412"/>
          </a:xfrm>
        </p:grpSpPr>
        <p:pic>
          <p:nvPicPr>
            <p:cNvPr id="11" name="Bildobjekt 10">
              <a:extLst>
                <a:ext uri="{FF2B5EF4-FFF2-40B4-BE49-F238E27FC236}">
                  <a16:creationId xmlns:a16="http://schemas.microsoft.com/office/drawing/2014/main" id="{51593ACB-786C-AB46-F002-9747DC7B9FA0}"/>
                </a:ext>
              </a:extLst>
            </p:cNvPr>
            <p:cNvPicPr>
              <a:picLocks noChangeAspect="1"/>
            </p:cNvPicPr>
            <p:nvPr/>
          </p:nvPicPr>
          <p:blipFill>
            <a:blip r:embed="rId5"/>
            <a:stretch>
              <a:fillRect/>
            </a:stretch>
          </p:blipFill>
          <p:spPr>
            <a:xfrm>
              <a:off x="527382" y="854237"/>
              <a:ext cx="5286278" cy="821701"/>
            </a:xfrm>
            <a:prstGeom prst="rect">
              <a:avLst/>
            </a:prstGeom>
          </p:spPr>
        </p:pic>
        <p:sp>
          <p:nvSpPr>
            <p:cNvPr id="19" name="Rektangel 18">
              <a:extLst>
                <a:ext uri="{FF2B5EF4-FFF2-40B4-BE49-F238E27FC236}">
                  <a16:creationId xmlns:a16="http://schemas.microsoft.com/office/drawing/2014/main" id="{DD9C3E83-1822-C957-131D-1736513C334A}"/>
                </a:ext>
              </a:extLst>
            </p:cNvPr>
            <p:cNvSpPr/>
            <p:nvPr/>
          </p:nvSpPr>
          <p:spPr>
            <a:xfrm>
              <a:off x="1536846" y="825526"/>
              <a:ext cx="3268724" cy="22696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cxnSp>
        <p:nvCxnSpPr>
          <p:cNvPr id="23" name="Rak pilkoppling 22">
            <a:extLst>
              <a:ext uri="{FF2B5EF4-FFF2-40B4-BE49-F238E27FC236}">
                <a16:creationId xmlns:a16="http://schemas.microsoft.com/office/drawing/2014/main" id="{96831B24-0E89-C1D9-6893-62920EF0B73E}"/>
              </a:ext>
            </a:extLst>
          </p:cNvPr>
          <p:cNvCxnSpPr>
            <a:cxnSpLocks/>
          </p:cNvCxnSpPr>
          <p:nvPr/>
        </p:nvCxnSpPr>
        <p:spPr>
          <a:xfrm>
            <a:off x="3536627" y="1335649"/>
            <a:ext cx="3017443"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4" name="Rak koppling 3">
            <a:extLst>
              <a:ext uri="{FF2B5EF4-FFF2-40B4-BE49-F238E27FC236}">
                <a16:creationId xmlns:a16="http://schemas.microsoft.com/office/drawing/2014/main" id="{F9311DE0-D304-06F5-0BA8-8AEF4B24DD34}"/>
              </a:ext>
            </a:extLst>
          </p:cNvPr>
          <p:cNvCxnSpPr>
            <a:cxnSpLocks/>
          </p:cNvCxnSpPr>
          <p:nvPr/>
        </p:nvCxnSpPr>
        <p:spPr>
          <a:xfrm>
            <a:off x="3545380" y="1108640"/>
            <a:ext cx="0" cy="22700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4" name="Rak koppling 13">
            <a:extLst>
              <a:ext uri="{FF2B5EF4-FFF2-40B4-BE49-F238E27FC236}">
                <a16:creationId xmlns:a16="http://schemas.microsoft.com/office/drawing/2014/main" id="{BBC3372B-6094-295C-70A1-78DCC99D01DD}"/>
              </a:ext>
            </a:extLst>
          </p:cNvPr>
          <p:cNvCxnSpPr>
            <a:cxnSpLocks/>
            <a:stCxn id="40" idx="2"/>
          </p:cNvCxnSpPr>
          <p:nvPr/>
        </p:nvCxnSpPr>
        <p:spPr>
          <a:xfrm flipH="1">
            <a:off x="1111590" y="3804516"/>
            <a:ext cx="1" cy="170624"/>
          </a:xfrm>
          <a:prstGeom prst="line">
            <a:avLst/>
          </a:prstGeom>
          <a:ln w="12700"/>
        </p:spPr>
        <p:style>
          <a:lnRef idx="1">
            <a:schemeClr val="accent2"/>
          </a:lnRef>
          <a:fillRef idx="0">
            <a:schemeClr val="accent2"/>
          </a:fillRef>
          <a:effectRef idx="0">
            <a:schemeClr val="accent2"/>
          </a:effectRef>
          <a:fontRef idx="minor">
            <a:schemeClr val="tx1"/>
          </a:fontRef>
        </p:style>
      </p:cxnSp>
      <p:graphicFrame>
        <p:nvGraphicFramePr>
          <p:cNvPr id="2" name="Tabell 1">
            <a:extLst>
              <a:ext uri="{FF2B5EF4-FFF2-40B4-BE49-F238E27FC236}">
                <a16:creationId xmlns:a16="http://schemas.microsoft.com/office/drawing/2014/main" id="{2C6330ED-5C47-9744-CF16-9830C367503F}"/>
              </a:ext>
            </a:extLst>
          </p:cNvPr>
          <p:cNvGraphicFramePr>
            <a:graphicFrameLocks noGrp="1"/>
          </p:cNvGraphicFramePr>
          <p:nvPr>
            <p:extLst>
              <p:ext uri="{D42A27DB-BD31-4B8C-83A1-F6EECF244321}">
                <p14:modId xmlns:p14="http://schemas.microsoft.com/office/powerpoint/2010/main" val="3060985484"/>
              </p:ext>
            </p:extLst>
          </p:nvPr>
        </p:nvGraphicFramePr>
        <p:xfrm>
          <a:off x="0" y="6087886"/>
          <a:ext cx="12192000" cy="770114"/>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41057">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241057">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t>EPD: 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12448593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5D117-FE6A-6AAC-5E34-B20EBC7DED18}"/>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E0676D5C-2242-9230-F1C4-896643AE0FEA}"/>
              </a:ext>
            </a:extLst>
          </p:cNvPr>
          <p:cNvSpPr>
            <a:spLocks noGrp="1"/>
          </p:cNvSpPr>
          <p:nvPr>
            <p:ph type="ctrTitle"/>
          </p:nvPr>
        </p:nvSpPr>
        <p:spPr>
          <a:xfrm>
            <a:off x="527381" y="217917"/>
            <a:ext cx="9359919" cy="699466"/>
          </a:xfrm>
        </p:spPr>
        <p:txBody>
          <a:bodyPr/>
          <a:lstStyle/>
          <a:p>
            <a:r>
              <a:rPr lang="sv-SE"/>
              <a:t>Databas för Klimatdata</a:t>
            </a:r>
          </a:p>
        </p:txBody>
      </p:sp>
      <p:sp>
        <p:nvSpPr>
          <p:cNvPr id="3" name="textruta 2">
            <a:extLst>
              <a:ext uri="{FF2B5EF4-FFF2-40B4-BE49-F238E27FC236}">
                <a16:creationId xmlns:a16="http://schemas.microsoft.com/office/drawing/2014/main" id="{2E5046DB-0868-4854-CE62-F8F119C6C2C0}"/>
              </a:ext>
            </a:extLst>
          </p:cNvPr>
          <p:cNvSpPr txBox="1"/>
          <p:nvPr/>
        </p:nvSpPr>
        <p:spPr>
          <a:xfrm>
            <a:off x="1090281" y="1355593"/>
            <a:ext cx="960046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prstClr val="black"/>
                </a:solidFill>
                <a:effectLst/>
                <a:uLnTx/>
                <a:uFillTx/>
                <a:latin typeface="Calibri"/>
                <a:ea typeface="+mn-ea"/>
                <a:cs typeface="+mn-cs"/>
              </a:rPr>
              <a:t>Boverkets databas</a:t>
            </a:r>
          </a:p>
        </p:txBody>
      </p:sp>
      <p:sp>
        <p:nvSpPr>
          <p:cNvPr id="4" name="textruta 3">
            <a:extLst>
              <a:ext uri="{FF2B5EF4-FFF2-40B4-BE49-F238E27FC236}">
                <a16:creationId xmlns:a16="http://schemas.microsoft.com/office/drawing/2014/main" id="{7C0C5760-9F14-F3E9-3355-3666106DF8F0}"/>
              </a:ext>
            </a:extLst>
          </p:cNvPr>
          <p:cNvSpPr txBox="1"/>
          <p:nvPr/>
        </p:nvSpPr>
        <p:spPr>
          <a:xfrm>
            <a:off x="1084292" y="1720196"/>
            <a:ext cx="9600466" cy="246221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Boverkets Klimatdatabad: </a:t>
            </a:r>
            <a:r>
              <a:rPr kumimoji="0" lang="sv-SE" sz="1400" b="0" i="0" u="none" strike="noStrike" kern="1200" cap="none" spc="0" normalizeH="0" baseline="0" noProof="0">
                <a:ln>
                  <a:noFill/>
                </a:ln>
                <a:solidFill>
                  <a:prstClr val="black"/>
                </a:solidFill>
                <a:effectLst/>
                <a:uLnTx/>
                <a:uFillTx/>
                <a:latin typeface="Calibri"/>
                <a:ea typeface="+mn-ea"/>
                <a:cs typeface="+mn-cs"/>
                <a:hlinkClick r:id="rId3"/>
              </a:rPr>
              <a:t>https://klimatdatabasen.boverket.se/</a:t>
            </a:r>
            <a:endParaRPr kumimoji="0" lang="sv-SE" sz="1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a:solidFill>
                <a:prstClr val="black"/>
              </a:solidFill>
              <a:latin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Calibri"/>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sv-SE" sz="1400" b="1" i="0" u="none" strike="noStrike" kern="1200" cap="none" spc="0" normalizeH="0" baseline="0" noProof="0">
                <a:ln>
                  <a:noFill/>
                </a:ln>
                <a:solidFill>
                  <a:prstClr val="black"/>
                </a:solidFill>
                <a:effectLst/>
                <a:uLnTx/>
                <a:uFillTx/>
                <a:latin typeface="Calibri"/>
                <a:ea typeface="+mn-ea"/>
                <a:cs typeface="+mn-cs"/>
              </a:rPr>
              <a:t>EPD - databas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EPD International: </a:t>
            </a:r>
            <a:r>
              <a:rPr kumimoji="0" lang="sv-SE" sz="1400" b="0" i="0" u="none" strike="noStrike" kern="1200" cap="none" spc="0" normalizeH="0" baseline="0" noProof="0">
                <a:ln>
                  <a:noFill/>
                </a:ln>
                <a:solidFill>
                  <a:prstClr val="black"/>
                </a:solidFill>
                <a:effectLst/>
                <a:uLnTx/>
                <a:uFillTx/>
                <a:latin typeface="Calibri"/>
                <a:ea typeface="+mn-ea"/>
                <a:cs typeface="+mn-cs"/>
                <a:hlinkClick r:id="rId4"/>
              </a:rPr>
              <a:t>https://www.environdec.com/library</a:t>
            </a:r>
            <a:endParaRPr kumimoji="0" lang="sv-SE" sz="1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EPD Norge: </a:t>
            </a:r>
            <a:r>
              <a:rPr kumimoji="0" lang="sv-SE" sz="1400" b="0" i="0" u="none" strike="noStrike" kern="1200" cap="none" spc="0" normalizeH="0" baseline="0" noProof="0">
                <a:ln>
                  <a:noFill/>
                </a:ln>
                <a:solidFill>
                  <a:prstClr val="black"/>
                </a:solidFill>
                <a:effectLst/>
                <a:uLnTx/>
                <a:uFillTx/>
                <a:latin typeface="Calibri"/>
                <a:ea typeface="+mn-ea"/>
                <a:cs typeface="+mn-cs"/>
                <a:hlinkClick r:id="rId5"/>
              </a:rPr>
              <a:t>https://www.epd-norge.no/</a:t>
            </a:r>
            <a:endParaRPr kumimoji="0" lang="sv-SE" sz="1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EPD HUB: </a:t>
            </a:r>
            <a:r>
              <a:rPr kumimoji="0" lang="sv-SE" sz="1400" b="0" i="0" u="none" strike="noStrike" kern="1200" cap="none" spc="0" normalizeH="0" baseline="0" noProof="0">
                <a:ln>
                  <a:noFill/>
                </a:ln>
                <a:solidFill>
                  <a:prstClr val="black"/>
                </a:solidFill>
                <a:effectLst/>
                <a:uLnTx/>
                <a:uFillTx/>
                <a:latin typeface="Calibri"/>
                <a:ea typeface="+mn-ea"/>
                <a:cs typeface="+mn-cs"/>
                <a:hlinkClick r:id="rId6"/>
              </a:rPr>
              <a:t>https://www.epdhub.com/</a:t>
            </a:r>
            <a:endParaRPr kumimoji="0" lang="sv-SE" sz="1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IBU EPD: </a:t>
            </a:r>
            <a:r>
              <a:rPr kumimoji="0" lang="sv-SE" sz="1400" b="0" i="0" u="none" strike="noStrike" kern="1200" cap="none" spc="0" normalizeH="0" baseline="0" noProof="0">
                <a:ln>
                  <a:noFill/>
                </a:ln>
                <a:solidFill>
                  <a:prstClr val="black"/>
                </a:solidFill>
                <a:effectLst/>
                <a:uLnTx/>
                <a:uFillTx/>
                <a:latin typeface="Calibri"/>
                <a:ea typeface="+mn-ea"/>
                <a:cs typeface="+mn-cs"/>
                <a:hlinkClick r:id="rId7"/>
              </a:rPr>
              <a:t>https://ibu-epd.com/en/</a:t>
            </a:r>
            <a:endParaRPr kumimoji="0" lang="sv-SE" sz="1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EPD </a:t>
            </a:r>
            <a:r>
              <a:rPr kumimoji="0" lang="sv-SE" sz="1400" b="0" i="0" u="none" strike="noStrike" kern="1200" cap="none" spc="0" normalizeH="0" baseline="0" noProof="0" err="1">
                <a:ln>
                  <a:noFill/>
                </a:ln>
                <a:solidFill>
                  <a:prstClr val="black"/>
                </a:solidFill>
                <a:effectLst/>
                <a:uLnTx/>
                <a:uFillTx/>
                <a:latin typeface="Calibri"/>
                <a:ea typeface="+mn-ea"/>
                <a:cs typeface="+mn-cs"/>
              </a:rPr>
              <a:t>Ireland</a:t>
            </a:r>
            <a:r>
              <a:rPr kumimoji="0" lang="sv-SE" sz="1400" b="0" i="0" u="none" strike="noStrike" kern="1200" cap="none" spc="0" normalizeH="0" baseline="0" noProof="0">
                <a:ln>
                  <a:noFill/>
                </a:ln>
                <a:solidFill>
                  <a:prstClr val="black"/>
                </a:solidFill>
                <a:effectLst/>
                <a:uLnTx/>
                <a:uFillTx/>
                <a:latin typeface="Calibri"/>
                <a:ea typeface="+mn-ea"/>
                <a:cs typeface="+mn-cs"/>
              </a:rPr>
              <a:t>: </a:t>
            </a:r>
            <a:r>
              <a:rPr kumimoji="0" lang="sv-SE" sz="1400" b="0" i="0" u="none" strike="noStrike" kern="1200" cap="none" spc="0" normalizeH="0" baseline="0" noProof="0">
                <a:ln>
                  <a:noFill/>
                </a:ln>
                <a:solidFill>
                  <a:prstClr val="black"/>
                </a:solidFill>
                <a:effectLst/>
                <a:uLnTx/>
                <a:uFillTx/>
                <a:latin typeface="Calibri"/>
                <a:ea typeface="+mn-ea"/>
                <a:cs typeface="+mn-cs"/>
                <a:hlinkClick r:id="rId8"/>
              </a:rPr>
              <a:t>https://www.igbc.ie/epd-home</a:t>
            </a:r>
            <a:endParaRPr kumimoji="0" lang="sv-SE" sz="1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400" err="1">
                <a:solidFill>
                  <a:prstClr val="black"/>
                </a:solidFill>
                <a:latin typeface="Calibri"/>
              </a:rPr>
              <a:t>Prodikt</a:t>
            </a:r>
            <a:r>
              <a:rPr lang="sv-SE" sz="1400">
                <a:solidFill>
                  <a:prstClr val="black"/>
                </a:solidFill>
                <a:latin typeface="Calibri"/>
              </a:rPr>
              <a:t>: </a:t>
            </a:r>
            <a:r>
              <a:rPr lang="sv-SE" sz="1400">
                <a:solidFill>
                  <a:prstClr val="black"/>
                </a:solidFill>
                <a:latin typeface="Calibri"/>
                <a:hlinkClick r:id="rId9"/>
              </a:rPr>
              <a:t>https://www.prodikt.com/</a:t>
            </a:r>
            <a:endParaRPr lang="sv-SE" sz="1400">
              <a:solidFill>
                <a:prstClr val="black"/>
              </a:solidFill>
              <a:latin typeface="Calibri"/>
            </a:endParaRPr>
          </a:p>
        </p:txBody>
      </p:sp>
      <p:sp>
        <p:nvSpPr>
          <p:cNvPr id="2" name="Rektangel: rundade hörn 1">
            <a:extLst>
              <a:ext uri="{FF2B5EF4-FFF2-40B4-BE49-F238E27FC236}">
                <a16:creationId xmlns:a16="http://schemas.microsoft.com/office/drawing/2014/main" id="{E6681A82-91DF-F229-F7D8-142433340D5B}"/>
              </a:ext>
            </a:extLst>
          </p:cNvPr>
          <p:cNvSpPr/>
          <p:nvPr/>
        </p:nvSpPr>
        <p:spPr>
          <a:xfrm>
            <a:off x="989472" y="1332887"/>
            <a:ext cx="6652299" cy="936877"/>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rundade hörn 4">
            <a:extLst>
              <a:ext uri="{FF2B5EF4-FFF2-40B4-BE49-F238E27FC236}">
                <a16:creationId xmlns:a16="http://schemas.microsoft.com/office/drawing/2014/main" id="{EEA4382C-DFCC-4588-F1F4-CC1CDA9A084D}"/>
              </a:ext>
            </a:extLst>
          </p:cNvPr>
          <p:cNvSpPr/>
          <p:nvPr/>
        </p:nvSpPr>
        <p:spPr>
          <a:xfrm>
            <a:off x="723323" y="974209"/>
            <a:ext cx="7190590" cy="3979854"/>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textruta 11">
            <a:extLst>
              <a:ext uri="{FF2B5EF4-FFF2-40B4-BE49-F238E27FC236}">
                <a16:creationId xmlns:a16="http://schemas.microsoft.com/office/drawing/2014/main" id="{DD096A82-A390-0190-B25F-EE0125E34D97}"/>
              </a:ext>
            </a:extLst>
          </p:cNvPr>
          <p:cNvSpPr txBox="1"/>
          <p:nvPr/>
        </p:nvSpPr>
        <p:spPr>
          <a:xfrm>
            <a:off x="815299" y="5312510"/>
            <a:ext cx="6282185" cy="98488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sv-SE" sz="1600" i="1">
                <a:solidFill>
                  <a:srgbClr val="434343"/>
                </a:solidFill>
                <a:effectLst/>
              </a:rPr>
              <a:t>”När en klimatdeklaration ska upprättas får data från Boverkets klimatdatabas eller specifika klimatdata för byggprodukter användas.”</a:t>
            </a:r>
          </a:p>
          <a:p>
            <a:endParaRPr lang="sv-SE" sz="1600" i="1">
              <a:solidFill>
                <a:srgbClr val="434343"/>
              </a:solidFill>
            </a:endParaRPr>
          </a:p>
          <a:p>
            <a:r>
              <a:rPr lang="sv-SE" sz="1000" i="1">
                <a:solidFill>
                  <a:srgbClr val="434343"/>
                </a:solidFill>
              </a:rPr>
              <a:t>Källa: https://www.boverket.se/sv/klimatdeklaration/klimatdatabas/om-klimatdatabas/</a:t>
            </a:r>
            <a:endParaRPr lang="sv-SE" sz="1000" i="1"/>
          </a:p>
        </p:txBody>
      </p:sp>
      <p:sp>
        <p:nvSpPr>
          <p:cNvPr id="11" name="Rektangel 10">
            <a:extLst>
              <a:ext uri="{FF2B5EF4-FFF2-40B4-BE49-F238E27FC236}">
                <a16:creationId xmlns:a16="http://schemas.microsoft.com/office/drawing/2014/main" id="{7B623E96-43D7-C12A-F748-667AA1309E7A}"/>
              </a:ext>
            </a:extLst>
          </p:cNvPr>
          <p:cNvSpPr/>
          <p:nvPr/>
        </p:nvSpPr>
        <p:spPr>
          <a:xfrm>
            <a:off x="10684758" y="414116"/>
            <a:ext cx="204490"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ruta 12">
            <a:extLst>
              <a:ext uri="{FF2B5EF4-FFF2-40B4-BE49-F238E27FC236}">
                <a16:creationId xmlns:a16="http://schemas.microsoft.com/office/drawing/2014/main" id="{215BAF22-D9ED-B0B1-DE6C-12C587BBCAED}"/>
              </a:ext>
            </a:extLst>
          </p:cNvPr>
          <p:cNvSpPr txBox="1"/>
          <p:nvPr/>
        </p:nvSpPr>
        <p:spPr>
          <a:xfrm>
            <a:off x="10877025" y="306227"/>
            <a:ext cx="1251285" cy="307777"/>
          </a:xfrm>
          <a:prstGeom prst="rect">
            <a:avLst/>
          </a:prstGeom>
          <a:noFill/>
        </p:spPr>
        <p:txBody>
          <a:bodyPr wrap="square" rtlCol="0">
            <a:spAutoFit/>
          </a:bodyPr>
          <a:lstStyle/>
          <a:p>
            <a:r>
              <a:rPr lang="sv-SE" sz="1400"/>
              <a:t>Boverket</a:t>
            </a:r>
            <a:endParaRPr lang="sv-SE"/>
          </a:p>
        </p:txBody>
      </p:sp>
      <p:sp>
        <p:nvSpPr>
          <p:cNvPr id="14" name="textruta 13">
            <a:extLst>
              <a:ext uri="{FF2B5EF4-FFF2-40B4-BE49-F238E27FC236}">
                <a16:creationId xmlns:a16="http://schemas.microsoft.com/office/drawing/2014/main" id="{007064B3-F3D4-793D-1F3A-2EC9531BDCF2}"/>
              </a:ext>
            </a:extLst>
          </p:cNvPr>
          <p:cNvSpPr txBox="1"/>
          <p:nvPr/>
        </p:nvSpPr>
        <p:spPr>
          <a:xfrm>
            <a:off x="10889247" y="575626"/>
            <a:ext cx="1251285" cy="523220"/>
          </a:xfrm>
          <a:prstGeom prst="rect">
            <a:avLst/>
          </a:prstGeom>
          <a:noFill/>
        </p:spPr>
        <p:txBody>
          <a:bodyPr wrap="square" rtlCol="0">
            <a:spAutoFit/>
          </a:bodyPr>
          <a:lstStyle/>
          <a:p>
            <a:r>
              <a:rPr lang="sv-SE" sz="1400"/>
              <a:t>Lokalt </a:t>
            </a:r>
          </a:p>
          <a:p>
            <a:r>
              <a:rPr lang="sv-SE" sz="1400"/>
              <a:t>initiativ</a:t>
            </a:r>
            <a:endParaRPr lang="sv-SE"/>
          </a:p>
        </p:txBody>
      </p:sp>
      <p:sp>
        <p:nvSpPr>
          <p:cNvPr id="15" name="Rektangel 14">
            <a:extLst>
              <a:ext uri="{FF2B5EF4-FFF2-40B4-BE49-F238E27FC236}">
                <a16:creationId xmlns:a16="http://schemas.microsoft.com/office/drawing/2014/main" id="{9A576AD9-4513-3480-0F59-02A254946964}"/>
              </a:ext>
            </a:extLst>
          </p:cNvPr>
          <p:cNvSpPr/>
          <p:nvPr/>
        </p:nvSpPr>
        <p:spPr>
          <a:xfrm>
            <a:off x="10684758" y="682913"/>
            <a:ext cx="204490"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0723374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E41DE-ABFB-D1A9-7CFB-DBE670F0B0FF}"/>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8201CE95-9A6F-5A22-14D2-07893404FD52}"/>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A924C09E-41FC-EEBC-4FF7-A2B290B0A8B4}"/>
              </a:ext>
            </a:extLst>
          </p:cNvPr>
          <p:cNvSpPr>
            <a:spLocks noGrp="1"/>
          </p:cNvSpPr>
          <p:nvPr>
            <p:ph type="ctrTitle"/>
          </p:nvPr>
        </p:nvSpPr>
        <p:spPr>
          <a:xfrm>
            <a:off x="0" y="2282978"/>
            <a:ext cx="12192000" cy="2088232"/>
          </a:xfrm>
        </p:spPr>
        <p:txBody>
          <a:bodyPr>
            <a:normAutofit/>
          </a:bodyPr>
          <a:lstStyle/>
          <a:p>
            <a:pPr algn="ctr"/>
            <a:r>
              <a:rPr lang="sv-SE" sz="3000" dirty="0">
                <a:solidFill>
                  <a:schemeClr val="bg2"/>
                </a:solidFill>
              </a:rPr>
              <a:t>Verifikat:</a:t>
            </a:r>
            <a:br>
              <a:rPr lang="sv-SE" sz="3000" dirty="0">
                <a:solidFill>
                  <a:schemeClr val="bg2"/>
                </a:solidFill>
              </a:rPr>
            </a:br>
            <a:r>
              <a:rPr lang="sv-SE" sz="2000" dirty="0">
                <a:solidFill>
                  <a:schemeClr val="bg2"/>
                </a:solidFill>
              </a:rPr>
              <a:t>- Klimatdata (ex. EPD)</a:t>
            </a:r>
            <a:br>
              <a:rPr lang="sv-SE" sz="2000" dirty="0">
                <a:solidFill>
                  <a:schemeClr val="bg2"/>
                </a:solidFill>
              </a:rPr>
            </a:br>
            <a:r>
              <a:rPr lang="sv-SE" sz="2000" dirty="0">
                <a:solidFill>
                  <a:schemeClr val="bg2"/>
                </a:solidFill>
              </a:rPr>
              <a:t>- Inköp (Mängder &amp; Innehåll)</a:t>
            </a:r>
            <a:br>
              <a:rPr lang="sv-SE" sz="2000" dirty="0">
                <a:solidFill>
                  <a:schemeClr val="bg2"/>
                </a:solidFill>
              </a:rPr>
            </a:br>
            <a:r>
              <a:rPr lang="sv-SE" sz="2000" dirty="0">
                <a:solidFill>
                  <a:schemeClr val="bg2"/>
                </a:solidFill>
              </a:rPr>
              <a:t>- Transporter</a:t>
            </a:r>
            <a:br>
              <a:rPr lang="sv-SE" sz="3000" dirty="0">
                <a:solidFill>
                  <a:schemeClr val="bg2"/>
                </a:solidFill>
              </a:rPr>
            </a:br>
            <a:endParaRPr lang="en-SE" sz="3000" dirty="0">
              <a:solidFill>
                <a:schemeClr val="bg2"/>
              </a:solidFill>
            </a:endParaRPr>
          </a:p>
        </p:txBody>
      </p:sp>
    </p:spTree>
    <p:extLst>
      <p:ext uri="{BB962C8B-B14F-4D97-AF65-F5344CB8AC3E}">
        <p14:creationId xmlns:p14="http://schemas.microsoft.com/office/powerpoint/2010/main" val="33250962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9B9C3-42B4-9285-E313-936E8A84ADC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7D9EFE0-A997-F0E1-80A2-986B6DDE3003}"/>
              </a:ext>
            </a:extLst>
          </p:cNvPr>
          <p:cNvSpPr>
            <a:spLocks noGrp="1"/>
          </p:cNvSpPr>
          <p:nvPr>
            <p:ph type="ctrTitle"/>
          </p:nvPr>
        </p:nvSpPr>
        <p:spPr>
          <a:xfrm>
            <a:off x="624518" y="11088"/>
            <a:ext cx="9359919" cy="699466"/>
          </a:xfrm>
        </p:spPr>
        <p:txBody>
          <a:bodyPr>
            <a:normAutofit/>
          </a:bodyPr>
          <a:lstStyle/>
          <a:p>
            <a:r>
              <a:rPr lang="sv-SE"/>
              <a:t>Verifikat på klimatdata samt inköp</a:t>
            </a:r>
            <a:endParaRPr lang="sv-SE">
              <a:solidFill>
                <a:srgbClr val="00B050"/>
              </a:solidFill>
            </a:endParaRPr>
          </a:p>
        </p:txBody>
      </p:sp>
      <p:sp>
        <p:nvSpPr>
          <p:cNvPr id="9" name="Rektangel 8">
            <a:extLst>
              <a:ext uri="{FF2B5EF4-FFF2-40B4-BE49-F238E27FC236}">
                <a16:creationId xmlns:a16="http://schemas.microsoft.com/office/drawing/2014/main" id="{C698970D-4B3B-ABD4-FFD9-64F4F67B7C16}"/>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DC2D9FC6-884E-2BC1-5866-583A44995F4D}"/>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ruta 10">
            <a:extLst>
              <a:ext uri="{FF2B5EF4-FFF2-40B4-BE49-F238E27FC236}">
                <a16:creationId xmlns:a16="http://schemas.microsoft.com/office/drawing/2014/main" id="{FEA505FA-C9D0-D8CE-0FB5-B239AE65B61C}"/>
              </a:ext>
            </a:extLst>
          </p:cNvPr>
          <p:cNvSpPr txBox="1"/>
          <p:nvPr/>
        </p:nvSpPr>
        <p:spPr>
          <a:xfrm>
            <a:off x="9213998"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A59A028B-508C-8BE8-F426-0B46C6D60BDB}"/>
              </a:ext>
            </a:extLst>
          </p:cNvPr>
          <p:cNvSpPr/>
          <p:nvPr/>
        </p:nvSpPr>
        <p:spPr>
          <a:xfrm>
            <a:off x="9009508" y="165864"/>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925DB610-ECBF-05D7-9B39-468B2BB54FC0}"/>
              </a:ext>
            </a:extLst>
          </p:cNvPr>
          <p:cNvSpPr/>
          <p:nvPr/>
        </p:nvSpPr>
        <p:spPr>
          <a:xfrm>
            <a:off x="485775" y="602618"/>
            <a:ext cx="10953750" cy="2246490"/>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spcBef>
                <a:spcPts val="1"/>
              </a:spcBef>
              <a:defRPr/>
            </a:pPr>
            <a:r>
              <a:rPr lang="sv-SE" sz="1200" b="1" dirty="0">
                <a:solidFill>
                  <a:schemeClr val="tx1"/>
                </a:solidFill>
              </a:rPr>
              <a:t>Boverket: </a:t>
            </a:r>
          </a:p>
          <a:p>
            <a:pPr marL="171450" lvl="0" indent="-171450">
              <a:spcBef>
                <a:spcPts val="1"/>
              </a:spcBef>
              <a:buFont typeface="Arial" panose="020B0604020202020204" pitchFamily="34" charset="0"/>
              <a:buChar char="•"/>
              <a:defRPr/>
            </a:pPr>
            <a:r>
              <a:rPr lang="sv-SE" sz="1200" b="1" dirty="0">
                <a:solidFill>
                  <a:schemeClr val="tx1"/>
                </a:solidFill>
              </a:rPr>
              <a:t>Inköpsverifikat: </a:t>
            </a:r>
            <a:r>
              <a:rPr lang="sv-SE" sz="1200" dirty="0">
                <a:solidFill>
                  <a:schemeClr val="tx1"/>
                </a:solidFill>
              </a:rPr>
              <a:t>Från 2022- ska minst 50% för nyproduktion byggnad av den totala klimatpåverkan kunna verifieras med inköpsverifikat: avser efter uppräkning av täckningsgrad; från byggprodukterna (A1–A3 och A5). Exempel på inköpsverifikat är fakturor eller leveransdokument för de produkter som använts och levererats till byggnaden. Verifikat ska kunna kopplas till klimatdata EPD eller motsvarande, där EPD:s ID-nummer ska redovisas. Lagkrav specificerar ej vilken typ av byggdel verifikat ska komma ifrån. X är 50% för ny.</a:t>
            </a:r>
          </a:p>
          <a:p>
            <a:pPr marL="171450" lvl="0" indent="-171450">
              <a:spcBef>
                <a:spcPts val="1"/>
              </a:spcBef>
              <a:buFont typeface="Arial" panose="020B0604020202020204" pitchFamily="34" charset="0"/>
              <a:buChar char="•"/>
              <a:defRPr/>
            </a:pPr>
            <a:r>
              <a:rPr lang="sv-SE" sz="1200" b="1" dirty="0">
                <a:solidFill>
                  <a:schemeClr val="tx1"/>
                </a:solidFill>
              </a:rPr>
              <a:t>Klimatdata: </a:t>
            </a:r>
            <a:r>
              <a:rPr lang="sv-SE" sz="1200" dirty="0">
                <a:solidFill>
                  <a:schemeClr val="tx1"/>
                </a:solidFill>
              </a:rPr>
              <a:t>Klimatdata kan vara EPD, men kan vara annat också. Från 2022- ska andel verifierad klimatdata vara minst 50% för nyproduktion. Notera att generiska värden (ex Boverkets generiska) ej inkluderas i EPD andelen. </a:t>
            </a:r>
          </a:p>
          <a:p>
            <a:pPr marL="171450" indent="-171450">
              <a:spcBef>
                <a:spcPts val="1"/>
              </a:spcBef>
              <a:buFont typeface="Arial" panose="020B0604020202020204" pitchFamily="34" charset="0"/>
              <a:buChar char="•"/>
              <a:defRPr/>
            </a:pPr>
            <a:r>
              <a:rPr lang="sv-SE" sz="1200" b="1" dirty="0">
                <a:solidFill>
                  <a:schemeClr val="tx1"/>
                </a:solidFill>
              </a:rPr>
              <a:t>Inköpsverifikat, 2028- (förslag): </a:t>
            </a:r>
            <a:r>
              <a:rPr lang="sv-SE" sz="1200" dirty="0">
                <a:solidFill>
                  <a:schemeClr val="tx1"/>
                </a:solidFill>
              </a:rPr>
              <a:t>Från 2028- ska minst 50% (ej höjt) för byggnad nyproduktion och ombyggnad (&gt; 1500 BTA)) av den totala klimatpåverkan kunna verifieras med inköpsverifikat. Beroende på byggnadstyp skall vissa produktgrupper inkluderas</a:t>
            </a:r>
            <a:endParaRPr lang="sv-SE" sz="1200" b="1" dirty="0">
              <a:solidFill>
                <a:schemeClr val="tx1"/>
              </a:solidFill>
            </a:endParaRPr>
          </a:p>
          <a:p>
            <a:pPr marL="171450" indent="-171450">
              <a:spcBef>
                <a:spcPts val="1"/>
              </a:spcBef>
              <a:buFont typeface="Arial" panose="020B0604020202020204" pitchFamily="34" charset="0"/>
              <a:buChar char="•"/>
              <a:defRPr/>
            </a:pPr>
            <a:r>
              <a:rPr lang="sv-SE" sz="1200" b="1" dirty="0">
                <a:solidFill>
                  <a:schemeClr val="tx1"/>
                </a:solidFill>
              </a:rPr>
              <a:t>Klimatdata, 2028- (förslag): </a:t>
            </a:r>
            <a:r>
              <a:rPr lang="sv-SE" sz="1200" dirty="0">
                <a:solidFill>
                  <a:schemeClr val="tx1"/>
                </a:solidFill>
              </a:rPr>
              <a:t>Från 2028- ska andel klimatdata (helst </a:t>
            </a:r>
            <a:r>
              <a:rPr lang="sv-SE" sz="1200" dirty="0" err="1">
                <a:solidFill>
                  <a:schemeClr val="tx1"/>
                </a:solidFill>
              </a:rPr>
              <a:t>EPD:er</a:t>
            </a:r>
            <a:r>
              <a:rPr lang="sv-SE" sz="1200" dirty="0">
                <a:solidFill>
                  <a:schemeClr val="tx1"/>
                </a:solidFill>
              </a:rPr>
              <a:t>) vara minst 75% för nyproduktion och ombyggnad (&gt;1500 BTA). Notera om 50% att detta för exempelvis kontor sannolikt: Betong, armering och övrigt stål, och för kontor i trästomme även träprodukter, isolering, gips samt övriga byggskivor. </a:t>
            </a:r>
          </a:p>
        </p:txBody>
      </p:sp>
      <p:sp>
        <p:nvSpPr>
          <p:cNvPr id="14" name="Rektangel: rundade hörn 13">
            <a:extLst>
              <a:ext uri="{FF2B5EF4-FFF2-40B4-BE49-F238E27FC236}">
                <a16:creationId xmlns:a16="http://schemas.microsoft.com/office/drawing/2014/main" id="{2C310288-5247-2954-6220-849ED0A3E050}"/>
              </a:ext>
            </a:extLst>
          </p:cNvPr>
          <p:cNvSpPr/>
          <p:nvPr/>
        </p:nvSpPr>
        <p:spPr>
          <a:xfrm>
            <a:off x="510199" y="2938356"/>
            <a:ext cx="10953750" cy="1427269"/>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defRPr/>
            </a:pPr>
            <a:r>
              <a:rPr lang="sv-SE" sz="1200" b="1">
                <a:solidFill>
                  <a:srgbClr val="00B050"/>
                </a:solidFill>
              </a:rPr>
              <a:t>Lokala klimatinitiativ (med ambition):</a:t>
            </a:r>
            <a:endParaRPr lang="sv-SE" sz="1200" b="1">
              <a:solidFill>
                <a:schemeClr val="tx1"/>
              </a:solidFill>
            </a:endParaRPr>
          </a:p>
          <a:p>
            <a:pPr marL="171450" indent="-171450">
              <a:buFont typeface="Arial" panose="020B0604020202020204" pitchFamily="34" charset="0"/>
              <a:buChar char="•"/>
              <a:defRPr/>
            </a:pPr>
            <a:r>
              <a:rPr lang="sv-SE" sz="1200" b="1">
                <a:solidFill>
                  <a:schemeClr val="tx1"/>
                </a:solidFill>
              </a:rPr>
              <a:t>Nyproduktion byggnad:</a:t>
            </a:r>
            <a:r>
              <a:rPr lang="sv-SE" sz="1200">
                <a:solidFill>
                  <a:schemeClr val="tx1"/>
                </a:solidFill>
              </a:rPr>
              <a:t> Inköp (75%), klimatdata (65-70%; ex EPD; A1-A3, A5.1)</a:t>
            </a:r>
          </a:p>
          <a:p>
            <a:pPr marL="171450" indent="-171450">
              <a:buFont typeface="Arial" panose="020B0604020202020204" pitchFamily="34" charset="0"/>
              <a:buChar char="•"/>
              <a:defRPr/>
            </a:pPr>
            <a:r>
              <a:rPr lang="sv-SE" sz="1200" b="1">
                <a:solidFill>
                  <a:schemeClr val="tx1"/>
                </a:solidFill>
              </a:rPr>
              <a:t>ROT byggnad: </a:t>
            </a:r>
            <a:r>
              <a:rPr lang="sv-SE" sz="1200">
                <a:solidFill>
                  <a:schemeClr val="tx1"/>
                </a:solidFill>
              </a:rPr>
              <a:t>Inköp (30%), klimatdata (30%; ex EPD; ex A1-A3, A5.1; B5.1-B5.3, B5.5.1)</a:t>
            </a:r>
          </a:p>
          <a:p>
            <a:pPr marL="171450" indent="-171450">
              <a:buFont typeface="Arial" panose="020B0604020202020204" pitchFamily="34" charset="0"/>
              <a:buChar char="•"/>
              <a:defRPr/>
            </a:pPr>
            <a:r>
              <a:rPr lang="sv-SE" sz="1200" b="1">
                <a:solidFill>
                  <a:schemeClr val="tx1"/>
                </a:solidFill>
              </a:rPr>
              <a:t>Anläggning: </a:t>
            </a:r>
            <a:r>
              <a:rPr lang="sv-SE" sz="1200">
                <a:solidFill>
                  <a:schemeClr val="tx1"/>
                </a:solidFill>
              </a:rPr>
              <a:t>Inköp (60%), klimatdata (60%; ex EPD; A1-A3, A5.1)</a:t>
            </a:r>
          </a:p>
          <a:p>
            <a:pPr marL="171450" indent="-171450">
              <a:buFont typeface="Arial" panose="020B0604020202020204" pitchFamily="34" charset="0"/>
              <a:buChar char="•"/>
              <a:defRPr/>
            </a:pPr>
            <a:r>
              <a:rPr lang="sv-SE" sz="1200">
                <a:solidFill>
                  <a:schemeClr val="tx1"/>
                </a:solidFill>
              </a:rPr>
              <a:t>Inköp inkl. alltid verifikat på ex betongrecept. Verifiering görs via typ kvitto/intyg för produkter/ mängder/ leverantör samt klimatdata (enligt </a:t>
            </a:r>
            <a:r>
              <a:rPr lang="sv-SE" sz="1200" err="1">
                <a:solidFill>
                  <a:schemeClr val="tx1"/>
                </a:solidFill>
              </a:rPr>
              <a:t>prioordning</a:t>
            </a:r>
            <a:r>
              <a:rPr lang="sv-SE" sz="1200">
                <a:solidFill>
                  <a:schemeClr val="tx1"/>
                </a:solidFill>
              </a:rPr>
              <a:t> klimatdata (dvs EPD måste anges om det finns). </a:t>
            </a:r>
          </a:p>
          <a:p>
            <a:pPr marL="171450" indent="-171450">
              <a:buFont typeface="Arial" panose="020B0604020202020204" pitchFamily="34" charset="0"/>
              <a:buChar char="•"/>
              <a:defRPr/>
            </a:pPr>
            <a:r>
              <a:rPr lang="sv-SE" sz="1200">
                <a:solidFill>
                  <a:schemeClr val="tx1"/>
                </a:solidFill>
              </a:rPr>
              <a:t>Resurssammanställning biläggs alltid</a:t>
            </a:r>
          </a:p>
          <a:p>
            <a:pPr lvl="0">
              <a:defRPr/>
            </a:pPr>
            <a:r>
              <a:rPr kumimoji="0" lang="sv-SE" sz="1200" b="1" i="0" u="none" strike="noStrike" kern="1200" cap="none" spc="0" normalizeH="0" baseline="0" noProof="0">
                <a:ln>
                  <a:noFill/>
                </a:ln>
                <a:solidFill>
                  <a:srgbClr val="00B050"/>
                </a:solidFill>
                <a:effectLst/>
                <a:uLnTx/>
                <a:uFillTx/>
                <a:latin typeface="Calibri"/>
                <a:ea typeface="+mn-ea"/>
                <a:cs typeface="+mn-cs"/>
              </a:rPr>
              <a:t> </a:t>
            </a:r>
          </a:p>
        </p:txBody>
      </p:sp>
      <p:graphicFrame>
        <p:nvGraphicFramePr>
          <p:cNvPr id="6" name="Tabell 5">
            <a:extLst>
              <a:ext uri="{FF2B5EF4-FFF2-40B4-BE49-F238E27FC236}">
                <a16:creationId xmlns:a16="http://schemas.microsoft.com/office/drawing/2014/main" id="{7BF5A5A0-89DD-FF0B-1058-363D096D826C}"/>
              </a:ext>
            </a:extLst>
          </p:cNvPr>
          <p:cNvGraphicFramePr>
            <a:graphicFrameLocks noGrp="1"/>
          </p:cNvGraphicFramePr>
          <p:nvPr>
            <p:extLst>
              <p:ext uri="{D42A27DB-BD31-4B8C-83A1-F6EECF244321}">
                <p14:modId xmlns:p14="http://schemas.microsoft.com/office/powerpoint/2010/main" val="3055125367"/>
              </p:ext>
            </p:extLst>
          </p:nvPr>
        </p:nvGraphicFramePr>
        <p:xfrm>
          <a:off x="687674" y="5415996"/>
          <a:ext cx="10248899" cy="657840"/>
        </p:xfrm>
        <a:graphic>
          <a:graphicData uri="http://schemas.openxmlformats.org/drawingml/2006/table">
            <a:tbl>
              <a:tblPr/>
              <a:tblGrid>
                <a:gridCol w="1915308">
                  <a:extLst>
                    <a:ext uri="{9D8B030D-6E8A-4147-A177-3AD203B41FA5}">
                      <a16:colId xmlns:a16="http://schemas.microsoft.com/office/drawing/2014/main" val="1288296089"/>
                    </a:ext>
                  </a:extLst>
                </a:gridCol>
                <a:gridCol w="3700991">
                  <a:extLst>
                    <a:ext uri="{9D8B030D-6E8A-4147-A177-3AD203B41FA5}">
                      <a16:colId xmlns:a16="http://schemas.microsoft.com/office/drawing/2014/main" val="3276177251"/>
                    </a:ext>
                  </a:extLst>
                </a:gridCol>
                <a:gridCol w="4632600">
                  <a:extLst>
                    <a:ext uri="{9D8B030D-6E8A-4147-A177-3AD203B41FA5}">
                      <a16:colId xmlns:a16="http://schemas.microsoft.com/office/drawing/2014/main" val="2248908049"/>
                    </a:ext>
                  </a:extLst>
                </a:gridCol>
              </a:tblGrid>
              <a:tr h="202268">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Indikator (% mängd; ja / nej)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414000">
                <a:tc>
                  <a:txBody>
                    <a:bodyPr/>
                    <a:lstStyle/>
                    <a:p>
                      <a:r>
                        <a:rPr lang="sv-SE" sz="1000" b="1"/>
                        <a:t>Byggmaterial</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B/A: Andel mängd material verifikat (%)</a:t>
                      </a:r>
                    </a:p>
                    <a:p>
                      <a:pPr marL="171450" marR="0" lvl="0" indent="-1714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a:t>B/A: Resurssammananställning är bifogad</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Motivera vid avsteg. </a:t>
                      </a:r>
                    </a:p>
                    <a:p>
                      <a:pPr marL="171450" marR="0" lvl="0" indent="-1714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a:t>Boverket krav från 2028. Krav från vissa lokala klimatinitiativ sedan 2020.</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bl>
          </a:graphicData>
        </a:graphic>
      </p:graphicFrame>
      <p:sp>
        <p:nvSpPr>
          <p:cNvPr id="19" name="textruta 18">
            <a:extLst>
              <a:ext uri="{FF2B5EF4-FFF2-40B4-BE49-F238E27FC236}">
                <a16:creationId xmlns:a16="http://schemas.microsoft.com/office/drawing/2014/main" id="{550D3CE7-8EB7-5026-4CC5-5C617F4C897E}"/>
              </a:ext>
            </a:extLst>
          </p:cNvPr>
          <p:cNvSpPr txBox="1"/>
          <p:nvPr/>
        </p:nvSpPr>
        <p:spPr>
          <a:xfrm>
            <a:off x="782483" y="4337165"/>
            <a:ext cx="9043987" cy="1277273"/>
          </a:xfrm>
          <a:prstGeom prst="rect">
            <a:avLst/>
          </a:prstGeom>
          <a:noFill/>
        </p:spPr>
        <p:txBody>
          <a:bodyPr wrap="square">
            <a:spAutoFit/>
          </a:bodyPr>
          <a:lstStyle/>
          <a:p>
            <a:pPr lvl="0" defTabSz="914400" eaLnBrk="0" fontAlgn="base" hangingPunct="0">
              <a:spcBef>
                <a:spcPct val="0"/>
              </a:spcBef>
              <a:spcAft>
                <a:spcPct val="0"/>
              </a:spcAft>
            </a:pPr>
            <a:r>
              <a:rPr lang="sv-SE" altLang="sv-SE" sz="1100" b="1">
                <a:solidFill>
                  <a:schemeClr val="tx1"/>
                </a:solidFill>
                <a:latin typeface="+mn-lt"/>
              </a:rPr>
              <a:t>Varför?  </a:t>
            </a:r>
          </a:p>
          <a:p>
            <a:pPr marL="285750" indent="-285750">
              <a:buFont typeface="Arial" panose="020B0604020202020204" pitchFamily="34" charset="0"/>
              <a:buChar char="•"/>
            </a:pPr>
            <a:r>
              <a:rPr lang="sv-SE" sz="1100">
                <a:latin typeface="+mn-lt"/>
              </a:rPr>
              <a:t>❌ </a:t>
            </a:r>
            <a:r>
              <a:rPr lang="sv-SE" sz="1100" b="1">
                <a:latin typeface="+mn-lt"/>
              </a:rPr>
              <a:t>Fel indikatorval</a:t>
            </a:r>
            <a:r>
              <a:rPr lang="sv-SE" sz="1100">
                <a:latin typeface="+mn-lt"/>
              </a:rPr>
              <a:t> (t.ex. GWP-total) → biogent kol inkluderas → </a:t>
            </a:r>
            <a:r>
              <a:rPr lang="sv-SE" sz="1100" b="1">
                <a:latin typeface="+mn-lt"/>
              </a:rPr>
              <a:t>underskattning av faktisk klimatpåverkan</a:t>
            </a:r>
            <a:endParaRPr lang="sv-SE" sz="1100">
              <a:latin typeface="+mn-lt"/>
            </a:endParaRPr>
          </a:p>
          <a:p>
            <a:pPr marL="285750" indent="-285750">
              <a:buFont typeface="Arial" panose="020B0604020202020204" pitchFamily="34" charset="0"/>
              <a:buChar char="•"/>
            </a:pPr>
            <a:r>
              <a:rPr lang="sv-SE" sz="1100">
                <a:latin typeface="+mn-lt"/>
              </a:rPr>
              <a:t>⚠️ </a:t>
            </a:r>
            <a:r>
              <a:rPr lang="sv-SE" sz="1100" b="1">
                <a:latin typeface="+mn-lt"/>
              </a:rPr>
              <a:t>GWP-total upplevs som strängare</a:t>
            </a:r>
            <a:r>
              <a:rPr lang="sv-SE" sz="1100">
                <a:latin typeface="+mn-lt"/>
              </a:rPr>
              <a:t> än GWP-GHG → kan ge </a:t>
            </a:r>
            <a:r>
              <a:rPr lang="sv-SE" sz="1100" b="1">
                <a:latin typeface="+mn-lt"/>
              </a:rPr>
              <a:t>systematiska felbedömningar</a:t>
            </a:r>
            <a:endParaRPr lang="sv-SE" sz="1100">
              <a:latin typeface="+mn-lt"/>
            </a:endParaRPr>
          </a:p>
          <a:p>
            <a:pPr marL="285750" indent="-285750">
              <a:buFont typeface="Arial" panose="020B0604020202020204" pitchFamily="34" charset="0"/>
              <a:buChar char="•"/>
            </a:pPr>
            <a:r>
              <a:rPr lang="sv-SE" sz="1100">
                <a:latin typeface="+mn-lt"/>
              </a:rPr>
              <a:t>📊 </a:t>
            </a:r>
            <a:r>
              <a:rPr lang="sv-SE" sz="1100" b="1">
                <a:latin typeface="+mn-lt"/>
              </a:rPr>
              <a:t>Olika indikatorer i olika projekt</a:t>
            </a:r>
            <a:r>
              <a:rPr lang="sv-SE" sz="1100">
                <a:latin typeface="+mn-lt"/>
              </a:rPr>
              <a:t> → försvårar </a:t>
            </a:r>
            <a:r>
              <a:rPr lang="sv-SE" sz="1100" b="1">
                <a:latin typeface="+mn-lt"/>
              </a:rPr>
              <a:t>jämförelse</a:t>
            </a:r>
            <a:r>
              <a:rPr lang="sv-SE" sz="1100">
                <a:latin typeface="+mn-lt"/>
              </a:rPr>
              <a:t> och </a:t>
            </a:r>
            <a:r>
              <a:rPr lang="sv-SE" sz="1100" b="1">
                <a:latin typeface="+mn-lt"/>
              </a:rPr>
              <a:t>resultatuppföljning</a:t>
            </a:r>
            <a:endParaRPr lang="sv-SE" sz="1100">
              <a:latin typeface="+mn-lt"/>
            </a:endParaRPr>
          </a:p>
          <a:p>
            <a:pPr marL="285750" indent="-285750">
              <a:buFont typeface="Arial" panose="020B0604020202020204" pitchFamily="34" charset="0"/>
              <a:buChar char="•"/>
            </a:pPr>
            <a:r>
              <a:rPr lang="sv-SE" sz="1100">
                <a:latin typeface="+mn-lt"/>
              </a:rPr>
              <a:t>💬 </a:t>
            </a:r>
            <a:r>
              <a:rPr lang="sv-SE" sz="1100" b="1">
                <a:latin typeface="+mn-lt"/>
              </a:rPr>
              <a:t>Avvikande eller otydlig metod</a:t>
            </a:r>
            <a:r>
              <a:rPr lang="sv-SE" sz="1100">
                <a:latin typeface="+mn-lt"/>
              </a:rPr>
              <a:t> → leder till </a:t>
            </a:r>
            <a:r>
              <a:rPr lang="sv-SE" sz="1100" b="1">
                <a:latin typeface="+mn-lt"/>
              </a:rPr>
              <a:t>trovärdighetsproblem</a:t>
            </a:r>
            <a:r>
              <a:rPr lang="sv-SE" sz="1100">
                <a:latin typeface="+mn-lt"/>
              </a:rPr>
              <a:t> i kommunikation och analys</a:t>
            </a:r>
          </a:p>
          <a:p>
            <a:pPr marL="285750" indent="-285750">
              <a:buFont typeface="Arial" panose="020B0604020202020204" pitchFamily="34" charset="0"/>
              <a:buChar char="•"/>
            </a:pPr>
            <a:r>
              <a:rPr lang="sv-SE" sz="1100">
                <a:latin typeface="+mn-lt"/>
              </a:rPr>
              <a:t>🔍 </a:t>
            </a:r>
            <a:r>
              <a:rPr lang="sv-SE" sz="1100" b="1">
                <a:latin typeface="+mn-lt"/>
              </a:rPr>
              <a:t>Ospårbara datakällor</a:t>
            </a:r>
            <a:r>
              <a:rPr lang="sv-SE" sz="1100">
                <a:latin typeface="+mn-lt"/>
              </a:rPr>
              <a:t> → försvårar </a:t>
            </a:r>
            <a:r>
              <a:rPr lang="sv-SE" sz="1100" b="1">
                <a:latin typeface="+mn-lt"/>
              </a:rPr>
              <a:t>uppföljning över tid</a:t>
            </a:r>
            <a:r>
              <a:rPr lang="sv-SE" sz="1100">
                <a:latin typeface="+mn-lt"/>
              </a:rPr>
              <a:t> och </a:t>
            </a:r>
            <a:r>
              <a:rPr lang="sv-SE" sz="1100" b="1">
                <a:latin typeface="+mn-lt"/>
              </a:rPr>
              <a:t>minskar transparens</a:t>
            </a:r>
          </a:p>
          <a:p>
            <a:endParaRPr lang="sv-SE" sz="1100">
              <a:latin typeface="+mn-lt"/>
            </a:endParaRPr>
          </a:p>
        </p:txBody>
      </p:sp>
      <p:graphicFrame>
        <p:nvGraphicFramePr>
          <p:cNvPr id="3" name="Tabell 2">
            <a:extLst>
              <a:ext uri="{FF2B5EF4-FFF2-40B4-BE49-F238E27FC236}">
                <a16:creationId xmlns:a16="http://schemas.microsoft.com/office/drawing/2014/main" id="{23D07A4B-B09E-6968-7235-5A3AAC4DE48F}"/>
              </a:ext>
            </a:extLst>
          </p:cNvPr>
          <p:cNvGraphicFramePr>
            <a:graphicFrameLocks noGrp="1"/>
          </p:cNvGraphicFramePr>
          <p:nvPr>
            <p:extLst>
              <p:ext uri="{D42A27DB-BD31-4B8C-83A1-F6EECF244321}">
                <p14:modId xmlns:p14="http://schemas.microsoft.com/office/powerpoint/2010/main" val="793566523"/>
              </p:ext>
            </p:extLst>
          </p:nvPr>
        </p:nvGraphicFramePr>
        <p:xfrm>
          <a:off x="0" y="6112800"/>
          <a:ext cx="12192000" cy="6858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0">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0">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25714124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EDE03-C57E-B2F6-3533-A696D0EDD96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0D99854-63AA-6ABC-C229-015A3A20B027}"/>
              </a:ext>
            </a:extLst>
          </p:cNvPr>
          <p:cNvSpPr>
            <a:spLocks noGrp="1"/>
          </p:cNvSpPr>
          <p:nvPr>
            <p:ph type="ctrTitle"/>
          </p:nvPr>
        </p:nvSpPr>
        <p:spPr>
          <a:xfrm>
            <a:off x="624518" y="11088"/>
            <a:ext cx="9359919" cy="699466"/>
          </a:xfrm>
        </p:spPr>
        <p:txBody>
          <a:bodyPr>
            <a:normAutofit/>
          </a:bodyPr>
          <a:lstStyle/>
          <a:p>
            <a:r>
              <a:rPr lang="sv-SE"/>
              <a:t>Verifikat på transport</a:t>
            </a:r>
            <a:endParaRPr lang="sv-SE">
              <a:solidFill>
                <a:srgbClr val="00B050"/>
              </a:solidFill>
            </a:endParaRPr>
          </a:p>
        </p:txBody>
      </p:sp>
      <p:sp>
        <p:nvSpPr>
          <p:cNvPr id="9" name="Rektangel 8">
            <a:extLst>
              <a:ext uri="{FF2B5EF4-FFF2-40B4-BE49-F238E27FC236}">
                <a16:creationId xmlns:a16="http://schemas.microsoft.com/office/drawing/2014/main" id="{F978D137-7AE5-32E9-C38E-780F7DB51AE2}"/>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BEDA7BD3-0FE6-CD30-92F0-4413C1EC1961}"/>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ruta 10">
            <a:extLst>
              <a:ext uri="{FF2B5EF4-FFF2-40B4-BE49-F238E27FC236}">
                <a16:creationId xmlns:a16="http://schemas.microsoft.com/office/drawing/2014/main" id="{887DCCEF-327F-5EB9-01C2-A3FDD0C703AF}"/>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C46568A4-AF04-27B6-64F4-8C159DDD9C3A}"/>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EBA9348D-172E-74BB-580B-4FB5C6DB7698}"/>
              </a:ext>
            </a:extLst>
          </p:cNvPr>
          <p:cNvSpPr/>
          <p:nvPr/>
        </p:nvSpPr>
        <p:spPr>
          <a:xfrm>
            <a:off x="485775" y="663830"/>
            <a:ext cx="10677526" cy="2216373"/>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defRPr/>
            </a:pPr>
            <a:r>
              <a:rPr lang="sv-SE" sz="1200" b="1" dirty="0">
                <a:solidFill>
                  <a:srgbClr val="0FB4D5"/>
                </a:solidFill>
              </a:rPr>
              <a:t>Boverket: </a:t>
            </a:r>
            <a:r>
              <a:rPr lang="sv-SE" sz="1200" dirty="0">
                <a:solidFill>
                  <a:schemeClr val="tx1"/>
                </a:solidFill>
              </a:rPr>
              <a:t>Transport i byggproduktionsskedet (A4), omfattar transporter från fabrik till byggarbetsplatsen. Med byggprodukter avser det alla inbyggd produkter i bärande konstruktionsdelar, klimatskärm och innerväggar. Transport av bodar, maskiner och förbrukningsmaterial ingår ej i klimatberäkningen. </a:t>
            </a:r>
          </a:p>
          <a:p>
            <a:pPr lvl="0">
              <a:defRPr/>
            </a:pPr>
            <a:endParaRPr lang="sv-SE" sz="1200" dirty="0">
              <a:solidFill>
                <a:schemeClr val="tx1"/>
              </a:solidFill>
            </a:endParaRPr>
          </a:p>
          <a:p>
            <a:pPr lvl="0">
              <a:defRPr/>
            </a:pPr>
            <a:r>
              <a:rPr lang="sv-SE" sz="1200" dirty="0">
                <a:solidFill>
                  <a:schemeClr val="tx1"/>
                </a:solidFill>
              </a:rPr>
              <a:t>Det finns </a:t>
            </a:r>
            <a:r>
              <a:rPr lang="sv-SE" sz="1200" b="1" dirty="0">
                <a:solidFill>
                  <a:schemeClr val="tx1"/>
                </a:solidFill>
              </a:rPr>
              <a:t>tre valfria alternativ </a:t>
            </a:r>
            <a:r>
              <a:rPr lang="sv-SE" sz="1200" dirty="0">
                <a:solidFill>
                  <a:schemeClr val="tx1"/>
                </a:solidFill>
              </a:rPr>
              <a:t>– dock utan krav på att ej underskatta dess klimatpåverkan: </a:t>
            </a:r>
          </a:p>
          <a:p>
            <a:pPr marL="171450" lvl="0" indent="-171450">
              <a:buFont typeface="Arial" panose="020B0604020202020204" pitchFamily="34" charset="0"/>
              <a:buChar char="•"/>
              <a:defRPr/>
            </a:pPr>
            <a:r>
              <a:rPr kumimoji="0" lang="sv-SE" sz="1200" b="1" i="0" u="none" strike="noStrike" kern="1200" cap="none" spc="0" normalizeH="0" baseline="0" noProof="0" dirty="0">
                <a:ln>
                  <a:noFill/>
                </a:ln>
                <a:solidFill>
                  <a:schemeClr val="tx1"/>
                </a:solidFill>
                <a:effectLst/>
                <a:uLnTx/>
                <a:uFillTx/>
                <a:latin typeface="Calibri"/>
                <a:ea typeface="+mn-ea"/>
                <a:cs typeface="+mn-cs"/>
              </a:rPr>
              <a:t>Helt projekt specifik</a:t>
            </a:r>
            <a:r>
              <a:rPr kumimoji="0" lang="sv-SE" sz="1200" b="0" i="0" u="none" strike="noStrike" kern="1200" cap="none" spc="0" normalizeH="0" baseline="0" noProof="0" dirty="0">
                <a:ln>
                  <a:noFill/>
                </a:ln>
                <a:solidFill>
                  <a:schemeClr val="tx1"/>
                </a:solidFill>
                <a:effectLst/>
                <a:uLnTx/>
                <a:uFillTx/>
                <a:latin typeface="Calibri"/>
                <a:ea typeface="+mn-ea"/>
                <a:cs typeface="+mn-cs"/>
              </a:rPr>
              <a:t>: Kännedom f</a:t>
            </a:r>
            <a:r>
              <a:rPr lang="sv-SE" sz="1200" dirty="0">
                <a:solidFill>
                  <a:schemeClr val="tx1"/>
                </a:solidFill>
                <a:latin typeface="Calibri"/>
              </a:rPr>
              <a:t>ör transportavstånd, transportslag, drivmedel, Boverkets klimatdatabas för bränsle och energi. </a:t>
            </a:r>
          </a:p>
          <a:p>
            <a:pPr marL="171450" indent="-171450">
              <a:buFont typeface="Arial" panose="020B0604020202020204" pitchFamily="34" charset="0"/>
              <a:buChar char="•"/>
              <a:defRPr/>
            </a:pPr>
            <a:r>
              <a:rPr kumimoji="0" lang="sv-SE" sz="1200" b="1" i="0" u="none" strike="noStrike" kern="1200" cap="none" spc="0" normalizeH="0" baseline="0" noProof="0" dirty="0">
                <a:ln>
                  <a:noFill/>
                </a:ln>
                <a:solidFill>
                  <a:schemeClr val="tx1"/>
                </a:solidFill>
                <a:effectLst/>
                <a:uLnTx/>
                <a:uFillTx/>
                <a:latin typeface="Calibri"/>
                <a:ea typeface="+mn-ea"/>
                <a:cs typeface="+mn-cs"/>
              </a:rPr>
              <a:t>Delvis generiskt: </a:t>
            </a:r>
            <a:r>
              <a:rPr kumimoji="0" lang="sv-SE" sz="1200" b="0" i="0" u="none" strike="noStrike" kern="1200" cap="none" spc="0" normalizeH="0" baseline="0" noProof="0" dirty="0">
                <a:ln>
                  <a:noFill/>
                </a:ln>
                <a:solidFill>
                  <a:schemeClr val="tx1"/>
                </a:solidFill>
                <a:effectLst/>
                <a:uLnTx/>
                <a:uFillTx/>
                <a:latin typeface="Calibri"/>
                <a:ea typeface="+mn-ea"/>
                <a:cs typeface="+mn-cs"/>
              </a:rPr>
              <a:t>Kännedom för </a:t>
            </a:r>
            <a:r>
              <a:rPr lang="sv-SE" sz="1200" dirty="0">
                <a:solidFill>
                  <a:schemeClr val="tx1"/>
                </a:solidFill>
              </a:rPr>
              <a:t>transportavstånd, transportslag, vet ej drivmedel, Boverkets klimatdatabas för bränsle och energi. </a:t>
            </a:r>
          </a:p>
          <a:p>
            <a:pPr marL="171450" indent="-171450">
              <a:buFont typeface="Arial" panose="020B0604020202020204" pitchFamily="34" charset="0"/>
              <a:buChar char="•"/>
              <a:defRPr/>
            </a:pPr>
            <a:r>
              <a:rPr lang="sv-SE" sz="1200" b="1" dirty="0">
                <a:solidFill>
                  <a:schemeClr val="tx1"/>
                </a:solidFill>
              </a:rPr>
              <a:t>Helt generiskt</a:t>
            </a:r>
            <a:r>
              <a:rPr lang="sv-SE" sz="1200" dirty="0">
                <a:solidFill>
                  <a:schemeClr val="tx1"/>
                </a:solidFill>
              </a:rPr>
              <a:t>: Ej kännedom för transportavstånd, transportslag, drivmedel, använder ett fast A4-värde från Boverket databas (kg CO₂e/kg byggprodukt).</a:t>
            </a:r>
          </a:p>
          <a:p>
            <a:pPr>
              <a:defRPr/>
            </a:pPr>
            <a:endParaRPr lang="sv-SE" sz="1200" dirty="0">
              <a:solidFill>
                <a:schemeClr val="tx1"/>
              </a:solidFill>
            </a:endParaRPr>
          </a:p>
          <a:p>
            <a:pPr>
              <a:defRPr/>
            </a:pPr>
            <a:r>
              <a:rPr lang="sv-SE" sz="1200" dirty="0">
                <a:solidFill>
                  <a:schemeClr val="tx1"/>
                </a:solidFill>
              </a:rPr>
              <a:t>2025 gäller endast beräkning av transport för byggskedet (A1-A5), 2028 gäller det för både byggskedet och slutskedet</a:t>
            </a:r>
          </a:p>
          <a:p>
            <a:pPr>
              <a:defRPr/>
            </a:pPr>
            <a:endParaRPr lang="sv-SE" sz="1200" dirty="0">
              <a:solidFill>
                <a:schemeClr val="tx1"/>
              </a:solidFill>
            </a:endParaRPr>
          </a:p>
          <a:p>
            <a:pPr>
              <a:defRPr/>
            </a:pPr>
            <a:r>
              <a:rPr lang="sv-SE" sz="1200" dirty="0">
                <a:solidFill>
                  <a:schemeClr val="tx1"/>
                </a:solidFill>
              </a:rPr>
              <a:t>OBS! </a:t>
            </a:r>
            <a:r>
              <a:rPr lang="sv-SE" sz="1200" i="1" dirty="0">
                <a:solidFill>
                  <a:schemeClr val="tx1"/>
                </a:solidFill>
                <a:hlinkClick r:id="rId2"/>
              </a:rPr>
              <a:t>”Klimatdata för bränsle och energi ska alltid hämtas från Boverkets klimatdatabas.”  </a:t>
            </a:r>
            <a:r>
              <a:rPr lang="sv-SE" sz="1200" dirty="0">
                <a:solidFill>
                  <a:srgbClr val="C00000"/>
                </a:solidFill>
              </a:rPr>
              <a:t>Klimatdata från EPD för A4 får </a:t>
            </a:r>
            <a:r>
              <a:rPr lang="sv-SE" sz="1200" b="1" dirty="0">
                <a:solidFill>
                  <a:srgbClr val="C00000"/>
                </a:solidFill>
              </a:rPr>
              <a:t>inte </a:t>
            </a:r>
            <a:r>
              <a:rPr lang="sv-SE" sz="1200" dirty="0">
                <a:solidFill>
                  <a:srgbClr val="C00000"/>
                </a:solidFill>
              </a:rPr>
              <a:t>användas. </a:t>
            </a:r>
            <a:endParaRPr lang="sv-SE" sz="1200" b="1" dirty="0">
              <a:solidFill>
                <a:srgbClr val="C00000"/>
              </a:solidFill>
            </a:endParaRPr>
          </a:p>
          <a:p>
            <a:pPr marL="171450" lvl="0" indent="-171450">
              <a:buFont typeface="Arial" panose="020B0604020202020204" pitchFamily="34" charset="0"/>
              <a:buChar char="•"/>
              <a:defRPr/>
            </a:pPr>
            <a:endParaRPr kumimoji="0" lang="sv-SE" sz="1200" b="0" i="0" u="none" strike="noStrike" kern="1200" cap="none" spc="0" normalizeH="0" baseline="0" noProof="0" dirty="0">
              <a:ln>
                <a:noFill/>
              </a:ln>
              <a:solidFill>
                <a:schemeClr val="tx1"/>
              </a:solidFill>
              <a:effectLst/>
              <a:uLnTx/>
              <a:uFillTx/>
              <a:latin typeface="Calibri"/>
              <a:ea typeface="+mn-ea"/>
              <a:cs typeface="+mn-cs"/>
            </a:endParaRPr>
          </a:p>
        </p:txBody>
      </p:sp>
      <p:sp>
        <p:nvSpPr>
          <p:cNvPr id="14" name="Rektangel: rundade hörn 13">
            <a:extLst>
              <a:ext uri="{FF2B5EF4-FFF2-40B4-BE49-F238E27FC236}">
                <a16:creationId xmlns:a16="http://schemas.microsoft.com/office/drawing/2014/main" id="{600B753B-CC70-BA47-9A35-66A05060188A}"/>
              </a:ext>
            </a:extLst>
          </p:cNvPr>
          <p:cNvSpPr/>
          <p:nvPr/>
        </p:nvSpPr>
        <p:spPr>
          <a:xfrm>
            <a:off x="485775" y="2977114"/>
            <a:ext cx="10677526" cy="1121199"/>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defRPr/>
            </a:pPr>
            <a:r>
              <a:rPr lang="sv-SE" sz="1200" b="1" dirty="0">
                <a:solidFill>
                  <a:srgbClr val="00B050"/>
                </a:solidFill>
              </a:rPr>
              <a:t>Lokala klimatinitiativ (med ambition):</a:t>
            </a:r>
            <a:r>
              <a:rPr lang="sv-SE" sz="1200" dirty="0">
                <a:solidFill>
                  <a:srgbClr val="00B050"/>
                </a:solidFill>
              </a:rPr>
              <a:t> </a:t>
            </a:r>
            <a:r>
              <a:rPr lang="sv-SE" sz="1200" dirty="0">
                <a:solidFill>
                  <a:schemeClr val="tx1"/>
                </a:solidFill>
                <a:latin typeface="Calibri"/>
              </a:rPr>
              <a:t>Skall ej underskatta transport (ej alternativ ”helt generisk”, utan ”delvis generisk”). </a:t>
            </a:r>
            <a:r>
              <a:rPr lang="sv-SE" sz="1200" dirty="0">
                <a:solidFill>
                  <a:schemeClr val="tx1"/>
                </a:solidFill>
                <a:ea typeface="Times New Roman" panose="02020603050405020304" pitchFamily="18" charset="0"/>
              </a:rPr>
              <a:t>Minst fem mest klimatpåverkande produkter (A1-A3) ska följas upp enligt ISO 15978. Verifikat på faktisk transportlängd, transportslag eller fordonstyp (ex via resurs-ID eller logistikdata).</a:t>
            </a:r>
            <a:r>
              <a:rPr lang="sv-SE" sz="1200" dirty="0">
                <a:solidFill>
                  <a:schemeClr val="tx1"/>
                </a:solidFill>
              </a:rPr>
              <a:t> </a:t>
            </a:r>
            <a:r>
              <a:rPr kumimoji="0" lang="sv-SE" sz="1200" b="0" i="0" u="none" strike="noStrike" kern="1200" cap="none" spc="0" normalizeH="0" baseline="0" noProof="0" dirty="0">
                <a:ln>
                  <a:noFill/>
                </a:ln>
                <a:solidFill>
                  <a:schemeClr val="tx1"/>
                </a:solidFill>
                <a:effectLst/>
                <a:uLnTx/>
                <a:uFillTx/>
                <a:ea typeface="+mn-ea"/>
                <a:cs typeface="+mn-cs"/>
              </a:rPr>
              <a:t> </a:t>
            </a:r>
          </a:p>
          <a:p>
            <a:pPr lvl="0">
              <a:defRPr/>
            </a:pPr>
            <a:endParaRPr lang="sv-SE" sz="1200" dirty="0">
              <a:solidFill>
                <a:schemeClr val="tx1"/>
              </a:solidFill>
            </a:endParaRPr>
          </a:p>
          <a:p>
            <a:pPr>
              <a:defRPr/>
            </a:pPr>
            <a:r>
              <a:rPr lang="sv-SE" sz="1200" dirty="0">
                <a:solidFill>
                  <a:schemeClr val="tx1"/>
                </a:solidFill>
              </a:rPr>
              <a:t>Dialog rekommenderas med återkommande leverantörer för att leverera transportdata, vilket möjliggör snabbare justering i klimatberäkningsverktyg (ca 15 min). Konservativ uppskattning visar att transport-A4 i snitt kan orsaka 5% fel i klimatvärde om schablon används utan kontroll.</a:t>
            </a:r>
          </a:p>
          <a:p>
            <a:pPr lvl="0">
              <a:defRPr/>
            </a:pPr>
            <a:endParaRPr kumimoji="0" lang="sv-SE" sz="1200" b="0" i="0" u="none" strike="noStrike" kern="1200" cap="none" spc="0" normalizeH="0" baseline="0" noProof="0" dirty="0">
              <a:ln>
                <a:noFill/>
              </a:ln>
              <a:solidFill>
                <a:schemeClr val="tx1"/>
              </a:solidFill>
              <a:effectLst/>
              <a:uLnTx/>
              <a:uFillTx/>
              <a:ea typeface="+mn-ea"/>
              <a:cs typeface="+mn-cs"/>
            </a:endParaRPr>
          </a:p>
        </p:txBody>
      </p:sp>
      <p:graphicFrame>
        <p:nvGraphicFramePr>
          <p:cNvPr id="6" name="Tabell 5">
            <a:extLst>
              <a:ext uri="{FF2B5EF4-FFF2-40B4-BE49-F238E27FC236}">
                <a16:creationId xmlns:a16="http://schemas.microsoft.com/office/drawing/2014/main" id="{CA6D0EE0-BE7E-0B47-A1E7-29E9D9A5DF67}"/>
              </a:ext>
            </a:extLst>
          </p:cNvPr>
          <p:cNvGraphicFramePr>
            <a:graphicFrameLocks noGrp="1"/>
          </p:cNvGraphicFramePr>
          <p:nvPr>
            <p:extLst>
              <p:ext uri="{D42A27DB-BD31-4B8C-83A1-F6EECF244321}">
                <p14:modId xmlns:p14="http://schemas.microsoft.com/office/powerpoint/2010/main" val="4218606996"/>
              </p:ext>
            </p:extLst>
          </p:nvPr>
        </p:nvGraphicFramePr>
        <p:xfrm>
          <a:off x="807560" y="5466140"/>
          <a:ext cx="10248899" cy="482862"/>
        </p:xfrm>
        <a:graphic>
          <a:graphicData uri="http://schemas.openxmlformats.org/drawingml/2006/table">
            <a:tbl>
              <a:tblPr/>
              <a:tblGrid>
                <a:gridCol w="1915308">
                  <a:extLst>
                    <a:ext uri="{9D8B030D-6E8A-4147-A177-3AD203B41FA5}">
                      <a16:colId xmlns:a16="http://schemas.microsoft.com/office/drawing/2014/main" val="1288296089"/>
                    </a:ext>
                  </a:extLst>
                </a:gridCol>
                <a:gridCol w="3700991">
                  <a:extLst>
                    <a:ext uri="{9D8B030D-6E8A-4147-A177-3AD203B41FA5}">
                      <a16:colId xmlns:a16="http://schemas.microsoft.com/office/drawing/2014/main" val="3276177251"/>
                    </a:ext>
                  </a:extLst>
                </a:gridCol>
                <a:gridCol w="4632600">
                  <a:extLst>
                    <a:ext uri="{9D8B030D-6E8A-4147-A177-3AD203B41FA5}">
                      <a16:colId xmlns:a16="http://schemas.microsoft.com/office/drawing/2014/main" val="2248908049"/>
                    </a:ext>
                  </a:extLst>
                </a:gridCol>
              </a:tblGrid>
              <a:tr h="0">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Indikator (% mängd; ja / nej)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0">
                <a:tc>
                  <a:txBody>
                    <a:bodyPr/>
                    <a:lstStyle/>
                    <a:p>
                      <a:r>
                        <a:rPr lang="sv-SE" sz="1000" b="1"/>
                        <a:t>Transporter</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A/B: Stickprov har påvisat att transporter ej är underskattade</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Om nej, motivera</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bl>
          </a:graphicData>
        </a:graphic>
      </p:graphicFrame>
      <p:sp>
        <p:nvSpPr>
          <p:cNvPr id="19" name="textruta 18">
            <a:extLst>
              <a:ext uri="{FF2B5EF4-FFF2-40B4-BE49-F238E27FC236}">
                <a16:creationId xmlns:a16="http://schemas.microsoft.com/office/drawing/2014/main" id="{FAC46CC7-68F1-10BD-8E9B-6FFB15F8B49A}"/>
              </a:ext>
            </a:extLst>
          </p:cNvPr>
          <p:cNvSpPr txBox="1"/>
          <p:nvPr/>
        </p:nvSpPr>
        <p:spPr>
          <a:xfrm>
            <a:off x="700719" y="4102013"/>
            <a:ext cx="10462582" cy="1200329"/>
          </a:xfrm>
          <a:prstGeom prst="rect">
            <a:avLst/>
          </a:prstGeom>
          <a:noFill/>
        </p:spPr>
        <p:txBody>
          <a:bodyPr wrap="square">
            <a:spAutoFit/>
          </a:bodyPr>
          <a:lstStyle/>
          <a:p>
            <a:pPr lvl="0" defTabSz="914400" eaLnBrk="0" fontAlgn="base" hangingPunct="0">
              <a:spcBef>
                <a:spcPct val="0"/>
              </a:spcBef>
              <a:spcAft>
                <a:spcPct val="0"/>
              </a:spcAft>
            </a:pPr>
            <a:r>
              <a:rPr lang="sv-SE" altLang="sv-SE" sz="1200" b="1">
                <a:solidFill>
                  <a:schemeClr val="tx1"/>
                </a:solidFill>
                <a:latin typeface="+mj-lt"/>
              </a:rPr>
              <a:t>Varför: </a:t>
            </a:r>
          </a:p>
          <a:p>
            <a:pPr marL="285750" lvl="0" indent="-285750" defTabSz="914400" eaLnBrk="0" fontAlgn="base" hangingPunct="0">
              <a:spcBef>
                <a:spcPct val="0"/>
              </a:spcBef>
              <a:spcAft>
                <a:spcPct val="0"/>
              </a:spcAft>
              <a:buFont typeface="Arial" panose="020B0604020202020204" pitchFamily="34" charset="0"/>
              <a:buChar char="•"/>
            </a:pPr>
            <a:r>
              <a:rPr lang="sv-SE" sz="1200">
                <a:latin typeface="+mj-lt"/>
              </a:rPr>
              <a:t>Standardiserad transport utan kontroll </a:t>
            </a:r>
            <a:r>
              <a:rPr lang="sv-SE" sz="1200">
                <a:latin typeface="+mj-lt"/>
                <a:sym typeface="Wingdings" panose="05000000000000000000" pitchFamily="2" charset="2"/>
              </a:rPr>
              <a:t> </a:t>
            </a:r>
            <a:r>
              <a:rPr lang="sv-SE" sz="1200">
                <a:latin typeface="+mj-lt"/>
              </a:rPr>
              <a:t>Risk för systematisk </a:t>
            </a:r>
            <a:r>
              <a:rPr lang="sv-SE" sz="1200" b="1">
                <a:latin typeface="+mj-lt"/>
              </a:rPr>
              <a:t>underskattning</a:t>
            </a:r>
            <a:r>
              <a:rPr lang="sv-SE" sz="1200">
                <a:latin typeface="+mj-lt"/>
              </a:rPr>
              <a:t> av transporter (upp till 5 % av totalen)</a:t>
            </a:r>
          </a:p>
          <a:p>
            <a:pPr marL="285750" lvl="0" indent="-285750" defTabSz="914400" eaLnBrk="0" fontAlgn="base" hangingPunct="0">
              <a:spcBef>
                <a:spcPct val="0"/>
              </a:spcBef>
              <a:spcAft>
                <a:spcPct val="0"/>
              </a:spcAft>
              <a:buFont typeface="Arial" panose="020B0604020202020204" pitchFamily="34" charset="0"/>
              <a:buChar char="•"/>
            </a:pPr>
            <a:r>
              <a:rPr lang="sv-SE" sz="1200">
                <a:latin typeface="+mj-lt"/>
              </a:rPr>
              <a:t>Ingen koppling mellan leverans och transportdata </a:t>
            </a:r>
            <a:r>
              <a:rPr lang="sv-SE" sz="1200">
                <a:latin typeface="+mj-lt"/>
                <a:sym typeface="Wingdings" panose="05000000000000000000" pitchFamily="2" charset="2"/>
              </a:rPr>
              <a:t> </a:t>
            </a:r>
            <a:r>
              <a:rPr lang="sv-SE" sz="1200">
                <a:latin typeface="+mj-lt"/>
              </a:rPr>
              <a:t>Klimatpåverkan kan redovisas för lågt för tunga material</a:t>
            </a:r>
          </a:p>
          <a:p>
            <a:pPr marL="285750" lvl="0" indent="-285750" defTabSz="914400" eaLnBrk="0" fontAlgn="base" hangingPunct="0">
              <a:spcBef>
                <a:spcPct val="0"/>
              </a:spcBef>
              <a:spcAft>
                <a:spcPct val="0"/>
              </a:spcAft>
              <a:buFont typeface="Arial" panose="020B0604020202020204" pitchFamily="34" charset="0"/>
              <a:buChar char="•"/>
            </a:pPr>
            <a:r>
              <a:rPr lang="sv-SE" sz="1200">
                <a:latin typeface="+mj-lt"/>
              </a:rPr>
              <a:t>Fel avstånd eller lastslag </a:t>
            </a:r>
            <a:r>
              <a:rPr lang="sv-SE" sz="1200">
                <a:latin typeface="+mj-lt"/>
                <a:sym typeface="Wingdings" panose="05000000000000000000" pitchFamily="2" charset="2"/>
              </a:rPr>
              <a:t> </a:t>
            </a:r>
            <a:r>
              <a:rPr lang="sv-SE" sz="1200">
                <a:latin typeface="+mj-lt"/>
              </a:rPr>
              <a:t>Felaktig prioritering av klimatåtgärder eller leverantörsval</a:t>
            </a:r>
            <a:endParaRPr lang="sv-SE" sz="1200">
              <a:latin typeface="+mj-lt"/>
              <a:sym typeface="Wingdings" panose="05000000000000000000" pitchFamily="2" charset="2"/>
            </a:endParaRPr>
          </a:p>
          <a:p>
            <a:pPr marL="285750" lvl="0" indent="-285750" defTabSz="914400" eaLnBrk="0" fontAlgn="base" hangingPunct="0">
              <a:spcBef>
                <a:spcPct val="0"/>
              </a:spcBef>
              <a:spcAft>
                <a:spcPct val="0"/>
              </a:spcAft>
              <a:buFont typeface="Arial" panose="020B0604020202020204" pitchFamily="34" charset="0"/>
              <a:buChar char="•"/>
            </a:pPr>
            <a:r>
              <a:rPr lang="sv-SE" sz="1200">
                <a:latin typeface="+mj-lt"/>
              </a:rPr>
              <a:t>ROT eller anläggning saknar </a:t>
            </a:r>
            <a:r>
              <a:rPr lang="sv-SE" sz="1200" err="1">
                <a:latin typeface="+mj-lt"/>
              </a:rPr>
              <a:t>transportdel</a:t>
            </a:r>
            <a:r>
              <a:rPr lang="sv-SE" sz="1200">
                <a:latin typeface="+mj-lt"/>
              </a:rPr>
              <a:t> </a:t>
            </a:r>
            <a:r>
              <a:rPr lang="sv-SE" sz="1200">
                <a:latin typeface="+mj-lt"/>
                <a:sym typeface="Wingdings" panose="05000000000000000000" pitchFamily="2" charset="2"/>
              </a:rPr>
              <a:t> </a:t>
            </a:r>
            <a:r>
              <a:rPr lang="sv-SE" sz="1200">
                <a:latin typeface="+mj-lt"/>
              </a:rPr>
              <a:t>ROT eller anläggning saknar </a:t>
            </a:r>
            <a:r>
              <a:rPr lang="sv-SE" sz="1200" err="1">
                <a:latin typeface="+mj-lt"/>
              </a:rPr>
              <a:t>transportdel</a:t>
            </a:r>
            <a:endParaRPr lang="sv-SE" altLang="sv-SE" sz="1200">
              <a:solidFill>
                <a:schemeClr val="tx1"/>
              </a:solidFill>
              <a:latin typeface="+mj-lt"/>
              <a:sym typeface="Wingdings" panose="05000000000000000000" pitchFamily="2" charset="2"/>
            </a:endParaRPr>
          </a:p>
          <a:p>
            <a:pPr marL="285750" indent="-285750" defTabSz="914400" eaLnBrk="0" fontAlgn="base" hangingPunct="0">
              <a:spcBef>
                <a:spcPct val="0"/>
              </a:spcBef>
              <a:spcAft>
                <a:spcPct val="0"/>
              </a:spcAft>
              <a:buFont typeface="Arial" panose="020B0604020202020204" pitchFamily="34" charset="0"/>
              <a:buChar char="•"/>
            </a:pPr>
            <a:r>
              <a:rPr lang="sv-SE" sz="1200">
                <a:latin typeface="+mj-lt"/>
              </a:rPr>
              <a:t>Otillräcklig verifiering av tyngsta flöden </a:t>
            </a:r>
            <a:r>
              <a:rPr lang="sv-SE" sz="1200">
                <a:latin typeface="+mj-lt"/>
                <a:sym typeface="Wingdings" panose="05000000000000000000" pitchFamily="2" charset="2"/>
              </a:rPr>
              <a:t> </a:t>
            </a:r>
            <a:r>
              <a:rPr lang="sv-SE" sz="1200">
                <a:latin typeface="+mj-lt"/>
              </a:rPr>
              <a:t>Försvårar trovärdig </a:t>
            </a:r>
            <a:r>
              <a:rPr lang="sv-SE" sz="1200" b="1">
                <a:latin typeface="+mj-lt"/>
              </a:rPr>
              <a:t>klimatbalans eller optimering i projekt</a:t>
            </a:r>
            <a:endParaRPr lang="sv-SE" sz="1200">
              <a:latin typeface="+mj-lt"/>
            </a:endParaRPr>
          </a:p>
        </p:txBody>
      </p:sp>
      <p:graphicFrame>
        <p:nvGraphicFramePr>
          <p:cNvPr id="3" name="Tabell 2">
            <a:extLst>
              <a:ext uri="{FF2B5EF4-FFF2-40B4-BE49-F238E27FC236}">
                <a16:creationId xmlns:a16="http://schemas.microsoft.com/office/drawing/2014/main" id="{A2A46223-207B-C506-5BE9-5672515A29F1}"/>
              </a:ext>
            </a:extLst>
          </p:cNvPr>
          <p:cNvGraphicFramePr>
            <a:graphicFrameLocks noGrp="1"/>
          </p:cNvGraphicFramePr>
          <p:nvPr>
            <p:extLst>
              <p:ext uri="{D42A27DB-BD31-4B8C-83A1-F6EECF244321}">
                <p14:modId xmlns:p14="http://schemas.microsoft.com/office/powerpoint/2010/main" val="1009549845"/>
              </p:ext>
            </p:extLst>
          </p:nvPr>
        </p:nvGraphicFramePr>
        <p:xfrm>
          <a:off x="0" y="6112800"/>
          <a:ext cx="12192000" cy="7452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27731720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3BFE2-BA91-C0B9-3BD2-B3EC8B875027}"/>
            </a:ext>
          </a:extLst>
        </p:cNvPr>
        <p:cNvGrpSpPr/>
        <p:nvPr/>
      </p:nvGrpSpPr>
      <p:grpSpPr>
        <a:xfrm>
          <a:off x="0" y="0"/>
          <a:ext cx="0" cy="0"/>
          <a:chOff x="0" y="0"/>
          <a:chExt cx="0" cy="0"/>
        </a:xfrm>
      </p:grpSpPr>
      <p:sp>
        <p:nvSpPr>
          <p:cNvPr id="26" name="Rubrik 7">
            <a:extLst>
              <a:ext uri="{FF2B5EF4-FFF2-40B4-BE49-F238E27FC236}">
                <a16:creationId xmlns:a16="http://schemas.microsoft.com/office/drawing/2014/main" id="{78C76981-60C3-8D0C-5B73-0F193D6418CA}"/>
              </a:ext>
            </a:extLst>
          </p:cNvPr>
          <p:cNvSpPr txBox="1">
            <a:spLocks/>
          </p:cNvSpPr>
          <p:nvPr/>
        </p:nvSpPr>
        <p:spPr>
          <a:xfrm>
            <a:off x="178768" y="16621"/>
            <a:ext cx="9359919"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r>
              <a:rPr lang="sv-SE" sz="1800">
                <a:solidFill>
                  <a:srgbClr val="00B0F0"/>
                </a:solidFill>
              </a:rPr>
              <a:t>Boverket (idag)</a:t>
            </a:r>
          </a:p>
        </p:txBody>
      </p:sp>
      <p:sp>
        <p:nvSpPr>
          <p:cNvPr id="29" name="Rubrik 7">
            <a:extLst>
              <a:ext uri="{FF2B5EF4-FFF2-40B4-BE49-F238E27FC236}">
                <a16:creationId xmlns:a16="http://schemas.microsoft.com/office/drawing/2014/main" id="{3361FC18-64A9-6F48-3CA6-50259B8BB6AD}"/>
              </a:ext>
            </a:extLst>
          </p:cNvPr>
          <p:cNvSpPr txBox="1">
            <a:spLocks/>
          </p:cNvSpPr>
          <p:nvPr/>
        </p:nvSpPr>
        <p:spPr>
          <a:xfrm>
            <a:off x="178768" y="1348796"/>
            <a:ext cx="9359919"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r>
              <a:rPr lang="sv-SE" sz="1800">
                <a:solidFill>
                  <a:srgbClr val="00B0F0"/>
                </a:solidFill>
              </a:rPr>
              <a:t>Boverket (2028-)</a:t>
            </a:r>
          </a:p>
        </p:txBody>
      </p:sp>
      <p:sp>
        <p:nvSpPr>
          <p:cNvPr id="31" name="Rubrik 7">
            <a:extLst>
              <a:ext uri="{FF2B5EF4-FFF2-40B4-BE49-F238E27FC236}">
                <a16:creationId xmlns:a16="http://schemas.microsoft.com/office/drawing/2014/main" id="{151B059A-53BC-19B5-C0DB-8FFA00805C04}"/>
              </a:ext>
            </a:extLst>
          </p:cNvPr>
          <p:cNvSpPr txBox="1">
            <a:spLocks/>
          </p:cNvSpPr>
          <p:nvPr/>
        </p:nvSpPr>
        <p:spPr>
          <a:xfrm>
            <a:off x="88568" y="2682385"/>
            <a:ext cx="9359919"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r>
              <a:rPr lang="sv-SE" sz="1800">
                <a:solidFill>
                  <a:srgbClr val="00B050"/>
                </a:solidFill>
              </a:rPr>
              <a:t>Lokala klimatinitiativ (med ambition; idag)</a:t>
            </a:r>
          </a:p>
        </p:txBody>
      </p:sp>
      <p:sp>
        <p:nvSpPr>
          <p:cNvPr id="33" name="Rubrik 7">
            <a:extLst>
              <a:ext uri="{FF2B5EF4-FFF2-40B4-BE49-F238E27FC236}">
                <a16:creationId xmlns:a16="http://schemas.microsoft.com/office/drawing/2014/main" id="{66C420DD-6F4E-20F2-398B-5A7F61BAB733}"/>
              </a:ext>
            </a:extLst>
          </p:cNvPr>
          <p:cNvSpPr txBox="1">
            <a:spLocks/>
          </p:cNvSpPr>
          <p:nvPr/>
        </p:nvSpPr>
        <p:spPr>
          <a:xfrm>
            <a:off x="88568" y="4772854"/>
            <a:ext cx="9345344"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r>
              <a:rPr lang="sv-SE" sz="1800">
                <a:solidFill>
                  <a:srgbClr val="00B050"/>
                </a:solidFill>
              </a:rPr>
              <a:t>Lokala klimatinitiativ (med ambition; 2028-; notera ”oklart/?” )</a:t>
            </a:r>
          </a:p>
        </p:txBody>
      </p:sp>
      <p:sp>
        <p:nvSpPr>
          <p:cNvPr id="34" name="Rektangel 33">
            <a:extLst>
              <a:ext uri="{FF2B5EF4-FFF2-40B4-BE49-F238E27FC236}">
                <a16:creationId xmlns:a16="http://schemas.microsoft.com/office/drawing/2014/main" id="{F0E2445F-9A18-E2B3-70DF-8A0B173093B7}"/>
              </a:ext>
            </a:extLst>
          </p:cNvPr>
          <p:cNvSpPr/>
          <p:nvPr/>
        </p:nvSpPr>
        <p:spPr>
          <a:xfrm>
            <a:off x="10256132"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ruta 34">
            <a:extLst>
              <a:ext uri="{FF2B5EF4-FFF2-40B4-BE49-F238E27FC236}">
                <a16:creationId xmlns:a16="http://schemas.microsoft.com/office/drawing/2014/main" id="{DF6D6616-52BC-1057-F41F-B17BA075FA19}"/>
              </a:ext>
            </a:extLst>
          </p:cNvPr>
          <p:cNvSpPr txBox="1"/>
          <p:nvPr/>
        </p:nvSpPr>
        <p:spPr>
          <a:xfrm>
            <a:off x="10448400"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ruta 35">
            <a:extLst>
              <a:ext uri="{FF2B5EF4-FFF2-40B4-BE49-F238E27FC236}">
                <a16:creationId xmlns:a16="http://schemas.microsoft.com/office/drawing/2014/main" id="{2D9100A2-ADBE-817D-824F-6F2D24897254}"/>
              </a:ext>
            </a:extLst>
          </p:cNvPr>
          <p:cNvSpPr txBox="1"/>
          <p:nvPr/>
        </p:nvSpPr>
        <p:spPr>
          <a:xfrm>
            <a:off x="8911442" y="7230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Rektangel 36">
            <a:extLst>
              <a:ext uri="{FF2B5EF4-FFF2-40B4-BE49-F238E27FC236}">
                <a16:creationId xmlns:a16="http://schemas.microsoft.com/office/drawing/2014/main" id="{C6FA84C9-3AC4-45C7-6115-7CC196397C2D}"/>
              </a:ext>
            </a:extLst>
          </p:cNvPr>
          <p:cNvSpPr/>
          <p:nvPr/>
        </p:nvSpPr>
        <p:spPr>
          <a:xfrm>
            <a:off x="8706952" y="179594"/>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2" name="Tabell 1">
            <a:extLst>
              <a:ext uri="{FF2B5EF4-FFF2-40B4-BE49-F238E27FC236}">
                <a16:creationId xmlns:a16="http://schemas.microsoft.com/office/drawing/2014/main" id="{7A8A3BE6-E0E2-55FC-749A-D323AF300F40}"/>
              </a:ext>
            </a:extLst>
          </p:cNvPr>
          <p:cNvGraphicFramePr>
            <a:graphicFrameLocks noGrp="1"/>
          </p:cNvGraphicFramePr>
          <p:nvPr>
            <p:extLst>
              <p:ext uri="{D42A27DB-BD31-4B8C-83A1-F6EECF244321}">
                <p14:modId xmlns:p14="http://schemas.microsoft.com/office/powerpoint/2010/main" val="3916982714"/>
              </p:ext>
            </p:extLst>
          </p:nvPr>
        </p:nvGraphicFramePr>
        <p:xfrm>
          <a:off x="0" y="5179064"/>
          <a:ext cx="12192000" cy="150876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800829">
                  <a:extLst>
                    <a:ext uri="{9D8B030D-6E8A-4147-A177-3AD203B41FA5}">
                      <a16:colId xmlns:a16="http://schemas.microsoft.com/office/drawing/2014/main" val="112477153"/>
                    </a:ext>
                  </a:extLst>
                </a:gridCol>
                <a:gridCol w="762000">
                  <a:extLst>
                    <a:ext uri="{9D8B030D-6E8A-4147-A177-3AD203B41FA5}">
                      <a16:colId xmlns:a16="http://schemas.microsoft.com/office/drawing/2014/main" val="2883095834"/>
                    </a:ext>
                  </a:extLst>
                </a:gridCol>
                <a:gridCol w="2495246">
                  <a:extLst>
                    <a:ext uri="{9D8B030D-6E8A-4147-A177-3AD203B41FA5}">
                      <a16:colId xmlns:a16="http://schemas.microsoft.com/office/drawing/2014/main" val="195791932"/>
                    </a:ext>
                  </a:extLst>
                </a:gridCol>
                <a:gridCol w="771525">
                  <a:extLst>
                    <a:ext uri="{9D8B030D-6E8A-4147-A177-3AD203B41FA5}">
                      <a16:colId xmlns:a16="http://schemas.microsoft.com/office/drawing/2014/main" val="2227839569"/>
                    </a:ext>
                  </a:extLst>
                </a:gridCol>
                <a:gridCol w="922642">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mängd, klimatdata &amp;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85725" indent="-85725">
                        <a:buFont typeface="Arial" panose="020B0604020202020204" pitchFamily="34" charset="0"/>
                        <a:buChar char="•"/>
                      </a:pPr>
                      <a:r>
                        <a:rPr lang="sv-SE" sz="900">
                          <a:solidFill>
                            <a:schemeClr val="tx1"/>
                          </a:solidFill>
                        </a:rPr>
                        <a:t>N/T: Inköp &amp; klimatdata (75%; ex EPD)</a:t>
                      </a:r>
                    </a:p>
                    <a:p>
                      <a:pPr marL="85725" marR="0" lvl="0" indent="-85725"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a:solidFill>
                            <a:schemeClr val="tx1"/>
                          </a:solidFill>
                        </a:rPr>
                        <a:t>R/O: Inköp &amp; klimatdata (50%; ex EPD)</a:t>
                      </a:r>
                    </a:p>
                    <a:p>
                      <a:pPr marL="85725" marR="0" lvl="0" indent="-85725"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a:solidFill>
                            <a:schemeClr val="tx1"/>
                          </a:solidFill>
                        </a:rPr>
                        <a:t>A: Inköp &amp; klimatdata Inköp (60%; ex EPD)</a:t>
                      </a:r>
                    </a:p>
                    <a:p>
                      <a:pPr marL="85725" indent="-85725">
                        <a:buFont typeface="Arial" panose="020B0604020202020204" pitchFamily="34" charset="0"/>
                        <a:buChar char="•"/>
                      </a:pPr>
                      <a:r>
                        <a:rPr lang="sv-SE" sz="900">
                          <a:solidFill>
                            <a:schemeClr val="tx1"/>
                          </a:solidFill>
                        </a:rPr>
                        <a:t>Service: Källa etablerade referensvärden, alt från spetsprojekt</a:t>
                      </a:r>
                    </a:p>
                    <a:p>
                      <a:pPr marL="85725" indent="-85725">
                        <a:buFont typeface="Arial" panose="020B0604020202020204" pitchFamily="34" charset="0"/>
                        <a:buChar char="•"/>
                      </a:pPr>
                      <a:r>
                        <a:rPr lang="sv-SE" sz="900">
                          <a:solidFill>
                            <a:schemeClr val="tx1"/>
                          </a:solidFill>
                        </a:rPr>
                        <a:t>Inköp inkl. alltid verifikat på ex betongrecept</a:t>
                      </a:r>
                    </a:p>
                    <a:p>
                      <a:pPr marL="85725" indent="-85725">
                        <a:buFont typeface="Arial" panose="020B0604020202020204" pitchFamily="34" charset="0"/>
                        <a:buChar char="•"/>
                      </a:pPr>
                      <a:r>
                        <a:rPr lang="sv-SE" sz="900">
                          <a:solidFill>
                            <a:schemeClr val="tx1"/>
                          </a:solidFill>
                        </a:rPr>
                        <a:t>Alltid resurssammanställning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900">
                          <a:solidFill>
                            <a:schemeClr val="tx1"/>
                          </a:solidFill>
                        </a:rPr>
                        <a:t>Ej under-skattat (stickprov)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graphicFrame>
        <p:nvGraphicFramePr>
          <p:cNvPr id="3" name="Tabell 2">
            <a:extLst>
              <a:ext uri="{FF2B5EF4-FFF2-40B4-BE49-F238E27FC236}">
                <a16:creationId xmlns:a16="http://schemas.microsoft.com/office/drawing/2014/main" id="{954679E6-B00C-F260-F2D0-346DD6570444}"/>
              </a:ext>
            </a:extLst>
          </p:cNvPr>
          <p:cNvGraphicFramePr>
            <a:graphicFrameLocks noGrp="1"/>
          </p:cNvGraphicFramePr>
          <p:nvPr>
            <p:extLst>
              <p:ext uri="{D42A27DB-BD31-4B8C-83A1-F6EECF244321}">
                <p14:modId xmlns:p14="http://schemas.microsoft.com/office/powerpoint/2010/main" val="1505075907"/>
              </p:ext>
            </p:extLst>
          </p:nvPr>
        </p:nvGraphicFramePr>
        <p:xfrm>
          <a:off x="0" y="3071816"/>
          <a:ext cx="12192000" cy="150876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752900">
                  <a:extLst>
                    <a:ext uri="{9D8B030D-6E8A-4147-A177-3AD203B41FA5}">
                      <a16:colId xmlns:a16="http://schemas.microsoft.com/office/drawing/2014/main" val="112477153"/>
                    </a:ext>
                  </a:extLst>
                </a:gridCol>
                <a:gridCol w="781050">
                  <a:extLst>
                    <a:ext uri="{9D8B030D-6E8A-4147-A177-3AD203B41FA5}">
                      <a16:colId xmlns:a16="http://schemas.microsoft.com/office/drawing/2014/main" val="2883095834"/>
                    </a:ext>
                  </a:extLst>
                </a:gridCol>
                <a:gridCol w="2486027">
                  <a:extLst>
                    <a:ext uri="{9D8B030D-6E8A-4147-A177-3AD203B41FA5}">
                      <a16:colId xmlns:a16="http://schemas.microsoft.com/office/drawing/2014/main" val="195791932"/>
                    </a:ext>
                  </a:extLst>
                </a:gridCol>
                <a:gridCol w="950257">
                  <a:extLst>
                    <a:ext uri="{9D8B030D-6E8A-4147-A177-3AD203B41FA5}">
                      <a16:colId xmlns:a16="http://schemas.microsoft.com/office/drawing/2014/main" val="2227839569"/>
                    </a:ext>
                  </a:extLst>
                </a:gridCol>
                <a:gridCol w="782008">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mängd, klimatdata &amp;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672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85725" indent="-85725">
                        <a:buFont typeface="Arial" panose="020B0604020202020204" pitchFamily="34" charset="0"/>
                        <a:buChar char="•"/>
                      </a:pPr>
                      <a:r>
                        <a:rPr lang="sv-SE" sz="900">
                          <a:solidFill>
                            <a:schemeClr val="tx1"/>
                          </a:solidFill>
                        </a:rPr>
                        <a:t>N/T: Inköp (75%), klimatdata (65%; ex EPD) </a:t>
                      </a:r>
                    </a:p>
                    <a:p>
                      <a:pPr marL="85725" indent="-85725">
                        <a:buFont typeface="Arial" panose="020B0604020202020204" pitchFamily="34" charset="0"/>
                        <a:buChar char="•"/>
                      </a:pPr>
                      <a:r>
                        <a:rPr lang="sv-SE" sz="900">
                          <a:solidFill>
                            <a:schemeClr val="tx1"/>
                          </a:solidFill>
                        </a:rPr>
                        <a:t>R/O: Inköp (30%), klimatdata (30%; ex EPD)</a:t>
                      </a:r>
                    </a:p>
                    <a:p>
                      <a:pPr marL="85725" indent="-85725">
                        <a:buFont typeface="Arial" panose="020B0604020202020204" pitchFamily="34" charset="0"/>
                        <a:buChar char="•"/>
                      </a:pPr>
                      <a:r>
                        <a:rPr lang="sv-SE" sz="900">
                          <a:solidFill>
                            <a:schemeClr val="tx1"/>
                          </a:solidFill>
                        </a:rPr>
                        <a:t>A: Inköp (60%), klimatdata (60%; ex EPD)</a:t>
                      </a:r>
                    </a:p>
                    <a:p>
                      <a:pPr marL="85725" indent="-85725">
                        <a:buFont typeface="Arial" panose="020B0604020202020204" pitchFamily="34" charset="0"/>
                        <a:buChar char="•"/>
                      </a:pPr>
                      <a:r>
                        <a:rPr lang="sv-SE" sz="900">
                          <a:solidFill>
                            <a:schemeClr val="tx1"/>
                          </a:solidFill>
                        </a:rPr>
                        <a:t>Service: Källa etablerade referensvärden, alt från spetsprojekt</a:t>
                      </a:r>
                    </a:p>
                    <a:p>
                      <a:pPr marL="85725" indent="-85725">
                        <a:buFont typeface="Arial" panose="020B0604020202020204" pitchFamily="34" charset="0"/>
                        <a:buChar char="•"/>
                      </a:pPr>
                      <a:r>
                        <a:rPr lang="sv-SE" sz="900">
                          <a:solidFill>
                            <a:schemeClr val="tx1"/>
                          </a:solidFill>
                        </a:rPr>
                        <a:t>Inköp inkl. alltid verifikat på ex betongrecept</a:t>
                      </a:r>
                    </a:p>
                    <a:p>
                      <a:pPr marL="85725" indent="-85725">
                        <a:buFont typeface="Arial" panose="020B0604020202020204" pitchFamily="34" charset="0"/>
                        <a:buChar char="•"/>
                      </a:pPr>
                      <a:r>
                        <a:rPr lang="sv-SE" sz="900">
                          <a:solidFill>
                            <a:schemeClr val="tx1"/>
                          </a:solidFill>
                        </a:rPr>
                        <a:t>Alltid resurssammanställning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900" dirty="0">
                          <a:solidFill>
                            <a:schemeClr val="tx1"/>
                          </a:solidFill>
                        </a:rPr>
                        <a:t>Ej under-skattat (stickprov)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graphicFrame>
        <p:nvGraphicFramePr>
          <p:cNvPr id="4" name="Tabell 3">
            <a:extLst>
              <a:ext uri="{FF2B5EF4-FFF2-40B4-BE49-F238E27FC236}">
                <a16:creationId xmlns:a16="http://schemas.microsoft.com/office/drawing/2014/main" id="{2004FF60-25A3-EA9A-F277-3AAD12360A0B}"/>
              </a:ext>
            </a:extLst>
          </p:cNvPr>
          <p:cNvGraphicFramePr>
            <a:graphicFrameLocks noGrp="1"/>
          </p:cNvGraphicFramePr>
          <p:nvPr>
            <p:extLst>
              <p:ext uri="{D42A27DB-BD31-4B8C-83A1-F6EECF244321}">
                <p14:modId xmlns:p14="http://schemas.microsoft.com/office/powerpoint/2010/main" val="2700501220"/>
              </p:ext>
            </p:extLst>
          </p:nvPr>
        </p:nvGraphicFramePr>
        <p:xfrm>
          <a:off x="-1" y="1755687"/>
          <a:ext cx="12192000" cy="109728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781476">
                  <a:extLst>
                    <a:ext uri="{9D8B030D-6E8A-4147-A177-3AD203B41FA5}">
                      <a16:colId xmlns:a16="http://schemas.microsoft.com/office/drawing/2014/main" val="112477153"/>
                    </a:ext>
                  </a:extLst>
                </a:gridCol>
                <a:gridCol w="733425">
                  <a:extLst>
                    <a:ext uri="{9D8B030D-6E8A-4147-A177-3AD203B41FA5}">
                      <a16:colId xmlns:a16="http://schemas.microsoft.com/office/drawing/2014/main" val="2883095834"/>
                    </a:ext>
                  </a:extLst>
                </a:gridCol>
                <a:gridCol w="1914525">
                  <a:extLst>
                    <a:ext uri="{9D8B030D-6E8A-4147-A177-3AD203B41FA5}">
                      <a16:colId xmlns:a16="http://schemas.microsoft.com/office/drawing/2014/main" val="195791932"/>
                    </a:ext>
                  </a:extLst>
                </a:gridCol>
                <a:gridCol w="1438275">
                  <a:extLst>
                    <a:ext uri="{9D8B030D-6E8A-4147-A177-3AD203B41FA5}">
                      <a16:colId xmlns:a16="http://schemas.microsoft.com/office/drawing/2014/main" val="2227839569"/>
                    </a:ext>
                  </a:extLst>
                </a:gridCol>
                <a:gridCol w="884541">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Verifikat: Inköp mängd, klimatdata &amp;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672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dirty="0">
                          <a:solidFill>
                            <a:schemeClr val="tx1"/>
                          </a:solidFill>
                        </a:rPr>
                        <a:t>Inköp: &gt;50%</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tx1"/>
                          </a:solidFill>
                        </a:rPr>
                        <a:t>Klimatdata: &gt;75% (ex EPD-andel)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v-SE" sz="900" dirty="0">
                          <a:solidFill>
                            <a:schemeClr val="tx1"/>
                          </a:solidFill>
                        </a:rPr>
                        <a:t>Använd Boverkets databas eller projektspecifikt – ej krav på att ej underskatta klimatpåverkan.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graphicFrame>
        <p:nvGraphicFramePr>
          <p:cNvPr id="5" name="Tabell 4">
            <a:extLst>
              <a:ext uri="{FF2B5EF4-FFF2-40B4-BE49-F238E27FC236}">
                <a16:creationId xmlns:a16="http://schemas.microsoft.com/office/drawing/2014/main" id="{21F98354-4671-1640-2A84-B33498102670}"/>
              </a:ext>
            </a:extLst>
          </p:cNvPr>
          <p:cNvGraphicFramePr>
            <a:graphicFrameLocks noGrp="1"/>
          </p:cNvGraphicFramePr>
          <p:nvPr>
            <p:extLst>
              <p:ext uri="{D42A27DB-BD31-4B8C-83A1-F6EECF244321}">
                <p14:modId xmlns:p14="http://schemas.microsoft.com/office/powerpoint/2010/main" val="3820959533"/>
              </p:ext>
            </p:extLst>
          </p:nvPr>
        </p:nvGraphicFramePr>
        <p:xfrm>
          <a:off x="0" y="218362"/>
          <a:ext cx="12192000" cy="123444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743375">
                  <a:extLst>
                    <a:ext uri="{9D8B030D-6E8A-4147-A177-3AD203B41FA5}">
                      <a16:colId xmlns:a16="http://schemas.microsoft.com/office/drawing/2014/main" val="112477153"/>
                    </a:ext>
                  </a:extLst>
                </a:gridCol>
                <a:gridCol w="733425">
                  <a:extLst>
                    <a:ext uri="{9D8B030D-6E8A-4147-A177-3AD203B41FA5}">
                      <a16:colId xmlns:a16="http://schemas.microsoft.com/office/drawing/2014/main" val="2883095834"/>
                    </a:ext>
                  </a:extLst>
                </a:gridCol>
                <a:gridCol w="1990725">
                  <a:extLst>
                    <a:ext uri="{9D8B030D-6E8A-4147-A177-3AD203B41FA5}">
                      <a16:colId xmlns:a16="http://schemas.microsoft.com/office/drawing/2014/main" val="195791932"/>
                    </a:ext>
                  </a:extLst>
                </a:gridCol>
                <a:gridCol w="1400175">
                  <a:extLst>
                    <a:ext uri="{9D8B030D-6E8A-4147-A177-3AD203B41FA5}">
                      <a16:colId xmlns:a16="http://schemas.microsoft.com/office/drawing/2014/main" val="2227839569"/>
                    </a:ext>
                  </a:extLst>
                </a:gridCol>
                <a:gridCol w="884542">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mängd, klimatdata &amp;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672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dirty="0">
                          <a:solidFill>
                            <a:schemeClr val="tx1"/>
                          </a:solidFill>
                        </a:rPr>
                        <a:t>Inköp: &gt;50%</a:t>
                      </a:r>
                    </a:p>
                    <a:p>
                      <a:r>
                        <a:rPr lang="sv-SE" sz="900" dirty="0">
                          <a:solidFill>
                            <a:schemeClr val="tx1"/>
                          </a:solidFill>
                        </a:rPr>
                        <a:t>Klimatdata: 50% (ex EPD-andel)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v-SE" sz="900" dirty="0">
                          <a:solidFill>
                            <a:schemeClr val="tx1"/>
                          </a:solidFill>
                        </a:rPr>
                        <a:t>Använd Boverkets databas eller projektspecifikt – ej krav på att ej underskatta klimatpåverkan.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7325740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79515-F178-3974-942D-F9A1DD8E7878}"/>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CAEDADC7-0577-6670-C344-2BC81AB1162F}"/>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3CE20106-0CA6-5570-94AB-88C848AAB33E}"/>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Hur – </a:t>
            </a:r>
            <a:r>
              <a:rPr kumimoji="0" lang="sv-SE" sz="3000" b="1" i="0" u="none" strike="noStrike" kern="1200" cap="none" spc="0" normalizeH="0" baseline="0" noProof="0" err="1">
                <a:ln>
                  <a:noFill/>
                </a:ln>
                <a:solidFill>
                  <a:schemeClr val="bg2"/>
                </a:solidFill>
                <a:effectLst/>
                <a:uLnTx/>
                <a:uFillTx/>
                <a:latin typeface="Futura PT" panose="020B0702020204020303" pitchFamily="34" charset="0"/>
                <a:ea typeface="+mj-ea"/>
                <a:cs typeface="+mj-cs"/>
              </a:rPr>
              <a:t>Bidcon</a:t>
            </a:r>
            <a:b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Utförande verifikat</a:t>
            </a:r>
            <a:endParaRPr lang="en-SE" sz="4000">
              <a:solidFill>
                <a:schemeClr val="bg2"/>
              </a:solidFill>
            </a:endParaRPr>
          </a:p>
        </p:txBody>
      </p:sp>
    </p:spTree>
    <p:extLst>
      <p:ext uri="{BB962C8B-B14F-4D97-AF65-F5344CB8AC3E}">
        <p14:creationId xmlns:p14="http://schemas.microsoft.com/office/powerpoint/2010/main" val="33951745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FB314-8854-426C-55DA-A55A2AC77DBF}"/>
            </a:ext>
          </a:extLst>
        </p:cNvPr>
        <p:cNvGrpSpPr/>
        <p:nvPr/>
      </p:nvGrpSpPr>
      <p:grpSpPr>
        <a:xfrm>
          <a:off x="0" y="0"/>
          <a:ext cx="0" cy="0"/>
          <a:chOff x="0" y="0"/>
          <a:chExt cx="0" cy="0"/>
        </a:xfrm>
      </p:grpSpPr>
      <p:sp>
        <p:nvSpPr>
          <p:cNvPr id="8" name="textruta 7">
            <a:extLst>
              <a:ext uri="{FF2B5EF4-FFF2-40B4-BE49-F238E27FC236}">
                <a16:creationId xmlns:a16="http://schemas.microsoft.com/office/drawing/2014/main" id="{93C7F09C-7F4E-95FE-75EB-E93717D94BD2}"/>
              </a:ext>
            </a:extLst>
          </p:cNvPr>
          <p:cNvSpPr txBox="1"/>
          <p:nvPr/>
        </p:nvSpPr>
        <p:spPr>
          <a:xfrm>
            <a:off x="527381" y="820250"/>
            <a:ext cx="10785763" cy="1192634"/>
          </a:xfrm>
          <a:prstGeom prst="rect">
            <a:avLst/>
          </a:prstGeom>
          <a:noFill/>
        </p:spPr>
        <p:txBody>
          <a:bodyPr wrap="square">
            <a:spAutoFit/>
          </a:bodyPr>
          <a:lstStyle/>
          <a:p>
            <a:pPr marR="0" lvl="2" algn="l" defTabSz="914400" rtl="0" eaLnBrk="1" fontAlgn="auto" latinLnBrk="0" hangingPunct="1">
              <a:lnSpc>
                <a:spcPct val="100000"/>
              </a:lnSpc>
              <a:spcBef>
                <a:spcPts val="0"/>
              </a:spcBef>
              <a:spcAft>
                <a:spcPts val="300"/>
              </a:spcAft>
              <a:buClrTx/>
              <a:buSzTx/>
              <a:tabLst/>
              <a:defRPr/>
            </a:pPr>
            <a:endParaRPr kumimoji="0" lang="sv-SE" sz="1600" b="0" i="0" u="none" strike="noStrike" kern="100" cap="none" spc="0" normalizeH="0" baseline="0" noProof="0">
              <a:ln>
                <a:noFill/>
              </a:ln>
              <a:solidFill>
                <a:srgbClr val="0070C0"/>
              </a:solidFill>
              <a:effectLst/>
              <a:uLnTx/>
              <a:uFillTx/>
              <a:latin typeface="Calibri"/>
              <a:ea typeface="Aptos" panose="020B0004020202020204" pitchFamily="34" charset="0"/>
              <a:cs typeface="Arial" panose="020B0604020202020204" pitchFamily="34" charset="0"/>
            </a:endParaRPr>
          </a:p>
          <a:p>
            <a:pPr marL="1257300" marR="0" lvl="2" indent="-342900" algn="l" defTabSz="914400" rtl="0" eaLnBrk="1" fontAlgn="auto" latinLnBrk="0" hangingPunct="1">
              <a:lnSpc>
                <a:spcPct val="100000"/>
              </a:lnSpc>
              <a:spcBef>
                <a:spcPts val="0"/>
              </a:spcBef>
              <a:spcAft>
                <a:spcPts val="300"/>
              </a:spcAft>
              <a:buClrTx/>
              <a:buSzTx/>
              <a:buFont typeface="Symbol" panose="05050102010706020507" pitchFamily="18" charset="2"/>
              <a:buChar char=""/>
              <a:tabLst/>
              <a:defRPr/>
            </a:pPr>
            <a:endParaRPr kumimoji="0" lang="sv-SE" sz="1600" b="0" i="0" u="none" strike="noStrike" kern="100" cap="none" spc="0" normalizeH="0" baseline="0" noProof="0">
              <a:ln>
                <a:noFill/>
              </a:ln>
              <a:solidFill>
                <a:srgbClr val="0070C0"/>
              </a:solidFill>
              <a:effectLst/>
              <a:uLnTx/>
              <a:uFillTx/>
              <a:latin typeface="Calibri"/>
              <a:ea typeface="Aptos" panose="020B0004020202020204" pitchFamily="34" charset="0"/>
              <a:cs typeface="Arial" panose="020B0604020202020204" pitchFamily="34" charset="0"/>
            </a:endParaRPr>
          </a:p>
          <a:p>
            <a:pPr marL="1257300" marR="0" lvl="2" indent="-342900" algn="l" defTabSz="914400" rtl="0" eaLnBrk="1" fontAlgn="auto" latinLnBrk="0" hangingPunct="1">
              <a:lnSpc>
                <a:spcPct val="100000"/>
              </a:lnSpc>
              <a:spcBef>
                <a:spcPts val="0"/>
              </a:spcBef>
              <a:spcAft>
                <a:spcPts val="300"/>
              </a:spcAft>
              <a:buClrTx/>
              <a:buSzTx/>
              <a:buFont typeface="Symbol" panose="05050102010706020507" pitchFamily="18" charset="2"/>
              <a:buChar char=""/>
              <a:tabLst/>
              <a:defRPr/>
            </a:pPr>
            <a:endParaRPr kumimoji="0" lang="sv-SE" sz="1600" b="0" i="0" u="none" strike="noStrike" kern="100" cap="none" spc="0" normalizeH="0" baseline="0" noProof="0">
              <a:ln>
                <a:noFill/>
              </a:ln>
              <a:solidFill>
                <a:srgbClr val="0070C0"/>
              </a:solidFill>
              <a:effectLst/>
              <a:uLnTx/>
              <a:uFillTx/>
              <a:latin typeface="Calibri"/>
              <a:ea typeface="Aptos" panose="020B0004020202020204" pitchFamily="34" charset="0"/>
              <a:cs typeface="Arial" panose="020B0604020202020204" pitchFamily="34" charset="0"/>
            </a:endParaRPr>
          </a:p>
          <a:p>
            <a:pPr marL="1257300" marR="0" lvl="2" indent="-342900" algn="l" defTabSz="914400" rtl="0" eaLnBrk="1" fontAlgn="auto" latinLnBrk="0" hangingPunct="1">
              <a:lnSpc>
                <a:spcPct val="100000"/>
              </a:lnSpc>
              <a:spcBef>
                <a:spcPts val="0"/>
              </a:spcBef>
              <a:spcAft>
                <a:spcPts val="300"/>
              </a:spcAft>
              <a:buClrTx/>
              <a:buSzTx/>
              <a:buFont typeface="Symbol" panose="05050102010706020507" pitchFamily="18" charset="2"/>
              <a:buChar char=""/>
              <a:tabLst/>
              <a:defRPr/>
            </a:pPr>
            <a:endParaRPr kumimoji="0" lang="sv-SE" sz="1600" b="0" i="0" u="none" strike="noStrike" kern="100" cap="none" spc="0" normalizeH="0" baseline="0" noProof="0">
              <a:ln>
                <a:noFill/>
              </a:ln>
              <a:solidFill>
                <a:srgbClr val="0070C0"/>
              </a:solidFill>
              <a:effectLst/>
              <a:uLnTx/>
              <a:uFillTx/>
              <a:latin typeface="Calibri"/>
              <a:ea typeface="Aptos" panose="020B0004020202020204" pitchFamily="34" charset="0"/>
              <a:cs typeface="Arial" panose="020B0604020202020204" pitchFamily="34" charset="0"/>
            </a:endParaRPr>
          </a:p>
        </p:txBody>
      </p:sp>
      <p:sp>
        <p:nvSpPr>
          <p:cNvPr id="10" name="Rubrik 7">
            <a:extLst>
              <a:ext uri="{FF2B5EF4-FFF2-40B4-BE49-F238E27FC236}">
                <a16:creationId xmlns:a16="http://schemas.microsoft.com/office/drawing/2014/main" id="{B4BF624C-8A69-B451-3FFB-B56912E0FE87}"/>
              </a:ext>
            </a:extLst>
          </p:cNvPr>
          <p:cNvSpPr txBox="1">
            <a:spLocks/>
          </p:cNvSpPr>
          <p:nvPr/>
        </p:nvSpPr>
        <p:spPr>
          <a:xfrm>
            <a:off x="679781" y="370317"/>
            <a:ext cx="10079658"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pPr lvl="0">
              <a:defRPr/>
            </a:pPr>
            <a:r>
              <a:rPr lang="sv-SE">
                <a:solidFill>
                  <a:schemeClr val="bg2"/>
                </a:solidFill>
              </a:rPr>
              <a:t>Verifikat på inköp - mängd byggmaterial: Hämta underlag från BSO</a:t>
            </a:r>
          </a:p>
        </p:txBody>
      </p:sp>
      <p:sp>
        <p:nvSpPr>
          <p:cNvPr id="12" name="textruta 11">
            <a:extLst>
              <a:ext uri="{FF2B5EF4-FFF2-40B4-BE49-F238E27FC236}">
                <a16:creationId xmlns:a16="http://schemas.microsoft.com/office/drawing/2014/main" id="{062A573F-B262-5728-23F8-8BD931EB69E9}"/>
              </a:ext>
            </a:extLst>
          </p:cNvPr>
          <p:cNvSpPr txBox="1"/>
          <p:nvPr/>
        </p:nvSpPr>
        <p:spPr>
          <a:xfrm>
            <a:off x="791421" y="3538478"/>
            <a:ext cx="5128841"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effectLst/>
                <a:uLnTx/>
                <a:uFillTx/>
                <a:latin typeface="Calibri"/>
                <a:ea typeface="+mn-ea"/>
                <a:cs typeface="+mn-cs"/>
              </a:rPr>
              <a:t>Dokumentation: Ingen insats krävs, uppgifterna sparas automatiskt i BSO under ”inköp”. Det är VIKTIGT att efterkontrollera mängder i kalkylen, då sådant lätt förbises.</a:t>
            </a:r>
          </a:p>
        </p:txBody>
      </p:sp>
      <p:pic>
        <p:nvPicPr>
          <p:cNvPr id="13" name="Bildobjekt 12">
            <a:extLst>
              <a:ext uri="{FF2B5EF4-FFF2-40B4-BE49-F238E27FC236}">
                <a16:creationId xmlns:a16="http://schemas.microsoft.com/office/drawing/2014/main" id="{E8E24AEA-A7C9-9ADB-66F8-F7CEED12C001}"/>
              </a:ext>
            </a:extLst>
          </p:cNvPr>
          <p:cNvPicPr>
            <a:picLocks noChangeAspect="1"/>
          </p:cNvPicPr>
          <p:nvPr/>
        </p:nvPicPr>
        <p:blipFill>
          <a:blip r:embed="rId2"/>
          <a:stretch>
            <a:fillRect/>
          </a:stretch>
        </p:blipFill>
        <p:spPr>
          <a:xfrm>
            <a:off x="878856" y="949298"/>
            <a:ext cx="6474228" cy="2127172"/>
          </a:xfrm>
          <a:prstGeom prst="rect">
            <a:avLst/>
          </a:prstGeom>
        </p:spPr>
      </p:pic>
      <p:sp>
        <p:nvSpPr>
          <p:cNvPr id="16" name="textruta 15">
            <a:extLst>
              <a:ext uri="{FF2B5EF4-FFF2-40B4-BE49-F238E27FC236}">
                <a16:creationId xmlns:a16="http://schemas.microsoft.com/office/drawing/2014/main" id="{2F09ADD2-EE14-ABF1-F6D7-E9BEC354E315}"/>
              </a:ext>
            </a:extLst>
          </p:cNvPr>
          <p:cNvSpPr txBox="1"/>
          <p:nvPr/>
        </p:nvSpPr>
        <p:spPr>
          <a:xfrm>
            <a:off x="791421" y="4665003"/>
            <a:ext cx="6133170" cy="107721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R="0" lvl="0" algn="l" defTabSz="914400" rtl="0" eaLnBrk="1" fontAlgn="auto" latinLnBrk="0" hangingPunct="1">
              <a:lnSpc>
                <a:spcPct val="100000"/>
              </a:lnSpc>
              <a:spcBef>
                <a:spcPts val="0"/>
              </a:spcBef>
              <a:spcAft>
                <a:spcPts val="300"/>
              </a:spcAft>
              <a:buClrTx/>
              <a:buSzTx/>
              <a:tabLst/>
              <a:defRPr/>
            </a:pPr>
            <a:r>
              <a:rPr kumimoji="0" lang="sv-SE" sz="1600" b="1" i="0" u="none" strike="noStrike" kern="1200" cap="none" spc="0" normalizeH="0" baseline="0" noProof="0">
                <a:ln>
                  <a:noFill/>
                </a:ln>
                <a:solidFill>
                  <a:prstClr val="black"/>
                </a:solidFill>
                <a:effectLst/>
                <a:uLnTx/>
                <a:uFillTx/>
                <a:latin typeface="Calibri"/>
                <a:ea typeface="Aptos" panose="020B0004020202020204" pitchFamily="34" charset="0"/>
                <a:cs typeface="Arial" panose="020B0604020202020204" pitchFamily="34" charset="0"/>
              </a:rPr>
              <a:t>Byggtransporter:</a:t>
            </a:r>
            <a:r>
              <a:rPr kumimoji="0" lang="sv-SE" sz="1600" b="0" i="0" u="none" strike="noStrike" kern="1200" cap="none" spc="0" normalizeH="0" baseline="0" noProof="0">
                <a:ln>
                  <a:noFill/>
                </a:ln>
                <a:solidFill>
                  <a:prstClr val="black"/>
                </a:solidFill>
                <a:effectLst/>
                <a:uLnTx/>
                <a:uFillTx/>
                <a:latin typeface="Calibri"/>
                <a:ea typeface="Aptos" panose="020B0004020202020204" pitchFamily="34" charset="0"/>
                <a:cs typeface="Arial" panose="020B0604020202020204" pitchFamily="34" charset="0"/>
              </a:rPr>
              <a:t> Genom att ha följ rutiner (ISO 15978), inkluderat att kontrollera att de fem högst klimatpåverkande byggmaterial (A1-A3; med unika resurs ID) ej är underskattat. På LFM30 Klimatdeklaration anges ”ej underskattats” </a:t>
            </a:r>
            <a:endParaRPr kumimoji="0" lang="sv-SE" sz="16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ruta 16">
            <a:extLst>
              <a:ext uri="{FF2B5EF4-FFF2-40B4-BE49-F238E27FC236}">
                <a16:creationId xmlns:a16="http://schemas.microsoft.com/office/drawing/2014/main" id="{F0F120AA-AB05-77F4-2CBB-BBA4FBD560B0}"/>
              </a:ext>
            </a:extLst>
          </p:cNvPr>
          <p:cNvSpPr txBox="1"/>
          <p:nvPr/>
        </p:nvSpPr>
        <p:spPr>
          <a:xfrm>
            <a:off x="7961539" y="1294494"/>
            <a:ext cx="3504004" cy="230832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spcAft>
                <a:spcPts val="300"/>
              </a:spcAft>
              <a:defRPr/>
            </a:pPr>
            <a:r>
              <a:rPr lang="sv-SE" sz="1600"/>
              <a:t>Spara dokumentet i Byggsamordnaren (BSO) och döp det till </a:t>
            </a:r>
            <a:r>
              <a:rPr lang="sv-SE" sz="1600" b="1"/>
              <a:t>"kontrakt" </a:t>
            </a:r>
            <a:r>
              <a:rPr lang="sv-SE" sz="1600"/>
              <a:t>eller liknande, så att det tydligt framgår att uppgifterna är slutförda, ändra </a:t>
            </a:r>
            <a:r>
              <a:rPr lang="sv-SE" sz="1600" b="1"/>
              <a:t>status till klart</a:t>
            </a:r>
            <a:r>
              <a:rPr lang="sv-SE" sz="1600"/>
              <a:t>. Informationen kan sedan användas vid kontakt med leverantörer angående klimatdata. Ange därefter uppgifterna i sammanställningstabellen i LFM30 Klimatdeklaration.</a:t>
            </a:r>
          </a:p>
        </p:txBody>
      </p:sp>
      <p:sp>
        <p:nvSpPr>
          <p:cNvPr id="18" name="Rektangel 17">
            <a:extLst>
              <a:ext uri="{FF2B5EF4-FFF2-40B4-BE49-F238E27FC236}">
                <a16:creationId xmlns:a16="http://schemas.microsoft.com/office/drawing/2014/main" id="{0DF71B55-BD2D-C9F6-4190-AB95AD586A04}"/>
              </a:ext>
            </a:extLst>
          </p:cNvPr>
          <p:cNvSpPr/>
          <p:nvPr/>
        </p:nvSpPr>
        <p:spPr>
          <a:xfrm>
            <a:off x="3858006" y="2012884"/>
            <a:ext cx="3495078" cy="417222"/>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a:extLst>
              <a:ext uri="{FF2B5EF4-FFF2-40B4-BE49-F238E27FC236}">
                <a16:creationId xmlns:a16="http://schemas.microsoft.com/office/drawing/2014/main" id="{4545C1A7-9390-3185-4471-848625E7CA62}"/>
              </a:ext>
            </a:extLst>
          </p:cNvPr>
          <p:cNvSpPr/>
          <p:nvPr/>
        </p:nvSpPr>
        <p:spPr>
          <a:xfrm flipV="1">
            <a:off x="679780" y="1817901"/>
            <a:ext cx="3178225" cy="22800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0" name="Rak pilkoppling 19">
            <a:extLst>
              <a:ext uri="{FF2B5EF4-FFF2-40B4-BE49-F238E27FC236}">
                <a16:creationId xmlns:a16="http://schemas.microsoft.com/office/drawing/2014/main" id="{8038BAF8-FA05-8F5D-FF75-9041A868D04F}"/>
              </a:ext>
            </a:extLst>
          </p:cNvPr>
          <p:cNvCxnSpPr>
            <a:cxnSpLocks/>
          </p:cNvCxnSpPr>
          <p:nvPr/>
        </p:nvCxnSpPr>
        <p:spPr>
          <a:xfrm>
            <a:off x="6536266" y="2976033"/>
            <a:ext cx="1268859"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21" name="Rak koppling 20">
            <a:extLst>
              <a:ext uri="{FF2B5EF4-FFF2-40B4-BE49-F238E27FC236}">
                <a16:creationId xmlns:a16="http://schemas.microsoft.com/office/drawing/2014/main" id="{D5085F37-B1E8-EE4B-5ECD-EF1EEFE89417}"/>
              </a:ext>
            </a:extLst>
          </p:cNvPr>
          <p:cNvCxnSpPr>
            <a:cxnSpLocks/>
          </p:cNvCxnSpPr>
          <p:nvPr/>
        </p:nvCxnSpPr>
        <p:spPr>
          <a:xfrm flipV="1">
            <a:off x="6536266" y="2430106"/>
            <a:ext cx="0" cy="545927"/>
          </a:xfrm>
          <a:prstGeom prst="line">
            <a:avLst/>
          </a:prstGeom>
          <a:ln w="12700"/>
        </p:spPr>
        <p:style>
          <a:lnRef idx="1">
            <a:schemeClr val="accent2"/>
          </a:lnRef>
          <a:fillRef idx="0">
            <a:schemeClr val="accent2"/>
          </a:fillRef>
          <a:effectRef idx="0">
            <a:schemeClr val="accent2"/>
          </a:effectRef>
          <a:fontRef idx="minor">
            <a:schemeClr val="tx1"/>
          </a:fontRef>
        </p:style>
      </p:cxnSp>
      <p:graphicFrame>
        <p:nvGraphicFramePr>
          <p:cNvPr id="4" name="Tabell 3">
            <a:extLst>
              <a:ext uri="{FF2B5EF4-FFF2-40B4-BE49-F238E27FC236}">
                <a16:creationId xmlns:a16="http://schemas.microsoft.com/office/drawing/2014/main" id="{28C8B836-36B9-C12A-AEB2-0EF7C48C2F05}"/>
              </a:ext>
            </a:extLst>
          </p:cNvPr>
          <p:cNvGraphicFramePr>
            <a:graphicFrameLocks noGrp="1"/>
          </p:cNvGraphicFramePr>
          <p:nvPr>
            <p:extLst>
              <p:ext uri="{D42A27DB-BD31-4B8C-83A1-F6EECF244321}">
                <p14:modId xmlns:p14="http://schemas.microsoft.com/office/powerpoint/2010/main" val="1651938956"/>
              </p:ext>
            </p:extLst>
          </p:nvPr>
        </p:nvGraphicFramePr>
        <p:xfrm>
          <a:off x="0" y="6005035"/>
          <a:ext cx="12192000" cy="84344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75% Finns</a:t>
                      </a:r>
                    </a:p>
                    <a:p>
                      <a:r>
                        <a:rPr lang="sv-SE" sz="900">
                          <a:solidFill>
                            <a:schemeClr val="tx1"/>
                          </a:solidFill>
                        </a:rPr>
                        <a:t>Nej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900">
                          <a:solidFill>
                            <a:schemeClr val="tx1"/>
                          </a:solidFill>
                        </a:rPr>
                        <a:t>Ej underskattat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2530818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18E5C-D745-7D19-7992-9F2262B119B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3144C30-FB9C-4976-3AD4-D2736ADFA944}"/>
              </a:ext>
            </a:extLst>
          </p:cNvPr>
          <p:cNvSpPr>
            <a:spLocks noGrp="1"/>
          </p:cNvSpPr>
          <p:nvPr>
            <p:ph type="ctrTitle"/>
          </p:nvPr>
        </p:nvSpPr>
        <p:spPr>
          <a:xfrm>
            <a:off x="624518" y="11088"/>
            <a:ext cx="11452253" cy="699466"/>
          </a:xfrm>
        </p:spPr>
        <p:txBody>
          <a:bodyPr>
            <a:normAutofit/>
          </a:bodyPr>
          <a:lstStyle/>
          <a:p>
            <a:r>
              <a:rPr lang="sv-SE"/>
              <a:t>Verifikat på mängd byggmaterial: Exempel betong recept - Sandåkerskolan</a:t>
            </a:r>
            <a:endParaRPr lang="sv-SE">
              <a:solidFill>
                <a:srgbClr val="00B050"/>
              </a:solidFill>
            </a:endParaRPr>
          </a:p>
        </p:txBody>
      </p:sp>
      <p:pic>
        <p:nvPicPr>
          <p:cNvPr id="2050" name="Bildobjekt 1">
            <a:extLst>
              <a:ext uri="{FF2B5EF4-FFF2-40B4-BE49-F238E27FC236}">
                <a16:creationId xmlns:a16="http://schemas.microsoft.com/office/drawing/2014/main" id="{59322D2A-61D8-6415-866E-1F7311359F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4607" y="928552"/>
            <a:ext cx="2796718" cy="495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7" name="Grupp 46">
            <a:extLst>
              <a:ext uri="{FF2B5EF4-FFF2-40B4-BE49-F238E27FC236}">
                <a16:creationId xmlns:a16="http://schemas.microsoft.com/office/drawing/2014/main" id="{01C94B64-0E78-211E-7172-B3886F2D9EAA}"/>
              </a:ext>
            </a:extLst>
          </p:cNvPr>
          <p:cNvGrpSpPr/>
          <p:nvPr/>
        </p:nvGrpSpPr>
        <p:grpSpPr>
          <a:xfrm>
            <a:off x="3748184" y="793923"/>
            <a:ext cx="4919377" cy="4237147"/>
            <a:chOff x="3786472" y="710554"/>
            <a:chExt cx="4919377" cy="4237147"/>
          </a:xfrm>
        </p:grpSpPr>
        <p:pic>
          <p:nvPicPr>
            <p:cNvPr id="4" name="Bildobjekt 3">
              <a:extLst>
                <a:ext uri="{FF2B5EF4-FFF2-40B4-BE49-F238E27FC236}">
                  <a16:creationId xmlns:a16="http://schemas.microsoft.com/office/drawing/2014/main" id="{28B86F35-F004-2BD5-2EBA-F751084EACBD}"/>
                </a:ext>
              </a:extLst>
            </p:cNvPr>
            <p:cNvPicPr>
              <a:picLocks noChangeAspect="1"/>
            </p:cNvPicPr>
            <p:nvPr/>
          </p:nvPicPr>
          <p:blipFill>
            <a:blip r:embed="rId3"/>
            <a:stretch>
              <a:fillRect/>
            </a:stretch>
          </p:blipFill>
          <p:spPr>
            <a:xfrm>
              <a:off x="3786472" y="710554"/>
              <a:ext cx="4887663" cy="4237147"/>
            </a:xfrm>
            <a:prstGeom prst="rect">
              <a:avLst/>
            </a:prstGeom>
          </p:spPr>
        </p:pic>
        <p:sp>
          <p:nvSpPr>
            <p:cNvPr id="44" name="Rektangel: rundade hörn 43">
              <a:extLst>
                <a:ext uri="{FF2B5EF4-FFF2-40B4-BE49-F238E27FC236}">
                  <a16:creationId xmlns:a16="http://schemas.microsoft.com/office/drawing/2014/main" id="{EEFF9077-8480-0D17-C608-D49D57EB1AA7}"/>
                </a:ext>
              </a:extLst>
            </p:cNvPr>
            <p:cNvSpPr/>
            <p:nvPr/>
          </p:nvSpPr>
          <p:spPr>
            <a:xfrm>
              <a:off x="3850106" y="3124200"/>
              <a:ext cx="4855743" cy="139700"/>
            </a:xfrm>
            <a:prstGeom prst="roundRect">
              <a:avLst/>
            </a:prstGeom>
            <a:solidFill>
              <a:srgbClr val="CC99FF">
                <a:alpha val="40000"/>
              </a:srgbClr>
            </a:solidFill>
            <a:ln w="3175">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Rektangel 44">
              <a:extLst>
                <a:ext uri="{FF2B5EF4-FFF2-40B4-BE49-F238E27FC236}">
                  <a16:creationId xmlns:a16="http://schemas.microsoft.com/office/drawing/2014/main" id="{A7AB9BA0-52EE-6CB4-9191-8403B96BB72F}"/>
                </a:ext>
              </a:extLst>
            </p:cNvPr>
            <p:cNvSpPr/>
            <p:nvPr/>
          </p:nvSpPr>
          <p:spPr>
            <a:xfrm>
              <a:off x="7376532" y="3103032"/>
              <a:ext cx="459367" cy="173568"/>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48" name="textruta 47">
            <a:extLst>
              <a:ext uri="{FF2B5EF4-FFF2-40B4-BE49-F238E27FC236}">
                <a16:creationId xmlns:a16="http://schemas.microsoft.com/office/drawing/2014/main" id="{1AA91D2D-3797-3FF5-4D99-39E5B145FA30}"/>
              </a:ext>
            </a:extLst>
          </p:cNvPr>
          <p:cNvSpPr txBox="1"/>
          <p:nvPr/>
        </p:nvSpPr>
        <p:spPr>
          <a:xfrm>
            <a:off x="3694239" y="5157281"/>
            <a:ext cx="5101610" cy="73866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a:latin typeface="Calibri"/>
              </a:rPr>
              <a:t>I detta exempel har betong från </a:t>
            </a:r>
            <a:r>
              <a:rPr lang="sv-SE" sz="1400" err="1">
                <a:latin typeface="Calibri"/>
              </a:rPr>
              <a:t>Sydsten</a:t>
            </a:r>
            <a:r>
              <a:rPr lang="sv-SE" sz="1400">
                <a:latin typeface="Calibri"/>
              </a:rPr>
              <a:t> använts.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effectLst/>
                <a:uLnTx/>
                <a:uFillTx/>
                <a:latin typeface="Calibri"/>
              </a:rPr>
              <a:t>Beroende på fabrikat kan CO2e värdet skilja sig</a:t>
            </a:r>
            <a:r>
              <a:rPr kumimoji="0" lang="sv-SE" sz="1400" b="0" i="0" u="none" strike="noStrike" kern="1200" cap="none" spc="0" normalizeH="0" noProof="0">
                <a:ln>
                  <a:noFill/>
                </a:ln>
                <a:effectLst/>
                <a:uLnTx/>
                <a:uFillTx/>
                <a:latin typeface="Calibri"/>
              </a:rPr>
              <a:t> på ungefär 2%, men jämförelse mellan </a:t>
            </a:r>
            <a:r>
              <a:rPr kumimoji="0" lang="sv-SE" sz="1400" b="0" i="0" u="none" strike="noStrike" kern="1200" cap="none" spc="0" normalizeH="0" noProof="0" err="1">
                <a:ln>
                  <a:noFill/>
                </a:ln>
                <a:effectLst/>
                <a:uLnTx/>
                <a:uFillTx/>
                <a:latin typeface="Calibri"/>
              </a:rPr>
              <a:t>Sydsten</a:t>
            </a:r>
            <a:r>
              <a:rPr kumimoji="0" lang="sv-SE" sz="1400" b="0" i="0" u="none" strike="noStrike" kern="1200" cap="none" spc="0" normalizeH="0" noProof="0">
                <a:ln>
                  <a:noFill/>
                </a:ln>
                <a:effectLst/>
                <a:uLnTx/>
                <a:uFillTx/>
                <a:latin typeface="Calibri"/>
              </a:rPr>
              <a:t> och </a:t>
            </a:r>
            <a:r>
              <a:rPr kumimoji="0" lang="sv-SE" sz="1400" b="0" i="0" u="none" strike="noStrike" kern="1200" cap="none" spc="0" normalizeH="0" noProof="0" err="1">
                <a:ln>
                  <a:noFill/>
                </a:ln>
                <a:effectLst/>
                <a:uLnTx/>
                <a:uFillTx/>
                <a:latin typeface="Calibri"/>
              </a:rPr>
              <a:t>Sweco</a:t>
            </a:r>
            <a:r>
              <a:rPr kumimoji="0" lang="sv-SE" sz="1400" b="0" i="0" u="none" strike="noStrike" kern="1200" cap="none" spc="0" normalizeH="0" noProof="0">
                <a:ln>
                  <a:noFill/>
                </a:ln>
                <a:effectLst/>
                <a:uLnTx/>
                <a:uFillTx/>
                <a:latin typeface="Calibri"/>
              </a:rPr>
              <a:t>. </a:t>
            </a:r>
            <a:endParaRPr kumimoji="0" lang="sv-SE" sz="1400" b="0" i="0" u="none" strike="noStrike" kern="1200" cap="none" spc="0" normalizeH="0" baseline="0" noProof="0">
              <a:ln>
                <a:noFill/>
              </a:ln>
              <a:effectLst/>
              <a:uLnTx/>
              <a:uFillTx/>
              <a:latin typeface="Calibri"/>
            </a:endParaRPr>
          </a:p>
        </p:txBody>
      </p:sp>
      <p:grpSp>
        <p:nvGrpSpPr>
          <p:cNvPr id="51" name="Grupp 50">
            <a:extLst>
              <a:ext uri="{FF2B5EF4-FFF2-40B4-BE49-F238E27FC236}">
                <a16:creationId xmlns:a16="http://schemas.microsoft.com/office/drawing/2014/main" id="{96938A76-8981-81EC-DCF9-15AC0EE3A60E}"/>
              </a:ext>
            </a:extLst>
          </p:cNvPr>
          <p:cNvGrpSpPr/>
          <p:nvPr/>
        </p:nvGrpSpPr>
        <p:grpSpPr>
          <a:xfrm>
            <a:off x="193407" y="834426"/>
            <a:ext cx="3180893" cy="4863781"/>
            <a:chOff x="375107" y="589165"/>
            <a:chExt cx="3180893" cy="4863781"/>
          </a:xfrm>
        </p:grpSpPr>
        <p:pic>
          <p:nvPicPr>
            <p:cNvPr id="7" name="Bildobjekt 6">
              <a:extLst>
                <a:ext uri="{FF2B5EF4-FFF2-40B4-BE49-F238E27FC236}">
                  <a16:creationId xmlns:a16="http://schemas.microsoft.com/office/drawing/2014/main" id="{5C637024-9C77-DC4E-9650-D33FCB9E8DE0}"/>
                </a:ext>
              </a:extLst>
            </p:cNvPr>
            <p:cNvPicPr>
              <a:picLocks noChangeAspect="1"/>
            </p:cNvPicPr>
            <p:nvPr/>
          </p:nvPicPr>
          <p:blipFill>
            <a:blip r:embed="rId4"/>
            <a:srcRect b="39467"/>
            <a:stretch>
              <a:fillRect/>
            </a:stretch>
          </p:blipFill>
          <p:spPr>
            <a:xfrm>
              <a:off x="489407" y="3723217"/>
              <a:ext cx="2935102" cy="1729729"/>
            </a:xfrm>
            <a:prstGeom prst="rect">
              <a:avLst/>
            </a:prstGeom>
          </p:spPr>
        </p:pic>
        <p:sp>
          <p:nvSpPr>
            <p:cNvPr id="9" name="Rektangel 8">
              <a:extLst>
                <a:ext uri="{FF2B5EF4-FFF2-40B4-BE49-F238E27FC236}">
                  <a16:creationId xmlns:a16="http://schemas.microsoft.com/office/drawing/2014/main" id="{B1458174-856B-7C05-1EF1-BFCA3D089145}"/>
                </a:ext>
              </a:extLst>
            </p:cNvPr>
            <p:cNvSpPr/>
            <p:nvPr/>
          </p:nvSpPr>
          <p:spPr>
            <a:xfrm>
              <a:off x="1447800" y="4102100"/>
              <a:ext cx="414867" cy="110657"/>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800">
                  <a:solidFill>
                    <a:sysClr val="windowText" lastClr="000000"/>
                  </a:solidFill>
                </a:rPr>
                <a:t>82.5</a:t>
              </a:r>
            </a:p>
          </p:txBody>
        </p:sp>
        <p:pic>
          <p:nvPicPr>
            <p:cNvPr id="11" name="Bildobjekt 10">
              <a:extLst>
                <a:ext uri="{FF2B5EF4-FFF2-40B4-BE49-F238E27FC236}">
                  <a16:creationId xmlns:a16="http://schemas.microsoft.com/office/drawing/2014/main" id="{4AABAC1B-09F9-DB44-21D9-51C93616BEA9}"/>
                </a:ext>
              </a:extLst>
            </p:cNvPr>
            <p:cNvPicPr>
              <a:picLocks noChangeAspect="1"/>
            </p:cNvPicPr>
            <p:nvPr/>
          </p:nvPicPr>
          <p:blipFill>
            <a:blip r:embed="rId5"/>
            <a:srcRect r="774"/>
            <a:stretch>
              <a:fillRect/>
            </a:stretch>
          </p:blipFill>
          <p:spPr>
            <a:xfrm>
              <a:off x="375107" y="589165"/>
              <a:ext cx="2796718" cy="3043035"/>
            </a:xfrm>
            <a:prstGeom prst="rect">
              <a:avLst/>
            </a:prstGeom>
          </p:spPr>
        </p:pic>
        <p:sp>
          <p:nvSpPr>
            <p:cNvPr id="5" name="Rektangel 4">
              <a:extLst>
                <a:ext uri="{FF2B5EF4-FFF2-40B4-BE49-F238E27FC236}">
                  <a16:creationId xmlns:a16="http://schemas.microsoft.com/office/drawing/2014/main" id="{A8263698-C744-5A34-61DE-8B0D26E3907E}"/>
                </a:ext>
              </a:extLst>
            </p:cNvPr>
            <p:cNvSpPr/>
            <p:nvPr/>
          </p:nvSpPr>
          <p:spPr>
            <a:xfrm>
              <a:off x="375107" y="3209925"/>
              <a:ext cx="2818520" cy="171450"/>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Rektangel: rundade hörn 35">
              <a:extLst>
                <a:ext uri="{FF2B5EF4-FFF2-40B4-BE49-F238E27FC236}">
                  <a16:creationId xmlns:a16="http://schemas.microsoft.com/office/drawing/2014/main" id="{348F9C4F-11E0-837C-575B-9B381D4C83F2}"/>
                </a:ext>
              </a:extLst>
            </p:cNvPr>
            <p:cNvSpPr/>
            <p:nvPr/>
          </p:nvSpPr>
          <p:spPr>
            <a:xfrm>
              <a:off x="375107" y="2694952"/>
              <a:ext cx="2818520" cy="171450"/>
            </a:xfrm>
            <a:prstGeom prst="roundRect">
              <a:avLst/>
            </a:prstGeom>
            <a:solidFill>
              <a:srgbClr val="CC99FF">
                <a:alpha val="40000"/>
              </a:srgbClr>
            </a:solidFill>
            <a:ln w="3175">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Rektangel 36">
              <a:extLst>
                <a:ext uri="{FF2B5EF4-FFF2-40B4-BE49-F238E27FC236}">
                  <a16:creationId xmlns:a16="http://schemas.microsoft.com/office/drawing/2014/main" id="{F9FF6EC2-E9F6-465E-8B23-0AF945D3CA00}"/>
                </a:ext>
              </a:extLst>
            </p:cNvPr>
            <p:cNvSpPr/>
            <p:nvPr/>
          </p:nvSpPr>
          <p:spPr>
            <a:xfrm>
              <a:off x="375107" y="4066740"/>
              <a:ext cx="3180893" cy="143537"/>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9" name="Rak koppling 38">
              <a:extLst>
                <a:ext uri="{FF2B5EF4-FFF2-40B4-BE49-F238E27FC236}">
                  <a16:creationId xmlns:a16="http://schemas.microsoft.com/office/drawing/2014/main" id="{6B431ED3-E4A4-287D-9BF7-7DC82BB4CD40}"/>
                </a:ext>
              </a:extLst>
            </p:cNvPr>
            <p:cNvCxnSpPr/>
            <p:nvPr/>
          </p:nvCxnSpPr>
          <p:spPr>
            <a:xfrm>
              <a:off x="2266950" y="2866402"/>
              <a:ext cx="0" cy="343523"/>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0" name="Rak koppling 39">
              <a:extLst>
                <a:ext uri="{FF2B5EF4-FFF2-40B4-BE49-F238E27FC236}">
                  <a16:creationId xmlns:a16="http://schemas.microsoft.com/office/drawing/2014/main" id="{BA0D6EA4-0539-0E16-8ED5-79E2E5A5974F}"/>
                </a:ext>
              </a:extLst>
            </p:cNvPr>
            <p:cNvCxnSpPr>
              <a:cxnSpLocks/>
            </p:cNvCxnSpPr>
            <p:nvPr/>
          </p:nvCxnSpPr>
          <p:spPr>
            <a:xfrm>
              <a:off x="2762250" y="3381375"/>
              <a:ext cx="0" cy="685365"/>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46" name="Rektangel 45">
              <a:extLst>
                <a:ext uri="{FF2B5EF4-FFF2-40B4-BE49-F238E27FC236}">
                  <a16:creationId xmlns:a16="http://schemas.microsoft.com/office/drawing/2014/main" id="{B73564DB-9A11-9F86-B348-F9951618DC9D}"/>
                </a:ext>
              </a:extLst>
            </p:cNvPr>
            <p:cNvSpPr/>
            <p:nvPr/>
          </p:nvSpPr>
          <p:spPr>
            <a:xfrm>
              <a:off x="994782" y="4947700"/>
              <a:ext cx="2523084" cy="214849"/>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9" name="Rak koppling 48">
              <a:extLst>
                <a:ext uri="{FF2B5EF4-FFF2-40B4-BE49-F238E27FC236}">
                  <a16:creationId xmlns:a16="http://schemas.microsoft.com/office/drawing/2014/main" id="{7958CDC7-5C3E-2A31-4C39-795E03EAD1CB}"/>
                </a:ext>
              </a:extLst>
            </p:cNvPr>
            <p:cNvCxnSpPr>
              <a:cxnSpLocks/>
            </p:cNvCxnSpPr>
            <p:nvPr/>
          </p:nvCxnSpPr>
          <p:spPr>
            <a:xfrm>
              <a:off x="3050116" y="4210277"/>
              <a:ext cx="0" cy="737423"/>
            </a:xfrm>
            <a:prstGeom prst="line">
              <a:avLst/>
            </a:prstGeom>
            <a:ln w="12700"/>
          </p:spPr>
          <p:style>
            <a:lnRef idx="1">
              <a:schemeClr val="accent2"/>
            </a:lnRef>
            <a:fillRef idx="0">
              <a:schemeClr val="accent2"/>
            </a:fillRef>
            <a:effectRef idx="0">
              <a:schemeClr val="accent2"/>
            </a:effectRef>
            <a:fontRef idx="minor">
              <a:schemeClr val="tx1"/>
            </a:fontRef>
          </p:style>
        </p:cxnSp>
      </p:grpSp>
      <p:graphicFrame>
        <p:nvGraphicFramePr>
          <p:cNvPr id="3" name="Tabell 2">
            <a:extLst>
              <a:ext uri="{FF2B5EF4-FFF2-40B4-BE49-F238E27FC236}">
                <a16:creationId xmlns:a16="http://schemas.microsoft.com/office/drawing/2014/main" id="{D27A82C7-5CB8-4EDA-2243-A5393D91C00C}"/>
              </a:ext>
            </a:extLst>
          </p:cNvPr>
          <p:cNvGraphicFramePr>
            <a:graphicFrameLocks noGrp="1"/>
          </p:cNvGraphicFramePr>
          <p:nvPr>
            <p:extLst>
              <p:ext uri="{D42A27DB-BD31-4B8C-83A1-F6EECF244321}">
                <p14:modId xmlns:p14="http://schemas.microsoft.com/office/powerpoint/2010/main" val="809648149"/>
              </p:ext>
            </p:extLst>
          </p:nvPr>
        </p:nvGraphicFramePr>
        <p:xfrm>
          <a:off x="0" y="6035040"/>
          <a:ext cx="12192000" cy="82296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75% Finns</a:t>
                      </a:r>
                    </a:p>
                    <a:p>
                      <a:r>
                        <a:rPr lang="sv-SE" sz="900">
                          <a:solidFill>
                            <a:schemeClr val="tx1"/>
                          </a:solidFill>
                        </a:rPr>
                        <a:t>Nej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cxnSp>
        <p:nvCxnSpPr>
          <p:cNvPr id="6" name="Rak koppling 5">
            <a:extLst>
              <a:ext uri="{FF2B5EF4-FFF2-40B4-BE49-F238E27FC236}">
                <a16:creationId xmlns:a16="http://schemas.microsoft.com/office/drawing/2014/main" id="{E7757C5F-3C83-DC56-8421-3D97B9D36032}"/>
              </a:ext>
            </a:extLst>
          </p:cNvPr>
          <p:cNvCxnSpPr>
            <a:cxnSpLocks/>
          </p:cNvCxnSpPr>
          <p:nvPr/>
        </p:nvCxnSpPr>
        <p:spPr>
          <a:xfrm>
            <a:off x="3469550" y="668988"/>
            <a:ext cx="0" cy="5244597"/>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0" name="Rak koppling 9">
            <a:extLst>
              <a:ext uri="{FF2B5EF4-FFF2-40B4-BE49-F238E27FC236}">
                <a16:creationId xmlns:a16="http://schemas.microsoft.com/office/drawing/2014/main" id="{5F01449A-6FC5-8853-C781-1077C5159F4F}"/>
              </a:ext>
            </a:extLst>
          </p:cNvPr>
          <p:cNvCxnSpPr>
            <a:cxnSpLocks/>
          </p:cNvCxnSpPr>
          <p:nvPr/>
        </p:nvCxnSpPr>
        <p:spPr>
          <a:xfrm>
            <a:off x="8998283" y="724970"/>
            <a:ext cx="0" cy="5244597"/>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sp>
        <p:nvSpPr>
          <p:cNvPr id="8" name="Rektangel 7">
            <a:extLst>
              <a:ext uri="{FF2B5EF4-FFF2-40B4-BE49-F238E27FC236}">
                <a16:creationId xmlns:a16="http://schemas.microsoft.com/office/drawing/2014/main" id="{A8CDF439-7732-8E16-1883-E6DBC10CAE7A}"/>
              </a:ext>
            </a:extLst>
          </p:cNvPr>
          <p:cNvSpPr/>
          <p:nvPr/>
        </p:nvSpPr>
        <p:spPr>
          <a:xfrm>
            <a:off x="916781" y="2028825"/>
            <a:ext cx="464332" cy="1500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685897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04EE9-F8B9-2008-B9DD-B77BEED6C86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9A7C18D-40F7-C9D1-8146-56359EBCCAE5}"/>
              </a:ext>
            </a:extLst>
          </p:cNvPr>
          <p:cNvSpPr>
            <a:spLocks noGrp="1"/>
          </p:cNvSpPr>
          <p:nvPr>
            <p:ph type="ctrTitle"/>
          </p:nvPr>
        </p:nvSpPr>
        <p:spPr>
          <a:xfrm>
            <a:off x="624518" y="11088"/>
            <a:ext cx="9359919" cy="699466"/>
          </a:xfrm>
        </p:spPr>
        <p:txBody>
          <a:bodyPr>
            <a:normAutofit/>
          </a:bodyPr>
          <a:lstStyle/>
          <a:p>
            <a:r>
              <a:rPr lang="sv-SE"/>
              <a:t>Verifikat på klimatdata - EPD-andel - Exempel Gyllenstjärnan 32</a:t>
            </a:r>
            <a:endParaRPr lang="sv-SE">
              <a:solidFill>
                <a:srgbClr val="00B050"/>
              </a:solidFill>
            </a:endParaRPr>
          </a:p>
        </p:txBody>
      </p:sp>
      <p:grpSp>
        <p:nvGrpSpPr>
          <p:cNvPr id="3" name="Grupp 2">
            <a:extLst>
              <a:ext uri="{FF2B5EF4-FFF2-40B4-BE49-F238E27FC236}">
                <a16:creationId xmlns:a16="http://schemas.microsoft.com/office/drawing/2014/main" id="{AE2B79F2-C084-F144-6B91-E19F71AA6801}"/>
              </a:ext>
            </a:extLst>
          </p:cNvPr>
          <p:cNvGrpSpPr/>
          <p:nvPr/>
        </p:nvGrpSpPr>
        <p:grpSpPr>
          <a:xfrm>
            <a:off x="624519" y="914400"/>
            <a:ext cx="4214182" cy="4577837"/>
            <a:chOff x="580877" y="951903"/>
            <a:chExt cx="3397481" cy="3923498"/>
          </a:xfrm>
        </p:grpSpPr>
        <p:sp>
          <p:nvSpPr>
            <p:cNvPr id="5" name="textruta 4">
              <a:extLst>
                <a:ext uri="{FF2B5EF4-FFF2-40B4-BE49-F238E27FC236}">
                  <a16:creationId xmlns:a16="http://schemas.microsoft.com/office/drawing/2014/main" id="{8A96AB4C-81AB-1E94-EED2-94F3AC6B41D1}"/>
                </a:ext>
              </a:extLst>
            </p:cNvPr>
            <p:cNvSpPr txBox="1"/>
            <p:nvPr/>
          </p:nvSpPr>
          <p:spPr>
            <a:xfrm>
              <a:off x="1254479" y="951903"/>
              <a:ext cx="2198225" cy="353943"/>
            </a:xfrm>
            <a:prstGeom prst="rect">
              <a:avLst/>
            </a:prstGeom>
            <a:noFill/>
          </p:spPr>
          <p:txBody>
            <a:bodyPr wrap="square">
              <a:spAutoFit/>
            </a:bodyPr>
            <a:lstStyle/>
            <a:p>
              <a:r>
                <a:rPr lang="sv-SE" sz="1700" b="1">
                  <a:solidFill>
                    <a:srgbClr val="404040"/>
                  </a:solidFill>
                </a:rPr>
                <a:t>A1-A3, A4, A5.2-A5.4</a:t>
              </a:r>
            </a:p>
          </p:txBody>
        </p:sp>
        <p:grpSp>
          <p:nvGrpSpPr>
            <p:cNvPr id="6" name="Grupp 5">
              <a:extLst>
                <a:ext uri="{FF2B5EF4-FFF2-40B4-BE49-F238E27FC236}">
                  <a16:creationId xmlns:a16="http://schemas.microsoft.com/office/drawing/2014/main" id="{13D13F88-3C10-7C60-2F5A-7BCD4DD67E6E}"/>
                </a:ext>
              </a:extLst>
            </p:cNvPr>
            <p:cNvGrpSpPr/>
            <p:nvPr/>
          </p:nvGrpSpPr>
          <p:grpSpPr>
            <a:xfrm>
              <a:off x="580877" y="952978"/>
              <a:ext cx="3397481" cy="3922423"/>
              <a:chOff x="580877" y="952978"/>
              <a:chExt cx="3397481" cy="3922423"/>
            </a:xfrm>
          </p:grpSpPr>
          <p:grpSp>
            <p:nvGrpSpPr>
              <p:cNvPr id="7" name="Grupp 6">
                <a:extLst>
                  <a:ext uri="{FF2B5EF4-FFF2-40B4-BE49-F238E27FC236}">
                    <a16:creationId xmlns:a16="http://schemas.microsoft.com/office/drawing/2014/main" id="{74190E62-6EE7-8B76-A499-2BB6F21949F4}"/>
                  </a:ext>
                </a:extLst>
              </p:cNvPr>
              <p:cNvGrpSpPr/>
              <p:nvPr/>
            </p:nvGrpSpPr>
            <p:grpSpPr>
              <a:xfrm>
                <a:off x="783426" y="1294841"/>
                <a:ext cx="3061566" cy="3456751"/>
                <a:chOff x="658803" y="1193428"/>
                <a:chExt cx="4101611" cy="4312739"/>
              </a:xfrm>
            </p:grpSpPr>
            <p:pic>
              <p:nvPicPr>
                <p:cNvPr id="9" name="Bildobjekt 8">
                  <a:extLst>
                    <a:ext uri="{FF2B5EF4-FFF2-40B4-BE49-F238E27FC236}">
                      <a16:creationId xmlns:a16="http://schemas.microsoft.com/office/drawing/2014/main" id="{5171B08C-0B01-39A8-0069-20588DA3904C}"/>
                    </a:ext>
                  </a:extLst>
                </p:cNvPr>
                <p:cNvPicPr>
                  <a:picLocks noChangeAspect="1"/>
                </p:cNvPicPr>
                <p:nvPr/>
              </p:nvPicPr>
              <p:blipFill>
                <a:blip r:embed="rId2"/>
                <a:stretch>
                  <a:fillRect/>
                </a:stretch>
              </p:blipFill>
              <p:spPr>
                <a:xfrm>
                  <a:off x="658803" y="1193428"/>
                  <a:ext cx="3935419" cy="4312739"/>
                </a:xfrm>
                <a:prstGeom prst="rect">
                  <a:avLst/>
                </a:prstGeom>
              </p:spPr>
            </p:pic>
            <p:sp>
              <p:nvSpPr>
                <p:cNvPr id="11" name="Rektangel 10">
                  <a:extLst>
                    <a:ext uri="{FF2B5EF4-FFF2-40B4-BE49-F238E27FC236}">
                      <a16:creationId xmlns:a16="http://schemas.microsoft.com/office/drawing/2014/main" id="{57F143E9-9DAF-D519-383E-A1450CC54E9D}"/>
                    </a:ext>
                  </a:extLst>
                </p:cNvPr>
                <p:cNvSpPr/>
                <p:nvPr/>
              </p:nvSpPr>
              <p:spPr>
                <a:xfrm>
                  <a:off x="4165737" y="4368954"/>
                  <a:ext cx="594677" cy="203729"/>
                </a:xfrm>
                <a:prstGeom prst="rect">
                  <a:avLst/>
                </a:prstGeom>
                <a:noFill/>
                <a:ln w="190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8" name="Rektangel 7">
                <a:extLst>
                  <a:ext uri="{FF2B5EF4-FFF2-40B4-BE49-F238E27FC236}">
                    <a16:creationId xmlns:a16="http://schemas.microsoft.com/office/drawing/2014/main" id="{AC5F4801-2CBE-FCAC-244B-E5E25ABA69CC}"/>
                  </a:ext>
                </a:extLst>
              </p:cNvPr>
              <p:cNvSpPr/>
              <p:nvPr/>
            </p:nvSpPr>
            <p:spPr>
              <a:xfrm>
                <a:off x="580877" y="952978"/>
                <a:ext cx="3397481" cy="392242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sp>
        <p:nvSpPr>
          <p:cNvPr id="13" name="textruta 12">
            <a:extLst>
              <a:ext uri="{FF2B5EF4-FFF2-40B4-BE49-F238E27FC236}">
                <a16:creationId xmlns:a16="http://schemas.microsoft.com/office/drawing/2014/main" id="{39CB69AF-58ED-912F-A576-BCB8D6471144}"/>
              </a:ext>
            </a:extLst>
          </p:cNvPr>
          <p:cNvSpPr txBox="1"/>
          <p:nvPr/>
        </p:nvSpPr>
        <p:spPr>
          <a:xfrm>
            <a:off x="5952025" y="4103648"/>
            <a:ext cx="3479844" cy="584775"/>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r>
              <a:rPr lang="sv-SE" sz="1600"/>
              <a:t>Andel EPD% kan endast läsas av </a:t>
            </a:r>
            <a:r>
              <a:rPr lang="sv-SE" sz="1600" b="1"/>
              <a:t>efter</a:t>
            </a:r>
            <a:r>
              <a:rPr lang="sv-SE" sz="1600"/>
              <a:t> </a:t>
            </a:r>
          </a:p>
          <a:p>
            <a:r>
              <a:rPr lang="sv-SE" sz="1600"/>
              <a:t>färdigställd klimatkalkyl</a:t>
            </a:r>
          </a:p>
        </p:txBody>
      </p:sp>
      <p:cxnSp>
        <p:nvCxnSpPr>
          <p:cNvPr id="15" name="Rak pilkoppling 14">
            <a:extLst>
              <a:ext uri="{FF2B5EF4-FFF2-40B4-BE49-F238E27FC236}">
                <a16:creationId xmlns:a16="http://schemas.microsoft.com/office/drawing/2014/main" id="{62A65D44-06AE-0881-AE47-3F9092620ED9}"/>
              </a:ext>
            </a:extLst>
          </p:cNvPr>
          <p:cNvCxnSpPr>
            <a:cxnSpLocks/>
            <a:stCxn id="11" idx="3"/>
          </p:cNvCxnSpPr>
          <p:nvPr/>
        </p:nvCxnSpPr>
        <p:spPr>
          <a:xfrm>
            <a:off x="4673276" y="4379528"/>
            <a:ext cx="1156024"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aphicFrame>
        <p:nvGraphicFramePr>
          <p:cNvPr id="4" name="Tabell 3">
            <a:extLst>
              <a:ext uri="{FF2B5EF4-FFF2-40B4-BE49-F238E27FC236}">
                <a16:creationId xmlns:a16="http://schemas.microsoft.com/office/drawing/2014/main" id="{DDE6431A-38C3-70C2-93FF-26FBECF57D93}"/>
              </a:ext>
            </a:extLst>
          </p:cNvPr>
          <p:cNvGraphicFramePr>
            <a:graphicFrameLocks noGrp="1"/>
          </p:cNvGraphicFramePr>
          <p:nvPr>
            <p:extLst>
              <p:ext uri="{D42A27DB-BD31-4B8C-83A1-F6EECF244321}">
                <p14:modId xmlns:p14="http://schemas.microsoft.com/office/powerpoint/2010/main" val="3927990270"/>
              </p:ext>
            </p:extLst>
          </p:nvPr>
        </p:nvGraphicFramePr>
        <p:xfrm>
          <a:off x="0" y="6035040"/>
          <a:ext cx="12192000" cy="82296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EPD: &gt;37%</a:t>
                      </a:r>
                    </a:p>
                    <a:p>
                      <a:r>
                        <a:rPr lang="sv-SE" sz="900">
                          <a:solidFill>
                            <a:schemeClr val="tx1"/>
                          </a:solidFill>
                        </a:rPr>
                        <a:t>Nej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18303512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8E8C3-033B-4B41-C6A9-39C6AA4E08CE}"/>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609AEFCA-CF4E-07C7-8914-76D6ED5718B9}"/>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BEB6AFC1-CAFA-E848-5590-E3CF40404D55}"/>
              </a:ext>
            </a:extLst>
          </p:cNvPr>
          <p:cNvSpPr>
            <a:spLocks noGrp="1"/>
          </p:cNvSpPr>
          <p:nvPr>
            <p:ph type="ctrTitle"/>
          </p:nvPr>
        </p:nvSpPr>
        <p:spPr>
          <a:xfrm>
            <a:off x="0" y="2282978"/>
            <a:ext cx="12192000" cy="2088232"/>
          </a:xfrm>
        </p:spPr>
        <p:txBody>
          <a:bodyPr>
            <a:normAutofit/>
          </a:bodyPr>
          <a:lstStyle/>
          <a:p>
            <a:pPr algn="ctr"/>
            <a:r>
              <a:rPr lang="sv-SE" sz="3000" dirty="0"/>
              <a:t>Täckningsgrad</a:t>
            </a:r>
            <a:endParaRPr lang="en-SE" sz="3000" dirty="0">
              <a:solidFill>
                <a:schemeClr val="bg1"/>
              </a:solidFill>
            </a:endParaRPr>
          </a:p>
        </p:txBody>
      </p:sp>
    </p:spTree>
    <p:extLst>
      <p:ext uri="{BB962C8B-B14F-4D97-AF65-F5344CB8AC3E}">
        <p14:creationId xmlns:p14="http://schemas.microsoft.com/office/powerpoint/2010/main" val="13734125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AFA33-D6AF-5136-89BC-18F2537F33B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02D4B55-B2DF-E02F-EC1A-61033E498F09}"/>
              </a:ext>
            </a:extLst>
          </p:cNvPr>
          <p:cNvSpPr>
            <a:spLocks noGrp="1"/>
          </p:cNvSpPr>
          <p:nvPr>
            <p:ph type="ctrTitle"/>
          </p:nvPr>
        </p:nvSpPr>
        <p:spPr>
          <a:xfrm>
            <a:off x="624518" y="11088"/>
            <a:ext cx="9359919" cy="699466"/>
          </a:xfrm>
        </p:spPr>
        <p:txBody>
          <a:bodyPr>
            <a:normAutofit/>
          </a:bodyPr>
          <a:lstStyle/>
          <a:p>
            <a:r>
              <a:rPr lang="sv-SE" dirty="0"/>
              <a:t>Täckningsgrad:</a:t>
            </a:r>
            <a:endParaRPr lang="sv-SE" dirty="0">
              <a:solidFill>
                <a:srgbClr val="00B050"/>
              </a:solidFill>
            </a:endParaRPr>
          </a:p>
        </p:txBody>
      </p:sp>
      <p:sp>
        <p:nvSpPr>
          <p:cNvPr id="3" name="Underrubrik 2">
            <a:extLst>
              <a:ext uri="{FF2B5EF4-FFF2-40B4-BE49-F238E27FC236}">
                <a16:creationId xmlns:a16="http://schemas.microsoft.com/office/drawing/2014/main" id="{A7994E33-6438-2496-BDB0-F9AB0152F494}"/>
              </a:ext>
            </a:extLst>
          </p:cNvPr>
          <p:cNvSpPr>
            <a:spLocks noGrp="1"/>
          </p:cNvSpPr>
          <p:nvPr>
            <p:ph type="subTitle" idx="1"/>
          </p:nvPr>
        </p:nvSpPr>
        <p:spPr>
          <a:xfrm>
            <a:off x="624518" y="905152"/>
            <a:ext cx="10960560" cy="5249761"/>
          </a:xfrm>
        </p:spPr>
        <p:txBody>
          <a:bodyPr>
            <a:normAutofit/>
          </a:bodyPr>
          <a:lstStyle/>
          <a:p>
            <a:r>
              <a:rPr lang="sv-SE" sz="1200" b="1" dirty="0">
                <a:solidFill>
                  <a:srgbClr val="00B0F0"/>
                </a:solidFill>
                <a:latin typeface="+mn-lt"/>
              </a:rPr>
              <a:t>Boverket:</a:t>
            </a:r>
            <a:endParaRPr lang="sv-SE" sz="1200" b="1" dirty="0">
              <a:latin typeface="+mn-lt"/>
            </a:endParaRPr>
          </a:p>
          <a:p>
            <a:pPr marL="285750" indent="-285750">
              <a:buFont typeface="Arial" panose="020B0604020202020204" pitchFamily="34" charset="0"/>
              <a:buChar char="•"/>
            </a:pPr>
            <a:r>
              <a:rPr lang="sv-SE" sz="1200" b="1" dirty="0">
                <a:latin typeface="+mn-lt"/>
              </a:rPr>
              <a:t>Minst 50% </a:t>
            </a:r>
            <a:r>
              <a:rPr lang="sv-SE" sz="1200" dirty="0">
                <a:latin typeface="+mn-lt"/>
              </a:rPr>
              <a:t>(baserad på kostnadsandel eller viktsandel)</a:t>
            </a:r>
            <a:endParaRPr lang="sv-SE" sz="1200" b="1" dirty="0">
              <a:latin typeface="+mn-lt"/>
            </a:endParaRPr>
          </a:p>
          <a:p>
            <a:pPr marL="285750" indent="-285750">
              <a:buFont typeface="Arial" panose="020B0604020202020204" pitchFamily="34" charset="0"/>
              <a:buChar char="•"/>
            </a:pPr>
            <a:r>
              <a:rPr lang="sv-SE" sz="1200" b="1" dirty="0">
                <a:latin typeface="+mn-lt"/>
              </a:rPr>
              <a:t>Kompletteras upp till 100% (schabloner räknas ej in)</a:t>
            </a:r>
          </a:p>
          <a:p>
            <a:pPr marL="285750" indent="-285750">
              <a:buFont typeface="Arial" panose="020B0604020202020204" pitchFamily="34" charset="0"/>
              <a:buChar char="•"/>
            </a:pPr>
            <a:endParaRPr lang="sv-SE" sz="1200" dirty="0">
              <a:latin typeface="+mn-lt"/>
            </a:endParaRPr>
          </a:p>
          <a:p>
            <a:r>
              <a:rPr lang="sv-SE" sz="1200" dirty="0">
                <a:latin typeface="+mn-lt"/>
              </a:rPr>
              <a:t>Notera: Uppräkning: Total klimatpåverkan (A1-A5) ÷ 0,85 (om täckningsgraden är 85%) = X kg CO2e. Se Boverket för mer info: Boverket (2024). Täckningsgraden ska beräknas. </a:t>
            </a:r>
            <a:r>
              <a:rPr lang="sv-SE" sz="1200" dirty="0">
                <a:latin typeface="+mn-lt"/>
                <a:hlinkClick r:id="rId2"/>
              </a:rPr>
              <a:t>https://www.boverket.se/sv/klimatdeklaration/gor-sa-har/berakna/tackningsgraden-ska-beraknas</a:t>
            </a:r>
            <a:r>
              <a:rPr lang="sv-SE" sz="1200" dirty="0">
                <a:latin typeface="+mn-lt"/>
              </a:rPr>
              <a:t>  Hämtad 2025-05-07</a:t>
            </a:r>
          </a:p>
          <a:p>
            <a:r>
              <a:rPr lang="sv-SE" sz="1200" dirty="0">
                <a:latin typeface="+mn-lt"/>
              </a:rPr>
              <a:t> </a:t>
            </a:r>
          </a:p>
          <a:p>
            <a:endParaRPr lang="sv-SE" sz="1200" b="1" dirty="0">
              <a:latin typeface="+mn-lt"/>
            </a:endParaRPr>
          </a:p>
          <a:p>
            <a:r>
              <a:rPr lang="sv-SE" sz="1200" b="1" dirty="0">
                <a:solidFill>
                  <a:srgbClr val="00B050"/>
                </a:solidFill>
                <a:latin typeface="+mn-lt"/>
              </a:rPr>
              <a:t>Lokala klimatinitiativ:</a:t>
            </a:r>
          </a:p>
          <a:p>
            <a:pPr marL="285750" indent="-285750">
              <a:buFont typeface="Arial" panose="020B0604020202020204" pitchFamily="34" charset="0"/>
              <a:buChar char="•"/>
            </a:pPr>
            <a:r>
              <a:rPr lang="sv-SE" sz="1200" dirty="0">
                <a:latin typeface="+mn-lt"/>
              </a:rPr>
              <a:t>Minst 85% (allt annat lika jämfört Boverket, </a:t>
            </a:r>
            <a:r>
              <a:rPr lang="sv-SE" sz="1200" dirty="0" err="1">
                <a:latin typeface="+mn-lt"/>
              </a:rPr>
              <a:t>inkl</a:t>
            </a:r>
            <a:r>
              <a:rPr lang="sv-SE" sz="1200" dirty="0">
                <a:latin typeface="+mn-lt"/>
              </a:rPr>
              <a:t> uppräkning) </a:t>
            </a:r>
          </a:p>
          <a:p>
            <a:pPr marL="285750" indent="-285750">
              <a:buFont typeface="Arial" panose="020B0604020202020204" pitchFamily="34" charset="0"/>
              <a:buChar char="•"/>
            </a:pPr>
            <a:endParaRPr lang="sv-SE" sz="1200" dirty="0">
              <a:solidFill>
                <a:schemeClr val="tx1"/>
              </a:solidFill>
              <a:latin typeface="+mn-lt"/>
            </a:endParaRPr>
          </a:p>
          <a:p>
            <a:pPr marL="285750" indent="-285750">
              <a:buFont typeface="Arial" panose="020B0604020202020204" pitchFamily="34" charset="0"/>
              <a:buChar char="•"/>
            </a:pPr>
            <a:endParaRPr lang="sv-SE" sz="1200" dirty="0">
              <a:solidFill>
                <a:schemeClr val="tx1"/>
              </a:solidFill>
              <a:latin typeface="+mn-lt"/>
            </a:endParaRPr>
          </a:p>
          <a:p>
            <a:pPr lvl="0" defTabSz="914400" eaLnBrk="0" fontAlgn="base" hangingPunct="0">
              <a:spcBef>
                <a:spcPct val="0"/>
              </a:spcBef>
              <a:spcAft>
                <a:spcPct val="0"/>
              </a:spcAft>
            </a:pPr>
            <a:r>
              <a:rPr lang="sv-SE" altLang="sv-SE" sz="1200" b="1" dirty="0">
                <a:solidFill>
                  <a:schemeClr val="tx1"/>
                </a:solidFill>
                <a:latin typeface="+mn-lt"/>
              </a:rPr>
              <a:t>Varför: </a:t>
            </a:r>
          </a:p>
          <a:p>
            <a:pPr marL="285750" indent="-285750">
              <a:buFont typeface="Arial" panose="020B0604020202020204" pitchFamily="34" charset="0"/>
              <a:buChar char="•"/>
            </a:pPr>
            <a:r>
              <a:rPr lang="sv-SE" sz="1200" dirty="0">
                <a:latin typeface="+mn-lt"/>
              </a:rPr>
              <a:t>🔍 </a:t>
            </a:r>
            <a:r>
              <a:rPr lang="sv-SE" sz="1200" b="1" dirty="0">
                <a:latin typeface="+mn-lt"/>
              </a:rPr>
              <a:t>Jämförbarhet:</a:t>
            </a:r>
            <a:r>
              <a:rPr lang="sv-SE" sz="1200" dirty="0">
                <a:latin typeface="+mn-lt"/>
              </a:rPr>
              <a:t> Låg täckningsgrad döljer klimatpåverkan – vilket snedvrider jämförelser mellan projekt.</a:t>
            </a:r>
          </a:p>
          <a:p>
            <a:pPr marL="285750" indent="-285750">
              <a:buFont typeface="Arial" panose="020B0604020202020204" pitchFamily="34" charset="0"/>
              <a:buChar char="•"/>
            </a:pPr>
            <a:r>
              <a:rPr lang="sv-SE" sz="1200" dirty="0">
                <a:latin typeface="+mn-lt"/>
              </a:rPr>
              <a:t>📊 </a:t>
            </a:r>
            <a:r>
              <a:rPr lang="sv-SE" sz="1200" b="1" dirty="0">
                <a:latin typeface="+mn-lt"/>
              </a:rPr>
              <a:t>Styrning:</a:t>
            </a:r>
            <a:r>
              <a:rPr lang="sv-SE" sz="1200" dirty="0">
                <a:latin typeface="+mn-lt"/>
              </a:rPr>
              <a:t> Otillräcklig täckning ger ett bristfälligt beslutsunderlag, vilket försvårar prioritering av åtgärder.</a:t>
            </a:r>
          </a:p>
          <a:p>
            <a:pPr marL="285750" indent="-285750">
              <a:buFont typeface="Arial" panose="020B0604020202020204" pitchFamily="34" charset="0"/>
              <a:buChar char="•"/>
            </a:pPr>
            <a:r>
              <a:rPr lang="sv-SE" sz="1200" dirty="0">
                <a:latin typeface="+mn-lt"/>
              </a:rPr>
              <a:t>✅ </a:t>
            </a:r>
            <a:r>
              <a:rPr lang="sv-SE" sz="1200" b="1" dirty="0">
                <a:latin typeface="+mn-lt"/>
              </a:rPr>
              <a:t>Kvalitet &amp; transparens:</a:t>
            </a:r>
            <a:r>
              <a:rPr lang="sv-SE" sz="1200" dirty="0">
                <a:latin typeface="+mn-lt"/>
              </a:rPr>
              <a:t> En hög och spårbar täckningsgrad stärker trovärdigheten i klimatdata och möjliggör granskning.</a:t>
            </a:r>
          </a:p>
          <a:p>
            <a:pPr lvl="0" defTabSz="914400" eaLnBrk="0" fontAlgn="base" hangingPunct="0">
              <a:spcBef>
                <a:spcPct val="0"/>
              </a:spcBef>
              <a:spcAft>
                <a:spcPct val="0"/>
              </a:spcAft>
            </a:pPr>
            <a:endParaRPr lang="sv-SE" altLang="sv-SE" sz="1200" dirty="0">
              <a:solidFill>
                <a:schemeClr val="tx1"/>
              </a:solidFill>
              <a:latin typeface="+mn-lt"/>
            </a:endParaRPr>
          </a:p>
          <a:p>
            <a:endParaRPr lang="sv-SE" sz="1200" dirty="0">
              <a:latin typeface="+mn-lt"/>
              <a:ea typeface="Aptos" panose="020B0004020202020204" pitchFamily="34" charset="0"/>
              <a:cs typeface="Arial" panose="020B0604020202020204" pitchFamily="34" charset="0"/>
            </a:endParaRPr>
          </a:p>
          <a:p>
            <a:endParaRPr lang="sv-SE" sz="1200" dirty="0">
              <a:latin typeface="+mn-lt"/>
              <a:cs typeface="Arial" panose="020B0604020202020204" pitchFamily="34" charset="0"/>
            </a:endParaRPr>
          </a:p>
          <a:p>
            <a:endParaRPr lang="sv-SE" sz="1200" dirty="0">
              <a:latin typeface="+mn-lt"/>
            </a:endParaRPr>
          </a:p>
          <a:p>
            <a:endParaRPr lang="sv-SE" sz="1200" b="1" dirty="0">
              <a:latin typeface="+mn-lt"/>
            </a:endParaRPr>
          </a:p>
          <a:p>
            <a:endParaRPr lang="sv-SE" sz="1200" b="1" dirty="0">
              <a:latin typeface="+mn-lt"/>
            </a:endParaRPr>
          </a:p>
        </p:txBody>
      </p:sp>
      <p:sp>
        <p:nvSpPr>
          <p:cNvPr id="9" name="Rektangel 8">
            <a:extLst>
              <a:ext uri="{FF2B5EF4-FFF2-40B4-BE49-F238E27FC236}">
                <a16:creationId xmlns:a16="http://schemas.microsoft.com/office/drawing/2014/main" id="{73A53366-A054-655D-25BC-4216E06CBBDF}"/>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3CDD9820-5DA8-F570-F487-DBFA5310D756}"/>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ruta 10">
            <a:extLst>
              <a:ext uri="{FF2B5EF4-FFF2-40B4-BE49-F238E27FC236}">
                <a16:creationId xmlns:a16="http://schemas.microsoft.com/office/drawing/2014/main" id="{59586AFC-79D6-0051-97B3-DC1E8066A49F}"/>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F54975C6-AC7C-8CB2-FA1D-FC7A53D37A9D}"/>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A54F6D19-093C-63CE-D0EB-C1911EF4F532}"/>
              </a:ext>
            </a:extLst>
          </p:cNvPr>
          <p:cNvSpPr/>
          <p:nvPr/>
        </p:nvSpPr>
        <p:spPr>
          <a:xfrm>
            <a:off x="469438" y="797642"/>
            <a:ext cx="11098044" cy="1571802"/>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ktangel: rundade hörn 13">
            <a:extLst>
              <a:ext uri="{FF2B5EF4-FFF2-40B4-BE49-F238E27FC236}">
                <a16:creationId xmlns:a16="http://schemas.microsoft.com/office/drawing/2014/main" id="{3C518361-82C8-24C3-E416-78685467A7D8}"/>
              </a:ext>
            </a:extLst>
          </p:cNvPr>
          <p:cNvSpPr/>
          <p:nvPr/>
        </p:nvSpPr>
        <p:spPr>
          <a:xfrm>
            <a:off x="469438" y="2531333"/>
            <a:ext cx="11115640" cy="745200"/>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Tabell 4">
            <a:extLst>
              <a:ext uri="{FF2B5EF4-FFF2-40B4-BE49-F238E27FC236}">
                <a16:creationId xmlns:a16="http://schemas.microsoft.com/office/drawing/2014/main" id="{3F2123D3-DA60-75E4-589D-5691F1983D4A}"/>
              </a:ext>
            </a:extLst>
          </p:cNvPr>
          <p:cNvGraphicFramePr>
            <a:graphicFrameLocks noGrp="1"/>
          </p:cNvGraphicFramePr>
          <p:nvPr>
            <p:extLst>
              <p:ext uri="{D42A27DB-BD31-4B8C-83A1-F6EECF244321}">
                <p14:modId xmlns:p14="http://schemas.microsoft.com/office/powerpoint/2010/main" val="394848580"/>
              </p:ext>
            </p:extLst>
          </p:nvPr>
        </p:nvGraphicFramePr>
        <p:xfrm>
          <a:off x="825267" y="5220512"/>
          <a:ext cx="10248899" cy="635262"/>
        </p:xfrm>
        <a:graphic>
          <a:graphicData uri="http://schemas.openxmlformats.org/drawingml/2006/table">
            <a:tbl>
              <a:tblPr/>
              <a:tblGrid>
                <a:gridCol w="1915308">
                  <a:extLst>
                    <a:ext uri="{9D8B030D-6E8A-4147-A177-3AD203B41FA5}">
                      <a16:colId xmlns:a16="http://schemas.microsoft.com/office/drawing/2014/main" val="1288296089"/>
                    </a:ext>
                  </a:extLst>
                </a:gridCol>
                <a:gridCol w="3700991">
                  <a:extLst>
                    <a:ext uri="{9D8B030D-6E8A-4147-A177-3AD203B41FA5}">
                      <a16:colId xmlns:a16="http://schemas.microsoft.com/office/drawing/2014/main" val="3276177251"/>
                    </a:ext>
                  </a:extLst>
                </a:gridCol>
                <a:gridCol w="4632600">
                  <a:extLst>
                    <a:ext uri="{9D8B030D-6E8A-4147-A177-3AD203B41FA5}">
                      <a16:colId xmlns:a16="http://schemas.microsoft.com/office/drawing/2014/main" val="2248908049"/>
                    </a:ext>
                  </a:extLst>
                </a:gridCol>
              </a:tblGrid>
              <a:tr h="0">
                <a:tc>
                  <a:txBody>
                    <a:bodyPr/>
                    <a:lstStyle/>
                    <a:p>
                      <a:r>
                        <a:rPr lang="sv-SE" sz="1000" b="1" dirty="0">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Indikator (ja / nej)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0">
                <a:tc>
                  <a:txBody>
                    <a:bodyPr/>
                    <a:lstStyle/>
                    <a:p>
                      <a:r>
                        <a:rPr lang="sv-SE" sz="1000" b="1" dirty="0"/>
                        <a:t>Täckningsgrad</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A/B: X % </a:t>
                      </a:r>
                    </a:p>
                    <a:p>
                      <a:pPr marL="171450" indent="-171450">
                        <a:buFont typeface="Arial" panose="020B0604020202020204" pitchFamily="34" charset="0"/>
                        <a:buChar char="•"/>
                      </a:pPr>
                      <a:r>
                        <a:rPr lang="sv-SE" sz="1000"/>
                        <a:t>A/B: Uppräkning till 100% (”--&gt;</a:t>
                      </a:r>
                      <a:r>
                        <a:rPr lang="sv-SE" sz="1000">
                          <a:sym typeface="Wingdings" panose="05000000000000000000" pitchFamily="2" charset="2"/>
                        </a:rPr>
                        <a:t> 100%”)</a:t>
                      </a:r>
                      <a:r>
                        <a:rPr lang="sv-SE" sz="1000"/>
                        <a:t> </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Motivera med fördel om &lt; 95%</a:t>
                      </a:r>
                    </a:p>
                    <a:p>
                      <a:pPr marL="171450" indent="-171450">
                        <a:buFont typeface="Arial" panose="020B0604020202020204" pitchFamily="34" charset="0"/>
                        <a:buChar char="•"/>
                      </a:pPr>
                      <a:r>
                        <a:rPr lang="sv-SE" sz="1000"/>
                        <a:t>Ev uppräkning till 100% behöver tydligt anges.</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bl>
          </a:graphicData>
        </a:graphic>
      </p:graphicFrame>
      <p:graphicFrame>
        <p:nvGraphicFramePr>
          <p:cNvPr id="4" name="Tabell 3">
            <a:extLst>
              <a:ext uri="{FF2B5EF4-FFF2-40B4-BE49-F238E27FC236}">
                <a16:creationId xmlns:a16="http://schemas.microsoft.com/office/drawing/2014/main" id="{F530140B-6C84-B2A3-9F01-A8439B9659B2}"/>
              </a:ext>
            </a:extLst>
          </p:cNvPr>
          <p:cNvGraphicFramePr>
            <a:graphicFrameLocks noGrp="1"/>
          </p:cNvGraphicFramePr>
          <p:nvPr>
            <p:extLst>
              <p:ext uri="{D42A27DB-BD31-4B8C-83A1-F6EECF244321}">
                <p14:modId xmlns:p14="http://schemas.microsoft.com/office/powerpoint/2010/main" val="2647936121"/>
              </p:ext>
            </p:extLst>
          </p:nvPr>
        </p:nvGraphicFramePr>
        <p:xfrm>
          <a:off x="0" y="6112800"/>
          <a:ext cx="12192000" cy="7452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40904010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C2BDF-FAB8-C8B8-2859-A84AF7D1C4F0}"/>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721B72BB-7031-D0F8-22EE-7D2722DB2AB2}"/>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ABB73FF0-6F53-690A-C86F-DB0DD1474583}"/>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dirty="0">
                <a:ln>
                  <a:noFill/>
                </a:ln>
                <a:solidFill>
                  <a:schemeClr val="bg2"/>
                </a:solidFill>
                <a:effectLst/>
                <a:uLnTx/>
                <a:uFillTx/>
                <a:latin typeface="Futura PT" panose="020B0702020204020303" pitchFamily="34" charset="0"/>
                <a:ea typeface="+mj-ea"/>
                <a:cs typeface="+mj-cs"/>
              </a:rPr>
              <a:t>Hur – </a:t>
            </a:r>
            <a:r>
              <a:rPr kumimoji="0" lang="sv-SE" sz="3000" b="1" i="0" u="none" strike="noStrike" kern="1200" cap="none" spc="0" normalizeH="0" baseline="0" noProof="0" dirty="0" err="1">
                <a:ln>
                  <a:noFill/>
                </a:ln>
                <a:solidFill>
                  <a:schemeClr val="bg2"/>
                </a:solidFill>
                <a:effectLst/>
                <a:uLnTx/>
                <a:uFillTx/>
                <a:latin typeface="Futura PT" panose="020B0702020204020303" pitchFamily="34" charset="0"/>
                <a:ea typeface="+mj-ea"/>
                <a:cs typeface="+mj-cs"/>
              </a:rPr>
              <a:t>Bidcon</a:t>
            </a:r>
            <a:br>
              <a:rPr kumimoji="0" lang="sv-SE" sz="3000" b="1" i="0" u="none" strike="noStrike" kern="1200" cap="none" spc="0" normalizeH="0" baseline="0" noProof="0" dirty="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dirty="0">
                <a:ln>
                  <a:noFill/>
                </a:ln>
                <a:solidFill>
                  <a:schemeClr val="bg2"/>
                </a:solidFill>
                <a:effectLst/>
                <a:uLnTx/>
                <a:uFillTx/>
                <a:latin typeface="Futura PT" panose="020B0702020204020303" pitchFamily="34" charset="0"/>
                <a:ea typeface="+mj-ea"/>
                <a:cs typeface="+mj-cs"/>
              </a:rPr>
              <a:t>Utförande täckningsgrad</a:t>
            </a:r>
            <a:endParaRPr lang="en-SE" sz="4000" dirty="0">
              <a:solidFill>
                <a:schemeClr val="bg2"/>
              </a:solidFill>
            </a:endParaRPr>
          </a:p>
        </p:txBody>
      </p:sp>
    </p:spTree>
    <p:extLst>
      <p:ext uri="{BB962C8B-B14F-4D97-AF65-F5344CB8AC3E}">
        <p14:creationId xmlns:p14="http://schemas.microsoft.com/office/powerpoint/2010/main" val="42296106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66951-CDBD-79C9-A61C-B29DB34DD5DD}"/>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671E4DF7-4B7F-46F6-2AE2-5D151FE5622D}"/>
              </a:ext>
            </a:extLst>
          </p:cNvPr>
          <p:cNvSpPr>
            <a:spLocks noGrp="1"/>
          </p:cNvSpPr>
          <p:nvPr>
            <p:ph type="ctrTitle"/>
          </p:nvPr>
        </p:nvSpPr>
        <p:spPr>
          <a:xfrm>
            <a:off x="527381" y="217917"/>
            <a:ext cx="9359919" cy="699466"/>
          </a:xfrm>
        </p:spPr>
        <p:txBody>
          <a:bodyPr/>
          <a:lstStyle/>
          <a:p>
            <a:r>
              <a:rPr lang="sv-SE"/>
              <a:t>Byta kategori/typ för material</a:t>
            </a:r>
          </a:p>
        </p:txBody>
      </p:sp>
      <p:sp>
        <p:nvSpPr>
          <p:cNvPr id="35" name="textruta 34">
            <a:extLst>
              <a:ext uri="{FF2B5EF4-FFF2-40B4-BE49-F238E27FC236}">
                <a16:creationId xmlns:a16="http://schemas.microsoft.com/office/drawing/2014/main" id="{34FB1306-1451-0781-834C-E7694F11B329}"/>
              </a:ext>
            </a:extLst>
          </p:cNvPr>
          <p:cNvSpPr txBox="1"/>
          <p:nvPr/>
        </p:nvSpPr>
        <p:spPr>
          <a:xfrm>
            <a:off x="8263398" y="3540612"/>
            <a:ext cx="3247804" cy="1323439"/>
          </a:xfrm>
          <a:prstGeom prst="rect">
            <a:avLst/>
          </a:prstGeom>
          <a:noFill/>
        </p:spPr>
        <p:txBody>
          <a:bodyPr wrap="square">
            <a:spAutoFit/>
          </a:bodyPr>
          <a:lstStyle/>
          <a:p>
            <a:r>
              <a:rPr lang="sv-SE" sz="1600"/>
              <a:t>Allt för små och detaljerat material, </a:t>
            </a:r>
            <a:r>
              <a:rPr lang="sv-SE" sz="1600" err="1"/>
              <a:t>sakvaror</a:t>
            </a:r>
            <a:r>
              <a:rPr lang="sv-SE" sz="1600"/>
              <a:t> som papperskorg, tvålautomat flyttar vi över till t.ex. maskin, dock har vi kvar ex fast- inredning under M. </a:t>
            </a:r>
          </a:p>
        </p:txBody>
      </p:sp>
      <p:sp>
        <p:nvSpPr>
          <p:cNvPr id="2" name="Rektangel 1">
            <a:extLst>
              <a:ext uri="{FF2B5EF4-FFF2-40B4-BE49-F238E27FC236}">
                <a16:creationId xmlns:a16="http://schemas.microsoft.com/office/drawing/2014/main" id="{86C6A1EA-EAC2-05F4-7D94-6A4D7C953045}"/>
              </a:ext>
            </a:extLst>
          </p:cNvPr>
          <p:cNvSpPr/>
          <p:nvPr/>
        </p:nvSpPr>
        <p:spPr>
          <a:xfrm>
            <a:off x="630865" y="1006284"/>
            <a:ext cx="7178359" cy="3541731"/>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6" name="Grupp 15">
            <a:extLst>
              <a:ext uri="{FF2B5EF4-FFF2-40B4-BE49-F238E27FC236}">
                <a16:creationId xmlns:a16="http://schemas.microsoft.com/office/drawing/2014/main" id="{50A0A154-83A7-4CD7-A51C-1B5C06EE571E}"/>
              </a:ext>
            </a:extLst>
          </p:cNvPr>
          <p:cNvGrpSpPr/>
          <p:nvPr/>
        </p:nvGrpSpPr>
        <p:grpSpPr>
          <a:xfrm>
            <a:off x="740281" y="1128718"/>
            <a:ext cx="6998431" cy="3892001"/>
            <a:chOff x="740281" y="1030192"/>
            <a:chExt cx="7234508" cy="4076340"/>
          </a:xfrm>
        </p:grpSpPr>
        <p:pic>
          <p:nvPicPr>
            <p:cNvPr id="26" name="Bildobjekt 25">
              <a:extLst>
                <a:ext uri="{FF2B5EF4-FFF2-40B4-BE49-F238E27FC236}">
                  <a16:creationId xmlns:a16="http://schemas.microsoft.com/office/drawing/2014/main" id="{F38E739D-FC15-9EEE-B978-2D63D4578DED}"/>
                </a:ext>
              </a:extLst>
            </p:cNvPr>
            <p:cNvPicPr>
              <a:picLocks noChangeAspect="1"/>
            </p:cNvPicPr>
            <p:nvPr/>
          </p:nvPicPr>
          <p:blipFill>
            <a:blip r:embed="rId3"/>
            <a:stretch>
              <a:fillRect/>
            </a:stretch>
          </p:blipFill>
          <p:spPr>
            <a:xfrm>
              <a:off x="740281" y="1030192"/>
              <a:ext cx="7234508" cy="3478308"/>
            </a:xfrm>
            <a:prstGeom prst="rect">
              <a:avLst/>
            </a:prstGeom>
          </p:spPr>
        </p:pic>
        <p:sp>
          <p:nvSpPr>
            <p:cNvPr id="4" name="Rektangel 3">
              <a:extLst>
                <a:ext uri="{FF2B5EF4-FFF2-40B4-BE49-F238E27FC236}">
                  <a16:creationId xmlns:a16="http://schemas.microsoft.com/office/drawing/2014/main" id="{42B9B0E1-C724-8794-46AB-77BEFCF3EA6C}"/>
                </a:ext>
              </a:extLst>
            </p:cNvPr>
            <p:cNvSpPr/>
            <p:nvPr/>
          </p:nvSpPr>
          <p:spPr>
            <a:xfrm>
              <a:off x="5926563" y="2030422"/>
              <a:ext cx="851924" cy="147724"/>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 name="Rak pilkoppling 4">
              <a:extLst>
                <a:ext uri="{FF2B5EF4-FFF2-40B4-BE49-F238E27FC236}">
                  <a16:creationId xmlns:a16="http://schemas.microsoft.com/office/drawing/2014/main" id="{D6015210-6110-2363-C87F-629B0747D704}"/>
                </a:ext>
              </a:extLst>
            </p:cNvPr>
            <p:cNvCxnSpPr>
              <a:cxnSpLocks/>
            </p:cNvCxnSpPr>
            <p:nvPr/>
          </p:nvCxnSpPr>
          <p:spPr>
            <a:xfrm>
              <a:off x="4654573" y="2103158"/>
              <a:ext cx="1207942"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6" name="Rak koppling 5">
              <a:extLst>
                <a:ext uri="{FF2B5EF4-FFF2-40B4-BE49-F238E27FC236}">
                  <a16:creationId xmlns:a16="http://schemas.microsoft.com/office/drawing/2014/main" id="{83D9CEE9-C927-52A4-3034-3598EE8A4250}"/>
                </a:ext>
              </a:extLst>
            </p:cNvPr>
            <p:cNvCxnSpPr>
              <a:cxnSpLocks/>
            </p:cNvCxnSpPr>
            <p:nvPr/>
          </p:nvCxnSpPr>
          <p:spPr>
            <a:xfrm flipV="1">
              <a:off x="4654573" y="2103158"/>
              <a:ext cx="0" cy="3003374"/>
            </a:xfrm>
            <a:prstGeom prst="line">
              <a:avLst/>
            </a:prstGeom>
            <a:ln w="12700"/>
          </p:spPr>
          <p:style>
            <a:lnRef idx="1">
              <a:schemeClr val="accent2"/>
            </a:lnRef>
            <a:fillRef idx="0">
              <a:schemeClr val="accent2"/>
            </a:fillRef>
            <a:effectRef idx="0">
              <a:schemeClr val="accent2"/>
            </a:effectRef>
            <a:fontRef idx="minor">
              <a:schemeClr val="tx1"/>
            </a:fontRef>
          </p:style>
        </p:cxnSp>
      </p:grpSp>
      <p:grpSp>
        <p:nvGrpSpPr>
          <p:cNvPr id="7" name="Grupp 6">
            <a:extLst>
              <a:ext uri="{FF2B5EF4-FFF2-40B4-BE49-F238E27FC236}">
                <a16:creationId xmlns:a16="http://schemas.microsoft.com/office/drawing/2014/main" id="{B104B3AD-2EA2-8D16-3463-518F5AC90AF0}"/>
              </a:ext>
            </a:extLst>
          </p:cNvPr>
          <p:cNvGrpSpPr/>
          <p:nvPr/>
        </p:nvGrpSpPr>
        <p:grpSpPr>
          <a:xfrm>
            <a:off x="8105542" y="1364428"/>
            <a:ext cx="3749039" cy="2149321"/>
            <a:chOff x="8183880" y="1368579"/>
            <a:chExt cx="3749039" cy="2149321"/>
          </a:xfrm>
        </p:grpSpPr>
        <p:sp>
          <p:nvSpPr>
            <p:cNvPr id="3" name="Rektangel 2">
              <a:extLst>
                <a:ext uri="{FF2B5EF4-FFF2-40B4-BE49-F238E27FC236}">
                  <a16:creationId xmlns:a16="http://schemas.microsoft.com/office/drawing/2014/main" id="{681F9197-9D27-6721-8D47-6AA645A57246}"/>
                </a:ext>
              </a:extLst>
            </p:cNvPr>
            <p:cNvSpPr/>
            <p:nvPr/>
          </p:nvSpPr>
          <p:spPr>
            <a:xfrm>
              <a:off x="8183880" y="1368579"/>
              <a:ext cx="3749039" cy="1700784"/>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7" name="Grupp 16">
              <a:extLst>
                <a:ext uri="{FF2B5EF4-FFF2-40B4-BE49-F238E27FC236}">
                  <a16:creationId xmlns:a16="http://schemas.microsoft.com/office/drawing/2014/main" id="{E47F3ECF-A51A-984F-4868-A1A8932218D6}"/>
                </a:ext>
              </a:extLst>
            </p:cNvPr>
            <p:cNvGrpSpPr/>
            <p:nvPr/>
          </p:nvGrpSpPr>
          <p:grpSpPr>
            <a:xfrm>
              <a:off x="8263397" y="1493201"/>
              <a:ext cx="3605213" cy="2024699"/>
              <a:chOff x="8263397" y="2328326"/>
              <a:chExt cx="3605213" cy="2024699"/>
            </a:xfrm>
          </p:grpSpPr>
          <p:grpSp>
            <p:nvGrpSpPr>
              <p:cNvPr id="34" name="Grupp 33">
                <a:extLst>
                  <a:ext uri="{FF2B5EF4-FFF2-40B4-BE49-F238E27FC236}">
                    <a16:creationId xmlns:a16="http://schemas.microsoft.com/office/drawing/2014/main" id="{74A42A4C-DD24-AF9F-2EAC-64F4B99952A5}"/>
                  </a:ext>
                </a:extLst>
              </p:cNvPr>
              <p:cNvGrpSpPr/>
              <p:nvPr/>
            </p:nvGrpSpPr>
            <p:grpSpPr>
              <a:xfrm>
                <a:off x="8263397" y="2328326"/>
                <a:ext cx="3605213" cy="1500187"/>
                <a:chOff x="8084693" y="2328326"/>
                <a:chExt cx="3605213" cy="1500187"/>
              </a:xfrm>
            </p:grpSpPr>
            <p:pic>
              <p:nvPicPr>
                <p:cNvPr id="31" name="Bildobjekt 30">
                  <a:extLst>
                    <a:ext uri="{FF2B5EF4-FFF2-40B4-BE49-F238E27FC236}">
                      <a16:creationId xmlns:a16="http://schemas.microsoft.com/office/drawing/2014/main" id="{AF1F9437-8D6A-0153-C4C6-6A3072D2182E}"/>
                    </a:ext>
                  </a:extLst>
                </p:cNvPr>
                <p:cNvPicPr>
                  <a:picLocks noChangeAspect="1"/>
                </p:cNvPicPr>
                <p:nvPr/>
              </p:nvPicPr>
              <p:blipFill>
                <a:blip r:embed="rId4"/>
                <a:stretch>
                  <a:fillRect/>
                </a:stretch>
              </p:blipFill>
              <p:spPr>
                <a:xfrm>
                  <a:off x="8084693" y="2328326"/>
                  <a:ext cx="3605213" cy="1500187"/>
                </a:xfrm>
                <a:prstGeom prst="rect">
                  <a:avLst/>
                </a:prstGeom>
              </p:spPr>
            </p:pic>
            <p:sp>
              <p:nvSpPr>
                <p:cNvPr id="32" name="Rektangel: rundade hörn 31">
                  <a:extLst>
                    <a:ext uri="{FF2B5EF4-FFF2-40B4-BE49-F238E27FC236}">
                      <a16:creationId xmlns:a16="http://schemas.microsoft.com/office/drawing/2014/main" id="{9C350B50-22DE-9B86-D298-92FDE4239A6B}"/>
                    </a:ext>
                  </a:extLst>
                </p:cNvPr>
                <p:cNvSpPr/>
                <p:nvPr/>
              </p:nvSpPr>
              <p:spPr>
                <a:xfrm>
                  <a:off x="8233124" y="2363372"/>
                  <a:ext cx="2401993" cy="133205"/>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2">
                        <a:lumMod val="20000"/>
                        <a:lumOff val="80000"/>
                      </a:schemeClr>
                    </a:solidFill>
                  </a:endParaRPr>
                </a:p>
              </p:txBody>
            </p:sp>
            <p:sp>
              <p:nvSpPr>
                <p:cNvPr id="33" name="Rektangel: rundade hörn 32">
                  <a:extLst>
                    <a:ext uri="{FF2B5EF4-FFF2-40B4-BE49-F238E27FC236}">
                      <a16:creationId xmlns:a16="http://schemas.microsoft.com/office/drawing/2014/main" id="{7AC053E2-3E6E-7C48-700A-C4260FA74B0C}"/>
                    </a:ext>
                  </a:extLst>
                </p:cNvPr>
                <p:cNvSpPr/>
                <p:nvPr/>
              </p:nvSpPr>
              <p:spPr>
                <a:xfrm>
                  <a:off x="8084693" y="3695308"/>
                  <a:ext cx="2550424" cy="133205"/>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2">
                        <a:lumMod val="20000"/>
                        <a:lumOff val="80000"/>
                      </a:schemeClr>
                    </a:solidFill>
                  </a:endParaRPr>
                </a:p>
              </p:txBody>
            </p:sp>
          </p:grpSp>
          <p:cxnSp>
            <p:nvCxnSpPr>
              <p:cNvPr id="11" name="Rak pilkoppling 10">
                <a:extLst>
                  <a:ext uri="{FF2B5EF4-FFF2-40B4-BE49-F238E27FC236}">
                    <a16:creationId xmlns:a16="http://schemas.microsoft.com/office/drawing/2014/main" id="{7921D0EB-FDF5-38A4-2325-935446F07320}"/>
                  </a:ext>
                </a:extLst>
              </p:cNvPr>
              <p:cNvCxnSpPr>
                <a:cxnSpLocks/>
              </p:cNvCxnSpPr>
              <p:nvPr/>
            </p:nvCxnSpPr>
            <p:spPr>
              <a:xfrm>
                <a:off x="9956799" y="3904488"/>
                <a:ext cx="0" cy="448537"/>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sp>
        <p:nvSpPr>
          <p:cNvPr id="9" name="textruta 8">
            <a:extLst>
              <a:ext uri="{FF2B5EF4-FFF2-40B4-BE49-F238E27FC236}">
                <a16:creationId xmlns:a16="http://schemas.microsoft.com/office/drawing/2014/main" id="{59F82CCD-6381-2938-8FD5-80A1BE86B12F}"/>
              </a:ext>
            </a:extLst>
          </p:cNvPr>
          <p:cNvSpPr txBox="1"/>
          <p:nvPr/>
        </p:nvSpPr>
        <p:spPr>
          <a:xfrm>
            <a:off x="578733" y="5020719"/>
            <a:ext cx="7526809" cy="1400383"/>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spcAft>
                <a:spcPts val="600"/>
              </a:spcAft>
              <a:buFont typeface="Arial" panose="020B0604020202020204" pitchFamily="34" charset="0"/>
              <a:buChar char="•"/>
            </a:pPr>
            <a:r>
              <a:rPr lang="sv-SE" sz="1600" dirty="0"/>
              <a:t>Observera att alla poster som inte är i form av material kan hamna under typen material som t.ex. omkostnader, hyra maskiner. Vid sådant fall ändrar vi resurstypen manuellt till t.ex. Maskin. Detta för att inte påverka täckningsgraden. </a:t>
            </a:r>
          </a:p>
          <a:p>
            <a:pPr marL="285750" indent="-285750">
              <a:spcAft>
                <a:spcPts val="600"/>
              </a:spcAft>
              <a:buFont typeface="Arial" panose="020B0604020202020204" pitchFamily="34" charset="0"/>
              <a:buChar char="•"/>
            </a:pPr>
            <a:r>
              <a:rPr lang="sv-SE" sz="1600" dirty="0">
                <a:solidFill>
                  <a:srgbClr val="C00000"/>
                </a:solidFill>
              </a:rPr>
              <a:t>VIKTIGT</a:t>
            </a:r>
            <a:r>
              <a:rPr lang="sv-SE" sz="1600" dirty="0"/>
              <a:t> att offertposterna som t.ex. plåtentreprenad, smide, glasparti, målningsentreprenad etc. också byts till typen material för att ingå i täckningsgraden. </a:t>
            </a:r>
          </a:p>
        </p:txBody>
      </p:sp>
    </p:spTree>
    <p:extLst>
      <p:ext uri="{BB962C8B-B14F-4D97-AF65-F5344CB8AC3E}">
        <p14:creationId xmlns:p14="http://schemas.microsoft.com/office/powerpoint/2010/main" val="13671272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78AB2-613A-2437-4CDC-8F18986237EC}"/>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B1446FDB-037A-02CE-1262-D6B17E1E5F1B}"/>
              </a:ext>
            </a:extLst>
          </p:cNvPr>
          <p:cNvSpPr>
            <a:spLocks noGrp="1"/>
          </p:cNvSpPr>
          <p:nvPr>
            <p:ph type="ctrTitle"/>
          </p:nvPr>
        </p:nvSpPr>
        <p:spPr>
          <a:xfrm>
            <a:off x="527381" y="217917"/>
            <a:ext cx="9359919" cy="699466"/>
          </a:xfrm>
        </p:spPr>
        <p:txBody>
          <a:bodyPr>
            <a:normAutofit/>
          </a:bodyPr>
          <a:lstStyle/>
          <a:p>
            <a:r>
              <a:rPr lang="sv-SE" dirty="0"/>
              <a:t>Avläsning Täckningsgrad - Exempel Gyllenstjärnan 32</a:t>
            </a:r>
          </a:p>
        </p:txBody>
      </p:sp>
      <p:pic>
        <p:nvPicPr>
          <p:cNvPr id="3" name="Bildobjekt 2">
            <a:extLst>
              <a:ext uri="{FF2B5EF4-FFF2-40B4-BE49-F238E27FC236}">
                <a16:creationId xmlns:a16="http://schemas.microsoft.com/office/drawing/2014/main" id="{85C4134F-8EEB-7676-6992-06912F6C00A4}"/>
              </a:ext>
            </a:extLst>
          </p:cNvPr>
          <p:cNvPicPr>
            <a:picLocks noChangeAspect="1"/>
          </p:cNvPicPr>
          <p:nvPr/>
        </p:nvPicPr>
        <p:blipFill>
          <a:blip r:embed="rId3"/>
          <a:stretch>
            <a:fillRect/>
          </a:stretch>
        </p:blipFill>
        <p:spPr>
          <a:xfrm>
            <a:off x="527381" y="951698"/>
            <a:ext cx="4207015" cy="4569138"/>
          </a:xfrm>
          <a:prstGeom prst="rect">
            <a:avLst/>
          </a:prstGeom>
        </p:spPr>
      </p:pic>
      <p:sp>
        <p:nvSpPr>
          <p:cNvPr id="17" name="Rektangel 16">
            <a:extLst>
              <a:ext uri="{FF2B5EF4-FFF2-40B4-BE49-F238E27FC236}">
                <a16:creationId xmlns:a16="http://schemas.microsoft.com/office/drawing/2014/main" id="{73153A39-44D9-D11D-518E-121ED0E35C85}"/>
              </a:ext>
            </a:extLst>
          </p:cNvPr>
          <p:cNvSpPr/>
          <p:nvPr/>
        </p:nvSpPr>
        <p:spPr>
          <a:xfrm>
            <a:off x="527380" y="5087938"/>
            <a:ext cx="2330117" cy="144757"/>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8" name="Rak koppling 17">
            <a:extLst>
              <a:ext uri="{FF2B5EF4-FFF2-40B4-BE49-F238E27FC236}">
                <a16:creationId xmlns:a16="http://schemas.microsoft.com/office/drawing/2014/main" id="{9155C80E-AEF1-6184-DF8A-074CB03477E0}"/>
              </a:ext>
            </a:extLst>
          </p:cNvPr>
          <p:cNvCxnSpPr>
            <a:cxnSpLocks/>
          </p:cNvCxnSpPr>
          <p:nvPr/>
        </p:nvCxnSpPr>
        <p:spPr>
          <a:xfrm flipV="1">
            <a:off x="2041815" y="3530908"/>
            <a:ext cx="0" cy="155703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23" name="Rak pilkoppling 22">
            <a:extLst>
              <a:ext uri="{FF2B5EF4-FFF2-40B4-BE49-F238E27FC236}">
                <a16:creationId xmlns:a16="http://schemas.microsoft.com/office/drawing/2014/main" id="{F8ECB6EF-5471-84EC-B3EA-AFE704A9108A}"/>
              </a:ext>
            </a:extLst>
          </p:cNvPr>
          <p:cNvCxnSpPr>
            <a:cxnSpLocks/>
          </p:cNvCxnSpPr>
          <p:nvPr/>
        </p:nvCxnSpPr>
        <p:spPr>
          <a:xfrm>
            <a:off x="2041815" y="3530908"/>
            <a:ext cx="3014410"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15" name="textruta 14">
            <a:extLst>
              <a:ext uri="{FF2B5EF4-FFF2-40B4-BE49-F238E27FC236}">
                <a16:creationId xmlns:a16="http://schemas.microsoft.com/office/drawing/2014/main" id="{D919B436-3FD9-5748-7127-FE7E9F4F4D41}"/>
              </a:ext>
            </a:extLst>
          </p:cNvPr>
          <p:cNvSpPr txBox="1"/>
          <p:nvPr/>
        </p:nvSpPr>
        <p:spPr>
          <a:xfrm>
            <a:off x="5249359" y="3026021"/>
            <a:ext cx="6059004" cy="1646605"/>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Täckningsgraden är beroende på M och MO, därmed viktigt att välja rätt mall</a:t>
            </a:r>
            <a:r>
              <a:rPr lang="sv-SE" sz="1600" dirty="0">
                <a:solidFill>
                  <a:prstClr val="black"/>
                </a:solidFill>
                <a:latin typeface="Calibri"/>
              </a:rPr>
              <a:t>, se sida 32.</a:t>
            </a:r>
            <a:endParaRPr kumimoji="0" lang="sv-SE"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Det är viktigt att inkludera utsläppen från offerten, eftersom täckningsgraden baserad på M och MO kan vara hög (90%) men ge en missvisande låg klimatpåverkan om offertens utsläpp utelämnas i beräkningen.</a:t>
            </a:r>
          </a:p>
        </p:txBody>
      </p:sp>
      <p:sp>
        <p:nvSpPr>
          <p:cNvPr id="24" name="textruta 23">
            <a:extLst>
              <a:ext uri="{FF2B5EF4-FFF2-40B4-BE49-F238E27FC236}">
                <a16:creationId xmlns:a16="http://schemas.microsoft.com/office/drawing/2014/main" id="{E9B70484-A574-0080-2364-D13DFC63227E}"/>
              </a:ext>
            </a:extLst>
          </p:cNvPr>
          <p:cNvSpPr txBox="1"/>
          <p:nvPr/>
        </p:nvSpPr>
        <p:spPr>
          <a:xfrm>
            <a:off x="5249359" y="4946759"/>
            <a:ext cx="3266410" cy="830997"/>
          </a:xfrm>
          <a:prstGeom prst="rect">
            <a:avLst/>
          </a:prstGeom>
          <a:ln w="19050">
            <a:solidFill>
              <a:srgbClr val="0070C0"/>
            </a:solidFill>
          </a:ln>
        </p:spPr>
        <p:style>
          <a:lnRef idx="2">
            <a:schemeClr val="accent2"/>
          </a:lnRef>
          <a:fillRef idx="1">
            <a:schemeClr val="lt1"/>
          </a:fillRef>
          <a:effectRef idx="0">
            <a:schemeClr val="accent2"/>
          </a:effectRef>
          <a:fontRef idx="minor">
            <a:schemeClr val="dk1"/>
          </a:fontRef>
        </p:style>
        <p:txBody>
          <a:bodyPr wrap="square">
            <a:spAutoFit/>
          </a:bodyPr>
          <a:lstStyle/>
          <a:p>
            <a:r>
              <a:rPr lang="sv-SE" sz="1600" dirty="0"/>
              <a:t>Notera att täckningsgraden avläses sedan i slutsidan efter att klimatkalkylen har färdigställts</a:t>
            </a:r>
          </a:p>
        </p:txBody>
      </p:sp>
      <p:cxnSp>
        <p:nvCxnSpPr>
          <p:cNvPr id="4" name="Rak pilkoppling 3">
            <a:extLst>
              <a:ext uri="{FF2B5EF4-FFF2-40B4-BE49-F238E27FC236}">
                <a16:creationId xmlns:a16="http://schemas.microsoft.com/office/drawing/2014/main" id="{779BBF46-602A-E1D3-9313-812295A26593}"/>
              </a:ext>
            </a:extLst>
          </p:cNvPr>
          <p:cNvCxnSpPr>
            <a:cxnSpLocks/>
          </p:cNvCxnSpPr>
          <p:nvPr/>
        </p:nvCxnSpPr>
        <p:spPr>
          <a:xfrm>
            <a:off x="9393730" y="5433378"/>
            <a:ext cx="0" cy="538034"/>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6" name="Rak koppling 5">
            <a:extLst>
              <a:ext uri="{FF2B5EF4-FFF2-40B4-BE49-F238E27FC236}">
                <a16:creationId xmlns:a16="http://schemas.microsoft.com/office/drawing/2014/main" id="{1556F224-8F72-08B9-545B-9FD398FB4ABE}"/>
              </a:ext>
            </a:extLst>
          </p:cNvPr>
          <p:cNvCxnSpPr>
            <a:cxnSpLocks/>
          </p:cNvCxnSpPr>
          <p:nvPr/>
        </p:nvCxnSpPr>
        <p:spPr>
          <a:xfrm>
            <a:off x="8515355" y="5433378"/>
            <a:ext cx="1371945" cy="0"/>
          </a:xfrm>
          <a:prstGeom prst="line">
            <a:avLst/>
          </a:prstGeom>
          <a:ln w="12700"/>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5" name="textruta 4">
                <a:extLst>
                  <a:ext uri="{FF2B5EF4-FFF2-40B4-BE49-F238E27FC236}">
                    <a16:creationId xmlns:a16="http://schemas.microsoft.com/office/drawing/2014/main" id="{18A254A9-5796-C100-4B97-FB9B336D1B54}"/>
                  </a:ext>
                </a:extLst>
              </p:cNvPr>
              <p:cNvSpPr txBox="1"/>
              <p:nvPr/>
            </p:nvSpPr>
            <p:spPr>
              <a:xfrm>
                <a:off x="5249359" y="1068205"/>
                <a:ext cx="6190801" cy="1768176"/>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spcAft>
                    <a:spcPts val="600"/>
                  </a:spcAft>
                  <a:buFont typeface="Arial" panose="020B0604020202020204" pitchFamily="34" charset="0"/>
                  <a:buChar char="•"/>
                </a:pPr>
                <a:r>
                  <a:rPr lang="sv-SE" sz="1600" dirty="0"/>
                  <a:t>Täckningsgrad anger hur stor del av byggnadens klimatpåverkan som ingår i beräkningen. Värdet används för att räkna upp resultatet så att klimatdeklarationen speglar hela byggnaden. </a:t>
                </a:r>
              </a:p>
              <a:p>
                <a:pPr marL="285750" indent="-285750">
                  <a:spcAft>
                    <a:spcPts val="600"/>
                  </a:spcAft>
                  <a:buFont typeface="Arial" panose="020B0604020202020204" pitchFamily="34" charset="0"/>
                  <a:buChar char="•"/>
                </a:pPr>
                <a:r>
                  <a:rPr lang="sv-SE" sz="1600" dirty="0"/>
                  <a:t>Om täckningsgraden är exempelvis 85% räknas klimatpåverkan upp till 100 % med formeln:                                           </a:t>
                </a:r>
                <a14:m>
                  <m:oMath xmlns:m="http://schemas.openxmlformats.org/officeDocument/2006/math">
                    <m:r>
                      <m:rPr>
                        <m:sty m:val="p"/>
                      </m:rPr>
                      <a:rPr lang="sv-SE" sz="1600" b="0" i="0" smtClean="0">
                        <a:latin typeface="Cambria Math" panose="02040503050406030204" pitchFamily="18" charset="0"/>
                      </a:rPr>
                      <m:t>Korrigerad</m:t>
                    </m:r>
                    <m:r>
                      <a:rPr lang="sv-SE" sz="1600" b="0" i="0" smtClean="0">
                        <a:latin typeface="Cambria Math" panose="02040503050406030204" pitchFamily="18" charset="0"/>
                      </a:rPr>
                      <m:t> </m:t>
                    </m:r>
                    <m:r>
                      <m:rPr>
                        <m:sty m:val="p"/>
                      </m:rPr>
                      <a:rPr lang="sv-SE" sz="1600" b="0" i="0" smtClean="0">
                        <a:latin typeface="Cambria Math" panose="02040503050406030204" pitchFamily="18" charset="0"/>
                      </a:rPr>
                      <m:t>klimap</m:t>
                    </m:r>
                    <m:r>
                      <a:rPr lang="sv-SE" sz="1600" b="0" i="0" smtClean="0">
                        <a:latin typeface="Cambria Math" panose="02040503050406030204" pitchFamily="18" charset="0"/>
                      </a:rPr>
                      <m:t>å</m:t>
                    </m:r>
                    <m:r>
                      <m:rPr>
                        <m:sty m:val="p"/>
                      </m:rPr>
                      <a:rPr lang="sv-SE" sz="1600" b="0" i="0" smtClean="0">
                        <a:latin typeface="Cambria Math" panose="02040503050406030204" pitchFamily="18" charset="0"/>
                      </a:rPr>
                      <m:t>verkan</m:t>
                    </m:r>
                    <m:r>
                      <a:rPr lang="sv-SE" sz="1600" b="0" i="0" smtClean="0">
                        <a:latin typeface="Cambria Math" panose="02040503050406030204" pitchFamily="18" charset="0"/>
                      </a:rPr>
                      <m:t>=</m:t>
                    </m:r>
                    <m:f>
                      <m:fPr>
                        <m:ctrlPr>
                          <a:rPr lang="sv-SE" sz="1600" i="1" smtClean="0">
                            <a:latin typeface="Cambria Math" panose="02040503050406030204" pitchFamily="18" charset="0"/>
                          </a:rPr>
                        </m:ctrlPr>
                      </m:fPr>
                      <m:num>
                        <m:r>
                          <a:rPr lang="sv-SE" sz="1600" b="0" i="1" smtClean="0">
                            <a:latin typeface="Cambria Math" panose="02040503050406030204" pitchFamily="18" charset="0"/>
                          </a:rPr>
                          <m:t>1</m:t>
                        </m:r>
                      </m:num>
                      <m:den>
                        <m:r>
                          <a:rPr lang="sv-SE" sz="1600" b="0" i="1" smtClean="0">
                            <a:latin typeface="Cambria Math" panose="02040503050406030204" pitchFamily="18" charset="0"/>
                          </a:rPr>
                          <m:t>0,85</m:t>
                        </m:r>
                      </m:den>
                    </m:f>
                    <m:r>
                      <a:rPr lang="sv-SE" sz="1600" b="0" i="1" smtClean="0">
                        <a:latin typeface="Cambria Math" panose="02040503050406030204" pitchFamily="18" charset="0"/>
                      </a:rPr>
                      <m:t> ∗</m:t>
                    </m:r>
                    <m:r>
                      <a:rPr lang="sv-SE" sz="1600" b="0" i="1" smtClean="0">
                        <a:latin typeface="Cambria Math" panose="02040503050406030204" pitchFamily="18" charset="0"/>
                      </a:rPr>
                      <m:t>𝑏𝑒𝑟</m:t>
                    </m:r>
                    <m:r>
                      <a:rPr lang="sv-SE" sz="1600" b="0" i="1" smtClean="0">
                        <a:latin typeface="Cambria Math" panose="02040503050406030204" pitchFamily="18" charset="0"/>
                      </a:rPr>
                      <m:t>ä</m:t>
                    </m:r>
                    <m:r>
                      <a:rPr lang="sv-SE" sz="1600" b="0" i="1" smtClean="0">
                        <a:latin typeface="Cambria Math" panose="02040503050406030204" pitchFamily="18" charset="0"/>
                      </a:rPr>
                      <m:t>𝑘𝑛𝑎𝑑</m:t>
                    </m:r>
                    <m:r>
                      <a:rPr lang="sv-SE" sz="1600" b="0" i="1" smtClean="0">
                        <a:latin typeface="Cambria Math" panose="02040503050406030204" pitchFamily="18" charset="0"/>
                      </a:rPr>
                      <m:t> </m:t>
                    </m:r>
                    <m:r>
                      <a:rPr lang="sv-SE" sz="1600" b="0" i="1" smtClean="0">
                        <a:latin typeface="Cambria Math" panose="02040503050406030204" pitchFamily="18" charset="0"/>
                      </a:rPr>
                      <m:t>𝑘𝑙𝑖𝑚𝑎𝑡𝑝</m:t>
                    </m:r>
                    <m:r>
                      <a:rPr lang="sv-SE" sz="1600" b="0" i="1" smtClean="0">
                        <a:latin typeface="Cambria Math" panose="02040503050406030204" pitchFamily="18" charset="0"/>
                      </a:rPr>
                      <m:t>å</m:t>
                    </m:r>
                    <m:r>
                      <a:rPr lang="sv-SE" sz="1600" b="0" i="1" smtClean="0">
                        <a:latin typeface="Cambria Math" panose="02040503050406030204" pitchFamily="18" charset="0"/>
                      </a:rPr>
                      <m:t>𝑣𝑒𝑟𝑘𝑛𝑎</m:t>
                    </m:r>
                  </m:oMath>
                </a14:m>
                <a:endParaRPr lang="sv-SE" sz="1600" dirty="0"/>
              </a:p>
            </p:txBody>
          </p:sp>
        </mc:Choice>
        <mc:Fallback xmlns="">
          <p:sp>
            <p:nvSpPr>
              <p:cNvPr id="5" name="textruta 4">
                <a:extLst>
                  <a:ext uri="{FF2B5EF4-FFF2-40B4-BE49-F238E27FC236}">
                    <a16:creationId xmlns:a16="http://schemas.microsoft.com/office/drawing/2014/main" id="{18A254A9-5796-C100-4B97-FB9B336D1B54}"/>
                  </a:ext>
                </a:extLst>
              </p:cNvPr>
              <p:cNvSpPr txBox="1">
                <a:spLocks noRot="1" noChangeAspect="1" noMove="1" noResize="1" noEditPoints="1" noAdjustHandles="1" noChangeArrowheads="1" noChangeShapeType="1" noTextEdit="1"/>
              </p:cNvSpPr>
              <p:nvPr/>
            </p:nvSpPr>
            <p:spPr>
              <a:xfrm>
                <a:off x="5249359" y="1068205"/>
                <a:ext cx="6190801" cy="1768176"/>
              </a:xfrm>
              <a:prstGeom prst="rect">
                <a:avLst/>
              </a:prstGeom>
              <a:blipFill>
                <a:blip r:embed="rId4"/>
                <a:stretch>
                  <a:fillRect l="-294" t="-683" r="-883"/>
                </a:stretch>
              </a:blipFill>
              <a:ln w="19050"/>
            </p:spPr>
            <p:txBody>
              <a:bodyPr/>
              <a:lstStyle/>
              <a:p>
                <a:r>
                  <a:rPr lang="en-US">
                    <a:noFill/>
                  </a:rPr>
                  <a:t> </a:t>
                </a:r>
              </a:p>
            </p:txBody>
          </p:sp>
        </mc:Fallback>
      </mc:AlternateContent>
      <p:sp>
        <p:nvSpPr>
          <p:cNvPr id="7" name="textruta 6">
            <a:extLst>
              <a:ext uri="{FF2B5EF4-FFF2-40B4-BE49-F238E27FC236}">
                <a16:creationId xmlns:a16="http://schemas.microsoft.com/office/drawing/2014/main" id="{B87B3BC2-CEAE-BF50-A3DE-37E6562B9FC6}"/>
              </a:ext>
            </a:extLst>
          </p:cNvPr>
          <p:cNvSpPr txBox="1"/>
          <p:nvPr/>
        </p:nvSpPr>
        <p:spPr>
          <a:xfrm>
            <a:off x="9887300" y="4946759"/>
            <a:ext cx="2070891" cy="830997"/>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r>
              <a:rPr lang="sv-SE" sz="1600"/>
              <a:t>Viktigt att skriva </a:t>
            </a:r>
            <a:r>
              <a:rPr lang="sv-SE" sz="1600">
                <a:solidFill>
                  <a:srgbClr val="C00000"/>
                </a:solidFill>
              </a:rPr>
              <a:t>X%</a:t>
            </a:r>
            <a:r>
              <a:rPr lang="sv-SE" sz="1600">
                <a:solidFill>
                  <a:srgbClr val="C00000"/>
                </a:solidFill>
                <a:sym typeface="Wingdings" panose="05000000000000000000" pitchFamily="2" charset="2"/>
              </a:rPr>
              <a:t> 100%</a:t>
            </a:r>
            <a:r>
              <a:rPr lang="sv-SE" sz="1600">
                <a:solidFill>
                  <a:schemeClr val="tx1"/>
                </a:solidFill>
                <a:sym typeface="Wingdings" panose="05000000000000000000" pitchFamily="2" charset="2"/>
              </a:rPr>
              <a:t> som indikerar att det är uppräknat</a:t>
            </a:r>
            <a:endParaRPr lang="sv-SE" sz="1600"/>
          </a:p>
        </p:txBody>
      </p:sp>
      <p:graphicFrame>
        <p:nvGraphicFramePr>
          <p:cNvPr id="2" name="Tabell 1">
            <a:extLst>
              <a:ext uri="{FF2B5EF4-FFF2-40B4-BE49-F238E27FC236}">
                <a16:creationId xmlns:a16="http://schemas.microsoft.com/office/drawing/2014/main" id="{CD0FEDCB-B0EC-8BCB-AF18-15EC31E62043}"/>
              </a:ext>
            </a:extLst>
          </p:cNvPr>
          <p:cNvGraphicFramePr>
            <a:graphicFrameLocks noGrp="1"/>
          </p:cNvGraphicFramePr>
          <p:nvPr>
            <p:extLst>
              <p:ext uri="{D42A27DB-BD31-4B8C-83A1-F6EECF244321}">
                <p14:modId xmlns:p14="http://schemas.microsoft.com/office/powerpoint/2010/main" val="1919495593"/>
              </p:ext>
            </p:extLst>
          </p:nvPr>
        </p:nvGraphicFramePr>
        <p:xfrm>
          <a:off x="0" y="6110119"/>
          <a:ext cx="12192000" cy="7452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97% </a:t>
                      </a:r>
                      <a:r>
                        <a:rPr lang="sv-SE" sz="900">
                          <a:solidFill>
                            <a:schemeClr val="tx1"/>
                          </a:solidFill>
                          <a:sym typeface="Wingdings" panose="05000000000000000000" pitchFamily="2" charset="2"/>
                        </a:rPr>
                        <a:t> 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41273580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483D5-7375-6D77-2A75-61EC30BCDBBC}"/>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AFBE6C46-87F1-2FAD-241E-E44902A4F5A4}"/>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63CEF08C-58C7-A213-9B08-62D165F96DEB}"/>
              </a:ext>
            </a:extLst>
          </p:cNvPr>
          <p:cNvSpPr>
            <a:spLocks noGrp="1"/>
          </p:cNvSpPr>
          <p:nvPr>
            <p:ph type="ctrTitle"/>
          </p:nvPr>
        </p:nvSpPr>
        <p:spPr>
          <a:xfrm>
            <a:off x="0" y="2282978"/>
            <a:ext cx="12192000" cy="2088232"/>
          </a:xfrm>
        </p:spPr>
        <p:txBody>
          <a:bodyPr>
            <a:normAutofit/>
          </a:bodyPr>
          <a:lstStyle/>
          <a:p>
            <a:pPr algn="ctr"/>
            <a:r>
              <a:rPr lang="sv-SE" sz="3000"/>
              <a:t>Schabloner</a:t>
            </a:r>
            <a:endParaRPr lang="en-SE" sz="3000">
              <a:solidFill>
                <a:schemeClr val="bg1"/>
              </a:solidFill>
            </a:endParaRPr>
          </a:p>
        </p:txBody>
      </p:sp>
    </p:spTree>
    <p:extLst>
      <p:ext uri="{BB962C8B-B14F-4D97-AF65-F5344CB8AC3E}">
        <p14:creationId xmlns:p14="http://schemas.microsoft.com/office/powerpoint/2010/main" val="27979461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ADE30-A51B-A616-B4E1-9FC88638B86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3D7B2A3-16D5-06F7-94FE-3CB9FACBD91A}"/>
              </a:ext>
            </a:extLst>
          </p:cNvPr>
          <p:cNvSpPr>
            <a:spLocks noGrp="1"/>
          </p:cNvSpPr>
          <p:nvPr>
            <p:ph type="ctrTitle"/>
          </p:nvPr>
        </p:nvSpPr>
        <p:spPr>
          <a:xfrm>
            <a:off x="624518" y="11088"/>
            <a:ext cx="9359919" cy="699466"/>
          </a:xfrm>
        </p:spPr>
        <p:txBody>
          <a:bodyPr>
            <a:normAutofit/>
          </a:bodyPr>
          <a:lstStyle/>
          <a:p>
            <a:r>
              <a:rPr lang="sv-SE"/>
              <a:t>Schabloner:</a:t>
            </a:r>
            <a:endParaRPr lang="sv-SE">
              <a:solidFill>
                <a:srgbClr val="00B050"/>
              </a:solidFill>
            </a:endParaRPr>
          </a:p>
        </p:txBody>
      </p:sp>
      <p:sp>
        <p:nvSpPr>
          <p:cNvPr id="3" name="Underrubrik 2">
            <a:extLst>
              <a:ext uri="{FF2B5EF4-FFF2-40B4-BE49-F238E27FC236}">
                <a16:creationId xmlns:a16="http://schemas.microsoft.com/office/drawing/2014/main" id="{D4E4C017-09C3-9C49-1243-66BC8D6B79DF}"/>
              </a:ext>
            </a:extLst>
          </p:cNvPr>
          <p:cNvSpPr>
            <a:spLocks noGrp="1"/>
          </p:cNvSpPr>
          <p:nvPr>
            <p:ph type="subTitle" idx="1"/>
          </p:nvPr>
        </p:nvSpPr>
        <p:spPr>
          <a:xfrm>
            <a:off x="631364" y="710554"/>
            <a:ext cx="11303460" cy="5249761"/>
          </a:xfrm>
        </p:spPr>
        <p:txBody>
          <a:bodyPr>
            <a:normAutofit/>
          </a:bodyPr>
          <a:lstStyle/>
          <a:p>
            <a:r>
              <a:rPr lang="sv-SE" sz="1200" b="1">
                <a:solidFill>
                  <a:srgbClr val="00B0F0"/>
                </a:solidFill>
                <a:latin typeface="+mn-lt"/>
              </a:rPr>
              <a:t>Boverket:</a:t>
            </a:r>
            <a:endParaRPr lang="sv-SE" sz="1200" b="1">
              <a:latin typeface="+mn-lt"/>
            </a:endParaRPr>
          </a:p>
          <a:p>
            <a:pPr marL="285750" indent="-285750">
              <a:buFont typeface="Arial" panose="020B0604020202020204" pitchFamily="34" charset="0"/>
              <a:buChar char="•"/>
            </a:pPr>
            <a:r>
              <a:rPr lang="sv-SE" sz="1200" b="1">
                <a:latin typeface="+mn-lt"/>
              </a:rPr>
              <a:t>A1-A3:</a:t>
            </a:r>
            <a:r>
              <a:rPr lang="sv-SE" sz="1200">
                <a:latin typeface="+mn-lt"/>
              </a:rPr>
              <a:t> Får ej använda schabloner för byggdelar, behöver ej räkna för byggdel 7 och 8. </a:t>
            </a:r>
          </a:p>
          <a:p>
            <a:pPr marL="285750" indent="-285750">
              <a:buFont typeface="Arial" panose="020B0604020202020204" pitchFamily="34" charset="0"/>
              <a:buChar char="•"/>
            </a:pPr>
            <a:r>
              <a:rPr lang="sv-SE" sz="1200" b="1">
                <a:latin typeface="+mn-lt"/>
              </a:rPr>
              <a:t>A4:</a:t>
            </a:r>
            <a:r>
              <a:rPr lang="sv-SE" sz="1200">
                <a:latin typeface="+mn-lt"/>
              </a:rPr>
              <a:t> Se avsnitt ”Verifikat på transporter” om byggtransporter</a:t>
            </a:r>
          </a:p>
          <a:p>
            <a:pPr marL="285750" indent="-285750">
              <a:buFont typeface="Arial" panose="020B0604020202020204" pitchFamily="34" charset="0"/>
              <a:buChar char="•"/>
            </a:pPr>
            <a:r>
              <a:rPr lang="sv-SE" sz="1200" b="1">
                <a:latin typeface="+mn-lt"/>
              </a:rPr>
              <a:t>A5.2-A5.4: </a:t>
            </a:r>
            <a:r>
              <a:rPr lang="sv-SE" sz="1200">
                <a:latin typeface="+mn-lt"/>
              </a:rPr>
              <a:t>Oklart om schabloner får användas. Ange </a:t>
            </a:r>
            <a:r>
              <a:rPr lang="sv-SE" sz="1200" u="sng">
                <a:solidFill>
                  <a:srgbClr val="0070C0"/>
                </a:solidFill>
                <a:latin typeface="+mn-lt"/>
              </a:rPr>
              <a:t>X kg </a:t>
            </a:r>
            <a:r>
              <a:rPr lang="sv-SE" sz="1200">
                <a:latin typeface="+mn-lt"/>
              </a:rPr>
              <a:t>CO2e/BTA om schablon nyttjas</a:t>
            </a:r>
          </a:p>
          <a:p>
            <a:pPr marL="285750" indent="-285750">
              <a:buFont typeface="Arial" panose="020B0604020202020204" pitchFamily="34" charset="0"/>
              <a:buChar char="•"/>
            </a:pPr>
            <a:r>
              <a:rPr lang="sv-SE" sz="1200">
                <a:latin typeface="+mn-lt"/>
              </a:rPr>
              <a:t>Schabloner frö byggdelar exempelvis 1 m2 fasad = X kg Co2e får ej användas</a:t>
            </a:r>
          </a:p>
          <a:p>
            <a:endParaRPr lang="sv-SE" sz="1200" b="1">
              <a:latin typeface="+mn-lt"/>
            </a:endParaRPr>
          </a:p>
          <a:p>
            <a:endParaRPr lang="sv-SE" sz="1200" b="1">
              <a:solidFill>
                <a:srgbClr val="00B050"/>
              </a:solidFill>
              <a:latin typeface="+mn-lt"/>
            </a:endParaRPr>
          </a:p>
          <a:p>
            <a:r>
              <a:rPr lang="sv-SE" sz="1200" b="1">
                <a:solidFill>
                  <a:srgbClr val="00B050"/>
                </a:solidFill>
                <a:latin typeface="+mn-lt"/>
              </a:rPr>
              <a:t>Lokala klimatinitiativ:</a:t>
            </a:r>
          </a:p>
          <a:p>
            <a:pPr marL="285750" indent="-285750">
              <a:buFont typeface="Arial" panose="020B0604020202020204" pitchFamily="34" charset="0"/>
              <a:buChar char="•"/>
            </a:pPr>
            <a:r>
              <a:rPr lang="sv-SE" sz="1200" b="1">
                <a:latin typeface="+mn-lt"/>
              </a:rPr>
              <a:t>Byggnad: A1-A3:</a:t>
            </a:r>
            <a:r>
              <a:rPr lang="sv-SE" sz="1200">
                <a:latin typeface="+mn-lt"/>
              </a:rPr>
              <a:t> Schablon kan användas för byggdel 7 och 8: (vanligen 71, 74-75, 78-79, 81-83, 86-89)</a:t>
            </a:r>
          </a:p>
          <a:p>
            <a:pPr marL="285750" indent="-285750">
              <a:buFont typeface="Arial" panose="020B0604020202020204" pitchFamily="34" charset="0"/>
              <a:buChar char="•"/>
            </a:pPr>
            <a:r>
              <a:rPr lang="sv-SE" sz="1200" b="1">
                <a:latin typeface="+mn-lt"/>
              </a:rPr>
              <a:t>Anläggning: </a:t>
            </a:r>
            <a:r>
              <a:rPr lang="sv-SE" sz="1200">
                <a:latin typeface="+mn-lt"/>
              </a:rPr>
              <a:t>Se kommande </a:t>
            </a:r>
            <a:r>
              <a:rPr lang="sv-SE" sz="1200" err="1">
                <a:latin typeface="+mn-lt"/>
              </a:rPr>
              <a:t>slide</a:t>
            </a:r>
            <a:endParaRPr lang="sv-SE" sz="1200">
              <a:latin typeface="+mn-lt"/>
            </a:endParaRPr>
          </a:p>
          <a:p>
            <a:pPr marL="285750" indent="-285750">
              <a:buFont typeface="Arial" panose="020B0604020202020204" pitchFamily="34" charset="0"/>
              <a:buChar char="•"/>
            </a:pPr>
            <a:r>
              <a:rPr lang="sv-SE" sz="1200" b="1">
                <a:latin typeface="+mn-lt"/>
              </a:rPr>
              <a:t>A4:</a:t>
            </a:r>
            <a:r>
              <a:rPr lang="sv-SE" sz="1200">
                <a:latin typeface="+mn-lt"/>
              </a:rPr>
              <a:t> Se separat info</a:t>
            </a:r>
          </a:p>
          <a:p>
            <a:pPr marL="285750" indent="-285750">
              <a:buFont typeface="Arial" panose="020B0604020202020204" pitchFamily="34" charset="0"/>
              <a:buChar char="•"/>
            </a:pPr>
            <a:r>
              <a:rPr lang="sv-SE" sz="1200" b="1">
                <a:latin typeface="+mn-lt"/>
              </a:rPr>
              <a:t>A5.2-A5.4:</a:t>
            </a:r>
            <a:r>
              <a:rPr lang="sv-SE" sz="1200">
                <a:latin typeface="+mn-lt"/>
              </a:rPr>
              <a:t> Tillåtet i tidiga skeden (program-/systemhandling), motivera vid användning i senare skeden.</a:t>
            </a:r>
          </a:p>
          <a:p>
            <a:pPr marL="285750" indent="-285750">
              <a:buFont typeface="Arial" panose="020B0604020202020204" pitchFamily="34" charset="0"/>
              <a:buChar char="•"/>
            </a:pPr>
            <a:r>
              <a:rPr lang="sv-SE" sz="1200">
                <a:latin typeface="+mn-lt"/>
              </a:rPr>
              <a:t>Rekommendation. Försök att ej använda schablon vid målgränsvärde, klimatbalansering eller klimatredovisning, med undantag för tidiga skeden (program- / systemhandling)</a:t>
            </a:r>
          </a:p>
          <a:p>
            <a:pPr marL="285750" indent="-285750">
              <a:buFont typeface="Arial" panose="020B0604020202020204" pitchFamily="34" charset="0"/>
              <a:buChar char="•"/>
            </a:pPr>
            <a:r>
              <a:rPr lang="sv-SE" sz="1200">
                <a:latin typeface="+mn-lt"/>
              </a:rPr>
              <a:t>I redovisning: ange byggdel och vald schablonsiffra, källa (senast version av IVL rekommenderas) och ev motivering (ex särredovisning av utrymmen med olika funktioner som i logistikbyggnad; ROT-projekt med begränsat installation)</a:t>
            </a:r>
          </a:p>
          <a:p>
            <a:pPr marL="285750" indent="-285750">
              <a:buFont typeface="Arial" panose="020B0604020202020204" pitchFamily="34" charset="0"/>
              <a:buChar char="•"/>
            </a:pPr>
            <a:endParaRPr lang="sv-SE" sz="1200">
              <a:solidFill>
                <a:schemeClr val="tx1"/>
              </a:solidFill>
              <a:latin typeface="+mn-lt"/>
            </a:endParaRPr>
          </a:p>
          <a:p>
            <a:pPr lvl="0" defTabSz="914400" eaLnBrk="0" fontAlgn="base" hangingPunct="0">
              <a:spcBef>
                <a:spcPct val="0"/>
              </a:spcBef>
              <a:spcAft>
                <a:spcPct val="0"/>
              </a:spcAft>
            </a:pPr>
            <a:r>
              <a:rPr lang="sv-SE" altLang="sv-SE" sz="1200" b="1">
                <a:solidFill>
                  <a:schemeClr val="tx1"/>
                </a:solidFill>
                <a:latin typeface="+mn-lt"/>
              </a:rPr>
              <a:t>Varför: </a:t>
            </a:r>
          </a:p>
          <a:p>
            <a:pPr marL="285750" lvl="0" indent="-285750" defTabSz="914400" eaLnBrk="0" fontAlgn="base" hangingPunct="0">
              <a:spcBef>
                <a:spcPct val="0"/>
              </a:spcBef>
              <a:spcAft>
                <a:spcPct val="0"/>
              </a:spcAft>
              <a:buFont typeface="Arial" panose="020B0604020202020204" pitchFamily="34" charset="0"/>
              <a:buChar char="•"/>
            </a:pPr>
            <a:r>
              <a:rPr lang="sv-SE" sz="1200">
                <a:latin typeface="+mn-lt"/>
              </a:rPr>
              <a:t>Användning av förenklad eller gammal schablon </a:t>
            </a:r>
            <a:r>
              <a:rPr lang="sv-SE" sz="1200">
                <a:latin typeface="+mn-lt"/>
                <a:sym typeface="Wingdings" panose="05000000000000000000" pitchFamily="2" charset="2"/>
              </a:rPr>
              <a:t> </a:t>
            </a:r>
            <a:r>
              <a:rPr lang="sv-SE" sz="1200">
                <a:latin typeface="+mn-lt"/>
              </a:rPr>
              <a:t>Risk för underskattning med </a:t>
            </a:r>
            <a:r>
              <a:rPr lang="sv-SE" sz="1200" b="1">
                <a:latin typeface="+mn-lt"/>
              </a:rPr>
              <a:t>5–20 % per byggdel</a:t>
            </a:r>
            <a:endParaRPr lang="sv-SE" sz="1200">
              <a:latin typeface="+mn-lt"/>
            </a:endParaRPr>
          </a:p>
          <a:p>
            <a:pPr marL="285750" lvl="0" indent="-285750" defTabSz="914400" eaLnBrk="0" fontAlgn="base" hangingPunct="0">
              <a:spcBef>
                <a:spcPct val="0"/>
              </a:spcBef>
              <a:spcAft>
                <a:spcPct val="0"/>
              </a:spcAft>
              <a:buFont typeface="Arial" panose="020B0604020202020204" pitchFamily="34" charset="0"/>
              <a:buChar char="•"/>
            </a:pPr>
            <a:r>
              <a:rPr lang="sv-SE" sz="1200">
                <a:latin typeface="+mn-lt"/>
              </a:rPr>
              <a:t>Felaktig användning i styrande skeden (projektering, uppföljning) </a:t>
            </a:r>
            <a:r>
              <a:rPr lang="sv-SE" sz="1200">
                <a:latin typeface="+mn-lt"/>
                <a:sym typeface="Wingdings" panose="05000000000000000000" pitchFamily="2" charset="2"/>
              </a:rPr>
              <a:t> </a:t>
            </a:r>
            <a:r>
              <a:rPr lang="sv-SE" sz="1200">
                <a:latin typeface="+mn-lt"/>
              </a:rPr>
              <a:t>Risk att klimatvärde blir </a:t>
            </a:r>
            <a:r>
              <a:rPr lang="sv-SE" sz="1200" b="1">
                <a:latin typeface="+mn-lt"/>
              </a:rPr>
              <a:t>ogiltigt</a:t>
            </a:r>
            <a:r>
              <a:rPr lang="sv-SE" sz="1200">
                <a:latin typeface="+mn-lt"/>
              </a:rPr>
              <a:t> – underskattning med </a:t>
            </a:r>
            <a:r>
              <a:rPr lang="sv-SE" sz="1200" b="1">
                <a:latin typeface="+mn-lt"/>
              </a:rPr>
              <a:t>10–30 %</a:t>
            </a:r>
            <a:endParaRPr lang="sv-SE" altLang="sv-SE" sz="1200">
              <a:solidFill>
                <a:schemeClr val="tx1"/>
              </a:solidFill>
              <a:latin typeface="+mn-lt"/>
            </a:endParaRPr>
          </a:p>
          <a:p>
            <a:pPr marL="285750" lvl="0" indent="-285750" defTabSz="914400" eaLnBrk="0" fontAlgn="base" hangingPunct="0">
              <a:spcBef>
                <a:spcPct val="0"/>
              </a:spcBef>
              <a:spcAft>
                <a:spcPct val="0"/>
              </a:spcAft>
              <a:buFont typeface="Arial" panose="020B0604020202020204" pitchFamily="34" charset="0"/>
              <a:buChar char="•"/>
            </a:pPr>
            <a:r>
              <a:rPr lang="sv-SE" sz="1200">
                <a:latin typeface="+mn-lt"/>
              </a:rPr>
              <a:t>Saknad specifikation per byggdel eller schablonkälla </a:t>
            </a:r>
            <a:r>
              <a:rPr lang="sv-SE" sz="1200">
                <a:latin typeface="+mn-lt"/>
                <a:sym typeface="Wingdings" panose="05000000000000000000" pitchFamily="2" charset="2"/>
              </a:rPr>
              <a:t> </a:t>
            </a:r>
            <a:r>
              <a:rPr lang="sv-SE" sz="1200">
                <a:latin typeface="+mn-lt"/>
              </a:rPr>
              <a:t>Risk för </a:t>
            </a:r>
            <a:r>
              <a:rPr lang="sv-SE" sz="1200" b="1">
                <a:latin typeface="+mn-lt"/>
              </a:rPr>
              <a:t>dubbelräkning eller bortfall</a:t>
            </a:r>
            <a:r>
              <a:rPr lang="sv-SE" sz="1200">
                <a:latin typeface="+mn-lt"/>
              </a:rPr>
              <a:t> (5–15 %)</a:t>
            </a:r>
          </a:p>
          <a:p>
            <a:pPr marL="285750" lvl="0" indent="-285750" defTabSz="914400" eaLnBrk="0" fontAlgn="base" hangingPunct="0">
              <a:spcBef>
                <a:spcPct val="0"/>
              </a:spcBef>
              <a:spcAft>
                <a:spcPct val="0"/>
              </a:spcAft>
              <a:buFont typeface="Arial" panose="020B0604020202020204" pitchFamily="34" charset="0"/>
              <a:buChar char="•"/>
            </a:pPr>
            <a:r>
              <a:rPr lang="sv-SE" sz="1200">
                <a:latin typeface="+mn-lt"/>
              </a:rPr>
              <a:t>Fel källa eller version (ex. äldre IVL-data) </a:t>
            </a:r>
            <a:r>
              <a:rPr lang="sv-SE" sz="1200">
                <a:latin typeface="+mn-lt"/>
                <a:sym typeface="Wingdings" panose="05000000000000000000" pitchFamily="2" charset="2"/>
              </a:rPr>
              <a:t> </a:t>
            </a:r>
            <a:r>
              <a:rPr lang="sv-SE" sz="1200">
                <a:latin typeface="+mn-lt"/>
              </a:rPr>
              <a:t>Låg spårbarhet, </a:t>
            </a:r>
            <a:r>
              <a:rPr lang="sv-SE" sz="1200" b="1">
                <a:latin typeface="+mn-lt"/>
              </a:rPr>
              <a:t>snedvridna jämförelser</a:t>
            </a:r>
            <a:r>
              <a:rPr lang="sv-SE" sz="1200">
                <a:latin typeface="+mn-lt"/>
              </a:rPr>
              <a:t> mellan projekt</a:t>
            </a:r>
          </a:p>
          <a:p>
            <a:pPr lvl="0" defTabSz="914400" eaLnBrk="0" fontAlgn="base" hangingPunct="0">
              <a:spcBef>
                <a:spcPct val="0"/>
              </a:spcBef>
              <a:spcAft>
                <a:spcPct val="0"/>
              </a:spcAft>
            </a:pPr>
            <a:endParaRPr lang="sv-SE" altLang="sv-SE" sz="1200">
              <a:solidFill>
                <a:schemeClr val="tx1"/>
              </a:solidFill>
              <a:latin typeface="+mn-lt"/>
            </a:endParaRPr>
          </a:p>
          <a:p>
            <a:endParaRPr lang="sv-SE" sz="1200">
              <a:latin typeface="+mn-lt"/>
              <a:ea typeface="Aptos" panose="020B0004020202020204" pitchFamily="34" charset="0"/>
              <a:cs typeface="Arial" panose="020B0604020202020204" pitchFamily="34" charset="0"/>
            </a:endParaRPr>
          </a:p>
          <a:p>
            <a:endParaRPr lang="sv-SE" sz="1200">
              <a:latin typeface="+mn-lt"/>
              <a:cs typeface="Arial" panose="020B0604020202020204" pitchFamily="34" charset="0"/>
            </a:endParaRPr>
          </a:p>
          <a:p>
            <a:endParaRPr lang="sv-SE" sz="1200">
              <a:latin typeface="+mn-lt"/>
            </a:endParaRPr>
          </a:p>
          <a:p>
            <a:endParaRPr lang="sv-SE" sz="1200" b="1">
              <a:latin typeface="+mn-lt"/>
            </a:endParaRPr>
          </a:p>
          <a:p>
            <a:endParaRPr lang="sv-SE" sz="1200" b="1">
              <a:latin typeface="+mn-lt"/>
            </a:endParaRPr>
          </a:p>
        </p:txBody>
      </p:sp>
      <p:sp>
        <p:nvSpPr>
          <p:cNvPr id="9" name="Rektangel 8">
            <a:extLst>
              <a:ext uri="{FF2B5EF4-FFF2-40B4-BE49-F238E27FC236}">
                <a16:creationId xmlns:a16="http://schemas.microsoft.com/office/drawing/2014/main" id="{611784C8-D563-3E9A-BCB2-4D1C35760944}"/>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A0E0AC45-51D0-5A5C-445C-BDFAA383B832}"/>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ruta 10">
            <a:extLst>
              <a:ext uri="{FF2B5EF4-FFF2-40B4-BE49-F238E27FC236}">
                <a16:creationId xmlns:a16="http://schemas.microsoft.com/office/drawing/2014/main" id="{D597E147-966C-5456-471D-8A5DDBE2B4E2}"/>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C4D5FC1A-1203-9263-4EFD-659F40554FD6}"/>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E2BFE272-89BA-DF2A-2619-6AFD9C650521}"/>
              </a:ext>
            </a:extLst>
          </p:cNvPr>
          <p:cNvSpPr/>
          <p:nvPr/>
        </p:nvSpPr>
        <p:spPr>
          <a:xfrm>
            <a:off x="469438" y="710554"/>
            <a:ext cx="11465386" cy="1226811"/>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ktangel: rundade hörn 13">
            <a:extLst>
              <a:ext uri="{FF2B5EF4-FFF2-40B4-BE49-F238E27FC236}">
                <a16:creationId xmlns:a16="http://schemas.microsoft.com/office/drawing/2014/main" id="{47EB8699-161C-8775-313D-AFC888E4DF22}"/>
              </a:ext>
            </a:extLst>
          </p:cNvPr>
          <p:cNvSpPr/>
          <p:nvPr/>
        </p:nvSpPr>
        <p:spPr>
          <a:xfrm>
            <a:off x="469749" y="2193011"/>
            <a:ext cx="11465386" cy="1891685"/>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Tabell 4">
            <a:extLst>
              <a:ext uri="{FF2B5EF4-FFF2-40B4-BE49-F238E27FC236}">
                <a16:creationId xmlns:a16="http://schemas.microsoft.com/office/drawing/2014/main" id="{15377DCA-CD26-F1DF-A72F-5D225CF3DCD4}"/>
              </a:ext>
            </a:extLst>
          </p:cNvPr>
          <p:cNvGraphicFramePr>
            <a:graphicFrameLocks noGrp="1"/>
          </p:cNvGraphicFramePr>
          <p:nvPr>
            <p:extLst>
              <p:ext uri="{D42A27DB-BD31-4B8C-83A1-F6EECF244321}">
                <p14:modId xmlns:p14="http://schemas.microsoft.com/office/powerpoint/2010/main" val="1158960102"/>
              </p:ext>
            </p:extLst>
          </p:nvPr>
        </p:nvGraphicFramePr>
        <p:xfrm>
          <a:off x="1077681" y="5311507"/>
          <a:ext cx="10248899" cy="635262"/>
        </p:xfrm>
        <a:graphic>
          <a:graphicData uri="http://schemas.openxmlformats.org/drawingml/2006/table">
            <a:tbl>
              <a:tblPr/>
              <a:tblGrid>
                <a:gridCol w="1915308">
                  <a:extLst>
                    <a:ext uri="{9D8B030D-6E8A-4147-A177-3AD203B41FA5}">
                      <a16:colId xmlns:a16="http://schemas.microsoft.com/office/drawing/2014/main" val="1288296089"/>
                    </a:ext>
                  </a:extLst>
                </a:gridCol>
                <a:gridCol w="3700991">
                  <a:extLst>
                    <a:ext uri="{9D8B030D-6E8A-4147-A177-3AD203B41FA5}">
                      <a16:colId xmlns:a16="http://schemas.microsoft.com/office/drawing/2014/main" val="3276177251"/>
                    </a:ext>
                  </a:extLst>
                </a:gridCol>
                <a:gridCol w="4632600">
                  <a:extLst>
                    <a:ext uri="{9D8B030D-6E8A-4147-A177-3AD203B41FA5}">
                      <a16:colId xmlns:a16="http://schemas.microsoft.com/office/drawing/2014/main" val="2248908049"/>
                    </a:ext>
                  </a:extLst>
                </a:gridCol>
              </a:tblGrid>
              <a:tr h="0">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Indikator (ja / nej)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0">
                <a:tc>
                  <a:txBody>
                    <a:bodyPr/>
                    <a:lstStyle/>
                    <a:p>
                      <a:r>
                        <a:rPr lang="sv-SE" sz="1000" b="1"/>
                        <a:t>Schabloner</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B: Ange byggdel och källa</a:t>
                      </a:r>
                    </a:p>
                    <a:p>
                      <a:pPr marL="171450" indent="-171450">
                        <a:buFont typeface="Arial" panose="020B0604020202020204" pitchFamily="34" charset="0"/>
                        <a:buChar char="•"/>
                      </a:pPr>
                      <a:r>
                        <a:rPr lang="sv-SE" sz="1000"/>
                        <a:t>A: Specificera vilka och källa</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Om nej, motivera</a:t>
                      </a:r>
                    </a:p>
                    <a:p>
                      <a:pPr marL="171450" marR="0" lvl="0" indent="-1714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a:t>Om nej, motivera</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bl>
          </a:graphicData>
        </a:graphic>
      </p:graphicFrame>
      <p:graphicFrame>
        <p:nvGraphicFramePr>
          <p:cNvPr id="4" name="Tabell 3">
            <a:extLst>
              <a:ext uri="{FF2B5EF4-FFF2-40B4-BE49-F238E27FC236}">
                <a16:creationId xmlns:a16="http://schemas.microsoft.com/office/drawing/2014/main" id="{BA1A5D15-A9DE-AF89-7029-C9F2BBD70F5B}"/>
              </a:ext>
            </a:extLst>
          </p:cNvPr>
          <p:cNvGraphicFramePr>
            <a:graphicFrameLocks noGrp="1"/>
          </p:cNvGraphicFramePr>
          <p:nvPr>
            <p:extLst>
              <p:ext uri="{D42A27DB-BD31-4B8C-83A1-F6EECF244321}">
                <p14:modId xmlns:p14="http://schemas.microsoft.com/office/powerpoint/2010/main" val="1017510763"/>
              </p:ext>
            </p:extLst>
          </p:nvPr>
        </p:nvGraphicFramePr>
        <p:xfrm>
          <a:off x="0" y="6112800"/>
          <a:ext cx="12192000" cy="7452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199">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225199">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33845274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98ED8-AECE-A446-FF58-AEE6028F5E96}"/>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03EE7877-97BB-DE26-9E6C-106B71D122F0}"/>
              </a:ext>
            </a:extLst>
          </p:cNvPr>
          <p:cNvSpPr>
            <a:spLocks noGrp="1"/>
          </p:cNvSpPr>
          <p:nvPr>
            <p:ph type="ctrTitle"/>
          </p:nvPr>
        </p:nvSpPr>
        <p:spPr>
          <a:xfrm>
            <a:off x="527381" y="106407"/>
            <a:ext cx="9359919" cy="699466"/>
          </a:xfrm>
        </p:spPr>
        <p:txBody>
          <a:bodyPr/>
          <a:lstStyle/>
          <a:p>
            <a:r>
              <a:rPr lang="sv-SE">
                <a:solidFill>
                  <a:schemeClr val="bg2"/>
                </a:solidFill>
              </a:rPr>
              <a:t>Schabloner - klimatkälla</a:t>
            </a:r>
          </a:p>
        </p:txBody>
      </p:sp>
      <p:sp>
        <p:nvSpPr>
          <p:cNvPr id="44" name="Rektangel 43">
            <a:extLst>
              <a:ext uri="{FF2B5EF4-FFF2-40B4-BE49-F238E27FC236}">
                <a16:creationId xmlns:a16="http://schemas.microsoft.com/office/drawing/2014/main" id="{9EF546F0-6401-F295-34C3-3D8A0241BAF7}"/>
              </a:ext>
            </a:extLst>
          </p:cNvPr>
          <p:cNvSpPr/>
          <p:nvPr/>
        </p:nvSpPr>
        <p:spPr>
          <a:xfrm>
            <a:off x="636812" y="805873"/>
            <a:ext cx="8754838" cy="560312"/>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600">
                <a:solidFill>
                  <a:schemeClr val="tx1"/>
                </a:solidFill>
              </a:rPr>
              <a:t>Schabloner för byggdel 8, installationer kan hämtas från IVL beräkningsanvisning, </a:t>
            </a:r>
            <a:r>
              <a:rPr lang="sv-SE" sz="1600">
                <a:hlinkClick r:id="rId3"/>
              </a:rPr>
              <a:t>IVL Anvisningar.</a:t>
            </a:r>
            <a:endParaRPr lang="sv-SE" sz="1600"/>
          </a:p>
        </p:txBody>
      </p:sp>
      <p:pic>
        <p:nvPicPr>
          <p:cNvPr id="5" name="Bildobjekt 4">
            <a:extLst>
              <a:ext uri="{FF2B5EF4-FFF2-40B4-BE49-F238E27FC236}">
                <a16:creationId xmlns:a16="http://schemas.microsoft.com/office/drawing/2014/main" id="{936D3B42-05E8-844F-0946-978A160834FE}"/>
              </a:ext>
            </a:extLst>
          </p:cNvPr>
          <p:cNvPicPr>
            <a:picLocks noChangeAspect="1"/>
          </p:cNvPicPr>
          <p:nvPr/>
        </p:nvPicPr>
        <p:blipFill>
          <a:blip r:embed="rId4"/>
          <a:stretch>
            <a:fillRect/>
          </a:stretch>
        </p:blipFill>
        <p:spPr>
          <a:xfrm>
            <a:off x="527381" y="1994041"/>
            <a:ext cx="5113099" cy="1840097"/>
          </a:xfrm>
          <a:prstGeom prst="rect">
            <a:avLst/>
          </a:prstGeom>
        </p:spPr>
      </p:pic>
      <p:pic>
        <p:nvPicPr>
          <p:cNvPr id="6" name="Bildobjekt 5">
            <a:extLst>
              <a:ext uri="{FF2B5EF4-FFF2-40B4-BE49-F238E27FC236}">
                <a16:creationId xmlns:a16="http://schemas.microsoft.com/office/drawing/2014/main" id="{E6D209E4-444A-A730-CA5C-767A546D3EC6}"/>
              </a:ext>
            </a:extLst>
          </p:cNvPr>
          <p:cNvPicPr>
            <a:picLocks noChangeAspect="1"/>
          </p:cNvPicPr>
          <p:nvPr/>
        </p:nvPicPr>
        <p:blipFill>
          <a:blip r:embed="rId5"/>
          <a:stretch>
            <a:fillRect/>
          </a:stretch>
        </p:blipFill>
        <p:spPr>
          <a:xfrm>
            <a:off x="575426" y="4134605"/>
            <a:ext cx="5017008" cy="1917522"/>
          </a:xfrm>
          <a:prstGeom prst="rect">
            <a:avLst/>
          </a:prstGeom>
        </p:spPr>
      </p:pic>
      <p:pic>
        <p:nvPicPr>
          <p:cNvPr id="9" name="Bildobjekt 8">
            <a:extLst>
              <a:ext uri="{FF2B5EF4-FFF2-40B4-BE49-F238E27FC236}">
                <a16:creationId xmlns:a16="http://schemas.microsoft.com/office/drawing/2014/main" id="{3BBA0814-6790-B2BD-36F9-4C02AC5249AB}"/>
              </a:ext>
            </a:extLst>
          </p:cNvPr>
          <p:cNvPicPr>
            <a:picLocks noChangeAspect="1"/>
          </p:cNvPicPr>
          <p:nvPr/>
        </p:nvPicPr>
        <p:blipFill>
          <a:blip r:embed="rId6"/>
          <a:stretch>
            <a:fillRect/>
          </a:stretch>
        </p:blipFill>
        <p:spPr>
          <a:xfrm>
            <a:off x="6223017" y="1994041"/>
            <a:ext cx="4759308" cy="3550027"/>
          </a:xfrm>
          <a:prstGeom prst="rect">
            <a:avLst/>
          </a:prstGeom>
        </p:spPr>
      </p:pic>
    </p:spTree>
    <p:extLst>
      <p:ext uri="{BB962C8B-B14F-4D97-AF65-F5344CB8AC3E}">
        <p14:creationId xmlns:p14="http://schemas.microsoft.com/office/powerpoint/2010/main" val="9389359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BC0245-810A-0EBF-8375-8BF1A4E9F474}"/>
              </a:ext>
            </a:extLst>
          </p:cNvPr>
          <p:cNvSpPr>
            <a:spLocks noGrp="1"/>
          </p:cNvSpPr>
          <p:nvPr>
            <p:ph type="title"/>
          </p:nvPr>
        </p:nvSpPr>
        <p:spPr>
          <a:xfrm>
            <a:off x="526495" y="166670"/>
            <a:ext cx="10080171" cy="806449"/>
          </a:xfrm>
        </p:spPr>
        <p:txBody>
          <a:bodyPr>
            <a:normAutofit/>
          </a:bodyPr>
          <a:lstStyle/>
          <a:p>
            <a:r>
              <a:rPr lang="sv-SE" sz="2100">
                <a:solidFill>
                  <a:srgbClr val="002060"/>
                </a:solidFill>
                <a:latin typeface="Futura PT" panose="020B0502020204020303" pitchFamily="34" charset="0"/>
              </a:rPr>
              <a:t>Schabloner vid </a:t>
            </a:r>
            <a:r>
              <a:rPr lang="sv-SE" sz="2100" u="sng">
                <a:solidFill>
                  <a:srgbClr val="002060"/>
                </a:solidFill>
                <a:latin typeface="Futura PT" panose="020B0502020204020303" pitchFamily="34" charset="0"/>
              </a:rPr>
              <a:t>anläggning</a:t>
            </a:r>
            <a:r>
              <a:rPr lang="sv-SE" sz="2100">
                <a:solidFill>
                  <a:srgbClr val="002060"/>
                </a:solidFill>
                <a:latin typeface="Futura PT" panose="020B0502020204020303" pitchFamily="34" charset="0"/>
              </a:rPr>
              <a:t> (A) och byggnad (B): Livscykelskede A4</a:t>
            </a:r>
          </a:p>
        </p:txBody>
      </p:sp>
      <p:sp>
        <p:nvSpPr>
          <p:cNvPr id="3" name="Platshållare för text 2">
            <a:extLst>
              <a:ext uri="{FF2B5EF4-FFF2-40B4-BE49-F238E27FC236}">
                <a16:creationId xmlns:a16="http://schemas.microsoft.com/office/drawing/2014/main" id="{5B394273-9510-421D-2465-CAFAC945F9DB}"/>
              </a:ext>
            </a:extLst>
          </p:cNvPr>
          <p:cNvSpPr>
            <a:spLocks noGrp="1"/>
          </p:cNvSpPr>
          <p:nvPr>
            <p:ph type="body" sz="quarter" idx="11"/>
          </p:nvPr>
        </p:nvSpPr>
        <p:spPr>
          <a:xfrm>
            <a:off x="526495" y="1173480"/>
            <a:ext cx="10080624" cy="3206015"/>
          </a:xfrm>
        </p:spPr>
        <p:txBody>
          <a:bodyPr>
            <a:normAutofit lnSpcReduction="10000"/>
          </a:bodyPr>
          <a:lstStyle/>
          <a:p>
            <a:r>
              <a:rPr lang="sv-SE" sz="1400" b="1">
                <a:solidFill>
                  <a:schemeClr val="tx1"/>
                </a:solidFill>
              </a:rPr>
              <a:t>Schabloner, anläggning (A4):</a:t>
            </a:r>
            <a:r>
              <a:rPr lang="sv-SE" sz="1400">
                <a:solidFill>
                  <a:schemeClr val="tx1"/>
                </a:solidFill>
              </a:rPr>
              <a:t> Enligt LFM30 beräkningsanvisningar, får emissionsfaktorer användas för bränsleslag (livscykelskede A4), och i så fall skall data enligt Trafikverkets emissionsfaktorer från år 2020 (eller senast version därefter) användas.</a:t>
            </a:r>
          </a:p>
          <a:p>
            <a:pPr marL="342900" indent="-342900">
              <a:buFont typeface="Arial" panose="020B0604020202020204" pitchFamily="34" charset="0"/>
              <a:buChar char="•"/>
            </a:pPr>
            <a:r>
              <a:rPr lang="sv-SE" sz="1400">
                <a:solidFill>
                  <a:schemeClr val="tx1"/>
                </a:solidFill>
              </a:rPr>
              <a:t>Se Trafikverkets Klimatkalkyl, Modell-flik för byggdelar.</a:t>
            </a:r>
          </a:p>
          <a:p>
            <a:pPr marL="342900" indent="-342900">
              <a:buFont typeface="Arial" panose="020B0604020202020204" pitchFamily="34" charset="0"/>
              <a:buChar char="•"/>
            </a:pPr>
            <a:r>
              <a:rPr lang="sv-SE" sz="1400">
                <a:solidFill>
                  <a:schemeClr val="tx1"/>
                </a:solidFill>
              </a:rPr>
              <a:t>Avser från fabrik till byggarbetsplats</a:t>
            </a:r>
          </a:p>
          <a:p>
            <a:pPr marL="342900" indent="-342900">
              <a:buFont typeface="Arial" panose="020B0604020202020204" pitchFamily="34" charset="0"/>
              <a:buChar char="•"/>
            </a:pPr>
            <a:r>
              <a:rPr lang="sv-SE" sz="1400">
                <a:solidFill>
                  <a:schemeClr val="tx1"/>
                </a:solidFill>
              </a:rPr>
              <a:t>Transporter räknas med fullt släp + inkl. tom retur </a:t>
            </a:r>
          </a:p>
          <a:p>
            <a:pPr marL="342900" indent="-342900">
              <a:buFont typeface="Arial" panose="020B0604020202020204" pitchFamily="34" charset="0"/>
              <a:buChar char="•"/>
            </a:pPr>
            <a:r>
              <a:rPr lang="sv-SE" sz="1400">
                <a:solidFill>
                  <a:schemeClr val="tx1"/>
                </a:solidFill>
              </a:rPr>
              <a:t>Ange X kg CO2e/m2 (samt källa),  </a:t>
            </a:r>
          </a:p>
          <a:p>
            <a:pPr marL="342900" indent="-342900">
              <a:buFont typeface="Arial" panose="020B0604020202020204" pitchFamily="34" charset="0"/>
              <a:buChar char="•"/>
            </a:pPr>
            <a:r>
              <a:rPr lang="sv-SE" sz="1400" b="1">
                <a:solidFill>
                  <a:schemeClr val="tx1"/>
                </a:solidFill>
              </a:rPr>
              <a:t>Vid undantagsfall (motivera):</a:t>
            </a:r>
            <a:r>
              <a:rPr lang="sv-SE" sz="1400">
                <a:solidFill>
                  <a:schemeClr val="tx1"/>
                </a:solidFill>
              </a:rPr>
              <a:t> </a:t>
            </a:r>
          </a:p>
          <a:p>
            <a:pPr marL="1028700" lvl="1" indent="-342900"/>
            <a:r>
              <a:rPr lang="sv-SE" sz="1400">
                <a:solidFill>
                  <a:schemeClr val="tx1"/>
                </a:solidFill>
              </a:rPr>
              <a:t>Schabloner för mindre arbetsfordon, enligt Trafikverkets verktyg, kan vid undantagsfall användas.</a:t>
            </a:r>
          </a:p>
          <a:p>
            <a:endParaRPr lang="sv-SE" sz="1400">
              <a:solidFill>
                <a:schemeClr val="tx1"/>
              </a:solidFill>
            </a:endParaRPr>
          </a:p>
          <a:p>
            <a:r>
              <a:rPr lang="sv-SE" sz="1400" b="1">
                <a:solidFill>
                  <a:schemeClr val="tx1"/>
                </a:solidFill>
              </a:rPr>
              <a:t>Schabloner, byggnad (B):</a:t>
            </a:r>
            <a:r>
              <a:rPr lang="sv-SE" sz="1400">
                <a:solidFill>
                  <a:schemeClr val="tx1"/>
                </a:solidFill>
              </a:rPr>
              <a:t> Boverket har tre alternativ vid beräkning för transport, två av alternativen är baserat på projektspecifika transportuppgifter samt generisk klimatdata för energi och bränsle. Tredje alternativet är baserat på endast generisk klimatdata från Boverkets klimatdatabas. </a:t>
            </a:r>
          </a:p>
          <a:p>
            <a:endParaRPr lang="sv-SE" sz="1400">
              <a:solidFill>
                <a:schemeClr val="tx1"/>
              </a:solidFill>
            </a:endParaRPr>
          </a:p>
          <a:p>
            <a:endParaRPr lang="sv-SE" sz="1400">
              <a:solidFill>
                <a:schemeClr val="tx1"/>
              </a:solidFill>
            </a:endParaRPr>
          </a:p>
        </p:txBody>
      </p:sp>
    </p:spTree>
    <p:extLst>
      <p:ext uri="{BB962C8B-B14F-4D97-AF65-F5344CB8AC3E}">
        <p14:creationId xmlns:p14="http://schemas.microsoft.com/office/powerpoint/2010/main" val="2584858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31E12-2024-C2E8-C48A-B8560392322D}"/>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5370E81E-EA47-8B70-0B7A-569FF49A6904}"/>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B78FB724-064D-A902-F688-7BB806600816}"/>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Hur – </a:t>
            </a:r>
            <a:r>
              <a:rPr kumimoji="0" lang="sv-SE" sz="3000" b="1" i="0" u="none" strike="noStrike" kern="1200" cap="none" spc="0" normalizeH="0" baseline="0" noProof="0" err="1">
                <a:ln>
                  <a:noFill/>
                </a:ln>
                <a:solidFill>
                  <a:schemeClr val="bg2"/>
                </a:solidFill>
                <a:effectLst/>
                <a:uLnTx/>
                <a:uFillTx/>
                <a:latin typeface="Futura PT" panose="020B0702020204020303" pitchFamily="34" charset="0"/>
                <a:ea typeface="+mj-ea"/>
                <a:cs typeface="+mj-cs"/>
              </a:rPr>
              <a:t>Bidcon</a:t>
            </a:r>
            <a:b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Utförande schabloner</a:t>
            </a:r>
            <a:endParaRPr lang="en-SE" sz="4000">
              <a:solidFill>
                <a:schemeClr val="bg2"/>
              </a:solidFill>
            </a:endParaRPr>
          </a:p>
        </p:txBody>
      </p:sp>
    </p:spTree>
    <p:extLst>
      <p:ext uri="{BB962C8B-B14F-4D97-AF65-F5344CB8AC3E}">
        <p14:creationId xmlns:p14="http://schemas.microsoft.com/office/powerpoint/2010/main" val="307585341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AC781-B277-AD6C-114B-8E0D9E0569CF}"/>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779C0607-D6A0-273F-845A-6D92ADC9ABBD}"/>
              </a:ext>
            </a:extLst>
          </p:cNvPr>
          <p:cNvSpPr>
            <a:spLocks noGrp="1"/>
          </p:cNvSpPr>
          <p:nvPr>
            <p:ph type="ctrTitle"/>
          </p:nvPr>
        </p:nvSpPr>
        <p:spPr>
          <a:xfrm>
            <a:off x="527381" y="106407"/>
            <a:ext cx="9359919" cy="699466"/>
          </a:xfrm>
        </p:spPr>
        <p:txBody>
          <a:bodyPr/>
          <a:lstStyle/>
          <a:p>
            <a:r>
              <a:rPr lang="sv-SE"/>
              <a:t>Skapa &amp; beräkna schablonposter manuellt</a:t>
            </a:r>
          </a:p>
        </p:txBody>
      </p:sp>
      <p:grpSp>
        <p:nvGrpSpPr>
          <p:cNvPr id="40" name="Grupp 39">
            <a:extLst>
              <a:ext uri="{FF2B5EF4-FFF2-40B4-BE49-F238E27FC236}">
                <a16:creationId xmlns:a16="http://schemas.microsoft.com/office/drawing/2014/main" id="{7E6397BB-6059-9DD9-0799-FF9E06933BCE}"/>
              </a:ext>
            </a:extLst>
          </p:cNvPr>
          <p:cNvGrpSpPr/>
          <p:nvPr/>
        </p:nvGrpSpPr>
        <p:grpSpPr>
          <a:xfrm>
            <a:off x="524058" y="859325"/>
            <a:ext cx="5707394" cy="1378298"/>
            <a:chOff x="580987" y="1132049"/>
            <a:chExt cx="6851160" cy="1706700"/>
          </a:xfrm>
        </p:grpSpPr>
        <p:pic>
          <p:nvPicPr>
            <p:cNvPr id="39" name="Bildobjekt 38">
              <a:extLst>
                <a:ext uri="{FF2B5EF4-FFF2-40B4-BE49-F238E27FC236}">
                  <a16:creationId xmlns:a16="http://schemas.microsoft.com/office/drawing/2014/main" id="{0D2052DE-F5D4-53A6-B8CE-3F02B944736F}"/>
                </a:ext>
              </a:extLst>
            </p:cNvPr>
            <p:cNvPicPr>
              <a:picLocks noChangeAspect="1"/>
            </p:cNvPicPr>
            <p:nvPr/>
          </p:nvPicPr>
          <p:blipFill>
            <a:blip r:embed="rId3"/>
            <a:stretch>
              <a:fillRect/>
            </a:stretch>
          </p:blipFill>
          <p:spPr>
            <a:xfrm>
              <a:off x="653143" y="1196700"/>
              <a:ext cx="4211944" cy="1565591"/>
            </a:xfrm>
            <a:prstGeom prst="rect">
              <a:avLst/>
            </a:prstGeom>
          </p:spPr>
        </p:pic>
        <p:grpSp>
          <p:nvGrpSpPr>
            <p:cNvPr id="7" name="Grupp 6">
              <a:extLst>
                <a:ext uri="{FF2B5EF4-FFF2-40B4-BE49-F238E27FC236}">
                  <a16:creationId xmlns:a16="http://schemas.microsoft.com/office/drawing/2014/main" id="{43166A59-14F5-4D69-637F-1BD611711C77}"/>
                </a:ext>
              </a:extLst>
            </p:cNvPr>
            <p:cNvGrpSpPr/>
            <p:nvPr/>
          </p:nvGrpSpPr>
          <p:grpSpPr>
            <a:xfrm>
              <a:off x="580987" y="1132049"/>
              <a:ext cx="6851160" cy="1706700"/>
              <a:chOff x="837863" y="1004191"/>
              <a:chExt cx="6851160" cy="1706700"/>
            </a:xfrm>
          </p:grpSpPr>
          <p:grpSp>
            <p:nvGrpSpPr>
              <p:cNvPr id="23" name="Grupp 22">
                <a:extLst>
                  <a:ext uri="{FF2B5EF4-FFF2-40B4-BE49-F238E27FC236}">
                    <a16:creationId xmlns:a16="http://schemas.microsoft.com/office/drawing/2014/main" id="{1F654D2D-CE9B-8498-0471-3E1F034358D0}"/>
                  </a:ext>
                </a:extLst>
              </p:cNvPr>
              <p:cNvGrpSpPr/>
              <p:nvPr/>
            </p:nvGrpSpPr>
            <p:grpSpPr>
              <a:xfrm>
                <a:off x="837863" y="1004191"/>
                <a:ext cx="6851160" cy="1706700"/>
                <a:chOff x="857073" y="975500"/>
                <a:chExt cx="7806598" cy="2193511"/>
              </a:xfrm>
            </p:grpSpPr>
            <p:sp>
              <p:nvSpPr>
                <p:cNvPr id="16" name="Rektangel 15">
                  <a:extLst>
                    <a:ext uri="{FF2B5EF4-FFF2-40B4-BE49-F238E27FC236}">
                      <a16:creationId xmlns:a16="http://schemas.microsoft.com/office/drawing/2014/main" id="{75E901F0-3E65-1EB3-5331-BE471E69EA6B}"/>
                    </a:ext>
                  </a:extLst>
                </p:cNvPr>
                <p:cNvSpPr/>
                <p:nvPr/>
              </p:nvSpPr>
              <p:spPr>
                <a:xfrm>
                  <a:off x="857073" y="975500"/>
                  <a:ext cx="4978830" cy="2193511"/>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p>
              </p:txBody>
            </p:sp>
            <p:cxnSp>
              <p:nvCxnSpPr>
                <p:cNvPr id="17" name="Rak pilkoppling 16">
                  <a:extLst>
                    <a:ext uri="{FF2B5EF4-FFF2-40B4-BE49-F238E27FC236}">
                      <a16:creationId xmlns:a16="http://schemas.microsoft.com/office/drawing/2014/main" id="{D3A5593C-956D-3D14-94CF-E845F3AF3C77}"/>
                    </a:ext>
                  </a:extLst>
                </p:cNvPr>
                <p:cNvCxnSpPr>
                  <a:cxnSpLocks/>
                </p:cNvCxnSpPr>
                <p:nvPr/>
              </p:nvCxnSpPr>
              <p:spPr>
                <a:xfrm>
                  <a:off x="5405922" y="2029413"/>
                  <a:ext cx="3257749" cy="1032142"/>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sp>
            <p:nvSpPr>
              <p:cNvPr id="2" name="Rektangel: rundade hörn 1">
                <a:extLst>
                  <a:ext uri="{FF2B5EF4-FFF2-40B4-BE49-F238E27FC236}">
                    <a16:creationId xmlns:a16="http://schemas.microsoft.com/office/drawing/2014/main" id="{3A8AE775-ACC9-80BA-ABE7-6498C15A2BFF}"/>
                  </a:ext>
                </a:extLst>
              </p:cNvPr>
              <p:cNvSpPr/>
              <p:nvPr/>
            </p:nvSpPr>
            <p:spPr>
              <a:xfrm>
                <a:off x="1658724" y="1748806"/>
                <a:ext cx="3463240" cy="127857"/>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solidFill>
                    <a:schemeClr val="accent2">
                      <a:lumMod val="20000"/>
                      <a:lumOff val="80000"/>
                    </a:schemeClr>
                  </a:solidFill>
                </a:endParaRPr>
              </a:p>
            </p:txBody>
          </p:sp>
          <p:sp>
            <p:nvSpPr>
              <p:cNvPr id="3" name="Rektangel: rundade hörn 2">
                <a:extLst>
                  <a:ext uri="{FF2B5EF4-FFF2-40B4-BE49-F238E27FC236}">
                    <a16:creationId xmlns:a16="http://schemas.microsoft.com/office/drawing/2014/main" id="{C4357FF0-B866-3A0F-E5B8-29401C9DD0B1}"/>
                  </a:ext>
                </a:extLst>
              </p:cNvPr>
              <p:cNvSpPr/>
              <p:nvPr/>
            </p:nvSpPr>
            <p:spPr>
              <a:xfrm>
                <a:off x="1658723" y="2084115"/>
                <a:ext cx="3463240" cy="127857"/>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solidFill>
                    <a:schemeClr val="accent2">
                      <a:lumMod val="20000"/>
                      <a:lumOff val="80000"/>
                    </a:schemeClr>
                  </a:solidFill>
                </a:endParaRPr>
              </a:p>
            </p:txBody>
          </p:sp>
          <p:sp>
            <p:nvSpPr>
              <p:cNvPr id="4" name="Rektangel: rundade hörn 3">
                <a:extLst>
                  <a:ext uri="{FF2B5EF4-FFF2-40B4-BE49-F238E27FC236}">
                    <a16:creationId xmlns:a16="http://schemas.microsoft.com/office/drawing/2014/main" id="{E5D11F3C-CCB9-7F72-D7D5-FA54EC9568AE}"/>
                  </a:ext>
                </a:extLst>
              </p:cNvPr>
              <p:cNvSpPr/>
              <p:nvPr/>
            </p:nvSpPr>
            <p:spPr>
              <a:xfrm>
                <a:off x="1658723" y="2409588"/>
                <a:ext cx="3463240" cy="127857"/>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solidFill>
                    <a:schemeClr val="accent2">
                      <a:lumMod val="20000"/>
                      <a:lumOff val="80000"/>
                    </a:schemeClr>
                  </a:solidFill>
                </a:endParaRPr>
              </a:p>
            </p:txBody>
          </p:sp>
        </p:grpSp>
      </p:grpSp>
      <p:cxnSp>
        <p:nvCxnSpPr>
          <p:cNvPr id="51" name="Rak koppling 50">
            <a:extLst>
              <a:ext uri="{FF2B5EF4-FFF2-40B4-BE49-F238E27FC236}">
                <a16:creationId xmlns:a16="http://schemas.microsoft.com/office/drawing/2014/main" id="{9A003FAD-07FE-62EE-7961-CD820F3C3508}"/>
              </a:ext>
            </a:extLst>
          </p:cNvPr>
          <p:cNvCxnSpPr>
            <a:cxnSpLocks/>
          </p:cNvCxnSpPr>
          <p:nvPr/>
        </p:nvCxnSpPr>
        <p:spPr>
          <a:xfrm flipH="1" flipV="1">
            <a:off x="3898900" y="1801525"/>
            <a:ext cx="1154514" cy="50963"/>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54" name="Rak pilkoppling 53">
            <a:extLst>
              <a:ext uri="{FF2B5EF4-FFF2-40B4-BE49-F238E27FC236}">
                <a16:creationId xmlns:a16="http://schemas.microsoft.com/office/drawing/2014/main" id="{2663AFDD-AD9E-2FF0-C84C-E4E61DD34E8E}"/>
              </a:ext>
            </a:extLst>
          </p:cNvPr>
          <p:cNvCxnSpPr>
            <a:cxnSpLocks/>
          </p:cNvCxnSpPr>
          <p:nvPr/>
        </p:nvCxnSpPr>
        <p:spPr>
          <a:xfrm>
            <a:off x="3936249" y="2044117"/>
            <a:ext cx="2295203" cy="645979"/>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pic>
        <p:nvPicPr>
          <p:cNvPr id="80" name="Bildobjekt 79">
            <a:extLst>
              <a:ext uri="{FF2B5EF4-FFF2-40B4-BE49-F238E27FC236}">
                <a16:creationId xmlns:a16="http://schemas.microsoft.com/office/drawing/2014/main" id="{954786E5-1624-6391-40EE-C39A9D8C29A3}"/>
              </a:ext>
            </a:extLst>
          </p:cNvPr>
          <p:cNvPicPr>
            <a:picLocks noChangeAspect="1"/>
          </p:cNvPicPr>
          <p:nvPr/>
        </p:nvPicPr>
        <p:blipFill>
          <a:blip r:embed="rId4"/>
          <a:srcRect b="38827"/>
          <a:stretch/>
        </p:blipFill>
        <p:spPr>
          <a:xfrm>
            <a:off x="420342" y="5593914"/>
            <a:ext cx="3323125" cy="1164768"/>
          </a:xfrm>
          <a:prstGeom prst="rect">
            <a:avLst/>
          </a:prstGeom>
          <a:ln>
            <a:solidFill>
              <a:schemeClr val="accent2"/>
            </a:solidFill>
          </a:ln>
        </p:spPr>
      </p:pic>
      <p:sp>
        <p:nvSpPr>
          <p:cNvPr id="96" name="Rektangel: rundade hörn 95">
            <a:extLst>
              <a:ext uri="{FF2B5EF4-FFF2-40B4-BE49-F238E27FC236}">
                <a16:creationId xmlns:a16="http://schemas.microsoft.com/office/drawing/2014/main" id="{A886D529-34FC-D6D1-B8E3-CFCE3B751AF0}"/>
              </a:ext>
            </a:extLst>
          </p:cNvPr>
          <p:cNvSpPr/>
          <p:nvPr/>
        </p:nvSpPr>
        <p:spPr>
          <a:xfrm flipH="1">
            <a:off x="2429572" y="6448280"/>
            <a:ext cx="566992" cy="138505"/>
          </a:xfrm>
          <a:prstGeom prst="roundRect">
            <a:avLst/>
          </a:prstGeom>
          <a:solidFill>
            <a:srgbClr val="7030A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solidFill>
                <a:schemeClr val="accent2">
                  <a:lumMod val="20000"/>
                  <a:lumOff val="80000"/>
                </a:schemeClr>
              </a:solidFill>
            </a:endParaRPr>
          </a:p>
        </p:txBody>
      </p:sp>
      <p:cxnSp>
        <p:nvCxnSpPr>
          <p:cNvPr id="99" name="Rak pilkoppling 98">
            <a:extLst>
              <a:ext uri="{FF2B5EF4-FFF2-40B4-BE49-F238E27FC236}">
                <a16:creationId xmlns:a16="http://schemas.microsoft.com/office/drawing/2014/main" id="{2CDF79BB-7035-93D5-BD66-35A1ED0ADAD8}"/>
              </a:ext>
            </a:extLst>
          </p:cNvPr>
          <p:cNvCxnSpPr>
            <a:cxnSpLocks/>
          </p:cNvCxnSpPr>
          <p:nvPr/>
        </p:nvCxnSpPr>
        <p:spPr>
          <a:xfrm>
            <a:off x="3729394" y="4933107"/>
            <a:ext cx="2502058" cy="3979"/>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nvGrpSpPr>
          <p:cNvPr id="94" name="Grupp 93">
            <a:extLst>
              <a:ext uri="{FF2B5EF4-FFF2-40B4-BE49-F238E27FC236}">
                <a16:creationId xmlns:a16="http://schemas.microsoft.com/office/drawing/2014/main" id="{A9F1ED81-EA3E-4A0B-ADA1-C9F550FAA386}"/>
              </a:ext>
            </a:extLst>
          </p:cNvPr>
          <p:cNvGrpSpPr/>
          <p:nvPr/>
        </p:nvGrpSpPr>
        <p:grpSpPr>
          <a:xfrm>
            <a:off x="6341183" y="365975"/>
            <a:ext cx="5727561" cy="5829167"/>
            <a:chOff x="6371476" y="644796"/>
            <a:chExt cx="5663616" cy="5829167"/>
          </a:xfrm>
        </p:grpSpPr>
        <p:grpSp>
          <p:nvGrpSpPr>
            <p:cNvPr id="45" name="Grupp 44">
              <a:extLst>
                <a:ext uri="{FF2B5EF4-FFF2-40B4-BE49-F238E27FC236}">
                  <a16:creationId xmlns:a16="http://schemas.microsoft.com/office/drawing/2014/main" id="{0CA94D8D-DFC1-73C3-43D8-773F872248E4}"/>
                </a:ext>
              </a:extLst>
            </p:cNvPr>
            <p:cNvGrpSpPr/>
            <p:nvPr/>
          </p:nvGrpSpPr>
          <p:grpSpPr>
            <a:xfrm>
              <a:off x="6371476" y="644796"/>
              <a:ext cx="5663616" cy="5829167"/>
              <a:chOff x="6324596" y="972456"/>
              <a:chExt cx="5663616" cy="5829167"/>
            </a:xfrm>
          </p:grpSpPr>
          <p:sp>
            <p:nvSpPr>
              <p:cNvPr id="27" name="textruta 26">
                <a:extLst>
                  <a:ext uri="{FF2B5EF4-FFF2-40B4-BE49-F238E27FC236}">
                    <a16:creationId xmlns:a16="http://schemas.microsoft.com/office/drawing/2014/main" id="{CC0B176F-3850-BCD3-50D8-E3691954A347}"/>
                  </a:ext>
                </a:extLst>
              </p:cNvPr>
              <p:cNvSpPr txBox="1"/>
              <p:nvPr/>
            </p:nvSpPr>
            <p:spPr>
              <a:xfrm>
                <a:off x="6325244" y="1089803"/>
                <a:ext cx="5662968" cy="5711820"/>
              </a:xfrm>
              <a:prstGeom prst="rect">
                <a:avLst/>
              </a:prstGeom>
              <a:noFill/>
            </p:spPr>
            <p:txBody>
              <a:bodyPr wrap="square">
                <a:spAutoFit/>
              </a:bodyPr>
              <a:lstStyle/>
              <a:p>
                <a:pPr marL="342900" indent="-342900">
                  <a:buAutoNum type="arabicPeriod"/>
                </a:pPr>
                <a:r>
                  <a:rPr lang="sv-SE" sz="1600" b="1"/>
                  <a:t>Identifiera</a:t>
                </a:r>
                <a:r>
                  <a:rPr lang="sv-SE" sz="1600"/>
                  <a:t> alla berörda </a:t>
                </a:r>
                <a:r>
                  <a:rPr lang="sv-SE" sz="1600" b="1"/>
                  <a:t>schabloner</a:t>
                </a:r>
                <a:r>
                  <a:rPr lang="sv-SE" sz="1600"/>
                  <a:t> för projektet.                          ”</a:t>
                </a:r>
                <a:r>
                  <a:rPr lang="sv-SE" sz="1600" i="1"/>
                  <a:t> I detta exempel avser projektet nybyggnation av kontor och omfattar schablon byggdelar 72, 74 samt 84–86</a:t>
                </a:r>
                <a:r>
                  <a:rPr lang="sv-SE" sz="1600"/>
                  <a:t>. </a:t>
                </a:r>
              </a:p>
              <a:p>
                <a:pPr marL="342900" indent="-342900">
                  <a:spcAft>
                    <a:spcPts val="700"/>
                  </a:spcAft>
                  <a:buFont typeface="+mj-lt"/>
                  <a:buAutoNum type="arabicPeriod"/>
                </a:pPr>
                <a:r>
                  <a:rPr lang="sv-SE" sz="1600"/>
                  <a:t>Placera alla använda schabloner under en eller flera kalkyldelar. Detta för att kunna </a:t>
                </a:r>
                <a:r>
                  <a:rPr lang="sv-SE" sz="1600" b="1"/>
                  <a:t>släcka</a:t>
                </a:r>
                <a:r>
                  <a:rPr lang="sv-SE" sz="1600"/>
                  <a:t> posterna och förhindra att klimatpåverkan räknas upp på slutsidan.</a:t>
                </a:r>
              </a:p>
              <a:p>
                <a:pPr marL="342900" indent="-342900">
                  <a:spcAft>
                    <a:spcPts val="700"/>
                  </a:spcAft>
                  <a:buFont typeface="+mj-lt"/>
                  <a:buAutoNum type="arabicPeriod"/>
                </a:pPr>
                <a:r>
                  <a:rPr lang="sv-SE" sz="1600"/>
                  <a:t>Berörda schabloner kan döps till </a:t>
                </a:r>
                <a:r>
                  <a:rPr lang="sv-SE" sz="1600" i="1"/>
                  <a:t>Schablon – XX </a:t>
                </a:r>
                <a:r>
                  <a:rPr lang="sv-SE" sz="1600"/>
                  <a:t>och placeras under t.ex. Bd 7 eller 8.</a:t>
                </a:r>
              </a:p>
              <a:p>
                <a:pPr marL="342900" indent="-342900">
                  <a:spcAft>
                    <a:spcPts val="700"/>
                  </a:spcAft>
                  <a:buFont typeface="+mj-lt"/>
                  <a:buAutoNum type="arabicPeriod"/>
                </a:pPr>
                <a:r>
                  <a:rPr lang="sv-SE" sz="1600"/>
                  <a:t>Energianvändning kan döpas till </a:t>
                </a:r>
                <a:r>
                  <a:rPr lang="sv-SE" sz="1600" i="1"/>
                  <a:t>A5.2-A5.4 </a:t>
                </a:r>
                <a:r>
                  <a:rPr lang="sv-SE" sz="1600"/>
                  <a:t>och kan placeras under valfri byggdel, men för enhetlighet placera vi det under </a:t>
                </a:r>
                <a:r>
                  <a:rPr lang="sv-SE" sz="1600" b="1"/>
                  <a:t>byggdel 9</a:t>
                </a:r>
                <a:r>
                  <a:rPr lang="sv-SE" sz="1600"/>
                  <a:t>. </a:t>
                </a:r>
              </a:p>
              <a:p>
                <a:pPr marL="342900" indent="-342900">
                  <a:spcAft>
                    <a:spcPts val="700"/>
                  </a:spcAft>
                  <a:buFont typeface="+mj-lt"/>
                  <a:buAutoNum type="arabicPeriod"/>
                </a:pPr>
                <a:r>
                  <a:rPr lang="sv-SE" sz="1600"/>
                  <a:t>Schabloner för olika byggdelar och energi kan hittas i ett Excel ark under mappen </a:t>
                </a:r>
                <a:r>
                  <a:rPr lang="sv-SE" sz="1600" i="1"/>
                  <a:t>Kalkyl</a:t>
                </a:r>
                <a:r>
                  <a:rPr lang="sv-SE" sz="1600"/>
                  <a:t>         </a:t>
                </a:r>
                <a:r>
                  <a:rPr lang="sv-SE" sz="1600" i="1"/>
                  <a:t>Klimat- och </a:t>
                </a:r>
                <a:r>
                  <a:rPr lang="sv-SE" sz="1600" i="1" err="1"/>
                  <a:t>cirkuläritetstjänst</a:t>
                </a:r>
                <a:r>
                  <a:rPr lang="sv-SE" sz="1600"/>
                  <a:t>                 </a:t>
                </a:r>
                <a:r>
                  <a:rPr lang="sv-SE" sz="1600" i="1" err="1"/>
                  <a:t>Treano</a:t>
                </a:r>
                <a:r>
                  <a:rPr lang="sv-SE" sz="1600" i="1"/>
                  <a:t> översikt CO2 prestanda bibliotek</a:t>
                </a:r>
                <a:r>
                  <a:rPr lang="sv-SE" sz="1600"/>
                  <a:t>                                      ”</a:t>
                </a:r>
                <a:r>
                  <a:rPr lang="sv-SE" sz="1600" i="1"/>
                  <a:t>Klimatberäkning översikt Ah240624.” </a:t>
                </a:r>
                <a:r>
                  <a:rPr lang="sv-SE" sz="1600"/>
                  <a:t>Värden är baserad från IVL beräkningsanvisning, se </a:t>
                </a:r>
                <a:r>
                  <a:rPr lang="sv-SE" sz="1600">
                    <a:hlinkClick r:id="rId5"/>
                  </a:rPr>
                  <a:t>IVL Anvisningar.</a:t>
                </a:r>
                <a:endParaRPr lang="sv-SE" sz="1600"/>
              </a:p>
              <a:p>
                <a:pPr marL="342900" indent="-342900">
                  <a:spcAft>
                    <a:spcPts val="700"/>
                  </a:spcAft>
                  <a:buFont typeface="+mj-lt"/>
                  <a:buAutoNum type="arabicPeriod"/>
                </a:pPr>
                <a:r>
                  <a:rPr lang="sv-SE" sz="1600"/>
                  <a:t>Addera värden för 72, 74 och 84-86 separat och fyll i under  A1-A3. </a:t>
                </a:r>
                <a:r>
                  <a:rPr lang="sv-SE" sz="1600" i="1"/>
                  <a:t>Endast Bd 7 redovisas i exempel.</a:t>
                </a:r>
                <a:endParaRPr lang="sv-SE" sz="1600"/>
              </a:p>
              <a:p>
                <a:pPr marL="342900" indent="-342900">
                  <a:spcAft>
                    <a:spcPts val="700"/>
                  </a:spcAft>
                  <a:buFont typeface="+mj-lt"/>
                  <a:buAutoNum type="arabicPeriod"/>
                </a:pPr>
                <a:r>
                  <a:rPr lang="sv-SE" sz="1600"/>
                  <a:t>Energin (A5.2-A5.4) </a:t>
                </a:r>
                <a:r>
                  <a:rPr lang="sv-SE" sz="1600" b="1"/>
                  <a:t>MÅSTE</a:t>
                </a:r>
                <a:r>
                  <a:rPr lang="sv-SE" sz="1600"/>
                  <a:t> anges under </a:t>
                </a:r>
                <a:r>
                  <a:rPr lang="sv-SE" sz="1600" b="1"/>
                  <a:t>A5.2</a:t>
                </a:r>
                <a:r>
                  <a:rPr lang="sv-SE" sz="1600"/>
                  <a:t> för att systemet  ska kunna identifiera det som energi.                                       Ange referens till schabloner exempel IVL 2023. </a:t>
                </a:r>
              </a:p>
            </p:txBody>
          </p:sp>
          <p:sp>
            <p:nvSpPr>
              <p:cNvPr id="44" name="Rektangel 43">
                <a:extLst>
                  <a:ext uri="{FF2B5EF4-FFF2-40B4-BE49-F238E27FC236}">
                    <a16:creationId xmlns:a16="http://schemas.microsoft.com/office/drawing/2014/main" id="{01338FAD-F748-B461-CB12-401587215B93}"/>
                  </a:ext>
                </a:extLst>
              </p:cNvPr>
              <p:cNvSpPr/>
              <p:nvPr/>
            </p:nvSpPr>
            <p:spPr>
              <a:xfrm>
                <a:off x="6324596" y="972456"/>
                <a:ext cx="5614867" cy="5823755"/>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p>
            </p:txBody>
          </p:sp>
        </p:grpSp>
        <p:grpSp>
          <p:nvGrpSpPr>
            <p:cNvPr id="64" name="Grupp 63">
              <a:extLst>
                <a:ext uri="{FF2B5EF4-FFF2-40B4-BE49-F238E27FC236}">
                  <a16:creationId xmlns:a16="http://schemas.microsoft.com/office/drawing/2014/main" id="{A5D69AFF-4627-A6B5-5D21-2AA81900AB4D}"/>
                </a:ext>
              </a:extLst>
            </p:cNvPr>
            <p:cNvGrpSpPr/>
            <p:nvPr/>
          </p:nvGrpSpPr>
          <p:grpSpPr>
            <a:xfrm>
              <a:off x="8884639" y="4107923"/>
              <a:ext cx="3054455" cy="277082"/>
              <a:chOff x="8641854" y="4653797"/>
              <a:chExt cx="3054455" cy="277082"/>
            </a:xfrm>
          </p:grpSpPr>
          <p:cxnSp>
            <p:nvCxnSpPr>
              <p:cNvPr id="61" name="Rak pilkoppling 60">
                <a:extLst>
                  <a:ext uri="{FF2B5EF4-FFF2-40B4-BE49-F238E27FC236}">
                    <a16:creationId xmlns:a16="http://schemas.microsoft.com/office/drawing/2014/main" id="{D9B3D861-51EC-B1EB-78EF-71CF6C912919}"/>
                  </a:ext>
                </a:extLst>
              </p:cNvPr>
              <p:cNvCxnSpPr>
                <a:cxnSpLocks/>
              </p:cNvCxnSpPr>
              <p:nvPr/>
            </p:nvCxnSpPr>
            <p:spPr>
              <a:xfrm>
                <a:off x="9898689" y="4930879"/>
                <a:ext cx="2776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Rak pilkoppling 61">
                <a:extLst>
                  <a:ext uri="{FF2B5EF4-FFF2-40B4-BE49-F238E27FC236}">
                    <a16:creationId xmlns:a16="http://schemas.microsoft.com/office/drawing/2014/main" id="{13F9AFC1-3C6A-2D49-91CD-B7096A1E1113}"/>
                  </a:ext>
                </a:extLst>
              </p:cNvPr>
              <p:cNvCxnSpPr/>
              <p:nvPr/>
            </p:nvCxnSpPr>
            <p:spPr>
              <a:xfrm>
                <a:off x="8641854" y="4653797"/>
                <a:ext cx="2776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Rak pilkoppling 62">
                <a:extLst>
                  <a:ext uri="{FF2B5EF4-FFF2-40B4-BE49-F238E27FC236}">
                    <a16:creationId xmlns:a16="http://schemas.microsoft.com/office/drawing/2014/main" id="{D5A6F3C5-6A15-48FC-35CD-CF3AA534C1F4}"/>
                  </a:ext>
                </a:extLst>
              </p:cNvPr>
              <p:cNvCxnSpPr/>
              <p:nvPr/>
            </p:nvCxnSpPr>
            <p:spPr>
              <a:xfrm>
                <a:off x="11418660" y="4679197"/>
                <a:ext cx="2776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grpSp>
        <p:nvGrpSpPr>
          <p:cNvPr id="108" name="Grupp 107">
            <a:extLst>
              <a:ext uri="{FF2B5EF4-FFF2-40B4-BE49-F238E27FC236}">
                <a16:creationId xmlns:a16="http://schemas.microsoft.com/office/drawing/2014/main" id="{C45A45E0-325E-0EE0-9660-6EDD80FB34A0}"/>
              </a:ext>
            </a:extLst>
          </p:cNvPr>
          <p:cNvGrpSpPr/>
          <p:nvPr/>
        </p:nvGrpSpPr>
        <p:grpSpPr>
          <a:xfrm>
            <a:off x="420342" y="4356592"/>
            <a:ext cx="3323125" cy="1136095"/>
            <a:chOff x="469642" y="4044877"/>
            <a:chExt cx="3319384" cy="1361616"/>
          </a:xfrm>
        </p:grpSpPr>
        <p:grpSp>
          <p:nvGrpSpPr>
            <p:cNvPr id="97" name="Grupp 96">
              <a:extLst>
                <a:ext uri="{FF2B5EF4-FFF2-40B4-BE49-F238E27FC236}">
                  <a16:creationId xmlns:a16="http://schemas.microsoft.com/office/drawing/2014/main" id="{C6E64A8C-6CF0-8DDC-3869-930757213C3D}"/>
                </a:ext>
              </a:extLst>
            </p:cNvPr>
            <p:cNvGrpSpPr/>
            <p:nvPr/>
          </p:nvGrpSpPr>
          <p:grpSpPr>
            <a:xfrm>
              <a:off x="469642" y="4044877"/>
              <a:ext cx="3319384" cy="1361616"/>
              <a:chOff x="469642" y="4044877"/>
              <a:chExt cx="3319384" cy="1361616"/>
            </a:xfrm>
          </p:grpSpPr>
          <p:grpSp>
            <p:nvGrpSpPr>
              <p:cNvPr id="86" name="Grupp 85">
                <a:extLst>
                  <a:ext uri="{FF2B5EF4-FFF2-40B4-BE49-F238E27FC236}">
                    <a16:creationId xmlns:a16="http://schemas.microsoft.com/office/drawing/2014/main" id="{B520950D-692C-A3B9-09B1-89D915DE3C6D}"/>
                  </a:ext>
                </a:extLst>
              </p:cNvPr>
              <p:cNvGrpSpPr/>
              <p:nvPr/>
            </p:nvGrpSpPr>
            <p:grpSpPr>
              <a:xfrm>
                <a:off x="469642" y="4044877"/>
                <a:ext cx="3319384" cy="1361616"/>
                <a:chOff x="513991" y="4030611"/>
                <a:chExt cx="3162021" cy="1232902"/>
              </a:xfrm>
            </p:grpSpPr>
            <p:pic>
              <p:nvPicPr>
                <p:cNvPr id="79" name="Bildobjekt 78">
                  <a:extLst>
                    <a:ext uri="{FF2B5EF4-FFF2-40B4-BE49-F238E27FC236}">
                      <a16:creationId xmlns:a16="http://schemas.microsoft.com/office/drawing/2014/main" id="{69AB1734-AEFE-5844-AFE7-3EAEC2C5AD55}"/>
                    </a:ext>
                  </a:extLst>
                </p:cNvPr>
                <p:cNvPicPr>
                  <a:picLocks noChangeAspect="1"/>
                </p:cNvPicPr>
                <p:nvPr/>
              </p:nvPicPr>
              <p:blipFill>
                <a:blip r:embed="rId6"/>
                <a:stretch>
                  <a:fillRect/>
                </a:stretch>
              </p:blipFill>
              <p:spPr>
                <a:xfrm>
                  <a:off x="527382" y="4086123"/>
                  <a:ext cx="3148630" cy="1163457"/>
                </a:xfrm>
                <a:prstGeom prst="rect">
                  <a:avLst/>
                </a:prstGeom>
              </p:spPr>
            </p:pic>
            <p:sp>
              <p:nvSpPr>
                <p:cNvPr id="85" name="Rektangel 84">
                  <a:extLst>
                    <a:ext uri="{FF2B5EF4-FFF2-40B4-BE49-F238E27FC236}">
                      <a16:creationId xmlns:a16="http://schemas.microsoft.com/office/drawing/2014/main" id="{EF82E7FC-5C45-3C15-49F9-6FD69C9B299A}"/>
                    </a:ext>
                  </a:extLst>
                </p:cNvPr>
                <p:cNvSpPr/>
                <p:nvPr/>
              </p:nvSpPr>
              <p:spPr>
                <a:xfrm>
                  <a:off x="513991" y="4030611"/>
                  <a:ext cx="3148630" cy="1232902"/>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p>
              </p:txBody>
            </p:sp>
          </p:grpSp>
          <p:sp>
            <p:nvSpPr>
              <p:cNvPr id="95" name="Rektangel: rundade hörn 94">
                <a:extLst>
                  <a:ext uri="{FF2B5EF4-FFF2-40B4-BE49-F238E27FC236}">
                    <a16:creationId xmlns:a16="http://schemas.microsoft.com/office/drawing/2014/main" id="{03196D77-EDE1-5187-E9FD-5E70589B36B0}"/>
                  </a:ext>
                </a:extLst>
              </p:cNvPr>
              <p:cNvSpPr/>
              <p:nvPr/>
            </p:nvSpPr>
            <p:spPr>
              <a:xfrm flipH="1">
                <a:off x="2499673" y="5007769"/>
                <a:ext cx="412596" cy="138505"/>
              </a:xfrm>
              <a:prstGeom prst="roundRect">
                <a:avLst/>
              </a:prstGeom>
              <a:solidFill>
                <a:srgbClr val="7030A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solidFill>
                    <a:schemeClr val="accent2">
                      <a:lumMod val="20000"/>
                      <a:lumOff val="80000"/>
                    </a:schemeClr>
                  </a:solidFill>
                </a:endParaRPr>
              </a:p>
            </p:txBody>
          </p:sp>
        </p:grpSp>
        <p:sp>
          <p:nvSpPr>
            <p:cNvPr id="107" name="Rektangel: rundade hörn 106">
              <a:extLst>
                <a:ext uri="{FF2B5EF4-FFF2-40B4-BE49-F238E27FC236}">
                  <a16:creationId xmlns:a16="http://schemas.microsoft.com/office/drawing/2014/main" id="{A1A4441D-7DEC-7A2F-CCE6-B613FA1EE884}"/>
                </a:ext>
              </a:extLst>
            </p:cNvPr>
            <p:cNvSpPr/>
            <p:nvPr/>
          </p:nvSpPr>
          <p:spPr>
            <a:xfrm flipH="1">
              <a:off x="483698" y="5097227"/>
              <a:ext cx="1634026" cy="106596"/>
            </a:xfrm>
            <a:prstGeom prst="roundRect">
              <a:avLst/>
            </a:prstGeom>
            <a:solidFill>
              <a:srgbClr val="7030A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solidFill>
                  <a:schemeClr val="accent2">
                    <a:lumMod val="20000"/>
                    <a:lumOff val="80000"/>
                  </a:schemeClr>
                </a:solidFill>
              </a:endParaRPr>
            </a:p>
          </p:txBody>
        </p:sp>
      </p:grpSp>
      <p:sp>
        <p:nvSpPr>
          <p:cNvPr id="109" name="Rektangel: rundade hörn 108">
            <a:extLst>
              <a:ext uri="{FF2B5EF4-FFF2-40B4-BE49-F238E27FC236}">
                <a16:creationId xmlns:a16="http://schemas.microsoft.com/office/drawing/2014/main" id="{D32519B1-A715-C67B-8D0B-887A3463336F}"/>
              </a:ext>
            </a:extLst>
          </p:cNvPr>
          <p:cNvSpPr/>
          <p:nvPr/>
        </p:nvSpPr>
        <p:spPr>
          <a:xfrm flipH="1">
            <a:off x="444877" y="6643977"/>
            <a:ext cx="1648082" cy="106596"/>
          </a:xfrm>
          <a:prstGeom prst="roundRect">
            <a:avLst/>
          </a:prstGeom>
          <a:solidFill>
            <a:srgbClr val="7030A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solidFill>
                <a:schemeClr val="accent2">
                  <a:lumMod val="20000"/>
                  <a:lumOff val="80000"/>
                </a:schemeClr>
              </a:solidFill>
            </a:endParaRPr>
          </a:p>
        </p:txBody>
      </p:sp>
      <p:cxnSp>
        <p:nvCxnSpPr>
          <p:cNvPr id="110" name="Rak pilkoppling 109">
            <a:extLst>
              <a:ext uri="{FF2B5EF4-FFF2-40B4-BE49-F238E27FC236}">
                <a16:creationId xmlns:a16="http://schemas.microsoft.com/office/drawing/2014/main" id="{1DB66774-E344-BABD-857F-67AA2FE5CDD9}"/>
              </a:ext>
            </a:extLst>
          </p:cNvPr>
          <p:cNvCxnSpPr>
            <a:cxnSpLocks/>
          </p:cNvCxnSpPr>
          <p:nvPr/>
        </p:nvCxnSpPr>
        <p:spPr>
          <a:xfrm>
            <a:off x="4857750" y="5463105"/>
            <a:ext cx="1373702"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112" name="Rak koppling 111">
            <a:extLst>
              <a:ext uri="{FF2B5EF4-FFF2-40B4-BE49-F238E27FC236}">
                <a16:creationId xmlns:a16="http://schemas.microsoft.com/office/drawing/2014/main" id="{59241952-9812-B14E-7EC4-4E07999093A7}"/>
              </a:ext>
            </a:extLst>
          </p:cNvPr>
          <p:cNvCxnSpPr>
            <a:cxnSpLocks/>
          </p:cNvCxnSpPr>
          <p:nvPr/>
        </p:nvCxnSpPr>
        <p:spPr>
          <a:xfrm flipH="1">
            <a:off x="3758652" y="6075588"/>
            <a:ext cx="1106709"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14" name="Rak koppling 113">
            <a:extLst>
              <a:ext uri="{FF2B5EF4-FFF2-40B4-BE49-F238E27FC236}">
                <a16:creationId xmlns:a16="http://schemas.microsoft.com/office/drawing/2014/main" id="{CE4113FA-B1A3-34A9-43EC-6FD55A719361}"/>
              </a:ext>
            </a:extLst>
          </p:cNvPr>
          <p:cNvCxnSpPr>
            <a:cxnSpLocks/>
          </p:cNvCxnSpPr>
          <p:nvPr/>
        </p:nvCxnSpPr>
        <p:spPr>
          <a:xfrm>
            <a:off x="4865361" y="5463105"/>
            <a:ext cx="0" cy="611728"/>
          </a:xfrm>
          <a:prstGeom prst="line">
            <a:avLst/>
          </a:prstGeom>
          <a:ln w="12700"/>
        </p:spPr>
        <p:style>
          <a:lnRef idx="1">
            <a:schemeClr val="accent2"/>
          </a:lnRef>
          <a:fillRef idx="0">
            <a:schemeClr val="accent2"/>
          </a:fillRef>
          <a:effectRef idx="0">
            <a:schemeClr val="accent2"/>
          </a:effectRef>
          <a:fontRef idx="minor">
            <a:schemeClr val="tx1"/>
          </a:fontRef>
        </p:style>
      </p:cxnSp>
      <p:pic>
        <p:nvPicPr>
          <p:cNvPr id="12" name="Bildobjekt 11">
            <a:extLst>
              <a:ext uri="{FF2B5EF4-FFF2-40B4-BE49-F238E27FC236}">
                <a16:creationId xmlns:a16="http://schemas.microsoft.com/office/drawing/2014/main" id="{03ACF1FD-9325-B6BB-A0C1-1F032EA0E4D3}"/>
              </a:ext>
            </a:extLst>
          </p:cNvPr>
          <p:cNvPicPr>
            <a:picLocks noChangeAspect="1"/>
          </p:cNvPicPr>
          <p:nvPr/>
        </p:nvPicPr>
        <p:blipFill>
          <a:blip r:embed="rId7"/>
          <a:stretch>
            <a:fillRect/>
          </a:stretch>
        </p:blipFill>
        <p:spPr>
          <a:xfrm>
            <a:off x="512270" y="3368909"/>
            <a:ext cx="2516226" cy="905537"/>
          </a:xfrm>
          <a:prstGeom prst="rect">
            <a:avLst/>
          </a:prstGeom>
        </p:spPr>
      </p:pic>
      <p:pic>
        <p:nvPicPr>
          <p:cNvPr id="14" name="Bildobjekt 13">
            <a:extLst>
              <a:ext uri="{FF2B5EF4-FFF2-40B4-BE49-F238E27FC236}">
                <a16:creationId xmlns:a16="http://schemas.microsoft.com/office/drawing/2014/main" id="{23AAE42F-6E55-619A-143D-9FE0018B9283}"/>
              </a:ext>
            </a:extLst>
          </p:cNvPr>
          <p:cNvPicPr>
            <a:picLocks noChangeAspect="1"/>
          </p:cNvPicPr>
          <p:nvPr/>
        </p:nvPicPr>
        <p:blipFill>
          <a:blip r:embed="rId8"/>
          <a:stretch>
            <a:fillRect/>
          </a:stretch>
        </p:blipFill>
        <p:spPr>
          <a:xfrm>
            <a:off x="533173" y="2368648"/>
            <a:ext cx="2442427" cy="933506"/>
          </a:xfrm>
          <a:prstGeom prst="rect">
            <a:avLst/>
          </a:prstGeom>
        </p:spPr>
      </p:pic>
      <p:pic>
        <p:nvPicPr>
          <p:cNvPr id="22" name="Bildobjekt 21">
            <a:extLst>
              <a:ext uri="{FF2B5EF4-FFF2-40B4-BE49-F238E27FC236}">
                <a16:creationId xmlns:a16="http://schemas.microsoft.com/office/drawing/2014/main" id="{87D9CAC3-1458-0039-4DFB-6352D91B7535}"/>
              </a:ext>
            </a:extLst>
          </p:cNvPr>
          <p:cNvPicPr>
            <a:picLocks noChangeAspect="1"/>
          </p:cNvPicPr>
          <p:nvPr/>
        </p:nvPicPr>
        <p:blipFill>
          <a:blip r:embed="rId9"/>
          <a:stretch>
            <a:fillRect/>
          </a:stretch>
        </p:blipFill>
        <p:spPr>
          <a:xfrm>
            <a:off x="3034663" y="2562015"/>
            <a:ext cx="2040001" cy="1521662"/>
          </a:xfrm>
          <a:prstGeom prst="rect">
            <a:avLst/>
          </a:prstGeom>
        </p:spPr>
      </p:pic>
      <p:grpSp>
        <p:nvGrpSpPr>
          <p:cNvPr id="53" name="Grupp 52">
            <a:extLst>
              <a:ext uri="{FF2B5EF4-FFF2-40B4-BE49-F238E27FC236}">
                <a16:creationId xmlns:a16="http://schemas.microsoft.com/office/drawing/2014/main" id="{1E0EE95E-C6C7-182F-54A3-7A862B3BAD31}"/>
              </a:ext>
            </a:extLst>
          </p:cNvPr>
          <p:cNvGrpSpPr/>
          <p:nvPr/>
        </p:nvGrpSpPr>
        <p:grpSpPr>
          <a:xfrm>
            <a:off x="469641" y="2325717"/>
            <a:ext cx="5817171" cy="1980732"/>
            <a:chOff x="469641" y="2325717"/>
            <a:chExt cx="5817171" cy="1980732"/>
          </a:xfrm>
        </p:grpSpPr>
        <p:grpSp>
          <p:nvGrpSpPr>
            <p:cNvPr id="49" name="Grupp 48">
              <a:extLst>
                <a:ext uri="{FF2B5EF4-FFF2-40B4-BE49-F238E27FC236}">
                  <a16:creationId xmlns:a16="http://schemas.microsoft.com/office/drawing/2014/main" id="{54718976-821A-46C1-15FE-E7B69CD264DE}"/>
                </a:ext>
              </a:extLst>
            </p:cNvPr>
            <p:cNvGrpSpPr/>
            <p:nvPr/>
          </p:nvGrpSpPr>
          <p:grpSpPr>
            <a:xfrm>
              <a:off x="469641" y="2325717"/>
              <a:ext cx="4614209" cy="1980732"/>
              <a:chOff x="469641" y="2325717"/>
              <a:chExt cx="4614209" cy="1980732"/>
            </a:xfrm>
          </p:grpSpPr>
          <p:cxnSp>
            <p:nvCxnSpPr>
              <p:cNvPr id="10" name="Rak koppling 9">
                <a:extLst>
                  <a:ext uri="{FF2B5EF4-FFF2-40B4-BE49-F238E27FC236}">
                    <a16:creationId xmlns:a16="http://schemas.microsoft.com/office/drawing/2014/main" id="{5148E1C3-FA78-9101-2F0C-C3E0825A9F02}"/>
                  </a:ext>
                </a:extLst>
              </p:cNvPr>
              <p:cNvCxnSpPr>
                <a:cxnSpLocks/>
              </p:cNvCxnSpPr>
              <p:nvPr/>
            </p:nvCxnSpPr>
            <p:spPr>
              <a:xfrm flipH="1">
                <a:off x="469642" y="2325717"/>
                <a:ext cx="2571296" cy="884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5" name="Rak koppling 14">
                <a:extLst>
                  <a:ext uri="{FF2B5EF4-FFF2-40B4-BE49-F238E27FC236}">
                    <a16:creationId xmlns:a16="http://schemas.microsoft.com/office/drawing/2014/main" id="{BDC9165D-45BC-4C0F-CE57-3D368BFBDCEF}"/>
                  </a:ext>
                </a:extLst>
              </p:cNvPr>
              <p:cNvCxnSpPr>
                <a:cxnSpLocks/>
              </p:cNvCxnSpPr>
              <p:nvPr/>
            </p:nvCxnSpPr>
            <p:spPr>
              <a:xfrm flipH="1">
                <a:off x="469641" y="4306449"/>
                <a:ext cx="2599871"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8" name="Rak koppling 17">
                <a:extLst>
                  <a:ext uri="{FF2B5EF4-FFF2-40B4-BE49-F238E27FC236}">
                    <a16:creationId xmlns:a16="http://schemas.microsoft.com/office/drawing/2014/main" id="{A5D939B5-D83A-E155-1090-99B4F1014868}"/>
                  </a:ext>
                </a:extLst>
              </p:cNvPr>
              <p:cNvCxnSpPr>
                <a:cxnSpLocks/>
              </p:cNvCxnSpPr>
              <p:nvPr/>
            </p:nvCxnSpPr>
            <p:spPr>
              <a:xfrm>
                <a:off x="469641" y="2334566"/>
                <a:ext cx="0" cy="1971883"/>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21" name="Rak koppling 20">
                <a:extLst>
                  <a:ext uri="{FF2B5EF4-FFF2-40B4-BE49-F238E27FC236}">
                    <a16:creationId xmlns:a16="http://schemas.microsoft.com/office/drawing/2014/main" id="{56A0F453-40A9-15E7-06EA-90A2B6CA170E}"/>
                  </a:ext>
                </a:extLst>
              </p:cNvPr>
              <p:cNvCxnSpPr>
                <a:cxnSpLocks/>
              </p:cNvCxnSpPr>
              <p:nvPr/>
            </p:nvCxnSpPr>
            <p:spPr>
              <a:xfrm flipV="1">
                <a:off x="3040938" y="2331504"/>
                <a:ext cx="0" cy="1878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1" name="Rak koppling 30">
                <a:extLst>
                  <a:ext uri="{FF2B5EF4-FFF2-40B4-BE49-F238E27FC236}">
                    <a16:creationId xmlns:a16="http://schemas.microsoft.com/office/drawing/2014/main" id="{CC61D025-1F65-A548-0765-B17085F2A22A}"/>
                  </a:ext>
                </a:extLst>
              </p:cNvPr>
              <p:cNvCxnSpPr>
                <a:cxnSpLocks/>
              </p:cNvCxnSpPr>
              <p:nvPr/>
            </p:nvCxnSpPr>
            <p:spPr>
              <a:xfrm flipV="1">
                <a:off x="3069512" y="4106184"/>
                <a:ext cx="0" cy="200265"/>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6" name="Rak koppling 35">
                <a:extLst>
                  <a:ext uri="{FF2B5EF4-FFF2-40B4-BE49-F238E27FC236}">
                    <a16:creationId xmlns:a16="http://schemas.microsoft.com/office/drawing/2014/main" id="{8E64407C-C2AA-17CE-2834-E5AA82B31CCF}"/>
                  </a:ext>
                </a:extLst>
              </p:cNvPr>
              <p:cNvCxnSpPr>
                <a:cxnSpLocks/>
              </p:cNvCxnSpPr>
              <p:nvPr/>
            </p:nvCxnSpPr>
            <p:spPr>
              <a:xfrm>
                <a:off x="3040938" y="2511426"/>
                <a:ext cx="2042912"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8" name="Rak koppling 37">
                <a:extLst>
                  <a:ext uri="{FF2B5EF4-FFF2-40B4-BE49-F238E27FC236}">
                    <a16:creationId xmlns:a16="http://schemas.microsoft.com/office/drawing/2014/main" id="{56624870-5CCC-E25F-92F5-C09C0915E1C2}"/>
                  </a:ext>
                </a:extLst>
              </p:cNvPr>
              <p:cNvCxnSpPr>
                <a:cxnSpLocks/>
              </p:cNvCxnSpPr>
              <p:nvPr/>
            </p:nvCxnSpPr>
            <p:spPr>
              <a:xfrm>
                <a:off x="3069930" y="4106184"/>
                <a:ext cx="2013920"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3" name="Rak koppling 42">
                <a:extLst>
                  <a:ext uri="{FF2B5EF4-FFF2-40B4-BE49-F238E27FC236}">
                    <a16:creationId xmlns:a16="http://schemas.microsoft.com/office/drawing/2014/main" id="{EEAF83A1-5622-151F-1F68-D89CDCDD24DD}"/>
                  </a:ext>
                </a:extLst>
              </p:cNvPr>
              <p:cNvCxnSpPr>
                <a:cxnSpLocks/>
              </p:cNvCxnSpPr>
              <p:nvPr/>
            </p:nvCxnSpPr>
            <p:spPr>
              <a:xfrm flipV="1">
                <a:off x="5083850" y="2511426"/>
                <a:ext cx="0" cy="1594758"/>
              </a:xfrm>
              <a:prstGeom prst="line">
                <a:avLst/>
              </a:prstGeom>
              <a:ln w="12700"/>
            </p:spPr>
            <p:style>
              <a:lnRef idx="1">
                <a:schemeClr val="accent2"/>
              </a:lnRef>
              <a:fillRef idx="0">
                <a:schemeClr val="accent2"/>
              </a:fillRef>
              <a:effectRef idx="0">
                <a:schemeClr val="accent2"/>
              </a:effectRef>
              <a:fontRef idx="minor">
                <a:schemeClr val="tx1"/>
              </a:fontRef>
            </p:style>
          </p:cxnSp>
        </p:grpSp>
        <p:cxnSp>
          <p:nvCxnSpPr>
            <p:cNvPr id="50" name="Rak pilkoppling 49">
              <a:extLst>
                <a:ext uri="{FF2B5EF4-FFF2-40B4-BE49-F238E27FC236}">
                  <a16:creationId xmlns:a16="http://schemas.microsoft.com/office/drawing/2014/main" id="{19227545-7CA9-4B0C-43E8-81E0C1EDD19A}"/>
                </a:ext>
              </a:extLst>
            </p:cNvPr>
            <p:cNvCxnSpPr>
              <a:cxnSpLocks/>
            </p:cNvCxnSpPr>
            <p:nvPr/>
          </p:nvCxnSpPr>
          <p:spPr>
            <a:xfrm>
              <a:off x="5083850" y="3603320"/>
              <a:ext cx="1202962"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8874334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DB654-1E04-6025-41F9-E7F5EB1237B4}"/>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7F1BD3A8-C37D-5E43-010A-54FB2D3C08D4}"/>
              </a:ext>
            </a:extLst>
          </p:cNvPr>
          <p:cNvSpPr>
            <a:spLocks noGrp="1"/>
          </p:cNvSpPr>
          <p:nvPr>
            <p:ph type="ctrTitle"/>
          </p:nvPr>
        </p:nvSpPr>
        <p:spPr>
          <a:xfrm>
            <a:off x="527381" y="128709"/>
            <a:ext cx="9359919" cy="699466"/>
          </a:xfrm>
        </p:spPr>
        <p:txBody>
          <a:bodyPr/>
          <a:lstStyle/>
          <a:p>
            <a:r>
              <a:rPr lang="sv-SE"/>
              <a:t>Avläsning och tolkning av schabloner och andel EPD </a:t>
            </a:r>
          </a:p>
        </p:txBody>
      </p:sp>
      <p:grpSp>
        <p:nvGrpSpPr>
          <p:cNvPr id="2" name="Grupp 1">
            <a:extLst>
              <a:ext uri="{FF2B5EF4-FFF2-40B4-BE49-F238E27FC236}">
                <a16:creationId xmlns:a16="http://schemas.microsoft.com/office/drawing/2014/main" id="{C0B8B354-F5D5-FF4F-8563-6187C62847E9}"/>
              </a:ext>
            </a:extLst>
          </p:cNvPr>
          <p:cNvGrpSpPr/>
          <p:nvPr/>
        </p:nvGrpSpPr>
        <p:grpSpPr>
          <a:xfrm>
            <a:off x="640045" y="892472"/>
            <a:ext cx="2193440" cy="2435829"/>
            <a:chOff x="3100153" y="3220980"/>
            <a:chExt cx="2163439" cy="3093423"/>
          </a:xfrm>
        </p:grpSpPr>
        <p:sp>
          <p:nvSpPr>
            <p:cNvPr id="3" name="Rektangel 2">
              <a:extLst>
                <a:ext uri="{FF2B5EF4-FFF2-40B4-BE49-F238E27FC236}">
                  <a16:creationId xmlns:a16="http://schemas.microsoft.com/office/drawing/2014/main" id="{0873C023-AC37-786A-6AD5-B448CF3B49CB}"/>
                </a:ext>
              </a:extLst>
            </p:cNvPr>
            <p:cNvSpPr/>
            <p:nvPr/>
          </p:nvSpPr>
          <p:spPr>
            <a:xfrm>
              <a:off x="3100153" y="3220980"/>
              <a:ext cx="2163439" cy="309342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Bildobjekt 3">
              <a:extLst>
                <a:ext uri="{FF2B5EF4-FFF2-40B4-BE49-F238E27FC236}">
                  <a16:creationId xmlns:a16="http://schemas.microsoft.com/office/drawing/2014/main" id="{AA4FF556-7B15-F245-40B4-8126E8E74B75}"/>
                </a:ext>
              </a:extLst>
            </p:cNvPr>
            <p:cNvPicPr>
              <a:picLocks noChangeAspect="1"/>
            </p:cNvPicPr>
            <p:nvPr/>
          </p:nvPicPr>
          <p:blipFill>
            <a:blip r:embed="rId3"/>
            <a:stretch>
              <a:fillRect/>
            </a:stretch>
          </p:blipFill>
          <p:spPr>
            <a:xfrm>
              <a:off x="3100153" y="3244819"/>
              <a:ext cx="2163438" cy="2894405"/>
            </a:xfrm>
            <a:prstGeom prst="rect">
              <a:avLst/>
            </a:prstGeom>
          </p:spPr>
        </p:pic>
      </p:grpSp>
      <p:grpSp>
        <p:nvGrpSpPr>
          <p:cNvPr id="5" name="Grupp 4">
            <a:extLst>
              <a:ext uri="{FF2B5EF4-FFF2-40B4-BE49-F238E27FC236}">
                <a16:creationId xmlns:a16="http://schemas.microsoft.com/office/drawing/2014/main" id="{0E76B0F4-CEB5-0D47-6939-8602BB91ECD1}"/>
              </a:ext>
            </a:extLst>
          </p:cNvPr>
          <p:cNvGrpSpPr/>
          <p:nvPr/>
        </p:nvGrpSpPr>
        <p:grpSpPr>
          <a:xfrm>
            <a:off x="3255387" y="917383"/>
            <a:ext cx="2274317" cy="2577289"/>
            <a:chOff x="527381" y="969697"/>
            <a:chExt cx="4207016" cy="4538319"/>
          </a:xfrm>
        </p:grpSpPr>
        <p:pic>
          <p:nvPicPr>
            <p:cNvPr id="6" name="Bildobjekt 5">
              <a:extLst>
                <a:ext uri="{FF2B5EF4-FFF2-40B4-BE49-F238E27FC236}">
                  <a16:creationId xmlns:a16="http://schemas.microsoft.com/office/drawing/2014/main" id="{A85A0D2A-92A7-E11D-39C6-B92B9F39CB29}"/>
                </a:ext>
              </a:extLst>
            </p:cNvPr>
            <p:cNvPicPr>
              <a:picLocks noChangeAspect="1"/>
            </p:cNvPicPr>
            <p:nvPr/>
          </p:nvPicPr>
          <p:blipFill>
            <a:blip r:embed="rId4"/>
            <a:stretch>
              <a:fillRect/>
            </a:stretch>
          </p:blipFill>
          <p:spPr>
            <a:xfrm>
              <a:off x="527381" y="969697"/>
              <a:ext cx="4207016" cy="4538319"/>
            </a:xfrm>
            <a:prstGeom prst="rect">
              <a:avLst/>
            </a:prstGeom>
          </p:spPr>
        </p:pic>
        <p:sp>
          <p:nvSpPr>
            <p:cNvPr id="9" name="Rektangel 8">
              <a:extLst>
                <a:ext uri="{FF2B5EF4-FFF2-40B4-BE49-F238E27FC236}">
                  <a16:creationId xmlns:a16="http://schemas.microsoft.com/office/drawing/2014/main" id="{8381DDF1-35C6-4AE4-ACB1-FA8E2FFB7AAC}"/>
                </a:ext>
              </a:extLst>
            </p:cNvPr>
            <p:cNvSpPr/>
            <p:nvPr/>
          </p:nvSpPr>
          <p:spPr>
            <a:xfrm>
              <a:off x="3149601" y="4279715"/>
              <a:ext cx="427566" cy="203408"/>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1" name="Grupp 40">
            <a:extLst>
              <a:ext uri="{FF2B5EF4-FFF2-40B4-BE49-F238E27FC236}">
                <a16:creationId xmlns:a16="http://schemas.microsoft.com/office/drawing/2014/main" id="{AC7E34CF-6AC4-0561-4BFD-ACC294BB9910}"/>
              </a:ext>
            </a:extLst>
          </p:cNvPr>
          <p:cNvGrpSpPr/>
          <p:nvPr/>
        </p:nvGrpSpPr>
        <p:grpSpPr>
          <a:xfrm>
            <a:off x="6383670" y="977214"/>
            <a:ext cx="5662970" cy="1762147"/>
            <a:chOff x="6324596" y="972449"/>
            <a:chExt cx="5662970" cy="11650991"/>
          </a:xfrm>
        </p:grpSpPr>
        <p:sp>
          <p:nvSpPr>
            <p:cNvPr id="42" name="textruta 41">
              <a:extLst>
                <a:ext uri="{FF2B5EF4-FFF2-40B4-BE49-F238E27FC236}">
                  <a16:creationId xmlns:a16="http://schemas.microsoft.com/office/drawing/2014/main" id="{B2E45369-1A0F-03EC-C720-4306AC8BAD04}"/>
                </a:ext>
              </a:extLst>
            </p:cNvPr>
            <p:cNvSpPr txBox="1"/>
            <p:nvPr/>
          </p:nvSpPr>
          <p:spPr>
            <a:xfrm>
              <a:off x="6324598" y="990916"/>
              <a:ext cx="5662968" cy="11395789"/>
            </a:xfrm>
            <a:prstGeom prst="rect">
              <a:avLst/>
            </a:prstGeom>
            <a:noFill/>
          </p:spPr>
          <p:txBody>
            <a:bodyPr wrap="square">
              <a:spAutoFit/>
            </a:bodyPr>
            <a:lstStyle/>
            <a:p>
              <a:pPr marL="342900" indent="-342900">
                <a:spcAft>
                  <a:spcPts val="600"/>
                </a:spcAft>
                <a:buFont typeface="+mj-lt"/>
                <a:buAutoNum type="arabicPeriod" startAt="8"/>
              </a:pPr>
              <a:r>
                <a:rPr lang="sv-SE" sz="1600"/>
                <a:t>Släck/avaktivera alla byggdelar som inte är en schablon.</a:t>
              </a:r>
            </a:p>
            <a:p>
              <a:pPr marL="342900" indent="-342900">
                <a:spcAft>
                  <a:spcPts val="600"/>
                </a:spcAft>
                <a:buFont typeface="+mj-lt"/>
                <a:buAutoNum type="arabicPeriod" startAt="8"/>
              </a:pPr>
              <a:r>
                <a:rPr lang="sv-SE" sz="1600"/>
                <a:t>Sedan kan byggdelar med schabloner inaktiveras för att möjliggöra separat beräkning av utsläpp för A1–A3, A4 samt  A5.1–A5.4. </a:t>
              </a:r>
            </a:p>
            <a:p>
              <a:pPr marL="342900" indent="-342900">
                <a:spcAft>
                  <a:spcPts val="600"/>
                </a:spcAft>
                <a:buFont typeface="+mj-lt"/>
                <a:buAutoNum type="arabicPeriod" startAt="8"/>
              </a:pPr>
              <a:r>
                <a:rPr lang="sv-SE" sz="1600"/>
                <a:t>De totala utsläppen erhålls genom att addera dessa två delar, se sida 71 för vidare beskrivning.</a:t>
              </a:r>
            </a:p>
          </p:txBody>
        </p:sp>
        <p:sp>
          <p:nvSpPr>
            <p:cNvPr id="44" name="Rektangel 43">
              <a:extLst>
                <a:ext uri="{FF2B5EF4-FFF2-40B4-BE49-F238E27FC236}">
                  <a16:creationId xmlns:a16="http://schemas.microsoft.com/office/drawing/2014/main" id="{40C96F4B-7AAC-5F41-BCF9-4777E1B364FE}"/>
                </a:ext>
              </a:extLst>
            </p:cNvPr>
            <p:cNvSpPr/>
            <p:nvPr/>
          </p:nvSpPr>
          <p:spPr>
            <a:xfrm>
              <a:off x="6324596" y="972449"/>
              <a:ext cx="5543553" cy="1165099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p>
          </p:txBody>
        </p:sp>
      </p:grpSp>
      <p:sp>
        <p:nvSpPr>
          <p:cNvPr id="46" name="textruta 45">
            <a:extLst>
              <a:ext uri="{FF2B5EF4-FFF2-40B4-BE49-F238E27FC236}">
                <a16:creationId xmlns:a16="http://schemas.microsoft.com/office/drawing/2014/main" id="{24E99546-96A9-DD29-772B-A72EC3C52712}"/>
              </a:ext>
            </a:extLst>
          </p:cNvPr>
          <p:cNvSpPr txBox="1"/>
          <p:nvPr/>
        </p:nvSpPr>
        <p:spPr>
          <a:xfrm>
            <a:off x="6179837" y="2878302"/>
            <a:ext cx="5498568" cy="830997"/>
          </a:xfrm>
          <a:prstGeom prst="rect">
            <a:avLst/>
          </a:prstGeom>
          <a:noFill/>
        </p:spPr>
        <p:txBody>
          <a:bodyPr wrap="square">
            <a:spAutoFit/>
          </a:bodyPr>
          <a:lstStyle/>
          <a:p>
            <a:pPr marL="285750" indent="-285750">
              <a:buFont typeface="Arial" panose="020B0604020202020204" pitchFamily="34" charset="0"/>
              <a:buChar char="•"/>
            </a:pPr>
            <a:r>
              <a:rPr lang="sv-SE" sz="1600"/>
              <a:t>Byggdel 7 &amp; 8: </a:t>
            </a:r>
            <a:r>
              <a:rPr lang="sv-SE" sz="1600">
                <a:solidFill>
                  <a:schemeClr val="accent6"/>
                </a:solidFill>
              </a:rPr>
              <a:t>Kommer att räknas upp </a:t>
            </a:r>
            <a:r>
              <a:rPr lang="sv-SE" sz="1600"/>
              <a:t>till 100% eftersom systemet </a:t>
            </a:r>
            <a:r>
              <a:rPr lang="sv-SE" sz="1600">
                <a:solidFill>
                  <a:schemeClr val="accent6"/>
                </a:solidFill>
              </a:rPr>
              <a:t>inte</a:t>
            </a:r>
            <a:r>
              <a:rPr lang="sv-SE" sz="1600"/>
              <a:t> kan tolka det som schabloner.                      </a:t>
            </a:r>
            <a:r>
              <a:rPr lang="sv-SE" sz="1600" b="1"/>
              <a:t>Schabloner får EJ räknas upp</a:t>
            </a:r>
          </a:p>
        </p:txBody>
      </p:sp>
      <p:grpSp>
        <p:nvGrpSpPr>
          <p:cNvPr id="52" name="Grupp 51">
            <a:extLst>
              <a:ext uri="{FF2B5EF4-FFF2-40B4-BE49-F238E27FC236}">
                <a16:creationId xmlns:a16="http://schemas.microsoft.com/office/drawing/2014/main" id="{C28168D8-F5F3-6DCD-2FF1-1D8534D19F1A}"/>
              </a:ext>
            </a:extLst>
          </p:cNvPr>
          <p:cNvGrpSpPr/>
          <p:nvPr/>
        </p:nvGrpSpPr>
        <p:grpSpPr>
          <a:xfrm>
            <a:off x="296374" y="3731998"/>
            <a:ext cx="5135640" cy="1883168"/>
            <a:chOff x="539390" y="1027929"/>
            <a:chExt cx="6399463" cy="2297052"/>
          </a:xfrm>
        </p:grpSpPr>
        <p:grpSp>
          <p:nvGrpSpPr>
            <p:cNvPr id="53" name="Grupp 52">
              <a:extLst>
                <a:ext uri="{FF2B5EF4-FFF2-40B4-BE49-F238E27FC236}">
                  <a16:creationId xmlns:a16="http://schemas.microsoft.com/office/drawing/2014/main" id="{3004322F-3DDB-23CF-6F98-037C11FFB079}"/>
                </a:ext>
              </a:extLst>
            </p:cNvPr>
            <p:cNvGrpSpPr/>
            <p:nvPr/>
          </p:nvGrpSpPr>
          <p:grpSpPr>
            <a:xfrm>
              <a:off x="539390" y="1027929"/>
              <a:ext cx="5640894" cy="2297052"/>
              <a:chOff x="527381" y="1062371"/>
              <a:chExt cx="5640894" cy="2297052"/>
            </a:xfrm>
          </p:grpSpPr>
          <p:pic>
            <p:nvPicPr>
              <p:cNvPr id="60" name="Bildobjekt 59">
                <a:extLst>
                  <a:ext uri="{FF2B5EF4-FFF2-40B4-BE49-F238E27FC236}">
                    <a16:creationId xmlns:a16="http://schemas.microsoft.com/office/drawing/2014/main" id="{72B33996-3A00-429E-79B4-700C77B19B37}"/>
                  </a:ext>
                </a:extLst>
              </p:cNvPr>
              <p:cNvPicPr>
                <a:picLocks noChangeAspect="1"/>
              </p:cNvPicPr>
              <p:nvPr/>
            </p:nvPicPr>
            <p:blipFill>
              <a:blip r:embed="rId5"/>
              <a:srcRect t="753" b="-1"/>
              <a:stretch/>
            </p:blipFill>
            <p:spPr>
              <a:xfrm>
                <a:off x="527381" y="1119129"/>
                <a:ext cx="5640894" cy="2240294"/>
              </a:xfrm>
              <a:prstGeom prst="rect">
                <a:avLst/>
              </a:prstGeom>
            </p:spPr>
          </p:pic>
          <p:sp>
            <p:nvSpPr>
              <p:cNvPr id="62" name="Rektangel 61">
                <a:extLst>
                  <a:ext uri="{FF2B5EF4-FFF2-40B4-BE49-F238E27FC236}">
                    <a16:creationId xmlns:a16="http://schemas.microsoft.com/office/drawing/2014/main" id="{512AFF77-6EC4-7E56-7817-416721221C2C}"/>
                  </a:ext>
                </a:extLst>
              </p:cNvPr>
              <p:cNvSpPr/>
              <p:nvPr/>
            </p:nvSpPr>
            <p:spPr>
              <a:xfrm>
                <a:off x="808369" y="1062371"/>
                <a:ext cx="3787444" cy="479768"/>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4" name="Rak koppling 63">
                <a:extLst>
                  <a:ext uri="{FF2B5EF4-FFF2-40B4-BE49-F238E27FC236}">
                    <a16:creationId xmlns:a16="http://schemas.microsoft.com/office/drawing/2014/main" id="{0FDA2DD8-8BAA-F499-47E5-93CD62845E97}"/>
                  </a:ext>
                </a:extLst>
              </p:cNvPr>
              <p:cNvCxnSpPr>
                <a:cxnSpLocks/>
              </p:cNvCxnSpPr>
              <p:nvPr/>
            </p:nvCxnSpPr>
            <p:spPr>
              <a:xfrm flipV="1">
                <a:off x="2860276" y="1542139"/>
                <a:ext cx="0" cy="1059098"/>
              </a:xfrm>
              <a:prstGeom prst="line">
                <a:avLst/>
              </a:prstGeom>
              <a:ln w="12700"/>
            </p:spPr>
            <p:style>
              <a:lnRef idx="1">
                <a:schemeClr val="accent2"/>
              </a:lnRef>
              <a:fillRef idx="0">
                <a:schemeClr val="accent2"/>
              </a:fillRef>
              <a:effectRef idx="0">
                <a:schemeClr val="accent2"/>
              </a:effectRef>
              <a:fontRef idx="minor">
                <a:schemeClr val="tx1"/>
              </a:fontRef>
            </p:style>
          </p:cxnSp>
        </p:grpSp>
        <p:sp>
          <p:nvSpPr>
            <p:cNvPr id="54" name="Rektangel 53">
              <a:extLst>
                <a:ext uri="{FF2B5EF4-FFF2-40B4-BE49-F238E27FC236}">
                  <a16:creationId xmlns:a16="http://schemas.microsoft.com/office/drawing/2014/main" id="{75777964-0A4E-5A7A-64E1-F6C4E3C4F3A6}"/>
                </a:ext>
              </a:extLst>
            </p:cNvPr>
            <p:cNvSpPr/>
            <p:nvPr/>
          </p:nvSpPr>
          <p:spPr>
            <a:xfrm>
              <a:off x="596559" y="3040239"/>
              <a:ext cx="3179320" cy="131856"/>
            </a:xfrm>
            <a:prstGeom prst="rect">
              <a:avLst/>
            </a:prstGeom>
            <a:noFill/>
            <a:ln w="190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6" name="Rak koppling 55">
              <a:extLst>
                <a:ext uri="{FF2B5EF4-FFF2-40B4-BE49-F238E27FC236}">
                  <a16:creationId xmlns:a16="http://schemas.microsoft.com/office/drawing/2014/main" id="{702674D9-700F-C9C2-0CD3-CFECCA784A51}"/>
                </a:ext>
              </a:extLst>
            </p:cNvPr>
            <p:cNvCxnSpPr>
              <a:cxnSpLocks/>
            </p:cNvCxnSpPr>
            <p:nvPr/>
          </p:nvCxnSpPr>
          <p:spPr>
            <a:xfrm>
              <a:off x="3788174" y="3141813"/>
              <a:ext cx="3150679" cy="0"/>
            </a:xfrm>
            <a:prstGeom prst="line">
              <a:avLst/>
            </a:prstGeom>
            <a:ln/>
          </p:spPr>
          <p:style>
            <a:lnRef idx="1">
              <a:schemeClr val="accent6"/>
            </a:lnRef>
            <a:fillRef idx="0">
              <a:schemeClr val="accent6"/>
            </a:fillRef>
            <a:effectRef idx="0">
              <a:schemeClr val="accent6"/>
            </a:effectRef>
            <a:fontRef idx="minor">
              <a:schemeClr val="tx1"/>
            </a:fontRef>
          </p:style>
        </p:cxnSp>
        <p:sp>
          <p:nvSpPr>
            <p:cNvPr id="58" name="Rektangel 57">
              <a:extLst>
                <a:ext uri="{FF2B5EF4-FFF2-40B4-BE49-F238E27FC236}">
                  <a16:creationId xmlns:a16="http://schemas.microsoft.com/office/drawing/2014/main" id="{3E068CA2-FF41-FD60-C641-9E2DA77D4D80}"/>
                </a:ext>
              </a:extLst>
            </p:cNvPr>
            <p:cNvSpPr/>
            <p:nvPr/>
          </p:nvSpPr>
          <p:spPr>
            <a:xfrm>
              <a:off x="593923" y="2566795"/>
              <a:ext cx="3181764" cy="479767"/>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65" name="textruta 64">
            <a:extLst>
              <a:ext uri="{FF2B5EF4-FFF2-40B4-BE49-F238E27FC236}">
                <a16:creationId xmlns:a16="http://schemas.microsoft.com/office/drawing/2014/main" id="{04E93718-EFE1-14EC-DB61-02415D868430}"/>
              </a:ext>
            </a:extLst>
          </p:cNvPr>
          <p:cNvSpPr txBox="1"/>
          <p:nvPr/>
        </p:nvSpPr>
        <p:spPr>
          <a:xfrm>
            <a:off x="6161887" y="3769324"/>
            <a:ext cx="6106537" cy="1077218"/>
          </a:xfrm>
          <a:prstGeom prst="rect">
            <a:avLst/>
          </a:prstGeom>
          <a:noFill/>
        </p:spPr>
        <p:txBody>
          <a:bodyPr wrap="square">
            <a:spAutoFit/>
          </a:bodyPr>
          <a:lstStyle/>
          <a:p>
            <a:pPr marL="285750" indent="-285750">
              <a:buFont typeface="Arial" panose="020B0604020202020204" pitchFamily="34" charset="0"/>
              <a:buChar char="•"/>
            </a:pPr>
            <a:r>
              <a:rPr lang="sv-SE" sz="1600"/>
              <a:t>Energi (A5.2-A5.4): </a:t>
            </a:r>
            <a:r>
              <a:rPr lang="sv-SE" sz="1600">
                <a:solidFill>
                  <a:schemeClr val="accent6"/>
                </a:solidFill>
              </a:rPr>
              <a:t>Kommer inte att räknas upp </a:t>
            </a:r>
            <a:r>
              <a:rPr lang="sv-SE" sz="1600"/>
              <a:t>till 100% eftersom systemet </a:t>
            </a:r>
            <a:r>
              <a:rPr lang="sv-SE" sz="1600">
                <a:solidFill>
                  <a:schemeClr val="accent6"/>
                </a:solidFill>
              </a:rPr>
              <a:t>kan</a:t>
            </a:r>
            <a:r>
              <a:rPr lang="sv-SE" sz="1600"/>
              <a:t> tolka det som en schablon/energi. Istället redovisas resultatet som </a:t>
            </a:r>
            <a:r>
              <a:rPr lang="sv-SE" sz="1600" b="1"/>
              <a:t>uppräkning av (A1-A3, A4, A5.1) + energi           (A5.2-A5.4)</a:t>
            </a:r>
          </a:p>
        </p:txBody>
      </p:sp>
      <p:sp>
        <p:nvSpPr>
          <p:cNvPr id="66" name="Rektangel 65">
            <a:extLst>
              <a:ext uri="{FF2B5EF4-FFF2-40B4-BE49-F238E27FC236}">
                <a16:creationId xmlns:a16="http://schemas.microsoft.com/office/drawing/2014/main" id="{0ECD14F8-9193-8B68-DE69-31DC0C3D340A}"/>
              </a:ext>
            </a:extLst>
          </p:cNvPr>
          <p:cNvSpPr/>
          <p:nvPr/>
        </p:nvSpPr>
        <p:spPr>
          <a:xfrm>
            <a:off x="4481453" y="4299417"/>
            <a:ext cx="330685" cy="18800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67" name="Rak pilkoppling 66">
            <a:extLst>
              <a:ext uri="{FF2B5EF4-FFF2-40B4-BE49-F238E27FC236}">
                <a16:creationId xmlns:a16="http://schemas.microsoft.com/office/drawing/2014/main" id="{D711B281-8E24-3C93-AF34-A49D8F2A235A}"/>
              </a:ext>
            </a:extLst>
          </p:cNvPr>
          <p:cNvCxnSpPr>
            <a:cxnSpLocks/>
          </p:cNvCxnSpPr>
          <p:nvPr/>
        </p:nvCxnSpPr>
        <p:spPr>
          <a:xfrm>
            <a:off x="4788533" y="1188732"/>
            <a:ext cx="1391304"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69" name="Rak koppling 68">
            <a:extLst>
              <a:ext uri="{FF2B5EF4-FFF2-40B4-BE49-F238E27FC236}">
                <a16:creationId xmlns:a16="http://schemas.microsoft.com/office/drawing/2014/main" id="{B08C7182-7AB7-2F5A-B9AA-F63487A3537C}"/>
              </a:ext>
            </a:extLst>
          </p:cNvPr>
          <p:cNvCxnSpPr>
            <a:cxnSpLocks/>
          </p:cNvCxnSpPr>
          <p:nvPr/>
        </p:nvCxnSpPr>
        <p:spPr>
          <a:xfrm flipV="1">
            <a:off x="5807165" y="3050793"/>
            <a:ext cx="0" cy="827066"/>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71" name="Rak koppling 70">
            <a:extLst>
              <a:ext uri="{FF2B5EF4-FFF2-40B4-BE49-F238E27FC236}">
                <a16:creationId xmlns:a16="http://schemas.microsoft.com/office/drawing/2014/main" id="{0A021AA7-F06E-E178-FF90-DD681B391706}"/>
              </a:ext>
            </a:extLst>
          </p:cNvPr>
          <p:cNvCxnSpPr>
            <a:cxnSpLocks/>
          </p:cNvCxnSpPr>
          <p:nvPr/>
        </p:nvCxnSpPr>
        <p:spPr>
          <a:xfrm>
            <a:off x="3561336" y="3877859"/>
            <a:ext cx="2245829"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83" name="Rak pilkoppling 82">
            <a:extLst>
              <a:ext uri="{FF2B5EF4-FFF2-40B4-BE49-F238E27FC236}">
                <a16:creationId xmlns:a16="http://schemas.microsoft.com/office/drawing/2014/main" id="{27D2FD69-0495-019A-FCEF-24711663E47D}"/>
              </a:ext>
            </a:extLst>
          </p:cNvPr>
          <p:cNvCxnSpPr>
            <a:cxnSpLocks/>
          </p:cNvCxnSpPr>
          <p:nvPr/>
        </p:nvCxnSpPr>
        <p:spPr>
          <a:xfrm flipV="1">
            <a:off x="6285344" y="4091732"/>
            <a:ext cx="0" cy="340568"/>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86" name="Rak pilkoppling 85">
            <a:extLst>
              <a:ext uri="{FF2B5EF4-FFF2-40B4-BE49-F238E27FC236}">
                <a16:creationId xmlns:a16="http://schemas.microsoft.com/office/drawing/2014/main" id="{88CCEBF3-C58B-8FE3-F779-B1FBE4FB466C}"/>
              </a:ext>
            </a:extLst>
          </p:cNvPr>
          <p:cNvCxnSpPr>
            <a:cxnSpLocks/>
          </p:cNvCxnSpPr>
          <p:nvPr/>
        </p:nvCxnSpPr>
        <p:spPr>
          <a:xfrm>
            <a:off x="4646795" y="5122377"/>
            <a:ext cx="1507596"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92" name="textruta 91">
            <a:extLst>
              <a:ext uri="{FF2B5EF4-FFF2-40B4-BE49-F238E27FC236}">
                <a16:creationId xmlns:a16="http://schemas.microsoft.com/office/drawing/2014/main" id="{6F204407-E835-7957-DB7D-7AD8894F67DD}"/>
              </a:ext>
            </a:extLst>
          </p:cNvPr>
          <p:cNvSpPr txBox="1"/>
          <p:nvPr/>
        </p:nvSpPr>
        <p:spPr>
          <a:xfrm>
            <a:off x="6179837" y="4868828"/>
            <a:ext cx="5475945" cy="830997"/>
          </a:xfrm>
          <a:prstGeom prst="rect">
            <a:avLst/>
          </a:prstGeom>
          <a:noFill/>
        </p:spPr>
        <p:txBody>
          <a:bodyPr wrap="square">
            <a:spAutoFit/>
          </a:bodyPr>
          <a:lstStyle/>
          <a:p>
            <a:pPr marL="285750" indent="-285750">
              <a:buFont typeface="Arial" panose="020B0604020202020204" pitchFamily="34" charset="0"/>
              <a:buChar char="•"/>
            </a:pPr>
            <a:r>
              <a:rPr lang="sv-SE" sz="1600"/>
              <a:t>Andel EPD riskerar att överskattas om poster med alla schablondata är aktiverade. Felaktig representation än det faktiska.</a:t>
            </a:r>
            <a:endParaRPr lang="sv-SE" sz="1600" b="1"/>
          </a:p>
        </p:txBody>
      </p:sp>
      <p:cxnSp>
        <p:nvCxnSpPr>
          <p:cNvPr id="94" name="Rak koppling 93">
            <a:extLst>
              <a:ext uri="{FF2B5EF4-FFF2-40B4-BE49-F238E27FC236}">
                <a16:creationId xmlns:a16="http://schemas.microsoft.com/office/drawing/2014/main" id="{35AED7B5-F459-390E-3959-931C10498DD5}"/>
              </a:ext>
            </a:extLst>
          </p:cNvPr>
          <p:cNvCxnSpPr>
            <a:cxnSpLocks/>
          </p:cNvCxnSpPr>
          <p:nvPr/>
        </p:nvCxnSpPr>
        <p:spPr>
          <a:xfrm>
            <a:off x="5432014" y="4432300"/>
            <a:ext cx="0" cy="1032701"/>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99" name="Rak koppling 98">
            <a:extLst>
              <a:ext uri="{FF2B5EF4-FFF2-40B4-BE49-F238E27FC236}">
                <a16:creationId xmlns:a16="http://schemas.microsoft.com/office/drawing/2014/main" id="{B42FBD8E-BACE-A3B1-A34A-3AD1C05BCA9A}"/>
              </a:ext>
            </a:extLst>
          </p:cNvPr>
          <p:cNvCxnSpPr>
            <a:cxnSpLocks/>
          </p:cNvCxnSpPr>
          <p:nvPr/>
        </p:nvCxnSpPr>
        <p:spPr>
          <a:xfrm flipH="1">
            <a:off x="5432014" y="4432300"/>
            <a:ext cx="853330" cy="0"/>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7" name="Rak koppling 6">
            <a:extLst>
              <a:ext uri="{FF2B5EF4-FFF2-40B4-BE49-F238E27FC236}">
                <a16:creationId xmlns:a16="http://schemas.microsoft.com/office/drawing/2014/main" id="{38408725-AA25-6B67-F2B5-4430D4E39A4A}"/>
              </a:ext>
            </a:extLst>
          </p:cNvPr>
          <p:cNvCxnSpPr>
            <a:cxnSpLocks/>
          </p:cNvCxnSpPr>
          <p:nvPr/>
        </p:nvCxnSpPr>
        <p:spPr>
          <a:xfrm>
            <a:off x="2848366" y="2163144"/>
            <a:ext cx="395380" cy="0"/>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14" name="Rektangel 13">
            <a:extLst>
              <a:ext uri="{FF2B5EF4-FFF2-40B4-BE49-F238E27FC236}">
                <a16:creationId xmlns:a16="http://schemas.microsoft.com/office/drawing/2014/main" id="{6C9A59CA-6634-C8E6-BB27-F83123358EBA}"/>
              </a:ext>
            </a:extLst>
          </p:cNvPr>
          <p:cNvSpPr/>
          <p:nvPr/>
        </p:nvSpPr>
        <p:spPr>
          <a:xfrm>
            <a:off x="3243746" y="855563"/>
            <a:ext cx="2418469" cy="2685640"/>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8" name="Rak koppling 17">
            <a:extLst>
              <a:ext uri="{FF2B5EF4-FFF2-40B4-BE49-F238E27FC236}">
                <a16:creationId xmlns:a16="http://schemas.microsoft.com/office/drawing/2014/main" id="{31002526-806C-8F1B-4C6F-209921102D6E}"/>
              </a:ext>
            </a:extLst>
          </p:cNvPr>
          <p:cNvCxnSpPr>
            <a:cxnSpLocks/>
          </p:cNvCxnSpPr>
          <p:nvPr/>
        </p:nvCxnSpPr>
        <p:spPr>
          <a:xfrm flipH="1" flipV="1">
            <a:off x="4788533" y="1188732"/>
            <a:ext cx="10372" cy="1597324"/>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23" name="Rak pilkoppling 22">
            <a:extLst>
              <a:ext uri="{FF2B5EF4-FFF2-40B4-BE49-F238E27FC236}">
                <a16:creationId xmlns:a16="http://schemas.microsoft.com/office/drawing/2014/main" id="{910E6AAF-FD5F-2D6D-3CAB-78C9D24135D4}"/>
              </a:ext>
            </a:extLst>
          </p:cNvPr>
          <p:cNvCxnSpPr>
            <a:cxnSpLocks/>
          </p:cNvCxnSpPr>
          <p:nvPr/>
        </p:nvCxnSpPr>
        <p:spPr>
          <a:xfrm flipV="1">
            <a:off x="5807165" y="3050793"/>
            <a:ext cx="372672" cy="1"/>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31" name="Rak pilkoppling 30">
            <a:extLst>
              <a:ext uri="{FF2B5EF4-FFF2-40B4-BE49-F238E27FC236}">
                <a16:creationId xmlns:a16="http://schemas.microsoft.com/office/drawing/2014/main" id="{0A4D4334-7DF9-7964-EBF7-16C574B30970}"/>
              </a:ext>
            </a:extLst>
          </p:cNvPr>
          <p:cNvCxnSpPr>
            <a:cxnSpLocks/>
          </p:cNvCxnSpPr>
          <p:nvPr/>
        </p:nvCxnSpPr>
        <p:spPr>
          <a:xfrm>
            <a:off x="8537750" y="5589649"/>
            <a:ext cx="0" cy="281812"/>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39" name="Rak koppling 38">
            <a:extLst>
              <a:ext uri="{FF2B5EF4-FFF2-40B4-BE49-F238E27FC236}">
                <a16:creationId xmlns:a16="http://schemas.microsoft.com/office/drawing/2014/main" id="{DD8E512E-FCF6-DFF1-8F13-20A573F068D4}"/>
              </a:ext>
            </a:extLst>
          </p:cNvPr>
          <p:cNvCxnSpPr>
            <a:cxnSpLocks/>
          </p:cNvCxnSpPr>
          <p:nvPr/>
        </p:nvCxnSpPr>
        <p:spPr>
          <a:xfrm flipV="1">
            <a:off x="4646795" y="4505706"/>
            <a:ext cx="0" cy="616671"/>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63" name="textruta 62">
            <a:extLst>
              <a:ext uri="{FF2B5EF4-FFF2-40B4-BE49-F238E27FC236}">
                <a16:creationId xmlns:a16="http://schemas.microsoft.com/office/drawing/2014/main" id="{F408F5C1-2B60-965F-6BDC-3E7B90368163}"/>
              </a:ext>
            </a:extLst>
          </p:cNvPr>
          <p:cNvSpPr txBox="1"/>
          <p:nvPr/>
        </p:nvSpPr>
        <p:spPr>
          <a:xfrm>
            <a:off x="8793480" y="5457745"/>
            <a:ext cx="2709370" cy="461665"/>
          </a:xfrm>
          <a:prstGeom prst="rect">
            <a:avLst/>
          </a:prstGeom>
          <a:noFill/>
        </p:spPr>
        <p:txBody>
          <a:bodyPr wrap="square">
            <a:spAutoFit/>
          </a:bodyPr>
          <a:lstStyle/>
          <a:p>
            <a:r>
              <a:rPr lang="sv-SE" sz="1200"/>
              <a:t>Fyll i vilka schabloner som använts och källa (IVL senast vers)</a:t>
            </a:r>
          </a:p>
        </p:txBody>
      </p:sp>
      <p:cxnSp>
        <p:nvCxnSpPr>
          <p:cNvPr id="12" name="Rak koppling 11">
            <a:extLst>
              <a:ext uri="{FF2B5EF4-FFF2-40B4-BE49-F238E27FC236}">
                <a16:creationId xmlns:a16="http://schemas.microsoft.com/office/drawing/2014/main" id="{0C70F7D4-2839-5E4C-5C4E-E1C5E27DEC69}"/>
              </a:ext>
            </a:extLst>
          </p:cNvPr>
          <p:cNvCxnSpPr>
            <a:cxnSpLocks/>
          </p:cNvCxnSpPr>
          <p:nvPr/>
        </p:nvCxnSpPr>
        <p:spPr>
          <a:xfrm>
            <a:off x="8537750" y="5589649"/>
            <a:ext cx="255730" cy="0"/>
          </a:xfrm>
          <a:prstGeom prst="line">
            <a:avLst/>
          </a:prstGeom>
          <a:ln w="12700"/>
        </p:spPr>
        <p:style>
          <a:lnRef idx="1">
            <a:schemeClr val="accent2"/>
          </a:lnRef>
          <a:fillRef idx="0">
            <a:schemeClr val="accent2"/>
          </a:fillRef>
          <a:effectRef idx="0">
            <a:schemeClr val="accent2"/>
          </a:effectRef>
          <a:fontRef idx="minor">
            <a:schemeClr val="tx1"/>
          </a:fontRef>
        </p:style>
      </p:cxnSp>
      <p:graphicFrame>
        <p:nvGraphicFramePr>
          <p:cNvPr id="17" name="Tabell 16">
            <a:extLst>
              <a:ext uri="{FF2B5EF4-FFF2-40B4-BE49-F238E27FC236}">
                <a16:creationId xmlns:a16="http://schemas.microsoft.com/office/drawing/2014/main" id="{5E49F449-867D-FBED-BCC0-7470BCA3BF6F}"/>
              </a:ext>
            </a:extLst>
          </p:cNvPr>
          <p:cNvGraphicFramePr>
            <a:graphicFrameLocks noGrp="1"/>
          </p:cNvGraphicFramePr>
          <p:nvPr>
            <p:extLst>
              <p:ext uri="{D42A27DB-BD31-4B8C-83A1-F6EECF244321}">
                <p14:modId xmlns:p14="http://schemas.microsoft.com/office/powerpoint/2010/main" val="803125102"/>
              </p:ext>
            </p:extLst>
          </p:nvPr>
        </p:nvGraphicFramePr>
        <p:xfrm>
          <a:off x="0" y="5897880"/>
          <a:ext cx="12192000" cy="96012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a:latin typeface="+mn-lt"/>
                        </a:rPr>
                        <a:t>Bd:72-74: 24 Bd:84-86: 25</a:t>
                      </a:r>
                    </a:p>
                    <a:p>
                      <a:pPr marL="0" marR="0" lvl="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a:latin typeface="+mn-lt"/>
                        </a:rPr>
                        <a:t>IVL 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4202917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54AD9-9C92-311C-F682-BE417E6736A0}"/>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0BA14F8C-0AFD-8631-D645-D6678AC81743}"/>
              </a:ext>
            </a:extLst>
          </p:cNvPr>
          <p:cNvSpPr>
            <a:spLocks noGrp="1"/>
          </p:cNvSpPr>
          <p:nvPr>
            <p:ph type="ctrTitle"/>
          </p:nvPr>
        </p:nvSpPr>
        <p:spPr>
          <a:xfrm>
            <a:off x="527381" y="128709"/>
            <a:ext cx="9359919" cy="699466"/>
          </a:xfrm>
        </p:spPr>
        <p:txBody>
          <a:bodyPr/>
          <a:lstStyle/>
          <a:p>
            <a:r>
              <a:rPr lang="sv-SE"/>
              <a:t>Sammanfattning och tolkning av schablon</a:t>
            </a:r>
          </a:p>
        </p:txBody>
      </p:sp>
      <p:sp>
        <p:nvSpPr>
          <p:cNvPr id="10" name="textruta 9">
            <a:extLst>
              <a:ext uri="{FF2B5EF4-FFF2-40B4-BE49-F238E27FC236}">
                <a16:creationId xmlns:a16="http://schemas.microsoft.com/office/drawing/2014/main" id="{1413A0DB-F9C6-6BCF-7D2F-7DCCE34F2DDF}"/>
              </a:ext>
            </a:extLst>
          </p:cNvPr>
          <p:cNvSpPr txBox="1"/>
          <p:nvPr/>
        </p:nvSpPr>
        <p:spPr>
          <a:xfrm>
            <a:off x="527381" y="1161591"/>
            <a:ext cx="7749844" cy="954107"/>
          </a:xfrm>
          <a:prstGeom prst="rect">
            <a:avLst/>
          </a:prstGeom>
          <a:noFill/>
        </p:spPr>
        <p:txBody>
          <a:bodyPr wrap="square">
            <a:spAutoFit/>
          </a:bodyPr>
          <a:lstStyle/>
          <a:p>
            <a:pPr marL="285750" indent="-285750">
              <a:buFont typeface="Arial" panose="020B0604020202020204" pitchFamily="34" charset="0"/>
              <a:buChar char="•"/>
            </a:pPr>
            <a:r>
              <a:rPr lang="sv-SE" sz="1400" dirty="0"/>
              <a:t>Schabloner får ej räknas upp till 100% utifrån täckningsgrad (de är redan uppräknade)</a:t>
            </a:r>
          </a:p>
          <a:p>
            <a:pPr marL="285750" indent="-285750">
              <a:buFont typeface="Arial" panose="020B0604020202020204" pitchFamily="34" charset="0"/>
              <a:buChar char="•"/>
            </a:pPr>
            <a:r>
              <a:rPr lang="sv-SE" sz="1400" dirty="0"/>
              <a:t>Schabloner används för de byggdelar som klimatdata saknas</a:t>
            </a:r>
          </a:p>
          <a:p>
            <a:pPr marL="285750" indent="-285750">
              <a:buFont typeface="Arial" panose="020B0604020202020204" pitchFamily="34" charset="0"/>
              <a:buChar char="•"/>
            </a:pPr>
            <a:r>
              <a:rPr lang="sv-SE" sz="1400" dirty="0"/>
              <a:t>Har projektspecifik beräkning gjorts för exempelvis installation (VVS &amp; El) och täckningsgraden för installation ej är 100% behöver man i det fallet räkna upp. </a:t>
            </a:r>
          </a:p>
        </p:txBody>
      </p:sp>
    </p:spTree>
    <p:extLst>
      <p:ext uri="{BB962C8B-B14F-4D97-AF65-F5344CB8AC3E}">
        <p14:creationId xmlns:p14="http://schemas.microsoft.com/office/powerpoint/2010/main" val="13667252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962FC-EB1E-CA68-28E6-71B48C148039}"/>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E1C6E77E-FD3E-896B-1FE0-011557C7C77D}"/>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60F8D51C-F76D-3A75-266F-594C83422EAD}"/>
              </a:ext>
            </a:extLst>
          </p:cNvPr>
          <p:cNvSpPr>
            <a:spLocks noGrp="1"/>
          </p:cNvSpPr>
          <p:nvPr>
            <p:ph type="ctrTitle"/>
          </p:nvPr>
        </p:nvSpPr>
        <p:spPr>
          <a:xfrm>
            <a:off x="0" y="2282978"/>
            <a:ext cx="12192000" cy="2088232"/>
          </a:xfrm>
          <a:solidFill>
            <a:schemeClr val="accent4">
              <a:lumMod val="20000"/>
              <a:lumOff val="80000"/>
            </a:schemeClr>
          </a:solidFill>
        </p:spPr>
        <p:txBody>
          <a:bodyPr>
            <a:normAutofit/>
          </a:bodyPr>
          <a:lstStyle/>
          <a:p>
            <a:pPr algn="ctr">
              <a:lnSpc>
                <a:spcPct val="150000"/>
              </a:lnSpc>
            </a:pPr>
            <a:r>
              <a:rPr lang="sv-SE" sz="3000">
                <a:solidFill>
                  <a:schemeClr val="bg2"/>
                </a:solidFill>
              </a:rPr>
              <a:t>Avläsning klimatpåverkan</a:t>
            </a:r>
            <a:br>
              <a:rPr lang="sv-SE" sz="3000">
                <a:solidFill>
                  <a:schemeClr val="bg2"/>
                </a:solidFill>
              </a:rPr>
            </a:br>
            <a:r>
              <a:rPr lang="sv-SE" sz="1800">
                <a:solidFill>
                  <a:schemeClr val="bg2"/>
                </a:solidFill>
              </a:rPr>
              <a:t>Hur klimatpåverkan tas fram i </a:t>
            </a:r>
            <a:r>
              <a:rPr lang="sv-SE" sz="1800" err="1">
                <a:solidFill>
                  <a:schemeClr val="bg2"/>
                </a:solidFill>
              </a:rPr>
              <a:t>Bidcon:s</a:t>
            </a:r>
            <a:r>
              <a:rPr lang="sv-SE" sz="1800">
                <a:solidFill>
                  <a:schemeClr val="bg2"/>
                </a:solidFill>
              </a:rPr>
              <a:t> slutsida</a:t>
            </a:r>
            <a:endParaRPr lang="en-SE" sz="1800">
              <a:solidFill>
                <a:schemeClr val="bg2"/>
              </a:solidFill>
            </a:endParaRPr>
          </a:p>
        </p:txBody>
      </p:sp>
    </p:spTree>
    <p:extLst>
      <p:ext uri="{BB962C8B-B14F-4D97-AF65-F5344CB8AC3E}">
        <p14:creationId xmlns:p14="http://schemas.microsoft.com/office/powerpoint/2010/main" val="33742585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60461-2E65-593C-D5A6-289A86648175}"/>
            </a:ext>
          </a:extLst>
        </p:cNvPr>
        <p:cNvGrpSpPr/>
        <p:nvPr/>
      </p:nvGrpSpPr>
      <p:grpSpPr>
        <a:xfrm>
          <a:off x="0" y="0"/>
          <a:ext cx="0" cy="0"/>
          <a:chOff x="0" y="0"/>
          <a:chExt cx="0" cy="0"/>
        </a:xfrm>
      </p:grpSpPr>
      <p:pic>
        <p:nvPicPr>
          <p:cNvPr id="10" name="Bildobjekt 9">
            <a:extLst>
              <a:ext uri="{FF2B5EF4-FFF2-40B4-BE49-F238E27FC236}">
                <a16:creationId xmlns:a16="http://schemas.microsoft.com/office/drawing/2014/main" id="{04C701A2-0C4A-9B9E-8CAC-981DD0876C8F}"/>
              </a:ext>
            </a:extLst>
          </p:cNvPr>
          <p:cNvPicPr>
            <a:picLocks noChangeAspect="1"/>
          </p:cNvPicPr>
          <p:nvPr/>
        </p:nvPicPr>
        <p:blipFill>
          <a:blip r:embed="rId3"/>
          <a:srcRect t="1724"/>
          <a:stretch/>
        </p:blipFill>
        <p:spPr>
          <a:xfrm>
            <a:off x="658774" y="813706"/>
            <a:ext cx="4636772" cy="5899986"/>
          </a:xfrm>
          <a:prstGeom prst="rect">
            <a:avLst/>
          </a:prstGeom>
        </p:spPr>
      </p:pic>
      <p:sp>
        <p:nvSpPr>
          <p:cNvPr id="8" name="Rubrik 7">
            <a:extLst>
              <a:ext uri="{FF2B5EF4-FFF2-40B4-BE49-F238E27FC236}">
                <a16:creationId xmlns:a16="http://schemas.microsoft.com/office/drawing/2014/main" id="{0D77CE79-DF63-5434-25F7-CB9A28FB0DF7}"/>
              </a:ext>
            </a:extLst>
          </p:cNvPr>
          <p:cNvSpPr>
            <a:spLocks noGrp="1"/>
          </p:cNvSpPr>
          <p:nvPr>
            <p:ph type="ctrTitle"/>
          </p:nvPr>
        </p:nvSpPr>
        <p:spPr>
          <a:xfrm>
            <a:off x="527381" y="217917"/>
            <a:ext cx="9359919" cy="699466"/>
          </a:xfrm>
        </p:spPr>
        <p:txBody>
          <a:bodyPr/>
          <a:lstStyle/>
          <a:p>
            <a:r>
              <a:rPr lang="sv-SE"/>
              <a:t>Aktivera post</a:t>
            </a:r>
          </a:p>
        </p:txBody>
      </p:sp>
      <p:sp>
        <p:nvSpPr>
          <p:cNvPr id="5" name="textruta 4">
            <a:extLst>
              <a:ext uri="{FF2B5EF4-FFF2-40B4-BE49-F238E27FC236}">
                <a16:creationId xmlns:a16="http://schemas.microsoft.com/office/drawing/2014/main" id="{8969C078-6273-B742-0D6D-1376954DD97E}"/>
              </a:ext>
            </a:extLst>
          </p:cNvPr>
          <p:cNvSpPr txBox="1"/>
          <p:nvPr/>
        </p:nvSpPr>
        <p:spPr>
          <a:xfrm>
            <a:off x="5595479" y="999594"/>
            <a:ext cx="4871791" cy="1323439"/>
          </a:xfrm>
          <a:prstGeom prst="rect">
            <a:avLst/>
          </a:prstGeom>
          <a:noFill/>
        </p:spPr>
        <p:txBody>
          <a:bodyPr wrap="square">
            <a:spAutoFit/>
          </a:bodyPr>
          <a:lstStyle/>
          <a:p>
            <a:pPr marL="342900" indent="-342900">
              <a:buAutoNum type="arabicPeriod"/>
            </a:pPr>
            <a:r>
              <a:rPr lang="sv-SE" sz="1600"/>
              <a:t>BTA </a:t>
            </a:r>
            <a:r>
              <a:rPr lang="sv-SE" sz="1600" b="1"/>
              <a:t>MÅSTE</a:t>
            </a:r>
            <a:r>
              <a:rPr lang="sv-SE" sz="1600"/>
              <a:t> vara ifylld för att få ett resultat</a:t>
            </a:r>
          </a:p>
          <a:p>
            <a:pPr marL="342900" indent="-342900">
              <a:buAutoNum type="arabicPeriod"/>
            </a:pPr>
            <a:endParaRPr lang="sv-SE" sz="1600"/>
          </a:p>
          <a:p>
            <a:pPr marL="342900" indent="-342900">
              <a:buAutoNum type="arabicPeriod"/>
            </a:pPr>
            <a:r>
              <a:rPr lang="sv-SE" sz="1600"/>
              <a:t>Kontrollera om berörd byggdel är aktiverad. Om inte, sätt ett </a:t>
            </a:r>
            <a:r>
              <a:rPr lang="sv-SE" sz="1600" b="1">
                <a:solidFill>
                  <a:srgbClr val="C00000"/>
                </a:solidFill>
              </a:rPr>
              <a:t>X</a:t>
            </a:r>
            <a:r>
              <a:rPr lang="sv-SE" sz="1600"/>
              <a:t> för att aktivera den, annars inkluderas den inte i resultatet. </a:t>
            </a:r>
          </a:p>
        </p:txBody>
      </p:sp>
      <p:grpSp>
        <p:nvGrpSpPr>
          <p:cNvPr id="7" name="Grupp 6">
            <a:extLst>
              <a:ext uri="{FF2B5EF4-FFF2-40B4-BE49-F238E27FC236}">
                <a16:creationId xmlns:a16="http://schemas.microsoft.com/office/drawing/2014/main" id="{ADCF47B0-882B-C55A-2A57-384F2DA1973A}"/>
              </a:ext>
            </a:extLst>
          </p:cNvPr>
          <p:cNvGrpSpPr/>
          <p:nvPr/>
        </p:nvGrpSpPr>
        <p:grpSpPr>
          <a:xfrm>
            <a:off x="5595479" y="5195134"/>
            <a:ext cx="2174901" cy="1444949"/>
            <a:chOff x="6327693" y="4975405"/>
            <a:chExt cx="2334860" cy="1606927"/>
          </a:xfrm>
        </p:grpSpPr>
        <p:pic>
          <p:nvPicPr>
            <p:cNvPr id="15" name="Bildobjekt 14">
              <a:extLst>
                <a:ext uri="{FF2B5EF4-FFF2-40B4-BE49-F238E27FC236}">
                  <a16:creationId xmlns:a16="http://schemas.microsoft.com/office/drawing/2014/main" id="{C1E79102-75B1-B152-FF7E-B13D122DEBED}"/>
                </a:ext>
              </a:extLst>
            </p:cNvPr>
            <p:cNvPicPr>
              <a:picLocks noChangeAspect="1"/>
            </p:cNvPicPr>
            <p:nvPr/>
          </p:nvPicPr>
          <p:blipFill>
            <a:blip r:embed="rId4"/>
            <a:stretch>
              <a:fillRect/>
            </a:stretch>
          </p:blipFill>
          <p:spPr>
            <a:xfrm>
              <a:off x="6327693" y="4975405"/>
              <a:ext cx="2299489" cy="1606927"/>
            </a:xfrm>
            <a:prstGeom prst="rect">
              <a:avLst/>
            </a:prstGeom>
          </p:spPr>
        </p:pic>
        <p:sp>
          <p:nvSpPr>
            <p:cNvPr id="72" name="Rektangel 71">
              <a:extLst>
                <a:ext uri="{FF2B5EF4-FFF2-40B4-BE49-F238E27FC236}">
                  <a16:creationId xmlns:a16="http://schemas.microsoft.com/office/drawing/2014/main" id="{047180DE-97CB-3522-ED53-564F836DF25B}"/>
                </a:ext>
              </a:extLst>
            </p:cNvPr>
            <p:cNvSpPr/>
            <p:nvPr/>
          </p:nvSpPr>
          <p:spPr>
            <a:xfrm>
              <a:off x="6543821" y="5982723"/>
              <a:ext cx="2118732" cy="110367"/>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73" name="textruta 72">
            <a:extLst>
              <a:ext uri="{FF2B5EF4-FFF2-40B4-BE49-F238E27FC236}">
                <a16:creationId xmlns:a16="http://schemas.microsoft.com/office/drawing/2014/main" id="{22DF6810-E7E9-2C52-ABB5-6DEF300F0E72}"/>
              </a:ext>
            </a:extLst>
          </p:cNvPr>
          <p:cNvSpPr txBox="1"/>
          <p:nvPr/>
        </p:nvSpPr>
        <p:spPr>
          <a:xfrm>
            <a:off x="7928643" y="5278482"/>
            <a:ext cx="4056413" cy="584775"/>
          </a:xfrm>
          <a:prstGeom prst="rect">
            <a:avLst/>
          </a:prstGeom>
          <a:noFill/>
        </p:spPr>
        <p:txBody>
          <a:bodyPr wrap="square">
            <a:spAutoFit/>
          </a:bodyPr>
          <a:lstStyle/>
          <a:p>
            <a:r>
              <a:rPr lang="sv-SE" sz="1600"/>
              <a:t>OBS! Byggdel saknas. Lägg till annars tas det ej med i resultatet. </a:t>
            </a:r>
            <a:r>
              <a:rPr lang="sv-SE" sz="1600" b="1"/>
              <a:t>MÅSTE stå OK med </a:t>
            </a:r>
            <a:r>
              <a:rPr lang="sv-SE" sz="1600" b="1">
                <a:solidFill>
                  <a:schemeClr val="accent6"/>
                </a:solidFill>
              </a:rPr>
              <a:t>grönt</a:t>
            </a:r>
            <a:r>
              <a:rPr lang="sv-SE" sz="1600" b="1"/>
              <a:t>.</a:t>
            </a:r>
          </a:p>
        </p:txBody>
      </p:sp>
      <p:grpSp>
        <p:nvGrpSpPr>
          <p:cNvPr id="17" name="Grupp 16">
            <a:extLst>
              <a:ext uri="{FF2B5EF4-FFF2-40B4-BE49-F238E27FC236}">
                <a16:creationId xmlns:a16="http://schemas.microsoft.com/office/drawing/2014/main" id="{99302159-B0AD-2D4F-4E90-4D4CD59FC364}"/>
              </a:ext>
            </a:extLst>
          </p:cNvPr>
          <p:cNvGrpSpPr/>
          <p:nvPr/>
        </p:nvGrpSpPr>
        <p:grpSpPr>
          <a:xfrm>
            <a:off x="5534912" y="2491262"/>
            <a:ext cx="5324318" cy="1871558"/>
            <a:chOff x="5648483" y="2949005"/>
            <a:chExt cx="5324318" cy="1871558"/>
          </a:xfrm>
        </p:grpSpPr>
        <p:pic>
          <p:nvPicPr>
            <p:cNvPr id="6" name="Bildobjekt 5">
              <a:extLst>
                <a:ext uri="{FF2B5EF4-FFF2-40B4-BE49-F238E27FC236}">
                  <a16:creationId xmlns:a16="http://schemas.microsoft.com/office/drawing/2014/main" id="{6731D3EE-91D1-2305-70D8-33E8AEC0CAB3}"/>
                </a:ext>
              </a:extLst>
            </p:cNvPr>
            <p:cNvPicPr>
              <a:picLocks noChangeAspect="1"/>
            </p:cNvPicPr>
            <p:nvPr/>
          </p:nvPicPr>
          <p:blipFill>
            <a:blip r:embed="rId5"/>
            <a:srcRect t="1119" b="-1"/>
            <a:stretch/>
          </p:blipFill>
          <p:spPr>
            <a:xfrm>
              <a:off x="5648483" y="2949005"/>
              <a:ext cx="5324318" cy="1871558"/>
            </a:xfrm>
            <a:prstGeom prst="rect">
              <a:avLst/>
            </a:prstGeom>
          </p:spPr>
        </p:pic>
        <p:sp>
          <p:nvSpPr>
            <p:cNvPr id="14" name="Rektangel 13">
              <a:extLst>
                <a:ext uri="{FF2B5EF4-FFF2-40B4-BE49-F238E27FC236}">
                  <a16:creationId xmlns:a16="http://schemas.microsoft.com/office/drawing/2014/main" id="{08D9C98B-31BE-FBB7-6366-8BC58A0FE986}"/>
                </a:ext>
              </a:extLst>
            </p:cNvPr>
            <p:cNvSpPr/>
            <p:nvPr/>
          </p:nvSpPr>
          <p:spPr>
            <a:xfrm>
              <a:off x="6149789" y="2949005"/>
              <a:ext cx="835958" cy="1111935"/>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21" name="textruta 20">
            <a:extLst>
              <a:ext uri="{FF2B5EF4-FFF2-40B4-BE49-F238E27FC236}">
                <a16:creationId xmlns:a16="http://schemas.microsoft.com/office/drawing/2014/main" id="{66C0D2A3-0751-9066-9E73-274F3ECD088E}"/>
              </a:ext>
            </a:extLst>
          </p:cNvPr>
          <p:cNvSpPr txBox="1"/>
          <p:nvPr/>
        </p:nvSpPr>
        <p:spPr>
          <a:xfrm>
            <a:off x="5598687" y="4524823"/>
            <a:ext cx="6545447" cy="584775"/>
          </a:xfrm>
          <a:prstGeom prst="rect">
            <a:avLst/>
          </a:prstGeom>
          <a:noFill/>
        </p:spPr>
        <p:txBody>
          <a:bodyPr wrap="square">
            <a:spAutoFit/>
          </a:bodyPr>
          <a:lstStyle/>
          <a:p>
            <a:r>
              <a:rPr lang="sv-SE" sz="1600" b="0" i="0">
                <a:solidFill>
                  <a:srgbClr val="404040"/>
                </a:solidFill>
                <a:effectLst/>
              </a:rPr>
              <a:t>Kontrollera att </a:t>
            </a:r>
            <a:r>
              <a:rPr lang="sv-SE" sz="1600">
                <a:solidFill>
                  <a:srgbClr val="404040"/>
                </a:solidFill>
              </a:rPr>
              <a:t>byggdelens underdelar är i kryssad </a:t>
            </a:r>
            <a:r>
              <a:rPr lang="sv-SE" sz="1600" b="0" i="0">
                <a:solidFill>
                  <a:srgbClr val="404040"/>
                </a:solidFill>
                <a:effectLst/>
              </a:rPr>
              <a:t>om den specifika byggdelen har använts i konstruktionen.</a:t>
            </a:r>
            <a:endParaRPr lang="sv-SE" sz="1600"/>
          </a:p>
        </p:txBody>
      </p:sp>
      <p:cxnSp>
        <p:nvCxnSpPr>
          <p:cNvPr id="34" name="Rak pilkoppling 33">
            <a:extLst>
              <a:ext uri="{FF2B5EF4-FFF2-40B4-BE49-F238E27FC236}">
                <a16:creationId xmlns:a16="http://schemas.microsoft.com/office/drawing/2014/main" id="{71355CE2-57A8-1F01-863F-4FD9F1536554}"/>
              </a:ext>
            </a:extLst>
          </p:cNvPr>
          <p:cNvCxnSpPr>
            <a:cxnSpLocks/>
          </p:cNvCxnSpPr>
          <p:nvPr/>
        </p:nvCxnSpPr>
        <p:spPr>
          <a:xfrm>
            <a:off x="6293248" y="3603197"/>
            <a:ext cx="0" cy="90578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36" name="Rak pilkoppling 35">
            <a:extLst>
              <a:ext uri="{FF2B5EF4-FFF2-40B4-BE49-F238E27FC236}">
                <a16:creationId xmlns:a16="http://schemas.microsoft.com/office/drawing/2014/main" id="{EE7C9C44-FFB7-FA90-4182-D07554A5B848}"/>
              </a:ext>
            </a:extLst>
          </p:cNvPr>
          <p:cNvCxnSpPr>
            <a:cxnSpLocks/>
          </p:cNvCxnSpPr>
          <p:nvPr/>
        </p:nvCxnSpPr>
        <p:spPr>
          <a:xfrm>
            <a:off x="6356407" y="5452422"/>
            <a:ext cx="1572236"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37" name="Rak koppling 36">
            <a:extLst>
              <a:ext uri="{FF2B5EF4-FFF2-40B4-BE49-F238E27FC236}">
                <a16:creationId xmlns:a16="http://schemas.microsoft.com/office/drawing/2014/main" id="{88287F66-277B-EC9F-0EE2-C9C9641A16C7}"/>
              </a:ext>
            </a:extLst>
          </p:cNvPr>
          <p:cNvCxnSpPr>
            <a:cxnSpLocks/>
          </p:cNvCxnSpPr>
          <p:nvPr/>
        </p:nvCxnSpPr>
        <p:spPr>
          <a:xfrm>
            <a:off x="6356407" y="5452422"/>
            <a:ext cx="0" cy="648492"/>
          </a:xfrm>
          <a:prstGeom prst="line">
            <a:avLst/>
          </a:prstGeom>
          <a:ln w="12700"/>
        </p:spPr>
        <p:style>
          <a:lnRef idx="1">
            <a:schemeClr val="accent2"/>
          </a:lnRef>
          <a:fillRef idx="0">
            <a:schemeClr val="accent2"/>
          </a:fillRef>
          <a:effectRef idx="0">
            <a:schemeClr val="accent2"/>
          </a:effectRef>
          <a:fontRef idx="minor">
            <a:schemeClr val="tx1"/>
          </a:fontRef>
        </p:style>
      </p:cxnSp>
      <p:grpSp>
        <p:nvGrpSpPr>
          <p:cNvPr id="2" name="Grupp 1">
            <a:extLst>
              <a:ext uri="{FF2B5EF4-FFF2-40B4-BE49-F238E27FC236}">
                <a16:creationId xmlns:a16="http://schemas.microsoft.com/office/drawing/2014/main" id="{666E95AE-68D1-35EF-1E37-359B754B4C24}"/>
              </a:ext>
            </a:extLst>
          </p:cNvPr>
          <p:cNvGrpSpPr/>
          <p:nvPr/>
        </p:nvGrpSpPr>
        <p:grpSpPr>
          <a:xfrm>
            <a:off x="764603" y="1150262"/>
            <a:ext cx="4735270" cy="3768871"/>
            <a:chOff x="758324" y="982904"/>
            <a:chExt cx="4645526" cy="3101449"/>
          </a:xfrm>
        </p:grpSpPr>
        <p:cxnSp>
          <p:nvCxnSpPr>
            <p:cNvPr id="27" name="Rak pilkoppling 26">
              <a:extLst>
                <a:ext uri="{FF2B5EF4-FFF2-40B4-BE49-F238E27FC236}">
                  <a16:creationId xmlns:a16="http://schemas.microsoft.com/office/drawing/2014/main" id="{35DA7991-DE5D-5681-4534-1F3C3533E45C}"/>
                </a:ext>
              </a:extLst>
            </p:cNvPr>
            <p:cNvCxnSpPr>
              <a:cxnSpLocks/>
            </p:cNvCxnSpPr>
            <p:nvPr/>
          </p:nvCxnSpPr>
          <p:spPr>
            <a:xfrm>
              <a:off x="1808468" y="982904"/>
              <a:ext cx="3595382"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31" name="Rektangel 30">
              <a:extLst>
                <a:ext uri="{FF2B5EF4-FFF2-40B4-BE49-F238E27FC236}">
                  <a16:creationId xmlns:a16="http://schemas.microsoft.com/office/drawing/2014/main" id="{26FBBAAE-F1FC-1469-D290-3808A2C55AAC}"/>
                </a:ext>
              </a:extLst>
            </p:cNvPr>
            <p:cNvSpPr/>
            <p:nvPr/>
          </p:nvSpPr>
          <p:spPr>
            <a:xfrm>
              <a:off x="758324" y="3057018"/>
              <a:ext cx="355807" cy="1027335"/>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2" name="Rak koppling 31">
              <a:extLst>
                <a:ext uri="{FF2B5EF4-FFF2-40B4-BE49-F238E27FC236}">
                  <a16:creationId xmlns:a16="http://schemas.microsoft.com/office/drawing/2014/main" id="{9BDB1BD8-AD80-3BBA-AE7A-A63C8C495B46}"/>
                </a:ext>
              </a:extLst>
            </p:cNvPr>
            <p:cNvCxnSpPr>
              <a:cxnSpLocks/>
            </p:cNvCxnSpPr>
            <p:nvPr/>
          </p:nvCxnSpPr>
          <p:spPr>
            <a:xfrm>
              <a:off x="1808468" y="982904"/>
              <a:ext cx="0" cy="76899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0" name="Rak koppling 39">
              <a:extLst>
                <a:ext uri="{FF2B5EF4-FFF2-40B4-BE49-F238E27FC236}">
                  <a16:creationId xmlns:a16="http://schemas.microsoft.com/office/drawing/2014/main" id="{44A369C9-48DA-AE73-1F12-81B5F2E28DA6}"/>
                </a:ext>
              </a:extLst>
            </p:cNvPr>
            <p:cNvCxnSpPr>
              <a:cxnSpLocks/>
            </p:cNvCxnSpPr>
            <p:nvPr/>
          </p:nvCxnSpPr>
          <p:spPr>
            <a:xfrm flipH="1">
              <a:off x="1114131" y="3429001"/>
              <a:ext cx="2718146"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2" name="Rak koppling 41">
              <a:extLst>
                <a:ext uri="{FF2B5EF4-FFF2-40B4-BE49-F238E27FC236}">
                  <a16:creationId xmlns:a16="http://schemas.microsoft.com/office/drawing/2014/main" id="{E243F057-05A9-97A8-8022-460EE8E689E3}"/>
                </a:ext>
              </a:extLst>
            </p:cNvPr>
            <p:cNvCxnSpPr>
              <a:cxnSpLocks/>
            </p:cNvCxnSpPr>
            <p:nvPr/>
          </p:nvCxnSpPr>
          <p:spPr>
            <a:xfrm>
              <a:off x="3832277" y="1394719"/>
              <a:ext cx="0" cy="2034282"/>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4" name="Rak pilkoppling 43">
              <a:extLst>
                <a:ext uri="{FF2B5EF4-FFF2-40B4-BE49-F238E27FC236}">
                  <a16:creationId xmlns:a16="http://schemas.microsoft.com/office/drawing/2014/main" id="{7F50B74C-856B-6963-A06C-B4C6D723D55B}"/>
                </a:ext>
              </a:extLst>
            </p:cNvPr>
            <p:cNvCxnSpPr>
              <a:cxnSpLocks/>
            </p:cNvCxnSpPr>
            <p:nvPr/>
          </p:nvCxnSpPr>
          <p:spPr>
            <a:xfrm>
              <a:off x="3832277" y="1394719"/>
              <a:ext cx="1571573"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24" name="Rektangel 23">
              <a:extLst>
                <a:ext uri="{FF2B5EF4-FFF2-40B4-BE49-F238E27FC236}">
                  <a16:creationId xmlns:a16="http://schemas.microsoft.com/office/drawing/2014/main" id="{373F36B9-F146-6A61-AA75-42ECA2089472}"/>
                </a:ext>
              </a:extLst>
            </p:cNvPr>
            <p:cNvSpPr/>
            <p:nvPr/>
          </p:nvSpPr>
          <p:spPr>
            <a:xfrm>
              <a:off x="1527125" y="1762351"/>
              <a:ext cx="415208" cy="15814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3" name="Rektangel 2">
            <a:extLst>
              <a:ext uri="{FF2B5EF4-FFF2-40B4-BE49-F238E27FC236}">
                <a16:creationId xmlns:a16="http://schemas.microsoft.com/office/drawing/2014/main" id="{E8248BE8-79A8-9875-E102-904B71ED8036}"/>
              </a:ext>
            </a:extLst>
          </p:cNvPr>
          <p:cNvSpPr/>
          <p:nvPr/>
        </p:nvSpPr>
        <p:spPr>
          <a:xfrm>
            <a:off x="5610542" y="983748"/>
            <a:ext cx="4856727" cy="1305870"/>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a:extLst>
              <a:ext uri="{FF2B5EF4-FFF2-40B4-BE49-F238E27FC236}">
                <a16:creationId xmlns:a16="http://schemas.microsoft.com/office/drawing/2014/main" id="{2D8AE845-1268-010A-8FC8-B6F493CB0ECB}"/>
              </a:ext>
            </a:extLst>
          </p:cNvPr>
          <p:cNvSpPr/>
          <p:nvPr/>
        </p:nvSpPr>
        <p:spPr>
          <a:xfrm flipV="1">
            <a:off x="739945" y="5428001"/>
            <a:ext cx="2362030" cy="435255"/>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988368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58CD0-EEB6-6BAF-5BA3-F7A9DF782E59}"/>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A4BA4A10-0FB4-C171-9021-66ACD3C3EC89}"/>
              </a:ext>
            </a:extLst>
          </p:cNvPr>
          <p:cNvSpPr>
            <a:spLocks noGrp="1"/>
          </p:cNvSpPr>
          <p:nvPr>
            <p:ph type="ctrTitle"/>
          </p:nvPr>
        </p:nvSpPr>
        <p:spPr>
          <a:xfrm>
            <a:off x="527381" y="217917"/>
            <a:ext cx="9359919" cy="699466"/>
          </a:xfrm>
        </p:spPr>
        <p:txBody>
          <a:bodyPr>
            <a:normAutofit/>
          </a:bodyPr>
          <a:lstStyle/>
          <a:p>
            <a:r>
              <a:rPr lang="sv-SE"/>
              <a:t>Avläsning av slutsida </a:t>
            </a:r>
            <a:r>
              <a:rPr lang="sv-SE" b="1">
                <a:solidFill>
                  <a:schemeClr val="bg2"/>
                </a:solidFill>
              </a:rPr>
              <a:t>A1-A3, A4, A5.2-A5.4</a:t>
            </a:r>
            <a:endParaRPr lang="sv-SE"/>
          </a:p>
        </p:txBody>
      </p:sp>
      <p:sp>
        <p:nvSpPr>
          <p:cNvPr id="33" name="textruta 32">
            <a:extLst>
              <a:ext uri="{FF2B5EF4-FFF2-40B4-BE49-F238E27FC236}">
                <a16:creationId xmlns:a16="http://schemas.microsoft.com/office/drawing/2014/main" id="{5C5CAF3B-5255-1F6E-BEBC-CCD333A2562E}"/>
              </a:ext>
            </a:extLst>
          </p:cNvPr>
          <p:cNvSpPr txBox="1"/>
          <p:nvPr/>
        </p:nvSpPr>
        <p:spPr>
          <a:xfrm>
            <a:off x="5020332" y="3993792"/>
            <a:ext cx="5901067" cy="2062103"/>
          </a:xfrm>
          <a:prstGeom prst="rect">
            <a:avLst/>
          </a:prstGeom>
          <a:noFill/>
        </p:spPr>
        <p:txBody>
          <a:bodyPr wrap="square">
            <a:spAutoFit/>
          </a:bodyPr>
          <a:lstStyle/>
          <a:p>
            <a:endParaRPr lang="sv-SE" sz="1600" dirty="0"/>
          </a:p>
          <a:p>
            <a:endParaRPr lang="sv-SE" sz="1600" dirty="0"/>
          </a:p>
          <a:p>
            <a:pPr marL="285750" indent="-285750">
              <a:buFont typeface="Arial" panose="020B0604020202020204" pitchFamily="34" charset="0"/>
              <a:buChar char="•"/>
            </a:pPr>
            <a:r>
              <a:rPr lang="sv-SE" sz="1600" dirty="0"/>
              <a:t>Använd siffan från ”</a:t>
            </a:r>
            <a:r>
              <a:rPr lang="sv-SE" sz="1600" b="1" i="1" dirty="0"/>
              <a:t>Uppräkning av beräknad klimatpåverkan </a:t>
            </a:r>
            <a:r>
              <a:rPr lang="sv-SE" sz="1600" b="1" i="1" dirty="0" err="1"/>
              <a:t>inkl</a:t>
            </a:r>
            <a:r>
              <a:rPr lang="sv-SE" sz="1600" b="1" i="1" dirty="0"/>
              <a:t> A5 x Energi</a:t>
            </a:r>
            <a:r>
              <a:rPr lang="sv-SE" sz="1600" dirty="0"/>
              <a:t>” för att ange klimatpåverkan. Notera att detta värdet redan är uppräknat till 100% utifrån täckningsgraden. </a:t>
            </a:r>
          </a:p>
          <a:p>
            <a:pPr marL="285750" indent="-285750">
              <a:buFont typeface="Arial" panose="020B0604020202020204" pitchFamily="34" charset="0"/>
              <a:buChar char="•"/>
            </a:pPr>
            <a:endParaRPr lang="sv-SE" sz="1600" dirty="0"/>
          </a:p>
          <a:p>
            <a:pPr marL="285750" indent="-285750">
              <a:buFont typeface="Arial" panose="020B0604020202020204" pitchFamily="34" charset="0"/>
              <a:buChar char="•"/>
            </a:pPr>
            <a:r>
              <a:rPr lang="sv-SE" sz="1600" dirty="0"/>
              <a:t>Andel EPD (Produktspecifik EPD) är det värdet som ska redovisas i  sammanställningstabell, se sida 71.</a:t>
            </a:r>
          </a:p>
        </p:txBody>
      </p:sp>
      <p:grpSp>
        <p:nvGrpSpPr>
          <p:cNvPr id="48" name="Grupp 47">
            <a:extLst>
              <a:ext uri="{FF2B5EF4-FFF2-40B4-BE49-F238E27FC236}">
                <a16:creationId xmlns:a16="http://schemas.microsoft.com/office/drawing/2014/main" id="{E333402C-D4A1-3AA1-CF8D-D53FCBD5DEE5}"/>
              </a:ext>
            </a:extLst>
          </p:cNvPr>
          <p:cNvGrpSpPr/>
          <p:nvPr/>
        </p:nvGrpSpPr>
        <p:grpSpPr>
          <a:xfrm>
            <a:off x="729513" y="5787517"/>
            <a:ext cx="4202085" cy="676833"/>
            <a:chOff x="863393" y="5496338"/>
            <a:chExt cx="3826956" cy="565063"/>
          </a:xfrm>
        </p:grpSpPr>
        <p:pic>
          <p:nvPicPr>
            <p:cNvPr id="49" name="Bildobjekt 48">
              <a:extLst>
                <a:ext uri="{FF2B5EF4-FFF2-40B4-BE49-F238E27FC236}">
                  <a16:creationId xmlns:a16="http://schemas.microsoft.com/office/drawing/2014/main" id="{86199FDD-151B-6584-D0B7-0D1A2EF8E5D1}"/>
                </a:ext>
              </a:extLst>
            </p:cNvPr>
            <p:cNvPicPr>
              <a:picLocks noChangeAspect="1"/>
            </p:cNvPicPr>
            <p:nvPr/>
          </p:nvPicPr>
          <p:blipFill>
            <a:blip r:embed="rId3"/>
            <a:stretch>
              <a:fillRect/>
            </a:stretch>
          </p:blipFill>
          <p:spPr>
            <a:xfrm>
              <a:off x="871455" y="5544935"/>
              <a:ext cx="2205120" cy="492972"/>
            </a:xfrm>
            <a:prstGeom prst="rect">
              <a:avLst/>
            </a:prstGeom>
          </p:spPr>
        </p:pic>
        <p:sp>
          <p:nvSpPr>
            <p:cNvPr id="50" name="Rektangel 49">
              <a:extLst>
                <a:ext uri="{FF2B5EF4-FFF2-40B4-BE49-F238E27FC236}">
                  <a16:creationId xmlns:a16="http://schemas.microsoft.com/office/drawing/2014/main" id="{7DD56BAD-0EE9-ED5E-80D8-A89F51BE2406}"/>
                </a:ext>
              </a:extLst>
            </p:cNvPr>
            <p:cNvSpPr/>
            <p:nvPr/>
          </p:nvSpPr>
          <p:spPr>
            <a:xfrm>
              <a:off x="863393" y="5496338"/>
              <a:ext cx="2213182" cy="56506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3" name="Rak pilkoppling 52">
              <a:extLst>
                <a:ext uri="{FF2B5EF4-FFF2-40B4-BE49-F238E27FC236}">
                  <a16:creationId xmlns:a16="http://schemas.microsoft.com/office/drawing/2014/main" id="{92AC239A-AD01-FAD8-15CD-B6FCEC40506B}"/>
                </a:ext>
              </a:extLst>
            </p:cNvPr>
            <p:cNvCxnSpPr>
              <a:cxnSpLocks/>
            </p:cNvCxnSpPr>
            <p:nvPr/>
          </p:nvCxnSpPr>
          <p:spPr>
            <a:xfrm>
              <a:off x="3076575" y="5910698"/>
              <a:ext cx="1613774"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sp>
        <p:nvSpPr>
          <p:cNvPr id="54" name="textruta 53">
            <a:extLst>
              <a:ext uri="{FF2B5EF4-FFF2-40B4-BE49-F238E27FC236}">
                <a16:creationId xmlns:a16="http://schemas.microsoft.com/office/drawing/2014/main" id="{8520C065-D1CE-CE64-311C-975C67597D4E}"/>
              </a:ext>
            </a:extLst>
          </p:cNvPr>
          <p:cNvSpPr txBox="1"/>
          <p:nvPr/>
        </p:nvSpPr>
        <p:spPr>
          <a:xfrm>
            <a:off x="5020332" y="6123408"/>
            <a:ext cx="4871791" cy="584775"/>
          </a:xfrm>
          <a:prstGeom prst="rect">
            <a:avLst/>
          </a:prstGeom>
          <a:noFill/>
        </p:spPr>
        <p:txBody>
          <a:bodyPr wrap="square">
            <a:spAutoFit/>
          </a:bodyPr>
          <a:lstStyle/>
          <a:p>
            <a:pPr marL="285750" indent="-285750">
              <a:buFont typeface="Arial" panose="020B0604020202020204" pitchFamily="34" charset="0"/>
              <a:buChar char="•"/>
            </a:pPr>
            <a:r>
              <a:rPr lang="sv-SE" sz="1600"/>
              <a:t>Vissa mallar innehåller ej sista raden som inkluderar energin. Då får man addera det manuellt. </a:t>
            </a:r>
          </a:p>
        </p:txBody>
      </p:sp>
      <p:sp>
        <p:nvSpPr>
          <p:cNvPr id="63" name="textruta 62">
            <a:extLst>
              <a:ext uri="{FF2B5EF4-FFF2-40B4-BE49-F238E27FC236}">
                <a16:creationId xmlns:a16="http://schemas.microsoft.com/office/drawing/2014/main" id="{E2DDF7D0-C835-2950-012D-DC51EE88CA5C}"/>
              </a:ext>
            </a:extLst>
          </p:cNvPr>
          <p:cNvSpPr txBox="1"/>
          <p:nvPr/>
        </p:nvSpPr>
        <p:spPr>
          <a:xfrm>
            <a:off x="5132847" y="738136"/>
            <a:ext cx="6586867" cy="3908762"/>
          </a:xfrm>
          <a:prstGeom prst="rect">
            <a:avLst/>
          </a:prstGeom>
          <a:noFill/>
        </p:spPr>
        <p:txBody>
          <a:bodyPr wrap="square">
            <a:spAutoFit/>
          </a:bodyPr>
          <a:lstStyle/>
          <a:p>
            <a:pPr marL="285750" indent="-285750">
              <a:buFont typeface="Arial" panose="020B0604020202020204" pitchFamily="34" charset="0"/>
              <a:buChar char="•"/>
            </a:pPr>
            <a:endParaRPr lang="sv-SE" sz="1600" dirty="0"/>
          </a:p>
          <a:p>
            <a:pPr marL="342900" indent="-342900">
              <a:spcAft>
                <a:spcPts val="600"/>
              </a:spcAft>
              <a:buFont typeface="+mj-lt"/>
              <a:buAutoNum type="arabicPeriod" startAt="3"/>
            </a:pPr>
            <a:r>
              <a:rPr lang="sv-SE" sz="1600" dirty="0"/>
              <a:t>Aktivera alla berörda byggdelar </a:t>
            </a:r>
            <a:r>
              <a:rPr lang="sv-SE" sz="1600" b="1" dirty="0"/>
              <a:t>exklusiv</a:t>
            </a:r>
            <a:r>
              <a:rPr lang="sv-SE" sz="1600" dirty="0"/>
              <a:t> schabloner. Detta för att schabloner inte ska räknas upp till 100% och påverka andel EPD och täckningsgrad.</a:t>
            </a:r>
          </a:p>
          <a:p>
            <a:pPr marL="342900" indent="-342900">
              <a:spcAft>
                <a:spcPts val="600"/>
              </a:spcAft>
              <a:buAutoNum type="arabicPeriod" startAt="3"/>
            </a:pPr>
            <a:endParaRPr lang="sv-SE" sz="1600" dirty="0"/>
          </a:p>
          <a:p>
            <a:pPr marL="342900" indent="-342900">
              <a:spcAft>
                <a:spcPts val="600"/>
              </a:spcAft>
              <a:buAutoNum type="arabicPeriod" startAt="3"/>
            </a:pPr>
            <a:endParaRPr lang="sv-SE" sz="1600" dirty="0"/>
          </a:p>
          <a:p>
            <a:pPr marL="342900" indent="-342900">
              <a:spcAft>
                <a:spcPts val="600"/>
              </a:spcAft>
              <a:buAutoNum type="arabicPeriod" startAt="3"/>
            </a:pPr>
            <a:endParaRPr lang="sv-SE" sz="1600" dirty="0"/>
          </a:p>
          <a:p>
            <a:pPr marL="342900" indent="-342900">
              <a:spcAft>
                <a:spcPts val="600"/>
              </a:spcAft>
              <a:buAutoNum type="arabicPeriod" startAt="3"/>
            </a:pPr>
            <a:endParaRPr lang="sv-SE" sz="1600" dirty="0"/>
          </a:p>
          <a:p>
            <a:pPr marL="342900" indent="-342900">
              <a:spcAft>
                <a:spcPts val="600"/>
              </a:spcAft>
              <a:buAutoNum type="arabicPeriod" startAt="3"/>
            </a:pPr>
            <a:endParaRPr lang="sv-SE" sz="1600" dirty="0"/>
          </a:p>
          <a:p>
            <a:pPr marL="342900" indent="-342900">
              <a:spcAft>
                <a:spcPts val="600"/>
              </a:spcAft>
              <a:buAutoNum type="arabicPeriod" startAt="3"/>
            </a:pPr>
            <a:r>
              <a:rPr lang="sv-SE" sz="1600" dirty="0"/>
              <a:t>Släck/avaktivera byggdel 8, </a:t>
            </a:r>
            <a:r>
              <a:rPr lang="sv-SE" sz="1600" i="1" dirty="0"/>
              <a:t>I detta exempel gäller endast Bd 8. </a:t>
            </a:r>
            <a:endParaRPr lang="sv-SE" sz="1600" dirty="0"/>
          </a:p>
          <a:p>
            <a:pPr marL="342900" indent="-342900">
              <a:spcAft>
                <a:spcPts val="600"/>
              </a:spcAft>
              <a:buAutoNum type="arabicPeriod" startAt="3"/>
            </a:pPr>
            <a:r>
              <a:rPr lang="sv-SE" sz="1600" dirty="0"/>
              <a:t>Aktivera schablonen för energi </a:t>
            </a:r>
            <a:r>
              <a:rPr lang="sv-SE" sz="1600" b="1" dirty="0"/>
              <a:t>A5.2-A5.4. </a:t>
            </a:r>
            <a:r>
              <a:rPr lang="sv-SE" sz="1600" dirty="0"/>
              <a:t>Systemet kan tolka det som en schablon och räknar annars inte upp värdet.</a:t>
            </a:r>
          </a:p>
          <a:p>
            <a:pPr marL="342900" indent="-342900">
              <a:buAutoNum type="arabicPeriod" startAt="3"/>
            </a:pPr>
            <a:endParaRPr lang="sv-SE" sz="1600" dirty="0"/>
          </a:p>
        </p:txBody>
      </p:sp>
      <p:grpSp>
        <p:nvGrpSpPr>
          <p:cNvPr id="10" name="Grupp 9">
            <a:extLst>
              <a:ext uri="{FF2B5EF4-FFF2-40B4-BE49-F238E27FC236}">
                <a16:creationId xmlns:a16="http://schemas.microsoft.com/office/drawing/2014/main" id="{1A8C1233-2463-1463-1CCA-0656716A63F7}"/>
              </a:ext>
            </a:extLst>
          </p:cNvPr>
          <p:cNvGrpSpPr/>
          <p:nvPr/>
        </p:nvGrpSpPr>
        <p:grpSpPr>
          <a:xfrm>
            <a:off x="5578097" y="1918503"/>
            <a:ext cx="4474179" cy="1490689"/>
            <a:chOff x="5564243" y="3152756"/>
            <a:chExt cx="4334534" cy="1400175"/>
          </a:xfrm>
        </p:grpSpPr>
        <p:pic>
          <p:nvPicPr>
            <p:cNvPr id="5" name="Bildobjekt 4">
              <a:extLst>
                <a:ext uri="{FF2B5EF4-FFF2-40B4-BE49-F238E27FC236}">
                  <a16:creationId xmlns:a16="http://schemas.microsoft.com/office/drawing/2014/main" id="{DE50826D-E228-3CD7-BEA4-1B50BE10CCDF}"/>
                </a:ext>
              </a:extLst>
            </p:cNvPr>
            <p:cNvPicPr>
              <a:picLocks noChangeAspect="1"/>
            </p:cNvPicPr>
            <p:nvPr/>
          </p:nvPicPr>
          <p:blipFill>
            <a:blip r:embed="rId4"/>
            <a:stretch>
              <a:fillRect/>
            </a:stretch>
          </p:blipFill>
          <p:spPr>
            <a:xfrm>
              <a:off x="5564244" y="3152756"/>
              <a:ext cx="4257675" cy="1400175"/>
            </a:xfrm>
            <a:prstGeom prst="rect">
              <a:avLst/>
            </a:prstGeom>
          </p:spPr>
        </p:pic>
        <p:sp>
          <p:nvSpPr>
            <p:cNvPr id="7" name="Rektangel: rundade hörn 6">
              <a:extLst>
                <a:ext uri="{FF2B5EF4-FFF2-40B4-BE49-F238E27FC236}">
                  <a16:creationId xmlns:a16="http://schemas.microsoft.com/office/drawing/2014/main" id="{CD55BF4A-805E-7452-D07A-4B499E96DA36}"/>
                </a:ext>
              </a:extLst>
            </p:cNvPr>
            <p:cNvSpPr/>
            <p:nvPr/>
          </p:nvSpPr>
          <p:spPr>
            <a:xfrm>
              <a:off x="5641102" y="3351095"/>
              <a:ext cx="4257675" cy="619619"/>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2">
                    <a:lumMod val="20000"/>
                    <a:lumOff val="80000"/>
                  </a:schemeClr>
                </a:solidFill>
              </a:endParaRPr>
            </a:p>
          </p:txBody>
        </p:sp>
        <p:sp>
          <p:nvSpPr>
            <p:cNvPr id="9" name="Rektangel: rundade hörn 8">
              <a:extLst>
                <a:ext uri="{FF2B5EF4-FFF2-40B4-BE49-F238E27FC236}">
                  <a16:creationId xmlns:a16="http://schemas.microsoft.com/office/drawing/2014/main" id="{0482FD90-76D2-5863-B9FE-91F65E310327}"/>
                </a:ext>
              </a:extLst>
            </p:cNvPr>
            <p:cNvSpPr/>
            <p:nvPr/>
          </p:nvSpPr>
          <p:spPr>
            <a:xfrm>
              <a:off x="5564243" y="4300503"/>
              <a:ext cx="4257675" cy="180163"/>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2">
                    <a:lumMod val="20000"/>
                    <a:lumOff val="80000"/>
                  </a:schemeClr>
                </a:solidFill>
              </a:endParaRPr>
            </a:p>
          </p:txBody>
        </p:sp>
      </p:grpSp>
      <p:grpSp>
        <p:nvGrpSpPr>
          <p:cNvPr id="6" name="Grupp 5">
            <a:extLst>
              <a:ext uri="{FF2B5EF4-FFF2-40B4-BE49-F238E27FC236}">
                <a16:creationId xmlns:a16="http://schemas.microsoft.com/office/drawing/2014/main" id="{08A56205-163A-63AB-CCE2-16C95D68F811}"/>
              </a:ext>
            </a:extLst>
          </p:cNvPr>
          <p:cNvGrpSpPr/>
          <p:nvPr/>
        </p:nvGrpSpPr>
        <p:grpSpPr>
          <a:xfrm>
            <a:off x="595301" y="922825"/>
            <a:ext cx="4296444" cy="4569138"/>
            <a:chOff x="393170" y="1163450"/>
            <a:chExt cx="4296444" cy="4569138"/>
          </a:xfrm>
        </p:grpSpPr>
        <p:pic>
          <p:nvPicPr>
            <p:cNvPr id="3" name="Bildobjekt 2">
              <a:extLst>
                <a:ext uri="{FF2B5EF4-FFF2-40B4-BE49-F238E27FC236}">
                  <a16:creationId xmlns:a16="http://schemas.microsoft.com/office/drawing/2014/main" id="{15F82C93-0CE4-29DD-57E8-C1AAA46471A3}"/>
                </a:ext>
              </a:extLst>
            </p:cNvPr>
            <p:cNvPicPr>
              <a:picLocks noChangeAspect="1"/>
            </p:cNvPicPr>
            <p:nvPr/>
          </p:nvPicPr>
          <p:blipFill>
            <a:blip r:embed="rId5"/>
            <a:stretch>
              <a:fillRect/>
            </a:stretch>
          </p:blipFill>
          <p:spPr>
            <a:xfrm>
              <a:off x="393170" y="1163450"/>
              <a:ext cx="4207015" cy="4569138"/>
            </a:xfrm>
            <a:prstGeom prst="rect">
              <a:avLst/>
            </a:prstGeom>
          </p:spPr>
        </p:pic>
        <p:sp>
          <p:nvSpPr>
            <p:cNvPr id="4" name="Rektangel: rundade hörn 3">
              <a:extLst>
                <a:ext uri="{FF2B5EF4-FFF2-40B4-BE49-F238E27FC236}">
                  <a16:creationId xmlns:a16="http://schemas.microsoft.com/office/drawing/2014/main" id="{F06CCE2B-2FD4-A887-3B3B-677BDF2A5754}"/>
                </a:ext>
              </a:extLst>
            </p:cNvPr>
            <p:cNvSpPr/>
            <p:nvPr/>
          </p:nvSpPr>
          <p:spPr>
            <a:xfrm>
              <a:off x="482599" y="4055138"/>
              <a:ext cx="4207015" cy="167612"/>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2">
                    <a:lumMod val="20000"/>
                    <a:lumOff val="80000"/>
                  </a:schemeClr>
                </a:solidFill>
              </a:endParaRPr>
            </a:p>
          </p:txBody>
        </p:sp>
      </p:grpSp>
      <p:cxnSp>
        <p:nvCxnSpPr>
          <p:cNvPr id="11" name="Rak koppling 10">
            <a:extLst>
              <a:ext uri="{FF2B5EF4-FFF2-40B4-BE49-F238E27FC236}">
                <a16:creationId xmlns:a16="http://schemas.microsoft.com/office/drawing/2014/main" id="{B2C86B88-56DA-6C87-9034-F5F70E3E6F7A}"/>
              </a:ext>
            </a:extLst>
          </p:cNvPr>
          <p:cNvCxnSpPr>
            <a:cxnSpLocks/>
          </p:cNvCxnSpPr>
          <p:nvPr/>
        </p:nvCxnSpPr>
        <p:spPr>
          <a:xfrm>
            <a:off x="4412872" y="3536794"/>
            <a:ext cx="0" cy="361525"/>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4" name="Rak pilkoppling 13">
            <a:extLst>
              <a:ext uri="{FF2B5EF4-FFF2-40B4-BE49-F238E27FC236}">
                <a16:creationId xmlns:a16="http://schemas.microsoft.com/office/drawing/2014/main" id="{15C6D6C8-BEA8-874C-E1D4-BB5BFD197941}"/>
              </a:ext>
            </a:extLst>
          </p:cNvPr>
          <p:cNvCxnSpPr>
            <a:cxnSpLocks/>
          </p:cNvCxnSpPr>
          <p:nvPr/>
        </p:nvCxnSpPr>
        <p:spPr>
          <a:xfrm>
            <a:off x="4412872" y="3536794"/>
            <a:ext cx="518726"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17" name="Rektangel 16">
            <a:extLst>
              <a:ext uri="{FF2B5EF4-FFF2-40B4-BE49-F238E27FC236}">
                <a16:creationId xmlns:a16="http://schemas.microsoft.com/office/drawing/2014/main" id="{DA441446-95CD-04E1-8041-4CC20C758CF9}"/>
              </a:ext>
            </a:extLst>
          </p:cNvPr>
          <p:cNvSpPr/>
          <p:nvPr/>
        </p:nvSpPr>
        <p:spPr>
          <a:xfrm>
            <a:off x="595301" y="5263850"/>
            <a:ext cx="2340506" cy="136525"/>
          </a:xfrm>
          <a:prstGeom prst="rect">
            <a:avLst/>
          </a:prstGeom>
          <a:noFill/>
          <a:ln w="190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8" name="Rak koppling 17">
            <a:extLst>
              <a:ext uri="{FF2B5EF4-FFF2-40B4-BE49-F238E27FC236}">
                <a16:creationId xmlns:a16="http://schemas.microsoft.com/office/drawing/2014/main" id="{9E064ED0-0F62-7F74-31FD-4BC390F84E31}"/>
              </a:ext>
            </a:extLst>
          </p:cNvPr>
          <p:cNvCxnSpPr>
            <a:cxnSpLocks/>
          </p:cNvCxnSpPr>
          <p:nvPr/>
        </p:nvCxnSpPr>
        <p:spPr>
          <a:xfrm flipV="1">
            <a:off x="2205847" y="4637810"/>
            <a:ext cx="0" cy="626040"/>
          </a:xfrm>
          <a:prstGeom prst="line">
            <a:avLst/>
          </a:prstGeom>
          <a:ln w="12700">
            <a:solidFill>
              <a:schemeClr val="accent6"/>
            </a:solidFill>
          </a:ln>
        </p:spPr>
        <p:style>
          <a:lnRef idx="1">
            <a:schemeClr val="accent2"/>
          </a:lnRef>
          <a:fillRef idx="0">
            <a:schemeClr val="accent2"/>
          </a:fillRef>
          <a:effectRef idx="0">
            <a:schemeClr val="accent2"/>
          </a:effectRef>
          <a:fontRef idx="minor">
            <a:schemeClr val="tx1"/>
          </a:fontRef>
        </p:style>
      </p:cxnSp>
      <p:cxnSp>
        <p:nvCxnSpPr>
          <p:cNvPr id="23" name="Rak pilkoppling 22">
            <a:extLst>
              <a:ext uri="{FF2B5EF4-FFF2-40B4-BE49-F238E27FC236}">
                <a16:creationId xmlns:a16="http://schemas.microsoft.com/office/drawing/2014/main" id="{2561A94B-D11E-40BC-2D9E-ACCE543E67EA}"/>
              </a:ext>
            </a:extLst>
          </p:cNvPr>
          <p:cNvCxnSpPr>
            <a:cxnSpLocks/>
          </p:cNvCxnSpPr>
          <p:nvPr/>
        </p:nvCxnSpPr>
        <p:spPr>
          <a:xfrm>
            <a:off x="2205847" y="4637810"/>
            <a:ext cx="2725752" cy="0"/>
          </a:xfrm>
          <a:prstGeom prst="straightConnector1">
            <a:avLst/>
          </a:prstGeom>
          <a:ln w="12700">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27" name="Rektangel 26">
            <a:extLst>
              <a:ext uri="{FF2B5EF4-FFF2-40B4-BE49-F238E27FC236}">
                <a16:creationId xmlns:a16="http://schemas.microsoft.com/office/drawing/2014/main" id="{D813D253-A507-D3D8-2925-DE0147962B83}"/>
              </a:ext>
            </a:extLst>
          </p:cNvPr>
          <p:cNvSpPr/>
          <p:nvPr/>
        </p:nvSpPr>
        <p:spPr>
          <a:xfrm>
            <a:off x="4468689" y="4279675"/>
            <a:ext cx="378341" cy="167612"/>
          </a:xfrm>
          <a:prstGeom prst="rect">
            <a:avLst/>
          </a:prstGeom>
          <a:noFill/>
          <a:ln w="190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8" name="Rak koppling 27">
            <a:extLst>
              <a:ext uri="{FF2B5EF4-FFF2-40B4-BE49-F238E27FC236}">
                <a16:creationId xmlns:a16="http://schemas.microsoft.com/office/drawing/2014/main" id="{4F69F9F3-6A37-5A2F-DD72-18708EF71DB4}"/>
              </a:ext>
            </a:extLst>
          </p:cNvPr>
          <p:cNvCxnSpPr>
            <a:cxnSpLocks/>
          </p:cNvCxnSpPr>
          <p:nvPr/>
        </p:nvCxnSpPr>
        <p:spPr>
          <a:xfrm flipV="1">
            <a:off x="4614802" y="4461950"/>
            <a:ext cx="0" cy="1219800"/>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30" name="Rak pilkoppling 29">
            <a:extLst>
              <a:ext uri="{FF2B5EF4-FFF2-40B4-BE49-F238E27FC236}">
                <a16:creationId xmlns:a16="http://schemas.microsoft.com/office/drawing/2014/main" id="{E736D0BE-7BE2-2C9E-C351-A1BC681960AC}"/>
              </a:ext>
            </a:extLst>
          </p:cNvPr>
          <p:cNvCxnSpPr>
            <a:cxnSpLocks/>
          </p:cNvCxnSpPr>
          <p:nvPr/>
        </p:nvCxnSpPr>
        <p:spPr>
          <a:xfrm>
            <a:off x="4614802" y="5681750"/>
            <a:ext cx="316797"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12" name="Rektangel 11">
            <a:extLst>
              <a:ext uri="{FF2B5EF4-FFF2-40B4-BE49-F238E27FC236}">
                <a16:creationId xmlns:a16="http://schemas.microsoft.com/office/drawing/2014/main" id="{96374B7F-F2C5-E38F-3774-8FEF608E9430}"/>
              </a:ext>
            </a:extLst>
          </p:cNvPr>
          <p:cNvSpPr/>
          <p:nvPr/>
        </p:nvSpPr>
        <p:spPr>
          <a:xfrm>
            <a:off x="5065047" y="882807"/>
            <a:ext cx="6544402" cy="3396868"/>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5712996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9DD5B-6186-34A7-98A5-CF53A217B98A}"/>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8D971CDC-A138-60A2-72FF-D1DCA6421944}"/>
              </a:ext>
            </a:extLst>
          </p:cNvPr>
          <p:cNvSpPr>
            <a:spLocks noGrp="1"/>
          </p:cNvSpPr>
          <p:nvPr>
            <p:ph type="ctrTitle"/>
          </p:nvPr>
        </p:nvSpPr>
        <p:spPr>
          <a:xfrm>
            <a:off x="527381" y="217917"/>
            <a:ext cx="9359919" cy="699466"/>
          </a:xfrm>
        </p:spPr>
        <p:txBody>
          <a:bodyPr/>
          <a:lstStyle/>
          <a:p>
            <a:r>
              <a:rPr lang="sv-SE"/>
              <a:t>Avläsning av slutsida schablon</a:t>
            </a:r>
          </a:p>
        </p:txBody>
      </p:sp>
      <p:sp>
        <p:nvSpPr>
          <p:cNvPr id="2" name="textruta 1">
            <a:extLst>
              <a:ext uri="{FF2B5EF4-FFF2-40B4-BE49-F238E27FC236}">
                <a16:creationId xmlns:a16="http://schemas.microsoft.com/office/drawing/2014/main" id="{E628D1FD-C872-6C6D-D7C8-876B06AB6E00}"/>
              </a:ext>
            </a:extLst>
          </p:cNvPr>
          <p:cNvSpPr txBox="1"/>
          <p:nvPr/>
        </p:nvSpPr>
        <p:spPr>
          <a:xfrm>
            <a:off x="5694570" y="1450403"/>
            <a:ext cx="5384108" cy="584775"/>
          </a:xfrm>
          <a:prstGeom prst="rect">
            <a:avLst/>
          </a:prstGeom>
          <a:noFill/>
        </p:spPr>
        <p:txBody>
          <a:bodyPr wrap="square">
            <a:spAutoFit/>
          </a:bodyPr>
          <a:lstStyle/>
          <a:p>
            <a:r>
              <a:rPr lang="sv-SE" sz="1600"/>
              <a:t>Samtliga schabloner ska vara aktiverade och övriga byggdelar inaktiverade. Detta kan genomföras på två olika sätt:</a:t>
            </a:r>
          </a:p>
        </p:txBody>
      </p:sp>
      <p:grpSp>
        <p:nvGrpSpPr>
          <p:cNvPr id="22" name="Grupp 21">
            <a:extLst>
              <a:ext uri="{FF2B5EF4-FFF2-40B4-BE49-F238E27FC236}">
                <a16:creationId xmlns:a16="http://schemas.microsoft.com/office/drawing/2014/main" id="{FDBA43BC-E481-50E8-8D9E-C63127D98563}"/>
              </a:ext>
            </a:extLst>
          </p:cNvPr>
          <p:cNvGrpSpPr/>
          <p:nvPr/>
        </p:nvGrpSpPr>
        <p:grpSpPr>
          <a:xfrm>
            <a:off x="5189052" y="2635456"/>
            <a:ext cx="2398970" cy="2983775"/>
            <a:chOff x="5923088" y="1938624"/>
            <a:chExt cx="3153562" cy="3692151"/>
          </a:xfrm>
        </p:grpSpPr>
        <p:grpSp>
          <p:nvGrpSpPr>
            <p:cNvPr id="5" name="Grupp 4">
              <a:extLst>
                <a:ext uri="{FF2B5EF4-FFF2-40B4-BE49-F238E27FC236}">
                  <a16:creationId xmlns:a16="http://schemas.microsoft.com/office/drawing/2014/main" id="{D8F67C66-E3A5-05C4-852D-B0FD7F44604C}"/>
                </a:ext>
              </a:extLst>
            </p:cNvPr>
            <p:cNvGrpSpPr/>
            <p:nvPr/>
          </p:nvGrpSpPr>
          <p:grpSpPr>
            <a:xfrm>
              <a:off x="5923088" y="2593518"/>
              <a:ext cx="3153562" cy="3037257"/>
              <a:chOff x="8546569" y="1101602"/>
              <a:chExt cx="3118050" cy="3030131"/>
            </a:xfrm>
          </p:grpSpPr>
          <p:pic>
            <p:nvPicPr>
              <p:cNvPr id="4" name="Bildobjekt 3">
                <a:extLst>
                  <a:ext uri="{FF2B5EF4-FFF2-40B4-BE49-F238E27FC236}">
                    <a16:creationId xmlns:a16="http://schemas.microsoft.com/office/drawing/2014/main" id="{EEB3DB42-0880-98E1-0F4F-E5A4EFECC220}"/>
                  </a:ext>
                </a:extLst>
              </p:cNvPr>
              <p:cNvPicPr>
                <a:picLocks noChangeAspect="1"/>
              </p:cNvPicPr>
              <p:nvPr/>
            </p:nvPicPr>
            <p:blipFill>
              <a:blip r:embed="rId3"/>
              <a:stretch>
                <a:fillRect/>
              </a:stretch>
            </p:blipFill>
            <p:spPr>
              <a:xfrm>
                <a:off x="8653146" y="1182276"/>
                <a:ext cx="2842139" cy="2817043"/>
              </a:xfrm>
              <a:prstGeom prst="rect">
                <a:avLst/>
              </a:prstGeom>
            </p:spPr>
          </p:pic>
          <p:sp>
            <p:nvSpPr>
              <p:cNvPr id="3" name="Rektangel 2">
                <a:extLst>
                  <a:ext uri="{FF2B5EF4-FFF2-40B4-BE49-F238E27FC236}">
                    <a16:creationId xmlns:a16="http://schemas.microsoft.com/office/drawing/2014/main" id="{22CDE9C1-C7DA-3889-61A8-CAB839AE592C}"/>
                  </a:ext>
                </a:extLst>
              </p:cNvPr>
              <p:cNvSpPr/>
              <p:nvPr/>
            </p:nvSpPr>
            <p:spPr>
              <a:xfrm>
                <a:off x="8546569" y="1101602"/>
                <a:ext cx="3118050" cy="303013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cxnSp>
          <p:nvCxnSpPr>
            <p:cNvPr id="6" name="Rak pilkoppling 5">
              <a:extLst>
                <a:ext uri="{FF2B5EF4-FFF2-40B4-BE49-F238E27FC236}">
                  <a16:creationId xmlns:a16="http://schemas.microsoft.com/office/drawing/2014/main" id="{74AD99E9-4B15-FC7B-A1E4-A051ECF1FB1B}"/>
                </a:ext>
              </a:extLst>
            </p:cNvPr>
            <p:cNvCxnSpPr>
              <a:cxnSpLocks/>
            </p:cNvCxnSpPr>
            <p:nvPr/>
          </p:nvCxnSpPr>
          <p:spPr>
            <a:xfrm>
              <a:off x="7148703" y="1938624"/>
              <a:ext cx="0" cy="548817"/>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nvGrpSpPr>
          <p:cNvPr id="9" name="Grupp 8">
            <a:extLst>
              <a:ext uri="{FF2B5EF4-FFF2-40B4-BE49-F238E27FC236}">
                <a16:creationId xmlns:a16="http://schemas.microsoft.com/office/drawing/2014/main" id="{3EDD3126-3010-853E-B825-BA6435B7BF3F}"/>
              </a:ext>
            </a:extLst>
          </p:cNvPr>
          <p:cNvGrpSpPr/>
          <p:nvPr/>
        </p:nvGrpSpPr>
        <p:grpSpPr>
          <a:xfrm>
            <a:off x="652541" y="1159840"/>
            <a:ext cx="4207016" cy="4538319"/>
            <a:chOff x="585163" y="1159840"/>
            <a:chExt cx="4207016" cy="4538319"/>
          </a:xfrm>
        </p:grpSpPr>
        <p:pic>
          <p:nvPicPr>
            <p:cNvPr id="7" name="Bildobjekt 6">
              <a:extLst>
                <a:ext uri="{FF2B5EF4-FFF2-40B4-BE49-F238E27FC236}">
                  <a16:creationId xmlns:a16="http://schemas.microsoft.com/office/drawing/2014/main" id="{176228A4-3842-83DF-877A-5468262DA509}"/>
                </a:ext>
              </a:extLst>
            </p:cNvPr>
            <p:cNvPicPr>
              <a:picLocks noChangeAspect="1"/>
            </p:cNvPicPr>
            <p:nvPr/>
          </p:nvPicPr>
          <p:blipFill>
            <a:blip r:embed="rId4"/>
            <a:stretch>
              <a:fillRect/>
            </a:stretch>
          </p:blipFill>
          <p:spPr>
            <a:xfrm>
              <a:off x="585163" y="1159840"/>
              <a:ext cx="4207016" cy="4538319"/>
            </a:xfrm>
            <a:prstGeom prst="rect">
              <a:avLst/>
            </a:prstGeom>
          </p:spPr>
        </p:pic>
        <p:sp>
          <p:nvSpPr>
            <p:cNvPr id="13" name="Rektangel 12">
              <a:extLst>
                <a:ext uri="{FF2B5EF4-FFF2-40B4-BE49-F238E27FC236}">
                  <a16:creationId xmlns:a16="http://schemas.microsoft.com/office/drawing/2014/main" id="{8245B6CD-5DD4-B59D-3B73-C5EAB13A428D}"/>
                </a:ext>
              </a:extLst>
            </p:cNvPr>
            <p:cNvSpPr/>
            <p:nvPr/>
          </p:nvSpPr>
          <p:spPr>
            <a:xfrm>
              <a:off x="3188100" y="4469883"/>
              <a:ext cx="427567" cy="203407"/>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10" name="textruta 9">
            <a:extLst>
              <a:ext uri="{FF2B5EF4-FFF2-40B4-BE49-F238E27FC236}">
                <a16:creationId xmlns:a16="http://schemas.microsoft.com/office/drawing/2014/main" id="{322ABE2D-D22B-E034-95EE-A23A9C793701}"/>
              </a:ext>
            </a:extLst>
          </p:cNvPr>
          <p:cNvSpPr txBox="1"/>
          <p:nvPr/>
        </p:nvSpPr>
        <p:spPr>
          <a:xfrm>
            <a:off x="783385" y="5921934"/>
            <a:ext cx="4051552" cy="584775"/>
          </a:xfrm>
          <a:prstGeom prst="rect">
            <a:avLst/>
          </a:prstGeom>
          <a:noFill/>
        </p:spPr>
        <p:txBody>
          <a:bodyPr wrap="square">
            <a:spAutoFit/>
          </a:bodyPr>
          <a:lstStyle/>
          <a:p>
            <a:r>
              <a:rPr lang="sv-SE" sz="1600"/>
              <a:t>Schabloner ska ej räknas upp, därav använder vi värdet från ”Total kg CO2e/m2” </a:t>
            </a:r>
          </a:p>
        </p:txBody>
      </p:sp>
      <p:cxnSp>
        <p:nvCxnSpPr>
          <p:cNvPr id="11" name="Rak pilkoppling 10">
            <a:extLst>
              <a:ext uri="{FF2B5EF4-FFF2-40B4-BE49-F238E27FC236}">
                <a16:creationId xmlns:a16="http://schemas.microsoft.com/office/drawing/2014/main" id="{73B4BA7E-C31F-A4C1-B7A2-06D9612485D8}"/>
              </a:ext>
            </a:extLst>
          </p:cNvPr>
          <p:cNvCxnSpPr>
            <a:cxnSpLocks/>
          </p:cNvCxnSpPr>
          <p:nvPr/>
        </p:nvCxnSpPr>
        <p:spPr>
          <a:xfrm>
            <a:off x="3507839" y="4673290"/>
            <a:ext cx="0" cy="1134311"/>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16" name="Rektangel 15">
            <a:extLst>
              <a:ext uri="{FF2B5EF4-FFF2-40B4-BE49-F238E27FC236}">
                <a16:creationId xmlns:a16="http://schemas.microsoft.com/office/drawing/2014/main" id="{57AA0470-0922-CB14-9477-86F48D64BCE3}"/>
              </a:ext>
            </a:extLst>
          </p:cNvPr>
          <p:cNvSpPr/>
          <p:nvPr/>
        </p:nvSpPr>
        <p:spPr>
          <a:xfrm>
            <a:off x="783385" y="5890450"/>
            <a:ext cx="3900799" cy="616260"/>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9" name="Grupp 18">
            <a:extLst>
              <a:ext uri="{FF2B5EF4-FFF2-40B4-BE49-F238E27FC236}">
                <a16:creationId xmlns:a16="http://schemas.microsoft.com/office/drawing/2014/main" id="{F1513BDE-2502-9CE9-1073-12A80915AEBA}"/>
              </a:ext>
            </a:extLst>
          </p:cNvPr>
          <p:cNvGrpSpPr/>
          <p:nvPr/>
        </p:nvGrpSpPr>
        <p:grpSpPr>
          <a:xfrm>
            <a:off x="7866719" y="3803349"/>
            <a:ext cx="4010855" cy="1815882"/>
            <a:chOff x="5648483" y="2949005"/>
            <a:chExt cx="5324318" cy="1871558"/>
          </a:xfrm>
        </p:grpSpPr>
        <p:pic>
          <p:nvPicPr>
            <p:cNvPr id="20" name="Bildobjekt 19">
              <a:extLst>
                <a:ext uri="{FF2B5EF4-FFF2-40B4-BE49-F238E27FC236}">
                  <a16:creationId xmlns:a16="http://schemas.microsoft.com/office/drawing/2014/main" id="{EF026B29-3232-AF09-FA20-C39AE90EA5FF}"/>
                </a:ext>
              </a:extLst>
            </p:cNvPr>
            <p:cNvPicPr>
              <a:picLocks noChangeAspect="1"/>
            </p:cNvPicPr>
            <p:nvPr/>
          </p:nvPicPr>
          <p:blipFill>
            <a:blip r:embed="rId5"/>
            <a:srcRect t="1119" b="-1"/>
            <a:stretch/>
          </p:blipFill>
          <p:spPr>
            <a:xfrm>
              <a:off x="5648483" y="2949005"/>
              <a:ext cx="5324318" cy="1871558"/>
            </a:xfrm>
            <a:prstGeom prst="rect">
              <a:avLst/>
            </a:prstGeom>
          </p:spPr>
        </p:pic>
        <p:sp>
          <p:nvSpPr>
            <p:cNvPr id="21" name="Rektangel 20">
              <a:extLst>
                <a:ext uri="{FF2B5EF4-FFF2-40B4-BE49-F238E27FC236}">
                  <a16:creationId xmlns:a16="http://schemas.microsoft.com/office/drawing/2014/main" id="{038D72C9-F413-7F6F-21A0-E98D68D9FCF8}"/>
                </a:ext>
              </a:extLst>
            </p:cNvPr>
            <p:cNvSpPr/>
            <p:nvPr/>
          </p:nvSpPr>
          <p:spPr>
            <a:xfrm>
              <a:off x="6149789" y="2949005"/>
              <a:ext cx="835958" cy="1111935"/>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24" name="textruta 23">
            <a:extLst>
              <a:ext uri="{FF2B5EF4-FFF2-40B4-BE49-F238E27FC236}">
                <a16:creationId xmlns:a16="http://schemas.microsoft.com/office/drawing/2014/main" id="{9AA5FDE0-1B56-30EF-CEBD-0AC12B12CBB9}"/>
              </a:ext>
            </a:extLst>
          </p:cNvPr>
          <p:cNvSpPr txBox="1"/>
          <p:nvPr/>
        </p:nvSpPr>
        <p:spPr>
          <a:xfrm>
            <a:off x="5694570" y="2334062"/>
            <a:ext cx="1988927" cy="338554"/>
          </a:xfrm>
          <a:prstGeom prst="rect">
            <a:avLst/>
          </a:prstGeom>
          <a:noFill/>
        </p:spPr>
        <p:txBody>
          <a:bodyPr wrap="square">
            <a:spAutoFit/>
          </a:bodyPr>
          <a:lstStyle/>
          <a:p>
            <a:r>
              <a:rPr lang="sv-SE" sz="1600" b="1"/>
              <a:t>Alt 1: </a:t>
            </a:r>
            <a:r>
              <a:rPr lang="sv-SE" sz="1600"/>
              <a:t>Släcka i netto.</a:t>
            </a:r>
          </a:p>
        </p:txBody>
      </p:sp>
      <p:sp>
        <p:nvSpPr>
          <p:cNvPr id="32" name="textruta 31">
            <a:extLst>
              <a:ext uri="{FF2B5EF4-FFF2-40B4-BE49-F238E27FC236}">
                <a16:creationId xmlns:a16="http://schemas.microsoft.com/office/drawing/2014/main" id="{31555B16-7901-0A97-2C81-939D875EBE8B}"/>
              </a:ext>
            </a:extLst>
          </p:cNvPr>
          <p:cNvSpPr txBox="1"/>
          <p:nvPr/>
        </p:nvSpPr>
        <p:spPr>
          <a:xfrm>
            <a:off x="8322239" y="2596641"/>
            <a:ext cx="3130121" cy="830997"/>
          </a:xfrm>
          <a:prstGeom prst="rect">
            <a:avLst/>
          </a:prstGeom>
          <a:noFill/>
        </p:spPr>
        <p:txBody>
          <a:bodyPr wrap="square">
            <a:spAutoFit/>
          </a:bodyPr>
          <a:lstStyle/>
          <a:p>
            <a:r>
              <a:rPr lang="sv-SE" sz="1600" b="1"/>
              <a:t>Alt 2:</a:t>
            </a:r>
            <a:r>
              <a:rPr lang="sv-SE" sz="1600"/>
              <a:t> Släcka i slutsidan genom att öppna byggdelens underdelar och radera </a:t>
            </a:r>
            <a:r>
              <a:rPr lang="sv-SE" sz="1600" b="1">
                <a:solidFill>
                  <a:srgbClr val="C00000"/>
                </a:solidFill>
              </a:rPr>
              <a:t>X.</a:t>
            </a:r>
          </a:p>
        </p:txBody>
      </p:sp>
      <p:cxnSp>
        <p:nvCxnSpPr>
          <p:cNvPr id="33" name="Rak pilkoppling 32">
            <a:extLst>
              <a:ext uri="{FF2B5EF4-FFF2-40B4-BE49-F238E27FC236}">
                <a16:creationId xmlns:a16="http://schemas.microsoft.com/office/drawing/2014/main" id="{A48BB3CC-5D48-784B-A0B9-266FBC9F69EF}"/>
              </a:ext>
            </a:extLst>
          </p:cNvPr>
          <p:cNvCxnSpPr>
            <a:cxnSpLocks/>
          </p:cNvCxnSpPr>
          <p:nvPr/>
        </p:nvCxnSpPr>
        <p:spPr>
          <a:xfrm>
            <a:off x="8559224" y="3390900"/>
            <a:ext cx="0" cy="326724"/>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858250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C9191-9573-0C89-40F6-99177FFE3978}"/>
            </a:ext>
          </a:extLst>
        </p:cNvPr>
        <p:cNvGrpSpPr/>
        <p:nvPr/>
      </p:nvGrpSpPr>
      <p:grpSpPr>
        <a:xfrm>
          <a:off x="0" y="0"/>
          <a:ext cx="0" cy="0"/>
          <a:chOff x="0" y="0"/>
          <a:chExt cx="0" cy="0"/>
        </a:xfrm>
      </p:grpSpPr>
      <p:grpSp>
        <p:nvGrpSpPr>
          <p:cNvPr id="20" name="Grupp 19">
            <a:extLst>
              <a:ext uri="{FF2B5EF4-FFF2-40B4-BE49-F238E27FC236}">
                <a16:creationId xmlns:a16="http://schemas.microsoft.com/office/drawing/2014/main" id="{5A6E6045-E809-8E5B-BBC8-CC22BC9C5985}"/>
              </a:ext>
            </a:extLst>
          </p:cNvPr>
          <p:cNvGrpSpPr/>
          <p:nvPr/>
        </p:nvGrpSpPr>
        <p:grpSpPr>
          <a:xfrm>
            <a:off x="4607195" y="812202"/>
            <a:ext cx="4432452" cy="4351815"/>
            <a:chOff x="4836676" y="942080"/>
            <a:chExt cx="4174119" cy="3933321"/>
          </a:xfrm>
        </p:grpSpPr>
        <p:sp>
          <p:nvSpPr>
            <p:cNvPr id="4" name="textruta 3">
              <a:extLst>
                <a:ext uri="{FF2B5EF4-FFF2-40B4-BE49-F238E27FC236}">
                  <a16:creationId xmlns:a16="http://schemas.microsoft.com/office/drawing/2014/main" id="{3C28FA43-BE2A-47C5-C358-BDB23ABAB06E}"/>
                </a:ext>
              </a:extLst>
            </p:cNvPr>
            <p:cNvSpPr txBox="1"/>
            <p:nvPr/>
          </p:nvSpPr>
          <p:spPr>
            <a:xfrm>
              <a:off x="5959816" y="951903"/>
              <a:ext cx="3050979" cy="353943"/>
            </a:xfrm>
            <a:prstGeom prst="rect">
              <a:avLst/>
            </a:prstGeom>
            <a:noFill/>
          </p:spPr>
          <p:txBody>
            <a:bodyPr wrap="square">
              <a:spAutoFit/>
            </a:bodyPr>
            <a:lstStyle/>
            <a:p>
              <a:r>
                <a:rPr lang="sv-SE" sz="1700" b="1">
                  <a:solidFill>
                    <a:srgbClr val="404040"/>
                  </a:solidFill>
                </a:rPr>
                <a:t>Schablon</a:t>
              </a:r>
            </a:p>
          </p:txBody>
        </p:sp>
        <p:grpSp>
          <p:nvGrpSpPr>
            <p:cNvPr id="43" name="Grupp 42">
              <a:extLst>
                <a:ext uri="{FF2B5EF4-FFF2-40B4-BE49-F238E27FC236}">
                  <a16:creationId xmlns:a16="http://schemas.microsoft.com/office/drawing/2014/main" id="{C333B1F2-90A7-567B-CE70-93714F8A484A}"/>
                </a:ext>
              </a:extLst>
            </p:cNvPr>
            <p:cNvGrpSpPr/>
            <p:nvPr/>
          </p:nvGrpSpPr>
          <p:grpSpPr>
            <a:xfrm>
              <a:off x="4946650" y="1277152"/>
              <a:ext cx="3050978" cy="3456751"/>
              <a:chOff x="5020799" y="1259372"/>
              <a:chExt cx="3935419" cy="4245334"/>
            </a:xfrm>
          </p:grpSpPr>
          <p:pic>
            <p:nvPicPr>
              <p:cNvPr id="9" name="Bildobjekt 8">
                <a:extLst>
                  <a:ext uri="{FF2B5EF4-FFF2-40B4-BE49-F238E27FC236}">
                    <a16:creationId xmlns:a16="http://schemas.microsoft.com/office/drawing/2014/main" id="{3182DDFC-42DF-F65A-E8E2-D8FD840764C4}"/>
                  </a:ext>
                </a:extLst>
              </p:cNvPr>
              <p:cNvPicPr>
                <a:picLocks noChangeAspect="1"/>
              </p:cNvPicPr>
              <p:nvPr/>
            </p:nvPicPr>
            <p:blipFill>
              <a:blip r:embed="rId3"/>
              <a:stretch>
                <a:fillRect/>
              </a:stretch>
            </p:blipFill>
            <p:spPr>
              <a:xfrm>
                <a:off x="5020799" y="1259372"/>
                <a:ext cx="3935419" cy="4245334"/>
              </a:xfrm>
              <a:prstGeom prst="rect">
                <a:avLst/>
              </a:prstGeom>
            </p:spPr>
          </p:pic>
          <p:sp>
            <p:nvSpPr>
              <p:cNvPr id="12" name="Rektangel 11">
                <a:extLst>
                  <a:ext uri="{FF2B5EF4-FFF2-40B4-BE49-F238E27FC236}">
                    <a16:creationId xmlns:a16="http://schemas.microsoft.com/office/drawing/2014/main" id="{6CAFE38B-3D61-8706-6AFB-881C7E24C435}"/>
                  </a:ext>
                </a:extLst>
              </p:cNvPr>
              <p:cNvSpPr/>
              <p:nvPr/>
            </p:nvSpPr>
            <p:spPr>
              <a:xfrm>
                <a:off x="7455759" y="4388856"/>
                <a:ext cx="430941" cy="130175"/>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16" name="Rektangel 15">
              <a:extLst>
                <a:ext uri="{FF2B5EF4-FFF2-40B4-BE49-F238E27FC236}">
                  <a16:creationId xmlns:a16="http://schemas.microsoft.com/office/drawing/2014/main" id="{E7509493-8F4D-5C0A-DC16-D9E0A002042B}"/>
                </a:ext>
              </a:extLst>
            </p:cNvPr>
            <p:cNvSpPr/>
            <p:nvPr/>
          </p:nvSpPr>
          <p:spPr>
            <a:xfrm>
              <a:off x="4836676" y="942080"/>
              <a:ext cx="3397481" cy="393332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8" name="Rubrik 7">
            <a:extLst>
              <a:ext uri="{FF2B5EF4-FFF2-40B4-BE49-F238E27FC236}">
                <a16:creationId xmlns:a16="http://schemas.microsoft.com/office/drawing/2014/main" id="{B3405EFB-BFB5-7BFB-1E40-380E4245BC74}"/>
              </a:ext>
            </a:extLst>
          </p:cNvPr>
          <p:cNvSpPr>
            <a:spLocks noGrp="1"/>
          </p:cNvSpPr>
          <p:nvPr>
            <p:ph type="ctrTitle"/>
          </p:nvPr>
        </p:nvSpPr>
        <p:spPr>
          <a:xfrm>
            <a:off x="527381" y="217917"/>
            <a:ext cx="9359919" cy="699466"/>
          </a:xfrm>
        </p:spPr>
        <p:txBody>
          <a:bodyPr/>
          <a:lstStyle/>
          <a:p>
            <a:r>
              <a:rPr lang="sv-SE"/>
              <a:t>Avläsning av slutsida total påverkan  - Exempel Gyllenstjärnan 32</a:t>
            </a:r>
          </a:p>
        </p:txBody>
      </p:sp>
      <p:sp>
        <p:nvSpPr>
          <p:cNvPr id="14" name="textruta 13">
            <a:extLst>
              <a:ext uri="{FF2B5EF4-FFF2-40B4-BE49-F238E27FC236}">
                <a16:creationId xmlns:a16="http://schemas.microsoft.com/office/drawing/2014/main" id="{4CC8ED4B-1827-A291-07B9-7A4D0AAA5160}"/>
              </a:ext>
            </a:extLst>
          </p:cNvPr>
          <p:cNvSpPr txBox="1"/>
          <p:nvPr/>
        </p:nvSpPr>
        <p:spPr>
          <a:xfrm>
            <a:off x="2691691" y="5412721"/>
            <a:ext cx="3554289" cy="338554"/>
          </a:xfrm>
          <a:prstGeom prst="rect">
            <a:avLst/>
          </a:prstGeom>
          <a:noFill/>
        </p:spPr>
        <p:txBody>
          <a:bodyPr wrap="square">
            <a:spAutoFit/>
          </a:bodyPr>
          <a:lstStyle/>
          <a:p>
            <a:r>
              <a:rPr lang="sv-SE" sz="1600"/>
              <a:t>Total påverkan: 80 + 2 = 82 kgCO2e/m2</a:t>
            </a:r>
          </a:p>
        </p:txBody>
      </p:sp>
      <p:sp>
        <p:nvSpPr>
          <p:cNvPr id="18" name="Rektangel 17">
            <a:extLst>
              <a:ext uri="{FF2B5EF4-FFF2-40B4-BE49-F238E27FC236}">
                <a16:creationId xmlns:a16="http://schemas.microsoft.com/office/drawing/2014/main" id="{B0CB876C-5204-428A-0134-425AFFF160CB}"/>
              </a:ext>
            </a:extLst>
          </p:cNvPr>
          <p:cNvSpPr/>
          <p:nvPr/>
        </p:nvSpPr>
        <p:spPr>
          <a:xfrm>
            <a:off x="2691691" y="5369914"/>
            <a:ext cx="3554288" cy="401902"/>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7" name="Rak koppling 26">
            <a:extLst>
              <a:ext uri="{FF2B5EF4-FFF2-40B4-BE49-F238E27FC236}">
                <a16:creationId xmlns:a16="http://schemas.microsoft.com/office/drawing/2014/main" id="{E78112BA-F623-0E66-4E74-C76AB4EE1DE2}"/>
              </a:ext>
            </a:extLst>
          </p:cNvPr>
          <p:cNvCxnSpPr>
            <a:cxnSpLocks/>
          </p:cNvCxnSpPr>
          <p:nvPr/>
        </p:nvCxnSpPr>
        <p:spPr>
          <a:xfrm flipH="1">
            <a:off x="4569621" y="4097380"/>
            <a:ext cx="2307453" cy="1391325"/>
          </a:xfrm>
          <a:prstGeom prst="line">
            <a:avLst/>
          </a:prstGeom>
          <a:ln w="12700">
            <a:solidFill>
              <a:schemeClr val="accent6"/>
            </a:solidFill>
          </a:ln>
        </p:spPr>
        <p:style>
          <a:lnRef idx="1">
            <a:schemeClr val="accent2"/>
          </a:lnRef>
          <a:fillRef idx="0">
            <a:schemeClr val="accent2"/>
          </a:fillRef>
          <a:effectRef idx="0">
            <a:schemeClr val="accent2"/>
          </a:effectRef>
          <a:fontRef idx="minor">
            <a:schemeClr val="tx1"/>
          </a:fontRef>
        </p:style>
      </p:cxnSp>
      <p:sp>
        <p:nvSpPr>
          <p:cNvPr id="7" name="textruta 6">
            <a:extLst>
              <a:ext uri="{FF2B5EF4-FFF2-40B4-BE49-F238E27FC236}">
                <a16:creationId xmlns:a16="http://schemas.microsoft.com/office/drawing/2014/main" id="{0F35D6D5-2F41-9536-C449-17B429DDD7EA}"/>
              </a:ext>
            </a:extLst>
          </p:cNvPr>
          <p:cNvSpPr txBox="1"/>
          <p:nvPr/>
        </p:nvSpPr>
        <p:spPr>
          <a:xfrm>
            <a:off x="8641363" y="2924998"/>
            <a:ext cx="2754675" cy="1077218"/>
          </a:xfrm>
          <a:prstGeom prst="rect">
            <a:avLst/>
          </a:prstGeom>
          <a:noFill/>
        </p:spPr>
        <p:txBody>
          <a:bodyPr wrap="square">
            <a:spAutoFit/>
          </a:bodyPr>
          <a:lstStyle/>
          <a:p>
            <a:r>
              <a:rPr lang="sv-SE" sz="1600"/>
              <a:t>Gå till slutsidan, blad ”</a:t>
            </a:r>
            <a:r>
              <a:rPr lang="sv-SE" sz="1600" i="1"/>
              <a:t>Anbud klimatunderlag Boverket</a:t>
            </a:r>
            <a:r>
              <a:rPr lang="sv-SE" sz="1600"/>
              <a:t>” för att kontrollera om systemet har tolkat energi värdarna rätt. </a:t>
            </a:r>
          </a:p>
        </p:txBody>
      </p:sp>
      <p:pic>
        <p:nvPicPr>
          <p:cNvPr id="13" name="Bildobjekt 12">
            <a:extLst>
              <a:ext uri="{FF2B5EF4-FFF2-40B4-BE49-F238E27FC236}">
                <a16:creationId xmlns:a16="http://schemas.microsoft.com/office/drawing/2014/main" id="{F197D5E4-FA02-7B1E-A34C-F2B7237DCD1E}"/>
              </a:ext>
            </a:extLst>
          </p:cNvPr>
          <p:cNvPicPr>
            <a:picLocks noChangeAspect="1"/>
          </p:cNvPicPr>
          <p:nvPr/>
        </p:nvPicPr>
        <p:blipFill>
          <a:blip r:embed="rId4"/>
          <a:stretch>
            <a:fillRect/>
          </a:stretch>
        </p:blipFill>
        <p:spPr>
          <a:xfrm>
            <a:off x="8331723" y="2085020"/>
            <a:ext cx="3792642" cy="805977"/>
          </a:xfrm>
          <a:prstGeom prst="rect">
            <a:avLst/>
          </a:prstGeom>
        </p:spPr>
      </p:pic>
      <p:grpSp>
        <p:nvGrpSpPr>
          <p:cNvPr id="19" name="Grupp 18">
            <a:extLst>
              <a:ext uri="{FF2B5EF4-FFF2-40B4-BE49-F238E27FC236}">
                <a16:creationId xmlns:a16="http://schemas.microsoft.com/office/drawing/2014/main" id="{D113F053-C3E0-2774-6B9C-A5EC60CAE9EB}"/>
              </a:ext>
            </a:extLst>
          </p:cNvPr>
          <p:cNvGrpSpPr/>
          <p:nvPr/>
        </p:nvGrpSpPr>
        <p:grpSpPr>
          <a:xfrm>
            <a:off x="580877" y="812202"/>
            <a:ext cx="3607748" cy="4340947"/>
            <a:chOff x="580877" y="951903"/>
            <a:chExt cx="3397481" cy="3923498"/>
          </a:xfrm>
        </p:grpSpPr>
        <p:sp>
          <p:nvSpPr>
            <p:cNvPr id="3" name="textruta 2">
              <a:extLst>
                <a:ext uri="{FF2B5EF4-FFF2-40B4-BE49-F238E27FC236}">
                  <a16:creationId xmlns:a16="http://schemas.microsoft.com/office/drawing/2014/main" id="{A4762B78-EEE9-EC00-60E4-EEDBDA37905B}"/>
                </a:ext>
              </a:extLst>
            </p:cNvPr>
            <p:cNvSpPr txBox="1"/>
            <p:nvPr/>
          </p:nvSpPr>
          <p:spPr>
            <a:xfrm>
              <a:off x="1254479" y="951903"/>
              <a:ext cx="2198225" cy="353943"/>
            </a:xfrm>
            <a:prstGeom prst="rect">
              <a:avLst/>
            </a:prstGeom>
            <a:noFill/>
          </p:spPr>
          <p:txBody>
            <a:bodyPr wrap="square">
              <a:spAutoFit/>
            </a:bodyPr>
            <a:lstStyle/>
            <a:p>
              <a:r>
                <a:rPr lang="sv-SE" sz="1700" b="1">
                  <a:solidFill>
                    <a:srgbClr val="404040"/>
                  </a:solidFill>
                </a:rPr>
                <a:t>A1-A3, A4, A5.2-A5.4</a:t>
              </a:r>
            </a:p>
          </p:txBody>
        </p:sp>
        <p:grpSp>
          <p:nvGrpSpPr>
            <p:cNvPr id="17" name="Grupp 16">
              <a:extLst>
                <a:ext uri="{FF2B5EF4-FFF2-40B4-BE49-F238E27FC236}">
                  <a16:creationId xmlns:a16="http://schemas.microsoft.com/office/drawing/2014/main" id="{45004439-7EE1-0C21-43B5-372035E561DF}"/>
                </a:ext>
              </a:extLst>
            </p:cNvPr>
            <p:cNvGrpSpPr/>
            <p:nvPr/>
          </p:nvGrpSpPr>
          <p:grpSpPr>
            <a:xfrm>
              <a:off x="580877" y="952978"/>
              <a:ext cx="3397481" cy="3922423"/>
              <a:chOff x="580877" y="952978"/>
              <a:chExt cx="3397481" cy="3922423"/>
            </a:xfrm>
          </p:grpSpPr>
          <p:grpSp>
            <p:nvGrpSpPr>
              <p:cNvPr id="42" name="Grupp 41">
                <a:extLst>
                  <a:ext uri="{FF2B5EF4-FFF2-40B4-BE49-F238E27FC236}">
                    <a16:creationId xmlns:a16="http://schemas.microsoft.com/office/drawing/2014/main" id="{A9A649F4-19E1-AEFB-7663-EE0B5C684B66}"/>
                  </a:ext>
                </a:extLst>
              </p:cNvPr>
              <p:cNvGrpSpPr/>
              <p:nvPr/>
            </p:nvGrpSpPr>
            <p:grpSpPr>
              <a:xfrm>
                <a:off x="783426" y="1294841"/>
                <a:ext cx="2958847" cy="3456751"/>
                <a:chOff x="658803" y="1193428"/>
                <a:chExt cx="3963997" cy="4312739"/>
              </a:xfrm>
            </p:grpSpPr>
            <p:pic>
              <p:nvPicPr>
                <p:cNvPr id="6" name="Bildobjekt 5">
                  <a:extLst>
                    <a:ext uri="{FF2B5EF4-FFF2-40B4-BE49-F238E27FC236}">
                      <a16:creationId xmlns:a16="http://schemas.microsoft.com/office/drawing/2014/main" id="{C3C6CA10-541D-5098-20A2-B98C39E7088B}"/>
                    </a:ext>
                  </a:extLst>
                </p:cNvPr>
                <p:cNvPicPr>
                  <a:picLocks noChangeAspect="1"/>
                </p:cNvPicPr>
                <p:nvPr/>
              </p:nvPicPr>
              <p:blipFill>
                <a:blip r:embed="rId5"/>
                <a:stretch>
                  <a:fillRect/>
                </a:stretch>
              </p:blipFill>
              <p:spPr>
                <a:xfrm>
                  <a:off x="658803" y="1193428"/>
                  <a:ext cx="3935419" cy="4312739"/>
                </a:xfrm>
                <a:prstGeom prst="rect">
                  <a:avLst/>
                </a:prstGeom>
              </p:spPr>
            </p:pic>
            <p:sp>
              <p:nvSpPr>
                <p:cNvPr id="10" name="Rektangel 9">
                  <a:extLst>
                    <a:ext uri="{FF2B5EF4-FFF2-40B4-BE49-F238E27FC236}">
                      <a16:creationId xmlns:a16="http://schemas.microsoft.com/office/drawing/2014/main" id="{F932E809-A963-34EB-B3B0-91CC138BBFE6}"/>
                    </a:ext>
                  </a:extLst>
                </p:cNvPr>
                <p:cNvSpPr/>
                <p:nvPr/>
              </p:nvSpPr>
              <p:spPr>
                <a:xfrm>
                  <a:off x="658803" y="5261982"/>
                  <a:ext cx="2268547" cy="15436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23E7F9E3-5EF0-8B29-E424-8EB5AA308053}"/>
                    </a:ext>
                  </a:extLst>
                </p:cNvPr>
                <p:cNvSpPr/>
                <p:nvPr/>
              </p:nvSpPr>
              <p:spPr>
                <a:xfrm>
                  <a:off x="4191859" y="4388857"/>
                  <a:ext cx="430941" cy="130175"/>
                </a:xfrm>
                <a:prstGeom prst="rect">
                  <a:avLst/>
                </a:prstGeom>
                <a:noFill/>
                <a:ln w="190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15" name="Rektangel 14">
                <a:extLst>
                  <a:ext uri="{FF2B5EF4-FFF2-40B4-BE49-F238E27FC236}">
                    <a16:creationId xmlns:a16="http://schemas.microsoft.com/office/drawing/2014/main" id="{AF2CA1CA-EE5B-8822-C324-CBA3CD9E6E15}"/>
                  </a:ext>
                </a:extLst>
              </p:cNvPr>
              <p:cNvSpPr/>
              <p:nvPr/>
            </p:nvSpPr>
            <p:spPr>
              <a:xfrm>
                <a:off x="580877" y="952978"/>
                <a:ext cx="3397481" cy="3922423"/>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cxnSp>
        <p:nvCxnSpPr>
          <p:cNvPr id="25" name="Rak koppling 24">
            <a:extLst>
              <a:ext uri="{FF2B5EF4-FFF2-40B4-BE49-F238E27FC236}">
                <a16:creationId xmlns:a16="http://schemas.microsoft.com/office/drawing/2014/main" id="{68A1DC0B-5821-5C22-674C-418DF6BEBF60}"/>
              </a:ext>
            </a:extLst>
          </p:cNvPr>
          <p:cNvCxnSpPr>
            <a:cxnSpLocks/>
          </p:cNvCxnSpPr>
          <p:nvPr/>
        </p:nvCxnSpPr>
        <p:spPr>
          <a:xfrm>
            <a:off x="2602592" y="4868067"/>
            <a:ext cx="1509426" cy="603066"/>
          </a:xfrm>
          <a:prstGeom prst="line">
            <a:avLst/>
          </a:prstGeom>
          <a:ln w="12700">
            <a:solidFill>
              <a:schemeClr val="accent6"/>
            </a:solidFill>
          </a:ln>
        </p:spPr>
        <p:style>
          <a:lnRef idx="1">
            <a:schemeClr val="accent2"/>
          </a:lnRef>
          <a:fillRef idx="0">
            <a:schemeClr val="accent2"/>
          </a:fillRef>
          <a:effectRef idx="0">
            <a:schemeClr val="accent2"/>
          </a:effectRef>
          <a:fontRef idx="minor">
            <a:schemeClr val="tx1"/>
          </a:fontRef>
        </p:style>
      </p:cxnSp>
      <p:sp>
        <p:nvSpPr>
          <p:cNvPr id="45" name="textruta 44">
            <a:extLst>
              <a:ext uri="{FF2B5EF4-FFF2-40B4-BE49-F238E27FC236}">
                <a16:creationId xmlns:a16="http://schemas.microsoft.com/office/drawing/2014/main" id="{3DAA8A95-5218-AA87-03BB-264F9CAA7B87}"/>
              </a:ext>
            </a:extLst>
          </p:cNvPr>
          <p:cNvSpPr txBox="1"/>
          <p:nvPr/>
        </p:nvSpPr>
        <p:spPr>
          <a:xfrm>
            <a:off x="8641363" y="4249369"/>
            <a:ext cx="2754675" cy="830997"/>
          </a:xfrm>
          <a:prstGeom prst="rect">
            <a:avLst/>
          </a:prstGeom>
          <a:noFill/>
        </p:spPr>
        <p:txBody>
          <a:bodyPr wrap="square">
            <a:spAutoFit/>
          </a:bodyPr>
          <a:lstStyle/>
          <a:p>
            <a:r>
              <a:rPr lang="sv-SE" sz="1600" dirty="0"/>
              <a:t>Nu kan EPD och täckningsgraden fyllas i efter att kalkylen är färdigställd. </a:t>
            </a:r>
          </a:p>
        </p:txBody>
      </p:sp>
      <p:sp>
        <p:nvSpPr>
          <p:cNvPr id="50" name="Rektangel 49">
            <a:extLst>
              <a:ext uri="{FF2B5EF4-FFF2-40B4-BE49-F238E27FC236}">
                <a16:creationId xmlns:a16="http://schemas.microsoft.com/office/drawing/2014/main" id="{A0B06733-6448-85AC-9460-F05D3107F16D}"/>
              </a:ext>
            </a:extLst>
          </p:cNvPr>
          <p:cNvSpPr/>
          <p:nvPr/>
        </p:nvSpPr>
        <p:spPr>
          <a:xfrm>
            <a:off x="2184831" y="4662642"/>
            <a:ext cx="341575" cy="115439"/>
          </a:xfrm>
          <a:prstGeom prst="rect">
            <a:avLst/>
          </a:prstGeom>
          <a:noFill/>
          <a:ln w="190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1" name="Rak pilkoppling 50">
            <a:extLst>
              <a:ext uri="{FF2B5EF4-FFF2-40B4-BE49-F238E27FC236}">
                <a16:creationId xmlns:a16="http://schemas.microsoft.com/office/drawing/2014/main" id="{B18E39D8-21D7-7EDD-FD83-9303E1266F7D}"/>
              </a:ext>
            </a:extLst>
          </p:cNvPr>
          <p:cNvCxnSpPr>
            <a:cxnSpLocks/>
          </p:cNvCxnSpPr>
          <p:nvPr/>
        </p:nvCxnSpPr>
        <p:spPr>
          <a:xfrm>
            <a:off x="9402196" y="5176621"/>
            <a:ext cx="0" cy="639979"/>
          </a:xfrm>
          <a:prstGeom prst="straightConnector1">
            <a:avLst/>
          </a:prstGeom>
          <a:ln w="12700">
            <a:solidFill>
              <a:srgbClr val="7030A0"/>
            </a:solidFill>
            <a:tailEnd type="triangle"/>
          </a:ln>
        </p:spPr>
        <p:style>
          <a:lnRef idx="1">
            <a:schemeClr val="accent2"/>
          </a:lnRef>
          <a:fillRef idx="0">
            <a:schemeClr val="accent2"/>
          </a:fillRef>
          <a:effectRef idx="0">
            <a:schemeClr val="accent2"/>
          </a:effectRef>
          <a:fontRef idx="minor">
            <a:schemeClr val="tx1"/>
          </a:fontRef>
        </p:style>
      </p:cxnSp>
      <p:sp>
        <p:nvSpPr>
          <p:cNvPr id="53" name="Rektangel 52">
            <a:extLst>
              <a:ext uri="{FF2B5EF4-FFF2-40B4-BE49-F238E27FC236}">
                <a16:creationId xmlns:a16="http://schemas.microsoft.com/office/drawing/2014/main" id="{8785A3FF-D030-706A-9816-5A9B7030CF67}"/>
              </a:ext>
            </a:extLst>
          </p:cNvPr>
          <p:cNvSpPr/>
          <p:nvPr/>
        </p:nvSpPr>
        <p:spPr>
          <a:xfrm>
            <a:off x="8641363" y="4223929"/>
            <a:ext cx="2509236" cy="929220"/>
          </a:xfrm>
          <a:prstGeom prst="rect">
            <a:avLst/>
          </a:prstGeom>
          <a:noFill/>
          <a:ln w="190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5" name="Rak pilkoppling 54">
            <a:extLst>
              <a:ext uri="{FF2B5EF4-FFF2-40B4-BE49-F238E27FC236}">
                <a16:creationId xmlns:a16="http://schemas.microsoft.com/office/drawing/2014/main" id="{3D966749-9635-03E3-E696-EE7B7969E757}"/>
              </a:ext>
            </a:extLst>
          </p:cNvPr>
          <p:cNvCxnSpPr>
            <a:cxnSpLocks/>
          </p:cNvCxnSpPr>
          <p:nvPr/>
        </p:nvCxnSpPr>
        <p:spPr>
          <a:xfrm>
            <a:off x="6914349" y="5412721"/>
            <a:ext cx="0" cy="403879"/>
          </a:xfrm>
          <a:prstGeom prst="straightConnector1">
            <a:avLst/>
          </a:prstGeom>
          <a:ln w="12700">
            <a:solidFill>
              <a:srgbClr val="7030A0"/>
            </a:solidFill>
            <a:tailEnd type="triangle"/>
          </a:ln>
        </p:spPr>
        <p:style>
          <a:lnRef idx="1">
            <a:schemeClr val="accent2"/>
          </a:lnRef>
          <a:fillRef idx="0">
            <a:schemeClr val="accent2"/>
          </a:fillRef>
          <a:effectRef idx="0">
            <a:schemeClr val="accent2"/>
          </a:effectRef>
          <a:fontRef idx="minor">
            <a:schemeClr val="tx1"/>
          </a:fontRef>
        </p:style>
      </p:cxnSp>
      <p:cxnSp>
        <p:nvCxnSpPr>
          <p:cNvPr id="58" name="Rak koppling 57">
            <a:extLst>
              <a:ext uri="{FF2B5EF4-FFF2-40B4-BE49-F238E27FC236}">
                <a16:creationId xmlns:a16="http://schemas.microsoft.com/office/drawing/2014/main" id="{3B5C221C-6320-566D-30E1-D5F60B3DC87F}"/>
              </a:ext>
            </a:extLst>
          </p:cNvPr>
          <p:cNvCxnSpPr>
            <a:cxnSpLocks/>
          </p:cNvCxnSpPr>
          <p:nvPr/>
        </p:nvCxnSpPr>
        <p:spPr>
          <a:xfrm>
            <a:off x="6914349" y="5412721"/>
            <a:ext cx="2487847" cy="0"/>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graphicFrame>
        <p:nvGraphicFramePr>
          <p:cNvPr id="5" name="Tabell 4">
            <a:extLst>
              <a:ext uri="{FF2B5EF4-FFF2-40B4-BE49-F238E27FC236}">
                <a16:creationId xmlns:a16="http://schemas.microsoft.com/office/drawing/2014/main" id="{DC2F3CD2-4057-2010-71D3-0056804B5306}"/>
              </a:ext>
            </a:extLst>
          </p:cNvPr>
          <p:cNvGraphicFramePr>
            <a:graphicFrameLocks noGrp="1"/>
          </p:cNvGraphicFramePr>
          <p:nvPr>
            <p:extLst>
              <p:ext uri="{D42A27DB-BD31-4B8C-83A1-F6EECF244321}">
                <p14:modId xmlns:p14="http://schemas.microsoft.com/office/powerpoint/2010/main" val="2463096846"/>
              </p:ext>
            </p:extLst>
          </p:nvPr>
        </p:nvGraphicFramePr>
        <p:xfrm>
          <a:off x="0" y="6110119"/>
          <a:ext cx="12192000" cy="7452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EPD: 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97% </a:t>
                      </a:r>
                      <a:r>
                        <a:rPr lang="sv-SE" sz="900">
                          <a:solidFill>
                            <a:schemeClr val="tx1"/>
                          </a:solidFill>
                          <a:sym typeface="Wingdings" panose="05000000000000000000" pitchFamily="2" charset="2"/>
                        </a:rPr>
                        <a:t> 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24473082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6283A-9FEF-00CC-7976-FA18A2B3A0D4}"/>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E16023BA-BAFA-78A9-2799-0526E3420CB8}"/>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B3A376B5-D31F-8640-116D-557BD5F2F475}"/>
              </a:ext>
            </a:extLst>
          </p:cNvPr>
          <p:cNvSpPr>
            <a:spLocks noGrp="1"/>
          </p:cNvSpPr>
          <p:nvPr>
            <p:ph type="ctrTitle"/>
          </p:nvPr>
        </p:nvSpPr>
        <p:spPr>
          <a:xfrm>
            <a:off x="0" y="2282978"/>
            <a:ext cx="12192000" cy="2088232"/>
          </a:xfrm>
        </p:spPr>
        <p:txBody>
          <a:bodyPr>
            <a:normAutofit/>
          </a:bodyPr>
          <a:lstStyle/>
          <a:p>
            <a:pPr algn="ctr"/>
            <a:r>
              <a:rPr lang="sv-SE" sz="3000"/>
              <a:t>Driftpåverkan</a:t>
            </a:r>
            <a:endParaRPr lang="en-SE" sz="3000">
              <a:solidFill>
                <a:schemeClr val="bg1"/>
              </a:solidFill>
            </a:endParaRPr>
          </a:p>
        </p:txBody>
      </p:sp>
    </p:spTree>
    <p:extLst>
      <p:ext uri="{BB962C8B-B14F-4D97-AF65-F5344CB8AC3E}">
        <p14:creationId xmlns:p14="http://schemas.microsoft.com/office/powerpoint/2010/main" val="187686254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2CFFA-28E0-7976-099C-948EFF9B5276}"/>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7192493A-F442-F820-286C-828D2E1B6786}"/>
              </a:ext>
            </a:extLst>
          </p:cNvPr>
          <p:cNvSpPr>
            <a:spLocks noGrp="1"/>
          </p:cNvSpPr>
          <p:nvPr>
            <p:ph type="ctrTitle"/>
          </p:nvPr>
        </p:nvSpPr>
        <p:spPr>
          <a:xfrm>
            <a:off x="527381" y="128709"/>
            <a:ext cx="9359919" cy="699466"/>
          </a:xfrm>
        </p:spPr>
        <p:txBody>
          <a:bodyPr/>
          <a:lstStyle/>
          <a:p>
            <a:r>
              <a:rPr lang="sv-SE"/>
              <a:t>Drift – Del 1</a:t>
            </a:r>
          </a:p>
        </p:txBody>
      </p:sp>
      <p:sp>
        <p:nvSpPr>
          <p:cNvPr id="10" name="Underrubrik 2">
            <a:extLst>
              <a:ext uri="{FF2B5EF4-FFF2-40B4-BE49-F238E27FC236}">
                <a16:creationId xmlns:a16="http://schemas.microsoft.com/office/drawing/2014/main" id="{96213143-E199-9A52-5434-AE14423121ED}"/>
              </a:ext>
            </a:extLst>
          </p:cNvPr>
          <p:cNvSpPr>
            <a:spLocks noGrp="1"/>
          </p:cNvSpPr>
          <p:nvPr>
            <p:ph type="subTitle" idx="1"/>
          </p:nvPr>
        </p:nvSpPr>
        <p:spPr>
          <a:xfrm>
            <a:off x="708854" y="980059"/>
            <a:ext cx="10721143" cy="4404394"/>
          </a:xfrm>
        </p:spPr>
        <p:txBody>
          <a:bodyPr>
            <a:normAutofit/>
          </a:bodyPr>
          <a:lstStyle/>
          <a:p>
            <a:r>
              <a:rPr lang="sv-SE" sz="1200" b="1">
                <a:solidFill>
                  <a:srgbClr val="00B0F0"/>
                </a:solidFill>
                <a:latin typeface="+mn-lt"/>
              </a:rPr>
              <a:t>Boverket: </a:t>
            </a:r>
            <a:r>
              <a:rPr lang="sv-SE" sz="1200">
                <a:latin typeface="+mn-lt"/>
              </a:rPr>
              <a:t>Redovisar inte klimatpåverkan från byggnadens </a:t>
            </a:r>
            <a:r>
              <a:rPr lang="sv-SE" sz="1200" err="1">
                <a:latin typeface="+mn-lt"/>
              </a:rPr>
              <a:t>diftsas</a:t>
            </a:r>
            <a:r>
              <a:rPr lang="sv-SE" sz="1200">
                <a:latin typeface="+mn-lt"/>
              </a:rPr>
              <a:t> (B6).</a:t>
            </a:r>
          </a:p>
          <a:p>
            <a:endParaRPr lang="sv-SE" sz="1200">
              <a:latin typeface="+mn-lt"/>
            </a:endParaRPr>
          </a:p>
          <a:p>
            <a:endParaRPr lang="sv-SE" sz="1200">
              <a:latin typeface="+mn-lt"/>
            </a:endParaRPr>
          </a:p>
          <a:p>
            <a:r>
              <a:rPr lang="sv-SE" sz="1200" b="1">
                <a:solidFill>
                  <a:srgbClr val="00B050"/>
                </a:solidFill>
                <a:latin typeface="+mn-lt"/>
              </a:rPr>
              <a:t>Lokala klimatinitiativ (med klimatambition): </a:t>
            </a:r>
            <a:r>
              <a:rPr lang="sv-SE" sz="1200">
                <a:latin typeface="+mn-lt"/>
              </a:rPr>
              <a:t>Flera initiativ inkluderar </a:t>
            </a:r>
            <a:r>
              <a:rPr lang="sv-SE" sz="1200" err="1">
                <a:latin typeface="+mn-lt"/>
              </a:rPr>
              <a:t>driftfasen</a:t>
            </a:r>
            <a:r>
              <a:rPr lang="sv-SE" sz="1200">
                <a:latin typeface="+mn-lt"/>
              </a:rPr>
              <a:t> (B6) för att få en mer heltäckande bild. Fokus ligger på byggnadsrelaterad energianvändning (ej </a:t>
            </a:r>
            <a:r>
              <a:rPr lang="sv-SE" sz="1200" err="1">
                <a:latin typeface="+mn-lt"/>
              </a:rPr>
              <a:t>verksamhetsel</a:t>
            </a:r>
            <a:r>
              <a:rPr lang="sv-SE" sz="1200">
                <a:latin typeface="+mn-lt"/>
              </a:rPr>
              <a:t>), enligt EN 15978 och LFM30:s metod för klimatbudget. Beräkningarna görs för en analysperiod på 50 </a:t>
            </a:r>
            <a:r>
              <a:rPr lang="sv-SE" sz="1200" err="1">
                <a:latin typeface="+mn-lt"/>
              </a:rPr>
              <a:t>åroch</a:t>
            </a:r>
            <a:r>
              <a:rPr lang="sv-SE" sz="1200">
                <a:latin typeface="+mn-lt"/>
              </a:rPr>
              <a:t> omfattar:</a:t>
            </a:r>
          </a:p>
          <a:p>
            <a:pPr marL="171450" indent="-171450">
              <a:buFont typeface="Arial" panose="020B0604020202020204" pitchFamily="34" charset="0"/>
              <a:buChar char="•"/>
            </a:pPr>
            <a:r>
              <a:rPr lang="sv-SE" sz="1200" b="1">
                <a:latin typeface="+mn-lt"/>
              </a:rPr>
              <a:t>Energiprestanda (Primärenergital)</a:t>
            </a:r>
            <a:r>
              <a:rPr lang="sv-SE" sz="1200">
                <a:latin typeface="+mn-lt"/>
              </a:rPr>
              <a:t>: kWh/m² </a:t>
            </a:r>
            <a:r>
              <a:rPr lang="sv-SE" sz="1200" err="1">
                <a:latin typeface="+mn-lt"/>
              </a:rPr>
              <a:t>Atemp</a:t>
            </a:r>
            <a:r>
              <a:rPr lang="sv-SE" sz="1200">
                <a:latin typeface="+mn-lt"/>
              </a:rPr>
              <a:t>, år – multipliceras med vald emissionsfaktor (</a:t>
            </a:r>
            <a:r>
              <a:rPr lang="sv-SE" sz="1200" err="1">
                <a:latin typeface="+mn-lt"/>
              </a:rPr>
              <a:t>CO₂e</a:t>
            </a:r>
            <a:r>
              <a:rPr lang="sv-SE" sz="1200">
                <a:latin typeface="+mn-lt"/>
              </a:rPr>
              <a:t>/kWh) för att beräkna klimatpåverkan.</a:t>
            </a:r>
          </a:p>
          <a:p>
            <a:pPr marL="171450" indent="-171450">
              <a:buFont typeface="Arial" panose="020B0604020202020204" pitchFamily="34" charset="0"/>
              <a:buChar char="•"/>
            </a:pPr>
            <a:r>
              <a:rPr lang="sv-SE" sz="1200" b="1">
                <a:latin typeface="+mn-lt"/>
              </a:rPr>
              <a:t>Emissionsfaktor</a:t>
            </a:r>
            <a:r>
              <a:rPr lang="sv-SE" sz="1200">
                <a:latin typeface="+mn-lt"/>
              </a:rPr>
              <a:t>: Svensk </a:t>
            </a:r>
            <a:r>
              <a:rPr lang="sv-SE" sz="1200" err="1">
                <a:latin typeface="+mn-lt"/>
              </a:rPr>
              <a:t>elmix</a:t>
            </a:r>
            <a:r>
              <a:rPr lang="sv-SE" sz="1200">
                <a:latin typeface="+mn-lt"/>
              </a:rPr>
              <a:t> (ca 37 g </a:t>
            </a:r>
            <a:r>
              <a:rPr lang="sv-SE" sz="1200" err="1">
                <a:latin typeface="+mn-lt"/>
              </a:rPr>
              <a:t>CO₂e</a:t>
            </a:r>
            <a:r>
              <a:rPr lang="sv-SE" sz="1200">
                <a:latin typeface="+mn-lt"/>
              </a:rPr>
              <a:t>/kWh) används som standard enligt IVL:s riktlinjer. Nordisk </a:t>
            </a:r>
            <a:r>
              <a:rPr lang="sv-SE" sz="1200" err="1">
                <a:latin typeface="+mn-lt"/>
              </a:rPr>
              <a:t>elmix</a:t>
            </a:r>
            <a:r>
              <a:rPr lang="sv-SE" sz="1200">
                <a:latin typeface="+mn-lt"/>
              </a:rPr>
              <a:t> (ca 90 g) kan anges som känslighetsanalys.</a:t>
            </a:r>
          </a:p>
          <a:p>
            <a:pPr marL="171450" indent="-171450">
              <a:buFont typeface="Arial" panose="020B0604020202020204" pitchFamily="34" charset="0"/>
              <a:buChar char="•"/>
            </a:pPr>
            <a:r>
              <a:rPr lang="sv-SE" sz="1200" b="1">
                <a:latin typeface="+mn-lt"/>
              </a:rPr>
              <a:t>VFT och SVL</a:t>
            </a:r>
            <a:r>
              <a:rPr lang="sv-SE" sz="1200">
                <a:latin typeface="+mn-lt"/>
              </a:rPr>
              <a:t>: Används som klimatrelaterade </a:t>
            </a:r>
            <a:r>
              <a:rPr lang="sv-SE" sz="1200" err="1">
                <a:latin typeface="+mn-lt"/>
              </a:rPr>
              <a:t>KPI:er</a:t>
            </a:r>
            <a:r>
              <a:rPr lang="sv-SE" sz="1200">
                <a:latin typeface="+mn-lt"/>
              </a:rPr>
              <a:t> i tidiga skeden och inför förvaltning (enligt KKPI-metoden i LFM30).</a:t>
            </a:r>
          </a:p>
          <a:p>
            <a:pPr marL="171450" indent="-171450">
              <a:buFont typeface="Arial" panose="020B0604020202020204" pitchFamily="34" charset="0"/>
              <a:buChar char="•"/>
            </a:pPr>
            <a:r>
              <a:rPr lang="sv-SE" sz="1200">
                <a:latin typeface="+mn-lt"/>
              </a:rPr>
              <a:t>Notera: Det finns olika tillvägagångssätt. Vissa initiativ kombinerar A1–A5 och B6 i ett nyckeltal (kg </a:t>
            </a:r>
            <a:r>
              <a:rPr lang="sv-SE" sz="1200" err="1">
                <a:latin typeface="+mn-lt"/>
              </a:rPr>
              <a:t>CO₂e</a:t>
            </a:r>
            <a:r>
              <a:rPr lang="sv-SE" sz="1200">
                <a:latin typeface="+mn-lt"/>
              </a:rPr>
              <a:t> per kWh/m² </a:t>
            </a:r>
            <a:r>
              <a:rPr lang="sv-SE" sz="1200" err="1">
                <a:latin typeface="+mn-lt"/>
              </a:rPr>
              <a:t>Atemp</a:t>
            </a:r>
            <a:r>
              <a:rPr lang="sv-SE" sz="1200">
                <a:latin typeface="+mn-lt"/>
              </a:rPr>
              <a:t>, år), medan andra redovisar energi- och klimatindikatorer separat (t.ex. klass B i energiprestanda eller FEBY-mål).</a:t>
            </a:r>
          </a:p>
          <a:p>
            <a:pPr marL="171450" indent="-171450">
              <a:buFont typeface="Arial" panose="020B0604020202020204" pitchFamily="34" charset="0"/>
              <a:buChar char="•"/>
            </a:pPr>
            <a:endParaRPr lang="sv-SE" sz="1200">
              <a:latin typeface="+mn-lt"/>
            </a:endParaRPr>
          </a:p>
          <a:p>
            <a:endParaRPr lang="sv-SE" sz="1200">
              <a:solidFill>
                <a:schemeClr val="tx1"/>
              </a:solidFill>
              <a:latin typeface="+mn-lt"/>
            </a:endParaRPr>
          </a:p>
          <a:p>
            <a:pPr lvl="0" defTabSz="914400" eaLnBrk="0" fontAlgn="base" hangingPunct="0">
              <a:spcBef>
                <a:spcPct val="0"/>
              </a:spcBef>
              <a:spcAft>
                <a:spcPct val="0"/>
              </a:spcAft>
            </a:pPr>
            <a:r>
              <a:rPr lang="sv-SE" altLang="sv-SE" sz="1200" b="1">
                <a:solidFill>
                  <a:schemeClr val="tx1"/>
                </a:solidFill>
                <a:latin typeface="+mn-lt"/>
              </a:rPr>
              <a:t>Varför: </a:t>
            </a:r>
          </a:p>
          <a:p>
            <a:pPr marL="171450" indent="-171450">
              <a:buFont typeface="Arial" panose="020B0604020202020204" pitchFamily="34" charset="0"/>
              <a:buChar char="•"/>
            </a:pPr>
            <a:r>
              <a:rPr lang="sv-SE" sz="1200">
                <a:latin typeface="+mn-lt"/>
              </a:rPr>
              <a:t>🔍 </a:t>
            </a:r>
            <a:r>
              <a:rPr lang="sv-SE" sz="1200" b="1">
                <a:latin typeface="+mn-lt"/>
              </a:rPr>
              <a:t>Jämförbarhet. </a:t>
            </a:r>
            <a:r>
              <a:rPr lang="sv-SE" sz="1200">
                <a:latin typeface="+mn-lt"/>
              </a:rPr>
              <a:t>Om B6 utelämnas kan byggnader med sämre driftprestanda framstå som bättre än energieffektiva byggnader. Det snedvrider jämförelser mellan projekt, entreprenörer och lösningar.</a:t>
            </a:r>
          </a:p>
          <a:p>
            <a:pPr marL="171450" indent="-171450">
              <a:buFont typeface="Arial" panose="020B0604020202020204" pitchFamily="34" charset="0"/>
              <a:buChar char="•"/>
            </a:pPr>
            <a:r>
              <a:rPr lang="sv-SE" sz="1200">
                <a:latin typeface="+mn-lt"/>
              </a:rPr>
              <a:t>📊 </a:t>
            </a:r>
            <a:r>
              <a:rPr lang="sv-SE" sz="1200" b="1">
                <a:latin typeface="+mn-lt"/>
              </a:rPr>
              <a:t>Måluppföljning och styrning. </a:t>
            </a:r>
            <a:r>
              <a:rPr lang="sv-SE" sz="1200">
                <a:latin typeface="+mn-lt"/>
              </a:rPr>
              <a:t>Utan klimatdata för </a:t>
            </a:r>
            <a:r>
              <a:rPr lang="sv-SE" sz="1200" err="1">
                <a:latin typeface="+mn-lt"/>
              </a:rPr>
              <a:t>driftfasen</a:t>
            </a:r>
            <a:r>
              <a:rPr lang="sv-SE" sz="1200">
                <a:latin typeface="+mn-lt"/>
              </a:rPr>
              <a:t> riskerar viktiga förbättringsåtgärder (t.ex. </a:t>
            </a:r>
            <a:r>
              <a:rPr lang="sv-SE" sz="1200" err="1">
                <a:latin typeface="+mn-lt"/>
              </a:rPr>
              <a:t>klimatskal</a:t>
            </a:r>
            <a:r>
              <a:rPr lang="sv-SE" sz="1200">
                <a:latin typeface="+mn-lt"/>
              </a:rPr>
              <a:t>, installationer, energistyrning) att förbises – vilket leder till felaktiga prioriteringar i projektering och drift.</a:t>
            </a:r>
          </a:p>
          <a:p>
            <a:pPr marL="171450" indent="-171450">
              <a:buFont typeface="Arial" panose="020B0604020202020204" pitchFamily="34" charset="0"/>
              <a:buChar char="•"/>
            </a:pPr>
            <a:r>
              <a:rPr lang="sv-SE" sz="1200">
                <a:latin typeface="+mn-lt"/>
              </a:rPr>
              <a:t>✅ </a:t>
            </a:r>
            <a:r>
              <a:rPr lang="sv-SE" sz="1200" b="1">
                <a:latin typeface="+mn-lt"/>
              </a:rPr>
              <a:t>Kvalitet och transparens. </a:t>
            </a:r>
            <a:r>
              <a:rPr lang="sv-SE" sz="1200">
                <a:latin typeface="+mn-lt"/>
              </a:rPr>
              <a:t>Utan tydlig och spårbar redovisning av energianvändning och </a:t>
            </a:r>
            <a:r>
              <a:rPr lang="sv-SE" sz="1200" err="1">
                <a:latin typeface="+mn-lt"/>
              </a:rPr>
              <a:t>elmix</a:t>
            </a:r>
            <a:r>
              <a:rPr lang="sv-SE" sz="1200">
                <a:latin typeface="+mn-lt"/>
              </a:rPr>
              <a:t> försvåras både kontroll, verifiering och förbättring över tid. Det minskar </a:t>
            </a:r>
            <a:r>
              <a:rPr lang="sv-SE" sz="1200" err="1">
                <a:latin typeface="+mn-lt"/>
              </a:rPr>
              <a:t>klimatstyrningens</a:t>
            </a:r>
            <a:r>
              <a:rPr lang="sv-SE" sz="1200">
                <a:latin typeface="+mn-lt"/>
              </a:rPr>
              <a:t> trovärdighet.</a:t>
            </a:r>
          </a:p>
          <a:p>
            <a:pPr marL="285750" lvl="0" indent="-285750" defTabSz="914400" eaLnBrk="0" fontAlgn="base" hangingPunct="0">
              <a:spcBef>
                <a:spcPct val="0"/>
              </a:spcBef>
              <a:spcAft>
                <a:spcPct val="0"/>
              </a:spcAft>
              <a:buFont typeface="Arial" panose="020B0604020202020204" pitchFamily="34" charset="0"/>
              <a:buChar char="•"/>
            </a:pPr>
            <a:endParaRPr lang="sv-SE" sz="1200">
              <a:latin typeface="+mn-lt"/>
            </a:endParaRPr>
          </a:p>
          <a:p>
            <a:pPr lvl="0" defTabSz="914400" eaLnBrk="0" fontAlgn="base" hangingPunct="0">
              <a:spcBef>
                <a:spcPct val="0"/>
              </a:spcBef>
              <a:spcAft>
                <a:spcPct val="0"/>
              </a:spcAft>
            </a:pPr>
            <a:endParaRPr lang="sv-SE" altLang="sv-SE" sz="1200">
              <a:solidFill>
                <a:schemeClr val="tx1"/>
              </a:solidFill>
              <a:latin typeface="+mn-lt"/>
            </a:endParaRPr>
          </a:p>
          <a:p>
            <a:endParaRPr lang="sv-SE" sz="1200">
              <a:latin typeface="+mn-lt"/>
              <a:ea typeface="Aptos" panose="020B0004020202020204" pitchFamily="34" charset="0"/>
              <a:cs typeface="Arial" panose="020B0604020202020204" pitchFamily="34" charset="0"/>
            </a:endParaRPr>
          </a:p>
          <a:p>
            <a:endParaRPr lang="sv-SE" sz="1200">
              <a:latin typeface="+mn-lt"/>
              <a:cs typeface="Arial" panose="020B0604020202020204" pitchFamily="34" charset="0"/>
            </a:endParaRPr>
          </a:p>
          <a:p>
            <a:endParaRPr lang="sv-SE" sz="1200">
              <a:latin typeface="+mn-lt"/>
            </a:endParaRPr>
          </a:p>
          <a:p>
            <a:endParaRPr lang="sv-SE" sz="1200" b="1">
              <a:latin typeface="+mn-lt"/>
            </a:endParaRPr>
          </a:p>
          <a:p>
            <a:endParaRPr lang="sv-SE" sz="1200" b="1">
              <a:latin typeface="+mn-lt"/>
            </a:endParaRPr>
          </a:p>
        </p:txBody>
      </p:sp>
      <p:sp>
        <p:nvSpPr>
          <p:cNvPr id="11" name="Rektangel: rundade hörn 10">
            <a:extLst>
              <a:ext uri="{FF2B5EF4-FFF2-40B4-BE49-F238E27FC236}">
                <a16:creationId xmlns:a16="http://schemas.microsoft.com/office/drawing/2014/main" id="{3AA93EBC-5736-03DD-18B9-D9AA69740517}"/>
              </a:ext>
            </a:extLst>
          </p:cNvPr>
          <p:cNvSpPr/>
          <p:nvPr/>
        </p:nvSpPr>
        <p:spPr>
          <a:xfrm>
            <a:off x="469438" y="897084"/>
            <a:ext cx="10960559" cy="467016"/>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B0F41B05-25F3-A97E-6227-4E41747854DA}"/>
              </a:ext>
            </a:extLst>
          </p:cNvPr>
          <p:cNvSpPr/>
          <p:nvPr/>
        </p:nvSpPr>
        <p:spPr>
          <a:xfrm>
            <a:off x="469438" y="1556523"/>
            <a:ext cx="10960560" cy="1738674"/>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5" name="Tabell 14">
            <a:extLst>
              <a:ext uri="{FF2B5EF4-FFF2-40B4-BE49-F238E27FC236}">
                <a16:creationId xmlns:a16="http://schemas.microsoft.com/office/drawing/2014/main" id="{D4804A3B-2784-DCEB-BD55-758EF0E3C94E}"/>
              </a:ext>
            </a:extLst>
          </p:cNvPr>
          <p:cNvGraphicFramePr>
            <a:graphicFrameLocks noGrp="1"/>
          </p:cNvGraphicFramePr>
          <p:nvPr>
            <p:extLst>
              <p:ext uri="{D42A27DB-BD31-4B8C-83A1-F6EECF244321}">
                <p14:modId xmlns:p14="http://schemas.microsoft.com/office/powerpoint/2010/main" val="1888107743"/>
              </p:ext>
            </p:extLst>
          </p:nvPr>
        </p:nvGraphicFramePr>
        <p:xfrm>
          <a:off x="0" y="6112800"/>
          <a:ext cx="12192000" cy="7452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9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sp>
        <p:nvSpPr>
          <p:cNvPr id="16" name="Rektangel 15">
            <a:extLst>
              <a:ext uri="{FF2B5EF4-FFF2-40B4-BE49-F238E27FC236}">
                <a16:creationId xmlns:a16="http://schemas.microsoft.com/office/drawing/2014/main" id="{22EAD52C-6954-F39D-7E15-EDC7B470B15D}"/>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ruta 18">
            <a:extLst>
              <a:ext uri="{FF2B5EF4-FFF2-40B4-BE49-F238E27FC236}">
                <a16:creationId xmlns:a16="http://schemas.microsoft.com/office/drawing/2014/main" id="{D00DDB48-5330-350E-1D0E-EE4D4C9BF235}"/>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ruta 19">
            <a:extLst>
              <a:ext uri="{FF2B5EF4-FFF2-40B4-BE49-F238E27FC236}">
                <a16:creationId xmlns:a16="http://schemas.microsoft.com/office/drawing/2014/main" id="{4EB27C73-F986-3B33-B9E4-1CF22A63A148}"/>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Rektangel 20">
            <a:extLst>
              <a:ext uri="{FF2B5EF4-FFF2-40B4-BE49-F238E27FC236}">
                <a16:creationId xmlns:a16="http://schemas.microsoft.com/office/drawing/2014/main" id="{9235744C-0C84-D0F0-A59A-9043BD26128C}"/>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8414095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DDADD80B-A9FB-F41F-AD2E-2821391F91B6}"/>
              </a:ext>
            </a:extLst>
          </p:cNvPr>
          <p:cNvGraphicFramePr>
            <a:graphicFrameLocks noGrp="1"/>
          </p:cNvGraphicFramePr>
          <p:nvPr>
            <p:extLst>
              <p:ext uri="{D42A27DB-BD31-4B8C-83A1-F6EECF244321}">
                <p14:modId xmlns:p14="http://schemas.microsoft.com/office/powerpoint/2010/main" val="3916839166"/>
              </p:ext>
            </p:extLst>
          </p:nvPr>
        </p:nvGraphicFramePr>
        <p:xfrm>
          <a:off x="873125" y="3576331"/>
          <a:ext cx="10248899" cy="2316480"/>
        </p:xfrm>
        <a:graphic>
          <a:graphicData uri="http://schemas.openxmlformats.org/drawingml/2006/table">
            <a:tbl>
              <a:tblPr/>
              <a:tblGrid>
                <a:gridCol w="1915308">
                  <a:extLst>
                    <a:ext uri="{9D8B030D-6E8A-4147-A177-3AD203B41FA5}">
                      <a16:colId xmlns:a16="http://schemas.microsoft.com/office/drawing/2014/main" val="1288296089"/>
                    </a:ext>
                  </a:extLst>
                </a:gridCol>
                <a:gridCol w="3700991">
                  <a:extLst>
                    <a:ext uri="{9D8B030D-6E8A-4147-A177-3AD203B41FA5}">
                      <a16:colId xmlns:a16="http://schemas.microsoft.com/office/drawing/2014/main" val="3276177251"/>
                    </a:ext>
                  </a:extLst>
                </a:gridCol>
                <a:gridCol w="4632600">
                  <a:extLst>
                    <a:ext uri="{9D8B030D-6E8A-4147-A177-3AD203B41FA5}">
                      <a16:colId xmlns:a16="http://schemas.microsoft.com/office/drawing/2014/main" val="2248908049"/>
                    </a:ext>
                  </a:extLst>
                </a:gridCol>
              </a:tblGrid>
              <a:tr h="0">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Indikator (ja / nej)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0">
                <a:tc>
                  <a:txBody>
                    <a:bodyPr/>
                    <a:lstStyle/>
                    <a:p>
                      <a:r>
                        <a:rPr lang="sv-SE" sz="1000" b="1"/>
                        <a:t>B6 – Specifik energiprestanda</a:t>
                      </a:r>
                      <a:endParaRPr lang="sv-SE"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kWh/m² Atemp, år (byggnadsrelaterad energi)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Ska avse byggnaden, exkl. verksamhetsel. Beräknas för 50 års drift.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653558"/>
                  </a:ext>
                </a:extLst>
              </a:tr>
              <a:tr h="0">
                <a:tc>
                  <a:txBody>
                    <a:bodyPr/>
                    <a:lstStyle/>
                    <a:p>
                      <a:r>
                        <a:rPr lang="sv-SE" sz="1000" b="1"/>
                        <a:t>B6 – Klimatpåverkan drift</a:t>
                      </a:r>
                      <a:endParaRPr lang="sv-SE"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CO₂e/m² Atemp (beräknat utifrån energianvändning × emissionsfaktor)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Rek. svensk elmix (37 g CO₂e/kWh); nordisk elmix (90 g) kan redovisas som känslighetsanalys.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1428901"/>
                  </a:ext>
                </a:extLst>
              </a:tr>
              <a:tr h="0">
                <a:tc>
                  <a:txBody>
                    <a:bodyPr/>
                    <a:lstStyle/>
                    <a:p>
                      <a:r>
                        <a:rPr lang="sv-SE" sz="1000" b="1"/>
                        <a:t>VFT – Verifierat förväntat temperaturvärde</a:t>
                      </a:r>
                      <a:endParaRPr lang="sv-SE"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Indikator kopplat till byggnadens värmebalans och energibehov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Föreslås användas enligt FEBY i LFM30:s klimatbudget (ej certifieringskrav).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444758"/>
                  </a:ext>
                </a:extLst>
              </a:tr>
              <a:tr h="0">
                <a:tc>
                  <a:txBody>
                    <a:bodyPr/>
                    <a:lstStyle/>
                    <a:p>
                      <a:r>
                        <a:rPr lang="sv-SE" sz="1000" b="1"/>
                        <a:t>SVL – Specifikt värmeförlusttal</a:t>
                      </a:r>
                      <a:endParaRPr lang="sv-SE"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Mått på byggnadens värmeförlust, W/m² Atemp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Rekommenderas enligt Miljöbyggnads beräkningsanvisningar i LFM30.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3539250"/>
                  </a:ext>
                </a:extLst>
              </a:tr>
              <a:tr h="0">
                <a:tc>
                  <a:txBody>
                    <a:bodyPr/>
                    <a:lstStyle/>
                    <a:p>
                      <a:r>
                        <a:rPr lang="sv-SE" sz="1000" b="1"/>
                        <a:t>KKPI – Klimat-KPI:er i byggprocessen</a:t>
                      </a:r>
                      <a:endParaRPr lang="sv-SE"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Indikatorer framtagna för uppföljning av driftrelevanta parametrar i tidigt skede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Används som beslutsstöd i projektering och inför överlämning till förvaltning.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0198296"/>
                  </a:ext>
                </a:extLst>
              </a:tr>
              <a:tr h="0">
                <a:tc>
                  <a:txBody>
                    <a:bodyPr/>
                    <a:lstStyle/>
                    <a:p>
                      <a:r>
                        <a:rPr lang="sv-SE" sz="1000" b="1"/>
                        <a:t>BBR köpt energi (indirekt indikator)</a:t>
                      </a:r>
                      <a:endParaRPr lang="sv-SE"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kWh/m² Atemp enligt BBR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Används ibland som proxy för B6 men saknar direkt koppling till klimatpåverkan.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5251957"/>
                  </a:ext>
                </a:extLst>
              </a:tr>
            </a:tbl>
          </a:graphicData>
        </a:graphic>
      </p:graphicFrame>
      <p:sp>
        <p:nvSpPr>
          <p:cNvPr id="3" name="textruta 2">
            <a:extLst>
              <a:ext uri="{FF2B5EF4-FFF2-40B4-BE49-F238E27FC236}">
                <a16:creationId xmlns:a16="http://schemas.microsoft.com/office/drawing/2014/main" id="{FEDC413A-AE0D-F63A-F250-202218152DE0}"/>
              </a:ext>
            </a:extLst>
          </p:cNvPr>
          <p:cNvSpPr txBox="1"/>
          <p:nvPr/>
        </p:nvSpPr>
        <p:spPr>
          <a:xfrm>
            <a:off x="2552482" y="1319097"/>
            <a:ext cx="6890184" cy="95410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sv-SE" sz="1400"/>
              <a:t>Många studier visar att man vid genomförandet av en livscykelanalys ofta lägger större fokus antingen på byggskedet (modul A) eller användningsskedet (modul B). För att uppnå effektiv energieffektivisering och minskade koldioxidutsläpp behöver vi därför sträva efter en bättre balans mellan dessa moduler.</a:t>
            </a:r>
          </a:p>
        </p:txBody>
      </p:sp>
      <p:graphicFrame>
        <p:nvGraphicFramePr>
          <p:cNvPr id="2" name="Tabell 1">
            <a:extLst>
              <a:ext uri="{FF2B5EF4-FFF2-40B4-BE49-F238E27FC236}">
                <a16:creationId xmlns:a16="http://schemas.microsoft.com/office/drawing/2014/main" id="{85D762B4-37ED-FEA4-E67E-6CA8FAD93F13}"/>
              </a:ext>
            </a:extLst>
          </p:cNvPr>
          <p:cNvGraphicFramePr>
            <a:graphicFrameLocks noGrp="1"/>
          </p:cNvGraphicFramePr>
          <p:nvPr>
            <p:extLst>
              <p:ext uri="{D42A27DB-BD31-4B8C-83A1-F6EECF244321}">
                <p14:modId xmlns:p14="http://schemas.microsoft.com/office/powerpoint/2010/main" val="3792536801"/>
              </p:ext>
            </p:extLst>
          </p:nvPr>
        </p:nvGraphicFramePr>
        <p:xfrm>
          <a:off x="0" y="6112800"/>
          <a:ext cx="12192000" cy="745200"/>
        </p:xfrm>
        <a:graphic>
          <a:graphicData uri="http://schemas.openxmlformats.org/drawingml/2006/table">
            <a:tbl>
              <a:tblPr firstRow="1" bandRow="1">
                <a:tableStyleId>{5C22544A-7EE6-4342-B048-85BDC9FD1C3A}</a:tableStyleId>
              </a:tblPr>
              <a:tblGrid>
                <a:gridCol w="1736002">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7">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5">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9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sp>
        <p:nvSpPr>
          <p:cNvPr id="10" name="Rubrik 7">
            <a:extLst>
              <a:ext uri="{FF2B5EF4-FFF2-40B4-BE49-F238E27FC236}">
                <a16:creationId xmlns:a16="http://schemas.microsoft.com/office/drawing/2014/main" id="{304FA430-277F-D088-353B-65261D67C9F7}"/>
              </a:ext>
            </a:extLst>
          </p:cNvPr>
          <p:cNvSpPr>
            <a:spLocks noGrp="1"/>
          </p:cNvSpPr>
          <p:nvPr>
            <p:ph type="ctrTitle"/>
          </p:nvPr>
        </p:nvSpPr>
        <p:spPr>
          <a:xfrm>
            <a:off x="527381" y="128709"/>
            <a:ext cx="9359919" cy="699466"/>
          </a:xfrm>
        </p:spPr>
        <p:txBody>
          <a:bodyPr/>
          <a:lstStyle/>
          <a:p>
            <a:r>
              <a:rPr lang="sv-SE"/>
              <a:t>Drift – Del 2</a:t>
            </a:r>
          </a:p>
        </p:txBody>
      </p:sp>
    </p:spTree>
    <p:extLst>
      <p:ext uri="{BB962C8B-B14F-4D97-AF65-F5344CB8AC3E}">
        <p14:creationId xmlns:p14="http://schemas.microsoft.com/office/powerpoint/2010/main" val="10027379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2FD64-FAB3-3476-17D7-FB5D8D2FD759}"/>
            </a:ext>
          </a:extLst>
        </p:cNvPr>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BE8ADF6B-4FCC-3C89-CBBC-3FC8D7C84324}"/>
              </a:ext>
            </a:extLst>
          </p:cNvPr>
          <p:cNvGraphicFramePr>
            <a:graphicFrameLocks noGrp="1"/>
          </p:cNvGraphicFramePr>
          <p:nvPr>
            <p:extLst>
              <p:ext uri="{D42A27DB-BD31-4B8C-83A1-F6EECF244321}">
                <p14:modId xmlns:p14="http://schemas.microsoft.com/office/powerpoint/2010/main" val="1707806291"/>
              </p:ext>
            </p:extLst>
          </p:nvPr>
        </p:nvGraphicFramePr>
        <p:xfrm>
          <a:off x="609599" y="1663834"/>
          <a:ext cx="10691058" cy="2291080"/>
        </p:xfrm>
        <a:graphic>
          <a:graphicData uri="http://schemas.openxmlformats.org/drawingml/2006/table">
            <a:tbl>
              <a:tblPr firstRow="1" bandRow="1">
                <a:tableStyleId>{5940675A-B579-460E-94D1-54222C63F5DA}</a:tableStyleId>
              </a:tblPr>
              <a:tblGrid>
                <a:gridCol w="343577">
                  <a:extLst>
                    <a:ext uri="{9D8B030D-6E8A-4147-A177-3AD203B41FA5}">
                      <a16:colId xmlns:a16="http://schemas.microsoft.com/office/drawing/2014/main" val="799014954"/>
                    </a:ext>
                  </a:extLst>
                </a:gridCol>
                <a:gridCol w="1943903">
                  <a:extLst>
                    <a:ext uri="{9D8B030D-6E8A-4147-A177-3AD203B41FA5}">
                      <a16:colId xmlns:a16="http://schemas.microsoft.com/office/drawing/2014/main" val="164835787"/>
                    </a:ext>
                  </a:extLst>
                </a:gridCol>
                <a:gridCol w="8403578">
                  <a:extLst>
                    <a:ext uri="{9D8B030D-6E8A-4147-A177-3AD203B41FA5}">
                      <a16:colId xmlns:a16="http://schemas.microsoft.com/office/drawing/2014/main" val="267492137"/>
                    </a:ext>
                  </a:extLst>
                </a:gridCol>
              </a:tblGrid>
              <a:tr h="237744">
                <a:tc>
                  <a:txBody>
                    <a:bodyPr/>
                    <a:lstStyle/>
                    <a:p>
                      <a:endParaRPr lang="sv-SE" sz="1200" b="1">
                        <a:solidFill>
                          <a:schemeClr val="bg1"/>
                        </a:solidFill>
                        <a:latin typeface="+mn-lt"/>
                      </a:endParaRPr>
                    </a:p>
                  </a:txBody>
                  <a:tcPr>
                    <a:solidFill>
                      <a:schemeClr val="bg2"/>
                    </a:solidFill>
                  </a:tcPr>
                </a:tc>
                <a:tc>
                  <a:txBody>
                    <a:bodyPr/>
                    <a:lstStyle/>
                    <a:p>
                      <a:r>
                        <a:rPr lang="sv-SE" sz="1200" b="1">
                          <a:solidFill>
                            <a:schemeClr val="bg1"/>
                          </a:solidFill>
                          <a:latin typeface="+mn-lt"/>
                        </a:rPr>
                        <a:t>Delområde</a:t>
                      </a:r>
                    </a:p>
                  </a:txBody>
                  <a:tcPr>
                    <a:solidFill>
                      <a:schemeClr val="bg2"/>
                    </a:solidFill>
                  </a:tcPr>
                </a:tc>
                <a:tc>
                  <a:txBody>
                    <a:bodyPr/>
                    <a:lstStyle/>
                    <a:p>
                      <a:r>
                        <a:rPr lang="sv-SE" sz="1200" b="1">
                          <a:solidFill>
                            <a:schemeClr val="bg1"/>
                          </a:solidFill>
                          <a:latin typeface="+mn-lt"/>
                        </a:rPr>
                        <a:t>Funktionsbeskrivning</a:t>
                      </a:r>
                    </a:p>
                  </a:txBody>
                  <a:tcPr>
                    <a:solidFill>
                      <a:schemeClr val="bg2"/>
                    </a:solidFill>
                  </a:tcPr>
                </a:tc>
                <a:extLst>
                  <a:ext uri="{0D108BD9-81ED-4DB2-BD59-A6C34878D82A}">
                    <a16:rowId xmlns:a16="http://schemas.microsoft.com/office/drawing/2014/main" val="1791339681"/>
                  </a:ext>
                </a:extLst>
              </a:tr>
              <a:tr h="370840">
                <a:tc>
                  <a:txBody>
                    <a:bodyPr/>
                    <a:lstStyle/>
                    <a:p>
                      <a:r>
                        <a:rPr lang="sv-SE" sz="1200">
                          <a:latin typeface="+mn-lt"/>
                          <a:cs typeface="Times New Roman" panose="02020603050405020304" pitchFamily="18" charset="0"/>
                        </a:rPr>
                        <a:t>1</a:t>
                      </a:r>
                    </a:p>
                  </a:txBody>
                  <a:tcPr/>
                </a:tc>
                <a:tc>
                  <a:txBody>
                    <a:bodyPr/>
                    <a:lstStyle/>
                    <a:p>
                      <a:r>
                        <a:rPr lang="sv-SE" sz="1200" b="1" kern="1200">
                          <a:solidFill>
                            <a:schemeClr val="tx1"/>
                          </a:solidFill>
                          <a:effectLst/>
                          <a:latin typeface="+mn-lt"/>
                          <a:ea typeface="+mn-ea"/>
                          <a:cs typeface="Times New Roman" panose="02020603050405020304" pitchFamily="18" charset="0"/>
                        </a:rPr>
                        <a:t>Injustering från byggprocess till drift</a:t>
                      </a:r>
                      <a:endParaRPr lang="sv-SE" sz="1200">
                        <a:latin typeface="+mn-lt"/>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Times New Roman" panose="02020603050405020304" pitchFamily="18" charset="0"/>
                        </a:rPr>
                        <a:t>Säkerställ lämplig injustering från byggprocess till normal drift, i linje med ambition nivå ”KKPI klimatoptimal” – i syfte att säkerställa att beräknad klimatpåverkan ej underskattas.</a:t>
                      </a:r>
                      <a:endParaRPr lang="sv-SE" sz="1200">
                        <a:latin typeface="+mn-lt"/>
                        <a:cs typeface="Times New Roman" panose="02020603050405020304" pitchFamily="18" charset="0"/>
                      </a:endParaRPr>
                    </a:p>
                  </a:txBody>
                  <a:tcPr/>
                </a:tc>
                <a:extLst>
                  <a:ext uri="{0D108BD9-81ED-4DB2-BD59-A6C34878D82A}">
                    <a16:rowId xmlns:a16="http://schemas.microsoft.com/office/drawing/2014/main" val="1102026068"/>
                  </a:ext>
                </a:extLst>
              </a:tr>
              <a:tr h="370840">
                <a:tc>
                  <a:txBody>
                    <a:bodyPr/>
                    <a:lstStyle/>
                    <a:p>
                      <a:r>
                        <a:rPr lang="sv-SE" sz="1200">
                          <a:latin typeface="+mn-lt"/>
                          <a:cs typeface="Times New Roman" panose="02020603050405020304" pitchFamily="18" charset="0"/>
                        </a:rPr>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tx1"/>
                          </a:solidFill>
                          <a:effectLst/>
                          <a:latin typeface="+mn-lt"/>
                          <a:ea typeface="+mn-ea"/>
                          <a:cs typeface="Times New Roman" panose="02020603050405020304" pitchFamily="18" charset="0"/>
                        </a:rPr>
                        <a:t>Projektering</a:t>
                      </a:r>
                      <a:endParaRPr lang="sv-SE" sz="1200">
                        <a:latin typeface="+mn-lt"/>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Times New Roman" panose="02020603050405020304" pitchFamily="18" charset="0"/>
                        </a:rPr>
                        <a:t>Projektering, inkluderat val av installationer, ska beakta klimatutsläpp både vid byggprocess och förvaltning, med effektmål enligt: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a:solidFill>
                            <a:schemeClr val="tx1"/>
                          </a:solidFill>
                          <a:effectLst/>
                          <a:latin typeface="+mn-lt"/>
                          <a:ea typeface="+mn-ea"/>
                          <a:cs typeface="Times New Roman" panose="02020603050405020304" pitchFamily="18" charset="0"/>
                        </a:rPr>
                        <a:t>KKPI (klimatoptimal nivå, särskilt </a:t>
                      </a:r>
                      <a:r>
                        <a:rPr lang="sv-SE" sz="1200">
                          <a:latin typeface="+mn-lt"/>
                        </a:rPr>
                        <a:t>1A, 1b, 3a och 3b</a:t>
                      </a:r>
                      <a:r>
                        <a:rPr lang="sv-SE" sz="1200" kern="1200">
                          <a:solidFill>
                            <a:schemeClr val="tx1"/>
                          </a:solidFill>
                          <a:effectLst/>
                          <a:latin typeface="+mn-lt"/>
                          <a:ea typeface="+mn-ea"/>
                          <a:cs typeface="Times New Roman" panose="02020603050405020304" pitchFamily="18" charset="0"/>
                        </a:rPr>
                        <a:t>): Beräkna </a:t>
                      </a:r>
                      <a:r>
                        <a:rPr lang="sv-SE" sz="1200" kern="100">
                          <a:effectLst/>
                          <a:latin typeface="+mn-lt"/>
                          <a:ea typeface="Aptos" panose="020B0004020202020204" pitchFamily="34" charset="0"/>
                          <a:cs typeface="Arial" panose="020B0604020202020204" pitchFamily="34" charset="0"/>
                        </a:rPr>
                        <a:t>energianvändning för byggnadsrelaterad drift under 50 år.  </a:t>
                      </a:r>
                      <a:endParaRPr lang="sv-SE" sz="1200" kern="1200">
                        <a:solidFill>
                          <a:schemeClr val="tx1"/>
                        </a:solidFill>
                        <a:effectLst/>
                        <a:latin typeface="+mn-lt"/>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a:solidFill>
                            <a:schemeClr val="tx1"/>
                          </a:solidFill>
                          <a:effectLst/>
                          <a:latin typeface="+mn-lt"/>
                          <a:ea typeface="+mn-ea"/>
                          <a:cs typeface="Times New Roman" panose="02020603050405020304" pitchFamily="18" charset="0"/>
                        </a:rPr>
                        <a:t>VFT (silver, FEBY, ej certifieringskrav): Beräkna värmeförlusttal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a:solidFill>
                            <a:schemeClr val="tx1"/>
                          </a:solidFill>
                          <a:effectLst/>
                          <a:latin typeface="+mn-lt"/>
                          <a:ea typeface="+mn-ea"/>
                          <a:cs typeface="Times New Roman" panose="02020603050405020304" pitchFamily="18" charset="0"/>
                        </a:rPr>
                        <a:t>SVL (silver, MB, ej certifieringskrav): Beräkna solvärmelast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kern="1200">
                        <a:solidFill>
                          <a:schemeClr val="tx1"/>
                        </a:solidFill>
                        <a:effectLst/>
                        <a:latin typeface="+mn-lt"/>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kern="1200">
                          <a:solidFill>
                            <a:schemeClr val="tx1"/>
                          </a:solidFill>
                          <a:effectLst/>
                          <a:latin typeface="+mn-lt"/>
                          <a:ea typeface="+mn-ea"/>
                          <a:cs typeface="Times New Roman" panose="02020603050405020304" pitchFamily="18" charset="0"/>
                        </a:rPr>
                        <a:t>Följ LFM30 anvisningar vid beräkningar (inkluderat: el (nordisk elmix; ej verksamhetsel/hushållsel), lokal elproduktion, fjärrvärme).</a:t>
                      </a:r>
                      <a:endParaRPr lang="sv-SE" sz="1200">
                        <a:latin typeface="+mn-lt"/>
                        <a:cs typeface="Times New Roman" panose="02020603050405020304" pitchFamily="18" charset="0"/>
                      </a:endParaRPr>
                    </a:p>
                  </a:txBody>
                  <a:tcPr/>
                </a:tc>
                <a:extLst>
                  <a:ext uri="{0D108BD9-81ED-4DB2-BD59-A6C34878D82A}">
                    <a16:rowId xmlns:a16="http://schemas.microsoft.com/office/drawing/2014/main" val="2734936225"/>
                  </a:ext>
                </a:extLst>
              </a:tr>
              <a:tr h="370840">
                <a:tc>
                  <a:txBody>
                    <a:bodyPr/>
                    <a:lstStyle/>
                    <a:p>
                      <a:r>
                        <a:rPr lang="sv-SE" sz="1200">
                          <a:latin typeface="+mn-lt"/>
                          <a:cs typeface="Times New Roman" panose="02020603050405020304" pitchFamily="18" charset="0"/>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tx1"/>
                          </a:solidFill>
                          <a:effectLst/>
                          <a:latin typeface="+mn-lt"/>
                          <a:ea typeface="+mn-ea"/>
                          <a:cs typeface="Times New Roman" panose="02020603050405020304" pitchFamily="18" charset="0"/>
                        </a:rPr>
                        <a:t>Förväntade livslängder</a:t>
                      </a:r>
                      <a:endParaRPr lang="sv-SE" sz="1200">
                        <a:latin typeface="+mn-lt"/>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Times New Roman" panose="02020603050405020304" pitchFamily="18" charset="0"/>
                        </a:rPr>
                        <a:t>Redovisa förväntade livslängder för material och delar som byts ofta och har hög klimatpåverkan. </a:t>
                      </a:r>
                      <a:endParaRPr lang="sv-SE" sz="1200">
                        <a:latin typeface="+mn-lt"/>
                        <a:cs typeface="Times New Roman" panose="02020603050405020304" pitchFamily="18" charset="0"/>
                      </a:endParaRPr>
                    </a:p>
                  </a:txBody>
                  <a:tcPr/>
                </a:tc>
                <a:extLst>
                  <a:ext uri="{0D108BD9-81ED-4DB2-BD59-A6C34878D82A}">
                    <a16:rowId xmlns:a16="http://schemas.microsoft.com/office/drawing/2014/main" val="643187438"/>
                  </a:ext>
                </a:extLst>
              </a:tr>
            </a:tbl>
          </a:graphicData>
        </a:graphic>
      </p:graphicFrame>
      <p:cxnSp>
        <p:nvCxnSpPr>
          <p:cNvPr id="11" name="Rak pilkoppling 10">
            <a:extLst>
              <a:ext uri="{FF2B5EF4-FFF2-40B4-BE49-F238E27FC236}">
                <a16:creationId xmlns:a16="http://schemas.microsoft.com/office/drawing/2014/main" id="{7C24CEEB-D5DD-DE6D-F69F-7CE8BF4B4F5B}"/>
              </a:ext>
            </a:extLst>
          </p:cNvPr>
          <p:cNvCxnSpPr>
            <a:cxnSpLocks/>
          </p:cNvCxnSpPr>
          <p:nvPr/>
        </p:nvCxnSpPr>
        <p:spPr>
          <a:xfrm>
            <a:off x="11578131" y="3025142"/>
            <a:ext cx="0" cy="2831831"/>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13" name="Rak koppling 12">
            <a:extLst>
              <a:ext uri="{FF2B5EF4-FFF2-40B4-BE49-F238E27FC236}">
                <a16:creationId xmlns:a16="http://schemas.microsoft.com/office/drawing/2014/main" id="{ED03C66F-9D0E-963E-CA9D-57926A0A95E1}"/>
              </a:ext>
            </a:extLst>
          </p:cNvPr>
          <p:cNvCxnSpPr>
            <a:cxnSpLocks/>
          </p:cNvCxnSpPr>
          <p:nvPr/>
        </p:nvCxnSpPr>
        <p:spPr>
          <a:xfrm>
            <a:off x="8212667" y="3025142"/>
            <a:ext cx="3382432" cy="0"/>
          </a:xfrm>
          <a:prstGeom prst="line">
            <a:avLst/>
          </a:prstGeom>
          <a:ln w="12700"/>
        </p:spPr>
        <p:style>
          <a:lnRef idx="1">
            <a:schemeClr val="accent2"/>
          </a:lnRef>
          <a:fillRef idx="0">
            <a:schemeClr val="accent2"/>
          </a:fillRef>
          <a:effectRef idx="0">
            <a:schemeClr val="accent2"/>
          </a:effectRef>
          <a:fontRef idx="minor">
            <a:schemeClr val="tx1"/>
          </a:fontRef>
        </p:style>
      </p:cxnSp>
      <p:graphicFrame>
        <p:nvGraphicFramePr>
          <p:cNvPr id="3" name="Tabell 2">
            <a:extLst>
              <a:ext uri="{FF2B5EF4-FFF2-40B4-BE49-F238E27FC236}">
                <a16:creationId xmlns:a16="http://schemas.microsoft.com/office/drawing/2014/main" id="{B0D33902-2816-6A52-93B0-053FB9A8CAFA}"/>
              </a:ext>
            </a:extLst>
          </p:cNvPr>
          <p:cNvGraphicFramePr>
            <a:graphicFrameLocks noGrp="1"/>
          </p:cNvGraphicFramePr>
          <p:nvPr>
            <p:extLst>
              <p:ext uri="{D42A27DB-BD31-4B8C-83A1-F6EECF244321}">
                <p14:modId xmlns:p14="http://schemas.microsoft.com/office/powerpoint/2010/main" val="3801481695"/>
              </p:ext>
            </p:extLst>
          </p:nvPr>
        </p:nvGraphicFramePr>
        <p:xfrm>
          <a:off x="0" y="6112800"/>
          <a:ext cx="12191997" cy="745200"/>
        </p:xfrm>
        <a:graphic>
          <a:graphicData uri="http://schemas.openxmlformats.org/drawingml/2006/table">
            <a:tbl>
              <a:tblPr firstRow="1" bandRow="1">
                <a:tableStyleId>{5C22544A-7EE6-4342-B048-85BDC9FD1C3A}</a:tableStyleId>
              </a:tblPr>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4">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a:t>
                      </a:r>
                      <a:r>
                        <a:rPr lang="sv-SE" sz="900"/>
                        <a:t>A1-A5.1, 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9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Se separat rapport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57018025"/>
                  </a:ext>
                </a:extLst>
              </a:tr>
            </a:tbl>
          </a:graphicData>
        </a:graphic>
      </p:graphicFrame>
      <p:sp>
        <p:nvSpPr>
          <p:cNvPr id="4" name="Rubrik 7">
            <a:extLst>
              <a:ext uri="{FF2B5EF4-FFF2-40B4-BE49-F238E27FC236}">
                <a16:creationId xmlns:a16="http://schemas.microsoft.com/office/drawing/2014/main" id="{1923CADF-2DAD-0932-91B1-1453009706B9}"/>
              </a:ext>
            </a:extLst>
          </p:cNvPr>
          <p:cNvSpPr txBox="1">
            <a:spLocks/>
          </p:cNvSpPr>
          <p:nvPr/>
        </p:nvSpPr>
        <p:spPr>
          <a:xfrm>
            <a:off x="527381" y="128709"/>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solidFill>
                  <a:schemeClr val="bg2"/>
                </a:solidFill>
                <a:latin typeface="Futura PT" panose="020B0502020204020303" pitchFamily="34" charset="0"/>
                <a:ea typeface="Book Antiqua" panose="02040602050305030304" pitchFamily="18" charset="0"/>
              </a:rPr>
              <a:t>Påverkan på förvaltning (VFT, SVL, KKPI) – Enligt LFM30</a:t>
            </a:r>
            <a:endParaRPr lang="sv-SE"/>
          </a:p>
        </p:txBody>
      </p:sp>
      <p:sp>
        <p:nvSpPr>
          <p:cNvPr id="23" name="Rektangel 22">
            <a:extLst>
              <a:ext uri="{FF2B5EF4-FFF2-40B4-BE49-F238E27FC236}">
                <a16:creationId xmlns:a16="http://schemas.microsoft.com/office/drawing/2014/main" id="{5FEF93A6-DE34-F4A4-DD62-F3F95645E603}"/>
              </a:ext>
            </a:extLst>
          </p:cNvPr>
          <p:cNvSpPr/>
          <p:nvPr/>
        </p:nvSpPr>
        <p:spPr>
          <a:xfrm>
            <a:off x="2802467" y="2765648"/>
            <a:ext cx="5410200" cy="518988"/>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5541453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FF543-DA33-473C-BD99-77E1124CC13D}"/>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9437CAD9-0F04-05CA-F823-8682A4C225C2}"/>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954BA71C-D6D2-84CF-9A96-E96782A3A8F3}"/>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Hur – </a:t>
            </a:r>
            <a:r>
              <a:rPr kumimoji="0" lang="sv-SE" sz="3000" b="1" i="0" u="none" strike="noStrike" kern="1200" cap="none" spc="0" normalizeH="0" baseline="0" noProof="0" err="1">
                <a:ln>
                  <a:noFill/>
                </a:ln>
                <a:solidFill>
                  <a:schemeClr val="bg2"/>
                </a:solidFill>
                <a:effectLst/>
                <a:uLnTx/>
                <a:uFillTx/>
                <a:latin typeface="Futura PT" panose="020B0702020204020303" pitchFamily="34" charset="0"/>
                <a:ea typeface="+mj-ea"/>
                <a:cs typeface="+mj-cs"/>
              </a:rPr>
              <a:t>Bidcon</a:t>
            </a:r>
            <a:b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Utförande driftspåverkan</a:t>
            </a:r>
            <a:endParaRPr lang="en-SE" sz="4000">
              <a:solidFill>
                <a:schemeClr val="bg2"/>
              </a:solidFill>
            </a:endParaRPr>
          </a:p>
        </p:txBody>
      </p:sp>
    </p:spTree>
    <p:extLst>
      <p:ext uri="{BB962C8B-B14F-4D97-AF65-F5344CB8AC3E}">
        <p14:creationId xmlns:p14="http://schemas.microsoft.com/office/powerpoint/2010/main" val="33232435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4A8FA-73F2-756F-BA6B-D882383E4AE5}"/>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703D5858-46FB-D89D-B6BF-433A23BC1898}"/>
              </a:ext>
            </a:extLst>
          </p:cNvPr>
          <p:cNvSpPr>
            <a:spLocks noGrp="1"/>
          </p:cNvSpPr>
          <p:nvPr>
            <p:ph type="ctrTitle"/>
          </p:nvPr>
        </p:nvSpPr>
        <p:spPr>
          <a:xfrm>
            <a:off x="527381" y="217917"/>
            <a:ext cx="9359919" cy="699466"/>
          </a:xfrm>
        </p:spPr>
        <p:txBody>
          <a:bodyPr/>
          <a:lstStyle/>
          <a:p>
            <a:r>
              <a:rPr lang="sv-SE"/>
              <a:t>Program för energisimulering</a:t>
            </a:r>
          </a:p>
        </p:txBody>
      </p:sp>
      <p:sp>
        <p:nvSpPr>
          <p:cNvPr id="9" name="textruta 8">
            <a:extLst>
              <a:ext uri="{FF2B5EF4-FFF2-40B4-BE49-F238E27FC236}">
                <a16:creationId xmlns:a16="http://schemas.microsoft.com/office/drawing/2014/main" id="{C34576EB-D1BA-EF7E-123E-B8DC597692D4}"/>
              </a:ext>
            </a:extLst>
          </p:cNvPr>
          <p:cNvSpPr txBox="1"/>
          <p:nvPr/>
        </p:nvSpPr>
        <p:spPr>
          <a:xfrm>
            <a:off x="527381" y="1397508"/>
            <a:ext cx="7526809" cy="584775"/>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pPr>
              <a:spcAft>
                <a:spcPts val="600"/>
              </a:spcAft>
            </a:pPr>
            <a:r>
              <a:rPr lang="sv-SE" sz="1600" err="1"/>
              <a:t>Bidcon</a:t>
            </a:r>
            <a:r>
              <a:rPr lang="sv-SE" sz="1600"/>
              <a:t> har inte funktion för energiberäkningar. Nedan följer ett urval av andra energisimuleringsprogram som kan användas istället.</a:t>
            </a:r>
          </a:p>
        </p:txBody>
      </p:sp>
      <p:pic>
        <p:nvPicPr>
          <p:cNvPr id="1026" name="Picture 2" descr="Hem SE - BIM Energy">
            <a:extLst>
              <a:ext uri="{FF2B5EF4-FFF2-40B4-BE49-F238E27FC236}">
                <a16:creationId xmlns:a16="http://schemas.microsoft.com/office/drawing/2014/main" id="{E52B0240-1739-002A-4411-B669406060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5326" y="3052343"/>
            <a:ext cx="2347767" cy="1234471"/>
          </a:xfrm>
          <a:prstGeom prst="rect">
            <a:avLst/>
          </a:prstGeom>
          <a:noFill/>
          <a:extLst>
            <a:ext uri="{909E8E84-426E-40DD-AFC4-6F175D3DCCD1}">
              <a14:hiddenFill xmlns:a14="http://schemas.microsoft.com/office/drawing/2010/main">
                <a:solidFill>
                  <a:srgbClr val="FFFFFF"/>
                </a:solidFill>
              </a14:hiddenFill>
            </a:ext>
          </a:extLst>
        </p:spPr>
      </p:pic>
      <p:pic>
        <p:nvPicPr>
          <p:cNvPr id="12" name="Bildobjekt 11">
            <a:extLst>
              <a:ext uri="{FF2B5EF4-FFF2-40B4-BE49-F238E27FC236}">
                <a16:creationId xmlns:a16="http://schemas.microsoft.com/office/drawing/2014/main" id="{F99AA148-EBD4-583C-37A1-3E46854F9327}"/>
              </a:ext>
            </a:extLst>
          </p:cNvPr>
          <p:cNvPicPr>
            <a:picLocks noChangeAspect="1"/>
          </p:cNvPicPr>
          <p:nvPr/>
        </p:nvPicPr>
        <p:blipFill>
          <a:blip r:embed="rId4"/>
          <a:stretch>
            <a:fillRect/>
          </a:stretch>
        </p:blipFill>
        <p:spPr>
          <a:xfrm>
            <a:off x="628234" y="5081211"/>
            <a:ext cx="4057319" cy="1344667"/>
          </a:xfrm>
          <a:prstGeom prst="rect">
            <a:avLst/>
          </a:prstGeom>
        </p:spPr>
      </p:pic>
      <p:grpSp>
        <p:nvGrpSpPr>
          <p:cNvPr id="15" name="Grupp 14">
            <a:extLst>
              <a:ext uri="{FF2B5EF4-FFF2-40B4-BE49-F238E27FC236}">
                <a16:creationId xmlns:a16="http://schemas.microsoft.com/office/drawing/2014/main" id="{8505A305-80B5-0F23-7340-B9F834A93DF6}"/>
              </a:ext>
            </a:extLst>
          </p:cNvPr>
          <p:cNvGrpSpPr/>
          <p:nvPr/>
        </p:nvGrpSpPr>
        <p:grpSpPr>
          <a:xfrm>
            <a:off x="5911065" y="2606959"/>
            <a:ext cx="2143125" cy="2143125"/>
            <a:chOff x="7246938" y="1928915"/>
            <a:chExt cx="2143125" cy="2143125"/>
          </a:xfrm>
        </p:grpSpPr>
        <p:pic>
          <p:nvPicPr>
            <p:cNvPr id="1028" name="Picture 4" descr="EQUA Simulation AB - YouTube">
              <a:extLst>
                <a:ext uri="{FF2B5EF4-FFF2-40B4-BE49-F238E27FC236}">
                  <a16:creationId xmlns:a16="http://schemas.microsoft.com/office/drawing/2014/main" id="{2A85158B-9CF2-7FAF-D9EE-9CF15C62EF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46938" y="192891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4" name="Bildobjekt 13">
              <a:extLst>
                <a:ext uri="{FF2B5EF4-FFF2-40B4-BE49-F238E27FC236}">
                  <a16:creationId xmlns:a16="http://schemas.microsoft.com/office/drawing/2014/main" id="{E1EF7F6C-EB14-EC98-53BB-4A7EA800CFE5}"/>
                </a:ext>
              </a:extLst>
            </p:cNvPr>
            <p:cNvPicPr>
              <a:picLocks noChangeAspect="1"/>
            </p:cNvPicPr>
            <p:nvPr/>
          </p:nvPicPr>
          <p:blipFill>
            <a:blip r:embed="rId6"/>
            <a:stretch>
              <a:fillRect/>
            </a:stretch>
          </p:blipFill>
          <p:spPr>
            <a:xfrm>
              <a:off x="7732441" y="3262264"/>
              <a:ext cx="990777" cy="356971"/>
            </a:xfrm>
            <a:prstGeom prst="rect">
              <a:avLst/>
            </a:prstGeom>
          </p:spPr>
        </p:pic>
      </p:grpSp>
      <p:pic>
        <p:nvPicPr>
          <p:cNvPr id="18" name="Picture 6" descr="Microsoft Excel i Mac App Store">
            <a:extLst>
              <a:ext uri="{FF2B5EF4-FFF2-40B4-BE49-F238E27FC236}">
                <a16:creationId xmlns:a16="http://schemas.microsoft.com/office/drawing/2014/main" id="{B85FE15F-358C-5A8D-F17B-763ED1EF96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7172" y="4856487"/>
            <a:ext cx="1208010" cy="120801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sover-produkter i MagiCAD gör det enklare för VVS-konsulter | ISOVER  Sverige">
            <a:extLst>
              <a:ext uri="{FF2B5EF4-FFF2-40B4-BE49-F238E27FC236}">
                <a16:creationId xmlns:a16="http://schemas.microsoft.com/office/drawing/2014/main" id="{F8242E2D-F32F-A57A-9B64-FA78D7C592A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5499" t="13298" r="25416" b="16379"/>
          <a:stretch>
            <a:fillRect/>
          </a:stretch>
        </p:blipFill>
        <p:spPr bwMode="auto">
          <a:xfrm>
            <a:off x="4090067" y="2225046"/>
            <a:ext cx="1410433" cy="13446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rice SketchUp Pro 12 Month in Europe">
            <a:extLst>
              <a:ext uri="{FF2B5EF4-FFF2-40B4-BE49-F238E27FC236}">
                <a16:creationId xmlns:a16="http://schemas.microsoft.com/office/drawing/2014/main" id="{9A299586-47F1-C65F-1966-C7C5496CE2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30894" y="4410673"/>
            <a:ext cx="1261268" cy="126126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grasshopper logo – animal-logos.com">
            <a:extLst>
              <a:ext uri="{FF2B5EF4-FFF2-40B4-BE49-F238E27FC236}">
                <a16:creationId xmlns:a16="http://schemas.microsoft.com/office/drawing/2014/main" id="{FFF2B38D-8DF5-9B66-6DF1-9CBC3E448BB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95766" y="2719188"/>
            <a:ext cx="2307554" cy="923021"/>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upp 20">
            <a:extLst>
              <a:ext uri="{FF2B5EF4-FFF2-40B4-BE49-F238E27FC236}">
                <a16:creationId xmlns:a16="http://schemas.microsoft.com/office/drawing/2014/main" id="{A4044CAC-1B32-4886-CA90-8E6A81903981}"/>
              </a:ext>
            </a:extLst>
          </p:cNvPr>
          <p:cNvGrpSpPr/>
          <p:nvPr/>
        </p:nvGrpSpPr>
        <p:grpSpPr>
          <a:xfrm>
            <a:off x="4898563" y="4596017"/>
            <a:ext cx="1410432" cy="1490015"/>
            <a:chOff x="5038093" y="4761655"/>
            <a:chExt cx="1605304" cy="1801598"/>
          </a:xfrm>
        </p:grpSpPr>
        <p:pic>
          <p:nvPicPr>
            <p:cNvPr id="1038" name="Picture 14" descr="VIP-Energy (@VIP_StruSoft) / X">
              <a:extLst>
                <a:ext uri="{FF2B5EF4-FFF2-40B4-BE49-F238E27FC236}">
                  <a16:creationId xmlns:a16="http://schemas.microsoft.com/office/drawing/2014/main" id="{5F53E6BC-4E07-0450-856C-3EB64020948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09016" y="4761655"/>
              <a:ext cx="1374914" cy="1374914"/>
            </a:xfrm>
            <a:prstGeom prst="rect">
              <a:avLst/>
            </a:prstGeom>
            <a:noFill/>
            <a:extLst>
              <a:ext uri="{909E8E84-426E-40DD-AFC4-6F175D3DCCD1}">
                <a14:hiddenFill xmlns:a14="http://schemas.microsoft.com/office/drawing/2010/main">
                  <a:solidFill>
                    <a:srgbClr val="FFFFFF"/>
                  </a:solidFill>
                </a14:hiddenFill>
              </a:ext>
            </a:extLst>
          </p:spPr>
        </p:pic>
        <p:pic>
          <p:nvPicPr>
            <p:cNvPr id="20" name="Bildobjekt 19">
              <a:extLst>
                <a:ext uri="{FF2B5EF4-FFF2-40B4-BE49-F238E27FC236}">
                  <a16:creationId xmlns:a16="http://schemas.microsoft.com/office/drawing/2014/main" id="{67A11ED0-4277-A9E6-D094-8F464A9C6C7A}"/>
                </a:ext>
              </a:extLst>
            </p:cNvPr>
            <p:cNvPicPr>
              <a:picLocks noChangeAspect="1"/>
            </p:cNvPicPr>
            <p:nvPr/>
          </p:nvPicPr>
          <p:blipFill>
            <a:blip r:embed="rId12"/>
            <a:stretch>
              <a:fillRect/>
            </a:stretch>
          </p:blipFill>
          <p:spPr>
            <a:xfrm>
              <a:off x="5038093" y="6159710"/>
              <a:ext cx="1605304" cy="403543"/>
            </a:xfrm>
            <a:prstGeom prst="rect">
              <a:avLst/>
            </a:prstGeom>
          </p:spPr>
        </p:pic>
      </p:grpSp>
    </p:spTree>
    <p:extLst>
      <p:ext uri="{BB962C8B-B14F-4D97-AF65-F5344CB8AC3E}">
        <p14:creationId xmlns:p14="http://schemas.microsoft.com/office/powerpoint/2010/main" val="237869990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13044-0E57-93C3-A5A4-7D0A1AB942F0}"/>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98C60E27-39E9-B922-9F18-7AED2C1DC4B7}"/>
              </a:ext>
            </a:extLst>
          </p:cNvPr>
          <p:cNvSpPr/>
          <p:nvPr/>
        </p:nvSpPr>
        <p:spPr>
          <a:xfrm>
            <a:off x="0" y="0"/>
            <a:ext cx="12192000" cy="608131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CDB7DC36-6793-481F-1B43-730AB48B948F}"/>
              </a:ext>
            </a:extLst>
          </p:cNvPr>
          <p:cNvSpPr>
            <a:spLocks noGrp="1"/>
          </p:cNvSpPr>
          <p:nvPr>
            <p:ph type="ctrTitle"/>
          </p:nvPr>
        </p:nvSpPr>
        <p:spPr>
          <a:xfrm>
            <a:off x="3686175" y="2063903"/>
            <a:ext cx="4819650" cy="2088232"/>
          </a:xfrm>
        </p:spPr>
        <p:txBody>
          <a:bodyPr>
            <a:normAutofit/>
          </a:bodyPr>
          <a:lstStyle/>
          <a:p>
            <a:pPr algn="ctr"/>
            <a:r>
              <a:rPr lang="sv-SE" sz="3000">
                <a:solidFill>
                  <a:schemeClr val="bg2"/>
                </a:solidFill>
              </a:rPr>
              <a:t>Projekttyp</a:t>
            </a:r>
            <a:endParaRPr lang="en-SE" sz="3000">
              <a:solidFill>
                <a:schemeClr val="bg2"/>
              </a:solidFill>
            </a:endParaRPr>
          </a:p>
        </p:txBody>
      </p:sp>
    </p:spTree>
    <p:extLst>
      <p:ext uri="{BB962C8B-B14F-4D97-AF65-F5344CB8AC3E}">
        <p14:creationId xmlns:p14="http://schemas.microsoft.com/office/powerpoint/2010/main" val="236587545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43265-3243-2E7B-7CE8-A773FD44BD1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2142327-DC17-EAA1-B5D5-866728A27E60}"/>
              </a:ext>
            </a:extLst>
          </p:cNvPr>
          <p:cNvSpPr>
            <a:spLocks noGrp="1"/>
          </p:cNvSpPr>
          <p:nvPr>
            <p:ph type="ctrTitle"/>
          </p:nvPr>
        </p:nvSpPr>
        <p:spPr>
          <a:xfrm>
            <a:off x="717090" y="182562"/>
            <a:ext cx="9359919" cy="699466"/>
          </a:xfrm>
        </p:spPr>
        <p:txBody>
          <a:bodyPr>
            <a:normAutofit/>
          </a:bodyPr>
          <a:lstStyle/>
          <a:p>
            <a:r>
              <a:rPr lang="sv-SE"/>
              <a:t>Projekt – typ</a:t>
            </a:r>
          </a:p>
        </p:txBody>
      </p:sp>
      <p:sp>
        <p:nvSpPr>
          <p:cNvPr id="7" name="Rektangel 6">
            <a:extLst>
              <a:ext uri="{FF2B5EF4-FFF2-40B4-BE49-F238E27FC236}">
                <a16:creationId xmlns:a16="http://schemas.microsoft.com/office/drawing/2014/main" id="{36A2C9EB-E05C-5995-4E45-076D9734314A}"/>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ruta 7">
            <a:extLst>
              <a:ext uri="{FF2B5EF4-FFF2-40B4-BE49-F238E27FC236}">
                <a16:creationId xmlns:a16="http://schemas.microsoft.com/office/drawing/2014/main" id="{DFFCC9D8-2CD3-7955-6534-1390D779D4E6}"/>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0FA6B199-E303-0EDB-4A18-2A67363E30E1}"/>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657E3EFB-AB7F-D2AB-8C1F-AC9C24AF6E6F}"/>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ktangel: rundade hörn 11">
            <a:extLst>
              <a:ext uri="{FF2B5EF4-FFF2-40B4-BE49-F238E27FC236}">
                <a16:creationId xmlns:a16="http://schemas.microsoft.com/office/drawing/2014/main" id="{73A3AD28-877D-B4B4-EDEC-120A324EBD5B}"/>
              </a:ext>
            </a:extLst>
          </p:cNvPr>
          <p:cNvSpPr/>
          <p:nvPr/>
        </p:nvSpPr>
        <p:spPr>
          <a:xfrm>
            <a:off x="248674" y="1040665"/>
            <a:ext cx="11534774" cy="1868477"/>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srgbClr val="4472C4"/>
                </a:solidFill>
                <a:effectLst/>
                <a:uLnTx/>
                <a:uFillTx/>
                <a:ea typeface="+mn-ea"/>
                <a:cs typeface="+mn-cs"/>
              </a:rPr>
              <a:t>Boverket</a:t>
            </a:r>
            <a:r>
              <a:rPr kumimoji="0" lang="sv-SE" sz="1200" b="1" i="0" u="none" strike="noStrike" kern="1200" cap="none" spc="0" normalizeH="0" baseline="0" noProof="0">
                <a:ln>
                  <a:noFill/>
                </a:ln>
                <a:solidFill>
                  <a:prstClr val="black"/>
                </a:solidFill>
                <a:effectLst/>
                <a:uLnTx/>
                <a:uFillTx/>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ea typeface="+mn-ea"/>
                <a:cs typeface="+mn-cs"/>
              </a:rPr>
              <a:t>2022-: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ea typeface="+mn-ea"/>
                <a:cs typeface="+mn-cs"/>
              </a:rPr>
              <a:t>Omfattar följande byggnader: &gt; 100 m, ej logistik /industri/ jordbruk/ trafik/ militär.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ea typeface="+mn-ea"/>
                <a:cs typeface="+mn-cs"/>
              </a:rPr>
              <a:t>Inkluderar ej anläggning.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ea typeface="+mn-ea"/>
                <a:cs typeface="+mn-cs"/>
              </a:rPr>
              <a:t>Förslag 2028-: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ea typeface="+mn-ea"/>
                <a:cs typeface="+mn-cs"/>
              </a:rPr>
              <a:t>Omfattar följande byggnader: samma som energideklaration; ej byggnad med kort vistelse typ fritidshus 4 mån/år / små byggnader &lt; 50m2 / industri / jordbruk / militära / trafik.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a:solidFill>
                  <a:prstClr val="black"/>
                </a:solidFill>
              </a:rPr>
              <a:t>Inkluderar endast anläggning direkt under byggnad (2 m)</a:t>
            </a:r>
          </a:p>
          <a:p>
            <a:pPr marR="0" lvl="1" algn="l" defTabSz="914400" rtl="0" eaLnBrk="1" fontAlgn="auto" latinLnBrk="0" hangingPunct="1">
              <a:lnSpc>
                <a:spcPct val="100000"/>
              </a:lnSpc>
              <a:spcBef>
                <a:spcPts val="0"/>
              </a:spcBef>
              <a:spcAft>
                <a:spcPts val="0"/>
              </a:spcAft>
              <a:buClrTx/>
              <a:buSzTx/>
              <a:tabLst/>
              <a:defRPr/>
            </a:pPr>
            <a:endParaRPr kumimoji="0" lang="sv-SE" sz="1200" b="0" i="0" u="none" strike="noStrike" kern="1200" cap="none" spc="0" normalizeH="0" baseline="0" noProof="0">
              <a:ln>
                <a:noFill/>
              </a:ln>
              <a:solidFill>
                <a:prstClr val="black"/>
              </a:solidFill>
              <a:effectLst/>
              <a:uLnTx/>
              <a:uFillTx/>
              <a:ea typeface="+mn-ea"/>
              <a:cs typeface="+mn-cs"/>
            </a:endParaRPr>
          </a:p>
        </p:txBody>
      </p:sp>
      <p:sp>
        <p:nvSpPr>
          <p:cNvPr id="13" name="Rektangel: rundade hörn 12">
            <a:extLst>
              <a:ext uri="{FF2B5EF4-FFF2-40B4-BE49-F238E27FC236}">
                <a16:creationId xmlns:a16="http://schemas.microsoft.com/office/drawing/2014/main" id="{4147CB48-EF68-BAC5-49E8-F391101464F9}"/>
              </a:ext>
            </a:extLst>
          </p:cNvPr>
          <p:cNvSpPr/>
          <p:nvPr/>
        </p:nvSpPr>
        <p:spPr>
          <a:xfrm>
            <a:off x="248674" y="3402464"/>
            <a:ext cx="11694652" cy="2595784"/>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ea typeface="+mn-ea"/>
                <a:cs typeface="+mn-cs"/>
              </a:rPr>
              <a:t>Lokalt klimatinitiativ (med ambition): </a:t>
            </a:r>
          </a:p>
          <a:p>
            <a:pPr marL="171450" indent="-171450">
              <a:buFont typeface="Arial" panose="020B0604020202020204" pitchFamily="34" charset="0"/>
              <a:buChar char="•"/>
            </a:pPr>
            <a:r>
              <a:rPr lang="sv-SE" sz="1200" b="1">
                <a:solidFill>
                  <a:prstClr val="black"/>
                </a:solidFill>
              </a:rPr>
              <a:t>Vilka byggnadstyper: </a:t>
            </a:r>
          </a:p>
          <a:p>
            <a:pPr marL="628650" lvl="1" indent="-171450">
              <a:buFont typeface="Arial" panose="020B0604020202020204" pitchFamily="34" charset="0"/>
              <a:buChar char="•"/>
            </a:pPr>
            <a:r>
              <a:rPr lang="sv-SE" sz="1200" b="1">
                <a:solidFill>
                  <a:prstClr val="black"/>
                </a:solidFill>
              </a:rPr>
              <a:t>Nyproduktion / Tillbyggnad: </a:t>
            </a:r>
            <a:r>
              <a:rPr lang="sv-SE" sz="1200">
                <a:solidFill>
                  <a:prstClr val="black"/>
                </a:solidFill>
              </a:rPr>
              <a:t>Alla byggnader &gt; 100 m2 tom 2028, därefter &gt; 50 m2. Se </a:t>
            </a:r>
            <a:r>
              <a:rPr lang="sv-SE" sz="1200" err="1">
                <a:solidFill>
                  <a:prstClr val="black"/>
                </a:solidFill>
              </a:rPr>
              <a:t>Coclass</a:t>
            </a:r>
            <a:r>
              <a:rPr lang="sv-SE" sz="1200">
                <a:solidFill>
                  <a:prstClr val="black"/>
                </a:solidFill>
              </a:rPr>
              <a:t> för rekommenderad indelning (motivera vid avsteg). All anläggning som berörs av </a:t>
            </a:r>
            <a:r>
              <a:rPr lang="sv-SE" sz="1200" err="1">
                <a:solidFill>
                  <a:prstClr val="black"/>
                </a:solidFill>
              </a:rPr>
              <a:t>byggprojktet</a:t>
            </a:r>
            <a:endParaRPr lang="sv-SE" sz="1200">
              <a:solidFill>
                <a:prstClr val="black"/>
              </a:solidFill>
            </a:endParaRPr>
          </a:p>
          <a:p>
            <a:pPr marL="628650" lvl="1" indent="-171450">
              <a:buFont typeface="Arial" panose="020B0604020202020204" pitchFamily="34" charset="0"/>
              <a:buChar char="•"/>
            </a:pPr>
            <a:r>
              <a:rPr lang="sv-SE" sz="1200" b="1">
                <a:solidFill>
                  <a:schemeClr val="tx1"/>
                </a:solidFill>
              </a:rPr>
              <a:t>Renovering / Ombyggnad:</a:t>
            </a:r>
            <a:r>
              <a:rPr lang="sv-SE" sz="1200">
                <a:solidFill>
                  <a:schemeClr val="tx1"/>
                </a:solidFill>
              </a:rPr>
              <a:t> Alla typer av ROT-projekt, som minimum rekommenderas &gt; 5 MSEK projekt.</a:t>
            </a:r>
          </a:p>
          <a:p>
            <a:pPr marL="628650" lvl="1" indent="-171450">
              <a:buFont typeface="Arial" panose="020B0604020202020204" pitchFamily="34" charset="0"/>
              <a:buChar char="•"/>
            </a:pPr>
            <a:r>
              <a:rPr lang="sv-SE" sz="1200" b="1">
                <a:solidFill>
                  <a:schemeClr val="tx1"/>
                </a:solidFill>
              </a:rPr>
              <a:t>Anläggning:</a:t>
            </a:r>
            <a:r>
              <a:rPr lang="sv-SE" sz="1200">
                <a:solidFill>
                  <a:schemeClr val="tx1"/>
                </a:solidFill>
              </a:rPr>
              <a:t> Alla</a:t>
            </a:r>
          </a:p>
          <a:p>
            <a:pPr marL="628650" lvl="1" indent="-171450">
              <a:buFont typeface="Arial" panose="020B0604020202020204" pitchFamily="34" charset="0"/>
              <a:buChar char="•"/>
            </a:pPr>
            <a:endParaRPr lang="sv-SE" sz="1200">
              <a:solidFill>
                <a:prstClr val="black"/>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1" i="0" u="none" strike="noStrike" kern="1200" cap="none" spc="0" normalizeH="0" baseline="0" noProof="0">
              <a:ln>
                <a:noFill/>
              </a:ln>
              <a:solidFill>
                <a:prstClr val="black"/>
              </a:solidFill>
              <a:effectLst/>
              <a:uLnTx/>
              <a:uFillTx/>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a:solidFill>
                  <a:prstClr val="black"/>
                </a:solidFill>
              </a:rPr>
              <a:t>Notera:</a:t>
            </a:r>
          </a:p>
          <a:p>
            <a:pPr marL="628650" lvl="1" indent="-171450">
              <a:buFont typeface="Arial" panose="020B0604020202020204" pitchFamily="34" charset="0"/>
              <a:buChar char="•"/>
              <a:defRPr/>
            </a:pPr>
            <a:r>
              <a:rPr lang="sv-SE" sz="1200">
                <a:solidFill>
                  <a:prstClr val="black"/>
                </a:solidFill>
              </a:rPr>
              <a:t>Info under systemgräns byggnad/anläggning och livscykelskede avseende: </a:t>
            </a:r>
            <a:r>
              <a:rPr kumimoji="0" lang="sv-SE" sz="1200" i="0" u="none" strike="noStrike" kern="1200" cap="none" spc="0" normalizeH="0" baseline="0" noProof="0">
                <a:ln>
                  <a:noFill/>
                </a:ln>
                <a:solidFill>
                  <a:prstClr val="black"/>
                </a:solidFill>
                <a:effectLst/>
                <a:uLnTx/>
                <a:uFillTx/>
                <a:ea typeface="+mn-ea"/>
                <a:cs typeface="+mn-cs"/>
              </a:rPr>
              <a:t>Klimatbudget (</a:t>
            </a:r>
            <a:r>
              <a:rPr kumimoji="0" lang="sv-SE" sz="1200" i="0" u="none" strike="noStrike" kern="1200" cap="none" spc="0" normalizeH="0" baseline="0" noProof="0" err="1">
                <a:ln>
                  <a:noFill/>
                </a:ln>
                <a:solidFill>
                  <a:prstClr val="black"/>
                </a:solidFill>
                <a:effectLst/>
                <a:uLnTx/>
                <a:uFillTx/>
                <a:ea typeface="+mn-ea"/>
                <a:cs typeface="+mn-cs"/>
              </a:rPr>
              <a:t>inkl</a:t>
            </a:r>
            <a:r>
              <a:rPr kumimoji="0" lang="sv-SE" sz="1200" i="0" u="none" strike="noStrike" kern="1200" cap="none" spc="0" normalizeH="0" baseline="0" noProof="0">
                <a:ln>
                  <a:noFill/>
                </a:ln>
                <a:solidFill>
                  <a:prstClr val="black"/>
                </a:solidFill>
                <a:effectLst/>
                <a:uLnTx/>
                <a:uFillTx/>
                <a:ea typeface="+mn-ea"/>
                <a:cs typeface="+mn-cs"/>
              </a:rPr>
              <a:t> </a:t>
            </a:r>
            <a:r>
              <a:rPr kumimoji="0" lang="sv-SE" sz="1200" i="0" u="none" strike="noStrike" kern="1200" cap="none" spc="0" normalizeH="0" baseline="0" noProof="0" err="1">
                <a:ln>
                  <a:noFill/>
                </a:ln>
                <a:solidFill>
                  <a:prstClr val="black"/>
                </a:solidFill>
                <a:effectLst/>
                <a:uLnTx/>
                <a:uFillTx/>
                <a:ea typeface="+mn-ea"/>
                <a:cs typeface="+mn-cs"/>
              </a:rPr>
              <a:t>ev</a:t>
            </a:r>
            <a:r>
              <a:rPr kumimoji="0" lang="sv-SE" sz="1200" i="0" u="none" strike="noStrike" kern="1200" cap="none" spc="0" normalizeH="0" baseline="0" noProof="0">
                <a:ln>
                  <a:noFill/>
                </a:ln>
                <a:solidFill>
                  <a:prstClr val="black"/>
                </a:solidFill>
                <a:effectLst/>
                <a:uLnTx/>
                <a:uFillTx/>
                <a:ea typeface="+mn-ea"/>
                <a:cs typeface="+mn-cs"/>
              </a:rPr>
              <a:t> behov av särredovisning)</a:t>
            </a:r>
            <a:r>
              <a:rPr lang="sv-SE" sz="1200">
                <a:solidFill>
                  <a:prstClr val="black"/>
                </a:solidFill>
              </a:rPr>
              <a:t>, samt ett byggprojekts totala klimatpåverkan. </a:t>
            </a:r>
            <a:r>
              <a:rPr kumimoji="0" lang="sv-SE" sz="1200" i="0" u="none" strike="noStrike" kern="1200" cap="none" spc="0" normalizeH="0" baseline="0" noProof="0">
                <a:ln>
                  <a:noFill/>
                </a:ln>
                <a:solidFill>
                  <a:prstClr val="black"/>
                </a:solidFill>
                <a:effectLst/>
                <a:uLnTx/>
                <a:uFillTx/>
                <a:ea typeface="+mn-ea"/>
                <a:cs typeface="+mn-cs"/>
              </a:rPr>
              <a:t> </a:t>
            </a:r>
            <a:endParaRPr lang="sv-SE" sz="1200">
              <a:solidFill>
                <a:prstClr val="black"/>
              </a:solidFill>
            </a:endParaRPr>
          </a:p>
          <a:p>
            <a:pPr marL="628650" lvl="1" indent="-171450">
              <a:buFont typeface="Arial" panose="020B0604020202020204" pitchFamily="34" charset="0"/>
              <a:buChar char="•"/>
              <a:defRPr/>
            </a:pPr>
            <a:r>
              <a:rPr lang="sv-SE" sz="1200">
                <a:solidFill>
                  <a:schemeClr val="tx1"/>
                </a:solidFill>
              </a:rPr>
              <a:t>En byggnad klassas efter </a:t>
            </a:r>
            <a:r>
              <a:rPr lang="sv-SE" sz="1200" err="1">
                <a:solidFill>
                  <a:schemeClr val="tx1"/>
                </a:solidFill>
              </a:rPr>
              <a:t>coclass</a:t>
            </a:r>
            <a:r>
              <a:rPr lang="sv-SE" sz="1200">
                <a:solidFill>
                  <a:schemeClr val="tx1"/>
                </a:solidFill>
              </a:rPr>
              <a:t> – se info nästa sida</a:t>
            </a:r>
          </a:p>
          <a:p>
            <a:pPr marR="0" lvl="0" algn="l" defTabSz="914400" rtl="0" eaLnBrk="1" fontAlgn="auto" latinLnBrk="0" hangingPunct="1">
              <a:lnSpc>
                <a:spcPct val="100000"/>
              </a:lnSpc>
              <a:spcBef>
                <a:spcPts val="0"/>
              </a:spcBef>
              <a:spcAft>
                <a:spcPts val="0"/>
              </a:spcAft>
              <a:buClrTx/>
              <a:buSzTx/>
              <a:tabLst/>
              <a:defRPr/>
            </a:pPr>
            <a:endParaRPr kumimoji="0" lang="sv-SE"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0135368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FBDAC-D1FF-DACF-189D-3972DACAE346}"/>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3F982E4A-7AAA-CA49-6E4C-ACB6DD9BF616}"/>
              </a:ext>
            </a:extLst>
          </p:cNvPr>
          <p:cNvSpPr/>
          <p:nvPr/>
        </p:nvSpPr>
        <p:spPr>
          <a:xfrm>
            <a:off x="340675" y="1042987"/>
            <a:ext cx="10896075" cy="47720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err="1">
                <a:ln>
                  <a:noFill/>
                </a:ln>
                <a:solidFill>
                  <a:prstClr val="black"/>
                </a:solidFill>
                <a:effectLst/>
                <a:uLnTx/>
                <a:uFillTx/>
                <a:latin typeface="Calibri"/>
                <a:ea typeface="+mn-ea"/>
                <a:cs typeface="+mn-cs"/>
              </a:rPr>
              <a:t>CoClass</a:t>
            </a:r>
            <a:r>
              <a:rPr kumimoji="0" lang="sv-SE" sz="1200" b="0" i="0" u="none" strike="noStrike" kern="1200" cap="none" spc="0" normalizeH="0" baseline="0" noProof="0">
                <a:ln>
                  <a:noFill/>
                </a:ln>
                <a:solidFill>
                  <a:prstClr val="black"/>
                </a:solidFill>
                <a:effectLst/>
                <a:uLnTx/>
                <a:uFillTx/>
                <a:latin typeface="Calibri"/>
                <a:ea typeface="+mn-ea"/>
                <a:cs typeface="+mn-cs"/>
              </a:rPr>
              <a:t> Byggnadsverk koder bör spegla den dominerande eller mest karaktäristiska användningsfunktionen av en byggnad.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Om en byggnad har en funktioner.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klassificeras efter byggnadens primära användning/huvudfunktion.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AA- Småhus, AEA – Kontorshus.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Om en byggnad har två eller flera funktioner.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Klassificeras efter den funktion som har störst BTA och som bäst speglar byggnadens huvudsakliga användningsändamål. Särredovisning av klimatpåverkan används i syfte att jämföra med målgränsvärdet.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Byggnad består av 250m2 butik och 150m2 lager, resultatet blir AGA – Butiksbyggnad.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lumMod val="85000"/>
                    <a:lumOff val="15000"/>
                  </a:prstClr>
                </a:solidFill>
                <a:effectLst/>
                <a:uLnTx/>
                <a:uFillTx/>
                <a:latin typeface="Calibri"/>
                <a:ea typeface="Tahoma" panose="020B0604030504040204" pitchFamily="34" charset="0"/>
                <a:cs typeface="Tahoma" panose="020B0604030504040204" pitchFamily="34" charset="0"/>
              </a:rPr>
              <a:t>Dels </a:t>
            </a:r>
            <a:r>
              <a:rPr kumimoji="0" lang="sv-SE" sz="1200" b="0" i="0" u="none" strike="noStrike" kern="1200" cap="none" spc="0" normalizeH="0" baseline="0" noProof="0" err="1">
                <a:ln>
                  <a:noFill/>
                </a:ln>
                <a:solidFill>
                  <a:prstClr val="black">
                    <a:lumMod val="85000"/>
                    <a:lumOff val="15000"/>
                  </a:prstClr>
                </a:solidFill>
                <a:effectLst/>
                <a:uLnTx/>
                <a:uFillTx/>
                <a:latin typeface="Calibri"/>
                <a:ea typeface="Tahoma" panose="020B0604030504040204" pitchFamily="34" charset="0"/>
                <a:cs typeface="Tahoma" panose="020B0604030504040204" pitchFamily="34" charset="0"/>
              </a:rPr>
              <a:t>särberäknas</a:t>
            </a:r>
            <a:r>
              <a:rPr kumimoji="0" lang="sv-SE" sz="1200" b="0" i="0" u="none" strike="noStrike" kern="1200" cap="none" spc="0" normalizeH="0" baseline="0" noProof="0">
                <a:ln>
                  <a:noFill/>
                </a:ln>
                <a:solidFill>
                  <a:prstClr val="black">
                    <a:lumMod val="85000"/>
                    <a:lumOff val="15000"/>
                  </a:prstClr>
                </a:solidFill>
                <a:effectLst/>
                <a:uLnTx/>
                <a:uFillTx/>
                <a:latin typeface="Calibri"/>
                <a:ea typeface="Tahoma" panose="020B0604030504040204" pitchFamily="34" charset="0"/>
                <a:cs typeface="Tahoma" panose="020B0604030504040204" pitchFamily="34" charset="0"/>
              </a:rPr>
              <a:t> och särredovisas funktionsdelarna, dels summeras total klimatpåverkan för hela byggnaden.</a:t>
            </a: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Om en byggnad har två funktioner med lika stor BTA.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Klassificeras efter den kodklass där ingen funktion dominerar.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AZA - Byggnad för flera huvudsakliga ändamål.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Om en byggnad har en tillbyggnad som fungerar som </a:t>
            </a:r>
            <a:r>
              <a:rPr kumimoji="0" lang="sv-SE" sz="1200" b="1" i="0" u="none" strike="noStrike" kern="1200" cap="none" spc="0" normalizeH="0" baseline="0" noProof="0">
                <a:ln>
                  <a:noFill/>
                </a:ln>
                <a:solidFill>
                  <a:prstClr val="black"/>
                </a:solidFill>
                <a:effectLst/>
                <a:uLnTx/>
                <a:uFillTx/>
                <a:latin typeface="Calibri"/>
                <a:ea typeface="+mn-ea"/>
                <a:cs typeface="+mn-cs"/>
              </a:rPr>
              <a:t>teknisk stödfunktion</a:t>
            </a:r>
            <a:r>
              <a:rPr kumimoji="0" lang="sv-SE" sz="1200" b="0" i="0" u="none" strike="noStrike" kern="1200" cap="none" spc="0" normalizeH="0" baseline="0" noProof="0">
                <a:ln>
                  <a:noFill/>
                </a:ln>
                <a:solidFill>
                  <a:prstClr val="black"/>
                </a:solidFill>
                <a:effectLst/>
                <a:uLnTx/>
                <a:uFillTx/>
                <a:latin typeface="Calibri"/>
                <a:ea typeface="+mn-ea"/>
                <a:cs typeface="+mn-cs"/>
              </a:rPr>
              <a:t> till huvudverksamhet (ex. tillbyggnad kontor till en industri där kontoret används endast av industripersonalen).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Klassificeras enligt huvudverksamhetens primära ändamål och oberoende av tillbyggnadens BTA.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Byggnad består av 250m2 butik (huvudfunktion) och tillbyggnad 150m2 lager, resultatet blir AFA – Industribyggnad.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Om en byggnad har en tillbyggnad som fungerar som </a:t>
            </a:r>
            <a:r>
              <a:rPr kumimoji="0" lang="sv-SE" sz="1200" b="1" i="0" u="none" strike="noStrike" kern="1200" cap="none" spc="0" normalizeH="0" baseline="0" noProof="0">
                <a:ln>
                  <a:noFill/>
                </a:ln>
                <a:solidFill>
                  <a:prstClr val="black"/>
                </a:solidFill>
                <a:effectLst/>
                <a:uLnTx/>
                <a:uFillTx/>
                <a:latin typeface="Calibri"/>
                <a:ea typeface="+mn-ea"/>
                <a:cs typeface="+mn-cs"/>
              </a:rPr>
              <a:t>självständig verksamhet </a:t>
            </a:r>
            <a:r>
              <a:rPr kumimoji="0" lang="sv-SE" sz="1200" b="0" i="0" u="none" strike="noStrike" kern="1200" cap="none" spc="0" normalizeH="0" baseline="0" noProof="0">
                <a:ln>
                  <a:noFill/>
                </a:ln>
                <a:solidFill>
                  <a:prstClr val="black"/>
                </a:solidFill>
                <a:effectLst/>
                <a:uLnTx/>
                <a:uFillTx/>
                <a:latin typeface="Calibri"/>
                <a:ea typeface="+mn-ea"/>
                <a:cs typeface="+mn-cs"/>
              </a:rPr>
              <a:t>(ex. tillbyggnad butik till lagerlokal där butiken används oberoende av varandra).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Klassificeras efter den funktion som har störst BTA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Byggnad består av 250m2 butik och tillbyggnad 150m2 lager, resultatet blir AGA – Butiksbyggnad.</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Om en byggnad har en tillbyggnad som är </a:t>
            </a:r>
            <a:r>
              <a:rPr kumimoji="0" lang="sv-SE" sz="1200" b="1" i="0" u="none" strike="noStrike" kern="1200" cap="none" spc="0" normalizeH="0" baseline="0" noProof="0">
                <a:ln>
                  <a:noFill/>
                </a:ln>
                <a:solidFill>
                  <a:prstClr val="black"/>
                </a:solidFill>
                <a:effectLst/>
                <a:uLnTx/>
                <a:uFillTx/>
                <a:latin typeface="Calibri"/>
                <a:ea typeface="+mn-ea"/>
                <a:cs typeface="+mn-cs"/>
              </a:rPr>
              <a:t>fristående</a:t>
            </a:r>
            <a:r>
              <a:rPr kumimoji="0" lang="sv-SE" sz="1200" b="0" i="0" u="none" strike="noStrike" kern="1200" cap="none" spc="0" normalizeH="0" baseline="0" noProof="0">
                <a:ln>
                  <a:noFill/>
                </a:ln>
                <a:solidFill>
                  <a:prstClr val="black"/>
                </a:solidFill>
                <a:effectLst/>
                <a:uLnTx/>
                <a:uFillTx/>
                <a:latin typeface="Calibri"/>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Klassificeras efter sin egen funktion.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Byggnad består av kontor och fristående tillbyggnad av butik, resultatet blir AGA – Butiksbyggnad.</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itle 1">
            <a:extLst>
              <a:ext uri="{FF2B5EF4-FFF2-40B4-BE49-F238E27FC236}">
                <a16:creationId xmlns:a16="http://schemas.microsoft.com/office/drawing/2014/main" id="{10834D0F-7A84-A633-557A-DACFAA09AE1B}"/>
              </a:ext>
            </a:extLst>
          </p:cNvPr>
          <p:cNvSpPr txBox="1">
            <a:spLocks/>
          </p:cNvSpPr>
          <p:nvPr/>
        </p:nvSpPr>
        <p:spPr>
          <a:xfrm>
            <a:off x="340675" y="120787"/>
            <a:ext cx="9359919"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err="1">
                <a:ln>
                  <a:noFill/>
                </a:ln>
                <a:solidFill>
                  <a:srgbClr val="1F497D">
                    <a:lumMod val="75000"/>
                  </a:srgbClr>
                </a:solidFill>
                <a:effectLst/>
                <a:uLnTx/>
                <a:uFillTx/>
                <a:latin typeface="Futura PT" panose="020B0702020204020303" pitchFamily="34" charset="0"/>
                <a:ea typeface="Tahoma" panose="020B0604030504040204" pitchFamily="34" charset="0"/>
                <a:cs typeface="Tahoma" panose="020B0604030504040204" pitchFamily="34" charset="0"/>
              </a:rPr>
              <a:t>CoClass</a:t>
            </a:r>
            <a:r>
              <a:rPr kumimoji="0" lang="sv-SE" sz="2100" b="1" i="0" u="none" strike="noStrike" kern="1200" cap="none" spc="0" normalizeH="0" baseline="0" noProof="0">
                <a:ln>
                  <a:noFill/>
                </a:ln>
                <a:solidFill>
                  <a:srgbClr val="1F497D">
                    <a:lumMod val="75000"/>
                  </a:srgbClr>
                </a:solidFill>
                <a:effectLst/>
                <a:uLnTx/>
                <a:uFillTx/>
                <a:latin typeface="Futura PT" panose="020B0702020204020303" pitchFamily="34" charset="0"/>
                <a:ea typeface="Tahoma" panose="020B0604030504040204" pitchFamily="34" charset="0"/>
                <a:cs typeface="Tahoma" panose="020B0604030504040204" pitchFamily="34" charset="0"/>
              </a:rPr>
              <a:t> koder – Klassificering byggnadstyp  </a:t>
            </a:r>
          </a:p>
        </p:txBody>
      </p:sp>
      <p:sp>
        <p:nvSpPr>
          <p:cNvPr id="5" name="textruta 4">
            <a:extLst>
              <a:ext uri="{FF2B5EF4-FFF2-40B4-BE49-F238E27FC236}">
                <a16:creationId xmlns:a16="http://schemas.microsoft.com/office/drawing/2014/main" id="{85FD2124-5F26-0EE1-3998-64F558ABF564}"/>
              </a:ext>
            </a:extLst>
          </p:cNvPr>
          <p:cNvSpPr txBox="1"/>
          <p:nvPr/>
        </p:nvSpPr>
        <p:spPr>
          <a:xfrm>
            <a:off x="545675" y="6037746"/>
            <a:ext cx="6096000" cy="461665"/>
          </a:xfrm>
          <a:prstGeom prst="rect">
            <a:avLst/>
          </a:prstGeom>
          <a:ln w="12700"/>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Notera. LFM30 har sedan </a:t>
            </a:r>
            <a:r>
              <a:rPr kumimoji="0" lang="sv-SE" sz="1200" b="0" i="0" u="none" strike="noStrike" kern="1200" cap="none" spc="0" normalizeH="0" baseline="0" noProof="0" err="1">
                <a:ln>
                  <a:noFill/>
                </a:ln>
                <a:solidFill>
                  <a:prstClr val="black"/>
                </a:solidFill>
                <a:effectLst/>
                <a:uLnTx/>
                <a:uFillTx/>
                <a:latin typeface="Calibri"/>
                <a:ea typeface="+mn-ea"/>
                <a:cs typeface="+mn-cs"/>
              </a:rPr>
              <a:t>kv</a:t>
            </a:r>
            <a:r>
              <a:rPr kumimoji="0" lang="sv-SE" sz="1200" b="0" i="0" u="none" strike="noStrike" kern="1200" cap="none" spc="0" normalizeH="0" baseline="0" noProof="0">
                <a:ln>
                  <a:noFill/>
                </a:ln>
                <a:solidFill>
                  <a:prstClr val="black"/>
                </a:solidFill>
                <a:effectLst/>
                <a:uLnTx/>
                <a:uFillTx/>
                <a:latin typeface="Calibri"/>
                <a:ea typeface="+mn-ea"/>
                <a:cs typeface="+mn-cs"/>
              </a:rPr>
              <a:t> 1 2025 ej längre krav på särredovisning källare/garage, men särredovisning kan göras vid behov.</a:t>
            </a:r>
          </a:p>
        </p:txBody>
      </p:sp>
    </p:spTree>
    <p:extLst>
      <p:ext uri="{BB962C8B-B14F-4D97-AF65-F5344CB8AC3E}">
        <p14:creationId xmlns:p14="http://schemas.microsoft.com/office/powerpoint/2010/main" val="344865074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DC38F-D7D4-4C2B-3953-6145EDF504CA}"/>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4B887060-7A47-1970-BA69-2AC2F553DF8C}"/>
              </a:ext>
            </a:extLst>
          </p:cNvPr>
          <p:cNvSpPr/>
          <p:nvPr/>
        </p:nvSpPr>
        <p:spPr>
          <a:xfrm>
            <a:off x="0" y="0"/>
            <a:ext cx="12192000" cy="608131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711E11CD-1EF2-541C-8224-9A9E0CF6384E}"/>
              </a:ext>
            </a:extLst>
          </p:cNvPr>
          <p:cNvSpPr>
            <a:spLocks noGrp="1"/>
          </p:cNvSpPr>
          <p:nvPr>
            <p:ph type="ctrTitle"/>
          </p:nvPr>
        </p:nvSpPr>
        <p:spPr>
          <a:xfrm>
            <a:off x="3686175" y="2063903"/>
            <a:ext cx="4819650" cy="2088232"/>
          </a:xfrm>
        </p:spPr>
        <p:txBody>
          <a:bodyPr>
            <a:normAutofit/>
          </a:bodyPr>
          <a:lstStyle/>
          <a:p>
            <a:pPr algn="ctr"/>
            <a:r>
              <a:rPr lang="sv-SE" sz="3000">
                <a:solidFill>
                  <a:schemeClr val="bg2"/>
                </a:solidFill>
              </a:rPr>
              <a:t>Fastighet &amp; byggnadskropp</a:t>
            </a:r>
            <a:endParaRPr lang="en-SE" sz="3000">
              <a:solidFill>
                <a:schemeClr val="bg2"/>
              </a:solidFill>
            </a:endParaRPr>
          </a:p>
        </p:txBody>
      </p:sp>
    </p:spTree>
    <p:extLst>
      <p:ext uri="{BB962C8B-B14F-4D97-AF65-F5344CB8AC3E}">
        <p14:creationId xmlns:p14="http://schemas.microsoft.com/office/powerpoint/2010/main" val="33016341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A2CFD0A0-0118-1321-010E-42CAF3F8CF78}"/>
              </a:ext>
            </a:extLst>
          </p:cNvPr>
          <p:cNvSpPr>
            <a:spLocks noGrp="1"/>
          </p:cNvSpPr>
          <p:nvPr>
            <p:ph type="subTitle" idx="1"/>
          </p:nvPr>
        </p:nvSpPr>
        <p:spPr>
          <a:xfrm>
            <a:off x="717090" y="1250820"/>
            <a:ext cx="10951035" cy="2617530"/>
          </a:xfrm>
        </p:spPr>
        <p:txBody>
          <a:bodyPr>
            <a:noAutofit/>
          </a:bodyPr>
          <a:lstStyle/>
          <a:p>
            <a:r>
              <a:rPr lang="sv-SE" sz="1200" b="1">
                <a:solidFill>
                  <a:srgbClr val="0070C0"/>
                </a:solidFill>
                <a:latin typeface="+mn-lt"/>
              </a:rPr>
              <a:t>Boverket:</a:t>
            </a:r>
            <a:r>
              <a:rPr lang="sv-SE" sz="1200" b="1">
                <a:latin typeface="+mn-lt"/>
              </a:rPr>
              <a:t> </a:t>
            </a:r>
            <a:r>
              <a:rPr lang="sv-SE" sz="1200">
                <a:latin typeface="+mn-lt"/>
              </a:rPr>
              <a:t>Generell information för aktuellt projekt. Översiktlig koppling till fastighet och byggnadskropp</a:t>
            </a:r>
          </a:p>
          <a:p>
            <a:endParaRPr lang="sv-SE" sz="1200">
              <a:latin typeface="+mn-lt"/>
            </a:endParaRPr>
          </a:p>
          <a:p>
            <a:r>
              <a:rPr lang="sv-SE" sz="1200" b="1">
                <a:solidFill>
                  <a:srgbClr val="00B050"/>
                </a:solidFill>
                <a:latin typeface="+mn-lt"/>
              </a:rPr>
              <a:t>Lokalt klimatinitiativ (med ambition):</a:t>
            </a:r>
            <a:r>
              <a:rPr lang="sv-SE" sz="1200">
                <a:latin typeface="+mn-lt"/>
              </a:rPr>
              <a:t> Kvalitativ spårbarhet mellan klimatberäkningar för givet gränssnitt inom och mellan fastigheter (byggnad och/eller anläggning), samt aktuell/-a nivåer (nivå: projekt/ fastighet, stadsdel, portfölj fastigheter företag), av klimatutsläpp och klimatbalansering (klimatbudget) över dess livslängd över tid (nybyggnad, ROT, drift, rivning).  Ange eventuell fastighetsbeteckning. </a:t>
            </a:r>
          </a:p>
          <a:p>
            <a:endParaRPr lang="sv-SE" sz="1200" b="1">
              <a:latin typeface="+mn-lt"/>
            </a:endParaRPr>
          </a:p>
          <a:p>
            <a:r>
              <a:rPr lang="sv-SE" sz="1200" b="1">
                <a:latin typeface="+mn-lt"/>
              </a:rPr>
              <a:t>Varför:</a:t>
            </a:r>
          </a:p>
          <a:p>
            <a:pPr marL="285750" indent="-285750">
              <a:buFont typeface="Arial" panose="020B0604020202020204" pitchFamily="34" charset="0"/>
              <a:buChar char="•"/>
            </a:pPr>
            <a:r>
              <a:rPr lang="sv-SE" sz="1200">
                <a:latin typeface="+mn-lt"/>
              </a:rPr>
              <a:t>🔍 </a:t>
            </a:r>
            <a:r>
              <a:rPr lang="sv-SE" sz="1200" b="1">
                <a:latin typeface="+mn-lt"/>
              </a:rPr>
              <a:t>Jämförbarhet brister</a:t>
            </a:r>
            <a:r>
              <a:rPr lang="sv-SE" sz="1200">
                <a:latin typeface="+mn-lt"/>
              </a:rPr>
              <a:t> – Enhetlig redovisning krävs för att undvika dubbelräkning, bortfall och fel per m².</a:t>
            </a:r>
          </a:p>
          <a:p>
            <a:pPr marL="285750" indent="-285750">
              <a:buFont typeface="Arial" panose="020B0604020202020204" pitchFamily="34" charset="0"/>
              <a:buChar char="•"/>
            </a:pPr>
            <a:r>
              <a:rPr lang="sv-SE" sz="1200">
                <a:latin typeface="+mn-lt"/>
              </a:rPr>
              <a:t>📊 </a:t>
            </a:r>
            <a:r>
              <a:rPr lang="sv-SE" sz="1200" b="1">
                <a:latin typeface="+mn-lt"/>
              </a:rPr>
              <a:t>Styrning försvåras</a:t>
            </a:r>
            <a:r>
              <a:rPr lang="sv-SE" sz="1200">
                <a:latin typeface="+mn-lt"/>
              </a:rPr>
              <a:t> – Om byggnad/anläggning inte särskiljs riskerar klimatvärden och åtgärder att missa målet.</a:t>
            </a:r>
          </a:p>
          <a:p>
            <a:pPr marL="285750" indent="-285750">
              <a:buFont typeface="Arial" panose="020B0604020202020204" pitchFamily="34" charset="0"/>
              <a:buChar char="•"/>
            </a:pPr>
            <a:r>
              <a:rPr lang="sv-SE" sz="1200">
                <a:latin typeface="+mn-lt"/>
              </a:rPr>
              <a:t>✅ </a:t>
            </a:r>
            <a:r>
              <a:rPr lang="sv-SE" sz="1200" b="1">
                <a:latin typeface="+mn-lt"/>
              </a:rPr>
              <a:t>Trovärdighet minskar</a:t>
            </a:r>
            <a:r>
              <a:rPr lang="sv-SE" sz="1200">
                <a:latin typeface="+mn-lt"/>
              </a:rPr>
              <a:t> – Saknas struktur blir klimatdata svår att följa upp, spåra och verifiera.</a:t>
            </a:r>
          </a:p>
          <a:p>
            <a:pPr marL="285750" indent="-285750">
              <a:buFont typeface="Arial" panose="020B0604020202020204" pitchFamily="34" charset="0"/>
              <a:buChar char="•"/>
            </a:pPr>
            <a:r>
              <a:rPr lang="sv-SE" sz="1200">
                <a:latin typeface="+mn-lt"/>
              </a:rPr>
              <a:t>🔄 </a:t>
            </a:r>
            <a:r>
              <a:rPr lang="sv-SE" sz="1200" b="1">
                <a:latin typeface="+mn-lt"/>
              </a:rPr>
              <a:t>Klimatlöfte hotas</a:t>
            </a:r>
            <a:r>
              <a:rPr lang="sv-SE" sz="1200">
                <a:latin typeface="+mn-lt"/>
              </a:rPr>
              <a:t> – Utan spårbarhet blir det svårt att visa efterlevnad till kommun, finansiär, brukare m.fl.</a:t>
            </a:r>
          </a:p>
          <a:p>
            <a:pPr marL="285750" indent="-285750">
              <a:buFont typeface="Arial" panose="020B0604020202020204" pitchFamily="34" charset="0"/>
              <a:buChar char="•"/>
            </a:pPr>
            <a:r>
              <a:rPr lang="sv-SE" sz="1200">
                <a:latin typeface="+mn-lt"/>
              </a:rPr>
              <a:t>📉 </a:t>
            </a:r>
            <a:r>
              <a:rPr lang="sv-SE" sz="1200" b="1">
                <a:latin typeface="+mn-lt"/>
              </a:rPr>
              <a:t>Fel jämförelser</a:t>
            </a:r>
            <a:r>
              <a:rPr lang="sv-SE" sz="1200">
                <a:latin typeface="+mn-lt"/>
              </a:rPr>
              <a:t> – Referensdata kan bli missvisande, små men viktiga objekt kan utelämnas.</a:t>
            </a:r>
          </a:p>
        </p:txBody>
      </p:sp>
      <p:graphicFrame>
        <p:nvGraphicFramePr>
          <p:cNvPr id="5" name="Tabell 4">
            <a:extLst>
              <a:ext uri="{FF2B5EF4-FFF2-40B4-BE49-F238E27FC236}">
                <a16:creationId xmlns:a16="http://schemas.microsoft.com/office/drawing/2014/main" id="{EB64129F-5358-9C5D-7055-D6130D6F5C2F}"/>
              </a:ext>
            </a:extLst>
          </p:cNvPr>
          <p:cNvGraphicFramePr>
            <a:graphicFrameLocks noGrp="1"/>
          </p:cNvGraphicFramePr>
          <p:nvPr>
            <p:extLst>
              <p:ext uri="{D42A27DB-BD31-4B8C-83A1-F6EECF244321}">
                <p14:modId xmlns:p14="http://schemas.microsoft.com/office/powerpoint/2010/main" val="3037267077"/>
              </p:ext>
            </p:extLst>
          </p:nvPr>
        </p:nvGraphicFramePr>
        <p:xfrm>
          <a:off x="619125" y="4169208"/>
          <a:ext cx="10972800" cy="2266728"/>
        </p:xfrm>
        <a:graphic>
          <a:graphicData uri="http://schemas.openxmlformats.org/drawingml/2006/table">
            <a:tbl>
              <a:tblPr/>
              <a:tblGrid>
                <a:gridCol w="2050590">
                  <a:extLst>
                    <a:ext uri="{9D8B030D-6E8A-4147-A177-3AD203B41FA5}">
                      <a16:colId xmlns:a16="http://schemas.microsoft.com/office/drawing/2014/main" val="1288296089"/>
                    </a:ext>
                  </a:extLst>
                </a:gridCol>
                <a:gridCol w="3997785">
                  <a:extLst>
                    <a:ext uri="{9D8B030D-6E8A-4147-A177-3AD203B41FA5}">
                      <a16:colId xmlns:a16="http://schemas.microsoft.com/office/drawing/2014/main" val="3276177251"/>
                    </a:ext>
                  </a:extLst>
                </a:gridCol>
                <a:gridCol w="4924425">
                  <a:extLst>
                    <a:ext uri="{9D8B030D-6E8A-4147-A177-3AD203B41FA5}">
                      <a16:colId xmlns:a16="http://schemas.microsoft.com/office/drawing/2014/main" val="2248908049"/>
                    </a:ext>
                  </a:extLst>
                </a:gridCol>
              </a:tblGrid>
              <a:tr h="0">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Ja / Nej indikatorer (exempel)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210951">
                <a:tc>
                  <a:txBody>
                    <a:bodyPr/>
                    <a:lstStyle/>
                    <a:p>
                      <a:r>
                        <a:rPr lang="sv-SE" sz="1000" b="1"/>
                        <a:t>Fastighetskoppling</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Anläggning/Byggnad: Finns det en entydig koppling till fastighet, 3D-fastighet, flera, allmän platsmark eller odefinierat? </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Viktigt för att undvika dubbelräkning. Anläggnings exempel: ledningar, tekniska system över flera fastigheter, eller väg över flera fastigheter, och ev flera olika ägare/former..</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r h="210951">
                <a:tc>
                  <a:txBody>
                    <a:bodyPr/>
                    <a:lstStyle/>
                    <a:p>
                      <a:r>
                        <a:rPr lang="sv-SE" sz="1000" b="1"/>
                        <a:t>Digital representation</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Anläggning/Byggnad: Finns det en digital spårbarhet exempelvis via modellering i BIM/3D-fastighet/GIS eller separat system?</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Viktigt för spårbarhet</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1474947"/>
                  </a:ext>
                </a:extLst>
              </a:tr>
              <a:tr h="0">
                <a:tc>
                  <a:txBody>
                    <a:bodyPr/>
                    <a:lstStyle/>
                    <a:p>
                      <a:r>
                        <a:rPr lang="sv-SE" sz="1000" b="1"/>
                        <a:t>Tillämpning av huskroppsbegrepp</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Byggnad: Beräknat per huskropp (enligt Boverket)? </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Om nej, kommentera innebörd (exempelvis byggnadstyp /anläggning berörs ej av lagkrav, eller beräkningen avser ROT-beräkning). För anläggning avses det anläggningsdel, beräknad som fristående huskropp (ex teknikbyggnad, transformatorstation, pumpstation, överbyggnad).</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7355760"/>
                  </a:ext>
                </a:extLst>
              </a:tr>
              <a:tr h="0">
                <a:tc>
                  <a:txBody>
                    <a:bodyPr/>
                    <a:lstStyle/>
                    <a:p>
                      <a:r>
                        <a:rPr lang="sv-SE" sz="1000" b="1"/>
                        <a:t>Små objekt / komplement-byggnader</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a:t>Byggnad: Inkluderar beräkningen byggnader &lt; 100 m2?</a:t>
                      </a:r>
                    </a:p>
                    <a:p>
                      <a:pPr marL="171450" marR="0" lvl="0" indent="-1714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a:t>Anläggning: Allt ingår </a:t>
                      </a:r>
                    </a:p>
                    <a:p>
                      <a:pPr marL="171450" indent="-171450">
                        <a:buFont typeface="Arial" panose="020B0604020202020204" pitchFamily="34" charset="0"/>
                        <a:buChar char="•"/>
                      </a:pPr>
                      <a:endParaRPr lang="sv-SE" sz="1000"/>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Om ja, kommentera vilka de är (t ex förråd, miljöhus, teknikhus), samt om de inkluderas som en separat kopplad särberäkning (rekommenderas) eller om de är integrerade i total beräkning. Alla anläggningsdelar ingår.</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7810320"/>
                  </a:ext>
                </a:extLst>
              </a:tr>
            </a:tbl>
          </a:graphicData>
        </a:graphic>
      </p:graphicFrame>
      <p:sp>
        <p:nvSpPr>
          <p:cNvPr id="7" name="Rektangel 6">
            <a:extLst>
              <a:ext uri="{FF2B5EF4-FFF2-40B4-BE49-F238E27FC236}">
                <a16:creationId xmlns:a16="http://schemas.microsoft.com/office/drawing/2014/main" id="{F6ECAAA8-688F-003A-D08A-53D9C65EC1D1}"/>
              </a:ext>
            </a:extLst>
          </p:cNvPr>
          <p:cNvSpPr/>
          <p:nvPr/>
        </p:nvSpPr>
        <p:spPr>
          <a:xfrm>
            <a:off x="6789032" y="491338"/>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ruta 7">
            <a:extLst>
              <a:ext uri="{FF2B5EF4-FFF2-40B4-BE49-F238E27FC236}">
                <a16:creationId xmlns:a16="http://schemas.microsoft.com/office/drawing/2014/main" id="{9908D2FD-9244-B1AA-E1D7-1EBCC2DABF79}"/>
              </a:ext>
            </a:extLst>
          </p:cNvPr>
          <p:cNvSpPr txBox="1"/>
          <p:nvPr/>
        </p:nvSpPr>
        <p:spPr>
          <a:xfrm>
            <a:off x="6981300" y="383449"/>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7223592D-7C85-0B38-E5CC-FD6AB8119EF1}"/>
              </a:ext>
            </a:extLst>
          </p:cNvPr>
          <p:cNvSpPr txBox="1"/>
          <p:nvPr/>
        </p:nvSpPr>
        <p:spPr>
          <a:xfrm>
            <a:off x="6993522" y="652848"/>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27705398-9336-8C20-5428-F5199C3EA05D}"/>
              </a:ext>
            </a:extLst>
          </p:cNvPr>
          <p:cNvSpPr/>
          <p:nvPr/>
        </p:nvSpPr>
        <p:spPr>
          <a:xfrm>
            <a:off x="6789032" y="760135"/>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ktangel: rundade hörn 11">
            <a:extLst>
              <a:ext uri="{FF2B5EF4-FFF2-40B4-BE49-F238E27FC236}">
                <a16:creationId xmlns:a16="http://schemas.microsoft.com/office/drawing/2014/main" id="{42F0878C-D763-867C-7324-DE54970DBDD5}"/>
              </a:ext>
            </a:extLst>
          </p:cNvPr>
          <p:cNvSpPr/>
          <p:nvPr/>
        </p:nvSpPr>
        <p:spPr>
          <a:xfrm>
            <a:off x="238126" y="1128672"/>
            <a:ext cx="11610973" cy="447283"/>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33ADE0DE-82CB-F2C1-9226-B8AD60C36298}"/>
              </a:ext>
            </a:extLst>
          </p:cNvPr>
          <p:cNvSpPr/>
          <p:nvPr/>
        </p:nvSpPr>
        <p:spPr>
          <a:xfrm>
            <a:off x="238126" y="1673749"/>
            <a:ext cx="11610974" cy="704486"/>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1" name="Rak pilkoppling 10">
            <a:extLst>
              <a:ext uri="{FF2B5EF4-FFF2-40B4-BE49-F238E27FC236}">
                <a16:creationId xmlns:a16="http://schemas.microsoft.com/office/drawing/2014/main" id="{92484D2E-52CC-BDCC-7C28-4642C8E9F46A}"/>
              </a:ext>
            </a:extLst>
          </p:cNvPr>
          <p:cNvCxnSpPr>
            <a:cxnSpLocks/>
          </p:cNvCxnSpPr>
          <p:nvPr/>
        </p:nvCxnSpPr>
        <p:spPr>
          <a:xfrm flipV="1">
            <a:off x="9208117" y="870295"/>
            <a:ext cx="0" cy="263501"/>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aphicFrame>
        <p:nvGraphicFramePr>
          <p:cNvPr id="4" name="Tabell 3">
            <a:extLst>
              <a:ext uri="{FF2B5EF4-FFF2-40B4-BE49-F238E27FC236}">
                <a16:creationId xmlns:a16="http://schemas.microsoft.com/office/drawing/2014/main" id="{40FC231D-B2D2-8497-9A70-9C0A9FAB8AAC}"/>
              </a:ext>
            </a:extLst>
          </p:cNvPr>
          <p:cNvGraphicFramePr>
            <a:graphicFrameLocks noGrp="1"/>
          </p:cNvGraphicFramePr>
          <p:nvPr>
            <p:extLst>
              <p:ext uri="{D42A27DB-BD31-4B8C-83A1-F6EECF244321}">
                <p14:modId xmlns:p14="http://schemas.microsoft.com/office/powerpoint/2010/main" val="878517700"/>
              </p:ext>
            </p:extLst>
          </p:nvPr>
        </p:nvGraphicFramePr>
        <p:xfrm>
          <a:off x="8372473" y="8135"/>
          <a:ext cx="3819527" cy="752000"/>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lnSpc>
                          <a:spcPct val="107000"/>
                        </a:lnSpc>
                        <a:spcAft>
                          <a:spcPts val="0"/>
                        </a:spcAft>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
        <p:nvSpPr>
          <p:cNvPr id="6" name="Rubrik 7">
            <a:extLst>
              <a:ext uri="{FF2B5EF4-FFF2-40B4-BE49-F238E27FC236}">
                <a16:creationId xmlns:a16="http://schemas.microsoft.com/office/drawing/2014/main" id="{F1EBD610-B255-C5E6-A7F5-AE4130CD0EFE}"/>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Fastighet &amp; byggnadskropp</a:t>
            </a:r>
          </a:p>
        </p:txBody>
      </p:sp>
    </p:spTree>
    <p:extLst>
      <p:ext uri="{BB962C8B-B14F-4D97-AF65-F5344CB8AC3E}">
        <p14:creationId xmlns:p14="http://schemas.microsoft.com/office/powerpoint/2010/main" val="28795983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C2EB0982-32DC-126D-D39A-832A60ED8B71}"/>
              </a:ext>
            </a:extLst>
          </p:cNvPr>
          <p:cNvPicPr>
            <a:picLocks noChangeAspect="1"/>
          </p:cNvPicPr>
          <p:nvPr/>
        </p:nvPicPr>
        <p:blipFill>
          <a:blip r:embed="rId2"/>
          <a:srcRect t="7337"/>
          <a:stretch/>
        </p:blipFill>
        <p:spPr>
          <a:xfrm>
            <a:off x="1267876" y="1344599"/>
            <a:ext cx="9359919" cy="4927908"/>
          </a:xfrm>
          <a:prstGeom prst="rect">
            <a:avLst/>
          </a:prstGeom>
        </p:spPr>
      </p:pic>
      <p:sp>
        <p:nvSpPr>
          <p:cNvPr id="5" name="Rubrik 7">
            <a:extLst>
              <a:ext uri="{FF2B5EF4-FFF2-40B4-BE49-F238E27FC236}">
                <a16:creationId xmlns:a16="http://schemas.microsoft.com/office/drawing/2014/main" id="{50814713-C24C-F041-9794-AC2F6A25DD4B}"/>
              </a:ext>
            </a:extLst>
          </p:cNvPr>
          <p:cNvSpPr txBox="1">
            <a:spLocks/>
          </p:cNvSpPr>
          <p:nvPr/>
        </p:nvSpPr>
        <p:spPr>
          <a:xfrm>
            <a:off x="527381" y="217917"/>
            <a:ext cx="9359919" cy="699466"/>
          </a:xfrm>
          <a:prstGeom prst="rect">
            <a:avLst/>
          </a:prstGeom>
        </p:spPr>
        <p:txBody>
          <a:bodyPr vert="horz" lIns="91440" tIns="45720" rIns="91440" bIns="45720" rtlCol="0" anchor="ctr">
            <a:normAutofit lnSpcReduction="10000"/>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Detaljerad avgränsning / visuell illustration av fastighet och systemgränser: Fördelning inom detaljplan och fastighet</a:t>
            </a:r>
          </a:p>
        </p:txBody>
      </p:sp>
      <p:sp>
        <p:nvSpPr>
          <p:cNvPr id="13" name="Pratbubbla: rektangel med rundade hörn 12">
            <a:extLst>
              <a:ext uri="{FF2B5EF4-FFF2-40B4-BE49-F238E27FC236}">
                <a16:creationId xmlns:a16="http://schemas.microsoft.com/office/drawing/2014/main" id="{57868BD4-5150-7281-6EA3-84E41F9C1E93}"/>
              </a:ext>
            </a:extLst>
          </p:cNvPr>
          <p:cNvSpPr/>
          <p:nvPr/>
        </p:nvSpPr>
        <p:spPr>
          <a:xfrm>
            <a:off x="289958" y="1544999"/>
            <a:ext cx="1287766" cy="2063564"/>
          </a:xfrm>
          <a:prstGeom prst="wedgeRoundRectCallout">
            <a:avLst>
              <a:gd name="adj1" fmla="val 316354"/>
              <a:gd name="adj2" fmla="val 68234"/>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a:ln>
                  <a:noFill/>
                </a:ln>
                <a:solidFill>
                  <a:prstClr val="white"/>
                </a:solidFill>
                <a:effectLst/>
                <a:uLnTx/>
                <a:uFillTx/>
                <a:latin typeface="Calibri"/>
                <a:ea typeface="+mn-ea"/>
                <a:cs typeface="+mn-cs"/>
              </a:rPr>
              <a:t>Byggnad: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a:ln>
                  <a:noFill/>
                </a:ln>
                <a:solidFill>
                  <a:prstClr val="white"/>
                </a:solidFill>
                <a:effectLst/>
                <a:uLnTx/>
                <a:uFillTx/>
                <a:latin typeface="Calibri"/>
                <a:ea typeface="+mn-ea"/>
                <a:cs typeface="+mn-cs"/>
              </a:rPr>
              <a:t>4 husägare kan finnas inom gult område. Till exempel ”Hus V1 28” flerbostads-hus (de andra är radhus)</a:t>
            </a:r>
          </a:p>
        </p:txBody>
      </p:sp>
      <p:sp>
        <p:nvSpPr>
          <p:cNvPr id="3" name="Pratbubbla: rektangel med rundade hörn 2">
            <a:extLst>
              <a:ext uri="{FF2B5EF4-FFF2-40B4-BE49-F238E27FC236}">
                <a16:creationId xmlns:a16="http://schemas.microsoft.com/office/drawing/2014/main" id="{DC026E12-B5B0-0DDE-63C4-0E927E14778D}"/>
              </a:ext>
            </a:extLst>
          </p:cNvPr>
          <p:cNvSpPr/>
          <p:nvPr/>
        </p:nvSpPr>
        <p:spPr>
          <a:xfrm>
            <a:off x="10627795" y="4701705"/>
            <a:ext cx="1452142" cy="1663816"/>
          </a:xfrm>
          <a:prstGeom prst="wedgeRoundRectCallout">
            <a:avLst>
              <a:gd name="adj1" fmla="val -98172"/>
              <a:gd name="adj2" fmla="val 39804"/>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a:ln>
                  <a:noFill/>
                </a:ln>
                <a:solidFill>
                  <a:prstClr val="white"/>
                </a:solidFill>
                <a:effectLst/>
                <a:uLnTx/>
                <a:uFillTx/>
                <a:latin typeface="Calibri"/>
                <a:ea typeface="+mn-ea"/>
                <a:cs typeface="+mn-cs"/>
              </a:rPr>
              <a:t>Anläggning: Ex 25% av anläggningens klimatpåverkan (BYA = fotavtryck fastighet)</a:t>
            </a:r>
          </a:p>
        </p:txBody>
      </p:sp>
      <p:cxnSp>
        <p:nvCxnSpPr>
          <p:cNvPr id="4" name="Rak pilkoppling 3">
            <a:extLst>
              <a:ext uri="{FF2B5EF4-FFF2-40B4-BE49-F238E27FC236}">
                <a16:creationId xmlns:a16="http://schemas.microsoft.com/office/drawing/2014/main" id="{4E526BEB-8DC9-E361-9508-B616AA918FE0}"/>
              </a:ext>
            </a:extLst>
          </p:cNvPr>
          <p:cNvCxnSpPr>
            <a:cxnSpLocks/>
          </p:cNvCxnSpPr>
          <p:nvPr/>
        </p:nvCxnSpPr>
        <p:spPr>
          <a:xfrm flipV="1">
            <a:off x="9223357" y="869758"/>
            <a:ext cx="0" cy="381827"/>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aphicFrame>
        <p:nvGraphicFramePr>
          <p:cNvPr id="6" name="Tabell 5">
            <a:extLst>
              <a:ext uri="{FF2B5EF4-FFF2-40B4-BE49-F238E27FC236}">
                <a16:creationId xmlns:a16="http://schemas.microsoft.com/office/drawing/2014/main" id="{EF7589D4-5C3C-85D8-39FA-2663FFCE908D}"/>
              </a:ext>
            </a:extLst>
          </p:cNvPr>
          <p:cNvGraphicFramePr>
            <a:graphicFrameLocks noGrp="1"/>
          </p:cNvGraphicFramePr>
          <p:nvPr>
            <p:extLst>
              <p:ext uri="{D42A27DB-BD31-4B8C-83A1-F6EECF244321}">
                <p14:modId xmlns:p14="http://schemas.microsoft.com/office/powerpoint/2010/main" val="3218981562"/>
              </p:ext>
            </p:extLst>
          </p:nvPr>
        </p:nvGraphicFramePr>
        <p:xfrm>
          <a:off x="8372473" y="2991"/>
          <a:ext cx="3819527" cy="752000"/>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buFont typeface="Arial" panose="020B0604020202020204" pitchFamily="34" charset="0"/>
                        <a:buNone/>
                      </a:pPr>
                      <a:r>
                        <a:rPr lang="sv-SE" sz="900">
                          <a:solidFill>
                            <a:schemeClr val="tx1"/>
                          </a:solidFill>
                        </a:rPr>
                        <a:t>Hus V1 28, </a:t>
                      </a:r>
                    </a:p>
                    <a:p>
                      <a:pPr marL="0" indent="0">
                        <a:buFont typeface="Arial" panose="020B0604020202020204" pitchFamily="34" charset="0"/>
                        <a:buNone/>
                      </a:pPr>
                      <a:r>
                        <a:rPr lang="sv-SE" sz="900">
                          <a:solidFill>
                            <a:schemeClr val="tx1"/>
                          </a:solidFill>
                        </a:rPr>
                        <a:t>25% av BYA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lnSpc>
                          <a:spcPct val="107000"/>
                        </a:lnSpc>
                        <a:spcAft>
                          <a:spcPts val="0"/>
                        </a:spcAft>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3092307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B7A39-A990-31D9-2A98-3E6118012830}"/>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4EC9487D-62E2-D0B5-7063-1F4C5B770B07}"/>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B74BAF2C-0DF3-6896-550F-9BBF9447F370}"/>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Hur – </a:t>
            </a:r>
            <a:r>
              <a:rPr kumimoji="0" lang="sv-SE" sz="3000" b="1" i="0" u="none" strike="noStrike" kern="1200" cap="none" spc="0" normalizeH="0" baseline="0" noProof="0" err="1">
                <a:ln>
                  <a:noFill/>
                </a:ln>
                <a:solidFill>
                  <a:schemeClr val="bg2"/>
                </a:solidFill>
                <a:effectLst/>
                <a:uLnTx/>
                <a:uFillTx/>
                <a:latin typeface="Futura PT" panose="020B0702020204020303" pitchFamily="34" charset="0"/>
                <a:ea typeface="+mj-ea"/>
                <a:cs typeface="+mj-cs"/>
              </a:rPr>
              <a:t>Bidcon</a:t>
            </a:r>
            <a:b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Utförande fastighet &amp; huskropp</a:t>
            </a:r>
            <a:endParaRPr lang="en-SE" sz="4000">
              <a:solidFill>
                <a:schemeClr val="bg2"/>
              </a:solidFill>
            </a:endParaRPr>
          </a:p>
        </p:txBody>
      </p:sp>
    </p:spTree>
    <p:extLst>
      <p:ext uri="{BB962C8B-B14F-4D97-AF65-F5344CB8AC3E}">
        <p14:creationId xmlns:p14="http://schemas.microsoft.com/office/powerpoint/2010/main" val="37825882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735C9-F109-0D82-D6E5-DD52193F3BBF}"/>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25FDD53B-A1BF-5856-C3A1-455F1ACF7123}"/>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Fastighet och systemgränser: Exempel - Gyllenstjärnan 32</a:t>
            </a:r>
          </a:p>
        </p:txBody>
      </p:sp>
      <p:grpSp>
        <p:nvGrpSpPr>
          <p:cNvPr id="20" name="Grupp 19">
            <a:extLst>
              <a:ext uri="{FF2B5EF4-FFF2-40B4-BE49-F238E27FC236}">
                <a16:creationId xmlns:a16="http://schemas.microsoft.com/office/drawing/2014/main" id="{562CF876-512A-2CD3-9DCB-A5EA31021032}"/>
              </a:ext>
            </a:extLst>
          </p:cNvPr>
          <p:cNvGrpSpPr/>
          <p:nvPr/>
        </p:nvGrpSpPr>
        <p:grpSpPr>
          <a:xfrm>
            <a:off x="4925030" y="1657289"/>
            <a:ext cx="6840472" cy="4928931"/>
            <a:chOff x="4925030" y="914339"/>
            <a:chExt cx="6840472" cy="4928931"/>
          </a:xfrm>
        </p:grpSpPr>
        <p:pic>
          <p:nvPicPr>
            <p:cNvPr id="1026" name="Picture 2">
              <a:extLst>
                <a:ext uri="{FF2B5EF4-FFF2-40B4-BE49-F238E27FC236}">
                  <a16:creationId xmlns:a16="http://schemas.microsoft.com/office/drawing/2014/main" id="{EC17529A-FE43-E36D-EC13-6E974CA55F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5030" y="914339"/>
              <a:ext cx="6840472" cy="4928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ktangel: rundade hörn 17">
              <a:extLst>
                <a:ext uri="{FF2B5EF4-FFF2-40B4-BE49-F238E27FC236}">
                  <a16:creationId xmlns:a16="http://schemas.microsoft.com/office/drawing/2014/main" id="{EDF03896-1D97-BC1F-0076-B991EDFBBBC0}"/>
                </a:ext>
              </a:extLst>
            </p:cNvPr>
            <p:cNvSpPr/>
            <p:nvPr/>
          </p:nvSpPr>
          <p:spPr>
            <a:xfrm rot="2163181">
              <a:off x="5537566" y="1577297"/>
              <a:ext cx="2464583" cy="2520747"/>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ktangel: rundade hörn 18">
              <a:extLst>
                <a:ext uri="{FF2B5EF4-FFF2-40B4-BE49-F238E27FC236}">
                  <a16:creationId xmlns:a16="http://schemas.microsoft.com/office/drawing/2014/main" id="{58B0C9C9-46A7-B62E-5BA4-302196CBB42D}"/>
                </a:ext>
              </a:extLst>
            </p:cNvPr>
            <p:cNvSpPr/>
            <p:nvPr/>
          </p:nvSpPr>
          <p:spPr>
            <a:xfrm>
              <a:off x="6032855" y="3525592"/>
              <a:ext cx="1211511" cy="20928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Calibri"/>
                  <a:ea typeface="+mn-ea"/>
                  <a:cs typeface="+mn-cs"/>
                </a:rPr>
                <a:t>Gyllenstjärnan 32</a:t>
              </a:r>
            </a:p>
          </p:txBody>
        </p:sp>
      </p:grpSp>
      <p:sp>
        <p:nvSpPr>
          <p:cNvPr id="13" name="Pratbubbla: rektangel med rundade hörn 12">
            <a:extLst>
              <a:ext uri="{FF2B5EF4-FFF2-40B4-BE49-F238E27FC236}">
                <a16:creationId xmlns:a16="http://schemas.microsoft.com/office/drawing/2014/main" id="{815BD4DA-4F19-03DC-378E-204F41EFD156}"/>
              </a:ext>
            </a:extLst>
          </p:cNvPr>
          <p:cNvSpPr/>
          <p:nvPr/>
        </p:nvSpPr>
        <p:spPr>
          <a:xfrm>
            <a:off x="1363133" y="3360897"/>
            <a:ext cx="2178953" cy="1342733"/>
          </a:xfrm>
          <a:prstGeom prst="wedgeRoundRectCallout">
            <a:avLst>
              <a:gd name="adj1" fmla="val 154370"/>
              <a:gd name="adj2" fmla="val 21998"/>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a:ln>
                  <a:noFill/>
                </a:ln>
                <a:solidFill>
                  <a:prstClr val="white"/>
                </a:solidFill>
                <a:effectLst/>
                <a:uLnTx/>
                <a:uFillTx/>
                <a:latin typeface="Calibri"/>
                <a:ea typeface="+mn-ea"/>
                <a:cs typeface="+mn-cs"/>
              </a:rPr>
              <a:t>I detta exempel är det endast det </a:t>
            </a:r>
            <a:r>
              <a:rPr kumimoji="0" lang="sv-SE" sz="1300" b="0" i="0" u="none" strike="noStrike" kern="1200" cap="none" spc="0" normalizeH="0" baseline="0" noProof="0" err="1">
                <a:ln>
                  <a:noFill/>
                </a:ln>
                <a:solidFill>
                  <a:prstClr val="white"/>
                </a:solidFill>
                <a:effectLst/>
                <a:uLnTx/>
                <a:uFillTx/>
                <a:latin typeface="Calibri"/>
                <a:ea typeface="+mn-ea"/>
                <a:cs typeface="+mn-cs"/>
              </a:rPr>
              <a:t>gåra</a:t>
            </a:r>
            <a:r>
              <a:rPr kumimoji="0" lang="sv-SE" sz="1300" b="0" i="0" u="none" strike="noStrike" kern="1200" cap="none" spc="0" normalizeH="0" baseline="0" noProof="0">
                <a:ln>
                  <a:noFill/>
                </a:ln>
                <a:solidFill>
                  <a:prstClr val="white"/>
                </a:solidFill>
                <a:effectLst/>
                <a:uLnTx/>
                <a:uFillTx/>
                <a:latin typeface="Calibri"/>
                <a:ea typeface="+mn-ea"/>
                <a:cs typeface="+mn-cs"/>
              </a:rPr>
              <a:t> </a:t>
            </a:r>
            <a:r>
              <a:rPr kumimoji="0" lang="sv-SE" sz="1300" b="0" i="0" u="none" strike="noStrike" kern="1200" cap="none" spc="0" normalizeH="0" baseline="0" noProof="0" err="1">
                <a:ln>
                  <a:noFill/>
                </a:ln>
                <a:solidFill>
                  <a:prstClr val="white"/>
                </a:solidFill>
                <a:effectLst/>
                <a:uLnTx/>
                <a:uFillTx/>
                <a:latin typeface="Calibri"/>
                <a:ea typeface="+mn-ea"/>
                <a:cs typeface="+mn-cs"/>
              </a:rPr>
              <a:t>områder</a:t>
            </a:r>
            <a:r>
              <a:rPr kumimoji="0" lang="sv-SE" sz="1300" b="0" i="0" u="none" strike="noStrike" kern="1200" cap="none" spc="0" normalizeH="0" baseline="0" noProof="0">
                <a:ln>
                  <a:noFill/>
                </a:ln>
                <a:solidFill>
                  <a:prstClr val="white"/>
                </a:solidFill>
                <a:effectLst/>
                <a:uLnTx/>
                <a:uFillTx/>
                <a:latin typeface="Calibri"/>
                <a:ea typeface="+mn-ea"/>
                <a:cs typeface="+mn-cs"/>
              </a:rPr>
              <a:t> som ska </a:t>
            </a:r>
            <a:r>
              <a:rPr kumimoji="0" lang="sv-SE" sz="1300" b="0" i="0" u="none" strike="noStrike" kern="1200" cap="none" spc="0" normalizeH="0" baseline="0" noProof="0" err="1">
                <a:ln>
                  <a:noFill/>
                </a:ln>
                <a:solidFill>
                  <a:prstClr val="white"/>
                </a:solidFill>
                <a:effectLst/>
                <a:uLnTx/>
                <a:uFillTx/>
                <a:latin typeface="Calibri"/>
                <a:ea typeface="+mn-ea"/>
                <a:cs typeface="+mn-cs"/>
              </a:rPr>
              <a:t>klimatberänas</a:t>
            </a:r>
            <a:r>
              <a:rPr kumimoji="0" lang="sv-SE" sz="1300" b="0" i="0" u="none" strike="noStrike" kern="1200" cap="none" spc="0" normalizeH="0" baseline="0" noProof="0">
                <a:ln>
                  <a:noFill/>
                </a:ln>
                <a:solidFill>
                  <a:prstClr val="white"/>
                </a:solidFill>
                <a:effectLst/>
                <a:uLnTx/>
                <a:uFillTx/>
                <a:latin typeface="Calibri"/>
                <a:ea typeface="+mn-ea"/>
                <a:cs typeface="+mn-cs"/>
              </a:rPr>
              <a:t>, </a:t>
            </a:r>
            <a:r>
              <a:rPr kumimoji="0" lang="sv-SE" sz="1300" b="0" i="1" u="none" strike="noStrike" kern="1200" cap="none" spc="0" normalizeH="0" baseline="0" noProof="0">
                <a:ln>
                  <a:noFill/>
                </a:ln>
                <a:solidFill>
                  <a:prstClr val="white"/>
                </a:solidFill>
                <a:effectLst/>
                <a:uLnTx/>
                <a:uFillTx/>
                <a:latin typeface="Calibri"/>
                <a:ea typeface="+mn-ea"/>
                <a:cs typeface="+mn-cs"/>
              </a:rPr>
              <a:t>Gyllenstjärnan 32 </a:t>
            </a:r>
            <a:r>
              <a:rPr kumimoji="0" lang="sv-SE" sz="1300" b="0" u="none" strike="noStrike" kern="1200" cap="none" spc="0" normalizeH="0" baseline="0" noProof="0">
                <a:ln>
                  <a:noFill/>
                </a:ln>
                <a:solidFill>
                  <a:prstClr val="white"/>
                </a:solidFill>
                <a:effectLst/>
                <a:uLnTx/>
                <a:uFillTx/>
                <a:latin typeface="Calibri"/>
                <a:ea typeface="+mn-ea"/>
                <a:cs typeface="+mn-cs"/>
              </a:rPr>
              <a:t>som är byggnadens fastighetsbeteckning</a:t>
            </a:r>
          </a:p>
        </p:txBody>
      </p:sp>
      <p:sp>
        <p:nvSpPr>
          <p:cNvPr id="22" name="textruta 21">
            <a:extLst>
              <a:ext uri="{FF2B5EF4-FFF2-40B4-BE49-F238E27FC236}">
                <a16:creationId xmlns:a16="http://schemas.microsoft.com/office/drawing/2014/main" id="{3EDD2B94-D0A1-B807-ABF8-2F03D15194E9}"/>
              </a:ext>
            </a:extLst>
          </p:cNvPr>
          <p:cNvSpPr txBox="1"/>
          <p:nvPr/>
        </p:nvSpPr>
        <p:spPr>
          <a:xfrm>
            <a:off x="531180" y="1954474"/>
            <a:ext cx="6107430" cy="36933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Utgå från förutsättningar från FFU</a:t>
            </a:r>
          </a:p>
        </p:txBody>
      </p:sp>
      <p:sp>
        <p:nvSpPr>
          <p:cNvPr id="3" name="Rektangel: rundade hörn 2">
            <a:extLst>
              <a:ext uri="{FF2B5EF4-FFF2-40B4-BE49-F238E27FC236}">
                <a16:creationId xmlns:a16="http://schemas.microsoft.com/office/drawing/2014/main" id="{12CA0E7C-AE32-9FB0-543C-C7DC1C06AA81}"/>
              </a:ext>
            </a:extLst>
          </p:cNvPr>
          <p:cNvSpPr/>
          <p:nvPr/>
        </p:nvSpPr>
        <p:spPr>
          <a:xfrm>
            <a:off x="10778318" y="5220203"/>
            <a:ext cx="889808" cy="20928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Calibri"/>
                <a:ea typeface="+mn-ea"/>
                <a:cs typeface="+mn-cs"/>
              </a:rPr>
              <a:t>Ugglan 20</a:t>
            </a:r>
          </a:p>
        </p:txBody>
      </p:sp>
      <p:cxnSp>
        <p:nvCxnSpPr>
          <p:cNvPr id="7" name="Rak pilkoppling 6">
            <a:extLst>
              <a:ext uri="{FF2B5EF4-FFF2-40B4-BE49-F238E27FC236}">
                <a16:creationId xmlns:a16="http://schemas.microsoft.com/office/drawing/2014/main" id="{6300E08E-F816-2FDA-3413-9CF905E073AB}"/>
              </a:ext>
            </a:extLst>
          </p:cNvPr>
          <p:cNvCxnSpPr>
            <a:cxnSpLocks/>
          </p:cNvCxnSpPr>
          <p:nvPr/>
        </p:nvCxnSpPr>
        <p:spPr>
          <a:xfrm flipV="1">
            <a:off x="9223357" y="850708"/>
            <a:ext cx="0" cy="381827"/>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aphicFrame>
        <p:nvGraphicFramePr>
          <p:cNvPr id="8" name="Tabell 7">
            <a:extLst>
              <a:ext uri="{FF2B5EF4-FFF2-40B4-BE49-F238E27FC236}">
                <a16:creationId xmlns:a16="http://schemas.microsoft.com/office/drawing/2014/main" id="{ADCE2B95-000A-A027-5388-730B564AF025}"/>
              </a:ext>
            </a:extLst>
          </p:cNvPr>
          <p:cNvGraphicFramePr>
            <a:graphicFrameLocks noGrp="1"/>
          </p:cNvGraphicFramePr>
          <p:nvPr>
            <p:extLst>
              <p:ext uri="{D42A27DB-BD31-4B8C-83A1-F6EECF244321}">
                <p14:modId xmlns:p14="http://schemas.microsoft.com/office/powerpoint/2010/main" val="28155150"/>
              </p:ext>
            </p:extLst>
          </p:nvPr>
        </p:nvGraphicFramePr>
        <p:xfrm>
          <a:off x="8372473" y="0"/>
          <a:ext cx="3819527" cy="752000"/>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buFont typeface="Arial" panose="020B0604020202020204" pitchFamily="34" charset="0"/>
                        <a:buNone/>
                      </a:pPr>
                      <a:r>
                        <a:rPr kumimoji="0" lang="sv-SE" sz="900" b="0" i="1" u="none" strike="noStrike" kern="1200" cap="none" spc="0" normalizeH="0" baseline="0" noProof="0">
                          <a:ln>
                            <a:noFill/>
                          </a:ln>
                          <a:solidFill>
                            <a:schemeClr val="tx1"/>
                          </a:solidFill>
                          <a:effectLst/>
                          <a:uLnTx/>
                          <a:uFillTx/>
                          <a:latin typeface="+mn-lt"/>
                          <a:ea typeface="+mn-ea"/>
                          <a:cs typeface="+mn-cs"/>
                        </a:rPr>
                        <a:t>Gyllen-</a:t>
                      </a:r>
                    </a:p>
                    <a:p>
                      <a:pPr marL="0" indent="0">
                        <a:buFont typeface="Arial" panose="020B0604020202020204" pitchFamily="34" charset="0"/>
                        <a:buNone/>
                      </a:pPr>
                      <a:r>
                        <a:rPr kumimoji="0" lang="sv-SE" sz="900" b="0" i="1" u="none" strike="noStrike" kern="1200" cap="none" spc="0" normalizeH="0" baseline="0" noProof="0">
                          <a:ln>
                            <a:noFill/>
                          </a:ln>
                          <a:solidFill>
                            <a:schemeClr val="tx1"/>
                          </a:solidFill>
                          <a:effectLst/>
                          <a:uLnTx/>
                          <a:uFillTx/>
                          <a:latin typeface="+mn-lt"/>
                          <a:ea typeface="+mn-ea"/>
                          <a:cs typeface="+mn-cs"/>
                        </a:rPr>
                        <a:t>stjärnan 32</a:t>
                      </a: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lnSpc>
                          <a:spcPct val="107000"/>
                        </a:lnSpc>
                        <a:spcAft>
                          <a:spcPts val="0"/>
                        </a:spcAft>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343866227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7">
            <a:extLst>
              <a:ext uri="{FF2B5EF4-FFF2-40B4-BE49-F238E27FC236}">
                <a16:creationId xmlns:a16="http://schemas.microsoft.com/office/drawing/2014/main" id="{C4D8D455-84E1-E6F6-1E48-804607B70983}"/>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Kopia av anbudskalkyl till klimatkalkyl</a:t>
            </a:r>
          </a:p>
        </p:txBody>
      </p:sp>
      <p:pic>
        <p:nvPicPr>
          <p:cNvPr id="13" name="Bildobjekt 12">
            <a:extLst>
              <a:ext uri="{FF2B5EF4-FFF2-40B4-BE49-F238E27FC236}">
                <a16:creationId xmlns:a16="http://schemas.microsoft.com/office/drawing/2014/main" id="{7BD30820-478F-091E-0A9A-FFC336C36D31}"/>
              </a:ext>
            </a:extLst>
          </p:cNvPr>
          <p:cNvPicPr>
            <a:picLocks noChangeAspect="1"/>
          </p:cNvPicPr>
          <p:nvPr/>
        </p:nvPicPr>
        <p:blipFill>
          <a:blip r:embed="rId2"/>
          <a:stretch>
            <a:fillRect/>
          </a:stretch>
        </p:blipFill>
        <p:spPr>
          <a:xfrm>
            <a:off x="4253594" y="1918079"/>
            <a:ext cx="2750820" cy="1010067"/>
          </a:xfrm>
          <a:prstGeom prst="rect">
            <a:avLst/>
          </a:prstGeom>
          <a:ln w="38100">
            <a:solidFill>
              <a:srgbClr val="00B0F0"/>
            </a:solidFill>
          </a:ln>
        </p:spPr>
      </p:pic>
      <p:grpSp>
        <p:nvGrpSpPr>
          <p:cNvPr id="16" name="Grupp 15">
            <a:extLst>
              <a:ext uri="{FF2B5EF4-FFF2-40B4-BE49-F238E27FC236}">
                <a16:creationId xmlns:a16="http://schemas.microsoft.com/office/drawing/2014/main" id="{4A11EE98-D4D8-90B1-5E84-5DCCF4BD5D21}"/>
              </a:ext>
            </a:extLst>
          </p:cNvPr>
          <p:cNvGrpSpPr/>
          <p:nvPr/>
        </p:nvGrpSpPr>
        <p:grpSpPr>
          <a:xfrm>
            <a:off x="677110" y="1015341"/>
            <a:ext cx="2580861" cy="3654617"/>
            <a:chOff x="931959" y="1478792"/>
            <a:chExt cx="2784858" cy="3916167"/>
          </a:xfrm>
        </p:grpSpPr>
        <p:pic>
          <p:nvPicPr>
            <p:cNvPr id="11" name="Bildobjekt 10">
              <a:extLst>
                <a:ext uri="{FF2B5EF4-FFF2-40B4-BE49-F238E27FC236}">
                  <a16:creationId xmlns:a16="http://schemas.microsoft.com/office/drawing/2014/main" id="{7F0DE01E-342D-7828-8505-D5DAAF0BDDEE}"/>
                </a:ext>
              </a:extLst>
            </p:cNvPr>
            <p:cNvPicPr>
              <a:picLocks noChangeAspect="1"/>
            </p:cNvPicPr>
            <p:nvPr/>
          </p:nvPicPr>
          <p:blipFill>
            <a:blip r:embed="rId3"/>
            <a:stretch>
              <a:fillRect/>
            </a:stretch>
          </p:blipFill>
          <p:spPr>
            <a:xfrm>
              <a:off x="977953" y="1541722"/>
              <a:ext cx="2692870" cy="3774556"/>
            </a:xfrm>
            <a:prstGeom prst="rect">
              <a:avLst/>
            </a:prstGeom>
            <a:ln w="38100">
              <a:solidFill>
                <a:srgbClr val="00B0F0"/>
              </a:solidFill>
            </a:ln>
          </p:spPr>
        </p:pic>
        <p:sp>
          <p:nvSpPr>
            <p:cNvPr id="14" name="Rektangel 13">
              <a:extLst>
                <a:ext uri="{FF2B5EF4-FFF2-40B4-BE49-F238E27FC236}">
                  <a16:creationId xmlns:a16="http://schemas.microsoft.com/office/drawing/2014/main" id="{3DFF03F7-FBE8-5C2F-3FE5-33A0C441B788}"/>
                </a:ext>
              </a:extLst>
            </p:cNvPr>
            <p:cNvSpPr/>
            <p:nvPr/>
          </p:nvSpPr>
          <p:spPr>
            <a:xfrm>
              <a:off x="931959" y="1478792"/>
              <a:ext cx="2784858" cy="3916167"/>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5" name="Pil: höger 14">
            <a:extLst>
              <a:ext uri="{FF2B5EF4-FFF2-40B4-BE49-F238E27FC236}">
                <a16:creationId xmlns:a16="http://schemas.microsoft.com/office/drawing/2014/main" id="{64429F2D-F63A-87F3-C70E-214E23E013BE}"/>
              </a:ext>
            </a:extLst>
          </p:cNvPr>
          <p:cNvSpPr/>
          <p:nvPr/>
        </p:nvSpPr>
        <p:spPr>
          <a:xfrm>
            <a:off x="3453430" y="3169072"/>
            <a:ext cx="777240" cy="304060"/>
          </a:xfrm>
          <a:prstGeom prst="right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Pil: höger 20">
            <a:extLst>
              <a:ext uri="{FF2B5EF4-FFF2-40B4-BE49-F238E27FC236}">
                <a16:creationId xmlns:a16="http://schemas.microsoft.com/office/drawing/2014/main" id="{B253448B-F8A0-D082-3CBA-B4AB12B308C1}"/>
              </a:ext>
            </a:extLst>
          </p:cNvPr>
          <p:cNvSpPr/>
          <p:nvPr/>
        </p:nvSpPr>
        <p:spPr>
          <a:xfrm>
            <a:off x="6696605" y="3834562"/>
            <a:ext cx="777240" cy="304060"/>
          </a:xfrm>
          <a:prstGeom prst="right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ruta 22">
            <a:extLst>
              <a:ext uri="{FF2B5EF4-FFF2-40B4-BE49-F238E27FC236}">
                <a16:creationId xmlns:a16="http://schemas.microsoft.com/office/drawing/2014/main" id="{1AF5A638-9613-8118-D628-4D28F1766C40}"/>
              </a:ext>
            </a:extLst>
          </p:cNvPr>
          <p:cNvSpPr txBox="1"/>
          <p:nvPr/>
        </p:nvSpPr>
        <p:spPr>
          <a:xfrm>
            <a:off x="745474" y="4996661"/>
            <a:ext cx="2443011"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1. Gå till Arkiv och tryck på </a:t>
            </a:r>
            <a:r>
              <a:rPr kumimoji="0" lang="sv-SE" sz="1600" b="0" i="1" u="none" strike="noStrike" kern="1200" cap="none" spc="0" normalizeH="0" baseline="0" noProof="0">
                <a:ln>
                  <a:noFill/>
                </a:ln>
                <a:solidFill>
                  <a:prstClr val="black"/>
                </a:solidFill>
                <a:effectLst/>
                <a:uLnTx/>
                <a:uFillTx/>
                <a:latin typeface="Calibri"/>
                <a:ea typeface="+mn-ea"/>
                <a:cs typeface="+mn-cs"/>
              </a:rPr>
              <a:t>spara som </a:t>
            </a:r>
            <a:r>
              <a:rPr kumimoji="0" lang="sv-SE" sz="1600" b="0" i="0" u="none" strike="noStrike" kern="1200" cap="none" spc="0" normalizeH="0" baseline="0" noProof="0">
                <a:ln>
                  <a:noFill/>
                </a:ln>
                <a:solidFill>
                  <a:prstClr val="black"/>
                </a:solidFill>
                <a:effectLst/>
                <a:uLnTx/>
                <a:uFillTx/>
                <a:latin typeface="Calibri"/>
                <a:ea typeface="+mn-ea"/>
                <a:cs typeface="+mn-cs"/>
              </a:rPr>
              <a:t>för att skapa en kopia av anbudskalkylen.</a:t>
            </a:r>
          </a:p>
        </p:txBody>
      </p:sp>
      <p:sp>
        <p:nvSpPr>
          <p:cNvPr id="24" name="textruta 23">
            <a:extLst>
              <a:ext uri="{FF2B5EF4-FFF2-40B4-BE49-F238E27FC236}">
                <a16:creationId xmlns:a16="http://schemas.microsoft.com/office/drawing/2014/main" id="{FC8BD850-046E-E3BB-E0C9-023127C8078F}"/>
              </a:ext>
            </a:extLst>
          </p:cNvPr>
          <p:cNvSpPr txBox="1"/>
          <p:nvPr/>
        </p:nvSpPr>
        <p:spPr>
          <a:xfrm>
            <a:off x="4253594" y="4996661"/>
            <a:ext cx="244301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2. Då dyker denna ruta upp. Ange samma projektkod och tryck på OK.</a:t>
            </a:r>
          </a:p>
        </p:txBody>
      </p:sp>
      <p:sp>
        <p:nvSpPr>
          <p:cNvPr id="25" name="textruta 24">
            <a:extLst>
              <a:ext uri="{FF2B5EF4-FFF2-40B4-BE49-F238E27FC236}">
                <a16:creationId xmlns:a16="http://schemas.microsoft.com/office/drawing/2014/main" id="{26132739-7C38-4FBA-2774-8FA7FFE57740}"/>
              </a:ext>
            </a:extLst>
          </p:cNvPr>
          <p:cNvSpPr txBox="1"/>
          <p:nvPr/>
        </p:nvSpPr>
        <p:spPr>
          <a:xfrm>
            <a:off x="7570956" y="4996661"/>
            <a:ext cx="3592677" cy="11413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Alt 1: Skriv i projektbenämning </a:t>
            </a:r>
            <a:r>
              <a:rPr kumimoji="0" lang="sv-SE" sz="1600" b="0" i="0" u="none" strike="noStrike" kern="1200" cap="none" spc="0" normalizeH="0" baseline="0" noProof="0">
                <a:ln>
                  <a:noFill/>
                </a:ln>
                <a:solidFill>
                  <a:srgbClr val="00B0F0"/>
                </a:solidFill>
                <a:effectLst/>
                <a:uLnTx/>
                <a:uFillTx/>
                <a:latin typeface="Calibri"/>
                <a:ea typeface="+mn-ea"/>
                <a:cs typeface="+mn-cs"/>
              </a:rPr>
              <a:t>”Projektets namn – klimat boverket”. </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Alt2:  Skriv i projektbenämning </a:t>
            </a:r>
            <a:r>
              <a:rPr kumimoji="0" lang="sv-SE" sz="1600" b="0" i="0" u="none" strike="noStrike" kern="1200" cap="none" spc="0" normalizeH="0" baseline="0" noProof="0">
                <a:ln>
                  <a:noFill/>
                </a:ln>
                <a:solidFill>
                  <a:srgbClr val="00B050"/>
                </a:solidFill>
                <a:effectLst/>
                <a:uLnTx/>
                <a:uFillTx/>
                <a:latin typeface="Calibri"/>
                <a:ea typeface="+mn-ea"/>
                <a:cs typeface="+mn-cs"/>
              </a:rPr>
              <a:t>”Projektets namn – klimat LFM30”.</a:t>
            </a:r>
          </a:p>
        </p:txBody>
      </p:sp>
      <p:grpSp>
        <p:nvGrpSpPr>
          <p:cNvPr id="2" name="Grupp 1">
            <a:extLst>
              <a:ext uri="{FF2B5EF4-FFF2-40B4-BE49-F238E27FC236}">
                <a16:creationId xmlns:a16="http://schemas.microsoft.com/office/drawing/2014/main" id="{5277FE52-0021-BB85-7E69-5077CE8A0F06}"/>
              </a:ext>
            </a:extLst>
          </p:cNvPr>
          <p:cNvGrpSpPr/>
          <p:nvPr/>
        </p:nvGrpSpPr>
        <p:grpSpPr>
          <a:xfrm>
            <a:off x="7570956" y="1640041"/>
            <a:ext cx="3943934" cy="3182824"/>
            <a:chOff x="7570956" y="1640041"/>
            <a:chExt cx="3943934" cy="3182824"/>
          </a:xfrm>
        </p:grpSpPr>
        <p:pic>
          <p:nvPicPr>
            <p:cNvPr id="18" name="Bildobjekt 17">
              <a:extLst>
                <a:ext uri="{FF2B5EF4-FFF2-40B4-BE49-F238E27FC236}">
                  <a16:creationId xmlns:a16="http://schemas.microsoft.com/office/drawing/2014/main" id="{1AAC725F-779B-2ADF-3D35-61DC4BFF43E3}"/>
                </a:ext>
              </a:extLst>
            </p:cNvPr>
            <p:cNvPicPr>
              <a:picLocks noChangeAspect="1"/>
            </p:cNvPicPr>
            <p:nvPr/>
          </p:nvPicPr>
          <p:blipFill>
            <a:blip r:embed="rId4"/>
            <a:stretch>
              <a:fillRect/>
            </a:stretch>
          </p:blipFill>
          <p:spPr>
            <a:xfrm>
              <a:off x="7570956" y="1640041"/>
              <a:ext cx="3943934" cy="3182824"/>
            </a:xfrm>
            <a:prstGeom prst="rect">
              <a:avLst/>
            </a:prstGeom>
            <a:ln w="38100">
              <a:solidFill>
                <a:srgbClr val="00B0F0"/>
              </a:solidFill>
            </a:ln>
          </p:spPr>
        </p:pic>
        <p:sp>
          <p:nvSpPr>
            <p:cNvPr id="28" name="Rektangel: rundade hörn 27">
              <a:extLst>
                <a:ext uri="{FF2B5EF4-FFF2-40B4-BE49-F238E27FC236}">
                  <a16:creationId xmlns:a16="http://schemas.microsoft.com/office/drawing/2014/main" id="{F930C027-B240-B388-DB8B-4E32C2682C19}"/>
                </a:ext>
              </a:extLst>
            </p:cNvPr>
            <p:cNvSpPr/>
            <p:nvPr/>
          </p:nvSpPr>
          <p:spPr>
            <a:xfrm>
              <a:off x="8138161" y="2087236"/>
              <a:ext cx="1112520" cy="118154"/>
            </a:xfrm>
            <a:prstGeom prst="roundRect">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ED7D31">
                    <a:lumMod val="20000"/>
                    <a:lumOff val="80000"/>
                  </a:srgbClr>
                </a:solidFill>
                <a:effectLst/>
                <a:uLnTx/>
                <a:uFillTx/>
                <a:latin typeface="Calibri"/>
                <a:ea typeface="+mn-ea"/>
                <a:cs typeface="+mn-cs"/>
              </a:endParaRPr>
            </a:p>
          </p:txBody>
        </p:sp>
      </p:grpSp>
      <p:sp>
        <p:nvSpPr>
          <p:cNvPr id="7" name="Rektangel 6">
            <a:extLst>
              <a:ext uri="{FF2B5EF4-FFF2-40B4-BE49-F238E27FC236}">
                <a16:creationId xmlns:a16="http://schemas.microsoft.com/office/drawing/2014/main" id="{3B4AC916-D459-4203-E14F-D20CC48470F6}"/>
              </a:ext>
            </a:extLst>
          </p:cNvPr>
          <p:cNvSpPr/>
          <p:nvPr/>
        </p:nvSpPr>
        <p:spPr>
          <a:xfrm>
            <a:off x="10684758" y="414116"/>
            <a:ext cx="204490"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ruta 7">
            <a:extLst>
              <a:ext uri="{FF2B5EF4-FFF2-40B4-BE49-F238E27FC236}">
                <a16:creationId xmlns:a16="http://schemas.microsoft.com/office/drawing/2014/main" id="{4ABE6B6F-EF7A-4602-322C-5A526BF61097}"/>
              </a:ext>
            </a:extLst>
          </p:cNvPr>
          <p:cNvSpPr txBox="1"/>
          <p:nvPr/>
        </p:nvSpPr>
        <p:spPr>
          <a:xfrm>
            <a:off x="10877025" y="306227"/>
            <a:ext cx="125128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65DC2E5C-56FF-F363-A98B-785FE7A5ACAE}"/>
              </a:ext>
            </a:extLst>
          </p:cNvPr>
          <p:cNvSpPr txBox="1"/>
          <p:nvPr/>
        </p:nvSpPr>
        <p:spPr>
          <a:xfrm>
            <a:off x="10889247" y="575626"/>
            <a:ext cx="125128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057165F5-F9FC-1F17-E862-BB4C52F99CF6}"/>
              </a:ext>
            </a:extLst>
          </p:cNvPr>
          <p:cNvSpPr/>
          <p:nvPr/>
        </p:nvSpPr>
        <p:spPr>
          <a:xfrm>
            <a:off x="10684758" y="682913"/>
            <a:ext cx="204490"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49987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5BA37-766E-AC84-A78B-8002A8AFBB2E}"/>
            </a:ext>
          </a:extLst>
        </p:cNvPr>
        <p:cNvGrpSpPr/>
        <p:nvPr/>
      </p:nvGrpSpPr>
      <p:grpSpPr>
        <a:xfrm>
          <a:off x="0" y="0"/>
          <a:ext cx="0" cy="0"/>
          <a:chOff x="0" y="0"/>
          <a:chExt cx="0" cy="0"/>
        </a:xfrm>
      </p:grpSpPr>
      <p:cxnSp>
        <p:nvCxnSpPr>
          <p:cNvPr id="22" name="Rak koppling 21">
            <a:extLst>
              <a:ext uri="{FF2B5EF4-FFF2-40B4-BE49-F238E27FC236}">
                <a16:creationId xmlns:a16="http://schemas.microsoft.com/office/drawing/2014/main" id="{75F2A1EC-6766-DA0E-A730-132CDBAC58DE}"/>
              </a:ext>
            </a:extLst>
          </p:cNvPr>
          <p:cNvCxnSpPr>
            <a:cxnSpLocks/>
          </p:cNvCxnSpPr>
          <p:nvPr/>
        </p:nvCxnSpPr>
        <p:spPr>
          <a:xfrm>
            <a:off x="2436175" y="4022096"/>
            <a:ext cx="2603784" cy="0"/>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51" name="textruta 50">
            <a:extLst>
              <a:ext uri="{FF2B5EF4-FFF2-40B4-BE49-F238E27FC236}">
                <a16:creationId xmlns:a16="http://schemas.microsoft.com/office/drawing/2014/main" id="{0D35F030-8B6C-FFCA-207F-3F3B7D1B7CF8}"/>
              </a:ext>
            </a:extLst>
          </p:cNvPr>
          <p:cNvSpPr txBox="1"/>
          <p:nvPr/>
        </p:nvSpPr>
        <p:spPr>
          <a:xfrm>
            <a:off x="5420751" y="4582190"/>
            <a:ext cx="654911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Det är MYCKET viktigt att välja rätt mall för annars kan täckningsgraden visa fel. Rätt val av mall vid senare tillfälle kräver support från </a:t>
            </a:r>
            <a:r>
              <a:rPr kumimoji="0" lang="sv-SE" sz="1600" b="0" i="0" u="none" strike="noStrike" kern="1200" cap="none" spc="0" normalizeH="0" baseline="0" noProof="0" dirty="0" err="1">
                <a:ln>
                  <a:noFill/>
                </a:ln>
                <a:solidFill>
                  <a:prstClr val="black"/>
                </a:solidFill>
                <a:effectLst/>
                <a:uLnTx/>
                <a:uFillTx/>
                <a:latin typeface="Calibri"/>
                <a:ea typeface="+mn-ea"/>
                <a:cs typeface="+mn-cs"/>
              </a:rPr>
              <a:t>Bidcon</a:t>
            </a:r>
            <a:r>
              <a:rPr kumimoji="0" lang="sv-SE" sz="1600" b="0" i="0" u="none" strike="noStrike" kern="1200" cap="none" spc="0" normalizeH="0" baseline="0" noProof="0" dirty="0">
                <a:ln>
                  <a:noFill/>
                </a:ln>
                <a:solidFill>
                  <a:prstClr val="black"/>
                </a:solidFill>
                <a:effectLst/>
                <a:uLnTx/>
                <a:uFillTx/>
                <a:latin typeface="Calibri"/>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Välj mallen till vänster, då den endast inkluderar M och MO i täckningsgraden (välj denna mallen).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I mallen till höger ingår alla resurstyper, och kan visa felaktigt täckningsgrad (välj ej denna).</a:t>
            </a:r>
          </a:p>
        </p:txBody>
      </p:sp>
      <p:sp>
        <p:nvSpPr>
          <p:cNvPr id="61" name="textruta 60">
            <a:extLst>
              <a:ext uri="{FF2B5EF4-FFF2-40B4-BE49-F238E27FC236}">
                <a16:creationId xmlns:a16="http://schemas.microsoft.com/office/drawing/2014/main" id="{8E28029D-C7E0-736B-AB83-91CBBE6BC8CA}"/>
              </a:ext>
            </a:extLst>
          </p:cNvPr>
          <p:cNvSpPr txBox="1"/>
          <p:nvPr/>
        </p:nvSpPr>
        <p:spPr>
          <a:xfrm>
            <a:off x="404856" y="5311918"/>
            <a:ext cx="4417650"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Kalkylen MÅSTE vara en anbudskalkyl (</a:t>
            </a:r>
            <a:r>
              <a:rPr kumimoji="0" lang="sv-SE" sz="1600" b="1" i="0" u="none" strike="noStrike" kern="1200" cap="none" spc="0" normalizeH="0" baseline="0" noProof="0">
                <a:ln>
                  <a:noFill/>
                </a:ln>
                <a:solidFill>
                  <a:srgbClr val="FFC000"/>
                </a:solidFill>
                <a:effectLst/>
                <a:uLnTx/>
                <a:uFillTx/>
                <a:latin typeface="Calibri"/>
                <a:ea typeface="+mn-ea"/>
                <a:cs typeface="+mn-cs"/>
              </a:rPr>
              <a:t>Gul</a:t>
            </a:r>
            <a:r>
              <a:rPr kumimoji="0" lang="sv-SE" sz="1600" b="0" i="0" u="none" strike="noStrike" kern="1200" cap="none" spc="0" normalizeH="0" baseline="0" noProof="0">
                <a:ln>
                  <a:noFill/>
                </a:ln>
                <a:solidFill>
                  <a:prstClr val="black"/>
                </a:solidFill>
                <a:effectLst/>
                <a:uLnTx/>
                <a:uFillTx/>
                <a:latin typeface="Calibri"/>
                <a:ea typeface="+mn-ea"/>
                <a:cs typeface="+mn-cs"/>
              </a:rPr>
              <a:t>) för att klimatberäkningen skall kunna genomföras. Blå färg indikerar en produktionskalkyl och är låst för klimatberäkning.</a:t>
            </a:r>
          </a:p>
        </p:txBody>
      </p:sp>
      <p:grpSp>
        <p:nvGrpSpPr>
          <p:cNvPr id="5" name="Grupp 4">
            <a:extLst>
              <a:ext uri="{FF2B5EF4-FFF2-40B4-BE49-F238E27FC236}">
                <a16:creationId xmlns:a16="http://schemas.microsoft.com/office/drawing/2014/main" id="{133E0E11-9494-DAAE-AD44-DE1EE534D1DF}"/>
              </a:ext>
            </a:extLst>
          </p:cNvPr>
          <p:cNvGrpSpPr/>
          <p:nvPr/>
        </p:nvGrpSpPr>
        <p:grpSpPr>
          <a:xfrm>
            <a:off x="995711" y="4705941"/>
            <a:ext cx="2046764" cy="564854"/>
            <a:chOff x="634652" y="4238432"/>
            <a:chExt cx="2046764" cy="803816"/>
          </a:xfrm>
        </p:grpSpPr>
        <p:cxnSp>
          <p:nvCxnSpPr>
            <p:cNvPr id="29" name="Rak pilkoppling 28">
              <a:extLst>
                <a:ext uri="{FF2B5EF4-FFF2-40B4-BE49-F238E27FC236}">
                  <a16:creationId xmlns:a16="http://schemas.microsoft.com/office/drawing/2014/main" id="{DFA8C6E0-9578-5F84-35AC-28E96845F056}"/>
                </a:ext>
              </a:extLst>
            </p:cNvPr>
            <p:cNvCxnSpPr>
              <a:cxnSpLocks/>
            </p:cNvCxnSpPr>
            <p:nvPr/>
          </p:nvCxnSpPr>
          <p:spPr>
            <a:xfrm>
              <a:off x="2681416" y="4556519"/>
              <a:ext cx="0" cy="485729"/>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pic>
          <p:nvPicPr>
            <p:cNvPr id="55" name="Bildobjekt 54">
              <a:extLst>
                <a:ext uri="{FF2B5EF4-FFF2-40B4-BE49-F238E27FC236}">
                  <a16:creationId xmlns:a16="http://schemas.microsoft.com/office/drawing/2014/main" id="{8706EB95-BA77-E625-FE7B-030FB28804A8}"/>
                </a:ext>
              </a:extLst>
            </p:cNvPr>
            <p:cNvPicPr>
              <a:picLocks noChangeAspect="1"/>
            </p:cNvPicPr>
            <p:nvPr/>
          </p:nvPicPr>
          <p:blipFill>
            <a:blip r:embed="rId3"/>
            <a:stretch>
              <a:fillRect/>
            </a:stretch>
          </p:blipFill>
          <p:spPr>
            <a:xfrm>
              <a:off x="730268" y="4278587"/>
              <a:ext cx="885487" cy="664116"/>
            </a:xfrm>
            <a:prstGeom prst="rect">
              <a:avLst/>
            </a:prstGeom>
          </p:spPr>
        </p:pic>
        <p:sp>
          <p:nvSpPr>
            <p:cNvPr id="65" name="Rektangel 64">
              <a:extLst>
                <a:ext uri="{FF2B5EF4-FFF2-40B4-BE49-F238E27FC236}">
                  <a16:creationId xmlns:a16="http://schemas.microsoft.com/office/drawing/2014/main" id="{F822AC8B-F17F-DBFE-747F-0BCD5F18F0F9}"/>
                </a:ext>
              </a:extLst>
            </p:cNvPr>
            <p:cNvSpPr/>
            <p:nvPr/>
          </p:nvSpPr>
          <p:spPr>
            <a:xfrm>
              <a:off x="634652" y="4238432"/>
              <a:ext cx="1082937" cy="794178"/>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68" name="Rak koppling 67">
              <a:extLst>
                <a:ext uri="{FF2B5EF4-FFF2-40B4-BE49-F238E27FC236}">
                  <a16:creationId xmlns:a16="http://schemas.microsoft.com/office/drawing/2014/main" id="{481EBAC6-B9DE-A174-5E0C-2079540F47DB}"/>
                </a:ext>
              </a:extLst>
            </p:cNvPr>
            <p:cNvCxnSpPr>
              <a:cxnSpLocks/>
            </p:cNvCxnSpPr>
            <p:nvPr/>
          </p:nvCxnSpPr>
          <p:spPr>
            <a:xfrm>
              <a:off x="1717589" y="4556520"/>
              <a:ext cx="963827" cy="0"/>
            </a:xfrm>
            <a:prstGeom prst="line">
              <a:avLst/>
            </a:prstGeom>
            <a:ln w="12700"/>
          </p:spPr>
          <p:style>
            <a:lnRef idx="1">
              <a:schemeClr val="accent2"/>
            </a:lnRef>
            <a:fillRef idx="0">
              <a:schemeClr val="accent2"/>
            </a:fillRef>
            <a:effectRef idx="0">
              <a:schemeClr val="accent2"/>
            </a:effectRef>
            <a:fontRef idx="minor">
              <a:schemeClr val="tx1"/>
            </a:fontRef>
          </p:style>
        </p:cxnSp>
      </p:grpSp>
      <p:sp>
        <p:nvSpPr>
          <p:cNvPr id="2" name="Rubrik 7">
            <a:extLst>
              <a:ext uri="{FF2B5EF4-FFF2-40B4-BE49-F238E27FC236}">
                <a16:creationId xmlns:a16="http://schemas.microsoft.com/office/drawing/2014/main" id="{DDA90431-69B1-11CB-5689-F9E0BF1CB149}"/>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Välj rätt mall vid uppstart av ny kalkyl - rätt slutsida</a:t>
            </a:r>
          </a:p>
        </p:txBody>
      </p:sp>
      <p:pic>
        <p:nvPicPr>
          <p:cNvPr id="4" name="Bildobjekt 3">
            <a:extLst>
              <a:ext uri="{FF2B5EF4-FFF2-40B4-BE49-F238E27FC236}">
                <a16:creationId xmlns:a16="http://schemas.microsoft.com/office/drawing/2014/main" id="{2E13D61A-804F-7B11-57D1-A6A0C62B0545}"/>
              </a:ext>
            </a:extLst>
          </p:cNvPr>
          <p:cNvPicPr>
            <a:picLocks noChangeAspect="1"/>
          </p:cNvPicPr>
          <p:nvPr/>
        </p:nvPicPr>
        <p:blipFill>
          <a:blip r:embed="rId4"/>
          <a:stretch>
            <a:fillRect/>
          </a:stretch>
        </p:blipFill>
        <p:spPr>
          <a:xfrm>
            <a:off x="10283936" y="145606"/>
            <a:ext cx="1685925" cy="628650"/>
          </a:xfrm>
          <a:prstGeom prst="rect">
            <a:avLst/>
          </a:prstGeom>
        </p:spPr>
      </p:pic>
      <p:grpSp>
        <p:nvGrpSpPr>
          <p:cNvPr id="17" name="Grupp 16">
            <a:extLst>
              <a:ext uri="{FF2B5EF4-FFF2-40B4-BE49-F238E27FC236}">
                <a16:creationId xmlns:a16="http://schemas.microsoft.com/office/drawing/2014/main" id="{5F9667DF-C602-D41E-D1BB-356D17C2E182}"/>
              </a:ext>
            </a:extLst>
          </p:cNvPr>
          <p:cNvGrpSpPr/>
          <p:nvPr/>
        </p:nvGrpSpPr>
        <p:grpSpPr>
          <a:xfrm>
            <a:off x="631853" y="1269932"/>
            <a:ext cx="3234461" cy="3285997"/>
            <a:chOff x="631853" y="863532"/>
            <a:chExt cx="3234461" cy="3285997"/>
          </a:xfrm>
        </p:grpSpPr>
        <p:grpSp>
          <p:nvGrpSpPr>
            <p:cNvPr id="18" name="Grupp 17">
              <a:extLst>
                <a:ext uri="{FF2B5EF4-FFF2-40B4-BE49-F238E27FC236}">
                  <a16:creationId xmlns:a16="http://schemas.microsoft.com/office/drawing/2014/main" id="{B735EDF0-F8AB-90E5-D5F1-7C730BFBA24A}"/>
                </a:ext>
              </a:extLst>
            </p:cNvPr>
            <p:cNvGrpSpPr/>
            <p:nvPr/>
          </p:nvGrpSpPr>
          <p:grpSpPr>
            <a:xfrm>
              <a:off x="631853" y="863532"/>
              <a:ext cx="3234461" cy="3285997"/>
              <a:chOff x="892381" y="917383"/>
              <a:chExt cx="3363932" cy="3550849"/>
            </a:xfrm>
          </p:grpSpPr>
          <p:pic>
            <p:nvPicPr>
              <p:cNvPr id="7" name="Bildobjekt 6">
                <a:extLst>
                  <a:ext uri="{FF2B5EF4-FFF2-40B4-BE49-F238E27FC236}">
                    <a16:creationId xmlns:a16="http://schemas.microsoft.com/office/drawing/2014/main" id="{F288DA78-8CB2-C291-0B48-FA7D9015FC21}"/>
                  </a:ext>
                </a:extLst>
              </p:cNvPr>
              <p:cNvPicPr>
                <a:picLocks noChangeAspect="1"/>
              </p:cNvPicPr>
              <p:nvPr/>
            </p:nvPicPr>
            <p:blipFill>
              <a:blip r:embed="rId5"/>
              <a:srcRect l="4194"/>
              <a:stretch/>
            </p:blipFill>
            <p:spPr>
              <a:xfrm>
                <a:off x="892381" y="917383"/>
                <a:ext cx="3363932" cy="3550849"/>
              </a:xfrm>
              <a:prstGeom prst="rect">
                <a:avLst/>
              </a:prstGeom>
              <a:ln>
                <a:solidFill>
                  <a:srgbClr val="00B0F0"/>
                </a:solidFill>
              </a:ln>
            </p:spPr>
          </p:pic>
          <p:sp>
            <p:nvSpPr>
              <p:cNvPr id="12" name="Rektangel 11">
                <a:extLst>
                  <a:ext uri="{FF2B5EF4-FFF2-40B4-BE49-F238E27FC236}">
                    <a16:creationId xmlns:a16="http://schemas.microsoft.com/office/drawing/2014/main" id="{0FE2FA0F-B40B-882D-0327-2971929A387E}"/>
                  </a:ext>
                </a:extLst>
              </p:cNvPr>
              <p:cNvSpPr/>
              <p:nvPr/>
            </p:nvSpPr>
            <p:spPr>
              <a:xfrm>
                <a:off x="1078091" y="3774332"/>
                <a:ext cx="1788326" cy="693900"/>
              </a:xfrm>
              <a:prstGeom prst="rect">
                <a:avLst/>
              </a:prstGeom>
              <a:noFill/>
              <a:ln w="127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4" name="Rektangel: rundade hörn 13">
              <a:extLst>
                <a:ext uri="{FF2B5EF4-FFF2-40B4-BE49-F238E27FC236}">
                  <a16:creationId xmlns:a16="http://schemas.microsoft.com/office/drawing/2014/main" id="{149B4C21-B954-A836-2C70-0E8EA6A28256}"/>
                </a:ext>
              </a:extLst>
            </p:cNvPr>
            <p:cNvSpPr/>
            <p:nvPr/>
          </p:nvSpPr>
          <p:spPr>
            <a:xfrm>
              <a:off x="888455" y="1427456"/>
              <a:ext cx="695076" cy="4571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450" b="0" i="0" u="none" strike="noStrike" kern="1200" cap="none" spc="0" normalizeH="0" baseline="0" noProof="0">
                  <a:ln>
                    <a:noFill/>
                  </a:ln>
                  <a:solidFill>
                    <a:prstClr val="black"/>
                  </a:solidFill>
                  <a:effectLst/>
                  <a:uLnTx/>
                  <a:uFillTx/>
                  <a:latin typeface="Calibri"/>
                  <a:ea typeface="+mn-ea"/>
                  <a:cs typeface="+mn-cs"/>
                </a:rPr>
                <a:t>Gyllenstjärnan 32</a:t>
              </a:r>
            </a:p>
          </p:txBody>
        </p:sp>
      </p:grpSp>
      <p:grpSp>
        <p:nvGrpSpPr>
          <p:cNvPr id="21" name="Grupp 20">
            <a:extLst>
              <a:ext uri="{FF2B5EF4-FFF2-40B4-BE49-F238E27FC236}">
                <a16:creationId xmlns:a16="http://schemas.microsoft.com/office/drawing/2014/main" id="{1367B8DD-8221-469C-DED9-6119C5EE473B}"/>
              </a:ext>
            </a:extLst>
          </p:cNvPr>
          <p:cNvGrpSpPr/>
          <p:nvPr/>
        </p:nvGrpSpPr>
        <p:grpSpPr>
          <a:xfrm>
            <a:off x="4997765" y="1301478"/>
            <a:ext cx="3568719" cy="3137907"/>
            <a:chOff x="4997765" y="895078"/>
            <a:chExt cx="3568719" cy="3137907"/>
          </a:xfrm>
        </p:grpSpPr>
        <p:grpSp>
          <p:nvGrpSpPr>
            <p:cNvPr id="20" name="Grupp 19">
              <a:extLst>
                <a:ext uri="{FF2B5EF4-FFF2-40B4-BE49-F238E27FC236}">
                  <a16:creationId xmlns:a16="http://schemas.microsoft.com/office/drawing/2014/main" id="{5ECBCD59-F584-C9C4-0864-C34E3C34C531}"/>
                </a:ext>
              </a:extLst>
            </p:cNvPr>
            <p:cNvGrpSpPr/>
            <p:nvPr/>
          </p:nvGrpSpPr>
          <p:grpSpPr>
            <a:xfrm>
              <a:off x="4997765" y="895078"/>
              <a:ext cx="3568719" cy="3137907"/>
              <a:chOff x="4652410" y="913687"/>
              <a:chExt cx="3916165" cy="3554546"/>
            </a:xfrm>
          </p:grpSpPr>
          <p:pic>
            <p:nvPicPr>
              <p:cNvPr id="11" name="Bildobjekt 10">
                <a:extLst>
                  <a:ext uri="{FF2B5EF4-FFF2-40B4-BE49-F238E27FC236}">
                    <a16:creationId xmlns:a16="http://schemas.microsoft.com/office/drawing/2014/main" id="{D140EABD-A2B3-EC74-EA6E-B17FACFD52B7}"/>
                  </a:ext>
                </a:extLst>
              </p:cNvPr>
              <p:cNvPicPr>
                <a:picLocks noChangeAspect="1"/>
              </p:cNvPicPr>
              <p:nvPr/>
            </p:nvPicPr>
            <p:blipFill>
              <a:blip r:embed="rId6"/>
              <a:stretch>
                <a:fillRect/>
              </a:stretch>
            </p:blipFill>
            <p:spPr>
              <a:xfrm>
                <a:off x="4652410" y="913687"/>
                <a:ext cx="3916165" cy="3554546"/>
              </a:xfrm>
              <a:prstGeom prst="rect">
                <a:avLst/>
              </a:prstGeom>
              <a:ln>
                <a:solidFill>
                  <a:srgbClr val="00B0F0"/>
                </a:solidFill>
              </a:ln>
            </p:spPr>
          </p:pic>
          <p:sp>
            <p:nvSpPr>
              <p:cNvPr id="13" name="Rektangel 12">
                <a:extLst>
                  <a:ext uri="{FF2B5EF4-FFF2-40B4-BE49-F238E27FC236}">
                    <a16:creationId xmlns:a16="http://schemas.microsoft.com/office/drawing/2014/main" id="{60BC5582-56F9-E041-2B00-C102AAC44580}"/>
                  </a:ext>
                </a:extLst>
              </p:cNvPr>
              <p:cNvSpPr/>
              <p:nvPr/>
            </p:nvSpPr>
            <p:spPr>
              <a:xfrm>
                <a:off x="4852368" y="3971325"/>
                <a:ext cx="1904982" cy="496908"/>
              </a:xfrm>
              <a:prstGeom prst="rect">
                <a:avLst/>
              </a:prstGeom>
              <a:noFill/>
              <a:ln w="127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9" name="Rektangel: rundade hörn 18">
              <a:extLst>
                <a:ext uri="{FF2B5EF4-FFF2-40B4-BE49-F238E27FC236}">
                  <a16:creationId xmlns:a16="http://schemas.microsoft.com/office/drawing/2014/main" id="{6905A0B9-C9ED-86D9-A570-035BAEA92C6C}"/>
                </a:ext>
              </a:extLst>
            </p:cNvPr>
            <p:cNvSpPr/>
            <p:nvPr/>
          </p:nvSpPr>
          <p:spPr>
            <a:xfrm>
              <a:off x="5243761" y="1427456"/>
              <a:ext cx="695076" cy="6417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450" b="0" i="0" u="none" strike="noStrike" kern="1200" cap="none" spc="0" normalizeH="0" baseline="0" noProof="0">
                  <a:ln>
                    <a:noFill/>
                  </a:ln>
                  <a:solidFill>
                    <a:prstClr val="black"/>
                  </a:solidFill>
                  <a:effectLst/>
                  <a:uLnTx/>
                  <a:uFillTx/>
                  <a:latin typeface="Calibri"/>
                  <a:ea typeface="+mn-ea"/>
                  <a:cs typeface="+mn-cs"/>
                </a:rPr>
                <a:t>Gyllenstjärnan 32</a:t>
              </a:r>
            </a:p>
          </p:txBody>
        </p:sp>
      </p:grpSp>
      <p:sp>
        <p:nvSpPr>
          <p:cNvPr id="24" name="Rektangel 23">
            <a:extLst>
              <a:ext uri="{FF2B5EF4-FFF2-40B4-BE49-F238E27FC236}">
                <a16:creationId xmlns:a16="http://schemas.microsoft.com/office/drawing/2014/main" id="{7AEEC95E-0CCA-947B-B1E1-FA42C69F90B9}"/>
              </a:ext>
            </a:extLst>
          </p:cNvPr>
          <p:cNvSpPr/>
          <p:nvPr/>
        </p:nvSpPr>
        <p:spPr>
          <a:xfrm>
            <a:off x="10766935" y="1005495"/>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ruta 24">
            <a:extLst>
              <a:ext uri="{FF2B5EF4-FFF2-40B4-BE49-F238E27FC236}">
                <a16:creationId xmlns:a16="http://schemas.microsoft.com/office/drawing/2014/main" id="{6C637521-67CC-8673-8A99-7E36543CAF9C}"/>
              </a:ext>
            </a:extLst>
          </p:cNvPr>
          <p:cNvSpPr txBox="1"/>
          <p:nvPr/>
        </p:nvSpPr>
        <p:spPr>
          <a:xfrm>
            <a:off x="10959203" y="89760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ruta 25">
            <a:extLst>
              <a:ext uri="{FF2B5EF4-FFF2-40B4-BE49-F238E27FC236}">
                <a16:creationId xmlns:a16="http://schemas.microsoft.com/office/drawing/2014/main" id="{0C330DE9-5451-B8D1-A630-746271B9DE19}"/>
              </a:ext>
            </a:extLst>
          </p:cNvPr>
          <p:cNvSpPr txBox="1"/>
          <p:nvPr/>
        </p:nvSpPr>
        <p:spPr>
          <a:xfrm>
            <a:off x="10971425" y="1167005"/>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Rektangel 26">
            <a:extLst>
              <a:ext uri="{FF2B5EF4-FFF2-40B4-BE49-F238E27FC236}">
                <a16:creationId xmlns:a16="http://schemas.microsoft.com/office/drawing/2014/main" id="{D03143A7-5A6B-4B19-DC8A-97DD1FC3062A}"/>
              </a:ext>
            </a:extLst>
          </p:cNvPr>
          <p:cNvSpPr/>
          <p:nvPr/>
        </p:nvSpPr>
        <p:spPr>
          <a:xfrm>
            <a:off x="10766935" y="1274292"/>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6" name="Tabell 5">
            <a:extLst>
              <a:ext uri="{FF2B5EF4-FFF2-40B4-BE49-F238E27FC236}">
                <a16:creationId xmlns:a16="http://schemas.microsoft.com/office/drawing/2014/main" id="{939D55EB-F6C3-4151-43D4-8BFCF9EF085C}"/>
              </a:ext>
            </a:extLst>
          </p:cNvPr>
          <p:cNvGraphicFramePr>
            <a:graphicFrameLocks noGrp="1"/>
          </p:cNvGraphicFramePr>
          <p:nvPr>
            <p:extLst>
              <p:ext uri="{D42A27DB-BD31-4B8C-83A1-F6EECF244321}">
                <p14:modId xmlns:p14="http://schemas.microsoft.com/office/powerpoint/2010/main" val="3084773420"/>
              </p:ext>
            </p:extLst>
          </p:nvPr>
        </p:nvGraphicFramePr>
        <p:xfrm>
          <a:off x="8372473" y="2801"/>
          <a:ext cx="3819527" cy="752000"/>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buFont typeface="Arial" panose="020B0604020202020204" pitchFamily="34" charset="0"/>
                        <a:buNone/>
                      </a:pPr>
                      <a:r>
                        <a:rPr kumimoji="0" lang="sv-SE" sz="900" b="0" i="1" u="none" strike="noStrike" kern="1200" cap="none" spc="0" normalizeH="0" baseline="0" noProof="0">
                          <a:ln>
                            <a:noFill/>
                          </a:ln>
                          <a:solidFill>
                            <a:schemeClr val="tx1"/>
                          </a:solidFill>
                          <a:effectLst/>
                          <a:uLnTx/>
                          <a:uFillTx/>
                          <a:latin typeface="+mn-lt"/>
                          <a:ea typeface="+mn-ea"/>
                          <a:cs typeface="+mn-cs"/>
                        </a:rPr>
                        <a:t>Gyllen-</a:t>
                      </a:r>
                    </a:p>
                    <a:p>
                      <a:pPr marL="0" indent="0">
                        <a:buFont typeface="Arial" panose="020B0604020202020204" pitchFamily="34" charset="0"/>
                        <a:buNone/>
                      </a:pPr>
                      <a:r>
                        <a:rPr kumimoji="0" lang="sv-SE" sz="900" b="0" i="1" u="none" strike="noStrike" kern="1200" cap="none" spc="0" normalizeH="0" baseline="0" noProof="0">
                          <a:ln>
                            <a:noFill/>
                          </a:ln>
                          <a:solidFill>
                            <a:schemeClr val="tx1"/>
                          </a:solidFill>
                          <a:effectLst/>
                          <a:uLnTx/>
                          <a:uFillTx/>
                          <a:latin typeface="+mn-lt"/>
                          <a:ea typeface="+mn-ea"/>
                          <a:cs typeface="+mn-cs"/>
                        </a:rPr>
                        <a:t>stjärnan 32</a:t>
                      </a: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lnSpc>
                          <a:spcPct val="107000"/>
                        </a:lnSpc>
                        <a:spcAft>
                          <a:spcPts val="0"/>
                        </a:spcAft>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8818659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5906B-989F-D417-7ED7-C14C3F06A567}"/>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8304299C-4E58-41E6-B09B-0112B7DC9F53}"/>
              </a:ext>
            </a:extLst>
          </p:cNvPr>
          <p:cNvSpPr>
            <a:spLocks noGrp="1"/>
          </p:cNvSpPr>
          <p:nvPr>
            <p:ph type="ctrTitle"/>
          </p:nvPr>
        </p:nvSpPr>
        <p:spPr>
          <a:xfrm>
            <a:off x="527381" y="217917"/>
            <a:ext cx="9359919" cy="699466"/>
          </a:xfrm>
        </p:spPr>
        <p:txBody>
          <a:bodyPr/>
          <a:lstStyle/>
          <a:p>
            <a:r>
              <a:rPr lang="sv-SE"/>
              <a:t>Val av arbetssätt och upplägg (Alt 1 eller Alt 2)</a:t>
            </a:r>
          </a:p>
        </p:txBody>
      </p:sp>
      <p:sp>
        <p:nvSpPr>
          <p:cNvPr id="20" name="textruta 19">
            <a:extLst>
              <a:ext uri="{FF2B5EF4-FFF2-40B4-BE49-F238E27FC236}">
                <a16:creationId xmlns:a16="http://schemas.microsoft.com/office/drawing/2014/main" id="{E8700089-C557-3AAF-7F0D-6F348C08B5A3}"/>
              </a:ext>
            </a:extLst>
          </p:cNvPr>
          <p:cNvSpPr txBox="1"/>
          <p:nvPr/>
        </p:nvSpPr>
        <p:spPr>
          <a:xfrm>
            <a:off x="4352330" y="3612619"/>
            <a:ext cx="7839669" cy="1077218"/>
          </a:xfrm>
          <a:prstGeom prst="rect">
            <a:avLst/>
          </a:prstGeom>
          <a:noFill/>
          <a:ln w="28575">
            <a:solidFill>
              <a:srgbClr val="00B0F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Alt.2 Räkna både netto- och offertposterna i </a:t>
            </a:r>
            <a:r>
              <a:rPr kumimoji="0" lang="sv-SE" sz="1600" b="0" i="0" u="none" strike="noStrike" kern="1200" cap="none" spc="0" normalizeH="0" baseline="0" noProof="0" err="1">
                <a:ln>
                  <a:noFill/>
                </a:ln>
                <a:solidFill>
                  <a:prstClr val="black"/>
                </a:solidFill>
                <a:effectLst/>
                <a:uLnTx/>
                <a:uFillTx/>
                <a:latin typeface="Calibri"/>
                <a:ea typeface="+mn-ea"/>
                <a:cs typeface="+mn-cs"/>
              </a:rPr>
              <a:t>nettokalkyl</a:t>
            </a:r>
            <a:r>
              <a:rPr kumimoji="0" lang="sv-SE" sz="1600" b="0" i="0" u="none" strike="noStrike" kern="1200" cap="none" spc="0" normalizeH="0" baseline="0" noProof="0">
                <a:ln>
                  <a:noFill/>
                </a:ln>
                <a:solidFill>
                  <a:prstClr val="black"/>
                </a:solidFill>
                <a:effectLst/>
                <a:uLnTx/>
                <a:uFillTx/>
                <a:latin typeface="Calibri"/>
                <a:ea typeface="+mn-ea"/>
                <a:cs typeface="+mn-cs"/>
              </a:rPr>
              <a:t>. Kopiera offertposterna dit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Fördel: Bättre översikt över både kostnad och klimatutsläpp (allt i netto)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Nackdel: Kopierade poster kan vara sammanlänkande, ytterst försiktig. Kostnader måste antingen nollas vid förflyttning från offert till netto eller avaktiveras i offertkalkylen.</a:t>
            </a:r>
          </a:p>
        </p:txBody>
      </p:sp>
      <p:sp>
        <p:nvSpPr>
          <p:cNvPr id="28" name="textruta 27">
            <a:extLst>
              <a:ext uri="{FF2B5EF4-FFF2-40B4-BE49-F238E27FC236}">
                <a16:creationId xmlns:a16="http://schemas.microsoft.com/office/drawing/2014/main" id="{1C27C227-DE68-E919-2BCB-B8E1A43E751F}"/>
              </a:ext>
            </a:extLst>
          </p:cNvPr>
          <p:cNvSpPr txBox="1"/>
          <p:nvPr/>
        </p:nvSpPr>
        <p:spPr>
          <a:xfrm>
            <a:off x="6303092" y="2072966"/>
            <a:ext cx="5536061" cy="1323439"/>
          </a:xfrm>
          <a:prstGeom prst="rect">
            <a:avLst/>
          </a:prstGeom>
          <a:noFill/>
          <a:ln w="28575">
            <a:solidFill>
              <a:srgbClr val="00B0F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Alt.1 Räkna netto- och offertposterna separat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Fördel: Slipper överföra posterna till netto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Nackdel: Begränsad överblick eftersom den totala CO2e-mängden inte framgår direkt i </a:t>
            </a:r>
            <a:r>
              <a:rPr kumimoji="0" lang="sv-SE" sz="1600" b="0" i="0" u="none" strike="noStrike" kern="1200" cap="none" spc="0" normalizeH="0" baseline="0" noProof="0" err="1">
                <a:ln>
                  <a:noFill/>
                </a:ln>
                <a:solidFill>
                  <a:prstClr val="black"/>
                </a:solidFill>
                <a:effectLst/>
                <a:uLnTx/>
                <a:uFillTx/>
                <a:latin typeface="Calibri"/>
                <a:ea typeface="+mn-ea"/>
                <a:cs typeface="+mn-cs"/>
              </a:rPr>
              <a:t>nettokalkylen</a:t>
            </a:r>
            <a:r>
              <a:rPr kumimoji="0" lang="sv-SE" sz="1600" b="0" i="0" u="none" strike="noStrike" kern="1200" cap="none" spc="0" normalizeH="0" baseline="0" noProof="0">
                <a:ln>
                  <a:noFill/>
                </a:ln>
                <a:solidFill>
                  <a:prstClr val="black"/>
                </a:solidFill>
                <a:effectLst/>
                <a:uLnTx/>
                <a:uFillTx/>
                <a:latin typeface="Calibri"/>
                <a:ea typeface="+mn-ea"/>
                <a:cs typeface="+mn-cs"/>
              </a:rPr>
              <a:t>, då CO2e även ingår i offertposterna. Den totala CO2e redovisas på slutsidan</a:t>
            </a:r>
          </a:p>
        </p:txBody>
      </p:sp>
      <p:sp>
        <p:nvSpPr>
          <p:cNvPr id="13" name="textruta 12">
            <a:extLst>
              <a:ext uri="{FF2B5EF4-FFF2-40B4-BE49-F238E27FC236}">
                <a16:creationId xmlns:a16="http://schemas.microsoft.com/office/drawing/2014/main" id="{43FF06C3-F613-8C26-7239-7C187F8F4B4D}"/>
              </a:ext>
            </a:extLst>
          </p:cNvPr>
          <p:cNvSpPr txBox="1"/>
          <p:nvPr/>
        </p:nvSpPr>
        <p:spPr>
          <a:xfrm>
            <a:off x="4164055" y="4907475"/>
            <a:ext cx="7389208" cy="1323439"/>
          </a:xfrm>
          <a:prstGeom prst="rect">
            <a:avLst/>
          </a:prstGeom>
          <a:noFill/>
          <a:ln w="28575">
            <a:solidFill>
              <a:srgbClr val="00B050"/>
            </a:solidFill>
          </a:ln>
        </p:spPr>
        <p:txBody>
          <a:bodyPr wrap="square">
            <a:spAutoFit/>
          </a:bodyPr>
          <a:lstStyle/>
          <a:p>
            <a:pPr marL="0" marR="0" lvl="0" indent="-114308"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För enhetlighetens skull kan grupperna namnges på följande sätt:</a:t>
            </a:r>
          </a:p>
          <a:p>
            <a:pPr marL="171442"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srgbClr val="5B9BD5"/>
                </a:solidFill>
                <a:effectLst/>
                <a:uLnTx/>
                <a:uFillTx/>
                <a:latin typeface="Calibri"/>
                <a:ea typeface="+mn-ea"/>
                <a:cs typeface="+mn-cs"/>
              </a:rPr>
              <a:t>Traditionell</a:t>
            </a:r>
            <a:r>
              <a:rPr kumimoji="0" lang="sv-SE" sz="1600" b="0" i="0" u="none" strike="noStrike" kern="1200" cap="none" spc="0" normalizeH="0" baseline="0" noProof="0">
                <a:ln>
                  <a:noFill/>
                </a:ln>
                <a:solidFill>
                  <a:prstClr val="black"/>
                </a:solidFill>
                <a:effectLst/>
                <a:uLnTx/>
                <a:uFillTx/>
                <a:latin typeface="Calibri"/>
                <a:ea typeface="+mn-ea"/>
                <a:cs typeface="+mn-cs"/>
              </a:rPr>
              <a:t> &amp; </a:t>
            </a:r>
            <a:r>
              <a:rPr kumimoji="0" lang="sv-SE" sz="1600" b="0" i="0" u="none" strike="noStrike" kern="1200" cap="none" spc="0" normalizeH="0" baseline="0" noProof="0">
                <a:ln>
                  <a:noFill/>
                </a:ln>
                <a:solidFill>
                  <a:srgbClr val="70AD47"/>
                </a:solidFill>
                <a:effectLst/>
                <a:uLnTx/>
                <a:uFillTx/>
                <a:latin typeface="Calibri"/>
                <a:ea typeface="+mn-ea"/>
                <a:cs typeface="+mn-cs"/>
              </a:rPr>
              <a:t>FFU</a:t>
            </a:r>
            <a:r>
              <a:rPr kumimoji="0" lang="sv-SE" sz="1600" b="0" i="0" u="none" strike="noStrike" kern="1200" cap="none" spc="0" normalizeH="0" baseline="0" noProof="0">
                <a:ln>
                  <a:noFill/>
                </a:ln>
                <a:solidFill>
                  <a:prstClr val="black"/>
                </a:solidFill>
                <a:effectLst/>
                <a:uLnTx/>
                <a:uFillTx/>
                <a:latin typeface="Calibri"/>
                <a:ea typeface="+mn-ea"/>
                <a:cs typeface="+mn-cs"/>
              </a:rPr>
              <a:t>: Används för att beräkna procentuell förbättring jämfört med traditionellt bygge (2015–2020).</a:t>
            </a:r>
          </a:p>
          <a:p>
            <a:pPr marL="171442"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a:ln>
                  <a:noFill/>
                </a:ln>
                <a:solidFill>
                  <a:srgbClr val="5B9BD5"/>
                </a:solidFill>
                <a:effectLst/>
                <a:uLnTx/>
                <a:uFillTx/>
                <a:latin typeface="Calibri"/>
                <a:ea typeface="+mn-ea"/>
                <a:cs typeface="+mn-cs"/>
              </a:rPr>
              <a:t>FFU </a:t>
            </a:r>
            <a:r>
              <a:rPr kumimoji="0" lang="sv-SE" sz="1600" b="0" i="0" u="none" strike="noStrike" kern="1200" cap="none" spc="0" normalizeH="0" baseline="0" noProof="0">
                <a:ln>
                  <a:noFill/>
                </a:ln>
                <a:solidFill>
                  <a:prstClr val="black"/>
                </a:solidFill>
                <a:effectLst/>
                <a:uLnTx/>
                <a:uFillTx/>
                <a:latin typeface="Calibri"/>
                <a:ea typeface="+mn-ea"/>
                <a:cs typeface="+mn-cs"/>
              </a:rPr>
              <a:t>&amp; </a:t>
            </a:r>
            <a:r>
              <a:rPr kumimoji="0" lang="sv-SE" sz="1600" b="0" i="0" u="none" strike="noStrike" kern="1200" cap="none" spc="0" normalizeH="0" baseline="0" noProof="0">
                <a:ln>
                  <a:noFill/>
                </a:ln>
                <a:solidFill>
                  <a:srgbClr val="70AD47"/>
                </a:solidFill>
                <a:effectLst/>
                <a:uLnTx/>
                <a:uFillTx/>
                <a:latin typeface="Calibri"/>
                <a:ea typeface="+mn-ea"/>
                <a:cs typeface="+mn-cs"/>
              </a:rPr>
              <a:t>Klimatförbättrat</a:t>
            </a:r>
            <a:r>
              <a:rPr kumimoji="0" lang="sv-SE" sz="1600" b="0" i="0" u="none" strike="noStrike" kern="1200" cap="none" spc="0" normalizeH="0" baseline="0" noProof="0">
                <a:ln>
                  <a:noFill/>
                </a:ln>
                <a:solidFill>
                  <a:prstClr val="black"/>
                </a:solidFill>
                <a:effectLst/>
                <a:uLnTx/>
                <a:uFillTx/>
                <a:latin typeface="Calibri"/>
                <a:ea typeface="+mn-ea"/>
                <a:cs typeface="+mn-cs"/>
              </a:rPr>
              <a:t>: Används om kunden inte har använt eller vill använda klimatsmarta material, men en % förbättring ska ändå beräknas.</a:t>
            </a:r>
          </a:p>
        </p:txBody>
      </p:sp>
      <p:grpSp>
        <p:nvGrpSpPr>
          <p:cNvPr id="40" name="Grupp 39">
            <a:extLst>
              <a:ext uri="{FF2B5EF4-FFF2-40B4-BE49-F238E27FC236}">
                <a16:creationId xmlns:a16="http://schemas.microsoft.com/office/drawing/2014/main" id="{7D70B54A-6648-C1D2-04A4-F586F9D1932B}"/>
              </a:ext>
            </a:extLst>
          </p:cNvPr>
          <p:cNvGrpSpPr/>
          <p:nvPr/>
        </p:nvGrpSpPr>
        <p:grpSpPr>
          <a:xfrm>
            <a:off x="470065" y="3429000"/>
            <a:ext cx="3752813" cy="3071075"/>
            <a:chOff x="470065" y="3429000"/>
            <a:chExt cx="3752813" cy="3071075"/>
          </a:xfrm>
        </p:grpSpPr>
        <p:grpSp>
          <p:nvGrpSpPr>
            <p:cNvPr id="30" name="Grupp 29">
              <a:extLst>
                <a:ext uri="{FF2B5EF4-FFF2-40B4-BE49-F238E27FC236}">
                  <a16:creationId xmlns:a16="http://schemas.microsoft.com/office/drawing/2014/main" id="{1448E1CF-173E-BAE5-93EE-3C2C403E1C48}"/>
                </a:ext>
              </a:extLst>
            </p:cNvPr>
            <p:cNvGrpSpPr/>
            <p:nvPr/>
          </p:nvGrpSpPr>
          <p:grpSpPr>
            <a:xfrm>
              <a:off x="470065" y="3429000"/>
              <a:ext cx="3752813" cy="3071075"/>
              <a:chOff x="470065" y="3429000"/>
              <a:chExt cx="3752813" cy="3071075"/>
            </a:xfrm>
          </p:grpSpPr>
          <p:grpSp>
            <p:nvGrpSpPr>
              <p:cNvPr id="57" name="Grupp 56">
                <a:extLst>
                  <a:ext uri="{FF2B5EF4-FFF2-40B4-BE49-F238E27FC236}">
                    <a16:creationId xmlns:a16="http://schemas.microsoft.com/office/drawing/2014/main" id="{EB2B4636-8FE9-EDD3-C6ED-9CFC0FD7376B}"/>
                  </a:ext>
                </a:extLst>
              </p:cNvPr>
              <p:cNvGrpSpPr/>
              <p:nvPr/>
            </p:nvGrpSpPr>
            <p:grpSpPr>
              <a:xfrm>
                <a:off x="470065" y="3429000"/>
                <a:ext cx="3752813" cy="3071075"/>
                <a:chOff x="504175" y="894869"/>
                <a:chExt cx="4438698" cy="3921603"/>
              </a:xfrm>
            </p:grpSpPr>
            <p:pic>
              <p:nvPicPr>
                <p:cNvPr id="31" name="Bildobjekt 30">
                  <a:extLst>
                    <a:ext uri="{FF2B5EF4-FFF2-40B4-BE49-F238E27FC236}">
                      <a16:creationId xmlns:a16="http://schemas.microsoft.com/office/drawing/2014/main" id="{185B7125-5433-93F4-23F6-2D766B3D8A2A}"/>
                    </a:ext>
                  </a:extLst>
                </p:cNvPr>
                <p:cNvPicPr>
                  <a:picLocks noChangeAspect="1"/>
                </p:cNvPicPr>
                <p:nvPr/>
              </p:nvPicPr>
              <p:blipFill>
                <a:blip r:embed="rId3"/>
                <a:stretch>
                  <a:fillRect/>
                </a:stretch>
              </p:blipFill>
              <p:spPr>
                <a:xfrm>
                  <a:off x="504175" y="894869"/>
                  <a:ext cx="3914686" cy="3921603"/>
                </a:xfrm>
                <a:prstGeom prst="rect">
                  <a:avLst/>
                </a:prstGeom>
              </p:spPr>
            </p:pic>
            <p:sp>
              <p:nvSpPr>
                <p:cNvPr id="33" name="Rektangel 32">
                  <a:extLst>
                    <a:ext uri="{FF2B5EF4-FFF2-40B4-BE49-F238E27FC236}">
                      <a16:creationId xmlns:a16="http://schemas.microsoft.com/office/drawing/2014/main" id="{D8964173-3BF7-DD62-673C-64E3890B2DDF}"/>
                    </a:ext>
                  </a:extLst>
                </p:cNvPr>
                <p:cNvSpPr/>
                <p:nvPr/>
              </p:nvSpPr>
              <p:spPr>
                <a:xfrm>
                  <a:off x="2427373" y="2643963"/>
                  <a:ext cx="1521373" cy="400329"/>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ktangel 33">
                  <a:extLst>
                    <a:ext uri="{FF2B5EF4-FFF2-40B4-BE49-F238E27FC236}">
                      <a16:creationId xmlns:a16="http://schemas.microsoft.com/office/drawing/2014/main" id="{3A9C3827-25CC-53EF-BF3B-8579D9FB63DD}"/>
                    </a:ext>
                  </a:extLst>
                </p:cNvPr>
                <p:cNvSpPr/>
                <p:nvPr/>
              </p:nvSpPr>
              <p:spPr>
                <a:xfrm>
                  <a:off x="2427373" y="4308750"/>
                  <a:ext cx="1521373" cy="400329"/>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7" name="Rak koppling 36">
                  <a:extLst>
                    <a:ext uri="{FF2B5EF4-FFF2-40B4-BE49-F238E27FC236}">
                      <a16:creationId xmlns:a16="http://schemas.microsoft.com/office/drawing/2014/main" id="{2177213A-B1A6-864C-0FBB-FCAC8859AA45}"/>
                    </a:ext>
                  </a:extLst>
                </p:cNvPr>
                <p:cNvCxnSpPr>
                  <a:cxnSpLocks/>
                </p:cNvCxnSpPr>
                <p:nvPr/>
              </p:nvCxnSpPr>
              <p:spPr>
                <a:xfrm flipH="1" flipV="1">
                  <a:off x="4504740" y="1340833"/>
                  <a:ext cx="20849" cy="3200191"/>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3" name="Rak koppling 42">
                  <a:extLst>
                    <a:ext uri="{FF2B5EF4-FFF2-40B4-BE49-F238E27FC236}">
                      <a16:creationId xmlns:a16="http://schemas.microsoft.com/office/drawing/2014/main" id="{049AF40A-F57F-652D-630A-6C381FBF3A44}"/>
                    </a:ext>
                  </a:extLst>
                </p:cNvPr>
                <p:cNvCxnSpPr>
                  <a:cxnSpLocks/>
                </p:cNvCxnSpPr>
                <p:nvPr/>
              </p:nvCxnSpPr>
              <p:spPr>
                <a:xfrm>
                  <a:off x="3948746" y="2885828"/>
                  <a:ext cx="576842"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51" name="Rak koppling 50">
                  <a:extLst>
                    <a:ext uri="{FF2B5EF4-FFF2-40B4-BE49-F238E27FC236}">
                      <a16:creationId xmlns:a16="http://schemas.microsoft.com/office/drawing/2014/main" id="{BDB02A3F-0762-C293-ED31-15ECD0CE63B1}"/>
                    </a:ext>
                  </a:extLst>
                </p:cNvPr>
                <p:cNvCxnSpPr>
                  <a:cxnSpLocks/>
                </p:cNvCxnSpPr>
                <p:nvPr/>
              </p:nvCxnSpPr>
              <p:spPr>
                <a:xfrm>
                  <a:off x="3948746" y="4541025"/>
                  <a:ext cx="576842"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56" name="Rak pilkoppling 55">
                  <a:extLst>
                    <a:ext uri="{FF2B5EF4-FFF2-40B4-BE49-F238E27FC236}">
                      <a16:creationId xmlns:a16="http://schemas.microsoft.com/office/drawing/2014/main" id="{9C0CA529-19DD-199B-139B-E0FF702512D2}"/>
                    </a:ext>
                  </a:extLst>
                </p:cNvPr>
                <p:cNvCxnSpPr>
                  <a:cxnSpLocks/>
                </p:cNvCxnSpPr>
                <p:nvPr/>
              </p:nvCxnSpPr>
              <p:spPr>
                <a:xfrm>
                  <a:off x="4504740" y="1340833"/>
                  <a:ext cx="438133"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sp>
            <p:nvSpPr>
              <p:cNvPr id="29" name="Rektangel: rundade hörn 28">
                <a:extLst>
                  <a:ext uri="{FF2B5EF4-FFF2-40B4-BE49-F238E27FC236}">
                    <a16:creationId xmlns:a16="http://schemas.microsoft.com/office/drawing/2014/main" id="{13F6902F-178C-AD4B-028B-6E3AFE1E0FD9}"/>
                  </a:ext>
                </a:extLst>
              </p:cNvPr>
              <p:cNvSpPr/>
              <p:nvPr/>
            </p:nvSpPr>
            <p:spPr>
              <a:xfrm>
                <a:off x="2431470" y="5170054"/>
                <a:ext cx="973136" cy="96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Traditionell</a:t>
                </a:r>
              </a:p>
            </p:txBody>
          </p:sp>
        </p:grpSp>
        <p:sp>
          <p:nvSpPr>
            <p:cNvPr id="17" name="Rektangel: rundade hörn 16">
              <a:extLst>
                <a:ext uri="{FF2B5EF4-FFF2-40B4-BE49-F238E27FC236}">
                  <a16:creationId xmlns:a16="http://schemas.microsoft.com/office/drawing/2014/main" id="{C6A27BF7-131E-4E11-B045-1E509DFA4289}"/>
                </a:ext>
              </a:extLst>
            </p:cNvPr>
            <p:cNvSpPr/>
            <p:nvPr/>
          </p:nvSpPr>
          <p:spPr>
            <a:xfrm>
              <a:off x="2846332" y="3773169"/>
              <a:ext cx="941387" cy="96528"/>
            </a:xfrm>
            <a:prstGeom prst="roundRect">
              <a:avLst/>
            </a:prstGeom>
            <a:solidFill>
              <a:srgbClr val="9EB8CB"/>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Gyllenstjärnan 32 - Klimat</a:t>
              </a:r>
            </a:p>
          </p:txBody>
        </p:sp>
        <p:sp>
          <p:nvSpPr>
            <p:cNvPr id="26" name="Rektangel: rundade hörn 25">
              <a:extLst>
                <a:ext uri="{FF2B5EF4-FFF2-40B4-BE49-F238E27FC236}">
                  <a16:creationId xmlns:a16="http://schemas.microsoft.com/office/drawing/2014/main" id="{CF85AFD3-0689-5ED2-D815-3561DE09952D}"/>
                </a:ext>
              </a:extLst>
            </p:cNvPr>
            <p:cNvSpPr/>
            <p:nvPr/>
          </p:nvSpPr>
          <p:spPr>
            <a:xfrm>
              <a:off x="2431470" y="3878605"/>
              <a:ext cx="973136" cy="7621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FFU</a:t>
              </a:r>
            </a:p>
          </p:txBody>
        </p:sp>
      </p:grpSp>
      <p:grpSp>
        <p:nvGrpSpPr>
          <p:cNvPr id="39" name="Grupp 38">
            <a:extLst>
              <a:ext uri="{FF2B5EF4-FFF2-40B4-BE49-F238E27FC236}">
                <a16:creationId xmlns:a16="http://schemas.microsoft.com/office/drawing/2014/main" id="{B3E68248-BD0F-54D1-4BC9-6C49CFE4F8E0}"/>
              </a:ext>
            </a:extLst>
          </p:cNvPr>
          <p:cNvGrpSpPr/>
          <p:nvPr/>
        </p:nvGrpSpPr>
        <p:grpSpPr>
          <a:xfrm>
            <a:off x="527381" y="1080511"/>
            <a:ext cx="10224644" cy="1912742"/>
            <a:chOff x="527381" y="1080511"/>
            <a:chExt cx="10224644" cy="1912742"/>
          </a:xfrm>
        </p:grpSpPr>
        <p:grpSp>
          <p:nvGrpSpPr>
            <p:cNvPr id="36" name="Grupp 35">
              <a:extLst>
                <a:ext uri="{FF2B5EF4-FFF2-40B4-BE49-F238E27FC236}">
                  <a16:creationId xmlns:a16="http://schemas.microsoft.com/office/drawing/2014/main" id="{4F067E73-7279-3712-9C08-6F2808B164A9}"/>
                </a:ext>
              </a:extLst>
            </p:cNvPr>
            <p:cNvGrpSpPr/>
            <p:nvPr/>
          </p:nvGrpSpPr>
          <p:grpSpPr>
            <a:xfrm>
              <a:off x="527381" y="1080511"/>
              <a:ext cx="10224644" cy="1912742"/>
              <a:chOff x="527381" y="1080511"/>
              <a:chExt cx="10224644" cy="1912742"/>
            </a:xfrm>
          </p:grpSpPr>
          <p:grpSp>
            <p:nvGrpSpPr>
              <p:cNvPr id="35" name="Grupp 34">
                <a:extLst>
                  <a:ext uri="{FF2B5EF4-FFF2-40B4-BE49-F238E27FC236}">
                    <a16:creationId xmlns:a16="http://schemas.microsoft.com/office/drawing/2014/main" id="{85C1AAA6-FEE4-0460-2B0A-E1D708700020}"/>
                  </a:ext>
                </a:extLst>
              </p:cNvPr>
              <p:cNvGrpSpPr/>
              <p:nvPr/>
            </p:nvGrpSpPr>
            <p:grpSpPr>
              <a:xfrm>
                <a:off x="527381" y="1152678"/>
                <a:ext cx="10224644" cy="1840575"/>
                <a:chOff x="527381" y="1152678"/>
                <a:chExt cx="10224644" cy="1840575"/>
              </a:xfrm>
            </p:grpSpPr>
            <p:grpSp>
              <p:nvGrpSpPr>
                <p:cNvPr id="32" name="Grupp 31">
                  <a:extLst>
                    <a:ext uri="{FF2B5EF4-FFF2-40B4-BE49-F238E27FC236}">
                      <a16:creationId xmlns:a16="http://schemas.microsoft.com/office/drawing/2014/main" id="{AF4E912B-47E5-4BD3-1263-00A3AE8813F6}"/>
                    </a:ext>
                  </a:extLst>
                </p:cNvPr>
                <p:cNvGrpSpPr/>
                <p:nvPr/>
              </p:nvGrpSpPr>
              <p:grpSpPr>
                <a:xfrm>
                  <a:off x="527381" y="1152678"/>
                  <a:ext cx="10224644" cy="1840575"/>
                  <a:chOff x="527381" y="1152678"/>
                  <a:chExt cx="10224644" cy="1840575"/>
                </a:xfrm>
              </p:grpSpPr>
              <p:grpSp>
                <p:nvGrpSpPr>
                  <p:cNvPr id="6" name="Grupp 5">
                    <a:extLst>
                      <a:ext uri="{FF2B5EF4-FFF2-40B4-BE49-F238E27FC236}">
                        <a16:creationId xmlns:a16="http://schemas.microsoft.com/office/drawing/2014/main" id="{74B326B7-5BF7-D64E-5FBA-67CC37485869}"/>
                      </a:ext>
                    </a:extLst>
                  </p:cNvPr>
                  <p:cNvGrpSpPr/>
                  <p:nvPr/>
                </p:nvGrpSpPr>
                <p:grpSpPr>
                  <a:xfrm>
                    <a:off x="527381" y="1152678"/>
                    <a:ext cx="10224644" cy="1840575"/>
                    <a:chOff x="527381" y="1152678"/>
                    <a:chExt cx="10224644" cy="1840575"/>
                  </a:xfrm>
                </p:grpSpPr>
                <p:grpSp>
                  <p:nvGrpSpPr>
                    <p:cNvPr id="16" name="Grupp 15">
                      <a:extLst>
                        <a:ext uri="{FF2B5EF4-FFF2-40B4-BE49-F238E27FC236}">
                          <a16:creationId xmlns:a16="http://schemas.microsoft.com/office/drawing/2014/main" id="{C9CEE614-B0A8-203D-A0A6-C1F2F5660574}"/>
                        </a:ext>
                      </a:extLst>
                    </p:cNvPr>
                    <p:cNvGrpSpPr/>
                    <p:nvPr/>
                  </p:nvGrpSpPr>
                  <p:grpSpPr>
                    <a:xfrm>
                      <a:off x="527381" y="1152678"/>
                      <a:ext cx="10224644" cy="1840575"/>
                      <a:chOff x="527381" y="1165695"/>
                      <a:chExt cx="10224644" cy="1840575"/>
                    </a:xfrm>
                  </p:grpSpPr>
                  <p:grpSp>
                    <p:nvGrpSpPr>
                      <p:cNvPr id="85" name="Grupp 84">
                        <a:extLst>
                          <a:ext uri="{FF2B5EF4-FFF2-40B4-BE49-F238E27FC236}">
                            <a16:creationId xmlns:a16="http://schemas.microsoft.com/office/drawing/2014/main" id="{53AACAD1-ABEF-337B-610D-454F440F1213}"/>
                          </a:ext>
                        </a:extLst>
                      </p:cNvPr>
                      <p:cNvGrpSpPr/>
                      <p:nvPr/>
                    </p:nvGrpSpPr>
                    <p:grpSpPr>
                      <a:xfrm>
                        <a:off x="527381" y="1165695"/>
                        <a:ext cx="10224644" cy="1840575"/>
                        <a:chOff x="527381" y="1164551"/>
                        <a:chExt cx="10224644" cy="1840575"/>
                      </a:xfrm>
                    </p:grpSpPr>
                    <p:pic>
                      <p:nvPicPr>
                        <p:cNvPr id="10" name="Bildobjekt 9">
                          <a:extLst>
                            <a:ext uri="{FF2B5EF4-FFF2-40B4-BE49-F238E27FC236}">
                              <a16:creationId xmlns:a16="http://schemas.microsoft.com/office/drawing/2014/main" id="{A1A695C1-49AE-47B1-D7AD-9F3CCE797761}"/>
                            </a:ext>
                          </a:extLst>
                        </p:cNvPr>
                        <p:cNvPicPr>
                          <a:picLocks noChangeAspect="1"/>
                        </p:cNvPicPr>
                        <p:nvPr/>
                      </p:nvPicPr>
                      <p:blipFill>
                        <a:blip r:embed="rId4"/>
                        <a:stretch>
                          <a:fillRect/>
                        </a:stretch>
                      </p:blipFill>
                      <p:spPr>
                        <a:xfrm>
                          <a:off x="527381" y="2072966"/>
                          <a:ext cx="4820796" cy="932160"/>
                        </a:xfrm>
                        <a:prstGeom prst="rect">
                          <a:avLst/>
                        </a:prstGeom>
                      </p:spPr>
                    </p:pic>
                    <p:grpSp>
                      <p:nvGrpSpPr>
                        <p:cNvPr id="83" name="Grupp 82">
                          <a:extLst>
                            <a:ext uri="{FF2B5EF4-FFF2-40B4-BE49-F238E27FC236}">
                              <a16:creationId xmlns:a16="http://schemas.microsoft.com/office/drawing/2014/main" id="{729F9189-C2B1-AC76-1924-66DDB69B1D07}"/>
                            </a:ext>
                          </a:extLst>
                        </p:cNvPr>
                        <p:cNvGrpSpPr/>
                        <p:nvPr/>
                      </p:nvGrpSpPr>
                      <p:grpSpPr>
                        <a:xfrm>
                          <a:off x="527381" y="1164551"/>
                          <a:ext cx="10224644" cy="1840575"/>
                          <a:chOff x="527381" y="1164551"/>
                          <a:chExt cx="10224644" cy="1840575"/>
                        </a:xfrm>
                      </p:grpSpPr>
                      <p:pic>
                        <p:nvPicPr>
                          <p:cNvPr id="15" name="Bildobjekt 14">
                            <a:extLst>
                              <a:ext uri="{FF2B5EF4-FFF2-40B4-BE49-F238E27FC236}">
                                <a16:creationId xmlns:a16="http://schemas.microsoft.com/office/drawing/2014/main" id="{078E225C-9455-56CC-DB8D-2122A001AA70}"/>
                              </a:ext>
                            </a:extLst>
                          </p:cNvPr>
                          <p:cNvPicPr>
                            <a:picLocks noChangeAspect="1"/>
                          </p:cNvPicPr>
                          <p:nvPr/>
                        </p:nvPicPr>
                        <p:blipFill>
                          <a:blip r:embed="rId5"/>
                          <a:stretch>
                            <a:fillRect/>
                          </a:stretch>
                        </p:blipFill>
                        <p:spPr>
                          <a:xfrm>
                            <a:off x="527381" y="1164551"/>
                            <a:ext cx="10224644" cy="805036"/>
                          </a:xfrm>
                          <a:prstGeom prst="rect">
                            <a:avLst/>
                          </a:prstGeom>
                        </p:spPr>
                      </p:pic>
                      <p:sp>
                        <p:nvSpPr>
                          <p:cNvPr id="60" name="Rektangel 59">
                            <a:extLst>
                              <a:ext uri="{FF2B5EF4-FFF2-40B4-BE49-F238E27FC236}">
                                <a16:creationId xmlns:a16="http://schemas.microsoft.com/office/drawing/2014/main" id="{C326F100-18BB-B3CB-8D11-B6012F33D47B}"/>
                              </a:ext>
                            </a:extLst>
                          </p:cNvPr>
                          <p:cNvSpPr/>
                          <p:nvPr/>
                        </p:nvSpPr>
                        <p:spPr>
                          <a:xfrm>
                            <a:off x="2386444" y="1486842"/>
                            <a:ext cx="1728355" cy="502023"/>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Rektangel 60">
                            <a:extLst>
                              <a:ext uri="{FF2B5EF4-FFF2-40B4-BE49-F238E27FC236}">
                                <a16:creationId xmlns:a16="http://schemas.microsoft.com/office/drawing/2014/main" id="{58F02A22-A3C6-A2A7-E422-A5C581BE63E2}"/>
                              </a:ext>
                            </a:extLst>
                          </p:cNvPr>
                          <p:cNvSpPr/>
                          <p:nvPr/>
                        </p:nvSpPr>
                        <p:spPr>
                          <a:xfrm>
                            <a:off x="2124091" y="2431739"/>
                            <a:ext cx="1728355" cy="573387"/>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62" name="Rak koppling 61">
                            <a:extLst>
                              <a:ext uri="{FF2B5EF4-FFF2-40B4-BE49-F238E27FC236}">
                                <a16:creationId xmlns:a16="http://schemas.microsoft.com/office/drawing/2014/main" id="{F322EB6C-7013-BC67-572B-876299E868EB}"/>
                              </a:ext>
                            </a:extLst>
                          </p:cNvPr>
                          <p:cNvCxnSpPr>
                            <a:cxnSpLocks/>
                          </p:cNvCxnSpPr>
                          <p:nvPr/>
                        </p:nvCxnSpPr>
                        <p:spPr>
                          <a:xfrm>
                            <a:off x="4114799" y="1784419"/>
                            <a:ext cx="1854201" cy="0"/>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8" name="Rak koppling 67">
                            <a:extLst>
                              <a:ext uri="{FF2B5EF4-FFF2-40B4-BE49-F238E27FC236}">
                                <a16:creationId xmlns:a16="http://schemas.microsoft.com/office/drawing/2014/main" id="{D4D052DB-0760-78E6-8629-6FA0601D95FE}"/>
                              </a:ext>
                            </a:extLst>
                          </p:cNvPr>
                          <p:cNvCxnSpPr>
                            <a:cxnSpLocks/>
                          </p:cNvCxnSpPr>
                          <p:nvPr/>
                        </p:nvCxnSpPr>
                        <p:spPr>
                          <a:xfrm flipV="1">
                            <a:off x="5969000" y="1784419"/>
                            <a:ext cx="0" cy="45012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77" name="Rak pilkoppling 76">
                            <a:extLst>
                              <a:ext uri="{FF2B5EF4-FFF2-40B4-BE49-F238E27FC236}">
                                <a16:creationId xmlns:a16="http://schemas.microsoft.com/office/drawing/2014/main" id="{78CFB7B1-72E2-F8A3-FB77-E8D050197FBB}"/>
                              </a:ext>
                            </a:extLst>
                          </p:cNvPr>
                          <p:cNvCxnSpPr>
                            <a:cxnSpLocks/>
                          </p:cNvCxnSpPr>
                          <p:nvPr/>
                        </p:nvCxnSpPr>
                        <p:spPr>
                          <a:xfrm>
                            <a:off x="3699637" y="2234548"/>
                            <a:ext cx="2485088" cy="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grpSp>
                  <p:sp>
                    <p:nvSpPr>
                      <p:cNvPr id="14" name="Rektangel 13">
                        <a:extLst>
                          <a:ext uri="{FF2B5EF4-FFF2-40B4-BE49-F238E27FC236}">
                            <a16:creationId xmlns:a16="http://schemas.microsoft.com/office/drawing/2014/main" id="{9A8DFD12-8632-B9C3-A25C-075FF55645A9}"/>
                          </a:ext>
                        </a:extLst>
                      </p:cNvPr>
                      <p:cNvSpPr/>
                      <p:nvPr/>
                    </p:nvSpPr>
                    <p:spPr>
                      <a:xfrm>
                        <a:off x="3041650" y="1725613"/>
                        <a:ext cx="230188" cy="746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 name="Rektangel: rundade hörn 1">
                      <a:extLst>
                        <a:ext uri="{FF2B5EF4-FFF2-40B4-BE49-F238E27FC236}">
                          <a16:creationId xmlns:a16="http://schemas.microsoft.com/office/drawing/2014/main" id="{B7E40620-DBF7-A16A-4385-6AFC2849AED7}"/>
                        </a:ext>
                      </a:extLst>
                    </p:cNvPr>
                    <p:cNvSpPr/>
                    <p:nvPr/>
                  </p:nvSpPr>
                  <p:spPr>
                    <a:xfrm>
                      <a:off x="3078164" y="1577828"/>
                      <a:ext cx="973136" cy="96528"/>
                    </a:xfrm>
                    <a:prstGeom prst="roundRect">
                      <a:avLst/>
                    </a:prstGeom>
                    <a:solidFill>
                      <a:srgbClr val="9EB8CB"/>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Gyllenstjärnan 32 - Klimat</a:t>
                      </a:r>
                    </a:p>
                  </p:txBody>
                </p:sp>
                <p:sp>
                  <p:nvSpPr>
                    <p:cNvPr id="4" name="Rektangel: rundade hörn 3">
                      <a:extLst>
                        <a:ext uri="{FF2B5EF4-FFF2-40B4-BE49-F238E27FC236}">
                          <a16:creationId xmlns:a16="http://schemas.microsoft.com/office/drawing/2014/main" id="{C7440ACC-6A29-AF31-9DC4-F7FA4829B48A}"/>
                        </a:ext>
                      </a:extLst>
                    </p:cNvPr>
                    <p:cNvSpPr/>
                    <p:nvPr/>
                  </p:nvSpPr>
                  <p:spPr>
                    <a:xfrm>
                      <a:off x="2852951" y="2478909"/>
                      <a:ext cx="972924" cy="96528"/>
                    </a:xfrm>
                    <a:prstGeom prst="roundRect">
                      <a:avLst/>
                    </a:prstGeom>
                    <a:solidFill>
                      <a:srgbClr val="9EB8CB"/>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Gyllenstjärnan 32</a:t>
                      </a:r>
                    </a:p>
                  </p:txBody>
                </p:sp>
              </p:grpSp>
              <p:sp>
                <p:nvSpPr>
                  <p:cNvPr id="27" name="Rektangel: rundade hörn 26">
                    <a:extLst>
                      <a:ext uri="{FF2B5EF4-FFF2-40B4-BE49-F238E27FC236}">
                        <a16:creationId xmlns:a16="http://schemas.microsoft.com/office/drawing/2014/main" id="{25C20FE9-0A06-2F69-83B8-5E213E5A8063}"/>
                      </a:ext>
                    </a:extLst>
                  </p:cNvPr>
                  <p:cNvSpPr/>
                  <p:nvPr/>
                </p:nvSpPr>
                <p:spPr>
                  <a:xfrm>
                    <a:off x="2611439" y="1816520"/>
                    <a:ext cx="973136" cy="96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Traditionell</a:t>
                    </a:r>
                  </a:p>
                </p:txBody>
              </p:sp>
            </p:grpSp>
            <p:sp>
              <p:nvSpPr>
                <p:cNvPr id="23" name="Rektangel: rundade hörn 22">
                  <a:extLst>
                    <a:ext uri="{FF2B5EF4-FFF2-40B4-BE49-F238E27FC236}">
                      <a16:creationId xmlns:a16="http://schemas.microsoft.com/office/drawing/2014/main" id="{1B8D1D2F-E30F-CA52-0A74-BF33A1E4546E}"/>
                    </a:ext>
                  </a:extLst>
                </p:cNvPr>
                <p:cNvSpPr/>
                <p:nvPr/>
              </p:nvSpPr>
              <p:spPr>
                <a:xfrm>
                  <a:off x="2611439" y="1696089"/>
                  <a:ext cx="973136" cy="96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a:ea typeface="+mn-ea"/>
                      <a:cs typeface="+mn-cs"/>
                    </a:rPr>
                    <a:t>FFU</a:t>
                  </a:r>
                </a:p>
              </p:txBody>
            </p:sp>
          </p:grpSp>
          <p:sp>
            <p:nvSpPr>
              <p:cNvPr id="21" name="Pil: nedåt 20">
                <a:extLst>
                  <a:ext uri="{FF2B5EF4-FFF2-40B4-BE49-F238E27FC236}">
                    <a16:creationId xmlns:a16="http://schemas.microsoft.com/office/drawing/2014/main" id="{73133479-BB5C-D2A7-251F-B1C4A0461344}"/>
                  </a:ext>
                </a:extLst>
              </p:cNvPr>
              <p:cNvSpPr/>
              <p:nvPr/>
            </p:nvSpPr>
            <p:spPr>
              <a:xfrm>
                <a:off x="8628738" y="1080511"/>
                <a:ext cx="163190" cy="885595"/>
              </a:xfrm>
              <a:prstGeom prst="down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pSp>
        <p:cxnSp>
          <p:nvCxnSpPr>
            <p:cNvPr id="3" name="Rak koppling 2">
              <a:extLst>
                <a:ext uri="{FF2B5EF4-FFF2-40B4-BE49-F238E27FC236}">
                  <a16:creationId xmlns:a16="http://schemas.microsoft.com/office/drawing/2014/main" id="{B46A11F3-87F7-D82F-A13D-89CEF9228F55}"/>
                </a:ext>
              </a:extLst>
            </p:cNvPr>
            <p:cNvCxnSpPr>
              <a:cxnSpLocks/>
            </p:cNvCxnSpPr>
            <p:nvPr/>
          </p:nvCxnSpPr>
          <p:spPr>
            <a:xfrm flipV="1">
              <a:off x="3699637" y="1990009"/>
              <a:ext cx="0" cy="245683"/>
            </a:xfrm>
            <a:prstGeom prst="line">
              <a:avLst/>
            </a:prstGeom>
            <a:ln w="12700"/>
          </p:spPr>
          <p:style>
            <a:lnRef idx="1">
              <a:schemeClr val="accent2"/>
            </a:lnRef>
            <a:fillRef idx="0">
              <a:schemeClr val="accent2"/>
            </a:fillRef>
            <a:effectRef idx="0">
              <a:schemeClr val="accent2"/>
            </a:effectRef>
            <a:fontRef idx="minor">
              <a:schemeClr val="tx1"/>
            </a:fontRef>
          </p:style>
        </p:cxnSp>
      </p:grpSp>
      <p:sp>
        <p:nvSpPr>
          <p:cNvPr id="5" name="Rektangel 4">
            <a:extLst>
              <a:ext uri="{FF2B5EF4-FFF2-40B4-BE49-F238E27FC236}">
                <a16:creationId xmlns:a16="http://schemas.microsoft.com/office/drawing/2014/main" id="{1179801B-88D1-30F2-7F5F-E95B217854FD}"/>
              </a:ext>
            </a:extLst>
          </p:cNvPr>
          <p:cNvSpPr/>
          <p:nvPr/>
        </p:nvSpPr>
        <p:spPr>
          <a:xfrm>
            <a:off x="10684757" y="166466"/>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ruta 17">
            <a:extLst>
              <a:ext uri="{FF2B5EF4-FFF2-40B4-BE49-F238E27FC236}">
                <a16:creationId xmlns:a16="http://schemas.microsoft.com/office/drawing/2014/main" id="{FC37B633-D659-686F-9E47-2627DAC98881}"/>
              </a:ext>
            </a:extLst>
          </p:cNvPr>
          <p:cNvSpPr txBox="1"/>
          <p:nvPr/>
        </p:nvSpPr>
        <p:spPr>
          <a:xfrm>
            <a:off x="10877025" y="58577"/>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ruta 18">
            <a:extLst>
              <a:ext uri="{FF2B5EF4-FFF2-40B4-BE49-F238E27FC236}">
                <a16:creationId xmlns:a16="http://schemas.microsoft.com/office/drawing/2014/main" id="{341C23A6-1A06-2E72-758B-B55B666D7381}"/>
              </a:ext>
            </a:extLst>
          </p:cNvPr>
          <p:cNvSpPr txBox="1"/>
          <p:nvPr/>
        </p:nvSpPr>
        <p:spPr>
          <a:xfrm>
            <a:off x="10889247" y="327976"/>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Rektangel 21">
            <a:extLst>
              <a:ext uri="{FF2B5EF4-FFF2-40B4-BE49-F238E27FC236}">
                <a16:creationId xmlns:a16="http://schemas.microsoft.com/office/drawing/2014/main" id="{4BB86014-B007-91ED-B907-6584DB472432}"/>
              </a:ext>
            </a:extLst>
          </p:cNvPr>
          <p:cNvSpPr/>
          <p:nvPr/>
        </p:nvSpPr>
        <p:spPr>
          <a:xfrm>
            <a:off x="10684757" y="435263"/>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135022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0E834-57C4-F523-B3FA-5DAC083D4E24}"/>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DA5952F0-D1C6-E9CC-286F-BA4D3A00DED9}"/>
              </a:ext>
            </a:extLst>
          </p:cNvPr>
          <p:cNvSpPr/>
          <p:nvPr/>
        </p:nvSpPr>
        <p:spPr>
          <a:xfrm>
            <a:off x="0" y="0"/>
            <a:ext cx="12192000" cy="608131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02650D63-BC0E-5188-EAE5-BB3C5343EB12}"/>
              </a:ext>
            </a:extLst>
          </p:cNvPr>
          <p:cNvSpPr>
            <a:spLocks noGrp="1"/>
          </p:cNvSpPr>
          <p:nvPr>
            <p:ph type="ctrTitle"/>
          </p:nvPr>
        </p:nvSpPr>
        <p:spPr>
          <a:xfrm>
            <a:off x="0" y="2282978"/>
            <a:ext cx="12192000" cy="2088232"/>
          </a:xfrm>
        </p:spPr>
        <p:txBody>
          <a:bodyPr>
            <a:normAutofit/>
          </a:bodyPr>
          <a:lstStyle/>
          <a:p>
            <a:pPr algn="ctr"/>
            <a:r>
              <a:rPr lang="sv-SE" sz="3000"/>
              <a:t>Startbesked och kriterieversion</a:t>
            </a:r>
            <a:endParaRPr lang="en-SE" sz="3000">
              <a:solidFill>
                <a:schemeClr val="bg1"/>
              </a:solidFill>
            </a:endParaRPr>
          </a:p>
        </p:txBody>
      </p:sp>
    </p:spTree>
    <p:extLst>
      <p:ext uri="{BB962C8B-B14F-4D97-AF65-F5344CB8AC3E}">
        <p14:creationId xmlns:p14="http://schemas.microsoft.com/office/powerpoint/2010/main" val="415316932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428FF-C666-186A-8A99-97EA737793BC}"/>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CAF22A68-757C-7ADA-410F-CF1D87DD0D9D}"/>
              </a:ext>
            </a:extLst>
          </p:cNvPr>
          <p:cNvSpPr>
            <a:spLocks noGrp="1"/>
          </p:cNvSpPr>
          <p:nvPr>
            <p:ph type="subTitle" idx="1"/>
          </p:nvPr>
        </p:nvSpPr>
        <p:spPr>
          <a:xfrm>
            <a:off x="606922" y="1494718"/>
            <a:ext cx="10960560" cy="5249761"/>
          </a:xfrm>
        </p:spPr>
        <p:txBody>
          <a:bodyPr>
            <a:noAutofit/>
          </a:bodyPr>
          <a:lstStyle/>
          <a:p>
            <a:r>
              <a:rPr lang="sv-SE" sz="1200" b="1">
                <a:solidFill>
                  <a:srgbClr val="00B0F0"/>
                </a:solidFill>
                <a:latin typeface="+mn-lt"/>
              </a:rPr>
              <a:t>Boverket:</a:t>
            </a:r>
            <a:endParaRPr lang="sv-SE" sz="1200" b="1">
              <a:latin typeface="+mn-lt"/>
            </a:endParaRPr>
          </a:p>
          <a:p>
            <a:pPr marL="285750" indent="-285750">
              <a:buFont typeface="Arial" panose="020B0604020202020204" pitchFamily="34" charset="0"/>
              <a:buChar char="•"/>
            </a:pPr>
            <a:r>
              <a:rPr lang="sv-SE" sz="1200">
                <a:latin typeface="+mn-lt"/>
              </a:rPr>
              <a:t>Ansökan bygglov (alternativt bygglovsdatum) används som </a:t>
            </a:r>
            <a:r>
              <a:rPr lang="sv-SE" sz="1200" b="1">
                <a:latin typeface="+mn-lt"/>
              </a:rPr>
              <a:t>styrande tidpunkt</a:t>
            </a:r>
            <a:r>
              <a:rPr lang="sv-SE" sz="1200">
                <a:latin typeface="+mn-lt"/>
              </a:rPr>
              <a:t> för vilken version av klimatdeklarationsregler som gäller.</a:t>
            </a:r>
          </a:p>
          <a:p>
            <a:endParaRPr lang="sv-SE" sz="1200" b="1">
              <a:latin typeface="+mn-lt"/>
            </a:endParaRPr>
          </a:p>
          <a:p>
            <a:r>
              <a:rPr lang="sv-SE" sz="1200" b="1">
                <a:solidFill>
                  <a:srgbClr val="00B050"/>
                </a:solidFill>
                <a:latin typeface="+mn-lt"/>
              </a:rPr>
              <a:t>Lokala klimatinitiativ:</a:t>
            </a:r>
          </a:p>
          <a:p>
            <a:pPr marL="285750" indent="-285750">
              <a:buFont typeface="Arial" panose="020B0604020202020204" pitchFamily="34" charset="0"/>
              <a:buChar char="•"/>
            </a:pPr>
            <a:r>
              <a:rPr lang="sv-SE" sz="1200">
                <a:latin typeface="+mn-lt"/>
              </a:rPr>
              <a:t>Tydliggör </a:t>
            </a:r>
            <a:r>
              <a:rPr lang="sv-SE" sz="1200" b="1">
                <a:latin typeface="+mn-lt"/>
              </a:rPr>
              <a:t>både datum </a:t>
            </a:r>
            <a:r>
              <a:rPr lang="sv-SE" sz="1200">
                <a:latin typeface="+mn-lt"/>
              </a:rPr>
              <a:t>för diarieförd bygglovsansökan (alternativt byggstart / beviljad bygglov/marklov / SGBC registrering), </a:t>
            </a:r>
            <a:r>
              <a:rPr lang="sv-SE" sz="1200" b="1">
                <a:latin typeface="+mn-lt"/>
              </a:rPr>
              <a:t>och tillämpad metodversion (nr på SGBC registrering) för valt kriterieanvisning (ange namn)</a:t>
            </a:r>
            <a:r>
              <a:rPr lang="sv-SE" sz="1200">
                <a:latin typeface="+mn-lt"/>
              </a:rPr>
              <a:t>. Om bygglov saknas (ex vid ROT), då gäller styrdatum som är relevant för projektet, (ex kontraktstecknande, </a:t>
            </a:r>
          </a:p>
          <a:p>
            <a:pPr marL="285750" indent="-285750">
              <a:buFont typeface="Arial" panose="020B0604020202020204" pitchFamily="34" charset="0"/>
              <a:buChar char="•"/>
            </a:pPr>
            <a:endParaRPr lang="sv-SE" sz="1200">
              <a:solidFill>
                <a:schemeClr val="tx1"/>
              </a:solidFill>
              <a:latin typeface="+mn-lt"/>
            </a:endParaRPr>
          </a:p>
          <a:p>
            <a:pPr lvl="0" defTabSz="914400" eaLnBrk="0" fontAlgn="base" hangingPunct="0">
              <a:spcBef>
                <a:spcPct val="0"/>
              </a:spcBef>
              <a:spcAft>
                <a:spcPct val="0"/>
              </a:spcAft>
            </a:pPr>
            <a:r>
              <a:rPr lang="sv-SE" altLang="sv-SE" sz="1200" b="1">
                <a:solidFill>
                  <a:schemeClr val="tx1"/>
                </a:solidFill>
                <a:latin typeface="+mn-lt"/>
              </a:rPr>
              <a:t>Varför: </a:t>
            </a:r>
          </a:p>
          <a:p>
            <a:pPr marL="285750" lvl="0" indent="-285750" defTabSz="914400" eaLnBrk="0" fontAlgn="base" hangingPunct="0">
              <a:spcBef>
                <a:spcPct val="0"/>
              </a:spcBef>
              <a:spcAft>
                <a:spcPct val="0"/>
              </a:spcAft>
              <a:buFont typeface="Arial" panose="020B0604020202020204" pitchFamily="34" charset="0"/>
              <a:buChar char="•"/>
            </a:pPr>
            <a:r>
              <a:rPr lang="sv-SE" sz="1200">
                <a:latin typeface="+mn-lt"/>
              </a:rPr>
              <a:t>🔍 </a:t>
            </a:r>
            <a:r>
              <a:rPr lang="sv-SE" sz="1200" b="1">
                <a:latin typeface="+mn-lt"/>
              </a:rPr>
              <a:t>Jämförbarhet. </a:t>
            </a:r>
            <a:r>
              <a:rPr lang="sv-SE" sz="1200">
                <a:latin typeface="+mn-lt"/>
              </a:rPr>
              <a:t>Utan koppling till bygglovsdatum kan olika metodversioner blandas – vilket försvårar jämförelser mellan projekt och försvagar beslutsunderlaget.</a:t>
            </a:r>
          </a:p>
          <a:p>
            <a:pPr marL="285750" lvl="0" indent="-285750" defTabSz="914400" eaLnBrk="0" fontAlgn="base" hangingPunct="0">
              <a:spcBef>
                <a:spcPct val="0"/>
              </a:spcBef>
              <a:spcAft>
                <a:spcPct val="0"/>
              </a:spcAft>
              <a:buFont typeface="Arial" panose="020B0604020202020204" pitchFamily="34" charset="0"/>
              <a:buChar char="•"/>
            </a:pPr>
            <a:r>
              <a:rPr lang="sv-SE" sz="1200">
                <a:latin typeface="+mn-lt"/>
              </a:rPr>
              <a:t>📊 </a:t>
            </a:r>
            <a:r>
              <a:rPr lang="sv-SE" sz="1200" b="1">
                <a:latin typeface="+mn-lt"/>
              </a:rPr>
              <a:t>Måluppföljning och styrning. </a:t>
            </a:r>
            <a:r>
              <a:rPr lang="sv-SE" sz="1200">
                <a:latin typeface="+mn-lt"/>
              </a:rPr>
              <a:t>Felaktig tillämpning av version kan innebära att projekt utvärderas mot för gamla eller för nya krav – vilket påverkar styrning, upphandling och klimatmål.</a:t>
            </a:r>
          </a:p>
          <a:p>
            <a:pPr marL="285750" lvl="0" indent="-285750" defTabSz="914400" eaLnBrk="0" fontAlgn="base" hangingPunct="0">
              <a:spcBef>
                <a:spcPct val="0"/>
              </a:spcBef>
              <a:spcAft>
                <a:spcPct val="0"/>
              </a:spcAft>
              <a:buFont typeface="Arial" panose="020B0604020202020204" pitchFamily="34" charset="0"/>
              <a:buChar char="•"/>
            </a:pPr>
            <a:r>
              <a:rPr lang="sv-SE" sz="1200">
                <a:latin typeface="+mn-lt"/>
              </a:rPr>
              <a:t>✅ </a:t>
            </a:r>
            <a:r>
              <a:rPr lang="sv-SE" sz="1200" b="1">
                <a:latin typeface="+mn-lt"/>
              </a:rPr>
              <a:t>Kvalitet och transparens. </a:t>
            </a:r>
            <a:r>
              <a:rPr lang="sv-SE" sz="1200">
                <a:latin typeface="+mn-lt"/>
              </a:rPr>
              <a:t>Tydlig redovisning av datum och version gör det möjligt att verifiera tillämpningen, jämföra över tid och förstå vilka metoder som använts vid analysen.</a:t>
            </a:r>
          </a:p>
          <a:p>
            <a:pPr lvl="0" defTabSz="914400" eaLnBrk="0" fontAlgn="base" hangingPunct="0">
              <a:spcBef>
                <a:spcPct val="0"/>
              </a:spcBef>
              <a:spcAft>
                <a:spcPct val="0"/>
              </a:spcAft>
            </a:pPr>
            <a:endParaRPr lang="sv-SE" altLang="sv-SE" sz="1200">
              <a:solidFill>
                <a:schemeClr val="tx1"/>
              </a:solidFill>
              <a:latin typeface="+mn-lt"/>
            </a:endParaRPr>
          </a:p>
          <a:p>
            <a:endParaRPr lang="sv-SE" sz="1200">
              <a:latin typeface="+mn-lt"/>
              <a:ea typeface="Aptos" panose="020B0004020202020204" pitchFamily="34" charset="0"/>
              <a:cs typeface="Arial" panose="020B0604020202020204" pitchFamily="34" charset="0"/>
            </a:endParaRPr>
          </a:p>
          <a:p>
            <a:endParaRPr lang="sv-SE" sz="1200">
              <a:latin typeface="+mn-lt"/>
              <a:cs typeface="Arial" panose="020B0604020202020204" pitchFamily="34" charset="0"/>
            </a:endParaRPr>
          </a:p>
          <a:p>
            <a:endParaRPr lang="sv-SE" sz="1200">
              <a:latin typeface="+mn-lt"/>
            </a:endParaRPr>
          </a:p>
          <a:p>
            <a:endParaRPr lang="sv-SE" sz="1200" b="1">
              <a:latin typeface="+mn-lt"/>
            </a:endParaRPr>
          </a:p>
          <a:p>
            <a:endParaRPr lang="sv-SE" sz="1200" b="1">
              <a:latin typeface="+mn-lt"/>
            </a:endParaRPr>
          </a:p>
        </p:txBody>
      </p:sp>
      <p:sp>
        <p:nvSpPr>
          <p:cNvPr id="9" name="Rektangel 8">
            <a:extLst>
              <a:ext uri="{FF2B5EF4-FFF2-40B4-BE49-F238E27FC236}">
                <a16:creationId xmlns:a16="http://schemas.microsoft.com/office/drawing/2014/main" id="{7AA92529-851A-51A6-D3A3-F9C9973E6E71}"/>
              </a:ext>
            </a:extLst>
          </p:cNvPr>
          <p:cNvSpPr/>
          <p:nvPr/>
        </p:nvSpPr>
        <p:spPr>
          <a:xfrm>
            <a:off x="6846182" y="215089"/>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6F66BDC5-2777-0B0B-2E99-8B59646A201A}"/>
              </a:ext>
            </a:extLst>
          </p:cNvPr>
          <p:cNvSpPr txBox="1"/>
          <p:nvPr/>
        </p:nvSpPr>
        <p:spPr>
          <a:xfrm>
            <a:off x="7038450" y="107200"/>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ruta 10">
            <a:extLst>
              <a:ext uri="{FF2B5EF4-FFF2-40B4-BE49-F238E27FC236}">
                <a16:creationId xmlns:a16="http://schemas.microsoft.com/office/drawing/2014/main" id="{48741F4F-5CD8-24FD-6567-C6F97349A02A}"/>
              </a:ext>
            </a:extLst>
          </p:cNvPr>
          <p:cNvSpPr txBox="1"/>
          <p:nvPr/>
        </p:nvSpPr>
        <p:spPr>
          <a:xfrm>
            <a:off x="7050672" y="376599"/>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35DF95E4-4DB7-C080-34BF-E2E7FD103926}"/>
              </a:ext>
            </a:extLst>
          </p:cNvPr>
          <p:cNvSpPr/>
          <p:nvPr/>
        </p:nvSpPr>
        <p:spPr>
          <a:xfrm>
            <a:off x="6846182" y="483886"/>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4AECAA08-9663-2B07-A529-451B46CCF318}"/>
              </a:ext>
            </a:extLst>
          </p:cNvPr>
          <p:cNvSpPr/>
          <p:nvPr/>
        </p:nvSpPr>
        <p:spPr>
          <a:xfrm>
            <a:off x="444995" y="1409655"/>
            <a:ext cx="10960559" cy="628521"/>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ktangel: rundade hörn 13">
            <a:extLst>
              <a:ext uri="{FF2B5EF4-FFF2-40B4-BE49-F238E27FC236}">
                <a16:creationId xmlns:a16="http://schemas.microsoft.com/office/drawing/2014/main" id="{F01B3014-6494-1659-FEBC-0A81BC6407EE}"/>
              </a:ext>
            </a:extLst>
          </p:cNvPr>
          <p:cNvSpPr/>
          <p:nvPr/>
        </p:nvSpPr>
        <p:spPr>
          <a:xfrm>
            <a:off x="444996" y="2135439"/>
            <a:ext cx="10960560" cy="785049"/>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Tabell 4">
            <a:extLst>
              <a:ext uri="{FF2B5EF4-FFF2-40B4-BE49-F238E27FC236}">
                <a16:creationId xmlns:a16="http://schemas.microsoft.com/office/drawing/2014/main" id="{F2285A49-C6AD-866E-8480-A2FACE019F71}"/>
              </a:ext>
            </a:extLst>
          </p:cNvPr>
          <p:cNvGraphicFramePr>
            <a:graphicFrameLocks noGrp="1"/>
          </p:cNvGraphicFramePr>
          <p:nvPr>
            <p:extLst>
              <p:ext uri="{D42A27DB-BD31-4B8C-83A1-F6EECF244321}">
                <p14:modId xmlns:p14="http://schemas.microsoft.com/office/powerpoint/2010/main" val="3163914324"/>
              </p:ext>
            </p:extLst>
          </p:nvPr>
        </p:nvGraphicFramePr>
        <p:xfrm>
          <a:off x="800824" y="4633415"/>
          <a:ext cx="10248899" cy="1629860"/>
        </p:xfrm>
        <a:graphic>
          <a:graphicData uri="http://schemas.openxmlformats.org/drawingml/2006/table">
            <a:tbl>
              <a:tblPr/>
              <a:tblGrid>
                <a:gridCol w="1915308">
                  <a:extLst>
                    <a:ext uri="{9D8B030D-6E8A-4147-A177-3AD203B41FA5}">
                      <a16:colId xmlns:a16="http://schemas.microsoft.com/office/drawing/2014/main" val="1288296089"/>
                    </a:ext>
                  </a:extLst>
                </a:gridCol>
                <a:gridCol w="4052634">
                  <a:extLst>
                    <a:ext uri="{9D8B030D-6E8A-4147-A177-3AD203B41FA5}">
                      <a16:colId xmlns:a16="http://schemas.microsoft.com/office/drawing/2014/main" val="3276177251"/>
                    </a:ext>
                  </a:extLst>
                </a:gridCol>
                <a:gridCol w="4280957">
                  <a:extLst>
                    <a:ext uri="{9D8B030D-6E8A-4147-A177-3AD203B41FA5}">
                      <a16:colId xmlns:a16="http://schemas.microsoft.com/office/drawing/2014/main" val="2248908049"/>
                    </a:ext>
                  </a:extLst>
                </a:gridCol>
              </a:tblGrid>
              <a:tr h="307075">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Indikator (datum och version)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850362">
                <a:tc>
                  <a:txBody>
                    <a:bodyPr/>
                    <a:lstStyle/>
                    <a:p>
                      <a:r>
                        <a:rPr lang="sv-SE" sz="1000"/>
                        <a:t>Styrdatum och version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sv-SE" sz="1000"/>
                        <a:t>A/B: Bygglovsdatum (eller byggstart / marklov / upphandlingsdatum / SGBC-registrering) och tillämpad version av klimatberäkningsanvisning (t.ex. LFM30, IVL, SGBC-manual)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sv-SE" sz="1000"/>
                        <a:t>Bygglov är huvudregel. Vid avsteg (ex. om bygglov saknas eller annan styrpunkt används), motivera tydligt. Gäller både B och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8101981"/>
                  </a:ext>
                </a:extLst>
              </a:tr>
              <a:tr h="472423">
                <a:tc>
                  <a:txBody>
                    <a:bodyPr/>
                    <a:lstStyle/>
                    <a:p>
                      <a:r>
                        <a:rPr lang="sv-SE" sz="1000"/>
                        <a:t>Versionsspårbarhet till beräkningskriterie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sv-SE" sz="1000"/>
                        <a:t>A/B: Version av klimatberäkningsanvisning (t.ex. LFM30, IVL, SGBC-manual)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sv-SE" sz="1000"/>
                        <a:t>För att säkerställa korrekt metodtillämpning i analys och uppföljning. Gäller B och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5162283"/>
                  </a:ext>
                </a:extLst>
              </a:tr>
            </a:tbl>
          </a:graphicData>
        </a:graphic>
      </p:graphicFrame>
      <p:cxnSp>
        <p:nvCxnSpPr>
          <p:cNvPr id="4" name="Rak pilkoppling 3">
            <a:extLst>
              <a:ext uri="{FF2B5EF4-FFF2-40B4-BE49-F238E27FC236}">
                <a16:creationId xmlns:a16="http://schemas.microsoft.com/office/drawing/2014/main" id="{5C7060F2-56DA-E7C8-1FAB-665FF6411843}"/>
              </a:ext>
            </a:extLst>
          </p:cNvPr>
          <p:cNvCxnSpPr>
            <a:cxnSpLocks/>
          </p:cNvCxnSpPr>
          <p:nvPr/>
        </p:nvCxnSpPr>
        <p:spPr>
          <a:xfrm flipV="1">
            <a:off x="10889072" y="845007"/>
            <a:ext cx="0" cy="381827"/>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aphicFrame>
        <p:nvGraphicFramePr>
          <p:cNvPr id="6" name="Tabell 5">
            <a:extLst>
              <a:ext uri="{FF2B5EF4-FFF2-40B4-BE49-F238E27FC236}">
                <a16:creationId xmlns:a16="http://schemas.microsoft.com/office/drawing/2014/main" id="{5D0EF810-34D7-39D5-B526-9EBD9C8D7585}"/>
              </a:ext>
            </a:extLst>
          </p:cNvPr>
          <p:cNvGraphicFramePr>
            <a:graphicFrameLocks noGrp="1"/>
          </p:cNvGraphicFramePr>
          <p:nvPr>
            <p:extLst>
              <p:ext uri="{D42A27DB-BD31-4B8C-83A1-F6EECF244321}">
                <p14:modId xmlns:p14="http://schemas.microsoft.com/office/powerpoint/2010/main" val="647065125"/>
              </p:ext>
            </p:extLst>
          </p:nvPr>
        </p:nvGraphicFramePr>
        <p:xfrm>
          <a:off x="8372473" y="0"/>
          <a:ext cx="3819527" cy="752000"/>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nSpc>
                          <a:spcPct val="107000"/>
                        </a:lnSpc>
                        <a:spcAft>
                          <a:spcPts val="0"/>
                        </a:spcAft>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
        <p:nvSpPr>
          <p:cNvPr id="16" name="Rubrik 7">
            <a:extLst>
              <a:ext uri="{FF2B5EF4-FFF2-40B4-BE49-F238E27FC236}">
                <a16:creationId xmlns:a16="http://schemas.microsoft.com/office/drawing/2014/main" id="{9E13C29B-5839-FCBA-E8E0-D3F0DAEE43CB}"/>
              </a:ext>
            </a:extLst>
          </p:cNvPr>
          <p:cNvSpPr txBox="1">
            <a:spLocks/>
          </p:cNvSpPr>
          <p:nvPr/>
        </p:nvSpPr>
        <p:spPr>
          <a:xfrm>
            <a:off x="527381" y="336455"/>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lvl="0">
              <a:defRPr/>
            </a:pPr>
            <a:r>
              <a:rPr lang="sv-SE"/>
              <a:t>Startbesked och kriterie version</a:t>
            </a: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8189869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7B7AB-DA2A-4ABB-F42F-9DA458036BE0}"/>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BBC02A73-A908-D727-A291-2C70E2A987B3}"/>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5E7E020F-BE64-D0D2-0D98-AEED3A093148}"/>
              </a:ext>
            </a:extLst>
          </p:cNvPr>
          <p:cNvSpPr>
            <a:spLocks noGrp="1"/>
          </p:cNvSpPr>
          <p:nvPr>
            <p:ph type="ctrTitle"/>
          </p:nvPr>
        </p:nvSpPr>
        <p:spPr>
          <a:xfrm>
            <a:off x="0" y="2282978"/>
            <a:ext cx="12192000" cy="2088232"/>
          </a:xfrm>
        </p:spPr>
        <p:txBody>
          <a:bodyPr>
            <a:normAutofit/>
          </a:bodyPr>
          <a:lstStyle/>
          <a:p>
            <a:pPr algn="ctr">
              <a:lnSpc>
                <a:spcPct val="150000"/>
              </a:lnSpc>
            </a:pPr>
            <a:r>
              <a:rPr lang="sv-SE" sz="3000"/>
              <a:t>Hur – </a:t>
            </a:r>
            <a:r>
              <a:rPr lang="sv-SE" sz="3000" err="1"/>
              <a:t>Bidcon</a:t>
            </a:r>
            <a:br>
              <a:rPr lang="sv-SE" sz="3000"/>
            </a:br>
            <a:r>
              <a:rPr lang="sv-SE" sz="1800"/>
              <a:t>Avläsa klimatpåverkan - klimatprestanda</a:t>
            </a:r>
            <a:endParaRPr lang="en-SE" sz="1800">
              <a:solidFill>
                <a:schemeClr val="bg1"/>
              </a:solidFill>
            </a:endParaRPr>
          </a:p>
        </p:txBody>
      </p:sp>
    </p:spTree>
    <p:extLst>
      <p:ext uri="{BB962C8B-B14F-4D97-AF65-F5344CB8AC3E}">
        <p14:creationId xmlns:p14="http://schemas.microsoft.com/office/powerpoint/2010/main" val="52527102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7E312-50FB-C2F6-D038-A0F24F4FB62D}"/>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65190670-0E41-2772-CC9B-EDAD0C27E2C7}"/>
              </a:ext>
            </a:extLst>
          </p:cNvPr>
          <p:cNvSpPr>
            <a:spLocks noGrp="1"/>
          </p:cNvSpPr>
          <p:nvPr>
            <p:ph type="ctrTitle"/>
          </p:nvPr>
        </p:nvSpPr>
        <p:spPr>
          <a:xfrm>
            <a:off x="527381" y="217917"/>
            <a:ext cx="9359919" cy="699466"/>
          </a:xfrm>
        </p:spPr>
        <p:txBody>
          <a:bodyPr/>
          <a:lstStyle/>
          <a:p>
            <a:r>
              <a:rPr lang="sv-SE"/>
              <a:t>Startbesked och kriterieversion</a:t>
            </a:r>
          </a:p>
        </p:txBody>
      </p:sp>
      <p:cxnSp>
        <p:nvCxnSpPr>
          <p:cNvPr id="3" name="Rak pilkoppling 2">
            <a:extLst>
              <a:ext uri="{FF2B5EF4-FFF2-40B4-BE49-F238E27FC236}">
                <a16:creationId xmlns:a16="http://schemas.microsoft.com/office/drawing/2014/main" id="{404A020D-27D4-4D62-A6CB-A29F27425695}"/>
              </a:ext>
            </a:extLst>
          </p:cNvPr>
          <p:cNvCxnSpPr>
            <a:cxnSpLocks/>
          </p:cNvCxnSpPr>
          <p:nvPr/>
        </p:nvCxnSpPr>
        <p:spPr>
          <a:xfrm flipV="1">
            <a:off x="10891235" y="2152650"/>
            <a:ext cx="0" cy="801924"/>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4" name="textruta 3">
            <a:extLst>
              <a:ext uri="{FF2B5EF4-FFF2-40B4-BE49-F238E27FC236}">
                <a16:creationId xmlns:a16="http://schemas.microsoft.com/office/drawing/2014/main" id="{A5932E01-EB66-6274-BE82-0A1DD60D6ABA}"/>
              </a:ext>
            </a:extLst>
          </p:cNvPr>
          <p:cNvSpPr txBox="1"/>
          <p:nvPr/>
        </p:nvSpPr>
        <p:spPr>
          <a:xfrm>
            <a:off x="2497703" y="2336039"/>
            <a:ext cx="5795396" cy="1237070"/>
          </a:xfrm>
          <a:prstGeom prst="rect">
            <a:avLst/>
          </a:prstGeom>
          <a:noFill/>
          <a:ln w="19050"/>
        </p:spPr>
        <p:style>
          <a:lnRef idx="2">
            <a:schemeClr val="accent2"/>
          </a:lnRef>
          <a:fillRef idx="1">
            <a:schemeClr val="lt1"/>
          </a:fillRef>
          <a:effectRef idx="0">
            <a:schemeClr val="accent2"/>
          </a:effectRef>
          <a:fontRef idx="minor">
            <a:schemeClr val="dk1"/>
          </a:fontRef>
        </p:style>
        <p:txBody>
          <a:bodyPr wrap="square">
            <a:spAutoFit/>
          </a:bodyPr>
          <a:lstStyle/>
          <a:p>
            <a:pPr lvl="0">
              <a:lnSpc>
                <a:spcPct val="107000"/>
              </a:lnSpc>
              <a:spcAft>
                <a:spcPts val="800"/>
              </a:spcAft>
              <a:defRPr/>
            </a:pPr>
            <a:r>
              <a:rPr lang="sv-SE" sz="1600"/>
              <a:t>För närvarande erbjuder </a:t>
            </a:r>
            <a:r>
              <a:rPr lang="sv-SE" sz="1600" err="1"/>
              <a:t>Bidcons</a:t>
            </a:r>
            <a:r>
              <a:rPr lang="sv-SE" sz="1600"/>
              <a:t> klimatmodulmall ingen funktionalitet för att ange uppgifter om bygglov eller byggstart.</a:t>
            </a:r>
          </a:p>
          <a:p>
            <a:pPr lvl="0">
              <a:lnSpc>
                <a:spcPct val="107000"/>
              </a:lnSpc>
              <a:spcAft>
                <a:spcPts val="800"/>
              </a:spcAft>
              <a:defRPr/>
            </a:pPr>
            <a:r>
              <a:rPr lang="sv-SE" sz="1600">
                <a:solidFill>
                  <a:srgbClr val="00B0F0"/>
                </a:solidFill>
                <a:ea typeface="Aptos" panose="020B0004020202020204" pitchFamily="34" charset="0"/>
                <a:cs typeface="Arial" panose="020B0604020202020204" pitchFamily="34" charset="0"/>
              </a:rPr>
              <a:t>Ange datum för bygglov/byggstart </a:t>
            </a:r>
            <a:r>
              <a:rPr lang="sv-SE" sz="1600">
                <a:solidFill>
                  <a:srgbClr val="00B050"/>
                </a:solidFill>
                <a:ea typeface="Aptos" panose="020B0004020202020204" pitchFamily="34" charset="0"/>
                <a:cs typeface="Arial" panose="020B0604020202020204" pitchFamily="34" charset="0"/>
              </a:rPr>
              <a:t>och version av klimatberäkningsanvisning från lokalt initiativ</a:t>
            </a:r>
            <a:endParaRPr lang="sv-SE" sz="1600">
              <a:solidFill>
                <a:srgbClr val="00B050"/>
              </a:solidFill>
            </a:endParaRPr>
          </a:p>
        </p:txBody>
      </p:sp>
      <p:cxnSp>
        <p:nvCxnSpPr>
          <p:cNvPr id="5" name="Rak koppling 4">
            <a:extLst>
              <a:ext uri="{FF2B5EF4-FFF2-40B4-BE49-F238E27FC236}">
                <a16:creationId xmlns:a16="http://schemas.microsoft.com/office/drawing/2014/main" id="{395DAA96-5006-DBC8-A3F1-73AE687279F9}"/>
              </a:ext>
            </a:extLst>
          </p:cNvPr>
          <p:cNvCxnSpPr>
            <a:cxnSpLocks/>
          </p:cNvCxnSpPr>
          <p:nvPr/>
        </p:nvCxnSpPr>
        <p:spPr>
          <a:xfrm>
            <a:off x="8293100" y="2954574"/>
            <a:ext cx="2624630" cy="0"/>
          </a:xfrm>
          <a:prstGeom prst="line">
            <a:avLst/>
          </a:prstGeom>
          <a:ln w="12700"/>
        </p:spPr>
        <p:style>
          <a:lnRef idx="1">
            <a:schemeClr val="accent2"/>
          </a:lnRef>
          <a:fillRef idx="0">
            <a:schemeClr val="accent2"/>
          </a:fillRef>
          <a:effectRef idx="0">
            <a:schemeClr val="accent2"/>
          </a:effectRef>
          <a:fontRef idx="minor">
            <a:schemeClr val="tx1"/>
          </a:fontRef>
        </p:style>
      </p:cxnSp>
      <p:graphicFrame>
        <p:nvGraphicFramePr>
          <p:cNvPr id="9" name="Tabell 8">
            <a:extLst>
              <a:ext uri="{FF2B5EF4-FFF2-40B4-BE49-F238E27FC236}">
                <a16:creationId xmlns:a16="http://schemas.microsoft.com/office/drawing/2014/main" id="{FF69445F-C54B-163F-F8FE-30BB55FC28B7}"/>
              </a:ext>
            </a:extLst>
          </p:cNvPr>
          <p:cNvGraphicFramePr>
            <a:graphicFrameLocks noGrp="1"/>
          </p:cNvGraphicFramePr>
          <p:nvPr>
            <p:extLst>
              <p:ext uri="{D42A27DB-BD31-4B8C-83A1-F6EECF244321}">
                <p14:modId xmlns:p14="http://schemas.microsoft.com/office/powerpoint/2010/main" val="264325558"/>
              </p:ext>
            </p:extLst>
          </p:nvPr>
        </p:nvGraphicFramePr>
        <p:xfrm>
          <a:off x="8372473" y="6055"/>
          <a:ext cx="3819527" cy="752000"/>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kern="100">
                          <a:solidFill>
                            <a:srgbClr val="000000"/>
                          </a:solidFill>
                          <a:effectLst/>
                          <a:latin typeface="+mn-lt"/>
                          <a:ea typeface="Aptos" panose="020B0004020202020204" pitchFamily="34" charset="0"/>
                          <a:cs typeface="Arial" panose="020B0604020202020204" pitchFamily="34" charset="0"/>
                        </a:rPr>
                        <a:t>Bygglov 240102</a:t>
                      </a:r>
                    </a:p>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indent="0">
                        <a:lnSpc>
                          <a:spcPct val="107000"/>
                        </a:lnSpc>
                        <a:spcAft>
                          <a:spcPts val="0"/>
                        </a:spcAft>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graphicFrame>
        <p:nvGraphicFramePr>
          <p:cNvPr id="11" name="Tabell 10">
            <a:extLst>
              <a:ext uri="{FF2B5EF4-FFF2-40B4-BE49-F238E27FC236}">
                <a16:creationId xmlns:a16="http://schemas.microsoft.com/office/drawing/2014/main" id="{8035EFBA-23ED-6827-DCAD-83998A3D395A}"/>
              </a:ext>
            </a:extLst>
          </p:cNvPr>
          <p:cNvGraphicFramePr>
            <a:graphicFrameLocks noGrp="1"/>
          </p:cNvGraphicFramePr>
          <p:nvPr>
            <p:extLst>
              <p:ext uri="{D42A27DB-BD31-4B8C-83A1-F6EECF244321}">
                <p14:modId xmlns:p14="http://schemas.microsoft.com/office/powerpoint/2010/main" val="1123157001"/>
              </p:ext>
            </p:extLst>
          </p:nvPr>
        </p:nvGraphicFramePr>
        <p:xfrm>
          <a:off x="8372473" y="1122561"/>
          <a:ext cx="3819527" cy="868680"/>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kern="100">
                          <a:solidFill>
                            <a:srgbClr val="000000"/>
                          </a:solidFill>
                          <a:effectLst/>
                          <a:latin typeface="+mn-lt"/>
                          <a:ea typeface="Aptos" panose="020B0004020202020204" pitchFamily="34" charset="0"/>
                          <a:cs typeface="Arial" panose="020B0604020202020204" pitchFamily="34" charset="0"/>
                        </a:rPr>
                        <a:t>Bygglov 240102.</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900" kern="100">
                          <a:solidFill>
                            <a:srgbClr val="000000"/>
                          </a:solidFill>
                          <a:effectLst/>
                          <a:latin typeface="+mn-lt"/>
                          <a:ea typeface="Aptos" panose="020B0004020202020204" pitchFamily="34" charset="0"/>
                          <a:cs typeface="Arial" panose="020B0604020202020204" pitchFamily="34" charset="0"/>
                        </a:rPr>
                        <a:t>LFM30: 250311, Vers 1.8</a:t>
                      </a: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indent="0">
                        <a:lnSpc>
                          <a:spcPct val="107000"/>
                        </a:lnSpc>
                        <a:spcAft>
                          <a:spcPts val="0"/>
                        </a:spcAft>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22014510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B7A39-A990-31D9-2A98-3E6118012830}"/>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4EC9487D-62E2-D0B5-7063-1F4C5B770B07}"/>
              </a:ext>
            </a:extLst>
          </p:cNvPr>
          <p:cNvSpPr/>
          <p:nvPr/>
        </p:nvSpPr>
        <p:spPr>
          <a:xfrm>
            <a:off x="0" y="0"/>
            <a:ext cx="12192000" cy="608131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B74BAF2C-0DF3-6896-550F-9BBF9447F370}"/>
              </a:ext>
            </a:extLst>
          </p:cNvPr>
          <p:cNvSpPr>
            <a:spLocks noGrp="1"/>
          </p:cNvSpPr>
          <p:nvPr>
            <p:ph type="ctrTitle"/>
          </p:nvPr>
        </p:nvSpPr>
        <p:spPr>
          <a:xfrm>
            <a:off x="0" y="2282978"/>
            <a:ext cx="12192000" cy="2088232"/>
          </a:xfrm>
        </p:spPr>
        <p:txBody>
          <a:bodyPr>
            <a:normAutofit/>
          </a:bodyPr>
          <a:lstStyle/>
          <a:p>
            <a:pPr algn="ctr"/>
            <a:r>
              <a:rPr lang="sv-SE" sz="3000">
                <a:solidFill>
                  <a:schemeClr val="bg2"/>
                </a:solidFill>
              </a:rPr>
              <a:t>Klimatberäkningsverktyg</a:t>
            </a:r>
            <a:endParaRPr lang="en-SE" sz="3000">
              <a:solidFill>
                <a:schemeClr val="bg2"/>
              </a:solidFill>
            </a:endParaRPr>
          </a:p>
        </p:txBody>
      </p:sp>
    </p:spTree>
    <p:extLst>
      <p:ext uri="{BB962C8B-B14F-4D97-AF65-F5344CB8AC3E}">
        <p14:creationId xmlns:p14="http://schemas.microsoft.com/office/powerpoint/2010/main" val="329114686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C128D-C708-FD0D-01DC-E721C0E66B9E}"/>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240B5233-E8D5-7676-D3DD-12CA0D9112D5}"/>
              </a:ext>
            </a:extLst>
          </p:cNvPr>
          <p:cNvSpPr>
            <a:spLocks noGrp="1"/>
          </p:cNvSpPr>
          <p:nvPr>
            <p:ph type="subTitle" idx="1"/>
          </p:nvPr>
        </p:nvSpPr>
        <p:spPr>
          <a:xfrm>
            <a:off x="631365" y="1258400"/>
            <a:ext cx="10512885" cy="5197052"/>
          </a:xfrm>
        </p:spPr>
        <p:txBody>
          <a:bodyPr>
            <a:normAutofit/>
          </a:bodyPr>
          <a:lstStyle/>
          <a:p>
            <a:r>
              <a:rPr lang="sv-SE" sz="1400" b="1">
                <a:solidFill>
                  <a:srgbClr val="00B0F0"/>
                </a:solidFill>
                <a:latin typeface="+mn-lt"/>
              </a:rPr>
              <a:t>Boverket: </a:t>
            </a:r>
            <a:r>
              <a:rPr lang="sv-SE" sz="1400">
                <a:latin typeface="+mn-lt"/>
              </a:rPr>
              <a:t>Valfritt klimatberäkningsverktyg kan användas</a:t>
            </a:r>
            <a:endParaRPr lang="sv-SE" sz="1400" b="1">
              <a:latin typeface="+mn-lt"/>
            </a:endParaRPr>
          </a:p>
          <a:p>
            <a:endParaRPr lang="sv-SE" sz="1400" b="1">
              <a:latin typeface="+mn-lt"/>
            </a:endParaRPr>
          </a:p>
          <a:p>
            <a:endParaRPr lang="sv-SE" sz="1400" b="1">
              <a:latin typeface="+mn-lt"/>
            </a:endParaRPr>
          </a:p>
          <a:p>
            <a:r>
              <a:rPr lang="sv-SE" sz="1400" b="1">
                <a:solidFill>
                  <a:srgbClr val="00B050"/>
                </a:solidFill>
                <a:latin typeface="+mn-lt"/>
              </a:rPr>
              <a:t>Lokalt klimatinitiativ (med ambition): </a:t>
            </a:r>
            <a:r>
              <a:rPr lang="sv-SE" sz="1400">
                <a:latin typeface="+mn-lt"/>
              </a:rPr>
              <a:t>Redovisa alltid vilket klimatberäkningsverktyg som har använts.</a:t>
            </a:r>
          </a:p>
          <a:p>
            <a:pPr marL="285750" indent="-285750">
              <a:buFont typeface="Arial" panose="020B0604020202020204" pitchFamily="34" charset="0"/>
              <a:buChar char="•"/>
            </a:pPr>
            <a:r>
              <a:rPr lang="sv-SE" sz="1400">
                <a:latin typeface="+mn-lt"/>
              </a:rPr>
              <a:t>Var uppmärksam på att klimatberäkningsverktyget hanterar samtliga relevanta delar i byggskedet, inklusive byggspill (A5.1) och materialspecificerade byggmetoder (A5.2-A5.4). </a:t>
            </a:r>
          </a:p>
          <a:p>
            <a:pPr marL="285750" indent="-285750">
              <a:buFont typeface="Arial" panose="020B0604020202020204" pitchFamily="34" charset="0"/>
              <a:buChar char="•"/>
            </a:pPr>
            <a:r>
              <a:rPr lang="sv-SE" sz="1400">
                <a:latin typeface="+mn-lt"/>
              </a:rPr>
              <a:t>Ett lämpligt verktyg (sannolikt digitalt och etablerat) ska kunna användas för både grovkalkyl, träffsäker klimatberäkning och klimatstyrning, samt tåla granskning vid målverifiering och extern kommunikation. Om verktyget inte täcker dessa delar behöver komplettering eller schablonvärden användas (se avsnitt </a:t>
            </a:r>
            <a:r>
              <a:rPr lang="sv-SE" sz="1400" i="1">
                <a:latin typeface="+mn-lt"/>
              </a:rPr>
              <a:t>Schablon</a:t>
            </a:r>
            <a:r>
              <a:rPr lang="sv-SE" sz="1400">
                <a:latin typeface="+mn-lt"/>
              </a:rPr>
              <a:t>). Säkerställ också att metodval och eventuella begränsningar är transparenta för att undvika underskattning, dubbelräkning eller felaktig rapportering.</a:t>
            </a:r>
          </a:p>
          <a:p>
            <a:endParaRPr lang="sv-SE" sz="1400">
              <a:latin typeface="+mn-lt"/>
            </a:endParaRPr>
          </a:p>
          <a:p>
            <a:pPr lvl="0" defTabSz="914400" eaLnBrk="0" fontAlgn="base" hangingPunct="0">
              <a:spcBef>
                <a:spcPct val="0"/>
              </a:spcBef>
              <a:spcAft>
                <a:spcPct val="0"/>
              </a:spcAft>
            </a:pPr>
            <a:r>
              <a:rPr lang="sv-SE" sz="1400" b="1">
                <a:latin typeface="+mn-lt"/>
              </a:rPr>
              <a:t>Varför:</a:t>
            </a:r>
            <a:endParaRPr lang="sv-SE" altLang="sv-SE" sz="1400">
              <a:solidFill>
                <a:schemeClr val="tx1"/>
              </a:solidFill>
              <a:latin typeface="+mn-lt"/>
            </a:endParaRPr>
          </a:p>
          <a:p>
            <a:pPr marL="285750" lvl="0" indent="-285750" defTabSz="914400" eaLnBrk="0" fontAlgn="base" hangingPunct="0">
              <a:spcBef>
                <a:spcPct val="0"/>
              </a:spcBef>
              <a:spcAft>
                <a:spcPct val="0"/>
              </a:spcAft>
              <a:buFont typeface="Arial" panose="020B0604020202020204" pitchFamily="34" charset="0"/>
              <a:buChar char="•"/>
            </a:pPr>
            <a:r>
              <a:rPr lang="sv-SE" altLang="sv-SE" sz="1400">
                <a:solidFill>
                  <a:schemeClr val="tx1"/>
                </a:solidFill>
                <a:latin typeface="+mn-lt"/>
              </a:rPr>
              <a:t>✔️ Om syfte är grovkalkyl: då kan oftast dessa skillnader (pga förenklingar eller otillräcklig styrning) upp till 15% vara acceptabelt.</a:t>
            </a:r>
          </a:p>
          <a:p>
            <a:pPr marL="285750" lvl="0" indent="-285750" defTabSz="914400" eaLnBrk="0" fontAlgn="base" hangingPunct="0">
              <a:spcBef>
                <a:spcPct val="0"/>
              </a:spcBef>
              <a:spcAft>
                <a:spcPct val="0"/>
              </a:spcAft>
              <a:buFont typeface="Arial" panose="020B0604020202020204" pitchFamily="34" charset="0"/>
              <a:buChar char="•"/>
            </a:pPr>
            <a:r>
              <a:rPr lang="sv-SE" altLang="sv-SE" sz="1400">
                <a:solidFill>
                  <a:schemeClr val="tx1"/>
                </a:solidFill>
                <a:latin typeface="+mn-lt"/>
              </a:rPr>
              <a:t>⚠️ Vid klimatmål eller styrning: risk för </a:t>
            </a:r>
            <a:r>
              <a:rPr lang="sv-SE" altLang="sv-SE" sz="1400" b="1">
                <a:solidFill>
                  <a:schemeClr val="tx1"/>
                </a:solidFill>
                <a:latin typeface="+mn-lt"/>
              </a:rPr>
              <a:t>målavvikelse</a:t>
            </a:r>
            <a:r>
              <a:rPr lang="sv-SE" altLang="sv-SE" sz="1400">
                <a:solidFill>
                  <a:schemeClr val="tx1"/>
                </a:solidFill>
                <a:latin typeface="+mn-lt"/>
              </a:rPr>
              <a:t>.</a:t>
            </a:r>
          </a:p>
          <a:p>
            <a:pPr marL="285750" lvl="0" indent="-285750" defTabSz="914400" eaLnBrk="0" fontAlgn="base" hangingPunct="0">
              <a:spcBef>
                <a:spcPct val="0"/>
              </a:spcBef>
              <a:spcAft>
                <a:spcPct val="0"/>
              </a:spcAft>
              <a:buFont typeface="Arial" panose="020B0604020202020204" pitchFamily="34" charset="0"/>
              <a:buChar char="•"/>
            </a:pPr>
            <a:r>
              <a:rPr lang="sv-SE" altLang="sv-SE" sz="1400">
                <a:solidFill>
                  <a:schemeClr val="tx1"/>
                </a:solidFill>
                <a:latin typeface="+mn-lt"/>
              </a:rPr>
              <a:t>⚠️ Vid upphandling: risk att </a:t>
            </a:r>
            <a:r>
              <a:rPr lang="sv-SE" altLang="sv-SE" sz="1400" b="1">
                <a:solidFill>
                  <a:schemeClr val="tx1"/>
                </a:solidFill>
                <a:latin typeface="+mn-lt"/>
              </a:rPr>
              <a:t>fel anbud vinner</a:t>
            </a:r>
            <a:r>
              <a:rPr lang="sv-SE" altLang="sv-SE" sz="1400">
                <a:solidFill>
                  <a:schemeClr val="tx1"/>
                </a:solidFill>
                <a:latin typeface="+mn-lt"/>
              </a:rPr>
              <a:t>.</a:t>
            </a:r>
          </a:p>
          <a:p>
            <a:pPr marL="285750" lvl="0" indent="-285750" defTabSz="914400" eaLnBrk="0" fontAlgn="base" hangingPunct="0">
              <a:spcBef>
                <a:spcPct val="0"/>
              </a:spcBef>
              <a:spcAft>
                <a:spcPct val="0"/>
              </a:spcAft>
              <a:buFont typeface="Arial" panose="020B0604020202020204" pitchFamily="34" charset="0"/>
              <a:buChar char="•"/>
            </a:pPr>
            <a:r>
              <a:rPr lang="sv-SE" altLang="sv-SE" sz="1400">
                <a:solidFill>
                  <a:schemeClr val="tx1"/>
                </a:solidFill>
                <a:latin typeface="+mn-lt"/>
              </a:rPr>
              <a:t>⚠️ Vid kommunikation: risk att </a:t>
            </a:r>
            <a:r>
              <a:rPr lang="sv-SE" altLang="sv-SE" sz="1400" b="1">
                <a:solidFill>
                  <a:schemeClr val="tx1"/>
                </a:solidFill>
                <a:latin typeface="+mn-lt"/>
              </a:rPr>
              <a:t>green </a:t>
            </a:r>
            <a:r>
              <a:rPr lang="sv-SE" altLang="sv-SE" sz="1400" b="1" err="1">
                <a:solidFill>
                  <a:schemeClr val="tx1"/>
                </a:solidFill>
                <a:latin typeface="+mn-lt"/>
              </a:rPr>
              <a:t>claim</a:t>
            </a:r>
            <a:r>
              <a:rPr lang="sv-SE" altLang="sv-SE" sz="1400" b="1">
                <a:solidFill>
                  <a:schemeClr val="tx1"/>
                </a:solidFill>
                <a:latin typeface="+mn-lt"/>
              </a:rPr>
              <a:t> blir felaktig</a:t>
            </a:r>
            <a:r>
              <a:rPr lang="sv-SE" altLang="sv-SE" sz="1400">
                <a:solidFill>
                  <a:schemeClr val="tx1"/>
                </a:solidFill>
                <a:latin typeface="+mn-lt"/>
              </a:rPr>
              <a:t> eller hamnar i gråzon.</a:t>
            </a:r>
          </a:p>
          <a:p>
            <a:pPr marL="285750" lvl="0" indent="-285750" defTabSz="914400" eaLnBrk="0" fontAlgn="base" hangingPunct="0">
              <a:spcBef>
                <a:spcPct val="0"/>
              </a:spcBef>
              <a:spcAft>
                <a:spcPct val="0"/>
              </a:spcAft>
              <a:buFont typeface="Arial" panose="020B0604020202020204" pitchFamily="34" charset="0"/>
              <a:buChar char="•"/>
            </a:pPr>
            <a:r>
              <a:rPr lang="sv-SE" altLang="sv-SE" sz="1400">
                <a:solidFill>
                  <a:schemeClr val="tx1"/>
                </a:solidFill>
                <a:latin typeface="+mn-lt"/>
              </a:rPr>
              <a:t>⚠️ Vid krav på verifiering (ex. från finansiär, certifiering, lokalt klimatinitiativ): risk att </a:t>
            </a:r>
            <a:r>
              <a:rPr lang="sv-SE" altLang="sv-SE" sz="1400" b="1">
                <a:solidFill>
                  <a:schemeClr val="tx1"/>
                </a:solidFill>
                <a:latin typeface="+mn-lt"/>
              </a:rPr>
              <a:t>felaktig efterlevnad av målgränsvärde</a:t>
            </a:r>
            <a:r>
              <a:rPr lang="sv-SE" altLang="sv-SE" sz="1400">
                <a:solidFill>
                  <a:schemeClr val="tx1"/>
                </a:solidFill>
                <a:latin typeface="+mn-lt"/>
              </a:rPr>
              <a:t> redovisas.</a:t>
            </a:r>
          </a:p>
        </p:txBody>
      </p:sp>
      <p:sp>
        <p:nvSpPr>
          <p:cNvPr id="9" name="Rektangel 8">
            <a:extLst>
              <a:ext uri="{FF2B5EF4-FFF2-40B4-BE49-F238E27FC236}">
                <a16:creationId xmlns:a16="http://schemas.microsoft.com/office/drawing/2014/main" id="{7B9A7258-BC1D-90F2-3FFB-32C967C570C6}"/>
              </a:ext>
            </a:extLst>
          </p:cNvPr>
          <p:cNvSpPr/>
          <p:nvPr/>
        </p:nvSpPr>
        <p:spPr>
          <a:xfrm>
            <a:off x="6940374" y="141657"/>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ruta 9">
            <a:extLst>
              <a:ext uri="{FF2B5EF4-FFF2-40B4-BE49-F238E27FC236}">
                <a16:creationId xmlns:a16="http://schemas.microsoft.com/office/drawing/2014/main" id="{8A439DAA-2521-E2A7-8C4E-EE5A60CD071C}"/>
              </a:ext>
            </a:extLst>
          </p:cNvPr>
          <p:cNvSpPr txBox="1"/>
          <p:nvPr/>
        </p:nvSpPr>
        <p:spPr>
          <a:xfrm>
            <a:off x="7132642" y="33768"/>
            <a:ext cx="1540878" cy="307777"/>
          </a:xfrm>
          <a:prstGeom prst="rect">
            <a:avLst/>
          </a:prstGeom>
          <a:noFill/>
        </p:spPr>
        <p:txBody>
          <a:bodyPr wrap="square" rtlCol="0">
            <a:spAutoFit/>
          </a:bodyPr>
          <a:lstStyle/>
          <a:p>
            <a:r>
              <a:rPr lang="sv-SE" sz="1400"/>
              <a:t>Boverket</a:t>
            </a:r>
            <a:endParaRPr lang="sv-SE"/>
          </a:p>
        </p:txBody>
      </p:sp>
      <p:sp>
        <p:nvSpPr>
          <p:cNvPr id="11" name="textruta 10">
            <a:extLst>
              <a:ext uri="{FF2B5EF4-FFF2-40B4-BE49-F238E27FC236}">
                <a16:creationId xmlns:a16="http://schemas.microsoft.com/office/drawing/2014/main" id="{A0B3DF4F-F7D8-DD9B-ED1B-92344C95BA75}"/>
              </a:ext>
            </a:extLst>
          </p:cNvPr>
          <p:cNvSpPr txBox="1"/>
          <p:nvPr/>
        </p:nvSpPr>
        <p:spPr>
          <a:xfrm>
            <a:off x="7144864" y="303167"/>
            <a:ext cx="1540878" cy="307777"/>
          </a:xfrm>
          <a:prstGeom prst="rect">
            <a:avLst/>
          </a:prstGeom>
          <a:noFill/>
        </p:spPr>
        <p:txBody>
          <a:bodyPr wrap="square" rtlCol="0">
            <a:spAutoFit/>
          </a:bodyPr>
          <a:lstStyle/>
          <a:p>
            <a:r>
              <a:rPr lang="sv-SE" sz="1400"/>
              <a:t>Lokalt initiativ</a:t>
            </a:r>
            <a:endParaRPr lang="sv-SE"/>
          </a:p>
        </p:txBody>
      </p:sp>
      <p:sp>
        <p:nvSpPr>
          <p:cNvPr id="12" name="Rektangel 11">
            <a:extLst>
              <a:ext uri="{FF2B5EF4-FFF2-40B4-BE49-F238E27FC236}">
                <a16:creationId xmlns:a16="http://schemas.microsoft.com/office/drawing/2014/main" id="{285B20BD-86A3-7CBE-8FCB-3E69CE98E770}"/>
              </a:ext>
            </a:extLst>
          </p:cNvPr>
          <p:cNvSpPr/>
          <p:nvPr/>
        </p:nvSpPr>
        <p:spPr>
          <a:xfrm>
            <a:off x="6940374" y="410454"/>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rundade hörn 12">
            <a:extLst>
              <a:ext uri="{FF2B5EF4-FFF2-40B4-BE49-F238E27FC236}">
                <a16:creationId xmlns:a16="http://schemas.microsoft.com/office/drawing/2014/main" id="{8C28146A-BB7A-A61E-9721-F1B9B6A29F2C}"/>
              </a:ext>
            </a:extLst>
          </p:cNvPr>
          <p:cNvSpPr/>
          <p:nvPr/>
        </p:nvSpPr>
        <p:spPr>
          <a:xfrm>
            <a:off x="290513" y="1183598"/>
            <a:ext cx="10720387" cy="447283"/>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rundade hörn 13">
            <a:extLst>
              <a:ext uri="{FF2B5EF4-FFF2-40B4-BE49-F238E27FC236}">
                <a16:creationId xmlns:a16="http://schemas.microsoft.com/office/drawing/2014/main" id="{B7925B7A-415C-1015-E64C-D3DC9916A593}"/>
              </a:ext>
            </a:extLst>
          </p:cNvPr>
          <p:cNvSpPr/>
          <p:nvPr/>
        </p:nvSpPr>
        <p:spPr>
          <a:xfrm>
            <a:off x="290512" y="1982644"/>
            <a:ext cx="10720387" cy="1760681"/>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aphicFrame>
        <p:nvGraphicFramePr>
          <p:cNvPr id="5" name="Tabell 4">
            <a:extLst>
              <a:ext uri="{FF2B5EF4-FFF2-40B4-BE49-F238E27FC236}">
                <a16:creationId xmlns:a16="http://schemas.microsoft.com/office/drawing/2014/main" id="{15D77F39-F4B4-E3BB-AE35-18FEA94478BE}"/>
              </a:ext>
            </a:extLst>
          </p:cNvPr>
          <p:cNvGraphicFramePr>
            <a:graphicFrameLocks noGrp="1"/>
          </p:cNvGraphicFramePr>
          <p:nvPr>
            <p:extLst>
              <p:ext uri="{D42A27DB-BD31-4B8C-83A1-F6EECF244321}">
                <p14:modId xmlns:p14="http://schemas.microsoft.com/office/powerpoint/2010/main" val="2992904933"/>
              </p:ext>
            </p:extLst>
          </p:nvPr>
        </p:nvGraphicFramePr>
        <p:xfrm>
          <a:off x="587835" y="5268462"/>
          <a:ext cx="10972800" cy="1179084"/>
        </p:xfrm>
        <a:graphic>
          <a:graphicData uri="http://schemas.openxmlformats.org/drawingml/2006/table">
            <a:tbl>
              <a:tblPr/>
              <a:tblGrid>
                <a:gridCol w="2050590">
                  <a:extLst>
                    <a:ext uri="{9D8B030D-6E8A-4147-A177-3AD203B41FA5}">
                      <a16:colId xmlns:a16="http://schemas.microsoft.com/office/drawing/2014/main" val="1288296089"/>
                    </a:ext>
                  </a:extLst>
                </a:gridCol>
                <a:gridCol w="3962400">
                  <a:extLst>
                    <a:ext uri="{9D8B030D-6E8A-4147-A177-3AD203B41FA5}">
                      <a16:colId xmlns:a16="http://schemas.microsoft.com/office/drawing/2014/main" val="3276177251"/>
                    </a:ext>
                  </a:extLst>
                </a:gridCol>
                <a:gridCol w="4959810">
                  <a:extLst>
                    <a:ext uri="{9D8B030D-6E8A-4147-A177-3AD203B41FA5}">
                      <a16:colId xmlns:a16="http://schemas.microsoft.com/office/drawing/2014/main" val="2248908049"/>
                    </a:ext>
                  </a:extLst>
                </a:gridCol>
              </a:tblGrid>
              <a:tr h="0">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Ja / Nej indikatorer (exempel)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0">
                <a:tc>
                  <a:txBody>
                    <a:bodyPr/>
                    <a:lstStyle/>
                    <a:p>
                      <a:r>
                        <a:rPr lang="sv-SE" sz="1000" b="1"/>
                        <a:t>Byggspill</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Byggspill är medräknat?</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Om nej, </a:t>
                      </a:r>
                      <a:r>
                        <a:rPr lang="sv-SE" altLang="sv-SE" sz="1000">
                          <a:solidFill>
                            <a:schemeClr val="tx1"/>
                          </a:solidFill>
                          <a:latin typeface="+mn-lt"/>
                        </a:rPr>
                        <a:t>risk för underskattning av klimatpåverkan. Konservativ osäkerhetsschablon: +5 % (105 %). </a:t>
                      </a:r>
                      <a:endParaRPr lang="sv-SE" sz="1000"/>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r h="0">
                <a:tc>
                  <a:txBody>
                    <a:bodyPr/>
                    <a:lstStyle/>
                    <a:p>
                      <a:r>
                        <a:rPr lang="sv-SE" sz="1000" b="1"/>
                        <a:t>Byggmetod</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t>Är byggmetod komplett (ej förenklad, ej ofullständig)?</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a:t>Om nej, </a:t>
                      </a:r>
                      <a:r>
                        <a:rPr lang="sv-SE" sz="1000" b="0"/>
                        <a:t>f</a:t>
                      </a:r>
                      <a:r>
                        <a:rPr lang="sv-SE" altLang="sv-SE" sz="1000" b="0">
                          <a:solidFill>
                            <a:schemeClr val="tx1"/>
                          </a:solidFill>
                          <a:latin typeface="+mn-lt"/>
                        </a:rPr>
                        <a:t>örenklad eller ofullständig byggmetod samt otydliga </a:t>
                      </a:r>
                      <a:r>
                        <a:rPr lang="sv-SE" altLang="sv-SE" sz="1000" b="0" err="1">
                          <a:solidFill>
                            <a:schemeClr val="tx1"/>
                          </a:solidFill>
                          <a:latin typeface="+mn-lt"/>
                        </a:rPr>
                        <a:t>systemgränser</a:t>
                      </a:r>
                      <a:r>
                        <a:rPr lang="sv-SE" altLang="sv-SE" sz="1000" b="0">
                          <a:solidFill>
                            <a:schemeClr val="tx1"/>
                          </a:solidFill>
                          <a:latin typeface="+mn-lt"/>
                        </a:rPr>
                        <a:t> → vissa utsläpp döljs, samt risk för dubbelräkning eller bortfall. Konservativ osäkerhetsschablon: +15 % (115 %)</a:t>
                      </a:r>
                      <a:endParaRPr lang="sv-SE" sz="1000"/>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7143393"/>
                  </a:ext>
                </a:extLst>
              </a:tr>
            </a:tbl>
          </a:graphicData>
        </a:graphic>
      </p:graphicFrame>
      <p:graphicFrame>
        <p:nvGraphicFramePr>
          <p:cNvPr id="6" name="Tabell 5">
            <a:extLst>
              <a:ext uri="{FF2B5EF4-FFF2-40B4-BE49-F238E27FC236}">
                <a16:creationId xmlns:a16="http://schemas.microsoft.com/office/drawing/2014/main" id="{5FDF1540-4543-85DF-C7D0-AEC206FDEC01}"/>
              </a:ext>
            </a:extLst>
          </p:cNvPr>
          <p:cNvGraphicFramePr>
            <a:graphicFrameLocks noGrp="1"/>
          </p:cNvGraphicFramePr>
          <p:nvPr>
            <p:extLst>
              <p:ext uri="{D42A27DB-BD31-4B8C-83A1-F6EECF244321}">
                <p14:modId xmlns:p14="http://schemas.microsoft.com/office/powerpoint/2010/main" val="2727074619"/>
              </p:ext>
            </p:extLst>
          </p:nvPr>
        </p:nvGraphicFramePr>
        <p:xfrm>
          <a:off x="8372473" y="0"/>
          <a:ext cx="3819527" cy="752000"/>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lnSpc>
                          <a:spcPct val="107000"/>
                        </a:lnSpc>
                        <a:spcAft>
                          <a:spcPts val="0"/>
                        </a:spcAft>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
        <p:nvSpPr>
          <p:cNvPr id="7" name="Rubrik 7">
            <a:extLst>
              <a:ext uri="{FF2B5EF4-FFF2-40B4-BE49-F238E27FC236}">
                <a16:creationId xmlns:a16="http://schemas.microsoft.com/office/drawing/2014/main" id="{84FF7BD7-7159-D31C-4E81-890F8684C48C}"/>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Klimatberäkningsverktyg</a:t>
            </a:r>
          </a:p>
        </p:txBody>
      </p:sp>
    </p:spTree>
    <p:extLst>
      <p:ext uri="{BB962C8B-B14F-4D97-AF65-F5344CB8AC3E}">
        <p14:creationId xmlns:p14="http://schemas.microsoft.com/office/powerpoint/2010/main" val="217363290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FEF27-7C72-3F96-96D5-0359E90C89BF}"/>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CED932E2-0023-E319-445D-668611B0CDCD}"/>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40878E18-5223-F15E-C6F6-22BC01C67CB7}"/>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Hur – </a:t>
            </a:r>
            <a:r>
              <a:rPr kumimoji="0" lang="sv-SE" sz="3000" b="1" i="0" u="none" strike="noStrike" kern="1200" cap="none" spc="0" normalizeH="0" baseline="0" noProof="0" err="1">
                <a:ln>
                  <a:noFill/>
                </a:ln>
                <a:solidFill>
                  <a:schemeClr val="bg2"/>
                </a:solidFill>
                <a:effectLst/>
                <a:uLnTx/>
                <a:uFillTx/>
                <a:latin typeface="Futura PT" panose="020B0702020204020303" pitchFamily="34" charset="0"/>
                <a:ea typeface="+mj-ea"/>
                <a:cs typeface="+mj-cs"/>
              </a:rPr>
              <a:t>Bidcon</a:t>
            </a:r>
            <a:br>
              <a:rPr kumimoji="0" lang="sv-SE" sz="30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a:ln>
                  <a:noFill/>
                </a:ln>
                <a:solidFill>
                  <a:schemeClr val="bg2"/>
                </a:solidFill>
                <a:effectLst/>
                <a:uLnTx/>
                <a:uFillTx/>
                <a:latin typeface="Futura PT" panose="020B0702020204020303" pitchFamily="34" charset="0"/>
                <a:ea typeface="+mj-ea"/>
                <a:cs typeface="+mj-cs"/>
              </a:rPr>
              <a:t>Olika klimatberäkningsverktyg</a:t>
            </a:r>
            <a:endParaRPr lang="en-SE" sz="4000">
              <a:solidFill>
                <a:schemeClr val="bg2"/>
              </a:solidFill>
            </a:endParaRPr>
          </a:p>
        </p:txBody>
      </p:sp>
    </p:spTree>
    <p:extLst>
      <p:ext uri="{BB962C8B-B14F-4D97-AF65-F5344CB8AC3E}">
        <p14:creationId xmlns:p14="http://schemas.microsoft.com/office/powerpoint/2010/main" val="209219516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DF809-73CB-FAEA-41EF-29C32A91B904}"/>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B185617B-E4B6-BB43-88C8-7DEB2EE3306B}"/>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Klimatberäkningsverktyg</a:t>
            </a:r>
          </a:p>
        </p:txBody>
      </p:sp>
      <p:sp>
        <p:nvSpPr>
          <p:cNvPr id="3" name="textruta 2">
            <a:extLst>
              <a:ext uri="{FF2B5EF4-FFF2-40B4-BE49-F238E27FC236}">
                <a16:creationId xmlns:a16="http://schemas.microsoft.com/office/drawing/2014/main" id="{54FE3EE8-5F22-653F-F9A3-38D6AE7AD687}"/>
              </a:ext>
            </a:extLst>
          </p:cNvPr>
          <p:cNvSpPr txBox="1"/>
          <p:nvPr/>
        </p:nvSpPr>
        <p:spPr>
          <a:xfrm>
            <a:off x="527382" y="1367796"/>
            <a:ext cx="9197644" cy="1077218"/>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800"/>
              </a:spcBef>
            </a:pPr>
            <a:r>
              <a:rPr lang="sv-SE" sz="1600"/>
              <a:t>Det finns flera olika klimatberäkningsverktyg tillgängliga på marknaden, och Boverket ställer inga lagkrav på användning av något specifikt verktyg. Däremot följer riktlinjerna för livscykelanalys (LCA) av byggprodukter standarden SS-EN 15804:2012+A2:2019. Denna standard utgör grunden för miljövarudeklarationer (EPD) av byggprodukter.</a:t>
            </a:r>
          </a:p>
        </p:txBody>
      </p:sp>
      <p:sp>
        <p:nvSpPr>
          <p:cNvPr id="4" name="textruta 3">
            <a:extLst>
              <a:ext uri="{FF2B5EF4-FFF2-40B4-BE49-F238E27FC236}">
                <a16:creationId xmlns:a16="http://schemas.microsoft.com/office/drawing/2014/main" id="{8321F2AF-07BB-934F-1FA4-B930B4CD470A}"/>
              </a:ext>
            </a:extLst>
          </p:cNvPr>
          <p:cNvSpPr txBox="1"/>
          <p:nvPr/>
        </p:nvSpPr>
        <p:spPr>
          <a:xfrm>
            <a:off x="7216577" y="5257146"/>
            <a:ext cx="4700739" cy="338554"/>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pPr>
              <a:spcBef>
                <a:spcPts val="800"/>
              </a:spcBef>
            </a:pPr>
            <a:r>
              <a:rPr lang="sv-SE" sz="1600"/>
              <a:t>I </a:t>
            </a:r>
            <a:r>
              <a:rPr lang="sv-SE" sz="1600" err="1"/>
              <a:t>Treano:s</a:t>
            </a:r>
            <a:r>
              <a:rPr lang="sv-SE" sz="1600"/>
              <a:t> fall används verktyget </a:t>
            </a:r>
            <a:r>
              <a:rPr lang="sv-SE" sz="1600" i="1" err="1"/>
              <a:t>Bidcon</a:t>
            </a:r>
            <a:r>
              <a:rPr lang="sv-SE" sz="1600" i="1"/>
              <a:t> Klimatmodul</a:t>
            </a:r>
          </a:p>
        </p:txBody>
      </p:sp>
      <p:pic>
        <p:nvPicPr>
          <p:cNvPr id="8" name="Bildobjekt 7">
            <a:extLst>
              <a:ext uri="{FF2B5EF4-FFF2-40B4-BE49-F238E27FC236}">
                <a16:creationId xmlns:a16="http://schemas.microsoft.com/office/drawing/2014/main" id="{8B3756BD-999F-E5FD-F855-A6FA4027600E}"/>
              </a:ext>
            </a:extLst>
          </p:cNvPr>
          <p:cNvPicPr>
            <a:picLocks noChangeAspect="1"/>
          </p:cNvPicPr>
          <p:nvPr/>
        </p:nvPicPr>
        <p:blipFill>
          <a:blip r:embed="rId3"/>
          <a:stretch>
            <a:fillRect/>
          </a:stretch>
        </p:blipFill>
        <p:spPr>
          <a:xfrm>
            <a:off x="670215" y="2685510"/>
            <a:ext cx="3404696" cy="638380"/>
          </a:xfrm>
          <a:prstGeom prst="rect">
            <a:avLst/>
          </a:prstGeom>
        </p:spPr>
      </p:pic>
      <p:pic>
        <p:nvPicPr>
          <p:cNvPr id="13" name="Bildobjekt 12">
            <a:extLst>
              <a:ext uri="{FF2B5EF4-FFF2-40B4-BE49-F238E27FC236}">
                <a16:creationId xmlns:a16="http://schemas.microsoft.com/office/drawing/2014/main" id="{3D91E770-683C-D8C4-9630-8133BCA47CA5}"/>
              </a:ext>
            </a:extLst>
          </p:cNvPr>
          <p:cNvPicPr>
            <a:picLocks noChangeAspect="1"/>
          </p:cNvPicPr>
          <p:nvPr/>
        </p:nvPicPr>
        <p:blipFill>
          <a:blip r:embed="rId4"/>
          <a:stretch>
            <a:fillRect/>
          </a:stretch>
        </p:blipFill>
        <p:spPr>
          <a:xfrm>
            <a:off x="1756986" y="3712126"/>
            <a:ext cx="1405021" cy="765495"/>
          </a:xfrm>
          <a:prstGeom prst="rect">
            <a:avLst/>
          </a:prstGeom>
        </p:spPr>
      </p:pic>
      <p:pic>
        <p:nvPicPr>
          <p:cNvPr id="15" name="Bildobjekt 14">
            <a:extLst>
              <a:ext uri="{FF2B5EF4-FFF2-40B4-BE49-F238E27FC236}">
                <a16:creationId xmlns:a16="http://schemas.microsoft.com/office/drawing/2014/main" id="{C0AB79FB-454F-3F78-4F97-C3B21677B330}"/>
              </a:ext>
            </a:extLst>
          </p:cNvPr>
          <p:cNvPicPr>
            <a:picLocks noChangeAspect="1"/>
          </p:cNvPicPr>
          <p:nvPr/>
        </p:nvPicPr>
        <p:blipFill>
          <a:blip r:embed="rId5"/>
          <a:stretch>
            <a:fillRect/>
          </a:stretch>
        </p:blipFill>
        <p:spPr>
          <a:xfrm>
            <a:off x="6508119" y="3302111"/>
            <a:ext cx="1416917" cy="910875"/>
          </a:xfrm>
          <a:prstGeom prst="rect">
            <a:avLst/>
          </a:prstGeom>
        </p:spPr>
      </p:pic>
      <p:pic>
        <p:nvPicPr>
          <p:cNvPr id="1026" name="Picture 2" descr="Coreco - Contech - Wikells">
            <a:extLst>
              <a:ext uri="{FF2B5EF4-FFF2-40B4-BE49-F238E27FC236}">
                <a16:creationId xmlns:a16="http://schemas.microsoft.com/office/drawing/2014/main" id="{ED2D00F9-4F4A-5A8F-83DC-FE3E694A0F3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108" r="24488"/>
          <a:stretch>
            <a:fillRect/>
          </a:stretch>
        </p:blipFill>
        <p:spPr bwMode="auto">
          <a:xfrm>
            <a:off x="7925235" y="3964082"/>
            <a:ext cx="816191" cy="910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essrum | Plant i media - Proptech &amp; klimatberäkning">
            <a:extLst>
              <a:ext uri="{FF2B5EF4-FFF2-40B4-BE49-F238E27FC236}">
                <a16:creationId xmlns:a16="http://schemas.microsoft.com/office/drawing/2014/main" id="{0436A1CA-4E80-2C6F-F69A-5A9829F31B5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948" t="38077" r="13917" b="40098"/>
          <a:stretch>
            <a:fillRect/>
          </a:stretch>
        </p:blipFill>
        <p:spPr bwMode="auto">
          <a:xfrm>
            <a:off x="7583992" y="2734487"/>
            <a:ext cx="2141034" cy="6858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icrosoft Excel i Mac App Store">
            <a:extLst>
              <a:ext uri="{FF2B5EF4-FFF2-40B4-BE49-F238E27FC236}">
                <a16:creationId xmlns:a16="http://schemas.microsoft.com/office/drawing/2014/main" id="{26FD1DBE-F5DC-0BE4-79E6-D49904DBBD2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2144" y="4327327"/>
            <a:ext cx="1656560" cy="16565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cochain Carbon Translator – Translate CO2 into something that you  understand.">
            <a:extLst>
              <a:ext uri="{FF2B5EF4-FFF2-40B4-BE49-F238E27FC236}">
                <a16:creationId xmlns:a16="http://schemas.microsoft.com/office/drawing/2014/main" id="{964BF8A8-FBD4-2533-75F0-6E43CBF85C0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16340" y="2592180"/>
            <a:ext cx="2343388" cy="693916"/>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upp 9">
            <a:extLst>
              <a:ext uri="{FF2B5EF4-FFF2-40B4-BE49-F238E27FC236}">
                <a16:creationId xmlns:a16="http://schemas.microsoft.com/office/drawing/2014/main" id="{C6386B5C-1980-587D-1D00-5E1F1ACCC252}"/>
              </a:ext>
            </a:extLst>
          </p:cNvPr>
          <p:cNvGrpSpPr/>
          <p:nvPr/>
        </p:nvGrpSpPr>
        <p:grpSpPr>
          <a:xfrm>
            <a:off x="3838951" y="3964082"/>
            <a:ext cx="2480804" cy="758669"/>
            <a:chOff x="4027116" y="3854343"/>
            <a:chExt cx="2235450" cy="620458"/>
          </a:xfrm>
        </p:grpSpPr>
        <p:pic>
          <p:nvPicPr>
            <p:cNvPr id="11" name="Bildobjekt 10">
              <a:extLst>
                <a:ext uri="{FF2B5EF4-FFF2-40B4-BE49-F238E27FC236}">
                  <a16:creationId xmlns:a16="http://schemas.microsoft.com/office/drawing/2014/main" id="{5A4B693C-F2A9-52AA-64A2-FAF25B04ED72}"/>
                </a:ext>
              </a:extLst>
            </p:cNvPr>
            <p:cNvPicPr>
              <a:picLocks noChangeAspect="1"/>
            </p:cNvPicPr>
            <p:nvPr/>
          </p:nvPicPr>
          <p:blipFill>
            <a:blip r:embed="rId10"/>
            <a:srcRect b="65623"/>
            <a:stretch>
              <a:fillRect/>
            </a:stretch>
          </p:blipFill>
          <p:spPr>
            <a:xfrm>
              <a:off x="4027315" y="3854343"/>
              <a:ext cx="2235251" cy="370645"/>
            </a:xfrm>
            <a:prstGeom prst="rect">
              <a:avLst/>
            </a:prstGeom>
          </p:spPr>
        </p:pic>
        <p:pic>
          <p:nvPicPr>
            <p:cNvPr id="7" name="Bildobjekt 6">
              <a:extLst>
                <a:ext uri="{FF2B5EF4-FFF2-40B4-BE49-F238E27FC236}">
                  <a16:creationId xmlns:a16="http://schemas.microsoft.com/office/drawing/2014/main" id="{EDD58FA0-D2DF-EB26-AEB6-7C4D15637C07}"/>
                </a:ext>
              </a:extLst>
            </p:cNvPr>
            <p:cNvPicPr>
              <a:picLocks noChangeAspect="1"/>
            </p:cNvPicPr>
            <p:nvPr/>
          </p:nvPicPr>
          <p:blipFill>
            <a:blip r:embed="rId10"/>
            <a:srcRect t="68600"/>
            <a:stretch>
              <a:fillRect/>
            </a:stretch>
          </p:blipFill>
          <p:spPr>
            <a:xfrm>
              <a:off x="4027116" y="4212986"/>
              <a:ext cx="1728592" cy="261815"/>
            </a:xfrm>
            <a:prstGeom prst="rect">
              <a:avLst/>
            </a:prstGeom>
          </p:spPr>
        </p:pic>
      </p:grpSp>
      <p:cxnSp>
        <p:nvCxnSpPr>
          <p:cNvPr id="9" name="Rak pilkoppling 8">
            <a:extLst>
              <a:ext uri="{FF2B5EF4-FFF2-40B4-BE49-F238E27FC236}">
                <a16:creationId xmlns:a16="http://schemas.microsoft.com/office/drawing/2014/main" id="{D9B596C4-B335-8144-C328-77B1254C6188}"/>
              </a:ext>
            </a:extLst>
          </p:cNvPr>
          <p:cNvCxnSpPr>
            <a:cxnSpLocks/>
          </p:cNvCxnSpPr>
          <p:nvPr/>
        </p:nvCxnSpPr>
        <p:spPr>
          <a:xfrm flipV="1">
            <a:off x="10056634" y="796541"/>
            <a:ext cx="0" cy="4460605"/>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aphicFrame>
        <p:nvGraphicFramePr>
          <p:cNvPr id="12" name="Tabell 11">
            <a:extLst>
              <a:ext uri="{FF2B5EF4-FFF2-40B4-BE49-F238E27FC236}">
                <a16:creationId xmlns:a16="http://schemas.microsoft.com/office/drawing/2014/main" id="{E90A4781-347D-D410-3843-E76E82F27817}"/>
              </a:ext>
            </a:extLst>
          </p:cNvPr>
          <p:cNvGraphicFramePr>
            <a:graphicFrameLocks noGrp="1"/>
          </p:cNvGraphicFramePr>
          <p:nvPr>
            <p:extLst>
              <p:ext uri="{D42A27DB-BD31-4B8C-83A1-F6EECF244321}">
                <p14:modId xmlns:p14="http://schemas.microsoft.com/office/powerpoint/2010/main" val="3918268142"/>
              </p:ext>
            </p:extLst>
          </p:nvPr>
        </p:nvGraphicFramePr>
        <p:xfrm>
          <a:off x="8372473" y="0"/>
          <a:ext cx="3819527" cy="752000"/>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Bidcon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lnSpc>
                          <a:spcPct val="107000"/>
                        </a:lnSpc>
                        <a:spcAft>
                          <a:spcPts val="0"/>
                        </a:spcAft>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27146628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3B791-E960-6CB5-8157-5E0AA59FDB51}"/>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645FD842-03DF-C8E0-0C2E-713BD6A9A569}"/>
              </a:ext>
            </a:extLst>
          </p:cNvPr>
          <p:cNvSpPr/>
          <p:nvPr/>
        </p:nvSpPr>
        <p:spPr>
          <a:xfrm>
            <a:off x="0" y="0"/>
            <a:ext cx="12192000" cy="608131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EC18B2CD-76E2-F54B-5434-62AEECBB949C}"/>
              </a:ext>
            </a:extLst>
          </p:cNvPr>
          <p:cNvSpPr>
            <a:spLocks noGrp="1"/>
          </p:cNvSpPr>
          <p:nvPr>
            <p:ph type="ctrTitle"/>
          </p:nvPr>
        </p:nvSpPr>
        <p:spPr>
          <a:xfrm>
            <a:off x="0" y="2282978"/>
            <a:ext cx="12192000" cy="2088232"/>
          </a:xfrm>
        </p:spPr>
        <p:txBody>
          <a:bodyPr>
            <a:normAutofit/>
          </a:bodyPr>
          <a:lstStyle/>
          <a:p>
            <a:pPr algn="ctr"/>
            <a:r>
              <a:rPr lang="sv-SE" sz="3000"/>
              <a:t>Verifieringsmetod:</a:t>
            </a:r>
            <a:br>
              <a:rPr lang="sv-SE" sz="3000"/>
            </a:br>
            <a:r>
              <a:rPr lang="sv-SE" sz="1800"/>
              <a:t>- Tillsyn </a:t>
            </a:r>
            <a:br>
              <a:rPr lang="sv-SE" sz="1800"/>
            </a:br>
            <a:r>
              <a:rPr lang="sv-SE" sz="1800"/>
              <a:t>– Egenbedömning (inkl egenkontroll)</a:t>
            </a:r>
            <a:br>
              <a:rPr lang="sv-SE" sz="1800"/>
            </a:br>
            <a:r>
              <a:rPr lang="sv-SE" sz="1800"/>
              <a:t>3dje part (ex SGBC)</a:t>
            </a:r>
            <a:endParaRPr lang="en-SE" sz="1800">
              <a:solidFill>
                <a:schemeClr val="bg1"/>
              </a:solidFill>
            </a:endParaRPr>
          </a:p>
        </p:txBody>
      </p:sp>
    </p:spTree>
    <p:extLst>
      <p:ext uri="{BB962C8B-B14F-4D97-AF65-F5344CB8AC3E}">
        <p14:creationId xmlns:p14="http://schemas.microsoft.com/office/powerpoint/2010/main" val="61320652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4CCE7-99F8-BA92-61B1-A34A76B4480C}"/>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1E13246B-246E-322E-1F2A-12947E348919}"/>
              </a:ext>
            </a:extLst>
          </p:cNvPr>
          <p:cNvSpPr>
            <a:spLocks noGrp="1"/>
          </p:cNvSpPr>
          <p:nvPr>
            <p:ph type="subTitle" idx="1"/>
          </p:nvPr>
        </p:nvSpPr>
        <p:spPr>
          <a:xfrm>
            <a:off x="600075" y="1243392"/>
            <a:ext cx="10960560" cy="5249761"/>
          </a:xfrm>
        </p:spPr>
        <p:txBody>
          <a:bodyPr>
            <a:noAutofit/>
          </a:bodyPr>
          <a:lstStyle/>
          <a:p>
            <a:r>
              <a:rPr lang="sv-SE" sz="1200" b="1">
                <a:solidFill>
                  <a:srgbClr val="00B0F0"/>
                </a:solidFill>
                <a:latin typeface="+mn-lt"/>
              </a:rPr>
              <a:t>Boverket:</a:t>
            </a:r>
            <a:endParaRPr lang="sv-SE" sz="1200" b="1">
              <a:latin typeface="+mn-lt"/>
            </a:endParaRPr>
          </a:p>
          <a:p>
            <a:pPr marL="171450" indent="-171450">
              <a:buFont typeface="Arial" panose="020B0604020202020204" pitchFamily="34" charset="0"/>
              <a:buChar char="•"/>
            </a:pPr>
            <a:r>
              <a:rPr lang="sv-SE" sz="1200">
                <a:latin typeface="+mn-lt"/>
              </a:rPr>
              <a:t>Tillsyn sker genom urvalskontroller av Boverket.</a:t>
            </a:r>
          </a:p>
          <a:p>
            <a:pPr marL="171450" indent="-171450">
              <a:buFont typeface="Arial" panose="020B0604020202020204" pitchFamily="34" charset="0"/>
              <a:buChar char="•"/>
            </a:pPr>
            <a:r>
              <a:rPr lang="sv-SE" sz="1200">
                <a:latin typeface="+mn-lt"/>
              </a:rPr>
              <a:t>Byggaktörer som är verksamhetsutövare enligt miljöbalken och bedriver miljöpåverkande byggverksamhet omfattas av krav på egenkontroll enligt SFS 1998:901 – vilket bör inkludera rutiner för att ta fram och granska klimatdeklarationer. Detta förtydligas dock inte i lagen (2021:787) om klimatdeklaration för byggnader.</a:t>
            </a:r>
          </a:p>
          <a:p>
            <a:pPr marL="171450" indent="-171450">
              <a:buFont typeface="Arial" panose="020B0604020202020204" pitchFamily="34" charset="0"/>
              <a:buChar char="•"/>
            </a:pPr>
            <a:endParaRPr lang="sv-SE" sz="1200" b="1">
              <a:latin typeface="+mn-lt"/>
            </a:endParaRPr>
          </a:p>
          <a:p>
            <a:r>
              <a:rPr lang="sv-SE" sz="1200" b="1">
                <a:solidFill>
                  <a:srgbClr val="00B050"/>
                </a:solidFill>
                <a:latin typeface="+mn-lt"/>
              </a:rPr>
              <a:t>Lokala klimatinitiativ (med ambition):</a:t>
            </a:r>
          </a:p>
          <a:p>
            <a:pPr marL="285750" indent="-285750">
              <a:buFont typeface="Arial" panose="020B0604020202020204" pitchFamily="34" charset="0"/>
              <a:buChar char="•"/>
            </a:pPr>
            <a:r>
              <a:rPr lang="sv-SE" sz="1200">
                <a:latin typeface="+mn-lt"/>
              </a:rPr>
              <a:t>Egenbedömning, inkluderat intyg från utförare (t.ex. egenkontroll, kollegial granskning) samt från beställare (t.ex. via konsult).</a:t>
            </a:r>
          </a:p>
          <a:p>
            <a:pPr marL="628642" lvl="1" indent="-285750" algn="l">
              <a:buFont typeface="Arial" panose="020B0604020202020204" pitchFamily="34" charset="0"/>
              <a:buChar char="•"/>
            </a:pPr>
            <a:r>
              <a:rPr lang="sv-SE" sz="1200">
                <a:latin typeface="+mn-lt"/>
              </a:rPr>
              <a:t>Ofta 4–6 h strukturerad egenbedömning med hjälpchecklista för väsentliga delar. </a:t>
            </a:r>
          </a:p>
          <a:p>
            <a:pPr marL="628642" lvl="1" indent="-285750" algn="l">
              <a:buFont typeface="Arial" panose="020B0604020202020204" pitchFamily="34" charset="0"/>
              <a:buChar char="•"/>
            </a:pPr>
            <a:r>
              <a:rPr lang="sv-SE" sz="1200">
                <a:latin typeface="+mn-lt"/>
              </a:rPr>
              <a:t>I vissa fall tillkommer 2:a-partsgranskning (intern oberoende part inom organisationen) eller 3:e-partsverifiering (extern konsult eller certifieringsorgan), t.ex. enligt SGBC eller liknande certifiering</a:t>
            </a:r>
          </a:p>
          <a:p>
            <a:pPr marL="285750" indent="-285750">
              <a:buFont typeface="Arial" panose="020B0604020202020204" pitchFamily="34" charset="0"/>
              <a:buChar char="•"/>
            </a:pPr>
            <a:r>
              <a:rPr lang="sv-SE" sz="1200">
                <a:latin typeface="+mn-lt"/>
              </a:rPr>
              <a:t>Verifieringsunderlag ska alltid finnas lätt tillgängliga för granskning – både internt i projektet och externt vid behov (t.ex. uppföljning, finansiering, certifiering).</a:t>
            </a:r>
          </a:p>
          <a:p>
            <a:endParaRPr lang="sv-SE" sz="1200">
              <a:solidFill>
                <a:schemeClr val="tx1"/>
              </a:solidFill>
              <a:latin typeface="+mn-lt"/>
            </a:endParaRPr>
          </a:p>
          <a:p>
            <a:endParaRPr lang="sv-SE" sz="1200">
              <a:solidFill>
                <a:schemeClr val="tx1"/>
              </a:solidFill>
              <a:latin typeface="+mn-lt"/>
            </a:endParaRPr>
          </a:p>
          <a:p>
            <a:pPr lvl="0" defTabSz="914400" eaLnBrk="0" fontAlgn="base" hangingPunct="0">
              <a:spcBef>
                <a:spcPct val="0"/>
              </a:spcBef>
              <a:spcAft>
                <a:spcPct val="0"/>
              </a:spcAft>
            </a:pPr>
            <a:r>
              <a:rPr lang="sv-SE" altLang="sv-SE" sz="1200" b="1">
                <a:solidFill>
                  <a:schemeClr val="tx1"/>
                </a:solidFill>
                <a:latin typeface="+mn-lt"/>
              </a:rPr>
              <a:t>Varför: </a:t>
            </a:r>
          </a:p>
          <a:p>
            <a:pPr marL="171450" indent="-171450">
              <a:buFont typeface="Arial" panose="020B0604020202020204" pitchFamily="34" charset="0"/>
              <a:buChar char="•"/>
            </a:pPr>
            <a:r>
              <a:rPr lang="sv-SE" sz="1200">
                <a:latin typeface="+mn-lt"/>
              </a:rPr>
              <a:t>🔍 </a:t>
            </a:r>
            <a:r>
              <a:rPr lang="sv-SE" sz="1200" b="1">
                <a:latin typeface="+mn-lt"/>
              </a:rPr>
              <a:t>Jämförbarhet.</a:t>
            </a:r>
            <a:r>
              <a:rPr lang="sv-SE" sz="1200">
                <a:latin typeface="+mn-lt"/>
              </a:rPr>
              <a:t> Utan verifiering riskerar resultat att bygga på olika tolkningar och kvalitetsnivåer, vilket försvårar jämförelser mellan projekt, aktörer och över tid.</a:t>
            </a:r>
          </a:p>
          <a:p>
            <a:pPr marL="171450" indent="-171450">
              <a:buFont typeface="Arial" panose="020B0604020202020204" pitchFamily="34" charset="0"/>
              <a:buChar char="•"/>
            </a:pPr>
            <a:r>
              <a:rPr lang="sv-SE" sz="1200">
                <a:latin typeface="+mn-lt"/>
              </a:rPr>
              <a:t>📊 </a:t>
            </a:r>
            <a:r>
              <a:rPr lang="sv-SE" sz="1200" b="1">
                <a:latin typeface="+mn-lt"/>
              </a:rPr>
              <a:t>Måluppföljning och styrning.</a:t>
            </a:r>
            <a:r>
              <a:rPr lang="sv-SE" sz="1200">
                <a:latin typeface="+mn-lt"/>
              </a:rPr>
              <a:t> Felaktiga eller otillräckligt granskade klimatdata riskerar att leda till felprioriteringar i både projektering och drift – med uteblivna klimatvinster som följd.</a:t>
            </a:r>
          </a:p>
          <a:p>
            <a:pPr marL="171450" indent="-171450">
              <a:buFont typeface="Arial" panose="020B0604020202020204" pitchFamily="34" charset="0"/>
              <a:buChar char="•"/>
            </a:pPr>
            <a:r>
              <a:rPr lang="sv-SE" sz="1200">
                <a:latin typeface="+mn-lt"/>
              </a:rPr>
              <a:t>✅ </a:t>
            </a:r>
            <a:r>
              <a:rPr lang="sv-SE" sz="1200" b="1">
                <a:latin typeface="+mn-lt"/>
              </a:rPr>
              <a:t>Kvalitet och transparens.</a:t>
            </a:r>
            <a:r>
              <a:rPr lang="sv-SE" sz="1200">
                <a:latin typeface="+mn-lt"/>
              </a:rPr>
              <a:t> Strukturerad egenbedömning eller 3:e-partsgranskning ökar spårbarhet och trovärdighet, vilket stärker tilliten till klimatdata – både internt och externt.</a:t>
            </a:r>
          </a:p>
          <a:p>
            <a:pPr marL="285750" lvl="0" indent="-285750" defTabSz="914400" eaLnBrk="0" fontAlgn="base" hangingPunct="0">
              <a:spcBef>
                <a:spcPct val="0"/>
              </a:spcBef>
              <a:spcAft>
                <a:spcPct val="0"/>
              </a:spcAft>
              <a:buFont typeface="Arial" panose="020B0604020202020204" pitchFamily="34" charset="0"/>
              <a:buChar char="•"/>
            </a:pPr>
            <a:endParaRPr lang="sv-SE" sz="1200">
              <a:latin typeface="+mn-lt"/>
            </a:endParaRPr>
          </a:p>
          <a:p>
            <a:pPr lvl="0" defTabSz="914400" eaLnBrk="0" fontAlgn="base" hangingPunct="0">
              <a:spcBef>
                <a:spcPct val="0"/>
              </a:spcBef>
              <a:spcAft>
                <a:spcPct val="0"/>
              </a:spcAft>
            </a:pPr>
            <a:endParaRPr lang="sv-SE" altLang="sv-SE" sz="1200">
              <a:solidFill>
                <a:schemeClr val="tx1"/>
              </a:solidFill>
              <a:latin typeface="+mn-lt"/>
            </a:endParaRPr>
          </a:p>
          <a:p>
            <a:endParaRPr lang="sv-SE" sz="1200">
              <a:latin typeface="+mn-lt"/>
              <a:ea typeface="Aptos" panose="020B0004020202020204" pitchFamily="34" charset="0"/>
              <a:cs typeface="Arial" panose="020B0604020202020204" pitchFamily="34" charset="0"/>
            </a:endParaRPr>
          </a:p>
          <a:p>
            <a:endParaRPr lang="sv-SE" sz="1200">
              <a:latin typeface="+mn-lt"/>
              <a:cs typeface="Arial" panose="020B0604020202020204" pitchFamily="34" charset="0"/>
            </a:endParaRPr>
          </a:p>
          <a:p>
            <a:endParaRPr lang="sv-SE" sz="1200">
              <a:latin typeface="+mn-lt"/>
            </a:endParaRPr>
          </a:p>
          <a:p>
            <a:endParaRPr lang="sv-SE" sz="1200" b="1">
              <a:latin typeface="+mn-lt"/>
            </a:endParaRPr>
          </a:p>
          <a:p>
            <a:endParaRPr lang="sv-SE" sz="1200" b="1">
              <a:latin typeface="+mn-lt"/>
            </a:endParaRPr>
          </a:p>
        </p:txBody>
      </p:sp>
      <p:sp>
        <p:nvSpPr>
          <p:cNvPr id="9" name="Rektangel 8">
            <a:extLst>
              <a:ext uri="{FF2B5EF4-FFF2-40B4-BE49-F238E27FC236}">
                <a16:creationId xmlns:a16="http://schemas.microsoft.com/office/drawing/2014/main" id="{A8D7C631-59B6-7216-0FB6-6CABAB99668C}"/>
              </a:ext>
            </a:extLst>
          </p:cNvPr>
          <p:cNvSpPr/>
          <p:nvPr/>
        </p:nvSpPr>
        <p:spPr>
          <a:xfrm>
            <a:off x="6836657" y="283798"/>
            <a:ext cx="251816" cy="11016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29541013-3768-E104-6904-E0EBDA15CAEC}"/>
              </a:ext>
            </a:extLst>
          </p:cNvPr>
          <p:cNvSpPr txBox="1"/>
          <p:nvPr/>
        </p:nvSpPr>
        <p:spPr>
          <a:xfrm>
            <a:off x="7028925" y="175909"/>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Boverket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ruta 10">
            <a:extLst>
              <a:ext uri="{FF2B5EF4-FFF2-40B4-BE49-F238E27FC236}">
                <a16:creationId xmlns:a16="http://schemas.microsoft.com/office/drawing/2014/main" id="{DA7277B4-0262-A439-C462-58ABEBA67EA1}"/>
              </a:ext>
            </a:extLst>
          </p:cNvPr>
          <p:cNvSpPr txBox="1"/>
          <p:nvPr/>
        </p:nvSpPr>
        <p:spPr>
          <a:xfrm>
            <a:off x="7041147" y="445308"/>
            <a:ext cx="15408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Lokalt initiativ</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D64AF616-119C-3DB7-BBBF-5340819E520F}"/>
              </a:ext>
            </a:extLst>
          </p:cNvPr>
          <p:cNvSpPr/>
          <p:nvPr/>
        </p:nvSpPr>
        <p:spPr>
          <a:xfrm>
            <a:off x="6836657" y="552595"/>
            <a:ext cx="251816" cy="110160"/>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rundade hörn 12">
            <a:extLst>
              <a:ext uri="{FF2B5EF4-FFF2-40B4-BE49-F238E27FC236}">
                <a16:creationId xmlns:a16="http://schemas.microsoft.com/office/drawing/2014/main" id="{00CE1494-01DB-DB52-3B46-81E1F3704A79}"/>
              </a:ext>
            </a:extLst>
          </p:cNvPr>
          <p:cNvSpPr/>
          <p:nvPr/>
        </p:nvSpPr>
        <p:spPr>
          <a:xfrm>
            <a:off x="485083" y="1153665"/>
            <a:ext cx="11091197" cy="1025372"/>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white"/>
              </a:solidFill>
              <a:effectLst/>
              <a:uLnTx/>
              <a:uFillTx/>
              <a:ea typeface="+mn-ea"/>
              <a:cs typeface="+mn-cs"/>
            </a:endParaRPr>
          </a:p>
        </p:txBody>
      </p:sp>
      <p:sp>
        <p:nvSpPr>
          <p:cNvPr id="14" name="Rektangel: rundade hörn 13">
            <a:extLst>
              <a:ext uri="{FF2B5EF4-FFF2-40B4-BE49-F238E27FC236}">
                <a16:creationId xmlns:a16="http://schemas.microsoft.com/office/drawing/2014/main" id="{8271C8F4-80A2-1F55-9CD0-9522B201E5CC}"/>
              </a:ext>
            </a:extLst>
          </p:cNvPr>
          <p:cNvSpPr/>
          <p:nvPr/>
        </p:nvSpPr>
        <p:spPr>
          <a:xfrm>
            <a:off x="469439" y="2268765"/>
            <a:ext cx="11122486" cy="1417410"/>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Tabell 4">
            <a:extLst>
              <a:ext uri="{FF2B5EF4-FFF2-40B4-BE49-F238E27FC236}">
                <a16:creationId xmlns:a16="http://schemas.microsoft.com/office/drawing/2014/main" id="{8E04CF30-0F64-0CB3-F15C-1A41E493F76D}"/>
              </a:ext>
            </a:extLst>
          </p:cNvPr>
          <p:cNvGraphicFramePr>
            <a:graphicFrameLocks noGrp="1"/>
          </p:cNvGraphicFramePr>
          <p:nvPr>
            <p:extLst>
              <p:ext uri="{D42A27DB-BD31-4B8C-83A1-F6EECF244321}">
                <p14:modId xmlns:p14="http://schemas.microsoft.com/office/powerpoint/2010/main" val="3837671239"/>
              </p:ext>
            </p:extLst>
          </p:nvPr>
        </p:nvGraphicFramePr>
        <p:xfrm>
          <a:off x="754592" y="5700540"/>
          <a:ext cx="10248899" cy="1092462"/>
        </p:xfrm>
        <a:graphic>
          <a:graphicData uri="http://schemas.openxmlformats.org/drawingml/2006/table">
            <a:tbl>
              <a:tblPr/>
              <a:tblGrid>
                <a:gridCol w="1915308">
                  <a:extLst>
                    <a:ext uri="{9D8B030D-6E8A-4147-A177-3AD203B41FA5}">
                      <a16:colId xmlns:a16="http://schemas.microsoft.com/office/drawing/2014/main" val="1288296089"/>
                    </a:ext>
                  </a:extLst>
                </a:gridCol>
                <a:gridCol w="3700991">
                  <a:extLst>
                    <a:ext uri="{9D8B030D-6E8A-4147-A177-3AD203B41FA5}">
                      <a16:colId xmlns:a16="http://schemas.microsoft.com/office/drawing/2014/main" val="3276177251"/>
                    </a:ext>
                  </a:extLst>
                </a:gridCol>
                <a:gridCol w="4632600">
                  <a:extLst>
                    <a:ext uri="{9D8B030D-6E8A-4147-A177-3AD203B41FA5}">
                      <a16:colId xmlns:a16="http://schemas.microsoft.com/office/drawing/2014/main" val="2248908049"/>
                    </a:ext>
                  </a:extLst>
                </a:gridCol>
              </a:tblGrid>
              <a:tr h="0">
                <a:tc>
                  <a:txBody>
                    <a:bodyPr/>
                    <a:lstStyle/>
                    <a:p>
                      <a:r>
                        <a:rPr lang="sv-SE" sz="1000" b="1">
                          <a:solidFill>
                            <a:schemeClr val="bg1"/>
                          </a:solidFill>
                        </a:rPr>
                        <a:t>Indikatorområde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Indikator (ja / nej)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1000" b="1">
                          <a:solidFill>
                            <a:schemeClr val="bg1"/>
                          </a:solidFill>
                        </a:rPr>
                        <a:t>Kommentar: (Byggnad (B), Anläggning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746895913"/>
                  </a:ext>
                </a:extLst>
              </a:tr>
              <a:tr h="0">
                <a:tc>
                  <a:txBody>
                    <a:bodyPr/>
                    <a:lstStyle/>
                    <a:p>
                      <a:r>
                        <a:rPr lang="sv-SE" sz="1000" b="1">
                          <a:latin typeface="+mn-lt"/>
                        </a:rPr>
                        <a:t>Verifiering, ex egenbedömning</a:t>
                      </a:r>
                    </a:p>
                  </a:txBody>
                  <a:tcPr marL="86621" marR="86621" marT="43311" marB="4331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sv-SE" sz="1000">
                          <a:latin typeface="+mn-lt"/>
                        </a:rPr>
                        <a:t>A/B: Tillsyn</a:t>
                      </a:r>
                    </a:p>
                    <a:p>
                      <a:pPr marL="171450" indent="-171450">
                        <a:buFont typeface="Arial" panose="020B0604020202020204" pitchFamily="34" charset="0"/>
                        <a:buChar char="•"/>
                      </a:pPr>
                      <a:r>
                        <a:rPr lang="sv-SE" sz="1000">
                          <a:latin typeface="+mn-lt"/>
                        </a:rPr>
                        <a:t>1sta parts egenkontroll</a:t>
                      </a:r>
                    </a:p>
                    <a:p>
                      <a:pPr marL="171450" indent="-171450">
                        <a:buFont typeface="Arial" panose="020B0604020202020204" pitchFamily="34" charset="0"/>
                        <a:buChar char="•"/>
                      </a:pPr>
                      <a:r>
                        <a:rPr lang="sv-SE" sz="1000">
                          <a:latin typeface="+mn-lt"/>
                        </a:rPr>
                        <a:t>1sta part egenbedömning ( extern sakkunnig har bedömt och godkänt)</a:t>
                      </a:r>
                    </a:p>
                    <a:p>
                      <a:pPr marL="171450" indent="-171450">
                        <a:buFont typeface="Arial" panose="020B0604020202020204" pitchFamily="34" charset="0"/>
                        <a:buChar char="•"/>
                      </a:pPr>
                      <a:r>
                        <a:rPr lang="sv-SE" sz="1000">
                          <a:latin typeface="+mn-lt"/>
                        </a:rPr>
                        <a:t>3:e-partsverifiering (t ex certifiering via SGBC, LEED, BREEAM)</a:t>
                      </a:r>
                    </a:p>
                  </a:txBody>
                  <a:tcPr marL="86621" marR="86621" marT="43311" marB="433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sv-SE" sz="1000">
                          <a:latin typeface="+mn-lt"/>
                        </a:rPr>
                        <a:t>A/B: Typ av verifiering varierar: tillsyn (Boverket), strukturerad självgranskning, eller extern granskning. Gäller både B och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393762"/>
                  </a:ext>
                </a:extLst>
              </a:tr>
            </a:tbl>
          </a:graphicData>
        </a:graphic>
      </p:graphicFrame>
      <p:graphicFrame>
        <p:nvGraphicFramePr>
          <p:cNvPr id="16" name="Tabell 15">
            <a:extLst>
              <a:ext uri="{FF2B5EF4-FFF2-40B4-BE49-F238E27FC236}">
                <a16:creationId xmlns:a16="http://schemas.microsoft.com/office/drawing/2014/main" id="{87457C8D-8AAD-4FB1-975E-D9D7DD5FBB96}"/>
              </a:ext>
            </a:extLst>
          </p:cNvPr>
          <p:cNvGraphicFramePr>
            <a:graphicFrameLocks noGrp="1"/>
          </p:cNvGraphicFramePr>
          <p:nvPr>
            <p:extLst>
              <p:ext uri="{D42A27DB-BD31-4B8C-83A1-F6EECF244321}">
                <p14:modId xmlns:p14="http://schemas.microsoft.com/office/powerpoint/2010/main" val="2794226035"/>
              </p:ext>
            </p:extLst>
          </p:nvPr>
        </p:nvGraphicFramePr>
        <p:xfrm>
          <a:off x="8372473" y="8215"/>
          <a:ext cx="3819527" cy="752000"/>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lnSpc>
                          <a:spcPct val="107000"/>
                        </a:lnSpc>
                        <a:spcAft>
                          <a:spcPts val="0"/>
                        </a:spcAft>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sp>
        <p:nvSpPr>
          <p:cNvPr id="4" name="Rubrik 7">
            <a:extLst>
              <a:ext uri="{FF2B5EF4-FFF2-40B4-BE49-F238E27FC236}">
                <a16:creationId xmlns:a16="http://schemas.microsoft.com/office/drawing/2014/main" id="{163AEDB2-F599-DB57-6917-1390EA90E60D}"/>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Verifieringsmetod</a:t>
            </a:r>
          </a:p>
        </p:txBody>
      </p:sp>
    </p:spTree>
    <p:extLst>
      <p:ext uri="{BB962C8B-B14F-4D97-AF65-F5344CB8AC3E}">
        <p14:creationId xmlns:p14="http://schemas.microsoft.com/office/powerpoint/2010/main" val="29003194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5E2D4-9321-49D1-3BDC-B5A168026420}"/>
            </a:ext>
          </a:extLst>
        </p:cNvPr>
        <p:cNvGrpSpPr/>
        <p:nvPr/>
      </p:nvGrpSpPr>
      <p:grpSpPr>
        <a:xfrm>
          <a:off x="0" y="0"/>
          <a:ext cx="0" cy="0"/>
          <a:chOff x="0" y="0"/>
          <a:chExt cx="0" cy="0"/>
        </a:xfrm>
      </p:grpSpPr>
      <p:sp>
        <p:nvSpPr>
          <p:cNvPr id="8" name="Rektangel: rundade hörn 7">
            <a:extLst>
              <a:ext uri="{FF2B5EF4-FFF2-40B4-BE49-F238E27FC236}">
                <a16:creationId xmlns:a16="http://schemas.microsoft.com/office/drawing/2014/main" id="{73DF312E-1F1D-ED2D-6EB1-2A79E0E27C60}"/>
              </a:ext>
            </a:extLst>
          </p:cNvPr>
          <p:cNvSpPr/>
          <p:nvPr/>
        </p:nvSpPr>
        <p:spPr>
          <a:xfrm>
            <a:off x="753477" y="2886075"/>
            <a:ext cx="10685045" cy="2582895"/>
          </a:xfrm>
          <a:prstGeom prst="round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9" name="Rak pilkoppling 8">
            <a:extLst>
              <a:ext uri="{FF2B5EF4-FFF2-40B4-BE49-F238E27FC236}">
                <a16:creationId xmlns:a16="http://schemas.microsoft.com/office/drawing/2014/main" id="{991BCE6E-1DAE-3A73-8CB3-51431558396B}"/>
              </a:ext>
            </a:extLst>
          </p:cNvPr>
          <p:cNvCxnSpPr>
            <a:cxnSpLocks/>
          </p:cNvCxnSpPr>
          <p:nvPr/>
        </p:nvCxnSpPr>
        <p:spPr>
          <a:xfrm flipV="1">
            <a:off x="11848498" y="942975"/>
            <a:ext cx="0" cy="1037862"/>
          </a:xfrm>
          <a:prstGeom prst="straightConnector1">
            <a:avLst/>
          </a:prstGeom>
          <a:ln w="9525">
            <a:solidFill>
              <a:schemeClr val="accent2"/>
            </a:solidFill>
            <a:tailEnd type="triangle"/>
          </a:ln>
        </p:spPr>
        <p:style>
          <a:lnRef idx="1">
            <a:schemeClr val="accent2"/>
          </a:lnRef>
          <a:fillRef idx="0">
            <a:schemeClr val="accent2"/>
          </a:fillRef>
          <a:effectRef idx="0">
            <a:schemeClr val="accent2"/>
          </a:effectRef>
          <a:fontRef idx="minor">
            <a:schemeClr val="tx1"/>
          </a:fontRef>
        </p:style>
      </p:cxnSp>
      <p:sp>
        <p:nvSpPr>
          <p:cNvPr id="10" name="textruta 9">
            <a:extLst>
              <a:ext uri="{FF2B5EF4-FFF2-40B4-BE49-F238E27FC236}">
                <a16:creationId xmlns:a16="http://schemas.microsoft.com/office/drawing/2014/main" id="{96DFEB89-5B31-FA85-FDAF-56293288396D}"/>
              </a:ext>
            </a:extLst>
          </p:cNvPr>
          <p:cNvSpPr txBox="1"/>
          <p:nvPr/>
        </p:nvSpPr>
        <p:spPr>
          <a:xfrm>
            <a:off x="5479770" y="1262467"/>
            <a:ext cx="5175827" cy="1436740"/>
          </a:xfrm>
          <a:prstGeom prst="rect">
            <a:avLst/>
          </a:prstGeom>
          <a:noFill/>
          <a:ln w="12700">
            <a:solidFill>
              <a:schemeClr val="accent2"/>
            </a:solidFill>
          </a:ln>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1600" b="0" i="0" u="none" strike="noStrike" kern="1200" cap="none" spc="0" normalizeH="0" baseline="0" noProof="0">
                <a:ln>
                  <a:noFill/>
                </a:ln>
                <a:solidFill>
                  <a:prstClr val="black"/>
                </a:solidFill>
                <a:effectLst/>
                <a:uLnTx/>
                <a:uFillTx/>
                <a:ea typeface="Aptos" panose="020B0004020202020204" pitchFamily="34" charset="0"/>
                <a:cs typeface="Arial" panose="020B0604020202020204" pitchFamily="34" charset="0"/>
              </a:rPr>
              <a:t>Har egenkontroll utförts? Exempel:</a:t>
            </a:r>
          </a:p>
          <a:p>
            <a:pPr marL="285750" indent="-285750">
              <a:lnSpc>
                <a:spcPct val="107000"/>
              </a:lnSpc>
              <a:spcAft>
                <a:spcPts val="800"/>
              </a:spcAft>
              <a:buFont typeface="Arial" panose="020B0604020202020204" pitchFamily="34" charset="0"/>
              <a:buChar char="•"/>
            </a:pPr>
            <a:r>
              <a:rPr lang="sv-SE" sz="1600" kern="100">
                <a:solidFill>
                  <a:srgbClr val="000000"/>
                </a:solidFill>
                <a:effectLst/>
                <a:ea typeface="Aptos" panose="020B0004020202020204" pitchFamily="34" charset="0"/>
                <a:cs typeface="Arial" panose="020B0604020202020204" pitchFamily="34" charset="0"/>
              </a:rPr>
              <a:t>Den som utfört beräkning i Treano: LZ250321</a:t>
            </a:r>
            <a:endParaRPr lang="sv-SE" sz="1600" kern="100">
              <a:effectLst/>
              <a:ea typeface="Aptos" panose="020B000402020202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sv-SE" sz="1600" kern="100">
                <a:solidFill>
                  <a:srgbClr val="000000"/>
                </a:solidFill>
                <a:effectLst/>
                <a:ea typeface="Aptos" panose="020B0004020202020204" pitchFamily="34" charset="0"/>
                <a:cs typeface="Arial" panose="020B0604020202020204" pitchFamily="34" charset="0"/>
              </a:rPr>
              <a:t>Kollegial granskning, kollega i Treano: AH250323</a:t>
            </a:r>
            <a:endParaRPr lang="sv-SE" sz="1600" kern="100">
              <a:effectLst/>
              <a:ea typeface="Aptos" panose="020B0004020202020204" pitchFamily="34" charset="0"/>
              <a:cs typeface="Arial" panose="020B0604020202020204" pitchFamily="34" charset="0"/>
            </a:endParaRPr>
          </a:p>
          <a:p>
            <a:pPr marL="285750" indent="-285750">
              <a:buFont typeface="Arial" panose="020B0604020202020204" pitchFamily="34" charset="0"/>
              <a:buChar char="•"/>
            </a:pPr>
            <a:r>
              <a:rPr lang="sv-SE" sz="1600">
                <a:solidFill>
                  <a:srgbClr val="000000"/>
                </a:solidFill>
                <a:effectLst/>
                <a:ea typeface="Aptos" panose="020B0004020202020204" pitchFamily="34" charset="0"/>
              </a:rPr>
              <a:t>Om kund granskat: Kund250328</a:t>
            </a:r>
            <a:endParaRPr kumimoji="0" lang="sv-SE" sz="1600" b="0" i="0" u="none" strike="noStrike" kern="1200" cap="none" spc="0" normalizeH="0" baseline="0" noProof="0">
              <a:ln>
                <a:noFill/>
              </a:ln>
              <a:solidFill>
                <a:prstClr val="black"/>
              </a:solidFill>
              <a:effectLst/>
              <a:uLnTx/>
              <a:uFillTx/>
              <a:ea typeface="+mn-ea"/>
              <a:cs typeface="+mn-cs"/>
            </a:endParaRPr>
          </a:p>
        </p:txBody>
      </p:sp>
      <p:cxnSp>
        <p:nvCxnSpPr>
          <p:cNvPr id="15" name="Rak koppling 14">
            <a:extLst>
              <a:ext uri="{FF2B5EF4-FFF2-40B4-BE49-F238E27FC236}">
                <a16:creationId xmlns:a16="http://schemas.microsoft.com/office/drawing/2014/main" id="{4EF3ECC6-9D1A-3BEE-FD94-07E9066C0CE6}"/>
              </a:ext>
            </a:extLst>
          </p:cNvPr>
          <p:cNvCxnSpPr>
            <a:cxnSpLocks/>
            <a:stCxn id="10" idx="3"/>
          </p:cNvCxnSpPr>
          <p:nvPr/>
        </p:nvCxnSpPr>
        <p:spPr>
          <a:xfrm>
            <a:off x="10655597" y="1980837"/>
            <a:ext cx="119290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Rak koppling 15">
            <a:extLst>
              <a:ext uri="{FF2B5EF4-FFF2-40B4-BE49-F238E27FC236}">
                <a16:creationId xmlns:a16="http://schemas.microsoft.com/office/drawing/2014/main" id="{4B37BAF3-A600-45B1-B05E-D4D44A845BEC}"/>
              </a:ext>
            </a:extLst>
          </p:cNvPr>
          <p:cNvCxnSpPr>
            <a:cxnSpLocks/>
          </p:cNvCxnSpPr>
          <p:nvPr/>
        </p:nvCxnSpPr>
        <p:spPr>
          <a:xfrm flipV="1">
            <a:off x="3922128" y="1862234"/>
            <a:ext cx="0" cy="887821"/>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Rak pilkoppling 16">
            <a:extLst>
              <a:ext uri="{FF2B5EF4-FFF2-40B4-BE49-F238E27FC236}">
                <a16:creationId xmlns:a16="http://schemas.microsoft.com/office/drawing/2014/main" id="{026D9FB5-3E8D-915E-A887-046EF179B9C1}"/>
              </a:ext>
            </a:extLst>
          </p:cNvPr>
          <p:cNvCxnSpPr>
            <a:cxnSpLocks/>
          </p:cNvCxnSpPr>
          <p:nvPr/>
        </p:nvCxnSpPr>
        <p:spPr>
          <a:xfrm>
            <a:off x="3922128" y="1862234"/>
            <a:ext cx="1397000" cy="0"/>
          </a:xfrm>
          <a:prstGeom prst="straightConnector1">
            <a:avLst/>
          </a:prstGeom>
          <a:ln w="12700">
            <a:solidFill>
              <a:schemeClr val="accent2"/>
            </a:solidFill>
            <a:tailEnd type="triangle"/>
          </a:ln>
        </p:spPr>
        <p:style>
          <a:lnRef idx="1">
            <a:schemeClr val="accent2"/>
          </a:lnRef>
          <a:fillRef idx="0">
            <a:schemeClr val="accent2"/>
          </a:fillRef>
          <a:effectRef idx="0">
            <a:schemeClr val="accent2"/>
          </a:effectRef>
          <a:fontRef idx="minor">
            <a:schemeClr val="tx1"/>
          </a:fontRef>
        </p:style>
      </p:cxnSp>
      <p:sp>
        <p:nvSpPr>
          <p:cNvPr id="18" name="Pratbubbla: rektangel med rundade hörn 17">
            <a:extLst>
              <a:ext uri="{FF2B5EF4-FFF2-40B4-BE49-F238E27FC236}">
                <a16:creationId xmlns:a16="http://schemas.microsoft.com/office/drawing/2014/main" id="{3F5C8323-30C8-D1D4-C500-FD5D327C36EE}"/>
              </a:ext>
            </a:extLst>
          </p:cNvPr>
          <p:cNvSpPr/>
          <p:nvPr/>
        </p:nvSpPr>
        <p:spPr>
          <a:xfrm>
            <a:off x="1090028" y="1113467"/>
            <a:ext cx="2387596" cy="1497534"/>
          </a:xfrm>
          <a:prstGeom prst="wedgeRound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sv-SE" sz="1600"/>
              <a:t>Endast LFM30 har rutin och arbetssätt för 1sta parts egenkontroll (av klimatinitiativ)</a:t>
            </a:r>
          </a:p>
        </p:txBody>
      </p:sp>
      <p:sp>
        <p:nvSpPr>
          <p:cNvPr id="21" name="Rubrik 7">
            <a:extLst>
              <a:ext uri="{FF2B5EF4-FFF2-40B4-BE49-F238E27FC236}">
                <a16:creationId xmlns:a16="http://schemas.microsoft.com/office/drawing/2014/main" id="{34C98C12-E031-4168-A764-600BA12B3550}"/>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solidFill>
                  <a:schemeClr val="bg2"/>
                </a:solidFill>
              </a:rPr>
              <a:t>Verifiering – 1sta parts egenkontroll </a:t>
            </a:r>
            <a:r>
              <a:rPr lang="sv-SE">
                <a:solidFill>
                  <a:srgbClr val="00B050"/>
                </a:solidFill>
              </a:rPr>
              <a:t>(LFM30)</a:t>
            </a:r>
          </a:p>
        </p:txBody>
      </p:sp>
      <p:graphicFrame>
        <p:nvGraphicFramePr>
          <p:cNvPr id="2" name="Tabell 1">
            <a:extLst>
              <a:ext uri="{FF2B5EF4-FFF2-40B4-BE49-F238E27FC236}">
                <a16:creationId xmlns:a16="http://schemas.microsoft.com/office/drawing/2014/main" id="{12E08C96-7B05-E929-61B2-10C1BE493BEC}"/>
              </a:ext>
            </a:extLst>
          </p:cNvPr>
          <p:cNvGraphicFramePr>
            <a:graphicFrameLocks noGrp="1"/>
          </p:cNvGraphicFramePr>
          <p:nvPr>
            <p:extLst>
              <p:ext uri="{D42A27DB-BD31-4B8C-83A1-F6EECF244321}">
                <p14:modId xmlns:p14="http://schemas.microsoft.com/office/powerpoint/2010/main" val="3148560132"/>
              </p:ext>
            </p:extLst>
          </p:nvPr>
        </p:nvGraphicFramePr>
        <p:xfrm>
          <a:off x="8372473" y="0"/>
          <a:ext cx="3819527" cy="890969"/>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lnSpc>
                          <a:spcPct val="107000"/>
                        </a:lnSpc>
                        <a:spcAft>
                          <a:spcPts val="0"/>
                        </a:spcAft>
                        <a:buFont typeface="Arial" panose="020B0604020202020204" pitchFamily="34" charset="0"/>
                        <a:buNone/>
                      </a:pPr>
                      <a:r>
                        <a:rPr lang="sv-SE" sz="900" kern="100" err="1">
                          <a:solidFill>
                            <a:srgbClr val="000000"/>
                          </a:solidFill>
                          <a:effectLst/>
                          <a:latin typeface="+mn-lt"/>
                          <a:ea typeface="Aptos" panose="020B0004020202020204" pitchFamily="34" charset="0"/>
                          <a:cs typeface="Arial" panose="020B0604020202020204" pitchFamily="34" charset="0"/>
                        </a:rPr>
                        <a:t>Egen.bedöm</a:t>
                      </a:r>
                      <a:endParaRPr lang="sv-SE" sz="900" kern="100">
                        <a:solidFill>
                          <a:srgbClr val="000000"/>
                        </a:solidFill>
                        <a:effectLst/>
                        <a:latin typeface="+mn-lt"/>
                        <a:ea typeface="Aptos" panose="020B0004020202020204" pitchFamily="34" charset="0"/>
                        <a:cs typeface="Arial" panose="020B0604020202020204" pitchFamily="34" charset="0"/>
                      </a:endParaRPr>
                    </a:p>
                    <a:p>
                      <a:pPr marL="85725" indent="-85725">
                        <a:lnSpc>
                          <a:spcPct val="107000"/>
                        </a:lnSpc>
                        <a:spcAft>
                          <a:spcPts val="0"/>
                        </a:spcAft>
                        <a:buFont typeface="Arial" panose="020B0604020202020204" pitchFamily="34" charset="0"/>
                        <a:buChar char="•"/>
                      </a:pPr>
                      <a:r>
                        <a:rPr lang="sv-SE" sz="900" kern="100">
                          <a:solidFill>
                            <a:srgbClr val="000000"/>
                          </a:solidFill>
                          <a:effectLst/>
                          <a:latin typeface="+mn-lt"/>
                          <a:ea typeface="Aptos" panose="020B0004020202020204" pitchFamily="34" charset="0"/>
                          <a:cs typeface="Arial" panose="020B0604020202020204" pitchFamily="34" charset="0"/>
                        </a:rPr>
                        <a:t>LZ250321</a:t>
                      </a:r>
                      <a:endParaRPr lang="sv-SE" sz="900" kern="100">
                        <a:effectLst/>
                        <a:latin typeface="+mn-lt"/>
                        <a:ea typeface="Aptos" panose="020B0004020202020204" pitchFamily="34" charset="0"/>
                        <a:cs typeface="Arial" panose="020B0604020202020204" pitchFamily="34" charset="0"/>
                      </a:endParaRPr>
                    </a:p>
                    <a:p>
                      <a:pPr marL="85725" indent="-85725">
                        <a:lnSpc>
                          <a:spcPct val="107000"/>
                        </a:lnSpc>
                        <a:spcAft>
                          <a:spcPts val="0"/>
                        </a:spcAft>
                        <a:buFont typeface="Arial" panose="020B0604020202020204" pitchFamily="34" charset="0"/>
                        <a:buChar char="•"/>
                      </a:pPr>
                      <a:r>
                        <a:rPr lang="sv-SE" sz="900" kern="100">
                          <a:solidFill>
                            <a:srgbClr val="000000"/>
                          </a:solidFill>
                          <a:effectLst/>
                          <a:latin typeface="+mn-lt"/>
                          <a:ea typeface="Aptos" panose="020B0004020202020204" pitchFamily="34" charset="0"/>
                          <a:cs typeface="Arial" panose="020B0604020202020204" pitchFamily="34" charset="0"/>
                        </a:rPr>
                        <a:t>AH250323</a:t>
                      </a: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graphicFrame>
        <p:nvGraphicFramePr>
          <p:cNvPr id="3" name="Tabell 2">
            <a:extLst>
              <a:ext uri="{FF2B5EF4-FFF2-40B4-BE49-F238E27FC236}">
                <a16:creationId xmlns:a16="http://schemas.microsoft.com/office/drawing/2014/main" id="{A47B3DC4-9F58-E7DD-0087-B91FAF1D8E66}"/>
              </a:ext>
            </a:extLst>
          </p:cNvPr>
          <p:cNvGraphicFramePr>
            <a:graphicFrameLocks noGrp="1"/>
          </p:cNvGraphicFramePr>
          <p:nvPr>
            <p:extLst>
              <p:ext uri="{D42A27DB-BD31-4B8C-83A1-F6EECF244321}">
                <p14:modId xmlns:p14="http://schemas.microsoft.com/office/powerpoint/2010/main" val="1937792064"/>
              </p:ext>
            </p:extLst>
          </p:nvPr>
        </p:nvGraphicFramePr>
        <p:xfrm>
          <a:off x="80968" y="6035040"/>
          <a:ext cx="12044358" cy="790920"/>
        </p:xfrm>
        <a:graphic>
          <a:graphicData uri="http://schemas.openxmlformats.org/drawingml/2006/table">
            <a:tbl>
              <a:tblPr firstRow="1" bandRow="1">
                <a:tableStyleId>{5C22544A-7EE6-4342-B048-85BDC9FD1C3A}</a:tableStyleId>
              </a:tblPr>
              <a:tblGrid>
                <a:gridCol w="1714979">
                  <a:extLst>
                    <a:ext uri="{9D8B030D-6E8A-4147-A177-3AD203B41FA5}">
                      <a16:colId xmlns:a16="http://schemas.microsoft.com/office/drawing/2014/main" val="1026321188"/>
                    </a:ext>
                  </a:extLst>
                </a:gridCol>
                <a:gridCol w="1235344">
                  <a:extLst>
                    <a:ext uri="{9D8B030D-6E8A-4147-A177-3AD203B41FA5}">
                      <a16:colId xmlns:a16="http://schemas.microsoft.com/office/drawing/2014/main" val="4284195386"/>
                    </a:ext>
                  </a:extLst>
                </a:gridCol>
                <a:gridCol w="1358879">
                  <a:extLst>
                    <a:ext uri="{9D8B030D-6E8A-4147-A177-3AD203B41FA5}">
                      <a16:colId xmlns:a16="http://schemas.microsoft.com/office/drawing/2014/main" val="2910913242"/>
                    </a:ext>
                  </a:extLst>
                </a:gridCol>
                <a:gridCol w="1026286">
                  <a:extLst>
                    <a:ext uri="{9D8B030D-6E8A-4147-A177-3AD203B41FA5}">
                      <a16:colId xmlns:a16="http://schemas.microsoft.com/office/drawing/2014/main" val="112477153"/>
                    </a:ext>
                  </a:extLst>
                </a:gridCol>
                <a:gridCol w="1140318">
                  <a:extLst>
                    <a:ext uri="{9D8B030D-6E8A-4147-A177-3AD203B41FA5}">
                      <a16:colId xmlns:a16="http://schemas.microsoft.com/office/drawing/2014/main" val="2883095834"/>
                    </a:ext>
                  </a:extLst>
                </a:gridCol>
                <a:gridCol w="1681968">
                  <a:extLst>
                    <a:ext uri="{9D8B030D-6E8A-4147-A177-3AD203B41FA5}">
                      <a16:colId xmlns:a16="http://schemas.microsoft.com/office/drawing/2014/main" val="195791932"/>
                    </a:ext>
                  </a:extLst>
                </a:gridCol>
                <a:gridCol w="788720">
                  <a:extLst>
                    <a:ext uri="{9D8B030D-6E8A-4147-A177-3AD203B41FA5}">
                      <a16:colId xmlns:a16="http://schemas.microsoft.com/office/drawing/2014/main" val="2227839569"/>
                    </a:ext>
                  </a:extLst>
                </a:gridCol>
                <a:gridCol w="1045291">
                  <a:extLst>
                    <a:ext uri="{9D8B030D-6E8A-4147-A177-3AD203B41FA5}">
                      <a16:colId xmlns:a16="http://schemas.microsoft.com/office/drawing/2014/main" val="4236381185"/>
                    </a:ext>
                  </a:extLst>
                </a:gridCol>
                <a:gridCol w="868912">
                  <a:extLst>
                    <a:ext uri="{9D8B030D-6E8A-4147-A177-3AD203B41FA5}">
                      <a16:colId xmlns:a16="http://schemas.microsoft.com/office/drawing/2014/main" val="3613627234"/>
                    </a:ext>
                  </a:extLst>
                </a:gridCol>
                <a:gridCol w="1183661">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nSpc>
                          <a:spcPct val="115000"/>
                        </a:lnSpc>
                      </a:pPr>
                      <a:endParaRPr lang="sv-SE"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dirty="0">
                        <a:effectLst/>
                        <a:latin typeface="+mn-lt"/>
                        <a:ea typeface="Calibri" panose="020F050202020403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pic>
        <p:nvPicPr>
          <p:cNvPr id="5" name="Bildobjekt 4">
            <a:extLst>
              <a:ext uri="{FF2B5EF4-FFF2-40B4-BE49-F238E27FC236}">
                <a16:creationId xmlns:a16="http://schemas.microsoft.com/office/drawing/2014/main" id="{4FF1C496-484C-5BAA-A32A-20A13BD736B6}"/>
              </a:ext>
            </a:extLst>
          </p:cNvPr>
          <p:cNvPicPr>
            <a:picLocks noChangeAspect="1"/>
          </p:cNvPicPr>
          <p:nvPr/>
        </p:nvPicPr>
        <p:blipFill>
          <a:blip r:embed="rId2"/>
          <a:stretch>
            <a:fillRect/>
          </a:stretch>
        </p:blipFill>
        <p:spPr>
          <a:xfrm>
            <a:off x="974956" y="3047894"/>
            <a:ext cx="10293119" cy="2323447"/>
          </a:xfrm>
          <a:prstGeom prst="rect">
            <a:avLst/>
          </a:prstGeom>
        </p:spPr>
      </p:pic>
      <p:sp>
        <p:nvSpPr>
          <p:cNvPr id="6" name="Vänster klammerparentes 5">
            <a:extLst>
              <a:ext uri="{FF2B5EF4-FFF2-40B4-BE49-F238E27FC236}">
                <a16:creationId xmlns:a16="http://schemas.microsoft.com/office/drawing/2014/main" id="{301C4554-528B-DF88-8784-DF63D4DB3077}"/>
              </a:ext>
            </a:extLst>
          </p:cNvPr>
          <p:cNvSpPr/>
          <p:nvPr/>
        </p:nvSpPr>
        <p:spPr>
          <a:xfrm rot="5400000">
            <a:off x="5872878" y="-238835"/>
            <a:ext cx="384336" cy="11968156"/>
          </a:xfrm>
          <a:prstGeom prst="leftBrace">
            <a:avLst>
              <a:gd name="adj1" fmla="val 72769"/>
              <a:gd name="adj2" fmla="val 7594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Tree>
    <p:extLst>
      <p:ext uri="{BB962C8B-B14F-4D97-AF65-F5344CB8AC3E}">
        <p14:creationId xmlns:p14="http://schemas.microsoft.com/office/powerpoint/2010/main" val="152106308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5F5EA-9B2B-460E-30CA-19C8A839D123}"/>
            </a:ext>
          </a:extLst>
        </p:cNvPr>
        <p:cNvGrpSpPr/>
        <p:nvPr/>
      </p:nvGrpSpPr>
      <p:grpSpPr>
        <a:xfrm>
          <a:off x="0" y="0"/>
          <a:ext cx="0" cy="0"/>
          <a:chOff x="0" y="0"/>
          <a:chExt cx="0" cy="0"/>
        </a:xfrm>
      </p:grpSpPr>
      <p:sp>
        <p:nvSpPr>
          <p:cNvPr id="4" name="Rektangel: rundade hörn 3">
            <a:extLst>
              <a:ext uri="{FF2B5EF4-FFF2-40B4-BE49-F238E27FC236}">
                <a16:creationId xmlns:a16="http://schemas.microsoft.com/office/drawing/2014/main" id="{5782C39C-B350-F685-843A-109D3C9520DE}"/>
              </a:ext>
            </a:extLst>
          </p:cNvPr>
          <p:cNvSpPr/>
          <p:nvPr/>
        </p:nvSpPr>
        <p:spPr>
          <a:xfrm>
            <a:off x="753477" y="3005538"/>
            <a:ext cx="10685045" cy="2582895"/>
          </a:xfrm>
          <a:prstGeom prst="roundRect">
            <a:avLst/>
          </a:prstGeom>
          <a:solidFill>
            <a:schemeClr val="accent4">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solidFill>
                  <a:schemeClr val="tx1"/>
                </a:solidFill>
              </a:rPr>
              <a:t>Rutin i enlighet med Miljöbyggnad / NollCO2</a:t>
            </a:r>
          </a:p>
        </p:txBody>
      </p:sp>
      <p:sp>
        <p:nvSpPr>
          <p:cNvPr id="24" name="Pratbubbla: rektangel med rundade hörn 23">
            <a:extLst>
              <a:ext uri="{FF2B5EF4-FFF2-40B4-BE49-F238E27FC236}">
                <a16:creationId xmlns:a16="http://schemas.microsoft.com/office/drawing/2014/main" id="{E6D99731-1089-B077-DD1E-E81538F1D81C}"/>
              </a:ext>
            </a:extLst>
          </p:cNvPr>
          <p:cNvSpPr/>
          <p:nvPr/>
        </p:nvSpPr>
        <p:spPr>
          <a:xfrm>
            <a:off x="590651" y="1212693"/>
            <a:ext cx="2387596" cy="1497534"/>
          </a:xfrm>
          <a:prstGeom prst="wedgeRound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sv-SE" sz="1600"/>
              <a:t>Endast SGBC har rutin och arbetssätt för 3dje parts granskning av lokala klimatinitiativ</a:t>
            </a:r>
          </a:p>
        </p:txBody>
      </p:sp>
      <p:sp>
        <p:nvSpPr>
          <p:cNvPr id="27" name="Rubrik 7">
            <a:extLst>
              <a:ext uri="{FF2B5EF4-FFF2-40B4-BE49-F238E27FC236}">
                <a16:creationId xmlns:a16="http://schemas.microsoft.com/office/drawing/2014/main" id="{858CADA0-8E02-EA70-4474-9FD12FF24EA5}"/>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solidFill>
                  <a:schemeClr val="bg2"/>
                </a:solidFill>
              </a:rPr>
              <a:t>Verifiering – 3dje parts granskning (SGBC)</a:t>
            </a:r>
            <a:endParaRPr lang="sv-SE">
              <a:solidFill>
                <a:srgbClr val="00B050"/>
              </a:solidFill>
              <a:highlight>
                <a:srgbClr val="FFFF00"/>
              </a:highlight>
            </a:endParaRPr>
          </a:p>
        </p:txBody>
      </p:sp>
      <p:graphicFrame>
        <p:nvGraphicFramePr>
          <p:cNvPr id="5" name="Tabell 4">
            <a:extLst>
              <a:ext uri="{FF2B5EF4-FFF2-40B4-BE49-F238E27FC236}">
                <a16:creationId xmlns:a16="http://schemas.microsoft.com/office/drawing/2014/main" id="{19B1FF15-A0A6-213A-F8E1-FD07176732BA}"/>
              </a:ext>
            </a:extLst>
          </p:cNvPr>
          <p:cNvGraphicFramePr>
            <a:graphicFrameLocks noGrp="1"/>
          </p:cNvGraphicFramePr>
          <p:nvPr>
            <p:extLst>
              <p:ext uri="{D42A27DB-BD31-4B8C-83A1-F6EECF244321}">
                <p14:modId xmlns:p14="http://schemas.microsoft.com/office/powerpoint/2010/main" val="1175412292"/>
              </p:ext>
            </p:extLst>
          </p:nvPr>
        </p:nvGraphicFramePr>
        <p:xfrm>
          <a:off x="8372473" y="0"/>
          <a:ext cx="3819527" cy="752000"/>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buFont typeface="Arial" panose="020B0604020202020204" pitchFamily="34" charset="0"/>
                        <a:buNone/>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indent="0">
                        <a:lnSpc>
                          <a:spcPct val="107000"/>
                        </a:lnSpc>
                        <a:spcAft>
                          <a:spcPts val="0"/>
                        </a:spcAft>
                        <a:buFont typeface="Arial" panose="020B0604020202020204" pitchFamily="34" charset="0"/>
                        <a:buNone/>
                      </a:pPr>
                      <a:r>
                        <a:rPr lang="sv-SE" sz="900" kern="100">
                          <a:solidFill>
                            <a:srgbClr val="000000"/>
                          </a:solidFill>
                          <a:effectLst/>
                          <a:latin typeface="+mn-lt"/>
                          <a:ea typeface="Aptos" panose="020B0004020202020204" pitchFamily="34" charset="0"/>
                          <a:cs typeface="Arial" panose="020B0604020202020204" pitchFamily="34" charset="0"/>
                        </a:rPr>
                        <a:t>Info enligt NollCO2</a:t>
                      </a: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205529779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E06CF-6D3D-D14C-4AF5-AE99ACE40580}"/>
            </a:ext>
          </a:extLst>
        </p:cNvPr>
        <p:cNvGrpSpPr/>
        <p:nvPr/>
      </p:nvGrpSpPr>
      <p:grpSpPr>
        <a:xfrm>
          <a:off x="0" y="0"/>
          <a:ext cx="0" cy="0"/>
          <a:chOff x="0" y="0"/>
          <a:chExt cx="0" cy="0"/>
        </a:xfrm>
      </p:grpSpPr>
      <p:sp>
        <p:nvSpPr>
          <p:cNvPr id="27" name="Rubrik 7">
            <a:extLst>
              <a:ext uri="{FF2B5EF4-FFF2-40B4-BE49-F238E27FC236}">
                <a16:creationId xmlns:a16="http://schemas.microsoft.com/office/drawing/2014/main" id="{F44EE0CB-5C80-A7C7-A906-AACB6C1A426B}"/>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solidFill>
                  <a:schemeClr val="bg2"/>
                </a:solidFill>
              </a:rPr>
              <a:t>Egenbedömning – Anvisning </a:t>
            </a:r>
            <a:r>
              <a:rPr lang="sv-SE">
                <a:solidFill>
                  <a:srgbClr val="00B050"/>
                </a:solidFill>
              </a:rPr>
              <a:t>(LFM30)</a:t>
            </a:r>
          </a:p>
        </p:txBody>
      </p:sp>
      <p:sp>
        <p:nvSpPr>
          <p:cNvPr id="5" name="Platshållare för text 2">
            <a:extLst>
              <a:ext uri="{FF2B5EF4-FFF2-40B4-BE49-F238E27FC236}">
                <a16:creationId xmlns:a16="http://schemas.microsoft.com/office/drawing/2014/main" id="{B4598D5F-8A83-7D91-560C-326E6736DB88}"/>
              </a:ext>
            </a:extLst>
          </p:cNvPr>
          <p:cNvSpPr txBox="1">
            <a:spLocks/>
          </p:cNvSpPr>
          <p:nvPr/>
        </p:nvSpPr>
        <p:spPr>
          <a:xfrm>
            <a:off x="1273173" y="1427163"/>
            <a:ext cx="10080625" cy="4351337"/>
          </a:xfrm>
          <a:prstGeom prst="rect">
            <a:avLst/>
          </a:prstGeom>
          <a:solidFill>
            <a:schemeClr val="accent4">
              <a:lumMod val="20000"/>
              <a:lumOff val="80000"/>
            </a:schemeClr>
          </a:solidFill>
        </p:spPr>
        <p:txBody>
          <a:bodyPr>
            <a:normAutofit fontScale="70000" lnSpcReduction="20000"/>
          </a:bodyPr>
          <a:lstStyle>
            <a:lvl1pPr marL="257168" indent="-257168" algn="l" defTabSz="685783" rtl="0" eaLnBrk="1" latinLnBrk="0" hangingPunct="1">
              <a:spcBef>
                <a:spcPct val="20000"/>
              </a:spcBef>
              <a:buFont typeface="Arial" pitchFamily="34" charset="0"/>
              <a:buChar char="•"/>
              <a:defRPr sz="24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nSpc>
                <a:spcPct val="115000"/>
              </a:lnSpc>
              <a:spcBef>
                <a:spcPts val="460"/>
              </a:spcBef>
              <a:buFont typeface="Symbol" panose="05050102010706020507" pitchFamily="18" charset="2"/>
              <a:buChar char=""/>
            </a:pPr>
            <a:r>
              <a:rPr lang="sv-SE" sz="2000">
                <a:latin typeface="Times New Roman" panose="02020603050405020304" pitchFamily="18" charset="0"/>
                <a:ea typeface="Times New Roman" panose="02020603050405020304" pitchFamily="18" charset="0"/>
              </a:rPr>
              <a:t>Vi rekommenderar beställare att ställa krav på att egenbedömning utför, i linje med detta hjälpmedel eller motsvarande, att det är en del av upphandling och projektstyrning, samt att lämpliga kompetensintyg överlämnas hos berörda</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Denna egenbedömning består av två kolumner, en för utförare (egenkontroll), och en för 1sta parts verifiering (ex beställare eller dess ombud)</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Denna egenbedömning skulle likvärdigt kunna vara en integrerad del av ett digitalt klimatberäkningsverktyg, och med fördel är företaget bakom klimatberäkningsverktyget ISO-certifierat avseende kvalitet.</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Gör egenbedömning för varje aktuell klimatberäkning: traditionell, klimatförbättrad, klimatoptimal, klimatbalanserad. Sätt Ok/EA per kolumn</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Ritningar, resurssammanställning, beräkning och LFM30 Klimatdeklaration bör finnas att tillgå.</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För gärna en överslagsräkning för de viktigaste materialen (ofta betong, stål, gips, isolering och metallprodukter) utifrån ritning/modell och jämför med resurssammanställningen.</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Kan det finnas produkter som levereras separat som inte finns med i resurssammanställningen? Kan tex beröra byggvaror från underentreprenör.</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Om någon betong finns med, är armeringsmängder rimliga? Finns ev. pågjutning med?</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Om stålbalkar ingår, är de beräknade med korrekt vikt/dimension?</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Gör ett stickprov för resurser som ger stor klimatpåverkan.</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Har rätt enhet använts för framtagande av nyckeltal? </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Vid nyproduktion används klimatpåverkan per ytenhet, tex BTA eller </a:t>
            </a:r>
            <a:r>
              <a:rPr lang="sv-SE" sz="2000" err="1">
                <a:latin typeface="Times New Roman" panose="02020603050405020304" pitchFamily="18" charset="0"/>
                <a:ea typeface="Arial" panose="020B0604020202020204" pitchFamily="34" charset="0"/>
              </a:rPr>
              <a:t>Atemp</a:t>
            </a:r>
            <a:r>
              <a:rPr lang="sv-SE" sz="2000">
                <a:latin typeface="Times New Roman" panose="02020603050405020304" pitchFamily="18" charset="0"/>
                <a:ea typeface="Arial" panose="020B0604020202020204" pitchFamily="34" charset="0"/>
              </a:rPr>
              <a:t>. Vid renoveringsprojekt kan många olika nyckeltal användas, t.ex. klimatpåverkan per väggyta, per m rör eller per st.</a:t>
            </a:r>
            <a:endParaRPr lang="sv-SE" sz="3600">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pPr>
            <a:r>
              <a:rPr lang="sv-SE" sz="2000">
                <a:latin typeface="Times New Roman" panose="02020603050405020304" pitchFamily="18" charset="0"/>
                <a:ea typeface="Arial" panose="020B0604020202020204" pitchFamily="34" charset="0"/>
              </a:rPr>
              <a:t>Har stora ändringar gjorts efter det att beräkningsunderlaget togs fram?</a:t>
            </a:r>
            <a:endParaRPr lang="sv-SE" sz="3600">
              <a:latin typeface="Times New Roman" panose="02020603050405020304" pitchFamily="18" charset="0"/>
              <a:ea typeface="Arial" panose="020B0604020202020204" pitchFamily="34" charset="0"/>
            </a:endParaRPr>
          </a:p>
          <a:p>
            <a:pPr marL="342900" indent="-342900">
              <a:buFont typeface="Symbol" panose="05050102010706020507" pitchFamily="18" charset="2"/>
              <a:buChar char=""/>
            </a:pPr>
            <a:r>
              <a:rPr lang="sv-SE" sz="2000" kern="0">
                <a:latin typeface="Times New Roman" panose="02020603050405020304" pitchFamily="18" charset="0"/>
                <a:ea typeface="Arial" panose="020B0604020202020204" pitchFamily="34" charset="0"/>
              </a:rPr>
              <a:t>Har några mänger kontrollerats mot de levererade mängderna (jämför verifikat i regelverket för klimatdeklaration)?</a:t>
            </a:r>
            <a:endParaRPr lang="sv-SE"/>
          </a:p>
        </p:txBody>
      </p:sp>
    </p:spTree>
    <p:extLst>
      <p:ext uri="{BB962C8B-B14F-4D97-AF65-F5344CB8AC3E}">
        <p14:creationId xmlns:p14="http://schemas.microsoft.com/office/powerpoint/2010/main" val="19180898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FB065-012C-C857-BC23-5B13B6CDD9E7}"/>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582DADCC-4FEC-3EB4-0EBA-601923021E97}"/>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810127E9-9C6E-AEBC-E0D0-9F9DCACAD99E}"/>
              </a:ext>
            </a:extLst>
          </p:cNvPr>
          <p:cNvSpPr>
            <a:spLocks noGrp="1"/>
          </p:cNvSpPr>
          <p:nvPr>
            <p:ph type="ctrTitle"/>
          </p:nvPr>
        </p:nvSpPr>
        <p:spPr>
          <a:xfrm>
            <a:off x="0" y="2282978"/>
            <a:ext cx="12192000" cy="2088232"/>
          </a:xfrm>
        </p:spPr>
        <p:txBody>
          <a:bodyPr>
            <a:normAutofit/>
          </a:bodyPr>
          <a:lstStyle/>
          <a:p>
            <a:pPr algn="ctr"/>
            <a:r>
              <a:rPr lang="sv-SE" sz="4800"/>
              <a:t>Redovisning:</a:t>
            </a:r>
            <a:br>
              <a:rPr lang="sv-SE" sz="4800"/>
            </a:br>
            <a:r>
              <a:rPr lang="sv-SE" sz="4800"/>
              <a:t>- </a:t>
            </a:r>
            <a:r>
              <a:rPr lang="sv-SE" sz="3200"/>
              <a:t>Klimatdeklaration till Boverket</a:t>
            </a:r>
            <a:br>
              <a:rPr lang="sv-SE" sz="3200"/>
            </a:br>
            <a:r>
              <a:rPr lang="sv-SE" sz="3200"/>
              <a:t>- Klimatdeklaration/redovisning lokalt klimatinitiativ</a:t>
            </a:r>
            <a:endParaRPr lang="en-SE" sz="3000">
              <a:solidFill>
                <a:schemeClr val="bg2"/>
              </a:solidFill>
            </a:endParaRPr>
          </a:p>
        </p:txBody>
      </p:sp>
    </p:spTree>
    <p:extLst>
      <p:ext uri="{BB962C8B-B14F-4D97-AF65-F5344CB8AC3E}">
        <p14:creationId xmlns:p14="http://schemas.microsoft.com/office/powerpoint/2010/main" val="204012286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AE8D6-7F64-F2E0-F426-6BCF361B92BB}"/>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9B18D21C-2162-FD87-62E7-1068331254E1}"/>
              </a:ext>
            </a:extLst>
          </p:cNvPr>
          <p:cNvSpPr/>
          <p:nvPr/>
        </p:nvSpPr>
        <p:spPr>
          <a:xfrm>
            <a:off x="0" y="0"/>
            <a:ext cx="12192000" cy="608131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90AB064D-9079-898A-A61E-CCDFFD2434BC}"/>
              </a:ext>
            </a:extLst>
          </p:cNvPr>
          <p:cNvSpPr>
            <a:spLocks noGrp="1"/>
          </p:cNvSpPr>
          <p:nvPr>
            <p:ph type="ctrTitle"/>
          </p:nvPr>
        </p:nvSpPr>
        <p:spPr>
          <a:xfrm>
            <a:off x="0" y="2282978"/>
            <a:ext cx="12192000" cy="2088232"/>
          </a:xfrm>
        </p:spPr>
        <p:txBody>
          <a:bodyPr>
            <a:normAutofit/>
          </a:bodyPr>
          <a:lstStyle/>
          <a:p>
            <a:pPr algn="ctr"/>
            <a:r>
              <a:rPr lang="sv-SE" sz="3000"/>
              <a:t>Boverket</a:t>
            </a:r>
            <a:endParaRPr lang="en-SE" sz="1800">
              <a:solidFill>
                <a:schemeClr val="bg1"/>
              </a:solidFill>
            </a:endParaRPr>
          </a:p>
        </p:txBody>
      </p:sp>
    </p:spTree>
    <p:extLst>
      <p:ext uri="{BB962C8B-B14F-4D97-AF65-F5344CB8AC3E}">
        <p14:creationId xmlns:p14="http://schemas.microsoft.com/office/powerpoint/2010/main" val="9629350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03F4A-6C58-8AA9-9DC1-3CA1DEAB53C5}"/>
            </a:ext>
          </a:extLst>
        </p:cNvPr>
        <p:cNvGrpSpPr/>
        <p:nvPr/>
      </p:nvGrpSpPr>
      <p:grpSpPr>
        <a:xfrm>
          <a:off x="0" y="0"/>
          <a:ext cx="0" cy="0"/>
          <a:chOff x="0" y="0"/>
          <a:chExt cx="0" cy="0"/>
        </a:xfrm>
      </p:grpSpPr>
      <p:sp>
        <p:nvSpPr>
          <p:cNvPr id="27" name="Rubrik 7">
            <a:extLst>
              <a:ext uri="{FF2B5EF4-FFF2-40B4-BE49-F238E27FC236}">
                <a16:creationId xmlns:a16="http://schemas.microsoft.com/office/drawing/2014/main" id="{0939BB00-5069-D4AD-A06B-64F2ABF6E320}"/>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Redovisning till Boverkets - Krav på klimatdeklaration</a:t>
            </a:r>
            <a:endParaRPr kumimoji="0" lang="en-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2" name="Subtitle 2">
            <a:extLst>
              <a:ext uri="{FF2B5EF4-FFF2-40B4-BE49-F238E27FC236}">
                <a16:creationId xmlns:a16="http://schemas.microsoft.com/office/drawing/2014/main" id="{52489213-CF5F-569B-CB51-95E542C4DB60}"/>
              </a:ext>
            </a:extLst>
          </p:cNvPr>
          <p:cNvSpPr txBox="1">
            <a:spLocks/>
          </p:cNvSpPr>
          <p:nvPr/>
        </p:nvSpPr>
        <p:spPr>
          <a:xfrm>
            <a:off x="527381" y="917382"/>
            <a:ext cx="5030732" cy="5620577"/>
          </a:xfrm>
          <a:prstGeom prst="rect">
            <a:avLst/>
          </a:prstGeom>
        </p:spPr>
        <p:txBody>
          <a:bodyPr vert="horz" lIns="91440" tIns="45720" rIns="91440" bIns="45720" rtlCol="0">
            <a:noAutofit/>
          </a:bodyPr>
          <a:lstStyle>
            <a:lvl1pPr marL="0" indent="0" algn="l" defTabSz="685783" rtl="0" eaLnBrk="1" latinLnBrk="0" hangingPunct="1">
              <a:spcBef>
                <a:spcPct val="20000"/>
              </a:spcBef>
              <a:buFont typeface="Arial" pitchFamily="34" charset="0"/>
              <a:buNone/>
              <a:defRPr sz="1350" kern="1200">
                <a:solidFill>
                  <a:schemeClr val="tx1">
                    <a:lumMod val="85000"/>
                    <a:lumOff val="15000"/>
                  </a:schemeClr>
                </a:solidFill>
                <a:latin typeface="Futura PT Book" panose="020B0502020204020303" pitchFamily="34" charset="0"/>
                <a:ea typeface="Tahoma" panose="020B0604030504040204" pitchFamily="34" charset="0"/>
                <a:cs typeface="Tahoma" panose="020B0604030504040204" pitchFamily="34" charset="0"/>
              </a:defRPr>
            </a:lvl1pPr>
            <a:lvl2pPr marL="342892" indent="0" algn="ctr" defTabSz="685783" rtl="0" eaLnBrk="1" latinLnBrk="0" hangingPunct="1">
              <a:spcBef>
                <a:spcPct val="20000"/>
              </a:spcBef>
              <a:buFont typeface="Arial" pitchFamily="34" charset="0"/>
              <a:buNone/>
              <a:defRPr sz="21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2pPr>
            <a:lvl3pPr marL="685783" indent="0" algn="ctr" defTabSz="685783" rtl="0" eaLnBrk="1" latinLnBrk="0" hangingPunct="1">
              <a:spcBef>
                <a:spcPct val="20000"/>
              </a:spcBef>
              <a:buFont typeface="Arial" pitchFamily="34" charset="0"/>
              <a:buNone/>
              <a:defRPr sz="18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3pPr>
            <a:lvl4pPr marL="1028675"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4pPr>
            <a:lvl5pPr marL="1371566"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5pPr>
            <a:lvl6pPr marL="1714457"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6pPr>
            <a:lvl7pPr marL="2057348"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7pPr>
            <a:lvl8pPr marL="2400240"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3132"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Nya byggnader som söker bygglov från den 1 januari 2022. Klimatdeklaration lämnas in till Boverket för att få slutbesked av kommunen.</a:t>
            </a:r>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Regleras genom ny lag och ändringar i PBL. Boverket har tillsyn på klimatdeklarationerna.</a:t>
            </a:r>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endParaRPr>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kumimoji="0" lang="sv-SE" sz="1600" b="1"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Undantag</a:t>
            </a: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 </a:t>
            </a:r>
          </a:p>
          <a:p>
            <a:pPr marL="285750" marR="0" lvl="0" indent="-285750" algn="l" defTabSz="685783" rtl="0" eaLnBrk="1" fontAlgn="auto" latinLnBrk="0" hangingPunct="1">
              <a:lnSpc>
                <a:spcPct val="100000"/>
              </a:lnSpc>
              <a:spcBef>
                <a:spcPct val="20000"/>
              </a:spcBef>
              <a:spcAft>
                <a:spcPts val="0"/>
              </a:spcAft>
              <a:buClrTx/>
              <a:buSzTx/>
              <a:buFont typeface="Arial" pitchFamily="34" charset="0"/>
              <a:buChar char="•"/>
              <a:tabLst/>
              <a:defRPr/>
            </a:pP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Tidsbegränsade bygglov &lt; två år.</a:t>
            </a:r>
          </a:p>
          <a:p>
            <a:pPr marL="285750" marR="0" lvl="0" indent="-285750" algn="l" defTabSz="685783" rtl="0" eaLnBrk="1" fontAlgn="auto" latinLnBrk="0" hangingPunct="1">
              <a:lnSpc>
                <a:spcPct val="100000"/>
              </a:lnSpc>
              <a:spcBef>
                <a:spcPct val="20000"/>
              </a:spcBef>
              <a:spcAft>
                <a:spcPts val="0"/>
              </a:spcAft>
              <a:buClrTx/>
              <a:buSzTx/>
              <a:buFont typeface="Arial" pitchFamily="34" charset="0"/>
              <a:buChar char="•"/>
              <a:tabLst/>
              <a:defRPr/>
            </a:pP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Industribyggnader och verkstäder.</a:t>
            </a:r>
          </a:p>
          <a:p>
            <a:pPr marL="285750" marR="0" lvl="0" indent="-285750" algn="l" defTabSz="685783" rtl="0" eaLnBrk="1" fontAlgn="auto" latinLnBrk="0" hangingPunct="1">
              <a:lnSpc>
                <a:spcPct val="100000"/>
              </a:lnSpc>
              <a:spcBef>
                <a:spcPct val="20000"/>
              </a:spcBef>
              <a:spcAft>
                <a:spcPts val="0"/>
              </a:spcAft>
              <a:buClrTx/>
              <a:buSzTx/>
              <a:buFont typeface="Arial" pitchFamily="34" charset="0"/>
              <a:buChar char="•"/>
              <a:tabLst/>
              <a:defRPr/>
            </a:pP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Ekonomibyggnader för jordbruk, skogsbruk eller liknande.</a:t>
            </a:r>
          </a:p>
          <a:p>
            <a:pPr marL="285750" marR="0" lvl="0" indent="-285750" algn="l" defTabSz="685783" rtl="0" eaLnBrk="1" fontAlgn="auto" latinLnBrk="0" hangingPunct="1">
              <a:lnSpc>
                <a:spcPct val="100000"/>
              </a:lnSpc>
              <a:spcBef>
                <a:spcPct val="20000"/>
              </a:spcBef>
              <a:spcAft>
                <a:spcPts val="0"/>
              </a:spcAft>
              <a:buClrTx/>
              <a:buSzTx/>
              <a:buFont typeface="Arial" pitchFamily="34" charset="0"/>
              <a:buChar char="•"/>
              <a:tabLst/>
              <a:defRPr/>
            </a:pP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Byggnader som inte har större bruttoarea än 100,0 kvadratmeter.</a:t>
            </a:r>
          </a:p>
          <a:p>
            <a:pPr marL="285750" marR="0" lvl="0" indent="-285750" algn="l" defTabSz="685783" rtl="0" eaLnBrk="1" fontAlgn="auto" latinLnBrk="0" hangingPunct="1">
              <a:lnSpc>
                <a:spcPct val="100000"/>
              </a:lnSpc>
              <a:spcBef>
                <a:spcPct val="20000"/>
              </a:spcBef>
              <a:spcAft>
                <a:spcPts val="0"/>
              </a:spcAft>
              <a:buClrTx/>
              <a:buSzTx/>
              <a:buFont typeface="Arial" pitchFamily="34" charset="0"/>
              <a:buChar char="•"/>
              <a:tabLst/>
              <a:defRPr/>
            </a:pP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Byggnader för totalförsvaret.</a:t>
            </a:r>
          </a:p>
          <a:p>
            <a:pPr marL="285750" marR="0" lvl="0" indent="-285750" algn="l" defTabSz="685783" rtl="0" eaLnBrk="1" fontAlgn="auto" latinLnBrk="0" hangingPunct="1">
              <a:lnSpc>
                <a:spcPct val="100000"/>
              </a:lnSpc>
              <a:spcBef>
                <a:spcPct val="20000"/>
              </a:spcBef>
              <a:spcAft>
                <a:spcPts val="0"/>
              </a:spcAft>
              <a:buClrTx/>
              <a:buSzTx/>
              <a:buFont typeface="Arial" pitchFamily="34" charset="0"/>
              <a:buChar char="•"/>
              <a:tabLst/>
              <a:defRPr/>
            </a:pP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Byggnader av betydelse för Sveriges säkerhet.</a:t>
            </a:r>
          </a:p>
          <a:p>
            <a:pPr marL="285750" marR="0" lvl="0" indent="-285750" algn="l" defTabSz="685783" rtl="0" eaLnBrk="1" fontAlgn="auto" latinLnBrk="0" hangingPunct="1">
              <a:lnSpc>
                <a:spcPct val="100000"/>
              </a:lnSpc>
              <a:spcBef>
                <a:spcPct val="20000"/>
              </a:spcBef>
              <a:spcAft>
                <a:spcPts val="0"/>
              </a:spcAft>
              <a:buClrTx/>
              <a:buSzTx/>
              <a:buFont typeface="Arial" pitchFamily="34" charset="0"/>
              <a:buChar char="•"/>
              <a:tabLst/>
              <a:defRPr/>
            </a:pP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Byggnader där byggherren är privatperson och denne uppför byggnaden privat.</a:t>
            </a:r>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kumimoji="0" lang="sv-SE" sz="1600" b="0" i="0" u="none" strike="noStrike" kern="1200" cap="none" spc="0" normalizeH="0" baseline="0" noProof="0">
              <a:ln>
                <a:noFill/>
              </a:ln>
              <a:solidFill>
                <a:sysClr val="windowText" lastClr="000000">
                  <a:lumMod val="85000"/>
                  <a:lumOff val="15000"/>
                </a:sysClr>
              </a:solidFill>
              <a:effectLst/>
              <a:uLnTx/>
              <a:uFillTx/>
              <a:latin typeface="Calibri"/>
              <a:ea typeface="Tahoma" panose="020B0604030504040204" pitchFamily="34" charset="0"/>
              <a:cs typeface="Tahoma" panose="020B0604030504040204" pitchFamily="34" charset="0"/>
            </a:endParaRPr>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kumimoji="0" lang="sv-SE" sz="1000" b="0" i="0" u="none" strike="noStrike" kern="1200" cap="none" spc="0" normalizeH="0" baseline="0" noProof="0">
              <a:ln>
                <a:noFill/>
              </a:ln>
              <a:solidFill>
                <a:sysClr val="windowText" lastClr="000000">
                  <a:lumMod val="85000"/>
                  <a:lumOff val="15000"/>
                </a:sysClr>
              </a:solidFill>
              <a:effectLst/>
              <a:uLnTx/>
              <a:uFillTx/>
              <a:latin typeface="Calibri"/>
              <a:ea typeface="Tahoma" panose="020B0604030504040204" pitchFamily="34" charset="0"/>
              <a:cs typeface="Tahoma" panose="020B0604030504040204" pitchFamily="34" charset="0"/>
            </a:endParaRPr>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kumimoji="0" lang="sv-SE" sz="1000" b="0" i="0" u="none" strike="noStrike" kern="1200" cap="none" spc="0" normalizeH="0" baseline="0" noProof="0">
              <a:ln>
                <a:noFill/>
              </a:ln>
              <a:solidFill>
                <a:sysClr val="windowText" lastClr="000000">
                  <a:lumMod val="85000"/>
                  <a:lumOff val="15000"/>
                </a:sysClr>
              </a:solidFill>
              <a:effectLst/>
              <a:uLnTx/>
              <a:uFillTx/>
              <a:latin typeface="Calibri"/>
              <a:ea typeface="Tahoma" panose="020B0604030504040204" pitchFamily="34" charset="0"/>
              <a:cs typeface="Tahoma" panose="020B0604030504040204" pitchFamily="34" charset="0"/>
            </a:endParaRPr>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kumimoji="0" lang="sv-SE" sz="1000" b="0" i="0" u="none" strike="noStrike" kern="1200" cap="none" spc="0" normalizeH="0" baseline="0" noProof="0">
                <a:ln>
                  <a:noFill/>
                </a:ln>
                <a:solidFill>
                  <a:sysClr val="windowText" lastClr="000000">
                    <a:lumMod val="85000"/>
                    <a:lumOff val="15000"/>
                  </a:sysClr>
                </a:solidFill>
                <a:effectLst/>
                <a:uLnTx/>
                <a:uFillTx/>
                <a:latin typeface="Calibri"/>
                <a:ea typeface="Tahoma" panose="020B0604030504040204" pitchFamily="34" charset="0"/>
                <a:cs typeface="Tahoma" panose="020B0604030504040204" pitchFamily="34" charset="0"/>
              </a:rPr>
              <a:t>Mer info: </a:t>
            </a:r>
            <a:r>
              <a:rPr kumimoji="0" lang="sv-SE" sz="1000" b="0" i="0" u="none" strike="noStrike" kern="1200" cap="none" spc="0" normalizeH="0" baseline="0" noProof="0">
                <a:ln>
                  <a:noFill/>
                </a:ln>
                <a:solidFill>
                  <a:sysClr val="windowText" lastClr="000000">
                    <a:lumMod val="85000"/>
                    <a:lumOff val="15000"/>
                  </a:sysClr>
                </a:solidFill>
                <a:effectLst/>
                <a:uLnTx/>
                <a:uFillTx/>
                <a:latin typeface="Calibri"/>
                <a:ea typeface="Tahoma" panose="020B0604030504040204" pitchFamily="34" charset="0"/>
                <a:cs typeface="Tahoma" panose="020B0604030504040204" pitchFamily="34" charset="0"/>
                <a:hlinkClick r:id="rId2"/>
              </a:rPr>
              <a:t>Klimatdeklaration av byggnader - Boverket</a:t>
            </a:r>
            <a:endParaRPr kumimoji="0" lang="en-SE" sz="1000" b="0" i="0" u="none" strike="noStrike" kern="1200" cap="none" spc="0" normalizeH="0" baseline="0" noProof="0">
              <a:ln>
                <a:noFill/>
              </a:ln>
              <a:solidFill>
                <a:sysClr val="windowText" lastClr="000000">
                  <a:lumMod val="85000"/>
                  <a:lumOff val="15000"/>
                </a:sysClr>
              </a:solidFill>
              <a:effectLst/>
              <a:uLnTx/>
              <a:uFillTx/>
              <a:latin typeface="Calibri"/>
              <a:ea typeface="Tahoma" panose="020B0604030504040204" pitchFamily="34" charset="0"/>
              <a:cs typeface="Tahoma" panose="020B0604030504040204" pitchFamily="34" charset="0"/>
            </a:endParaRPr>
          </a:p>
        </p:txBody>
      </p:sp>
      <p:pic>
        <p:nvPicPr>
          <p:cNvPr id="3" name="Bildobjekt 2">
            <a:extLst>
              <a:ext uri="{FF2B5EF4-FFF2-40B4-BE49-F238E27FC236}">
                <a16:creationId xmlns:a16="http://schemas.microsoft.com/office/drawing/2014/main" id="{E39D9348-CCE5-D7B2-7B7E-F2FE31CAE5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2104" y="1625249"/>
            <a:ext cx="3569215" cy="2520701"/>
          </a:xfrm>
          <a:prstGeom prst="rect">
            <a:avLst/>
          </a:prstGeom>
        </p:spPr>
      </p:pic>
    </p:spTree>
    <p:extLst>
      <p:ext uri="{BB962C8B-B14F-4D97-AF65-F5344CB8AC3E}">
        <p14:creationId xmlns:p14="http://schemas.microsoft.com/office/powerpoint/2010/main" val="383604661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828E0-0D2D-7D38-AD9C-E251ADA86C1B}"/>
            </a:ext>
          </a:extLst>
        </p:cNvPr>
        <p:cNvGrpSpPr/>
        <p:nvPr/>
      </p:nvGrpSpPr>
      <p:grpSpPr>
        <a:xfrm>
          <a:off x="0" y="0"/>
          <a:ext cx="0" cy="0"/>
          <a:chOff x="0" y="0"/>
          <a:chExt cx="0" cy="0"/>
        </a:xfrm>
      </p:grpSpPr>
      <p:graphicFrame>
        <p:nvGraphicFramePr>
          <p:cNvPr id="24" name="Tabell 23">
            <a:extLst>
              <a:ext uri="{FF2B5EF4-FFF2-40B4-BE49-F238E27FC236}">
                <a16:creationId xmlns:a16="http://schemas.microsoft.com/office/drawing/2014/main" id="{BABF3657-5312-5C83-E983-C63D92165A6A}"/>
              </a:ext>
            </a:extLst>
          </p:cNvPr>
          <p:cNvGraphicFramePr>
            <a:graphicFrameLocks noGrp="1"/>
          </p:cNvGraphicFramePr>
          <p:nvPr>
            <p:extLst>
              <p:ext uri="{D42A27DB-BD31-4B8C-83A1-F6EECF244321}">
                <p14:modId xmlns:p14="http://schemas.microsoft.com/office/powerpoint/2010/main" val="3144286940"/>
              </p:ext>
            </p:extLst>
          </p:nvPr>
        </p:nvGraphicFramePr>
        <p:xfrm>
          <a:off x="831536" y="1230596"/>
          <a:ext cx="4598854" cy="3617315"/>
        </p:xfrm>
        <a:graphic>
          <a:graphicData uri="http://schemas.openxmlformats.org/drawingml/2006/table">
            <a:tbl>
              <a:tblPr firstRow="1" firstCol="1" bandRow="1"/>
              <a:tblGrid>
                <a:gridCol w="767039">
                  <a:extLst>
                    <a:ext uri="{9D8B030D-6E8A-4147-A177-3AD203B41FA5}">
                      <a16:colId xmlns:a16="http://schemas.microsoft.com/office/drawing/2014/main" val="4146169885"/>
                    </a:ext>
                  </a:extLst>
                </a:gridCol>
                <a:gridCol w="1703029">
                  <a:extLst>
                    <a:ext uri="{9D8B030D-6E8A-4147-A177-3AD203B41FA5}">
                      <a16:colId xmlns:a16="http://schemas.microsoft.com/office/drawing/2014/main" val="3461350718"/>
                    </a:ext>
                  </a:extLst>
                </a:gridCol>
                <a:gridCol w="2128786">
                  <a:extLst>
                    <a:ext uri="{9D8B030D-6E8A-4147-A177-3AD203B41FA5}">
                      <a16:colId xmlns:a16="http://schemas.microsoft.com/office/drawing/2014/main" val="2028848267"/>
                    </a:ext>
                  </a:extLst>
                </a:gridCol>
              </a:tblGrid>
              <a:tr h="281604">
                <a:tc rowSpan="2" gridSpan="2">
                  <a:txBody>
                    <a:bodyPr/>
                    <a:lstStyle/>
                    <a:p>
                      <a:r>
                        <a:rPr lang="sv-SE" err="1">
                          <a:latin typeface="+mn-lt"/>
                        </a:rPr>
                        <a:t>Verkligh</a:t>
                      </a:r>
                      <a:endParaRPr lang="sv-SE">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2" h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a:r>
                        <a:rPr lang="sv-SE" sz="1400" b="1"/>
                        <a:t>Verkligt utförande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349089937"/>
                  </a:ext>
                </a:extLst>
              </a:tr>
              <a:tr h="997558">
                <a:tc gridSpan="2"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endParaRPr lang="sv-SE" sz="1200">
                        <a:solidFill>
                          <a:schemeClr val="tx1"/>
                        </a:solidFill>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4288678"/>
                  </a:ext>
                </a:extLst>
              </a:tr>
              <a:tr h="482749">
                <a:tc>
                  <a:txBody>
                    <a:bodyPr/>
                    <a:lstStyle/>
                    <a:p>
                      <a:r>
                        <a:rPr lang="sv-SE" sz="1200" b="1">
                          <a:solidFill>
                            <a:srgbClr val="000000"/>
                          </a:solidFill>
                          <a:effectLst/>
                          <a:latin typeface="+mn-lt"/>
                          <a:ea typeface="Times New Roman" panose="02020603050405020304" pitchFamily="18" charset="0"/>
                          <a:cs typeface="Times New Roman" panose="02020603050405020304" pitchFamily="18" charset="0"/>
                        </a:rPr>
                        <a:t>SBEF</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200" b="1">
                          <a:solidFill>
                            <a:srgbClr val="000000"/>
                          </a:solidFill>
                          <a:effectLst/>
                          <a:latin typeface="+mn-lt"/>
                          <a:ea typeface="Times New Roman" panose="02020603050405020304" pitchFamily="18" charset="0"/>
                          <a:cs typeface="Times New Roman" panose="02020603050405020304" pitchFamily="18" charset="0"/>
                        </a:rPr>
                        <a:t>Byggdel: / </a:t>
                      </a:r>
                      <a:r>
                        <a:rPr lang="sv-SE" sz="1200" b="1">
                          <a:solidFill>
                            <a:schemeClr val="accent5">
                              <a:lumMod val="75000"/>
                            </a:schemeClr>
                          </a:solidFill>
                          <a:effectLst/>
                          <a:latin typeface="+mn-lt"/>
                          <a:ea typeface="Times New Roman" panose="02020603050405020304" pitchFamily="18" charset="0"/>
                          <a:cs typeface="Times New Roman" panose="02020603050405020304" pitchFamily="18" charset="0"/>
                        </a:rPr>
                        <a:t>LFM30:</a:t>
                      </a:r>
                      <a:endParaRPr lang="sv-SE" sz="12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200">
                          <a:latin typeface="+mn-lt"/>
                        </a:rPr>
                        <a:t>Ton CO2e:</a:t>
                      </a:r>
                    </a:p>
                    <a:p>
                      <a:pPr algn="l"/>
                      <a:r>
                        <a:rPr lang="sv-SE" sz="1200">
                          <a:latin typeface="+mn-lt"/>
                        </a:rPr>
                        <a:t>Kg CO2e/BTA: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1158850851"/>
                  </a:ext>
                </a:extLst>
              </a:tr>
              <a:tr h="365691">
                <a:tc>
                  <a:txBody>
                    <a:bodyPr/>
                    <a:lstStyle/>
                    <a:p>
                      <a:pPr algn="ctr" fontAlgn="ctr"/>
                      <a:r>
                        <a:rPr lang="sv-SE" sz="1200" b="0" i="0" u="none" strike="noStrike">
                          <a:solidFill>
                            <a:srgbClr val="000000"/>
                          </a:solidFill>
                          <a:effectLst/>
                          <a:latin typeface="+mn-lt"/>
                        </a:rPr>
                        <a:t>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sngStrike">
                        <a:solidFill>
                          <a:schemeClr val="bg1">
                            <a:lumMod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916355154"/>
                  </a:ext>
                </a:extLst>
              </a:tr>
              <a:tr h="304821">
                <a:tc>
                  <a:txBody>
                    <a:bodyPr/>
                    <a:lstStyle/>
                    <a:p>
                      <a:pPr algn="ctr" fontAlgn="ctr"/>
                      <a:r>
                        <a:rPr lang="sv-SE" sz="1200" b="0" i="0" u="none" strike="noStrike">
                          <a:solidFill>
                            <a:srgbClr val="000000"/>
                          </a:solidFill>
                          <a:effectLst/>
                          <a:latin typeface="+mn-lt"/>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248494818"/>
                  </a:ext>
                </a:extLst>
              </a:tr>
              <a:tr h="365691">
                <a:tc>
                  <a:txBody>
                    <a:bodyPr/>
                    <a:lstStyle/>
                    <a:p>
                      <a:pPr algn="ctr" fontAlgn="ctr"/>
                      <a:r>
                        <a:rPr lang="sv-SE" sz="1200" b="0" i="0" u="none" strike="noStrike">
                          <a:solidFill>
                            <a:srgbClr val="000000"/>
                          </a:solidFill>
                          <a:effectLst/>
                          <a:latin typeface="+mn-lt"/>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801110829"/>
                  </a:ext>
                </a:extLst>
              </a:tr>
              <a:tr h="365691">
                <a:tc>
                  <a:txBody>
                    <a:bodyPr/>
                    <a:lstStyle/>
                    <a:p>
                      <a:pPr algn="ctr" fontAlgn="ctr"/>
                      <a:r>
                        <a:rPr lang="sv-SE" sz="1200" b="0" i="0" u="none" strike="noStrike">
                          <a:solidFill>
                            <a:srgbClr val="000000"/>
                          </a:solidFill>
                          <a:effectLst/>
                          <a:latin typeface="+mn-lt"/>
                        </a:rPr>
                        <a:t>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543382802"/>
                  </a:ext>
                </a:extLst>
              </a:tr>
              <a:tr h="453510">
                <a:tc>
                  <a:txBody>
                    <a:bodyPr/>
                    <a:lstStyle/>
                    <a:p>
                      <a:pPr algn="ctr" fontAlgn="ctr"/>
                      <a:r>
                        <a:rPr lang="sv-SE" sz="1200" b="0" i="0" u="none" strike="noStrike">
                          <a:solidFill>
                            <a:srgbClr val="000000"/>
                          </a:solidFill>
                          <a:effectLst/>
                          <a:latin typeface="+mn-lt"/>
                        </a:rPr>
                        <a:t>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727884397"/>
                  </a:ext>
                </a:extLst>
              </a:tr>
            </a:tbl>
          </a:graphicData>
        </a:graphic>
      </p:graphicFrame>
      <p:sp>
        <p:nvSpPr>
          <p:cNvPr id="28" name="Rubrik 1">
            <a:extLst>
              <a:ext uri="{FF2B5EF4-FFF2-40B4-BE49-F238E27FC236}">
                <a16:creationId xmlns:a16="http://schemas.microsoft.com/office/drawing/2014/main" id="{23BDB32E-F958-5226-CB6A-B3AC2DA0E017}"/>
              </a:ext>
            </a:extLst>
          </p:cNvPr>
          <p:cNvSpPr txBox="1">
            <a:spLocks/>
          </p:cNvSpPr>
          <p:nvPr/>
        </p:nvSpPr>
        <p:spPr>
          <a:xfrm rot="16200000">
            <a:off x="-506996" y="3488420"/>
            <a:ext cx="2033019" cy="408045"/>
          </a:xfrm>
          <a:prstGeom prst="rect">
            <a:avLst/>
          </a:prstGeom>
          <a:ln w="28575">
            <a:solidFill>
              <a:schemeClr val="accent1"/>
            </a:solidFill>
          </a:ln>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ctr" defTabSz="685783" rtl="0" eaLnBrk="1" fontAlgn="auto" latinLnBrk="0" hangingPunct="1">
              <a:lnSpc>
                <a:spcPct val="100000"/>
              </a:lnSpc>
              <a:spcBef>
                <a:spcPct val="0"/>
              </a:spcBef>
              <a:spcAft>
                <a:spcPts val="0"/>
              </a:spcAft>
              <a:buClrTx/>
              <a:buSzTx/>
              <a:buFontTx/>
              <a:buNone/>
              <a:tabLst/>
              <a:defRPr/>
            </a:pPr>
            <a:r>
              <a:rPr kumimoji="0" lang="sv-SE" sz="18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Nyproduktion</a:t>
            </a:r>
          </a:p>
        </p:txBody>
      </p:sp>
      <p:cxnSp>
        <p:nvCxnSpPr>
          <p:cNvPr id="8" name="Rak koppling 7">
            <a:extLst>
              <a:ext uri="{FF2B5EF4-FFF2-40B4-BE49-F238E27FC236}">
                <a16:creationId xmlns:a16="http://schemas.microsoft.com/office/drawing/2014/main" id="{D30A6E1F-BEA9-3271-8706-33C2C76D1C80}"/>
              </a:ext>
            </a:extLst>
          </p:cNvPr>
          <p:cNvCxnSpPr>
            <a:cxnSpLocks/>
          </p:cNvCxnSpPr>
          <p:nvPr/>
        </p:nvCxnSpPr>
        <p:spPr>
          <a:xfrm flipH="1">
            <a:off x="153378" y="1768849"/>
            <a:ext cx="884847" cy="0"/>
          </a:xfrm>
          <a:prstGeom prst="line">
            <a:avLst/>
          </a:prstGeom>
          <a:ln w="12700">
            <a:headEnd type="triangle" w="med" len="lg"/>
          </a:ln>
        </p:spPr>
        <p:style>
          <a:lnRef idx="1">
            <a:schemeClr val="accent2"/>
          </a:lnRef>
          <a:fillRef idx="0">
            <a:schemeClr val="accent2"/>
          </a:fillRef>
          <a:effectRef idx="0">
            <a:schemeClr val="accent2"/>
          </a:effectRef>
          <a:fontRef idx="minor">
            <a:schemeClr val="tx1"/>
          </a:fontRef>
        </p:style>
      </p:cxnSp>
      <p:cxnSp>
        <p:nvCxnSpPr>
          <p:cNvPr id="13" name="Rak koppling 12">
            <a:extLst>
              <a:ext uri="{FF2B5EF4-FFF2-40B4-BE49-F238E27FC236}">
                <a16:creationId xmlns:a16="http://schemas.microsoft.com/office/drawing/2014/main" id="{D0B141AE-B440-E5CE-E6CC-6266E3A3D86E}"/>
              </a:ext>
            </a:extLst>
          </p:cNvPr>
          <p:cNvCxnSpPr>
            <a:cxnSpLocks/>
          </p:cNvCxnSpPr>
          <p:nvPr/>
        </p:nvCxnSpPr>
        <p:spPr>
          <a:xfrm>
            <a:off x="153378" y="5661488"/>
            <a:ext cx="4342422" cy="437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7" name="Rak pilkoppling 6">
            <a:extLst>
              <a:ext uri="{FF2B5EF4-FFF2-40B4-BE49-F238E27FC236}">
                <a16:creationId xmlns:a16="http://schemas.microsoft.com/office/drawing/2014/main" id="{19F677E7-A15F-A5F5-C320-F28B11AA973E}"/>
              </a:ext>
            </a:extLst>
          </p:cNvPr>
          <p:cNvCxnSpPr>
            <a:cxnSpLocks/>
          </p:cNvCxnSpPr>
          <p:nvPr/>
        </p:nvCxnSpPr>
        <p:spPr>
          <a:xfrm>
            <a:off x="151754" y="1768849"/>
            <a:ext cx="1983" cy="4212851"/>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26" name="Ellips 25">
            <a:extLst>
              <a:ext uri="{FF2B5EF4-FFF2-40B4-BE49-F238E27FC236}">
                <a16:creationId xmlns:a16="http://schemas.microsoft.com/office/drawing/2014/main" id="{A1EA99AA-93E8-A0EF-B0E6-446373A0EB1D}"/>
              </a:ext>
            </a:extLst>
          </p:cNvPr>
          <p:cNvSpPr/>
          <p:nvPr/>
        </p:nvSpPr>
        <p:spPr>
          <a:xfrm>
            <a:off x="924556" y="2856323"/>
            <a:ext cx="595959" cy="2153033"/>
          </a:xfrm>
          <a:prstGeom prst="ellipse">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6" name="Rak pilkoppling 35">
            <a:extLst>
              <a:ext uri="{FF2B5EF4-FFF2-40B4-BE49-F238E27FC236}">
                <a16:creationId xmlns:a16="http://schemas.microsoft.com/office/drawing/2014/main" id="{92085E28-C502-CA37-869C-2585CB7A4123}"/>
              </a:ext>
            </a:extLst>
          </p:cNvPr>
          <p:cNvCxnSpPr>
            <a:cxnSpLocks/>
            <a:stCxn id="26" idx="4"/>
          </p:cNvCxnSpPr>
          <p:nvPr/>
        </p:nvCxnSpPr>
        <p:spPr>
          <a:xfrm>
            <a:off x="1222536" y="5009356"/>
            <a:ext cx="0" cy="972344"/>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sp>
        <p:nvSpPr>
          <p:cNvPr id="10" name="Rubrik 7">
            <a:extLst>
              <a:ext uri="{FF2B5EF4-FFF2-40B4-BE49-F238E27FC236}">
                <a16:creationId xmlns:a16="http://schemas.microsoft.com/office/drawing/2014/main" id="{A8BBF638-A590-877D-4309-ABD17507CB44}"/>
              </a:ext>
            </a:extLst>
          </p:cNvPr>
          <p:cNvSpPr txBox="1">
            <a:spLocks/>
          </p:cNvSpPr>
          <p:nvPr/>
        </p:nvSpPr>
        <p:spPr>
          <a:xfrm>
            <a:off x="527381" y="217917"/>
            <a:ext cx="7692694" cy="699466"/>
          </a:xfrm>
          <a:prstGeom prst="rect">
            <a:avLst/>
          </a:prstGeom>
        </p:spPr>
        <p:txBody>
          <a:bodyPr vert="horz" lIns="91440" tIns="45720" rIns="91440" bIns="45720" rtlCol="0" anchor="ctr">
            <a:normAutofit lnSpcReduction="10000"/>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Boverket kräver endast klimatdeklaration </a:t>
            </a:r>
          </a:p>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vid nyproduktion - Exempel</a:t>
            </a:r>
          </a:p>
        </p:txBody>
      </p:sp>
      <p:sp>
        <p:nvSpPr>
          <p:cNvPr id="12" name="Rektangel: rundade hörn 11">
            <a:extLst>
              <a:ext uri="{FF2B5EF4-FFF2-40B4-BE49-F238E27FC236}">
                <a16:creationId xmlns:a16="http://schemas.microsoft.com/office/drawing/2014/main" id="{A66F1C6E-23B2-224E-3B8C-116724797072}"/>
              </a:ext>
            </a:extLst>
          </p:cNvPr>
          <p:cNvSpPr/>
          <p:nvPr/>
        </p:nvSpPr>
        <p:spPr>
          <a:xfrm>
            <a:off x="1129918" y="1315423"/>
            <a:ext cx="2036409" cy="93146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Projektet avser endast i byggnad Hus A med en BTA om 250 m². Ingen särberäkning är aktuell</a:t>
            </a:r>
          </a:p>
        </p:txBody>
      </p:sp>
      <p:cxnSp>
        <p:nvCxnSpPr>
          <p:cNvPr id="41" name="Rak pilkoppling 40">
            <a:extLst>
              <a:ext uri="{FF2B5EF4-FFF2-40B4-BE49-F238E27FC236}">
                <a16:creationId xmlns:a16="http://schemas.microsoft.com/office/drawing/2014/main" id="{21F0F2EF-9A2F-0258-A551-681D16A7F27D}"/>
              </a:ext>
            </a:extLst>
          </p:cNvPr>
          <p:cNvCxnSpPr>
            <a:cxnSpLocks/>
          </p:cNvCxnSpPr>
          <p:nvPr/>
        </p:nvCxnSpPr>
        <p:spPr>
          <a:xfrm>
            <a:off x="1906930" y="5658700"/>
            <a:ext cx="0" cy="32300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43" name="Rak pilkoppling 42">
            <a:extLst>
              <a:ext uri="{FF2B5EF4-FFF2-40B4-BE49-F238E27FC236}">
                <a16:creationId xmlns:a16="http://schemas.microsoft.com/office/drawing/2014/main" id="{F9EBE2EE-CCFE-311D-B9E3-C80B25A773EE}"/>
              </a:ext>
            </a:extLst>
          </p:cNvPr>
          <p:cNvCxnSpPr>
            <a:cxnSpLocks/>
          </p:cNvCxnSpPr>
          <p:nvPr/>
        </p:nvCxnSpPr>
        <p:spPr>
          <a:xfrm>
            <a:off x="4500064" y="5658700"/>
            <a:ext cx="0" cy="323000"/>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nvGrpSpPr>
          <p:cNvPr id="23" name="Grupp 22">
            <a:extLst>
              <a:ext uri="{FF2B5EF4-FFF2-40B4-BE49-F238E27FC236}">
                <a16:creationId xmlns:a16="http://schemas.microsoft.com/office/drawing/2014/main" id="{69FB42AE-0ACB-4F8B-A6A7-F10900336D72}"/>
              </a:ext>
            </a:extLst>
          </p:cNvPr>
          <p:cNvGrpSpPr/>
          <p:nvPr/>
        </p:nvGrpSpPr>
        <p:grpSpPr>
          <a:xfrm>
            <a:off x="5548390" y="890194"/>
            <a:ext cx="6537421" cy="3355374"/>
            <a:chOff x="5548390" y="1271021"/>
            <a:chExt cx="6537421" cy="3355374"/>
          </a:xfrm>
        </p:grpSpPr>
        <p:sp>
          <p:nvSpPr>
            <p:cNvPr id="4" name="Rektangel 3">
              <a:extLst>
                <a:ext uri="{FF2B5EF4-FFF2-40B4-BE49-F238E27FC236}">
                  <a16:creationId xmlns:a16="http://schemas.microsoft.com/office/drawing/2014/main" id="{E3F42CC8-5E83-E974-3912-8DE6BD71088B}"/>
                </a:ext>
              </a:extLst>
            </p:cNvPr>
            <p:cNvSpPr/>
            <p:nvPr/>
          </p:nvSpPr>
          <p:spPr>
            <a:xfrm>
              <a:off x="5548390" y="1271021"/>
              <a:ext cx="6537421" cy="335537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highlight>
                  <a:srgbClr val="FFFF00"/>
                </a:highlight>
                <a:uLnTx/>
                <a:uFillTx/>
                <a:latin typeface="Calibri"/>
                <a:ea typeface="+mn-ea"/>
                <a:cs typeface="+mn-cs"/>
              </a:endParaRPr>
            </a:p>
          </p:txBody>
        </p:sp>
        <p:pic>
          <p:nvPicPr>
            <p:cNvPr id="21" name="Bildobjekt 20">
              <a:extLst>
                <a:ext uri="{FF2B5EF4-FFF2-40B4-BE49-F238E27FC236}">
                  <a16:creationId xmlns:a16="http://schemas.microsoft.com/office/drawing/2014/main" id="{B6E8EBF4-9B43-1AD5-6BF7-4A5624401233}"/>
                </a:ext>
              </a:extLst>
            </p:cNvPr>
            <p:cNvPicPr>
              <a:picLocks noChangeAspect="1"/>
            </p:cNvPicPr>
            <p:nvPr/>
          </p:nvPicPr>
          <p:blipFill>
            <a:blip r:embed="rId3"/>
            <a:stretch>
              <a:fillRect/>
            </a:stretch>
          </p:blipFill>
          <p:spPr>
            <a:xfrm>
              <a:off x="5674927" y="1342191"/>
              <a:ext cx="6363336" cy="3213034"/>
            </a:xfrm>
            <a:prstGeom prst="rect">
              <a:avLst/>
            </a:prstGeom>
          </p:spPr>
        </p:pic>
      </p:grpSp>
      <p:sp>
        <p:nvSpPr>
          <p:cNvPr id="5" name="textruta 4">
            <a:extLst>
              <a:ext uri="{FF2B5EF4-FFF2-40B4-BE49-F238E27FC236}">
                <a16:creationId xmlns:a16="http://schemas.microsoft.com/office/drawing/2014/main" id="{AB6C27CD-303D-5298-C3B2-8DE102299D5F}"/>
              </a:ext>
            </a:extLst>
          </p:cNvPr>
          <p:cNvSpPr txBox="1"/>
          <p:nvPr/>
        </p:nvSpPr>
        <p:spPr>
          <a:xfrm>
            <a:off x="6858000" y="4526337"/>
            <a:ext cx="502850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Efter identifiering av vilka byggdelar som är berörda utifrån SBEF byggdelstabell kan blå markerade celler i sammanställningstabellen fyllas i.  </a:t>
            </a:r>
          </a:p>
        </p:txBody>
      </p:sp>
      <p:graphicFrame>
        <p:nvGraphicFramePr>
          <p:cNvPr id="2" name="Tabell 1">
            <a:extLst>
              <a:ext uri="{FF2B5EF4-FFF2-40B4-BE49-F238E27FC236}">
                <a16:creationId xmlns:a16="http://schemas.microsoft.com/office/drawing/2014/main" id="{5D9514AA-C1D7-D956-FE75-32B1C1B889A4}"/>
              </a:ext>
            </a:extLst>
          </p:cNvPr>
          <p:cNvGraphicFramePr>
            <a:graphicFrameLocks noGrp="1"/>
          </p:cNvGraphicFramePr>
          <p:nvPr>
            <p:extLst>
              <p:ext uri="{D42A27DB-BD31-4B8C-83A1-F6EECF244321}">
                <p14:modId xmlns:p14="http://schemas.microsoft.com/office/powerpoint/2010/main" val="1316861174"/>
              </p:ext>
            </p:extLst>
          </p:nvPr>
        </p:nvGraphicFramePr>
        <p:xfrm>
          <a:off x="-34426" y="6112800"/>
          <a:ext cx="12224444" cy="783549"/>
        </p:xfrm>
        <a:graphic>
          <a:graphicData uri="http://schemas.openxmlformats.org/drawingml/2006/table">
            <a:tbl>
              <a:tblPr firstRow="1" bandRow="1">
                <a:tableStyleId>{5C22544A-7EE6-4342-B048-85BDC9FD1C3A}</a:tableStyleId>
              </a:tblPr>
              <a:tblGrid>
                <a:gridCol w="1740621">
                  <a:extLst>
                    <a:ext uri="{9D8B030D-6E8A-4147-A177-3AD203B41FA5}">
                      <a16:colId xmlns:a16="http://schemas.microsoft.com/office/drawing/2014/main" val="1026321188"/>
                    </a:ext>
                  </a:extLst>
                </a:gridCol>
                <a:gridCol w="1253815">
                  <a:extLst>
                    <a:ext uri="{9D8B030D-6E8A-4147-A177-3AD203B41FA5}">
                      <a16:colId xmlns:a16="http://schemas.microsoft.com/office/drawing/2014/main" val="4284195386"/>
                    </a:ext>
                  </a:extLst>
                </a:gridCol>
                <a:gridCol w="1379196">
                  <a:extLst>
                    <a:ext uri="{9D8B030D-6E8A-4147-A177-3AD203B41FA5}">
                      <a16:colId xmlns:a16="http://schemas.microsoft.com/office/drawing/2014/main" val="2910913242"/>
                    </a:ext>
                  </a:extLst>
                </a:gridCol>
                <a:gridCol w="1041631">
                  <a:extLst>
                    <a:ext uri="{9D8B030D-6E8A-4147-A177-3AD203B41FA5}">
                      <a16:colId xmlns:a16="http://schemas.microsoft.com/office/drawing/2014/main" val="112477153"/>
                    </a:ext>
                  </a:extLst>
                </a:gridCol>
                <a:gridCol w="1157368">
                  <a:extLst>
                    <a:ext uri="{9D8B030D-6E8A-4147-A177-3AD203B41FA5}">
                      <a16:colId xmlns:a16="http://schemas.microsoft.com/office/drawing/2014/main" val="2883095834"/>
                    </a:ext>
                  </a:extLst>
                </a:gridCol>
                <a:gridCol w="1707117">
                  <a:extLst>
                    <a:ext uri="{9D8B030D-6E8A-4147-A177-3AD203B41FA5}">
                      <a16:colId xmlns:a16="http://schemas.microsoft.com/office/drawing/2014/main" val="195791932"/>
                    </a:ext>
                  </a:extLst>
                </a:gridCol>
                <a:gridCol w="800513">
                  <a:extLst>
                    <a:ext uri="{9D8B030D-6E8A-4147-A177-3AD203B41FA5}">
                      <a16:colId xmlns:a16="http://schemas.microsoft.com/office/drawing/2014/main" val="2227839569"/>
                    </a:ext>
                  </a:extLst>
                </a:gridCol>
                <a:gridCol w="1060920">
                  <a:extLst>
                    <a:ext uri="{9D8B030D-6E8A-4147-A177-3AD203B41FA5}">
                      <a16:colId xmlns:a16="http://schemas.microsoft.com/office/drawing/2014/main" val="4236381185"/>
                    </a:ext>
                  </a:extLst>
                </a:gridCol>
                <a:gridCol w="881904">
                  <a:extLst>
                    <a:ext uri="{9D8B030D-6E8A-4147-A177-3AD203B41FA5}">
                      <a16:colId xmlns:a16="http://schemas.microsoft.com/office/drawing/2014/main" val="3613627234"/>
                    </a:ext>
                  </a:extLst>
                </a:gridCol>
                <a:gridCol w="1201359">
                  <a:extLst>
                    <a:ext uri="{9D8B030D-6E8A-4147-A177-3AD203B41FA5}">
                      <a16:colId xmlns:a16="http://schemas.microsoft.com/office/drawing/2014/main" val="222269687"/>
                    </a:ext>
                  </a:extLst>
                </a:gridCol>
              </a:tblGrid>
              <a:tr h="240364">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240364">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02821">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Byggnad (Hus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rPr>
                        <a:t>Alla ovan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sv-SE" sz="900">
                          <a:solidFill>
                            <a:schemeClr val="tx1"/>
                          </a:solidFill>
                        </a:rPr>
                        <a:t>BTA: 250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sv-SE" sz="900">
                          <a:solidFill>
                            <a:schemeClr val="tx1"/>
                          </a:solidFill>
                        </a:rPr>
                        <a:t>Konservativ, EPD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9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57018025"/>
                  </a:ext>
                </a:extLst>
              </a:tr>
            </a:tbl>
          </a:graphicData>
        </a:graphic>
      </p:graphicFrame>
      <p:sp>
        <p:nvSpPr>
          <p:cNvPr id="3" name="Pratbubbla: rektangel med rundade hörn 2">
            <a:extLst>
              <a:ext uri="{FF2B5EF4-FFF2-40B4-BE49-F238E27FC236}">
                <a16:creationId xmlns:a16="http://schemas.microsoft.com/office/drawing/2014/main" id="{34045C62-EF0F-9893-6AC5-E4C8C81D31F6}"/>
              </a:ext>
            </a:extLst>
          </p:cNvPr>
          <p:cNvSpPr/>
          <p:nvPr/>
        </p:nvSpPr>
        <p:spPr>
          <a:xfrm>
            <a:off x="5180194" y="5495528"/>
            <a:ext cx="5325882" cy="546102"/>
          </a:xfrm>
          <a:prstGeom prst="wedgeRoundRectCallout">
            <a:avLst>
              <a:gd name="adj1" fmla="val -70628"/>
              <a:gd name="adj2" fmla="val -340406"/>
              <a:gd name="adj3" fmla="val 1666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sz="1400"/>
              <a:t>Detta är ett exempel om ni på likvärdigt sätt vill redovisa /arkivera er Boverket klimatberäkning</a:t>
            </a:r>
          </a:p>
        </p:txBody>
      </p:sp>
      <p:graphicFrame>
        <p:nvGraphicFramePr>
          <p:cNvPr id="14" name="Tabell 13">
            <a:extLst>
              <a:ext uri="{FF2B5EF4-FFF2-40B4-BE49-F238E27FC236}">
                <a16:creationId xmlns:a16="http://schemas.microsoft.com/office/drawing/2014/main" id="{88E35779-2809-58E6-E59B-247564C43115}"/>
              </a:ext>
            </a:extLst>
          </p:cNvPr>
          <p:cNvGraphicFramePr>
            <a:graphicFrameLocks noGrp="1"/>
          </p:cNvGraphicFramePr>
          <p:nvPr/>
        </p:nvGraphicFramePr>
        <p:xfrm>
          <a:off x="7320137" y="0"/>
          <a:ext cx="4871868" cy="868680"/>
        </p:xfrm>
        <a:graphic>
          <a:graphicData uri="http://schemas.openxmlformats.org/drawingml/2006/table">
            <a:tbl>
              <a:tblPr firstRow="1" bandRow="1"/>
              <a:tblGrid>
                <a:gridCol w="594290">
                  <a:extLst>
                    <a:ext uri="{9D8B030D-6E8A-4147-A177-3AD203B41FA5}">
                      <a16:colId xmlns:a16="http://schemas.microsoft.com/office/drawing/2014/main" val="3516827666"/>
                    </a:ext>
                  </a:extLst>
                </a:gridCol>
                <a:gridCol w="876923">
                  <a:extLst>
                    <a:ext uri="{9D8B030D-6E8A-4147-A177-3AD203B41FA5}">
                      <a16:colId xmlns:a16="http://schemas.microsoft.com/office/drawing/2014/main" val="3574377429"/>
                    </a:ext>
                  </a:extLst>
                </a:gridCol>
                <a:gridCol w="956644">
                  <a:extLst>
                    <a:ext uri="{9D8B030D-6E8A-4147-A177-3AD203B41FA5}">
                      <a16:colId xmlns:a16="http://schemas.microsoft.com/office/drawing/2014/main" val="4093453797"/>
                    </a:ext>
                  </a:extLst>
                </a:gridCol>
                <a:gridCol w="978136">
                  <a:extLst>
                    <a:ext uri="{9D8B030D-6E8A-4147-A177-3AD203B41FA5}">
                      <a16:colId xmlns:a16="http://schemas.microsoft.com/office/drawing/2014/main" val="227898419"/>
                    </a:ext>
                  </a:extLst>
                </a:gridCol>
                <a:gridCol w="614372">
                  <a:extLst>
                    <a:ext uri="{9D8B030D-6E8A-4147-A177-3AD203B41FA5}">
                      <a16:colId xmlns:a16="http://schemas.microsoft.com/office/drawing/2014/main" val="2591360811"/>
                    </a:ext>
                  </a:extLst>
                </a:gridCol>
                <a:gridCol w="851503">
                  <a:extLst>
                    <a:ext uri="{9D8B030D-6E8A-4147-A177-3AD203B41FA5}">
                      <a16:colId xmlns:a16="http://schemas.microsoft.com/office/drawing/2014/main" val="2654490189"/>
                    </a:ext>
                  </a:extLst>
                </a:gridCol>
              </a:tblGrid>
              <a:tr h="29739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tx1"/>
                          </a:solidFill>
                        </a:rPr>
                        <a:t>Projekt typ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Dagens datum</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extLst>
                  <a:ext uri="{0D108BD9-81ED-4DB2-BD59-A6C34878D82A}">
                    <a16:rowId xmlns:a16="http://schemas.microsoft.com/office/drawing/2014/main" val="3332696124"/>
                  </a:ext>
                </a:extLst>
              </a:tr>
              <a:tr h="20642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highlight>
                            <a:srgbClr val="FFFF00"/>
                          </a:highlight>
                        </a:rPr>
                        <a:t>Typ av byggnad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Hus X. (vån Y) Ev källare/ solceller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Ange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Datum</a:t>
                      </a:r>
                    </a:p>
                    <a:p>
                      <a:r>
                        <a:rPr lang="sv-SE" sz="900">
                          <a:solidFill>
                            <a:schemeClr val="tx1"/>
                          </a:solidFill>
                          <a:highlight>
                            <a:srgbClr val="FFFF00"/>
                          </a:highlight>
                        </a:rPr>
                        <a:t>Anvisning vers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Ange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highlight>
                            <a:srgbClr val="FFFF00"/>
                          </a:highlight>
                        </a:rPr>
                        <a:t>Egenkont.?</a:t>
                      </a:r>
                    </a:p>
                    <a:p>
                      <a:r>
                        <a:rPr lang="sv-SE" sz="900" dirty="0">
                          <a:solidFill>
                            <a:schemeClr val="tx1"/>
                          </a:solidFill>
                          <a:highlight>
                            <a:srgbClr val="FFFF00"/>
                          </a:highlight>
                        </a:rPr>
                        <a:t>XX: 250917</a:t>
                      </a:r>
                    </a:p>
                    <a:p>
                      <a:r>
                        <a:rPr lang="sv-SE" sz="900" dirty="0">
                          <a:solidFill>
                            <a:schemeClr val="tx1"/>
                          </a:solidFill>
                          <a:highlight>
                            <a:srgbClr val="FFFF00"/>
                          </a:highlight>
                        </a:rPr>
                        <a:t>YY:250917</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376065129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03D2B1-5987-0B6B-BCD8-ED91C6E3BB7A}"/>
              </a:ext>
            </a:extLst>
          </p:cNvPr>
          <p:cNvSpPr>
            <a:spLocks noGrp="1"/>
          </p:cNvSpPr>
          <p:nvPr>
            <p:ph type="ctrTitle"/>
          </p:nvPr>
        </p:nvSpPr>
        <p:spPr>
          <a:xfrm>
            <a:off x="221291" y="193761"/>
            <a:ext cx="7583242" cy="699466"/>
          </a:xfrm>
        </p:spPr>
        <p:txBody>
          <a:bodyPr>
            <a:normAutofit fontScale="90000"/>
          </a:bodyPr>
          <a:lstStyle/>
          <a:p>
            <a:r>
              <a:rPr lang="sv-SE" dirty="0"/>
              <a:t>Endast FFU är aktuellt vid klimatdeklaration till Boverket. Exempel, Tillbyggnad: Kemikalierum Rosengårdsbadet, Malmö</a:t>
            </a:r>
          </a:p>
        </p:txBody>
      </p:sp>
      <p:graphicFrame>
        <p:nvGraphicFramePr>
          <p:cNvPr id="6" name="Tabell 5">
            <a:extLst>
              <a:ext uri="{FF2B5EF4-FFF2-40B4-BE49-F238E27FC236}">
                <a16:creationId xmlns:a16="http://schemas.microsoft.com/office/drawing/2014/main" id="{D8031F4B-ED67-BF11-2702-11D8F0F0DC21}"/>
              </a:ext>
            </a:extLst>
          </p:cNvPr>
          <p:cNvGraphicFramePr>
            <a:graphicFrameLocks noGrp="1"/>
          </p:cNvGraphicFramePr>
          <p:nvPr>
            <p:extLst>
              <p:ext uri="{D42A27DB-BD31-4B8C-83A1-F6EECF244321}">
                <p14:modId xmlns:p14="http://schemas.microsoft.com/office/powerpoint/2010/main" val="440642359"/>
              </p:ext>
            </p:extLst>
          </p:nvPr>
        </p:nvGraphicFramePr>
        <p:xfrm>
          <a:off x="-6701" y="6035040"/>
          <a:ext cx="12198701" cy="822960"/>
        </p:xfrm>
        <a:graphic>
          <a:graphicData uri="http://schemas.openxmlformats.org/drawingml/2006/table">
            <a:tbl>
              <a:tblPr firstRow="1" bandRow="1">
                <a:tableStyleId>{5C22544A-7EE6-4342-B048-85BDC9FD1C3A}</a:tableStyleId>
              </a:tblPr>
              <a:tblGrid>
                <a:gridCol w="1736956">
                  <a:extLst>
                    <a:ext uri="{9D8B030D-6E8A-4147-A177-3AD203B41FA5}">
                      <a16:colId xmlns:a16="http://schemas.microsoft.com/office/drawing/2014/main" val="1026321188"/>
                    </a:ext>
                  </a:extLst>
                </a:gridCol>
                <a:gridCol w="1251175">
                  <a:extLst>
                    <a:ext uri="{9D8B030D-6E8A-4147-A177-3AD203B41FA5}">
                      <a16:colId xmlns:a16="http://schemas.microsoft.com/office/drawing/2014/main" val="4284195386"/>
                    </a:ext>
                  </a:extLst>
                </a:gridCol>
                <a:gridCol w="1376292">
                  <a:extLst>
                    <a:ext uri="{9D8B030D-6E8A-4147-A177-3AD203B41FA5}">
                      <a16:colId xmlns:a16="http://schemas.microsoft.com/office/drawing/2014/main" val="2910913242"/>
                    </a:ext>
                  </a:extLst>
                </a:gridCol>
                <a:gridCol w="1039437">
                  <a:extLst>
                    <a:ext uri="{9D8B030D-6E8A-4147-A177-3AD203B41FA5}">
                      <a16:colId xmlns:a16="http://schemas.microsoft.com/office/drawing/2014/main" val="112477153"/>
                    </a:ext>
                  </a:extLst>
                </a:gridCol>
                <a:gridCol w="1154930">
                  <a:extLst>
                    <a:ext uri="{9D8B030D-6E8A-4147-A177-3AD203B41FA5}">
                      <a16:colId xmlns:a16="http://schemas.microsoft.com/office/drawing/2014/main" val="2883095834"/>
                    </a:ext>
                  </a:extLst>
                </a:gridCol>
                <a:gridCol w="1703522">
                  <a:extLst>
                    <a:ext uri="{9D8B030D-6E8A-4147-A177-3AD203B41FA5}">
                      <a16:colId xmlns:a16="http://schemas.microsoft.com/office/drawing/2014/main" val="195791932"/>
                    </a:ext>
                  </a:extLst>
                </a:gridCol>
                <a:gridCol w="798827">
                  <a:extLst>
                    <a:ext uri="{9D8B030D-6E8A-4147-A177-3AD203B41FA5}">
                      <a16:colId xmlns:a16="http://schemas.microsoft.com/office/drawing/2014/main" val="2227839569"/>
                    </a:ext>
                  </a:extLst>
                </a:gridCol>
                <a:gridCol w="1058686">
                  <a:extLst>
                    <a:ext uri="{9D8B030D-6E8A-4147-A177-3AD203B41FA5}">
                      <a16:colId xmlns:a16="http://schemas.microsoft.com/office/drawing/2014/main" val="4236381185"/>
                    </a:ext>
                  </a:extLst>
                </a:gridCol>
                <a:gridCol w="880047">
                  <a:extLst>
                    <a:ext uri="{9D8B030D-6E8A-4147-A177-3AD203B41FA5}">
                      <a16:colId xmlns:a16="http://schemas.microsoft.com/office/drawing/2014/main" val="3613627234"/>
                    </a:ext>
                  </a:extLst>
                </a:gridCol>
                <a:gridCol w="1198829">
                  <a:extLst>
                    <a:ext uri="{9D8B030D-6E8A-4147-A177-3AD203B41FA5}">
                      <a16:colId xmlns:a16="http://schemas.microsoft.com/office/drawing/2014/main" val="222269687"/>
                    </a:ext>
                  </a:extLst>
                </a:gridCol>
              </a:tblGrid>
              <a:tr h="225315">
                <a:tc gridSpan="3">
                  <a:txBody>
                    <a:bodyPr/>
                    <a:lstStyle/>
                    <a:p>
                      <a:pPr algn="ctr"/>
                      <a:r>
                        <a:rPr lang="sv-SE" sz="900" b="1" dirty="0">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latin typeface="+mn-lt"/>
                        </a:rPr>
                        <a:t>Byggnad </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latin typeface="+mn-lt"/>
                        </a:rPr>
                        <a:t>A1-A5.4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indent="0">
                        <a:lnSpc>
                          <a:spcPct val="115000"/>
                        </a:lnSpc>
                      </a:pPr>
                      <a:r>
                        <a:rPr lang="sv-SE" sz="900">
                          <a:effectLst/>
                          <a:latin typeface="+mn-lt"/>
                          <a:ea typeface="Calibri" panose="020F0502020204030204" pitchFamily="34" charset="0"/>
                          <a:cs typeface="Arial" panose="020B0604020202020204" pitchFamily="34" charset="0"/>
                        </a:rPr>
                        <a:t>EA</a:t>
                      </a:r>
                      <a:endParaRPr lang="sv-SE" sz="9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900">
                          <a:solidFill>
                            <a:schemeClr val="tx1"/>
                          </a:solidFill>
                          <a:latin typeface="+mn-lt"/>
                        </a:rPr>
                        <a:t>Bd:  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sv-SE" sz="900">
                          <a:solidFill>
                            <a:schemeClr val="tx1"/>
                          </a:solidFill>
                          <a:latin typeface="+mn-lt"/>
                        </a:rPr>
                        <a:t>BTA: 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effectLst/>
                          <a:latin typeface="+mn-lt"/>
                          <a:ea typeface="Calibri" panose="020F0502020204030204" pitchFamily="34" charset="0"/>
                          <a:cs typeface="Arial" panose="020B0604020202020204" pitchFamily="34" charset="0"/>
                        </a:rPr>
                        <a:t>Konservativ</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900">
                          <a:effectLst/>
                          <a:latin typeface="+mn-lt"/>
                          <a:ea typeface="Calibri" panose="020F0502020204030204" pitchFamily="34" charset="0"/>
                          <a:cs typeface="Arial" panose="020B0604020202020204" pitchFamily="34" charset="0"/>
                        </a:rPr>
                        <a:t>EPD&gt; 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sv-SE" sz="900">
                          <a:solidFill>
                            <a:schemeClr val="tx1"/>
                          </a:solidFill>
                          <a:latin typeface="+mn-lt"/>
                        </a:rPr>
                        <a:t>50%</a:t>
                      </a:r>
                    </a:p>
                    <a:p>
                      <a:r>
                        <a:rPr lang="sv-SE" sz="900">
                          <a:solidFill>
                            <a:schemeClr val="tx1"/>
                          </a:solidFill>
                          <a:latin typeface="+mn-lt"/>
                        </a:rPr>
                        <a:t>Finns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sv-SE" sz="900">
                          <a:solidFill>
                            <a:schemeClr val="tx1"/>
                          </a:solidFill>
                          <a:latin typeface="+mn-lt"/>
                        </a:rPr>
                        <a:t>Ej underskattat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latin typeface="+mn-lt"/>
                        </a:rPr>
                        <a:t>98% </a:t>
                      </a:r>
                      <a:r>
                        <a:rPr lang="sv-SE" sz="900">
                          <a:solidFill>
                            <a:schemeClr val="tx1"/>
                          </a:solidFill>
                          <a:latin typeface="+mn-lt"/>
                          <a:sym typeface="Wingdings" panose="05000000000000000000" pitchFamily="2" charset="2"/>
                        </a:rPr>
                        <a:t>100%</a:t>
                      </a:r>
                      <a:endParaRPr lang="sv-SE" sz="9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a:latin typeface="+mn-lt"/>
                        </a:rPr>
                        <a:t>Bd: 7 &amp; 8</a:t>
                      </a:r>
                    </a:p>
                    <a:p>
                      <a:pPr marL="0" marR="0" lvl="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a:latin typeface="+mn-lt"/>
                        </a:rPr>
                        <a:t>A5.2-5: 3</a:t>
                      </a:r>
                      <a:endParaRPr lang="sv-SE" sz="9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900" dirty="0">
                          <a:solidFill>
                            <a:schemeClr val="tx1"/>
                          </a:solidFill>
                          <a:latin typeface="+mn-lt"/>
                        </a:rPr>
                        <a:t>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57018025"/>
                  </a:ext>
                </a:extLst>
              </a:tr>
            </a:tbl>
          </a:graphicData>
        </a:graphic>
      </p:graphicFrame>
      <p:graphicFrame>
        <p:nvGraphicFramePr>
          <p:cNvPr id="12" name="Tabell 11">
            <a:extLst>
              <a:ext uri="{FF2B5EF4-FFF2-40B4-BE49-F238E27FC236}">
                <a16:creationId xmlns:a16="http://schemas.microsoft.com/office/drawing/2014/main" id="{ACE06F67-0405-FBBA-FB7B-6DE871BD6BC4}"/>
              </a:ext>
            </a:extLst>
          </p:cNvPr>
          <p:cNvGraphicFramePr>
            <a:graphicFrameLocks noGrp="1"/>
          </p:cNvGraphicFramePr>
          <p:nvPr>
            <p:extLst>
              <p:ext uri="{D42A27DB-BD31-4B8C-83A1-F6EECF244321}">
                <p14:modId xmlns:p14="http://schemas.microsoft.com/office/powerpoint/2010/main" val="63230521"/>
              </p:ext>
            </p:extLst>
          </p:nvPr>
        </p:nvGraphicFramePr>
        <p:xfrm>
          <a:off x="0" y="1220168"/>
          <a:ext cx="12198701" cy="4138198"/>
        </p:xfrm>
        <a:graphic>
          <a:graphicData uri="http://schemas.openxmlformats.org/drawingml/2006/table">
            <a:tbl>
              <a:tblPr firstRow="1" firstCol="1" bandRow="1"/>
              <a:tblGrid>
                <a:gridCol w="561302">
                  <a:extLst>
                    <a:ext uri="{9D8B030D-6E8A-4147-A177-3AD203B41FA5}">
                      <a16:colId xmlns:a16="http://schemas.microsoft.com/office/drawing/2014/main" val="4146169885"/>
                    </a:ext>
                  </a:extLst>
                </a:gridCol>
                <a:gridCol w="2121232">
                  <a:extLst>
                    <a:ext uri="{9D8B030D-6E8A-4147-A177-3AD203B41FA5}">
                      <a16:colId xmlns:a16="http://schemas.microsoft.com/office/drawing/2014/main" val="3461350718"/>
                    </a:ext>
                  </a:extLst>
                </a:gridCol>
                <a:gridCol w="2011350">
                  <a:extLst>
                    <a:ext uri="{9D8B030D-6E8A-4147-A177-3AD203B41FA5}">
                      <a16:colId xmlns:a16="http://schemas.microsoft.com/office/drawing/2014/main" val="163452790"/>
                    </a:ext>
                  </a:extLst>
                </a:gridCol>
                <a:gridCol w="2011350">
                  <a:extLst>
                    <a:ext uri="{9D8B030D-6E8A-4147-A177-3AD203B41FA5}">
                      <a16:colId xmlns:a16="http://schemas.microsoft.com/office/drawing/2014/main" val="2028848267"/>
                    </a:ext>
                  </a:extLst>
                </a:gridCol>
                <a:gridCol w="1928679">
                  <a:extLst>
                    <a:ext uri="{9D8B030D-6E8A-4147-A177-3AD203B41FA5}">
                      <a16:colId xmlns:a16="http://schemas.microsoft.com/office/drawing/2014/main" val="2750234609"/>
                    </a:ext>
                  </a:extLst>
                </a:gridCol>
                <a:gridCol w="1933524">
                  <a:extLst>
                    <a:ext uri="{9D8B030D-6E8A-4147-A177-3AD203B41FA5}">
                      <a16:colId xmlns:a16="http://schemas.microsoft.com/office/drawing/2014/main" val="2523246837"/>
                    </a:ext>
                  </a:extLst>
                </a:gridCol>
                <a:gridCol w="1631264">
                  <a:extLst>
                    <a:ext uri="{9D8B030D-6E8A-4147-A177-3AD203B41FA5}">
                      <a16:colId xmlns:a16="http://schemas.microsoft.com/office/drawing/2014/main" val="3926203014"/>
                    </a:ext>
                  </a:extLst>
                </a:gridCol>
              </a:tblGrid>
              <a:tr h="102870">
                <a:tc rowSpan="3" gridSpan="2">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dirty="0"/>
                        <a:t>Tillbyggnad: Kemikalierum Rosengårdsbadet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3" h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b="1"/>
                        <a:t>FFU</a:t>
                      </a:r>
                    </a:p>
                  </a:txBody>
                  <a:tcPr marL="68580" marR="68580"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r>
                        <a:rPr lang="sv-SE" b="1"/>
                        <a:t>Traditionell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ctr"/>
                      <a:r>
                        <a:rPr lang="sv-SE" b="1">
                          <a:solidFill>
                            <a:sysClr val="windowText" lastClr="000000"/>
                          </a:solidFill>
                        </a:rPr>
                        <a:t>Klimatförbättrat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rgbClr val="BDD6EE"/>
                    </a:solidFill>
                  </a:tcPr>
                </a:tc>
                <a:tc>
                  <a:txBody>
                    <a:bodyPr/>
                    <a:lstStyle/>
                    <a:p>
                      <a:pPr algn="ctr"/>
                      <a:r>
                        <a:rPr lang="sv-SE" b="1">
                          <a:solidFill>
                            <a:sysClr val="windowText" lastClr="000000"/>
                          </a:solidFill>
                        </a:rPr>
                        <a:t>Klimatoptimalt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b="1">
                          <a:solidFill>
                            <a:sysClr val="windowText" lastClr="000000"/>
                          </a:solidFill>
                        </a:rPr>
                        <a:t>Återbetalat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49089937"/>
                  </a:ext>
                </a:extLst>
              </a:tr>
              <a:tr h="102870">
                <a:tc gridSpan="2"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200" b="0">
                          <a:solidFill>
                            <a:schemeClr val="tx1"/>
                          </a:solidFill>
                        </a:rPr>
                        <a:t>SEK:</a:t>
                      </a: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1200" b="0">
                          <a:solidFill>
                            <a:schemeClr val="tx1"/>
                          </a:solidFill>
                        </a:rPr>
                        <a:t>SEK:</a:t>
                      </a:r>
                    </a:p>
                  </a:txBody>
                  <a:tcPr marL="68580" marR="68580" marT="0" marB="0">
                    <a:lnL w="12700"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1200" b="0" dirty="0">
                          <a:solidFill>
                            <a:schemeClr val="tx1"/>
                          </a:solidFill>
                        </a:rPr>
                        <a:t>SEK:</a:t>
                      </a: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38100" cap="flat" cmpd="sng" algn="ctr">
                      <a:solidFill>
                        <a:srgbClr val="00B05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1200" b="0">
                          <a:solidFill>
                            <a:schemeClr val="tx1"/>
                          </a:solidFill>
                        </a:rPr>
                        <a:t>SEK:</a:t>
                      </a:r>
                    </a:p>
                  </a:txBody>
                  <a:tcPr marL="68580" marR="68580" marT="0" marB="0">
                    <a:lnL w="38100" cap="flat" cmpd="sng" algn="ctr">
                      <a:solidFill>
                        <a:srgbClr val="00B05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1200" b="0">
                          <a:solidFill>
                            <a:schemeClr val="tx1"/>
                          </a:solidFill>
                        </a:rPr>
                        <a:t>SEK: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2038553335"/>
                  </a:ext>
                </a:extLst>
              </a:tr>
              <a:tr h="167640">
                <a:tc gridSpan="2"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2">
                  <a:txBody>
                    <a:bodyPr/>
                    <a:lstStyle/>
                    <a:p>
                      <a:pPr algn="l"/>
                      <a:r>
                        <a:rPr lang="sv-SE" sz="1200" dirty="0"/>
                        <a:t>Ton CO2e: 21,1 </a:t>
                      </a:r>
                    </a:p>
                    <a:p>
                      <a:pPr algn="l"/>
                      <a:r>
                        <a:rPr lang="sv-SE" sz="1200" dirty="0"/>
                        <a:t>Kg CO2e/ljus BTA: 440</a:t>
                      </a: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rowSpan="2">
                  <a:txBody>
                    <a:bodyPr/>
                    <a:lstStyle/>
                    <a:p>
                      <a:pPr algn="l"/>
                      <a:r>
                        <a:rPr lang="sv-SE" sz="1200" dirty="0"/>
                        <a:t>Ton CO2e: 21,1 </a:t>
                      </a:r>
                    </a:p>
                    <a:p>
                      <a:pPr algn="l"/>
                      <a:r>
                        <a:rPr lang="sv-SE" sz="1200" dirty="0"/>
                        <a:t>Kg CO2e/ljus BTA: 440</a:t>
                      </a:r>
                    </a:p>
                  </a:txBody>
                  <a:tcPr marL="68580" marR="68580" marT="0" marB="0">
                    <a:lnL w="12700"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rowSpan="2">
                  <a:txBody>
                    <a:bodyPr/>
                    <a:lstStyle/>
                    <a:p>
                      <a:pPr algn="l"/>
                      <a:r>
                        <a:rPr lang="sv-SE" sz="1200" dirty="0"/>
                        <a:t>Ton CO2e: 20,7  (-1,6%)</a:t>
                      </a:r>
                    </a:p>
                    <a:p>
                      <a:pPr algn="l"/>
                      <a:r>
                        <a:rPr lang="sv-SE" sz="1200" dirty="0"/>
                        <a:t>Kg CO2e/ljus BTA: 433</a:t>
                      </a: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rowSpan="2">
                  <a:txBody>
                    <a:bodyPr/>
                    <a:lstStyle/>
                    <a:p>
                      <a:pPr algn="l"/>
                      <a:r>
                        <a:rPr lang="sv-SE" sz="1200" dirty="0"/>
                        <a:t>Ton CO2e: 18,4 (-13%)</a:t>
                      </a:r>
                    </a:p>
                    <a:p>
                      <a:pPr algn="l"/>
                      <a:r>
                        <a:rPr lang="sv-SE" sz="1200" dirty="0"/>
                        <a:t>Kg CO2e/ljus BTA: 385</a:t>
                      </a:r>
                    </a:p>
                  </a:txBody>
                  <a:tcPr marL="68580" marR="68580" marT="0" marB="0">
                    <a:lnL w="38100" cap="flat" cmpd="sng" algn="ctr">
                      <a:solidFill>
                        <a:srgbClr val="00B05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rowSpan="2">
                  <a:txBody>
                    <a:bodyPr/>
                    <a:lstStyle/>
                    <a:p>
                      <a:pPr algn="l"/>
                      <a:r>
                        <a:rPr lang="sv-SE" sz="1200" dirty="0"/>
                        <a:t>Ton CO2e:</a:t>
                      </a:r>
                    </a:p>
                    <a:p>
                      <a:pPr algn="l"/>
                      <a:r>
                        <a:rPr lang="sv-SE" sz="1200" dirty="0"/>
                        <a:t>Kg CO2e/ljus BTA:</a:t>
                      </a:r>
                      <a:endParaRPr lang="sv-SE" sz="1000" dirty="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848364430"/>
                  </a:ext>
                </a:extLst>
              </a:tr>
              <a:tr h="198658">
                <a:tc>
                  <a:txBody>
                    <a:bodyPr/>
                    <a:lstStyle/>
                    <a:p>
                      <a:r>
                        <a:rPr lang="sv-SE"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SBEF</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Byggdel: / </a:t>
                      </a:r>
                      <a:r>
                        <a:rPr lang="sv-SE" sz="1200" b="1" dirty="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LFM30:</a:t>
                      </a:r>
                      <a:endParaRPr lang="sv-SE" sz="1200" dirty="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vMerge="1">
                  <a:txBody>
                    <a:bodyPr/>
                    <a:lstStyle/>
                    <a:p>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vMerge="1">
                  <a:txBody>
                    <a:bodyPr/>
                    <a:lstStyle/>
                    <a:p>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vMerge="1">
                  <a:txBody>
                    <a:bodyPr/>
                    <a:lstStyle/>
                    <a:p>
                      <a:endParaRPr lang="sv-SE" sz="1200" dirty="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vMerge="1">
                  <a:txBody>
                    <a:bodyPr/>
                    <a:lstStyle/>
                    <a:p>
                      <a:endParaRPr lang="sv-SE" sz="1200" dirty="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vMerge="1">
                  <a:txBody>
                    <a:bodyPr/>
                    <a:lstStyle/>
                    <a:p>
                      <a:endParaRPr lang="sv-SE" sz="1200" b="1" dirty="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276849003"/>
                  </a:ext>
                </a:extLst>
              </a:tr>
              <a:tr h="152400">
                <a:tc>
                  <a:txBody>
                    <a:bodyPr/>
                    <a:lstStyle/>
                    <a:p>
                      <a:r>
                        <a:rPr lang="sv-SE" sz="120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a:effectLst/>
                          <a:latin typeface="Arial" panose="020B0604020202020204" pitchFamily="34" charset="0"/>
                          <a:ea typeface="Times New Roman" panose="02020603050405020304" pitchFamily="18" charset="0"/>
                        </a:rPr>
                        <a:t>Rivning och håltagning</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900" strike="sngStrike" dirty="0">
                        <a:solidFill>
                          <a:schemeClr val="bg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900" strike="noStrike" dirty="0">
                          <a:solidFill>
                            <a:schemeClr val="bg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Elektrifierat, mindre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noStrike" dirty="0">
                          <a:solidFill>
                            <a:schemeClr val="bg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Elektrifierat, mindre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sng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Elektrifierat, mindre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sng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Elektrifierat, mindre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461830272"/>
                  </a:ext>
                </a:extLst>
              </a:tr>
              <a:tr h="152400">
                <a:tc>
                  <a:txBody>
                    <a:bodyPr/>
                    <a:lstStyle/>
                    <a:p>
                      <a:r>
                        <a:rPr lang="sv-SE" sz="80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a:effectLst/>
                          <a:latin typeface="Arial" panose="020B0604020202020204" pitchFamily="34" charset="0"/>
                          <a:ea typeface="Times New Roman" panose="02020603050405020304" pitchFamily="18" charset="0"/>
                        </a:rPr>
                        <a:t>MARK</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Hybrid HVO / Diesel</a:t>
                      </a:r>
                    </a:p>
                    <a:p>
                      <a:endPar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Diesel</a:t>
                      </a:r>
                    </a:p>
                  </a:txBody>
                  <a:tcPr marL="68580" marR="68580" marT="0" marB="0">
                    <a:lnL w="12700"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lumMod val="85000"/>
                      </a:schemeClr>
                    </a:solidFill>
                  </a:tcPr>
                </a:tc>
                <a:tc>
                  <a:txBody>
                    <a:bodyPr/>
                    <a:lstStyle/>
                    <a:p>
                      <a:r>
                        <a:rPr lang="sv-SE" sz="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Hybrid HVO / Diesel</a:t>
                      </a: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38100" cap="flat" cmpd="sng" algn="ctr">
                      <a:solidFill>
                        <a:srgbClr val="00B05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Hybrid HVO/ Elektrifiering</a:t>
                      </a:r>
                    </a:p>
                  </a:txBody>
                  <a:tcPr marL="68580" marR="68580" marT="0" marB="0">
                    <a:lnL w="38100" cap="flat" cmpd="sng" algn="ctr">
                      <a:solidFill>
                        <a:srgbClr val="00B05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r>
                        <a:rPr lang="sv-SE" sz="900" u="none"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Överväg ytterligare förbättringar inkl kolsänka</a:t>
                      </a:r>
                      <a:endPar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3150733965"/>
                  </a:ext>
                </a:extLst>
              </a:tr>
              <a:tr h="0">
                <a:tc>
                  <a:txBody>
                    <a:bodyPr/>
                    <a:lstStyle/>
                    <a:p>
                      <a:r>
                        <a:rPr lang="sv-SE" sz="800">
                          <a:effectLst/>
                          <a:latin typeface="Times New Roman" panose="02020603050405020304" pitchFamily="18" charset="0"/>
                          <a:ea typeface="Times New Roman" panose="02020603050405020304" pitchFamily="18" charset="0"/>
                          <a:cs typeface="Times New Roman" panose="02020603050405020304" pitchFamily="18" charset="0"/>
                        </a:rPr>
                        <a:t>2 </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a:effectLst/>
                          <a:latin typeface="Arial" panose="020B0604020202020204" pitchFamily="34" charset="0"/>
                          <a:ea typeface="Times New Roman" panose="02020603050405020304" pitchFamily="18" charset="0"/>
                        </a:rPr>
                        <a:t>HUSUNDERBYGGNAD</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noStrike"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betong/armering, cellplast</a:t>
                      </a:r>
                    </a:p>
                    <a:p>
                      <a:endPar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Betong/armering</a:t>
                      </a:r>
                      <a:r>
                        <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cellplast</a:t>
                      </a: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38100" cap="flat" cmpd="sng" algn="ctr">
                      <a:solidFill>
                        <a:srgbClr val="00B05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strike="noStrike"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betong/armering,</a:t>
                      </a:r>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6">
                        <a:lumMod val="20000"/>
                        <a:lumOff val="80000"/>
                      </a:schemeClr>
                    </a:solidFill>
                  </a:tcPr>
                </a:tc>
                <a:tc>
                  <a:txBody>
                    <a:bodyPr/>
                    <a:lstStyle/>
                    <a:p>
                      <a:r>
                        <a:rPr lang="sv-SE" sz="900" strike="sng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betong/armering (nivå 3-4), </a:t>
                      </a:r>
                      <a:r>
                        <a:rPr lang="sv-SE" sz="900" strike="sng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perlite</a:t>
                      </a: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sv-SE" sz="900" strike="sng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isobetong</a:t>
                      </a:r>
                      <a:endPar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38100" cap="flat" cmpd="sng" algn="ctr">
                      <a:solidFill>
                        <a:srgbClr val="00B05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sv-SE" sz="900" b="0" i="0" u="none" strike="sngStrike" kern="1200" cap="none" spc="0" normalizeH="0" baseline="0" noProof="0">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Överväg ytterligare förbättringar inkl kolsänka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3283243638"/>
                  </a:ext>
                </a:extLst>
              </a:tr>
              <a:tr h="0">
                <a:tc>
                  <a:txBody>
                    <a:bodyPr/>
                    <a:lstStyle/>
                    <a:p>
                      <a:r>
                        <a:rPr lang="sv-SE" sz="80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a:effectLst/>
                          <a:latin typeface="Arial" panose="020B0604020202020204" pitchFamily="34" charset="0"/>
                          <a:ea typeface="Times New Roman" panose="02020603050405020304" pitchFamily="18" charset="0"/>
                        </a:rPr>
                        <a:t>STOMME</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noStrike"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Lecablock</a:t>
                      </a:r>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puts, en stålbalk</a:t>
                      </a:r>
                    </a:p>
                    <a:p>
                      <a:endPar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900" strike="noStrike"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Lecablock</a:t>
                      </a:r>
                      <a:r>
                        <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puts, en stålbalk</a:t>
                      </a: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Limträ, </a:t>
                      </a:r>
                      <a:r>
                        <a:rPr lang="sv-SE" sz="900" strike="noStrike" dirty="0"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v-SE" sz="900" strike="noStrike" dirty="0"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lecablock</a:t>
                      </a:r>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v-SE" sz="900" strike="noStrike" dirty="0"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puts</a:t>
                      </a:r>
                    </a:p>
                  </a:txBody>
                  <a:tcPr marL="68580" marR="68580" marT="0" marB="0">
                    <a:lnL w="38100" cap="flat" cmpd="sng" algn="ctr">
                      <a:solidFill>
                        <a:srgbClr val="00B050"/>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Limträ, </a:t>
                      </a:r>
                      <a:r>
                        <a:rPr lang="sv-SE" sz="900" strike="sng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v-SE" sz="900" strike="sng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lecablock</a:t>
                      </a: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v-SE" sz="900" strike="sng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puts, design/form/storlek byggnad</a:t>
                      </a:r>
                    </a:p>
                    <a:p>
                      <a:endPar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sv-SE" sz="900" b="0" i="0" u="none" strike="sngStrike" kern="1200" cap="none" spc="0" normalizeH="0" baseline="0" noProof="0">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Överväg ytterligare förbättringar </a:t>
                      </a:r>
                      <a:r>
                        <a:rPr kumimoji="0" lang="sv-SE" sz="900" b="0" i="0" u="none" strike="sngStrike" kern="1200" cap="none" spc="0" normalizeH="0" baseline="0" noProof="0" err="1">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inkl</a:t>
                      </a:r>
                      <a:r>
                        <a:rPr kumimoji="0" lang="sv-SE" sz="900" b="0" i="0" u="none" strike="sngStrike" kern="1200" cap="none" spc="0" normalizeH="0" baseline="0" noProof="0">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kolsänka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916355154"/>
                  </a:ext>
                </a:extLst>
              </a:tr>
              <a:tr h="99040">
                <a:tc>
                  <a:txBody>
                    <a:bodyPr/>
                    <a:lstStyle/>
                    <a:p>
                      <a:r>
                        <a:rPr lang="sv-SE" sz="80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a:effectLst/>
                          <a:latin typeface="Arial" panose="020B0604020202020204" pitchFamily="34" charset="0"/>
                          <a:ea typeface="Times New Roman" panose="02020603050405020304" pitchFamily="18" charset="0"/>
                        </a:rPr>
                        <a:t>YTTERTAK</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Takstol i trä, </a:t>
                      </a:r>
                      <a:r>
                        <a:rPr lang="sv-SE" sz="900" strike="noStrike"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Råspont</a:t>
                      </a:r>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underlagspapp, </a:t>
                      </a:r>
                      <a:r>
                        <a:rPr lang="sv-SE" sz="900" strike="noStrike"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ytpapp</a:t>
                      </a:r>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lösull glasull, sedumtak</a:t>
                      </a:r>
                      <a:endPar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Takstol i trä, </a:t>
                      </a:r>
                      <a:r>
                        <a:rPr lang="sv-SE" sz="900" strike="noStrike"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Råspont</a:t>
                      </a:r>
                      <a:r>
                        <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underlagspapp, </a:t>
                      </a:r>
                      <a:r>
                        <a:rPr lang="sv-SE" sz="900" strike="noStrike"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ytpapp</a:t>
                      </a:r>
                      <a:r>
                        <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isolerskiva glasull</a:t>
                      </a: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Takstol i trä, </a:t>
                      </a:r>
                      <a:r>
                        <a:rPr lang="sv-SE" sz="900" strike="noStrike" dirty="0"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Råspont</a:t>
                      </a:r>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underlagspapp, </a:t>
                      </a:r>
                      <a:r>
                        <a:rPr lang="sv-SE" sz="900" strike="noStrike" dirty="0"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ytpapp</a:t>
                      </a:r>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lösull glasull, sedumtak</a:t>
                      </a: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Takstol i trä, </a:t>
                      </a:r>
                      <a:r>
                        <a:rPr lang="sv-SE" sz="900" strike="sng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Råspont</a:t>
                      </a: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underlagspapp, </a:t>
                      </a:r>
                      <a:r>
                        <a:rPr lang="sv-SE" sz="900" strike="sng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ytpapp</a:t>
                      </a: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lösull cellulosa/hampa, sedumtak</a:t>
                      </a:r>
                    </a:p>
                  </a:txBody>
                  <a:tcPr marL="68580" marR="68580" marT="0" marB="0">
                    <a:lnL w="38100" cap="flat" cmpd="sng" algn="ctr">
                      <a:solidFill>
                        <a:srgbClr val="00B05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sv-SE" sz="900" b="0" i="0" u="none" strike="sngStrike" kern="1200" cap="none" spc="0" normalizeH="0" baseline="0" noProof="0">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Överväg ytterligare förbättringar inkl kolsänka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248494818"/>
                  </a:ext>
                </a:extLst>
              </a:tr>
              <a:tr h="0">
                <a:tc>
                  <a:txBody>
                    <a:bodyPr/>
                    <a:lstStyle/>
                    <a:p>
                      <a:r>
                        <a:rPr lang="sv-SE" sz="80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a:effectLst/>
                          <a:latin typeface="Arial" panose="020B0604020202020204" pitchFamily="34" charset="0"/>
                          <a:ea typeface="Times New Roman" panose="02020603050405020304" pitchFamily="18" charset="0"/>
                        </a:rPr>
                        <a:t>FASADER</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Färgad puts</a:t>
                      </a:r>
                    </a:p>
                    <a:p>
                      <a:endPar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Färgad puts</a:t>
                      </a: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no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no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färgad puts</a:t>
                      </a:r>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lnL w="38100" cap="flat" cmpd="sng" algn="ctr">
                      <a:solidFill>
                        <a:srgbClr val="00B050"/>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sngStrike" dirty="0"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sng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färjad puts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sv-SE" sz="900" b="0" i="0" u="none" strike="sngStrike" kern="1200" cap="none" spc="0" normalizeH="0" baseline="0" noProof="0">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Överväg ytterligare förbättringar inkl kolsänka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3728111587"/>
                  </a:ext>
                </a:extLst>
              </a:tr>
              <a:tr h="0">
                <a:tc>
                  <a:txBody>
                    <a:bodyPr/>
                    <a:lstStyle/>
                    <a:p>
                      <a:r>
                        <a:rPr lang="sv-SE" sz="8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a:effectLst/>
                          <a:latin typeface="Arial" panose="020B0604020202020204" pitchFamily="34" charset="0"/>
                          <a:ea typeface="Times New Roman" panose="02020603050405020304" pitchFamily="18" charset="0"/>
                        </a:rPr>
                        <a:t>STOMKOMPLETTERING</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RUMSBILDNING</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Putsade </a:t>
                      </a:r>
                      <a:r>
                        <a:rPr lang="sv-SE" sz="900" strike="noStrike"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lecablock</a:t>
                      </a:r>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(mindre breda)</a:t>
                      </a:r>
                    </a:p>
                  </a:txBody>
                  <a:tcPr marL="68580" marR="68580" marT="0" marB="0">
                    <a:lnL w="12700"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Putsade </a:t>
                      </a:r>
                      <a:r>
                        <a:rPr lang="sv-SE" sz="900" strike="noStrike"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lecablock</a:t>
                      </a:r>
                      <a:r>
                        <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(mindre breda)</a:t>
                      </a: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b="1" strike="no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b="1" strike="no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putsade </a:t>
                      </a:r>
                      <a:r>
                        <a:rPr lang="sv-SE" sz="900" b="1" strike="no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lecablock</a:t>
                      </a:r>
                      <a:r>
                        <a:rPr lang="sv-SE" sz="900" b="1" strike="no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(mindre breda)</a:t>
                      </a:r>
                    </a:p>
                  </a:txBody>
                  <a:tcPr marL="68580" marR="68580" marT="0" marB="0">
                    <a:lnL w="38100" cap="flat" cmpd="sng" algn="ctr">
                      <a:solidFill>
                        <a:srgbClr val="00B05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Ergo Lite gips, träreglar, träregelskiva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sv-SE" sz="900" b="0" i="0" u="none" strike="sngStrike" kern="1200" cap="none" spc="0" normalizeH="0" baseline="0" noProof="0">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Överväg ytterligare förbättringar inkl kolsänka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801110829"/>
                  </a:ext>
                </a:extLst>
              </a:tr>
              <a:tr h="0">
                <a:tc>
                  <a:txBody>
                    <a:bodyPr/>
                    <a:lstStyle/>
                    <a:p>
                      <a:r>
                        <a:rPr lang="sv-SE" sz="800">
                          <a:effectLst/>
                          <a:latin typeface="Times New Roman" panose="02020603050405020304" pitchFamily="18" charset="0"/>
                          <a:ea typeface="Times New Roman" panose="02020603050405020304" pitchFamily="18" charset="0"/>
                          <a:cs typeface="Times New Roman" panose="02020603050405020304" pitchFamily="18" charset="0"/>
                        </a:rPr>
                        <a:t>7</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a:effectLst/>
                          <a:latin typeface="Arial" panose="020B0604020202020204" pitchFamily="34" charset="0"/>
                          <a:ea typeface="Times New Roman" panose="02020603050405020304" pitchFamily="18" charset="0"/>
                        </a:rPr>
                        <a:t>INVÄNDIGA YTSKIKT</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RUMSKOMPLETTERING</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Puts och målning med diffusionsöppen färg. Dammbehandlat betonggolv</a:t>
                      </a:r>
                    </a:p>
                  </a:txBody>
                  <a:tcPr marL="68580" marR="68580" marT="0" marB="0">
                    <a:lnL w="12700"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Puts och målning med diffusionsöppen färg. Dammbehandlat betonggolv</a:t>
                      </a: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no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no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puts och målning med diffusionsöppen färg. </a:t>
                      </a:r>
                      <a:r>
                        <a:rPr lang="sv-SE" sz="900" strike="no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no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v-SE" sz="900" strike="no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dammbehandlat</a:t>
                      </a:r>
                      <a:r>
                        <a:rPr lang="sv-SE" sz="900" strike="no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betonggolv</a:t>
                      </a:r>
                    </a:p>
                  </a:txBody>
                  <a:tcPr marL="68580" marR="68580" marT="0" marB="0">
                    <a:lnL w="38100" cap="flat" cmpd="sng" algn="ctr">
                      <a:solidFill>
                        <a:srgbClr val="00B05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sng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puts och målning med diffusionsöppen färg. </a:t>
                      </a:r>
                      <a:r>
                        <a:rPr lang="sv-SE" sz="900" strike="sng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Kfb</a:t>
                      </a: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v-SE" sz="900" strike="sngStrike" err="1">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dammbehandlat</a:t>
                      </a: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betonggolv</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sv-SE" sz="900" b="0" i="0" u="none" strike="sngStrike" kern="1200" cap="none" spc="0" normalizeH="0" baseline="0" noProof="0">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Överväg ytterligare förbättringar inkl kolsänka. Ev återbruk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852799561"/>
                  </a:ext>
                </a:extLst>
              </a:tr>
              <a:tr h="0">
                <a:tc>
                  <a:txBody>
                    <a:bodyPr/>
                    <a:lstStyle/>
                    <a:p>
                      <a:r>
                        <a:rPr lang="sv-SE" sz="800">
                          <a:effectLst/>
                          <a:latin typeface="Times New Roman" panose="02020603050405020304" pitchFamily="18" charset="0"/>
                          <a:ea typeface="Times New Roman" panose="02020603050405020304" pitchFamily="18" charset="0"/>
                          <a:cs typeface="Times New Roman" panose="02020603050405020304" pitchFamily="18" charset="0"/>
                        </a:rPr>
                        <a:t>8</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a:effectLst/>
                          <a:latin typeface="Arial" panose="020B0604020202020204" pitchFamily="34" charset="0"/>
                          <a:ea typeface="Times New Roman" panose="02020603050405020304" pitchFamily="18" charset="0"/>
                        </a:rPr>
                        <a:t>INSTALLATIONER</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Kemikalierum med enkla installationer som renar klor och syra som försörjer befintligt (klortillverkare, klor/syra tankar)</a:t>
                      </a:r>
                    </a:p>
                  </a:txBody>
                  <a:tcPr marL="68580" marR="68580" marT="0" marB="0">
                    <a:lnL w="12700"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900" strike="noStrike"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Kemikalierum med enkla installationer som renar klor och syra som försörjer befintligt (klortillverkare, klor/syra tankar)</a:t>
                      </a:r>
                    </a:p>
                  </a:txBody>
                  <a:tcPr marL="68580" marR="68580" marT="0" marB="0">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noStrike" dirty="0">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Kemikalierum som energieffektivt renar klor och syra som försörjer befintligt (klortillverkare, klor/syra tankar)</a:t>
                      </a:r>
                    </a:p>
                  </a:txBody>
                  <a:tcPr marL="68580" marR="68580" marT="0" marB="0">
                    <a:lnL w="38100" cap="flat" cmpd="sng" algn="ctr">
                      <a:solidFill>
                        <a:srgbClr val="00B05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strike="sngStrike">
                          <a:solidFill>
                            <a:schemeClr val="bg1">
                              <a:lumMod val="6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Kemikalierum som energieffektivt renar klor och syra som försörjer befintligt (klortillverkare, klor/syra tankar) optimalt byggprocess/drift. Serviceavtal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sv-SE" sz="900" b="0" i="0" u="none" strike="sngStrike" kern="1200" cap="none" spc="0" normalizeH="0" baseline="0" noProof="0">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Överväg ytterligare förbättringar </a:t>
                      </a:r>
                      <a:r>
                        <a:rPr kumimoji="0" lang="sv-SE" sz="900" b="0" i="0" u="none" strike="sngStrike" kern="1200" cap="none" spc="0" normalizeH="0" baseline="0" noProof="0" err="1">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inkl</a:t>
                      </a:r>
                      <a:r>
                        <a:rPr kumimoji="0" lang="sv-SE" sz="900" b="0" i="0" u="none" strike="sngStrike" kern="1200" cap="none" spc="0" normalizeH="0" baseline="0" noProof="0">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kolsänka. Serviceavtal garanti och eftermarknad. </a:t>
                      </a:r>
                      <a:r>
                        <a:rPr kumimoji="0" lang="sv-SE" sz="900" b="0" i="0" u="none" strike="sngStrike" kern="1200" cap="none" spc="0" normalizeH="0" baseline="0" noProof="0" err="1">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Ev</a:t>
                      </a:r>
                      <a:r>
                        <a:rPr kumimoji="0" lang="sv-SE" sz="900" b="0" i="0" u="none" strike="sngStrike" kern="1200" cap="none" spc="0" normalizeH="0" baseline="0" noProof="0">
                          <a:ln>
                            <a:noFill/>
                          </a:ln>
                          <a:solidFill>
                            <a:schemeClr val="bg1">
                              <a:lumMod val="65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återbruk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3543382802"/>
                  </a:ext>
                </a:extLst>
              </a:tr>
              <a:tr h="0">
                <a:tc>
                  <a:txBody>
                    <a:bodyPr/>
                    <a:lstStyle/>
                    <a:p>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1000">
                          <a:effectLst/>
                          <a:latin typeface="Times New Roman" panose="02020603050405020304" pitchFamily="18" charset="0"/>
                          <a:ea typeface="Times New Roman" panose="02020603050405020304" pitchFamily="18" charset="0"/>
                        </a:rPr>
                        <a:t>Byggtransporter &amp; arbetsplats</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endParaRPr lang="sv-SE" sz="900" strike="no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9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LFM30: Steg 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LFM30: Steg 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LFM30: Steg 2-3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2502459161"/>
                  </a:ext>
                </a:extLst>
              </a:tr>
            </a:tbl>
          </a:graphicData>
        </a:graphic>
      </p:graphicFrame>
      <p:sp>
        <p:nvSpPr>
          <p:cNvPr id="5" name="Pratbubbla: rektangel med rundade hörn 4">
            <a:extLst>
              <a:ext uri="{FF2B5EF4-FFF2-40B4-BE49-F238E27FC236}">
                <a16:creationId xmlns:a16="http://schemas.microsoft.com/office/drawing/2014/main" id="{A116848C-3304-C15C-0CDB-B01DC49562D9}"/>
              </a:ext>
            </a:extLst>
          </p:cNvPr>
          <p:cNvSpPr/>
          <p:nvPr/>
        </p:nvSpPr>
        <p:spPr>
          <a:xfrm>
            <a:off x="7804533" y="4467550"/>
            <a:ext cx="2453142" cy="1015045"/>
          </a:xfrm>
          <a:prstGeom prst="wedgeRoundRectCallout">
            <a:avLst>
              <a:gd name="adj1" fmla="val -89585"/>
              <a:gd name="adj2" fmla="val -113663"/>
              <a:gd name="adj3" fmla="val 1666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sz="1200" dirty="0"/>
              <a:t>Boverket Detta är ett exempel om ni på likvärdigt sätt vill redovisa /arkivera er Boverket klimatberäkning, men utan anläggning</a:t>
            </a:r>
          </a:p>
        </p:txBody>
      </p:sp>
      <p:graphicFrame>
        <p:nvGraphicFramePr>
          <p:cNvPr id="3" name="Tabell 2">
            <a:extLst>
              <a:ext uri="{FF2B5EF4-FFF2-40B4-BE49-F238E27FC236}">
                <a16:creationId xmlns:a16="http://schemas.microsoft.com/office/drawing/2014/main" id="{089366BB-6F56-92CB-8455-763AD5DDCA8C}"/>
              </a:ext>
            </a:extLst>
          </p:cNvPr>
          <p:cNvGraphicFramePr>
            <a:graphicFrameLocks noGrp="1"/>
          </p:cNvGraphicFramePr>
          <p:nvPr>
            <p:extLst>
              <p:ext uri="{D42A27DB-BD31-4B8C-83A1-F6EECF244321}">
                <p14:modId xmlns:p14="http://schemas.microsoft.com/office/powerpoint/2010/main" val="753044241"/>
              </p:ext>
            </p:extLst>
          </p:nvPr>
        </p:nvGraphicFramePr>
        <p:xfrm>
          <a:off x="7630159" y="0"/>
          <a:ext cx="4561845" cy="868680"/>
        </p:xfrm>
        <a:graphic>
          <a:graphicData uri="http://schemas.openxmlformats.org/drawingml/2006/table">
            <a:tbl>
              <a:tblPr firstRow="1" bandRow="1"/>
              <a:tblGrid>
                <a:gridCol w="556472">
                  <a:extLst>
                    <a:ext uri="{9D8B030D-6E8A-4147-A177-3AD203B41FA5}">
                      <a16:colId xmlns:a16="http://schemas.microsoft.com/office/drawing/2014/main" val="3516827666"/>
                    </a:ext>
                  </a:extLst>
                </a:gridCol>
                <a:gridCol w="821120">
                  <a:extLst>
                    <a:ext uri="{9D8B030D-6E8A-4147-A177-3AD203B41FA5}">
                      <a16:colId xmlns:a16="http://schemas.microsoft.com/office/drawing/2014/main" val="3574377429"/>
                    </a:ext>
                  </a:extLst>
                </a:gridCol>
                <a:gridCol w="895768">
                  <a:extLst>
                    <a:ext uri="{9D8B030D-6E8A-4147-A177-3AD203B41FA5}">
                      <a16:colId xmlns:a16="http://schemas.microsoft.com/office/drawing/2014/main" val="4093453797"/>
                    </a:ext>
                  </a:extLst>
                </a:gridCol>
                <a:gridCol w="915892">
                  <a:extLst>
                    <a:ext uri="{9D8B030D-6E8A-4147-A177-3AD203B41FA5}">
                      <a16:colId xmlns:a16="http://schemas.microsoft.com/office/drawing/2014/main" val="227898419"/>
                    </a:ext>
                  </a:extLst>
                </a:gridCol>
                <a:gridCol w="575276">
                  <a:extLst>
                    <a:ext uri="{9D8B030D-6E8A-4147-A177-3AD203B41FA5}">
                      <a16:colId xmlns:a16="http://schemas.microsoft.com/office/drawing/2014/main" val="2591360811"/>
                    </a:ext>
                  </a:extLst>
                </a:gridCol>
                <a:gridCol w="797317">
                  <a:extLst>
                    <a:ext uri="{9D8B030D-6E8A-4147-A177-3AD203B41FA5}">
                      <a16:colId xmlns:a16="http://schemas.microsoft.com/office/drawing/2014/main" val="2654490189"/>
                    </a:ext>
                  </a:extLst>
                </a:gridCol>
              </a:tblGrid>
              <a:tr h="29739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tx1"/>
                          </a:solidFill>
                        </a:rPr>
                        <a:t>Projekt typ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Dagens datum</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extLst>
                  <a:ext uri="{0D108BD9-81ED-4DB2-BD59-A6C34878D82A}">
                    <a16:rowId xmlns:a16="http://schemas.microsoft.com/office/drawing/2014/main" val="3332696124"/>
                  </a:ext>
                </a:extLst>
              </a:tr>
              <a:tr h="20642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highlight>
                            <a:srgbClr val="FFFF00"/>
                          </a:highlight>
                        </a:rPr>
                        <a:t>Typ av byggnad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Hus X. (vån Y) Ev källare/ solceller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Ange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Datum</a:t>
                      </a:r>
                    </a:p>
                    <a:p>
                      <a:r>
                        <a:rPr lang="sv-SE" sz="900">
                          <a:solidFill>
                            <a:schemeClr val="tx1"/>
                          </a:solidFill>
                          <a:highlight>
                            <a:srgbClr val="FFFF00"/>
                          </a:highlight>
                        </a:rPr>
                        <a:t>Anvisning vers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Ange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highlight>
                            <a:srgbClr val="FFFF00"/>
                          </a:highlight>
                        </a:rPr>
                        <a:t>Egenkont.?</a:t>
                      </a:r>
                    </a:p>
                    <a:p>
                      <a:r>
                        <a:rPr lang="sv-SE" sz="900" dirty="0">
                          <a:solidFill>
                            <a:schemeClr val="tx1"/>
                          </a:solidFill>
                          <a:highlight>
                            <a:srgbClr val="FFFF00"/>
                          </a:highlight>
                        </a:rPr>
                        <a:t>XX: 250917</a:t>
                      </a:r>
                    </a:p>
                    <a:p>
                      <a:r>
                        <a:rPr lang="sv-SE" sz="900" dirty="0">
                          <a:solidFill>
                            <a:schemeClr val="tx1"/>
                          </a:solidFill>
                          <a:highlight>
                            <a:srgbClr val="FFFF00"/>
                          </a:highlight>
                        </a:rPr>
                        <a:t>YY:250917</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312437692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CE12C-AB0A-396C-BD23-C84E383420A6}"/>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E01F491C-29D8-B3C1-0FDE-595E394E8917}"/>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F3958D97-FFD0-500B-1ACD-C6375BF2CFB3}"/>
              </a:ext>
            </a:extLst>
          </p:cNvPr>
          <p:cNvSpPr>
            <a:spLocks noGrp="1"/>
          </p:cNvSpPr>
          <p:nvPr>
            <p:ph type="ctrTitle"/>
          </p:nvPr>
        </p:nvSpPr>
        <p:spPr>
          <a:xfrm>
            <a:off x="0" y="2282978"/>
            <a:ext cx="12192000" cy="2088232"/>
          </a:xfrm>
        </p:spPr>
        <p:txBody>
          <a:bodyPr>
            <a:normAutofit/>
          </a:bodyPr>
          <a:lstStyle/>
          <a:p>
            <a:pPr algn="ctr">
              <a:lnSpc>
                <a:spcPct val="150000"/>
              </a:lnSpc>
            </a:pPr>
            <a:r>
              <a:rPr lang="sv-SE" sz="3000"/>
              <a:t>Hur – </a:t>
            </a:r>
            <a:r>
              <a:rPr lang="sv-SE" sz="3000" err="1"/>
              <a:t>Bidcon</a:t>
            </a:r>
            <a:br>
              <a:rPr lang="sv-SE" sz="3000"/>
            </a:br>
            <a:r>
              <a:rPr lang="sv-SE" sz="1800"/>
              <a:t>Klimatdeklaration</a:t>
            </a:r>
            <a:endParaRPr lang="en-SE" sz="1800">
              <a:solidFill>
                <a:schemeClr val="bg1"/>
              </a:solidFill>
            </a:endParaRPr>
          </a:p>
        </p:txBody>
      </p:sp>
    </p:spTree>
    <p:extLst>
      <p:ext uri="{BB962C8B-B14F-4D97-AF65-F5344CB8AC3E}">
        <p14:creationId xmlns:p14="http://schemas.microsoft.com/office/powerpoint/2010/main" val="26187944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F0E5C-3903-A0F4-7AD5-74F027A8662A}"/>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A0CB964A-694C-108D-4D34-7011316F64AC}"/>
              </a:ext>
            </a:extLst>
          </p:cNvPr>
          <p:cNvSpPr>
            <a:spLocks noGrp="1"/>
          </p:cNvSpPr>
          <p:nvPr>
            <p:ph type="ctrTitle"/>
          </p:nvPr>
        </p:nvSpPr>
        <p:spPr>
          <a:xfrm>
            <a:off x="527381" y="217917"/>
            <a:ext cx="9359919" cy="699466"/>
          </a:xfrm>
        </p:spPr>
        <p:txBody>
          <a:bodyPr>
            <a:normAutofit/>
          </a:bodyPr>
          <a:lstStyle/>
          <a:p>
            <a:r>
              <a:rPr lang="sv-SE">
                <a:solidFill>
                  <a:schemeClr val="bg2"/>
                </a:solidFill>
              </a:rPr>
              <a:t>Slutsida </a:t>
            </a:r>
            <a:r>
              <a:rPr lang="sv-SE" err="1">
                <a:solidFill>
                  <a:schemeClr val="bg2"/>
                </a:solidFill>
              </a:rPr>
              <a:t>Bidcon</a:t>
            </a:r>
            <a:r>
              <a:rPr lang="sv-SE">
                <a:solidFill>
                  <a:schemeClr val="bg2"/>
                </a:solidFill>
              </a:rPr>
              <a:t> – Anbud Klimatunderlag Boverket</a:t>
            </a:r>
            <a:endParaRPr lang="sv-SE"/>
          </a:p>
        </p:txBody>
      </p:sp>
      <p:grpSp>
        <p:nvGrpSpPr>
          <p:cNvPr id="2" name="Grupp 1">
            <a:extLst>
              <a:ext uri="{FF2B5EF4-FFF2-40B4-BE49-F238E27FC236}">
                <a16:creationId xmlns:a16="http://schemas.microsoft.com/office/drawing/2014/main" id="{511AA516-6240-608C-4D49-1F047B9D373C}"/>
              </a:ext>
            </a:extLst>
          </p:cNvPr>
          <p:cNvGrpSpPr/>
          <p:nvPr/>
        </p:nvGrpSpPr>
        <p:grpSpPr>
          <a:xfrm>
            <a:off x="285718" y="917383"/>
            <a:ext cx="8901297" cy="5411571"/>
            <a:chOff x="527381" y="917383"/>
            <a:chExt cx="8901297" cy="5411571"/>
          </a:xfrm>
        </p:grpSpPr>
        <p:sp>
          <p:nvSpPr>
            <p:cNvPr id="3" name="Rektangel 2">
              <a:extLst>
                <a:ext uri="{FF2B5EF4-FFF2-40B4-BE49-F238E27FC236}">
                  <a16:creationId xmlns:a16="http://schemas.microsoft.com/office/drawing/2014/main" id="{FC62721B-9EA8-4689-56BE-93490AAA90EA}"/>
                </a:ext>
              </a:extLst>
            </p:cNvPr>
            <p:cNvSpPr/>
            <p:nvPr/>
          </p:nvSpPr>
          <p:spPr>
            <a:xfrm>
              <a:off x="3960222" y="917383"/>
              <a:ext cx="5468456" cy="5411571"/>
            </a:xfrm>
            <a:prstGeom prst="rect">
              <a:avLst/>
            </a:prstGeom>
            <a:solidFill>
              <a:schemeClr val="bg1"/>
            </a:solid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ktangel 3">
              <a:extLst>
                <a:ext uri="{FF2B5EF4-FFF2-40B4-BE49-F238E27FC236}">
                  <a16:creationId xmlns:a16="http://schemas.microsoft.com/office/drawing/2014/main" id="{90809E01-52B8-9587-3F89-1FC93891A955}"/>
                </a:ext>
              </a:extLst>
            </p:cNvPr>
            <p:cNvSpPr/>
            <p:nvPr/>
          </p:nvSpPr>
          <p:spPr>
            <a:xfrm>
              <a:off x="527381" y="917383"/>
              <a:ext cx="3345756" cy="5411571"/>
            </a:xfrm>
            <a:prstGeom prst="rect">
              <a:avLst/>
            </a:prstGeom>
            <a:solidFill>
              <a:schemeClr val="bg1"/>
            </a:solid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Bildobjekt 4">
              <a:extLst>
                <a:ext uri="{FF2B5EF4-FFF2-40B4-BE49-F238E27FC236}">
                  <a16:creationId xmlns:a16="http://schemas.microsoft.com/office/drawing/2014/main" id="{03192453-6826-EC38-D10C-AAA5CBB1F259}"/>
                </a:ext>
              </a:extLst>
            </p:cNvPr>
            <p:cNvPicPr>
              <a:picLocks noChangeAspect="1"/>
            </p:cNvPicPr>
            <p:nvPr/>
          </p:nvPicPr>
          <p:blipFill>
            <a:blip r:embed="rId3"/>
            <a:stretch>
              <a:fillRect/>
            </a:stretch>
          </p:blipFill>
          <p:spPr>
            <a:xfrm>
              <a:off x="590317" y="976184"/>
              <a:ext cx="3217505" cy="5279509"/>
            </a:xfrm>
            <a:prstGeom prst="rect">
              <a:avLst/>
            </a:prstGeom>
          </p:spPr>
        </p:pic>
        <p:pic>
          <p:nvPicPr>
            <p:cNvPr id="6" name="Bildobjekt 5">
              <a:extLst>
                <a:ext uri="{FF2B5EF4-FFF2-40B4-BE49-F238E27FC236}">
                  <a16:creationId xmlns:a16="http://schemas.microsoft.com/office/drawing/2014/main" id="{52AB2FB4-9BB4-63F4-E345-1C9E6AD89B40}"/>
                </a:ext>
              </a:extLst>
            </p:cNvPr>
            <p:cNvPicPr>
              <a:picLocks noChangeAspect="1"/>
            </p:cNvPicPr>
            <p:nvPr/>
          </p:nvPicPr>
          <p:blipFill>
            <a:blip r:embed="rId4"/>
            <a:stretch>
              <a:fillRect/>
            </a:stretch>
          </p:blipFill>
          <p:spPr>
            <a:xfrm>
              <a:off x="3923738" y="976183"/>
              <a:ext cx="5468456" cy="5202547"/>
            </a:xfrm>
            <a:prstGeom prst="rect">
              <a:avLst/>
            </a:prstGeom>
          </p:spPr>
        </p:pic>
      </p:grpSp>
      <p:sp>
        <p:nvSpPr>
          <p:cNvPr id="7" name="textruta 6">
            <a:extLst>
              <a:ext uri="{FF2B5EF4-FFF2-40B4-BE49-F238E27FC236}">
                <a16:creationId xmlns:a16="http://schemas.microsoft.com/office/drawing/2014/main" id="{FCC2A519-FCAA-A27F-F7BE-A470A73D97A3}"/>
              </a:ext>
            </a:extLst>
          </p:cNvPr>
          <p:cNvSpPr txBox="1"/>
          <p:nvPr/>
        </p:nvSpPr>
        <p:spPr>
          <a:xfrm>
            <a:off x="9334533" y="976183"/>
            <a:ext cx="3048544" cy="206210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a:t>
            </a:r>
            <a:r>
              <a:rPr kumimoji="0" lang="sv-SE" sz="1600" b="0" i="1"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Anbud klimatunderlag Boverket</a:t>
            </a:r>
            <a:r>
              <a:rPr kumimoji="0" lang="sv-SE" sz="1600" b="0" i="0" u="none" strike="noStrike" kern="1200" cap="none" spc="0" normalizeH="0" baseline="0" noProof="0">
                <a:ln>
                  <a:noFill/>
                </a:ln>
                <a:solidFill>
                  <a:sysClr val="windowText" lastClr="000000"/>
                </a:solidFill>
                <a:effectLst/>
                <a:uLnTx/>
                <a:uFillTx/>
                <a:latin typeface="Calibri"/>
                <a:ea typeface="Tahoma" panose="020B0604030504040204" pitchFamily="34" charset="0"/>
                <a:cs typeface="Tahoma" panose="020B0604030504040204" pitchFamily="34" charset="0"/>
              </a:rPr>
              <a:t>” innehåller klimat info som kan användas till Boverket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Skriv ut i en PDF</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Registrera klimatdeklarationen på </a:t>
            </a:r>
            <a:r>
              <a:rPr kumimoji="0" lang="sv-SE" sz="1600" b="0" i="0" u="none" strike="noStrike" kern="1200" cap="none" spc="0" normalizeH="0" baseline="0" noProof="0">
                <a:ln>
                  <a:noFill/>
                </a:ln>
                <a:solidFill>
                  <a:prstClr val="black"/>
                </a:solidFill>
                <a:effectLst/>
                <a:uLnTx/>
                <a:uFillTx/>
                <a:latin typeface="Calibri"/>
                <a:ea typeface="+mn-ea"/>
                <a:cs typeface="+mn-cs"/>
                <a:hlinkClick r:id="rId5"/>
              </a:rPr>
              <a:t>Boverkets hemsida </a:t>
            </a:r>
            <a:endParaRPr kumimoji="0" lang="sv-SE" sz="16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216092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D97AB-2AE6-4C7B-EE8C-80DBB600662C}"/>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BAD82CA9-62D5-AFAF-6828-369EBAC419B2}"/>
              </a:ext>
            </a:extLst>
          </p:cNvPr>
          <p:cNvSpPr/>
          <p:nvPr/>
        </p:nvSpPr>
        <p:spPr>
          <a:xfrm>
            <a:off x="0" y="0"/>
            <a:ext cx="12192000" cy="608131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847EDC0C-7764-271A-8E19-2C0F5CD4C4EE}"/>
              </a:ext>
            </a:extLst>
          </p:cNvPr>
          <p:cNvSpPr>
            <a:spLocks noGrp="1"/>
          </p:cNvSpPr>
          <p:nvPr>
            <p:ph type="ctrTitle"/>
          </p:nvPr>
        </p:nvSpPr>
        <p:spPr>
          <a:xfrm>
            <a:off x="0" y="2282978"/>
            <a:ext cx="12192000" cy="2088232"/>
          </a:xfrm>
        </p:spPr>
        <p:txBody>
          <a:bodyPr>
            <a:normAutofit/>
          </a:bodyPr>
          <a:lstStyle/>
          <a:p>
            <a:pPr algn="ctr"/>
            <a:r>
              <a:rPr lang="sv-SE" sz="3000"/>
              <a:t>Redovisning – lokalt klimatinitiativ</a:t>
            </a:r>
            <a:endParaRPr lang="en-SE" sz="1800">
              <a:solidFill>
                <a:schemeClr val="bg1"/>
              </a:solidFill>
            </a:endParaRPr>
          </a:p>
        </p:txBody>
      </p:sp>
    </p:spTree>
    <p:extLst>
      <p:ext uri="{BB962C8B-B14F-4D97-AF65-F5344CB8AC3E}">
        <p14:creationId xmlns:p14="http://schemas.microsoft.com/office/powerpoint/2010/main" val="385012836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557C754-07CF-AB1D-86BA-614BFFA8427E}"/>
              </a:ext>
            </a:extLst>
          </p:cNvPr>
          <p:cNvSpPr>
            <a:spLocks noGrp="1"/>
          </p:cNvSpPr>
          <p:nvPr>
            <p:ph type="subTitle" idx="1"/>
          </p:nvPr>
        </p:nvSpPr>
        <p:spPr>
          <a:xfrm>
            <a:off x="644065" y="1427419"/>
            <a:ext cx="9353067" cy="4284753"/>
          </a:xfrm>
        </p:spPr>
        <p:txBody>
          <a:bodyPr>
            <a:normAutofit/>
          </a:bodyPr>
          <a:lstStyle/>
          <a:p>
            <a:r>
              <a:rPr lang="sv-SE" sz="1400">
                <a:solidFill>
                  <a:schemeClr val="tx1"/>
                </a:solidFill>
                <a:latin typeface="+mn-lt"/>
              </a:rPr>
              <a:t>Det varierar i tydlighet i förväntning / krav / rekommendation per lokalt klimatinitiativ</a:t>
            </a:r>
          </a:p>
          <a:p>
            <a:endParaRPr lang="sv-SE" sz="1400">
              <a:solidFill>
                <a:schemeClr val="tx1"/>
              </a:solidFill>
              <a:latin typeface="+mn-lt"/>
            </a:endParaRPr>
          </a:p>
          <a:p>
            <a:r>
              <a:rPr lang="sv-SE" sz="1400">
                <a:solidFill>
                  <a:schemeClr val="tx1"/>
                </a:solidFill>
                <a:latin typeface="+mn-lt"/>
              </a:rPr>
              <a:t>Här nedan beskrivs hur LFM30 förhåller sig till det:</a:t>
            </a:r>
          </a:p>
          <a:p>
            <a:pPr marL="285750" indent="-285750">
              <a:buFont typeface="Arial" panose="020B0604020202020204" pitchFamily="34" charset="0"/>
              <a:buChar char="•"/>
            </a:pPr>
            <a:r>
              <a:rPr lang="sv-SE" sz="1400">
                <a:solidFill>
                  <a:schemeClr val="tx1"/>
                </a:solidFill>
                <a:latin typeface="+mn-lt"/>
              </a:rPr>
              <a:t>Information om ”hur” kriterier efterlevts i klimatberäkningsanvisningar förväntas</a:t>
            </a:r>
          </a:p>
          <a:p>
            <a:pPr marL="285750" indent="-285750">
              <a:buFont typeface="Arial" panose="020B0604020202020204" pitchFamily="34" charset="0"/>
              <a:buChar char="•"/>
            </a:pPr>
            <a:r>
              <a:rPr lang="sv-SE" sz="1400">
                <a:solidFill>
                  <a:schemeClr val="tx1"/>
                </a:solidFill>
                <a:latin typeface="+mn-lt"/>
              </a:rPr>
              <a:t>Att informationen redovisas i formatet LFM30 Klimatdeklaration är frivilligt, men rekommenderas i syfte att underlätta transparens.</a:t>
            </a:r>
          </a:p>
          <a:p>
            <a:pPr marL="285750" indent="-285750">
              <a:buFont typeface="Arial" panose="020B0604020202020204" pitchFamily="34" charset="0"/>
              <a:buChar char="•"/>
            </a:pPr>
            <a:r>
              <a:rPr lang="sv-SE" sz="1400">
                <a:solidFill>
                  <a:schemeClr val="tx1"/>
                </a:solidFill>
                <a:latin typeface="+mn-lt"/>
              </a:rPr>
              <a:t>Ett exempel på hur formatet kan se ut finns i LFM30:S Hjälpmedel LFMN30 Klimatdeklaration, men exempelvis ett klimatberäkningsverktyg kan utforma det på valfritt sätt – så länge information om ”hur” finns med.</a:t>
            </a:r>
          </a:p>
          <a:p>
            <a:endParaRPr lang="sv-SE" sz="1400">
              <a:solidFill>
                <a:schemeClr val="tx1"/>
              </a:solidFill>
              <a:latin typeface="+mn-lt"/>
            </a:endParaRPr>
          </a:p>
        </p:txBody>
      </p:sp>
      <p:sp>
        <p:nvSpPr>
          <p:cNvPr id="2" name="Rubrik 7">
            <a:extLst>
              <a:ext uri="{FF2B5EF4-FFF2-40B4-BE49-F238E27FC236}">
                <a16:creationId xmlns:a16="http://schemas.microsoft.com/office/drawing/2014/main" id="{ADDA56CD-CE09-0989-4582-10F5114CFCE3}"/>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solidFill>
                  <a:schemeClr val="bg2"/>
                </a:solidFill>
              </a:rPr>
              <a:t>Redovisning av ”resultat” och ”hur”: Lokalt klimatinitiativ</a:t>
            </a:r>
            <a:endParaRPr lang="sv-SE">
              <a:solidFill>
                <a:schemeClr val="bg2"/>
              </a:solidFill>
              <a:highlight>
                <a:srgbClr val="FFFF00"/>
              </a:highlight>
            </a:endParaRPr>
          </a:p>
        </p:txBody>
      </p:sp>
    </p:spTree>
    <p:extLst>
      <p:ext uri="{BB962C8B-B14F-4D97-AF65-F5344CB8AC3E}">
        <p14:creationId xmlns:p14="http://schemas.microsoft.com/office/powerpoint/2010/main" val="261618415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C8A2C-F354-C6F2-FF60-BC89AF754644}"/>
            </a:ext>
          </a:extLst>
        </p:cNvPr>
        <p:cNvGrpSpPr/>
        <p:nvPr/>
      </p:nvGrpSpPr>
      <p:grpSpPr>
        <a:xfrm>
          <a:off x="0" y="0"/>
          <a:ext cx="0" cy="0"/>
          <a:chOff x="0" y="0"/>
          <a:chExt cx="0" cy="0"/>
        </a:xfrm>
      </p:grpSpPr>
      <p:graphicFrame>
        <p:nvGraphicFramePr>
          <p:cNvPr id="9" name="Tabell 8">
            <a:extLst>
              <a:ext uri="{FF2B5EF4-FFF2-40B4-BE49-F238E27FC236}">
                <a16:creationId xmlns:a16="http://schemas.microsoft.com/office/drawing/2014/main" id="{D7023EAA-C097-467F-2B97-BE06FB08C456}"/>
              </a:ext>
            </a:extLst>
          </p:cNvPr>
          <p:cNvGraphicFramePr>
            <a:graphicFrameLocks noGrp="1"/>
          </p:cNvGraphicFramePr>
          <p:nvPr>
            <p:extLst>
              <p:ext uri="{D42A27DB-BD31-4B8C-83A1-F6EECF244321}">
                <p14:modId xmlns:p14="http://schemas.microsoft.com/office/powerpoint/2010/main" val="1944334598"/>
              </p:ext>
            </p:extLst>
          </p:nvPr>
        </p:nvGraphicFramePr>
        <p:xfrm>
          <a:off x="3621406" y="1189005"/>
          <a:ext cx="7162094" cy="2295089"/>
        </p:xfrm>
        <a:graphic>
          <a:graphicData uri="http://schemas.openxmlformats.org/drawingml/2006/table">
            <a:tbl>
              <a:tblPr firstRow="1" firstCol="1" bandRow="1"/>
              <a:tblGrid>
                <a:gridCol w="291409">
                  <a:extLst>
                    <a:ext uri="{9D8B030D-6E8A-4147-A177-3AD203B41FA5}">
                      <a16:colId xmlns:a16="http://schemas.microsoft.com/office/drawing/2014/main" val="4146169885"/>
                    </a:ext>
                  </a:extLst>
                </a:gridCol>
                <a:gridCol w="832599">
                  <a:extLst>
                    <a:ext uri="{9D8B030D-6E8A-4147-A177-3AD203B41FA5}">
                      <a16:colId xmlns:a16="http://schemas.microsoft.com/office/drawing/2014/main" val="3461350718"/>
                    </a:ext>
                  </a:extLst>
                </a:gridCol>
                <a:gridCol w="1143598">
                  <a:extLst>
                    <a:ext uri="{9D8B030D-6E8A-4147-A177-3AD203B41FA5}">
                      <a16:colId xmlns:a16="http://schemas.microsoft.com/office/drawing/2014/main" val="594887436"/>
                    </a:ext>
                  </a:extLst>
                </a:gridCol>
                <a:gridCol w="1214775">
                  <a:extLst>
                    <a:ext uri="{9D8B030D-6E8A-4147-A177-3AD203B41FA5}">
                      <a16:colId xmlns:a16="http://schemas.microsoft.com/office/drawing/2014/main" val="2028848267"/>
                    </a:ext>
                  </a:extLst>
                </a:gridCol>
                <a:gridCol w="1226571">
                  <a:extLst>
                    <a:ext uri="{9D8B030D-6E8A-4147-A177-3AD203B41FA5}">
                      <a16:colId xmlns:a16="http://schemas.microsoft.com/office/drawing/2014/main" val="2750234609"/>
                    </a:ext>
                  </a:extLst>
                </a:gridCol>
                <a:gridCol w="1226571">
                  <a:extLst>
                    <a:ext uri="{9D8B030D-6E8A-4147-A177-3AD203B41FA5}">
                      <a16:colId xmlns:a16="http://schemas.microsoft.com/office/drawing/2014/main" val="2523246837"/>
                    </a:ext>
                  </a:extLst>
                </a:gridCol>
                <a:gridCol w="1226571">
                  <a:extLst>
                    <a:ext uri="{9D8B030D-6E8A-4147-A177-3AD203B41FA5}">
                      <a16:colId xmlns:a16="http://schemas.microsoft.com/office/drawing/2014/main" val="3926203014"/>
                    </a:ext>
                  </a:extLst>
                </a:gridCol>
              </a:tblGrid>
              <a:tr h="149223">
                <a:tc rowSpan="2" gridSpan="2">
                  <a:txBody>
                    <a:bodyPr/>
                    <a:lstStyle/>
                    <a:p>
                      <a:endParaRPr lang="sv-SE" sz="800" b="1">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rowSpan="2" h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800" b="1">
                          <a:latin typeface="+mn-lt"/>
                        </a:rPr>
                        <a:t>FFU</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r>
                        <a:rPr lang="sv-SE" sz="800" b="1">
                          <a:latin typeface="+mn-lt"/>
                        </a:rPr>
                        <a:t>Alt. 0 Traditionellt</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ctr"/>
                      <a:r>
                        <a:rPr lang="sv-SE" sz="800" b="1">
                          <a:solidFill>
                            <a:sysClr val="windowText" lastClr="000000"/>
                          </a:solidFill>
                          <a:latin typeface="+mn-lt"/>
                        </a:rPr>
                        <a:t>Alt 1. Klimatförbättrat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ctr"/>
                      <a:r>
                        <a:rPr lang="sv-SE" sz="800" b="1">
                          <a:solidFill>
                            <a:sysClr val="windowText" lastClr="000000"/>
                          </a:solidFill>
                          <a:latin typeface="+mn-lt"/>
                        </a:rPr>
                        <a:t>Alt 2. Klimatoptimalt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800" b="1">
                          <a:solidFill>
                            <a:sysClr val="windowText" lastClr="000000"/>
                          </a:solidFill>
                          <a:latin typeface="+mn-lt"/>
                        </a:rPr>
                        <a:t>Alt 3. Klimatbalanserat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49089937"/>
                  </a:ext>
                </a:extLst>
              </a:tr>
              <a:tr h="187136">
                <a:tc gridSpan="2"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a:latin typeface="+mn-lt"/>
                        </a:rPr>
                        <a:t>SEK: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solidFill>
                            <a:schemeClr val="tx1"/>
                          </a:solidFill>
                          <a:latin typeface="+mn-lt"/>
                        </a:rPr>
                        <a:t>SEK: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SEK: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SEK: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SEK: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4288678"/>
                  </a:ext>
                </a:extLst>
              </a:tr>
              <a:tr h="404118">
                <a:tc>
                  <a:txBody>
                    <a:bodyPr/>
                    <a:lstStyle/>
                    <a:p>
                      <a:r>
                        <a:rPr lang="sv-SE" sz="500" b="1">
                          <a:solidFill>
                            <a:srgbClr val="000000"/>
                          </a:solidFill>
                          <a:effectLst/>
                          <a:latin typeface="+mn-lt"/>
                          <a:ea typeface="Times New Roman" panose="02020603050405020304" pitchFamily="18" charset="0"/>
                          <a:cs typeface="Times New Roman" panose="02020603050405020304" pitchFamily="18" charset="0"/>
                        </a:rPr>
                        <a:t>SBEF</a:t>
                      </a:r>
                      <a:endParaRPr lang="sv-SE" sz="5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500" b="1">
                          <a:solidFill>
                            <a:srgbClr val="000000"/>
                          </a:solidFill>
                          <a:effectLst/>
                          <a:latin typeface="+mn-lt"/>
                          <a:ea typeface="Times New Roman" panose="02020603050405020304" pitchFamily="18" charset="0"/>
                          <a:cs typeface="Times New Roman" panose="02020603050405020304" pitchFamily="18" charset="0"/>
                        </a:rPr>
                        <a:t>Byggdel: / </a:t>
                      </a:r>
                      <a:r>
                        <a:rPr lang="sv-SE" sz="500" b="1">
                          <a:solidFill>
                            <a:schemeClr val="accent5">
                              <a:lumMod val="75000"/>
                            </a:schemeClr>
                          </a:solidFill>
                          <a:effectLst/>
                          <a:latin typeface="+mn-lt"/>
                          <a:ea typeface="Times New Roman" panose="02020603050405020304" pitchFamily="18" charset="0"/>
                          <a:cs typeface="Times New Roman" panose="02020603050405020304" pitchFamily="18" charset="0"/>
                        </a:rPr>
                        <a:t>LFM30:</a:t>
                      </a:r>
                      <a:endParaRPr lang="sv-SE" sz="5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endParaRPr lang="sv-SE" sz="5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Ton CO2e: 147</a:t>
                      </a:r>
                    </a:p>
                    <a:p>
                      <a:pPr algn="l"/>
                      <a:r>
                        <a:rPr lang="sv-SE" sz="500">
                          <a:latin typeface="+mn-lt"/>
                        </a:rPr>
                        <a:t>Kg CO2e/BTA: 138</a:t>
                      </a:r>
                      <a:endParaRPr lang="sv-SE" sz="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Ton CO2e:  133 (-10%)</a:t>
                      </a:r>
                    </a:p>
                    <a:p>
                      <a:pPr algn="l"/>
                      <a:r>
                        <a:rPr lang="sv-SE" sz="500">
                          <a:latin typeface="+mn-lt"/>
                        </a:rPr>
                        <a:t>Kg CO2e/ BTA: 125</a:t>
                      </a:r>
                      <a:endParaRPr lang="sv-SE" sz="50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Ton CO2e: (-%)</a:t>
                      </a:r>
                    </a:p>
                    <a:p>
                      <a:pPr algn="l"/>
                      <a:r>
                        <a:rPr lang="sv-SE" sz="500">
                          <a:latin typeface="+mn-lt"/>
                        </a:rPr>
                        <a:t>Kg CO2e/ljus BTA: </a:t>
                      </a:r>
                      <a:endParaRPr lang="sv-SE" sz="50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Ton CO2e:  </a:t>
                      </a:r>
                    </a:p>
                    <a:p>
                      <a:pPr algn="l"/>
                      <a:r>
                        <a:rPr lang="sv-SE" sz="500">
                          <a:latin typeface="+mn-lt"/>
                        </a:rPr>
                        <a:t>Klimatpositivt:</a:t>
                      </a:r>
                      <a:endParaRPr lang="sv-SE" sz="500" b="1">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90915857"/>
                  </a:ext>
                </a:extLst>
              </a:tr>
              <a:tr h="212583">
                <a:tc>
                  <a:txBody>
                    <a:bodyPr/>
                    <a:lstStyle/>
                    <a:p>
                      <a:pPr algn="ctr" fontAlgn="ctr"/>
                      <a:r>
                        <a:rPr lang="sv-SE" sz="500" b="0" i="0" u="none" strike="noStrike">
                          <a:solidFill>
                            <a:srgbClr val="000000"/>
                          </a:solidFill>
                          <a:effectLst/>
                          <a:latin typeface="+mn-lt"/>
                        </a:rPr>
                        <a:t>55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500">
                          <a:solidFill>
                            <a:schemeClr val="tx1"/>
                          </a:solidFill>
                          <a:effectLst/>
                          <a:latin typeface="+mn-lt"/>
                          <a:ea typeface="Times New Roman" panose="02020603050405020304" pitchFamily="18" charset="0"/>
                        </a:rPr>
                        <a:t>Fönster, Dörrar partier, Portar</a:t>
                      </a:r>
                      <a:endParaRPr lang="sv-SE" sz="500" b="0" i="0" u="none" strike="noStrike">
                        <a:solidFill>
                          <a:schemeClr val="tx1"/>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Nya fasadfönster. Glaspartier insida. </a:t>
                      </a:r>
                      <a:r>
                        <a:rPr lang="sv-SE" sz="500" strike="noStrike" err="1">
                          <a:solidFill>
                            <a:schemeClr val="tx1"/>
                          </a:solidFill>
                          <a:effectLst/>
                          <a:latin typeface="+mn-lt"/>
                          <a:ea typeface="Times New Roman" panose="02020603050405020304" pitchFamily="18" charset="0"/>
                          <a:cs typeface="Times New Roman" panose="02020603050405020304" pitchFamily="18" charset="0"/>
                        </a:rPr>
                        <a:t>Entre</a:t>
                      </a:r>
                      <a:r>
                        <a:rPr lang="sv-SE" sz="500" strike="noStrike">
                          <a:solidFill>
                            <a:schemeClr val="tx1"/>
                          </a:solidFill>
                          <a:effectLst/>
                          <a:latin typeface="+mn-lt"/>
                          <a:ea typeface="Times New Roman" panose="02020603050405020304" pitchFamily="18" charset="0"/>
                          <a:cs typeface="Times New Roman" panose="02020603050405020304" pitchFamily="18" charset="0"/>
                        </a:rPr>
                        <a:t> inglasad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Nya fasadfönster. Glaspartier insida. </a:t>
                      </a:r>
                      <a:r>
                        <a:rPr lang="sv-SE" sz="500" strike="noStrike" err="1">
                          <a:solidFill>
                            <a:schemeClr val="tx1"/>
                          </a:solidFill>
                          <a:effectLst/>
                          <a:latin typeface="+mn-lt"/>
                          <a:ea typeface="Times New Roman" panose="02020603050405020304" pitchFamily="18" charset="0"/>
                          <a:cs typeface="Times New Roman" panose="02020603050405020304" pitchFamily="18" charset="0"/>
                        </a:rPr>
                        <a:t>Entre</a:t>
                      </a:r>
                      <a:r>
                        <a:rPr lang="sv-SE" sz="500" strike="noStrike">
                          <a:solidFill>
                            <a:schemeClr val="tx1"/>
                          </a:solidFill>
                          <a:effectLst/>
                          <a:latin typeface="+mn-lt"/>
                          <a:ea typeface="Times New Roman" panose="02020603050405020304" pitchFamily="18" charset="0"/>
                          <a:cs typeface="Times New Roman" panose="02020603050405020304" pitchFamily="18" charset="0"/>
                        </a:rPr>
                        <a:t> inglasad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r>
                        <a:rPr lang="sv-SE" sz="500" strike="sngStrike">
                          <a:solidFill>
                            <a:schemeClr val="bg1">
                              <a:lumMod val="75000"/>
                            </a:schemeClr>
                          </a:solidFill>
                          <a:effectLst/>
                          <a:latin typeface="+mn-lt"/>
                          <a:ea typeface="Times New Roman" panose="02020603050405020304" pitchFamily="18" charset="0"/>
                          <a:cs typeface="Times New Roman" panose="02020603050405020304" pitchFamily="18" charset="0"/>
                        </a:rPr>
                        <a:t>Delvis återbruk. Annan design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154496698"/>
                  </a:ext>
                </a:extLst>
              </a:tr>
              <a:tr h="212583">
                <a:tc>
                  <a:txBody>
                    <a:bodyPr/>
                    <a:lstStyle/>
                    <a:p>
                      <a:pPr algn="ctr" fontAlgn="ctr"/>
                      <a:r>
                        <a:rPr lang="sv-SE" sz="500" b="0" i="0" u="none" strike="noStrike">
                          <a:solidFill>
                            <a:srgbClr val="000000"/>
                          </a:solidFill>
                          <a:effectLst/>
                          <a:latin typeface="+mn-lt"/>
                        </a:rPr>
                        <a:t>62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v-SE" sz="500" b="0" i="0" u="none" strike="noStrike">
                          <a:solidFill>
                            <a:schemeClr val="tx1"/>
                          </a:solidFill>
                          <a:effectLst/>
                          <a:latin typeface="+mn-lt"/>
                        </a:rPr>
                        <a:t>Undergolv (dusch)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Avjämning golv vid </a:t>
                      </a:r>
                      <a:r>
                        <a:rPr lang="sv-SE" sz="500" strike="noStrike" err="1">
                          <a:solidFill>
                            <a:schemeClr val="tx1"/>
                          </a:solidFill>
                          <a:effectLst/>
                          <a:latin typeface="+mn-lt"/>
                          <a:ea typeface="Times New Roman" panose="02020603050405020304" pitchFamily="18" charset="0"/>
                          <a:cs typeface="Times New Roman" panose="02020603050405020304" pitchFamily="18" charset="0"/>
                        </a:rPr>
                        <a:t>fd</a:t>
                      </a:r>
                      <a:r>
                        <a:rPr lang="sv-SE" sz="500" strike="noStrike">
                          <a:solidFill>
                            <a:schemeClr val="tx1"/>
                          </a:solidFill>
                          <a:effectLst/>
                          <a:latin typeface="+mn-lt"/>
                          <a:ea typeface="Times New Roman" panose="02020603050405020304" pitchFamily="18" charset="0"/>
                          <a:cs typeface="Times New Roman" panose="02020603050405020304" pitchFamily="18" charset="0"/>
                        </a:rPr>
                        <a:t> innerväggar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Avjämning golv vid </a:t>
                      </a:r>
                      <a:r>
                        <a:rPr lang="sv-SE" sz="500" strike="noStrike" err="1">
                          <a:solidFill>
                            <a:schemeClr val="tx1"/>
                          </a:solidFill>
                          <a:effectLst/>
                          <a:latin typeface="+mn-lt"/>
                          <a:ea typeface="Times New Roman" panose="02020603050405020304" pitchFamily="18" charset="0"/>
                          <a:cs typeface="Times New Roman" panose="02020603050405020304" pitchFamily="18" charset="0"/>
                        </a:rPr>
                        <a:t>fd</a:t>
                      </a:r>
                      <a:r>
                        <a:rPr lang="sv-SE" sz="500" strike="noStrike">
                          <a:solidFill>
                            <a:schemeClr val="tx1"/>
                          </a:solidFill>
                          <a:effectLst/>
                          <a:latin typeface="+mn-lt"/>
                          <a:ea typeface="Times New Roman" panose="02020603050405020304" pitchFamily="18" charset="0"/>
                          <a:cs typeface="Times New Roman" panose="02020603050405020304" pitchFamily="18" charset="0"/>
                        </a:rPr>
                        <a:t> innerväggar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Alternativa produkter/leverantörer.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Behövs rivning?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Oundvikligt med hänsyn taget till rivning.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67083135"/>
                  </a:ext>
                </a:extLst>
              </a:tr>
              <a:tr h="212583">
                <a:tc>
                  <a:txBody>
                    <a:bodyPr/>
                    <a:lstStyle/>
                    <a:p>
                      <a:pPr algn="ctr" fontAlgn="ctr"/>
                      <a:r>
                        <a:rPr lang="sv-SE" sz="500" b="0" i="0" u="none" strike="noStrike">
                          <a:solidFill>
                            <a:srgbClr val="000000"/>
                          </a:solidFill>
                          <a:effectLst/>
                          <a:latin typeface="+mn-lt"/>
                        </a:rPr>
                        <a:t>63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v-SE" sz="500" b="0" i="0" u="none" strike="noStrike">
                          <a:solidFill>
                            <a:schemeClr val="tx1"/>
                          </a:solidFill>
                          <a:effectLst/>
                          <a:latin typeface="+mn-lt"/>
                        </a:rPr>
                        <a:t>Innerväggar</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Delvis Stålreglar, 2 lager vanlig gips, stenull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Delvis Stålreglar, 2 lager vanlig gips, stenull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noStrike">
                          <a:solidFill>
                            <a:schemeClr val="tx1"/>
                          </a:solidFill>
                          <a:effectLst/>
                          <a:latin typeface="+mn-lt"/>
                          <a:ea typeface="Times New Roman" panose="02020603050405020304" pitchFamily="18" charset="0"/>
                          <a:cs typeface="Times New Roman" panose="02020603050405020304" pitchFamily="18" charset="0"/>
                        </a:rPr>
                        <a:t>Delvis Kfb innervägg (</a:t>
                      </a:r>
                      <a:r>
                        <a:rPr lang="sv-SE" sz="500" strike="noStrike" err="1">
                          <a:solidFill>
                            <a:schemeClr val="tx1"/>
                          </a:solidFill>
                          <a:effectLst/>
                          <a:latin typeface="+mn-lt"/>
                          <a:ea typeface="Times New Roman" panose="02020603050405020304" pitchFamily="18" charset="0"/>
                          <a:cs typeface="Times New Roman" panose="02020603050405020304" pitchFamily="18" charset="0"/>
                        </a:rPr>
                        <a:t>plyfa</a:t>
                      </a:r>
                      <a:r>
                        <a:rPr lang="sv-SE" sz="500" strike="noStrike">
                          <a:solidFill>
                            <a:schemeClr val="tx1"/>
                          </a:solidFill>
                          <a:effectLst/>
                          <a:latin typeface="+mn-lt"/>
                          <a:ea typeface="Times New Roman" panose="02020603050405020304" pitchFamily="18" charset="0"/>
                          <a:cs typeface="Times New Roman" panose="02020603050405020304" pitchFamily="18" charset="0"/>
                        </a:rPr>
                        <a:t>, gips, träreglar, stenull).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Behövs rivning?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Oundvikligt med hänsyn taget till rivning.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391840111"/>
                  </a:ext>
                </a:extLst>
              </a:tr>
              <a:tr h="212583">
                <a:tc>
                  <a:txBody>
                    <a:bodyPr/>
                    <a:lstStyle/>
                    <a:p>
                      <a:pPr algn="ctr" fontAlgn="ctr"/>
                      <a:r>
                        <a:rPr lang="sv-SE" sz="500" b="0" i="0" u="none" strike="noStrike">
                          <a:solidFill>
                            <a:srgbClr val="000000"/>
                          </a:solidFill>
                          <a:effectLst/>
                          <a:latin typeface="+mn-lt"/>
                        </a:rPr>
                        <a:t>64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v-SE" sz="500" b="0" i="0" u="none" strike="noStrike">
                          <a:solidFill>
                            <a:schemeClr val="tx1"/>
                          </a:solidFill>
                          <a:effectLst/>
                          <a:latin typeface="+mn-lt"/>
                        </a:rPr>
                        <a:t>Innertak</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noStrike" err="1">
                          <a:solidFill>
                            <a:schemeClr val="tx1"/>
                          </a:solidFill>
                          <a:effectLst/>
                          <a:latin typeface="+mn-lt"/>
                          <a:ea typeface="Times New Roman" panose="02020603050405020304" pitchFamily="18" charset="0"/>
                          <a:cs typeface="Times New Roman" panose="02020603050405020304" pitchFamily="18" charset="0"/>
                        </a:rPr>
                        <a:t>Nedpendlat</a:t>
                      </a:r>
                      <a:r>
                        <a:rPr lang="sv-SE" sz="500" strike="noStrike">
                          <a:solidFill>
                            <a:schemeClr val="tx1"/>
                          </a:solidFill>
                          <a:effectLst/>
                          <a:latin typeface="+mn-lt"/>
                          <a:ea typeface="Times New Roman" panose="02020603050405020304" pitchFamily="18" charset="0"/>
                          <a:cs typeface="Times New Roman" panose="02020603050405020304" pitchFamily="18" charset="0"/>
                        </a:rPr>
                        <a:t> undertak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noStrike" err="1">
                          <a:solidFill>
                            <a:schemeClr val="tx1"/>
                          </a:solidFill>
                          <a:effectLst/>
                          <a:latin typeface="+mn-lt"/>
                          <a:ea typeface="Times New Roman" panose="02020603050405020304" pitchFamily="18" charset="0"/>
                          <a:cs typeface="Times New Roman" panose="02020603050405020304" pitchFamily="18" charset="0"/>
                        </a:rPr>
                        <a:t>Nedpendlat</a:t>
                      </a:r>
                      <a:r>
                        <a:rPr lang="sv-SE" sz="500" strike="noStrike">
                          <a:solidFill>
                            <a:schemeClr val="tx1"/>
                          </a:solidFill>
                          <a:effectLst/>
                          <a:latin typeface="+mn-lt"/>
                          <a:ea typeface="Times New Roman" panose="02020603050405020304" pitchFamily="18" charset="0"/>
                          <a:cs typeface="Times New Roman" panose="02020603050405020304" pitchFamily="18" charset="0"/>
                        </a:rPr>
                        <a:t> undertak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sngStrike" err="1">
                          <a:solidFill>
                            <a:schemeClr val="bg1">
                              <a:lumMod val="65000"/>
                            </a:schemeClr>
                          </a:solidFill>
                          <a:effectLst/>
                          <a:latin typeface="+mn-lt"/>
                          <a:ea typeface="Times New Roman" panose="02020603050405020304" pitchFamily="18" charset="0"/>
                          <a:cs typeface="Times New Roman" panose="02020603050405020304" pitchFamily="18" charset="0"/>
                        </a:rPr>
                        <a:t>Nedpendlat</a:t>
                      </a:r>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 undertak, delvis återbruk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Recoma, träreglar, cellulosafiber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Likvärdigt utförande med alternativa material.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283243638"/>
                  </a:ext>
                </a:extLst>
              </a:tr>
              <a:tr h="263097">
                <a:tc>
                  <a:txBody>
                    <a:bodyPr/>
                    <a:lstStyle/>
                    <a:p>
                      <a:pPr algn="ctr" fontAlgn="ctr"/>
                      <a:r>
                        <a:rPr lang="sv-SE" sz="500">
                          <a:effectLst/>
                          <a:latin typeface="+mn-lt"/>
                          <a:ea typeface="Times New Roman" panose="02020603050405020304" pitchFamily="18" charset="0"/>
                        </a:rPr>
                        <a:t>65</a:t>
                      </a:r>
                      <a:endParaRPr lang="sv-SE" sz="5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500">
                          <a:solidFill>
                            <a:schemeClr val="tx1"/>
                          </a:solidFill>
                          <a:effectLst/>
                          <a:latin typeface="+mn-lt"/>
                          <a:ea typeface="Times New Roman" panose="02020603050405020304" pitchFamily="18" charset="0"/>
                        </a:rPr>
                        <a:t>Invändiga </a:t>
                      </a:r>
                    </a:p>
                    <a:p>
                      <a:r>
                        <a:rPr lang="sv-SE" sz="500">
                          <a:solidFill>
                            <a:schemeClr val="tx1"/>
                          </a:solidFill>
                          <a:effectLst/>
                          <a:latin typeface="+mn-lt"/>
                          <a:ea typeface="Times New Roman" panose="02020603050405020304" pitchFamily="18" charset="0"/>
                        </a:rPr>
                        <a:t>Dörrar</a:t>
                      </a:r>
                    </a:p>
                    <a:p>
                      <a:r>
                        <a:rPr lang="sv-SE" sz="500">
                          <a:solidFill>
                            <a:schemeClr val="tx1"/>
                          </a:solidFill>
                          <a:effectLst/>
                          <a:latin typeface="+mn-lt"/>
                          <a:ea typeface="Times New Roman" panose="02020603050405020304" pitchFamily="18" charset="0"/>
                        </a:rPr>
                        <a:t>Glaspartier</a:t>
                      </a:r>
                      <a:endParaRPr lang="sv-SE" sz="500" b="0" i="0" u="none" strike="noStrike">
                        <a:solidFill>
                          <a:schemeClr val="tx1"/>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Nytt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Nytt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Delvis återbrukat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Måla2 befintlig yta, Delvis behålla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sv-SE" sz="500" u="none" strike="sngStrike">
                          <a:solidFill>
                            <a:schemeClr val="bg1">
                              <a:lumMod val="65000"/>
                            </a:schemeClr>
                          </a:solidFill>
                          <a:effectLst/>
                          <a:latin typeface="+mn-lt"/>
                          <a:ea typeface="Times New Roman" panose="02020603050405020304" pitchFamily="18" charset="0"/>
                          <a:cs typeface="Times New Roman" panose="02020603050405020304" pitchFamily="18" charset="0"/>
                        </a:rPr>
                        <a:t>Behålla innedörr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6355154"/>
                  </a:ext>
                </a:extLst>
              </a:tr>
              <a:tr h="212583">
                <a:tc>
                  <a:txBody>
                    <a:bodyPr/>
                    <a:lstStyle/>
                    <a:p>
                      <a:pPr algn="ctr" fontAlgn="ctr"/>
                      <a:r>
                        <a:rPr lang="sv-SE" sz="500" b="0" i="0" u="none" strike="noStrike">
                          <a:solidFill>
                            <a:srgbClr val="000000"/>
                          </a:solidFill>
                          <a:effectLst/>
                          <a:latin typeface="+mn-lt"/>
                        </a:rPr>
                        <a:t>72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v-SE" sz="500" b="0" i="0" u="none" strike="noStrike" err="1">
                          <a:solidFill>
                            <a:schemeClr val="tx1"/>
                          </a:solidFill>
                          <a:effectLst/>
                          <a:latin typeface="+mn-lt"/>
                        </a:rPr>
                        <a:t>Ytskickt</a:t>
                      </a:r>
                      <a:r>
                        <a:rPr lang="sv-SE" sz="500" b="0" i="0" u="none" strike="noStrike">
                          <a:solidFill>
                            <a:schemeClr val="tx1"/>
                          </a:solidFill>
                          <a:effectLst/>
                          <a:latin typeface="+mn-lt"/>
                        </a:rPr>
                        <a:t> golv</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Nytt golv, deras koncept, gummi. Plattsättning toa/bastu, omklädningsrum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Nytt golv, deras koncept, gummi. Plattsättning toa/bastu, omklädningsrum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Kfb val, delvis restklinker.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Plastmatta m. uppvik.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Alternativa mtrl/ utförande.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858752251"/>
                  </a:ext>
                </a:extLst>
              </a:tr>
              <a:tr h="212583">
                <a:tc>
                  <a:txBody>
                    <a:bodyPr/>
                    <a:lstStyle/>
                    <a:p>
                      <a:pPr algn="ctr" fontAlgn="ctr"/>
                      <a:endParaRPr lang="sv-SE" sz="5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v-SE" sz="500" b="0" i="0" u="none" strike="noStrike">
                          <a:solidFill>
                            <a:schemeClr val="tx1"/>
                          </a:solidFill>
                          <a:effectLst/>
                          <a:latin typeface="+mn-lt"/>
                        </a:rPr>
                        <a:t>Byggtransport &amp; arbetsplats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sv-SE" sz="5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endParaRPr lang="sv-SE" sz="5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r>
                        <a:rPr lang="sv-SE" sz="500" strike="sngStrike">
                          <a:solidFill>
                            <a:schemeClr val="tx1"/>
                          </a:solidFill>
                          <a:effectLst/>
                          <a:latin typeface="+mn-lt"/>
                          <a:ea typeface="Times New Roman" panose="02020603050405020304" pitchFamily="18" charset="0"/>
                          <a:cs typeface="Times New Roman" panose="02020603050405020304" pitchFamily="18" charset="0"/>
                        </a:rPr>
                        <a:t>LFM30 steg 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sngStrike">
                          <a:solidFill>
                            <a:schemeClr val="tx1"/>
                          </a:solidFill>
                          <a:effectLst/>
                          <a:latin typeface="+mn-lt"/>
                          <a:ea typeface="Times New Roman" panose="02020603050405020304" pitchFamily="18" charset="0"/>
                          <a:cs typeface="Times New Roman" panose="02020603050405020304" pitchFamily="18" charset="0"/>
                        </a:rPr>
                        <a:t>LFM30 steg 2</a:t>
                      </a:r>
                    </a:p>
                    <a:p>
                      <a:endParaRPr lang="sv-SE" sz="500" strike="sng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sngStrike" dirty="0">
                          <a:solidFill>
                            <a:schemeClr val="tx1"/>
                          </a:solidFill>
                          <a:effectLst/>
                          <a:latin typeface="+mn-lt"/>
                          <a:ea typeface="Times New Roman" panose="02020603050405020304" pitchFamily="18" charset="0"/>
                          <a:cs typeface="Times New Roman" panose="02020603050405020304" pitchFamily="18" charset="0"/>
                        </a:rPr>
                        <a:t>LFM30 steg 3</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500" strike="sngStrike"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360047038"/>
                  </a:ext>
                </a:extLst>
              </a:tr>
            </a:tbl>
          </a:graphicData>
        </a:graphic>
      </p:graphicFrame>
      <p:sp>
        <p:nvSpPr>
          <p:cNvPr id="2" name="Rektangel: rundade hörn 1">
            <a:extLst>
              <a:ext uri="{FF2B5EF4-FFF2-40B4-BE49-F238E27FC236}">
                <a16:creationId xmlns:a16="http://schemas.microsoft.com/office/drawing/2014/main" id="{EA4D502E-962F-821E-2CE3-1EA548703ED9}"/>
              </a:ext>
            </a:extLst>
          </p:cNvPr>
          <p:cNvSpPr/>
          <p:nvPr/>
        </p:nvSpPr>
        <p:spPr>
          <a:xfrm>
            <a:off x="4741544" y="874052"/>
            <a:ext cx="1914782" cy="193082"/>
          </a:xfrm>
          <a:prstGeom prst="roundRect">
            <a:avLst/>
          </a:prstGeom>
          <a:solidFill>
            <a:schemeClr val="bg1"/>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chemeClr val="tx1"/>
                </a:solidFill>
                <a:effectLst/>
                <a:uLnTx/>
                <a:uFillTx/>
                <a:latin typeface="Calibri"/>
                <a:ea typeface="+mn-ea"/>
                <a:cs typeface="+mn-cs"/>
              </a:rPr>
              <a:t>LFM30</a:t>
            </a:r>
            <a:r>
              <a:rPr kumimoji="0" lang="sv-SE" sz="1000" b="1" i="0" u="none" strike="noStrike" kern="1200" cap="none" spc="0" normalizeH="0" baseline="0" noProof="0">
                <a:ln>
                  <a:noFill/>
                </a:ln>
                <a:solidFill>
                  <a:srgbClr val="0FB4D5"/>
                </a:solidFill>
                <a:effectLst/>
                <a:uLnTx/>
                <a:uFillTx/>
                <a:latin typeface="Calibri"/>
                <a:ea typeface="+mn-ea"/>
                <a:cs typeface="+mn-cs"/>
              </a:rPr>
              <a:t> </a:t>
            </a:r>
            <a:r>
              <a:rPr kumimoji="0" lang="sv-SE" sz="1000" b="1" i="0" u="none" strike="noStrike" kern="1200" cap="none" spc="0" normalizeH="0" baseline="0" noProof="0">
                <a:ln>
                  <a:noFill/>
                </a:ln>
                <a:solidFill>
                  <a:schemeClr val="tx1"/>
                </a:solidFill>
                <a:effectLst/>
                <a:uLnTx/>
                <a:uFillTx/>
                <a:latin typeface="Calibri"/>
                <a:ea typeface="+mn-ea"/>
                <a:cs typeface="+mn-cs"/>
              </a:rPr>
              <a:t>klimatdeklaration</a:t>
            </a:r>
          </a:p>
        </p:txBody>
      </p:sp>
      <p:sp>
        <p:nvSpPr>
          <p:cNvPr id="4" name="textruta 3">
            <a:extLst>
              <a:ext uri="{FF2B5EF4-FFF2-40B4-BE49-F238E27FC236}">
                <a16:creationId xmlns:a16="http://schemas.microsoft.com/office/drawing/2014/main" id="{01D22FFC-D4E1-822F-879F-EBFE6D138327}"/>
              </a:ext>
            </a:extLst>
          </p:cNvPr>
          <p:cNvSpPr txBox="1"/>
          <p:nvPr/>
        </p:nvSpPr>
        <p:spPr>
          <a:xfrm>
            <a:off x="6656326" y="849686"/>
            <a:ext cx="459473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effectLst/>
                <a:uLnTx/>
                <a:uFillTx/>
                <a:latin typeface="Calibri"/>
                <a:ea typeface="+mn-ea"/>
                <a:cs typeface="+mn-cs"/>
              </a:rPr>
              <a:t>Kv. Gyllenstjärna 32 – Ombyggnation från vind till kontor </a:t>
            </a:r>
          </a:p>
        </p:txBody>
      </p:sp>
      <p:sp>
        <p:nvSpPr>
          <p:cNvPr id="5" name="Rektangel: rundade hörn 4">
            <a:extLst>
              <a:ext uri="{FF2B5EF4-FFF2-40B4-BE49-F238E27FC236}">
                <a16:creationId xmlns:a16="http://schemas.microsoft.com/office/drawing/2014/main" id="{FF8014C4-A0A6-817C-9E8D-9B56C975A27C}"/>
              </a:ext>
            </a:extLst>
          </p:cNvPr>
          <p:cNvSpPr/>
          <p:nvPr/>
        </p:nvSpPr>
        <p:spPr>
          <a:xfrm>
            <a:off x="3509351" y="450628"/>
            <a:ext cx="7366293" cy="667971"/>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0FB4D5"/>
              </a:solidFill>
              <a:effectLst/>
              <a:uLnTx/>
              <a:uFillTx/>
              <a:latin typeface="Calibri"/>
              <a:ea typeface="+mn-ea"/>
              <a:cs typeface="+mn-cs"/>
            </a:endParaRPr>
          </a:p>
        </p:txBody>
      </p:sp>
      <p:sp>
        <p:nvSpPr>
          <p:cNvPr id="7" name="Rektangel: rundade hörn 6">
            <a:extLst>
              <a:ext uri="{FF2B5EF4-FFF2-40B4-BE49-F238E27FC236}">
                <a16:creationId xmlns:a16="http://schemas.microsoft.com/office/drawing/2014/main" id="{EF10D2F5-9CE5-F090-F4B5-E2A597741F9A}"/>
              </a:ext>
            </a:extLst>
          </p:cNvPr>
          <p:cNvSpPr/>
          <p:nvPr/>
        </p:nvSpPr>
        <p:spPr>
          <a:xfrm>
            <a:off x="3509352" y="1152541"/>
            <a:ext cx="7366292" cy="719664"/>
          </a:xfrm>
          <a:prstGeom prst="round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latin typeface="Calibri"/>
              <a:ea typeface="+mn-ea"/>
              <a:cs typeface="+mn-cs"/>
            </a:endParaRPr>
          </a:p>
        </p:txBody>
      </p:sp>
      <p:sp>
        <p:nvSpPr>
          <p:cNvPr id="8" name="Rektangel: rundade hörn 7">
            <a:extLst>
              <a:ext uri="{FF2B5EF4-FFF2-40B4-BE49-F238E27FC236}">
                <a16:creationId xmlns:a16="http://schemas.microsoft.com/office/drawing/2014/main" id="{436C99C6-59A0-30D2-D55D-72542118971C}"/>
              </a:ext>
            </a:extLst>
          </p:cNvPr>
          <p:cNvSpPr/>
          <p:nvPr/>
        </p:nvSpPr>
        <p:spPr>
          <a:xfrm>
            <a:off x="3509350" y="1944679"/>
            <a:ext cx="7366293" cy="1596069"/>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latin typeface="Calibri"/>
              <a:ea typeface="+mn-ea"/>
              <a:cs typeface="+mn-cs"/>
            </a:endParaRPr>
          </a:p>
        </p:txBody>
      </p:sp>
      <p:sp>
        <p:nvSpPr>
          <p:cNvPr id="17" name="Rektangel 16">
            <a:extLst>
              <a:ext uri="{FF2B5EF4-FFF2-40B4-BE49-F238E27FC236}">
                <a16:creationId xmlns:a16="http://schemas.microsoft.com/office/drawing/2014/main" id="{0F6FB075-6A84-E6F7-FE4F-4BBE9507B5D0}"/>
              </a:ext>
            </a:extLst>
          </p:cNvPr>
          <p:cNvSpPr/>
          <p:nvPr/>
        </p:nvSpPr>
        <p:spPr>
          <a:xfrm>
            <a:off x="814284" y="3667260"/>
            <a:ext cx="376623" cy="14179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ruta 19">
            <a:extLst>
              <a:ext uri="{FF2B5EF4-FFF2-40B4-BE49-F238E27FC236}">
                <a16:creationId xmlns:a16="http://schemas.microsoft.com/office/drawing/2014/main" id="{E8C6B756-B30E-2BEB-A4C0-D1F0788A3849}"/>
              </a:ext>
            </a:extLst>
          </p:cNvPr>
          <p:cNvSpPr txBox="1"/>
          <p:nvPr/>
        </p:nvSpPr>
        <p:spPr>
          <a:xfrm>
            <a:off x="1272540" y="3555896"/>
            <a:ext cx="6096000" cy="2923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black"/>
                </a:solidFill>
                <a:effectLst/>
                <a:uLnTx/>
                <a:uFillTx/>
                <a:latin typeface="Calibri"/>
                <a:ea typeface="+mn-ea"/>
                <a:cs typeface="+mn-cs"/>
              </a:rPr>
              <a:t>Kort med information om byggnadsverket. </a:t>
            </a:r>
          </a:p>
        </p:txBody>
      </p:sp>
      <p:sp>
        <p:nvSpPr>
          <p:cNvPr id="21" name="Rektangel 20">
            <a:extLst>
              <a:ext uri="{FF2B5EF4-FFF2-40B4-BE49-F238E27FC236}">
                <a16:creationId xmlns:a16="http://schemas.microsoft.com/office/drawing/2014/main" id="{DFF0D4ED-3121-9EC1-A443-3720EF042D8D}"/>
              </a:ext>
            </a:extLst>
          </p:cNvPr>
          <p:cNvSpPr/>
          <p:nvPr/>
        </p:nvSpPr>
        <p:spPr>
          <a:xfrm>
            <a:off x="814284" y="3936492"/>
            <a:ext cx="376623" cy="141797"/>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ktangel 21">
            <a:extLst>
              <a:ext uri="{FF2B5EF4-FFF2-40B4-BE49-F238E27FC236}">
                <a16:creationId xmlns:a16="http://schemas.microsoft.com/office/drawing/2014/main" id="{CDAE098F-A76A-FC37-B05A-E360303E46FF}"/>
              </a:ext>
            </a:extLst>
          </p:cNvPr>
          <p:cNvSpPr/>
          <p:nvPr/>
        </p:nvSpPr>
        <p:spPr>
          <a:xfrm>
            <a:off x="814284" y="4261693"/>
            <a:ext cx="376623" cy="14179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ktangel 22">
            <a:extLst>
              <a:ext uri="{FF2B5EF4-FFF2-40B4-BE49-F238E27FC236}">
                <a16:creationId xmlns:a16="http://schemas.microsoft.com/office/drawing/2014/main" id="{A715F45F-5044-2377-73F2-540F088E255D}"/>
              </a:ext>
            </a:extLst>
          </p:cNvPr>
          <p:cNvSpPr/>
          <p:nvPr/>
        </p:nvSpPr>
        <p:spPr>
          <a:xfrm>
            <a:off x="814284" y="4586894"/>
            <a:ext cx="376623" cy="141797"/>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xtruta 25">
            <a:extLst>
              <a:ext uri="{FF2B5EF4-FFF2-40B4-BE49-F238E27FC236}">
                <a16:creationId xmlns:a16="http://schemas.microsoft.com/office/drawing/2014/main" id="{69DDB26B-9EEE-F395-BB9A-FCE64AA69CBA}"/>
              </a:ext>
            </a:extLst>
          </p:cNvPr>
          <p:cNvSpPr txBox="1"/>
          <p:nvPr/>
        </p:nvSpPr>
        <p:spPr>
          <a:xfrm>
            <a:off x="1272540" y="3830917"/>
            <a:ext cx="10519409" cy="29687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Info om </a:t>
            </a:r>
            <a:r>
              <a:rPr kumimoji="0" lang="sv-SE" sz="1300" b="1"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klimatprestanda</a:t>
            </a: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 (resultat i ton CO2e, samt per funktionsenhet ex kg CO2e/BTA) och affären (SEK) – i relation till referensvärden (om det finns)</a:t>
            </a:r>
          </a:p>
        </p:txBody>
      </p:sp>
      <p:sp>
        <p:nvSpPr>
          <p:cNvPr id="27" name="textruta 26">
            <a:extLst>
              <a:ext uri="{FF2B5EF4-FFF2-40B4-BE49-F238E27FC236}">
                <a16:creationId xmlns:a16="http://schemas.microsoft.com/office/drawing/2014/main" id="{BA6F74A0-46DD-5CC3-51B9-4796D1DC2EB0}"/>
              </a:ext>
            </a:extLst>
          </p:cNvPr>
          <p:cNvSpPr txBox="1"/>
          <p:nvPr/>
        </p:nvSpPr>
        <p:spPr>
          <a:xfrm>
            <a:off x="1272541" y="4166823"/>
            <a:ext cx="9578340" cy="29687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Tabell</a:t>
            </a:r>
            <a:r>
              <a:rPr lang="sv-SE" sz="1300" kern="100" dirty="0">
                <a:solidFill>
                  <a:prstClr val="black"/>
                </a:solidFill>
                <a:latin typeface="Calibri"/>
                <a:ea typeface="Aptos" panose="020B0004020202020204" pitchFamily="34" charset="0"/>
                <a:cs typeface="Arial" panose="020B0604020202020204" pitchFamily="34" charset="0"/>
              </a:rPr>
              <a:t> (byggnad </a:t>
            </a: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per BSAB83 byggdel; anläggning – per aktiviteter), om översiktlig info om byggmetod/</a:t>
            </a:r>
            <a:r>
              <a:rPr kumimoji="0" lang="sv-SE" sz="1300" b="1"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byggmaterial.</a:t>
            </a:r>
            <a:endPar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endParaRPr>
          </a:p>
        </p:txBody>
      </p:sp>
      <p:sp>
        <p:nvSpPr>
          <p:cNvPr id="28" name="textruta 27">
            <a:extLst>
              <a:ext uri="{FF2B5EF4-FFF2-40B4-BE49-F238E27FC236}">
                <a16:creationId xmlns:a16="http://schemas.microsoft.com/office/drawing/2014/main" id="{AB6F9660-2232-84B3-20FC-484A33080BDC}"/>
              </a:ext>
            </a:extLst>
          </p:cNvPr>
          <p:cNvSpPr txBox="1"/>
          <p:nvPr/>
        </p:nvSpPr>
        <p:spPr>
          <a:xfrm>
            <a:off x="1272540" y="4461708"/>
            <a:ext cx="10734673" cy="510909"/>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Info i en </a:t>
            </a:r>
            <a:r>
              <a:rPr kumimoji="0" lang="sv-SE" sz="1300" b="1"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sammanställningstabell</a:t>
            </a: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 som beskriver hur klimatberäkningar utförts. Till tabellen finns sedan olika fördjupnings bilagor att tillgängliggöra utifrån behov.</a:t>
            </a:r>
          </a:p>
        </p:txBody>
      </p:sp>
      <p:sp>
        <p:nvSpPr>
          <p:cNvPr id="29" name="Rektangel 28">
            <a:extLst>
              <a:ext uri="{FF2B5EF4-FFF2-40B4-BE49-F238E27FC236}">
                <a16:creationId xmlns:a16="http://schemas.microsoft.com/office/drawing/2014/main" id="{BB00BD13-0FFC-959D-0771-05E834EEEBAF}"/>
              </a:ext>
            </a:extLst>
          </p:cNvPr>
          <p:cNvSpPr/>
          <p:nvPr/>
        </p:nvSpPr>
        <p:spPr>
          <a:xfrm>
            <a:off x="814284" y="5066300"/>
            <a:ext cx="376623" cy="14179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textruta 29">
            <a:extLst>
              <a:ext uri="{FF2B5EF4-FFF2-40B4-BE49-F238E27FC236}">
                <a16:creationId xmlns:a16="http://schemas.microsoft.com/office/drawing/2014/main" id="{D440391A-EC42-B499-C30E-9E044E2CE4FB}"/>
              </a:ext>
            </a:extLst>
          </p:cNvPr>
          <p:cNvSpPr txBox="1"/>
          <p:nvPr/>
        </p:nvSpPr>
        <p:spPr>
          <a:xfrm>
            <a:off x="1272540" y="4966615"/>
            <a:ext cx="11361420" cy="1153008"/>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 jämförelse mellan alternativa beräkningar för samma byggprojekt och byggdelar, exempelvis: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Traditionellt (traditionellt byggt 2015-2020)</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Klimatförbättrat (faktiskt byggt utifrån FFU med vissa ÄTA med klimatförbättringar utan extra kostnad)</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Klimatoptimalt (bästa möjliga teknik till en rimlig kostnad)</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Klimatbalanserat</a:t>
            </a:r>
          </a:p>
        </p:txBody>
      </p:sp>
      <p:sp>
        <p:nvSpPr>
          <p:cNvPr id="31" name="Rektangel: rundade hörn 30">
            <a:extLst>
              <a:ext uri="{FF2B5EF4-FFF2-40B4-BE49-F238E27FC236}">
                <a16:creationId xmlns:a16="http://schemas.microsoft.com/office/drawing/2014/main" id="{A87AFBD8-30E1-416C-EB25-44883FFCBCC8}"/>
              </a:ext>
            </a:extLst>
          </p:cNvPr>
          <p:cNvSpPr/>
          <p:nvPr/>
        </p:nvSpPr>
        <p:spPr>
          <a:xfrm rot="5400000">
            <a:off x="6451027" y="1692132"/>
            <a:ext cx="2514986" cy="1327663"/>
          </a:xfrm>
          <a:prstGeom prst="round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latin typeface="Calibri"/>
              <a:ea typeface="+mn-ea"/>
              <a:cs typeface="+mn-cs"/>
            </a:endParaRPr>
          </a:p>
        </p:txBody>
      </p:sp>
      <p:sp>
        <p:nvSpPr>
          <p:cNvPr id="11" name="Rubrik 7">
            <a:extLst>
              <a:ext uri="{FF2B5EF4-FFF2-40B4-BE49-F238E27FC236}">
                <a16:creationId xmlns:a16="http://schemas.microsoft.com/office/drawing/2014/main" id="{FB516E96-C24B-425C-DB49-CA5E73C7FEE7}"/>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kumimoji="0" lang="sv-SE" sz="21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Redovisning till LFM30</a:t>
            </a:r>
          </a:p>
        </p:txBody>
      </p:sp>
      <p:graphicFrame>
        <p:nvGraphicFramePr>
          <p:cNvPr id="3" name="Tabell 2">
            <a:extLst>
              <a:ext uri="{FF2B5EF4-FFF2-40B4-BE49-F238E27FC236}">
                <a16:creationId xmlns:a16="http://schemas.microsoft.com/office/drawing/2014/main" id="{315B311E-BB36-2441-83FE-EDEBFF763258}"/>
              </a:ext>
            </a:extLst>
          </p:cNvPr>
          <p:cNvGraphicFramePr>
            <a:graphicFrameLocks noGrp="1"/>
          </p:cNvGraphicFramePr>
          <p:nvPr>
            <p:extLst>
              <p:ext uri="{D42A27DB-BD31-4B8C-83A1-F6EECF244321}">
                <p14:modId xmlns:p14="http://schemas.microsoft.com/office/powerpoint/2010/main" val="712439046"/>
              </p:ext>
            </p:extLst>
          </p:nvPr>
        </p:nvGraphicFramePr>
        <p:xfrm>
          <a:off x="0" y="6112800"/>
          <a:ext cx="12191997" cy="745200"/>
        </p:xfrm>
        <a:graphic>
          <a:graphicData uri="http://schemas.openxmlformats.org/drawingml/2006/table">
            <a:tbl>
              <a:tblPr firstRow="1" bandRow="1">
                <a:tableStyleId>{5C22544A-7EE6-4342-B048-85BDC9FD1C3A}</a:tableStyleId>
              </a:tblPr>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4">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9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57018025"/>
                  </a:ext>
                </a:extLst>
              </a:tr>
            </a:tbl>
          </a:graphicData>
        </a:graphic>
      </p:graphicFrame>
      <p:pic>
        <p:nvPicPr>
          <p:cNvPr id="10" name="Bildobjekt 9">
            <a:extLst>
              <a:ext uri="{FF2B5EF4-FFF2-40B4-BE49-F238E27FC236}">
                <a16:creationId xmlns:a16="http://schemas.microsoft.com/office/drawing/2014/main" id="{F13B340E-4C2F-D602-D2D1-C7593A823874}"/>
              </a:ext>
            </a:extLst>
          </p:cNvPr>
          <p:cNvPicPr>
            <a:picLocks noChangeAspect="1"/>
          </p:cNvPicPr>
          <p:nvPr/>
        </p:nvPicPr>
        <p:blipFill>
          <a:blip r:embed="rId2"/>
          <a:stretch>
            <a:fillRect/>
          </a:stretch>
        </p:blipFill>
        <p:spPr>
          <a:xfrm>
            <a:off x="8597265" y="498777"/>
            <a:ext cx="2196809" cy="409789"/>
          </a:xfrm>
          <a:prstGeom prst="rect">
            <a:avLst/>
          </a:prstGeom>
        </p:spPr>
      </p:pic>
    </p:spTree>
    <p:extLst>
      <p:ext uri="{BB962C8B-B14F-4D97-AF65-F5344CB8AC3E}">
        <p14:creationId xmlns:p14="http://schemas.microsoft.com/office/powerpoint/2010/main" val="350332659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C8A2C-F354-C6F2-FF60-BC89AF754644}"/>
            </a:ext>
          </a:extLst>
        </p:cNvPr>
        <p:cNvGrpSpPr/>
        <p:nvPr/>
      </p:nvGrpSpPr>
      <p:grpSpPr>
        <a:xfrm>
          <a:off x="0" y="0"/>
          <a:ext cx="0" cy="0"/>
          <a:chOff x="0" y="0"/>
          <a:chExt cx="0" cy="0"/>
        </a:xfrm>
      </p:grpSpPr>
      <p:graphicFrame>
        <p:nvGraphicFramePr>
          <p:cNvPr id="9" name="Tabell 8">
            <a:extLst>
              <a:ext uri="{FF2B5EF4-FFF2-40B4-BE49-F238E27FC236}">
                <a16:creationId xmlns:a16="http://schemas.microsoft.com/office/drawing/2014/main" id="{D7023EAA-C097-467F-2B97-BE06FB08C456}"/>
              </a:ext>
            </a:extLst>
          </p:cNvPr>
          <p:cNvGraphicFramePr>
            <a:graphicFrameLocks noGrp="1"/>
          </p:cNvGraphicFramePr>
          <p:nvPr/>
        </p:nvGraphicFramePr>
        <p:xfrm>
          <a:off x="3621406" y="1189005"/>
          <a:ext cx="7162094" cy="2295089"/>
        </p:xfrm>
        <a:graphic>
          <a:graphicData uri="http://schemas.openxmlformats.org/drawingml/2006/table">
            <a:tbl>
              <a:tblPr firstRow="1" firstCol="1" bandRow="1"/>
              <a:tblGrid>
                <a:gridCol w="291409">
                  <a:extLst>
                    <a:ext uri="{9D8B030D-6E8A-4147-A177-3AD203B41FA5}">
                      <a16:colId xmlns:a16="http://schemas.microsoft.com/office/drawing/2014/main" val="4146169885"/>
                    </a:ext>
                  </a:extLst>
                </a:gridCol>
                <a:gridCol w="832599">
                  <a:extLst>
                    <a:ext uri="{9D8B030D-6E8A-4147-A177-3AD203B41FA5}">
                      <a16:colId xmlns:a16="http://schemas.microsoft.com/office/drawing/2014/main" val="3461350718"/>
                    </a:ext>
                  </a:extLst>
                </a:gridCol>
                <a:gridCol w="1143598">
                  <a:extLst>
                    <a:ext uri="{9D8B030D-6E8A-4147-A177-3AD203B41FA5}">
                      <a16:colId xmlns:a16="http://schemas.microsoft.com/office/drawing/2014/main" val="594887436"/>
                    </a:ext>
                  </a:extLst>
                </a:gridCol>
                <a:gridCol w="1214775">
                  <a:extLst>
                    <a:ext uri="{9D8B030D-6E8A-4147-A177-3AD203B41FA5}">
                      <a16:colId xmlns:a16="http://schemas.microsoft.com/office/drawing/2014/main" val="2028848267"/>
                    </a:ext>
                  </a:extLst>
                </a:gridCol>
                <a:gridCol w="1226571">
                  <a:extLst>
                    <a:ext uri="{9D8B030D-6E8A-4147-A177-3AD203B41FA5}">
                      <a16:colId xmlns:a16="http://schemas.microsoft.com/office/drawing/2014/main" val="2750234609"/>
                    </a:ext>
                  </a:extLst>
                </a:gridCol>
                <a:gridCol w="1226571">
                  <a:extLst>
                    <a:ext uri="{9D8B030D-6E8A-4147-A177-3AD203B41FA5}">
                      <a16:colId xmlns:a16="http://schemas.microsoft.com/office/drawing/2014/main" val="2523246837"/>
                    </a:ext>
                  </a:extLst>
                </a:gridCol>
                <a:gridCol w="1226571">
                  <a:extLst>
                    <a:ext uri="{9D8B030D-6E8A-4147-A177-3AD203B41FA5}">
                      <a16:colId xmlns:a16="http://schemas.microsoft.com/office/drawing/2014/main" val="3926203014"/>
                    </a:ext>
                  </a:extLst>
                </a:gridCol>
              </a:tblGrid>
              <a:tr h="149223">
                <a:tc rowSpan="2" gridSpan="2">
                  <a:txBody>
                    <a:bodyPr/>
                    <a:lstStyle/>
                    <a:p>
                      <a:endParaRPr lang="sv-SE" sz="800" b="1">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rowSpan="2" h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800" b="1">
                          <a:latin typeface="+mn-lt"/>
                        </a:rPr>
                        <a:t>FFU</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r>
                        <a:rPr lang="sv-SE" sz="800" b="1">
                          <a:latin typeface="+mn-lt"/>
                        </a:rPr>
                        <a:t>Alt. 0 Traditionellt</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ctr"/>
                      <a:r>
                        <a:rPr lang="sv-SE" sz="800" b="1">
                          <a:solidFill>
                            <a:sysClr val="windowText" lastClr="000000"/>
                          </a:solidFill>
                          <a:latin typeface="+mn-lt"/>
                        </a:rPr>
                        <a:t>Alt 1. Klimatförbättrat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ctr"/>
                      <a:r>
                        <a:rPr lang="sv-SE" sz="800" b="1">
                          <a:solidFill>
                            <a:sysClr val="windowText" lastClr="000000"/>
                          </a:solidFill>
                          <a:latin typeface="+mn-lt"/>
                        </a:rPr>
                        <a:t>Alt 2. Klimatoptimalt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800" b="1">
                          <a:solidFill>
                            <a:sysClr val="windowText" lastClr="000000"/>
                          </a:solidFill>
                          <a:latin typeface="+mn-lt"/>
                        </a:rPr>
                        <a:t>Alt 3. Klimatbalanserat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49089937"/>
                  </a:ext>
                </a:extLst>
              </a:tr>
              <a:tr h="187136">
                <a:tc gridSpan="2"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a:latin typeface="+mn-lt"/>
                        </a:rPr>
                        <a:t>SEK: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solidFill>
                            <a:schemeClr val="tx1"/>
                          </a:solidFill>
                          <a:latin typeface="+mn-lt"/>
                        </a:rPr>
                        <a:t>SEK: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SEK: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SEK: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SEK: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4288678"/>
                  </a:ext>
                </a:extLst>
              </a:tr>
              <a:tr h="404118">
                <a:tc>
                  <a:txBody>
                    <a:bodyPr/>
                    <a:lstStyle/>
                    <a:p>
                      <a:r>
                        <a:rPr lang="sv-SE" sz="500" b="1">
                          <a:solidFill>
                            <a:srgbClr val="000000"/>
                          </a:solidFill>
                          <a:effectLst/>
                          <a:latin typeface="+mn-lt"/>
                          <a:ea typeface="Times New Roman" panose="02020603050405020304" pitchFamily="18" charset="0"/>
                          <a:cs typeface="Times New Roman" panose="02020603050405020304" pitchFamily="18" charset="0"/>
                        </a:rPr>
                        <a:t>SBEF</a:t>
                      </a:r>
                      <a:endParaRPr lang="sv-SE" sz="5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500" b="1">
                          <a:solidFill>
                            <a:srgbClr val="000000"/>
                          </a:solidFill>
                          <a:effectLst/>
                          <a:latin typeface="+mn-lt"/>
                          <a:ea typeface="Times New Roman" panose="02020603050405020304" pitchFamily="18" charset="0"/>
                          <a:cs typeface="Times New Roman" panose="02020603050405020304" pitchFamily="18" charset="0"/>
                        </a:rPr>
                        <a:t>Byggdel: / </a:t>
                      </a:r>
                      <a:r>
                        <a:rPr lang="sv-SE" sz="500" b="1">
                          <a:solidFill>
                            <a:schemeClr val="accent5">
                              <a:lumMod val="75000"/>
                            </a:schemeClr>
                          </a:solidFill>
                          <a:effectLst/>
                          <a:latin typeface="+mn-lt"/>
                          <a:ea typeface="Times New Roman" panose="02020603050405020304" pitchFamily="18" charset="0"/>
                          <a:cs typeface="Times New Roman" panose="02020603050405020304" pitchFamily="18" charset="0"/>
                        </a:rPr>
                        <a:t>LFM30:</a:t>
                      </a:r>
                      <a:endParaRPr lang="sv-SE" sz="5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endParaRPr lang="sv-SE" sz="5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Ton CO2e: 147</a:t>
                      </a:r>
                    </a:p>
                    <a:p>
                      <a:pPr algn="l"/>
                      <a:r>
                        <a:rPr lang="sv-SE" sz="500">
                          <a:latin typeface="+mn-lt"/>
                        </a:rPr>
                        <a:t>Kg CO2e/BTA: 138</a:t>
                      </a:r>
                      <a:endParaRPr lang="sv-SE" sz="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Ton CO2e:  133 (-10%)</a:t>
                      </a:r>
                    </a:p>
                    <a:p>
                      <a:pPr algn="l"/>
                      <a:r>
                        <a:rPr lang="sv-SE" sz="500">
                          <a:latin typeface="+mn-lt"/>
                        </a:rPr>
                        <a:t>Kg CO2e/ BTA: 125</a:t>
                      </a:r>
                      <a:endParaRPr lang="sv-SE" sz="50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Ton CO2e: (-%)</a:t>
                      </a:r>
                    </a:p>
                    <a:p>
                      <a:pPr algn="l"/>
                      <a:r>
                        <a:rPr lang="sv-SE" sz="500">
                          <a:latin typeface="+mn-lt"/>
                        </a:rPr>
                        <a:t>Kg CO2e/ljus BTA: </a:t>
                      </a:r>
                      <a:endParaRPr lang="sv-SE" sz="50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r>
                        <a:rPr lang="sv-SE" sz="500">
                          <a:latin typeface="+mn-lt"/>
                        </a:rPr>
                        <a:t>Ton CO2e:  </a:t>
                      </a:r>
                    </a:p>
                    <a:p>
                      <a:pPr algn="l"/>
                      <a:r>
                        <a:rPr lang="sv-SE" sz="500">
                          <a:latin typeface="+mn-lt"/>
                        </a:rPr>
                        <a:t>Klimatpositivt:</a:t>
                      </a:r>
                      <a:endParaRPr lang="sv-SE" sz="500" b="1">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90915857"/>
                  </a:ext>
                </a:extLst>
              </a:tr>
              <a:tr h="212583">
                <a:tc>
                  <a:txBody>
                    <a:bodyPr/>
                    <a:lstStyle/>
                    <a:p>
                      <a:pPr algn="ctr" fontAlgn="ctr"/>
                      <a:r>
                        <a:rPr lang="sv-SE" sz="500" b="0" i="0" u="none" strike="noStrike">
                          <a:solidFill>
                            <a:srgbClr val="000000"/>
                          </a:solidFill>
                          <a:effectLst/>
                          <a:latin typeface="+mn-lt"/>
                        </a:rPr>
                        <a:t>55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500">
                          <a:solidFill>
                            <a:schemeClr val="tx1"/>
                          </a:solidFill>
                          <a:effectLst/>
                          <a:latin typeface="+mn-lt"/>
                          <a:ea typeface="Times New Roman" panose="02020603050405020304" pitchFamily="18" charset="0"/>
                        </a:rPr>
                        <a:t>Fönster, Dörrar partier, Portar</a:t>
                      </a:r>
                      <a:endParaRPr lang="sv-SE" sz="500" b="0" i="0" u="none" strike="noStrike">
                        <a:solidFill>
                          <a:schemeClr val="tx1"/>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Nya fasadfönster. Glaspartier insida. </a:t>
                      </a:r>
                      <a:r>
                        <a:rPr lang="sv-SE" sz="500" strike="noStrike" err="1">
                          <a:solidFill>
                            <a:schemeClr val="tx1"/>
                          </a:solidFill>
                          <a:effectLst/>
                          <a:latin typeface="+mn-lt"/>
                          <a:ea typeface="Times New Roman" panose="02020603050405020304" pitchFamily="18" charset="0"/>
                          <a:cs typeface="Times New Roman" panose="02020603050405020304" pitchFamily="18" charset="0"/>
                        </a:rPr>
                        <a:t>Entre</a:t>
                      </a:r>
                      <a:r>
                        <a:rPr lang="sv-SE" sz="500" strike="noStrike">
                          <a:solidFill>
                            <a:schemeClr val="tx1"/>
                          </a:solidFill>
                          <a:effectLst/>
                          <a:latin typeface="+mn-lt"/>
                          <a:ea typeface="Times New Roman" panose="02020603050405020304" pitchFamily="18" charset="0"/>
                          <a:cs typeface="Times New Roman" panose="02020603050405020304" pitchFamily="18" charset="0"/>
                        </a:rPr>
                        <a:t> inglasad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Nya fasadfönster. Glaspartier insida. </a:t>
                      </a:r>
                      <a:r>
                        <a:rPr lang="sv-SE" sz="500" strike="noStrike" err="1">
                          <a:solidFill>
                            <a:schemeClr val="tx1"/>
                          </a:solidFill>
                          <a:effectLst/>
                          <a:latin typeface="+mn-lt"/>
                          <a:ea typeface="Times New Roman" panose="02020603050405020304" pitchFamily="18" charset="0"/>
                          <a:cs typeface="Times New Roman" panose="02020603050405020304" pitchFamily="18" charset="0"/>
                        </a:rPr>
                        <a:t>Entre</a:t>
                      </a:r>
                      <a:r>
                        <a:rPr lang="sv-SE" sz="500" strike="noStrike">
                          <a:solidFill>
                            <a:schemeClr val="tx1"/>
                          </a:solidFill>
                          <a:effectLst/>
                          <a:latin typeface="+mn-lt"/>
                          <a:ea typeface="Times New Roman" panose="02020603050405020304" pitchFamily="18" charset="0"/>
                          <a:cs typeface="Times New Roman" panose="02020603050405020304" pitchFamily="18" charset="0"/>
                        </a:rPr>
                        <a:t> inglasad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r>
                        <a:rPr lang="sv-SE" sz="500" strike="sngStrike">
                          <a:solidFill>
                            <a:schemeClr val="bg1">
                              <a:lumMod val="75000"/>
                            </a:schemeClr>
                          </a:solidFill>
                          <a:effectLst/>
                          <a:latin typeface="+mn-lt"/>
                          <a:ea typeface="Times New Roman" panose="02020603050405020304" pitchFamily="18" charset="0"/>
                          <a:cs typeface="Times New Roman" panose="02020603050405020304" pitchFamily="18" charset="0"/>
                        </a:rPr>
                        <a:t>Delvis återbruk. Annan design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154496698"/>
                  </a:ext>
                </a:extLst>
              </a:tr>
              <a:tr h="212583">
                <a:tc>
                  <a:txBody>
                    <a:bodyPr/>
                    <a:lstStyle/>
                    <a:p>
                      <a:pPr algn="ctr" fontAlgn="ctr"/>
                      <a:r>
                        <a:rPr lang="sv-SE" sz="500" b="0" i="0" u="none" strike="noStrike">
                          <a:solidFill>
                            <a:srgbClr val="000000"/>
                          </a:solidFill>
                          <a:effectLst/>
                          <a:latin typeface="+mn-lt"/>
                        </a:rPr>
                        <a:t>62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v-SE" sz="500" b="0" i="0" u="none" strike="noStrike">
                          <a:solidFill>
                            <a:schemeClr val="tx1"/>
                          </a:solidFill>
                          <a:effectLst/>
                          <a:latin typeface="+mn-lt"/>
                        </a:rPr>
                        <a:t>Undergolv (dusch)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Avjämning golv vid </a:t>
                      </a:r>
                      <a:r>
                        <a:rPr lang="sv-SE" sz="500" strike="noStrike" err="1">
                          <a:solidFill>
                            <a:schemeClr val="tx1"/>
                          </a:solidFill>
                          <a:effectLst/>
                          <a:latin typeface="+mn-lt"/>
                          <a:ea typeface="Times New Roman" panose="02020603050405020304" pitchFamily="18" charset="0"/>
                          <a:cs typeface="Times New Roman" panose="02020603050405020304" pitchFamily="18" charset="0"/>
                        </a:rPr>
                        <a:t>fd</a:t>
                      </a:r>
                      <a:r>
                        <a:rPr lang="sv-SE" sz="500" strike="noStrike">
                          <a:solidFill>
                            <a:schemeClr val="tx1"/>
                          </a:solidFill>
                          <a:effectLst/>
                          <a:latin typeface="+mn-lt"/>
                          <a:ea typeface="Times New Roman" panose="02020603050405020304" pitchFamily="18" charset="0"/>
                          <a:cs typeface="Times New Roman" panose="02020603050405020304" pitchFamily="18" charset="0"/>
                        </a:rPr>
                        <a:t> innerväggar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Avjämning golv vid </a:t>
                      </a:r>
                      <a:r>
                        <a:rPr lang="sv-SE" sz="500" strike="noStrike" err="1">
                          <a:solidFill>
                            <a:schemeClr val="tx1"/>
                          </a:solidFill>
                          <a:effectLst/>
                          <a:latin typeface="+mn-lt"/>
                          <a:ea typeface="Times New Roman" panose="02020603050405020304" pitchFamily="18" charset="0"/>
                          <a:cs typeface="Times New Roman" panose="02020603050405020304" pitchFamily="18" charset="0"/>
                        </a:rPr>
                        <a:t>fd</a:t>
                      </a:r>
                      <a:r>
                        <a:rPr lang="sv-SE" sz="500" strike="noStrike">
                          <a:solidFill>
                            <a:schemeClr val="tx1"/>
                          </a:solidFill>
                          <a:effectLst/>
                          <a:latin typeface="+mn-lt"/>
                          <a:ea typeface="Times New Roman" panose="02020603050405020304" pitchFamily="18" charset="0"/>
                          <a:cs typeface="Times New Roman" panose="02020603050405020304" pitchFamily="18" charset="0"/>
                        </a:rPr>
                        <a:t> innerväggar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Alternativa produkter/leverantörer.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Behövs rivning?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Oundvikligt med hänsyn taget till rivning.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67083135"/>
                  </a:ext>
                </a:extLst>
              </a:tr>
              <a:tr h="212583">
                <a:tc>
                  <a:txBody>
                    <a:bodyPr/>
                    <a:lstStyle/>
                    <a:p>
                      <a:pPr algn="ctr" fontAlgn="ctr"/>
                      <a:r>
                        <a:rPr lang="sv-SE" sz="500" b="0" i="0" u="none" strike="noStrike">
                          <a:solidFill>
                            <a:srgbClr val="000000"/>
                          </a:solidFill>
                          <a:effectLst/>
                          <a:latin typeface="+mn-lt"/>
                        </a:rPr>
                        <a:t>63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v-SE" sz="500" b="0" i="0" u="none" strike="noStrike">
                          <a:solidFill>
                            <a:schemeClr val="tx1"/>
                          </a:solidFill>
                          <a:effectLst/>
                          <a:latin typeface="+mn-lt"/>
                        </a:rPr>
                        <a:t>Innerväggar</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Delvis Stålreglar, 2 lager vanlig gips, stenull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Delvis Stålreglar, 2 lager vanlig gips, stenull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noStrike">
                          <a:solidFill>
                            <a:schemeClr val="tx1"/>
                          </a:solidFill>
                          <a:effectLst/>
                          <a:latin typeface="+mn-lt"/>
                          <a:ea typeface="Times New Roman" panose="02020603050405020304" pitchFamily="18" charset="0"/>
                          <a:cs typeface="Times New Roman" panose="02020603050405020304" pitchFamily="18" charset="0"/>
                        </a:rPr>
                        <a:t>Delvis Kfb innervägg (</a:t>
                      </a:r>
                      <a:r>
                        <a:rPr lang="sv-SE" sz="500" strike="noStrike" err="1">
                          <a:solidFill>
                            <a:schemeClr val="tx1"/>
                          </a:solidFill>
                          <a:effectLst/>
                          <a:latin typeface="+mn-lt"/>
                          <a:ea typeface="Times New Roman" panose="02020603050405020304" pitchFamily="18" charset="0"/>
                          <a:cs typeface="Times New Roman" panose="02020603050405020304" pitchFamily="18" charset="0"/>
                        </a:rPr>
                        <a:t>plyfa</a:t>
                      </a:r>
                      <a:r>
                        <a:rPr lang="sv-SE" sz="500" strike="noStrike">
                          <a:solidFill>
                            <a:schemeClr val="tx1"/>
                          </a:solidFill>
                          <a:effectLst/>
                          <a:latin typeface="+mn-lt"/>
                          <a:ea typeface="Times New Roman" panose="02020603050405020304" pitchFamily="18" charset="0"/>
                          <a:cs typeface="Times New Roman" panose="02020603050405020304" pitchFamily="18" charset="0"/>
                        </a:rPr>
                        <a:t>, gips, träreglar, stenull).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Behövs rivning?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Oundvikligt med hänsyn taget till rivning.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391840111"/>
                  </a:ext>
                </a:extLst>
              </a:tr>
              <a:tr h="212583">
                <a:tc>
                  <a:txBody>
                    <a:bodyPr/>
                    <a:lstStyle/>
                    <a:p>
                      <a:pPr algn="ctr" fontAlgn="ctr"/>
                      <a:r>
                        <a:rPr lang="sv-SE" sz="500" b="0" i="0" u="none" strike="noStrike">
                          <a:solidFill>
                            <a:srgbClr val="000000"/>
                          </a:solidFill>
                          <a:effectLst/>
                          <a:latin typeface="+mn-lt"/>
                        </a:rPr>
                        <a:t>64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v-SE" sz="500" b="0" i="0" u="none" strike="noStrike">
                          <a:solidFill>
                            <a:schemeClr val="tx1"/>
                          </a:solidFill>
                          <a:effectLst/>
                          <a:latin typeface="+mn-lt"/>
                        </a:rPr>
                        <a:t>Innertak</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noStrike" err="1">
                          <a:solidFill>
                            <a:schemeClr val="tx1"/>
                          </a:solidFill>
                          <a:effectLst/>
                          <a:latin typeface="+mn-lt"/>
                          <a:ea typeface="Times New Roman" panose="02020603050405020304" pitchFamily="18" charset="0"/>
                          <a:cs typeface="Times New Roman" panose="02020603050405020304" pitchFamily="18" charset="0"/>
                        </a:rPr>
                        <a:t>Nedpendlat</a:t>
                      </a:r>
                      <a:r>
                        <a:rPr lang="sv-SE" sz="500" strike="noStrike">
                          <a:solidFill>
                            <a:schemeClr val="tx1"/>
                          </a:solidFill>
                          <a:effectLst/>
                          <a:latin typeface="+mn-lt"/>
                          <a:ea typeface="Times New Roman" panose="02020603050405020304" pitchFamily="18" charset="0"/>
                          <a:cs typeface="Times New Roman" panose="02020603050405020304" pitchFamily="18" charset="0"/>
                        </a:rPr>
                        <a:t> undertak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noStrike" err="1">
                          <a:solidFill>
                            <a:schemeClr val="tx1"/>
                          </a:solidFill>
                          <a:effectLst/>
                          <a:latin typeface="+mn-lt"/>
                          <a:ea typeface="Times New Roman" panose="02020603050405020304" pitchFamily="18" charset="0"/>
                          <a:cs typeface="Times New Roman" panose="02020603050405020304" pitchFamily="18" charset="0"/>
                        </a:rPr>
                        <a:t>Nedpendlat</a:t>
                      </a:r>
                      <a:r>
                        <a:rPr lang="sv-SE" sz="500" strike="noStrike">
                          <a:solidFill>
                            <a:schemeClr val="tx1"/>
                          </a:solidFill>
                          <a:effectLst/>
                          <a:latin typeface="+mn-lt"/>
                          <a:ea typeface="Times New Roman" panose="02020603050405020304" pitchFamily="18" charset="0"/>
                          <a:cs typeface="Times New Roman" panose="02020603050405020304" pitchFamily="18" charset="0"/>
                        </a:rPr>
                        <a:t> undertak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sngStrike" err="1">
                          <a:solidFill>
                            <a:schemeClr val="bg1">
                              <a:lumMod val="65000"/>
                            </a:schemeClr>
                          </a:solidFill>
                          <a:effectLst/>
                          <a:latin typeface="+mn-lt"/>
                          <a:ea typeface="Times New Roman" panose="02020603050405020304" pitchFamily="18" charset="0"/>
                          <a:cs typeface="Times New Roman" panose="02020603050405020304" pitchFamily="18" charset="0"/>
                        </a:rPr>
                        <a:t>Nedpendlat</a:t>
                      </a:r>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 undertak, delvis återbruk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Recoma, träreglar, cellulosafiber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Likvärdigt utförande med alternativa material.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283243638"/>
                  </a:ext>
                </a:extLst>
              </a:tr>
              <a:tr h="263097">
                <a:tc>
                  <a:txBody>
                    <a:bodyPr/>
                    <a:lstStyle/>
                    <a:p>
                      <a:pPr algn="ctr" fontAlgn="ctr"/>
                      <a:r>
                        <a:rPr lang="sv-SE" sz="500">
                          <a:effectLst/>
                          <a:latin typeface="+mn-lt"/>
                          <a:ea typeface="Times New Roman" panose="02020603050405020304" pitchFamily="18" charset="0"/>
                        </a:rPr>
                        <a:t>65</a:t>
                      </a:r>
                      <a:endParaRPr lang="sv-SE" sz="5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500">
                          <a:solidFill>
                            <a:schemeClr val="tx1"/>
                          </a:solidFill>
                          <a:effectLst/>
                          <a:latin typeface="+mn-lt"/>
                          <a:ea typeface="Times New Roman" panose="02020603050405020304" pitchFamily="18" charset="0"/>
                        </a:rPr>
                        <a:t>Invändiga </a:t>
                      </a:r>
                    </a:p>
                    <a:p>
                      <a:r>
                        <a:rPr lang="sv-SE" sz="500">
                          <a:solidFill>
                            <a:schemeClr val="tx1"/>
                          </a:solidFill>
                          <a:effectLst/>
                          <a:latin typeface="+mn-lt"/>
                          <a:ea typeface="Times New Roman" panose="02020603050405020304" pitchFamily="18" charset="0"/>
                        </a:rPr>
                        <a:t>Dörrar</a:t>
                      </a:r>
                    </a:p>
                    <a:p>
                      <a:r>
                        <a:rPr lang="sv-SE" sz="500">
                          <a:solidFill>
                            <a:schemeClr val="tx1"/>
                          </a:solidFill>
                          <a:effectLst/>
                          <a:latin typeface="+mn-lt"/>
                          <a:ea typeface="Times New Roman" panose="02020603050405020304" pitchFamily="18" charset="0"/>
                        </a:rPr>
                        <a:t>Glaspartier</a:t>
                      </a:r>
                      <a:endParaRPr lang="sv-SE" sz="500" b="0" i="0" u="none" strike="noStrike">
                        <a:solidFill>
                          <a:schemeClr val="tx1"/>
                        </a:solidFill>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Nytt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Nytt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Delvis återbrukat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Måla2 befintlig yta, Delvis behålla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sv-SE" sz="500" u="none" strike="sngStrike">
                          <a:solidFill>
                            <a:schemeClr val="bg1">
                              <a:lumMod val="65000"/>
                            </a:schemeClr>
                          </a:solidFill>
                          <a:effectLst/>
                          <a:latin typeface="+mn-lt"/>
                          <a:ea typeface="Times New Roman" panose="02020603050405020304" pitchFamily="18" charset="0"/>
                          <a:cs typeface="Times New Roman" panose="02020603050405020304" pitchFamily="18" charset="0"/>
                        </a:rPr>
                        <a:t>Behålla innedörr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6355154"/>
                  </a:ext>
                </a:extLst>
              </a:tr>
              <a:tr h="212583">
                <a:tc>
                  <a:txBody>
                    <a:bodyPr/>
                    <a:lstStyle/>
                    <a:p>
                      <a:pPr algn="ctr" fontAlgn="ctr"/>
                      <a:r>
                        <a:rPr lang="sv-SE" sz="500" b="0" i="0" u="none" strike="noStrike">
                          <a:solidFill>
                            <a:srgbClr val="000000"/>
                          </a:solidFill>
                          <a:effectLst/>
                          <a:latin typeface="+mn-lt"/>
                        </a:rPr>
                        <a:t>72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v-SE" sz="500" b="0" i="0" u="none" strike="noStrike" err="1">
                          <a:solidFill>
                            <a:schemeClr val="tx1"/>
                          </a:solidFill>
                          <a:effectLst/>
                          <a:latin typeface="+mn-lt"/>
                        </a:rPr>
                        <a:t>Ytskickt</a:t>
                      </a:r>
                      <a:r>
                        <a:rPr lang="sv-SE" sz="500" b="0" i="0" u="none" strike="noStrike">
                          <a:solidFill>
                            <a:schemeClr val="tx1"/>
                          </a:solidFill>
                          <a:effectLst/>
                          <a:latin typeface="+mn-lt"/>
                        </a:rPr>
                        <a:t> golv</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Nytt golv, deras koncept, gummi. Plattsättning toa/bastu, omklädningsrum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sv-SE" sz="500" strike="noStrike">
                          <a:solidFill>
                            <a:schemeClr val="tx1"/>
                          </a:solidFill>
                          <a:effectLst/>
                          <a:latin typeface="+mn-lt"/>
                          <a:ea typeface="Times New Roman" panose="02020603050405020304" pitchFamily="18" charset="0"/>
                          <a:cs typeface="Times New Roman" panose="02020603050405020304" pitchFamily="18" charset="0"/>
                        </a:rPr>
                        <a:t>Nytt golv, deras koncept, gummi. Plattsättning toa/bastu, omklädningsrum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Kfb val, delvis restklinker.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Plastmatta m. uppvik.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sngStrike">
                          <a:solidFill>
                            <a:schemeClr val="bg1">
                              <a:lumMod val="65000"/>
                            </a:schemeClr>
                          </a:solidFill>
                          <a:effectLst/>
                          <a:latin typeface="+mn-lt"/>
                          <a:ea typeface="Times New Roman" panose="02020603050405020304" pitchFamily="18" charset="0"/>
                          <a:cs typeface="Times New Roman" panose="02020603050405020304" pitchFamily="18" charset="0"/>
                        </a:rPr>
                        <a:t>Alternativa mtrl/ utförande.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858752251"/>
                  </a:ext>
                </a:extLst>
              </a:tr>
              <a:tr h="212583">
                <a:tc>
                  <a:txBody>
                    <a:bodyPr/>
                    <a:lstStyle/>
                    <a:p>
                      <a:pPr algn="ctr" fontAlgn="ctr"/>
                      <a:endParaRPr lang="sv-SE" sz="5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v-SE" sz="500" b="0" i="0" u="none" strike="noStrike">
                          <a:solidFill>
                            <a:schemeClr val="tx1"/>
                          </a:solidFill>
                          <a:effectLst/>
                          <a:latin typeface="+mn-lt"/>
                        </a:rPr>
                        <a:t>Byggtransport &amp; arbetsplats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sv-SE" sz="5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endParaRPr lang="sv-SE" sz="5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r>
                        <a:rPr lang="sv-SE" sz="500" strike="sngStrike">
                          <a:solidFill>
                            <a:schemeClr val="tx1"/>
                          </a:solidFill>
                          <a:effectLst/>
                          <a:latin typeface="+mn-lt"/>
                          <a:ea typeface="Times New Roman" panose="02020603050405020304" pitchFamily="18" charset="0"/>
                          <a:cs typeface="Times New Roman" panose="02020603050405020304" pitchFamily="18" charset="0"/>
                        </a:rPr>
                        <a:t>LFM30 steg 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sngStrike">
                          <a:solidFill>
                            <a:schemeClr val="tx1"/>
                          </a:solidFill>
                          <a:effectLst/>
                          <a:latin typeface="+mn-lt"/>
                          <a:ea typeface="Times New Roman" panose="02020603050405020304" pitchFamily="18" charset="0"/>
                          <a:cs typeface="Times New Roman" panose="02020603050405020304" pitchFamily="18" charset="0"/>
                        </a:rPr>
                        <a:t>LFM30 steg 2</a:t>
                      </a:r>
                    </a:p>
                    <a:p>
                      <a:endParaRPr lang="sv-SE" sz="500" strike="sng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500" strike="sngStrike" dirty="0">
                          <a:solidFill>
                            <a:schemeClr val="tx1"/>
                          </a:solidFill>
                          <a:effectLst/>
                          <a:latin typeface="+mn-lt"/>
                          <a:ea typeface="Times New Roman" panose="02020603050405020304" pitchFamily="18" charset="0"/>
                          <a:cs typeface="Times New Roman" panose="02020603050405020304" pitchFamily="18" charset="0"/>
                        </a:rPr>
                        <a:t>LFM30 steg 3</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500" strike="sngStrike"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360047038"/>
                  </a:ext>
                </a:extLst>
              </a:tr>
            </a:tbl>
          </a:graphicData>
        </a:graphic>
      </p:graphicFrame>
      <p:sp>
        <p:nvSpPr>
          <p:cNvPr id="2" name="Rektangel: rundade hörn 1">
            <a:extLst>
              <a:ext uri="{FF2B5EF4-FFF2-40B4-BE49-F238E27FC236}">
                <a16:creationId xmlns:a16="http://schemas.microsoft.com/office/drawing/2014/main" id="{EA4D502E-962F-821E-2CE3-1EA548703ED9}"/>
              </a:ext>
            </a:extLst>
          </p:cNvPr>
          <p:cNvSpPr/>
          <p:nvPr/>
        </p:nvSpPr>
        <p:spPr>
          <a:xfrm>
            <a:off x="4741544" y="874052"/>
            <a:ext cx="1914782" cy="193082"/>
          </a:xfrm>
          <a:prstGeom prst="roundRect">
            <a:avLst/>
          </a:prstGeom>
          <a:solidFill>
            <a:schemeClr val="bg1"/>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LFM30</a:t>
            </a:r>
            <a:r>
              <a:rPr kumimoji="0" lang="sv-SE" sz="1000" b="1" i="0" u="none" strike="noStrike" kern="1200" cap="none" spc="0" normalizeH="0" baseline="0" noProof="0">
                <a:ln>
                  <a:noFill/>
                </a:ln>
                <a:solidFill>
                  <a:srgbClr val="0FB4D5"/>
                </a:solidFill>
                <a:effectLst/>
                <a:uLnTx/>
                <a:uFillTx/>
                <a:latin typeface="Calibri"/>
                <a:ea typeface="+mn-ea"/>
                <a:cs typeface="+mn-cs"/>
              </a:rPr>
              <a:t> </a:t>
            </a:r>
            <a:r>
              <a:rPr kumimoji="0" lang="sv-SE" sz="1000" b="1" i="0" u="none" strike="noStrike" kern="1200" cap="none" spc="0" normalizeH="0" baseline="0" noProof="0">
                <a:ln>
                  <a:noFill/>
                </a:ln>
                <a:solidFill>
                  <a:prstClr val="black"/>
                </a:solidFill>
                <a:effectLst/>
                <a:uLnTx/>
                <a:uFillTx/>
                <a:latin typeface="Calibri"/>
                <a:ea typeface="+mn-ea"/>
                <a:cs typeface="+mn-cs"/>
              </a:rPr>
              <a:t>klimatdeklaration</a:t>
            </a:r>
          </a:p>
        </p:txBody>
      </p:sp>
      <p:sp>
        <p:nvSpPr>
          <p:cNvPr id="4" name="textruta 3">
            <a:extLst>
              <a:ext uri="{FF2B5EF4-FFF2-40B4-BE49-F238E27FC236}">
                <a16:creationId xmlns:a16="http://schemas.microsoft.com/office/drawing/2014/main" id="{01D22FFC-D4E1-822F-879F-EBFE6D138327}"/>
              </a:ext>
            </a:extLst>
          </p:cNvPr>
          <p:cNvSpPr txBox="1"/>
          <p:nvPr/>
        </p:nvSpPr>
        <p:spPr>
          <a:xfrm>
            <a:off x="6656326" y="849686"/>
            <a:ext cx="459473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Kv. Gyllenstjärna 32 – Ombyggnation från vind till kontor </a:t>
            </a:r>
          </a:p>
        </p:txBody>
      </p:sp>
      <p:sp>
        <p:nvSpPr>
          <p:cNvPr id="5" name="Rektangel: rundade hörn 4">
            <a:extLst>
              <a:ext uri="{FF2B5EF4-FFF2-40B4-BE49-F238E27FC236}">
                <a16:creationId xmlns:a16="http://schemas.microsoft.com/office/drawing/2014/main" id="{FF8014C4-A0A6-817C-9E8D-9B56C975A27C}"/>
              </a:ext>
            </a:extLst>
          </p:cNvPr>
          <p:cNvSpPr/>
          <p:nvPr/>
        </p:nvSpPr>
        <p:spPr>
          <a:xfrm>
            <a:off x="3509351" y="450628"/>
            <a:ext cx="7366293" cy="667971"/>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0FB4D5"/>
              </a:solidFill>
              <a:effectLst/>
              <a:uLnTx/>
              <a:uFillTx/>
              <a:latin typeface="Calibri"/>
              <a:ea typeface="+mn-ea"/>
              <a:cs typeface="+mn-cs"/>
            </a:endParaRPr>
          </a:p>
        </p:txBody>
      </p:sp>
      <p:sp>
        <p:nvSpPr>
          <p:cNvPr id="7" name="Rektangel: rundade hörn 6">
            <a:extLst>
              <a:ext uri="{FF2B5EF4-FFF2-40B4-BE49-F238E27FC236}">
                <a16:creationId xmlns:a16="http://schemas.microsoft.com/office/drawing/2014/main" id="{EF10D2F5-9CE5-F090-F4B5-E2A597741F9A}"/>
              </a:ext>
            </a:extLst>
          </p:cNvPr>
          <p:cNvSpPr/>
          <p:nvPr/>
        </p:nvSpPr>
        <p:spPr>
          <a:xfrm>
            <a:off x="3509352" y="1152541"/>
            <a:ext cx="7366292" cy="719664"/>
          </a:xfrm>
          <a:prstGeom prst="round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latin typeface="Calibri"/>
              <a:ea typeface="+mn-ea"/>
              <a:cs typeface="+mn-cs"/>
            </a:endParaRPr>
          </a:p>
        </p:txBody>
      </p:sp>
      <p:sp>
        <p:nvSpPr>
          <p:cNvPr id="8" name="Rektangel: rundade hörn 7">
            <a:extLst>
              <a:ext uri="{FF2B5EF4-FFF2-40B4-BE49-F238E27FC236}">
                <a16:creationId xmlns:a16="http://schemas.microsoft.com/office/drawing/2014/main" id="{436C99C6-59A0-30D2-D55D-72542118971C}"/>
              </a:ext>
            </a:extLst>
          </p:cNvPr>
          <p:cNvSpPr/>
          <p:nvPr/>
        </p:nvSpPr>
        <p:spPr>
          <a:xfrm>
            <a:off x="3509350" y="1944679"/>
            <a:ext cx="7366293" cy="1596069"/>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latin typeface="Calibri"/>
              <a:ea typeface="+mn-ea"/>
              <a:cs typeface="+mn-cs"/>
            </a:endParaRPr>
          </a:p>
        </p:txBody>
      </p:sp>
      <p:sp>
        <p:nvSpPr>
          <p:cNvPr id="17" name="Rektangel 16">
            <a:extLst>
              <a:ext uri="{FF2B5EF4-FFF2-40B4-BE49-F238E27FC236}">
                <a16:creationId xmlns:a16="http://schemas.microsoft.com/office/drawing/2014/main" id="{0F6FB075-6A84-E6F7-FE4F-4BBE9507B5D0}"/>
              </a:ext>
            </a:extLst>
          </p:cNvPr>
          <p:cNvSpPr/>
          <p:nvPr/>
        </p:nvSpPr>
        <p:spPr>
          <a:xfrm>
            <a:off x="814284" y="3667260"/>
            <a:ext cx="376623" cy="14179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ruta 19">
            <a:extLst>
              <a:ext uri="{FF2B5EF4-FFF2-40B4-BE49-F238E27FC236}">
                <a16:creationId xmlns:a16="http://schemas.microsoft.com/office/drawing/2014/main" id="{E8C6B756-B30E-2BEB-A4C0-D1F0788A3849}"/>
              </a:ext>
            </a:extLst>
          </p:cNvPr>
          <p:cNvSpPr txBox="1"/>
          <p:nvPr/>
        </p:nvSpPr>
        <p:spPr>
          <a:xfrm>
            <a:off x="1272540" y="3555896"/>
            <a:ext cx="6096000" cy="2923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black"/>
                </a:solidFill>
                <a:effectLst/>
                <a:uLnTx/>
                <a:uFillTx/>
                <a:latin typeface="Calibri"/>
                <a:ea typeface="+mn-ea"/>
                <a:cs typeface="+mn-cs"/>
              </a:rPr>
              <a:t>Kort med information om byggnadsverket. </a:t>
            </a:r>
          </a:p>
        </p:txBody>
      </p:sp>
      <p:sp>
        <p:nvSpPr>
          <p:cNvPr id="21" name="Rektangel 20">
            <a:extLst>
              <a:ext uri="{FF2B5EF4-FFF2-40B4-BE49-F238E27FC236}">
                <a16:creationId xmlns:a16="http://schemas.microsoft.com/office/drawing/2014/main" id="{DFF0D4ED-3121-9EC1-A443-3720EF042D8D}"/>
              </a:ext>
            </a:extLst>
          </p:cNvPr>
          <p:cNvSpPr/>
          <p:nvPr/>
        </p:nvSpPr>
        <p:spPr>
          <a:xfrm>
            <a:off x="814284" y="3936492"/>
            <a:ext cx="376623" cy="141797"/>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ktangel 21">
            <a:extLst>
              <a:ext uri="{FF2B5EF4-FFF2-40B4-BE49-F238E27FC236}">
                <a16:creationId xmlns:a16="http://schemas.microsoft.com/office/drawing/2014/main" id="{CDAE098F-A76A-FC37-B05A-E360303E46FF}"/>
              </a:ext>
            </a:extLst>
          </p:cNvPr>
          <p:cNvSpPr/>
          <p:nvPr/>
        </p:nvSpPr>
        <p:spPr>
          <a:xfrm>
            <a:off x="814284" y="4261693"/>
            <a:ext cx="376623" cy="14179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ktangel 22">
            <a:extLst>
              <a:ext uri="{FF2B5EF4-FFF2-40B4-BE49-F238E27FC236}">
                <a16:creationId xmlns:a16="http://schemas.microsoft.com/office/drawing/2014/main" id="{A715F45F-5044-2377-73F2-540F088E255D}"/>
              </a:ext>
            </a:extLst>
          </p:cNvPr>
          <p:cNvSpPr/>
          <p:nvPr/>
        </p:nvSpPr>
        <p:spPr>
          <a:xfrm>
            <a:off x="814284" y="4586894"/>
            <a:ext cx="376623" cy="141797"/>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xtruta 25">
            <a:extLst>
              <a:ext uri="{FF2B5EF4-FFF2-40B4-BE49-F238E27FC236}">
                <a16:creationId xmlns:a16="http://schemas.microsoft.com/office/drawing/2014/main" id="{69DDB26B-9EEE-F395-BB9A-FCE64AA69CBA}"/>
              </a:ext>
            </a:extLst>
          </p:cNvPr>
          <p:cNvSpPr txBox="1"/>
          <p:nvPr/>
        </p:nvSpPr>
        <p:spPr>
          <a:xfrm>
            <a:off x="1272540" y="3830917"/>
            <a:ext cx="10519409" cy="29687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Info om </a:t>
            </a:r>
            <a:r>
              <a:rPr kumimoji="0" lang="sv-SE" sz="1300" b="1"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klimatprestanda</a:t>
            </a: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 (resultat i ton CO2e, samt per funktionsenhet ex kg CO2e/BTA) och affären (SEK) – i relation till referensvärden (om det finns)</a:t>
            </a:r>
          </a:p>
        </p:txBody>
      </p:sp>
      <p:sp>
        <p:nvSpPr>
          <p:cNvPr id="27" name="textruta 26">
            <a:extLst>
              <a:ext uri="{FF2B5EF4-FFF2-40B4-BE49-F238E27FC236}">
                <a16:creationId xmlns:a16="http://schemas.microsoft.com/office/drawing/2014/main" id="{BA6F74A0-46DD-5CC3-51B9-4796D1DC2EB0}"/>
              </a:ext>
            </a:extLst>
          </p:cNvPr>
          <p:cNvSpPr txBox="1"/>
          <p:nvPr/>
        </p:nvSpPr>
        <p:spPr>
          <a:xfrm>
            <a:off x="1272541" y="4166823"/>
            <a:ext cx="9578340" cy="29687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Tabell (byggnad per BSAB83 byggdel; anläggning – per aktiviteter), om översiktlig info om byggmetod/</a:t>
            </a:r>
            <a:r>
              <a:rPr kumimoji="0" lang="sv-SE" sz="1300" b="1"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byggmaterial.</a:t>
            </a:r>
            <a:endPar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endParaRPr>
          </a:p>
        </p:txBody>
      </p:sp>
      <p:sp>
        <p:nvSpPr>
          <p:cNvPr id="28" name="textruta 27">
            <a:extLst>
              <a:ext uri="{FF2B5EF4-FFF2-40B4-BE49-F238E27FC236}">
                <a16:creationId xmlns:a16="http://schemas.microsoft.com/office/drawing/2014/main" id="{AB6F9660-2232-84B3-20FC-484A33080BDC}"/>
              </a:ext>
            </a:extLst>
          </p:cNvPr>
          <p:cNvSpPr txBox="1"/>
          <p:nvPr/>
        </p:nvSpPr>
        <p:spPr>
          <a:xfrm>
            <a:off x="1272540" y="4461708"/>
            <a:ext cx="10734673" cy="510909"/>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Info i en </a:t>
            </a:r>
            <a:r>
              <a:rPr kumimoji="0" lang="sv-SE" sz="1300" b="1"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sammanställningstabell</a:t>
            </a: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 som beskriver hur klimatberäkningar utförts. Till tabellen finns sedan olika fördjupnings bilagor att tillgängliggöra utifrån behov.</a:t>
            </a:r>
          </a:p>
        </p:txBody>
      </p:sp>
      <p:sp>
        <p:nvSpPr>
          <p:cNvPr id="29" name="Rektangel 28">
            <a:extLst>
              <a:ext uri="{FF2B5EF4-FFF2-40B4-BE49-F238E27FC236}">
                <a16:creationId xmlns:a16="http://schemas.microsoft.com/office/drawing/2014/main" id="{BB00BD13-0FFC-959D-0771-05E834EEEBAF}"/>
              </a:ext>
            </a:extLst>
          </p:cNvPr>
          <p:cNvSpPr/>
          <p:nvPr/>
        </p:nvSpPr>
        <p:spPr>
          <a:xfrm>
            <a:off x="814284" y="5066300"/>
            <a:ext cx="376623" cy="141797"/>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textruta 29">
            <a:extLst>
              <a:ext uri="{FF2B5EF4-FFF2-40B4-BE49-F238E27FC236}">
                <a16:creationId xmlns:a16="http://schemas.microsoft.com/office/drawing/2014/main" id="{D440391A-EC42-B499-C30E-9E044E2CE4FB}"/>
              </a:ext>
            </a:extLst>
          </p:cNvPr>
          <p:cNvSpPr txBox="1"/>
          <p:nvPr/>
        </p:nvSpPr>
        <p:spPr>
          <a:xfrm>
            <a:off x="1310484" y="4949251"/>
            <a:ext cx="11361420" cy="1153008"/>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 jämförelse mellan alternativa beräkningar för samma byggprojekt och byggdelar, exempelvis: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Traditionellt (traditionellt byggt 2015-2020)</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Klimatförbättrat (faktiskt byggt utifrån FFU med vissa ÄTA med klimatförbättringar utan extra kostnad)</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Klimatoptimalt (bästa möjliga teknik till en rimlig kostnad)</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sv-SE" sz="1300" b="0" i="0" u="none" strike="noStrike" kern="100" cap="none" spc="0" normalizeH="0" baseline="0" noProof="0" dirty="0">
                <a:ln>
                  <a:noFill/>
                </a:ln>
                <a:solidFill>
                  <a:prstClr val="black"/>
                </a:solidFill>
                <a:effectLst/>
                <a:uLnTx/>
                <a:uFillTx/>
                <a:latin typeface="Calibri"/>
                <a:ea typeface="Aptos" panose="020B0004020202020204" pitchFamily="34" charset="0"/>
                <a:cs typeface="Arial" panose="020B0604020202020204" pitchFamily="34" charset="0"/>
              </a:rPr>
              <a:t>Klimatbalanserat</a:t>
            </a:r>
          </a:p>
        </p:txBody>
      </p:sp>
      <p:sp>
        <p:nvSpPr>
          <p:cNvPr id="31" name="Rektangel: rundade hörn 30">
            <a:extLst>
              <a:ext uri="{FF2B5EF4-FFF2-40B4-BE49-F238E27FC236}">
                <a16:creationId xmlns:a16="http://schemas.microsoft.com/office/drawing/2014/main" id="{A87AFBD8-30E1-416C-EB25-44883FFCBCC8}"/>
              </a:ext>
            </a:extLst>
          </p:cNvPr>
          <p:cNvSpPr/>
          <p:nvPr/>
        </p:nvSpPr>
        <p:spPr>
          <a:xfrm rot="5400000">
            <a:off x="6451027" y="1692132"/>
            <a:ext cx="2514986" cy="1327663"/>
          </a:xfrm>
          <a:prstGeom prst="round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latin typeface="Calibri"/>
              <a:ea typeface="+mn-ea"/>
              <a:cs typeface="+mn-cs"/>
            </a:endParaRPr>
          </a:p>
        </p:txBody>
      </p:sp>
      <p:graphicFrame>
        <p:nvGraphicFramePr>
          <p:cNvPr id="3" name="Tabell 2">
            <a:extLst>
              <a:ext uri="{FF2B5EF4-FFF2-40B4-BE49-F238E27FC236}">
                <a16:creationId xmlns:a16="http://schemas.microsoft.com/office/drawing/2014/main" id="{315B311E-BB36-2441-83FE-EDEBFF763258}"/>
              </a:ext>
            </a:extLst>
          </p:cNvPr>
          <p:cNvGraphicFramePr>
            <a:graphicFrameLocks noGrp="1"/>
          </p:cNvGraphicFramePr>
          <p:nvPr/>
        </p:nvGraphicFramePr>
        <p:xfrm>
          <a:off x="0" y="6112800"/>
          <a:ext cx="12191997" cy="745200"/>
        </p:xfrm>
        <a:graphic>
          <a:graphicData uri="http://schemas.openxmlformats.org/drawingml/2006/table">
            <a:tbl>
              <a:tblPr firstRow="1" bandRow="1">
                <a:tableStyleId>{5C22544A-7EE6-4342-B048-85BDC9FD1C3A}</a:tableStyleId>
              </a:tblPr>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4">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225315">
                <a:tc gridSpan="3">
                  <a:txBody>
                    <a:bodyPr/>
                    <a:lstStyle/>
                    <a:p>
                      <a:pPr algn="ctr"/>
                      <a:r>
                        <a:rPr lang="sv-SE" sz="900" b="1">
                          <a:solidFill>
                            <a:schemeClr val="bg1"/>
                          </a:solidFill>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Funktionell </a:t>
                      </a:r>
                    </a:p>
                    <a:p>
                      <a:r>
                        <a:rPr lang="sv-SE" sz="900">
                          <a:solidFill>
                            <a:schemeClr val="bg1"/>
                          </a:solidFill>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rPr>
                        <a:t>Byggprojekt &amp; LCA-skeden</a:t>
                      </a:r>
                      <a:endParaRPr lang="sv-SE" b="1"/>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9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57018025"/>
                  </a:ext>
                </a:extLst>
              </a:tr>
            </a:tbl>
          </a:graphicData>
        </a:graphic>
      </p:graphicFrame>
      <p:pic>
        <p:nvPicPr>
          <p:cNvPr id="10" name="Bildobjekt 9">
            <a:extLst>
              <a:ext uri="{FF2B5EF4-FFF2-40B4-BE49-F238E27FC236}">
                <a16:creationId xmlns:a16="http://schemas.microsoft.com/office/drawing/2014/main" id="{F13B340E-4C2F-D602-D2D1-C7593A823874}"/>
              </a:ext>
            </a:extLst>
          </p:cNvPr>
          <p:cNvPicPr>
            <a:picLocks noChangeAspect="1"/>
          </p:cNvPicPr>
          <p:nvPr/>
        </p:nvPicPr>
        <p:blipFill>
          <a:blip r:embed="rId2"/>
          <a:stretch>
            <a:fillRect/>
          </a:stretch>
        </p:blipFill>
        <p:spPr>
          <a:xfrm>
            <a:off x="8597265" y="498777"/>
            <a:ext cx="2196809" cy="409789"/>
          </a:xfrm>
          <a:prstGeom prst="rect">
            <a:avLst/>
          </a:prstGeom>
        </p:spPr>
      </p:pic>
      <p:cxnSp>
        <p:nvCxnSpPr>
          <p:cNvPr id="14" name="Rak koppling 13">
            <a:extLst>
              <a:ext uri="{FF2B5EF4-FFF2-40B4-BE49-F238E27FC236}">
                <a16:creationId xmlns:a16="http://schemas.microsoft.com/office/drawing/2014/main" id="{81AE1474-6234-CD4D-E434-7905DFA6B251}"/>
              </a:ext>
            </a:extLst>
          </p:cNvPr>
          <p:cNvCxnSpPr>
            <a:cxnSpLocks/>
          </p:cNvCxnSpPr>
          <p:nvPr/>
        </p:nvCxnSpPr>
        <p:spPr>
          <a:xfrm flipV="1">
            <a:off x="295138" y="703671"/>
            <a:ext cx="3986" cy="310310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Rak pilkoppling 15">
            <a:extLst>
              <a:ext uri="{FF2B5EF4-FFF2-40B4-BE49-F238E27FC236}">
                <a16:creationId xmlns:a16="http://schemas.microsoft.com/office/drawing/2014/main" id="{B9714FBE-C884-4B9C-E9BB-791B828DD264}"/>
              </a:ext>
            </a:extLst>
          </p:cNvPr>
          <p:cNvCxnSpPr>
            <a:cxnSpLocks/>
          </p:cNvCxnSpPr>
          <p:nvPr/>
        </p:nvCxnSpPr>
        <p:spPr>
          <a:xfrm>
            <a:off x="295138" y="692696"/>
            <a:ext cx="306455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Rak koppling 17">
            <a:extLst>
              <a:ext uri="{FF2B5EF4-FFF2-40B4-BE49-F238E27FC236}">
                <a16:creationId xmlns:a16="http://schemas.microsoft.com/office/drawing/2014/main" id="{063D1703-788F-EDB2-615F-C6D22582A8DE}"/>
              </a:ext>
            </a:extLst>
          </p:cNvPr>
          <p:cNvCxnSpPr>
            <a:cxnSpLocks/>
          </p:cNvCxnSpPr>
          <p:nvPr/>
        </p:nvCxnSpPr>
        <p:spPr>
          <a:xfrm flipH="1" flipV="1">
            <a:off x="407368" y="1512373"/>
            <a:ext cx="27688" cy="2503431"/>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Rak pilkoppling 18">
            <a:extLst>
              <a:ext uri="{FF2B5EF4-FFF2-40B4-BE49-F238E27FC236}">
                <a16:creationId xmlns:a16="http://schemas.microsoft.com/office/drawing/2014/main" id="{2CADE7E3-BCF2-85E7-A784-C9DBB0D551C0}"/>
              </a:ext>
            </a:extLst>
          </p:cNvPr>
          <p:cNvCxnSpPr>
            <a:cxnSpLocks/>
          </p:cNvCxnSpPr>
          <p:nvPr/>
        </p:nvCxnSpPr>
        <p:spPr>
          <a:xfrm>
            <a:off x="407368" y="1512373"/>
            <a:ext cx="2952328" cy="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Rak koppling 37">
            <a:extLst>
              <a:ext uri="{FF2B5EF4-FFF2-40B4-BE49-F238E27FC236}">
                <a16:creationId xmlns:a16="http://schemas.microsoft.com/office/drawing/2014/main" id="{44748655-C388-F24B-EADA-93B06B0778CB}"/>
              </a:ext>
            </a:extLst>
          </p:cNvPr>
          <p:cNvCxnSpPr>
            <a:cxnSpLocks/>
          </p:cNvCxnSpPr>
          <p:nvPr/>
        </p:nvCxnSpPr>
        <p:spPr>
          <a:xfrm flipV="1">
            <a:off x="579072" y="2727208"/>
            <a:ext cx="0" cy="1621047"/>
          </a:xfrm>
          <a:prstGeom prst="line">
            <a:avLst/>
          </a:prstGeom>
          <a:ln w="38100">
            <a:solidFill>
              <a:srgbClr val="FFC000"/>
            </a:solidFill>
          </a:ln>
        </p:spPr>
        <p:style>
          <a:lnRef idx="1">
            <a:schemeClr val="accent4"/>
          </a:lnRef>
          <a:fillRef idx="0">
            <a:schemeClr val="accent4"/>
          </a:fillRef>
          <a:effectRef idx="0">
            <a:schemeClr val="accent4"/>
          </a:effectRef>
          <a:fontRef idx="minor">
            <a:schemeClr val="tx1"/>
          </a:fontRef>
        </p:style>
      </p:cxnSp>
      <p:cxnSp>
        <p:nvCxnSpPr>
          <p:cNvPr id="39" name="Rak pilkoppling 38">
            <a:extLst>
              <a:ext uri="{FF2B5EF4-FFF2-40B4-BE49-F238E27FC236}">
                <a16:creationId xmlns:a16="http://schemas.microsoft.com/office/drawing/2014/main" id="{89D5792D-BFE3-D889-5483-1395FF3F6685}"/>
              </a:ext>
            </a:extLst>
          </p:cNvPr>
          <p:cNvCxnSpPr>
            <a:cxnSpLocks/>
          </p:cNvCxnSpPr>
          <p:nvPr/>
        </p:nvCxnSpPr>
        <p:spPr>
          <a:xfrm>
            <a:off x="565228" y="2730162"/>
            <a:ext cx="2794468"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Rak pilkoppling 42">
            <a:extLst>
              <a:ext uri="{FF2B5EF4-FFF2-40B4-BE49-F238E27FC236}">
                <a16:creationId xmlns:a16="http://schemas.microsoft.com/office/drawing/2014/main" id="{42D37071-AE34-3B08-7765-2E4E249CCD29}"/>
              </a:ext>
            </a:extLst>
          </p:cNvPr>
          <p:cNvCxnSpPr>
            <a:cxnSpLocks/>
          </p:cNvCxnSpPr>
          <p:nvPr/>
        </p:nvCxnSpPr>
        <p:spPr>
          <a:xfrm flipV="1">
            <a:off x="8112224" y="3667260"/>
            <a:ext cx="0" cy="1435108"/>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Rak pilkoppling 47">
            <a:extLst>
              <a:ext uri="{FF2B5EF4-FFF2-40B4-BE49-F238E27FC236}">
                <a16:creationId xmlns:a16="http://schemas.microsoft.com/office/drawing/2014/main" id="{0AF4D6F3-CDC4-D180-5CFC-DA2B5E5B6123}"/>
              </a:ext>
            </a:extLst>
          </p:cNvPr>
          <p:cNvCxnSpPr>
            <a:cxnSpLocks/>
          </p:cNvCxnSpPr>
          <p:nvPr/>
        </p:nvCxnSpPr>
        <p:spPr>
          <a:xfrm>
            <a:off x="695400" y="4581128"/>
            <a:ext cx="0" cy="1531672"/>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Rak koppling 51">
            <a:extLst>
              <a:ext uri="{FF2B5EF4-FFF2-40B4-BE49-F238E27FC236}">
                <a16:creationId xmlns:a16="http://schemas.microsoft.com/office/drawing/2014/main" id="{61A337CA-91D9-18D5-2F04-51373D09B45E}"/>
              </a:ext>
            </a:extLst>
          </p:cNvPr>
          <p:cNvCxnSpPr>
            <a:cxnSpLocks/>
          </p:cNvCxnSpPr>
          <p:nvPr/>
        </p:nvCxnSpPr>
        <p:spPr>
          <a:xfrm>
            <a:off x="7824192" y="5102368"/>
            <a:ext cx="288032" cy="0"/>
          </a:xfrm>
          <a:prstGeom prst="line">
            <a:avLst/>
          </a:prstGeom>
          <a:ln w="38100">
            <a:solidFill>
              <a:srgbClr val="7030A0"/>
            </a:solidFill>
          </a:ln>
        </p:spPr>
        <p:style>
          <a:lnRef idx="1">
            <a:schemeClr val="accent4"/>
          </a:lnRef>
          <a:fillRef idx="0">
            <a:schemeClr val="accent4"/>
          </a:fillRef>
          <a:effectRef idx="0">
            <a:schemeClr val="accent4"/>
          </a:effectRef>
          <a:fontRef idx="minor">
            <a:schemeClr val="tx1"/>
          </a:fontRef>
        </p:style>
      </p:cxnSp>
      <p:sp>
        <p:nvSpPr>
          <p:cNvPr id="6" name="Rubrik 7">
            <a:extLst>
              <a:ext uri="{FF2B5EF4-FFF2-40B4-BE49-F238E27FC236}">
                <a16:creationId xmlns:a16="http://schemas.microsoft.com/office/drawing/2014/main" id="{74034DDF-FFE8-2303-F53B-2A1CF6E25734}"/>
              </a:ext>
            </a:extLst>
          </p:cNvPr>
          <p:cNvSpPr txBox="1">
            <a:spLocks/>
          </p:cNvSpPr>
          <p:nvPr/>
        </p:nvSpPr>
        <p:spPr>
          <a:xfrm>
            <a:off x="527381" y="-67833"/>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kumimoji="0" lang="sv-SE" sz="21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Redovisning till LFM30 – bra exempel </a:t>
            </a:r>
          </a:p>
        </p:txBody>
      </p:sp>
    </p:spTree>
    <p:extLst>
      <p:ext uri="{BB962C8B-B14F-4D97-AF65-F5344CB8AC3E}">
        <p14:creationId xmlns:p14="http://schemas.microsoft.com/office/powerpoint/2010/main" val="405868619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3D75DC74-F75E-FB4B-0B72-0B24E61B91A3}"/>
              </a:ext>
            </a:extLst>
          </p:cNvPr>
          <p:cNvGraphicFramePr>
            <a:graphicFrameLocks noGrp="1"/>
          </p:cNvGraphicFramePr>
          <p:nvPr>
            <p:extLst>
              <p:ext uri="{D42A27DB-BD31-4B8C-83A1-F6EECF244321}">
                <p14:modId xmlns:p14="http://schemas.microsoft.com/office/powerpoint/2010/main" val="448867288"/>
              </p:ext>
            </p:extLst>
          </p:nvPr>
        </p:nvGraphicFramePr>
        <p:xfrm>
          <a:off x="0" y="1196752"/>
          <a:ext cx="12191997" cy="4441973"/>
        </p:xfrm>
        <a:graphic>
          <a:graphicData uri="http://schemas.openxmlformats.org/drawingml/2006/table">
            <a:tbl>
              <a:tblPr firstRow="1" firstCol="1" bandRow="1"/>
              <a:tblGrid>
                <a:gridCol w="541136">
                  <a:extLst>
                    <a:ext uri="{9D8B030D-6E8A-4147-A177-3AD203B41FA5}">
                      <a16:colId xmlns:a16="http://schemas.microsoft.com/office/drawing/2014/main" val="4146169885"/>
                    </a:ext>
                  </a:extLst>
                </a:gridCol>
                <a:gridCol w="1809128">
                  <a:extLst>
                    <a:ext uri="{9D8B030D-6E8A-4147-A177-3AD203B41FA5}">
                      <a16:colId xmlns:a16="http://schemas.microsoft.com/office/drawing/2014/main" val="3461350718"/>
                    </a:ext>
                  </a:extLst>
                </a:gridCol>
                <a:gridCol w="2056481">
                  <a:extLst>
                    <a:ext uri="{9D8B030D-6E8A-4147-A177-3AD203B41FA5}">
                      <a16:colId xmlns:a16="http://schemas.microsoft.com/office/drawing/2014/main" val="2028848267"/>
                    </a:ext>
                  </a:extLst>
                </a:gridCol>
                <a:gridCol w="2056481">
                  <a:extLst>
                    <a:ext uri="{9D8B030D-6E8A-4147-A177-3AD203B41FA5}">
                      <a16:colId xmlns:a16="http://schemas.microsoft.com/office/drawing/2014/main" val="2750234609"/>
                    </a:ext>
                  </a:extLst>
                </a:gridCol>
                <a:gridCol w="2056481">
                  <a:extLst>
                    <a:ext uri="{9D8B030D-6E8A-4147-A177-3AD203B41FA5}">
                      <a16:colId xmlns:a16="http://schemas.microsoft.com/office/drawing/2014/main" val="2523246837"/>
                    </a:ext>
                  </a:extLst>
                </a:gridCol>
                <a:gridCol w="1979023">
                  <a:extLst>
                    <a:ext uri="{9D8B030D-6E8A-4147-A177-3AD203B41FA5}">
                      <a16:colId xmlns:a16="http://schemas.microsoft.com/office/drawing/2014/main" val="3926203014"/>
                    </a:ext>
                  </a:extLst>
                </a:gridCol>
                <a:gridCol w="1693267">
                  <a:extLst>
                    <a:ext uri="{9D8B030D-6E8A-4147-A177-3AD203B41FA5}">
                      <a16:colId xmlns:a16="http://schemas.microsoft.com/office/drawing/2014/main" val="3401230672"/>
                    </a:ext>
                  </a:extLst>
                </a:gridCol>
              </a:tblGrid>
              <a:tr h="34982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a:ln>
                            <a:noFill/>
                          </a:ln>
                          <a:solidFill>
                            <a:schemeClr val="tx1"/>
                          </a:solidFill>
                          <a:effectLst/>
                          <a:uLnTx/>
                          <a:uFillTx/>
                          <a:latin typeface="+mn-lt"/>
                          <a:ea typeface="Tahoma" panose="020B0604030504040204" pitchFamily="34" charset="0"/>
                          <a:cs typeface="Tahoma" panose="020B0604030504040204" pitchFamily="34" charset="0"/>
                        </a:rPr>
                        <a:t>SBEF</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p>
                      <a:pPr algn="ctr"/>
                      <a:r>
                        <a:rPr lang="sv-SE" sz="1200" b="1">
                          <a:latin typeface="+mn-lt"/>
                        </a:rPr>
                        <a:t>Systemgräns</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latin typeface="+mn-lt"/>
                        </a:rPr>
                        <a:t>FFU</a:t>
                      </a:r>
                    </a:p>
                  </a:txBody>
                  <a:tcPr marL="68580" marR="68580" marT="0" marB="0" anchor="ctr">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latin typeface="+mn-lt"/>
                        </a:rPr>
                        <a:t>Traditionell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solidFill>
                            <a:sysClr val="windowText" lastClr="000000"/>
                          </a:solidFill>
                          <a:latin typeface="+mn-lt"/>
                        </a:rPr>
                        <a:t>Klimatförbättrat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solidFill>
                            <a:sysClr val="windowText" lastClr="000000"/>
                          </a:solidFill>
                          <a:latin typeface="+mn-lt"/>
                        </a:rPr>
                        <a:t>Klimatoptimalt (BATNEEC)</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1200" b="1">
                          <a:solidFill>
                            <a:sysClr val="windowText" lastClr="000000"/>
                          </a:solidFill>
                          <a:latin typeface="+mn-lt"/>
                        </a:rPr>
                        <a:t>Klimatbalanserat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349089937"/>
                  </a:ext>
                </a:extLst>
              </a:tr>
              <a:tr h="196783">
                <a:tc rowSpan="4">
                  <a:txBody>
                    <a:bodyPr/>
                    <a:lstStyle/>
                    <a:p>
                      <a:endParaRPr lang="sv-SE" sz="1200">
                        <a:latin typeface="+mn-lt"/>
                      </a:endParaRP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rowSpan="2">
                  <a:txBody>
                    <a:bodyPr/>
                    <a:lstStyle/>
                    <a:p>
                      <a:r>
                        <a:rPr lang="sv-SE" sz="1200" b="1"/>
                        <a:t>Totalt </a:t>
                      </a:r>
                      <a:r>
                        <a:rPr lang="sv-SE" sz="1200" b="1" i="1"/>
                        <a:t>(A+B)</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1941064062"/>
                  </a:ext>
                </a:extLst>
              </a:tr>
              <a:tr h="101600">
                <a:tc vMerge="1">
                  <a:txBody>
                    <a:bodyPr/>
                    <a:lstStyle/>
                    <a:p>
                      <a:endParaRPr lang="sv-SE" sz="1100"/>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vMerge="1">
                  <a:txBody>
                    <a:bodyPr/>
                    <a:lstStyle/>
                    <a:p>
                      <a:endParaRPr lang="sv-SE"/>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dirty="0">
                          <a:latin typeface="+mn-lt"/>
                        </a:rPr>
                        <a:t>Ton CO2e:                              </a:t>
                      </a:r>
                      <a:r>
                        <a:rPr lang="sv-SE" sz="1000" kern="1200" dirty="0">
                          <a:solidFill>
                            <a:schemeClr val="tx1"/>
                          </a:solidFill>
                          <a:latin typeface="Calibri"/>
                          <a:ea typeface="+mn-ea"/>
                          <a:cs typeface="+mn-cs"/>
                        </a:rPr>
                        <a:t>%: </a:t>
                      </a:r>
                      <a:endParaRPr lang="sv-SE" sz="1000" dirty="0">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r>
                        <a:rPr lang="sv-SE" sz="1000" kern="1200">
                          <a:solidFill>
                            <a:schemeClr val="tx1"/>
                          </a:solidFill>
                          <a:latin typeface="Calibri"/>
                          <a:ea typeface="+mn-ea"/>
                          <a:cs typeface="+mn-cs"/>
                        </a:rPr>
                        <a:t>%: </a:t>
                      </a:r>
                      <a:endParaRPr lang="sv-SE" sz="1000">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r>
                        <a:rPr lang="sv-SE" sz="1000" kern="1200">
                          <a:solidFill>
                            <a:schemeClr val="tx1"/>
                          </a:solidFill>
                          <a:latin typeface="Calibri"/>
                          <a:ea typeface="+mn-ea"/>
                          <a:cs typeface="+mn-cs"/>
                        </a:rPr>
                        <a:t>%: </a:t>
                      </a:r>
                      <a:endParaRPr lang="sv-SE" sz="10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3826047823"/>
                  </a:ext>
                </a:extLst>
              </a:tr>
              <a:tr h="203200">
                <a:tc vMerge="1">
                  <a:txBody>
                    <a:bodyPr/>
                    <a:lstStyle/>
                    <a:p>
                      <a:endParaRPr lang="sv-SE" sz="1100"/>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a:t>Beräkning A</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dirty="0">
                          <a:latin typeface="+mn-lt"/>
                        </a:rPr>
                        <a:t>Ton CO2e:  </a:t>
                      </a:r>
                    </a:p>
                    <a:p>
                      <a:pPr algn="l"/>
                      <a:r>
                        <a:rPr lang="sv-SE" sz="1000" dirty="0">
                          <a:latin typeface="+mn-lt"/>
                        </a:rPr>
                        <a:t>Kg CO2e/BTA: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1672674847"/>
                  </a:ext>
                </a:extLst>
              </a:tr>
              <a:tr h="0">
                <a:tc vMerge="1">
                  <a:txBody>
                    <a:bodyPr/>
                    <a:lstStyle/>
                    <a:p>
                      <a:endParaRPr lang="sv-SE" sz="1100"/>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a:t>Beräkning B</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440210741"/>
                  </a:ext>
                </a:extLst>
              </a:tr>
              <a:tr h="3240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mn-lt"/>
                          <a:ea typeface="Times New Roman" panose="02020603050405020304" pitchFamily="18" charset="0"/>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4472C4"/>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a:effectLst/>
                          <a:latin typeface="+mn-lt"/>
                          <a:ea typeface="Times New Roman" panose="02020603050405020304" pitchFamily="18" charset="0"/>
                          <a:cs typeface="Arial" panose="020B0604020202020204" pitchFamily="34" charset="0"/>
                        </a:rPr>
                        <a:t>Cirkulär hantering av befintligt</a:t>
                      </a:r>
                      <a:endParaRPr lang="sv-SE" sz="9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4472C4"/>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461830272"/>
                  </a:ext>
                </a:extLst>
              </a:tr>
              <a:tr h="3240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mn-lt"/>
                          <a:ea typeface="Times New Roman" panose="02020603050405020304" pitchFamily="18" charset="0"/>
                          <a:cs typeface="Times New Roman"/>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mn-lt"/>
                          <a:ea typeface="Times New Roman" panose="02020603050405020304" pitchFamily="18" charset="0"/>
                        </a:rPr>
                        <a:t>Mark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697523899"/>
                  </a:ext>
                </a:extLst>
              </a:tr>
              <a:tr h="3240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mn-lt"/>
                          <a:ea typeface="Times New Roman" panose="02020603050405020304" pitchFamily="18" charset="0"/>
                          <a:cs typeface="Times New Roman"/>
                        </a:rPr>
                        <a:t>2 </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mn-lt"/>
                          <a:ea typeface="Times New Roman" panose="02020603050405020304" pitchFamily="18" charset="0"/>
                        </a:rPr>
                        <a:t>Husunderbyggnad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sng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a:ln>
                          <a:noFill/>
                        </a:ln>
                        <a:solidFill>
                          <a:schemeClr val="tx1"/>
                        </a:solidFill>
                        <a:effectLst/>
                        <a:uLnTx/>
                        <a:uFillTx/>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283243638"/>
                  </a:ext>
                </a:extLst>
              </a:tr>
              <a:tr h="3240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mn-lt"/>
                          <a:ea typeface="Times New Roman" panose="02020603050405020304" pitchFamily="18"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mn-lt"/>
                          <a:ea typeface="Times New Roman" panose="02020603050405020304" pitchFamily="18" charset="0"/>
                        </a:rPr>
                        <a:t>Stomme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a:ln>
                          <a:noFill/>
                        </a:ln>
                        <a:solidFill>
                          <a:schemeClr val="tx1"/>
                        </a:solidFill>
                        <a:effectLst/>
                        <a:uLnTx/>
                        <a:uFillTx/>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1916355154"/>
                  </a:ext>
                </a:extLst>
              </a:tr>
              <a:tr h="3240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mn-lt"/>
                          <a:ea typeface="Times New Roman" panose="02020603050405020304" pitchFamily="18" charset="0"/>
                          <a:cs typeface="Times New Roman"/>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mn-lt"/>
                          <a:ea typeface="Times New Roman" panose="02020603050405020304" pitchFamily="18" charset="0"/>
                        </a:rPr>
                        <a:t>Yttertak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a:ln>
                          <a:noFill/>
                        </a:ln>
                        <a:solidFill>
                          <a:schemeClr val="tx1"/>
                        </a:solidFill>
                        <a:effectLst/>
                        <a:uLnTx/>
                        <a:uFillTx/>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1248494818"/>
                  </a:ext>
                </a:extLst>
              </a:tr>
              <a:tr h="3240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mn-lt"/>
                          <a:ea typeface="Times New Roman" panose="02020603050405020304" pitchFamily="18" charset="0"/>
                          <a:cs typeface="Times New Roman"/>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mn-lt"/>
                          <a:ea typeface="Times New Roman" panose="02020603050405020304" pitchFamily="18" charset="0"/>
                        </a:rPr>
                        <a:t>Fasader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a:ln>
                          <a:noFill/>
                        </a:ln>
                        <a:solidFill>
                          <a:schemeClr val="tx1"/>
                        </a:solidFill>
                        <a:effectLst/>
                        <a:uLnTx/>
                        <a:uFillTx/>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728111587"/>
                  </a:ext>
                </a:extLst>
              </a:tr>
              <a:tr h="3240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mn-lt"/>
                          <a:ea typeface="Times New Roman" panose="02020603050405020304" pitchFamily="18" charset="0"/>
                          <a:cs typeface="Times New Roman"/>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mn-lt"/>
                          <a:ea typeface="Times New Roman" panose="02020603050405020304" pitchFamily="18" charset="0"/>
                        </a:rPr>
                        <a:t>Stomkomplettering</a:t>
                      </a:r>
                    </a:p>
                    <a:p>
                      <a:r>
                        <a:rPr lang="sv-SE" sz="800" b="0">
                          <a:effectLst/>
                          <a:latin typeface="+mn-lt"/>
                          <a:ea typeface="Times New Roman" panose="02020603050405020304" pitchFamily="18" charset="0"/>
                        </a:rPr>
                        <a:t>Rumsbildning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a:ln>
                          <a:noFill/>
                        </a:ln>
                        <a:solidFill>
                          <a:schemeClr val="tx1"/>
                        </a:solidFill>
                        <a:effectLst/>
                        <a:uLnTx/>
                        <a:uFillTx/>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801110829"/>
                  </a:ext>
                </a:extLst>
              </a:tr>
              <a:tr h="3240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mn-lt"/>
                          <a:ea typeface="Times New Roman" panose="02020603050405020304" pitchFamily="18" charset="0"/>
                          <a:cs typeface="Times New Roman"/>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mn-lt"/>
                          <a:ea typeface="Times New Roman" panose="02020603050405020304" pitchFamily="18" charset="0"/>
                        </a:rPr>
                        <a:t>Invändiga ytskikt Rumskomplettering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1" strike="noStrike"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a:ln>
                          <a:noFill/>
                        </a:ln>
                        <a:solidFill>
                          <a:schemeClr val="tx1"/>
                        </a:solidFill>
                        <a:effectLst/>
                        <a:uLnTx/>
                        <a:uFillTx/>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1852799561"/>
                  </a:ext>
                </a:extLst>
              </a:tr>
              <a:tr h="3240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mn-lt"/>
                          <a:ea typeface="Times New Roman" panose="02020603050405020304" pitchFamily="18" charset="0"/>
                          <a:cs typeface="Times New Roman"/>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mn-lt"/>
                          <a:ea typeface="Times New Roman" panose="02020603050405020304" pitchFamily="18" charset="0"/>
                        </a:rPr>
                        <a:t>Installationer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0" strike="noStrike"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a:ln>
                          <a:noFill/>
                        </a:ln>
                        <a:solidFill>
                          <a:schemeClr val="tx1"/>
                        </a:solidFill>
                        <a:effectLst/>
                        <a:uLnTx/>
                        <a:uFillTx/>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543382802"/>
                  </a:ext>
                </a:extLst>
              </a:tr>
              <a:tr h="21736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800">
                          <a:effectLst/>
                          <a:latin typeface="+mn-lt"/>
                          <a:ea typeface="Times New Roman" panose="02020603050405020304" pitchFamily="18" charset="0"/>
                          <a:cs typeface="Times New Roman"/>
                        </a:rPr>
                        <a:t>A4 / A5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a:effectLst/>
                          <a:latin typeface="+mn-lt"/>
                          <a:ea typeface="Times New Roman" panose="02020603050405020304" pitchFamily="18" charset="0"/>
                        </a:rPr>
                        <a:t>Byggtransport &amp; arbetsplats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pPr>
                      <a:r>
                        <a:rPr lang="sv-SE" sz="900" kern="1200" dirty="0">
                          <a:solidFill>
                            <a:schemeClr val="tx1"/>
                          </a:solidFill>
                          <a:effectLst/>
                          <a:latin typeface="+mn-lt"/>
                          <a:ea typeface="Times New Roman" panose="02020603050405020304" pitchFamily="18" charset="0"/>
                          <a:cs typeface="Arial"/>
                        </a:rPr>
                        <a:t>LFM30: Steg 1</a:t>
                      </a:r>
                      <a:endParaRPr lang="sv-SE" sz="900" dirty="0">
                        <a:solidFill>
                          <a:schemeClr val="tx1"/>
                        </a:solidFill>
                        <a:effectLst/>
                        <a:latin typeface="+mn-lt"/>
                        <a:ea typeface="Times New Roman" panose="02020603050405020304" pitchFamily="18" charset="0"/>
                        <a:cs typeface="Arial"/>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pPr>
                      <a:r>
                        <a:rPr lang="sv-SE" sz="900" kern="1200">
                          <a:solidFill>
                            <a:schemeClr val="tx1"/>
                          </a:solidFill>
                          <a:effectLst/>
                          <a:latin typeface="+mn-lt"/>
                          <a:ea typeface="Times New Roman" panose="02020603050405020304" pitchFamily="18" charset="0"/>
                          <a:cs typeface="Arial"/>
                        </a:rPr>
                        <a:t>LFM30: Steg 2</a:t>
                      </a:r>
                      <a:endParaRPr lang="sv-SE" sz="900">
                        <a:solidFill>
                          <a:schemeClr val="tx1"/>
                        </a:solidFill>
                        <a:effectLst/>
                        <a:latin typeface="+mn-lt"/>
                        <a:ea typeface="Times New Roman" panose="02020603050405020304" pitchFamily="18" charset="0"/>
                        <a:cs typeface="Arial"/>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15000"/>
                        </a:lnSpc>
                        <a:spcBef>
                          <a:spcPts val="0"/>
                        </a:spcBef>
                        <a:spcAft>
                          <a:spcPts val="0"/>
                        </a:spcAft>
                        <a:buClrTx/>
                        <a:buSzTx/>
                        <a:buFontTx/>
                        <a:buNone/>
                        <a:tabLst/>
                        <a:defRPr/>
                      </a:pPr>
                      <a:r>
                        <a:rPr lang="sv-SE" sz="900" kern="1200" dirty="0">
                          <a:solidFill>
                            <a:schemeClr val="tx1"/>
                          </a:solidFill>
                          <a:effectLst/>
                          <a:latin typeface="+mn-lt"/>
                          <a:ea typeface="Times New Roman" panose="02020603050405020304" pitchFamily="18" charset="0"/>
                          <a:cs typeface="Arial" panose="020B0604020202020204" pitchFamily="34" charset="0"/>
                        </a:rPr>
                        <a:t>LFM30: Steg 3</a:t>
                      </a:r>
                      <a:endParaRPr lang="sv-SE" sz="900" dirty="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624422763"/>
                  </a:ext>
                </a:extLst>
              </a:tr>
            </a:tbl>
          </a:graphicData>
        </a:graphic>
      </p:graphicFrame>
      <p:graphicFrame>
        <p:nvGraphicFramePr>
          <p:cNvPr id="13" name="Tabell 12">
            <a:extLst>
              <a:ext uri="{FF2B5EF4-FFF2-40B4-BE49-F238E27FC236}">
                <a16:creationId xmlns:a16="http://schemas.microsoft.com/office/drawing/2014/main" id="{6D80A0A9-E35C-208D-B698-72433A6DDA9C}"/>
              </a:ext>
            </a:extLst>
          </p:cNvPr>
          <p:cNvGraphicFramePr>
            <a:graphicFrameLocks noGrp="1"/>
          </p:cNvGraphicFramePr>
          <p:nvPr>
            <p:extLst>
              <p:ext uri="{D42A27DB-BD31-4B8C-83A1-F6EECF244321}">
                <p14:modId xmlns:p14="http://schemas.microsoft.com/office/powerpoint/2010/main" val="2581881892"/>
              </p:ext>
            </p:extLst>
          </p:nvPr>
        </p:nvGraphicFramePr>
        <p:xfrm>
          <a:off x="-1" y="5899705"/>
          <a:ext cx="12191997" cy="960120"/>
        </p:xfrm>
        <a:graphic>
          <a:graphicData uri="http://schemas.openxmlformats.org/drawingml/2006/table">
            <a:tbl>
              <a:tblPr firstRow="1" bandRow="1"/>
              <a:tblGrid>
                <a:gridCol w="1600201">
                  <a:extLst>
                    <a:ext uri="{9D8B030D-6E8A-4147-A177-3AD203B41FA5}">
                      <a16:colId xmlns:a16="http://schemas.microsoft.com/office/drawing/2014/main" val="1026321188"/>
                    </a:ext>
                  </a:extLst>
                </a:gridCol>
                <a:gridCol w="1257300">
                  <a:extLst>
                    <a:ext uri="{9D8B030D-6E8A-4147-A177-3AD203B41FA5}">
                      <a16:colId xmlns:a16="http://schemas.microsoft.com/office/drawing/2014/main" val="4284195386"/>
                    </a:ext>
                  </a:extLst>
                </a:gridCol>
                <a:gridCol w="1285875">
                  <a:extLst>
                    <a:ext uri="{9D8B030D-6E8A-4147-A177-3AD203B41FA5}">
                      <a16:colId xmlns:a16="http://schemas.microsoft.com/office/drawing/2014/main" val="2910913242"/>
                    </a:ext>
                  </a:extLst>
                </a:gridCol>
                <a:gridCol w="1257514">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4">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0">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sv-SE" sz="900" b="1">
                          <a:solidFill>
                            <a:schemeClr val="bg1"/>
                          </a:solidFill>
                        </a:rPr>
                        <a:t>Systemgränser:</a:t>
                      </a: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Funktionell </a:t>
                      </a:r>
                    </a:p>
                    <a:p>
                      <a:r>
                        <a:rPr lang="sv-SE" sz="900">
                          <a:solidFill>
                            <a:schemeClr val="bg1"/>
                          </a:solidFill>
                        </a:rPr>
                        <a:t>Enhet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Klimatdata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Verifikat: Transporter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Täckningsgrad</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332696124"/>
                  </a:ext>
                </a:extLst>
              </a:tr>
              <a:tr h="17769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Byggprojekt &amp; LCA-skeden</a:t>
                      </a:r>
                      <a:endParaRPr lang="sv-SE" b="1"/>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Särberäkningar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Byggdelar / Aktiviteter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t>Byggnad, A1-A5.4</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err="1">
                          <a:highlight>
                            <a:srgbClr val="FFFF00"/>
                          </a:highlight>
                        </a:rPr>
                        <a:t>Anlägning</a:t>
                      </a:r>
                      <a:r>
                        <a:rPr lang="sv-SE" sz="900" dirty="0">
                          <a:highlight>
                            <a:srgbClr val="FFFF00"/>
                          </a:highlight>
                        </a:rPr>
                        <a:t>, A1-A5.4</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highlight>
                            <a:srgbClr val="FFFF00"/>
                          </a:highlight>
                        </a:rPr>
                        <a:t>Ange </a:t>
                      </a:r>
                      <a:r>
                        <a:rPr lang="sv-SE" sz="900" dirty="0" err="1">
                          <a:solidFill>
                            <a:schemeClr val="tx1"/>
                          </a:solidFill>
                          <a:highlight>
                            <a:srgbClr val="FFFF00"/>
                          </a:highlight>
                        </a:rPr>
                        <a:t>ev</a:t>
                      </a:r>
                      <a:r>
                        <a:rPr lang="sv-SE" sz="900" dirty="0">
                          <a:solidFill>
                            <a:schemeClr val="tx1"/>
                          </a:solidFill>
                          <a:highlight>
                            <a:srgbClr val="FFFF00"/>
                          </a:highlight>
                        </a:rPr>
                        <a:t> </a:t>
                      </a:r>
                      <a:r>
                        <a:rPr lang="sv-SE" sz="900" dirty="0" err="1">
                          <a:solidFill>
                            <a:schemeClr val="tx1"/>
                          </a:solidFill>
                          <a:highlight>
                            <a:srgbClr val="FFFF00"/>
                          </a:highlight>
                        </a:rPr>
                        <a:t>särb</a:t>
                      </a:r>
                      <a:r>
                        <a:rPr lang="sv-SE" sz="900" dirty="0">
                          <a:solidFill>
                            <a:schemeClr val="tx1"/>
                          </a:solidFill>
                          <a:highlight>
                            <a:srgbClr val="FFFF00"/>
                          </a:highlight>
                        </a:rPr>
                        <a:t>. samt antal BTA el </a:t>
                      </a:r>
                      <a:r>
                        <a:rPr lang="sv-SE" sz="900" dirty="0" err="1">
                          <a:solidFill>
                            <a:schemeClr val="tx1"/>
                          </a:solidFill>
                          <a:highlight>
                            <a:srgbClr val="FFFF00"/>
                          </a:highlight>
                        </a:rPr>
                        <a:t>dyl</a:t>
                      </a:r>
                      <a:endParaRPr lang="sv-SE" sz="900" dirty="0">
                        <a:solidFill>
                          <a:schemeClr val="tx1"/>
                        </a:solidFill>
                        <a:highlight>
                          <a:srgbClr val="FFFF00"/>
                        </a:highligh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rPr>
                        <a:t>Bd 2-8</a:t>
                      </a:r>
                    </a:p>
                    <a:p>
                      <a:r>
                        <a:rPr lang="sv-SE" sz="900" dirty="0">
                          <a:solidFill>
                            <a:schemeClr val="tx1"/>
                          </a:solidFill>
                          <a:highlight>
                            <a:srgbClr val="FFFF00"/>
                          </a:highlight>
                        </a:rPr>
                        <a:t>Bd 0-2 / Ange aktiviteter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rPr>
                        <a:t>kg CO2e/BTA,               kg CO2e/m2 solcell,    kg CO2e/</a:t>
                      </a:r>
                      <a:r>
                        <a:rPr lang="sv-SE" sz="900" dirty="0">
                          <a:solidFill>
                            <a:schemeClr val="tx1"/>
                          </a:solidFill>
                          <a:highlight>
                            <a:srgbClr val="FFFF00"/>
                          </a:highlight>
                        </a:rPr>
                        <a:t>M2 </a:t>
                      </a:r>
                      <a:r>
                        <a:rPr lang="sv-SE" sz="900" dirty="0" err="1">
                          <a:solidFill>
                            <a:schemeClr val="tx1"/>
                          </a:solidFill>
                          <a:highlight>
                            <a:srgbClr val="FFFF00"/>
                          </a:highlight>
                        </a:rPr>
                        <a:t>verks.yta</a:t>
                      </a:r>
                      <a:endParaRPr lang="sv-SE" sz="900" dirty="0">
                        <a:solidFill>
                          <a:schemeClr val="tx1"/>
                        </a:solidFill>
                        <a:highlight>
                          <a:srgbClr val="FFFF00"/>
                        </a:highligh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t>Typiska, Olika DB, GWP-GHG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rPr>
                        <a:t>Inköp &gt; 75%; Klimatdata inkl  recept. EPD &gt; 65%</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rPr>
                        <a:t>Finns, Ej underskattat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highlight>
                            <a:srgbClr val="FFFF00"/>
                          </a:highlight>
                        </a:rPr>
                        <a:t>X% </a:t>
                      </a:r>
                      <a:r>
                        <a:rPr lang="sv-SE" sz="900" dirty="0">
                          <a:solidFill>
                            <a:schemeClr val="tx1"/>
                          </a:solidFill>
                          <a:highlight>
                            <a:srgbClr val="FFFF00"/>
                          </a:highlight>
                          <a:sym typeface="Wingdings" panose="05000000000000000000" pitchFamily="2" charset="2"/>
                        </a:rPr>
                        <a:t> 100%</a:t>
                      </a:r>
                      <a:endParaRPr lang="sv-SE" sz="900" dirty="0">
                        <a:solidFill>
                          <a:schemeClr val="tx1"/>
                        </a:solidFill>
                        <a:highlight>
                          <a:srgbClr val="FFFF00"/>
                        </a:highligh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pPr marL="0" marR="0" lvl="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dirty="0">
                          <a:latin typeface="+mn-lt"/>
                        </a:rPr>
                        <a:t>Bd 8. IVL vers 2023</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highlight>
                            <a:srgbClr val="FFFF00"/>
                          </a:highlight>
                        </a:rPr>
                        <a:t>EJ beräknat?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3657018025"/>
                  </a:ext>
                </a:extLst>
              </a:tr>
            </a:tbl>
          </a:graphicData>
        </a:graphic>
      </p:graphicFrame>
      <p:sp>
        <p:nvSpPr>
          <p:cNvPr id="14" name="Rubrik 1">
            <a:extLst>
              <a:ext uri="{FF2B5EF4-FFF2-40B4-BE49-F238E27FC236}">
                <a16:creationId xmlns:a16="http://schemas.microsoft.com/office/drawing/2014/main" id="{D967D777-72A1-3F03-7E3F-B5D424EC30A9}"/>
              </a:ext>
            </a:extLst>
          </p:cNvPr>
          <p:cNvSpPr txBox="1">
            <a:spLocks/>
          </p:cNvSpPr>
          <p:nvPr/>
        </p:nvSpPr>
        <p:spPr>
          <a:xfrm>
            <a:off x="1296144" y="-62544"/>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Ny/</a:t>
            </a:r>
            <a:r>
              <a:rPr kumimoji="0" lang="sv-SE" sz="2100" b="1" i="0" u="none" strike="noStrike" kern="1200" cap="none" spc="0" normalizeH="0" baseline="0" noProof="0" dirty="0" err="1">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Tillb</a:t>
            </a:r>
            <a:r>
              <a:rPr kumimoji="0" lang="sv-SE" sz="21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 Projektnamn </a:t>
            </a:r>
            <a:r>
              <a:rPr kumimoji="0" lang="sv-SE" sz="1600" b="0"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(Ort, </a:t>
            </a:r>
            <a:r>
              <a:rPr kumimoji="0" lang="sv-SE" sz="1600" b="0" i="0" u="none" strike="noStrike" kern="1200" cap="none" spc="0" normalizeH="0" baseline="0" noProof="0" dirty="0" err="1">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Fastighetsnamn</a:t>
            </a:r>
            <a:r>
              <a:rPr kumimoji="0" lang="sv-SE" sz="1600" b="0"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 Kund)</a:t>
            </a:r>
            <a:endParaRPr kumimoji="0" lang="sv-SE" sz="2100" b="0"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graphicFrame>
        <p:nvGraphicFramePr>
          <p:cNvPr id="16" name="Tabell 15">
            <a:extLst>
              <a:ext uri="{FF2B5EF4-FFF2-40B4-BE49-F238E27FC236}">
                <a16:creationId xmlns:a16="http://schemas.microsoft.com/office/drawing/2014/main" id="{2A862735-DBD2-3A39-8570-9636D2429122}"/>
              </a:ext>
            </a:extLst>
          </p:cNvPr>
          <p:cNvGraphicFramePr>
            <a:graphicFrameLocks noGrp="1"/>
          </p:cNvGraphicFramePr>
          <p:nvPr/>
        </p:nvGraphicFramePr>
        <p:xfrm>
          <a:off x="7320137" y="0"/>
          <a:ext cx="4871869" cy="868680"/>
        </p:xfrm>
        <a:graphic>
          <a:graphicData uri="http://schemas.openxmlformats.org/drawingml/2006/table">
            <a:tbl>
              <a:tblPr firstRow="1" bandRow="1"/>
              <a:tblGrid>
                <a:gridCol w="612261">
                  <a:extLst>
                    <a:ext uri="{9D8B030D-6E8A-4147-A177-3AD203B41FA5}">
                      <a16:colId xmlns:a16="http://schemas.microsoft.com/office/drawing/2014/main" val="3516827666"/>
                    </a:ext>
                  </a:extLst>
                </a:gridCol>
                <a:gridCol w="918393">
                  <a:extLst>
                    <a:ext uri="{9D8B030D-6E8A-4147-A177-3AD203B41FA5}">
                      <a16:colId xmlns:a16="http://schemas.microsoft.com/office/drawing/2014/main" val="3574377429"/>
                    </a:ext>
                  </a:extLst>
                </a:gridCol>
                <a:gridCol w="897204">
                  <a:extLst>
                    <a:ext uri="{9D8B030D-6E8A-4147-A177-3AD203B41FA5}">
                      <a16:colId xmlns:a16="http://schemas.microsoft.com/office/drawing/2014/main" val="4093453797"/>
                    </a:ext>
                  </a:extLst>
                </a:gridCol>
                <a:gridCol w="956644">
                  <a:extLst>
                    <a:ext uri="{9D8B030D-6E8A-4147-A177-3AD203B41FA5}">
                      <a16:colId xmlns:a16="http://schemas.microsoft.com/office/drawing/2014/main" val="227898419"/>
                    </a:ext>
                  </a:extLst>
                </a:gridCol>
                <a:gridCol w="635864">
                  <a:extLst>
                    <a:ext uri="{9D8B030D-6E8A-4147-A177-3AD203B41FA5}">
                      <a16:colId xmlns:a16="http://schemas.microsoft.com/office/drawing/2014/main" val="2591360811"/>
                    </a:ext>
                  </a:extLst>
                </a:gridCol>
                <a:gridCol w="851503">
                  <a:extLst>
                    <a:ext uri="{9D8B030D-6E8A-4147-A177-3AD203B41FA5}">
                      <a16:colId xmlns:a16="http://schemas.microsoft.com/office/drawing/2014/main" val="2654490189"/>
                    </a:ext>
                  </a:extLst>
                </a:gridCol>
              </a:tblGrid>
              <a:tr h="29739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Projekt typ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Dagens datum</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extLst>
                  <a:ext uri="{0D108BD9-81ED-4DB2-BD59-A6C34878D82A}">
                    <a16:rowId xmlns:a16="http://schemas.microsoft.com/office/drawing/2014/main" val="3332696124"/>
                  </a:ext>
                </a:extLst>
              </a:tr>
              <a:tr h="20642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err="1">
                          <a:solidFill>
                            <a:schemeClr val="tx1"/>
                          </a:solidFill>
                          <a:highlight>
                            <a:srgbClr val="FFFF00"/>
                          </a:highlight>
                        </a:rPr>
                        <a:t>Byggbnadstyp</a:t>
                      </a:r>
                      <a:endParaRPr lang="sv-SE" sz="900" dirty="0">
                        <a:solidFill>
                          <a:schemeClr val="tx1"/>
                        </a:solidFill>
                        <a:highlight>
                          <a:srgbClr val="FFFF00"/>
                        </a:highligh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highlight>
                            <a:srgbClr val="FFFF00"/>
                          </a:highlight>
                        </a:rPr>
                        <a:t>Hus X. (vån Y) Ev källare/ solceller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highlight>
                            <a:srgbClr val="FFFF00"/>
                          </a:highlight>
                        </a:rPr>
                        <a:t>Ange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highlight>
                            <a:srgbClr val="FFFF00"/>
                          </a:highlight>
                        </a:rPr>
                        <a:t>Datum</a:t>
                      </a:r>
                    </a:p>
                    <a:p>
                      <a:r>
                        <a:rPr lang="sv-SE" sz="900" dirty="0">
                          <a:solidFill>
                            <a:schemeClr val="tx1"/>
                          </a:solidFill>
                          <a:highlight>
                            <a:srgbClr val="FFFF00"/>
                          </a:highlight>
                        </a:rPr>
                        <a:t>Anvisning vers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highlight>
                            <a:srgbClr val="FFFF00"/>
                          </a:highlight>
                        </a:rPr>
                        <a:t>Ange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highlight>
                            <a:srgbClr val="FFFF00"/>
                          </a:highlight>
                        </a:rPr>
                        <a:t>Egenkont.?</a:t>
                      </a:r>
                    </a:p>
                    <a:p>
                      <a:r>
                        <a:rPr lang="sv-SE" sz="900" dirty="0">
                          <a:solidFill>
                            <a:schemeClr val="tx1"/>
                          </a:solidFill>
                          <a:highlight>
                            <a:srgbClr val="FFFF00"/>
                          </a:highlight>
                        </a:rPr>
                        <a:t>XX: 250917</a:t>
                      </a:r>
                    </a:p>
                    <a:p>
                      <a:r>
                        <a:rPr lang="sv-SE" sz="900" dirty="0">
                          <a:solidFill>
                            <a:schemeClr val="tx1"/>
                          </a:solidFill>
                          <a:highlight>
                            <a:srgbClr val="FFFF00"/>
                          </a:highlight>
                        </a:rPr>
                        <a:t>YY:250917</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57018025"/>
                  </a:ext>
                </a:extLst>
              </a:tr>
            </a:tbl>
          </a:graphicData>
        </a:graphic>
      </p:graphicFrame>
      <p:sp>
        <p:nvSpPr>
          <p:cNvPr id="17" name="Rektangel 16">
            <a:extLst>
              <a:ext uri="{FF2B5EF4-FFF2-40B4-BE49-F238E27FC236}">
                <a16:creationId xmlns:a16="http://schemas.microsoft.com/office/drawing/2014/main" id="{F6A58994-DB15-E4FD-4416-4F36B40ECDAA}"/>
              </a:ext>
            </a:extLst>
          </p:cNvPr>
          <p:cNvSpPr/>
          <p:nvPr/>
        </p:nvSpPr>
        <p:spPr>
          <a:xfrm>
            <a:off x="0" y="0"/>
            <a:ext cx="1296144" cy="561457"/>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ysClr val="windowText" lastClr="000000"/>
                </a:solidFill>
                <a:effectLst/>
                <a:uLnTx/>
                <a:uFillTx/>
                <a:latin typeface="Calibri" panose="020F0502020204030204"/>
                <a:ea typeface="+mn-ea"/>
                <a:cs typeface="+mn-cs"/>
              </a:rPr>
              <a:t>Logga</a:t>
            </a:r>
          </a:p>
        </p:txBody>
      </p:sp>
      <p:sp>
        <p:nvSpPr>
          <p:cNvPr id="3" name="Rektangel 2">
            <a:extLst>
              <a:ext uri="{FF2B5EF4-FFF2-40B4-BE49-F238E27FC236}">
                <a16:creationId xmlns:a16="http://schemas.microsoft.com/office/drawing/2014/main" id="{29C16EF2-87FB-56C4-AA03-9D4B1977B991}"/>
              </a:ext>
            </a:extLst>
          </p:cNvPr>
          <p:cNvSpPr/>
          <p:nvPr/>
        </p:nvSpPr>
        <p:spPr>
          <a:xfrm>
            <a:off x="0" y="675796"/>
            <a:ext cx="403412" cy="259976"/>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solidFill>
                <a:srgbClr val="FF0000"/>
              </a:solidFill>
            </a:endParaRPr>
          </a:p>
        </p:txBody>
      </p:sp>
      <p:sp>
        <p:nvSpPr>
          <p:cNvPr id="4" name="textruta 3">
            <a:extLst>
              <a:ext uri="{FF2B5EF4-FFF2-40B4-BE49-F238E27FC236}">
                <a16:creationId xmlns:a16="http://schemas.microsoft.com/office/drawing/2014/main" id="{8D7FDC12-73B6-1F4C-ED67-30B9FBF13783}"/>
              </a:ext>
            </a:extLst>
          </p:cNvPr>
          <p:cNvSpPr txBox="1"/>
          <p:nvPr/>
        </p:nvSpPr>
        <p:spPr>
          <a:xfrm>
            <a:off x="409015" y="670891"/>
            <a:ext cx="1881822"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0" cap="none" spc="0" normalizeH="0" baseline="0" noProof="0">
                <a:ln>
                  <a:noFill/>
                </a:ln>
                <a:solidFill>
                  <a:prstClr val="black"/>
                </a:solidFill>
                <a:effectLst/>
                <a:uLnTx/>
                <a:uFillTx/>
                <a:latin typeface="Calibri" panose="020F0502020204030204"/>
                <a:ea typeface="+mn-ea"/>
                <a:cs typeface="+mn-cs"/>
              </a:rPr>
              <a:t>= Verkligt/Överlämnat</a:t>
            </a:r>
          </a:p>
        </p:txBody>
      </p:sp>
      <p:sp>
        <p:nvSpPr>
          <p:cNvPr id="6" name="Rektangel 5">
            <a:extLst>
              <a:ext uri="{FF2B5EF4-FFF2-40B4-BE49-F238E27FC236}">
                <a16:creationId xmlns:a16="http://schemas.microsoft.com/office/drawing/2014/main" id="{A957E8A0-A109-6615-27B3-7F83A9242F61}"/>
              </a:ext>
            </a:extLst>
          </p:cNvPr>
          <p:cNvSpPr/>
          <p:nvPr/>
        </p:nvSpPr>
        <p:spPr>
          <a:xfrm>
            <a:off x="6479488" y="1704501"/>
            <a:ext cx="2017265" cy="3894529"/>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262333938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1AFA8912-7532-D6A4-B017-228FE971158A}"/>
              </a:ext>
            </a:extLst>
          </p:cNvPr>
          <p:cNvSpPr txBox="1">
            <a:spLocks/>
          </p:cNvSpPr>
          <p:nvPr/>
        </p:nvSpPr>
        <p:spPr>
          <a:xfrm>
            <a:off x="1296144" y="8012"/>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RO. Projektnamn </a:t>
            </a:r>
            <a:r>
              <a:rPr kumimoji="0" lang="sv-SE" sz="1600" b="0"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(Ort, </a:t>
            </a:r>
            <a:r>
              <a:rPr kumimoji="0" lang="sv-SE" sz="1600" b="0" i="0" u="none" strike="noStrike" kern="1200" cap="none" spc="0" normalizeH="0" baseline="0" noProof="0" dirty="0" err="1">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Fastighetsnamn</a:t>
            </a:r>
            <a:r>
              <a:rPr kumimoji="0" lang="sv-SE" sz="1600" b="0"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 Kund)</a:t>
            </a:r>
          </a:p>
        </p:txBody>
      </p:sp>
      <p:graphicFrame>
        <p:nvGraphicFramePr>
          <p:cNvPr id="9" name="Tabell 8">
            <a:extLst>
              <a:ext uri="{FF2B5EF4-FFF2-40B4-BE49-F238E27FC236}">
                <a16:creationId xmlns:a16="http://schemas.microsoft.com/office/drawing/2014/main" id="{C9114F22-AAE8-7598-E133-026D6F2018D9}"/>
              </a:ext>
            </a:extLst>
          </p:cNvPr>
          <p:cNvGraphicFramePr>
            <a:graphicFrameLocks noGrp="1"/>
          </p:cNvGraphicFramePr>
          <p:nvPr/>
        </p:nvGraphicFramePr>
        <p:xfrm>
          <a:off x="7320137" y="0"/>
          <a:ext cx="4871868" cy="868680"/>
        </p:xfrm>
        <a:graphic>
          <a:graphicData uri="http://schemas.openxmlformats.org/drawingml/2006/table">
            <a:tbl>
              <a:tblPr firstRow="1" bandRow="1"/>
              <a:tblGrid>
                <a:gridCol w="594290">
                  <a:extLst>
                    <a:ext uri="{9D8B030D-6E8A-4147-A177-3AD203B41FA5}">
                      <a16:colId xmlns:a16="http://schemas.microsoft.com/office/drawing/2014/main" val="3516827666"/>
                    </a:ext>
                  </a:extLst>
                </a:gridCol>
                <a:gridCol w="876923">
                  <a:extLst>
                    <a:ext uri="{9D8B030D-6E8A-4147-A177-3AD203B41FA5}">
                      <a16:colId xmlns:a16="http://schemas.microsoft.com/office/drawing/2014/main" val="3574377429"/>
                    </a:ext>
                  </a:extLst>
                </a:gridCol>
                <a:gridCol w="956644">
                  <a:extLst>
                    <a:ext uri="{9D8B030D-6E8A-4147-A177-3AD203B41FA5}">
                      <a16:colId xmlns:a16="http://schemas.microsoft.com/office/drawing/2014/main" val="4093453797"/>
                    </a:ext>
                  </a:extLst>
                </a:gridCol>
                <a:gridCol w="978136">
                  <a:extLst>
                    <a:ext uri="{9D8B030D-6E8A-4147-A177-3AD203B41FA5}">
                      <a16:colId xmlns:a16="http://schemas.microsoft.com/office/drawing/2014/main" val="227898419"/>
                    </a:ext>
                  </a:extLst>
                </a:gridCol>
                <a:gridCol w="614372">
                  <a:extLst>
                    <a:ext uri="{9D8B030D-6E8A-4147-A177-3AD203B41FA5}">
                      <a16:colId xmlns:a16="http://schemas.microsoft.com/office/drawing/2014/main" val="2591360811"/>
                    </a:ext>
                  </a:extLst>
                </a:gridCol>
                <a:gridCol w="851503">
                  <a:extLst>
                    <a:ext uri="{9D8B030D-6E8A-4147-A177-3AD203B41FA5}">
                      <a16:colId xmlns:a16="http://schemas.microsoft.com/office/drawing/2014/main" val="2654490189"/>
                    </a:ext>
                  </a:extLst>
                </a:gridCol>
              </a:tblGrid>
              <a:tr h="29739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tx1"/>
                          </a:solidFill>
                        </a:rPr>
                        <a:t>Projekt typ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Dagens datum</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extLst>
                  <a:ext uri="{0D108BD9-81ED-4DB2-BD59-A6C34878D82A}">
                    <a16:rowId xmlns:a16="http://schemas.microsoft.com/office/drawing/2014/main" val="3332696124"/>
                  </a:ext>
                </a:extLst>
              </a:tr>
              <a:tr h="20642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highlight>
                            <a:srgbClr val="FFFF00"/>
                          </a:highlight>
                        </a:rPr>
                        <a:t>Typ av byggnad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Hus X. (vån Y) Ev källare/ solceller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Ange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Datum</a:t>
                      </a:r>
                    </a:p>
                    <a:p>
                      <a:r>
                        <a:rPr lang="sv-SE" sz="900">
                          <a:solidFill>
                            <a:schemeClr val="tx1"/>
                          </a:solidFill>
                          <a:highlight>
                            <a:srgbClr val="FFFF00"/>
                          </a:highlight>
                        </a:rPr>
                        <a:t>Anvisning vers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Ange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highlight>
                            <a:srgbClr val="FFFF00"/>
                          </a:highlight>
                        </a:rPr>
                        <a:t>Egenkont.?</a:t>
                      </a:r>
                    </a:p>
                    <a:p>
                      <a:r>
                        <a:rPr lang="sv-SE" sz="900" dirty="0">
                          <a:solidFill>
                            <a:schemeClr val="tx1"/>
                          </a:solidFill>
                          <a:highlight>
                            <a:srgbClr val="FFFF00"/>
                          </a:highlight>
                        </a:rPr>
                        <a:t>XX: 250917</a:t>
                      </a:r>
                    </a:p>
                    <a:p>
                      <a:r>
                        <a:rPr lang="sv-SE" sz="900" dirty="0">
                          <a:solidFill>
                            <a:schemeClr val="tx1"/>
                          </a:solidFill>
                          <a:highlight>
                            <a:srgbClr val="FFFF00"/>
                          </a:highlight>
                        </a:rPr>
                        <a:t>YY:250917</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57018025"/>
                  </a:ext>
                </a:extLst>
              </a:tr>
            </a:tbl>
          </a:graphicData>
        </a:graphic>
      </p:graphicFrame>
      <p:sp>
        <p:nvSpPr>
          <p:cNvPr id="10" name="Rektangel 9">
            <a:extLst>
              <a:ext uri="{FF2B5EF4-FFF2-40B4-BE49-F238E27FC236}">
                <a16:creationId xmlns:a16="http://schemas.microsoft.com/office/drawing/2014/main" id="{6F42C3F5-8FC7-4B6C-8B08-2C75F8FC3416}"/>
              </a:ext>
            </a:extLst>
          </p:cNvPr>
          <p:cNvSpPr/>
          <p:nvPr/>
        </p:nvSpPr>
        <p:spPr>
          <a:xfrm>
            <a:off x="0" y="8012"/>
            <a:ext cx="1296144" cy="561457"/>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ysClr val="windowText" lastClr="000000"/>
                </a:solidFill>
                <a:effectLst/>
                <a:uLnTx/>
                <a:uFillTx/>
                <a:latin typeface="Calibri" panose="020F0502020204030204"/>
                <a:ea typeface="+mn-ea"/>
                <a:cs typeface="+mn-cs"/>
              </a:rPr>
              <a:t>Logga</a:t>
            </a:r>
          </a:p>
        </p:txBody>
      </p:sp>
      <p:graphicFrame>
        <p:nvGraphicFramePr>
          <p:cNvPr id="11" name="Tabell 10">
            <a:extLst>
              <a:ext uri="{FF2B5EF4-FFF2-40B4-BE49-F238E27FC236}">
                <a16:creationId xmlns:a16="http://schemas.microsoft.com/office/drawing/2014/main" id="{CA6D5E1D-51C1-E902-FE2A-30F689B9B3C6}"/>
              </a:ext>
            </a:extLst>
          </p:cNvPr>
          <p:cNvGraphicFramePr>
            <a:graphicFrameLocks noGrp="1"/>
          </p:cNvGraphicFramePr>
          <p:nvPr>
            <p:extLst>
              <p:ext uri="{D42A27DB-BD31-4B8C-83A1-F6EECF244321}">
                <p14:modId xmlns:p14="http://schemas.microsoft.com/office/powerpoint/2010/main" val="1838347810"/>
              </p:ext>
            </p:extLst>
          </p:nvPr>
        </p:nvGraphicFramePr>
        <p:xfrm>
          <a:off x="-1" y="1118436"/>
          <a:ext cx="12192000" cy="4523973"/>
        </p:xfrm>
        <a:graphic>
          <a:graphicData uri="http://schemas.openxmlformats.org/drawingml/2006/table">
            <a:tbl>
              <a:tblPr firstRow="1" firstCol="1" bandRow="1"/>
              <a:tblGrid>
                <a:gridCol w="448721">
                  <a:extLst>
                    <a:ext uri="{9D8B030D-6E8A-4147-A177-3AD203B41FA5}">
                      <a16:colId xmlns:a16="http://schemas.microsoft.com/office/drawing/2014/main" val="4146169885"/>
                    </a:ext>
                  </a:extLst>
                </a:gridCol>
                <a:gridCol w="1901543">
                  <a:extLst>
                    <a:ext uri="{9D8B030D-6E8A-4147-A177-3AD203B41FA5}">
                      <a16:colId xmlns:a16="http://schemas.microsoft.com/office/drawing/2014/main" val="3461350718"/>
                    </a:ext>
                  </a:extLst>
                </a:gridCol>
                <a:gridCol w="2056482">
                  <a:extLst>
                    <a:ext uri="{9D8B030D-6E8A-4147-A177-3AD203B41FA5}">
                      <a16:colId xmlns:a16="http://schemas.microsoft.com/office/drawing/2014/main" val="2028848267"/>
                    </a:ext>
                  </a:extLst>
                </a:gridCol>
                <a:gridCol w="2056482">
                  <a:extLst>
                    <a:ext uri="{9D8B030D-6E8A-4147-A177-3AD203B41FA5}">
                      <a16:colId xmlns:a16="http://schemas.microsoft.com/office/drawing/2014/main" val="2750234609"/>
                    </a:ext>
                  </a:extLst>
                </a:gridCol>
                <a:gridCol w="2056482">
                  <a:extLst>
                    <a:ext uri="{9D8B030D-6E8A-4147-A177-3AD203B41FA5}">
                      <a16:colId xmlns:a16="http://schemas.microsoft.com/office/drawing/2014/main" val="2523246837"/>
                    </a:ext>
                  </a:extLst>
                </a:gridCol>
                <a:gridCol w="1979023">
                  <a:extLst>
                    <a:ext uri="{9D8B030D-6E8A-4147-A177-3AD203B41FA5}">
                      <a16:colId xmlns:a16="http://schemas.microsoft.com/office/drawing/2014/main" val="3926203014"/>
                    </a:ext>
                  </a:extLst>
                </a:gridCol>
                <a:gridCol w="1693267">
                  <a:extLst>
                    <a:ext uri="{9D8B030D-6E8A-4147-A177-3AD203B41FA5}">
                      <a16:colId xmlns:a16="http://schemas.microsoft.com/office/drawing/2014/main" val="3401230672"/>
                    </a:ext>
                  </a:extLst>
                </a:gridCol>
              </a:tblGrid>
              <a:tr h="34982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a:ln>
                            <a:noFill/>
                          </a:ln>
                          <a:solidFill>
                            <a:schemeClr val="tx1"/>
                          </a:solidFill>
                          <a:effectLst/>
                          <a:uLnTx/>
                          <a:uFillTx/>
                          <a:latin typeface="+mn-lt"/>
                          <a:ea typeface="Tahoma" panose="020B0604030504040204" pitchFamily="34" charset="0"/>
                          <a:cs typeface="Tahoma" panose="020B0604030504040204" pitchFamily="34" charset="0"/>
                        </a:rPr>
                        <a:t>SBEF</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p>
                      <a:pPr algn="ctr"/>
                      <a:r>
                        <a:rPr lang="sv-SE" sz="1200" b="1">
                          <a:latin typeface="+mn-lt"/>
                        </a:rPr>
                        <a:t>Systemgräns</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latin typeface="+mn-lt"/>
                        </a:rPr>
                        <a:t>FFU</a:t>
                      </a:r>
                    </a:p>
                  </a:txBody>
                  <a:tcPr marL="68580" marR="68580" marT="0" marB="0" anchor="ctr">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latin typeface="+mn-lt"/>
                        </a:rPr>
                        <a:t>Traditionell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solidFill>
                            <a:sysClr val="windowText" lastClr="000000"/>
                          </a:solidFill>
                          <a:latin typeface="+mn-lt"/>
                        </a:rPr>
                        <a:t>Klimatförbättrat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solidFill>
                            <a:sysClr val="windowText" lastClr="000000"/>
                          </a:solidFill>
                          <a:latin typeface="+mn-lt"/>
                        </a:rPr>
                        <a:t>Klimatoptimalt (BATNEEC)</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1200" b="1">
                          <a:solidFill>
                            <a:sysClr val="windowText" lastClr="000000"/>
                          </a:solidFill>
                          <a:latin typeface="+mn-lt"/>
                        </a:rPr>
                        <a:t>Klimatbalanserat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349089937"/>
                  </a:ext>
                </a:extLst>
              </a:tr>
              <a:tr h="196783">
                <a:tc rowSpan="4">
                  <a:txBody>
                    <a:bodyPr/>
                    <a:lstStyle/>
                    <a:p>
                      <a:endParaRPr lang="sv-SE" sz="1200">
                        <a:latin typeface="+mn-lt"/>
                      </a:endParaRP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rowSpan="2">
                  <a:txBody>
                    <a:bodyPr/>
                    <a:lstStyle/>
                    <a:p>
                      <a:r>
                        <a:rPr lang="sv-SE" sz="1200" b="1"/>
                        <a:t>Totalt </a:t>
                      </a:r>
                      <a:r>
                        <a:rPr lang="sv-SE" sz="1200" b="1" i="1"/>
                        <a:t>(A+B)</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1941064062"/>
                  </a:ext>
                </a:extLst>
              </a:tr>
              <a:tr h="101600">
                <a:tc vMerge="1">
                  <a:txBody>
                    <a:bodyPr/>
                    <a:lstStyle/>
                    <a:p>
                      <a:endParaRPr lang="sv-SE" sz="1100"/>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vMerge="1">
                  <a:txBody>
                    <a:bodyPr/>
                    <a:lstStyle/>
                    <a:p>
                      <a:endParaRPr lang="sv-SE"/>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r>
                        <a:rPr lang="sv-SE" sz="1000" kern="1200">
                          <a:solidFill>
                            <a:schemeClr val="tx1"/>
                          </a:solidFill>
                          <a:latin typeface="Calibri"/>
                          <a:ea typeface="+mn-ea"/>
                          <a:cs typeface="+mn-cs"/>
                        </a:rPr>
                        <a:t>%: </a:t>
                      </a:r>
                      <a:endParaRPr lang="sv-SE" sz="10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r>
                        <a:rPr lang="sv-SE" sz="1000" kern="1200">
                          <a:solidFill>
                            <a:schemeClr val="tx1"/>
                          </a:solidFill>
                          <a:latin typeface="Calibri"/>
                          <a:ea typeface="+mn-ea"/>
                          <a:cs typeface="+mn-cs"/>
                        </a:rPr>
                        <a:t>%: </a:t>
                      </a:r>
                      <a:endParaRPr lang="sv-SE" sz="10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r>
                        <a:rPr lang="sv-SE" sz="1000" kern="1200">
                          <a:solidFill>
                            <a:schemeClr val="tx1"/>
                          </a:solidFill>
                          <a:latin typeface="Calibri"/>
                          <a:ea typeface="+mn-ea"/>
                          <a:cs typeface="+mn-cs"/>
                        </a:rPr>
                        <a:t>%: </a:t>
                      </a:r>
                      <a:endParaRPr lang="sv-SE" sz="10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3826047823"/>
                  </a:ext>
                </a:extLst>
              </a:tr>
              <a:tr h="203200">
                <a:tc vMerge="1">
                  <a:txBody>
                    <a:bodyPr/>
                    <a:lstStyle/>
                    <a:p>
                      <a:endParaRPr lang="sv-SE" sz="1100"/>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a:t>Beräkning A</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1672674847"/>
                  </a:ext>
                </a:extLst>
              </a:tr>
              <a:tr h="0">
                <a:tc vMerge="1">
                  <a:txBody>
                    <a:bodyPr/>
                    <a:lstStyle/>
                    <a:p>
                      <a:endParaRPr lang="sv-SE" sz="1100"/>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a:t>Beräkning B</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440210741"/>
                  </a:ext>
                </a:extLst>
              </a:tr>
              <a:tr h="24360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sv-SE" sz="1000" b="0" i="0" u="none" strike="noStrike">
                          <a:solidFill>
                            <a:srgbClr val="000000"/>
                          </a:solidFill>
                          <a:effectLst/>
                          <a:latin typeface="+mn-lt"/>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4472C4"/>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strike="noStrike" err="1">
                          <a:solidFill>
                            <a:sysClr val="windowText" lastClr="000000"/>
                          </a:solidFill>
                          <a:effectLst/>
                          <a:latin typeface="+mn-lt"/>
                          <a:ea typeface="Times New Roman" panose="02020603050405020304" pitchFamily="18" charset="0"/>
                          <a:cs typeface="Times New Roman"/>
                        </a:rPr>
                        <a:t>cirkuläritetsinventering</a:t>
                      </a:r>
                      <a:r>
                        <a:rPr lang="sv-SE" sz="800" strike="noStrike">
                          <a:solidFill>
                            <a:sysClr val="windowText" lastClr="000000"/>
                          </a:solidFill>
                          <a:effectLst/>
                          <a:latin typeface="+mn-lt"/>
                          <a:ea typeface="Times New Roman" panose="02020603050405020304" pitchFamily="18" charset="0"/>
                          <a:cs typeface="Times New Roman"/>
                        </a:rPr>
                        <a:t> och åtgärd</a:t>
                      </a:r>
                    </a:p>
                  </a:txBody>
                  <a:tcPr marL="3600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4472C4"/>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461830272"/>
                  </a:ext>
                </a:extLst>
              </a:tr>
              <a:tr h="257314">
                <a:tc>
                  <a:txBody>
                    <a:bodyPr/>
                    <a:lstStyle/>
                    <a:p>
                      <a:pPr algn="ctr" fontAlgn="ctr"/>
                      <a:r>
                        <a:rPr lang="sv-SE" sz="800" b="0" i="0" u="none" strike="noStrike">
                          <a:solidFill>
                            <a:schemeClr val="tx1"/>
                          </a:solidFill>
                          <a:effectLst/>
                          <a:latin typeface="+mn-lt"/>
                        </a:rPr>
                        <a:t>62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sv-SE" sz="800" b="0" i="0" u="none" strike="noStrike">
                          <a:solidFill>
                            <a:schemeClr val="tx1"/>
                          </a:solidFill>
                          <a:effectLst/>
                          <a:latin typeface="+mn-lt"/>
                        </a:rPr>
                        <a:t>Undergolv</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317185200"/>
                  </a:ext>
                </a:extLst>
              </a:tr>
              <a:tr h="199018">
                <a:tc>
                  <a:txBody>
                    <a:bodyPr/>
                    <a:lstStyle/>
                    <a:p>
                      <a:pPr algn="ctr" fontAlgn="ctr"/>
                      <a:r>
                        <a:rPr lang="sv-SE" sz="800" b="0" i="0" u="none" strike="noStrike">
                          <a:solidFill>
                            <a:schemeClr val="tx1"/>
                          </a:solidFill>
                          <a:effectLst/>
                          <a:latin typeface="+mn-lt"/>
                        </a:rPr>
                        <a:t>63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sv-SE" sz="800" b="0" i="0" u="none" strike="noStrike">
                          <a:solidFill>
                            <a:schemeClr val="tx1"/>
                          </a:solidFill>
                          <a:effectLst/>
                          <a:latin typeface="+mn-lt"/>
                        </a:rPr>
                        <a:t>Innerväggar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2787482135"/>
                  </a:ext>
                </a:extLst>
              </a:tr>
              <a:tr h="212730">
                <a:tc>
                  <a:txBody>
                    <a:bodyPr/>
                    <a:lstStyle/>
                    <a:p>
                      <a:pPr algn="ctr" fontAlgn="ctr"/>
                      <a:r>
                        <a:rPr lang="sv-SE" sz="800" b="0" i="0" u="none" strike="noStrike">
                          <a:solidFill>
                            <a:schemeClr val="tx1"/>
                          </a:solidFill>
                          <a:effectLst/>
                          <a:latin typeface="+mn-lt"/>
                        </a:rPr>
                        <a:t>64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sv-SE" sz="800" b="0" i="0" u="none" strike="noStrike">
                          <a:solidFill>
                            <a:schemeClr val="tx1"/>
                          </a:solidFill>
                          <a:effectLst/>
                          <a:latin typeface="+mn-lt"/>
                        </a:rPr>
                        <a:t>Innertak</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2189484210"/>
                  </a:ext>
                </a:extLst>
              </a:tr>
              <a:tr h="226442">
                <a:tc>
                  <a:txBody>
                    <a:bodyPr/>
                    <a:lstStyle/>
                    <a:p>
                      <a:pPr algn="ctr" fontAlgn="ctr"/>
                      <a:r>
                        <a:rPr lang="sv-SE" sz="800" b="0" i="0" u="none" strike="noStrike">
                          <a:solidFill>
                            <a:schemeClr val="tx1"/>
                          </a:solidFill>
                          <a:effectLst/>
                          <a:latin typeface="+mn-lt"/>
                        </a:rPr>
                        <a:t>72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sv-SE" sz="800" b="0" i="0" u="none" strike="noStrike" err="1">
                          <a:solidFill>
                            <a:schemeClr val="tx1"/>
                          </a:solidFill>
                          <a:effectLst/>
                          <a:latin typeface="+mn-lt"/>
                        </a:rPr>
                        <a:t>Ytskickt</a:t>
                      </a:r>
                      <a:r>
                        <a:rPr lang="sv-SE" sz="800" b="0" i="0" u="none" strike="noStrike">
                          <a:solidFill>
                            <a:schemeClr val="tx1"/>
                          </a:solidFill>
                          <a:effectLst/>
                          <a:latin typeface="+mn-lt"/>
                        </a:rPr>
                        <a:t> golv, trappor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2901992118"/>
                  </a:ext>
                </a:extLst>
              </a:tr>
              <a:tr h="240154">
                <a:tc>
                  <a:txBody>
                    <a:bodyPr/>
                    <a:lstStyle/>
                    <a:p>
                      <a:pPr algn="ctr" fontAlgn="ctr"/>
                      <a:r>
                        <a:rPr lang="sv-SE" sz="800" b="0" i="0" u="none" strike="noStrike">
                          <a:solidFill>
                            <a:schemeClr val="tx1"/>
                          </a:solidFill>
                          <a:effectLst/>
                          <a:latin typeface="+mn-lt"/>
                        </a:rPr>
                        <a:t>73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sv-SE" sz="800" b="0" i="0" u="none" strike="noStrike" err="1">
                          <a:solidFill>
                            <a:schemeClr val="tx1"/>
                          </a:solidFill>
                          <a:effectLst/>
                          <a:latin typeface="+mn-lt"/>
                        </a:rPr>
                        <a:t>Ytskickt</a:t>
                      </a:r>
                      <a:r>
                        <a:rPr lang="sv-SE" sz="800" b="0" i="0" u="none" strike="noStrike">
                          <a:solidFill>
                            <a:schemeClr val="tx1"/>
                          </a:solidFill>
                          <a:effectLst/>
                          <a:latin typeface="+mn-lt"/>
                        </a:rPr>
                        <a:t> väggar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730036111"/>
                  </a:ext>
                </a:extLst>
              </a:tr>
              <a:tr h="253866">
                <a:tc>
                  <a:txBody>
                    <a:bodyPr/>
                    <a:lstStyle/>
                    <a:p>
                      <a:pPr algn="ctr" fontAlgn="ctr"/>
                      <a:r>
                        <a:rPr lang="sv-SE" sz="800" b="0" i="0" u="none" strike="noStrike">
                          <a:solidFill>
                            <a:schemeClr val="tx1"/>
                          </a:solidFill>
                          <a:effectLst/>
                          <a:latin typeface="+mn-lt"/>
                        </a:rPr>
                        <a:t>74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sv-SE" sz="800" b="0" i="0" u="none" strike="noStrike">
                          <a:solidFill>
                            <a:schemeClr val="tx1"/>
                          </a:solidFill>
                          <a:effectLst/>
                          <a:latin typeface="+mn-lt"/>
                        </a:rPr>
                        <a:t>Ytskick tak och undertak</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1172996314"/>
                  </a:ext>
                </a:extLst>
              </a:tr>
              <a:tr h="267578">
                <a:tc>
                  <a:txBody>
                    <a:bodyPr/>
                    <a:lstStyle/>
                    <a:p>
                      <a:pPr algn="ctr" fontAlgn="ctr"/>
                      <a:r>
                        <a:rPr lang="sv-SE" sz="800" b="0" i="0" u="none" strike="noStrike">
                          <a:solidFill>
                            <a:schemeClr val="tx1"/>
                          </a:solidFill>
                          <a:effectLst/>
                          <a:latin typeface="+mn-lt"/>
                        </a:rPr>
                        <a:t>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sv-SE" sz="800" b="0" i="0" u="none" strike="noStrike">
                          <a:solidFill>
                            <a:schemeClr val="tx1"/>
                          </a:solidFill>
                          <a:effectLst/>
                          <a:latin typeface="+mn-lt"/>
                        </a:rPr>
                        <a:t>Rumskomplettering</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263123272"/>
                  </a:ext>
                </a:extLst>
              </a:tr>
              <a:tr h="281290">
                <a:tc>
                  <a:txBody>
                    <a:bodyPr/>
                    <a:lstStyle/>
                    <a:p>
                      <a:pPr algn="ctr" fontAlgn="ctr"/>
                      <a:r>
                        <a:rPr lang="sv-SE" sz="800" b="0" i="0" u="none" strike="noStrike">
                          <a:solidFill>
                            <a:schemeClr val="tx1"/>
                          </a:solidFill>
                          <a:effectLst/>
                          <a:latin typeface="+mn-lt"/>
                        </a:rPr>
                        <a:t>84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sv-SE" sz="800" b="0" i="0" u="none" strike="noStrike">
                          <a:solidFill>
                            <a:schemeClr val="tx1"/>
                          </a:solidFill>
                          <a:effectLst/>
                          <a:latin typeface="+mn-lt"/>
                        </a:rPr>
                        <a:t>Värme och sanitet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50831229"/>
                  </a:ext>
                </a:extLst>
              </a:tr>
              <a:tr h="288032">
                <a:tc>
                  <a:txBody>
                    <a:bodyPr/>
                    <a:lstStyle/>
                    <a:p>
                      <a:pPr algn="ctr" fontAlgn="ctr"/>
                      <a:r>
                        <a:rPr lang="sv-SE" sz="800" b="0" i="0" u="none" strike="noStrike">
                          <a:solidFill>
                            <a:schemeClr val="tx1"/>
                          </a:solidFill>
                          <a:effectLst/>
                          <a:latin typeface="+mn-lt"/>
                        </a:rPr>
                        <a:t>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sv-SE" sz="800" b="0" i="0" u="none" strike="noStrike">
                          <a:solidFill>
                            <a:schemeClr val="tx1"/>
                          </a:solidFill>
                          <a:effectLst/>
                          <a:latin typeface="+mn-lt"/>
                        </a:rPr>
                        <a:t>Kyla och luft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2921153783"/>
                  </a:ext>
                </a:extLst>
              </a:tr>
              <a:tr h="216024">
                <a:tc>
                  <a:txBody>
                    <a:bodyPr/>
                    <a:lstStyle/>
                    <a:p>
                      <a:pPr algn="ctr" fontAlgn="ctr"/>
                      <a:r>
                        <a:rPr lang="sv-SE" sz="800" b="0" i="0" u="none" strike="noStrike">
                          <a:solidFill>
                            <a:schemeClr val="tx1"/>
                          </a:solidFill>
                          <a:effectLst/>
                          <a:latin typeface="+mn-lt"/>
                        </a:rPr>
                        <a:t>86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sv-SE" sz="800" b="0" i="0" u="none" strike="noStrike">
                          <a:solidFill>
                            <a:schemeClr val="tx1"/>
                          </a:solidFill>
                          <a:effectLst/>
                          <a:latin typeface="+mn-lt"/>
                        </a:rPr>
                        <a:t>El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697523899"/>
                  </a:ext>
                </a:extLst>
              </a:tr>
              <a:tr h="0">
                <a:tc>
                  <a:txBody>
                    <a:bodyPr/>
                    <a:lstStyle/>
                    <a:p>
                      <a:pPr algn="ctr" fontAlgn="ctr"/>
                      <a:endParaRPr lang="sv-SE" sz="1100" b="0" i="0" u="none" strike="noStrike">
                        <a:solidFill>
                          <a:srgbClr val="000000"/>
                        </a:solidFill>
                        <a:effectLst/>
                        <a:latin typeface="+mn-lt"/>
                      </a:endParaRP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700">
                          <a:solidFill>
                            <a:schemeClr val="tx1"/>
                          </a:solidFill>
                          <a:effectLst/>
                          <a:latin typeface="+mn-lt"/>
                          <a:ea typeface="Times New Roman" panose="02020603050405020304" pitchFamily="18" charset="0"/>
                        </a:rPr>
                        <a:t>Byggtransport &amp; arbetsplats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pPr>
                      <a:r>
                        <a:rPr lang="sv-SE" sz="900" kern="1200">
                          <a:solidFill>
                            <a:schemeClr val="tx1"/>
                          </a:solidFill>
                          <a:effectLst/>
                          <a:latin typeface="+mn-lt"/>
                          <a:ea typeface="Times New Roman" panose="02020603050405020304" pitchFamily="18" charset="0"/>
                          <a:cs typeface="Arial"/>
                        </a:rPr>
                        <a:t>LFM30: Steg 1</a:t>
                      </a:r>
                      <a:endParaRPr lang="sv-SE" sz="900">
                        <a:solidFill>
                          <a:schemeClr val="tx1"/>
                        </a:solidFill>
                        <a:effectLst/>
                        <a:latin typeface="+mn-lt"/>
                        <a:ea typeface="Times New Roman" panose="02020603050405020304" pitchFamily="18" charset="0"/>
                        <a:cs typeface="Arial"/>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pPr>
                      <a:r>
                        <a:rPr lang="sv-SE" sz="900" kern="1200">
                          <a:solidFill>
                            <a:schemeClr val="tx1"/>
                          </a:solidFill>
                          <a:effectLst/>
                          <a:latin typeface="+mn-lt"/>
                          <a:ea typeface="Times New Roman" panose="02020603050405020304" pitchFamily="18" charset="0"/>
                          <a:cs typeface="Arial"/>
                        </a:rPr>
                        <a:t>LFM30: Steg 2</a:t>
                      </a:r>
                      <a:endParaRPr lang="sv-SE" sz="900">
                        <a:solidFill>
                          <a:schemeClr val="tx1"/>
                        </a:solidFill>
                        <a:effectLst/>
                        <a:latin typeface="+mn-lt"/>
                        <a:ea typeface="Times New Roman" panose="02020603050405020304" pitchFamily="18" charset="0"/>
                        <a:cs typeface="Arial"/>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15000"/>
                        </a:lnSpc>
                        <a:spcBef>
                          <a:spcPts val="0"/>
                        </a:spcBef>
                        <a:spcAft>
                          <a:spcPts val="0"/>
                        </a:spcAft>
                        <a:buClrTx/>
                        <a:buSzTx/>
                        <a:buFontTx/>
                        <a:buNone/>
                        <a:tabLst/>
                        <a:defRPr/>
                      </a:pPr>
                      <a:r>
                        <a:rPr lang="sv-SE" sz="900" kern="1200">
                          <a:solidFill>
                            <a:schemeClr val="tx1"/>
                          </a:solidFill>
                          <a:effectLst/>
                          <a:latin typeface="+mn-lt"/>
                          <a:ea typeface="Times New Roman" panose="02020603050405020304" pitchFamily="18" charset="0"/>
                          <a:cs typeface="Arial" panose="020B0604020202020204" pitchFamily="34" charset="0"/>
                        </a:rPr>
                        <a:t>LFM30: Steg 3</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283243638"/>
                  </a:ext>
                </a:extLst>
              </a:tr>
            </a:tbl>
          </a:graphicData>
        </a:graphic>
      </p:graphicFrame>
      <p:sp>
        <p:nvSpPr>
          <p:cNvPr id="4" name="Rektangel 3">
            <a:extLst>
              <a:ext uri="{FF2B5EF4-FFF2-40B4-BE49-F238E27FC236}">
                <a16:creationId xmlns:a16="http://schemas.microsoft.com/office/drawing/2014/main" id="{44CA42F8-A626-0B80-4041-F2D31354997A}"/>
              </a:ext>
            </a:extLst>
          </p:cNvPr>
          <p:cNvSpPr/>
          <p:nvPr/>
        </p:nvSpPr>
        <p:spPr>
          <a:xfrm>
            <a:off x="6471396" y="1677520"/>
            <a:ext cx="2017265" cy="4062044"/>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sp>
        <p:nvSpPr>
          <p:cNvPr id="5" name="Rektangel 4">
            <a:extLst>
              <a:ext uri="{FF2B5EF4-FFF2-40B4-BE49-F238E27FC236}">
                <a16:creationId xmlns:a16="http://schemas.microsoft.com/office/drawing/2014/main" id="{5FCD3119-1E8A-168E-36EF-6C20C955F60D}"/>
              </a:ext>
            </a:extLst>
          </p:cNvPr>
          <p:cNvSpPr/>
          <p:nvPr/>
        </p:nvSpPr>
        <p:spPr>
          <a:xfrm>
            <a:off x="0" y="675796"/>
            <a:ext cx="403412" cy="259976"/>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sp>
        <p:nvSpPr>
          <p:cNvPr id="6" name="textruta 5">
            <a:extLst>
              <a:ext uri="{FF2B5EF4-FFF2-40B4-BE49-F238E27FC236}">
                <a16:creationId xmlns:a16="http://schemas.microsoft.com/office/drawing/2014/main" id="{EC54110F-5E31-175E-44EE-87AE80A07DEE}"/>
              </a:ext>
            </a:extLst>
          </p:cNvPr>
          <p:cNvSpPr txBox="1"/>
          <p:nvPr/>
        </p:nvSpPr>
        <p:spPr>
          <a:xfrm>
            <a:off x="409015" y="670891"/>
            <a:ext cx="1881822"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0" cap="none" spc="0" normalizeH="0" baseline="0" noProof="0">
                <a:ln>
                  <a:noFill/>
                </a:ln>
                <a:solidFill>
                  <a:prstClr val="black"/>
                </a:solidFill>
                <a:effectLst/>
                <a:uLnTx/>
                <a:uFillTx/>
                <a:latin typeface="Calibri" panose="020F0502020204030204"/>
                <a:ea typeface="+mn-ea"/>
                <a:cs typeface="+mn-cs"/>
              </a:rPr>
              <a:t>= Verkligt/Överlämnat</a:t>
            </a:r>
          </a:p>
        </p:txBody>
      </p:sp>
      <p:graphicFrame>
        <p:nvGraphicFramePr>
          <p:cNvPr id="2" name="Tabell 1">
            <a:extLst>
              <a:ext uri="{FF2B5EF4-FFF2-40B4-BE49-F238E27FC236}">
                <a16:creationId xmlns:a16="http://schemas.microsoft.com/office/drawing/2014/main" id="{FD0CEB2E-8F81-A854-4284-54F14B810F60}"/>
              </a:ext>
            </a:extLst>
          </p:cNvPr>
          <p:cNvGraphicFramePr>
            <a:graphicFrameLocks noGrp="1"/>
          </p:cNvGraphicFramePr>
          <p:nvPr>
            <p:extLst>
              <p:ext uri="{D42A27DB-BD31-4B8C-83A1-F6EECF244321}">
                <p14:modId xmlns:p14="http://schemas.microsoft.com/office/powerpoint/2010/main" val="3363847887"/>
              </p:ext>
            </p:extLst>
          </p:nvPr>
        </p:nvGraphicFramePr>
        <p:xfrm>
          <a:off x="-1" y="5899705"/>
          <a:ext cx="12191997" cy="960120"/>
        </p:xfrm>
        <a:graphic>
          <a:graphicData uri="http://schemas.openxmlformats.org/drawingml/2006/table">
            <a:tbl>
              <a:tblPr firstRow="1" bandRow="1"/>
              <a:tblGrid>
                <a:gridCol w="1600201">
                  <a:extLst>
                    <a:ext uri="{9D8B030D-6E8A-4147-A177-3AD203B41FA5}">
                      <a16:colId xmlns:a16="http://schemas.microsoft.com/office/drawing/2014/main" val="1026321188"/>
                    </a:ext>
                  </a:extLst>
                </a:gridCol>
                <a:gridCol w="1257300">
                  <a:extLst>
                    <a:ext uri="{9D8B030D-6E8A-4147-A177-3AD203B41FA5}">
                      <a16:colId xmlns:a16="http://schemas.microsoft.com/office/drawing/2014/main" val="4284195386"/>
                    </a:ext>
                  </a:extLst>
                </a:gridCol>
                <a:gridCol w="1285875">
                  <a:extLst>
                    <a:ext uri="{9D8B030D-6E8A-4147-A177-3AD203B41FA5}">
                      <a16:colId xmlns:a16="http://schemas.microsoft.com/office/drawing/2014/main" val="2910913242"/>
                    </a:ext>
                  </a:extLst>
                </a:gridCol>
                <a:gridCol w="1257514">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4">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0">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sv-SE" sz="900" b="1">
                          <a:solidFill>
                            <a:schemeClr val="bg1"/>
                          </a:solidFill>
                        </a:rPr>
                        <a:t>Systemgränser:</a:t>
                      </a: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Funktionell </a:t>
                      </a:r>
                    </a:p>
                    <a:p>
                      <a:r>
                        <a:rPr lang="sv-SE" sz="900">
                          <a:solidFill>
                            <a:schemeClr val="bg1"/>
                          </a:solidFill>
                        </a:rPr>
                        <a:t>Enhet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Klimatdata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Verifikat: Transporter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Täckningsgrad</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332696124"/>
                  </a:ext>
                </a:extLst>
              </a:tr>
              <a:tr h="17769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Byggprojekt &amp; LCA-skeden</a:t>
                      </a:r>
                      <a:endParaRPr lang="sv-SE" b="1"/>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Särberäkningar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Byggdelar / Aktiviteter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t>Byggnad, B5.1-B5.4</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err="1">
                          <a:highlight>
                            <a:srgbClr val="FFFF00"/>
                          </a:highlight>
                        </a:rPr>
                        <a:t>Anlägning</a:t>
                      </a:r>
                      <a:r>
                        <a:rPr lang="sv-SE" sz="900" dirty="0">
                          <a:highlight>
                            <a:srgbClr val="FFFF00"/>
                          </a:highlight>
                        </a:rPr>
                        <a:t>, A1-A5.4</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highlight>
                            <a:srgbClr val="FFFF00"/>
                          </a:highlight>
                        </a:rPr>
                        <a:t>Ange </a:t>
                      </a:r>
                      <a:r>
                        <a:rPr lang="sv-SE" sz="900" dirty="0" err="1">
                          <a:solidFill>
                            <a:schemeClr val="tx1"/>
                          </a:solidFill>
                          <a:highlight>
                            <a:srgbClr val="FFFF00"/>
                          </a:highlight>
                        </a:rPr>
                        <a:t>ev</a:t>
                      </a:r>
                      <a:r>
                        <a:rPr lang="sv-SE" sz="900" dirty="0">
                          <a:solidFill>
                            <a:schemeClr val="tx1"/>
                          </a:solidFill>
                          <a:highlight>
                            <a:srgbClr val="FFFF00"/>
                          </a:highlight>
                        </a:rPr>
                        <a:t> </a:t>
                      </a:r>
                      <a:r>
                        <a:rPr lang="sv-SE" sz="900" dirty="0" err="1">
                          <a:solidFill>
                            <a:schemeClr val="tx1"/>
                          </a:solidFill>
                          <a:highlight>
                            <a:srgbClr val="FFFF00"/>
                          </a:highlight>
                        </a:rPr>
                        <a:t>särb</a:t>
                      </a:r>
                      <a:r>
                        <a:rPr lang="sv-SE" sz="900" dirty="0">
                          <a:solidFill>
                            <a:schemeClr val="tx1"/>
                          </a:solidFill>
                          <a:highlight>
                            <a:srgbClr val="FFFF00"/>
                          </a:highlight>
                        </a:rPr>
                        <a:t>. samt antal BTA el </a:t>
                      </a:r>
                      <a:r>
                        <a:rPr lang="sv-SE" sz="900" dirty="0" err="1">
                          <a:solidFill>
                            <a:schemeClr val="tx1"/>
                          </a:solidFill>
                          <a:highlight>
                            <a:srgbClr val="FFFF00"/>
                          </a:highlight>
                        </a:rPr>
                        <a:t>dyl</a:t>
                      </a:r>
                      <a:endParaRPr lang="sv-SE" sz="900" dirty="0">
                        <a:solidFill>
                          <a:schemeClr val="tx1"/>
                        </a:solidFill>
                        <a:highlight>
                          <a:srgbClr val="FFFF00"/>
                        </a:highligh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rPr>
                        <a:t>Bd 2-8</a:t>
                      </a:r>
                    </a:p>
                    <a:p>
                      <a:r>
                        <a:rPr lang="sv-SE" sz="900" dirty="0">
                          <a:solidFill>
                            <a:schemeClr val="tx1"/>
                          </a:solidFill>
                          <a:highlight>
                            <a:srgbClr val="FFFF00"/>
                          </a:highlight>
                        </a:rPr>
                        <a:t>Bd 0-2 / Ange aktiviteter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rPr>
                        <a:t>kg CO2e/BTA,               kg CO2e/m2 solcell,    kg CO2e/</a:t>
                      </a:r>
                      <a:r>
                        <a:rPr lang="sv-SE" sz="900" dirty="0">
                          <a:solidFill>
                            <a:schemeClr val="tx1"/>
                          </a:solidFill>
                          <a:highlight>
                            <a:srgbClr val="FFFF00"/>
                          </a:highlight>
                        </a:rPr>
                        <a:t>M2 </a:t>
                      </a:r>
                      <a:r>
                        <a:rPr lang="sv-SE" sz="900" dirty="0" err="1">
                          <a:solidFill>
                            <a:schemeClr val="tx1"/>
                          </a:solidFill>
                          <a:highlight>
                            <a:srgbClr val="FFFF00"/>
                          </a:highlight>
                        </a:rPr>
                        <a:t>verks.yta</a:t>
                      </a:r>
                      <a:endParaRPr lang="sv-SE" sz="900" dirty="0">
                        <a:solidFill>
                          <a:schemeClr val="tx1"/>
                        </a:solidFill>
                        <a:highlight>
                          <a:srgbClr val="FFFF00"/>
                        </a:highligh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t>Typiska, Olika DB, GWP-GHG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rPr>
                        <a:t>Inköp &gt; 75%; Klimatdata inkl  recept. EPD &gt; 65%</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rPr>
                        <a:t>Finns, Ej underskattat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highlight>
                            <a:srgbClr val="FFFF00"/>
                          </a:highlight>
                        </a:rPr>
                        <a:t>X% </a:t>
                      </a:r>
                      <a:r>
                        <a:rPr lang="sv-SE" sz="900" dirty="0">
                          <a:solidFill>
                            <a:schemeClr val="tx1"/>
                          </a:solidFill>
                          <a:highlight>
                            <a:srgbClr val="FFFF00"/>
                          </a:highlight>
                          <a:sym typeface="Wingdings" panose="05000000000000000000" pitchFamily="2" charset="2"/>
                        </a:rPr>
                        <a:t> 100%</a:t>
                      </a:r>
                      <a:endParaRPr lang="sv-SE" sz="900" dirty="0">
                        <a:solidFill>
                          <a:schemeClr val="tx1"/>
                        </a:solidFill>
                        <a:highlight>
                          <a:srgbClr val="FFFF00"/>
                        </a:highligh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pPr marL="0" marR="0" lvl="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dirty="0">
                          <a:latin typeface="+mn-lt"/>
                        </a:rPr>
                        <a:t>Bd 8. IVL vers 2023</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r>
                        <a:rPr lang="sv-SE" sz="900" dirty="0">
                          <a:solidFill>
                            <a:schemeClr val="tx1"/>
                          </a:solidFill>
                          <a:highlight>
                            <a:srgbClr val="FFFF00"/>
                          </a:highlight>
                        </a:rPr>
                        <a:t>EJ beräknat?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3657018025"/>
                  </a:ext>
                </a:extLst>
              </a:tr>
            </a:tbl>
          </a:graphicData>
        </a:graphic>
      </p:graphicFrame>
    </p:spTree>
    <p:extLst>
      <p:ext uri="{BB962C8B-B14F-4D97-AF65-F5344CB8AC3E}">
        <p14:creationId xmlns:p14="http://schemas.microsoft.com/office/powerpoint/2010/main" val="261972951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7E44B-57D0-41EC-FB21-FFF990F12FF5}"/>
            </a:ext>
          </a:extLst>
        </p:cNvPr>
        <p:cNvGrpSpPr/>
        <p:nvPr/>
      </p:nvGrpSpPr>
      <p:grpSpPr>
        <a:xfrm>
          <a:off x="0" y="0"/>
          <a:ext cx="0" cy="0"/>
          <a:chOff x="0" y="0"/>
          <a:chExt cx="0" cy="0"/>
        </a:xfrm>
      </p:grpSpPr>
      <p:graphicFrame>
        <p:nvGraphicFramePr>
          <p:cNvPr id="7" name="Tabell 6">
            <a:extLst>
              <a:ext uri="{FF2B5EF4-FFF2-40B4-BE49-F238E27FC236}">
                <a16:creationId xmlns:a16="http://schemas.microsoft.com/office/drawing/2014/main" id="{9A361D73-627D-DF9B-D8AD-3F1F164A4DC1}"/>
              </a:ext>
            </a:extLst>
          </p:cNvPr>
          <p:cNvGraphicFramePr>
            <a:graphicFrameLocks noGrp="1"/>
          </p:cNvGraphicFramePr>
          <p:nvPr>
            <p:extLst>
              <p:ext uri="{D42A27DB-BD31-4B8C-83A1-F6EECF244321}">
                <p14:modId xmlns:p14="http://schemas.microsoft.com/office/powerpoint/2010/main" val="232094196"/>
              </p:ext>
            </p:extLst>
          </p:nvPr>
        </p:nvGraphicFramePr>
        <p:xfrm>
          <a:off x="7104112" y="0"/>
          <a:ext cx="5087888" cy="868680"/>
        </p:xfrm>
        <a:graphic>
          <a:graphicData uri="http://schemas.openxmlformats.org/drawingml/2006/table">
            <a:tbl>
              <a:tblPr firstRow="1" bandRow="1"/>
              <a:tblGrid>
                <a:gridCol w="720080">
                  <a:extLst>
                    <a:ext uri="{9D8B030D-6E8A-4147-A177-3AD203B41FA5}">
                      <a16:colId xmlns:a16="http://schemas.microsoft.com/office/drawing/2014/main" val="3516827666"/>
                    </a:ext>
                  </a:extLst>
                </a:gridCol>
                <a:gridCol w="816367">
                  <a:extLst>
                    <a:ext uri="{9D8B030D-6E8A-4147-A177-3AD203B41FA5}">
                      <a16:colId xmlns:a16="http://schemas.microsoft.com/office/drawing/2014/main" val="3574377429"/>
                    </a:ext>
                  </a:extLst>
                </a:gridCol>
                <a:gridCol w="999062">
                  <a:extLst>
                    <a:ext uri="{9D8B030D-6E8A-4147-A177-3AD203B41FA5}">
                      <a16:colId xmlns:a16="http://schemas.microsoft.com/office/drawing/2014/main" val="4093453797"/>
                    </a:ext>
                  </a:extLst>
                </a:gridCol>
                <a:gridCol w="1021507">
                  <a:extLst>
                    <a:ext uri="{9D8B030D-6E8A-4147-A177-3AD203B41FA5}">
                      <a16:colId xmlns:a16="http://schemas.microsoft.com/office/drawing/2014/main" val="227898419"/>
                    </a:ext>
                  </a:extLst>
                </a:gridCol>
                <a:gridCol w="641613">
                  <a:extLst>
                    <a:ext uri="{9D8B030D-6E8A-4147-A177-3AD203B41FA5}">
                      <a16:colId xmlns:a16="http://schemas.microsoft.com/office/drawing/2014/main" val="2591360811"/>
                    </a:ext>
                  </a:extLst>
                </a:gridCol>
                <a:gridCol w="889259">
                  <a:extLst>
                    <a:ext uri="{9D8B030D-6E8A-4147-A177-3AD203B41FA5}">
                      <a16:colId xmlns:a16="http://schemas.microsoft.com/office/drawing/2014/main" val="2654490189"/>
                    </a:ext>
                  </a:extLst>
                </a:gridCol>
              </a:tblGrid>
              <a:tr h="33293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tx1"/>
                          </a:solidFill>
                        </a:rPr>
                        <a:t>Projekt typ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Dagens datum</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a:solidFill>
                            <a:schemeClr val="tx1"/>
                          </a:solidFill>
                        </a:rPr>
                        <a:t>Verifierings-metod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8A977"/>
                    </a:solidFill>
                  </a:tcPr>
                </a:tc>
                <a:extLst>
                  <a:ext uri="{0D108BD9-81ED-4DB2-BD59-A6C34878D82A}">
                    <a16:rowId xmlns:a16="http://schemas.microsoft.com/office/drawing/2014/main" val="3332696124"/>
                  </a:ext>
                </a:extLst>
              </a:tr>
              <a:tr h="20642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highlight>
                            <a:srgbClr val="FFFF00"/>
                          </a:highlight>
                        </a:rPr>
                        <a:t>Typ av </a:t>
                      </a:r>
                      <a:r>
                        <a:rPr lang="sv-SE" sz="900" err="1">
                          <a:solidFill>
                            <a:schemeClr val="tx1"/>
                          </a:solidFill>
                          <a:highlight>
                            <a:srgbClr val="FFFF00"/>
                          </a:highlight>
                        </a:rPr>
                        <a:t>anlägning</a:t>
                      </a:r>
                      <a:endParaRPr lang="sv-SE" sz="900">
                        <a:solidFill>
                          <a:schemeClr val="tx1"/>
                        </a:solidFill>
                        <a:highlight>
                          <a:srgbClr val="FFFF00"/>
                        </a:highligh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Ange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Ange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Datum</a:t>
                      </a:r>
                    </a:p>
                    <a:p>
                      <a:r>
                        <a:rPr lang="sv-SE" sz="900">
                          <a:solidFill>
                            <a:schemeClr val="tx1"/>
                          </a:solidFill>
                          <a:highlight>
                            <a:srgbClr val="FFFF00"/>
                          </a:highlight>
                        </a:rPr>
                        <a:t>Anvisning vers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a:solidFill>
                            <a:schemeClr val="tx1"/>
                          </a:solidFill>
                          <a:highlight>
                            <a:srgbClr val="FFFF00"/>
                          </a:highlight>
                        </a:rPr>
                        <a:t>Ange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highlight>
                            <a:srgbClr val="FFFF00"/>
                          </a:highlight>
                        </a:rPr>
                        <a:t>Egenkont.?</a:t>
                      </a:r>
                    </a:p>
                    <a:p>
                      <a:r>
                        <a:rPr lang="sv-SE" sz="900" dirty="0">
                          <a:solidFill>
                            <a:schemeClr val="tx1"/>
                          </a:solidFill>
                          <a:highlight>
                            <a:srgbClr val="FFFF00"/>
                          </a:highlight>
                        </a:rPr>
                        <a:t>XX: 250917</a:t>
                      </a:r>
                    </a:p>
                    <a:p>
                      <a:r>
                        <a:rPr lang="sv-SE" sz="900" dirty="0">
                          <a:solidFill>
                            <a:schemeClr val="tx1"/>
                          </a:solidFill>
                          <a:highlight>
                            <a:srgbClr val="FFFF00"/>
                          </a:highlight>
                        </a:rPr>
                        <a:t>YY:250917</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57018025"/>
                  </a:ext>
                </a:extLst>
              </a:tr>
            </a:tbl>
          </a:graphicData>
        </a:graphic>
      </p:graphicFrame>
      <p:graphicFrame>
        <p:nvGraphicFramePr>
          <p:cNvPr id="8" name="Tabell 7">
            <a:extLst>
              <a:ext uri="{FF2B5EF4-FFF2-40B4-BE49-F238E27FC236}">
                <a16:creationId xmlns:a16="http://schemas.microsoft.com/office/drawing/2014/main" id="{B41DCBFC-17F9-DBD8-6CFB-23C5279742CC}"/>
              </a:ext>
            </a:extLst>
          </p:cNvPr>
          <p:cNvGraphicFramePr>
            <a:graphicFrameLocks noGrp="1"/>
          </p:cNvGraphicFramePr>
          <p:nvPr>
            <p:extLst>
              <p:ext uri="{D42A27DB-BD31-4B8C-83A1-F6EECF244321}">
                <p14:modId xmlns:p14="http://schemas.microsoft.com/office/powerpoint/2010/main" val="2286209308"/>
              </p:ext>
            </p:extLst>
          </p:nvPr>
        </p:nvGraphicFramePr>
        <p:xfrm>
          <a:off x="0" y="6035040"/>
          <a:ext cx="12191997" cy="822960"/>
        </p:xfrm>
        <a:graphic>
          <a:graphicData uri="http://schemas.openxmlformats.org/drawingml/2006/table">
            <a:tbl>
              <a:tblPr firstRow="1" bandRow="1"/>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09287">
                  <a:extLst>
                    <a:ext uri="{9D8B030D-6E8A-4147-A177-3AD203B41FA5}">
                      <a16:colId xmlns:a16="http://schemas.microsoft.com/office/drawing/2014/main" val="2910913242"/>
                    </a:ext>
                  </a:extLst>
                </a:gridCol>
                <a:gridCol w="1105115">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4">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0">
                  <a:extLst>
                    <a:ext uri="{9D8B030D-6E8A-4147-A177-3AD203B41FA5}">
                      <a16:colId xmlns:a16="http://schemas.microsoft.com/office/drawing/2014/main" val="222269687"/>
                    </a:ext>
                  </a:extLst>
                </a:gridCol>
              </a:tblGrid>
              <a:tr h="0">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sv-SE" sz="900" b="1">
                          <a:solidFill>
                            <a:schemeClr val="bg1"/>
                          </a:solidFill>
                        </a:rPr>
                        <a:t>Systemgränser:</a:t>
                      </a:r>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Funktionell </a:t>
                      </a:r>
                    </a:p>
                    <a:p>
                      <a:r>
                        <a:rPr lang="sv-SE" sz="900">
                          <a:solidFill>
                            <a:schemeClr val="bg1"/>
                          </a:solidFill>
                        </a:rPr>
                        <a:t>Enhet</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Klimatdata</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Verifikat: Inköp, klimatdata (ex % EPD), Resurssammanställning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sv-SE" sz="900">
                          <a:solidFill>
                            <a:schemeClr val="bg1"/>
                          </a:solidFill>
                        </a:rPr>
                        <a:t>Verifikat: Transporter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Täckningsgrad</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Schabloner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332696124"/>
                  </a:ext>
                </a:extLst>
              </a:tr>
              <a:tr h="17769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dirty="0">
                          <a:solidFill>
                            <a:schemeClr val="bg1"/>
                          </a:solidFill>
                        </a:rPr>
                        <a:t>Byggprojekt &amp; LCA-skeden</a:t>
                      </a:r>
                      <a:endParaRPr lang="sv-SE" b="1" dirty="0"/>
                    </a:p>
                  </a:txBody>
                  <a:tcPr>
                    <a:lnL w="12700" cap="flat" cmpd="sng" algn="ctr">
                      <a:solidFill>
                        <a:sysClr val="windowText" lastClr="00000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Särberäkningar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b="1">
                          <a:solidFill>
                            <a:schemeClr val="bg1"/>
                          </a:solidFill>
                        </a:rPr>
                        <a:t>Byggdelar / Aktiviteter</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288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dirty="0" err="1">
                          <a:highlight>
                            <a:srgbClr val="FFFF00"/>
                          </a:highlight>
                        </a:rPr>
                        <a:t>Anlägning</a:t>
                      </a:r>
                      <a:r>
                        <a:rPr lang="sv-SE" sz="900" dirty="0">
                          <a:highlight>
                            <a:srgbClr val="FFFF00"/>
                          </a:highlight>
                        </a:rPr>
                        <a:t>, A1-A5.4</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err="1">
                          <a:solidFill>
                            <a:schemeClr val="tx1"/>
                          </a:solidFill>
                          <a:highlight>
                            <a:srgbClr val="FFFF00"/>
                          </a:highlight>
                        </a:rPr>
                        <a:t>Beräkn</a:t>
                      </a:r>
                      <a:r>
                        <a:rPr lang="sv-SE" sz="900" dirty="0">
                          <a:solidFill>
                            <a:schemeClr val="tx1"/>
                          </a:solidFill>
                          <a:highlight>
                            <a:srgbClr val="FFFF00"/>
                          </a:highlight>
                        </a:rPr>
                        <a:t> A:  Y m2</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err="1">
                          <a:solidFill>
                            <a:schemeClr val="tx1"/>
                          </a:solidFill>
                          <a:highlight>
                            <a:srgbClr val="FFFF00"/>
                          </a:highlight>
                        </a:rPr>
                        <a:t>Beräkn</a:t>
                      </a:r>
                      <a:r>
                        <a:rPr lang="sv-SE" sz="900" dirty="0">
                          <a:solidFill>
                            <a:schemeClr val="tx1"/>
                          </a:solidFill>
                          <a:highlight>
                            <a:srgbClr val="FFFF00"/>
                          </a:highlight>
                        </a:rPr>
                        <a:t> B:  Y m2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highlight>
                            <a:srgbClr val="FFFF00"/>
                          </a:highlight>
                        </a:rPr>
                        <a:t>Bd 0-2 / Aktiviteter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rPr>
                        <a:t>CO2e/</a:t>
                      </a:r>
                      <a:r>
                        <a:rPr lang="sv-SE" sz="900" dirty="0">
                          <a:solidFill>
                            <a:schemeClr val="tx1"/>
                          </a:solidFill>
                          <a:highlight>
                            <a:srgbClr val="FFFF00"/>
                          </a:highlight>
                        </a:rPr>
                        <a:t>M2 </a:t>
                      </a:r>
                      <a:r>
                        <a:rPr lang="sv-SE" sz="900" dirty="0" err="1">
                          <a:solidFill>
                            <a:schemeClr val="tx1"/>
                          </a:solidFill>
                          <a:highlight>
                            <a:srgbClr val="FFFF00"/>
                          </a:highlight>
                        </a:rPr>
                        <a:t>verks.yta</a:t>
                      </a:r>
                      <a:endParaRPr lang="sv-SE" sz="900" dirty="0">
                        <a:solidFill>
                          <a:schemeClr val="tx1"/>
                        </a:solidFill>
                        <a:highlight>
                          <a:srgbClr val="FFFF00"/>
                        </a:highligh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t>Typiska, Olika DB, GWP-GHG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rPr>
                        <a:t>Inköp &gt; 75%; Klimatdata inkl ex betongrecept. EPD &gt; 65%</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rPr>
                        <a:t>Finns, Ej underskattat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sv-SE" sz="900" dirty="0">
                          <a:solidFill>
                            <a:schemeClr val="tx1"/>
                          </a:solidFill>
                          <a:highlight>
                            <a:srgbClr val="FFFF00"/>
                          </a:highlight>
                        </a:rPr>
                        <a:t>X% </a:t>
                      </a:r>
                      <a:r>
                        <a:rPr lang="sv-SE" sz="900" dirty="0">
                          <a:solidFill>
                            <a:schemeClr val="tx1"/>
                          </a:solidFill>
                          <a:highlight>
                            <a:srgbClr val="FFFF00"/>
                          </a:highlight>
                          <a:sym typeface="Wingdings" panose="05000000000000000000" pitchFamily="2" charset="2"/>
                        </a:rPr>
                        <a:t> 100%</a:t>
                      </a:r>
                      <a:endParaRPr lang="sv-SE" sz="900" dirty="0">
                        <a:solidFill>
                          <a:schemeClr val="tx1"/>
                        </a:solidFill>
                        <a:highlight>
                          <a:srgbClr val="FFFF00"/>
                        </a:highligh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dirty="0">
                          <a:latin typeface="+mn-lt"/>
                        </a:rPr>
                        <a:t>Bd 8. IVL vers 2023</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sv-SE" sz="900" dirty="0">
                          <a:solidFill>
                            <a:schemeClr val="tx1"/>
                          </a:solidFill>
                        </a:rPr>
                        <a:t>Ej aktuellt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3657018025"/>
                  </a:ext>
                </a:extLst>
              </a:tr>
            </a:tbl>
          </a:graphicData>
        </a:graphic>
      </p:graphicFrame>
      <p:sp>
        <p:nvSpPr>
          <p:cNvPr id="9" name="Rubrik 1">
            <a:extLst>
              <a:ext uri="{FF2B5EF4-FFF2-40B4-BE49-F238E27FC236}">
                <a16:creationId xmlns:a16="http://schemas.microsoft.com/office/drawing/2014/main" id="{CF673A34-91B5-F9BA-CE0F-8634206E254B}"/>
              </a:ext>
            </a:extLst>
          </p:cNvPr>
          <p:cNvSpPr txBox="1">
            <a:spLocks/>
          </p:cNvSpPr>
          <p:nvPr/>
        </p:nvSpPr>
        <p:spPr>
          <a:xfrm>
            <a:off x="1296144" y="0"/>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Anlägg. Projektnamn </a:t>
            </a:r>
            <a:r>
              <a:rPr kumimoji="0" lang="sv-SE" sz="1600" b="0"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(Ort, </a:t>
            </a:r>
            <a:r>
              <a:rPr kumimoji="0" lang="sv-SE" sz="1600" b="0" i="0" u="none" strike="noStrike" kern="1200" cap="none" spc="0" normalizeH="0" baseline="0" noProof="0" dirty="0" err="1">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Fastighetsnamn</a:t>
            </a:r>
            <a:r>
              <a:rPr kumimoji="0" lang="sv-SE" sz="1600" b="0"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 Kund)</a:t>
            </a:r>
          </a:p>
        </p:txBody>
      </p:sp>
      <p:sp>
        <p:nvSpPr>
          <p:cNvPr id="10" name="Rektangel 9">
            <a:extLst>
              <a:ext uri="{FF2B5EF4-FFF2-40B4-BE49-F238E27FC236}">
                <a16:creationId xmlns:a16="http://schemas.microsoft.com/office/drawing/2014/main" id="{BF35231C-6467-4A0F-4D94-C689F0A6423E}"/>
              </a:ext>
            </a:extLst>
          </p:cNvPr>
          <p:cNvSpPr/>
          <p:nvPr/>
        </p:nvSpPr>
        <p:spPr>
          <a:xfrm>
            <a:off x="0" y="7814"/>
            <a:ext cx="1296144" cy="561457"/>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ysClr val="windowText" lastClr="000000"/>
                </a:solidFill>
                <a:effectLst/>
                <a:uLnTx/>
                <a:uFillTx/>
                <a:latin typeface="Calibri" panose="020F0502020204030204"/>
                <a:ea typeface="+mn-ea"/>
                <a:cs typeface="+mn-cs"/>
              </a:rPr>
              <a:t>Logga</a:t>
            </a:r>
          </a:p>
        </p:txBody>
      </p:sp>
      <p:graphicFrame>
        <p:nvGraphicFramePr>
          <p:cNvPr id="11" name="Tabell 10">
            <a:extLst>
              <a:ext uri="{FF2B5EF4-FFF2-40B4-BE49-F238E27FC236}">
                <a16:creationId xmlns:a16="http://schemas.microsoft.com/office/drawing/2014/main" id="{91E63082-FF59-0ECB-C38D-82FAB4E70A2B}"/>
              </a:ext>
            </a:extLst>
          </p:cNvPr>
          <p:cNvGraphicFramePr>
            <a:graphicFrameLocks noGrp="1"/>
          </p:cNvGraphicFramePr>
          <p:nvPr>
            <p:extLst>
              <p:ext uri="{D42A27DB-BD31-4B8C-83A1-F6EECF244321}">
                <p14:modId xmlns:p14="http://schemas.microsoft.com/office/powerpoint/2010/main" val="900847364"/>
              </p:ext>
            </p:extLst>
          </p:nvPr>
        </p:nvGraphicFramePr>
        <p:xfrm>
          <a:off x="0" y="980728"/>
          <a:ext cx="12192001" cy="4910516"/>
        </p:xfrm>
        <a:graphic>
          <a:graphicData uri="http://schemas.openxmlformats.org/drawingml/2006/table">
            <a:tbl>
              <a:tblPr firstRow="1" firstCol="1" bandRow="1"/>
              <a:tblGrid>
                <a:gridCol w="448721">
                  <a:extLst>
                    <a:ext uri="{9D8B030D-6E8A-4147-A177-3AD203B41FA5}">
                      <a16:colId xmlns:a16="http://schemas.microsoft.com/office/drawing/2014/main" val="4146169885"/>
                    </a:ext>
                  </a:extLst>
                </a:gridCol>
                <a:gridCol w="1901543">
                  <a:extLst>
                    <a:ext uri="{9D8B030D-6E8A-4147-A177-3AD203B41FA5}">
                      <a16:colId xmlns:a16="http://schemas.microsoft.com/office/drawing/2014/main" val="3461350718"/>
                    </a:ext>
                  </a:extLst>
                </a:gridCol>
                <a:gridCol w="2056482">
                  <a:extLst>
                    <a:ext uri="{9D8B030D-6E8A-4147-A177-3AD203B41FA5}">
                      <a16:colId xmlns:a16="http://schemas.microsoft.com/office/drawing/2014/main" val="2028848267"/>
                    </a:ext>
                  </a:extLst>
                </a:gridCol>
                <a:gridCol w="2056482">
                  <a:extLst>
                    <a:ext uri="{9D8B030D-6E8A-4147-A177-3AD203B41FA5}">
                      <a16:colId xmlns:a16="http://schemas.microsoft.com/office/drawing/2014/main" val="2750234609"/>
                    </a:ext>
                  </a:extLst>
                </a:gridCol>
                <a:gridCol w="2056482">
                  <a:extLst>
                    <a:ext uri="{9D8B030D-6E8A-4147-A177-3AD203B41FA5}">
                      <a16:colId xmlns:a16="http://schemas.microsoft.com/office/drawing/2014/main" val="2523246837"/>
                    </a:ext>
                  </a:extLst>
                </a:gridCol>
                <a:gridCol w="1979023">
                  <a:extLst>
                    <a:ext uri="{9D8B030D-6E8A-4147-A177-3AD203B41FA5}">
                      <a16:colId xmlns:a16="http://schemas.microsoft.com/office/drawing/2014/main" val="3926203014"/>
                    </a:ext>
                  </a:extLst>
                </a:gridCol>
                <a:gridCol w="1693268">
                  <a:extLst>
                    <a:ext uri="{9D8B030D-6E8A-4147-A177-3AD203B41FA5}">
                      <a16:colId xmlns:a16="http://schemas.microsoft.com/office/drawing/2014/main" val="3401230672"/>
                    </a:ext>
                  </a:extLst>
                </a:gridCol>
              </a:tblGrid>
              <a:tr h="34982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a:ln>
                            <a:noFill/>
                          </a:ln>
                          <a:solidFill>
                            <a:schemeClr val="tx1"/>
                          </a:solidFill>
                          <a:effectLst/>
                          <a:uLnTx/>
                          <a:uFillTx/>
                          <a:latin typeface="+mn-lt"/>
                          <a:ea typeface="Tahoma" panose="020B0604030504040204" pitchFamily="34" charset="0"/>
                          <a:cs typeface="Tahoma" panose="020B0604030504040204" pitchFamily="34" charset="0"/>
                        </a:rPr>
                        <a:t>SBEF</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p>
                      <a:pPr algn="ctr"/>
                      <a:r>
                        <a:rPr lang="sv-SE" sz="1200" b="1">
                          <a:latin typeface="+mn-lt"/>
                        </a:rPr>
                        <a:t>Systemgräns</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latin typeface="+mn-lt"/>
                        </a:rPr>
                        <a:t>FFU</a:t>
                      </a:r>
                    </a:p>
                  </a:txBody>
                  <a:tcPr marL="68580" marR="68580" marT="0" marB="0" anchor="ctr">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latin typeface="+mn-lt"/>
                        </a:rPr>
                        <a:t>Traditionell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solidFill>
                            <a:sysClr val="windowText" lastClr="000000"/>
                          </a:solidFill>
                          <a:latin typeface="+mn-lt"/>
                        </a:rPr>
                        <a:t>Klimatförbättrat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b="1">
                          <a:solidFill>
                            <a:sysClr val="windowText" lastClr="000000"/>
                          </a:solidFill>
                          <a:latin typeface="+mn-lt"/>
                        </a:rPr>
                        <a:t>Klimatoptimalt (BATNEEC)</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1200" b="1">
                          <a:solidFill>
                            <a:sysClr val="windowText" lastClr="000000"/>
                          </a:solidFill>
                          <a:latin typeface="+mn-lt"/>
                        </a:rPr>
                        <a:t>Klimatbalanserat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349089937"/>
                  </a:ext>
                </a:extLst>
              </a:tr>
              <a:tr h="196783">
                <a:tc rowSpan="4">
                  <a:txBody>
                    <a:bodyPr/>
                    <a:lstStyle/>
                    <a:p>
                      <a:endParaRPr lang="sv-SE" sz="1200">
                        <a:latin typeface="+mn-lt"/>
                      </a:endParaRP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rowSpan="2">
                  <a:txBody>
                    <a:bodyPr/>
                    <a:lstStyle/>
                    <a:p>
                      <a:r>
                        <a:rPr lang="sv-SE" sz="1200" b="1"/>
                        <a:t>Totalt </a:t>
                      </a:r>
                      <a:r>
                        <a:rPr lang="sv-SE" sz="1200" b="1" i="1"/>
                        <a:t>(A+B)</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b="0">
                          <a:latin typeface="+mn-lt"/>
                        </a:rPr>
                        <a:t>SEK: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1941064062"/>
                  </a:ext>
                </a:extLst>
              </a:tr>
              <a:tr h="101600">
                <a:tc vMerge="1">
                  <a:txBody>
                    <a:bodyPr/>
                    <a:lstStyle/>
                    <a:p>
                      <a:endParaRPr lang="sv-SE" sz="1100"/>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vMerge="1">
                  <a:txBody>
                    <a:bodyPr/>
                    <a:lstStyle/>
                    <a:p>
                      <a:endParaRPr lang="sv-SE"/>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r>
                        <a:rPr lang="sv-SE" sz="1000" kern="1200">
                          <a:solidFill>
                            <a:schemeClr val="tx1"/>
                          </a:solidFill>
                          <a:latin typeface="Calibri"/>
                          <a:ea typeface="+mn-ea"/>
                          <a:cs typeface="+mn-cs"/>
                        </a:rPr>
                        <a:t>%: </a:t>
                      </a:r>
                      <a:endParaRPr lang="sv-SE" sz="10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r>
                        <a:rPr lang="sv-SE" sz="1000" kern="1200">
                          <a:solidFill>
                            <a:schemeClr val="tx1"/>
                          </a:solidFill>
                          <a:latin typeface="Calibri"/>
                          <a:ea typeface="+mn-ea"/>
                          <a:cs typeface="+mn-cs"/>
                        </a:rPr>
                        <a:t>%: </a:t>
                      </a:r>
                      <a:endParaRPr lang="sv-SE" sz="10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r>
                        <a:rPr lang="sv-SE" sz="1000" kern="1200">
                          <a:solidFill>
                            <a:schemeClr val="tx1"/>
                          </a:solidFill>
                          <a:latin typeface="Calibri"/>
                          <a:ea typeface="+mn-ea"/>
                          <a:cs typeface="+mn-cs"/>
                        </a:rPr>
                        <a:t>%: </a:t>
                      </a:r>
                      <a:endParaRPr lang="sv-SE" sz="10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3826047823"/>
                  </a:ext>
                </a:extLst>
              </a:tr>
              <a:tr h="203200">
                <a:tc vMerge="1">
                  <a:txBody>
                    <a:bodyPr/>
                    <a:lstStyle/>
                    <a:p>
                      <a:endParaRPr lang="sv-SE" sz="1100"/>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a:t>Beräkning A</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1672674847"/>
                  </a:ext>
                </a:extLst>
              </a:tr>
              <a:tr h="0">
                <a:tc vMerge="1">
                  <a:txBody>
                    <a:bodyPr/>
                    <a:lstStyle/>
                    <a:p>
                      <a:endParaRPr lang="sv-SE" sz="1100"/>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a:t>Beräkning B</a:t>
                      </a:r>
                    </a:p>
                  </a:txBody>
                  <a:tcPr marL="68580" marR="68580" marT="0" marB="0" anchor="ctr">
                    <a:lnL w="28575" cap="flat" cmpd="sng" algn="ctr">
                      <a:solidFill>
                        <a:srgbClr val="4472C4"/>
                      </a:solidFill>
                      <a:prstDash val="solid"/>
                      <a:round/>
                      <a:headEnd type="none" w="med" len="med"/>
                      <a:tailEnd type="none" w="med" len="med"/>
                    </a:lnL>
                    <a:lnR w="28575" cap="flat" cmpd="sng" algn="ctr">
                      <a:solidFill>
                        <a:srgbClr val="4472C4"/>
                      </a:solidFill>
                      <a:prstDash val="solid"/>
                      <a:round/>
                      <a:headEnd type="none" w="med" len="med"/>
                      <a:tailEnd type="none" w="med" len="med"/>
                    </a:lnR>
                    <a:lnT w="28575" cap="flat" cmpd="sng" algn="ctr">
                      <a:solidFill>
                        <a:srgbClr val="4472C4"/>
                      </a:solidFill>
                      <a:prstDash val="solid"/>
                      <a:round/>
                      <a:headEnd type="none" w="med" len="med"/>
                      <a:tailEnd type="none" w="med" len="med"/>
                    </a:lnT>
                    <a:lnB w="28575"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28575" cap="flat" cmpd="sng" algn="ctr">
                      <a:solidFill>
                        <a:srgbClr val="4472C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1000">
                          <a:latin typeface="+mn-lt"/>
                        </a:rPr>
                        <a:t>Ton CO2e:  </a:t>
                      </a:r>
                    </a:p>
                    <a:p>
                      <a:pPr algn="l"/>
                      <a:r>
                        <a:rPr lang="sv-SE" sz="1000">
                          <a:latin typeface="+mn-lt"/>
                        </a:rPr>
                        <a:t>Kg CO2e/BTA: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6EE"/>
                    </a:solidFill>
                  </a:tcPr>
                </a:tc>
                <a:extLst>
                  <a:ext uri="{0D108BD9-81ED-4DB2-BD59-A6C34878D82A}">
                    <a16:rowId xmlns:a16="http://schemas.microsoft.com/office/drawing/2014/main" val="440210741"/>
                  </a:ext>
                </a:extLst>
              </a:tr>
              <a:tr h="2882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4472C4"/>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a:effectLst/>
                          <a:latin typeface="Times New Roman" panose="02020603050405020304" pitchFamily="18" charset="0"/>
                          <a:ea typeface="Times New Roman" panose="02020603050405020304" pitchFamily="18" charset="0"/>
                          <a:cs typeface="Times New Roman" panose="02020603050405020304" pitchFamily="18" charset="0"/>
                        </a:rPr>
                        <a:t>Röjning</a:t>
                      </a:r>
                      <a:endParaRPr lang="sv-SE"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4472C4"/>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461830272"/>
                  </a:ext>
                </a:extLst>
              </a:tr>
              <a:tr h="12317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Times New Roman" panose="02020603050405020304" pitchFamily="18" charset="0"/>
                          <a:ea typeface="Times New Roman" panose="02020603050405020304" pitchFamily="18" charset="0"/>
                          <a:cs typeface="Times New Roman" panose="02020603050405020304" pitchFamily="18" charset="0"/>
                        </a:rPr>
                        <a:t>Rivning, demontering, flyttning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612249162"/>
                  </a:ext>
                </a:extLst>
              </a:tr>
              <a:tr h="11478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Times New Roman" panose="02020603050405020304" pitchFamily="18" charset="0"/>
                          <a:ea typeface="Times New Roman" panose="02020603050405020304" pitchFamily="18" charset="0"/>
                          <a:cs typeface="Times New Roman" panose="02020603050405020304" pitchFamily="18" charset="0"/>
                        </a:rPr>
                        <a:t>Spont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4247791817"/>
                  </a:ext>
                </a:extLst>
              </a:tr>
              <a:tr h="17841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Times New Roman" panose="02020603050405020304" pitchFamily="18" charset="0"/>
                          <a:ea typeface="Times New Roman" panose="02020603050405020304" pitchFamily="18" charset="0"/>
                          <a:cs typeface="Times New Roman" panose="02020603050405020304" pitchFamily="18" charset="0"/>
                        </a:rPr>
                        <a:t>Schakt, flyttning - under huskropp</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845529287"/>
                  </a:ext>
                </a:extLst>
              </a:tr>
              <a:tr h="14401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a:latin typeface="Times New Roman" panose="02020603050405020304" pitchFamily="18" charset="0"/>
                          <a:cs typeface="Times New Roman" panose="02020603050405020304" pitchFamily="18" charset="0"/>
                        </a:rPr>
                        <a:t>Schakt, fyllning - yttre arbeten </a:t>
                      </a:r>
                      <a:endParaRPr lang="sv-SE" sz="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1420298626"/>
                  </a:ext>
                </a:extLst>
              </a:tr>
              <a:tr h="1356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Times New Roman" panose="02020603050405020304" pitchFamily="18" charset="0"/>
                          <a:ea typeface="Times New Roman" panose="02020603050405020304" pitchFamily="18" charset="0"/>
                          <a:cs typeface="Times New Roman" panose="02020603050405020304" pitchFamily="18" charset="0"/>
                        </a:rPr>
                        <a:t>Pålning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2628502486"/>
                  </a:ext>
                </a:extLst>
              </a:tr>
              <a:tr h="12724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Times New Roman" panose="02020603050405020304" pitchFamily="18" charset="0"/>
                          <a:ea typeface="Times New Roman" panose="02020603050405020304" pitchFamily="18" charset="0"/>
                          <a:cs typeface="Times New Roman" panose="02020603050405020304" pitchFamily="18" charset="0"/>
                        </a:rPr>
                        <a:t>Ledning, brunnar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1843118113"/>
                  </a:ext>
                </a:extLst>
              </a:tr>
              <a:tr h="10185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b="0">
                          <a:effectLst/>
                          <a:latin typeface="Times New Roman" panose="02020603050405020304" pitchFamily="18" charset="0"/>
                          <a:ea typeface="Times New Roman" panose="02020603050405020304" pitchFamily="18" charset="0"/>
                          <a:cs typeface="Times New Roman" panose="02020603050405020304" pitchFamily="18" charset="0"/>
                        </a:rPr>
                        <a:t>Hårdgjorda ytor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317185200"/>
                  </a:ext>
                </a:extLst>
              </a:tr>
              <a:tr h="19901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800" b="0">
                          <a:effectLst/>
                          <a:latin typeface="Times New Roman" panose="02020603050405020304" pitchFamily="18" charset="0"/>
                          <a:ea typeface="Times New Roman" panose="02020603050405020304" pitchFamily="18" charset="0"/>
                          <a:cs typeface="Times New Roman" panose="02020603050405020304" pitchFamily="18" charset="0"/>
                        </a:rPr>
                        <a:t>Vegetationsytor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2787482135"/>
                  </a:ext>
                </a:extLst>
              </a:tr>
              <a:tr h="21273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800" b="0">
                          <a:effectLst/>
                          <a:latin typeface="Times New Roman" panose="02020603050405020304" pitchFamily="18" charset="0"/>
                          <a:ea typeface="Times New Roman" panose="02020603050405020304" pitchFamily="18" charset="0"/>
                          <a:cs typeface="Times New Roman" panose="02020603050405020304" pitchFamily="18" charset="0"/>
                        </a:rPr>
                        <a:t>Markutrustning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2189484210"/>
                  </a:ext>
                </a:extLst>
              </a:tr>
              <a:tr h="22644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800" err="1">
                          <a:latin typeface="Times New Roman" panose="02020603050405020304" pitchFamily="18" charset="0"/>
                          <a:cs typeface="Times New Roman" panose="02020603050405020304" pitchFamily="18" charset="0"/>
                        </a:rPr>
                        <a:t>Komplementsbyggnader</a:t>
                      </a:r>
                      <a:r>
                        <a:rPr lang="sv-SE" sz="800">
                          <a:latin typeface="Times New Roman" panose="02020603050405020304" pitchFamily="18" charset="0"/>
                          <a:cs typeface="Times New Roman" panose="02020603050405020304" pitchFamily="18" charset="0"/>
                        </a:rPr>
                        <a:t>, Byggnadsverk</a:t>
                      </a:r>
                      <a:endParaRPr lang="sv-SE" sz="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2901992118"/>
                  </a:ext>
                </a:extLst>
              </a:tr>
              <a:tr h="24015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800">
                          <a:latin typeface="Times New Roman" panose="02020603050405020304" pitchFamily="18" charset="0"/>
                          <a:cs typeface="Times New Roman" panose="02020603050405020304" pitchFamily="18" charset="0"/>
                        </a:rPr>
                        <a:t>Stödmurar och platsgjutna konstruktioner</a:t>
                      </a:r>
                      <a:endParaRPr lang="sv-SE" sz="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730036111"/>
                  </a:ext>
                </a:extLst>
              </a:tr>
              <a:tr h="25386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800">
                          <a:latin typeface="Times New Roman" panose="02020603050405020304" pitchFamily="18" charset="0"/>
                          <a:cs typeface="Times New Roman" panose="02020603050405020304" pitchFamily="18" charset="0"/>
                        </a:rPr>
                        <a:t>Jord/Markförstärkning (exkl. pålning) Tillfälliga avstängningar och konstruktioner</a:t>
                      </a:r>
                      <a:endParaRPr lang="sv-SE" sz="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1172996314"/>
                  </a:ext>
                </a:extLst>
              </a:tr>
              <a:tr h="267578">
                <a:tc>
                  <a:txBody>
                    <a:body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a:latin typeface="Times New Roman" panose="02020603050405020304" pitchFamily="18" charset="0"/>
                          <a:cs typeface="Times New Roman" panose="02020603050405020304" pitchFamily="18" charset="0"/>
                        </a:rPr>
                        <a:t>Tillfälliga avstängningar och konstruktioner </a:t>
                      </a:r>
                      <a:endParaRPr lang="sv-SE" sz="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263123272"/>
                  </a:ext>
                </a:extLst>
              </a:tr>
              <a:tr h="281290">
                <a:tc>
                  <a:txBody>
                    <a:body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800">
                          <a:latin typeface="Times New Roman" panose="02020603050405020304" pitchFamily="18" charset="0"/>
                          <a:cs typeface="Times New Roman" panose="02020603050405020304" pitchFamily="18" charset="0"/>
                        </a:rPr>
                        <a:t>Tillfälliga konstruktioners driftenergi (A5 energi) </a:t>
                      </a:r>
                      <a:endParaRPr lang="sv-SE" sz="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50831229"/>
                  </a:ext>
                </a:extLst>
              </a:tr>
              <a:tr h="18297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800">
                          <a:latin typeface="Times New Roman" panose="02020603050405020304" pitchFamily="18" charset="0"/>
                          <a:cs typeface="Times New Roman" panose="02020603050405020304" pitchFamily="18" charset="0"/>
                        </a:rPr>
                        <a:t>Rivning av tillfälliga konstruktioner</a:t>
                      </a:r>
                      <a:endParaRPr lang="sv-SE" sz="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2921153783"/>
                  </a:ext>
                </a:extLst>
              </a:tr>
              <a:tr h="216024">
                <a:tc>
                  <a:txBody>
                    <a:bodyPr/>
                    <a:lstStyle/>
                    <a:p>
                      <a:pPr algn="ctr"/>
                      <a:r>
                        <a:rPr lang="sv-SE" sz="1000">
                          <a:effectLst/>
                          <a:latin typeface="Times New Roman" panose="02020603050405020304" pitchFamily="18" charset="0"/>
                          <a:ea typeface="Times New Roman" panose="02020603050405020304" pitchFamily="18" charset="0"/>
                          <a:cs typeface="Times New Roman" panose="02020603050405020304" pitchFamily="18" charset="0"/>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800">
                          <a:effectLst/>
                          <a:latin typeface="Times New Roman" panose="02020603050405020304" pitchFamily="18" charset="0"/>
                          <a:ea typeface="Times New Roman" panose="02020603050405020304" pitchFamily="18" charset="0"/>
                          <a:cs typeface="Times New Roman" panose="02020603050405020304" pitchFamily="18" charset="0"/>
                        </a:rPr>
                        <a:t>Övrigt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b="1">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697523899"/>
                  </a:ext>
                </a:extLst>
              </a:tr>
              <a:tr h="15772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sv-SE" sz="800" b="0" i="0" u="none" strike="noStrike">
                          <a:solidFill>
                            <a:srgbClr val="000000"/>
                          </a:solidFill>
                          <a:effectLst/>
                          <a:latin typeface="Times New Roman" panose="02020603050405020304" pitchFamily="18" charset="0"/>
                          <a:cs typeface="Times New Roman" panose="02020603050405020304" pitchFamily="18" charset="0"/>
                        </a:rPr>
                        <a:t>A4/A5</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sv-SE" sz="800">
                          <a:effectLst/>
                          <a:latin typeface="Times New Roman" panose="02020603050405020304" pitchFamily="18" charset="0"/>
                          <a:ea typeface="Times New Roman" panose="02020603050405020304" pitchFamily="18" charset="0"/>
                          <a:cs typeface="Times New Roman" panose="02020603050405020304" pitchFamily="18" charset="0"/>
                        </a:rPr>
                        <a:t>Byggtransport &amp; arbetsplats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sv-SE" sz="9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pPr>
                      <a:r>
                        <a:rPr lang="sv-SE" sz="900" kern="1200">
                          <a:solidFill>
                            <a:schemeClr val="tx1"/>
                          </a:solidFill>
                          <a:effectLst/>
                          <a:latin typeface="+mn-lt"/>
                          <a:ea typeface="Times New Roman" panose="02020603050405020304" pitchFamily="18" charset="0"/>
                          <a:cs typeface="Arial"/>
                        </a:rPr>
                        <a:t>LFM30: Steg 1</a:t>
                      </a:r>
                      <a:endParaRPr lang="sv-SE" sz="900">
                        <a:solidFill>
                          <a:schemeClr val="tx1"/>
                        </a:solidFill>
                        <a:effectLst/>
                        <a:latin typeface="+mn-lt"/>
                        <a:ea typeface="Times New Roman" panose="02020603050405020304" pitchFamily="18" charset="0"/>
                        <a:cs typeface="Arial"/>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15000"/>
                        </a:lnSpc>
                      </a:pPr>
                      <a:r>
                        <a:rPr lang="sv-SE" sz="900" kern="1200">
                          <a:solidFill>
                            <a:schemeClr val="tx1"/>
                          </a:solidFill>
                          <a:effectLst/>
                          <a:latin typeface="+mn-lt"/>
                          <a:ea typeface="Times New Roman" panose="02020603050405020304" pitchFamily="18" charset="0"/>
                          <a:cs typeface="Arial"/>
                        </a:rPr>
                        <a:t>LFM30: Steg 2</a:t>
                      </a:r>
                      <a:endParaRPr lang="sv-SE" sz="900">
                        <a:solidFill>
                          <a:schemeClr val="tx1"/>
                        </a:solidFill>
                        <a:effectLst/>
                        <a:latin typeface="+mn-lt"/>
                        <a:ea typeface="Times New Roman" panose="02020603050405020304" pitchFamily="18" charset="0"/>
                        <a:cs typeface="Arial"/>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15000"/>
                        </a:lnSpc>
                        <a:spcBef>
                          <a:spcPts val="0"/>
                        </a:spcBef>
                        <a:spcAft>
                          <a:spcPts val="0"/>
                        </a:spcAft>
                        <a:buClrTx/>
                        <a:buSzTx/>
                        <a:buFontTx/>
                        <a:buNone/>
                        <a:tabLst/>
                        <a:defRPr/>
                      </a:pPr>
                      <a:r>
                        <a:rPr lang="sv-SE" sz="900" kern="1200">
                          <a:solidFill>
                            <a:schemeClr val="tx1"/>
                          </a:solidFill>
                          <a:effectLst/>
                          <a:latin typeface="+mn-lt"/>
                          <a:ea typeface="Times New Roman" panose="02020603050405020304" pitchFamily="18" charset="0"/>
                          <a:cs typeface="Arial" panose="020B0604020202020204" pitchFamily="34" charset="0"/>
                        </a:rPr>
                        <a:t>LFM30: Steg 3</a:t>
                      </a:r>
                      <a:endParaRPr lang="sv-SE" sz="90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3283243638"/>
                  </a:ext>
                </a:extLst>
              </a:tr>
            </a:tbl>
          </a:graphicData>
        </a:graphic>
      </p:graphicFrame>
      <p:sp>
        <p:nvSpPr>
          <p:cNvPr id="4" name="Rektangel 3">
            <a:extLst>
              <a:ext uri="{FF2B5EF4-FFF2-40B4-BE49-F238E27FC236}">
                <a16:creationId xmlns:a16="http://schemas.microsoft.com/office/drawing/2014/main" id="{A25E1E49-78E0-CB42-DAFA-58F1BC184FA6}"/>
              </a:ext>
            </a:extLst>
          </p:cNvPr>
          <p:cNvSpPr/>
          <p:nvPr/>
        </p:nvSpPr>
        <p:spPr>
          <a:xfrm>
            <a:off x="6471396" y="1489711"/>
            <a:ext cx="2017265" cy="4483517"/>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sp>
        <p:nvSpPr>
          <p:cNvPr id="5" name="Rektangel 4">
            <a:extLst>
              <a:ext uri="{FF2B5EF4-FFF2-40B4-BE49-F238E27FC236}">
                <a16:creationId xmlns:a16="http://schemas.microsoft.com/office/drawing/2014/main" id="{29A70746-C91D-540C-1B93-B7A291F9BE5D}"/>
              </a:ext>
            </a:extLst>
          </p:cNvPr>
          <p:cNvSpPr/>
          <p:nvPr/>
        </p:nvSpPr>
        <p:spPr>
          <a:xfrm>
            <a:off x="0" y="675796"/>
            <a:ext cx="403412" cy="259976"/>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sp>
        <p:nvSpPr>
          <p:cNvPr id="6" name="textruta 5">
            <a:extLst>
              <a:ext uri="{FF2B5EF4-FFF2-40B4-BE49-F238E27FC236}">
                <a16:creationId xmlns:a16="http://schemas.microsoft.com/office/drawing/2014/main" id="{918FF61C-3EA4-9B0D-77A7-04A860DA0DE9}"/>
              </a:ext>
            </a:extLst>
          </p:cNvPr>
          <p:cNvSpPr txBox="1"/>
          <p:nvPr/>
        </p:nvSpPr>
        <p:spPr>
          <a:xfrm>
            <a:off x="409015" y="670891"/>
            <a:ext cx="1881822"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0" cap="none" spc="0" normalizeH="0" baseline="0" noProof="0">
                <a:ln>
                  <a:noFill/>
                </a:ln>
                <a:solidFill>
                  <a:prstClr val="black"/>
                </a:solidFill>
                <a:effectLst/>
                <a:uLnTx/>
                <a:uFillTx/>
                <a:latin typeface="Calibri" panose="020F0502020204030204"/>
                <a:ea typeface="+mn-ea"/>
                <a:cs typeface="+mn-cs"/>
              </a:rPr>
              <a:t>= Verkligt/Överlämnat</a:t>
            </a:r>
          </a:p>
        </p:txBody>
      </p:sp>
    </p:spTree>
    <p:extLst>
      <p:ext uri="{BB962C8B-B14F-4D97-AF65-F5344CB8AC3E}">
        <p14:creationId xmlns:p14="http://schemas.microsoft.com/office/powerpoint/2010/main" val="21881255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 5">
            <a:extLst>
              <a:ext uri="{FF2B5EF4-FFF2-40B4-BE49-F238E27FC236}">
                <a16:creationId xmlns:a16="http://schemas.microsoft.com/office/drawing/2014/main" id="{989B6C9B-C77B-171A-9A37-F249CF682E0E}"/>
              </a:ext>
            </a:extLst>
          </p:cNvPr>
          <p:cNvGraphicFramePr>
            <a:graphicFrameLocks noGrp="1"/>
          </p:cNvGraphicFramePr>
          <p:nvPr>
            <p:extLst>
              <p:ext uri="{D42A27DB-BD31-4B8C-83A1-F6EECF244321}">
                <p14:modId xmlns:p14="http://schemas.microsoft.com/office/powerpoint/2010/main" val="3753707056"/>
              </p:ext>
            </p:extLst>
          </p:nvPr>
        </p:nvGraphicFramePr>
        <p:xfrm>
          <a:off x="300731" y="1242077"/>
          <a:ext cx="11590537" cy="3904931"/>
        </p:xfrm>
        <a:graphic>
          <a:graphicData uri="http://schemas.openxmlformats.org/drawingml/2006/table">
            <a:tbl>
              <a:tblPr firstRow="1" firstCol="1" bandRow="1"/>
              <a:tblGrid>
                <a:gridCol w="685876">
                  <a:extLst>
                    <a:ext uri="{9D8B030D-6E8A-4147-A177-3AD203B41FA5}">
                      <a16:colId xmlns:a16="http://schemas.microsoft.com/office/drawing/2014/main" val="4146169885"/>
                    </a:ext>
                  </a:extLst>
                </a:gridCol>
                <a:gridCol w="1435350">
                  <a:extLst>
                    <a:ext uri="{9D8B030D-6E8A-4147-A177-3AD203B41FA5}">
                      <a16:colId xmlns:a16="http://schemas.microsoft.com/office/drawing/2014/main" val="3461350718"/>
                    </a:ext>
                  </a:extLst>
                </a:gridCol>
                <a:gridCol w="1938615">
                  <a:extLst>
                    <a:ext uri="{9D8B030D-6E8A-4147-A177-3AD203B41FA5}">
                      <a16:colId xmlns:a16="http://schemas.microsoft.com/office/drawing/2014/main" val="3161252501"/>
                    </a:ext>
                  </a:extLst>
                </a:gridCol>
                <a:gridCol w="1896520">
                  <a:extLst>
                    <a:ext uri="{9D8B030D-6E8A-4147-A177-3AD203B41FA5}">
                      <a16:colId xmlns:a16="http://schemas.microsoft.com/office/drawing/2014/main" val="2835709169"/>
                    </a:ext>
                  </a:extLst>
                </a:gridCol>
                <a:gridCol w="1905459">
                  <a:extLst>
                    <a:ext uri="{9D8B030D-6E8A-4147-A177-3AD203B41FA5}">
                      <a16:colId xmlns:a16="http://schemas.microsoft.com/office/drawing/2014/main" val="2750234609"/>
                    </a:ext>
                  </a:extLst>
                </a:gridCol>
                <a:gridCol w="1890027">
                  <a:extLst>
                    <a:ext uri="{9D8B030D-6E8A-4147-A177-3AD203B41FA5}">
                      <a16:colId xmlns:a16="http://schemas.microsoft.com/office/drawing/2014/main" val="2523246837"/>
                    </a:ext>
                  </a:extLst>
                </a:gridCol>
                <a:gridCol w="1838690">
                  <a:extLst>
                    <a:ext uri="{9D8B030D-6E8A-4147-A177-3AD203B41FA5}">
                      <a16:colId xmlns:a16="http://schemas.microsoft.com/office/drawing/2014/main" val="3926203014"/>
                    </a:ext>
                  </a:extLst>
                </a:gridCol>
              </a:tblGrid>
              <a:tr h="338001">
                <a:tc rowSpan="2" gridSpan="2">
                  <a:txBody>
                    <a:bodyPr/>
                    <a:lstStyle/>
                    <a:p>
                      <a:endParaRPr lang="sv-SE" sz="12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2" h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400" b="1">
                          <a:latin typeface="+mn-lt"/>
                        </a:rPr>
                        <a:t>FFU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400" b="1">
                          <a:latin typeface="+mn-lt"/>
                        </a:rPr>
                        <a:t>Alt 0. Traditionell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r>
                        <a:rPr lang="sv-SE" sz="1400" b="1">
                          <a:solidFill>
                            <a:sysClr val="windowText" lastClr="000000"/>
                          </a:solidFill>
                          <a:latin typeface="+mn-lt"/>
                        </a:rPr>
                        <a:t>Alt 1. Klimatförbättrat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r>
                        <a:rPr lang="sv-SE" sz="1400" b="1">
                          <a:solidFill>
                            <a:sysClr val="windowText" lastClr="000000"/>
                          </a:solidFill>
                          <a:latin typeface="+mn-lt"/>
                        </a:rPr>
                        <a:t>Alt2. Klimatoptimalt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1400" b="1">
                          <a:solidFill>
                            <a:sysClr val="windowText" lastClr="000000"/>
                          </a:solidFill>
                          <a:latin typeface="+mn-lt"/>
                        </a:rPr>
                        <a:t>Alt 3. Klimatbalanserat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49089937"/>
                  </a:ext>
                </a:extLst>
              </a:tr>
              <a:tr h="204477">
                <a:tc gridSpan="2" vMerge="1">
                  <a:txBody>
                    <a:bodyPr/>
                    <a:lstStyle/>
                    <a:p>
                      <a:endParaRPr lang="sv-SE" sz="11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a:tc>
                <a:tc>
                  <a:txBody>
                    <a:bodyPr/>
                    <a:lstStyle/>
                    <a:p>
                      <a:r>
                        <a:rPr lang="sv-SE" sz="1100" b="0">
                          <a:latin typeface="+mn-lt"/>
                        </a:rPr>
                        <a:t>SEK: 3 000 560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100" b="0">
                          <a:latin typeface="+mn-lt"/>
                        </a:rPr>
                        <a:t>SEK: 3 010 680 </a:t>
                      </a:r>
                      <a:endParaRPr lang="sv-SE" sz="1100" b="1">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l"/>
                      <a:r>
                        <a:rPr lang="sv-SE" sz="1100" b="0">
                          <a:solidFill>
                            <a:sysClr val="windowText" lastClr="000000"/>
                          </a:solidFill>
                          <a:latin typeface="+mn-lt"/>
                        </a:rPr>
                        <a:t>SEK:  3 002 430 (+0.06%)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l"/>
                      <a:r>
                        <a:rPr lang="sv-SE" sz="1100" b="0">
                          <a:solidFill>
                            <a:sysClr val="windowText" lastClr="000000"/>
                          </a:solidFill>
                          <a:latin typeface="+mn-lt"/>
                        </a:rPr>
                        <a:t>SEK: 3 300 616 (+10%)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100" b="0">
                        <a:solidFill>
                          <a:sysClr val="windowText" lastClr="000000"/>
                        </a:solidFill>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4274231894"/>
                  </a:ext>
                </a:extLst>
              </a:tr>
              <a:tr h="447168">
                <a:tc>
                  <a:txBody>
                    <a:bodyPr/>
                    <a:lstStyle/>
                    <a:p>
                      <a:r>
                        <a:rPr lang="sv-SE" sz="1100" b="1">
                          <a:solidFill>
                            <a:srgbClr val="000000"/>
                          </a:solidFill>
                          <a:effectLst/>
                          <a:latin typeface="+mn-lt"/>
                          <a:ea typeface="Times New Roman" panose="02020603050405020304" pitchFamily="18" charset="0"/>
                          <a:cs typeface="Times New Roman" panose="02020603050405020304" pitchFamily="18" charset="0"/>
                        </a:rPr>
                        <a:t>SBEF</a:t>
                      </a:r>
                      <a:endParaRPr lang="sv-SE" sz="11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100" b="1">
                          <a:solidFill>
                            <a:srgbClr val="000000"/>
                          </a:solidFill>
                          <a:effectLst/>
                          <a:latin typeface="+mn-lt"/>
                          <a:ea typeface="Times New Roman" panose="02020603050405020304" pitchFamily="18" charset="0"/>
                          <a:cs typeface="Times New Roman" panose="02020603050405020304" pitchFamily="18" charset="0"/>
                        </a:rPr>
                        <a:t>Byggdel: / </a:t>
                      </a:r>
                      <a:r>
                        <a:rPr lang="sv-SE" sz="1100" b="1">
                          <a:solidFill>
                            <a:schemeClr val="accent5">
                              <a:lumMod val="75000"/>
                            </a:schemeClr>
                          </a:solidFill>
                          <a:effectLst/>
                          <a:latin typeface="+mn-lt"/>
                          <a:ea typeface="Times New Roman" panose="02020603050405020304" pitchFamily="18" charset="0"/>
                          <a:cs typeface="Times New Roman" panose="02020603050405020304" pitchFamily="18" charset="0"/>
                        </a:rPr>
                        <a:t>LFM30:</a:t>
                      </a:r>
                      <a:endParaRPr lang="sv-SE" sz="11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100">
                          <a:latin typeface="+mn-lt"/>
                        </a:rPr>
                        <a:t>Ton CO2e:  39</a:t>
                      </a:r>
                    </a:p>
                    <a:p>
                      <a:pPr algn="l"/>
                      <a:r>
                        <a:rPr lang="sv-SE" sz="1100">
                          <a:latin typeface="+mn-lt"/>
                        </a:rPr>
                        <a:t>Kg CO2e/ljus BTA: 11</a:t>
                      </a:r>
                    </a:p>
                  </a:txBody>
                  <a:tcPr marL="68580" marR="68580" marT="0" marB="0">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100">
                          <a:latin typeface="+mn-lt"/>
                        </a:rPr>
                        <a:t>Ton CO2e: 52 (+25%, +13 Ton)</a:t>
                      </a:r>
                    </a:p>
                    <a:p>
                      <a:pPr algn="l"/>
                      <a:r>
                        <a:rPr lang="sv-SE" sz="1100">
                          <a:latin typeface="+mn-lt"/>
                        </a:rPr>
                        <a:t>Kg CO2e/ljus BTA: 14</a:t>
                      </a:r>
                    </a:p>
                  </a:txBody>
                  <a:tcPr marL="68580" marR="68580" marT="0" marB="0">
                    <a:lnT w="12700" cap="flat" cmpd="sng" algn="ctr">
                      <a:solidFill>
                        <a:srgbClr val="000000"/>
                      </a:solidFill>
                      <a:prstDash val="solid"/>
                      <a:round/>
                      <a:headEnd type="none" w="med" len="med"/>
                      <a:tailEnd type="none" w="med" len="med"/>
                    </a:lnT>
                    <a:solidFill>
                      <a:schemeClr val="accent5">
                        <a:lumMod val="40000"/>
                        <a:lumOff val="60000"/>
                      </a:schemeClr>
                    </a:solidFill>
                  </a:tcPr>
                </a:tc>
                <a:tc>
                  <a:txBody>
                    <a:bodyPr/>
                    <a:lstStyle/>
                    <a:p>
                      <a:pPr algn="l"/>
                      <a:r>
                        <a:rPr lang="sv-SE" sz="1100">
                          <a:latin typeface="+mn-lt"/>
                        </a:rPr>
                        <a:t>Ton CO2e: 30 (-25%, -9 Ton)</a:t>
                      </a:r>
                    </a:p>
                    <a:p>
                      <a:pPr algn="l"/>
                      <a:r>
                        <a:rPr lang="sv-SE" sz="1100">
                          <a:latin typeface="+mn-lt"/>
                        </a:rPr>
                        <a:t>Kg CO2e/ljus BTA: 8</a:t>
                      </a:r>
                    </a:p>
                  </a:txBody>
                  <a:tcPr marL="68580" marR="68580"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100">
                          <a:latin typeface="+mn-lt"/>
                        </a:rPr>
                        <a:t>Ton CO2e: 23 (-41%, -16 Ton)</a:t>
                      </a:r>
                    </a:p>
                    <a:p>
                      <a:pPr algn="l"/>
                      <a:r>
                        <a:rPr lang="sv-SE" sz="1100">
                          <a:latin typeface="+mn-lt"/>
                        </a:rPr>
                        <a:t>Kg CO2e/ljus BTA: 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endParaRPr lang="sv-SE" sz="1100" b="1">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1158850851"/>
                  </a:ext>
                </a:extLst>
              </a:tr>
              <a:tr h="373031">
                <a:tc>
                  <a:txBody>
                    <a:bodyPr/>
                    <a:lstStyle/>
                    <a:p>
                      <a:pPr algn="ctr"/>
                      <a:r>
                        <a:rPr lang="sv-SE" sz="800">
                          <a:effectLst/>
                          <a:latin typeface="+mn-lt"/>
                          <a:ea typeface="Times New Roman" panose="02020603050405020304" pitchFamily="18" charset="0"/>
                          <a:cs typeface="Times New Roman" panose="02020603050405020304" pitchFamily="18" charset="0"/>
                        </a:rPr>
                        <a:t>2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HUSUNDERBYGGNAD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err="1">
                          <a:solidFill>
                            <a:schemeClr val="tx1"/>
                          </a:solidFill>
                          <a:effectLst/>
                          <a:latin typeface="+mn-lt"/>
                          <a:ea typeface="Times New Roman" panose="02020603050405020304" pitchFamily="18" charset="0"/>
                          <a:cs typeface="Times New Roman" panose="02020603050405020304" pitchFamily="18" charset="0"/>
                        </a:rPr>
                        <a:t>Kfb</a:t>
                      </a:r>
                      <a:r>
                        <a:rPr lang="sv-SE" sz="700">
                          <a:solidFill>
                            <a:schemeClr val="tx1"/>
                          </a:solidFill>
                          <a:effectLst/>
                          <a:latin typeface="+mn-lt"/>
                          <a:ea typeface="Times New Roman" panose="02020603050405020304" pitchFamily="18" charset="0"/>
                          <a:cs typeface="Times New Roman" panose="02020603050405020304" pitchFamily="18" charset="0"/>
                        </a:rPr>
                        <a:t>. Betong och armering (nivå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r>
                        <a:rPr lang="sv-SE" sz="700" b="1" strike="noStrike">
                          <a:solidFill>
                            <a:schemeClr val="tx1"/>
                          </a:solidFill>
                          <a:effectLst/>
                          <a:latin typeface="+mn-lt"/>
                          <a:ea typeface="Times New Roman" panose="02020603050405020304" pitchFamily="18" charset="0"/>
                          <a:cs typeface="Times New Roman" panose="02020603050405020304" pitchFamily="18" charset="0"/>
                        </a:rPr>
                        <a:t>Vanlig fulbetong/armering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b="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Kfb. Betong och armering (nivå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r>
                        <a:rPr lang="sv-SE" sz="700" b="1" err="1">
                          <a:solidFill>
                            <a:schemeClr val="tx1"/>
                          </a:solidFill>
                          <a:effectLst/>
                          <a:latin typeface="+mn-lt"/>
                          <a:ea typeface="Times New Roman" panose="02020603050405020304" pitchFamily="18" charset="0"/>
                          <a:cs typeface="Times New Roman" panose="02020603050405020304" pitchFamily="18" charset="0"/>
                        </a:rPr>
                        <a:t>Kfb</a:t>
                      </a:r>
                      <a:r>
                        <a:rPr lang="sv-SE" sz="700" b="1">
                          <a:solidFill>
                            <a:schemeClr val="tx1"/>
                          </a:solidFill>
                          <a:effectLst/>
                          <a:latin typeface="+mn-lt"/>
                          <a:ea typeface="Times New Roman" panose="02020603050405020304" pitchFamily="18" charset="0"/>
                          <a:cs typeface="Times New Roman" panose="02020603050405020304" pitchFamily="18" charset="0"/>
                        </a:rPr>
                        <a:t>. Betong och armering (nivå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61830272"/>
                  </a:ext>
                </a:extLst>
              </a:tr>
              <a:tr h="302137">
                <a:tc>
                  <a:txBody>
                    <a:bodyPr/>
                    <a:lstStyle/>
                    <a:p>
                      <a:pPr algn="ctr"/>
                      <a:r>
                        <a:rPr lang="sv-SE" sz="800">
                          <a:effectLst/>
                          <a:latin typeface="+mn-lt"/>
                          <a:ea typeface="Times New Roman" panose="02020603050405020304" pitchFamily="18"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STOMME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Träreglar, hybrid limträ / I-stålbalk, stenull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limträ</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I-stålbalk, stenull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hybrid limträ / I-stålbalk, stenull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hybrid limträ / I-stålbalk,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cellulosafiber/hampa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283243638"/>
                  </a:ext>
                </a:extLst>
              </a:tr>
              <a:tr h="302137">
                <a:tc>
                  <a:txBody>
                    <a:bodyPr/>
                    <a:lstStyle/>
                    <a:p>
                      <a:pPr algn="ctr"/>
                      <a:r>
                        <a:rPr lang="sv-SE" sz="800">
                          <a:effectLst/>
                          <a:latin typeface="+mn-lt"/>
                          <a:ea typeface="Times New Roman" panose="02020603050405020304" pitchFamily="18"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YTTERTAK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K-virke, lösull glasull, ytpapp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b="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K-virke, lösull glasull, ytpapp</a:t>
                      </a:r>
                    </a:p>
                    <a:p>
                      <a:pPr algn="ctr"/>
                      <a:endParaRPr lang="sv-SE" sz="7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K-virke, lösull glasull, ytpapp</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K-virke, lösull glasull, ytpapp</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916355154"/>
                  </a:ext>
                </a:extLst>
              </a:tr>
              <a:tr h="310407">
                <a:tc>
                  <a:txBody>
                    <a:bodyPr/>
                    <a:lstStyle/>
                    <a:p>
                      <a:pPr algn="ctr"/>
                      <a:r>
                        <a:rPr lang="sv-SE" sz="800">
                          <a:effectLst/>
                          <a:latin typeface="+mn-lt"/>
                          <a:ea typeface="Times New Roman" panose="02020603050405020304" pitchFamily="18"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FASADER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Träpanel, 50% återvunnen tegel, stenull, träfönster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Träpanel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tegel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stenull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aluminiumfönster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Träpanel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80% återvunnen tegel,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stenull, träfönster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Träpanel, 50% återvunnen tegel, stenull, träfönster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248494818"/>
                  </a:ext>
                </a:extLst>
              </a:tr>
              <a:tr h="429561">
                <a:tc>
                  <a:txBody>
                    <a:bodyPr/>
                    <a:lstStyle/>
                    <a:p>
                      <a:pPr algn="ctr"/>
                      <a:r>
                        <a:rPr lang="sv-SE" sz="800">
                          <a:effectLst/>
                          <a:latin typeface="+mn-lt"/>
                          <a:ea typeface="Times New Roman" panose="02020603050405020304" pitchFamily="18"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STOMKOMPLETTERING</a:t>
                      </a:r>
                    </a:p>
                    <a:p>
                      <a:r>
                        <a:rPr lang="sv-SE" sz="800">
                          <a:effectLst/>
                          <a:latin typeface="+mn-lt"/>
                          <a:ea typeface="Times New Roman" panose="02020603050405020304" pitchFamily="18" charset="0"/>
                        </a:rPr>
                        <a:t>RUMSBILDNING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a:solidFill>
                            <a:schemeClr val="tx1"/>
                          </a:solidFill>
                          <a:effectLst/>
                          <a:latin typeface="+mn-lt"/>
                          <a:ea typeface="Times New Roman" panose="02020603050405020304" pitchFamily="18" charset="0"/>
                          <a:cs typeface="Times New Roman" panose="02020603050405020304" pitchFamily="18" charset="0"/>
                        </a:rPr>
                        <a:t>Träreglar i tak och vägg (mkt lite stålreglar), OSB, </a:t>
                      </a:r>
                      <a:r>
                        <a:rPr lang="sv-SE" sz="700" strike="noStrike" err="1">
                          <a:solidFill>
                            <a:schemeClr val="tx1"/>
                          </a:solidFill>
                          <a:effectLst/>
                          <a:latin typeface="+mn-lt"/>
                          <a:ea typeface="Times New Roman" panose="02020603050405020304" pitchFamily="18" charset="0"/>
                          <a:cs typeface="Times New Roman" panose="02020603050405020304" pitchFamily="18" charset="0"/>
                        </a:rPr>
                        <a:t>ErgoLite</a:t>
                      </a:r>
                      <a:r>
                        <a:rPr lang="sv-SE" sz="700" strike="noStrike">
                          <a:solidFill>
                            <a:schemeClr val="tx1"/>
                          </a:solidFill>
                          <a:effectLst/>
                          <a:latin typeface="+mn-lt"/>
                          <a:ea typeface="Times New Roman" panose="02020603050405020304" pitchFamily="18" charset="0"/>
                          <a:cs typeface="Times New Roman" panose="02020603050405020304" pitchFamily="18" charset="0"/>
                        </a:rPr>
                        <a:t>, lösull glasull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b="1" strike="noStrike">
                          <a:solidFill>
                            <a:schemeClr val="tx1"/>
                          </a:solidFill>
                          <a:effectLst/>
                          <a:latin typeface="+mn-lt"/>
                          <a:ea typeface="Times New Roman" panose="02020603050405020304" pitchFamily="18" charset="0"/>
                          <a:cs typeface="Times New Roman" panose="02020603050405020304" pitchFamily="18" charset="0"/>
                        </a:rPr>
                        <a:t>Stålreglar i tak och vägg, </a:t>
                      </a:r>
                      <a:r>
                        <a:rPr lang="sv-SE" sz="700" b="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OSB</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 normal gips, stenull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i tak och vägg (mkt lite stålreglar), OSB</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err="1">
                          <a:solidFill>
                            <a:schemeClr val="tx1"/>
                          </a:solidFill>
                          <a:effectLst/>
                          <a:latin typeface="+mn-lt"/>
                          <a:ea typeface="Times New Roman" panose="02020603050405020304" pitchFamily="18" charset="0"/>
                          <a:cs typeface="Times New Roman" panose="02020603050405020304" pitchFamily="18" charset="0"/>
                        </a:rPr>
                        <a:t>Recoma</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 lättgips</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lösull glasull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i tak och vägg (mkt lite stålreglar), OSB, </a:t>
                      </a:r>
                      <a:r>
                        <a:rPr lang="sv-SE" sz="700" b="1" strike="noStrike" dirty="0">
                          <a:solidFill>
                            <a:schemeClr val="tx1"/>
                          </a:solidFill>
                          <a:effectLst/>
                          <a:latin typeface="+mn-lt"/>
                          <a:ea typeface="Times New Roman" panose="02020603050405020304" pitchFamily="18" charset="0"/>
                          <a:cs typeface="Times New Roman" panose="02020603050405020304" pitchFamily="18" charset="0"/>
                        </a:rPr>
                        <a:t>Klima gips</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hampa</a:t>
                      </a:r>
                      <a:endParaRPr lang="sv-SE" sz="70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801110829"/>
                  </a:ext>
                </a:extLst>
              </a:tr>
              <a:tr h="430640">
                <a:tc>
                  <a:txBody>
                    <a:bodyPr/>
                    <a:lstStyle/>
                    <a:p>
                      <a:pPr algn="ctr"/>
                      <a:r>
                        <a:rPr lang="sv-SE" sz="800">
                          <a:effectLst/>
                          <a:latin typeface="+mn-lt"/>
                          <a:ea typeface="Times New Roman" panose="02020603050405020304" pitchFamily="18"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INVÄNDIGA YTSKIKT</a:t>
                      </a:r>
                    </a:p>
                    <a:p>
                      <a:r>
                        <a:rPr lang="sv-SE" sz="800">
                          <a:effectLst/>
                          <a:latin typeface="+mn-lt"/>
                          <a:ea typeface="Times New Roman" panose="02020603050405020304" pitchFamily="18" charset="0"/>
                        </a:rPr>
                        <a:t>RUMSKOMPLETTERING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Plastmatta linoleum, Målad gips mindre spackel (ex inget i teknikutrymme, förråd), kakel och klinker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Plastmatta linoleum</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Målad gips. Inget återbruk,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kakel och klinker </a:t>
                      </a:r>
                      <a:endParaRPr lang="sv-SE" sz="700" b="1"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Plastmatta linoleum, Målad gips mindre spackel (ex inget i teknikutrymme, förråd), </a:t>
                      </a:r>
                      <a:r>
                        <a:rPr lang="sv-SE" sz="700" b="1" strike="noStrike" err="1">
                          <a:solidFill>
                            <a:schemeClr val="tx1"/>
                          </a:solidFill>
                          <a:effectLst/>
                          <a:latin typeface="+mn-lt"/>
                          <a:ea typeface="Times New Roman" panose="02020603050405020304" pitchFamily="18" charset="0"/>
                          <a:cs typeface="Times New Roman" panose="02020603050405020304" pitchFamily="18" charset="0"/>
                        </a:rPr>
                        <a:t>Fibo</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 badrumsskiva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Plastmatta linoleum, Målad gips mindre spackel (ex inget i teknikutrymme, förråd).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43382802"/>
                  </a:ext>
                </a:extLst>
              </a:tr>
              <a:tr h="539441">
                <a:tc>
                  <a:txBody>
                    <a:bodyPr/>
                    <a:lstStyle/>
                    <a:p>
                      <a:pPr algn="ctr"/>
                      <a:r>
                        <a:rPr lang="sv-SE" sz="800">
                          <a:effectLst/>
                          <a:latin typeface="+mn-lt"/>
                          <a:ea typeface="Times New Roman" panose="02020603050405020304" pitchFamily="18"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INSTALLATIONER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solidFill>
                          <a:effectLst/>
                          <a:latin typeface="+mn-lt"/>
                          <a:ea typeface="Times New Roman" panose="02020603050405020304" pitchFamily="18" charset="0"/>
                          <a:cs typeface="Times New Roman" panose="02020603050405020304" pitchFamily="18" charset="0"/>
                        </a:rPr>
                        <a:t>Energieffektiva enkla </a:t>
                      </a:r>
                      <a:r>
                        <a:rPr lang="sv-SE" sz="700" strike="noStrike">
                          <a:solidFill>
                            <a:schemeClr val="tx1"/>
                          </a:solidFill>
                          <a:effectLst/>
                          <a:latin typeface="+mn-lt"/>
                          <a:ea typeface="Times New Roman" panose="02020603050405020304" pitchFamily="18" charset="0"/>
                          <a:cs typeface="Times New Roman" panose="02020603050405020304" pitchFamily="18" charset="0"/>
                        </a:rPr>
                        <a:t>installationer (värme, belysning). Visst återbruk. Erbjuda serviceavtal. Återbruk i befintlig byggnad (</a:t>
                      </a:r>
                      <a:r>
                        <a:rPr lang="sv-SE" sz="700" strike="noStrike" err="1">
                          <a:solidFill>
                            <a:schemeClr val="tx1"/>
                          </a:solidFill>
                          <a:effectLst/>
                          <a:latin typeface="+mn-lt"/>
                          <a:ea typeface="Times New Roman" panose="02020603050405020304" pitchFamily="18" charset="0"/>
                          <a:cs typeface="Times New Roman" panose="02020603050405020304" pitchFamily="18" charset="0"/>
                        </a:rPr>
                        <a:t>vent</a:t>
                      </a:r>
                      <a:r>
                        <a:rPr lang="sv-SE" sz="700" strike="noStrike">
                          <a:solidFill>
                            <a:schemeClr val="tx1"/>
                          </a:solidFill>
                          <a:effectLst/>
                          <a:latin typeface="+mn-lt"/>
                          <a:ea typeface="Times New Roman" panose="02020603050405020304" pitchFamily="18" charset="0"/>
                          <a:cs typeface="Times New Roman" panose="02020603050405020304" pitchFamily="18" charset="0"/>
                        </a:rPr>
                        <a:t> och el)</a:t>
                      </a:r>
                      <a:endParaRPr lang="sv-SE" sz="7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b="1" strike="noStrike">
                          <a:solidFill>
                            <a:schemeClr val="tx1"/>
                          </a:solidFill>
                          <a:effectLst/>
                          <a:latin typeface="+mn-lt"/>
                          <a:ea typeface="Times New Roman" panose="02020603050405020304" pitchFamily="18" charset="0"/>
                          <a:cs typeface="Times New Roman" panose="02020603050405020304" pitchFamily="18" charset="0"/>
                        </a:rPr>
                        <a:t>Enkla installationer utan styrning (värme, belysning). </a:t>
                      </a:r>
                    </a:p>
                    <a:p>
                      <a:endParaRPr lang="sv-SE" sz="7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Energieffektiva enkla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installationer (värme, belysning). Visst återbruk. Erbjuda serviceavtal. Återbruk i befintlig byggnad (</a:t>
                      </a:r>
                      <a:r>
                        <a:rPr lang="sv-SE" sz="700" strike="noStrike" err="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vent</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 och el)</a:t>
                      </a:r>
                      <a:endPar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Energieffektiva enkla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installationer (värme, belysning). Visst återbruk. Erbjuda serviceavtal. Återbruk i befintlig byggnad (</a:t>
                      </a:r>
                      <a:r>
                        <a:rPr lang="sv-SE" sz="700" strike="noStrike" err="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vent</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 och el)</a:t>
                      </a:r>
                      <a:endPar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0">
                        <a:buFont typeface="Arial" panose="020B0604020202020204" pitchFamily="34" charset="0"/>
                        <a:buNone/>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27884397"/>
                  </a:ext>
                </a:extLst>
              </a:tr>
              <a:tr h="227931">
                <a:tc>
                  <a:txBody>
                    <a:bodyPr/>
                    <a:lstStyle/>
                    <a:p>
                      <a:pPr algn="ctr"/>
                      <a:endParaRPr lang="sv-SE" sz="8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Byggtransport &amp; arbetsplats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7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sv-SE" sz="7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15000"/>
                        </a:lnSpc>
                      </a:pPr>
                      <a:r>
                        <a:rPr lang="sv-SE" sz="700" kern="1200">
                          <a:solidFill>
                            <a:schemeClr val="tx1"/>
                          </a:solidFill>
                          <a:effectLst/>
                          <a:latin typeface="+mn-lt"/>
                          <a:ea typeface="Times New Roman" panose="02020603050405020304" pitchFamily="18" charset="0"/>
                          <a:cs typeface="Arial" panose="020B0604020202020204" pitchFamily="34" charset="0"/>
                        </a:rPr>
                        <a:t>LFM30: Steg 1</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700" kern="1200">
                          <a:solidFill>
                            <a:schemeClr val="tx1"/>
                          </a:solidFill>
                          <a:effectLst/>
                          <a:latin typeface="+mn-lt"/>
                          <a:ea typeface="Times New Roman" panose="02020603050405020304" pitchFamily="18" charset="0"/>
                          <a:cs typeface="Arial" panose="020B0604020202020204" pitchFamily="34" charset="0"/>
                        </a:rPr>
                        <a:t>LFM30: Steg 2</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15000"/>
                        </a:lnSpc>
                        <a:spcBef>
                          <a:spcPts val="0"/>
                        </a:spcBef>
                        <a:spcAft>
                          <a:spcPts val="0"/>
                        </a:spcAft>
                        <a:buClrTx/>
                        <a:buSzTx/>
                        <a:buFontTx/>
                        <a:buNone/>
                        <a:tabLst/>
                        <a:defRPr/>
                      </a:pPr>
                      <a:r>
                        <a:rPr lang="sv-SE" sz="600" kern="1200" dirty="0">
                          <a:solidFill>
                            <a:schemeClr val="tx1"/>
                          </a:solidFill>
                          <a:effectLst/>
                          <a:latin typeface="+mn-lt"/>
                          <a:ea typeface="Times New Roman" panose="02020603050405020304" pitchFamily="18" charset="0"/>
                          <a:cs typeface="Arial" panose="020B0604020202020204" pitchFamily="34" charset="0"/>
                        </a:rPr>
                        <a:t>LFM30: Steg 3</a:t>
                      </a:r>
                      <a:endParaRPr lang="sv-SE" sz="600" dirty="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096033740"/>
                  </a:ext>
                </a:extLst>
              </a:tr>
            </a:tbl>
          </a:graphicData>
        </a:graphic>
      </p:graphicFrame>
      <p:sp>
        <p:nvSpPr>
          <p:cNvPr id="7" name="Rektangel: rundade hörn 6">
            <a:extLst>
              <a:ext uri="{FF2B5EF4-FFF2-40B4-BE49-F238E27FC236}">
                <a16:creationId xmlns:a16="http://schemas.microsoft.com/office/drawing/2014/main" id="{67A14254-BC03-54D8-5EE4-DDAC7F72A194}"/>
              </a:ext>
            </a:extLst>
          </p:cNvPr>
          <p:cNvSpPr/>
          <p:nvPr/>
        </p:nvSpPr>
        <p:spPr>
          <a:xfrm>
            <a:off x="527381" y="1268491"/>
            <a:ext cx="1823707" cy="450430"/>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300">
                <a:solidFill>
                  <a:schemeClr val="bg1"/>
                </a:solidFill>
              </a:rPr>
              <a:t>Exempel: Verkligt och fiktivt</a:t>
            </a:r>
          </a:p>
        </p:txBody>
      </p:sp>
      <p:sp>
        <p:nvSpPr>
          <p:cNvPr id="8" name="Rubrik 7">
            <a:extLst>
              <a:ext uri="{FF2B5EF4-FFF2-40B4-BE49-F238E27FC236}">
                <a16:creationId xmlns:a16="http://schemas.microsoft.com/office/drawing/2014/main" id="{801EF3BE-DDE1-79F9-3F1B-337BA0D5C1C9}"/>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kumimoji="0" lang="sv-SE" sz="21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Redovisning till LFM30 – Exempel på ”smörgåsbord”</a:t>
            </a:r>
          </a:p>
        </p:txBody>
      </p:sp>
      <p:graphicFrame>
        <p:nvGraphicFramePr>
          <p:cNvPr id="2" name="Tabell 1">
            <a:extLst>
              <a:ext uri="{FF2B5EF4-FFF2-40B4-BE49-F238E27FC236}">
                <a16:creationId xmlns:a16="http://schemas.microsoft.com/office/drawing/2014/main" id="{FFD06396-B91D-207B-5EDB-C477849B7DA8}"/>
              </a:ext>
            </a:extLst>
          </p:cNvPr>
          <p:cNvGraphicFramePr>
            <a:graphicFrameLocks noGrp="1"/>
          </p:cNvGraphicFramePr>
          <p:nvPr>
            <p:extLst>
              <p:ext uri="{D42A27DB-BD31-4B8C-83A1-F6EECF244321}">
                <p14:modId xmlns:p14="http://schemas.microsoft.com/office/powerpoint/2010/main" val="43166374"/>
              </p:ext>
            </p:extLst>
          </p:nvPr>
        </p:nvGraphicFramePr>
        <p:xfrm>
          <a:off x="2" y="5897880"/>
          <a:ext cx="12191998" cy="960120"/>
        </p:xfrm>
        <a:graphic>
          <a:graphicData uri="http://schemas.openxmlformats.org/drawingml/2006/table">
            <a:tbl>
              <a:tblPr firstRow="1" bandRow="1">
                <a:tableStyleId>{5C22544A-7EE6-4342-B048-85BDC9FD1C3A}</a:tableStyleId>
              </a:tblPr>
              <a:tblGrid>
                <a:gridCol w="1736001">
                  <a:extLst>
                    <a:ext uri="{9D8B030D-6E8A-4147-A177-3AD203B41FA5}">
                      <a16:colId xmlns:a16="http://schemas.microsoft.com/office/drawing/2014/main" val="1026321188"/>
                    </a:ext>
                  </a:extLst>
                </a:gridCol>
                <a:gridCol w="1250487">
                  <a:extLst>
                    <a:ext uri="{9D8B030D-6E8A-4147-A177-3AD203B41FA5}">
                      <a16:colId xmlns:a16="http://schemas.microsoft.com/office/drawing/2014/main" val="4284195386"/>
                    </a:ext>
                  </a:extLst>
                </a:gridCol>
                <a:gridCol w="1375536">
                  <a:extLst>
                    <a:ext uri="{9D8B030D-6E8A-4147-A177-3AD203B41FA5}">
                      <a16:colId xmlns:a16="http://schemas.microsoft.com/office/drawing/2014/main" val="2910913242"/>
                    </a:ext>
                  </a:extLst>
                </a:gridCol>
                <a:gridCol w="1038866">
                  <a:extLst>
                    <a:ext uri="{9D8B030D-6E8A-4147-A177-3AD203B41FA5}">
                      <a16:colId xmlns:a16="http://schemas.microsoft.com/office/drawing/2014/main" val="112477153"/>
                    </a:ext>
                  </a:extLst>
                </a:gridCol>
                <a:gridCol w="1154296">
                  <a:extLst>
                    <a:ext uri="{9D8B030D-6E8A-4147-A177-3AD203B41FA5}">
                      <a16:colId xmlns:a16="http://schemas.microsoft.com/office/drawing/2014/main" val="2883095834"/>
                    </a:ext>
                  </a:extLst>
                </a:gridCol>
                <a:gridCol w="1702586">
                  <a:extLst>
                    <a:ext uri="{9D8B030D-6E8A-4147-A177-3AD203B41FA5}">
                      <a16:colId xmlns:a16="http://schemas.microsoft.com/office/drawing/2014/main" val="195791932"/>
                    </a:ext>
                  </a:extLst>
                </a:gridCol>
                <a:gridCol w="798388">
                  <a:extLst>
                    <a:ext uri="{9D8B030D-6E8A-4147-A177-3AD203B41FA5}">
                      <a16:colId xmlns:a16="http://schemas.microsoft.com/office/drawing/2014/main" val="2227839569"/>
                    </a:ext>
                  </a:extLst>
                </a:gridCol>
                <a:gridCol w="1058104">
                  <a:extLst>
                    <a:ext uri="{9D8B030D-6E8A-4147-A177-3AD203B41FA5}">
                      <a16:colId xmlns:a16="http://schemas.microsoft.com/office/drawing/2014/main" val="4236381185"/>
                    </a:ext>
                  </a:extLst>
                </a:gridCol>
                <a:gridCol w="879563">
                  <a:extLst>
                    <a:ext uri="{9D8B030D-6E8A-4147-A177-3AD203B41FA5}">
                      <a16:colId xmlns:a16="http://schemas.microsoft.com/office/drawing/2014/main" val="3613627234"/>
                    </a:ext>
                  </a:extLst>
                </a:gridCol>
                <a:gridCol w="1198171">
                  <a:extLst>
                    <a:ext uri="{9D8B030D-6E8A-4147-A177-3AD203B41FA5}">
                      <a16:colId xmlns:a16="http://schemas.microsoft.com/office/drawing/2014/main" val="222269687"/>
                    </a:ext>
                  </a:extLst>
                </a:gridCol>
              </a:tblGrid>
              <a:tr h="225315">
                <a:tc gridSpan="3">
                  <a:txBody>
                    <a:bodyPr/>
                    <a:lstStyle/>
                    <a:p>
                      <a:pPr algn="ctr"/>
                      <a:r>
                        <a:rPr lang="sv-SE" sz="900" b="1">
                          <a:solidFill>
                            <a:schemeClr val="bg1"/>
                          </a:solidFill>
                          <a:latin typeface="+mn-lt"/>
                        </a:rPr>
                        <a:t>Systemgränser:</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sv-SE" sz="9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latin typeface="+mn-lt"/>
                        </a:rPr>
                        <a:t>Funktionell </a:t>
                      </a:r>
                    </a:p>
                    <a:p>
                      <a:r>
                        <a:rPr lang="sv-SE" sz="900">
                          <a:solidFill>
                            <a:schemeClr val="bg1"/>
                          </a:solidFill>
                          <a:latin typeface="+mn-lt"/>
                        </a:rPr>
                        <a:t>enhet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latin typeface="+mn-lt"/>
                        </a:rPr>
                        <a:t>Klimatdata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latin typeface="+mn-lt"/>
                        </a:rPr>
                        <a:t>Verifikat: Inköp, klimatdata (ex % EPD), Resurssammanställning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r>
                        <a:rPr lang="sv-SE" sz="900">
                          <a:solidFill>
                            <a:schemeClr val="bg1"/>
                          </a:solidFill>
                          <a:latin typeface="+mn-lt"/>
                        </a:rPr>
                        <a:t>Verifikat: Transporter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latin typeface="+mn-lt"/>
                        </a:rPr>
                        <a:t>Täckningsgrad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latin typeface="+mn-lt"/>
                        </a:rPr>
                        <a:t>Schabloner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bg1"/>
                          </a:solidFill>
                          <a:latin typeface="+mn-lt"/>
                        </a:rPr>
                        <a:t>Drift - (B6) påverkan</a:t>
                      </a:r>
                    </a:p>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bg1"/>
                        </a:solidFill>
                        <a:latin typeface="+mn-lt"/>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32696124"/>
                  </a:ext>
                </a:extLst>
              </a:tr>
              <a:tr h="177690">
                <a:tc>
                  <a:txBody>
                    <a:bodyPr/>
                    <a:lstStyle/>
                    <a:p>
                      <a:r>
                        <a:rPr lang="sv-SE" sz="900" b="1">
                          <a:solidFill>
                            <a:schemeClr val="bg1"/>
                          </a:solidFill>
                          <a:latin typeface="+mn-lt"/>
                        </a:rPr>
                        <a:t>Byggprojekt &amp; LCA-skeden</a:t>
                      </a:r>
                      <a:endParaRPr lang="sv-SE" b="1">
                        <a:latin typeface="+mn-lt"/>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latin typeface="+mn-lt"/>
                        </a:rPr>
                        <a:t>Särberäkningar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sv-SE" sz="900" b="1">
                          <a:solidFill>
                            <a:schemeClr val="bg1"/>
                          </a:solidFill>
                          <a:latin typeface="+mn-lt"/>
                        </a:rPr>
                        <a:t>Byggdelar / Aktiviteter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vMerge="1">
                  <a:txBody>
                    <a:bodyPr/>
                    <a:lstStyle/>
                    <a:p>
                      <a:endParaRPr lang="sv-S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tc vMerge="1">
                  <a:txBody>
                    <a:bodyPr/>
                    <a:lstStyle/>
                    <a:p>
                      <a:endParaRPr lang="sv-SE"/>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76534273"/>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latin typeface="+mn-lt"/>
                        </a:rPr>
                        <a:t>Byggnad</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latin typeface="+mn-lt"/>
                        </a:rPr>
                        <a:t>A1-A4-A5.1</a:t>
                      </a:r>
                    </a:p>
                    <a:p>
                      <a:r>
                        <a:rPr lang="sv-SE" sz="900">
                          <a:solidFill>
                            <a:schemeClr val="tx1"/>
                          </a:solidFill>
                          <a:latin typeface="+mn-lt"/>
                        </a:rPr>
                        <a:t>A5.2-A5.4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nSpc>
                          <a:spcPct val="115000"/>
                        </a:lnSpc>
                      </a:pPr>
                      <a:r>
                        <a:rPr lang="sv-SE" sz="900">
                          <a:effectLst/>
                          <a:latin typeface="+mn-lt"/>
                          <a:ea typeface="Calibri" panose="020F0502020204030204" pitchFamily="34" charset="0"/>
                          <a:cs typeface="Arial" panose="020B0604020202020204" pitchFamily="34" charset="0"/>
                        </a:rPr>
                        <a:t>EA</a:t>
                      </a:r>
                      <a:endParaRPr lang="sv-SE" sz="9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sz="900">
                          <a:solidFill>
                            <a:schemeClr val="tx1"/>
                          </a:solidFill>
                          <a:latin typeface="+mn-lt"/>
                        </a:rPr>
                        <a:t>Alla ovan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sz="900">
                          <a:solidFill>
                            <a:schemeClr val="tx1"/>
                          </a:solidFill>
                          <a:latin typeface="+mn-lt"/>
                        </a:rPr>
                        <a:t>BTA: 250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effectLst/>
                          <a:latin typeface="+mn-lt"/>
                          <a:ea typeface="Calibri" panose="020F0502020204030204" pitchFamily="34" charset="0"/>
                          <a:cs typeface="Arial" panose="020B0604020202020204" pitchFamily="34" charset="0"/>
                        </a:rPr>
                        <a:t>Typisk</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effectLst/>
                          <a:latin typeface="+mn-lt"/>
                          <a:ea typeface="Calibri" panose="020F0502020204030204" pitchFamily="34" charset="0"/>
                          <a:cs typeface="Arial" panose="020B0604020202020204" pitchFamily="34" charset="0"/>
                        </a:rPr>
                        <a:t>IVL, 2023</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effectLst/>
                          <a:latin typeface="+mn-lt"/>
                          <a:ea typeface="Calibri" panose="020F0502020204030204" pitchFamily="34" charset="0"/>
                          <a:cs typeface="Arial" panose="020B0604020202020204" pitchFamily="34" charset="0"/>
                        </a:rPr>
                        <a:t>EPD&gt; 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sz="900">
                          <a:solidFill>
                            <a:schemeClr val="tx1"/>
                          </a:solidFill>
                          <a:latin typeface="+mn-lt"/>
                        </a:rPr>
                        <a:t>50%</a:t>
                      </a:r>
                    </a:p>
                    <a:p>
                      <a:r>
                        <a:rPr lang="sv-SE" sz="900">
                          <a:solidFill>
                            <a:schemeClr val="tx1"/>
                          </a:solidFill>
                          <a:latin typeface="+mn-lt"/>
                        </a:rPr>
                        <a:t>Finns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sz="900">
                          <a:solidFill>
                            <a:schemeClr val="tx1"/>
                          </a:solidFill>
                          <a:latin typeface="+mn-lt"/>
                        </a:rPr>
                        <a:t>Ej underskattat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latin typeface="+mn-lt"/>
                        </a:rPr>
                        <a:t>85% </a:t>
                      </a:r>
                      <a:r>
                        <a:rPr lang="sv-SE" sz="900">
                          <a:solidFill>
                            <a:schemeClr val="tx1"/>
                          </a:solidFill>
                          <a:latin typeface="+mn-lt"/>
                          <a:sym typeface="Wingdings" panose="05000000000000000000" pitchFamily="2" charset="2"/>
                        </a:rPr>
                        <a:t>100%</a:t>
                      </a:r>
                      <a:endParaRPr lang="sv-SE" sz="9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a:latin typeface="+mn-lt"/>
                        </a:rPr>
                        <a:t>Bd 7&amp;8: 51</a:t>
                      </a:r>
                    </a:p>
                    <a:p>
                      <a:pPr marL="0" marR="0" lvl="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a:latin typeface="+mn-lt"/>
                        </a:rPr>
                        <a:t>A5.2-5: 3</a:t>
                      </a:r>
                    </a:p>
                    <a:p>
                      <a:pPr marL="0" marR="0" lvl="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a:latin typeface="+mn-lt"/>
                        </a:rPr>
                        <a:t>IVL 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sz="900">
                          <a:solidFill>
                            <a:schemeClr val="tx1"/>
                          </a:solidFill>
                          <a:latin typeface="+mn-lt"/>
                        </a:rPr>
                        <a:t>VFT: Silver</a:t>
                      </a:r>
                    </a:p>
                    <a:p>
                      <a:r>
                        <a:rPr lang="sv-SE" sz="900">
                          <a:solidFill>
                            <a:schemeClr val="tx1"/>
                          </a:solidFill>
                          <a:latin typeface="+mn-lt"/>
                        </a:rPr>
                        <a:t>SVL: Silver</a:t>
                      </a:r>
                    </a:p>
                    <a:p>
                      <a:r>
                        <a:rPr lang="sv-SE" sz="900">
                          <a:solidFill>
                            <a:schemeClr val="tx1"/>
                          </a:solidFill>
                          <a:latin typeface="+mn-lt"/>
                        </a:rPr>
                        <a:t>KKPI förberett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graphicFrame>
        <p:nvGraphicFramePr>
          <p:cNvPr id="3" name="Tabell 2">
            <a:extLst>
              <a:ext uri="{FF2B5EF4-FFF2-40B4-BE49-F238E27FC236}">
                <a16:creationId xmlns:a16="http://schemas.microsoft.com/office/drawing/2014/main" id="{28AC85DD-E9BC-A804-C8A4-586256DB7B0B}"/>
              </a:ext>
            </a:extLst>
          </p:cNvPr>
          <p:cNvGraphicFramePr>
            <a:graphicFrameLocks noGrp="1"/>
          </p:cNvGraphicFramePr>
          <p:nvPr>
            <p:extLst>
              <p:ext uri="{D42A27DB-BD31-4B8C-83A1-F6EECF244321}">
                <p14:modId xmlns:p14="http://schemas.microsoft.com/office/powerpoint/2010/main" val="1744117578"/>
              </p:ext>
            </p:extLst>
          </p:nvPr>
        </p:nvGraphicFramePr>
        <p:xfrm>
          <a:off x="8372473" y="0"/>
          <a:ext cx="3819527" cy="890969"/>
        </p:xfrm>
        <a:graphic>
          <a:graphicData uri="http://schemas.openxmlformats.org/drawingml/2006/table">
            <a:tbl>
              <a:tblPr firstRow="1" bandRow="1">
                <a:tableStyleId>{5C22544A-7EE6-4342-B048-85BDC9FD1C3A}</a:tableStyleId>
              </a:tblPr>
              <a:tblGrid>
                <a:gridCol w="561975">
                  <a:extLst>
                    <a:ext uri="{9D8B030D-6E8A-4147-A177-3AD203B41FA5}">
                      <a16:colId xmlns:a16="http://schemas.microsoft.com/office/drawing/2014/main" val="3516827666"/>
                    </a:ext>
                  </a:extLst>
                </a:gridCol>
                <a:gridCol w="780287">
                  <a:extLst>
                    <a:ext uri="{9D8B030D-6E8A-4147-A177-3AD203B41FA5}">
                      <a16:colId xmlns:a16="http://schemas.microsoft.com/office/drawing/2014/main" val="3574377429"/>
                    </a:ext>
                  </a:extLst>
                </a:gridCol>
                <a:gridCol w="720479">
                  <a:extLst>
                    <a:ext uri="{9D8B030D-6E8A-4147-A177-3AD203B41FA5}">
                      <a16:colId xmlns:a16="http://schemas.microsoft.com/office/drawing/2014/main" val="4093453797"/>
                    </a:ext>
                  </a:extLst>
                </a:gridCol>
                <a:gridCol w="977088">
                  <a:extLst>
                    <a:ext uri="{9D8B030D-6E8A-4147-A177-3AD203B41FA5}">
                      <a16:colId xmlns:a16="http://schemas.microsoft.com/office/drawing/2014/main" val="227898419"/>
                    </a:ext>
                  </a:extLst>
                </a:gridCol>
                <a:gridCol w="779698">
                  <a:extLst>
                    <a:ext uri="{9D8B030D-6E8A-4147-A177-3AD203B41FA5}">
                      <a16:colId xmlns:a16="http://schemas.microsoft.com/office/drawing/2014/main" val="2654490189"/>
                    </a:ext>
                  </a:extLst>
                </a:gridCol>
              </a:tblGrid>
              <a:tr h="313226">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Datum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Fastighet &amp; bygg. kropp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Klimatber.-verktyg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Startbesked &amp; kriterie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Verifieringsmetod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696124"/>
                  </a:ext>
                </a:extLst>
              </a:tr>
              <a:tr h="3862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900">
                          <a:solidFill>
                            <a:schemeClr val="tx1"/>
                          </a:solidFill>
                        </a:rPr>
                        <a:t>250827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sz="900">
                          <a:solidFill>
                            <a:schemeClr val="tx1"/>
                          </a:solidFill>
                        </a:rPr>
                        <a:t>Hus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sz="900">
                          <a:solidFill>
                            <a:schemeClr val="tx1"/>
                          </a:solidFill>
                        </a:rPr>
                        <a:t>Bidcon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sv-SE" sz="900">
                          <a:solidFill>
                            <a:schemeClr val="tx1"/>
                          </a:solidFill>
                        </a:rPr>
                        <a:t>Bygglov:</a:t>
                      </a:r>
                      <a:r>
                        <a:rPr lang="sv-SE" sz="900" kern="100">
                          <a:solidFill>
                            <a:srgbClr val="000000"/>
                          </a:solidFill>
                          <a:effectLst/>
                          <a:latin typeface="+mn-lt"/>
                          <a:ea typeface="Aptos" panose="020B0004020202020204" pitchFamily="34" charset="0"/>
                          <a:cs typeface="Arial" panose="020B0604020202020204" pitchFamily="34" charset="0"/>
                        </a:rPr>
                        <a:t>250311</a:t>
                      </a:r>
                    </a:p>
                    <a:p>
                      <a:r>
                        <a:rPr lang="sv-SE" sz="900" kern="100">
                          <a:solidFill>
                            <a:srgbClr val="000000"/>
                          </a:solidFill>
                          <a:effectLst/>
                          <a:latin typeface="+mn-lt"/>
                          <a:cs typeface="Arial" panose="020B0604020202020204" pitchFamily="34" charset="0"/>
                        </a:rPr>
                        <a:t>Byggstart:250512</a:t>
                      </a: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nSpc>
                          <a:spcPct val="107000"/>
                        </a:lnSpc>
                        <a:spcAft>
                          <a:spcPts val="0"/>
                        </a:spcAft>
                        <a:buFont typeface="Arial" panose="020B0604020202020204" pitchFamily="34" charset="0"/>
                        <a:buNone/>
                      </a:pPr>
                      <a:r>
                        <a:rPr lang="sv-SE" sz="900" kern="100" err="1">
                          <a:solidFill>
                            <a:srgbClr val="000000"/>
                          </a:solidFill>
                          <a:effectLst/>
                          <a:latin typeface="+mn-lt"/>
                          <a:ea typeface="Aptos" panose="020B0004020202020204" pitchFamily="34" charset="0"/>
                          <a:cs typeface="Arial" panose="020B0604020202020204" pitchFamily="34" charset="0"/>
                        </a:rPr>
                        <a:t>Egenbed</a:t>
                      </a:r>
                      <a:r>
                        <a:rPr lang="sv-SE" sz="900" kern="100">
                          <a:solidFill>
                            <a:srgbClr val="000000"/>
                          </a:solidFill>
                          <a:effectLst/>
                          <a:latin typeface="+mn-lt"/>
                          <a:ea typeface="Aptos" panose="020B0004020202020204" pitchFamily="34" charset="0"/>
                          <a:cs typeface="Arial" panose="020B0604020202020204" pitchFamily="34" charset="0"/>
                        </a:rPr>
                        <a:t>.</a:t>
                      </a:r>
                    </a:p>
                    <a:p>
                      <a:pPr marL="85725" indent="-85725">
                        <a:lnSpc>
                          <a:spcPct val="107000"/>
                        </a:lnSpc>
                        <a:spcAft>
                          <a:spcPts val="0"/>
                        </a:spcAft>
                        <a:buFont typeface="Arial" panose="020B0604020202020204" pitchFamily="34" charset="0"/>
                        <a:buChar char="•"/>
                      </a:pPr>
                      <a:r>
                        <a:rPr lang="sv-SE" sz="900" kern="100">
                          <a:solidFill>
                            <a:srgbClr val="000000"/>
                          </a:solidFill>
                          <a:effectLst/>
                          <a:latin typeface="+mn-lt"/>
                          <a:ea typeface="Aptos" panose="020B0004020202020204" pitchFamily="34" charset="0"/>
                          <a:cs typeface="Arial" panose="020B0604020202020204" pitchFamily="34" charset="0"/>
                        </a:rPr>
                        <a:t>LJ250321</a:t>
                      </a:r>
                      <a:endParaRPr lang="sv-SE" sz="900" kern="100">
                        <a:effectLst/>
                        <a:latin typeface="+mn-lt"/>
                        <a:ea typeface="Aptos" panose="020B0004020202020204" pitchFamily="34" charset="0"/>
                        <a:cs typeface="Arial" panose="020B0604020202020204" pitchFamily="34" charset="0"/>
                      </a:endParaRPr>
                    </a:p>
                    <a:p>
                      <a:pPr marL="85725" indent="-85725">
                        <a:lnSpc>
                          <a:spcPct val="107000"/>
                        </a:lnSpc>
                        <a:spcAft>
                          <a:spcPts val="0"/>
                        </a:spcAft>
                        <a:buFont typeface="Arial" panose="020B0604020202020204" pitchFamily="34" charset="0"/>
                        <a:buChar char="•"/>
                      </a:pPr>
                      <a:r>
                        <a:rPr lang="sv-SE" sz="900" kern="100">
                          <a:solidFill>
                            <a:srgbClr val="000000"/>
                          </a:solidFill>
                          <a:effectLst/>
                          <a:latin typeface="+mn-lt"/>
                          <a:ea typeface="Aptos" panose="020B0004020202020204" pitchFamily="34" charset="0"/>
                          <a:cs typeface="Arial" panose="020B0604020202020204" pitchFamily="34" charset="0"/>
                        </a:rPr>
                        <a:t>AH250323</a:t>
                      </a:r>
                      <a:endParaRPr lang="sv-SE"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7018025"/>
                  </a:ext>
                </a:extLst>
              </a:tr>
            </a:tbl>
          </a:graphicData>
        </a:graphic>
      </p:graphicFrame>
      <p:sp>
        <p:nvSpPr>
          <p:cNvPr id="4" name="Rektangel 3">
            <a:extLst>
              <a:ext uri="{FF2B5EF4-FFF2-40B4-BE49-F238E27FC236}">
                <a16:creationId xmlns:a16="http://schemas.microsoft.com/office/drawing/2014/main" id="{CF2F467A-3A53-4159-0585-0395EBFD918E}"/>
              </a:ext>
            </a:extLst>
          </p:cNvPr>
          <p:cNvSpPr/>
          <p:nvPr/>
        </p:nvSpPr>
        <p:spPr>
          <a:xfrm>
            <a:off x="638175" y="821607"/>
            <a:ext cx="403412" cy="259976"/>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sp>
        <p:nvSpPr>
          <p:cNvPr id="5" name="textruta 4">
            <a:extLst>
              <a:ext uri="{FF2B5EF4-FFF2-40B4-BE49-F238E27FC236}">
                <a16:creationId xmlns:a16="http://schemas.microsoft.com/office/drawing/2014/main" id="{56AE2128-45BD-B97F-B326-AC1D7CF5B81D}"/>
              </a:ext>
            </a:extLst>
          </p:cNvPr>
          <p:cNvSpPr txBox="1"/>
          <p:nvPr/>
        </p:nvSpPr>
        <p:spPr>
          <a:xfrm>
            <a:off x="1047190" y="816702"/>
            <a:ext cx="1881822"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0" cap="none" spc="0" normalizeH="0" baseline="0" noProof="0">
                <a:ln>
                  <a:noFill/>
                </a:ln>
                <a:solidFill>
                  <a:prstClr val="black"/>
                </a:solidFill>
                <a:effectLst/>
                <a:uLnTx/>
                <a:uFillTx/>
                <a:latin typeface="Calibri" panose="020F0502020204030204"/>
                <a:ea typeface="+mn-ea"/>
                <a:cs typeface="+mn-cs"/>
              </a:rPr>
              <a:t>= Verkligt/Överlämnat</a:t>
            </a:r>
          </a:p>
        </p:txBody>
      </p:sp>
    </p:spTree>
    <p:extLst>
      <p:ext uri="{BB962C8B-B14F-4D97-AF65-F5344CB8AC3E}">
        <p14:creationId xmlns:p14="http://schemas.microsoft.com/office/powerpoint/2010/main" val="386319208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FAC00730-2998-A59A-0F04-4901ED33F43B}"/>
              </a:ext>
            </a:extLst>
          </p:cNvPr>
          <p:cNvSpPr>
            <a:spLocks noChangeArrowheads="1"/>
          </p:cNvSpPr>
          <p:nvPr/>
        </p:nvSpPr>
        <p:spPr bwMode="auto">
          <a:xfrm>
            <a:off x="630483" y="16288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black"/>
              </a:solidFill>
              <a:effectLst/>
              <a:uLnTx/>
              <a:uFillTx/>
            </a:endParaRPr>
          </a:p>
        </p:txBody>
      </p:sp>
      <p:sp>
        <p:nvSpPr>
          <p:cNvPr id="4" name="Rektangel: rundade hörn 3">
            <a:extLst>
              <a:ext uri="{FF2B5EF4-FFF2-40B4-BE49-F238E27FC236}">
                <a16:creationId xmlns:a16="http://schemas.microsoft.com/office/drawing/2014/main" id="{AFE82414-577C-DAC9-F2DA-C59D50B1A1CE}"/>
              </a:ext>
            </a:extLst>
          </p:cNvPr>
          <p:cNvSpPr/>
          <p:nvPr/>
        </p:nvSpPr>
        <p:spPr>
          <a:xfrm>
            <a:off x="8832303" y="2810910"/>
            <a:ext cx="865451" cy="432048"/>
          </a:xfrm>
          <a:prstGeom prst="round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0000"/>
              </a:solidFill>
              <a:effectLst/>
              <a:uLnTx/>
              <a:uFillTx/>
            </a:endParaRPr>
          </a:p>
        </p:txBody>
      </p:sp>
      <p:sp>
        <p:nvSpPr>
          <p:cNvPr id="5" name="Rektangel: rundade hörn 4">
            <a:extLst>
              <a:ext uri="{FF2B5EF4-FFF2-40B4-BE49-F238E27FC236}">
                <a16:creationId xmlns:a16="http://schemas.microsoft.com/office/drawing/2014/main" id="{841A2C47-9FBE-4858-218B-A94AD54E5194}"/>
              </a:ext>
            </a:extLst>
          </p:cNvPr>
          <p:cNvSpPr/>
          <p:nvPr/>
        </p:nvSpPr>
        <p:spPr>
          <a:xfrm>
            <a:off x="3561590" y="3235075"/>
            <a:ext cx="3516316" cy="432048"/>
          </a:xfrm>
          <a:prstGeom prst="round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0000"/>
              </a:solidFill>
              <a:effectLst/>
              <a:uLnTx/>
              <a:uFillTx/>
            </a:endParaRPr>
          </a:p>
        </p:txBody>
      </p:sp>
      <p:sp>
        <p:nvSpPr>
          <p:cNvPr id="6" name="Rektangel: rundade hörn 5">
            <a:extLst>
              <a:ext uri="{FF2B5EF4-FFF2-40B4-BE49-F238E27FC236}">
                <a16:creationId xmlns:a16="http://schemas.microsoft.com/office/drawing/2014/main" id="{C7E53D9F-6E6C-0BA6-4DF4-7B88E659DF0B}"/>
              </a:ext>
            </a:extLst>
          </p:cNvPr>
          <p:cNvSpPr/>
          <p:nvPr/>
        </p:nvSpPr>
        <p:spPr>
          <a:xfrm>
            <a:off x="3561590" y="3680717"/>
            <a:ext cx="806218" cy="374343"/>
          </a:xfrm>
          <a:prstGeom prst="round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0000"/>
              </a:solidFill>
              <a:effectLst/>
              <a:uLnTx/>
              <a:uFillTx/>
            </a:endParaRPr>
          </a:p>
        </p:txBody>
      </p:sp>
      <p:sp>
        <p:nvSpPr>
          <p:cNvPr id="7" name="Rektangel: rundade hörn 6">
            <a:extLst>
              <a:ext uri="{FF2B5EF4-FFF2-40B4-BE49-F238E27FC236}">
                <a16:creationId xmlns:a16="http://schemas.microsoft.com/office/drawing/2014/main" id="{A0FEA8AF-B640-6292-6F7F-C0E08F2EECF4}"/>
              </a:ext>
            </a:extLst>
          </p:cNvPr>
          <p:cNvSpPr/>
          <p:nvPr/>
        </p:nvSpPr>
        <p:spPr>
          <a:xfrm>
            <a:off x="3561590" y="4055060"/>
            <a:ext cx="806218" cy="432048"/>
          </a:xfrm>
          <a:prstGeom prst="round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0000"/>
              </a:solidFill>
              <a:effectLst/>
              <a:uLnTx/>
              <a:uFillTx/>
            </a:endParaRPr>
          </a:p>
        </p:txBody>
      </p:sp>
      <p:sp>
        <p:nvSpPr>
          <p:cNvPr id="8" name="Rektangel: rundade hörn 7">
            <a:extLst>
              <a:ext uri="{FF2B5EF4-FFF2-40B4-BE49-F238E27FC236}">
                <a16:creationId xmlns:a16="http://schemas.microsoft.com/office/drawing/2014/main" id="{7F58598E-C953-EB82-9BCD-6E0D4AED7194}"/>
              </a:ext>
            </a:extLst>
          </p:cNvPr>
          <p:cNvSpPr/>
          <p:nvPr/>
        </p:nvSpPr>
        <p:spPr>
          <a:xfrm>
            <a:off x="5323583" y="4487108"/>
            <a:ext cx="870547" cy="876605"/>
          </a:xfrm>
          <a:prstGeom prst="round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0000"/>
              </a:solidFill>
              <a:effectLst/>
              <a:uLnTx/>
              <a:uFillTx/>
            </a:endParaRPr>
          </a:p>
        </p:txBody>
      </p:sp>
      <p:sp>
        <p:nvSpPr>
          <p:cNvPr id="9" name="Rektangel: rundade hörn 8">
            <a:extLst>
              <a:ext uri="{FF2B5EF4-FFF2-40B4-BE49-F238E27FC236}">
                <a16:creationId xmlns:a16="http://schemas.microsoft.com/office/drawing/2014/main" id="{B2DF1FB3-D24F-D637-44CA-BE795D332931}"/>
              </a:ext>
            </a:extLst>
          </p:cNvPr>
          <p:cNvSpPr/>
          <p:nvPr/>
        </p:nvSpPr>
        <p:spPr>
          <a:xfrm>
            <a:off x="6194133" y="5351204"/>
            <a:ext cx="883774" cy="432048"/>
          </a:xfrm>
          <a:prstGeom prst="round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0000"/>
              </a:solidFill>
              <a:effectLst/>
              <a:uLnTx/>
              <a:uFillTx/>
            </a:endParaRPr>
          </a:p>
        </p:txBody>
      </p:sp>
      <p:sp>
        <p:nvSpPr>
          <p:cNvPr id="10" name="Rektangel: rundade hörn 9">
            <a:extLst>
              <a:ext uri="{FF2B5EF4-FFF2-40B4-BE49-F238E27FC236}">
                <a16:creationId xmlns:a16="http://schemas.microsoft.com/office/drawing/2014/main" id="{9F9EE2C3-2935-988D-C1DA-B5F1862DE2BC}"/>
              </a:ext>
            </a:extLst>
          </p:cNvPr>
          <p:cNvSpPr/>
          <p:nvPr/>
        </p:nvSpPr>
        <p:spPr>
          <a:xfrm>
            <a:off x="7077906" y="4094910"/>
            <a:ext cx="870547" cy="432048"/>
          </a:xfrm>
          <a:prstGeom prst="round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0000"/>
              </a:solidFill>
              <a:effectLst/>
              <a:uLnTx/>
              <a:uFillTx/>
            </a:endParaRPr>
          </a:p>
        </p:txBody>
      </p:sp>
      <p:sp>
        <p:nvSpPr>
          <p:cNvPr id="11" name="Rektangel: rundade hörn 10">
            <a:extLst>
              <a:ext uri="{FF2B5EF4-FFF2-40B4-BE49-F238E27FC236}">
                <a16:creationId xmlns:a16="http://schemas.microsoft.com/office/drawing/2014/main" id="{FAC1881A-5540-5F7F-C63C-1E82DE07A01C}"/>
              </a:ext>
            </a:extLst>
          </p:cNvPr>
          <p:cNvSpPr/>
          <p:nvPr/>
        </p:nvSpPr>
        <p:spPr>
          <a:xfrm>
            <a:off x="4367809" y="2830924"/>
            <a:ext cx="2664296" cy="412034"/>
          </a:xfrm>
          <a:prstGeom prst="round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0000"/>
              </a:solidFill>
              <a:effectLst/>
              <a:uLnTx/>
              <a:uFillTx/>
            </a:endParaRPr>
          </a:p>
        </p:txBody>
      </p:sp>
      <p:sp>
        <p:nvSpPr>
          <p:cNvPr id="12" name="Rektangel: rundade hörn 11">
            <a:extLst>
              <a:ext uri="{FF2B5EF4-FFF2-40B4-BE49-F238E27FC236}">
                <a16:creationId xmlns:a16="http://schemas.microsoft.com/office/drawing/2014/main" id="{17A4AB37-FFD5-B98F-C2A0-CE43309DCD67}"/>
              </a:ext>
            </a:extLst>
          </p:cNvPr>
          <p:cNvSpPr/>
          <p:nvPr/>
        </p:nvSpPr>
        <p:spPr>
          <a:xfrm>
            <a:off x="7948453" y="4954744"/>
            <a:ext cx="1738461" cy="421611"/>
          </a:xfrm>
          <a:prstGeom prst="round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0000"/>
              </a:solidFill>
              <a:effectLst/>
              <a:uLnTx/>
              <a:uFillTx/>
            </a:endParaRPr>
          </a:p>
        </p:txBody>
      </p:sp>
      <p:sp>
        <p:nvSpPr>
          <p:cNvPr id="13" name="Rektangel: rundade hörn 12">
            <a:extLst>
              <a:ext uri="{FF2B5EF4-FFF2-40B4-BE49-F238E27FC236}">
                <a16:creationId xmlns:a16="http://schemas.microsoft.com/office/drawing/2014/main" id="{68D6C58C-966D-DC71-EAA0-0DDEA4EFBD16}"/>
              </a:ext>
            </a:extLst>
          </p:cNvPr>
          <p:cNvSpPr/>
          <p:nvPr/>
        </p:nvSpPr>
        <p:spPr>
          <a:xfrm>
            <a:off x="7982749" y="4526958"/>
            <a:ext cx="870547" cy="432048"/>
          </a:xfrm>
          <a:prstGeom prst="round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0000"/>
              </a:solidFill>
              <a:effectLst/>
              <a:uLnTx/>
              <a:uFillTx/>
            </a:endParaRPr>
          </a:p>
        </p:txBody>
      </p:sp>
      <p:sp>
        <p:nvSpPr>
          <p:cNvPr id="14" name="Rektangel: rundade hörn 13">
            <a:extLst>
              <a:ext uri="{FF2B5EF4-FFF2-40B4-BE49-F238E27FC236}">
                <a16:creationId xmlns:a16="http://schemas.microsoft.com/office/drawing/2014/main" id="{7F0A0D12-6310-FD4C-0A03-1C3B1ECF4B8A}"/>
              </a:ext>
            </a:extLst>
          </p:cNvPr>
          <p:cNvSpPr/>
          <p:nvPr/>
        </p:nvSpPr>
        <p:spPr>
          <a:xfrm>
            <a:off x="5302557" y="4098912"/>
            <a:ext cx="865451" cy="432048"/>
          </a:xfrm>
          <a:prstGeom prst="roundRect">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0000"/>
              </a:solidFill>
              <a:effectLst/>
              <a:uLnTx/>
              <a:uFillTx/>
            </a:endParaRPr>
          </a:p>
        </p:txBody>
      </p:sp>
      <p:sp>
        <p:nvSpPr>
          <p:cNvPr id="15" name="Rektangel: rundade hörn 14">
            <a:extLst>
              <a:ext uri="{FF2B5EF4-FFF2-40B4-BE49-F238E27FC236}">
                <a16:creationId xmlns:a16="http://schemas.microsoft.com/office/drawing/2014/main" id="{C748FBF9-4D1D-A19F-BDCE-81C24F9EA61E}"/>
              </a:ext>
            </a:extLst>
          </p:cNvPr>
          <p:cNvSpPr/>
          <p:nvPr/>
        </p:nvSpPr>
        <p:spPr>
          <a:xfrm>
            <a:off x="2432668" y="887711"/>
            <a:ext cx="2142086" cy="560275"/>
          </a:xfrm>
          <a:prstGeom prst="roundRect">
            <a:avLst/>
          </a:prstGeom>
          <a:solidFill>
            <a:sysClr val="window" lastClr="FFFFFF"/>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rgbClr val="FF0000"/>
                </a:solidFill>
                <a:effectLst/>
                <a:uLnTx/>
                <a:uFillTx/>
              </a:rPr>
              <a:t>Ange prio – ange vad som har h</a:t>
            </a:r>
            <a:r>
              <a:rPr kumimoji="0" lang="sv-SE" sz="1400" b="0" i="0" u="none" strike="noStrike" kern="0" cap="none" spc="0" normalizeH="0" baseline="0" noProof="0" err="1">
                <a:ln>
                  <a:noFill/>
                </a:ln>
                <a:solidFill>
                  <a:srgbClr val="FF0000"/>
                </a:solidFill>
                <a:effectLst/>
                <a:uLnTx/>
                <a:uFillTx/>
              </a:rPr>
              <a:t>ögre</a:t>
            </a:r>
            <a:r>
              <a:rPr kumimoji="0" lang="sv-SE" sz="1400" b="0" i="0" u="none" strike="noStrike" kern="0" cap="none" spc="0" normalizeH="0" baseline="0" noProof="0">
                <a:ln>
                  <a:noFill/>
                </a:ln>
                <a:solidFill>
                  <a:srgbClr val="FF0000"/>
                </a:solidFill>
                <a:effectLst/>
                <a:uLnTx/>
                <a:uFillTx/>
              </a:rPr>
              <a:t> CO2e</a:t>
            </a:r>
          </a:p>
        </p:txBody>
      </p:sp>
      <p:sp>
        <p:nvSpPr>
          <p:cNvPr id="16" name="Rektangel: rundade hörn 15">
            <a:extLst>
              <a:ext uri="{FF2B5EF4-FFF2-40B4-BE49-F238E27FC236}">
                <a16:creationId xmlns:a16="http://schemas.microsoft.com/office/drawing/2014/main" id="{00E775A0-B5DE-DC83-DF93-3308A89F4184}"/>
              </a:ext>
            </a:extLst>
          </p:cNvPr>
          <p:cNvSpPr/>
          <p:nvPr/>
        </p:nvSpPr>
        <p:spPr>
          <a:xfrm>
            <a:off x="7105130" y="879818"/>
            <a:ext cx="2142085" cy="560275"/>
          </a:xfrm>
          <a:prstGeom prst="roundRect">
            <a:avLst/>
          </a:prstGeom>
          <a:solidFill>
            <a:srgbClr val="5B9BD5">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rPr>
              <a:t>Ange byggnadens klimatpåverkan</a:t>
            </a:r>
          </a:p>
        </p:txBody>
      </p:sp>
      <p:sp>
        <p:nvSpPr>
          <p:cNvPr id="17" name="Rektangel: rundade hörn 16">
            <a:extLst>
              <a:ext uri="{FF2B5EF4-FFF2-40B4-BE49-F238E27FC236}">
                <a16:creationId xmlns:a16="http://schemas.microsoft.com/office/drawing/2014/main" id="{FB8843DE-56A4-64EE-9FCB-C36BEC3FBC79}"/>
              </a:ext>
            </a:extLst>
          </p:cNvPr>
          <p:cNvSpPr/>
          <p:nvPr/>
        </p:nvSpPr>
        <p:spPr>
          <a:xfrm>
            <a:off x="9354517" y="887712"/>
            <a:ext cx="2142085" cy="560275"/>
          </a:xfrm>
          <a:prstGeom prst="roundRect">
            <a:avLst/>
          </a:prstGeom>
          <a:solidFill>
            <a:srgbClr val="ED7D31">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ysClr val="windowText" lastClr="000000"/>
                </a:solidFill>
                <a:effectLst/>
                <a:uLnTx/>
                <a:uFillTx/>
              </a:rPr>
              <a:t>Ange anläggningens klimatpåverkan</a:t>
            </a:r>
          </a:p>
        </p:txBody>
      </p:sp>
      <p:sp>
        <p:nvSpPr>
          <p:cNvPr id="18" name="Rektangel: rundade hörn 17">
            <a:extLst>
              <a:ext uri="{FF2B5EF4-FFF2-40B4-BE49-F238E27FC236}">
                <a16:creationId xmlns:a16="http://schemas.microsoft.com/office/drawing/2014/main" id="{9F51E2AC-3F0C-CC01-2B6F-688718352611}"/>
              </a:ext>
            </a:extLst>
          </p:cNvPr>
          <p:cNvSpPr/>
          <p:nvPr/>
        </p:nvSpPr>
        <p:spPr>
          <a:xfrm>
            <a:off x="4799857" y="901525"/>
            <a:ext cx="2221162" cy="560275"/>
          </a:xfrm>
          <a:prstGeom prst="roundRect">
            <a:avLst/>
          </a:prstGeom>
          <a:solidFill>
            <a:sysClr val="window" lastClr="FFFFFF"/>
          </a:solidFill>
          <a:ln w="25400" cap="flat" cmpd="sng" algn="ctr">
            <a:solidFill>
              <a:srgbClr val="FFC000"/>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rgbClr val="C9A26E"/>
                </a:solidFill>
                <a:effectLst/>
                <a:uLnTx/>
                <a:uFillTx/>
              </a:rPr>
              <a:t>Ange ev </a:t>
            </a:r>
            <a:r>
              <a:rPr kumimoji="0" lang="sv-SE" sz="1400" b="0" i="0" u="none" strike="noStrike" kern="0" cap="none" spc="0" normalizeH="0" baseline="0" noProof="0" err="1">
                <a:ln>
                  <a:noFill/>
                </a:ln>
                <a:solidFill>
                  <a:srgbClr val="C9A26E"/>
                </a:solidFill>
                <a:effectLst/>
                <a:uLnTx/>
                <a:uFillTx/>
              </a:rPr>
              <a:t>särberäkningar</a:t>
            </a:r>
            <a:r>
              <a:rPr kumimoji="0" lang="sv-SE" sz="1400" b="0" i="0" u="none" strike="noStrike" kern="0" cap="none" spc="0" normalizeH="0" baseline="0" noProof="0">
                <a:ln>
                  <a:noFill/>
                </a:ln>
                <a:solidFill>
                  <a:srgbClr val="C9A26E"/>
                </a:solidFill>
                <a:effectLst/>
                <a:uLnTx/>
                <a:uFillTx/>
              </a:rPr>
              <a:t> då olika funktioner</a:t>
            </a:r>
          </a:p>
        </p:txBody>
      </p:sp>
      <p:sp>
        <p:nvSpPr>
          <p:cNvPr id="19" name="Rektangel: rundade hörn 18">
            <a:extLst>
              <a:ext uri="{FF2B5EF4-FFF2-40B4-BE49-F238E27FC236}">
                <a16:creationId xmlns:a16="http://schemas.microsoft.com/office/drawing/2014/main" id="{B5A6DAEE-4D4F-FFD7-694A-B9863CDC056E}"/>
              </a:ext>
            </a:extLst>
          </p:cNvPr>
          <p:cNvSpPr/>
          <p:nvPr/>
        </p:nvSpPr>
        <p:spPr>
          <a:xfrm>
            <a:off x="3447539" y="2340580"/>
            <a:ext cx="7256973" cy="644609"/>
          </a:xfrm>
          <a:prstGeom prst="roundRect">
            <a:avLst/>
          </a:prstGeom>
          <a:noFill/>
          <a:ln w="25400" cap="flat" cmpd="sng" algn="ctr">
            <a:solidFill>
              <a:srgbClr val="FFC000"/>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C9A26E"/>
              </a:solidFill>
              <a:effectLst/>
              <a:uLnTx/>
              <a:uFillTx/>
            </a:endParaRPr>
          </a:p>
        </p:txBody>
      </p:sp>
      <p:sp>
        <p:nvSpPr>
          <p:cNvPr id="20" name="Rubrik 1">
            <a:extLst>
              <a:ext uri="{FF2B5EF4-FFF2-40B4-BE49-F238E27FC236}">
                <a16:creationId xmlns:a16="http://schemas.microsoft.com/office/drawing/2014/main" id="{AF50C3D1-0AA3-914A-DDDE-BA885EE2D84E}"/>
              </a:ext>
            </a:extLst>
          </p:cNvPr>
          <p:cNvSpPr txBox="1">
            <a:spLocks/>
          </p:cNvSpPr>
          <p:nvPr/>
        </p:nvSpPr>
        <p:spPr>
          <a:xfrm>
            <a:off x="1296144" y="-9303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Projektnamn </a:t>
            </a:r>
            <a:r>
              <a:rPr kumimoji="0" lang="sv-SE" sz="1600" b="0"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(Ort, </a:t>
            </a:r>
            <a:r>
              <a:rPr kumimoji="0" lang="sv-SE" sz="1600" b="0" i="0" u="none" strike="noStrike" kern="1200" cap="none" spc="0" normalizeH="0" baseline="0" noProof="0" err="1">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Fastighetsnamn</a:t>
            </a:r>
            <a:r>
              <a:rPr kumimoji="0" lang="sv-SE" sz="1600" b="0"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 Kund)</a:t>
            </a:r>
            <a:endParaRPr kumimoji="0" lang="sv-SE" sz="2100" b="0"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21" name="Rektangel 20">
            <a:extLst>
              <a:ext uri="{FF2B5EF4-FFF2-40B4-BE49-F238E27FC236}">
                <a16:creationId xmlns:a16="http://schemas.microsoft.com/office/drawing/2014/main" id="{7903945C-84EE-23B6-416A-78A6EBA1FB1F}"/>
              </a:ext>
            </a:extLst>
          </p:cNvPr>
          <p:cNvSpPr/>
          <p:nvPr/>
        </p:nvSpPr>
        <p:spPr>
          <a:xfrm>
            <a:off x="0" y="0"/>
            <a:ext cx="1296144" cy="561457"/>
          </a:xfrm>
          <a:prstGeom prst="rect">
            <a:avLst/>
          </a:prstGeom>
          <a:noFill/>
          <a:ln w="25400" cap="flat" cmpd="sng" algn="ctr">
            <a:solidFill>
              <a:srgbClr val="4472C4">
                <a:shade val="15000"/>
              </a:srgbClr>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sysClr val="windowText" lastClr="000000"/>
                </a:solidFill>
                <a:effectLst/>
                <a:uLnTx/>
                <a:uFillTx/>
              </a:rPr>
              <a:t>Logga</a:t>
            </a:r>
          </a:p>
        </p:txBody>
      </p:sp>
      <p:graphicFrame>
        <p:nvGraphicFramePr>
          <p:cNvPr id="22" name="Tabell 21">
            <a:extLst>
              <a:ext uri="{FF2B5EF4-FFF2-40B4-BE49-F238E27FC236}">
                <a16:creationId xmlns:a16="http://schemas.microsoft.com/office/drawing/2014/main" id="{959B182B-8136-73B2-7102-EE8E04536FF8}"/>
              </a:ext>
            </a:extLst>
          </p:cNvPr>
          <p:cNvGraphicFramePr>
            <a:graphicFrameLocks noGrp="1"/>
          </p:cNvGraphicFramePr>
          <p:nvPr>
            <p:extLst>
              <p:ext uri="{D42A27DB-BD31-4B8C-83A1-F6EECF244321}">
                <p14:modId xmlns:p14="http://schemas.microsoft.com/office/powerpoint/2010/main" val="1600563774"/>
              </p:ext>
            </p:extLst>
          </p:nvPr>
        </p:nvGraphicFramePr>
        <p:xfrm>
          <a:off x="630482" y="1523072"/>
          <a:ext cx="10866120" cy="4907280"/>
        </p:xfrm>
        <a:graphic>
          <a:graphicData uri="http://schemas.openxmlformats.org/drawingml/2006/table">
            <a:tbl>
              <a:tblPr firstRow="1" firstCol="1" bandRow="1"/>
              <a:tblGrid>
                <a:gridCol w="2018620">
                  <a:extLst>
                    <a:ext uri="{9D8B030D-6E8A-4147-A177-3AD203B41FA5}">
                      <a16:colId xmlns:a16="http://schemas.microsoft.com/office/drawing/2014/main" val="877544477"/>
                    </a:ext>
                  </a:extLst>
                </a:gridCol>
                <a:gridCol w="884750">
                  <a:extLst>
                    <a:ext uri="{9D8B030D-6E8A-4147-A177-3AD203B41FA5}">
                      <a16:colId xmlns:a16="http://schemas.microsoft.com/office/drawing/2014/main" val="166767647"/>
                    </a:ext>
                  </a:extLst>
                </a:gridCol>
                <a:gridCol w="884750">
                  <a:extLst>
                    <a:ext uri="{9D8B030D-6E8A-4147-A177-3AD203B41FA5}">
                      <a16:colId xmlns:a16="http://schemas.microsoft.com/office/drawing/2014/main" val="2185212560"/>
                    </a:ext>
                  </a:extLst>
                </a:gridCol>
                <a:gridCol w="884750">
                  <a:extLst>
                    <a:ext uri="{9D8B030D-6E8A-4147-A177-3AD203B41FA5}">
                      <a16:colId xmlns:a16="http://schemas.microsoft.com/office/drawing/2014/main" val="123483175"/>
                    </a:ext>
                  </a:extLst>
                </a:gridCol>
                <a:gridCol w="884750">
                  <a:extLst>
                    <a:ext uri="{9D8B030D-6E8A-4147-A177-3AD203B41FA5}">
                      <a16:colId xmlns:a16="http://schemas.microsoft.com/office/drawing/2014/main" val="1974305534"/>
                    </a:ext>
                  </a:extLst>
                </a:gridCol>
                <a:gridCol w="884750">
                  <a:extLst>
                    <a:ext uri="{9D8B030D-6E8A-4147-A177-3AD203B41FA5}">
                      <a16:colId xmlns:a16="http://schemas.microsoft.com/office/drawing/2014/main" val="246907962"/>
                    </a:ext>
                  </a:extLst>
                </a:gridCol>
                <a:gridCol w="884750">
                  <a:extLst>
                    <a:ext uri="{9D8B030D-6E8A-4147-A177-3AD203B41FA5}">
                      <a16:colId xmlns:a16="http://schemas.microsoft.com/office/drawing/2014/main" val="3267691223"/>
                    </a:ext>
                  </a:extLst>
                </a:gridCol>
                <a:gridCol w="884750">
                  <a:extLst>
                    <a:ext uri="{9D8B030D-6E8A-4147-A177-3AD203B41FA5}">
                      <a16:colId xmlns:a16="http://schemas.microsoft.com/office/drawing/2014/main" val="3061043734"/>
                    </a:ext>
                  </a:extLst>
                </a:gridCol>
                <a:gridCol w="884750">
                  <a:extLst>
                    <a:ext uri="{9D8B030D-6E8A-4147-A177-3AD203B41FA5}">
                      <a16:colId xmlns:a16="http://schemas.microsoft.com/office/drawing/2014/main" val="1163424937"/>
                    </a:ext>
                  </a:extLst>
                </a:gridCol>
                <a:gridCol w="884750">
                  <a:extLst>
                    <a:ext uri="{9D8B030D-6E8A-4147-A177-3AD203B41FA5}">
                      <a16:colId xmlns:a16="http://schemas.microsoft.com/office/drawing/2014/main" val="1364977829"/>
                    </a:ext>
                  </a:extLst>
                </a:gridCol>
                <a:gridCol w="884750">
                  <a:extLst>
                    <a:ext uri="{9D8B030D-6E8A-4147-A177-3AD203B41FA5}">
                      <a16:colId xmlns:a16="http://schemas.microsoft.com/office/drawing/2014/main" val="1386489174"/>
                    </a:ext>
                  </a:extLst>
                </a:gridCol>
              </a:tblGrid>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cs typeface="Arial" panose="020B0604020202020204" pitchFamily="34" charset="0"/>
                        </a:rPr>
                        <a:t>0</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900">
                          <a:effectLst/>
                          <a:latin typeface="Arial" panose="020B0604020202020204" pitchFamily="34" charset="0"/>
                          <a:ea typeface="Times New Roman" panose="02020603050405020304" pitchFamily="18" charset="0"/>
                          <a:cs typeface="Arial" panose="020B0604020202020204" pitchFamily="34" charset="0"/>
                        </a:rPr>
                        <a:t>Cirkulär hantering av befintligt</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00</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Sammansatta</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01</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Planering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02</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Cirkuläritets-inventering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03</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Info till hyresgäster, grannar, leverantörer</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04</a:t>
                      </a:r>
                    </a:p>
                    <a:p>
                      <a:r>
                        <a:rPr lang="sv-SE" sz="700">
                          <a:effectLst/>
                          <a:latin typeface="Arial" panose="020B0604020202020204" pitchFamily="34" charset="0"/>
                          <a:ea typeface="Times New Roman" panose="02020603050405020304" pitchFamily="18" charset="0"/>
                          <a:cs typeface="Arial" panose="020B0604020202020204" pitchFamily="34" charset="0"/>
                        </a:rPr>
                        <a:t>Sanering, damm och andra risker vid ändring </a:t>
                      </a:r>
                      <a:endParaRPr lang="sv-SE" sz="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05</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Demolering till återbruk och återtillverkning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06</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Håltagning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07</a:t>
                      </a:r>
                    </a:p>
                    <a:p>
                      <a:r>
                        <a:rPr lang="sv-SE" sz="700">
                          <a:effectLst/>
                          <a:latin typeface="Arial" panose="020B0604020202020204" pitchFamily="34" charset="0"/>
                          <a:ea typeface="Times New Roman" panose="02020603050405020304" pitchFamily="18" charset="0"/>
                          <a:cs typeface="Arial" panose="020B0604020202020204" pitchFamily="34" charset="0"/>
                        </a:rPr>
                        <a:t>Begränsad rivning –material-återvinning, energiåtervinning, deponi</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effectLst/>
                          <a:latin typeface="Arial" panose="020B0604020202020204" pitchFamily="34" charset="0"/>
                          <a:ea typeface="Times New Roman" panose="02020603050405020304" pitchFamily="18" charset="0"/>
                          <a:cs typeface="Arial" panose="020B0604020202020204" pitchFamily="34" charset="0"/>
                        </a:rPr>
                        <a:t>08 </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700">
                          <a:effectLst/>
                          <a:latin typeface="Arial" panose="020B0604020202020204" pitchFamily="34" charset="0"/>
                          <a:ea typeface="Times New Roman" panose="02020603050405020304" pitchFamily="18" charset="0"/>
                          <a:cs typeface="Arial" panose="020B0604020202020204" pitchFamily="34" charset="0"/>
                        </a:rPr>
                        <a:t>Betydande rivning –material-återvinning, energiåtervinning, deponi</a:t>
                      </a:r>
                      <a:endParaRPr lang="sv-SE" sz="105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effectLst/>
                          <a:latin typeface="Arial" panose="020B0604020202020204" pitchFamily="34" charset="0"/>
                          <a:ea typeface="Times New Roman" panose="02020603050405020304" pitchFamily="18" charset="0"/>
                          <a:cs typeface="Arial" panose="020B0604020202020204" pitchFamily="34" charset="0"/>
                        </a:rPr>
                        <a:t>09 Rivning hel byggnad –material-återvinning, energiåtervinning, deponi</a:t>
                      </a:r>
                      <a:endParaRPr lang="sv-SE" sz="105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90300051"/>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1</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MARK</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Röjning, Rivning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Flyttning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Schakter, </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fyllning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Markförstärkning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Dränering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14</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Ledningar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Kulvert</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tunnlar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Vägar och planer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Trädgård</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Markutrustning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Stödmurar, </a:t>
                      </a:r>
                      <a:r>
                        <a:rPr lang="sv-SE" sz="700" err="1">
                          <a:effectLst/>
                          <a:latin typeface="Times New Roman" panose="02020603050405020304" pitchFamily="18" charset="0"/>
                          <a:ea typeface="Times New Roman" panose="02020603050405020304" pitchFamily="18" charset="0"/>
                        </a:rPr>
                        <a:t>komple-mentbyggnad</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19</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70916279"/>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2</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HUSUNDERBYGGNAD</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21</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Schakt</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Fyllning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Markförstärkning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Dränering (kvarsittande spont)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24</a:t>
                      </a:r>
                      <a:endParaRPr lang="sv-SE" sz="1000">
                        <a:effectLst/>
                        <a:latin typeface="Times New Roman" panose="02020603050405020304" pitchFamily="18" charset="0"/>
                        <a:ea typeface="Times New Roman" panose="02020603050405020304" pitchFamily="18" charset="0"/>
                      </a:endParaRPr>
                    </a:p>
                    <a:p>
                      <a:r>
                        <a:rPr lang="sv-SE" sz="700" err="1">
                          <a:effectLst/>
                          <a:latin typeface="Times New Roman" panose="02020603050405020304" pitchFamily="18" charset="0"/>
                          <a:ea typeface="Times New Roman" panose="02020603050405020304" pitchFamily="18" charset="0"/>
                        </a:rPr>
                        <a:t>Grundkon-struktioner</a:t>
                      </a:r>
                      <a:r>
                        <a:rPr lang="sv-SE" sz="700">
                          <a:effectLst/>
                          <a:latin typeface="Times New Roman" panose="02020603050405020304" pitchFamily="18" charset="0"/>
                          <a:ea typeface="Times New Roman" panose="02020603050405020304" pitchFamily="18" charset="0"/>
                        </a:rPr>
                        <a:t> (sulor)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Kulvert och tunnlar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26</a:t>
                      </a:r>
                    </a:p>
                    <a:p>
                      <a:r>
                        <a:rPr lang="sv-SE" sz="700">
                          <a:effectLst/>
                          <a:latin typeface="Times New Roman" panose="02020603050405020304" pitchFamily="18" charset="0"/>
                          <a:ea typeface="Times New Roman" panose="02020603050405020304" pitchFamily="18" charset="0"/>
                        </a:rPr>
                        <a:t>Garage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Platta på mark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Husunderbyggnad</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29</a:t>
                      </a:r>
                    </a:p>
                    <a:p>
                      <a:r>
                        <a:rPr lang="sv-SE" sz="700" err="1">
                          <a:effectLst/>
                          <a:latin typeface="Times New Roman" panose="02020603050405020304" pitchFamily="18" charset="0"/>
                          <a:ea typeface="Times New Roman" panose="02020603050405020304" pitchFamily="18" charset="0"/>
                        </a:rPr>
                        <a:t>Usunderbyggnad</a:t>
                      </a:r>
                      <a:r>
                        <a:rPr lang="sv-SE" sz="700">
                          <a:effectLst/>
                          <a:latin typeface="Times New Roman" panose="02020603050405020304" pitchFamily="18" charset="0"/>
                          <a:ea typeface="Times New Roman" panose="02020603050405020304" pitchFamily="18" charset="0"/>
                        </a:rPr>
                        <a:t>,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394048286"/>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3</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STOMME</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Väggar (leka; hisschakt)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 Pelare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Prefab</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Bjälklag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Balkar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35</a:t>
                      </a:r>
                    </a:p>
                    <a:p>
                      <a:r>
                        <a:rPr lang="sv-SE" sz="700">
                          <a:effectLst/>
                          <a:latin typeface="Times New Roman" panose="02020603050405020304" pitchFamily="18" charset="0"/>
                          <a:ea typeface="Times New Roman" panose="02020603050405020304" pitchFamily="18" charset="0"/>
                        </a:rPr>
                        <a:t>Smide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a:t>
                      </a:r>
                      <a:r>
                        <a:rPr lang="sv-SE" sz="700" b="1">
                          <a:effectLst/>
                          <a:latin typeface="Times New Roman" panose="02020603050405020304" pitchFamily="18" charset="0"/>
                          <a:ea typeface="Times New Roman" panose="02020603050405020304" pitchFamily="18" charset="0"/>
                        </a:rPr>
                        <a:t>Trappor (3 st), </a:t>
                      </a:r>
                      <a:r>
                        <a:rPr lang="sv-SE" sz="700" err="1">
                          <a:effectLst/>
                          <a:latin typeface="Times New Roman" panose="02020603050405020304" pitchFamily="18" charset="0"/>
                          <a:ea typeface="Times New Roman" panose="02020603050405020304" pitchFamily="18" charset="0"/>
                        </a:rPr>
                        <a:t>Hissschakt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Samverk</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Takstomme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39</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62386074"/>
                  </a:ext>
                </a:extLst>
              </a:tr>
              <a:tr h="32344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4</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YTTERTAK</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41 Takstomme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42</a:t>
                      </a:r>
                      <a:endParaRPr lang="sv-SE" sz="1000">
                        <a:effectLst/>
                        <a:latin typeface="Times New Roman" panose="02020603050405020304" pitchFamily="18" charset="0"/>
                        <a:ea typeface="Times New Roman" panose="02020603050405020304" pitchFamily="18" charset="0"/>
                      </a:endParaRPr>
                    </a:p>
                    <a:p>
                      <a:r>
                        <a:rPr lang="sv-SE" sz="700" err="1">
                          <a:effectLst/>
                          <a:latin typeface="Times New Roman" panose="02020603050405020304" pitchFamily="18" charset="0"/>
                          <a:ea typeface="Times New Roman" panose="02020603050405020304" pitchFamily="18" charset="0"/>
                        </a:rPr>
                        <a:t>Taklagskompl</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Taktäckning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Takfot och gavlar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Öppnings-</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Kompletteringar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Takluckor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46</a:t>
                      </a:r>
                    </a:p>
                    <a:p>
                      <a:r>
                        <a:rPr lang="sv-SE" sz="700">
                          <a:effectLst/>
                          <a:latin typeface="Times New Roman" panose="02020603050405020304" pitchFamily="18" charset="0"/>
                          <a:ea typeface="Times New Roman" panose="02020603050405020304" pitchFamily="18" charset="0"/>
                        </a:rPr>
                        <a:t>Plåt (smide)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Terrasser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Altaner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Yttertak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49</a:t>
                      </a:r>
                    </a:p>
                    <a:p>
                      <a:r>
                        <a:rPr lang="sv-SE" sz="700">
                          <a:effectLst/>
                          <a:latin typeface="Times New Roman" panose="02020603050405020304" pitchFamily="18" charset="0"/>
                          <a:ea typeface="Times New Roman" panose="02020603050405020304" pitchFamily="18" charset="0"/>
                        </a:rPr>
                        <a:t>Yttertak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03926518"/>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5</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FASADER</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Stomkomplettering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Utfackning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52</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Fasadbeklädnad</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54</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Fönster, Dörrar Partier, Portar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56</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57</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Ytterväggar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59</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422251067"/>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6</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STOMKOMPLETTERING</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RUMSBILDNING</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Insida yttervägg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Undergolv</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b="1">
                          <a:effectLst/>
                          <a:latin typeface="Times New Roman" panose="02020603050405020304" pitchFamily="18" charset="0"/>
                          <a:ea typeface="Times New Roman" panose="02020603050405020304" pitchFamily="18" charset="0"/>
                        </a:rPr>
                        <a:t>63</a:t>
                      </a:r>
                      <a:endParaRPr lang="sv-SE" sz="1000" b="1">
                        <a:effectLst/>
                        <a:latin typeface="Times New Roman" panose="02020603050405020304" pitchFamily="18" charset="0"/>
                        <a:ea typeface="Times New Roman" panose="02020603050405020304" pitchFamily="18" charset="0"/>
                      </a:endParaRPr>
                    </a:p>
                    <a:p>
                      <a:r>
                        <a:rPr lang="sv-SE" sz="700" b="1">
                          <a:effectLst/>
                          <a:latin typeface="Times New Roman" panose="02020603050405020304" pitchFamily="18" charset="0"/>
                          <a:ea typeface="Times New Roman" panose="02020603050405020304" pitchFamily="18" charset="0"/>
                        </a:rPr>
                        <a:t>Innerväggar</a:t>
                      </a:r>
                      <a:endParaRPr lang="sv-SE" sz="1000" b="1">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Innertak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Invändiga </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Dörrar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Glaspartier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Invändiga trappor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Efterlagning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Rumsbildning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69</a:t>
                      </a:r>
                    </a:p>
                    <a:p>
                      <a:r>
                        <a:rPr lang="sv-SE" sz="700">
                          <a:effectLst/>
                          <a:latin typeface="Times New Roman" panose="02020603050405020304" pitchFamily="18" charset="0"/>
                          <a:ea typeface="Times New Roman" panose="02020603050405020304" pitchFamily="18" charset="0"/>
                        </a:rPr>
                        <a:t>Rumskomplettering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826313544"/>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7 </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INVÄNDIGA YTSKIKT</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RUMSKOMPLETTERING</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71</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 golv trappor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 väggar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 tak och undertak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75</a:t>
                      </a:r>
                    </a:p>
                    <a:p>
                      <a:r>
                        <a:rPr lang="sv-SE" sz="700">
                          <a:effectLst/>
                          <a:latin typeface="Times New Roman" panose="02020603050405020304" pitchFamily="18" charset="0"/>
                          <a:ea typeface="Times New Roman" panose="02020603050405020304" pitchFamily="18" charset="0"/>
                        </a:rPr>
                        <a:t>Målning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Vitvaror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Skåp och inrednings-snickerier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Rumskomplettering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79</a:t>
                      </a:r>
                    </a:p>
                    <a:p>
                      <a:r>
                        <a:rPr lang="sv-SE" sz="700">
                          <a:effectLst/>
                          <a:latin typeface="Times New Roman" panose="02020603050405020304" pitchFamily="18" charset="0"/>
                          <a:ea typeface="Times New Roman" panose="02020603050405020304" pitchFamily="18" charset="0"/>
                        </a:rPr>
                        <a:t>Rumskomplettering</a:t>
                      </a:r>
                    </a:p>
                    <a:p>
                      <a:r>
                        <a:rPr lang="sv-SE" sz="700">
                          <a:effectLst/>
                          <a:latin typeface="Times New Roman" panose="02020603050405020304" pitchFamily="18" charset="0"/>
                          <a:ea typeface="Times New Roman" panose="02020603050405020304" pitchFamily="18" charset="0"/>
                        </a:rPr>
                        <a:t>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4062198274"/>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rPr>
                        <a:t>8</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INSTALLATIONER</a:t>
                      </a:r>
                      <a:endParaRPr lang="sv-SE"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81</a:t>
                      </a:r>
                    </a:p>
                    <a:p>
                      <a:r>
                        <a:rPr lang="sv-SE" sz="700">
                          <a:effectLst/>
                          <a:latin typeface="Times New Roman" panose="02020603050405020304" pitchFamily="18" charset="0"/>
                          <a:ea typeface="Times New Roman" panose="02020603050405020304" pitchFamily="18" charset="0"/>
                        </a:rPr>
                        <a:t>Integrerade solcellser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Process</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83</a:t>
                      </a:r>
                    </a:p>
                    <a:p>
                      <a:r>
                        <a:rPr lang="sv-SE" sz="700">
                          <a:effectLst/>
                          <a:latin typeface="Times New Roman" panose="02020603050405020304" pitchFamily="18" charset="0"/>
                          <a:ea typeface="Times New Roman" panose="02020603050405020304" pitchFamily="18" charset="0"/>
                        </a:rPr>
                        <a:t>Storkök (som tillhör ny del)</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Värme och sanitet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Kyla och luft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El</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Transport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Styr och regler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Times New Roman" panose="02020603050405020304" pitchFamily="18" charset="0"/>
                          <a:ea typeface="Times New Roman" panose="02020603050405020304" pitchFamily="18" charset="0"/>
                        </a:rPr>
                        <a:t>89</a:t>
                      </a:r>
                    </a:p>
                    <a:p>
                      <a:r>
                        <a:rPr lang="sv-SE" sz="700">
                          <a:effectLst/>
                          <a:latin typeface="Times New Roman" panose="02020603050405020304" pitchFamily="18" charset="0"/>
                          <a:ea typeface="Times New Roman" panose="02020603050405020304" pitchFamily="18" charset="0"/>
                        </a:rPr>
                        <a:t>Installationer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302674331"/>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900">
                          <a:effectLst/>
                          <a:latin typeface="Arial" panose="020B0604020202020204" pitchFamily="34" charset="0"/>
                          <a:ea typeface="Times New Roman" panose="02020603050405020304" pitchFamily="18" charset="0"/>
                          <a:cs typeface="Arial" panose="020B0604020202020204" pitchFamily="34" charset="0"/>
                        </a:rPr>
                        <a:t>A4</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900">
                          <a:effectLst/>
                          <a:latin typeface="Arial" panose="020B0604020202020204" pitchFamily="34" charset="0"/>
                          <a:ea typeface="Times New Roman" panose="02020603050405020304" pitchFamily="18" charset="0"/>
                          <a:cs typeface="Arial" panose="020B0604020202020204" pitchFamily="34" charset="0"/>
                        </a:rPr>
                        <a:t>Byggtransporter</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01</a:t>
                      </a:r>
                    </a:p>
                    <a:p>
                      <a:r>
                        <a:rPr lang="sv-SE" sz="700" kern="1200">
                          <a:solidFill>
                            <a:schemeClr val="tx1"/>
                          </a:solidFill>
                          <a:effectLst/>
                          <a:latin typeface="Arial" panose="020B0604020202020204" pitchFamily="34" charset="0"/>
                          <a:ea typeface="+mn-ea"/>
                          <a:cs typeface="Arial" panose="020B0604020202020204" pitchFamily="34" charset="0"/>
                        </a:rPr>
                        <a:t>Planering, Mätning och Upphandlingsstyrning</a:t>
                      </a:r>
                      <a:endParaRPr lang="sv-SE" sz="700">
                        <a:effectLst/>
                        <a:latin typeface="Arial" panose="020B0604020202020204" pitchFamily="34"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a:effectLst/>
                          <a:latin typeface="Arial" panose="020B0604020202020204" pitchFamily="34" charset="0"/>
                          <a:ea typeface="Times New Roman" panose="02020603050405020304" pitchFamily="18" charset="0"/>
                          <a:cs typeface="Arial" panose="020B0604020202020204" pitchFamily="34" charset="0"/>
                        </a:rPr>
                        <a:t>02</a:t>
                      </a:r>
                    </a:p>
                    <a:p>
                      <a:r>
                        <a:rPr lang="sv-SE" sz="700">
                          <a:effectLst/>
                          <a:latin typeface="Arial" panose="020B0604020202020204" pitchFamily="34" charset="0"/>
                          <a:ea typeface="Times New Roman" panose="02020603050405020304" pitchFamily="18" charset="0"/>
                          <a:cs typeface="Arial" panose="020B0604020202020204" pitchFamily="34" charset="0"/>
                        </a:rPr>
                        <a:t>Projektering</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04</a:t>
                      </a:r>
                    </a:p>
                    <a:p>
                      <a:r>
                        <a:rPr lang="sv-SE" sz="700" kern="1200">
                          <a:solidFill>
                            <a:schemeClr val="tx1"/>
                          </a:solidFill>
                          <a:effectLst/>
                          <a:latin typeface="Arial" panose="020B0604020202020204" pitchFamily="34" charset="0"/>
                          <a:ea typeface="+mn-ea"/>
                          <a:cs typeface="Arial" panose="020B0604020202020204" pitchFamily="34" charset="0"/>
                        </a:rPr>
                        <a:t>Produktionsplanering för Byggtransporter</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05 Transport- och </a:t>
                      </a:r>
                      <a:r>
                        <a:rPr lang="sv-SE" sz="700" kern="1200" err="1">
                          <a:solidFill>
                            <a:schemeClr val="tx1"/>
                          </a:solidFill>
                          <a:effectLst/>
                          <a:latin typeface="Arial" panose="020B0604020202020204" pitchFamily="34" charset="0"/>
                          <a:ea typeface="+mn-ea"/>
                          <a:cs typeface="Arial" panose="020B0604020202020204" pitchFamily="34" charset="0"/>
                        </a:rPr>
                        <a:t>Logistikhubbar</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06</a:t>
                      </a:r>
                    </a:p>
                    <a:p>
                      <a:r>
                        <a:rPr lang="sv-SE" sz="700" kern="1200">
                          <a:solidFill>
                            <a:schemeClr val="tx1"/>
                          </a:solidFill>
                          <a:effectLst/>
                          <a:latin typeface="Arial" panose="020B0604020202020204" pitchFamily="34" charset="0"/>
                          <a:ea typeface="+mn-ea"/>
                          <a:cs typeface="Arial" panose="020B0604020202020204" pitchFamily="34" charset="0"/>
                        </a:rPr>
                        <a:t>Transportmedel och Utrustning</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07</a:t>
                      </a:r>
                    </a:p>
                    <a:p>
                      <a:r>
                        <a:rPr lang="sv-SE" sz="700" kern="1200">
                          <a:solidFill>
                            <a:schemeClr val="tx1"/>
                          </a:solidFill>
                          <a:effectLst/>
                          <a:latin typeface="Arial" panose="020B0604020202020204" pitchFamily="34" charset="0"/>
                          <a:ea typeface="+mn-ea"/>
                          <a:cs typeface="Arial" panose="020B0604020202020204" pitchFamily="34" charset="0"/>
                        </a:rPr>
                        <a:t>Säkerhet och Miljö</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700" kern="1200">
                          <a:solidFill>
                            <a:schemeClr val="tx1"/>
                          </a:solidFill>
                          <a:effectLst/>
                          <a:latin typeface="Arial" panose="020B0604020202020204" pitchFamily="34" charset="0"/>
                          <a:ea typeface="+mn-ea"/>
                          <a:cs typeface="Arial" panose="020B0604020202020204" pitchFamily="34" charset="0"/>
                        </a:rPr>
                        <a:t>08</a:t>
                      </a:r>
                    </a:p>
                    <a:p>
                      <a:r>
                        <a:rPr lang="sv-SE" sz="700" kern="1200">
                          <a:solidFill>
                            <a:schemeClr val="tx1"/>
                          </a:solidFill>
                          <a:effectLst/>
                          <a:latin typeface="Arial" panose="020B0604020202020204" pitchFamily="34" charset="0"/>
                          <a:ea typeface="+mn-ea"/>
                          <a:cs typeface="Arial" panose="020B0604020202020204" pitchFamily="34" charset="0"/>
                        </a:rPr>
                        <a:t>Kommunikationssystem och Koordinering</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2529336"/>
                  </a:ext>
                </a:extLst>
              </a:tr>
              <a:tr h="42672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sv-SE" sz="1000">
                          <a:effectLst/>
                          <a:latin typeface="Arial" panose="020B0604020202020204" pitchFamily="34" charset="0"/>
                          <a:ea typeface="Times New Roman" panose="02020603050405020304" pitchFamily="18" charset="0"/>
                          <a:cs typeface="Arial" panose="020B0604020202020204" pitchFamily="34" charset="0"/>
                        </a:rPr>
                        <a:t>A5</a:t>
                      </a:r>
                      <a:endParaRPr lang="sv-SE" sz="900" b="1">
                        <a:effectLst/>
                        <a:latin typeface="Arial" panose="020B0604020202020204" pitchFamily="34" charset="0"/>
                        <a:ea typeface="Times New Roman" panose="02020603050405020304" pitchFamily="18" charset="0"/>
                        <a:cs typeface="Arial" panose="020B0604020202020204" pitchFamily="34" charset="0"/>
                      </a:endParaRPr>
                    </a:p>
                    <a:p>
                      <a:r>
                        <a:rPr lang="sv-SE" sz="900" b="1">
                          <a:effectLst/>
                          <a:latin typeface="Arial" panose="020B0604020202020204" pitchFamily="34" charset="0"/>
                          <a:ea typeface="Times New Roman" panose="02020603050405020304" pitchFamily="18" charset="0"/>
                          <a:cs typeface="Arial" panose="020B0604020202020204" pitchFamily="34" charset="0"/>
                        </a:rPr>
                        <a:t>Byggarbetsplats</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r>
                        <a:rPr lang="sv-SE" sz="700" kern="1200">
                          <a:solidFill>
                            <a:schemeClr val="tx1"/>
                          </a:solidFill>
                          <a:effectLst/>
                          <a:latin typeface="Arial" panose="020B0604020202020204" pitchFamily="34" charset="0"/>
                          <a:ea typeface="+mn-ea"/>
                          <a:cs typeface="Arial" panose="020B0604020202020204" pitchFamily="34" charset="0"/>
                        </a:rPr>
                        <a:t>A5.1 </a:t>
                      </a:r>
                    </a:p>
                    <a:p>
                      <a:pPr lvl="0"/>
                      <a:r>
                        <a:rPr lang="sv-SE" sz="700" kern="1200">
                          <a:solidFill>
                            <a:schemeClr val="tx1"/>
                          </a:solidFill>
                          <a:effectLst/>
                          <a:latin typeface="Arial" panose="020B0604020202020204" pitchFamily="34" charset="0"/>
                          <a:ea typeface="+mn-ea"/>
                          <a:cs typeface="Arial" panose="020B0604020202020204" pitchFamily="34" charset="0"/>
                        </a:rPr>
                        <a:t>Hantering av cirkularitet på byggarbetsplatsen</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r>
                        <a:rPr lang="sv-SE" sz="700" kern="1200">
                          <a:solidFill>
                            <a:schemeClr val="tx1"/>
                          </a:solidFill>
                          <a:effectLst/>
                          <a:latin typeface="Arial" panose="020B0604020202020204" pitchFamily="34" charset="0"/>
                          <a:ea typeface="+mn-ea"/>
                          <a:cs typeface="Arial" panose="020B0604020202020204" pitchFamily="34" charset="0"/>
                        </a:rPr>
                        <a:t>A5.2</a:t>
                      </a:r>
                    </a:p>
                    <a:p>
                      <a:pPr lvl="0"/>
                      <a:r>
                        <a:rPr lang="sv-SE" sz="700" kern="1200">
                          <a:solidFill>
                            <a:schemeClr val="tx1"/>
                          </a:solidFill>
                          <a:effectLst/>
                          <a:latin typeface="Arial" panose="020B0604020202020204" pitchFamily="34" charset="0"/>
                          <a:ea typeface="+mn-ea"/>
                          <a:cs typeface="Arial" panose="020B0604020202020204" pitchFamily="34" charset="0"/>
                        </a:rPr>
                        <a:t>Byggarbetsplatsens fordon, maskiner och apparater</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r>
                        <a:rPr lang="sv-SE" sz="700" kern="1200">
                          <a:solidFill>
                            <a:schemeClr val="tx1"/>
                          </a:solidFill>
                          <a:effectLst/>
                          <a:latin typeface="Arial" panose="020B0604020202020204" pitchFamily="34" charset="0"/>
                          <a:ea typeface="+mn-ea"/>
                          <a:cs typeface="Arial" panose="020B0604020202020204" pitchFamily="34" charset="0"/>
                        </a:rPr>
                        <a:t>A5.3</a:t>
                      </a:r>
                    </a:p>
                    <a:p>
                      <a:pPr lvl="0"/>
                      <a:r>
                        <a:rPr lang="sv-SE" sz="700" kern="1200">
                          <a:solidFill>
                            <a:schemeClr val="tx1"/>
                          </a:solidFill>
                          <a:effectLst/>
                          <a:latin typeface="Arial" panose="020B0604020202020204" pitchFamily="34" charset="0"/>
                          <a:ea typeface="+mn-ea"/>
                          <a:cs typeface="Arial" panose="020B0604020202020204" pitchFamily="34" charset="0"/>
                        </a:rPr>
                        <a:t>Tillfälliga byggbodar, byggkontor, förråd och containers</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lvl="0"/>
                      <a:r>
                        <a:rPr lang="sv-SE" sz="700" kern="1200">
                          <a:solidFill>
                            <a:schemeClr val="tx1"/>
                          </a:solidFill>
                          <a:effectLst/>
                          <a:latin typeface="Arial" panose="020B0604020202020204" pitchFamily="34" charset="0"/>
                          <a:ea typeface="+mn-ea"/>
                          <a:cs typeface="Arial" panose="020B0604020202020204" pitchFamily="34" charset="0"/>
                        </a:rPr>
                        <a:t>A5.4</a:t>
                      </a:r>
                    </a:p>
                    <a:p>
                      <a:pPr lvl="0"/>
                      <a:r>
                        <a:rPr lang="sv-SE" sz="700" kern="1200">
                          <a:solidFill>
                            <a:schemeClr val="tx1"/>
                          </a:solidFill>
                          <a:effectLst/>
                          <a:latin typeface="Arial" panose="020B0604020202020204" pitchFamily="34" charset="0"/>
                          <a:ea typeface="+mn-ea"/>
                          <a:cs typeface="Arial" panose="020B0604020202020204" pitchFamily="34" charset="0"/>
                        </a:rPr>
                        <a:t>Byggvärme och byggel</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kern="1200">
                          <a:solidFill>
                            <a:schemeClr val="tx1"/>
                          </a:solidFill>
                          <a:effectLst/>
                          <a:latin typeface="Arial" panose="020B0604020202020204" pitchFamily="34" charset="0"/>
                          <a:ea typeface="+mn-ea"/>
                          <a:cs typeface="Arial" panose="020B0604020202020204" pitchFamily="34" charset="0"/>
                        </a:rPr>
                        <a:t>A5.5</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700" kern="1200">
                          <a:solidFill>
                            <a:schemeClr val="tx1"/>
                          </a:solidFill>
                          <a:effectLst/>
                          <a:latin typeface="Arial" panose="020B0604020202020204" pitchFamily="34" charset="0"/>
                          <a:ea typeface="+mn-ea"/>
                          <a:cs typeface="Arial" panose="020B0604020202020204" pitchFamily="34" charset="0"/>
                        </a:rPr>
                        <a:t>Övrig miljöpåverkan </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8008446"/>
                  </a:ext>
                </a:extLst>
              </a:tr>
            </a:tbl>
          </a:graphicData>
        </a:graphic>
      </p:graphicFrame>
    </p:spTree>
    <p:extLst>
      <p:ext uri="{BB962C8B-B14F-4D97-AF65-F5344CB8AC3E}">
        <p14:creationId xmlns:p14="http://schemas.microsoft.com/office/powerpoint/2010/main" val="233376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288E6-1A92-78D8-6AEF-42E1558A50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414023-4509-A12E-20A2-3F9339ED8483}"/>
              </a:ext>
            </a:extLst>
          </p:cNvPr>
          <p:cNvSpPr>
            <a:spLocks noGrp="1"/>
          </p:cNvSpPr>
          <p:nvPr>
            <p:ph type="ctrTitle"/>
          </p:nvPr>
        </p:nvSpPr>
        <p:spPr>
          <a:xfrm>
            <a:off x="914400" y="2132856"/>
            <a:ext cx="10363200" cy="2088232"/>
          </a:xfrm>
        </p:spPr>
        <p:txBody>
          <a:bodyPr>
            <a:normAutofit/>
          </a:bodyPr>
          <a:lstStyle/>
          <a:p>
            <a:r>
              <a:rPr lang="sv-SE" sz="3000"/>
              <a:t>Steg 1. Fördjupning och extra info</a:t>
            </a:r>
            <a:endParaRPr lang="en-SE" sz="3000"/>
          </a:p>
        </p:txBody>
      </p:sp>
    </p:spTree>
    <p:extLst>
      <p:ext uri="{BB962C8B-B14F-4D97-AF65-F5344CB8AC3E}">
        <p14:creationId xmlns:p14="http://schemas.microsoft.com/office/powerpoint/2010/main" val="248720689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37D43A01-99A0-41B7-A38C-612254DD7917}"/>
              </a:ext>
            </a:extLst>
          </p:cNvPr>
          <p:cNvSpPr>
            <a:spLocks noGrp="1"/>
          </p:cNvSpPr>
          <p:nvPr>
            <p:ph type="subTitle" idx="1"/>
          </p:nvPr>
        </p:nvSpPr>
        <p:spPr>
          <a:xfrm>
            <a:off x="602790" y="1135319"/>
            <a:ext cx="9353067" cy="4284753"/>
          </a:xfrm>
        </p:spPr>
        <p:txBody>
          <a:bodyPr>
            <a:normAutofit/>
          </a:bodyPr>
          <a:lstStyle/>
          <a:p>
            <a:r>
              <a:rPr lang="sv-SE" sz="1400">
                <a:latin typeface="+mn-lt"/>
              </a:rPr>
              <a:t>Följande kapitel är en fördjupning av information för intressenter som vill veta mer om klimatberäkning, exempelvis info från Boverket 2028, olika klimatberäknings anvisningar från </a:t>
            </a:r>
            <a:r>
              <a:rPr lang="sv-SE" sz="1400" err="1">
                <a:latin typeface="+mn-lt"/>
              </a:rPr>
              <a:t>t.ex</a:t>
            </a:r>
            <a:r>
              <a:rPr lang="sv-SE" sz="1400">
                <a:latin typeface="+mn-lt"/>
              </a:rPr>
              <a:t> Stockholm och Göteborg.</a:t>
            </a:r>
          </a:p>
          <a:p>
            <a:endParaRPr lang="sv-SE" sz="1400">
              <a:latin typeface="+mn-lt"/>
            </a:endParaRPr>
          </a:p>
          <a:p>
            <a:pPr marL="285750" indent="-285750">
              <a:buFont typeface="Arial" panose="020B0604020202020204" pitchFamily="34" charset="0"/>
              <a:buChar char="•"/>
            </a:pPr>
            <a:r>
              <a:rPr lang="sv-SE" sz="1400">
                <a:latin typeface="+mn-lt"/>
              </a:rPr>
              <a:t>Göteborgs ” </a:t>
            </a:r>
            <a:r>
              <a:rPr lang="sv-SE" sz="1400" i="1">
                <a:latin typeface="+mn-lt"/>
              </a:rPr>
              <a:t>Anvisning för beräkning och redovisning av klimatutsläpp från nybyggnation i Göteborgs stad</a:t>
            </a:r>
            <a:r>
              <a:rPr lang="sv-SE" sz="1400">
                <a:latin typeface="+mn-lt"/>
              </a:rPr>
              <a:t>” gäller för ny- och tillbyggnadsprojekt både i projektering och produktion. Anvisningarna utgår ifrån lagen om klimatdeklaration för byggnader som trädde i kraft 1 januari 2022, IVL:s Anvisningar för LCA-beräkning av byggprojekt samt Stockholms stads beräkningsanvisningar. </a:t>
            </a:r>
          </a:p>
          <a:p>
            <a:endParaRPr lang="sv-SE" sz="1400">
              <a:latin typeface="+mn-lt"/>
            </a:endParaRPr>
          </a:p>
        </p:txBody>
      </p:sp>
      <p:sp>
        <p:nvSpPr>
          <p:cNvPr id="4" name="Rubrik 7">
            <a:extLst>
              <a:ext uri="{FF2B5EF4-FFF2-40B4-BE49-F238E27FC236}">
                <a16:creationId xmlns:a16="http://schemas.microsoft.com/office/drawing/2014/main" id="{6D92E096-86A4-3E71-501D-83E1F6EE8585}"/>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t>Läsanvisning fördjupning</a:t>
            </a:r>
            <a:endParaRPr lang="sv-SE">
              <a:solidFill>
                <a:srgbClr val="00B050"/>
              </a:solidFill>
              <a:highlight>
                <a:srgbClr val="FFFF00"/>
              </a:highlight>
            </a:endParaRPr>
          </a:p>
        </p:txBody>
      </p:sp>
    </p:spTree>
    <p:extLst>
      <p:ext uri="{BB962C8B-B14F-4D97-AF65-F5344CB8AC3E}">
        <p14:creationId xmlns:p14="http://schemas.microsoft.com/office/powerpoint/2010/main" val="246777914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D7675-2574-896B-313F-7A8F585EEADA}"/>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F7165CDC-01C1-FCB6-8A6D-08DF38DE2B56}"/>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8C65E060-9BDB-81E2-97D6-B4B5B8BB7FCE}"/>
              </a:ext>
            </a:extLst>
          </p:cNvPr>
          <p:cNvSpPr>
            <a:spLocks noGrp="1"/>
          </p:cNvSpPr>
          <p:nvPr>
            <p:ph type="ctrTitle"/>
          </p:nvPr>
        </p:nvSpPr>
        <p:spPr>
          <a:xfrm>
            <a:off x="2771775" y="1892453"/>
            <a:ext cx="5934075" cy="2088232"/>
          </a:xfrm>
        </p:spPr>
        <p:txBody>
          <a:bodyPr>
            <a:normAutofit/>
          </a:bodyPr>
          <a:lstStyle/>
          <a:p>
            <a:pPr algn="ctr"/>
            <a:r>
              <a:rPr lang="sv-SE" sz="3000">
                <a:solidFill>
                  <a:schemeClr val="bg2"/>
                </a:solidFill>
              </a:rPr>
              <a:t>Systemgränser: </a:t>
            </a:r>
            <a:br>
              <a:rPr lang="sv-SE" sz="3000">
                <a:solidFill>
                  <a:schemeClr val="bg2"/>
                </a:solidFill>
              </a:rPr>
            </a:br>
            <a:r>
              <a:rPr lang="sv-SE" sz="3000">
                <a:solidFill>
                  <a:schemeClr val="bg2"/>
                </a:solidFill>
              </a:rPr>
              <a:t>Byggprojekt &amp; livscykelskeden</a:t>
            </a:r>
            <a:endParaRPr lang="en-SE" sz="3000">
              <a:solidFill>
                <a:schemeClr val="bg2"/>
              </a:solidFill>
            </a:endParaRPr>
          </a:p>
        </p:txBody>
      </p:sp>
    </p:spTree>
    <p:extLst>
      <p:ext uri="{BB962C8B-B14F-4D97-AF65-F5344CB8AC3E}">
        <p14:creationId xmlns:p14="http://schemas.microsoft.com/office/powerpoint/2010/main" val="26468134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9A8CE-7ED8-23BC-C227-357B6E7F8155}"/>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76DB2B50-AE04-2435-1873-CCF470166B0B}"/>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Livscykelskeden</a:t>
            </a:r>
          </a:p>
        </p:txBody>
      </p:sp>
      <p:sp>
        <p:nvSpPr>
          <p:cNvPr id="2" name="Rektangel: rundade hörn 1">
            <a:extLst>
              <a:ext uri="{FF2B5EF4-FFF2-40B4-BE49-F238E27FC236}">
                <a16:creationId xmlns:a16="http://schemas.microsoft.com/office/drawing/2014/main" id="{1EA936F0-D40A-CBAA-4957-1695ED73D7DA}"/>
              </a:ext>
            </a:extLst>
          </p:cNvPr>
          <p:cNvSpPr/>
          <p:nvPr/>
        </p:nvSpPr>
        <p:spPr>
          <a:xfrm>
            <a:off x="527381" y="1085850"/>
            <a:ext cx="11191875" cy="2124075"/>
          </a:xfrm>
          <a:prstGeom prst="roundRect">
            <a:avLst/>
          </a:prstGeom>
          <a:noFill/>
          <a:ln>
            <a:solidFill>
              <a:srgbClr val="FCBDB6"/>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Tre metoder vid klimatberäkning av ROT, Metod A: Projektspecifik, Metod B: Nyckeltal, Metod C: Hybrid (projektspecifik + nyckeltal). Beroende på vilket skede man är i projekt kan olika metodval anpassas.</a:t>
            </a:r>
          </a:p>
          <a:p>
            <a:pPr marL="171450" indent="-171450">
              <a:buFont typeface="Arial" panose="020B0604020202020204" pitchFamily="34" charset="0"/>
              <a:buChar char="•"/>
            </a:pPr>
            <a:r>
              <a:rPr lang="sv-SE" sz="1200">
                <a:solidFill>
                  <a:schemeClr val="tx1"/>
                </a:solidFill>
              </a:rPr>
              <a:t>Nyproduktion och tillbyggnad: A1-A5.1, A5.2-A5.4</a:t>
            </a:r>
          </a:p>
          <a:p>
            <a:pPr marL="171450" indent="-171450">
              <a:buFont typeface="Arial" panose="020B0604020202020204" pitchFamily="34" charset="0"/>
              <a:buChar char="•"/>
            </a:pPr>
            <a:endParaRPr lang="sv-SE" sz="1200">
              <a:solidFill>
                <a:schemeClr val="tx1"/>
              </a:solidFill>
            </a:endParaRPr>
          </a:p>
        </p:txBody>
      </p:sp>
      <p:sp>
        <p:nvSpPr>
          <p:cNvPr id="6" name="Rektangel: rundade hörn 5">
            <a:extLst>
              <a:ext uri="{FF2B5EF4-FFF2-40B4-BE49-F238E27FC236}">
                <a16:creationId xmlns:a16="http://schemas.microsoft.com/office/drawing/2014/main" id="{345E10C5-4901-A383-4096-C85562D41D9D}"/>
              </a:ext>
            </a:extLst>
          </p:cNvPr>
          <p:cNvSpPr/>
          <p:nvPr/>
        </p:nvSpPr>
        <p:spPr>
          <a:xfrm>
            <a:off x="500062" y="3895725"/>
            <a:ext cx="11191875" cy="2124075"/>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Tre metoder vid klimatberäkning av ROT, Metod A: Projektspecifik, Metod B: Nyckeltal, Metod C: Hybrid (projektspecifik + nyckeltal) i enighet med Sthlm:s anvisningar.  </a:t>
            </a:r>
          </a:p>
          <a:p>
            <a:pPr marL="171450" indent="-171450">
              <a:buFont typeface="Arial" panose="020B0604020202020204" pitchFamily="34" charset="0"/>
              <a:buChar char="•"/>
            </a:pPr>
            <a:r>
              <a:rPr lang="sv-SE" sz="1200">
                <a:solidFill>
                  <a:schemeClr val="tx1"/>
                </a:solidFill>
              </a:rPr>
              <a:t>Delat upp byggskedet i tre faser. Programhandling, System- och Bygghandling, Relationshandling. Beroende på skede av byggprocessen så kan beräkningarna skilja sig åt i detaljeringsgrad</a:t>
            </a:r>
          </a:p>
          <a:p>
            <a:pPr marL="171450" indent="-171450">
              <a:buFont typeface="Arial" panose="020B0604020202020204" pitchFamily="34" charset="0"/>
              <a:buChar char="•"/>
            </a:pPr>
            <a:r>
              <a:rPr lang="sv-SE" sz="1200">
                <a:solidFill>
                  <a:schemeClr val="tx1"/>
                </a:solidFill>
              </a:rPr>
              <a:t>Byggnad: A1-A5 </a:t>
            </a:r>
          </a:p>
          <a:p>
            <a:pPr marL="171450" indent="-171450">
              <a:buFont typeface="Arial" panose="020B0604020202020204" pitchFamily="34" charset="0"/>
              <a:buChar char="•"/>
            </a:pPr>
            <a:r>
              <a:rPr lang="sv-SE" sz="1200">
                <a:solidFill>
                  <a:schemeClr val="tx1"/>
                </a:solidFill>
              </a:rPr>
              <a:t>Solceller, A1-A5</a:t>
            </a:r>
          </a:p>
          <a:p>
            <a:pPr marL="171450" indent="-171450">
              <a:buFont typeface="Arial" panose="020B0604020202020204" pitchFamily="34" charset="0"/>
              <a:buChar char="•"/>
            </a:pPr>
            <a:r>
              <a:rPr lang="sv-SE" sz="1200">
                <a:solidFill>
                  <a:schemeClr val="tx1"/>
                </a:solidFill>
              </a:rPr>
              <a:t>Mark och grund: A1-A5</a:t>
            </a:r>
          </a:p>
          <a:p>
            <a:pPr marL="171450" indent="-171450">
              <a:buFont typeface="Arial" panose="020B0604020202020204" pitchFamily="34" charset="0"/>
              <a:buChar char="•"/>
            </a:pPr>
            <a:r>
              <a:rPr lang="sv-SE" sz="1200">
                <a:solidFill>
                  <a:schemeClr val="tx1"/>
                </a:solidFill>
              </a:rPr>
              <a:t>Anläggning: A1-A5</a:t>
            </a:r>
          </a:p>
          <a:p>
            <a:pPr marL="171450" indent="-171450">
              <a:buFont typeface="Arial" panose="020B0604020202020204" pitchFamily="34" charset="0"/>
              <a:buChar char="•"/>
            </a:pPr>
            <a:r>
              <a:rPr lang="sv-SE" sz="1200">
                <a:solidFill>
                  <a:schemeClr val="tx1"/>
                </a:solidFill>
              </a:rPr>
              <a:t>Förändrad markanvändning: Redovisar ej specifik</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endParaRPr lang="sv-SE" sz="1200">
              <a:solidFill>
                <a:schemeClr val="tx1"/>
              </a:solidFill>
            </a:endParaRPr>
          </a:p>
        </p:txBody>
      </p:sp>
      <p:sp>
        <p:nvSpPr>
          <p:cNvPr id="16" name="textruta 15">
            <a:extLst>
              <a:ext uri="{FF2B5EF4-FFF2-40B4-BE49-F238E27FC236}">
                <a16:creationId xmlns:a16="http://schemas.microsoft.com/office/drawing/2014/main" id="{4D1263DB-D5D1-EE05-2934-10C6FD987CA6}"/>
              </a:ext>
            </a:extLst>
          </p:cNvPr>
          <p:cNvSpPr txBox="1"/>
          <p:nvPr/>
        </p:nvSpPr>
        <p:spPr>
          <a:xfrm>
            <a:off x="5124450" y="732717"/>
            <a:ext cx="1276350" cy="369332"/>
          </a:xfrm>
          <a:prstGeom prst="rect">
            <a:avLst/>
          </a:prstGeom>
          <a:noFill/>
        </p:spPr>
        <p:txBody>
          <a:bodyPr wrap="square">
            <a:spAutoFit/>
          </a:bodyPr>
          <a:lstStyle/>
          <a:p>
            <a:r>
              <a:rPr lang="sv-SE" sz="1800">
                <a:latin typeface="+mn-lt"/>
              </a:rPr>
              <a:t>Stockholm</a:t>
            </a:r>
            <a:endParaRPr lang="sv-SE"/>
          </a:p>
        </p:txBody>
      </p:sp>
      <p:sp>
        <p:nvSpPr>
          <p:cNvPr id="17" name="textruta 16">
            <a:extLst>
              <a:ext uri="{FF2B5EF4-FFF2-40B4-BE49-F238E27FC236}">
                <a16:creationId xmlns:a16="http://schemas.microsoft.com/office/drawing/2014/main" id="{E765026F-7EF7-A281-310D-2E0B0CE8E318}"/>
              </a:ext>
            </a:extLst>
          </p:cNvPr>
          <p:cNvSpPr txBox="1"/>
          <p:nvPr/>
        </p:nvSpPr>
        <p:spPr>
          <a:xfrm>
            <a:off x="5124450" y="3543301"/>
            <a:ext cx="1276350" cy="369332"/>
          </a:xfrm>
          <a:prstGeom prst="rect">
            <a:avLst/>
          </a:prstGeom>
          <a:noFill/>
        </p:spPr>
        <p:txBody>
          <a:bodyPr wrap="square">
            <a:spAutoFit/>
          </a:bodyPr>
          <a:lstStyle/>
          <a:p>
            <a:r>
              <a:rPr lang="sv-SE" sz="1800">
                <a:latin typeface="+mn-lt"/>
              </a:rPr>
              <a:t>Göteborg</a:t>
            </a:r>
            <a:endParaRPr lang="sv-SE"/>
          </a:p>
        </p:txBody>
      </p:sp>
    </p:spTree>
    <p:extLst>
      <p:ext uri="{BB962C8B-B14F-4D97-AF65-F5344CB8AC3E}">
        <p14:creationId xmlns:p14="http://schemas.microsoft.com/office/powerpoint/2010/main" val="174266724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D6C3A-C6EB-AE71-46A3-0EFB07AF6267}"/>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FC28B27D-A8ED-F4E5-ADF2-9F4311CD7F13}"/>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Livscykelskeden</a:t>
            </a:r>
          </a:p>
        </p:txBody>
      </p:sp>
      <p:sp>
        <p:nvSpPr>
          <p:cNvPr id="2" name="Rektangel: rundade hörn 1">
            <a:extLst>
              <a:ext uri="{FF2B5EF4-FFF2-40B4-BE49-F238E27FC236}">
                <a16:creationId xmlns:a16="http://schemas.microsoft.com/office/drawing/2014/main" id="{5DD4B0E3-773B-A332-871D-1607DCE91D16}"/>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sv-SE" sz="1200">
              <a:solidFill>
                <a:schemeClr val="tx1"/>
              </a:solidFill>
            </a:endParaRPr>
          </a:p>
        </p:txBody>
      </p:sp>
      <p:sp>
        <p:nvSpPr>
          <p:cNvPr id="16" name="textruta 15">
            <a:extLst>
              <a:ext uri="{FF2B5EF4-FFF2-40B4-BE49-F238E27FC236}">
                <a16:creationId xmlns:a16="http://schemas.microsoft.com/office/drawing/2014/main" id="{B9C89677-D763-64CE-AEC6-94A59F459F71}"/>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sp>
        <p:nvSpPr>
          <p:cNvPr id="7" name="textruta 6">
            <a:extLst>
              <a:ext uri="{FF2B5EF4-FFF2-40B4-BE49-F238E27FC236}">
                <a16:creationId xmlns:a16="http://schemas.microsoft.com/office/drawing/2014/main" id="{185514D1-AFA7-0E3B-776D-5834766DE435}"/>
              </a:ext>
            </a:extLst>
          </p:cNvPr>
          <p:cNvSpPr txBox="1"/>
          <p:nvPr/>
        </p:nvSpPr>
        <p:spPr>
          <a:xfrm>
            <a:off x="1027707" y="1432183"/>
            <a:ext cx="6094674" cy="1015663"/>
          </a:xfrm>
          <a:prstGeom prst="rect">
            <a:avLst/>
          </a:prstGeom>
          <a:noFill/>
        </p:spPr>
        <p:txBody>
          <a:bodyPr wrap="square">
            <a:spAutoFit/>
          </a:bodyPr>
          <a:lstStyle/>
          <a:p>
            <a:r>
              <a:rPr lang="sv-SE" sz="1200"/>
              <a:t>Utredningsförutsättning från Boverket: </a:t>
            </a:r>
          </a:p>
          <a:p>
            <a:pPr marL="285750" indent="-285750">
              <a:buFont typeface="Arial" panose="020B0604020202020204" pitchFamily="34" charset="0"/>
              <a:buChar char="•"/>
            </a:pPr>
            <a:r>
              <a:rPr lang="sv-SE" sz="1200"/>
              <a:t>Förslaget från Boverkets rapport 2023:20 ligger fast</a:t>
            </a:r>
          </a:p>
          <a:p>
            <a:pPr marL="285750" indent="-285750">
              <a:buFont typeface="Arial" panose="020B0604020202020204" pitchFamily="34" charset="0"/>
              <a:buChar char="•"/>
            </a:pPr>
            <a:r>
              <a:rPr lang="sv-SE" sz="1200"/>
              <a:t>utökade klimatdeklarationen från 2028 omfattar livscykelskeden A, B och C. Exakt vilka moduler som kommer att omfattas i skede B och C styrs av den kommande delegerade akten från EU-kommissionen</a:t>
            </a:r>
          </a:p>
        </p:txBody>
      </p:sp>
      <p:grpSp>
        <p:nvGrpSpPr>
          <p:cNvPr id="10" name="Grupp 9">
            <a:extLst>
              <a:ext uri="{FF2B5EF4-FFF2-40B4-BE49-F238E27FC236}">
                <a16:creationId xmlns:a16="http://schemas.microsoft.com/office/drawing/2014/main" id="{2871493D-B61A-AB83-6C84-79B4DBFA50E8}"/>
              </a:ext>
            </a:extLst>
          </p:cNvPr>
          <p:cNvGrpSpPr/>
          <p:nvPr/>
        </p:nvGrpSpPr>
        <p:grpSpPr>
          <a:xfrm>
            <a:off x="1027707" y="2432051"/>
            <a:ext cx="4935997" cy="996949"/>
            <a:chOff x="1027707" y="1976838"/>
            <a:chExt cx="4935997" cy="996949"/>
          </a:xfrm>
        </p:grpSpPr>
        <p:pic>
          <p:nvPicPr>
            <p:cNvPr id="4" name="Bildobjekt 3">
              <a:extLst>
                <a:ext uri="{FF2B5EF4-FFF2-40B4-BE49-F238E27FC236}">
                  <a16:creationId xmlns:a16="http://schemas.microsoft.com/office/drawing/2014/main" id="{0A683C49-2916-2856-016C-1909140FC14D}"/>
                </a:ext>
              </a:extLst>
            </p:cNvPr>
            <p:cNvPicPr>
              <a:picLocks noChangeAspect="1"/>
            </p:cNvPicPr>
            <p:nvPr/>
          </p:nvPicPr>
          <p:blipFill>
            <a:blip r:embed="rId3"/>
            <a:stretch>
              <a:fillRect/>
            </a:stretch>
          </p:blipFill>
          <p:spPr>
            <a:xfrm>
              <a:off x="1027707" y="1976838"/>
              <a:ext cx="3252756" cy="996949"/>
            </a:xfrm>
            <a:prstGeom prst="rect">
              <a:avLst/>
            </a:prstGeom>
          </p:spPr>
        </p:pic>
        <p:pic>
          <p:nvPicPr>
            <p:cNvPr id="9" name="Bildobjekt 8">
              <a:extLst>
                <a:ext uri="{FF2B5EF4-FFF2-40B4-BE49-F238E27FC236}">
                  <a16:creationId xmlns:a16="http://schemas.microsoft.com/office/drawing/2014/main" id="{8FF6FCE4-2769-A4F2-A9DD-35FCE757E621}"/>
                </a:ext>
              </a:extLst>
            </p:cNvPr>
            <p:cNvPicPr>
              <a:picLocks noChangeAspect="1"/>
            </p:cNvPicPr>
            <p:nvPr/>
          </p:nvPicPr>
          <p:blipFill>
            <a:blip r:embed="rId4"/>
            <a:stretch>
              <a:fillRect/>
            </a:stretch>
          </p:blipFill>
          <p:spPr>
            <a:xfrm>
              <a:off x="4285194" y="2002238"/>
              <a:ext cx="1678510" cy="527531"/>
            </a:xfrm>
            <a:prstGeom prst="rect">
              <a:avLst/>
            </a:prstGeom>
          </p:spPr>
        </p:pic>
      </p:grpSp>
      <p:pic>
        <p:nvPicPr>
          <p:cNvPr id="6" name="Bildobjekt 5">
            <a:extLst>
              <a:ext uri="{FF2B5EF4-FFF2-40B4-BE49-F238E27FC236}">
                <a16:creationId xmlns:a16="http://schemas.microsoft.com/office/drawing/2014/main" id="{2DF83580-5E8B-D913-C716-50A389847304}"/>
              </a:ext>
            </a:extLst>
          </p:cNvPr>
          <p:cNvPicPr>
            <a:picLocks noChangeAspect="1"/>
          </p:cNvPicPr>
          <p:nvPr/>
        </p:nvPicPr>
        <p:blipFill>
          <a:blip r:embed="rId5"/>
          <a:stretch>
            <a:fillRect/>
          </a:stretch>
        </p:blipFill>
        <p:spPr>
          <a:xfrm>
            <a:off x="921889" y="3636390"/>
            <a:ext cx="5174111" cy="2208252"/>
          </a:xfrm>
          <a:prstGeom prst="rect">
            <a:avLst/>
          </a:prstGeom>
        </p:spPr>
      </p:pic>
      <p:pic>
        <p:nvPicPr>
          <p:cNvPr id="14" name="Bildobjekt 13">
            <a:extLst>
              <a:ext uri="{FF2B5EF4-FFF2-40B4-BE49-F238E27FC236}">
                <a16:creationId xmlns:a16="http://schemas.microsoft.com/office/drawing/2014/main" id="{CB8C37AE-3DA9-2EB6-37EC-B7A8F826CDFA}"/>
              </a:ext>
            </a:extLst>
          </p:cNvPr>
          <p:cNvPicPr>
            <a:picLocks noChangeAspect="1"/>
          </p:cNvPicPr>
          <p:nvPr/>
        </p:nvPicPr>
        <p:blipFill>
          <a:blip r:embed="rId6"/>
          <a:stretch>
            <a:fillRect/>
          </a:stretch>
        </p:blipFill>
        <p:spPr>
          <a:xfrm>
            <a:off x="7038195" y="1178983"/>
            <a:ext cx="4126098" cy="2359169"/>
          </a:xfrm>
          <a:prstGeom prst="rect">
            <a:avLst/>
          </a:prstGeom>
        </p:spPr>
      </p:pic>
      <p:pic>
        <p:nvPicPr>
          <p:cNvPr id="17" name="Bildobjekt 16">
            <a:extLst>
              <a:ext uri="{FF2B5EF4-FFF2-40B4-BE49-F238E27FC236}">
                <a16:creationId xmlns:a16="http://schemas.microsoft.com/office/drawing/2014/main" id="{A72C8321-D34D-9460-C3D7-DDEBF2F89E86}"/>
              </a:ext>
            </a:extLst>
          </p:cNvPr>
          <p:cNvPicPr>
            <a:picLocks noChangeAspect="1"/>
          </p:cNvPicPr>
          <p:nvPr/>
        </p:nvPicPr>
        <p:blipFill>
          <a:blip r:embed="rId7"/>
          <a:stretch>
            <a:fillRect/>
          </a:stretch>
        </p:blipFill>
        <p:spPr>
          <a:xfrm>
            <a:off x="6398177" y="3538152"/>
            <a:ext cx="4871934" cy="2776236"/>
          </a:xfrm>
          <a:prstGeom prst="rect">
            <a:avLst/>
          </a:prstGeom>
        </p:spPr>
      </p:pic>
    </p:spTree>
    <p:extLst>
      <p:ext uri="{BB962C8B-B14F-4D97-AF65-F5344CB8AC3E}">
        <p14:creationId xmlns:p14="http://schemas.microsoft.com/office/powerpoint/2010/main" val="15412736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19CA3-DE21-3358-145E-4C7B1FED8E15}"/>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89D4029F-5AF9-93D2-0E0B-2166B95D9707}"/>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Livscykelskeden</a:t>
            </a:r>
          </a:p>
        </p:txBody>
      </p:sp>
      <p:sp>
        <p:nvSpPr>
          <p:cNvPr id="2" name="Rektangel: rundade hörn 1">
            <a:extLst>
              <a:ext uri="{FF2B5EF4-FFF2-40B4-BE49-F238E27FC236}">
                <a16:creationId xmlns:a16="http://schemas.microsoft.com/office/drawing/2014/main" id="{77B27ADD-AA51-5124-1148-7CB159D4BF6E}"/>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sv-SE" sz="1200">
              <a:solidFill>
                <a:schemeClr val="tx1"/>
              </a:solidFill>
            </a:endParaRPr>
          </a:p>
        </p:txBody>
      </p:sp>
      <p:sp>
        <p:nvSpPr>
          <p:cNvPr id="16" name="textruta 15">
            <a:extLst>
              <a:ext uri="{FF2B5EF4-FFF2-40B4-BE49-F238E27FC236}">
                <a16:creationId xmlns:a16="http://schemas.microsoft.com/office/drawing/2014/main" id="{DEA3A893-481F-65EF-F35C-D533A0BD6707}"/>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sp>
        <p:nvSpPr>
          <p:cNvPr id="7" name="textruta 6">
            <a:extLst>
              <a:ext uri="{FF2B5EF4-FFF2-40B4-BE49-F238E27FC236}">
                <a16:creationId xmlns:a16="http://schemas.microsoft.com/office/drawing/2014/main" id="{95EEF6AE-04FA-289D-7ECB-9E9658630A3A}"/>
              </a:ext>
            </a:extLst>
          </p:cNvPr>
          <p:cNvSpPr txBox="1"/>
          <p:nvPr/>
        </p:nvSpPr>
        <p:spPr>
          <a:xfrm>
            <a:off x="781217" y="1357458"/>
            <a:ext cx="5532119" cy="2677656"/>
          </a:xfrm>
          <a:prstGeom prst="rect">
            <a:avLst/>
          </a:prstGeom>
          <a:noFill/>
        </p:spPr>
        <p:txBody>
          <a:bodyPr wrap="square">
            <a:spAutoFit/>
          </a:bodyPr>
          <a:lstStyle/>
          <a:p>
            <a:r>
              <a:rPr lang="sv-SE" sz="1200"/>
              <a:t>” </a:t>
            </a:r>
            <a:r>
              <a:rPr lang="sv-SE" sz="1200" i="1"/>
              <a:t>Energiprestandadirektivet, EPBD, handlar om energi- och utsläppskrav för byggnader och ska vara en del av svensk lagstiftning senast den 29 maj 2026.” Vid beräkning av </a:t>
            </a:r>
            <a:r>
              <a:rPr lang="sv-SE" sz="1200"/>
              <a:t>B6, använder man </a:t>
            </a:r>
            <a:r>
              <a:rPr lang="sv-SE" sz="1200" err="1"/>
              <a:t>EPBD:s</a:t>
            </a:r>
            <a:r>
              <a:rPr lang="sv-SE" sz="1200"/>
              <a:t> beräkningsmetodik för energianvändning som underlag.</a:t>
            </a:r>
            <a:endParaRPr lang="sv-SE" sz="1200" i="1"/>
          </a:p>
          <a:p>
            <a:endParaRPr lang="sv-SE" sz="1200" i="1"/>
          </a:p>
          <a:p>
            <a:pPr marL="171450" indent="-171450">
              <a:buFont typeface="Arial" panose="020B0604020202020204" pitchFamily="34" charset="0"/>
              <a:buChar char="•"/>
            </a:pPr>
            <a:r>
              <a:rPr lang="sv-SE" sz="1200"/>
              <a:t>De gränsvärden som ska tas fram ska enligt EPBD vara i linje med EU:s klimatmål. Målet utgår från år 1990 och klimatpåverkan ska nå 55% minskning till 2030. EU-kommissionen har också föreslagit 90% minskning till 2040. </a:t>
            </a:r>
          </a:p>
          <a:p>
            <a:pPr marL="171450" indent="-171450">
              <a:buFont typeface="Arial" panose="020B0604020202020204" pitchFamily="34" charset="0"/>
              <a:buChar char="•"/>
            </a:pPr>
            <a:r>
              <a:rPr lang="sv-SE" sz="1200"/>
              <a:t>Målformuleringarna innebär att det hade varit intressant att känna till klimatpåverkan från typiskt byggande år 1990. Detta är dock inte känt och har inte varit ett uppdrag att fördjupa i denna utredning. Istället valde Boverket att ge ett antagande om förväntad utveckling mellan 1990-2020 som utredningen kunde baseras på. Antagandet är att medianbyggnaden år 1990 antas motsvara 75-percentilen i klimatpåverkan år 2020, för de olika byggnadstyperna i Boverkets studie om </a:t>
            </a:r>
            <a:r>
              <a:rPr lang="sv-SE" sz="1200">
                <a:hlinkClick r:id="rId3"/>
              </a:rPr>
              <a:t>”referensvärden</a:t>
            </a:r>
            <a:r>
              <a:rPr lang="sv-SE" sz="1200"/>
              <a:t>”. </a:t>
            </a:r>
            <a:endParaRPr lang="sv-SE" sz="1200" i="1"/>
          </a:p>
        </p:txBody>
      </p:sp>
      <p:pic>
        <p:nvPicPr>
          <p:cNvPr id="8" name="Bildobjekt 7">
            <a:extLst>
              <a:ext uri="{FF2B5EF4-FFF2-40B4-BE49-F238E27FC236}">
                <a16:creationId xmlns:a16="http://schemas.microsoft.com/office/drawing/2014/main" id="{BD3A2C07-87EC-CA55-57E5-C0C81DD97F4B}"/>
              </a:ext>
            </a:extLst>
          </p:cNvPr>
          <p:cNvPicPr>
            <a:picLocks noChangeAspect="1"/>
          </p:cNvPicPr>
          <p:nvPr/>
        </p:nvPicPr>
        <p:blipFill>
          <a:blip r:embed="rId4"/>
          <a:stretch>
            <a:fillRect/>
          </a:stretch>
        </p:blipFill>
        <p:spPr>
          <a:xfrm>
            <a:off x="1022742" y="3944534"/>
            <a:ext cx="4216683" cy="2421426"/>
          </a:xfrm>
          <a:prstGeom prst="rect">
            <a:avLst/>
          </a:prstGeom>
        </p:spPr>
      </p:pic>
      <p:sp>
        <p:nvSpPr>
          <p:cNvPr id="13" name="textruta 12">
            <a:extLst>
              <a:ext uri="{FF2B5EF4-FFF2-40B4-BE49-F238E27FC236}">
                <a16:creationId xmlns:a16="http://schemas.microsoft.com/office/drawing/2014/main" id="{F0ABE424-F7B7-629E-3712-9CDF3F49051F}"/>
              </a:ext>
            </a:extLst>
          </p:cNvPr>
          <p:cNvSpPr txBox="1"/>
          <p:nvPr/>
        </p:nvSpPr>
        <p:spPr>
          <a:xfrm>
            <a:off x="6026607" y="4484879"/>
            <a:ext cx="5638012" cy="1384995"/>
          </a:xfrm>
          <a:prstGeom prst="rect">
            <a:avLst/>
          </a:prstGeom>
          <a:noFill/>
        </p:spPr>
        <p:txBody>
          <a:bodyPr wrap="square">
            <a:spAutoFit/>
          </a:bodyPr>
          <a:lstStyle/>
          <a:p>
            <a:pPr marL="171450" indent="-171450">
              <a:buFont typeface="Arial" panose="020B0604020202020204" pitchFamily="34" charset="0"/>
              <a:buChar char="•"/>
            </a:pPr>
            <a:r>
              <a:rPr lang="sv-SE" sz="1200"/>
              <a:t>Grupp 1: För denna grupp, exklusive småhus, införs ett gränsvärde som motsvarar mediannivån för byggnadstypens referensvärde. För småhus införs istället ett gränsvärde som motsvarar 75-percentilen för småhus i referensvärdesstudien. </a:t>
            </a:r>
          </a:p>
          <a:p>
            <a:pPr marL="171450" indent="-171450">
              <a:buFont typeface="Arial" panose="020B0604020202020204" pitchFamily="34" charset="0"/>
              <a:buChar char="•"/>
            </a:pPr>
            <a:r>
              <a:rPr lang="sv-SE" sz="1200"/>
              <a:t>Grupp 2: För denna grupp införs ett gemensamt gränsvärde som motsvarar 75- percentilen för flerbostadshus i studien om referensvärden</a:t>
            </a:r>
          </a:p>
          <a:p>
            <a:pPr marL="171450" indent="-171450">
              <a:buFont typeface="Arial" panose="020B0604020202020204" pitchFamily="34" charset="0"/>
              <a:buChar char="•"/>
            </a:pPr>
            <a:r>
              <a:rPr lang="sv-SE" sz="1200"/>
              <a:t>Klimatdeklaration ska enligt EPBD från 2028 göras för alla nya byggnader större än 1000 m</a:t>
            </a:r>
            <a:endParaRPr lang="sv-SE" sz="1200" i="1"/>
          </a:p>
        </p:txBody>
      </p:sp>
      <p:pic>
        <p:nvPicPr>
          <p:cNvPr id="18" name="Bildobjekt 17">
            <a:extLst>
              <a:ext uri="{FF2B5EF4-FFF2-40B4-BE49-F238E27FC236}">
                <a16:creationId xmlns:a16="http://schemas.microsoft.com/office/drawing/2014/main" id="{EE4EFCD9-4F60-3AFC-7158-F89DBA80712E}"/>
              </a:ext>
            </a:extLst>
          </p:cNvPr>
          <p:cNvPicPr>
            <a:picLocks noChangeAspect="1"/>
          </p:cNvPicPr>
          <p:nvPr/>
        </p:nvPicPr>
        <p:blipFill>
          <a:blip r:embed="rId5"/>
          <a:srcRect b="4396"/>
          <a:stretch>
            <a:fillRect/>
          </a:stretch>
        </p:blipFill>
        <p:spPr>
          <a:xfrm>
            <a:off x="6346462" y="1373658"/>
            <a:ext cx="5047873" cy="2745118"/>
          </a:xfrm>
          <a:prstGeom prst="rect">
            <a:avLst/>
          </a:prstGeom>
        </p:spPr>
      </p:pic>
    </p:spTree>
    <p:extLst>
      <p:ext uri="{BB962C8B-B14F-4D97-AF65-F5344CB8AC3E}">
        <p14:creationId xmlns:p14="http://schemas.microsoft.com/office/powerpoint/2010/main" val="219476697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57F5A-A70E-0A08-5FBF-1DE9187EDF76}"/>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A2E23812-BA17-0D50-C60C-F9AC0FD807A2}"/>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6575DCF8-87ED-2564-8229-719E6FFCAE78}"/>
              </a:ext>
            </a:extLst>
          </p:cNvPr>
          <p:cNvSpPr>
            <a:spLocks noGrp="1"/>
          </p:cNvSpPr>
          <p:nvPr>
            <p:ph type="ctrTitle"/>
          </p:nvPr>
        </p:nvSpPr>
        <p:spPr>
          <a:xfrm>
            <a:off x="0" y="2282978"/>
            <a:ext cx="12192000" cy="2088232"/>
          </a:xfrm>
        </p:spPr>
        <p:txBody>
          <a:bodyPr>
            <a:normAutofit/>
          </a:bodyPr>
          <a:lstStyle/>
          <a:p>
            <a:pPr algn="ctr"/>
            <a:r>
              <a:rPr lang="sv-SE" sz="3000">
                <a:solidFill>
                  <a:schemeClr val="bg2"/>
                </a:solidFill>
              </a:rPr>
              <a:t>Systemgränser: </a:t>
            </a:r>
            <a:br>
              <a:rPr lang="sv-SE" sz="3000">
                <a:solidFill>
                  <a:schemeClr val="bg2"/>
                </a:solidFill>
              </a:rPr>
            </a:br>
            <a:r>
              <a:rPr lang="sv-SE" sz="3000">
                <a:solidFill>
                  <a:schemeClr val="bg2"/>
                </a:solidFill>
              </a:rPr>
              <a:t>Särberäkning</a:t>
            </a:r>
            <a:endParaRPr lang="en-SE" sz="3000">
              <a:solidFill>
                <a:schemeClr val="bg2"/>
              </a:solidFill>
            </a:endParaRPr>
          </a:p>
        </p:txBody>
      </p:sp>
    </p:spTree>
    <p:extLst>
      <p:ext uri="{BB962C8B-B14F-4D97-AF65-F5344CB8AC3E}">
        <p14:creationId xmlns:p14="http://schemas.microsoft.com/office/powerpoint/2010/main" val="267874821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6A1C3-3102-27FD-092B-8CC5DD302C0C}"/>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2BE8582E-DD73-D13A-9083-F62326EC941D}"/>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Särberäkning</a:t>
            </a:r>
          </a:p>
        </p:txBody>
      </p:sp>
      <p:sp>
        <p:nvSpPr>
          <p:cNvPr id="2" name="Rektangel: rundade hörn 1">
            <a:extLst>
              <a:ext uri="{FF2B5EF4-FFF2-40B4-BE49-F238E27FC236}">
                <a16:creationId xmlns:a16="http://schemas.microsoft.com/office/drawing/2014/main" id="{1C98BD20-F750-6459-C146-A6EFC310108F}"/>
              </a:ext>
            </a:extLst>
          </p:cNvPr>
          <p:cNvSpPr/>
          <p:nvPr/>
        </p:nvSpPr>
        <p:spPr>
          <a:xfrm>
            <a:off x="527381" y="1085850"/>
            <a:ext cx="11191875" cy="2124075"/>
          </a:xfrm>
          <a:prstGeom prst="roundRect">
            <a:avLst/>
          </a:prstGeom>
          <a:noFill/>
          <a:ln>
            <a:solidFill>
              <a:srgbClr val="FCBDB6"/>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sv-SE" sz="1200">
                <a:solidFill>
                  <a:schemeClr val="tx1"/>
                </a:solidFill>
              </a:rPr>
              <a:t>Sthlm klimatberäknings anvisning behandlar inte specifikt begreppet "särberäkning" i relation till klimatpåverkan mer än vad som står i Metod A och B. </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Metod A: Särredovisa byggdelarnas klimatpåverkan (uppdelat på byggdel 2-8) eller klimatpåverkan per renoveringsåtgärd</a:t>
            </a:r>
          </a:p>
          <a:p>
            <a:pPr marL="171450" indent="-171450">
              <a:buFont typeface="Arial" panose="020B0604020202020204" pitchFamily="34" charset="0"/>
              <a:buChar char="•"/>
            </a:pPr>
            <a:r>
              <a:rPr lang="sv-SE" sz="1200">
                <a:solidFill>
                  <a:schemeClr val="tx1"/>
                </a:solidFill>
              </a:rPr>
              <a:t>Metod B &amp; C: Särredovisa byggdelarnas klimatpåverkan (uppdelat på byggdel 2-8) eller klimatpåverkan per renoveringsåtgärd</a:t>
            </a:r>
          </a:p>
        </p:txBody>
      </p:sp>
      <p:sp>
        <p:nvSpPr>
          <p:cNvPr id="6" name="Rektangel: rundade hörn 5">
            <a:extLst>
              <a:ext uri="{FF2B5EF4-FFF2-40B4-BE49-F238E27FC236}">
                <a16:creationId xmlns:a16="http://schemas.microsoft.com/office/drawing/2014/main" id="{B62D104A-5B76-5518-4E68-6E5820B9AD06}"/>
              </a:ext>
            </a:extLst>
          </p:cNvPr>
          <p:cNvSpPr/>
          <p:nvPr/>
        </p:nvSpPr>
        <p:spPr>
          <a:xfrm>
            <a:off x="500062" y="3895725"/>
            <a:ext cx="11191875" cy="2124075"/>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Byggnad: Källare, garage, skyddsrum ska särredovisas. </a:t>
            </a:r>
          </a:p>
          <a:p>
            <a:pPr marL="171450" indent="-171450">
              <a:buFont typeface="Arial" panose="020B0604020202020204" pitchFamily="34" charset="0"/>
              <a:buChar char="•"/>
            </a:pPr>
            <a:r>
              <a:rPr lang="sv-SE" sz="1200">
                <a:solidFill>
                  <a:schemeClr val="tx1"/>
                </a:solidFill>
              </a:rPr>
              <a:t>Komplementbyggnad/tillbyggnad: Innehåller liknande funktion som huvudbyggnad ska </a:t>
            </a:r>
            <a:r>
              <a:rPr lang="sv-SE" sz="1200" err="1">
                <a:solidFill>
                  <a:schemeClr val="tx1"/>
                </a:solidFill>
              </a:rPr>
              <a:t>särberäknas</a:t>
            </a:r>
            <a:r>
              <a:rPr lang="sv-SE" sz="1200">
                <a:solidFill>
                  <a:schemeClr val="tx1"/>
                </a:solidFill>
              </a:rPr>
              <a:t>. Om ej samma funktion inkluderas påverkan i omfattning 4, byggdel 18. </a:t>
            </a:r>
          </a:p>
          <a:p>
            <a:pPr marL="171450" indent="-171450">
              <a:buFont typeface="Arial" panose="020B0604020202020204" pitchFamily="34" charset="0"/>
              <a:buChar char="•"/>
            </a:pPr>
            <a:r>
              <a:rPr lang="sv-SE" sz="1200">
                <a:solidFill>
                  <a:schemeClr val="tx1"/>
                </a:solidFill>
              </a:rPr>
              <a:t>Solceller: Klimatpåverkan från solceller, integrerade såväl som utanpåliggande.</a:t>
            </a:r>
          </a:p>
          <a:p>
            <a:pPr marL="171450" indent="-171450">
              <a:buFont typeface="Arial" panose="020B0604020202020204" pitchFamily="34" charset="0"/>
              <a:buChar char="•"/>
            </a:pPr>
            <a:r>
              <a:rPr lang="sv-SE" sz="1200">
                <a:solidFill>
                  <a:schemeClr val="tx1"/>
                </a:solidFill>
              </a:rPr>
              <a:t>Mark och grund: Definieras inom två meter från fasadliv. Om källarvägg byggs utanför fasadliv avgränsas beräkningen till två meter från källarvägg. </a:t>
            </a:r>
          </a:p>
          <a:p>
            <a:pPr marL="171450" indent="-171450">
              <a:buFont typeface="Arial" panose="020B0604020202020204" pitchFamily="34" charset="0"/>
              <a:buChar char="•"/>
            </a:pPr>
            <a:r>
              <a:rPr lang="sv-SE" sz="1200">
                <a:solidFill>
                  <a:schemeClr val="tx1"/>
                </a:solidFill>
              </a:rPr>
              <a:t>Anläggning: Klimatpåverkan från anläggningsarbeten inom resten av fastigheten, tex gångstråk, murar, planteringar och schaktning och masshantering</a:t>
            </a:r>
          </a:p>
          <a:p>
            <a:pPr marL="171450" indent="-171450">
              <a:buFont typeface="Arial" panose="020B0604020202020204" pitchFamily="34" charset="0"/>
              <a:buChar char="•"/>
            </a:pPr>
            <a:r>
              <a:rPr lang="sv-SE" sz="1200">
                <a:solidFill>
                  <a:schemeClr val="tx1"/>
                </a:solidFill>
              </a:rPr>
              <a:t>Förändrad markanvändning: Klimatpåverkan från förändrad markanvändning inom fastigheten. Här ska nettoeffekten beräknas, dvs skillnaden mellan situationen före och efter byggnationen. </a:t>
            </a:r>
          </a:p>
          <a:p>
            <a:pPr marL="171450" indent="-171450">
              <a:buFont typeface="Arial" panose="020B0604020202020204" pitchFamily="34" charset="0"/>
              <a:buChar char="•"/>
            </a:pPr>
            <a:endParaRPr lang="sv-SE" sz="1200">
              <a:solidFill>
                <a:schemeClr val="tx1"/>
              </a:solidFill>
            </a:endParaRPr>
          </a:p>
          <a:p>
            <a:endParaRPr lang="sv-SE" sz="1200">
              <a:solidFill>
                <a:schemeClr val="tx1"/>
              </a:solidFill>
            </a:endParaRPr>
          </a:p>
        </p:txBody>
      </p:sp>
      <p:sp>
        <p:nvSpPr>
          <p:cNvPr id="16" name="textruta 15">
            <a:extLst>
              <a:ext uri="{FF2B5EF4-FFF2-40B4-BE49-F238E27FC236}">
                <a16:creationId xmlns:a16="http://schemas.microsoft.com/office/drawing/2014/main" id="{45F1C8D7-D16F-020C-FE22-6133110FA962}"/>
              </a:ext>
            </a:extLst>
          </p:cNvPr>
          <p:cNvSpPr txBox="1"/>
          <p:nvPr/>
        </p:nvSpPr>
        <p:spPr>
          <a:xfrm>
            <a:off x="5124450" y="732717"/>
            <a:ext cx="1276350" cy="369332"/>
          </a:xfrm>
          <a:prstGeom prst="rect">
            <a:avLst/>
          </a:prstGeom>
          <a:noFill/>
        </p:spPr>
        <p:txBody>
          <a:bodyPr wrap="square">
            <a:spAutoFit/>
          </a:bodyPr>
          <a:lstStyle/>
          <a:p>
            <a:r>
              <a:rPr lang="sv-SE" sz="1800">
                <a:latin typeface="+mn-lt"/>
              </a:rPr>
              <a:t>Stockholm</a:t>
            </a:r>
            <a:endParaRPr lang="sv-SE"/>
          </a:p>
        </p:txBody>
      </p:sp>
      <p:sp>
        <p:nvSpPr>
          <p:cNvPr id="17" name="textruta 16">
            <a:extLst>
              <a:ext uri="{FF2B5EF4-FFF2-40B4-BE49-F238E27FC236}">
                <a16:creationId xmlns:a16="http://schemas.microsoft.com/office/drawing/2014/main" id="{A8333C1F-1AB4-DF04-D479-DB8E8A649E17}"/>
              </a:ext>
            </a:extLst>
          </p:cNvPr>
          <p:cNvSpPr txBox="1"/>
          <p:nvPr/>
        </p:nvSpPr>
        <p:spPr>
          <a:xfrm>
            <a:off x="5124450" y="3543301"/>
            <a:ext cx="1276350" cy="369332"/>
          </a:xfrm>
          <a:prstGeom prst="rect">
            <a:avLst/>
          </a:prstGeom>
          <a:noFill/>
        </p:spPr>
        <p:txBody>
          <a:bodyPr wrap="square">
            <a:spAutoFit/>
          </a:bodyPr>
          <a:lstStyle/>
          <a:p>
            <a:r>
              <a:rPr lang="sv-SE" sz="1800">
                <a:latin typeface="+mn-lt"/>
              </a:rPr>
              <a:t>Göteborg</a:t>
            </a:r>
            <a:endParaRPr lang="sv-SE"/>
          </a:p>
        </p:txBody>
      </p:sp>
    </p:spTree>
    <p:extLst>
      <p:ext uri="{BB962C8B-B14F-4D97-AF65-F5344CB8AC3E}">
        <p14:creationId xmlns:p14="http://schemas.microsoft.com/office/powerpoint/2010/main" val="306203068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F9897-6AE4-1E30-EBB4-19C2BA9A9619}"/>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707E05EA-E54F-2912-2E3E-793CD123B986}"/>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Särberäkning</a:t>
            </a:r>
          </a:p>
        </p:txBody>
      </p:sp>
      <p:sp>
        <p:nvSpPr>
          <p:cNvPr id="2" name="Rektangel: rundade hörn 1">
            <a:extLst>
              <a:ext uri="{FF2B5EF4-FFF2-40B4-BE49-F238E27FC236}">
                <a16:creationId xmlns:a16="http://schemas.microsoft.com/office/drawing/2014/main" id="{0C86E9F7-1CCB-1EFE-AB61-69ADA8F39E13}"/>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Bilden nedan visar vilka systemgränser som gäller för utökad klimatdeklaration från 2028 samt för gränsvärden då de införs, jämfört med systemgränsen för nu gällande regelverk för klimatdeklarationer. T</a:t>
            </a:r>
          </a:p>
          <a:p>
            <a:pPr marL="171450" indent="-171450">
              <a:buFont typeface="Arial" panose="020B0604020202020204" pitchFamily="34" charset="0"/>
              <a:buChar char="•"/>
            </a:pPr>
            <a:r>
              <a:rPr lang="sv-SE" sz="1200">
                <a:solidFill>
                  <a:schemeClr val="tx1"/>
                </a:solidFill>
              </a:rPr>
              <a:t>Till skillnad från systemgränsen i dagens regelverk, innebär kommande ändringar att alla byggnadskomponenter ovan dränerande lager ingår för såväl gränsvärden som utökad klimatdeklaration</a:t>
            </a:r>
          </a:p>
          <a:p>
            <a:pPr marL="171450" indent="-171450">
              <a:buFont typeface="Arial" panose="020B0604020202020204" pitchFamily="34" charset="0"/>
              <a:buChar char="•"/>
            </a:pPr>
            <a:r>
              <a:rPr lang="sv-SE" sz="1200">
                <a:solidFill>
                  <a:schemeClr val="tx1"/>
                </a:solidFill>
              </a:rPr>
              <a:t>Observera att gemensamma delar i såväl klimatdeklaration som gränsvärde redovisas som en gemensam del (röd ruta), medan markarbeten och markförstärkning och solceller ska redovisas separat</a:t>
            </a:r>
          </a:p>
          <a:p>
            <a:endParaRPr lang="sv-SE" sz="1200">
              <a:solidFill>
                <a:schemeClr val="tx1"/>
              </a:solidFill>
            </a:endParaRPr>
          </a:p>
        </p:txBody>
      </p:sp>
      <p:sp>
        <p:nvSpPr>
          <p:cNvPr id="16" name="textruta 15">
            <a:extLst>
              <a:ext uri="{FF2B5EF4-FFF2-40B4-BE49-F238E27FC236}">
                <a16:creationId xmlns:a16="http://schemas.microsoft.com/office/drawing/2014/main" id="{C2930458-99E8-1B39-8ABD-23F877EB9A23}"/>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grpSp>
        <p:nvGrpSpPr>
          <p:cNvPr id="3" name="Grupp 2">
            <a:extLst>
              <a:ext uri="{FF2B5EF4-FFF2-40B4-BE49-F238E27FC236}">
                <a16:creationId xmlns:a16="http://schemas.microsoft.com/office/drawing/2014/main" id="{F09FF2FE-A594-81DB-4F36-EE98C35E2313}"/>
              </a:ext>
            </a:extLst>
          </p:cNvPr>
          <p:cNvGrpSpPr/>
          <p:nvPr/>
        </p:nvGrpSpPr>
        <p:grpSpPr>
          <a:xfrm>
            <a:off x="923697" y="2559912"/>
            <a:ext cx="6088588" cy="1297869"/>
            <a:chOff x="804428" y="2256363"/>
            <a:chExt cx="6088588" cy="1297869"/>
          </a:xfrm>
        </p:grpSpPr>
        <p:pic>
          <p:nvPicPr>
            <p:cNvPr id="4" name="Bildobjekt 3">
              <a:extLst>
                <a:ext uri="{FF2B5EF4-FFF2-40B4-BE49-F238E27FC236}">
                  <a16:creationId xmlns:a16="http://schemas.microsoft.com/office/drawing/2014/main" id="{F5AA15DB-E032-CE45-1098-AE6ECE034237}"/>
                </a:ext>
              </a:extLst>
            </p:cNvPr>
            <p:cNvPicPr>
              <a:picLocks noChangeAspect="1"/>
            </p:cNvPicPr>
            <p:nvPr/>
          </p:nvPicPr>
          <p:blipFill>
            <a:blip r:embed="rId3"/>
            <a:stretch>
              <a:fillRect/>
            </a:stretch>
          </p:blipFill>
          <p:spPr>
            <a:xfrm>
              <a:off x="804428" y="2256363"/>
              <a:ext cx="4161134" cy="1297869"/>
            </a:xfrm>
            <a:prstGeom prst="rect">
              <a:avLst/>
            </a:prstGeom>
          </p:spPr>
        </p:pic>
        <p:pic>
          <p:nvPicPr>
            <p:cNvPr id="6" name="Bildobjekt 5">
              <a:extLst>
                <a:ext uri="{FF2B5EF4-FFF2-40B4-BE49-F238E27FC236}">
                  <a16:creationId xmlns:a16="http://schemas.microsoft.com/office/drawing/2014/main" id="{978BEF9D-B6BF-1DAA-4FF2-9F8365FE340E}"/>
                </a:ext>
              </a:extLst>
            </p:cNvPr>
            <p:cNvPicPr>
              <a:picLocks noChangeAspect="1"/>
            </p:cNvPicPr>
            <p:nvPr/>
          </p:nvPicPr>
          <p:blipFill>
            <a:blip r:embed="rId4"/>
            <a:stretch>
              <a:fillRect/>
            </a:stretch>
          </p:blipFill>
          <p:spPr>
            <a:xfrm>
              <a:off x="4989415" y="2272562"/>
              <a:ext cx="1903601" cy="596838"/>
            </a:xfrm>
            <a:prstGeom prst="rect">
              <a:avLst/>
            </a:prstGeom>
          </p:spPr>
        </p:pic>
      </p:grpSp>
    </p:spTree>
    <p:extLst>
      <p:ext uri="{BB962C8B-B14F-4D97-AF65-F5344CB8AC3E}">
        <p14:creationId xmlns:p14="http://schemas.microsoft.com/office/powerpoint/2010/main" val="361973244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84DDA-548B-47F8-13CC-F6D713241632}"/>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BF7D6849-247B-82C9-E88F-FE8111B7C0D0}"/>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DAC11EF8-3BD1-16B5-7379-E0694B5B1E4C}"/>
              </a:ext>
            </a:extLst>
          </p:cNvPr>
          <p:cNvSpPr>
            <a:spLocks noGrp="1"/>
          </p:cNvSpPr>
          <p:nvPr>
            <p:ph type="ctrTitle"/>
          </p:nvPr>
        </p:nvSpPr>
        <p:spPr>
          <a:xfrm>
            <a:off x="0" y="2282978"/>
            <a:ext cx="12192000" cy="2088232"/>
          </a:xfrm>
        </p:spPr>
        <p:txBody>
          <a:bodyPr>
            <a:normAutofit/>
          </a:bodyPr>
          <a:lstStyle/>
          <a:p>
            <a:pPr algn="ctr"/>
            <a:r>
              <a:rPr lang="sv-SE" sz="3000">
                <a:solidFill>
                  <a:schemeClr val="bg2"/>
                </a:solidFill>
              </a:rPr>
              <a:t>Systemgränser:</a:t>
            </a:r>
            <a:br>
              <a:rPr lang="sv-SE" sz="3000">
                <a:solidFill>
                  <a:schemeClr val="bg2"/>
                </a:solidFill>
              </a:rPr>
            </a:br>
            <a:r>
              <a:rPr lang="sv-SE" sz="3000">
                <a:solidFill>
                  <a:schemeClr val="bg2"/>
                </a:solidFill>
              </a:rPr>
              <a:t>Byggdel / Aktiviteter</a:t>
            </a:r>
            <a:endParaRPr lang="en-SE" sz="3000">
              <a:solidFill>
                <a:schemeClr val="bg2"/>
              </a:solidFill>
            </a:endParaRPr>
          </a:p>
        </p:txBody>
      </p:sp>
    </p:spTree>
    <p:extLst>
      <p:ext uri="{BB962C8B-B14F-4D97-AF65-F5344CB8AC3E}">
        <p14:creationId xmlns:p14="http://schemas.microsoft.com/office/powerpoint/2010/main" val="417417486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CB9C7-D7AF-A61A-8445-10C4F47A1B5B}"/>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291F6E29-C69E-4D9D-CFE6-1F3CAB90FDB1}"/>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Byggdel</a:t>
            </a:r>
          </a:p>
        </p:txBody>
      </p:sp>
      <p:sp>
        <p:nvSpPr>
          <p:cNvPr id="2" name="Rektangel: rundade hörn 1">
            <a:extLst>
              <a:ext uri="{FF2B5EF4-FFF2-40B4-BE49-F238E27FC236}">
                <a16:creationId xmlns:a16="http://schemas.microsoft.com/office/drawing/2014/main" id="{ABC8B602-2376-A98E-502E-7CC5063F2AE8}"/>
              </a:ext>
            </a:extLst>
          </p:cNvPr>
          <p:cNvSpPr/>
          <p:nvPr/>
        </p:nvSpPr>
        <p:spPr>
          <a:xfrm>
            <a:off x="527381" y="1085850"/>
            <a:ext cx="11191875" cy="2124075"/>
          </a:xfrm>
          <a:prstGeom prst="roundRect">
            <a:avLst/>
          </a:prstGeom>
          <a:noFill/>
          <a:ln>
            <a:solidFill>
              <a:srgbClr val="FCBDB6"/>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Ej info om anläggning 0-1 samt 9 </a:t>
            </a:r>
          </a:p>
          <a:p>
            <a:pPr marL="171450" indent="-171450">
              <a:buFont typeface="Arial" panose="020B0604020202020204" pitchFamily="34" charset="0"/>
              <a:buChar char="•"/>
            </a:pPr>
            <a:r>
              <a:rPr lang="sv-SE" sz="1200">
                <a:solidFill>
                  <a:schemeClr val="tx1"/>
                </a:solidFill>
              </a:rPr>
              <a:t>Nyproduktion och tillbyggnad: 2-8</a:t>
            </a:r>
          </a:p>
          <a:p>
            <a:endParaRPr lang="sv-SE" sz="1200">
              <a:solidFill>
                <a:schemeClr val="tx1"/>
              </a:solidFill>
            </a:endParaRPr>
          </a:p>
        </p:txBody>
      </p:sp>
      <p:sp>
        <p:nvSpPr>
          <p:cNvPr id="6" name="Rektangel: rundade hörn 5">
            <a:extLst>
              <a:ext uri="{FF2B5EF4-FFF2-40B4-BE49-F238E27FC236}">
                <a16:creationId xmlns:a16="http://schemas.microsoft.com/office/drawing/2014/main" id="{DECD3B64-3304-1F94-C83F-DB3F5F68CB31}"/>
              </a:ext>
            </a:extLst>
          </p:cNvPr>
          <p:cNvSpPr/>
          <p:nvPr/>
        </p:nvSpPr>
        <p:spPr>
          <a:xfrm>
            <a:off x="500062" y="3895725"/>
            <a:ext cx="11191875" cy="2124075"/>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Byggnad: 20, 24, 26-29, 3-8 (obligatorisk). </a:t>
            </a:r>
          </a:p>
          <a:p>
            <a:pPr marL="171450" indent="-171450">
              <a:buFont typeface="Arial" panose="020B0604020202020204" pitchFamily="34" charset="0"/>
              <a:buChar char="•"/>
            </a:pPr>
            <a:r>
              <a:rPr lang="sv-SE" sz="1200">
                <a:solidFill>
                  <a:schemeClr val="tx1"/>
                </a:solidFill>
              </a:rPr>
              <a:t>Mark och grund:10-19, 21-23, 25, saneringsåtgärder</a:t>
            </a:r>
          </a:p>
          <a:p>
            <a:pPr marL="171450" indent="-171450">
              <a:buFont typeface="Arial" panose="020B0604020202020204" pitchFamily="34" charset="0"/>
              <a:buChar char="•"/>
            </a:pPr>
            <a:r>
              <a:rPr lang="sv-SE" sz="1200">
                <a:solidFill>
                  <a:schemeClr val="tx1"/>
                </a:solidFill>
              </a:rPr>
              <a:t>Anläggning: 10-19, notera att byggdel 10-19 kan ingå både i omfattning 3 och 4. </a:t>
            </a:r>
          </a:p>
          <a:p>
            <a:pPr marL="171450" indent="-171450">
              <a:buFont typeface="Arial" panose="020B0604020202020204" pitchFamily="34" charset="0"/>
              <a:buChar char="•"/>
            </a:pPr>
            <a:r>
              <a:rPr lang="sv-SE" sz="1200">
                <a:solidFill>
                  <a:schemeClr val="tx1"/>
                </a:solidFill>
              </a:rPr>
              <a:t>Förändrad markanvändning: Redovisar ej specifik</a:t>
            </a:r>
          </a:p>
          <a:p>
            <a:pPr marL="171450" indent="-171450">
              <a:buFont typeface="Arial" panose="020B0604020202020204" pitchFamily="34" charset="0"/>
              <a:buChar char="•"/>
            </a:pPr>
            <a:r>
              <a:rPr lang="sv-SE" sz="1200">
                <a:solidFill>
                  <a:schemeClr val="tx1"/>
                </a:solidFill>
              </a:rPr>
              <a:t>Byggdel 1 (Mark): Beräknas och särredovisas, ingår ej i klimatdeklaration.</a:t>
            </a:r>
          </a:p>
          <a:p>
            <a:pPr marL="171450" indent="-171450">
              <a:buFont typeface="Arial" panose="020B0604020202020204" pitchFamily="34" charset="0"/>
              <a:buChar char="•"/>
            </a:pPr>
            <a:r>
              <a:rPr lang="sv-SE" sz="1200">
                <a:solidFill>
                  <a:schemeClr val="tx1"/>
                </a:solidFill>
              </a:rPr>
              <a:t>Byggdel 7-8: Beräknas, ingår ej i klimatdeklaration. Vid färdigställd byggnad rekommenderas projektspecifik beräkning beroende på byggnadstyp, se </a:t>
            </a:r>
            <a:r>
              <a:rPr lang="sv-SE" sz="1200">
                <a:solidFill>
                  <a:schemeClr val="tx1"/>
                </a:solidFill>
                <a:hlinkClick r:id="rId3"/>
              </a:rPr>
              <a:t>Anvisning</a:t>
            </a:r>
            <a:r>
              <a:rPr lang="sv-SE" sz="1200">
                <a:solidFill>
                  <a:schemeClr val="tx1"/>
                </a:solidFill>
              </a:rPr>
              <a:t>. </a:t>
            </a:r>
          </a:p>
          <a:p>
            <a:endParaRPr lang="sv-SE" sz="1200">
              <a:solidFill>
                <a:schemeClr val="tx1"/>
              </a:solidFill>
            </a:endParaRPr>
          </a:p>
        </p:txBody>
      </p:sp>
      <p:sp>
        <p:nvSpPr>
          <p:cNvPr id="16" name="textruta 15">
            <a:extLst>
              <a:ext uri="{FF2B5EF4-FFF2-40B4-BE49-F238E27FC236}">
                <a16:creationId xmlns:a16="http://schemas.microsoft.com/office/drawing/2014/main" id="{CEFB9321-1FEE-7F6E-F6AC-B4BF0D03CB8D}"/>
              </a:ext>
            </a:extLst>
          </p:cNvPr>
          <p:cNvSpPr txBox="1"/>
          <p:nvPr/>
        </p:nvSpPr>
        <p:spPr>
          <a:xfrm>
            <a:off x="5124450" y="732717"/>
            <a:ext cx="1276350" cy="369332"/>
          </a:xfrm>
          <a:prstGeom prst="rect">
            <a:avLst/>
          </a:prstGeom>
          <a:noFill/>
        </p:spPr>
        <p:txBody>
          <a:bodyPr wrap="square">
            <a:spAutoFit/>
          </a:bodyPr>
          <a:lstStyle/>
          <a:p>
            <a:r>
              <a:rPr lang="sv-SE" sz="1800">
                <a:latin typeface="+mn-lt"/>
              </a:rPr>
              <a:t>Stockholm</a:t>
            </a:r>
            <a:endParaRPr lang="sv-SE"/>
          </a:p>
        </p:txBody>
      </p:sp>
      <p:sp>
        <p:nvSpPr>
          <p:cNvPr id="17" name="textruta 16">
            <a:extLst>
              <a:ext uri="{FF2B5EF4-FFF2-40B4-BE49-F238E27FC236}">
                <a16:creationId xmlns:a16="http://schemas.microsoft.com/office/drawing/2014/main" id="{DEDA6690-9F16-9C00-5F66-B26617861D34}"/>
              </a:ext>
            </a:extLst>
          </p:cNvPr>
          <p:cNvSpPr txBox="1"/>
          <p:nvPr/>
        </p:nvSpPr>
        <p:spPr>
          <a:xfrm>
            <a:off x="5124450" y="3543301"/>
            <a:ext cx="1276350" cy="369332"/>
          </a:xfrm>
          <a:prstGeom prst="rect">
            <a:avLst/>
          </a:prstGeom>
          <a:noFill/>
        </p:spPr>
        <p:txBody>
          <a:bodyPr wrap="square">
            <a:spAutoFit/>
          </a:bodyPr>
          <a:lstStyle/>
          <a:p>
            <a:r>
              <a:rPr lang="sv-SE" sz="1800">
                <a:latin typeface="+mn-lt"/>
              </a:rPr>
              <a:t>Göteborg</a:t>
            </a:r>
            <a:endParaRPr lang="sv-SE"/>
          </a:p>
        </p:txBody>
      </p:sp>
    </p:spTree>
    <p:extLst>
      <p:ext uri="{BB962C8B-B14F-4D97-AF65-F5344CB8AC3E}">
        <p14:creationId xmlns:p14="http://schemas.microsoft.com/office/powerpoint/2010/main" val="222255382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2064A-7050-FDF8-325A-BDDFD19D90E2}"/>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702C3D90-17E7-138A-FDDC-67407806725E}"/>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Byggdel för byggnad</a:t>
            </a:r>
          </a:p>
        </p:txBody>
      </p:sp>
      <p:sp>
        <p:nvSpPr>
          <p:cNvPr id="2" name="Rektangel: rundade hörn 1">
            <a:extLst>
              <a:ext uri="{FF2B5EF4-FFF2-40B4-BE49-F238E27FC236}">
                <a16:creationId xmlns:a16="http://schemas.microsoft.com/office/drawing/2014/main" id="{B2FDEA2F-B9EA-2F06-24D0-46DA1486CE04}"/>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sv-SE" sz="1200">
                <a:solidFill>
                  <a:schemeClr val="tx1"/>
                </a:solidFill>
              </a:rPr>
              <a:t>Utredningsförutsättning från Boverket: </a:t>
            </a:r>
          </a:p>
          <a:p>
            <a:pPr marL="285750" indent="-285750">
              <a:buFont typeface="Arial" panose="020B0604020202020204" pitchFamily="34" charset="0"/>
              <a:buChar char="•"/>
            </a:pPr>
            <a:r>
              <a:rPr lang="sv-SE" sz="1200">
                <a:solidFill>
                  <a:schemeClr val="tx1"/>
                </a:solidFill>
              </a:rPr>
              <a:t>Förslaget från Boverkets rapport 2023:20 ligger fast</a:t>
            </a:r>
          </a:p>
          <a:p>
            <a:pPr marL="285750" indent="-285750">
              <a:buFont typeface="Arial" panose="020B0604020202020204" pitchFamily="34" charset="0"/>
              <a:buChar char="•"/>
            </a:pPr>
            <a:r>
              <a:rPr lang="sv-SE" sz="1200">
                <a:solidFill>
                  <a:schemeClr val="tx1"/>
                </a:solidFill>
              </a:rPr>
              <a:t>Till skillnad från systemgränsen i dagens regelverk, innebär kommande ändringar att alla byggnadskomponenter ovan dränerande lager ingår för såväl gränsvärden som utökad klimatdeklaration.</a:t>
            </a:r>
          </a:p>
          <a:p>
            <a:pPr marL="285750" indent="-285750">
              <a:buFont typeface="Arial" panose="020B0604020202020204" pitchFamily="34" charset="0"/>
              <a:buChar char="•"/>
            </a:pPr>
            <a:r>
              <a:rPr lang="sv-SE" sz="1200">
                <a:solidFill>
                  <a:schemeClr val="tx1"/>
                </a:solidFill>
              </a:rPr>
              <a:t>Observera att gemensamma delar i såväl klimatdeklaration som gränsvärde redovisas som en gemensam del (röd ruta), medan markarbeten och markförstärkning och solceller ska redovisas separat</a:t>
            </a:r>
          </a:p>
          <a:p>
            <a:pPr marL="285750" indent="-285750">
              <a:buFont typeface="Arial" panose="020B0604020202020204" pitchFamily="34" charset="0"/>
              <a:buChar char="•"/>
            </a:pPr>
            <a:endParaRPr lang="sv-SE" sz="1200">
              <a:solidFill>
                <a:schemeClr val="tx1"/>
              </a:solidFill>
            </a:endParaRPr>
          </a:p>
          <a:p>
            <a:pPr marL="285750" indent="-285750">
              <a:buFont typeface="Arial" panose="020B0604020202020204" pitchFamily="34" charset="0"/>
              <a:buChar char="•"/>
            </a:pPr>
            <a:endParaRPr lang="sv-SE" sz="1200">
              <a:solidFill>
                <a:schemeClr val="tx1"/>
              </a:solidFill>
            </a:endParaRPr>
          </a:p>
          <a:p>
            <a:pPr marL="285750" indent="-285750">
              <a:buFont typeface="Arial" panose="020B0604020202020204" pitchFamily="34" charset="0"/>
              <a:buChar char="•"/>
            </a:pPr>
            <a:endParaRPr lang="sv-SE" sz="1200">
              <a:solidFill>
                <a:schemeClr val="tx1"/>
              </a:solidFill>
            </a:endParaRPr>
          </a:p>
          <a:p>
            <a:pPr marL="285750" indent="-285750">
              <a:buFont typeface="Arial" panose="020B0604020202020204" pitchFamily="34" charset="0"/>
              <a:buChar char="•"/>
            </a:pPr>
            <a:endParaRPr lang="sv-SE" sz="1200">
              <a:solidFill>
                <a:schemeClr val="tx1"/>
              </a:solidFill>
            </a:endParaRPr>
          </a:p>
          <a:p>
            <a:pPr marL="285750" indent="-285750">
              <a:buFont typeface="Arial" panose="020B0604020202020204" pitchFamily="34" charset="0"/>
              <a:buChar char="•"/>
            </a:pPr>
            <a:endParaRPr lang="sv-SE" sz="1200">
              <a:solidFill>
                <a:schemeClr val="tx1"/>
              </a:solidFill>
            </a:endParaRPr>
          </a:p>
          <a:p>
            <a:pPr marL="285750" indent="-285750">
              <a:buFont typeface="Arial" panose="020B0604020202020204" pitchFamily="34" charset="0"/>
              <a:buChar char="•"/>
            </a:pPr>
            <a:endParaRPr lang="sv-SE" sz="1200">
              <a:solidFill>
                <a:schemeClr val="tx1"/>
              </a:solidFill>
            </a:endParaRPr>
          </a:p>
          <a:p>
            <a:pPr marL="285750" indent="-285750">
              <a:buFont typeface="Arial" panose="020B0604020202020204" pitchFamily="34" charset="0"/>
              <a:buChar char="•"/>
            </a:pPr>
            <a:endParaRPr lang="sv-SE" sz="1200">
              <a:solidFill>
                <a:schemeClr val="tx1"/>
              </a:solidFill>
            </a:endParaRPr>
          </a:p>
          <a:p>
            <a:pPr marL="285750" indent="-285750">
              <a:buFont typeface="Arial" panose="020B0604020202020204" pitchFamily="34" charset="0"/>
              <a:buChar char="•"/>
            </a:pPr>
            <a:endParaRPr lang="sv-SE" sz="1200">
              <a:solidFill>
                <a:schemeClr val="tx1"/>
              </a:solidFill>
            </a:endParaRPr>
          </a:p>
          <a:p>
            <a:endParaRPr lang="sv-SE" sz="1200">
              <a:solidFill>
                <a:schemeClr val="tx1"/>
              </a:solidFill>
            </a:endParaRPr>
          </a:p>
          <a:p>
            <a:endParaRPr lang="sv-SE" sz="1200">
              <a:solidFill>
                <a:schemeClr val="tx1"/>
              </a:solidFill>
            </a:endParaRPr>
          </a:p>
        </p:txBody>
      </p:sp>
      <p:sp>
        <p:nvSpPr>
          <p:cNvPr id="16" name="textruta 15">
            <a:extLst>
              <a:ext uri="{FF2B5EF4-FFF2-40B4-BE49-F238E27FC236}">
                <a16:creationId xmlns:a16="http://schemas.microsoft.com/office/drawing/2014/main" id="{F8837373-D2F4-C5AF-7BC1-B808031A6811}"/>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grpSp>
        <p:nvGrpSpPr>
          <p:cNvPr id="8" name="Grupp 7">
            <a:extLst>
              <a:ext uri="{FF2B5EF4-FFF2-40B4-BE49-F238E27FC236}">
                <a16:creationId xmlns:a16="http://schemas.microsoft.com/office/drawing/2014/main" id="{F0F0E92F-87C0-45EE-CB46-19EA5E3DD62E}"/>
              </a:ext>
            </a:extLst>
          </p:cNvPr>
          <p:cNvGrpSpPr/>
          <p:nvPr/>
        </p:nvGrpSpPr>
        <p:grpSpPr>
          <a:xfrm>
            <a:off x="804428" y="2589234"/>
            <a:ext cx="6088588" cy="1297869"/>
            <a:chOff x="804428" y="2256363"/>
            <a:chExt cx="6088588" cy="1297869"/>
          </a:xfrm>
        </p:grpSpPr>
        <p:pic>
          <p:nvPicPr>
            <p:cNvPr id="4" name="Bildobjekt 3">
              <a:extLst>
                <a:ext uri="{FF2B5EF4-FFF2-40B4-BE49-F238E27FC236}">
                  <a16:creationId xmlns:a16="http://schemas.microsoft.com/office/drawing/2014/main" id="{6619AA41-9A24-8B1F-D255-5E0D653A7702}"/>
                </a:ext>
              </a:extLst>
            </p:cNvPr>
            <p:cNvPicPr>
              <a:picLocks noChangeAspect="1"/>
            </p:cNvPicPr>
            <p:nvPr/>
          </p:nvPicPr>
          <p:blipFill>
            <a:blip r:embed="rId3"/>
            <a:stretch>
              <a:fillRect/>
            </a:stretch>
          </p:blipFill>
          <p:spPr>
            <a:xfrm>
              <a:off x="804428" y="2256363"/>
              <a:ext cx="4161134" cy="1297869"/>
            </a:xfrm>
            <a:prstGeom prst="rect">
              <a:avLst/>
            </a:prstGeom>
          </p:spPr>
        </p:pic>
        <p:pic>
          <p:nvPicPr>
            <p:cNvPr id="7" name="Bildobjekt 6">
              <a:extLst>
                <a:ext uri="{FF2B5EF4-FFF2-40B4-BE49-F238E27FC236}">
                  <a16:creationId xmlns:a16="http://schemas.microsoft.com/office/drawing/2014/main" id="{8C12AF31-55F4-25C5-BACC-12E0AE9CDA65}"/>
                </a:ext>
              </a:extLst>
            </p:cNvPr>
            <p:cNvPicPr>
              <a:picLocks noChangeAspect="1"/>
            </p:cNvPicPr>
            <p:nvPr/>
          </p:nvPicPr>
          <p:blipFill>
            <a:blip r:embed="rId4"/>
            <a:stretch>
              <a:fillRect/>
            </a:stretch>
          </p:blipFill>
          <p:spPr>
            <a:xfrm>
              <a:off x="4989415" y="2272562"/>
              <a:ext cx="1903601" cy="596838"/>
            </a:xfrm>
            <a:prstGeom prst="rect">
              <a:avLst/>
            </a:prstGeom>
          </p:spPr>
        </p:pic>
      </p:grpSp>
      <p:pic>
        <p:nvPicPr>
          <p:cNvPr id="3" name="Bildobjekt 2">
            <a:extLst>
              <a:ext uri="{FF2B5EF4-FFF2-40B4-BE49-F238E27FC236}">
                <a16:creationId xmlns:a16="http://schemas.microsoft.com/office/drawing/2014/main" id="{EDB8DE85-1530-7896-BA24-12165E61CDC5}"/>
              </a:ext>
            </a:extLst>
          </p:cNvPr>
          <p:cNvPicPr>
            <a:picLocks noChangeAspect="1"/>
          </p:cNvPicPr>
          <p:nvPr/>
        </p:nvPicPr>
        <p:blipFill>
          <a:blip r:embed="rId5"/>
          <a:stretch>
            <a:fillRect/>
          </a:stretch>
        </p:blipFill>
        <p:spPr>
          <a:xfrm>
            <a:off x="804428" y="3974847"/>
            <a:ext cx="5038644" cy="2150436"/>
          </a:xfrm>
          <a:prstGeom prst="rect">
            <a:avLst/>
          </a:prstGeom>
        </p:spPr>
      </p:pic>
    </p:spTree>
    <p:extLst>
      <p:ext uri="{BB962C8B-B14F-4D97-AF65-F5344CB8AC3E}">
        <p14:creationId xmlns:p14="http://schemas.microsoft.com/office/powerpoint/2010/main" val="322432857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C1C12-A01D-0158-B81D-A1E37857FA71}"/>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5019625C-3631-EE57-9865-7B78519C3F54}"/>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Aktivitet för mark och anläggning</a:t>
            </a:r>
          </a:p>
        </p:txBody>
      </p:sp>
      <p:sp>
        <p:nvSpPr>
          <p:cNvPr id="2" name="Rektangel: rundade hörn 1">
            <a:extLst>
              <a:ext uri="{FF2B5EF4-FFF2-40B4-BE49-F238E27FC236}">
                <a16:creationId xmlns:a16="http://schemas.microsoft.com/office/drawing/2014/main" id="{11EF95CA-EC7E-E9BE-E57F-568A018D9F93}"/>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sv-SE" sz="1200">
              <a:solidFill>
                <a:schemeClr val="tx1"/>
              </a:solidFill>
            </a:endParaRPr>
          </a:p>
          <a:p>
            <a:r>
              <a:rPr lang="sv-SE" sz="1200" b="1">
                <a:solidFill>
                  <a:schemeClr val="tx1"/>
                </a:solidFill>
              </a:rPr>
              <a:t>Yttre systemgräns för gränsvärden</a:t>
            </a:r>
          </a:p>
          <a:p>
            <a:pPr marL="171450" indent="-171450">
              <a:buFont typeface="Arial" panose="020B0604020202020204" pitchFamily="34" charset="0"/>
              <a:buChar char="•"/>
            </a:pPr>
            <a:r>
              <a:rPr lang="sv-SE" sz="1200">
                <a:solidFill>
                  <a:schemeClr val="tx1"/>
                </a:solidFill>
              </a:rPr>
              <a:t>Detta är samma systemgräns som dagens klimatdeklaration har avseende gränsen mot markarbeten och markförstärkning. Det betyder alltså att pålar, </a:t>
            </a:r>
            <a:r>
              <a:rPr lang="sv-SE" sz="1200" err="1">
                <a:solidFill>
                  <a:schemeClr val="tx1"/>
                </a:solidFill>
              </a:rPr>
              <a:t>pålfundament</a:t>
            </a:r>
            <a:r>
              <a:rPr lang="sv-SE" sz="1200">
                <a:solidFill>
                  <a:schemeClr val="tx1"/>
                </a:solidFill>
              </a:rPr>
              <a:t> och andra markåtgärder inte inkluderas. Inte heller markarbeten kopplade till kapillärbrytande skikt och dräneringsgrus eller rördragningar. </a:t>
            </a:r>
          </a:p>
          <a:p>
            <a:pPr marL="171450" indent="-171450">
              <a:buFont typeface="Arial" panose="020B0604020202020204" pitchFamily="34" charset="0"/>
              <a:buChar char="•"/>
            </a:pPr>
            <a:r>
              <a:rPr lang="sv-SE" sz="1200">
                <a:solidFill>
                  <a:schemeClr val="tx1"/>
                </a:solidFill>
              </a:rPr>
              <a:t>Observera att det alltså är samma gräns mot vad som betraktas som markarbeten och markförstärkning som gäller i dagens klimatdeklaration</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endParaRPr lang="sv-SE" sz="1200">
              <a:solidFill>
                <a:schemeClr val="tx1"/>
              </a:solidFill>
            </a:endParaRPr>
          </a:p>
          <a:p>
            <a:r>
              <a:rPr lang="sv-SE" sz="1200" b="1">
                <a:solidFill>
                  <a:schemeClr val="tx1"/>
                </a:solidFill>
              </a:rPr>
              <a:t>Yttre systemgräns för utökad klimatdeklaration</a:t>
            </a:r>
          </a:p>
          <a:p>
            <a:pPr marL="171450" indent="-171450">
              <a:buFont typeface="Arial" panose="020B0604020202020204" pitchFamily="34" charset="0"/>
              <a:buChar char="•"/>
            </a:pPr>
            <a:r>
              <a:rPr lang="sv-SE" sz="1200">
                <a:solidFill>
                  <a:schemeClr val="tx1"/>
                </a:solidFill>
              </a:rPr>
              <a:t>Enbart klimatpåverkan som kan kopplas till byggnaden.</a:t>
            </a:r>
          </a:p>
          <a:p>
            <a:pPr marL="171450" indent="-171450">
              <a:buFont typeface="Arial" panose="020B0604020202020204" pitchFamily="34" charset="0"/>
              <a:buChar char="•"/>
            </a:pPr>
            <a:r>
              <a:rPr lang="sv-SE" sz="1200">
                <a:solidFill>
                  <a:schemeClr val="tx1"/>
                </a:solidFill>
              </a:rPr>
              <a:t>Detta gäller utökad klimatdeklaration, inte gränsvärden. </a:t>
            </a:r>
          </a:p>
          <a:p>
            <a:pPr marL="171450" indent="-171450">
              <a:buFont typeface="Arial" panose="020B0604020202020204" pitchFamily="34" charset="0"/>
              <a:buChar char="•"/>
            </a:pPr>
            <a:r>
              <a:rPr lang="sv-SE" sz="1200">
                <a:solidFill>
                  <a:schemeClr val="tx1"/>
                </a:solidFill>
              </a:rPr>
              <a:t>Den kommande delegerade akten från EU-kommissionen kommer att specificera miniminivån för de delar som ska inkluderas i den utökade klimatdeklarationen</a:t>
            </a:r>
            <a:r>
              <a:rPr lang="sv-SE" sz="1200"/>
              <a:t>. I</a:t>
            </a:r>
            <a:endParaRPr lang="sv-SE" sz="1200">
              <a:solidFill>
                <a:schemeClr val="tx1"/>
              </a:solidFill>
            </a:endParaRPr>
          </a:p>
        </p:txBody>
      </p:sp>
      <p:sp>
        <p:nvSpPr>
          <p:cNvPr id="16" name="textruta 15">
            <a:extLst>
              <a:ext uri="{FF2B5EF4-FFF2-40B4-BE49-F238E27FC236}">
                <a16:creationId xmlns:a16="http://schemas.microsoft.com/office/drawing/2014/main" id="{C1CA6CF1-53BF-9608-DD0B-C07F21B75521}"/>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pic>
        <p:nvPicPr>
          <p:cNvPr id="10" name="Bildobjekt 9">
            <a:extLst>
              <a:ext uri="{FF2B5EF4-FFF2-40B4-BE49-F238E27FC236}">
                <a16:creationId xmlns:a16="http://schemas.microsoft.com/office/drawing/2014/main" id="{E16FC1E0-F266-ADBD-EC88-6A9589971648}"/>
              </a:ext>
            </a:extLst>
          </p:cNvPr>
          <p:cNvPicPr>
            <a:picLocks noChangeAspect="1"/>
          </p:cNvPicPr>
          <p:nvPr/>
        </p:nvPicPr>
        <p:blipFill>
          <a:blip r:embed="rId3"/>
          <a:stretch>
            <a:fillRect/>
          </a:stretch>
        </p:blipFill>
        <p:spPr>
          <a:xfrm>
            <a:off x="891128" y="2400073"/>
            <a:ext cx="5954181" cy="738047"/>
          </a:xfrm>
          <a:prstGeom prst="rect">
            <a:avLst/>
          </a:prstGeom>
        </p:spPr>
      </p:pic>
      <p:pic>
        <p:nvPicPr>
          <p:cNvPr id="6" name="Bildobjekt 5">
            <a:extLst>
              <a:ext uri="{FF2B5EF4-FFF2-40B4-BE49-F238E27FC236}">
                <a16:creationId xmlns:a16="http://schemas.microsoft.com/office/drawing/2014/main" id="{EE3EA484-794B-A4CA-5748-C0A1F7678DA7}"/>
              </a:ext>
            </a:extLst>
          </p:cNvPr>
          <p:cNvPicPr>
            <a:picLocks noChangeAspect="1"/>
          </p:cNvPicPr>
          <p:nvPr/>
        </p:nvPicPr>
        <p:blipFill>
          <a:blip r:embed="rId4"/>
          <a:stretch>
            <a:fillRect/>
          </a:stretch>
        </p:blipFill>
        <p:spPr>
          <a:xfrm>
            <a:off x="891128" y="4276296"/>
            <a:ext cx="5149396" cy="1495854"/>
          </a:xfrm>
          <a:prstGeom prst="rect">
            <a:avLst/>
          </a:prstGeom>
        </p:spPr>
      </p:pic>
    </p:spTree>
    <p:extLst>
      <p:ext uri="{BB962C8B-B14F-4D97-AF65-F5344CB8AC3E}">
        <p14:creationId xmlns:p14="http://schemas.microsoft.com/office/powerpoint/2010/main" val="20173675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F8060-BFDE-AFDA-A57F-F2434B3356AA}"/>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FF1BC183-2AAD-36A2-E3B5-A082A91C0B10}"/>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itle 1">
            <a:extLst>
              <a:ext uri="{FF2B5EF4-FFF2-40B4-BE49-F238E27FC236}">
                <a16:creationId xmlns:a16="http://schemas.microsoft.com/office/drawing/2014/main" id="{9685F0AF-B235-8353-9330-BD76E9D8B307}"/>
              </a:ext>
            </a:extLst>
          </p:cNvPr>
          <p:cNvSpPr>
            <a:spLocks noGrp="1"/>
          </p:cNvSpPr>
          <p:nvPr>
            <p:ph type="ctrTitle"/>
          </p:nvPr>
        </p:nvSpPr>
        <p:spPr>
          <a:xfrm>
            <a:off x="0" y="2282978"/>
            <a:ext cx="12192000" cy="2088232"/>
          </a:xfrm>
        </p:spPr>
        <p:txBody>
          <a:bodyPr>
            <a:normAutofit/>
          </a:bodyPr>
          <a:lstStyle/>
          <a:p>
            <a:pPr algn="ctr"/>
            <a:r>
              <a:rPr lang="sv-SE" sz="3000">
                <a:solidFill>
                  <a:schemeClr val="bg2"/>
                </a:solidFill>
              </a:rPr>
              <a:t>Klimatdata</a:t>
            </a:r>
            <a:endParaRPr lang="en-SE" sz="3000">
              <a:solidFill>
                <a:schemeClr val="bg2"/>
              </a:solidFill>
            </a:endParaRPr>
          </a:p>
        </p:txBody>
      </p:sp>
    </p:spTree>
    <p:extLst>
      <p:ext uri="{BB962C8B-B14F-4D97-AF65-F5344CB8AC3E}">
        <p14:creationId xmlns:p14="http://schemas.microsoft.com/office/powerpoint/2010/main" val="329253846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6B65F-59DF-DFB2-7ED2-E9A99253E0FC}"/>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DE28E97C-6C1C-15D6-E7F1-06C7C08AF5CE}"/>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Klimatdata</a:t>
            </a:r>
          </a:p>
        </p:txBody>
      </p:sp>
      <p:sp>
        <p:nvSpPr>
          <p:cNvPr id="2" name="Rektangel: rundade hörn 1">
            <a:extLst>
              <a:ext uri="{FF2B5EF4-FFF2-40B4-BE49-F238E27FC236}">
                <a16:creationId xmlns:a16="http://schemas.microsoft.com/office/drawing/2014/main" id="{3769F304-DAEB-B0F3-8FE9-8D047303E40B}"/>
              </a:ext>
            </a:extLst>
          </p:cNvPr>
          <p:cNvSpPr/>
          <p:nvPr/>
        </p:nvSpPr>
        <p:spPr>
          <a:xfrm>
            <a:off x="527381" y="1085850"/>
            <a:ext cx="11191875" cy="2124075"/>
          </a:xfrm>
          <a:prstGeom prst="roundRect">
            <a:avLst/>
          </a:prstGeom>
          <a:noFill/>
          <a:ln>
            <a:solidFill>
              <a:srgbClr val="FCBDB6"/>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I linje med klimatdeklaration väljs specifik klimatdata dvs. produktspecifik data eller generisk klimatdata. Specifik data kan vara </a:t>
            </a:r>
            <a:r>
              <a:rPr lang="sv-SE" sz="1200" err="1">
                <a:solidFill>
                  <a:schemeClr val="tx1"/>
                </a:solidFill>
              </a:rPr>
              <a:t>EPD:er</a:t>
            </a:r>
            <a:r>
              <a:rPr lang="sv-SE" sz="1200">
                <a:solidFill>
                  <a:schemeClr val="tx1"/>
                </a:solidFill>
              </a:rPr>
              <a:t> på byggprodukter som endast använts i byggnaden och som leverantören ska kunna redovisa. Generisk klimatdata från Boverkets databas eller övriga databaser. </a:t>
            </a:r>
          </a:p>
          <a:p>
            <a:pPr marL="171450" indent="-171450">
              <a:buFont typeface="Arial" panose="020B0604020202020204" pitchFamily="34" charset="0"/>
              <a:buChar char="•"/>
            </a:pPr>
            <a:r>
              <a:rPr lang="sv-SE" sz="1200">
                <a:solidFill>
                  <a:schemeClr val="tx1"/>
                </a:solidFill>
              </a:rPr>
              <a:t>Beräkning i tidigt skede välja den klimatdata som bäst kan anses spegla byggnaden </a:t>
            </a:r>
          </a:p>
          <a:p>
            <a:pPr marL="171450" indent="-171450">
              <a:buFont typeface="Arial" panose="020B0604020202020204" pitchFamily="34" charset="0"/>
              <a:buChar char="•"/>
            </a:pPr>
            <a:r>
              <a:rPr lang="sv-SE" sz="1200">
                <a:solidFill>
                  <a:schemeClr val="tx1"/>
                </a:solidFill>
              </a:rPr>
              <a:t>A1-A3: Specifik klimatdata </a:t>
            </a:r>
          </a:p>
          <a:p>
            <a:pPr marL="171450" indent="-171450">
              <a:buFont typeface="Arial" panose="020B0604020202020204" pitchFamily="34" charset="0"/>
              <a:buChar char="•"/>
            </a:pPr>
            <a:r>
              <a:rPr lang="sv-SE" sz="1200">
                <a:solidFill>
                  <a:schemeClr val="tx1"/>
                </a:solidFill>
              </a:rPr>
              <a:t>A4: Vid färdig byggnad ska specifik data för de fem material med högst klimatpåverkan från kategorierna A1-A3 beräknas. </a:t>
            </a:r>
          </a:p>
        </p:txBody>
      </p:sp>
      <p:sp>
        <p:nvSpPr>
          <p:cNvPr id="6" name="Rektangel: rundade hörn 5">
            <a:extLst>
              <a:ext uri="{FF2B5EF4-FFF2-40B4-BE49-F238E27FC236}">
                <a16:creationId xmlns:a16="http://schemas.microsoft.com/office/drawing/2014/main" id="{6ABD07BC-CE21-4C97-2D4F-32078642F980}"/>
              </a:ext>
            </a:extLst>
          </p:cNvPr>
          <p:cNvSpPr/>
          <p:nvPr/>
        </p:nvSpPr>
        <p:spPr>
          <a:xfrm>
            <a:off x="500062" y="3665143"/>
            <a:ext cx="11191875" cy="3029857"/>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I linje med klimatdeklaration väljs specifik klimatdata dvs. produktspecifik data eller generisk klimatdata. Specifik data kan vara </a:t>
            </a:r>
            <a:r>
              <a:rPr lang="sv-SE" sz="1200" err="1">
                <a:solidFill>
                  <a:schemeClr val="tx1"/>
                </a:solidFill>
              </a:rPr>
              <a:t>EPD:er</a:t>
            </a:r>
            <a:r>
              <a:rPr lang="sv-SE" sz="1200">
                <a:solidFill>
                  <a:schemeClr val="tx1"/>
                </a:solidFill>
              </a:rPr>
              <a:t> på byggprodukter som endast använts i byggnaden och som leverantören ska kunna redovisa. Generisk klimatdata från Boverkets databas eller övriga databaser som finska databas, </a:t>
            </a:r>
            <a:r>
              <a:rPr lang="sv-SE" sz="1200" err="1">
                <a:solidFill>
                  <a:schemeClr val="tx1"/>
                </a:solidFill>
              </a:rPr>
              <a:t>ecobaudat</a:t>
            </a:r>
            <a:r>
              <a:rPr lang="sv-SE" sz="1200">
                <a:solidFill>
                  <a:schemeClr val="tx1"/>
                </a:solidFill>
              </a:rPr>
              <a:t>. </a:t>
            </a:r>
          </a:p>
          <a:p>
            <a:pPr marL="171450" indent="-171450">
              <a:buFont typeface="Arial" panose="020B0604020202020204" pitchFamily="34" charset="0"/>
              <a:buChar char="•"/>
            </a:pPr>
            <a:r>
              <a:rPr lang="sv-SE" sz="1200">
                <a:solidFill>
                  <a:schemeClr val="tx1"/>
                </a:solidFill>
              </a:rPr>
              <a:t>A1-A3: Generisk data eller schabloner (Programhandling), Generisk och specifik (System- och bygghandling), minst 70% från byggvaror i omfattning 1 baseras på </a:t>
            </a:r>
            <a:r>
              <a:rPr lang="sv-SE" sz="1200" err="1">
                <a:solidFill>
                  <a:schemeClr val="tx1"/>
                </a:solidFill>
              </a:rPr>
              <a:t>EPD:er</a:t>
            </a:r>
            <a:r>
              <a:rPr lang="sv-SE" sz="1200">
                <a:solidFill>
                  <a:schemeClr val="tx1"/>
                </a:solidFill>
              </a:rPr>
              <a:t> (Relationshandling)</a:t>
            </a:r>
          </a:p>
          <a:p>
            <a:pPr marL="171450" indent="-171450">
              <a:buFont typeface="Arial" panose="020B0604020202020204" pitchFamily="34" charset="0"/>
              <a:buChar char="•"/>
            </a:pPr>
            <a:r>
              <a:rPr lang="sv-SE" sz="1200">
                <a:solidFill>
                  <a:schemeClr val="tx1"/>
                </a:solidFill>
              </a:rPr>
              <a:t>A4: Schabloner: Schablon (Programhandling &amp; System- och bygghandling), specifik data för fem tyngsta resurser (Relationshandling). </a:t>
            </a:r>
          </a:p>
          <a:p>
            <a:pPr marL="171450" indent="-171450">
              <a:buFont typeface="Arial" panose="020B0604020202020204" pitchFamily="34" charset="0"/>
              <a:buChar char="•"/>
            </a:pPr>
            <a:r>
              <a:rPr lang="sv-SE" sz="1200">
                <a:solidFill>
                  <a:schemeClr val="tx1"/>
                </a:solidFill>
              </a:rPr>
              <a:t>A5: Schabloner: Schablon ((Programhandling &amp; System- och bygghandling), specifik data (Relationshandling). </a:t>
            </a:r>
          </a:p>
          <a:p>
            <a:pPr marL="171450" indent="-171450">
              <a:buFont typeface="Arial" panose="020B0604020202020204" pitchFamily="34" charset="0"/>
              <a:buChar char="•"/>
            </a:pPr>
            <a:r>
              <a:rPr lang="sv-SE" sz="1200">
                <a:solidFill>
                  <a:schemeClr val="tx1"/>
                </a:solidFill>
              </a:rPr>
              <a:t>A5.2-A5.5: Schabloner (Programhandling &amp; System- och bygghandling), specifik data eller schabloner (Relationshandling). </a:t>
            </a:r>
          </a:p>
          <a:p>
            <a:pPr marL="171450" indent="-171450">
              <a:buFont typeface="Arial" panose="020B0604020202020204" pitchFamily="34" charset="0"/>
              <a:buChar char="•"/>
            </a:pPr>
            <a:r>
              <a:rPr lang="sv-SE" sz="1200">
                <a:solidFill>
                  <a:schemeClr val="tx1"/>
                </a:solidFill>
              </a:rPr>
              <a:t>Återbrukade produkter: A1-A3 sätts till noll i viss fall men om produktspecifik EPD finns för </a:t>
            </a:r>
            <a:r>
              <a:rPr lang="sv-SE" sz="1200" err="1">
                <a:solidFill>
                  <a:schemeClr val="tx1"/>
                </a:solidFill>
              </a:rPr>
              <a:t>återtillverkad</a:t>
            </a:r>
            <a:r>
              <a:rPr lang="sv-SE" sz="1200">
                <a:solidFill>
                  <a:schemeClr val="tx1"/>
                </a:solidFill>
              </a:rPr>
              <a:t> produkt, ska den användas. Om de ej finns ska rekonditionering inkluderas (lagring, tvätt, måttanpassa). A4, ska beräknas, A5 antas vara likvärdig som nytillverkad produkt. </a:t>
            </a:r>
          </a:p>
          <a:p>
            <a:pPr marL="171450" indent="-171450">
              <a:buFont typeface="Arial" panose="020B0604020202020204" pitchFamily="34" charset="0"/>
              <a:buChar char="•"/>
            </a:pPr>
            <a:r>
              <a:rPr lang="sv-SE" sz="1200">
                <a:solidFill>
                  <a:schemeClr val="tx1"/>
                </a:solidFill>
              </a:rPr>
              <a:t>Byggdel 7-8: Schabloner (Programhandling &amp; System- och bygghandling), specifik data eller schabloner (Relationshandling). </a:t>
            </a:r>
          </a:p>
          <a:p>
            <a:pPr marL="171450" indent="-171450">
              <a:buFont typeface="Arial" panose="020B0604020202020204" pitchFamily="34" charset="0"/>
              <a:buChar char="•"/>
            </a:pPr>
            <a:r>
              <a:rPr lang="sv-SE" sz="1200">
                <a:solidFill>
                  <a:schemeClr val="tx1"/>
                </a:solidFill>
              </a:rPr>
              <a:t>EPD ska uppfylla ett av kraven</a:t>
            </a:r>
          </a:p>
          <a:p>
            <a:pPr marL="628650" lvl="1" indent="-171450">
              <a:buFont typeface="Arial" panose="020B0604020202020204" pitchFamily="34" charset="0"/>
              <a:buChar char="•"/>
            </a:pPr>
            <a:r>
              <a:rPr lang="sv-SE" sz="1200">
                <a:solidFill>
                  <a:schemeClr val="tx1"/>
                </a:solidFill>
              </a:rPr>
              <a:t>Certifierad EPD enligt EN 15804:2012+A1:2013” eller ”EN 15804:2012+A2:2019”</a:t>
            </a:r>
          </a:p>
          <a:p>
            <a:pPr marL="628650" lvl="1" indent="-171450">
              <a:buFont typeface="Arial" panose="020B0604020202020204" pitchFamily="34" charset="0"/>
              <a:buChar char="•"/>
            </a:pPr>
            <a:r>
              <a:rPr lang="sv-SE" sz="1200">
                <a:solidFill>
                  <a:schemeClr val="tx1"/>
                </a:solidFill>
              </a:rPr>
              <a:t>Självdeklarerad EPD som antingen är Certifierad EPD enligt ovan eller som tas fram </a:t>
            </a:r>
            <a:r>
              <a:rPr lang="sv-SE" sz="1200" err="1">
                <a:solidFill>
                  <a:schemeClr val="tx1"/>
                </a:solidFill>
              </a:rPr>
              <a:t>mha</a:t>
            </a:r>
            <a:r>
              <a:rPr lang="sv-SE" sz="1200">
                <a:solidFill>
                  <a:schemeClr val="tx1"/>
                </a:solidFill>
              </a:rPr>
              <a:t>. Verktyg. Genom moder-EPD kan objektspecifik data tas fram som dotter-EPD.</a:t>
            </a:r>
          </a:p>
          <a:p>
            <a:pPr marL="171450" indent="-171450">
              <a:buFont typeface="Arial" panose="020B0604020202020204" pitchFamily="34" charset="0"/>
              <a:buChar char="•"/>
            </a:pPr>
            <a:r>
              <a:rPr lang="sv-SE" sz="1200">
                <a:solidFill>
                  <a:schemeClr val="tx1"/>
                </a:solidFill>
              </a:rPr>
              <a:t>Miljöpåverkanskategori: GWP-GHG</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p:txBody>
      </p:sp>
      <p:sp>
        <p:nvSpPr>
          <p:cNvPr id="16" name="textruta 15">
            <a:extLst>
              <a:ext uri="{FF2B5EF4-FFF2-40B4-BE49-F238E27FC236}">
                <a16:creationId xmlns:a16="http://schemas.microsoft.com/office/drawing/2014/main" id="{513636CA-C73B-CE1B-C03F-5F9CEACB0FDB}"/>
              </a:ext>
            </a:extLst>
          </p:cNvPr>
          <p:cNvSpPr txBox="1"/>
          <p:nvPr/>
        </p:nvSpPr>
        <p:spPr>
          <a:xfrm>
            <a:off x="5124450" y="732717"/>
            <a:ext cx="1276350" cy="369332"/>
          </a:xfrm>
          <a:prstGeom prst="rect">
            <a:avLst/>
          </a:prstGeom>
          <a:noFill/>
        </p:spPr>
        <p:txBody>
          <a:bodyPr wrap="square">
            <a:spAutoFit/>
          </a:bodyPr>
          <a:lstStyle/>
          <a:p>
            <a:r>
              <a:rPr lang="sv-SE" sz="1800">
                <a:latin typeface="+mn-lt"/>
              </a:rPr>
              <a:t>Stockholm</a:t>
            </a:r>
            <a:endParaRPr lang="sv-SE"/>
          </a:p>
        </p:txBody>
      </p:sp>
      <p:sp>
        <p:nvSpPr>
          <p:cNvPr id="17" name="textruta 16">
            <a:extLst>
              <a:ext uri="{FF2B5EF4-FFF2-40B4-BE49-F238E27FC236}">
                <a16:creationId xmlns:a16="http://schemas.microsoft.com/office/drawing/2014/main" id="{2617F1B0-5838-C2DA-8F5F-AD33870B581B}"/>
              </a:ext>
            </a:extLst>
          </p:cNvPr>
          <p:cNvSpPr txBox="1"/>
          <p:nvPr/>
        </p:nvSpPr>
        <p:spPr>
          <a:xfrm>
            <a:off x="5124450" y="3312720"/>
            <a:ext cx="1276350" cy="369332"/>
          </a:xfrm>
          <a:prstGeom prst="rect">
            <a:avLst/>
          </a:prstGeom>
          <a:noFill/>
        </p:spPr>
        <p:txBody>
          <a:bodyPr wrap="square">
            <a:spAutoFit/>
          </a:bodyPr>
          <a:lstStyle/>
          <a:p>
            <a:r>
              <a:rPr lang="sv-SE" sz="1800">
                <a:latin typeface="+mn-lt"/>
              </a:rPr>
              <a:t>Göteborg</a:t>
            </a:r>
            <a:endParaRPr lang="sv-SE"/>
          </a:p>
        </p:txBody>
      </p:sp>
    </p:spTree>
    <p:extLst>
      <p:ext uri="{BB962C8B-B14F-4D97-AF65-F5344CB8AC3E}">
        <p14:creationId xmlns:p14="http://schemas.microsoft.com/office/powerpoint/2010/main" val="425363843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A3CA1-F9F8-6BFA-0904-7B00CE26690C}"/>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6CB31F9C-ACDC-CE4E-C142-7B953B3B1392}"/>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chemeClr val="bg2"/>
                </a:solidFill>
                <a:effectLst/>
                <a:uLnTx/>
                <a:uFillTx/>
                <a:latin typeface="Futura PT" panose="020B0702020204020303" pitchFamily="34" charset="0"/>
                <a:ea typeface="Tahoma" panose="020B0604030504040204" pitchFamily="34" charset="0"/>
                <a:cs typeface="Tahoma" panose="020B0604030504040204" pitchFamily="34" charset="0"/>
              </a:rPr>
              <a:t>Livscykelskeden</a:t>
            </a:r>
          </a:p>
        </p:txBody>
      </p:sp>
      <p:sp>
        <p:nvSpPr>
          <p:cNvPr id="2" name="Rektangel: rundade hörn 1">
            <a:extLst>
              <a:ext uri="{FF2B5EF4-FFF2-40B4-BE49-F238E27FC236}">
                <a16:creationId xmlns:a16="http://schemas.microsoft.com/office/drawing/2014/main" id="{26BB6E0F-0D96-AF71-7319-0211ECF83A5A}"/>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Produktstandarden EN 15804 reviderades för några år sedan vilket innebar en övergång till redovisning av flera olika GWP-indikatorer i </a:t>
            </a:r>
            <a:r>
              <a:rPr lang="sv-SE" sz="1200" err="1">
                <a:solidFill>
                  <a:schemeClr val="tx1"/>
                </a:solidFill>
              </a:rPr>
              <a:t>EPD:er</a:t>
            </a:r>
            <a:r>
              <a:rPr lang="sv-SE" sz="1200">
                <a:solidFill>
                  <a:schemeClr val="tx1"/>
                </a:solidFill>
              </a:rPr>
              <a:t> (</a:t>
            </a:r>
            <a:r>
              <a:rPr lang="sv-SE" sz="1200" err="1">
                <a:solidFill>
                  <a:schemeClr val="tx1"/>
                </a:solidFill>
              </a:rPr>
              <a:t>environmental</a:t>
            </a:r>
            <a:r>
              <a:rPr lang="sv-SE" sz="1200">
                <a:solidFill>
                  <a:schemeClr val="tx1"/>
                </a:solidFill>
              </a:rPr>
              <a:t> </a:t>
            </a:r>
            <a:r>
              <a:rPr lang="sv-SE" sz="1200" err="1">
                <a:solidFill>
                  <a:schemeClr val="tx1"/>
                </a:solidFill>
              </a:rPr>
              <a:t>productdeclarations</a:t>
            </a:r>
            <a:r>
              <a:rPr lang="sv-SE" sz="1200">
                <a:solidFill>
                  <a:schemeClr val="tx1"/>
                </a:solidFill>
              </a:rPr>
              <a:t>) för högre transparens i vad angivna värden representerar. </a:t>
            </a:r>
          </a:p>
          <a:p>
            <a:pPr marL="171450" indent="-171450">
              <a:buFont typeface="Arial" panose="020B0604020202020204" pitchFamily="34" charset="0"/>
              <a:buChar char="•"/>
            </a:pPr>
            <a:r>
              <a:rPr lang="sv-SE" sz="1200">
                <a:solidFill>
                  <a:schemeClr val="tx1"/>
                </a:solidFill>
              </a:rPr>
              <a:t>Detta innebär också att den kommande delegerade akten från EU-kommissionen kommer att närmare specificera vilka GWP-indikatorer som ska användas för klimatdeklarationer enligt EPBD, vilket kommer att följa benämningarna i EN 15804. Det vill säga: GWP-total, GWP-fossilt, GWP-</a:t>
            </a:r>
            <a:r>
              <a:rPr lang="sv-SE" sz="1200" err="1">
                <a:solidFill>
                  <a:schemeClr val="tx1"/>
                </a:solidFill>
              </a:rPr>
              <a:t>luluc</a:t>
            </a:r>
            <a:r>
              <a:rPr lang="sv-SE" sz="1200">
                <a:solidFill>
                  <a:schemeClr val="tx1"/>
                </a:solidFill>
              </a:rPr>
              <a:t> och GWP-biogent. </a:t>
            </a:r>
          </a:p>
          <a:p>
            <a:pPr marL="171450" indent="-171450">
              <a:buFont typeface="Arial" panose="020B0604020202020204" pitchFamily="34" charset="0"/>
              <a:buChar char="•"/>
            </a:pPr>
            <a:r>
              <a:rPr lang="sv-SE" sz="1200">
                <a:solidFill>
                  <a:schemeClr val="tx1"/>
                </a:solidFill>
              </a:rPr>
              <a:t>För den utökade klimatdeklarationen ser det i skrivande stund ut som att den kommande delegerade akten kommer att kräva redovisning i GWP-total. Det innebär att Boverkets klimatdatabas med generiska klimatdata behöver kompletteras med värden som speglar GWP-total.</a:t>
            </a:r>
          </a:p>
        </p:txBody>
      </p:sp>
      <p:sp>
        <p:nvSpPr>
          <p:cNvPr id="16" name="textruta 15">
            <a:extLst>
              <a:ext uri="{FF2B5EF4-FFF2-40B4-BE49-F238E27FC236}">
                <a16:creationId xmlns:a16="http://schemas.microsoft.com/office/drawing/2014/main" id="{9030B83D-C005-3A5F-A54C-B3B18CC6A952}"/>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pic>
        <p:nvPicPr>
          <p:cNvPr id="4" name="Bildobjekt 3">
            <a:extLst>
              <a:ext uri="{FF2B5EF4-FFF2-40B4-BE49-F238E27FC236}">
                <a16:creationId xmlns:a16="http://schemas.microsoft.com/office/drawing/2014/main" id="{5B9AF24C-C041-195F-3B50-AB4F7329963E}"/>
              </a:ext>
            </a:extLst>
          </p:cNvPr>
          <p:cNvPicPr>
            <a:picLocks noChangeAspect="1"/>
          </p:cNvPicPr>
          <p:nvPr/>
        </p:nvPicPr>
        <p:blipFill>
          <a:blip r:embed="rId3"/>
          <a:stretch>
            <a:fillRect/>
          </a:stretch>
        </p:blipFill>
        <p:spPr>
          <a:xfrm>
            <a:off x="1010307" y="2600656"/>
            <a:ext cx="5048898" cy="2885743"/>
          </a:xfrm>
          <a:prstGeom prst="rect">
            <a:avLst/>
          </a:prstGeom>
        </p:spPr>
      </p:pic>
    </p:spTree>
    <p:extLst>
      <p:ext uri="{BB962C8B-B14F-4D97-AF65-F5344CB8AC3E}">
        <p14:creationId xmlns:p14="http://schemas.microsoft.com/office/powerpoint/2010/main" val="246248699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6F561-5AD0-1BA5-0C45-C00E4DE8D575}"/>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7B579809-3E92-3566-87CE-AE8E9D99DE82}"/>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chemeClr val="bg2"/>
                </a:solidFill>
                <a:effectLst/>
                <a:uLnTx/>
                <a:uFillTx/>
                <a:latin typeface="Futura PT" panose="020B0702020204020303" pitchFamily="34" charset="0"/>
                <a:ea typeface="Tahoma" panose="020B0604030504040204" pitchFamily="34" charset="0"/>
                <a:cs typeface="Tahoma" panose="020B0604030504040204" pitchFamily="34" charset="0"/>
              </a:rPr>
              <a:t>Livscykelskeden</a:t>
            </a:r>
          </a:p>
        </p:txBody>
      </p:sp>
      <p:sp>
        <p:nvSpPr>
          <p:cNvPr id="2" name="Rektangel: rundade hörn 1">
            <a:extLst>
              <a:ext uri="{FF2B5EF4-FFF2-40B4-BE49-F238E27FC236}">
                <a16:creationId xmlns:a16="http://schemas.microsoft.com/office/drawing/2014/main" id="{57F865A7-CE91-58E0-8985-EF9E76137D6B}"/>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Bilden handlar om hur “motsvarande GWP-GHG" ska tolkas och beskrivas i det svenska regelverket för klimatdeklarationer. Tre alternativa förslag föreslås vid användning av </a:t>
            </a:r>
            <a:r>
              <a:rPr lang="sv-SE" sz="1200" err="1">
                <a:solidFill>
                  <a:schemeClr val="tx1"/>
                </a:solidFill>
              </a:rPr>
              <a:t>EPD:er</a:t>
            </a:r>
            <a:r>
              <a:rPr lang="sv-SE" sz="1200">
                <a:solidFill>
                  <a:schemeClr val="tx1"/>
                </a:solidFill>
              </a:rPr>
              <a:t> i beräkningen: 1, 2 eller 3, där alternativ 1 är det vetenskapligt korrekta sättet att redovisa. Alternativ 2 och 3 är två varianter av pragmatiska alternativ. I alternativ 2 används i första hand korrekta värden, men undantag tillåts under en övergångsperiod till dess alla </a:t>
            </a:r>
            <a:r>
              <a:rPr lang="sv-SE" sz="1200" err="1">
                <a:solidFill>
                  <a:schemeClr val="tx1"/>
                </a:solidFill>
              </a:rPr>
              <a:t>EPD:er</a:t>
            </a:r>
            <a:r>
              <a:rPr lang="sv-SE" sz="1200">
                <a:solidFill>
                  <a:schemeClr val="tx1"/>
                </a:solidFill>
              </a:rPr>
              <a:t>/digitala produktpass innehåller information antingen enligt A eller B. Alternativ 3 kan möjligen betraktas som mer </a:t>
            </a:r>
            <a:r>
              <a:rPr lang="sv-SE" sz="1200" err="1">
                <a:solidFill>
                  <a:schemeClr val="tx1"/>
                </a:solidFill>
              </a:rPr>
              <a:t>lättkommunicerat</a:t>
            </a:r>
            <a:r>
              <a:rPr lang="sv-SE" sz="1200">
                <a:solidFill>
                  <a:schemeClr val="tx1"/>
                </a:solidFill>
              </a:rPr>
              <a:t> men riskerar att snedvrida förståelsen för den vetenskapligt korrekta GWP-GHG-indikatorn</a:t>
            </a:r>
          </a:p>
        </p:txBody>
      </p:sp>
      <p:sp>
        <p:nvSpPr>
          <p:cNvPr id="16" name="textruta 15">
            <a:extLst>
              <a:ext uri="{FF2B5EF4-FFF2-40B4-BE49-F238E27FC236}">
                <a16:creationId xmlns:a16="http://schemas.microsoft.com/office/drawing/2014/main" id="{572054F6-C79D-FE98-01FE-C5101A4B5CFD}"/>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pic>
        <p:nvPicPr>
          <p:cNvPr id="8" name="Bildobjekt 7">
            <a:extLst>
              <a:ext uri="{FF2B5EF4-FFF2-40B4-BE49-F238E27FC236}">
                <a16:creationId xmlns:a16="http://schemas.microsoft.com/office/drawing/2014/main" id="{1D83906A-4EBE-0313-EF26-D5D0CCD90A37}"/>
              </a:ext>
            </a:extLst>
          </p:cNvPr>
          <p:cNvPicPr>
            <a:picLocks noChangeAspect="1"/>
          </p:cNvPicPr>
          <p:nvPr/>
        </p:nvPicPr>
        <p:blipFill>
          <a:blip r:embed="rId3"/>
          <a:stretch>
            <a:fillRect/>
          </a:stretch>
        </p:blipFill>
        <p:spPr>
          <a:xfrm>
            <a:off x="693550" y="2536135"/>
            <a:ext cx="5101061" cy="2894881"/>
          </a:xfrm>
          <a:prstGeom prst="rect">
            <a:avLst/>
          </a:prstGeom>
        </p:spPr>
      </p:pic>
      <p:pic>
        <p:nvPicPr>
          <p:cNvPr id="3" name="Bildobjekt 2">
            <a:extLst>
              <a:ext uri="{FF2B5EF4-FFF2-40B4-BE49-F238E27FC236}">
                <a16:creationId xmlns:a16="http://schemas.microsoft.com/office/drawing/2014/main" id="{8101149B-949C-4BD4-4DE5-4CB2AED6B493}"/>
              </a:ext>
            </a:extLst>
          </p:cNvPr>
          <p:cNvPicPr>
            <a:picLocks noChangeAspect="1"/>
          </p:cNvPicPr>
          <p:nvPr/>
        </p:nvPicPr>
        <p:blipFill>
          <a:blip r:embed="rId4"/>
          <a:stretch>
            <a:fillRect/>
          </a:stretch>
        </p:blipFill>
        <p:spPr>
          <a:xfrm>
            <a:off x="5960873" y="2536134"/>
            <a:ext cx="5638460" cy="2406431"/>
          </a:xfrm>
          <a:prstGeom prst="rect">
            <a:avLst/>
          </a:prstGeom>
        </p:spPr>
      </p:pic>
    </p:spTree>
    <p:extLst>
      <p:ext uri="{BB962C8B-B14F-4D97-AF65-F5344CB8AC3E}">
        <p14:creationId xmlns:p14="http://schemas.microsoft.com/office/powerpoint/2010/main" val="342494254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9BD29-1A51-CD4A-3992-C7546FCD3109}"/>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54A8D01A-D139-346B-2424-1E3B014E99DB}"/>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chemeClr val="bg2"/>
                </a:solidFill>
                <a:effectLst/>
                <a:uLnTx/>
                <a:uFillTx/>
                <a:latin typeface="Futura PT" panose="020B0702020204020303" pitchFamily="34" charset="0"/>
                <a:ea typeface="Tahoma" panose="020B0604030504040204" pitchFamily="34" charset="0"/>
                <a:cs typeface="Tahoma" panose="020B0604030504040204" pitchFamily="34" charset="0"/>
              </a:rPr>
              <a:t>Livscykelskeden</a:t>
            </a:r>
          </a:p>
        </p:txBody>
      </p:sp>
      <p:sp>
        <p:nvSpPr>
          <p:cNvPr id="2" name="Rektangel: rundade hörn 1">
            <a:extLst>
              <a:ext uri="{FF2B5EF4-FFF2-40B4-BE49-F238E27FC236}">
                <a16:creationId xmlns:a16="http://schemas.microsoft.com/office/drawing/2014/main" id="{B7A995CE-B3A9-8ED0-672E-882836BF8F46}"/>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För modul B2 och B4 används decimalmetoden. Modul B2 Underhåll och Modul B4 Utbyte kommer sannolikt ingå enligt den kommande delegerade akten från </a:t>
            </a:r>
            <a:r>
              <a:rPr lang="sv-SE" sz="1200" err="1">
                <a:solidFill>
                  <a:schemeClr val="tx1"/>
                </a:solidFill>
              </a:rPr>
              <a:t>EUkommissionen</a:t>
            </a:r>
            <a:r>
              <a:rPr lang="sv-SE" sz="1200">
                <a:solidFill>
                  <a:schemeClr val="tx1"/>
                </a:solidFill>
              </a:rPr>
              <a:t>. </a:t>
            </a:r>
          </a:p>
          <a:p>
            <a:pPr marL="171450" indent="-171450">
              <a:buFont typeface="Arial" panose="020B0604020202020204" pitchFamily="34" charset="0"/>
              <a:buChar char="•"/>
            </a:pPr>
            <a:r>
              <a:rPr lang="sv-SE" sz="1200">
                <a:solidFill>
                  <a:schemeClr val="tx1"/>
                </a:solidFill>
              </a:rPr>
              <a:t>Det handlar om sättet att ta hänsyn till olika tekniska livslängder och underhållsintervall i beräkningarna, vilket historiskt gjorts på olika sätt av olika aktörer.</a:t>
            </a:r>
          </a:p>
          <a:p>
            <a:pPr marL="171450" indent="-171450">
              <a:buFont typeface="Arial" panose="020B0604020202020204" pitchFamily="34" charset="0"/>
              <a:buChar char="•"/>
            </a:pPr>
            <a:r>
              <a:rPr lang="sv-SE" sz="1200">
                <a:solidFill>
                  <a:schemeClr val="tx1"/>
                </a:solidFill>
              </a:rPr>
              <a:t>Alternativet är att använda "heltalsmetoden" där avrundning till "hela" utbyten sker då en komponent har en livslängd som inte är jämnt delbar med referensstudietiden 50 år.</a:t>
            </a:r>
          </a:p>
          <a:p>
            <a:pPr marL="171450" indent="-171450">
              <a:buFont typeface="Arial" panose="020B0604020202020204" pitchFamily="34" charset="0"/>
              <a:buChar char="•"/>
            </a:pPr>
            <a:r>
              <a:rPr lang="sv-SE" sz="1200">
                <a:solidFill>
                  <a:schemeClr val="tx1"/>
                </a:solidFill>
              </a:rPr>
              <a:t>Under senare år har detta förfarande blivit allt mer kritiserat, inte minst med tanke på byggnaders långa livslängd och de klimatmål som innebär att få fossila utsläpp bör kvarstå i mitten av seklet. Det har därför blivit allt vanligare att implementera klimatförbättringsscenarier för att beräkna framtida 24 klimatpåverkan under referensstudietiden</a:t>
            </a:r>
          </a:p>
          <a:p>
            <a:pPr marL="171450" indent="-171450">
              <a:buFont typeface="Arial" panose="020B0604020202020204" pitchFamily="34" charset="0"/>
              <a:buChar char="•"/>
            </a:pPr>
            <a:r>
              <a:rPr lang="sv-SE" sz="1200">
                <a:solidFill>
                  <a:schemeClr val="tx1"/>
                </a:solidFill>
              </a:rPr>
              <a:t>Förslaget här är att tillämpa klimatförbättringsscenarier för relevanta moduler i skede B, C och D, vilket stämmer överens med det nordiska harmoniseringsprojekt som avslutades förra året och som också implementerats i IVL:s beräkningsanvisningar. Tills vidare föreslås att följa detta scenario och anvisningar.</a:t>
            </a:r>
          </a:p>
          <a:p>
            <a:pPr marL="171450" indent="-171450">
              <a:buFont typeface="Arial" panose="020B0604020202020204" pitchFamily="34" charset="0"/>
              <a:buChar char="•"/>
            </a:pPr>
            <a:r>
              <a:rPr lang="sv-SE" sz="1200">
                <a:solidFill>
                  <a:schemeClr val="tx1"/>
                </a:solidFill>
              </a:rPr>
              <a:t>Då remissinstanser som representerar betongindustrin under årens lopp återkommande tryckt på att </a:t>
            </a:r>
            <a:r>
              <a:rPr lang="sv-SE" sz="1200" err="1">
                <a:solidFill>
                  <a:schemeClr val="tx1"/>
                </a:solidFill>
              </a:rPr>
              <a:t>karbonatisering</a:t>
            </a:r>
            <a:r>
              <a:rPr lang="sv-SE" sz="1200">
                <a:solidFill>
                  <a:schemeClr val="tx1"/>
                </a:solidFill>
              </a:rPr>
              <a:t> av betong över livscykeln ska kunna redovisas, är det något som svensk lagstiftning skulle kunna lägga till, utöver minimikravet. Det är en reell kolsänka även om den för merparten av de byggnader som uppförs är liten. Det kan därför finnas intresse av att redovisa separat, på samma sätt som biogen </a:t>
            </a:r>
            <a:r>
              <a:rPr lang="sv-SE" sz="1200" err="1">
                <a:solidFill>
                  <a:schemeClr val="tx1"/>
                </a:solidFill>
              </a:rPr>
              <a:t>kollagring</a:t>
            </a:r>
            <a:r>
              <a:rPr lang="sv-SE" sz="1200">
                <a:solidFill>
                  <a:schemeClr val="tx1"/>
                </a:solidFill>
              </a:rPr>
              <a:t> i biobaserade, långlivade produkter</a:t>
            </a:r>
          </a:p>
          <a:p>
            <a:pPr marL="171450" indent="-171450">
              <a:buFont typeface="Arial" panose="020B0604020202020204" pitchFamily="34" charset="0"/>
              <a:buChar char="•"/>
            </a:pPr>
            <a:endParaRPr lang="sv-SE" sz="1200">
              <a:solidFill>
                <a:schemeClr val="tx1"/>
              </a:solidFill>
            </a:endParaRPr>
          </a:p>
        </p:txBody>
      </p:sp>
      <p:sp>
        <p:nvSpPr>
          <p:cNvPr id="16" name="textruta 15">
            <a:extLst>
              <a:ext uri="{FF2B5EF4-FFF2-40B4-BE49-F238E27FC236}">
                <a16:creationId xmlns:a16="http://schemas.microsoft.com/office/drawing/2014/main" id="{4C45CF1C-63CF-6C4B-C592-D9D3E6515315}"/>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pic>
        <p:nvPicPr>
          <p:cNvPr id="6" name="Bildobjekt 5">
            <a:extLst>
              <a:ext uri="{FF2B5EF4-FFF2-40B4-BE49-F238E27FC236}">
                <a16:creationId xmlns:a16="http://schemas.microsoft.com/office/drawing/2014/main" id="{86296B69-DE52-D7C0-867B-D054A733EC5C}"/>
              </a:ext>
            </a:extLst>
          </p:cNvPr>
          <p:cNvPicPr>
            <a:picLocks noChangeAspect="1"/>
          </p:cNvPicPr>
          <p:nvPr/>
        </p:nvPicPr>
        <p:blipFill>
          <a:blip r:embed="rId3"/>
          <a:stretch>
            <a:fillRect/>
          </a:stretch>
        </p:blipFill>
        <p:spPr>
          <a:xfrm>
            <a:off x="991960" y="3985211"/>
            <a:ext cx="5225073" cy="1645122"/>
          </a:xfrm>
          <a:prstGeom prst="rect">
            <a:avLst/>
          </a:prstGeom>
        </p:spPr>
      </p:pic>
    </p:spTree>
    <p:extLst>
      <p:ext uri="{BB962C8B-B14F-4D97-AF65-F5344CB8AC3E}">
        <p14:creationId xmlns:p14="http://schemas.microsoft.com/office/powerpoint/2010/main" val="118999459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7EEF5-CA77-E60A-7AFF-0EE733A089A0}"/>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E2A2969B-9DE9-B25F-B9C2-DA4AFAAF63FE}"/>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7AA035DD-1995-E48C-F732-D0CEBE6AEA36}"/>
              </a:ext>
            </a:extLst>
          </p:cNvPr>
          <p:cNvSpPr>
            <a:spLocks noGrp="1"/>
          </p:cNvSpPr>
          <p:nvPr>
            <p:ph type="ctrTitle"/>
          </p:nvPr>
        </p:nvSpPr>
        <p:spPr>
          <a:xfrm>
            <a:off x="0" y="2282978"/>
            <a:ext cx="12192000" cy="2088232"/>
          </a:xfrm>
        </p:spPr>
        <p:txBody>
          <a:bodyPr>
            <a:normAutofit/>
          </a:bodyPr>
          <a:lstStyle/>
          <a:p>
            <a:pPr algn="ctr"/>
            <a:r>
              <a:rPr lang="sv-SE" sz="3000">
                <a:solidFill>
                  <a:schemeClr val="bg2"/>
                </a:solidFill>
              </a:rPr>
              <a:t>Verifikat:</a:t>
            </a:r>
            <a:br>
              <a:rPr lang="sv-SE" sz="3000">
                <a:solidFill>
                  <a:schemeClr val="bg2"/>
                </a:solidFill>
              </a:rPr>
            </a:br>
            <a:r>
              <a:rPr lang="sv-SE" sz="2000">
                <a:solidFill>
                  <a:schemeClr val="bg2"/>
                </a:solidFill>
              </a:rPr>
              <a:t>- Klimatdata (EPD)</a:t>
            </a:r>
            <a:br>
              <a:rPr lang="sv-SE" sz="2000">
                <a:solidFill>
                  <a:schemeClr val="bg2"/>
                </a:solidFill>
              </a:rPr>
            </a:br>
            <a:r>
              <a:rPr lang="sv-SE" sz="2000">
                <a:solidFill>
                  <a:schemeClr val="bg2"/>
                </a:solidFill>
              </a:rPr>
              <a:t>- Inköp (Mängder &amp; Innehåll)</a:t>
            </a:r>
            <a:br>
              <a:rPr lang="sv-SE" sz="2000">
                <a:solidFill>
                  <a:schemeClr val="bg2"/>
                </a:solidFill>
              </a:rPr>
            </a:br>
            <a:r>
              <a:rPr lang="sv-SE" sz="2000">
                <a:solidFill>
                  <a:schemeClr val="bg2"/>
                </a:solidFill>
              </a:rPr>
              <a:t>- Transporter</a:t>
            </a:r>
            <a:br>
              <a:rPr lang="sv-SE" sz="3000">
                <a:solidFill>
                  <a:schemeClr val="bg2"/>
                </a:solidFill>
              </a:rPr>
            </a:br>
            <a:endParaRPr lang="en-SE" sz="3000">
              <a:solidFill>
                <a:schemeClr val="bg2"/>
              </a:solidFill>
            </a:endParaRPr>
          </a:p>
        </p:txBody>
      </p:sp>
    </p:spTree>
    <p:extLst>
      <p:ext uri="{BB962C8B-B14F-4D97-AF65-F5344CB8AC3E}">
        <p14:creationId xmlns:p14="http://schemas.microsoft.com/office/powerpoint/2010/main" val="417154945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00AF8-C37E-C51F-3190-9EBD8CF96B9C}"/>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F93597D0-93B4-B652-3121-90F713EC74C5}"/>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chemeClr val="bg2"/>
                </a:solidFill>
                <a:effectLst/>
                <a:uLnTx/>
                <a:uFillTx/>
                <a:latin typeface="Futura PT" panose="020B0702020204020303" pitchFamily="34" charset="0"/>
                <a:ea typeface="Tahoma" panose="020B0604030504040204" pitchFamily="34" charset="0"/>
                <a:cs typeface="Tahoma" panose="020B0604030504040204" pitchFamily="34" charset="0"/>
              </a:rPr>
              <a:t>Verifikat</a:t>
            </a:r>
          </a:p>
        </p:txBody>
      </p:sp>
      <p:sp>
        <p:nvSpPr>
          <p:cNvPr id="2" name="Rektangel: rundade hörn 1">
            <a:extLst>
              <a:ext uri="{FF2B5EF4-FFF2-40B4-BE49-F238E27FC236}">
                <a16:creationId xmlns:a16="http://schemas.microsoft.com/office/drawing/2014/main" id="{EB92BC87-7842-AEA0-0299-823CD3C010CE}"/>
              </a:ext>
            </a:extLst>
          </p:cNvPr>
          <p:cNvSpPr/>
          <p:nvPr/>
        </p:nvSpPr>
        <p:spPr>
          <a:xfrm>
            <a:off x="527381" y="1085850"/>
            <a:ext cx="11191875" cy="2124075"/>
          </a:xfrm>
          <a:prstGeom prst="roundRect">
            <a:avLst/>
          </a:prstGeom>
          <a:noFill/>
          <a:ln>
            <a:solidFill>
              <a:srgbClr val="FCBDB6"/>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dirty="0">
                <a:solidFill>
                  <a:schemeClr val="tx1"/>
                </a:solidFill>
              </a:rPr>
              <a:t>Metod A, B, C har gemensamt vid färdigställd byggnad att beräkningen ska vara komplett inklusive ÄTA-arbeten.</a:t>
            </a:r>
          </a:p>
          <a:p>
            <a:pPr marL="171450" indent="-171450">
              <a:buFont typeface="Arial" panose="020B0604020202020204" pitchFamily="34" charset="0"/>
              <a:buChar char="•"/>
            </a:pPr>
            <a:r>
              <a:rPr lang="sv-SE" sz="1200" dirty="0">
                <a:solidFill>
                  <a:schemeClr val="tx1"/>
                </a:solidFill>
              </a:rPr>
              <a:t>Metod A och C (de delar som är beräknad med specifik data). </a:t>
            </a:r>
          </a:p>
          <a:p>
            <a:pPr marL="628650" lvl="1" indent="-171450">
              <a:buFont typeface="Arial" panose="020B0604020202020204" pitchFamily="34" charset="0"/>
              <a:buChar char="•"/>
            </a:pPr>
            <a:r>
              <a:rPr lang="sv-SE" sz="1200" dirty="0">
                <a:solidFill>
                  <a:schemeClr val="tx1"/>
                </a:solidFill>
              </a:rPr>
              <a:t>Verifikat på dokumentation, minst 50% av åtgärdens klimatpåverkan från A1-A3 och A5.1. På sikt eftersträvas 75%.</a:t>
            </a:r>
          </a:p>
          <a:p>
            <a:pPr marL="171450" indent="-171450">
              <a:buFont typeface="Arial" panose="020B0604020202020204" pitchFamily="34" charset="0"/>
              <a:buChar char="•"/>
            </a:pPr>
            <a:r>
              <a:rPr lang="sv-SE" sz="1200" dirty="0">
                <a:solidFill>
                  <a:schemeClr val="tx1"/>
                </a:solidFill>
              </a:rPr>
              <a:t>Beställaren avgör andel verifikat men rekommendationen från WSP är att verifikat för minst motsvarande 75% av byggnadens klimatpåverkan för A1-A3 och A5.1, inom klimatdeklarationens systemgräns, ska vara verifierad. </a:t>
            </a:r>
          </a:p>
          <a:p>
            <a:pPr marL="171450" indent="-171450">
              <a:buFont typeface="Arial" panose="020B0604020202020204" pitchFamily="34" charset="0"/>
              <a:buChar char="•"/>
            </a:pPr>
            <a:r>
              <a:rPr lang="sv-SE" sz="1200" dirty="0">
                <a:solidFill>
                  <a:schemeClr val="tx1"/>
                </a:solidFill>
              </a:rPr>
              <a:t>EPD som använts ska verifieras som bifogat EPD. </a:t>
            </a:r>
          </a:p>
        </p:txBody>
      </p:sp>
      <p:sp>
        <p:nvSpPr>
          <p:cNvPr id="6" name="Rektangel: rundade hörn 5">
            <a:extLst>
              <a:ext uri="{FF2B5EF4-FFF2-40B4-BE49-F238E27FC236}">
                <a16:creationId xmlns:a16="http://schemas.microsoft.com/office/drawing/2014/main" id="{5F575FAF-4B54-01D4-65B7-BBA4B4E081EF}"/>
              </a:ext>
            </a:extLst>
          </p:cNvPr>
          <p:cNvSpPr/>
          <p:nvPr/>
        </p:nvSpPr>
        <p:spPr>
          <a:xfrm>
            <a:off x="500062" y="3895725"/>
            <a:ext cx="11191875" cy="2124075"/>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dirty="0">
                <a:solidFill>
                  <a:schemeClr val="tx1"/>
                </a:solidFill>
              </a:rPr>
              <a:t>Metod A, B, C har gemensamt vid färdigställd byggnad att beräkningen ska vara komplett inklusive ÄTA-arbeten.</a:t>
            </a:r>
          </a:p>
          <a:p>
            <a:pPr marL="171450" indent="-171450">
              <a:buFont typeface="Arial" panose="020B0604020202020204" pitchFamily="34" charset="0"/>
              <a:buChar char="•"/>
            </a:pPr>
            <a:r>
              <a:rPr lang="sv-SE" sz="1200" dirty="0">
                <a:solidFill>
                  <a:schemeClr val="tx1"/>
                </a:solidFill>
              </a:rPr>
              <a:t>Metod A och C som innehåller produktspecifik data ska beräkningsunderlaget kunna verifieras </a:t>
            </a:r>
            <a:r>
              <a:rPr lang="sv-SE" sz="1200" dirty="0" err="1">
                <a:solidFill>
                  <a:schemeClr val="tx1"/>
                </a:solidFill>
              </a:rPr>
              <a:t>mha</a:t>
            </a:r>
            <a:r>
              <a:rPr lang="sv-SE" sz="1200" dirty="0">
                <a:solidFill>
                  <a:schemeClr val="tx1"/>
                </a:solidFill>
              </a:rPr>
              <a:t>. Dokumentation, verifikat. </a:t>
            </a:r>
          </a:p>
          <a:p>
            <a:pPr marL="628650" lvl="1" indent="-171450">
              <a:buFont typeface="Arial" panose="020B0604020202020204" pitchFamily="34" charset="0"/>
              <a:buChar char="•"/>
            </a:pPr>
            <a:r>
              <a:rPr lang="sv-SE" sz="1200" dirty="0">
                <a:solidFill>
                  <a:schemeClr val="tx1"/>
                </a:solidFill>
              </a:rPr>
              <a:t>Verifikat på dokumentation, minst 50% av åtgärdens klimatpåverkan från A1-A3 och A5.1. På sikt eftersträvas 75%.</a:t>
            </a:r>
          </a:p>
          <a:p>
            <a:pPr marL="628650" lvl="1" indent="-171450">
              <a:buFont typeface="Arial" panose="020B0604020202020204" pitchFamily="34" charset="0"/>
              <a:buChar char="•"/>
            </a:pPr>
            <a:r>
              <a:rPr lang="sv-SE" sz="1200" dirty="0">
                <a:solidFill>
                  <a:schemeClr val="tx1"/>
                </a:solidFill>
              </a:rPr>
              <a:t>Verifikat på bifogat </a:t>
            </a:r>
            <a:r>
              <a:rPr lang="sv-SE" sz="1200" dirty="0" err="1">
                <a:solidFill>
                  <a:schemeClr val="tx1"/>
                </a:solidFill>
              </a:rPr>
              <a:t>EPD:er</a:t>
            </a:r>
            <a:r>
              <a:rPr lang="sv-SE" sz="1200" dirty="0">
                <a:solidFill>
                  <a:schemeClr val="tx1"/>
                </a:solidFill>
              </a:rPr>
              <a:t> eller motsvarande, minst 70% av byggvarorna i omfattning 1 (grund, stomme, bärande konstruktion, yttervägg mm.) för specifik klimatdata. </a:t>
            </a:r>
          </a:p>
          <a:p>
            <a:pPr marL="171450" indent="-171450">
              <a:buFont typeface="Arial" panose="020B0604020202020204" pitchFamily="34" charset="0"/>
              <a:buChar char="•"/>
            </a:pPr>
            <a:r>
              <a:rPr lang="sv-SE" sz="1200" dirty="0">
                <a:solidFill>
                  <a:schemeClr val="tx1"/>
                </a:solidFill>
              </a:rPr>
              <a:t>Typisk generisk klimatdata där specifik data ej används, ingår ej i klimatdeklaration. </a:t>
            </a:r>
          </a:p>
        </p:txBody>
      </p:sp>
      <p:sp>
        <p:nvSpPr>
          <p:cNvPr id="16" name="textruta 15">
            <a:extLst>
              <a:ext uri="{FF2B5EF4-FFF2-40B4-BE49-F238E27FC236}">
                <a16:creationId xmlns:a16="http://schemas.microsoft.com/office/drawing/2014/main" id="{5B283AD4-C2EE-4B02-AC2B-F866AD9C0D5C}"/>
              </a:ext>
            </a:extLst>
          </p:cNvPr>
          <p:cNvSpPr txBox="1"/>
          <p:nvPr/>
        </p:nvSpPr>
        <p:spPr>
          <a:xfrm>
            <a:off x="5124450" y="732717"/>
            <a:ext cx="1276350" cy="369332"/>
          </a:xfrm>
          <a:prstGeom prst="rect">
            <a:avLst/>
          </a:prstGeom>
          <a:noFill/>
        </p:spPr>
        <p:txBody>
          <a:bodyPr wrap="square">
            <a:spAutoFit/>
          </a:bodyPr>
          <a:lstStyle/>
          <a:p>
            <a:r>
              <a:rPr lang="sv-SE" sz="1800">
                <a:latin typeface="+mn-lt"/>
              </a:rPr>
              <a:t>Stockholm</a:t>
            </a:r>
            <a:endParaRPr lang="sv-SE"/>
          </a:p>
        </p:txBody>
      </p:sp>
      <p:sp>
        <p:nvSpPr>
          <p:cNvPr id="17" name="textruta 16">
            <a:extLst>
              <a:ext uri="{FF2B5EF4-FFF2-40B4-BE49-F238E27FC236}">
                <a16:creationId xmlns:a16="http://schemas.microsoft.com/office/drawing/2014/main" id="{AD80E8D2-2EAE-4FD9-0ECF-C327B7986E02}"/>
              </a:ext>
            </a:extLst>
          </p:cNvPr>
          <p:cNvSpPr txBox="1"/>
          <p:nvPr/>
        </p:nvSpPr>
        <p:spPr>
          <a:xfrm>
            <a:off x="5124450" y="3543301"/>
            <a:ext cx="1276350" cy="369332"/>
          </a:xfrm>
          <a:prstGeom prst="rect">
            <a:avLst/>
          </a:prstGeom>
          <a:noFill/>
        </p:spPr>
        <p:txBody>
          <a:bodyPr wrap="square">
            <a:spAutoFit/>
          </a:bodyPr>
          <a:lstStyle/>
          <a:p>
            <a:r>
              <a:rPr lang="sv-SE" sz="1800">
                <a:latin typeface="+mn-lt"/>
              </a:rPr>
              <a:t>Göteborg</a:t>
            </a:r>
            <a:endParaRPr lang="sv-SE"/>
          </a:p>
        </p:txBody>
      </p:sp>
    </p:spTree>
    <p:extLst>
      <p:ext uri="{BB962C8B-B14F-4D97-AF65-F5344CB8AC3E}">
        <p14:creationId xmlns:p14="http://schemas.microsoft.com/office/powerpoint/2010/main" val="196956291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8C3F5-19E0-A119-382B-2E393F51D805}"/>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2A69A4F9-ABC2-0BC9-A191-829F06709967}"/>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Livscykelskeden</a:t>
            </a:r>
          </a:p>
        </p:txBody>
      </p:sp>
      <p:sp>
        <p:nvSpPr>
          <p:cNvPr id="2" name="Rektangel: rundade hörn 1">
            <a:extLst>
              <a:ext uri="{FF2B5EF4-FFF2-40B4-BE49-F238E27FC236}">
                <a16:creationId xmlns:a16="http://schemas.microsoft.com/office/drawing/2014/main" id="{7FA4666E-EFB9-5640-561B-B004B2D6E490}"/>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Info saknas i hearing 28 augusti 2025</a:t>
            </a:r>
          </a:p>
          <a:p>
            <a:pPr marL="171450" indent="-171450">
              <a:buFont typeface="Arial" panose="020B0604020202020204" pitchFamily="34" charset="0"/>
              <a:buChar char="•"/>
            </a:pPr>
            <a:r>
              <a:rPr lang="sv-SE" sz="1200">
                <a:solidFill>
                  <a:schemeClr val="tx1"/>
                </a:solidFill>
              </a:rPr>
              <a:t>Tidigare vet vi att förslag är att resurssammanställning skall ingå</a:t>
            </a:r>
          </a:p>
        </p:txBody>
      </p:sp>
      <p:sp>
        <p:nvSpPr>
          <p:cNvPr id="16" name="textruta 15">
            <a:extLst>
              <a:ext uri="{FF2B5EF4-FFF2-40B4-BE49-F238E27FC236}">
                <a16:creationId xmlns:a16="http://schemas.microsoft.com/office/drawing/2014/main" id="{B656A7E7-B1EC-7973-C028-08D24520A0B8}"/>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spTree>
    <p:extLst>
      <p:ext uri="{BB962C8B-B14F-4D97-AF65-F5344CB8AC3E}">
        <p14:creationId xmlns:p14="http://schemas.microsoft.com/office/powerpoint/2010/main" val="417180053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A5BA8-C2B5-B065-3399-4EB46A191577}"/>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42BC80ED-5589-14F2-AC3C-EABB404D848D}"/>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DF646E8A-6BD7-C86A-4E41-C01D8CBFAAFA}"/>
              </a:ext>
            </a:extLst>
          </p:cNvPr>
          <p:cNvSpPr>
            <a:spLocks noGrp="1"/>
          </p:cNvSpPr>
          <p:nvPr>
            <p:ph type="ctrTitle"/>
          </p:nvPr>
        </p:nvSpPr>
        <p:spPr>
          <a:xfrm>
            <a:off x="0" y="2282978"/>
            <a:ext cx="12192000" cy="2088232"/>
          </a:xfrm>
        </p:spPr>
        <p:txBody>
          <a:bodyPr>
            <a:normAutofit/>
          </a:bodyPr>
          <a:lstStyle/>
          <a:p>
            <a:pPr algn="ctr"/>
            <a:r>
              <a:rPr lang="sv-SE" sz="3000"/>
              <a:t>Täckningsgrad</a:t>
            </a:r>
            <a:endParaRPr lang="en-SE" sz="3000">
              <a:solidFill>
                <a:schemeClr val="bg1"/>
              </a:solidFill>
            </a:endParaRPr>
          </a:p>
        </p:txBody>
      </p:sp>
    </p:spTree>
    <p:extLst>
      <p:ext uri="{BB962C8B-B14F-4D97-AF65-F5344CB8AC3E}">
        <p14:creationId xmlns:p14="http://schemas.microsoft.com/office/powerpoint/2010/main" val="65966614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CA9C2-45B6-D85D-B90B-45998106B2BF}"/>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0004F3B4-545B-EE30-25F0-77C6028DB40C}"/>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Täckningsgrad</a:t>
            </a:r>
          </a:p>
        </p:txBody>
      </p:sp>
      <p:sp>
        <p:nvSpPr>
          <p:cNvPr id="2" name="Rektangel: rundade hörn 1">
            <a:extLst>
              <a:ext uri="{FF2B5EF4-FFF2-40B4-BE49-F238E27FC236}">
                <a16:creationId xmlns:a16="http://schemas.microsoft.com/office/drawing/2014/main" id="{00D15589-3455-8D29-488F-71D9B8870DD1}"/>
              </a:ext>
            </a:extLst>
          </p:cNvPr>
          <p:cNvSpPr/>
          <p:nvPr/>
        </p:nvSpPr>
        <p:spPr>
          <a:xfrm>
            <a:off x="527381" y="1085850"/>
            <a:ext cx="11191875" cy="2124075"/>
          </a:xfrm>
          <a:prstGeom prst="roundRect">
            <a:avLst/>
          </a:prstGeom>
          <a:noFill/>
          <a:ln>
            <a:solidFill>
              <a:srgbClr val="FCBDB6"/>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En täckningsgrad på minst 90% för färdig byggnad A1-A5. Avser beräknas klimatpåverkan dvs. schabloner ingår ej. </a:t>
            </a:r>
          </a:p>
          <a:p>
            <a:pPr marL="171450" indent="-171450">
              <a:buFont typeface="Arial" panose="020B0604020202020204" pitchFamily="34" charset="0"/>
              <a:buChar char="•"/>
            </a:pPr>
            <a:r>
              <a:rPr lang="sv-SE" sz="1200">
                <a:solidFill>
                  <a:schemeClr val="tx1"/>
                </a:solidFill>
              </a:rPr>
              <a:t>Kan beräknas på olika sätt, genom </a:t>
            </a:r>
            <a:r>
              <a:rPr lang="sv-SE" sz="1200" err="1">
                <a:solidFill>
                  <a:schemeClr val="tx1"/>
                </a:solidFill>
              </a:rPr>
              <a:t>viktandel</a:t>
            </a:r>
            <a:r>
              <a:rPr lang="sv-SE" sz="1200">
                <a:solidFill>
                  <a:schemeClr val="tx1"/>
                </a:solidFill>
              </a:rPr>
              <a:t> eller kostnadsandel. </a:t>
            </a:r>
          </a:p>
          <a:p>
            <a:pPr marL="171450" indent="-171450">
              <a:buFont typeface="Arial" panose="020B0604020202020204" pitchFamily="34" charset="0"/>
              <a:buChar char="•"/>
            </a:pPr>
            <a:endParaRPr lang="sv-SE" sz="1200">
              <a:solidFill>
                <a:schemeClr val="tx1"/>
              </a:solidFill>
            </a:endParaRPr>
          </a:p>
        </p:txBody>
      </p:sp>
      <p:sp>
        <p:nvSpPr>
          <p:cNvPr id="6" name="Rektangel: rundade hörn 5">
            <a:extLst>
              <a:ext uri="{FF2B5EF4-FFF2-40B4-BE49-F238E27FC236}">
                <a16:creationId xmlns:a16="http://schemas.microsoft.com/office/drawing/2014/main" id="{5A4EBF1D-4932-D9BC-063B-88E7C7353DD3}"/>
              </a:ext>
            </a:extLst>
          </p:cNvPr>
          <p:cNvSpPr/>
          <p:nvPr/>
        </p:nvSpPr>
        <p:spPr>
          <a:xfrm>
            <a:off x="500062" y="3895725"/>
            <a:ext cx="11191875" cy="2124075"/>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En täckningsgrad på minst 90% för färdig byggnad, Boverket anger ej specifik grad. I tidigare beräkningar kan en antagen täckningsgrad användas och baseras på tidigare erfarenheter.</a:t>
            </a:r>
          </a:p>
          <a:p>
            <a:pPr marL="171450" indent="-171450">
              <a:buFont typeface="Arial" panose="020B0604020202020204" pitchFamily="34" charset="0"/>
              <a:buChar char="•"/>
            </a:pPr>
            <a:r>
              <a:rPr lang="sv-SE" sz="1200">
                <a:solidFill>
                  <a:schemeClr val="tx1"/>
                </a:solidFill>
              </a:rPr>
              <a:t>Kan beräknas på olika sätt, genom </a:t>
            </a:r>
            <a:r>
              <a:rPr lang="sv-SE" sz="1200" err="1">
                <a:solidFill>
                  <a:schemeClr val="tx1"/>
                </a:solidFill>
              </a:rPr>
              <a:t>viktandel</a:t>
            </a:r>
            <a:r>
              <a:rPr lang="sv-SE" sz="1200">
                <a:solidFill>
                  <a:schemeClr val="tx1"/>
                </a:solidFill>
              </a:rPr>
              <a:t> eller kostnadsandel. </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p:txBody>
      </p:sp>
      <p:sp>
        <p:nvSpPr>
          <p:cNvPr id="16" name="textruta 15">
            <a:extLst>
              <a:ext uri="{FF2B5EF4-FFF2-40B4-BE49-F238E27FC236}">
                <a16:creationId xmlns:a16="http://schemas.microsoft.com/office/drawing/2014/main" id="{6ADEEFA9-15D9-AE52-9591-ED6B317E0266}"/>
              </a:ext>
            </a:extLst>
          </p:cNvPr>
          <p:cNvSpPr txBox="1"/>
          <p:nvPr/>
        </p:nvSpPr>
        <p:spPr>
          <a:xfrm>
            <a:off x="5124450" y="732717"/>
            <a:ext cx="1276350" cy="369332"/>
          </a:xfrm>
          <a:prstGeom prst="rect">
            <a:avLst/>
          </a:prstGeom>
          <a:noFill/>
        </p:spPr>
        <p:txBody>
          <a:bodyPr wrap="square">
            <a:spAutoFit/>
          </a:bodyPr>
          <a:lstStyle/>
          <a:p>
            <a:r>
              <a:rPr lang="sv-SE" sz="1800">
                <a:latin typeface="+mn-lt"/>
              </a:rPr>
              <a:t>Stockholm</a:t>
            </a:r>
            <a:endParaRPr lang="sv-SE"/>
          </a:p>
        </p:txBody>
      </p:sp>
      <p:sp>
        <p:nvSpPr>
          <p:cNvPr id="17" name="textruta 16">
            <a:extLst>
              <a:ext uri="{FF2B5EF4-FFF2-40B4-BE49-F238E27FC236}">
                <a16:creationId xmlns:a16="http://schemas.microsoft.com/office/drawing/2014/main" id="{0273513C-FD91-9605-7E78-380E56B2A0D4}"/>
              </a:ext>
            </a:extLst>
          </p:cNvPr>
          <p:cNvSpPr txBox="1"/>
          <p:nvPr/>
        </p:nvSpPr>
        <p:spPr>
          <a:xfrm>
            <a:off x="5124450" y="3543301"/>
            <a:ext cx="1276350" cy="369332"/>
          </a:xfrm>
          <a:prstGeom prst="rect">
            <a:avLst/>
          </a:prstGeom>
          <a:noFill/>
        </p:spPr>
        <p:txBody>
          <a:bodyPr wrap="square">
            <a:spAutoFit/>
          </a:bodyPr>
          <a:lstStyle/>
          <a:p>
            <a:r>
              <a:rPr lang="sv-SE" sz="1800">
                <a:latin typeface="+mn-lt"/>
              </a:rPr>
              <a:t>Göteborg</a:t>
            </a:r>
            <a:endParaRPr lang="sv-SE"/>
          </a:p>
        </p:txBody>
      </p:sp>
    </p:spTree>
    <p:extLst>
      <p:ext uri="{BB962C8B-B14F-4D97-AF65-F5344CB8AC3E}">
        <p14:creationId xmlns:p14="http://schemas.microsoft.com/office/powerpoint/2010/main" val="197421004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8AE07-3319-D155-5903-8AA60CFF06A6}"/>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7953AADD-5148-2056-DCDE-5F3BA4500378}"/>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Täckningsgrad</a:t>
            </a:r>
          </a:p>
        </p:txBody>
      </p:sp>
      <p:sp>
        <p:nvSpPr>
          <p:cNvPr id="2" name="Rektangel: rundade hörn 1">
            <a:extLst>
              <a:ext uri="{FF2B5EF4-FFF2-40B4-BE49-F238E27FC236}">
                <a16:creationId xmlns:a16="http://schemas.microsoft.com/office/drawing/2014/main" id="{1237307F-B952-9D50-5712-94940D23C8D9}"/>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bg2"/>
                </a:solidFill>
              </a:rPr>
              <a:t>Observera att gemensamma delar i såväl klimatdeklaration som gränsvärde redovisas som en gemensam del, medan markarbeten och markförstärkning och solceller ska redovisas separat. </a:t>
            </a:r>
          </a:p>
          <a:p>
            <a:pPr marL="171450" indent="-171450">
              <a:buFont typeface="Arial" panose="020B0604020202020204" pitchFamily="34" charset="0"/>
              <a:buChar char="•"/>
            </a:pPr>
            <a:r>
              <a:rPr lang="sv-SE" sz="1200">
                <a:solidFill>
                  <a:schemeClr val="bg2"/>
                </a:solidFill>
              </a:rPr>
              <a:t>Täckningsgrad beräknas separat för respektive del, dvs byggnaden respektive markarbeten, markförstärkning och solceller. Miniminivåer som föreslås för täckningsgrad gäller respektive del separat.</a:t>
            </a: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r>
              <a:rPr lang="sv-SE" sz="1200">
                <a:solidFill>
                  <a:schemeClr val="bg2"/>
                </a:solidFill>
              </a:rPr>
              <a:t>Observera att jämfört med dagens regelverk om klimatdeklarationer omfattar klimatberäkningen även de delar av fast inredning, invändiga ytskikt och installationer som inte beräknas genom schablonvärden, vilket påverkar arbetsinsatsen för att uppfylla nivån på täckningsgrad. Sammantaget bedöms dock en högre täckningsgrad kunna vara fullt möjlig för denna del av beräkningen, förslagsvis 90% (Alternativ B). Detta bedöms också höja noggrannheten på de värden som redovisas i klimatdeklarationen, vilket är värdefullt inte minst då gränsvärden införs.</a:t>
            </a:r>
          </a:p>
          <a:p>
            <a:pPr marL="285750" indent="-285750">
              <a:buFont typeface="Arial" panose="020B0604020202020204" pitchFamily="34" charset="0"/>
              <a:buChar char="•"/>
            </a:pPr>
            <a:endParaRPr lang="sv-SE" sz="1200">
              <a:solidFill>
                <a:schemeClr val="bg2"/>
              </a:solidFill>
            </a:endParaRPr>
          </a:p>
          <a:p>
            <a:pPr marL="285750" indent="-285750">
              <a:buFont typeface="Arial" panose="020B0604020202020204" pitchFamily="34" charset="0"/>
              <a:buChar char="•"/>
            </a:pPr>
            <a:endParaRPr lang="sv-SE" sz="1200">
              <a:solidFill>
                <a:schemeClr val="bg2"/>
              </a:solidFill>
            </a:endParaRPr>
          </a:p>
          <a:p>
            <a:pPr marL="285750" indent="-285750">
              <a:buFont typeface="Arial" panose="020B0604020202020204" pitchFamily="34" charset="0"/>
              <a:buChar char="•"/>
            </a:pPr>
            <a:endParaRPr lang="sv-SE" sz="1200">
              <a:solidFill>
                <a:schemeClr val="bg2"/>
              </a:solidFill>
            </a:endParaRPr>
          </a:p>
          <a:p>
            <a:pPr marL="285750" indent="-285750">
              <a:buFont typeface="Arial" panose="020B0604020202020204" pitchFamily="34" charset="0"/>
              <a:buChar char="•"/>
            </a:pPr>
            <a:endParaRPr lang="sv-SE" sz="1200">
              <a:solidFill>
                <a:schemeClr val="bg2"/>
              </a:solidFill>
            </a:endParaRPr>
          </a:p>
          <a:p>
            <a:pPr marL="285750" indent="-285750">
              <a:buFont typeface="Arial" panose="020B0604020202020204" pitchFamily="34" charset="0"/>
              <a:buChar char="•"/>
            </a:pPr>
            <a:endParaRPr lang="sv-SE" sz="1200">
              <a:solidFill>
                <a:schemeClr val="bg2"/>
              </a:solidFill>
            </a:endParaRPr>
          </a:p>
          <a:p>
            <a:endParaRPr lang="sv-SE" sz="1200">
              <a:solidFill>
                <a:schemeClr val="bg2"/>
              </a:solidFill>
            </a:endParaRPr>
          </a:p>
        </p:txBody>
      </p:sp>
      <p:sp>
        <p:nvSpPr>
          <p:cNvPr id="16" name="textruta 15">
            <a:extLst>
              <a:ext uri="{FF2B5EF4-FFF2-40B4-BE49-F238E27FC236}">
                <a16:creationId xmlns:a16="http://schemas.microsoft.com/office/drawing/2014/main" id="{23890AC8-AE2C-E01B-CD33-6B7923F5F442}"/>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grpSp>
        <p:nvGrpSpPr>
          <p:cNvPr id="3" name="Grupp 2">
            <a:extLst>
              <a:ext uri="{FF2B5EF4-FFF2-40B4-BE49-F238E27FC236}">
                <a16:creationId xmlns:a16="http://schemas.microsoft.com/office/drawing/2014/main" id="{A7C4B08B-5B04-C92C-0662-F05FAF59F80B}"/>
              </a:ext>
            </a:extLst>
          </p:cNvPr>
          <p:cNvGrpSpPr/>
          <p:nvPr/>
        </p:nvGrpSpPr>
        <p:grpSpPr>
          <a:xfrm>
            <a:off x="836233" y="2255280"/>
            <a:ext cx="6088588" cy="1297869"/>
            <a:chOff x="804428" y="2256363"/>
            <a:chExt cx="6088588" cy="1297869"/>
          </a:xfrm>
        </p:grpSpPr>
        <p:pic>
          <p:nvPicPr>
            <p:cNvPr id="4" name="Bildobjekt 3">
              <a:extLst>
                <a:ext uri="{FF2B5EF4-FFF2-40B4-BE49-F238E27FC236}">
                  <a16:creationId xmlns:a16="http://schemas.microsoft.com/office/drawing/2014/main" id="{5FDBDBFB-53E1-0840-C2DE-C04DBE7A92AA}"/>
                </a:ext>
              </a:extLst>
            </p:cNvPr>
            <p:cNvPicPr>
              <a:picLocks noChangeAspect="1"/>
            </p:cNvPicPr>
            <p:nvPr/>
          </p:nvPicPr>
          <p:blipFill>
            <a:blip r:embed="rId3"/>
            <a:stretch>
              <a:fillRect/>
            </a:stretch>
          </p:blipFill>
          <p:spPr>
            <a:xfrm>
              <a:off x="804428" y="2256363"/>
              <a:ext cx="4161134" cy="1297869"/>
            </a:xfrm>
            <a:prstGeom prst="rect">
              <a:avLst/>
            </a:prstGeom>
          </p:spPr>
        </p:pic>
        <p:pic>
          <p:nvPicPr>
            <p:cNvPr id="6" name="Bildobjekt 5">
              <a:extLst>
                <a:ext uri="{FF2B5EF4-FFF2-40B4-BE49-F238E27FC236}">
                  <a16:creationId xmlns:a16="http://schemas.microsoft.com/office/drawing/2014/main" id="{D22E947F-E5F5-7EFB-B431-99A42BE67278}"/>
                </a:ext>
              </a:extLst>
            </p:cNvPr>
            <p:cNvPicPr>
              <a:picLocks noChangeAspect="1"/>
            </p:cNvPicPr>
            <p:nvPr/>
          </p:nvPicPr>
          <p:blipFill>
            <a:blip r:embed="rId4"/>
            <a:stretch>
              <a:fillRect/>
            </a:stretch>
          </p:blipFill>
          <p:spPr>
            <a:xfrm>
              <a:off x="4989415" y="2272562"/>
              <a:ext cx="1903601" cy="596838"/>
            </a:xfrm>
            <a:prstGeom prst="rect">
              <a:avLst/>
            </a:prstGeom>
          </p:spPr>
        </p:pic>
      </p:grpSp>
      <p:pic>
        <p:nvPicPr>
          <p:cNvPr id="8" name="Bildobjekt 7">
            <a:extLst>
              <a:ext uri="{FF2B5EF4-FFF2-40B4-BE49-F238E27FC236}">
                <a16:creationId xmlns:a16="http://schemas.microsoft.com/office/drawing/2014/main" id="{72385767-F979-6877-3DEA-98684217051A}"/>
              </a:ext>
            </a:extLst>
          </p:cNvPr>
          <p:cNvPicPr>
            <a:picLocks noChangeAspect="1"/>
          </p:cNvPicPr>
          <p:nvPr/>
        </p:nvPicPr>
        <p:blipFill>
          <a:blip r:embed="rId5"/>
          <a:stretch>
            <a:fillRect/>
          </a:stretch>
        </p:blipFill>
        <p:spPr>
          <a:xfrm>
            <a:off x="995260" y="4584285"/>
            <a:ext cx="6256330" cy="870400"/>
          </a:xfrm>
          <a:prstGeom prst="rect">
            <a:avLst/>
          </a:prstGeom>
        </p:spPr>
      </p:pic>
    </p:spTree>
    <p:extLst>
      <p:ext uri="{BB962C8B-B14F-4D97-AF65-F5344CB8AC3E}">
        <p14:creationId xmlns:p14="http://schemas.microsoft.com/office/powerpoint/2010/main" val="139520440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EAEB7-8337-314F-5BEF-A3051F984F05}"/>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E353E420-769B-66B7-C555-1CD286E17315}"/>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Täckningsgrad – Alternativ förslag</a:t>
            </a:r>
          </a:p>
        </p:txBody>
      </p:sp>
      <p:sp>
        <p:nvSpPr>
          <p:cNvPr id="2" name="Rektangel: rundade hörn 1">
            <a:extLst>
              <a:ext uri="{FF2B5EF4-FFF2-40B4-BE49-F238E27FC236}">
                <a16:creationId xmlns:a16="http://schemas.microsoft.com/office/drawing/2014/main" id="{78D985FD-D131-24E1-C4A6-56EFF8034FFE}"/>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bg2"/>
                </a:solidFill>
              </a:rPr>
              <a:t>Figuren visar ett räkneexempel som är tänkt att illustrera hur stor andel av den totala klimatpåverkan som minst måste beräknas i de fyra olika alternativen. Alternativen 1a och b har då baserats på ett exempel där 4 % av den totala klimatpåverkan har uppskattats med hjälp av schablonvärden. </a:t>
            </a:r>
          </a:p>
          <a:p>
            <a:pPr marL="171450" indent="-171450">
              <a:buFont typeface="Arial" panose="020B0604020202020204" pitchFamily="34" charset="0"/>
              <a:buChar char="•"/>
            </a:pPr>
            <a:r>
              <a:rPr lang="sv-SE" sz="1200">
                <a:solidFill>
                  <a:schemeClr val="bg2"/>
                </a:solidFill>
              </a:rPr>
              <a:t>Notera att det då blir 4 % mindre av den totala klimatpåverkan som behöver beräknas, vilket kan spara tid i byggprojektet, samtidigt som kvaliteten på beräkningen sjunker något</a:t>
            </a: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171450" indent="-171450">
              <a:buFont typeface="Arial" panose="020B0604020202020204" pitchFamily="34" charset="0"/>
              <a:buChar char="•"/>
            </a:pPr>
            <a:endParaRPr lang="sv-SE" sz="1200">
              <a:solidFill>
                <a:schemeClr val="bg2"/>
              </a:solidFill>
            </a:endParaRPr>
          </a:p>
          <a:p>
            <a:pPr marL="285750" indent="-285750">
              <a:buFont typeface="Arial" panose="020B0604020202020204" pitchFamily="34" charset="0"/>
              <a:buChar char="•"/>
            </a:pPr>
            <a:endParaRPr lang="sv-SE" sz="1200">
              <a:solidFill>
                <a:schemeClr val="bg2"/>
              </a:solidFill>
            </a:endParaRPr>
          </a:p>
          <a:p>
            <a:pPr marL="285750" indent="-285750">
              <a:buFont typeface="Arial" panose="020B0604020202020204" pitchFamily="34" charset="0"/>
              <a:buChar char="•"/>
            </a:pPr>
            <a:endParaRPr lang="sv-SE" sz="1200">
              <a:solidFill>
                <a:schemeClr val="bg2"/>
              </a:solidFill>
            </a:endParaRPr>
          </a:p>
          <a:p>
            <a:pPr marL="285750" indent="-285750">
              <a:buFont typeface="Arial" panose="020B0604020202020204" pitchFamily="34" charset="0"/>
              <a:buChar char="•"/>
            </a:pPr>
            <a:endParaRPr lang="sv-SE" sz="1200">
              <a:solidFill>
                <a:schemeClr val="bg2"/>
              </a:solidFill>
            </a:endParaRPr>
          </a:p>
          <a:p>
            <a:pPr marL="285750" indent="-285750">
              <a:buFont typeface="Arial" panose="020B0604020202020204" pitchFamily="34" charset="0"/>
              <a:buChar char="•"/>
            </a:pPr>
            <a:endParaRPr lang="sv-SE" sz="1200">
              <a:solidFill>
                <a:schemeClr val="bg2"/>
              </a:solidFill>
            </a:endParaRPr>
          </a:p>
          <a:p>
            <a:pPr marL="285750" indent="-285750">
              <a:buFont typeface="Arial" panose="020B0604020202020204" pitchFamily="34" charset="0"/>
              <a:buChar char="•"/>
            </a:pPr>
            <a:endParaRPr lang="sv-SE" sz="1200">
              <a:solidFill>
                <a:schemeClr val="bg2"/>
              </a:solidFill>
            </a:endParaRPr>
          </a:p>
          <a:p>
            <a:endParaRPr lang="sv-SE" sz="1200">
              <a:solidFill>
                <a:schemeClr val="bg2"/>
              </a:solidFill>
            </a:endParaRPr>
          </a:p>
        </p:txBody>
      </p:sp>
      <p:sp>
        <p:nvSpPr>
          <p:cNvPr id="16" name="textruta 15">
            <a:extLst>
              <a:ext uri="{FF2B5EF4-FFF2-40B4-BE49-F238E27FC236}">
                <a16:creationId xmlns:a16="http://schemas.microsoft.com/office/drawing/2014/main" id="{E3179E64-6BD7-3C0D-1DE0-CEB2772D1BBD}"/>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pic>
        <p:nvPicPr>
          <p:cNvPr id="10" name="Bildobjekt 9">
            <a:extLst>
              <a:ext uri="{FF2B5EF4-FFF2-40B4-BE49-F238E27FC236}">
                <a16:creationId xmlns:a16="http://schemas.microsoft.com/office/drawing/2014/main" id="{967A75DA-FA7B-5A3F-39E8-D9E25D2FBC10}"/>
              </a:ext>
            </a:extLst>
          </p:cNvPr>
          <p:cNvPicPr>
            <a:picLocks noChangeAspect="1"/>
          </p:cNvPicPr>
          <p:nvPr/>
        </p:nvPicPr>
        <p:blipFill>
          <a:blip r:embed="rId3"/>
          <a:stretch>
            <a:fillRect/>
          </a:stretch>
        </p:blipFill>
        <p:spPr>
          <a:xfrm>
            <a:off x="1048073" y="2446356"/>
            <a:ext cx="6084246" cy="1965288"/>
          </a:xfrm>
          <a:prstGeom prst="rect">
            <a:avLst/>
          </a:prstGeom>
        </p:spPr>
      </p:pic>
    </p:spTree>
    <p:extLst>
      <p:ext uri="{BB962C8B-B14F-4D97-AF65-F5344CB8AC3E}">
        <p14:creationId xmlns:p14="http://schemas.microsoft.com/office/powerpoint/2010/main" val="209118813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F3D29-A414-61A7-5ED6-7181194AC5CF}"/>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16A8C855-4D4E-9E19-B7FC-78C4B6D42151}"/>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7B4D46FA-C6A1-22F1-4765-A89B9220B26C}"/>
              </a:ext>
            </a:extLst>
          </p:cNvPr>
          <p:cNvSpPr>
            <a:spLocks noGrp="1"/>
          </p:cNvSpPr>
          <p:nvPr>
            <p:ph type="ctrTitle"/>
          </p:nvPr>
        </p:nvSpPr>
        <p:spPr>
          <a:xfrm>
            <a:off x="0" y="2282978"/>
            <a:ext cx="12192000" cy="2088232"/>
          </a:xfrm>
        </p:spPr>
        <p:txBody>
          <a:bodyPr>
            <a:normAutofit/>
          </a:bodyPr>
          <a:lstStyle/>
          <a:p>
            <a:pPr algn="ctr"/>
            <a:r>
              <a:rPr lang="sv-SE" sz="3000"/>
              <a:t>Schabloner</a:t>
            </a:r>
            <a:endParaRPr lang="en-SE" sz="3000">
              <a:solidFill>
                <a:schemeClr val="bg1"/>
              </a:solidFill>
            </a:endParaRPr>
          </a:p>
        </p:txBody>
      </p:sp>
    </p:spTree>
    <p:extLst>
      <p:ext uri="{BB962C8B-B14F-4D97-AF65-F5344CB8AC3E}">
        <p14:creationId xmlns:p14="http://schemas.microsoft.com/office/powerpoint/2010/main" val="397595117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1E9AE-E315-A5DE-C189-F5C560D00473}"/>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AC06DBD1-657D-50E1-10EE-D0C83DAB0C8A}"/>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Schabloner</a:t>
            </a:r>
          </a:p>
        </p:txBody>
      </p:sp>
      <p:sp>
        <p:nvSpPr>
          <p:cNvPr id="2" name="Rektangel: rundade hörn 1">
            <a:extLst>
              <a:ext uri="{FF2B5EF4-FFF2-40B4-BE49-F238E27FC236}">
                <a16:creationId xmlns:a16="http://schemas.microsoft.com/office/drawing/2014/main" id="{4ABE9B76-6E81-64E8-07C8-40A934C24FD8}"/>
              </a:ext>
            </a:extLst>
          </p:cNvPr>
          <p:cNvSpPr/>
          <p:nvPr/>
        </p:nvSpPr>
        <p:spPr>
          <a:xfrm>
            <a:off x="527381" y="1085850"/>
            <a:ext cx="11191875" cy="2124075"/>
          </a:xfrm>
          <a:prstGeom prst="roundRect">
            <a:avLst/>
          </a:prstGeom>
          <a:noFill/>
          <a:ln>
            <a:solidFill>
              <a:srgbClr val="FCBDB6"/>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A1-A3: </a:t>
            </a:r>
          </a:p>
          <a:p>
            <a:pPr marL="171450" indent="-171450">
              <a:buFont typeface="Arial" panose="020B0604020202020204" pitchFamily="34" charset="0"/>
              <a:buChar char="•"/>
            </a:pPr>
            <a:r>
              <a:rPr lang="sv-SE" sz="1200">
                <a:solidFill>
                  <a:schemeClr val="tx1"/>
                </a:solidFill>
              </a:rPr>
              <a:t>A4 och A5.1: Schablon accepteras i tidigt skede. </a:t>
            </a:r>
          </a:p>
          <a:p>
            <a:pPr marL="171450" indent="-171450">
              <a:buFont typeface="Arial" panose="020B0604020202020204" pitchFamily="34" charset="0"/>
              <a:buChar char="•"/>
            </a:pPr>
            <a:r>
              <a:rPr lang="sv-SE" sz="1200">
                <a:solidFill>
                  <a:schemeClr val="tx1"/>
                </a:solidFill>
              </a:rPr>
              <a:t>A5.2-A5.5: Schablon eller erfarenhetsvärde accepteras. Antar som nyproduktionens andel (erfarenhetsvärde), flerbostadshus och kontorsbyggnad stå för 5% av klimatpåverkan från A1-A5.1 </a:t>
            </a:r>
          </a:p>
          <a:p>
            <a:pPr marL="171450" indent="-171450">
              <a:buFont typeface="Arial" panose="020B0604020202020204" pitchFamily="34" charset="0"/>
              <a:buChar char="•"/>
            </a:pPr>
            <a:r>
              <a:rPr lang="sv-SE" sz="1200">
                <a:solidFill>
                  <a:schemeClr val="tx1"/>
                </a:solidFill>
              </a:rPr>
              <a:t>Byggdel 7: Schablon accepteras endast i omfattning som nyproduktion. WSP har tagit fram rekommendationer för vilka delar som kan beräknas med specifik </a:t>
            </a:r>
          </a:p>
          <a:p>
            <a:pPr marL="171450" indent="-171450">
              <a:buFont typeface="Arial" panose="020B0604020202020204" pitchFamily="34" charset="0"/>
              <a:buChar char="•"/>
            </a:pPr>
            <a:r>
              <a:rPr lang="sv-SE" sz="1200">
                <a:solidFill>
                  <a:schemeClr val="tx1"/>
                </a:solidFill>
              </a:rPr>
              <a:t>Byggdel 8: 84 och 85 ska beräknas enligt rekommendation om projektspecifik beräkning. Resterande del av byggdel 8 kan beräknas med schablon dock om ROT-åtgärderna främst består av installationer får schabloner för olika delar av byggdel 8 stå för max 25% av den totala klimatpåverkan. WSP rekommendation är att eventuell en uppräkning med 20% för resterande del av 84-85 för att räcka datalucka. </a:t>
            </a:r>
          </a:p>
        </p:txBody>
      </p:sp>
      <p:sp>
        <p:nvSpPr>
          <p:cNvPr id="6" name="Rektangel: rundade hörn 5">
            <a:extLst>
              <a:ext uri="{FF2B5EF4-FFF2-40B4-BE49-F238E27FC236}">
                <a16:creationId xmlns:a16="http://schemas.microsoft.com/office/drawing/2014/main" id="{C80009A7-D410-3D7A-4540-70FA88B30E32}"/>
              </a:ext>
            </a:extLst>
          </p:cNvPr>
          <p:cNvSpPr/>
          <p:nvPr/>
        </p:nvSpPr>
        <p:spPr>
          <a:xfrm>
            <a:off x="500062" y="3895725"/>
            <a:ext cx="11191875" cy="2124075"/>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A1-A3: Schablon accepteras i tidigt skede. </a:t>
            </a:r>
            <a:endParaRPr lang="sv-SE" sz="1200">
              <a:solidFill>
                <a:schemeClr val="tx1"/>
              </a:solidFill>
              <a:highlight>
                <a:srgbClr val="FFFF00"/>
              </a:highlight>
            </a:endParaRPr>
          </a:p>
          <a:p>
            <a:pPr marL="171450" indent="-171450">
              <a:buFont typeface="Arial" panose="020B0604020202020204" pitchFamily="34" charset="0"/>
              <a:buChar char="•"/>
            </a:pPr>
            <a:r>
              <a:rPr lang="sv-SE" sz="1200">
                <a:solidFill>
                  <a:schemeClr val="tx1"/>
                </a:solidFill>
              </a:rPr>
              <a:t>A4 och A5.1 (Spill): Schablon accepteras i likhet med lagen om klimatdeklaration. </a:t>
            </a:r>
          </a:p>
          <a:p>
            <a:pPr marL="171450" indent="-171450">
              <a:buFont typeface="Arial" panose="020B0604020202020204" pitchFamily="34" charset="0"/>
              <a:buChar char="•"/>
            </a:pPr>
            <a:r>
              <a:rPr lang="sv-SE" sz="1200">
                <a:solidFill>
                  <a:schemeClr val="tx1"/>
                </a:solidFill>
              </a:rPr>
              <a:t>A5.2-A5.5: Schablon accepteras. Antar som nyproduktionens andel (erfarenhetsvärde), flerbostadshus och kontorsbyggnad stå för 5% av klimatpåverkan från A1-A5.1. Får endast användas i projekteringsskede, ej i färdigställd byggnad. </a:t>
            </a:r>
          </a:p>
          <a:p>
            <a:pPr marL="171450" indent="-171450">
              <a:buFont typeface="Arial" panose="020B0604020202020204" pitchFamily="34" charset="0"/>
              <a:buChar char="•"/>
            </a:pPr>
            <a:r>
              <a:rPr lang="sv-SE" sz="1200">
                <a:solidFill>
                  <a:schemeClr val="tx1"/>
                </a:solidFill>
              </a:rPr>
              <a:t>Byggdel 7 (invändiga ytskikt/rumskomplettering: Schablon accepteras endast om omfattningen kan jämföras med nyproduktion, t.ex. ny tillbyggnad. Gör enligt IVL:s anvisningar, men alltid med 25% påslag på värdet. </a:t>
            </a:r>
          </a:p>
          <a:p>
            <a:pPr marL="171450" indent="-171450">
              <a:buFont typeface="Arial" panose="020B0604020202020204" pitchFamily="34" charset="0"/>
              <a:buChar char="•"/>
            </a:pPr>
            <a:r>
              <a:rPr lang="sv-SE" sz="1200">
                <a:solidFill>
                  <a:schemeClr val="tx1"/>
                </a:solidFill>
              </a:rPr>
              <a:t>Byggdel 8: Bd 84, 85, ska beräknas enligt rekommendation om projektspecifik beräkning i ”Anvisning för beräkning och redovisning av klimatutsläpp från nybyggnationsprojekt i </a:t>
            </a:r>
            <a:r>
              <a:rPr lang="sv-SE" sz="1200" err="1">
                <a:solidFill>
                  <a:schemeClr val="tx1"/>
                </a:solidFill>
              </a:rPr>
              <a:t>Framtidenkoncernen</a:t>
            </a:r>
            <a:r>
              <a:rPr lang="sv-SE" sz="1200">
                <a:solidFill>
                  <a:schemeClr val="tx1"/>
                </a:solidFill>
              </a:rPr>
              <a:t>. Resterande byggdelar inom byggdel 8 accepteras också. Dock om underhållsåtgärden främst berör installationer får schabloner för olika delar av byggdel 8 stå för max 25% av den totala klimatpåverkan. Gör enligt IVL:s anvisningar, men alltid med 25% påslag på värdet. </a:t>
            </a:r>
          </a:p>
          <a:p>
            <a:pPr marL="171450" indent="-171450">
              <a:buFont typeface="Arial" panose="020B0604020202020204" pitchFamily="34" charset="0"/>
              <a:buChar char="•"/>
            </a:pPr>
            <a:r>
              <a:rPr lang="sv-SE" sz="1200">
                <a:solidFill>
                  <a:schemeClr val="tx1"/>
                </a:solidFill>
              </a:rPr>
              <a:t>Om schablon saknas för installation (ex. storkök) ska värdet fortfarande läggas till (uppskattning, specifik data) för att byggdelens resurssammanställning ska anses komplett.</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p:txBody>
      </p:sp>
      <p:sp>
        <p:nvSpPr>
          <p:cNvPr id="16" name="textruta 15">
            <a:extLst>
              <a:ext uri="{FF2B5EF4-FFF2-40B4-BE49-F238E27FC236}">
                <a16:creationId xmlns:a16="http://schemas.microsoft.com/office/drawing/2014/main" id="{47066414-3082-5AB2-4459-C6B7BBD7BB09}"/>
              </a:ext>
            </a:extLst>
          </p:cNvPr>
          <p:cNvSpPr txBox="1"/>
          <p:nvPr/>
        </p:nvSpPr>
        <p:spPr>
          <a:xfrm>
            <a:off x="5124450" y="732717"/>
            <a:ext cx="1276350" cy="369332"/>
          </a:xfrm>
          <a:prstGeom prst="rect">
            <a:avLst/>
          </a:prstGeom>
          <a:noFill/>
        </p:spPr>
        <p:txBody>
          <a:bodyPr wrap="square">
            <a:spAutoFit/>
          </a:bodyPr>
          <a:lstStyle/>
          <a:p>
            <a:r>
              <a:rPr lang="sv-SE" sz="1800">
                <a:latin typeface="+mn-lt"/>
              </a:rPr>
              <a:t>Stockholm</a:t>
            </a:r>
            <a:endParaRPr lang="sv-SE"/>
          </a:p>
        </p:txBody>
      </p:sp>
      <p:sp>
        <p:nvSpPr>
          <p:cNvPr id="17" name="textruta 16">
            <a:extLst>
              <a:ext uri="{FF2B5EF4-FFF2-40B4-BE49-F238E27FC236}">
                <a16:creationId xmlns:a16="http://schemas.microsoft.com/office/drawing/2014/main" id="{439811F5-D7C4-BB6F-9353-B7693F15F4E2}"/>
              </a:ext>
            </a:extLst>
          </p:cNvPr>
          <p:cNvSpPr txBox="1"/>
          <p:nvPr/>
        </p:nvSpPr>
        <p:spPr>
          <a:xfrm>
            <a:off x="5124450" y="3543301"/>
            <a:ext cx="1276350" cy="369332"/>
          </a:xfrm>
          <a:prstGeom prst="rect">
            <a:avLst/>
          </a:prstGeom>
          <a:noFill/>
        </p:spPr>
        <p:txBody>
          <a:bodyPr wrap="square">
            <a:spAutoFit/>
          </a:bodyPr>
          <a:lstStyle/>
          <a:p>
            <a:r>
              <a:rPr lang="sv-SE" sz="1800">
                <a:latin typeface="+mn-lt"/>
              </a:rPr>
              <a:t>Göteborg</a:t>
            </a:r>
            <a:endParaRPr lang="sv-SE"/>
          </a:p>
        </p:txBody>
      </p:sp>
    </p:spTree>
    <p:extLst>
      <p:ext uri="{BB962C8B-B14F-4D97-AF65-F5344CB8AC3E}">
        <p14:creationId xmlns:p14="http://schemas.microsoft.com/office/powerpoint/2010/main" val="427713698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14C86-5C66-2420-A26E-77AD24A5BC7E}"/>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007B22E7-BAE8-B0AD-D4BB-B4CA3756984D}"/>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chemeClr val="bg2"/>
                </a:solidFill>
                <a:effectLst/>
                <a:uLnTx/>
                <a:uFillTx/>
                <a:latin typeface="Futura PT" panose="020B0702020204020303" pitchFamily="34" charset="0"/>
                <a:ea typeface="Tahoma" panose="020B0604030504040204" pitchFamily="34" charset="0"/>
                <a:cs typeface="Tahoma" panose="020B0604030504040204" pitchFamily="34" charset="0"/>
              </a:rPr>
              <a:t>Livscykelskeden</a:t>
            </a:r>
          </a:p>
        </p:txBody>
      </p:sp>
      <p:sp>
        <p:nvSpPr>
          <p:cNvPr id="2" name="Rektangel: rundade hörn 1">
            <a:extLst>
              <a:ext uri="{FF2B5EF4-FFF2-40B4-BE49-F238E27FC236}">
                <a16:creationId xmlns:a16="http://schemas.microsoft.com/office/drawing/2014/main" id="{DC7341B8-8C13-D9C6-3A9D-47D75F2DA9A9}"/>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Antingen tillåts inte schablonvärden över </a:t>
            </a:r>
            <a:r>
              <a:rPr lang="sv-SE" sz="1200" err="1">
                <a:solidFill>
                  <a:schemeClr val="tx1"/>
                </a:solidFill>
              </a:rPr>
              <a:t>huvudtaget</a:t>
            </a:r>
            <a:r>
              <a:rPr lang="sv-SE" sz="1200">
                <a:solidFill>
                  <a:schemeClr val="tx1"/>
                </a:solidFill>
              </a:rPr>
              <a:t> då regelverket förändras (alternativ 2). Alternativ 1 innebär istället att beräkningen så långt möjligt ska baseras på faktiska beräkningar för de byggprodukter som ingår i byggnaden. Samtidigt föreslås att schablonvärden kan tillåtas för mindre delar och kan användas för att nå upp till miniminivån avseende täckningsgrad. Dessa schablonvärden bör vara konservativt satta. </a:t>
            </a:r>
          </a:p>
          <a:p>
            <a:pPr marL="171450" indent="-171450">
              <a:buFont typeface="Arial" panose="020B0604020202020204" pitchFamily="34" charset="0"/>
              <a:buChar char="•"/>
            </a:pPr>
            <a:r>
              <a:rPr lang="sv-SE" sz="1200">
                <a:solidFill>
                  <a:schemeClr val="tx1"/>
                </a:solidFill>
              </a:rPr>
              <a:t>Om alternativ 1 följs rekommenderas därmed att Boverkets klimatdatabas utökas med de schablonvärden som tillåts i beräkningen. Boverket kan då, genom att välja vilka schablonvärden som tillhandahålls, styra hur stor andel av klimatpåverkan som kan tillåtas med hjälp av schablonvärden.</a:t>
            </a:r>
          </a:p>
          <a:p>
            <a:pPr marL="171450" indent="-171450">
              <a:buFont typeface="Arial" panose="020B0604020202020204" pitchFamily="34" charset="0"/>
              <a:buChar char="•"/>
            </a:pPr>
            <a:r>
              <a:rPr lang="sv-SE" sz="1200">
                <a:solidFill>
                  <a:schemeClr val="tx1"/>
                </a:solidFill>
              </a:rPr>
              <a:t>Tanken är att schablonvärden inte kommer att tillåtas för samtliga delar av fast inredning, invändiga ytskikt och installationer.</a:t>
            </a:r>
          </a:p>
        </p:txBody>
      </p:sp>
      <p:sp>
        <p:nvSpPr>
          <p:cNvPr id="16" name="textruta 15">
            <a:extLst>
              <a:ext uri="{FF2B5EF4-FFF2-40B4-BE49-F238E27FC236}">
                <a16:creationId xmlns:a16="http://schemas.microsoft.com/office/drawing/2014/main" id="{980E2900-DC01-9881-A051-D84D12FEBD01}"/>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pic>
        <p:nvPicPr>
          <p:cNvPr id="4" name="Bildobjekt 3">
            <a:extLst>
              <a:ext uri="{FF2B5EF4-FFF2-40B4-BE49-F238E27FC236}">
                <a16:creationId xmlns:a16="http://schemas.microsoft.com/office/drawing/2014/main" id="{3304E189-F066-CF29-4A51-330DF9E0B3C5}"/>
              </a:ext>
            </a:extLst>
          </p:cNvPr>
          <p:cNvPicPr>
            <a:picLocks noChangeAspect="1"/>
          </p:cNvPicPr>
          <p:nvPr/>
        </p:nvPicPr>
        <p:blipFill>
          <a:blip r:embed="rId3"/>
          <a:stretch>
            <a:fillRect/>
          </a:stretch>
        </p:blipFill>
        <p:spPr>
          <a:xfrm>
            <a:off x="1070861" y="2621833"/>
            <a:ext cx="5337890" cy="1426810"/>
          </a:xfrm>
          <a:prstGeom prst="rect">
            <a:avLst/>
          </a:prstGeom>
        </p:spPr>
      </p:pic>
    </p:spTree>
    <p:extLst>
      <p:ext uri="{BB962C8B-B14F-4D97-AF65-F5344CB8AC3E}">
        <p14:creationId xmlns:p14="http://schemas.microsoft.com/office/powerpoint/2010/main" val="266438895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934E3-BDDE-8604-DAA0-A260D337CB9B}"/>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3E089DC6-3F1C-D61B-2278-FD9E8BB12B64}"/>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2E5F4FFF-2B56-79E7-B51A-ABB6AF642D2D}"/>
              </a:ext>
            </a:extLst>
          </p:cNvPr>
          <p:cNvSpPr>
            <a:spLocks noGrp="1"/>
          </p:cNvSpPr>
          <p:nvPr>
            <p:ph type="ctrTitle"/>
          </p:nvPr>
        </p:nvSpPr>
        <p:spPr>
          <a:xfrm>
            <a:off x="0" y="2282978"/>
            <a:ext cx="12192000" cy="2088232"/>
          </a:xfrm>
        </p:spPr>
        <p:txBody>
          <a:bodyPr>
            <a:normAutofit/>
          </a:bodyPr>
          <a:lstStyle/>
          <a:p>
            <a:pPr algn="ctr"/>
            <a:r>
              <a:rPr lang="sv-SE" sz="3000"/>
              <a:t>Driftpåverkan</a:t>
            </a:r>
            <a:endParaRPr lang="en-SE" sz="3000">
              <a:solidFill>
                <a:schemeClr val="bg1"/>
              </a:solidFill>
            </a:endParaRPr>
          </a:p>
        </p:txBody>
      </p:sp>
    </p:spTree>
    <p:extLst>
      <p:ext uri="{BB962C8B-B14F-4D97-AF65-F5344CB8AC3E}">
        <p14:creationId xmlns:p14="http://schemas.microsoft.com/office/powerpoint/2010/main" val="378105001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DDA96-AAA9-C67E-0EE7-397D53C01C55}"/>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6C69B399-7760-2BC9-224C-E3FE2EA3F1F3}"/>
              </a:ext>
            </a:extLst>
          </p:cNvPr>
          <p:cNvSpPr/>
          <p:nvPr/>
        </p:nvSpPr>
        <p:spPr>
          <a:xfrm>
            <a:off x="0" y="0"/>
            <a:ext cx="12192000" cy="608131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59F5A5EF-6664-59CD-33BE-172F94CC452C}"/>
              </a:ext>
            </a:extLst>
          </p:cNvPr>
          <p:cNvSpPr>
            <a:spLocks noGrp="1"/>
          </p:cNvSpPr>
          <p:nvPr>
            <p:ph type="ctrTitle"/>
          </p:nvPr>
        </p:nvSpPr>
        <p:spPr>
          <a:xfrm>
            <a:off x="0" y="2282978"/>
            <a:ext cx="12192000" cy="2088232"/>
          </a:xfrm>
        </p:spPr>
        <p:txBody>
          <a:bodyPr>
            <a:normAutofit/>
          </a:bodyPr>
          <a:lstStyle/>
          <a:p>
            <a:pPr algn="ctr"/>
            <a:r>
              <a:rPr lang="sv-SE" sz="3000"/>
              <a:t>Redovisning:</a:t>
            </a:r>
            <a:br>
              <a:rPr lang="sv-SE" sz="3000"/>
            </a:br>
            <a:r>
              <a:rPr lang="sv-SE" sz="3000"/>
              <a:t>- </a:t>
            </a:r>
            <a:r>
              <a:rPr lang="sv-SE" sz="1800"/>
              <a:t>Klimatdeklaration till Boverket</a:t>
            </a:r>
            <a:br>
              <a:rPr lang="sv-SE" sz="1800"/>
            </a:br>
            <a:r>
              <a:rPr lang="sv-SE" sz="1800"/>
              <a:t>- Klimatdeklaration/redovisning lokalt klimatinitiativ</a:t>
            </a:r>
            <a:endParaRPr lang="en-SE" sz="1800">
              <a:solidFill>
                <a:schemeClr val="bg1"/>
              </a:solidFill>
            </a:endParaRPr>
          </a:p>
        </p:txBody>
      </p:sp>
    </p:spTree>
    <p:extLst>
      <p:ext uri="{BB962C8B-B14F-4D97-AF65-F5344CB8AC3E}">
        <p14:creationId xmlns:p14="http://schemas.microsoft.com/office/powerpoint/2010/main" val="82693485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5D215-58B1-6D93-8695-A1ECCDD98857}"/>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06989B54-5DAA-A1BD-556E-5E5383421AF5}"/>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Redovisning</a:t>
            </a:r>
          </a:p>
        </p:txBody>
      </p:sp>
      <p:sp>
        <p:nvSpPr>
          <p:cNvPr id="2" name="Rektangel: rundade hörn 1">
            <a:extLst>
              <a:ext uri="{FF2B5EF4-FFF2-40B4-BE49-F238E27FC236}">
                <a16:creationId xmlns:a16="http://schemas.microsoft.com/office/drawing/2014/main" id="{4501C4BE-E302-E108-4F3D-6806D9077271}"/>
              </a:ext>
            </a:extLst>
          </p:cNvPr>
          <p:cNvSpPr/>
          <p:nvPr/>
        </p:nvSpPr>
        <p:spPr>
          <a:xfrm>
            <a:off x="527381" y="981075"/>
            <a:ext cx="11191875" cy="2643312"/>
          </a:xfrm>
          <a:prstGeom prst="roundRect">
            <a:avLst/>
          </a:prstGeom>
          <a:noFill/>
          <a:ln>
            <a:solidFill>
              <a:srgbClr val="FCBDB6"/>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Funktionell enhet som redovisas beror på typ och omfattning av projektet samt entreprenadform. IVL anger olika klimatkrav exempelvis, informationskrav, förbättringskrav, prestandakrav, tilldelningskriterier, verifiering och ekonomiska konsekvenser. För större ombyggnationsprojekt kan prestandakrav (gränsvärde som skall understigas) uttryckas som kg </a:t>
            </a:r>
            <a:r>
              <a:rPr lang="sv-SE" sz="1200" err="1">
                <a:solidFill>
                  <a:schemeClr val="tx1"/>
                </a:solidFill>
              </a:rPr>
              <a:t>CO₂e</a:t>
            </a:r>
            <a:r>
              <a:rPr lang="sv-SE" sz="1200">
                <a:solidFill>
                  <a:schemeClr val="tx1"/>
                </a:solidFill>
              </a:rPr>
              <a:t>/m² BTA, medan kg </a:t>
            </a:r>
            <a:r>
              <a:rPr lang="sv-SE" sz="1200" err="1">
                <a:solidFill>
                  <a:schemeClr val="tx1"/>
                </a:solidFill>
              </a:rPr>
              <a:t>CO₂e</a:t>
            </a:r>
            <a:r>
              <a:rPr lang="sv-SE" sz="1200">
                <a:solidFill>
                  <a:schemeClr val="tx1"/>
                </a:solidFill>
              </a:rPr>
              <a:t>/m² LOA eller BOA kan vara mer lämpligt för hyresgästanpassningar och lägenhetsrenoveringar.</a:t>
            </a:r>
          </a:p>
          <a:p>
            <a:endParaRPr lang="sv-SE" sz="1200">
              <a:solidFill>
                <a:schemeClr val="tx1"/>
              </a:solidFill>
            </a:endParaRPr>
          </a:p>
          <a:p>
            <a:endParaRPr lang="sv-SE" sz="1200">
              <a:solidFill>
                <a:schemeClr val="tx1"/>
              </a:solidFill>
            </a:endParaRPr>
          </a:p>
          <a:p>
            <a:endParaRPr lang="sv-SE" sz="1200">
              <a:solidFill>
                <a:schemeClr val="tx1"/>
              </a:solidFill>
            </a:endParaRPr>
          </a:p>
          <a:p>
            <a:endParaRPr lang="sv-SE" sz="1200">
              <a:solidFill>
                <a:schemeClr val="tx1"/>
              </a:solidFill>
            </a:endParaRPr>
          </a:p>
          <a:p>
            <a:endParaRPr lang="sv-SE" sz="1200">
              <a:solidFill>
                <a:schemeClr val="tx1"/>
              </a:solidFill>
            </a:endParaRPr>
          </a:p>
          <a:p>
            <a:endParaRPr lang="sv-SE" sz="1200">
              <a:solidFill>
                <a:schemeClr val="tx1"/>
              </a:solidFill>
            </a:endParaRPr>
          </a:p>
          <a:p>
            <a:endParaRPr lang="sv-SE" sz="1200">
              <a:solidFill>
                <a:schemeClr val="tx1"/>
              </a:solidFill>
            </a:endParaRPr>
          </a:p>
          <a:p>
            <a:endParaRPr lang="sv-SE" sz="1200">
              <a:solidFill>
                <a:schemeClr val="tx1"/>
              </a:solidFill>
            </a:endParaRP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Se Tabellen i ” </a:t>
            </a:r>
            <a:r>
              <a:rPr lang="sv-SE" sz="1200">
                <a:solidFill>
                  <a:schemeClr val="tx1"/>
                </a:solidFill>
                <a:hlinkClick r:id="rId3"/>
              </a:rPr>
              <a:t>Vägledning för klimatberäkningar av ROT-projekt</a:t>
            </a:r>
            <a:r>
              <a:rPr lang="sv-SE" sz="1200">
                <a:solidFill>
                  <a:schemeClr val="tx1"/>
                </a:solidFill>
              </a:rPr>
              <a:t>”</a:t>
            </a:r>
          </a:p>
        </p:txBody>
      </p:sp>
      <p:sp>
        <p:nvSpPr>
          <p:cNvPr id="6" name="Rektangel: rundade hörn 5">
            <a:extLst>
              <a:ext uri="{FF2B5EF4-FFF2-40B4-BE49-F238E27FC236}">
                <a16:creationId xmlns:a16="http://schemas.microsoft.com/office/drawing/2014/main" id="{CDF0FF65-0C80-2F8A-6B6E-D61A49D46C71}"/>
              </a:ext>
            </a:extLst>
          </p:cNvPr>
          <p:cNvSpPr/>
          <p:nvPr/>
        </p:nvSpPr>
        <p:spPr>
          <a:xfrm>
            <a:off x="500062" y="4007039"/>
            <a:ext cx="11191875" cy="2744358"/>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Redovisning styrs av beställaren av beräkningen. ”För Metod C, som utgör en kombination av Metod A och Metod B, ska den totala klimatpåverkan redovisas. Därutöver ska en särredovisning göras som tydliggör hur stor andel av resultatet som baseras på Metod A respektive Metod B. Tabellen nedan beskriver redovisningsinnehåll. </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Se Tabellen i ” </a:t>
            </a:r>
            <a:r>
              <a:rPr lang="sv-SE" sz="1200">
                <a:solidFill>
                  <a:schemeClr val="tx1"/>
                </a:solidFill>
                <a:hlinkClick r:id="rId4"/>
              </a:rPr>
              <a:t>Anvisning för beräkning och redovisning av klimatutsläpp från nybyggnationsprojekt i </a:t>
            </a:r>
            <a:r>
              <a:rPr lang="sv-SE" sz="1200" err="1">
                <a:solidFill>
                  <a:schemeClr val="tx1"/>
                </a:solidFill>
                <a:hlinkClick r:id="rId4"/>
              </a:rPr>
              <a:t>Framtidenkoncernen</a:t>
            </a:r>
            <a:r>
              <a:rPr lang="sv-SE" sz="1200">
                <a:solidFill>
                  <a:schemeClr val="tx1"/>
                </a:solidFill>
              </a:rPr>
              <a:t>”</a:t>
            </a:r>
          </a:p>
        </p:txBody>
      </p:sp>
      <p:sp>
        <p:nvSpPr>
          <p:cNvPr id="16" name="textruta 15">
            <a:extLst>
              <a:ext uri="{FF2B5EF4-FFF2-40B4-BE49-F238E27FC236}">
                <a16:creationId xmlns:a16="http://schemas.microsoft.com/office/drawing/2014/main" id="{966A333F-EA76-989F-990F-9EC203CE0D62}"/>
              </a:ext>
            </a:extLst>
          </p:cNvPr>
          <p:cNvSpPr txBox="1"/>
          <p:nvPr/>
        </p:nvSpPr>
        <p:spPr>
          <a:xfrm>
            <a:off x="5124450" y="627942"/>
            <a:ext cx="1276350" cy="369332"/>
          </a:xfrm>
          <a:prstGeom prst="rect">
            <a:avLst/>
          </a:prstGeom>
          <a:noFill/>
        </p:spPr>
        <p:txBody>
          <a:bodyPr wrap="square">
            <a:spAutoFit/>
          </a:bodyPr>
          <a:lstStyle/>
          <a:p>
            <a:r>
              <a:rPr lang="sv-SE" sz="1800">
                <a:latin typeface="+mn-lt"/>
              </a:rPr>
              <a:t>Stockholm</a:t>
            </a:r>
            <a:endParaRPr lang="sv-SE"/>
          </a:p>
        </p:txBody>
      </p:sp>
      <p:sp>
        <p:nvSpPr>
          <p:cNvPr id="17" name="textruta 16">
            <a:extLst>
              <a:ext uri="{FF2B5EF4-FFF2-40B4-BE49-F238E27FC236}">
                <a16:creationId xmlns:a16="http://schemas.microsoft.com/office/drawing/2014/main" id="{83648085-5234-2990-1B02-B0D2811AAB52}"/>
              </a:ext>
            </a:extLst>
          </p:cNvPr>
          <p:cNvSpPr txBox="1"/>
          <p:nvPr/>
        </p:nvSpPr>
        <p:spPr>
          <a:xfrm>
            <a:off x="5124450" y="3654615"/>
            <a:ext cx="1276350" cy="369332"/>
          </a:xfrm>
          <a:prstGeom prst="rect">
            <a:avLst/>
          </a:prstGeom>
          <a:noFill/>
        </p:spPr>
        <p:txBody>
          <a:bodyPr wrap="square">
            <a:spAutoFit/>
          </a:bodyPr>
          <a:lstStyle/>
          <a:p>
            <a:r>
              <a:rPr lang="sv-SE" sz="1800">
                <a:latin typeface="+mn-lt"/>
              </a:rPr>
              <a:t>Göteborg</a:t>
            </a:r>
            <a:endParaRPr lang="sv-SE"/>
          </a:p>
        </p:txBody>
      </p:sp>
      <p:pic>
        <p:nvPicPr>
          <p:cNvPr id="4" name="Bildobjekt 3">
            <a:extLst>
              <a:ext uri="{FF2B5EF4-FFF2-40B4-BE49-F238E27FC236}">
                <a16:creationId xmlns:a16="http://schemas.microsoft.com/office/drawing/2014/main" id="{E72BD670-D5D0-89EB-0755-539B883D8395}"/>
              </a:ext>
            </a:extLst>
          </p:cNvPr>
          <p:cNvPicPr>
            <a:picLocks noChangeAspect="1"/>
          </p:cNvPicPr>
          <p:nvPr/>
        </p:nvPicPr>
        <p:blipFill>
          <a:blip r:embed="rId5"/>
          <a:stretch>
            <a:fillRect/>
          </a:stretch>
        </p:blipFill>
        <p:spPr>
          <a:xfrm>
            <a:off x="649917" y="4741714"/>
            <a:ext cx="3233702" cy="1557867"/>
          </a:xfrm>
          <a:prstGeom prst="rect">
            <a:avLst/>
          </a:prstGeom>
        </p:spPr>
      </p:pic>
      <p:pic>
        <p:nvPicPr>
          <p:cNvPr id="8" name="Bildobjekt 7">
            <a:extLst>
              <a:ext uri="{FF2B5EF4-FFF2-40B4-BE49-F238E27FC236}">
                <a16:creationId xmlns:a16="http://schemas.microsoft.com/office/drawing/2014/main" id="{C00363AB-3854-CA3B-874B-DF443CBDECC3}"/>
              </a:ext>
            </a:extLst>
          </p:cNvPr>
          <p:cNvPicPr>
            <a:picLocks noChangeAspect="1"/>
          </p:cNvPicPr>
          <p:nvPr/>
        </p:nvPicPr>
        <p:blipFill>
          <a:blip r:embed="rId6"/>
          <a:stretch>
            <a:fillRect/>
          </a:stretch>
        </p:blipFill>
        <p:spPr>
          <a:xfrm>
            <a:off x="3883619" y="4837289"/>
            <a:ext cx="3233468" cy="1461278"/>
          </a:xfrm>
          <a:prstGeom prst="rect">
            <a:avLst/>
          </a:prstGeom>
        </p:spPr>
      </p:pic>
      <p:pic>
        <p:nvPicPr>
          <p:cNvPr id="10" name="Bildobjekt 9">
            <a:extLst>
              <a:ext uri="{FF2B5EF4-FFF2-40B4-BE49-F238E27FC236}">
                <a16:creationId xmlns:a16="http://schemas.microsoft.com/office/drawing/2014/main" id="{672D0811-8E40-168F-9F11-0FF44E333008}"/>
              </a:ext>
            </a:extLst>
          </p:cNvPr>
          <p:cNvPicPr>
            <a:picLocks noChangeAspect="1"/>
          </p:cNvPicPr>
          <p:nvPr/>
        </p:nvPicPr>
        <p:blipFill>
          <a:blip r:embed="rId7"/>
          <a:stretch>
            <a:fillRect/>
          </a:stretch>
        </p:blipFill>
        <p:spPr>
          <a:xfrm>
            <a:off x="7117087" y="4778473"/>
            <a:ext cx="2325956" cy="1541417"/>
          </a:xfrm>
          <a:prstGeom prst="rect">
            <a:avLst/>
          </a:prstGeom>
        </p:spPr>
      </p:pic>
      <p:pic>
        <p:nvPicPr>
          <p:cNvPr id="12" name="Bildobjekt 11">
            <a:extLst>
              <a:ext uri="{FF2B5EF4-FFF2-40B4-BE49-F238E27FC236}">
                <a16:creationId xmlns:a16="http://schemas.microsoft.com/office/drawing/2014/main" id="{15AA9420-CD2D-FDA0-1369-8EDCC176E2DA}"/>
              </a:ext>
            </a:extLst>
          </p:cNvPr>
          <p:cNvPicPr>
            <a:picLocks noChangeAspect="1"/>
          </p:cNvPicPr>
          <p:nvPr/>
        </p:nvPicPr>
        <p:blipFill>
          <a:blip r:embed="rId8"/>
          <a:stretch>
            <a:fillRect/>
          </a:stretch>
        </p:blipFill>
        <p:spPr>
          <a:xfrm>
            <a:off x="9471511" y="4741714"/>
            <a:ext cx="2082314" cy="1589202"/>
          </a:xfrm>
          <a:prstGeom prst="rect">
            <a:avLst/>
          </a:prstGeom>
        </p:spPr>
      </p:pic>
      <p:pic>
        <p:nvPicPr>
          <p:cNvPr id="7" name="Bildobjekt 6">
            <a:extLst>
              <a:ext uri="{FF2B5EF4-FFF2-40B4-BE49-F238E27FC236}">
                <a16:creationId xmlns:a16="http://schemas.microsoft.com/office/drawing/2014/main" id="{8E43E175-9B37-3869-290C-C1627EE01A65}"/>
              </a:ext>
            </a:extLst>
          </p:cNvPr>
          <p:cNvPicPr>
            <a:picLocks noChangeAspect="1"/>
          </p:cNvPicPr>
          <p:nvPr/>
        </p:nvPicPr>
        <p:blipFill>
          <a:blip r:embed="rId9"/>
          <a:stretch>
            <a:fillRect/>
          </a:stretch>
        </p:blipFill>
        <p:spPr>
          <a:xfrm>
            <a:off x="650150" y="1843855"/>
            <a:ext cx="3500105" cy="1462069"/>
          </a:xfrm>
          <a:prstGeom prst="rect">
            <a:avLst/>
          </a:prstGeom>
        </p:spPr>
      </p:pic>
      <p:pic>
        <p:nvPicPr>
          <p:cNvPr id="11" name="Bildobjekt 10">
            <a:extLst>
              <a:ext uri="{FF2B5EF4-FFF2-40B4-BE49-F238E27FC236}">
                <a16:creationId xmlns:a16="http://schemas.microsoft.com/office/drawing/2014/main" id="{16DAD102-6669-27DD-55DF-E39623E244D1}"/>
              </a:ext>
            </a:extLst>
          </p:cNvPr>
          <p:cNvPicPr>
            <a:picLocks noChangeAspect="1"/>
          </p:cNvPicPr>
          <p:nvPr/>
        </p:nvPicPr>
        <p:blipFill>
          <a:blip r:embed="rId10"/>
          <a:stretch>
            <a:fillRect/>
          </a:stretch>
        </p:blipFill>
        <p:spPr>
          <a:xfrm>
            <a:off x="4174108" y="1843855"/>
            <a:ext cx="2897781" cy="1463897"/>
          </a:xfrm>
          <a:prstGeom prst="rect">
            <a:avLst/>
          </a:prstGeom>
        </p:spPr>
      </p:pic>
      <p:pic>
        <p:nvPicPr>
          <p:cNvPr id="14" name="Bildobjekt 13">
            <a:extLst>
              <a:ext uri="{FF2B5EF4-FFF2-40B4-BE49-F238E27FC236}">
                <a16:creationId xmlns:a16="http://schemas.microsoft.com/office/drawing/2014/main" id="{7BC370E2-CAB7-DDE3-3DC0-40478DB8F248}"/>
              </a:ext>
            </a:extLst>
          </p:cNvPr>
          <p:cNvPicPr>
            <a:picLocks noChangeAspect="1"/>
          </p:cNvPicPr>
          <p:nvPr/>
        </p:nvPicPr>
        <p:blipFill>
          <a:blip r:embed="rId11"/>
          <a:stretch>
            <a:fillRect/>
          </a:stretch>
        </p:blipFill>
        <p:spPr>
          <a:xfrm>
            <a:off x="7117087" y="1823805"/>
            <a:ext cx="1653082" cy="1605195"/>
          </a:xfrm>
          <a:prstGeom prst="rect">
            <a:avLst/>
          </a:prstGeom>
        </p:spPr>
      </p:pic>
      <p:pic>
        <p:nvPicPr>
          <p:cNvPr id="18" name="Bildobjekt 17">
            <a:extLst>
              <a:ext uri="{FF2B5EF4-FFF2-40B4-BE49-F238E27FC236}">
                <a16:creationId xmlns:a16="http://schemas.microsoft.com/office/drawing/2014/main" id="{50F1EDC1-52D8-DDA3-0115-7A42EE4202DB}"/>
              </a:ext>
            </a:extLst>
          </p:cNvPr>
          <p:cNvPicPr>
            <a:picLocks noChangeAspect="1"/>
          </p:cNvPicPr>
          <p:nvPr/>
        </p:nvPicPr>
        <p:blipFill>
          <a:blip r:embed="rId12"/>
          <a:stretch>
            <a:fillRect/>
          </a:stretch>
        </p:blipFill>
        <p:spPr>
          <a:xfrm>
            <a:off x="8817091" y="1823805"/>
            <a:ext cx="2315029" cy="1605195"/>
          </a:xfrm>
          <a:prstGeom prst="rect">
            <a:avLst/>
          </a:prstGeom>
        </p:spPr>
      </p:pic>
    </p:spTree>
    <p:extLst>
      <p:ext uri="{BB962C8B-B14F-4D97-AF65-F5344CB8AC3E}">
        <p14:creationId xmlns:p14="http://schemas.microsoft.com/office/powerpoint/2010/main" val="119128459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F8353-9EFF-581C-B5E8-625ACC05D80B}"/>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C692B99F-3A4A-DE12-9239-B355B1D34779}"/>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Redovisning</a:t>
            </a:r>
          </a:p>
        </p:txBody>
      </p:sp>
      <p:sp>
        <p:nvSpPr>
          <p:cNvPr id="2" name="Rektangel: rundade hörn 1">
            <a:extLst>
              <a:ext uri="{FF2B5EF4-FFF2-40B4-BE49-F238E27FC236}">
                <a16:creationId xmlns:a16="http://schemas.microsoft.com/office/drawing/2014/main" id="{93EE0C34-54E6-7765-BBBD-E8FAEFB87DE4}"/>
              </a:ext>
            </a:extLst>
          </p:cNvPr>
          <p:cNvSpPr/>
          <p:nvPr/>
        </p:nvSpPr>
        <p:spPr>
          <a:xfrm>
            <a:off x="527381" y="1085850"/>
            <a:ext cx="11191875" cy="541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sv-SE" sz="1200">
              <a:solidFill>
                <a:schemeClr val="tx1"/>
              </a:solidFill>
            </a:endParaRPr>
          </a:p>
        </p:txBody>
      </p:sp>
      <p:sp>
        <p:nvSpPr>
          <p:cNvPr id="16" name="textruta 15">
            <a:extLst>
              <a:ext uri="{FF2B5EF4-FFF2-40B4-BE49-F238E27FC236}">
                <a16:creationId xmlns:a16="http://schemas.microsoft.com/office/drawing/2014/main" id="{33397B84-EE9C-71B8-198D-6017F77D27EA}"/>
              </a:ext>
            </a:extLst>
          </p:cNvPr>
          <p:cNvSpPr txBox="1"/>
          <p:nvPr/>
        </p:nvSpPr>
        <p:spPr>
          <a:xfrm>
            <a:off x="5124449" y="732717"/>
            <a:ext cx="2828925" cy="369332"/>
          </a:xfrm>
          <a:prstGeom prst="rect">
            <a:avLst/>
          </a:prstGeom>
          <a:noFill/>
        </p:spPr>
        <p:txBody>
          <a:bodyPr wrap="square">
            <a:spAutoFit/>
          </a:bodyPr>
          <a:lstStyle/>
          <a:p>
            <a:r>
              <a:rPr lang="sv-SE" sz="1800">
                <a:latin typeface="+mn-lt"/>
              </a:rPr>
              <a:t>Lagkrav 2028 </a:t>
            </a:r>
            <a:endParaRPr lang="sv-SE"/>
          </a:p>
        </p:txBody>
      </p:sp>
      <p:pic>
        <p:nvPicPr>
          <p:cNvPr id="4" name="Bildobjekt 3">
            <a:extLst>
              <a:ext uri="{FF2B5EF4-FFF2-40B4-BE49-F238E27FC236}">
                <a16:creationId xmlns:a16="http://schemas.microsoft.com/office/drawing/2014/main" id="{53333A08-444A-E54D-1A48-9CE52495752E}"/>
              </a:ext>
            </a:extLst>
          </p:cNvPr>
          <p:cNvPicPr>
            <a:picLocks noChangeAspect="1"/>
          </p:cNvPicPr>
          <p:nvPr/>
        </p:nvPicPr>
        <p:blipFill>
          <a:blip r:embed="rId3"/>
          <a:stretch>
            <a:fillRect/>
          </a:stretch>
        </p:blipFill>
        <p:spPr>
          <a:xfrm>
            <a:off x="1013243" y="1333778"/>
            <a:ext cx="5056527" cy="2298422"/>
          </a:xfrm>
          <a:prstGeom prst="rect">
            <a:avLst/>
          </a:prstGeom>
        </p:spPr>
      </p:pic>
      <p:pic>
        <p:nvPicPr>
          <p:cNvPr id="6" name="Bildobjekt 5">
            <a:extLst>
              <a:ext uri="{FF2B5EF4-FFF2-40B4-BE49-F238E27FC236}">
                <a16:creationId xmlns:a16="http://schemas.microsoft.com/office/drawing/2014/main" id="{7C3633AB-E2B0-EC8E-E31B-51499914198D}"/>
              </a:ext>
            </a:extLst>
          </p:cNvPr>
          <p:cNvPicPr>
            <a:picLocks noChangeAspect="1"/>
          </p:cNvPicPr>
          <p:nvPr/>
        </p:nvPicPr>
        <p:blipFill>
          <a:blip r:embed="rId4"/>
          <a:stretch>
            <a:fillRect/>
          </a:stretch>
        </p:blipFill>
        <p:spPr>
          <a:xfrm>
            <a:off x="1013243" y="3891275"/>
            <a:ext cx="5082757" cy="2169263"/>
          </a:xfrm>
          <a:prstGeom prst="rect">
            <a:avLst/>
          </a:prstGeom>
        </p:spPr>
      </p:pic>
    </p:spTree>
    <p:extLst>
      <p:ext uri="{BB962C8B-B14F-4D97-AF65-F5344CB8AC3E}">
        <p14:creationId xmlns:p14="http://schemas.microsoft.com/office/powerpoint/2010/main" val="399046692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18A1B-2C3C-2795-A505-BA8AAC67A545}"/>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E6DEFFEA-9649-3FB1-A5ED-6A5725D41975}"/>
              </a:ext>
            </a:extLst>
          </p:cNvPr>
          <p:cNvSpPr/>
          <p:nvPr/>
        </p:nvSpPr>
        <p:spPr>
          <a:xfrm>
            <a:off x="0" y="0"/>
            <a:ext cx="12192000" cy="608131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F5732F64-3C95-39B8-13C4-F7109E3A30B9}"/>
              </a:ext>
            </a:extLst>
          </p:cNvPr>
          <p:cNvSpPr>
            <a:spLocks noGrp="1"/>
          </p:cNvSpPr>
          <p:nvPr>
            <p:ph type="ctrTitle"/>
          </p:nvPr>
        </p:nvSpPr>
        <p:spPr>
          <a:xfrm>
            <a:off x="0" y="2282978"/>
            <a:ext cx="12192000" cy="2088232"/>
          </a:xfrm>
        </p:spPr>
        <p:txBody>
          <a:bodyPr>
            <a:normAutofit/>
          </a:bodyPr>
          <a:lstStyle/>
          <a:p>
            <a:pPr algn="ctr"/>
            <a:r>
              <a:rPr lang="sv-SE" sz="3000">
                <a:solidFill>
                  <a:schemeClr val="bg2"/>
                </a:solidFill>
              </a:rPr>
              <a:t>Klimatberäkningsverktyg och Funktionell enhet</a:t>
            </a:r>
            <a:endParaRPr lang="en-SE" sz="3000">
              <a:solidFill>
                <a:schemeClr val="bg2"/>
              </a:solidFill>
            </a:endParaRPr>
          </a:p>
        </p:txBody>
      </p:sp>
    </p:spTree>
    <p:extLst>
      <p:ext uri="{BB962C8B-B14F-4D97-AF65-F5344CB8AC3E}">
        <p14:creationId xmlns:p14="http://schemas.microsoft.com/office/powerpoint/2010/main" val="394923512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41F96-F719-467B-899D-792D6FDB637B}"/>
            </a:ext>
          </a:extLst>
        </p:cNvPr>
        <p:cNvGrpSpPr/>
        <p:nvPr/>
      </p:nvGrpSpPr>
      <p:grpSpPr>
        <a:xfrm>
          <a:off x="0" y="0"/>
          <a:ext cx="0" cy="0"/>
          <a:chOff x="0" y="0"/>
          <a:chExt cx="0" cy="0"/>
        </a:xfrm>
      </p:grpSpPr>
      <p:sp>
        <p:nvSpPr>
          <p:cNvPr id="5" name="Rubrik 7">
            <a:extLst>
              <a:ext uri="{FF2B5EF4-FFF2-40B4-BE49-F238E27FC236}">
                <a16:creationId xmlns:a16="http://schemas.microsoft.com/office/drawing/2014/main" id="{32441447-5DDB-04A3-9E46-44053A46871C}"/>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Klimatberäkningsverktyg</a:t>
            </a:r>
          </a:p>
        </p:txBody>
      </p:sp>
      <p:sp>
        <p:nvSpPr>
          <p:cNvPr id="2" name="Rektangel: rundade hörn 1">
            <a:extLst>
              <a:ext uri="{FF2B5EF4-FFF2-40B4-BE49-F238E27FC236}">
                <a16:creationId xmlns:a16="http://schemas.microsoft.com/office/drawing/2014/main" id="{794C635F-B56F-BFDB-8412-FC5A7AA207F2}"/>
              </a:ext>
            </a:extLst>
          </p:cNvPr>
          <p:cNvSpPr/>
          <p:nvPr/>
        </p:nvSpPr>
        <p:spPr>
          <a:xfrm>
            <a:off x="527381" y="1085850"/>
            <a:ext cx="11191875" cy="2457451"/>
          </a:xfrm>
          <a:prstGeom prst="roundRect">
            <a:avLst/>
          </a:prstGeom>
          <a:noFill/>
          <a:ln>
            <a:solidFill>
              <a:srgbClr val="FCBDB6"/>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Tre metoder vid klimatberäkning av ROT, Metod A: Projektspecifik, Metod B: Nyckeltal, Metod C: Hybrid (projektspecifik + nyckeltal). </a:t>
            </a:r>
          </a:p>
          <a:p>
            <a:pPr marL="628650" lvl="1" indent="-171450">
              <a:buFont typeface="Arial" panose="020B0604020202020204" pitchFamily="34" charset="0"/>
              <a:buChar char="•"/>
            </a:pPr>
            <a:r>
              <a:rPr lang="sv-SE" sz="1200">
                <a:solidFill>
                  <a:schemeClr val="tx1"/>
                </a:solidFill>
              </a:rPr>
              <a:t>Metod A: Specifik klimatberäkning baserad på resurssammanställning med angivna produktmängder och produkttyper från det specifika projektet, likt nyproduktion. Mest noggrann men kräver mer resurser och tid för att utföra beräkningen.</a:t>
            </a:r>
          </a:p>
          <a:p>
            <a:pPr marL="628650" lvl="1" indent="-171450">
              <a:buFont typeface="Arial" panose="020B0604020202020204" pitchFamily="34" charset="0"/>
              <a:buChar char="•"/>
            </a:pPr>
            <a:r>
              <a:rPr lang="sv-SE" sz="1200">
                <a:solidFill>
                  <a:schemeClr val="tx1"/>
                </a:solidFill>
              </a:rPr>
              <a:t>Metod B: Bygger på nyckeltal som kan anges som standard- eller klimatförbättrat utförande. Har olika funktionell enhet, exempelvis </a:t>
            </a:r>
            <a:r>
              <a:rPr lang="en-US" sz="1200">
                <a:solidFill>
                  <a:schemeClr val="tx1"/>
                </a:solidFill>
              </a:rPr>
              <a:t>1 </a:t>
            </a:r>
            <a:r>
              <a:rPr lang="en-US" sz="1200" err="1">
                <a:solidFill>
                  <a:schemeClr val="tx1"/>
                </a:solidFill>
              </a:rPr>
              <a:t>st.</a:t>
            </a:r>
            <a:r>
              <a:rPr lang="en-US" sz="1200">
                <a:solidFill>
                  <a:schemeClr val="tx1"/>
                </a:solidFill>
              </a:rPr>
              <a:t> </a:t>
            </a:r>
            <a:r>
              <a:rPr lang="en-US" sz="1200" err="1">
                <a:solidFill>
                  <a:schemeClr val="tx1"/>
                </a:solidFill>
              </a:rPr>
              <a:t>köksrenovering</a:t>
            </a:r>
            <a:r>
              <a:rPr lang="en-US" sz="1200">
                <a:solidFill>
                  <a:schemeClr val="tx1"/>
                </a:solidFill>
              </a:rPr>
              <a:t> </a:t>
            </a:r>
            <a:r>
              <a:rPr lang="sv-SE" sz="1200">
                <a:solidFill>
                  <a:schemeClr val="tx1"/>
                </a:solidFill>
              </a:rPr>
              <a:t>uttryckas i kg CO2e/</a:t>
            </a:r>
            <a:r>
              <a:rPr lang="sv-SE" sz="1200" err="1">
                <a:solidFill>
                  <a:schemeClr val="tx1"/>
                </a:solidFill>
              </a:rPr>
              <a:t>st</a:t>
            </a:r>
            <a:r>
              <a:rPr lang="sv-SE" sz="1200">
                <a:solidFill>
                  <a:schemeClr val="tx1"/>
                </a:solidFill>
              </a:rPr>
              <a:t> kök. Metoden är systematisk och effektiv för typiska ROT-projekt där flera nyckeltal kombineras till ett helt projekt, vilket möjliggör </a:t>
            </a:r>
            <a:r>
              <a:rPr lang="sv-SE" sz="1200" err="1">
                <a:solidFill>
                  <a:schemeClr val="tx1"/>
                </a:solidFill>
              </a:rPr>
              <a:t>baseline</a:t>
            </a:r>
            <a:r>
              <a:rPr lang="sv-SE" sz="1200">
                <a:solidFill>
                  <a:schemeClr val="tx1"/>
                </a:solidFill>
              </a:rPr>
              <a:t> och </a:t>
            </a:r>
            <a:r>
              <a:rPr lang="sv-SE" sz="1200" err="1">
                <a:solidFill>
                  <a:schemeClr val="tx1"/>
                </a:solidFill>
              </a:rPr>
              <a:t>hotspot</a:t>
            </a:r>
            <a:r>
              <a:rPr lang="sv-SE" sz="1200">
                <a:solidFill>
                  <a:schemeClr val="tx1"/>
                </a:solidFill>
              </a:rPr>
              <a:t>-analys. Noggrannheten beror på antal tillgängliga nyckeltal.</a:t>
            </a:r>
          </a:p>
          <a:p>
            <a:pPr marL="628650" lvl="1" indent="-171450">
              <a:buFont typeface="Arial" panose="020B0604020202020204" pitchFamily="34" charset="0"/>
              <a:buChar char="•"/>
            </a:pPr>
            <a:r>
              <a:rPr lang="sv-SE" sz="1200">
                <a:solidFill>
                  <a:schemeClr val="tx1"/>
                </a:solidFill>
              </a:rPr>
              <a:t>Metod C: En hybrid av Metod A och B, där nyckeltal (enligt Metod B) kombineras med specifik data för 3–5 åtgärder med störst klimatpåverkan (enligt Metoden A). Metoden är systematisk och effektiv där företagen bygger på extra kunskap om de åtgärder med högt klimatpåverkan inom sina ROT-projekt. </a:t>
            </a:r>
          </a:p>
          <a:p>
            <a:pPr marL="171450" indent="-171450">
              <a:buFont typeface="Arial" panose="020B0604020202020204" pitchFamily="34" charset="0"/>
              <a:buChar char="•"/>
            </a:pPr>
            <a:r>
              <a:rPr lang="sv-SE" sz="1200">
                <a:solidFill>
                  <a:schemeClr val="tx1"/>
                </a:solidFill>
              </a:rPr>
              <a:t>Beroende på vilket skede man är i projekt kan olika metodval anpassas.</a:t>
            </a:r>
          </a:p>
          <a:p>
            <a:pPr marL="628650" lvl="1" indent="-171450">
              <a:buFont typeface="Arial" panose="020B0604020202020204" pitchFamily="34" charset="0"/>
              <a:buChar char="•"/>
            </a:pPr>
            <a:r>
              <a:rPr lang="sv-SE" sz="1200">
                <a:solidFill>
                  <a:schemeClr val="tx1"/>
                </a:solidFill>
              </a:rPr>
              <a:t>Nyproduktion och tillbyggnad: Metod A, medför en ökning av byggnadens volym. </a:t>
            </a:r>
          </a:p>
          <a:p>
            <a:pPr marL="628650" lvl="1" indent="-171450">
              <a:buFont typeface="Arial" panose="020B0604020202020204" pitchFamily="34" charset="0"/>
              <a:buChar char="•"/>
            </a:pPr>
            <a:r>
              <a:rPr lang="sv-SE" sz="1200">
                <a:solidFill>
                  <a:schemeClr val="tx1"/>
                </a:solidFill>
              </a:rPr>
              <a:t>Större ombyggnad: Metod A eller C, &gt;20 MSEK för både kommersiella byggnader och flerbostadshus.</a:t>
            </a:r>
          </a:p>
          <a:p>
            <a:pPr marL="628650" lvl="1" indent="-171450">
              <a:buFont typeface="Arial" panose="020B0604020202020204" pitchFamily="34" charset="0"/>
              <a:buChar char="•"/>
            </a:pPr>
            <a:r>
              <a:rPr lang="sv-SE" sz="1200">
                <a:solidFill>
                  <a:schemeClr val="tx1"/>
                </a:solidFill>
              </a:rPr>
              <a:t>Mindre ombyggnad &amp; in- och utvändig renovering: Metod A,B, C, kan ha varierande omfattning beroende på typ av invändig renovering. </a:t>
            </a:r>
          </a:p>
        </p:txBody>
      </p:sp>
      <p:sp>
        <p:nvSpPr>
          <p:cNvPr id="6" name="Rektangel: rundade hörn 5">
            <a:extLst>
              <a:ext uri="{FF2B5EF4-FFF2-40B4-BE49-F238E27FC236}">
                <a16:creationId xmlns:a16="http://schemas.microsoft.com/office/drawing/2014/main" id="{6AFD09C3-287B-9F2D-1F40-105A33EB60DE}"/>
              </a:ext>
            </a:extLst>
          </p:cNvPr>
          <p:cNvSpPr/>
          <p:nvPr/>
        </p:nvSpPr>
        <p:spPr>
          <a:xfrm>
            <a:off x="500062" y="3895724"/>
            <a:ext cx="11191875" cy="2823127"/>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indent="-171450">
              <a:buFont typeface="Arial" panose="020B0604020202020204" pitchFamily="34" charset="0"/>
              <a:buChar char="•"/>
            </a:pPr>
            <a:r>
              <a:rPr lang="sv-SE" sz="1200">
                <a:solidFill>
                  <a:schemeClr val="tx1"/>
                </a:solidFill>
              </a:rPr>
              <a:t>Tre metoder vid klimatberäkning av ROT, Metod A: Projektspecifik, Metod B: Nyckeltal, Metod C: Hybrid (projektspecifik + nyckeltal) i enighet med Sthlm:s anvisningar. Beställaren avgör vilken metod som används.   </a:t>
            </a:r>
          </a:p>
          <a:p>
            <a:pPr marL="628650" lvl="1" indent="-171450">
              <a:buFont typeface="Arial" panose="020B0604020202020204" pitchFamily="34" charset="0"/>
              <a:buChar char="•"/>
            </a:pPr>
            <a:r>
              <a:rPr lang="sv-SE" sz="1200">
                <a:solidFill>
                  <a:schemeClr val="tx1"/>
                </a:solidFill>
              </a:rPr>
              <a:t>Metod A: Specifik klimatberäkning görs med KROT-verktyg baserad på produktmängder och produkttyper från renoveringsmoduler i ”standardutförande”.</a:t>
            </a:r>
          </a:p>
          <a:p>
            <a:pPr marL="628650" lvl="1" indent="-171450">
              <a:buFont typeface="Arial" panose="020B0604020202020204" pitchFamily="34" charset="0"/>
              <a:buChar char="•"/>
            </a:pPr>
            <a:r>
              <a:rPr lang="sv-SE" sz="1200">
                <a:solidFill>
                  <a:schemeClr val="tx1"/>
                </a:solidFill>
              </a:rPr>
              <a:t>Metod B: Bygger på nyckeltal framtagna av </a:t>
            </a:r>
            <a:r>
              <a:rPr lang="sv-SE" sz="1200" err="1">
                <a:solidFill>
                  <a:schemeClr val="tx1"/>
                </a:solidFill>
              </a:rPr>
              <a:t>Framtidenkoncernen</a:t>
            </a:r>
            <a:r>
              <a:rPr lang="sv-SE" sz="1200">
                <a:solidFill>
                  <a:schemeClr val="tx1"/>
                </a:solidFill>
              </a:rPr>
              <a:t>. Nyckeltalen har olika funktionella enheter exempelvis </a:t>
            </a:r>
            <a:r>
              <a:rPr lang="en-US" sz="1200">
                <a:solidFill>
                  <a:schemeClr val="tx1"/>
                </a:solidFill>
              </a:rPr>
              <a:t>1 </a:t>
            </a:r>
            <a:r>
              <a:rPr lang="en-US" sz="1200" err="1">
                <a:solidFill>
                  <a:schemeClr val="tx1"/>
                </a:solidFill>
              </a:rPr>
              <a:t>st.</a:t>
            </a:r>
            <a:r>
              <a:rPr lang="en-US" sz="1200">
                <a:solidFill>
                  <a:schemeClr val="tx1"/>
                </a:solidFill>
              </a:rPr>
              <a:t> </a:t>
            </a:r>
            <a:r>
              <a:rPr lang="en-US" sz="1200" err="1">
                <a:solidFill>
                  <a:schemeClr val="tx1"/>
                </a:solidFill>
              </a:rPr>
              <a:t>köksrenovering</a:t>
            </a:r>
            <a:r>
              <a:rPr lang="en-US" sz="1200">
                <a:solidFill>
                  <a:schemeClr val="tx1"/>
                </a:solidFill>
              </a:rPr>
              <a:t> </a:t>
            </a:r>
            <a:r>
              <a:rPr lang="sv-SE" sz="1200">
                <a:solidFill>
                  <a:schemeClr val="tx1"/>
                </a:solidFill>
              </a:rPr>
              <a:t>uttryckas i kg CO2e/</a:t>
            </a:r>
            <a:r>
              <a:rPr lang="sv-SE" sz="1200" err="1">
                <a:solidFill>
                  <a:schemeClr val="tx1"/>
                </a:solidFill>
              </a:rPr>
              <a:t>st</a:t>
            </a:r>
            <a:r>
              <a:rPr lang="sv-SE" sz="1200">
                <a:solidFill>
                  <a:schemeClr val="tx1"/>
                </a:solidFill>
              </a:rPr>
              <a:t> kök. Beräkning på färdigt projekt baseras på delmoduler i </a:t>
            </a:r>
            <a:r>
              <a:rPr lang="sv-SE" sz="1200" err="1">
                <a:solidFill>
                  <a:schemeClr val="tx1"/>
                </a:solidFill>
              </a:rPr>
              <a:t>i</a:t>
            </a:r>
            <a:r>
              <a:rPr lang="sv-SE" sz="1200">
                <a:solidFill>
                  <a:schemeClr val="tx1"/>
                </a:solidFill>
              </a:rPr>
              <a:t> ”klimatförbättrat utförande” samt ”standardutförande” - där inga klimatförbättrande åtgärder har utförts.</a:t>
            </a:r>
            <a:r>
              <a:rPr lang="sv-SE" sz="1200"/>
              <a:t>. </a:t>
            </a:r>
            <a:endParaRPr lang="sv-SE" sz="1200">
              <a:solidFill>
                <a:schemeClr val="tx1"/>
              </a:solidFill>
            </a:endParaRPr>
          </a:p>
          <a:p>
            <a:pPr marL="628650" lvl="1" indent="-171450">
              <a:buFont typeface="Arial" panose="020B0604020202020204" pitchFamily="34" charset="0"/>
              <a:buChar char="•"/>
            </a:pPr>
            <a:r>
              <a:rPr lang="sv-SE" sz="1200">
                <a:solidFill>
                  <a:schemeClr val="tx1"/>
                </a:solidFill>
              </a:rPr>
              <a:t>Metod C: En kombination av Metod A och B, projektspecifik data används för de åtgärder där nyckeltal saknas. </a:t>
            </a:r>
          </a:p>
          <a:p>
            <a:pPr lvl="1"/>
            <a:endParaRPr lang="sv-SE" sz="1200">
              <a:solidFill>
                <a:schemeClr val="tx1"/>
              </a:solidFill>
            </a:endParaRPr>
          </a:p>
          <a:p>
            <a:pPr marL="171450" indent="-171450">
              <a:buFont typeface="Arial" panose="020B0604020202020204" pitchFamily="34" charset="0"/>
              <a:buChar char="•"/>
            </a:pPr>
            <a:r>
              <a:rPr lang="sv-SE" sz="1200">
                <a:solidFill>
                  <a:schemeClr val="tx1"/>
                </a:solidFill>
              </a:rPr>
              <a:t>Delat upp byggskedet i tre faser. Programhandling, System- och Bygghandling, Relationshandling. Beroende på skede av byggprocessen så kan beräkningarna skilja sig åt i detaljeringsgrad</a:t>
            </a:r>
          </a:p>
          <a:p>
            <a:pPr marL="628650" lvl="1" indent="-171450">
              <a:buFont typeface="Arial" panose="020B0604020202020204" pitchFamily="34" charset="0"/>
              <a:buChar char="•"/>
            </a:pPr>
            <a:r>
              <a:rPr lang="sv-SE" sz="1200">
                <a:solidFill>
                  <a:schemeClr val="tx1"/>
                </a:solidFill>
              </a:rPr>
              <a:t>Programhandling: Metod B, klimatberäkning i tidigt skede för att fastställa </a:t>
            </a:r>
            <a:r>
              <a:rPr lang="sv-SE" sz="1200" err="1">
                <a:solidFill>
                  <a:schemeClr val="tx1"/>
                </a:solidFill>
              </a:rPr>
              <a:t>baseline</a:t>
            </a:r>
            <a:r>
              <a:rPr lang="sv-SE" sz="1200">
                <a:solidFill>
                  <a:schemeClr val="tx1"/>
                </a:solidFill>
              </a:rPr>
              <a:t> för projektet. </a:t>
            </a:r>
          </a:p>
          <a:p>
            <a:pPr marL="628650" lvl="1" indent="-171450">
              <a:buFont typeface="Arial" panose="020B0604020202020204" pitchFamily="34" charset="0"/>
              <a:buChar char="•"/>
            </a:pPr>
            <a:r>
              <a:rPr lang="sv-SE" sz="1200">
                <a:solidFill>
                  <a:schemeClr val="tx1"/>
                </a:solidFill>
              </a:rPr>
              <a:t>Projekteringsskedet: Uppdateras vid behov vid större förändringar eller i syfte att jämföra olika system- och materialval. </a:t>
            </a:r>
          </a:p>
          <a:p>
            <a:pPr marL="628650" lvl="1" indent="-171450">
              <a:buFont typeface="Arial" panose="020B0604020202020204" pitchFamily="34" charset="0"/>
              <a:buChar char="•"/>
            </a:pPr>
            <a:r>
              <a:rPr lang="sv-SE" sz="1200">
                <a:solidFill>
                  <a:schemeClr val="tx1"/>
                </a:solidFill>
              </a:rPr>
              <a:t>Färdig byggnad: Information om byggprodukter och mängder ska i stort spegla det färdiga projektet. Resultatet från klimatberäkningen av färdig byggnad jämförs mot baslinje för att få ett resultat på måluppfyllnad. </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endParaRPr lang="sv-SE" sz="1200">
              <a:solidFill>
                <a:schemeClr val="tx1"/>
              </a:solidFill>
            </a:endParaRPr>
          </a:p>
        </p:txBody>
      </p:sp>
      <p:sp>
        <p:nvSpPr>
          <p:cNvPr id="16" name="textruta 15">
            <a:extLst>
              <a:ext uri="{FF2B5EF4-FFF2-40B4-BE49-F238E27FC236}">
                <a16:creationId xmlns:a16="http://schemas.microsoft.com/office/drawing/2014/main" id="{E5C8BEDC-9024-8ED6-2A4A-18AF76F66E17}"/>
              </a:ext>
            </a:extLst>
          </p:cNvPr>
          <p:cNvSpPr txBox="1"/>
          <p:nvPr/>
        </p:nvSpPr>
        <p:spPr>
          <a:xfrm>
            <a:off x="5124450" y="732717"/>
            <a:ext cx="1276350" cy="369332"/>
          </a:xfrm>
          <a:prstGeom prst="rect">
            <a:avLst/>
          </a:prstGeom>
          <a:noFill/>
        </p:spPr>
        <p:txBody>
          <a:bodyPr wrap="square">
            <a:spAutoFit/>
          </a:bodyPr>
          <a:lstStyle/>
          <a:p>
            <a:r>
              <a:rPr lang="sv-SE" sz="1800">
                <a:latin typeface="+mn-lt"/>
              </a:rPr>
              <a:t>Stockholm</a:t>
            </a:r>
            <a:endParaRPr lang="sv-SE"/>
          </a:p>
        </p:txBody>
      </p:sp>
      <p:sp>
        <p:nvSpPr>
          <p:cNvPr id="17" name="textruta 16">
            <a:extLst>
              <a:ext uri="{FF2B5EF4-FFF2-40B4-BE49-F238E27FC236}">
                <a16:creationId xmlns:a16="http://schemas.microsoft.com/office/drawing/2014/main" id="{309B326F-31FC-71C4-0BE9-708FE24E0200}"/>
              </a:ext>
            </a:extLst>
          </p:cNvPr>
          <p:cNvSpPr txBox="1"/>
          <p:nvPr/>
        </p:nvSpPr>
        <p:spPr>
          <a:xfrm>
            <a:off x="5124450" y="3543301"/>
            <a:ext cx="1276350" cy="369332"/>
          </a:xfrm>
          <a:prstGeom prst="rect">
            <a:avLst/>
          </a:prstGeom>
          <a:noFill/>
        </p:spPr>
        <p:txBody>
          <a:bodyPr wrap="square">
            <a:spAutoFit/>
          </a:bodyPr>
          <a:lstStyle/>
          <a:p>
            <a:r>
              <a:rPr lang="sv-SE" sz="1800">
                <a:latin typeface="+mn-lt"/>
              </a:rPr>
              <a:t>Göteborg</a:t>
            </a:r>
            <a:endParaRPr lang="sv-SE"/>
          </a:p>
        </p:txBody>
      </p:sp>
    </p:spTree>
    <p:extLst>
      <p:ext uri="{BB962C8B-B14F-4D97-AF65-F5344CB8AC3E}">
        <p14:creationId xmlns:p14="http://schemas.microsoft.com/office/powerpoint/2010/main" val="104670179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BF621-9EA1-CC9B-9C94-6BB1F67377A7}"/>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66CDA7A6-9FE4-4BE9-CB07-CAF00812FDB3}"/>
              </a:ext>
            </a:extLst>
          </p:cNvPr>
          <p:cNvSpPr/>
          <p:nvPr/>
        </p:nvSpPr>
        <p:spPr>
          <a:xfrm>
            <a:off x="0" y="0"/>
            <a:ext cx="12192000" cy="608131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0FF6404D-A055-313A-0F7D-35D068831A5E}"/>
              </a:ext>
            </a:extLst>
          </p:cNvPr>
          <p:cNvSpPr>
            <a:spLocks noGrp="1"/>
          </p:cNvSpPr>
          <p:nvPr>
            <p:ph type="ctrTitle"/>
          </p:nvPr>
        </p:nvSpPr>
        <p:spPr>
          <a:xfrm>
            <a:off x="0" y="2282978"/>
            <a:ext cx="12192000" cy="2088232"/>
          </a:xfrm>
        </p:spPr>
        <p:txBody>
          <a:bodyPr>
            <a:normAutofit/>
          </a:bodyPr>
          <a:lstStyle/>
          <a:p>
            <a:pPr algn="ctr"/>
            <a:r>
              <a:rPr lang="sv-SE" sz="3000"/>
              <a:t>Standarder, lagkrav och LFM30</a:t>
            </a:r>
            <a:endParaRPr lang="en-SE" sz="3000">
              <a:solidFill>
                <a:schemeClr val="bg1"/>
              </a:solidFill>
            </a:endParaRPr>
          </a:p>
        </p:txBody>
      </p:sp>
    </p:spTree>
    <p:extLst>
      <p:ext uri="{BB962C8B-B14F-4D97-AF65-F5344CB8AC3E}">
        <p14:creationId xmlns:p14="http://schemas.microsoft.com/office/powerpoint/2010/main" val="3115862334"/>
      </p:ext>
    </p:extLst>
  </p:cSld>
  <p:clrMapOvr>
    <a:masterClrMapping/>
  </p:clrMapOvr>
</p:sld>
</file>

<file path=ppt/theme/theme1.xml><?xml version="1.0" encoding="utf-8"?>
<a:theme xmlns:a="http://schemas.openxmlformats.org/drawingml/2006/main" name="1_Office-tema">
  <a:themeElements>
    <a:clrScheme name="TreanoColors">
      <a:dk1>
        <a:sysClr val="windowText" lastClr="000000"/>
      </a:dk1>
      <a:lt1>
        <a:sysClr val="window" lastClr="FFFFFF"/>
      </a:lt1>
      <a:dk2>
        <a:srgbClr val="C8A977"/>
      </a:dk2>
      <a:lt2>
        <a:srgbClr val="00346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m LFM3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Textslides för olika A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1 M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MS" id="{3EFB7128-534C-422E-8327-55048B6E52CD}" vid="{06F6AFDF-DA56-45A8-BF06-70E16DF2BF3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Arbetsgrupp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m LFM30">
  <a:themeElements>
    <a:clrScheme name="TreanoColors">
      <a:dk1>
        <a:sysClr val="windowText" lastClr="000000"/>
      </a:dk1>
      <a:lt1>
        <a:sysClr val="window" lastClr="FFFFFF"/>
      </a:lt1>
      <a:dk2>
        <a:srgbClr val="C8A977"/>
      </a:dk2>
      <a:lt2>
        <a:srgbClr val="00346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Arbetsgrupper">
  <a:themeElements>
    <a:clrScheme name="TreanoColors">
      <a:dk1>
        <a:sysClr val="windowText" lastClr="000000"/>
      </a:dk1>
      <a:lt1>
        <a:sysClr val="window" lastClr="FFFFFF"/>
      </a:lt1>
      <a:dk2>
        <a:srgbClr val="C8A977"/>
      </a:dk2>
      <a:lt2>
        <a:srgbClr val="00346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Peab">
  <a:themeElements>
    <a:clrScheme name="Anpassat 1">
      <a:dk1>
        <a:srgbClr val="7A6E65"/>
      </a:dk1>
      <a:lt1>
        <a:srgbClr val="FFFFFF"/>
      </a:lt1>
      <a:dk2>
        <a:srgbClr val="EB6631"/>
      </a:dk2>
      <a:lt2>
        <a:srgbClr val="EBE9E5"/>
      </a:lt2>
      <a:accent1>
        <a:srgbClr val="EB6631"/>
      </a:accent1>
      <a:accent2>
        <a:srgbClr val="7A6E65"/>
      </a:accent2>
      <a:accent3>
        <a:srgbClr val="389899"/>
      </a:accent3>
      <a:accent4>
        <a:srgbClr val="893C47"/>
      </a:accent4>
      <a:accent5>
        <a:srgbClr val="CAC5C2"/>
      </a:accent5>
      <a:accent6>
        <a:srgbClr val="AFD6D6"/>
      </a:accent6>
      <a:hlink>
        <a:srgbClr val="EB6631"/>
      </a:hlink>
      <a:folHlink>
        <a:srgbClr val="EB663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eab" id="{325FF10A-CDCE-409E-8510-6B3638BC25E0}" vid="{01CE2EBE-578D-4D67-9834-89BA1F554323}"/>
    </a:ext>
  </a:extLst>
</a:theme>
</file>

<file path=ppt/theme/theme10.xml><?xml version="1.0" encoding="utf-8"?>
<a:theme xmlns:a="http://schemas.openxmlformats.org/drawingml/2006/main" name="3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3f10240-6c75-4070-82e1-804a189072ab">
      <Terms xmlns="http://schemas.microsoft.com/office/infopath/2007/PartnerControls"/>
    </lcf76f155ced4ddcb4097134ff3c332f>
    <TaxCatchAll xmlns="9e491c61-3955-448c-b766-a347df75b6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526B0D34535FA429F3174CDE2661CF1" ma:contentTypeVersion="13" ma:contentTypeDescription="Skapa ett nytt dokument." ma:contentTypeScope="" ma:versionID="75906d3c58d9eec3d192ae8846675ec9">
  <xsd:schema xmlns:xsd="http://www.w3.org/2001/XMLSchema" xmlns:xs="http://www.w3.org/2001/XMLSchema" xmlns:p="http://schemas.microsoft.com/office/2006/metadata/properties" xmlns:ns2="03f10240-6c75-4070-82e1-804a189072ab" xmlns:ns3="9e491c61-3955-448c-b766-a347df75b6b4" targetNamespace="http://schemas.microsoft.com/office/2006/metadata/properties" ma:root="true" ma:fieldsID="0845fc47432a91233344601dff24b6bb" ns2:_="" ns3:_="">
    <xsd:import namespace="03f10240-6c75-4070-82e1-804a189072ab"/>
    <xsd:import namespace="9e491c61-3955-448c-b766-a347df75b6b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f10240-6c75-4070-82e1-804a189072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markeringar" ma:readOnly="false" ma:fieldId="{5cf76f15-5ced-4ddc-b409-7134ff3c332f}" ma:taxonomyMulti="true" ma:sspId="62be1fb0-648f-4677-bb64-016b7653375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491c61-3955-448c-b766-a347df75b6b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32ec8ca-1b16-4a48-ad79-1b498e53cbbd}" ma:internalName="TaxCatchAll" ma:showField="CatchAllData" ma:web="9e491c61-3955-448c-b766-a347df75b6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B43486-6EE1-4B7F-9D48-994AFB47BDD5}">
  <ds:schemaRefs>
    <ds:schemaRef ds:uri="03f10240-6c75-4070-82e1-804a189072ab"/>
    <ds:schemaRef ds:uri="9e491c61-3955-448c-b766-a347df75b6b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33A53F4-2849-4F85-A9BC-DCE47AB35D2F}">
  <ds:schemaRefs>
    <ds:schemaRef ds:uri="http://schemas.microsoft.com/sharepoint/v3/contenttype/forms"/>
  </ds:schemaRefs>
</ds:datastoreItem>
</file>

<file path=customXml/itemProps3.xml><?xml version="1.0" encoding="utf-8"?>
<ds:datastoreItem xmlns:ds="http://schemas.openxmlformats.org/officeDocument/2006/customXml" ds:itemID="{C3D65711-2913-4B8D-A485-A6A6645224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f10240-6c75-4070-82e1-804a189072ab"/>
    <ds:schemaRef ds:uri="9e491c61-3955-448c-b766-a347df75b6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785</TotalTime>
  <Words>27311</Words>
  <Application>Microsoft Office PowerPoint</Application>
  <PresentationFormat>Bredbild</PresentationFormat>
  <Paragraphs>4346</Paragraphs>
  <Slides>187</Slides>
  <Notes>113</Notes>
  <HiddenSlides>0</HiddenSlides>
  <MMClips>0</MMClips>
  <ScaleCrop>false</ScaleCrop>
  <HeadingPairs>
    <vt:vector size="6" baseType="variant">
      <vt:variant>
        <vt:lpstr>Använt teckensnitt</vt:lpstr>
      </vt:variant>
      <vt:variant>
        <vt:i4>18</vt:i4>
      </vt:variant>
      <vt:variant>
        <vt:lpstr>Tema</vt:lpstr>
      </vt:variant>
      <vt:variant>
        <vt:i4>11</vt:i4>
      </vt:variant>
      <vt:variant>
        <vt:lpstr>Bildrubriker</vt:lpstr>
      </vt:variant>
      <vt:variant>
        <vt:i4>187</vt:i4>
      </vt:variant>
    </vt:vector>
  </HeadingPairs>
  <TitlesOfParts>
    <vt:vector size="216" baseType="lpstr">
      <vt:lpstr>DengXian</vt:lpstr>
      <vt:lpstr>微软雅黑</vt:lpstr>
      <vt:lpstr>AntartidaRounded Essential Ligh</vt:lpstr>
      <vt:lpstr>Aptos</vt:lpstr>
      <vt:lpstr>Arial</vt:lpstr>
      <vt:lpstr>Barlow Semi Condensed</vt:lpstr>
      <vt:lpstr>Barlow Semi Condensed Light</vt:lpstr>
      <vt:lpstr>Barlow Semi Condensed Medium</vt:lpstr>
      <vt:lpstr>Calibri</vt:lpstr>
      <vt:lpstr>Calibri Light</vt:lpstr>
      <vt:lpstr>Cambria Math</vt:lpstr>
      <vt:lpstr>Century Gothic</vt:lpstr>
      <vt:lpstr>Futura PT</vt:lpstr>
      <vt:lpstr>Futura PT Book</vt:lpstr>
      <vt:lpstr>Symbol</vt:lpstr>
      <vt:lpstr>Tahoma</vt:lpstr>
      <vt:lpstr>Times New Roman</vt:lpstr>
      <vt:lpstr>Wingdings</vt:lpstr>
      <vt:lpstr>1_Office-tema</vt:lpstr>
      <vt:lpstr>1_Om LFM30</vt:lpstr>
      <vt:lpstr>3_Textslides för olika AG</vt:lpstr>
      <vt:lpstr>Tema1 MS</vt:lpstr>
      <vt:lpstr>Office Theme</vt:lpstr>
      <vt:lpstr>4_Arbetsgrupper</vt:lpstr>
      <vt:lpstr>2_Om LFM30</vt:lpstr>
      <vt:lpstr>5_Arbetsgrupper</vt:lpstr>
      <vt:lpstr>1_Peab</vt:lpstr>
      <vt:lpstr>3_Office-tema</vt:lpstr>
      <vt:lpstr>2_Office-tema</vt:lpstr>
      <vt:lpstr>Klimatberäkningsstuga – Avsnitt 3</vt:lpstr>
      <vt:lpstr>Denna ppt består av 7 avsnitt (med tillhörande videos), samt fördjupningsmaterial - Avsnitt I: Inkluderar intro - Avsnitt 7: Inkluderar sammanfattning</vt:lpstr>
      <vt:lpstr>PowerPoint-presentation</vt:lpstr>
      <vt:lpstr>PowerPoint-presentation</vt:lpstr>
      <vt:lpstr>PowerPoint-presentation</vt:lpstr>
      <vt:lpstr>PowerPoint-presentation</vt:lpstr>
      <vt:lpstr>Översikt klimatberäkning av byggnad: Nyproduktion och ROT</vt:lpstr>
      <vt:lpstr>PowerPoint-presentation</vt:lpstr>
      <vt:lpstr>Steg 1: Klimatberäkna - översikt</vt:lpstr>
      <vt:lpstr>PowerPoint-presentation</vt:lpstr>
      <vt:lpstr>Klimatberäkning – tre typer (2020 - 2028)</vt:lpstr>
      <vt:lpstr>PowerPoint-presentation</vt:lpstr>
      <vt:lpstr>Klimatberäkningskriterier – synkad med lagkrav och olika lokala klimatinitiativ</vt:lpstr>
      <vt:lpstr>PowerPoint-presentation</vt:lpstr>
      <vt:lpstr>PowerPoint-presentation</vt:lpstr>
      <vt:lpstr>PowerPoint-presentation</vt:lpstr>
      <vt:lpstr>PowerPoint-presentation</vt:lpstr>
      <vt:lpstr>PowerPoint-presentation</vt:lpstr>
      <vt:lpstr>PowerPoint-presentation</vt:lpstr>
      <vt:lpstr>Uppstart – Bidcon</vt:lpstr>
      <vt:lpstr>PowerPoint-presentation</vt:lpstr>
      <vt:lpstr>PowerPoint-presentation</vt:lpstr>
      <vt:lpstr>Val av arbetssätt och upplägg (Alt 1 eller Alt 2)</vt:lpstr>
      <vt:lpstr>Systemgränser:  Byggnad/Anläggning samt livscykelskeden</vt:lpstr>
      <vt:lpstr>LCA – Livs Cykel moduler</vt:lpstr>
      <vt:lpstr>PowerPoint-presentation</vt:lpstr>
      <vt:lpstr>Systemgränser – Byggnad/Anläggning och livscykelskeden 1 (3)</vt:lpstr>
      <vt:lpstr>Systemgränser – Byggnad / Anläggning och livscykelskeden 2 (3)</vt:lpstr>
      <vt:lpstr>PowerPoint-presentation</vt:lpstr>
      <vt:lpstr>PowerPoint-presentation</vt:lpstr>
      <vt:lpstr>PowerPoint-presentation</vt:lpstr>
      <vt:lpstr>PowerPoint-presentation</vt:lpstr>
      <vt:lpstr>PowerPoint-presentation</vt:lpstr>
      <vt:lpstr>Hur – Bidcon Definition av systemgräns</vt:lpstr>
      <vt:lpstr>PowerPoint-presentation</vt:lpstr>
      <vt:lpstr>PowerPoint-presentation</vt:lpstr>
      <vt:lpstr>Systemgränser:  Särberäkning</vt:lpstr>
      <vt:lpstr>PowerPoint-presentation</vt:lpstr>
      <vt:lpstr>PowerPoint-presentation</vt:lpstr>
      <vt:lpstr>PowerPoint-presentation</vt:lpstr>
      <vt:lpstr>PowerPoint-presentation</vt:lpstr>
      <vt:lpstr>Plan 1</vt:lpstr>
      <vt:lpstr>PowerPoint-presentation</vt:lpstr>
      <vt:lpstr>PowerPoint-presentation</vt:lpstr>
      <vt:lpstr>PowerPoint-presentation</vt:lpstr>
      <vt:lpstr>PowerPoint-presentation</vt:lpstr>
      <vt:lpstr>Hur – Bidcon Hantering av särberäkning</vt:lpstr>
      <vt:lpstr>PowerPoint-presentation</vt:lpstr>
      <vt:lpstr>Systemgränser: Byggdel / Aktiviteter</vt:lpstr>
      <vt:lpstr>Systemgränser: Byggdel</vt:lpstr>
      <vt:lpstr>PowerPoint-presentation</vt:lpstr>
      <vt:lpstr>PowerPoint-presentation</vt:lpstr>
      <vt:lpstr>PowerPoint-presentation</vt:lpstr>
      <vt:lpstr>Hur – Bidcon Definition av byggdel</vt:lpstr>
      <vt:lpstr>PowerPoint-presentation</vt:lpstr>
      <vt:lpstr>Funktionell enhet</vt:lpstr>
      <vt:lpstr>Funktionell enhet</vt:lpstr>
      <vt:lpstr>PowerPoint-presentation</vt:lpstr>
      <vt:lpstr>PowerPoint-presentation</vt:lpstr>
      <vt:lpstr>PowerPoint-presentation</vt:lpstr>
      <vt:lpstr>Hur – Bidcon Definition av funktionsenhet</vt:lpstr>
      <vt:lpstr>PowerPoint-presentation</vt:lpstr>
      <vt:lpstr>Klimatdata</vt:lpstr>
      <vt:lpstr>PowerPoint-presentation</vt:lpstr>
      <vt:lpstr>Klimatberäkning – tre typer (2020 - 2028): Klimatdata</vt:lpstr>
      <vt:lpstr>Klimatdata - LCA data och metodval:</vt:lpstr>
      <vt:lpstr>Klimatdata - Miljöpåverkanskategori i EPD</vt:lpstr>
      <vt:lpstr>PowerPoint-presentation</vt:lpstr>
      <vt:lpstr>Hur – Bidcon Utförande klimatdata</vt:lpstr>
      <vt:lpstr>PowerPoint-presentation</vt:lpstr>
      <vt:lpstr>PowerPoint-presentation</vt:lpstr>
      <vt:lpstr>Klimatdata, lokalt klimatinitiativ, alternativ 2: Typisk </vt:lpstr>
      <vt:lpstr>PowerPoint-presentation</vt:lpstr>
      <vt:lpstr>PowerPoint-presentation</vt:lpstr>
      <vt:lpstr>PowerPoint-presentation</vt:lpstr>
      <vt:lpstr>Hur EPD data ska avläsas</vt:lpstr>
      <vt:lpstr>Manuell klimatberäkning – Exempel 1</vt:lpstr>
      <vt:lpstr>Manuell klimatberäkning – Exempel 2</vt:lpstr>
      <vt:lpstr>Manuell klimatberäkning – Exempel 3</vt:lpstr>
      <vt:lpstr>Databas för Klimatdata</vt:lpstr>
      <vt:lpstr>Verifikat: - Klimatdata (ex. EPD) - Inköp (Mängder &amp; Innehåll) - Transporter </vt:lpstr>
      <vt:lpstr>Verifikat på klimatdata samt inköp</vt:lpstr>
      <vt:lpstr>Verifikat på transport</vt:lpstr>
      <vt:lpstr>PowerPoint-presentation</vt:lpstr>
      <vt:lpstr>Hur – Bidcon Utförande verifikat</vt:lpstr>
      <vt:lpstr>PowerPoint-presentation</vt:lpstr>
      <vt:lpstr>Verifikat på mängd byggmaterial: Exempel betong recept - Sandåkerskolan</vt:lpstr>
      <vt:lpstr>Verifikat på klimatdata - EPD-andel - Exempel Gyllenstjärnan 32</vt:lpstr>
      <vt:lpstr>Täckningsgrad</vt:lpstr>
      <vt:lpstr>Täckningsgrad:</vt:lpstr>
      <vt:lpstr>Hur – Bidcon Utförande täckningsgrad</vt:lpstr>
      <vt:lpstr>Byta kategori/typ för material</vt:lpstr>
      <vt:lpstr>Avläsning Täckningsgrad - Exempel Gyllenstjärnan 32</vt:lpstr>
      <vt:lpstr>Schabloner</vt:lpstr>
      <vt:lpstr>Schabloner:</vt:lpstr>
      <vt:lpstr>Schabloner - klimatkälla</vt:lpstr>
      <vt:lpstr>Schabloner vid anläggning (A) och byggnad (B): Livscykelskede A4</vt:lpstr>
      <vt:lpstr>Hur – Bidcon Utförande schabloner</vt:lpstr>
      <vt:lpstr>Skapa &amp; beräkna schablonposter manuellt</vt:lpstr>
      <vt:lpstr>Avläsning och tolkning av schabloner och andel EPD </vt:lpstr>
      <vt:lpstr>Sammanfattning och tolkning av schablon</vt:lpstr>
      <vt:lpstr>Avläsning klimatpåverkan Hur klimatpåverkan tas fram i Bidcon:s slutsida</vt:lpstr>
      <vt:lpstr>Aktivera post</vt:lpstr>
      <vt:lpstr>Avläsning av slutsida A1-A3, A4, A5.2-A5.4</vt:lpstr>
      <vt:lpstr>Avläsning av slutsida schablon</vt:lpstr>
      <vt:lpstr>Avläsning av slutsida total påverkan  - Exempel Gyllenstjärnan 32</vt:lpstr>
      <vt:lpstr>Driftpåverkan</vt:lpstr>
      <vt:lpstr>Drift – Del 1</vt:lpstr>
      <vt:lpstr>Drift – Del 2</vt:lpstr>
      <vt:lpstr>PowerPoint-presentation</vt:lpstr>
      <vt:lpstr>Hur – Bidcon Utförande driftspåverkan</vt:lpstr>
      <vt:lpstr>Program för energisimulering</vt:lpstr>
      <vt:lpstr>Projekttyp</vt:lpstr>
      <vt:lpstr>Projekt – typ</vt:lpstr>
      <vt:lpstr>PowerPoint-presentation</vt:lpstr>
      <vt:lpstr>Fastighet &amp; byggnadskropp</vt:lpstr>
      <vt:lpstr>PowerPoint-presentation</vt:lpstr>
      <vt:lpstr>PowerPoint-presentation</vt:lpstr>
      <vt:lpstr>Hur – Bidcon Utförande fastighet &amp; huskropp</vt:lpstr>
      <vt:lpstr>PowerPoint-presentation</vt:lpstr>
      <vt:lpstr>PowerPoint-presentation</vt:lpstr>
      <vt:lpstr>PowerPoint-presentation</vt:lpstr>
      <vt:lpstr>Val av arbetssätt och upplägg (Alt 1 eller Alt 2)</vt:lpstr>
      <vt:lpstr>Startbesked och kriterieversion</vt:lpstr>
      <vt:lpstr>PowerPoint-presentation</vt:lpstr>
      <vt:lpstr>Hur – Bidcon Avläsa klimatpåverkan - klimatprestanda</vt:lpstr>
      <vt:lpstr>Startbesked och kriterieversion</vt:lpstr>
      <vt:lpstr>Klimatberäkningsverktyg</vt:lpstr>
      <vt:lpstr>PowerPoint-presentation</vt:lpstr>
      <vt:lpstr>Hur – Bidcon Olika klimatberäkningsverktyg</vt:lpstr>
      <vt:lpstr>PowerPoint-presentation</vt:lpstr>
      <vt:lpstr>Verifieringsmetod: - Tillsyn  – Egenbedömning (inkl egenkontroll) 3dje part (ex SGBC)</vt:lpstr>
      <vt:lpstr>PowerPoint-presentation</vt:lpstr>
      <vt:lpstr>PowerPoint-presentation</vt:lpstr>
      <vt:lpstr>PowerPoint-presentation</vt:lpstr>
      <vt:lpstr>PowerPoint-presentation</vt:lpstr>
      <vt:lpstr>Redovisning: - Klimatdeklaration till Boverket - Klimatdeklaration/redovisning lokalt klimatinitiativ</vt:lpstr>
      <vt:lpstr>Boverket</vt:lpstr>
      <vt:lpstr>PowerPoint-presentation</vt:lpstr>
      <vt:lpstr>PowerPoint-presentation</vt:lpstr>
      <vt:lpstr>Endast FFU är aktuellt vid klimatdeklaration till Boverket. Exempel, Tillbyggnad: Kemikalierum Rosengårdsbadet, Malmö</vt:lpstr>
      <vt:lpstr>Hur – Bidcon Klimatdeklaration</vt:lpstr>
      <vt:lpstr>Slutsida Bidcon – Anbud Klimatunderlag Boverket</vt:lpstr>
      <vt:lpstr>Redovisning – lokalt klimatinitiativ</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Steg 1. Fördjupning och extra info</vt:lpstr>
      <vt:lpstr>PowerPoint-presentation</vt:lpstr>
      <vt:lpstr>Systemgränser:  Byggprojekt &amp; livscykelskeden</vt:lpstr>
      <vt:lpstr>PowerPoint-presentation</vt:lpstr>
      <vt:lpstr>PowerPoint-presentation</vt:lpstr>
      <vt:lpstr>PowerPoint-presentation</vt:lpstr>
      <vt:lpstr>Systemgränser:  Särberäkning</vt:lpstr>
      <vt:lpstr>PowerPoint-presentation</vt:lpstr>
      <vt:lpstr>PowerPoint-presentation</vt:lpstr>
      <vt:lpstr>Systemgränser: Byggdel / Aktiviteter</vt:lpstr>
      <vt:lpstr>PowerPoint-presentation</vt:lpstr>
      <vt:lpstr>PowerPoint-presentation</vt:lpstr>
      <vt:lpstr>PowerPoint-presentation</vt:lpstr>
      <vt:lpstr>Klimatdata</vt:lpstr>
      <vt:lpstr>PowerPoint-presentation</vt:lpstr>
      <vt:lpstr>PowerPoint-presentation</vt:lpstr>
      <vt:lpstr>PowerPoint-presentation</vt:lpstr>
      <vt:lpstr>PowerPoint-presentation</vt:lpstr>
      <vt:lpstr>Verifikat: - Klimatdata (EPD) - Inköp (Mängder &amp; Innehåll) - Transporter </vt:lpstr>
      <vt:lpstr>PowerPoint-presentation</vt:lpstr>
      <vt:lpstr>PowerPoint-presentation</vt:lpstr>
      <vt:lpstr>Täckningsgrad</vt:lpstr>
      <vt:lpstr>PowerPoint-presentation</vt:lpstr>
      <vt:lpstr>PowerPoint-presentation</vt:lpstr>
      <vt:lpstr>PowerPoint-presentation</vt:lpstr>
      <vt:lpstr>Schabloner</vt:lpstr>
      <vt:lpstr>PowerPoint-presentation</vt:lpstr>
      <vt:lpstr>PowerPoint-presentation</vt:lpstr>
      <vt:lpstr>Driftpåverkan</vt:lpstr>
      <vt:lpstr>Redovisning: - Klimatdeklaration till Boverket - Klimatdeklaration/redovisning lokalt klimatinitiativ</vt:lpstr>
      <vt:lpstr>PowerPoint-presentation</vt:lpstr>
      <vt:lpstr>PowerPoint-presentation</vt:lpstr>
      <vt:lpstr>Klimatberäkningsverktyg och Funktionell enhet</vt:lpstr>
      <vt:lpstr>PowerPoint-presentation</vt:lpstr>
      <vt:lpstr>Standarder, lagkrav och LFM30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Lijin Zhou;andreas.holmgren@treano.se</dc:creator>
  <cp:lastModifiedBy>Andreas Holmgren</cp:lastModifiedBy>
  <cp:revision>2</cp:revision>
  <cp:lastPrinted>2025-08-25T07:01:21Z</cp:lastPrinted>
  <dcterms:created xsi:type="dcterms:W3CDTF">2025-02-26T14:09:33Z</dcterms:created>
  <dcterms:modified xsi:type="dcterms:W3CDTF">2025-10-31T12:49:10Z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0x010100E526B0D34535FA429F3174CDE2661CF1</vt:lpwstr>
  </property>
  <property fmtid="{D5CDD505-2E9C-101B-9397-08002B2CF9AE}" pid="3" name="Order">
    <vt:lpwstr>2616600.00000000</vt:lpwstr>
  </property>
  <property fmtid="{D5CDD505-2E9C-101B-9397-08002B2CF9AE}" pid="4" name="MediaServiceImageTags">
    <vt:lpwstr/>
  </property>
</Properties>
</file>