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3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4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5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6.xml" ContentType="application/vnd.openxmlformats-officedocument.theme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68" r:id="rId5"/>
    <p:sldMasterId id="2147483688" r:id="rId6"/>
    <p:sldMasterId id="2147483711" r:id="rId7"/>
    <p:sldMasterId id="2147483764" r:id="rId8"/>
    <p:sldMasterId id="2147484267" r:id="rId9"/>
    <p:sldMasterId id="2147484288" r:id="rId10"/>
  </p:sldMasterIdLst>
  <p:notesMasterIdLst>
    <p:notesMasterId r:id="rId65"/>
  </p:notesMasterIdLst>
  <p:handoutMasterIdLst>
    <p:handoutMasterId r:id="rId66"/>
  </p:handoutMasterIdLst>
  <p:sldIdLst>
    <p:sldId id="2147196032" r:id="rId11"/>
    <p:sldId id="2147196305" r:id="rId12"/>
    <p:sldId id="2147196030" r:id="rId13"/>
    <p:sldId id="2147196031" r:id="rId14"/>
    <p:sldId id="2147196388" r:id="rId15"/>
    <p:sldId id="2147196034" r:id="rId16"/>
    <p:sldId id="9030" r:id="rId17"/>
    <p:sldId id="2147196290" r:id="rId18"/>
    <p:sldId id="2147196264" r:id="rId19"/>
    <p:sldId id="2147196269" r:id="rId20"/>
    <p:sldId id="2147196033" r:id="rId21"/>
    <p:sldId id="2147196266" r:id="rId22"/>
    <p:sldId id="2147196286" r:id="rId23"/>
    <p:sldId id="2147196354" r:id="rId24"/>
    <p:sldId id="2147196289" r:id="rId25"/>
    <p:sldId id="9028" r:id="rId26"/>
    <p:sldId id="2147196364" r:id="rId27"/>
    <p:sldId id="2147196293" r:id="rId28"/>
    <p:sldId id="2147195991" r:id="rId29"/>
    <p:sldId id="2147196210" r:id="rId30"/>
    <p:sldId id="2147195718" r:id="rId31"/>
    <p:sldId id="2147196273" r:id="rId32"/>
    <p:sldId id="2147196303" r:id="rId33"/>
    <p:sldId id="2147196304" r:id="rId34"/>
    <p:sldId id="2147196307" r:id="rId35"/>
    <p:sldId id="2147195895" r:id="rId36"/>
    <p:sldId id="2147196309" r:id="rId37"/>
    <p:sldId id="2147195934" r:id="rId38"/>
    <p:sldId id="2147195789" r:id="rId39"/>
    <p:sldId id="2147196208" r:id="rId40"/>
    <p:sldId id="2147196374" r:id="rId41"/>
    <p:sldId id="2147196380" r:id="rId42"/>
    <p:sldId id="2147196381" r:id="rId43"/>
    <p:sldId id="2147196382" r:id="rId44"/>
    <p:sldId id="2147196383" r:id="rId45"/>
    <p:sldId id="2147196384" r:id="rId46"/>
    <p:sldId id="2147196385" r:id="rId47"/>
    <p:sldId id="2147196387" r:id="rId48"/>
    <p:sldId id="2147195939" r:id="rId49"/>
    <p:sldId id="2147196298" r:id="rId50"/>
    <p:sldId id="2147196028" r:id="rId51"/>
    <p:sldId id="2147196015" r:id="rId52"/>
    <p:sldId id="2147196014" r:id="rId53"/>
    <p:sldId id="2147195597" r:id="rId54"/>
    <p:sldId id="2147195772" r:id="rId55"/>
    <p:sldId id="2147195653" r:id="rId56"/>
    <p:sldId id="2147195616" r:id="rId57"/>
    <p:sldId id="8924" r:id="rId58"/>
    <p:sldId id="2147196302" r:id="rId59"/>
    <p:sldId id="2147196027" r:id="rId60"/>
    <p:sldId id="2147196058" r:id="rId61"/>
    <p:sldId id="2147196059" r:id="rId62"/>
    <p:sldId id="2147196060" r:id="rId63"/>
    <p:sldId id="2147196061" r:id="rId64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 till Klimatberäkningssgtuiga avsnitt 2" id="{82A7CEAE-5185-465D-8780-0EE5E8FDE578}">
          <p14:sldIdLst>
            <p14:sldId id="2147196032"/>
            <p14:sldId id="2147196305"/>
            <p14:sldId id="2147196030"/>
            <p14:sldId id="2147196031"/>
            <p14:sldId id="2147196388"/>
            <p14:sldId id="2147196034"/>
          </p14:sldIdLst>
        </p14:section>
        <p14:section name="Steg 0 Identifiera affären - en översikt" id="{31B7AC7A-E734-4E4E-A6E2-8C87D76CDBCC}">
          <p14:sldIdLst>
            <p14:sldId id="9030"/>
            <p14:sldId id="2147196290"/>
            <p14:sldId id="2147196264"/>
            <p14:sldId id="2147196269"/>
            <p14:sldId id="2147196033"/>
            <p14:sldId id="2147196266"/>
            <p14:sldId id="2147196286"/>
            <p14:sldId id="2147196354"/>
            <p14:sldId id="2147196289"/>
            <p14:sldId id="9028"/>
            <p14:sldId id="2147196364"/>
          </p14:sldIdLst>
        </p14:section>
        <p14:section name="Steg 0. Identifiera affären" id="{141A8E3F-38E0-4F3E-95F2-1429DF3BF188}">
          <p14:sldIdLst>
            <p14:sldId id="2147196293"/>
            <p14:sldId id="2147195991"/>
            <p14:sldId id="2147196210"/>
            <p14:sldId id="2147195718"/>
            <p14:sldId id="2147196273"/>
            <p14:sldId id="2147196303"/>
            <p14:sldId id="2147196304"/>
            <p14:sldId id="2147196307"/>
            <p14:sldId id="2147195895"/>
            <p14:sldId id="2147196309"/>
            <p14:sldId id="2147195934"/>
            <p14:sldId id="2147195789"/>
            <p14:sldId id="2147196208"/>
            <p14:sldId id="2147196374"/>
            <p14:sldId id="2147196380"/>
            <p14:sldId id="2147196381"/>
            <p14:sldId id="2147196382"/>
            <p14:sldId id="2147196383"/>
            <p14:sldId id="2147196384"/>
            <p14:sldId id="2147196385"/>
            <p14:sldId id="2147196387"/>
            <p14:sldId id="2147195939"/>
            <p14:sldId id="2147196298"/>
            <p14:sldId id="2147196028"/>
            <p14:sldId id="2147196015"/>
            <p14:sldId id="2147196014"/>
            <p14:sldId id="2147195597"/>
            <p14:sldId id="2147195772"/>
            <p14:sldId id="2147195653"/>
            <p14:sldId id="2147195616"/>
            <p14:sldId id="8924"/>
            <p14:sldId id="2147196302"/>
            <p14:sldId id="2147196027"/>
            <p14:sldId id="2147196058"/>
            <p14:sldId id="2147196059"/>
            <p14:sldId id="2147196060"/>
            <p14:sldId id="214719606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C7DDFB-4613-D751-3132-CE7BBE9A0A5C}" name="Lijin Zhou" initials="LZ" userId="S::Lijin.Zhou@treano.se::756c7c0a-4386-4a38-995a-cadccc85956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A63E"/>
    <a:srgbClr val="D2E3C8"/>
    <a:srgbClr val="DBED9B"/>
    <a:srgbClr val="D8EBCD"/>
    <a:srgbClr val="FCBDB6"/>
    <a:srgbClr val="ECD9FF"/>
    <a:srgbClr val="FFFFFF"/>
    <a:srgbClr val="CC99FF"/>
    <a:srgbClr val="DEBDFF"/>
    <a:srgbClr val="95C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llanmörkt forma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6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71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presProps" Target="pres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jin Zhou" userId="756c7c0a-4386-4a38-995a-cadccc859560" providerId="ADAL" clId="{5D6584F2-6516-4104-8D93-578880F776DA}"/>
    <pc:docChg chg="undo custSel addSld delSld modSld sldOrd modSection">
      <pc:chgData name="Lijin Zhou" userId="756c7c0a-4386-4a38-995a-cadccc859560" providerId="ADAL" clId="{5D6584F2-6516-4104-8D93-578880F776DA}" dt="2025-10-14T11:58:54.296" v="2363" actId="20577"/>
      <pc:docMkLst>
        <pc:docMk/>
      </pc:docMkLst>
      <pc:sldChg chg="add">
        <pc:chgData name="Lijin Zhou" userId="756c7c0a-4386-4a38-995a-cadccc859560" providerId="ADAL" clId="{5D6584F2-6516-4104-8D93-578880F776DA}" dt="2025-10-02T11:30:13.661" v="188"/>
        <pc:sldMkLst>
          <pc:docMk/>
          <pc:sldMk cId="3124376921" sldId="2147195939"/>
        </pc:sldMkLst>
      </pc:sldChg>
      <pc:sldChg chg="addSp delSp modSp mod">
        <pc:chgData name="Lijin Zhou" userId="756c7c0a-4386-4a38-995a-cadccc859560" providerId="ADAL" clId="{5D6584F2-6516-4104-8D93-578880F776DA}" dt="2025-09-18T13:38:40.553" v="137" actId="20577"/>
        <pc:sldMkLst>
          <pc:docMk/>
          <pc:sldMk cId="1658367147" sldId="2147196030"/>
        </pc:sldMkLst>
      </pc:sldChg>
      <pc:sldChg chg="modSp add mod">
        <pc:chgData name="Lijin Zhou" userId="756c7c0a-4386-4a38-995a-cadccc859560" providerId="ADAL" clId="{5D6584F2-6516-4104-8D93-578880F776DA}" dt="2025-09-19T09:41:12.691" v="144" actId="20577"/>
        <pc:sldMkLst>
          <pc:docMk/>
          <pc:sldMk cId="876613253" sldId="2147196032"/>
        </pc:sldMkLst>
      </pc:sldChg>
      <pc:sldChg chg="ord">
        <pc:chgData name="Lijin Zhou" userId="756c7c0a-4386-4a38-995a-cadccc859560" providerId="ADAL" clId="{5D6584F2-6516-4104-8D93-578880F776DA}" dt="2025-09-19T09:48:44.224" v="147"/>
        <pc:sldMkLst>
          <pc:docMk/>
          <pc:sldMk cId="1883333005" sldId="2147196305"/>
        </pc:sldMkLst>
      </pc:sldChg>
      <pc:sldChg chg="modSp mod">
        <pc:chgData name="Lijin Zhou" userId="756c7c0a-4386-4a38-995a-cadccc859560" providerId="ADAL" clId="{5D6584F2-6516-4104-8D93-578880F776DA}" dt="2025-09-19T09:37:31.589" v="141" actId="14100"/>
        <pc:sldMkLst>
          <pc:docMk/>
          <pc:sldMk cId="1121521704" sldId="2147196376"/>
        </pc:sldMkLst>
      </pc:sldChg>
      <pc:sldChg chg="modSp mod">
        <pc:chgData name="Lijin Zhou" userId="756c7c0a-4386-4a38-995a-cadccc859560" providerId="ADAL" clId="{5D6584F2-6516-4104-8D93-578880F776DA}" dt="2025-09-26T11:10:47.791" v="149" actId="20577"/>
        <pc:sldMkLst>
          <pc:docMk/>
          <pc:sldMk cId="2622575453" sldId="2147196380"/>
        </pc:sldMkLst>
        <pc:spChg chg="mod">
          <ac:chgData name="Lijin Zhou" userId="756c7c0a-4386-4a38-995a-cadccc859560" providerId="ADAL" clId="{5D6584F2-6516-4104-8D93-578880F776DA}" dt="2025-09-26T11:10:47.791" v="149" actId="20577"/>
          <ac:spMkLst>
            <pc:docMk/>
            <pc:sldMk cId="2622575453" sldId="2147196380"/>
            <ac:spMk id="6" creationId="{03F506D7-E56B-461B-E525-04B8CB8D05EE}"/>
          </ac:spMkLst>
        </pc:spChg>
      </pc:sldChg>
      <pc:sldChg chg="modSp mod">
        <pc:chgData name="Lijin Zhou" userId="756c7c0a-4386-4a38-995a-cadccc859560" providerId="ADAL" clId="{5D6584F2-6516-4104-8D93-578880F776DA}" dt="2025-09-26T11:12:01.647" v="150" actId="20577"/>
        <pc:sldMkLst>
          <pc:docMk/>
          <pc:sldMk cId="2092761250" sldId="2147196382"/>
        </pc:sldMkLst>
        <pc:spChg chg="mod">
          <ac:chgData name="Lijin Zhou" userId="756c7c0a-4386-4a38-995a-cadccc859560" providerId="ADAL" clId="{5D6584F2-6516-4104-8D93-578880F776DA}" dt="2025-09-26T11:12:01.647" v="150" actId="20577"/>
          <ac:spMkLst>
            <pc:docMk/>
            <pc:sldMk cId="2092761250" sldId="2147196382"/>
            <ac:spMk id="4" creationId="{B1E87A68-0CE5-CAC0-0B4C-5D7F12F9EEB8}"/>
          </ac:spMkLst>
        </pc:spChg>
      </pc:sldChg>
      <pc:sldChg chg="modSp mod modAnim">
        <pc:chgData name="Lijin Zhou" userId="756c7c0a-4386-4a38-995a-cadccc859560" providerId="ADAL" clId="{5D6584F2-6516-4104-8D93-578880F776DA}" dt="2025-10-14T11:45:34.497" v="2247" actId="20577"/>
        <pc:sldMkLst>
          <pc:docMk/>
          <pc:sldMk cId="2599017904" sldId="2147196383"/>
        </pc:sldMkLst>
        <pc:spChg chg="mod">
          <ac:chgData name="Lijin Zhou" userId="756c7c0a-4386-4a38-995a-cadccc859560" providerId="ADAL" clId="{5D6584F2-6516-4104-8D93-578880F776DA}" dt="2025-10-03T06:23:43.938" v="2217" actId="20577"/>
          <ac:spMkLst>
            <pc:docMk/>
            <pc:sldMk cId="2599017904" sldId="2147196383"/>
            <ac:spMk id="18" creationId="{B0B5FE73-0907-A961-5DE7-6BCF9C0A4220}"/>
          </ac:spMkLst>
        </pc:spChg>
        <pc:spChg chg="mod">
          <ac:chgData name="Lijin Zhou" userId="756c7c0a-4386-4a38-995a-cadccc859560" providerId="ADAL" clId="{5D6584F2-6516-4104-8D93-578880F776DA}" dt="2025-10-14T11:45:29.397" v="2244" actId="20577"/>
          <ac:spMkLst>
            <pc:docMk/>
            <pc:sldMk cId="2599017904" sldId="2147196383"/>
            <ac:spMk id="19" creationId="{CF790414-0E31-4A3A-41DA-8CE85148425D}"/>
          </ac:spMkLst>
        </pc:spChg>
        <pc:spChg chg="mod">
          <ac:chgData name="Lijin Zhou" userId="756c7c0a-4386-4a38-995a-cadccc859560" providerId="ADAL" clId="{5D6584F2-6516-4104-8D93-578880F776DA}" dt="2025-10-03T05:57:56.817" v="1801" actId="1076"/>
          <ac:spMkLst>
            <pc:docMk/>
            <pc:sldMk cId="2599017904" sldId="2147196383"/>
            <ac:spMk id="21" creationId="{EEC39000-EB99-9A34-534D-1CA3C3310C4F}"/>
          </ac:spMkLst>
        </pc:spChg>
        <pc:spChg chg="mod">
          <ac:chgData name="Lijin Zhou" userId="756c7c0a-4386-4a38-995a-cadccc859560" providerId="ADAL" clId="{5D6584F2-6516-4104-8D93-578880F776DA}" dt="2025-10-03T06:24:02.811" v="2228" actId="1076"/>
          <ac:spMkLst>
            <pc:docMk/>
            <pc:sldMk cId="2599017904" sldId="2147196383"/>
            <ac:spMk id="22" creationId="{5B663098-DD7F-594A-276B-2BC3C9A1EEA6}"/>
          </ac:spMkLst>
        </pc:spChg>
        <pc:spChg chg="mod">
          <ac:chgData name="Lijin Zhou" userId="756c7c0a-4386-4a38-995a-cadccc859560" providerId="ADAL" clId="{5D6584F2-6516-4104-8D93-578880F776DA}" dt="2025-10-03T05:57:47.284" v="1798" actId="1076"/>
          <ac:spMkLst>
            <pc:docMk/>
            <pc:sldMk cId="2599017904" sldId="2147196383"/>
            <ac:spMk id="23" creationId="{9569C024-EEBF-3C47-8464-7F90C55D6775}"/>
          </ac:spMkLst>
        </pc:spChg>
        <pc:spChg chg="mod">
          <ac:chgData name="Lijin Zhou" userId="756c7c0a-4386-4a38-995a-cadccc859560" providerId="ADAL" clId="{5D6584F2-6516-4104-8D93-578880F776DA}" dt="2025-10-03T05:58:05.818" v="1802" actId="1076"/>
          <ac:spMkLst>
            <pc:docMk/>
            <pc:sldMk cId="2599017904" sldId="2147196383"/>
            <ac:spMk id="24" creationId="{94EA98D0-3757-CA13-F0A3-ECF237D74ECC}"/>
          </ac:spMkLst>
        </pc:spChg>
        <pc:graphicFrameChg chg="modGraphic">
          <ac:chgData name="Lijin Zhou" userId="756c7c0a-4386-4a38-995a-cadccc859560" providerId="ADAL" clId="{5D6584F2-6516-4104-8D93-578880F776DA}" dt="2025-10-02T11:35:18.510" v="229" actId="20577"/>
          <ac:graphicFrameMkLst>
            <pc:docMk/>
            <pc:sldMk cId="2599017904" sldId="2147196383"/>
            <ac:graphicFrameMk id="17" creationId="{6AED311E-30CB-99DB-D589-E0B192BFB9BD}"/>
          </ac:graphicFrameMkLst>
        </pc:graphicFrameChg>
      </pc:sldChg>
      <pc:sldChg chg="addSp delSp modSp mod delAnim modAnim">
        <pc:chgData name="Lijin Zhou" userId="756c7c0a-4386-4a38-995a-cadccc859560" providerId="ADAL" clId="{5D6584F2-6516-4104-8D93-578880F776DA}" dt="2025-10-14T11:53:14.742" v="2259" actId="20577"/>
        <pc:sldMkLst>
          <pc:docMk/>
          <pc:sldMk cId="3973093358" sldId="2147196384"/>
        </pc:sldMkLst>
        <pc:spChg chg="add mod">
          <ac:chgData name="Lijin Zhou" userId="756c7c0a-4386-4a38-995a-cadccc859560" providerId="ADAL" clId="{5D6584F2-6516-4104-8D93-578880F776DA}" dt="2025-10-02T11:43:16.561" v="362" actId="14100"/>
          <ac:spMkLst>
            <pc:docMk/>
            <pc:sldMk cId="3973093358" sldId="2147196384"/>
            <ac:spMk id="3" creationId="{674A0CD1-F724-D1C5-33C4-EC0E38D6CFCB}"/>
          </ac:spMkLst>
        </pc:spChg>
        <pc:spChg chg="add mod">
          <ac:chgData name="Lijin Zhou" userId="756c7c0a-4386-4a38-995a-cadccc859560" providerId="ADAL" clId="{5D6584F2-6516-4104-8D93-578880F776DA}" dt="2025-10-03T06:20:44.168" v="2202" actId="1076"/>
          <ac:spMkLst>
            <pc:docMk/>
            <pc:sldMk cId="3973093358" sldId="2147196384"/>
            <ac:spMk id="4" creationId="{1129D92D-58B5-D1EE-1CAE-8195DF6E0652}"/>
          </ac:spMkLst>
        </pc:spChg>
        <pc:spChg chg="add mod ord">
          <ac:chgData name="Lijin Zhou" userId="756c7c0a-4386-4a38-995a-cadccc859560" providerId="ADAL" clId="{5D6584F2-6516-4104-8D93-578880F776DA}" dt="2025-10-02T12:08:46.231" v="1290" actId="1076"/>
          <ac:spMkLst>
            <pc:docMk/>
            <pc:sldMk cId="3973093358" sldId="2147196384"/>
            <ac:spMk id="5" creationId="{FDE57693-9319-5163-088F-32E0026AEFDA}"/>
          </ac:spMkLst>
        </pc:spChg>
        <pc:spChg chg="mod">
          <ac:chgData name="Lijin Zhou" userId="756c7c0a-4386-4a38-995a-cadccc859560" providerId="ADAL" clId="{5D6584F2-6516-4104-8D93-578880F776DA}" dt="2025-10-14T11:53:14.742" v="2259" actId="20577"/>
          <ac:spMkLst>
            <pc:docMk/>
            <pc:sldMk cId="3973093358" sldId="2147196384"/>
            <ac:spMk id="14" creationId="{2368A327-B736-1D5C-1DD6-F66F1F9D2429}"/>
          </ac:spMkLst>
        </pc:spChg>
        <pc:spChg chg="mod">
          <ac:chgData name="Lijin Zhou" userId="756c7c0a-4386-4a38-995a-cadccc859560" providerId="ADAL" clId="{5D6584F2-6516-4104-8D93-578880F776DA}" dt="2025-10-14T11:46:06.855" v="2249" actId="20577"/>
          <ac:spMkLst>
            <pc:docMk/>
            <pc:sldMk cId="3973093358" sldId="2147196384"/>
            <ac:spMk id="17" creationId="{09F3B384-6FD6-426F-F254-94966F45FEDD}"/>
          </ac:spMkLst>
        </pc:spChg>
        <pc:spChg chg="mod">
          <ac:chgData name="Lijin Zhou" userId="756c7c0a-4386-4a38-995a-cadccc859560" providerId="ADAL" clId="{5D6584F2-6516-4104-8D93-578880F776DA}" dt="2025-10-03T06:24:47.945" v="2233" actId="20577"/>
          <ac:spMkLst>
            <pc:docMk/>
            <pc:sldMk cId="3973093358" sldId="2147196384"/>
            <ac:spMk id="19" creationId="{79EF7F8F-D877-8A79-151F-2E82216DB686}"/>
          </ac:spMkLst>
        </pc:spChg>
        <pc:spChg chg="mod">
          <ac:chgData name="Lijin Zhou" userId="756c7c0a-4386-4a38-995a-cadccc859560" providerId="ADAL" clId="{5D6584F2-6516-4104-8D93-578880F776DA}" dt="2025-10-03T06:20:00.336" v="2192" actId="14100"/>
          <ac:spMkLst>
            <pc:docMk/>
            <pc:sldMk cId="3973093358" sldId="2147196384"/>
            <ac:spMk id="47" creationId="{04D8E43F-3738-F0B6-3F2F-191E6FEAFF84}"/>
          </ac:spMkLst>
        </pc:spChg>
        <pc:graphicFrameChg chg="mod modGraphic">
          <ac:chgData name="Lijin Zhou" userId="756c7c0a-4386-4a38-995a-cadccc859560" providerId="ADAL" clId="{5D6584F2-6516-4104-8D93-578880F776DA}" dt="2025-10-02T11:55:22.875" v="458" actId="113"/>
          <ac:graphicFrameMkLst>
            <pc:docMk/>
            <pc:sldMk cId="3973093358" sldId="2147196384"/>
            <ac:graphicFrameMk id="24" creationId="{B04A94D4-FF64-0497-F81F-CA9B3901A3BE}"/>
          </ac:graphicFrameMkLst>
        </pc:graphicFrameChg>
      </pc:sldChg>
      <pc:sldChg chg="addSp delSp modSp mod addAnim delAnim modAnim">
        <pc:chgData name="Lijin Zhou" userId="756c7c0a-4386-4a38-995a-cadccc859560" providerId="ADAL" clId="{5D6584F2-6516-4104-8D93-578880F776DA}" dt="2025-10-14T11:54:49.062" v="2308" actId="20577"/>
        <pc:sldMkLst>
          <pc:docMk/>
          <pc:sldMk cId="1850488504" sldId="2147196385"/>
        </pc:sldMkLst>
        <pc:spChg chg="mod">
          <ac:chgData name="Lijin Zhou" userId="756c7c0a-4386-4a38-995a-cadccc859560" providerId="ADAL" clId="{5D6584F2-6516-4104-8D93-578880F776DA}" dt="2025-10-14T11:53:34.494" v="2288" actId="1035"/>
          <ac:spMkLst>
            <pc:docMk/>
            <pc:sldMk cId="1850488504" sldId="2147196385"/>
            <ac:spMk id="2" creationId="{E10E62CF-8A00-1642-DBE6-C300383F51DC}"/>
          </ac:spMkLst>
        </pc:spChg>
        <pc:spChg chg="mod">
          <ac:chgData name="Lijin Zhou" userId="756c7c0a-4386-4a38-995a-cadccc859560" providerId="ADAL" clId="{5D6584F2-6516-4104-8D93-578880F776DA}" dt="2025-10-14T11:54:49.062" v="2308" actId="20577"/>
          <ac:spMkLst>
            <pc:docMk/>
            <pc:sldMk cId="1850488504" sldId="2147196385"/>
            <ac:spMk id="3" creationId="{3ABDCFFD-F153-12D2-6BFA-CEF66015EE72}"/>
          </ac:spMkLst>
        </pc:spChg>
        <pc:spChg chg="add mod">
          <ac:chgData name="Lijin Zhou" userId="756c7c0a-4386-4a38-995a-cadccc859560" providerId="ADAL" clId="{5D6584F2-6516-4104-8D93-578880F776DA}" dt="2025-10-14T11:53:34.494" v="2288" actId="1035"/>
          <ac:spMkLst>
            <pc:docMk/>
            <pc:sldMk cId="1850488504" sldId="2147196385"/>
            <ac:spMk id="6" creationId="{F9A1D5E6-4A3A-CE19-ABF2-A8A4C4C44B77}"/>
          </ac:spMkLst>
        </pc:spChg>
        <pc:spChg chg="add mod">
          <ac:chgData name="Lijin Zhou" userId="756c7c0a-4386-4a38-995a-cadccc859560" providerId="ADAL" clId="{5D6584F2-6516-4104-8D93-578880F776DA}" dt="2025-10-14T11:53:34.494" v="2288" actId="1035"/>
          <ac:spMkLst>
            <pc:docMk/>
            <pc:sldMk cId="1850488504" sldId="2147196385"/>
            <ac:spMk id="7" creationId="{055B35E6-0912-65B7-29FB-A67F9F6BC446}"/>
          </ac:spMkLst>
        </pc:spChg>
        <pc:spChg chg="add mod">
          <ac:chgData name="Lijin Zhou" userId="756c7c0a-4386-4a38-995a-cadccc859560" providerId="ADAL" clId="{5D6584F2-6516-4104-8D93-578880F776DA}" dt="2025-10-14T11:53:34.494" v="2288" actId="1035"/>
          <ac:spMkLst>
            <pc:docMk/>
            <pc:sldMk cId="1850488504" sldId="2147196385"/>
            <ac:spMk id="9" creationId="{60D10DF0-3709-D5F3-FBFF-1F82F035EB52}"/>
          </ac:spMkLst>
        </pc:spChg>
        <pc:spChg chg="mod">
          <ac:chgData name="Lijin Zhou" userId="756c7c0a-4386-4a38-995a-cadccc859560" providerId="ADAL" clId="{5D6584F2-6516-4104-8D93-578880F776DA}" dt="2025-10-14T11:53:21.711" v="2271" actId="20577"/>
          <ac:spMkLst>
            <pc:docMk/>
            <pc:sldMk cId="1850488504" sldId="2147196385"/>
            <ac:spMk id="28" creationId="{B36E2C26-07CE-351F-ECAF-8500F9C6030B}"/>
          </ac:spMkLst>
        </pc:spChg>
        <pc:graphicFrameChg chg="mod modGraphic">
          <ac:chgData name="Lijin Zhou" userId="756c7c0a-4386-4a38-995a-cadccc859560" providerId="ADAL" clId="{5D6584F2-6516-4104-8D93-578880F776DA}" dt="2025-10-14T11:53:54.999" v="2292" actId="20577"/>
          <ac:graphicFrameMkLst>
            <pc:docMk/>
            <pc:sldMk cId="1850488504" sldId="2147196385"/>
            <ac:graphicFrameMk id="17" creationId="{C49307E3-7C4F-EA27-063C-1A61C0E9ECF0}"/>
          </ac:graphicFrameMkLst>
        </pc:graphicFrameChg>
      </pc:sldChg>
      <pc:sldChg chg="addSp delSp modSp mod delAnim modAnim">
        <pc:chgData name="Lijin Zhou" userId="756c7c0a-4386-4a38-995a-cadccc859560" providerId="ADAL" clId="{5D6584F2-6516-4104-8D93-578880F776DA}" dt="2025-10-14T11:58:54.296" v="2363" actId="20577"/>
        <pc:sldMkLst>
          <pc:docMk/>
          <pc:sldMk cId="4182038014" sldId="2147196387"/>
        </pc:sldMkLst>
        <pc:spChg chg="mod">
          <ac:chgData name="Lijin Zhou" userId="756c7c0a-4386-4a38-995a-cadccc859560" providerId="ADAL" clId="{5D6584F2-6516-4104-8D93-578880F776DA}" dt="2025-10-14T11:55:03.951" v="2335" actId="1035"/>
          <ac:spMkLst>
            <pc:docMk/>
            <pc:sldMk cId="4182038014" sldId="2147196387"/>
            <ac:spMk id="2" creationId="{768CD173-D4F0-3DD8-4ADD-E0014D5DD97A}"/>
          </ac:spMkLst>
        </pc:spChg>
        <pc:spChg chg="mod">
          <ac:chgData name="Lijin Zhou" userId="756c7c0a-4386-4a38-995a-cadccc859560" providerId="ADAL" clId="{5D6584F2-6516-4104-8D93-578880F776DA}" dt="2025-10-14T11:55:03.951" v="2335" actId="1035"/>
          <ac:spMkLst>
            <pc:docMk/>
            <pc:sldMk cId="4182038014" sldId="2147196387"/>
            <ac:spMk id="5" creationId="{DC601E97-8D23-2E8E-D45C-699A0305AF5B}"/>
          </ac:spMkLst>
        </pc:spChg>
        <pc:spChg chg="mod">
          <ac:chgData name="Lijin Zhou" userId="756c7c0a-4386-4a38-995a-cadccc859560" providerId="ADAL" clId="{5D6584F2-6516-4104-8D93-578880F776DA}" dt="2025-10-14T11:55:03.951" v="2335" actId="1035"/>
          <ac:spMkLst>
            <pc:docMk/>
            <pc:sldMk cId="4182038014" sldId="2147196387"/>
            <ac:spMk id="9" creationId="{CA320AC7-0618-8A34-49AC-DDB878B981EE}"/>
          </ac:spMkLst>
        </pc:spChg>
        <pc:spChg chg="mod">
          <ac:chgData name="Lijin Zhou" userId="756c7c0a-4386-4a38-995a-cadccc859560" providerId="ADAL" clId="{5D6584F2-6516-4104-8D93-578880F776DA}" dt="2025-10-14T11:55:03.951" v="2335" actId="1035"/>
          <ac:spMkLst>
            <pc:docMk/>
            <pc:sldMk cId="4182038014" sldId="2147196387"/>
            <ac:spMk id="10" creationId="{F6680F65-9CAD-B50D-E8C6-3BCCEA28E2A6}"/>
          </ac:spMkLst>
        </pc:spChg>
        <pc:spChg chg="mod">
          <ac:chgData name="Lijin Zhou" userId="756c7c0a-4386-4a38-995a-cadccc859560" providerId="ADAL" clId="{5D6584F2-6516-4104-8D93-578880F776DA}" dt="2025-10-14T11:58:54.296" v="2363" actId="20577"/>
          <ac:spMkLst>
            <pc:docMk/>
            <pc:sldMk cId="4182038014" sldId="2147196387"/>
            <ac:spMk id="11" creationId="{40A720DA-B79C-FED9-D842-E1B35D7B105E}"/>
          </ac:spMkLst>
        </pc:spChg>
        <pc:graphicFrameChg chg="mod">
          <ac:chgData name="Lijin Zhou" userId="756c7c0a-4386-4a38-995a-cadccc859560" providerId="ADAL" clId="{5D6584F2-6516-4104-8D93-578880F776DA}" dt="2025-10-14T11:55:03.951" v="2335" actId="1035"/>
          <ac:graphicFrameMkLst>
            <pc:docMk/>
            <pc:sldMk cId="4182038014" sldId="2147196387"/>
            <ac:graphicFrameMk id="17" creationId="{56530467-ADED-99A2-1700-B70C55671511}"/>
          </ac:graphicFrameMkLst>
        </pc:graphicFrameChg>
      </pc:sldChg>
      <pc:sldChg chg="add">
        <pc:chgData name="Lijin Zhou" userId="756c7c0a-4386-4a38-995a-cadccc859560" providerId="ADAL" clId="{5D6584F2-6516-4104-8D93-578880F776DA}" dt="2025-09-19T09:48:35.522" v="145"/>
        <pc:sldMkLst>
          <pc:docMk/>
          <pc:sldMk cId="2284667225" sldId="2147196388"/>
        </pc:sldMkLst>
      </pc:sldChg>
      <pc:sldChg chg="new del">
        <pc:chgData name="Lijin Zhou" userId="756c7c0a-4386-4a38-995a-cadccc859560" providerId="ADAL" clId="{5D6584F2-6516-4104-8D93-578880F776DA}" dt="2025-09-18T13:34:35.899" v="118" actId="47"/>
        <pc:sldMkLst>
          <pc:docMk/>
          <pc:sldMk cId="3966068676" sldId="2147196388"/>
        </pc:sldMkLst>
      </pc:sldChg>
      <pc:sldChg chg="new del">
        <pc:chgData name="Lijin Zhou" userId="756c7c0a-4386-4a38-995a-cadccc859560" providerId="ADAL" clId="{5D6584F2-6516-4104-8D93-578880F776DA}" dt="2025-09-18T13:34:29.778" v="116" actId="47"/>
        <pc:sldMkLst>
          <pc:docMk/>
          <pc:sldMk cId="4285624163" sldId="2147196388"/>
        </pc:sldMkLst>
      </pc:sldChg>
    </pc:docChg>
  </pc:docChgLst>
  <pc:docChgLst>
    <pc:chgData name="Andreas Holmgren" userId="e16a8c9e-d9a5-4622-a576-2f608cbe6034" providerId="ADAL" clId="{323D3F8E-A5AB-4B6D-988B-5ADBC19C1A44}"/>
    <pc:docChg chg="undo custSel delSld modSld sldOrd modSection">
      <pc:chgData name="Andreas Holmgren" userId="e16a8c9e-d9a5-4622-a576-2f608cbe6034" providerId="ADAL" clId="{323D3F8E-A5AB-4B6D-988B-5ADBC19C1A44}" dt="2025-10-23T09:33:50.542" v="97" actId="14100"/>
      <pc:docMkLst>
        <pc:docMk/>
      </pc:docMkLst>
      <pc:sldChg chg="addSp delSp mod">
        <pc:chgData name="Andreas Holmgren" userId="e16a8c9e-d9a5-4622-a576-2f608cbe6034" providerId="ADAL" clId="{323D3F8E-A5AB-4B6D-988B-5ADBC19C1A44}" dt="2025-09-19T09:39:21.513" v="11" actId="21"/>
        <pc:sldMkLst>
          <pc:docMk/>
          <pc:sldMk cId="1658367147" sldId="2147196030"/>
        </pc:sldMkLst>
      </pc:sldChg>
      <pc:sldChg chg="ord">
        <pc:chgData name="Andreas Holmgren" userId="e16a8c9e-d9a5-4622-a576-2f608cbe6034" providerId="ADAL" clId="{323D3F8E-A5AB-4B6D-988B-5ADBC19C1A44}" dt="2025-10-21T09:59:32.651" v="14"/>
        <pc:sldMkLst>
          <pc:docMk/>
          <pc:sldMk cId="3007885039" sldId="2147196031"/>
        </pc:sldMkLst>
      </pc:sldChg>
      <pc:sldChg chg="addSp delSp modSp mod delAnim">
        <pc:chgData name="Andreas Holmgren" userId="e16a8c9e-d9a5-4622-a576-2f608cbe6034" providerId="ADAL" clId="{323D3F8E-A5AB-4B6D-988B-5ADBC19C1A44}" dt="2025-09-19T09:20:18.079" v="8" actId="14734"/>
        <pc:sldMkLst>
          <pc:docMk/>
          <pc:sldMk cId="2360558341" sldId="2147196354"/>
        </pc:sldMkLst>
      </pc:sldChg>
      <pc:sldChg chg="del">
        <pc:chgData name="Andreas Holmgren" userId="e16a8c9e-d9a5-4622-a576-2f608cbe6034" providerId="ADAL" clId="{323D3F8E-A5AB-4B6D-988B-5ADBC19C1A44}" dt="2025-10-21T09:59:27.720" v="12" actId="47"/>
        <pc:sldMkLst>
          <pc:docMk/>
          <pc:sldMk cId="1121521704" sldId="2147196376"/>
        </pc:sldMkLst>
      </pc:sldChg>
      <pc:sldChg chg="modSp mod">
        <pc:chgData name="Andreas Holmgren" userId="e16a8c9e-d9a5-4622-a576-2f608cbe6034" providerId="ADAL" clId="{323D3F8E-A5AB-4B6D-988B-5ADBC19C1A44}" dt="2025-10-23T09:30:52.351" v="64" actId="20577"/>
        <pc:sldMkLst>
          <pc:docMk/>
          <pc:sldMk cId="2092761250" sldId="2147196382"/>
        </pc:sldMkLst>
        <pc:spChg chg="mod">
          <ac:chgData name="Andreas Holmgren" userId="e16a8c9e-d9a5-4622-a576-2f608cbe6034" providerId="ADAL" clId="{323D3F8E-A5AB-4B6D-988B-5ADBC19C1A44}" dt="2025-10-23T09:30:35.693" v="42" actId="20577"/>
          <ac:spMkLst>
            <pc:docMk/>
            <pc:sldMk cId="2092761250" sldId="2147196382"/>
            <ac:spMk id="2" creationId="{1D6DE2DF-D739-93C0-950C-D60EE645B5EE}"/>
          </ac:spMkLst>
        </pc:spChg>
        <pc:spChg chg="mod">
          <ac:chgData name="Andreas Holmgren" userId="e16a8c9e-d9a5-4622-a576-2f608cbe6034" providerId="ADAL" clId="{323D3F8E-A5AB-4B6D-988B-5ADBC19C1A44}" dt="2025-10-23T09:30:52.351" v="64" actId="20577"/>
          <ac:spMkLst>
            <pc:docMk/>
            <pc:sldMk cId="2092761250" sldId="2147196382"/>
            <ac:spMk id="23" creationId="{AC7DAB59-C2D5-3DC1-2C7C-B8B21693AF1C}"/>
          </ac:spMkLst>
        </pc:spChg>
      </pc:sldChg>
      <pc:sldChg chg="modSp mod">
        <pc:chgData name="Andreas Holmgren" userId="e16a8c9e-d9a5-4622-a576-2f608cbe6034" providerId="ADAL" clId="{323D3F8E-A5AB-4B6D-988B-5ADBC19C1A44}" dt="2025-10-23T09:31:08.388" v="82" actId="27636"/>
        <pc:sldMkLst>
          <pc:docMk/>
          <pc:sldMk cId="3973093358" sldId="2147196384"/>
        </pc:sldMkLst>
        <pc:spChg chg="mod">
          <ac:chgData name="Andreas Holmgren" userId="e16a8c9e-d9a5-4622-a576-2f608cbe6034" providerId="ADAL" clId="{323D3F8E-A5AB-4B6D-988B-5ADBC19C1A44}" dt="2025-10-23T09:31:08.388" v="82" actId="27636"/>
          <ac:spMkLst>
            <pc:docMk/>
            <pc:sldMk cId="3973093358" sldId="2147196384"/>
            <ac:spMk id="28" creationId="{9CFB98AE-698E-1A81-8C36-10E3A0E3715B}"/>
          </ac:spMkLst>
        </pc:spChg>
      </pc:sldChg>
      <pc:sldChg chg="modSp mod">
        <pc:chgData name="Andreas Holmgren" userId="e16a8c9e-d9a5-4622-a576-2f608cbe6034" providerId="ADAL" clId="{323D3F8E-A5AB-4B6D-988B-5ADBC19C1A44}" dt="2025-10-23T09:33:50.542" v="97" actId="14100"/>
        <pc:sldMkLst>
          <pc:docMk/>
          <pc:sldMk cId="1850488504" sldId="2147196385"/>
        </pc:sldMkLst>
        <pc:spChg chg="mod">
          <ac:chgData name="Andreas Holmgren" userId="e16a8c9e-d9a5-4622-a576-2f608cbe6034" providerId="ADAL" clId="{323D3F8E-A5AB-4B6D-988B-5ADBC19C1A44}" dt="2025-10-23T09:33:50.542" v="97" actId="14100"/>
          <ac:spMkLst>
            <pc:docMk/>
            <pc:sldMk cId="1850488504" sldId="2147196385"/>
            <ac:spMk id="6" creationId="{F9A1D5E6-4A3A-CE19-ABF2-A8A4C4C44B77}"/>
          </ac:spMkLst>
        </pc:spChg>
        <pc:spChg chg="mod">
          <ac:chgData name="Andreas Holmgren" userId="e16a8c9e-d9a5-4622-a576-2f608cbe6034" providerId="ADAL" clId="{323D3F8E-A5AB-4B6D-988B-5ADBC19C1A44}" dt="2025-10-23T09:33:28.308" v="96" actId="14100"/>
          <ac:spMkLst>
            <pc:docMk/>
            <pc:sldMk cId="1850488504" sldId="2147196385"/>
            <ac:spMk id="28" creationId="{B36E2C26-07CE-351F-ECAF-8500F9C6030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2069B0-85D0-4B3E-A765-A7B58C793D68}" type="doc">
      <dgm:prSet loTypeId="urn:microsoft.com/office/officeart/2005/8/layout/cycle8" loCatId="cycle" qsTypeId="urn:microsoft.com/office/officeart/2005/8/quickstyle/simple3" qsCatId="simple" csTypeId="urn:microsoft.com/office/officeart/2005/8/colors/accent6_4" csCatId="accent6" phldr="1"/>
      <dgm:spPr/>
    </dgm:pt>
    <dgm:pt modelId="{71066F5C-A19A-4285-A5B2-6D0327701D01}">
      <dgm:prSet phldrT="[Text]"/>
      <dgm:spPr/>
      <dgm:t>
        <a:bodyPr/>
        <a:lstStyle/>
        <a:p>
          <a:r>
            <a:rPr lang="sv-SE"/>
            <a:t>Kvarter</a:t>
          </a:r>
        </a:p>
      </dgm:t>
    </dgm:pt>
    <dgm:pt modelId="{AB5A7624-C70F-405D-BC5A-8814102ECAF9}" type="parTrans" cxnId="{695CAD09-5D80-4D56-B03A-8E68FB4E75F2}">
      <dgm:prSet/>
      <dgm:spPr/>
      <dgm:t>
        <a:bodyPr/>
        <a:lstStyle/>
        <a:p>
          <a:endParaRPr lang="sv-SE"/>
        </a:p>
      </dgm:t>
    </dgm:pt>
    <dgm:pt modelId="{8F14C83F-7194-4357-8858-B6F1D0E032F8}" type="sibTrans" cxnId="{695CAD09-5D80-4D56-B03A-8E68FB4E75F2}">
      <dgm:prSet/>
      <dgm:spPr/>
      <dgm:t>
        <a:bodyPr/>
        <a:lstStyle/>
        <a:p>
          <a:endParaRPr lang="sv-SE"/>
        </a:p>
      </dgm:t>
    </dgm:pt>
    <dgm:pt modelId="{6A6C251E-7A1A-48B0-879A-E59CEAA40C7C}">
      <dgm:prSet phldrT="[Text]"/>
      <dgm:spPr/>
      <dgm:t>
        <a:bodyPr/>
        <a:lstStyle/>
        <a:p>
          <a:r>
            <a:rPr lang="sv-SE"/>
            <a:t>Företag</a:t>
          </a:r>
        </a:p>
      </dgm:t>
    </dgm:pt>
    <dgm:pt modelId="{A586A228-8082-464A-8733-58380766FC00}" type="parTrans" cxnId="{F0B33EDC-7AD1-434A-AF51-E17E19225216}">
      <dgm:prSet/>
      <dgm:spPr/>
      <dgm:t>
        <a:bodyPr/>
        <a:lstStyle/>
        <a:p>
          <a:endParaRPr lang="sv-SE"/>
        </a:p>
      </dgm:t>
    </dgm:pt>
    <dgm:pt modelId="{3784F088-E566-41AC-92EF-BD9F617E8789}" type="sibTrans" cxnId="{F0B33EDC-7AD1-434A-AF51-E17E19225216}">
      <dgm:prSet/>
      <dgm:spPr/>
      <dgm:t>
        <a:bodyPr/>
        <a:lstStyle/>
        <a:p>
          <a:endParaRPr lang="sv-SE"/>
        </a:p>
      </dgm:t>
    </dgm:pt>
    <dgm:pt modelId="{641D1EFD-0575-4C61-95B6-D76E2914B4FD}">
      <dgm:prSet phldrT="[Text]"/>
      <dgm:spPr/>
      <dgm:t>
        <a:bodyPr/>
        <a:lstStyle/>
        <a:p>
          <a:r>
            <a:rPr lang="sv-SE"/>
            <a:t>Projekt</a:t>
          </a:r>
        </a:p>
      </dgm:t>
    </dgm:pt>
    <dgm:pt modelId="{B9FF4AA2-05D3-4D5F-8322-AA544B809042}" type="parTrans" cxnId="{DB8C4C23-E5D8-43AA-B757-2F277E2DD9BC}">
      <dgm:prSet/>
      <dgm:spPr/>
      <dgm:t>
        <a:bodyPr/>
        <a:lstStyle/>
        <a:p>
          <a:endParaRPr lang="sv-SE"/>
        </a:p>
      </dgm:t>
    </dgm:pt>
    <dgm:pt modelId="{DF8D9181-CD19-4AB4-96A6-E3D36EDABD38}" type="sibTrans" cxnId="{DB8C4C23-E5D8-43AA-B757-2F277E2DD9BC}">
      <dgm:prSet/>
      <dgm:spPr/>
      <dgm:t>
        <a:bodyPr/>
        <a:lstStyle/>
        <a:p>
          <a:endParaRPr lang="sv-SE"/>
        </a:p>
      </dgm:t>
    </dgm:pt>
    <dgm:pt modelId="{49F9E995-02EB-44FC-A31E-05D35E6855C5}" type="pres">
      <dgm:prSet presAssocID="{202069B0-85D0-4B3E-A765-A7B58C793D68}" presName="compositeShape" presStyleCnt="0">
        <dgm:presLayoutVars>
          <dgm:chMax val="7"/>
          <dgm:dir/>
          <dgm:resizeHandles val="exact"/>
        </dgm:presLayoutVars>
      </dgm:prSet>
      <dgm:spPr/>
    </dgm:pt>
    <dgm:pt modelId="{0F6EA3D5-9A41-4266-9F91-704EAA7BE2FB}" type="pres">
      <dgm:prSet presAssocID="{202069B0-85D0-4B3E-A765-A7B58C793D68}" presName="wedge1" presStyleLbl="node1" presStyleIdx="0" presStyleCnt="3"/>
      <dgm:spPr/>
    </dgm:pt>
    <dgm:pt modelId="{2F3FAFBD-FD2E-4543-BA54-299BD393944B}" type="pres">
      <dgm:prSet presAssocID="{202069B0-85D0-4B3E-A765-A7B58C793D68}" presName="dummy1a" presStyleCnt="0"/>
      <dgm:spPr/>
    </dgm:pt>
    <dgm:pt modelId="{01ADE613-AF47-4854-9D8D-BDE7847925B0}" type="pres">
      <dgm:prSet presAssocID="{202069B0-85D0-4B3E-A765-A7B58C793D68}" presName="dummy1b" presStyleCnt="0"/>
      <dgm:spPr/>
    </dgm:pt>
    <dgm:pt modelId="{F4FBA819-5E33-4179-BDE0-23F591691EBF}" type="pres">
      <dgm:prSet presAssocID="{202069B0-85D0-4B3E-A765-A7B58C793D6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FDF4241-7AC0-4C2F-A506-2E9D2AC5A4FC}" type="pres">
      <dgm:prSet presAssocID="{202069B0-85D0-4B3E-A765-A7B58C793D68}" presName="wedge2" presStyleLbl="node1" presStyleIdx="1" presStyleCnt="3"/>
      <dgm:spPr/>
    </dgm:pt>
    <dgm:pt modelId="{91D2F449-7234-4029-A252-9E76CFC89A25}" type="pres">
      <dgm:prSet presAssocID="{202069B0-85D0-4B3E-A765-A7B58C793D68}" presName="dummy2a" presStyleCnt="0"/>
      <dgm:spPr/>
    </dgm:pt>
    <dgm:pt modelId="{430B581A-122C-4920-AAE4-5BC6687E41BB}" type="pres">
      <dgm:prSet presAssocID="{202069B0-85D0-4B3E-A765-A7B58C793D68}" presName="dummy2b" presStyleCnt="0"/>
      <dgm:spPr/>
    </dgm:pt>
    <dgm:pt modelId="{36361CD9-4C49-4E80-A0C8-A97826AC7B8A}" type="pres">
      <dgm:prSet presAssocID="{202069B0-85D0-4B3E-A765-A7B58C793D6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6805FDB-3E63-4578-87FD-4CF90A8172FE}" type="pres">
      <dgm:prSet presAssocID="{202069B0-85D0-4B3E-A765-A7B58C793D68}" presName="wedge3" presStyleLbl="node1" presStyleIdx="2" presStyleCnt="3"/>
      <dgm:spPr/>
    </dgm:pt>
    <dgm:pt modelId="{B46C8570-A841-4BFC-91EE-8E78D85FC35B}" type="pres">
      <dgm:prSet presAssocID="{202069B0-85D0-4B3E-A765-A7B58C793D68}" presName="dummy3a" presStyleCnt="0"/>
      <dgm:spPr/>
    </dgm:pt>
    <dgm:pt modelId="{E8D9F3B4-C9BF-4B20-A4FD-3F748262DA6F}" type="pres">
      <dgm:prSet presAssocID="{202069B0-85D0-4B3E-A765-A7B58C793D68}" presName="dummy3b" presStyleCnt="0"/>
      <dgm:spPr/>
    </dgm:pt>
    <dgm:pt modelId="{F6C451A5-65BA-4C22-9DDB-28054EC36288}" type="pres">
      <dgm:prSet presAssocID="{202069B0-85D0-4B3E-A765-A7B58C793D6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E2ABBAF-6599-4841-BFE3-4D7354EE3E2D}" type="pres">
      <dgm:prSet presAssocID="{8F14C83F-7194-4357-8858-B6F1D0E032F8}" presName="arrowWedge1" presStyleLbl="fgSibTrans2D1" presStyleIdx="0" presStyleCnt="3"/>
      <dgm:spPr/>
    </dgm:pt>
    <dgm:pt modelId="{19FB1732-DAA0-42B6-8BD3-B68356894966}" type="pres">
      <dgm:prSet presAssocID="{3784F088-E566-41AC-92EF-BD9F617E8789}" presName="arrowWedge2" presStyleLbl="fgSibTrans2D1" presStyleIdx="1" presStyleCnt="3"/>
      <dgm:spPr/>
    </dgm:pt>
    <dgm:pt modelId="{CAF7ED52-C263-4906-8AF5-254983727017}" type="pres">
      <dgm:prSet presAssocID="{DF8D9181-CD19-4AB4-96A6-E3D36EDABD38}" presName="arrowWedge3" presStyleLbl="fgSibTrans2D1" presStyleIdx="2" presStyleCnt="3"/>
      <dgm:spPr/>
    </dgm:pt>
  </dgm:ptLst>
  <dgm:cxnLst>
    <dgm:cxn modelId="{695CAD09-5D80-4D56-B03A-8E68FB4E75F2}" srcId="{202069B0-85D0-4B3E-A765-A7B58C793D68}" destId="{71066F5C-A19A-4285-A5B2-6D0327701D01}" srcOrd="0" destOrd="0" parTransId="{AB5A7624-C70F-405D-BC5A-8814102ECAF9}" sibTransId="{8F14C83F-7194-4357-8858-B6F1D0E032F8}"/>
    <dgm:cxn modelId="{DB8C4C23-E5D8-43AA-B757-2F277E2DD9BC}" srcId="{202069B0-85D0-4B3E-A765-A7B58C793D68}" destId="{641D1EFD-0575-4C61-95B6-D76E2914B4FD}" srcOrd="2" destOrd="0" parTransId="{B9FF4AA2-05D3-4D5F-8322-AA544B809042}" sibTransId="{DF8D9181-CD19-4AB4-96A6-E3D36EDABD38}"/>
    <dgm:cxn modelId="{8EDACA77-B2EA-42B5-87AC-2DD867097972}" type="presOf" srcId="{641D1EFD-0575-4C61-95B6-D76E2914B4FD}" destId="{96805FDB-3E63-4578-87FD-4CF90A8172FE}" srcOrd="0" destOrd="0" presId="urn:microsoft.com/office/officeart/2005/8/layout/cycle8"/>
    <dgm:cxn modelId="{6AC89F95-E212-4BF2-B8D1-C10A1546D16D}" type="presOf" srcId="{6A6C251E-7A1A-48B0-879A-E59CEAA40C7C}" destId="{36361CD9-4C49-4E80-A0C8-A97826AC7B8A}" srcOrd="1" destOrd="0" presId="urn:microsoft.com/office/officeart/2005/8/layout/cycle8"/>
    <dgm:cxn modelId="{0D5972AC-4CDD-4597-8B65-2556838EED8B}" type="presOf" srcId="{71066F5C-A19A-4285-A5B2-6D0327701D01}" destId="{0F6EA3D5-9A41-4266-9F91-704EAA7BE2FB}" srcOrd="0" destOrd="0" presId="urn:microsoft.com/office/officeart/2005/8/layout/cycle8"/>
    <dgm:cxn modelId="{91EFEAAC-A760-4423-BAFB-2A5EE1004246}" type="presOf" srcId="{202069B0-85D0-4B3E-A765-A7B58C793D68}" destId="{49F9E995-02EB-44FC-A31E-05D35E6855C5}" srcOrd="0" destOrd="0" presId="urn:microsoft.com/office/officeart/2005/8/layout/cycle8"/>
    <dgm:cxn modelId="{C46EEECB-2534-453C-9BBD-3860F3CBDB5F}" type="presOf" srcId="{641D1EFD-0575-4C61-95B6-D76E2914B4FD}" destId="{F6C451A5-65BA-4C22-9DDB-28054EC36288}" srcOrd="1" destOrd="0" presId="urn:microsoft.com/office/officeart/2005/8/layout/cycle8"/>
    <dgm:cxn modelId="{F0B33EDC-7AD1-434A-AF51-E17E19225216}" srcId="{202069B0-85D0-4B3E-A765-A7B58C793D68}" destId="{6A6C251E-7A1A-48B0-879A-E59CEAA40C7C}" srcOrd="1" destOrd="0" parTransId="{A586A228-8082-464A-8733-58380766FC00}" sibTransId="{3784F088-E566-41AC-92EF-BD9F617E8789}"/>
    <dgm:cxn modelId="{CEF831E3-682F-49F6-99F6-0C2F6820953F}" type="presOf" srcId="{6A6C251E-7A1A-48B0-879A-E59CEAA40C7C}" destId="{7FDF4241-7AC0-4C2F-A506-2E9D2AC5A4FC}" srcOrd="0" destOrd="0" presId="urn:microsoft.com/office/officeart/2005/8/layout/cycle8"/>
    <dgm:cxn modelId="{F1A5FAEF-35B9-4CE5-99C5-0D61C983CD17}" type="presOf" srcId="{71066F5C-A19A-4285-A5B2-6D0327701D01}" destId="{F4FBA819-5E33-4179-BDE0-23F591691EBF}" srcOrd="1" destOrd="0" presId="urn:microsoft.com/office/officeart/2005/8/layout/cycle8"/>
    <dgm:cxn modelId="{4B02856D-AFD7-416A-85BC-8CBFAC714A88}" type="presParOf" srcId="{49F9E995-02EB-44FC-A31E-05D35E6855C5}" destId="{0F6EA3D5-9A41-4266-9F91-704EAA7BE2FB}" srcOrd="0" destOrd="0" presId="urn:microsoft.com/office/officeart/2005/8/layout/cycle8"/>
    <dgm:cxn modelId="{53189FAF-4B3A-40DD-A2B4-ABD276BAF3CD}" type="presParOf" srcId="{49F9E995-02EB-44FC-A31E-05D35E6855C5}" destId="{2F3FAFBD-FD2E-4543-BA54-299BD393944B}" srcOrd="1" destOrd="0" presId="urn:microsoft.com/office/officeart/2005/8/layout/cycle8"/>
    <dgm:cxn modelId="{094EA69C-4734-4352-A957-81DA3B3CEC92}" type="presParOf" srcId="{49F9E995-02EB-44FC-A31E-05D35E6855C5}" destId="{01ADE613-AF47-4854-9D8D-BDE7847925B0}" srcOrd="2" destOrd="0" presId="urn:microsoft.com/office/officeart/2005/8/layout/cycle8"/>
    <dgm:cxn modelId="{4A2499B6-5940-446F-8415-C3C84DEDE699}" type="presParOf" srcId="{49F9E995-02EB-44FC-A31E-05D35E6855C5}" destId="{F4FBA819-5E33-4179-BDE0-23F591691EBF}" srcOrd="3" destOrd="0" presId="urn:microsoft.com/office/officeart/2005/8/layout/cycle8"/>
    <dgm:cxn modelId="{C19DC47F-13DB-47ED-B561-EDB62E560A6A}" type="presParOf" srcId="{49F9E995-02EB-44FC-A31E-05D35E6855C5}" destId="{7FDF4241-7AC0-4C2F-A506-2E9D2AC5A4FC}" srcOrd="4" destOrd="0" presId="urn:microsoft.com/office/officeart/2005/8/layout/cycle8"/>
    <dgm:cxn modelId="{8C941296-CC14-47BF-B64D-32ED57E80243}" type="presParOf" srcId="{49F9E995-02EB-44FC-A31E-05D35E6855C5}" destId="{91D2F449-7234-4029-A252-9E76CFC89A25}" srcOrd="5" destOrd="0" presId="urn:microsoft.com/office/officeart/2005/8/layout/cycle8"/>
    <dgm:cxn modelId="{9DB7EFD8-3941-444C-83EB-F5B9897E69DA}" type="presParOf" srcId="{49F9E995-02EB-44FC-A31E-05D35E6855C5}" destId="{430B581A-122C-4920-AAE4-5BC6687E41BB}" srcOrd="6" destOrd="0" presId="urn:microsoft.com/office/officeart/2005/8/layout/cycle8"/>
    <dgm:cxn modelId="{477C3EE2-6A8C-4421-BA5E-D70ABCFBFFBC}" type="presParOf" srcId="{49F9E995-02EB-44FC-A31E-05D35E6855C5}" destId="{36361CD9-4C49-4E80-A0C8-A97826AC7B8A}" srcOrd="7" destOrd="0" presId="urn:microsoft.com/office/officeart/2005/8/layout/cycle8"/>
    <dgm:cxn modelId="{74C40C7D-A638-414B-B269-EE3C83854CAF}" type="presParOf" srcId="{49F9E995-02EB-44FC-A31E-05D35E6855C5}" destId="{96805FDB-3E63-4578-87FD-4CF90A8172FE}" srcOrd="8" destOrd="0" presId="urn:microsoft.com/office/officeart/2005/8/layout/cycle8"/>
    <dgm:cxn modelId="{5ADA9626-8219-4528-815F-69BEC63005CA}" type="presParOf" srcId="{49F9E995-02EB-44FC-A31E-05D35E6855C5}" destId="{B46C8570-A841-4BFC-91EE-8E78D85FC35B}" srcOrd="9" destOrd="0" presId="urn:microsoft.com/office/officeart/2005/8/layout/cycle8"/>
    <dgm:cxn modelId="{5CA6048F-0DD8-4180-A7C5-0A2120956938}" type="presParOf" srcId="{49F9E995-02EB-44FC-A31E-05D35E6855C5}" destId="{E8D9F3B4-C9BF-4B20-A4FD-3F748262DA6F}" srcOrd="10" destOrd="0" presId="urn:microsoft.com/office/officeart/2005/8/layout/cycle8"/>
    <dgm:cxn modelId="{00031451-0DCB-4E51-AB3D-8B471891234D}" type="presParOf" srcId="{49F9E995-02EB-44FC-A31E-05D35E6855C5}" destId="{F6C451A5-65BA-4C22-9DDB-28054EC36288}" srcOrd="11" destOrd="0" presId="urn:microsoft.com/office/officeart/2005/8/layout/cycle8"/>
    <dgm:cxn modelId="{9E074815-6723-4E95-9F35-015A469DC9CE}" type="presParOf" srcId="{49F9E995-02EB-44FC-A31E-05D35E6855C5}" destId="{BE2ABBAF-6599-4841-BFE3-4D7354EE3E2D}" srcOrd="12" destOrd="0" presId="urn:microsoft.com/office/officeart/2005/8/layout/cycle8"/>
    <dgm:cxn modelId="{C493E4D2-3E75-468C-82C4-755D0B1CFE06}" type="presParOf" srcId="{49F9E995-02EB-44FC-A31E-05D35E6855C5}" destId="{19FB1732-DAA0-42B6-8BD3-B68356894966}" srcOrd="13" destOrd="0" presId="urn:microsoft.com/office/officeart/2005/8/layout/cycle8"/>
    <dgm:cxn modelId="{4835CB08-7490-412F-9849-4AC07AFA1E03}" type="presParOf" srcId="{49F9E995-02EB-44FC-A31E-05D35E6855C5}" destId="{CAF7ED52-C263-4906-8AF5-25498372701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3A29FB-4F98-4045-B609-15104E5EFAB1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0ECCC231-73B5-473A-8B89-740A1FABA7BA}" type="pres">
      <dgm:prSet presAssocID="{683A29FB-4F98-4045-B609-15104E5EFAB1}" presName="Name0" presStyleCnt="0">
        <dgm:presLayoutVars>
          <dgm:dir/>
          <dgm:resizeHandles val="exact"/>
        </dgm:presLayoutVars>
      </dgm:prSet>
      <dgm:spPr/>
    </dgm:pt>
  </dgm:ptLst>
  <dgm:cxnLst>
    <dgm:cxn modelId="{32D0BE52-4A53-431C-9688-8C5AC7794185}" type="presOf" srcId="{683A29FB-4F98-4045-B609-15104E5EFAB1}" destId="{0ECCC231-73B5-473A-8B89-740A1FABA7BA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B19542-FA3F-485E-998D-2DD048B6E89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4275885-5E37-44FD-A8E8-F6B65F4775D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0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1. 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Kalkyl och anbud. Intern</a:t>
          </a:r>
        </a:p>
      </dgm:t>
    </dgm:pt>
    <dgm:pt modelId="{767DB4DE-CA78-4904-B663-BE00C21D4891}" type="parTrans" cxnId="{C6CF4E24-E7B9-4662-9035-FE6E3F4EB2F8}">
      <dgm:prSet/>
      <dgm:spPr/>
      <dgm:t>
        <a:bodyPr/>
        <a:lstStyle/>
        <a:p>
          <a:endParaRPr lang="sv-SE"/>
        </a:p>
      </dgm:t>
    </dgm:pt>
    <dgm:pt modelId="{C53FB6AD-13BF-4D25-AD13-8723623B4460}" type="sibTrans" cxnId="{C6CF4E24-E7B9-4662-9035-FE6E3F4EB2F8}">
      <dgm:prSet/>
      <dgm:spPr/>
      <dgm:t>
        <a:bodyPr/>
        <a:lstStyle/>
        <a:p>
          <a:endParaRPr lang="sv-SE"/>
        </a:p>
      </dgm:t>
    </dgm:pt>
    <dgm:pt modelId="{B63879C9-3290-4A7E-B7CC-BCF45C47CAFB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1135856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2A.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Planering </a:t>
          </a:r>
        </a:p>
      </dgm:t>
    </dgm:pt>
    <dgm:pt modelId="{DCCC9154-62FF-4B93-9CB6-C58F44DFC4D5}" type="parTrans" cxnId="{CFB8EDAC-3768-4749-B1C6-E7138491E457}">
      <dgm:prSet/>
      <dgm:spPr/>
      <dgm:t>
        <a:bodyPr/>
        <a:lstStyle/>
        <a:p>
          <a:endParaRPr lang="sv-SE"/>
        </a:p>
      </dgm:t>
    </dgm:pt>
    <dgm:pt modelId="{3B854B7A-7369-4E30-BD3F-A866FCAE090A}" type="sibTrans" cxnId="{CFB8EDAC-3768-4749-B1C6-E7138491E457}">
      <dgm:prSet/>
      <dgm:spPr/>
      <dgm:t>
        <a:bodyPr/>
        <a:lstStyle/>
        <a:p>
          <a:endParaRPr lang="sv-SE"/>
        </a:p>
      </dgm:t>
    </dgm:pt>
    <dgm:pt modelId="{3C9DEABB-D455-4FB6-9378-AA7DED236B33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2271712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2B. 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Projektstart</a:t>
          </a:r>
        </a:p>
      </dgm:t>
    </dgm:pt>
    <dgm:pt modelId="{F7989F80-6839-4AD3-9C47-D69DC5360D96}" type="parTrans" cxnId="{D42392EB-4767-45E8-B111-40AD9AFACDF3}">
      <dgm:prSet/>
      <dgm:spPr/>
      <dgm:t>
        <a:bodyPr/>
        <a:lstStyle/>
        <a:p>
          <a:endParaRPr lang="sv-SE"/>
        </a:p>
      </dgm:t>
    </dgm:pt>
    <dgm:pt modelId="{C6282618-E774-4549-926C-37C1BE9F1061}" type="sibTrans" cxnId="{D42392EB-4767-45E8-B111-40AD9AFACDF3}">
      <dgm:prSet/>
      <dgm:spPr/>
      <dgm:t>
        <a:bodyPr/>
        <a:lstStyle/>
        <a:p>
          <a:endParaRPr lang="sv-SE"/>
        </a:p>
      </dgm:t>
    </dgm:pt>
    <dgm:pt modelId="{BC6A8AE2-EFD8-4D43-9C8F-F1295989010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3407568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3. 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Projektering</a:t>
          </a:r>
        </a:p>
      </dgm:t>
    </dgm:pt>
    <dgm:pt modelId="{FF9BC0A5-DCE2-4D61-98A6-600B4CCC7FD5}" type="parTrans" cxnId="{467EFB5F-926D-4DAC-B3C7-59E375402D9C}">
      <dgm:prSet/>
      <dgm:spPr/>
      <dgm:t>
        <a:bodyPr/>
        <a:lstStyle/>
        <a:p>
          <a:endParaRPr lang="sv-SE"/>
        </a:p>
      </dgm:t>
    </dgm:pt>
    <dgm:pt modelId="{51C9FA84-2940-4D6B-B8B7-6E94821ABF89}" type="sibTrans" cxnId="{467EFB5F-926D-4DAC-B3C7-59E375402D9C}">
      <dgm:prSet/>
      <dgm:spPr/>
      <dgm:t>
        <a:bodyPr/>
        <a:lstStyle/>
        <a:p>
          <a:endParaRPr lang="sv-SE"/>
        </a:p>
      </dgm:t>
    </dgm:pt>
    <dgm:pt modelId="{44F0C8AE-8250-42FE-8E41-6114A79ADD8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5679281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5.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Överlämning</a:t>
          </a:r>
        </a:p>
      </dgm:t>
    </dgm:pt>
    <dgm:pt modelId="{5E38C572-DF8B-4CE5-923D-F3B433241C62}" type="parTrans" cxnId="{C8940ACD-D867-428D-A659-B6D7C2932A64}">
      <dgm:prSet/>
      <dgm:spPr/>
      <dgm:t>
        <a:bodyPr/>
        <a:lstStyle/>
        <a:p>
          <a:endParaRPr lang="sv-SE"/>
        </a:p>
      </dgm:t>
    </dgm:pt>
    <dgm:pt modelId="{2F7AD5EC-DAD2-4E48-8FA5-C43D78A6A4FB}" type="sibTrans" cxnId="{C8940ACD-D867-428D-A659-B6D7C2932A64}">
      <dgm:prSet/>
      <dgm:spPr/>
      <dgm:t>
        <a:bodyPr/>
        <a:lstStyle/>
        <a:p>
          <a:endParaRPr lang="sv-SE"/>
        </a:p>
      </dgm:t>
    </dgm:pt>
    <dgm:pt modelId="{AC64D1A3-A842-44CD-997E-59A8AE7B731B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6815137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6. 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Eftermarknad</a:t>
          </a:r>
        </a:p>
      </dgm:t>
    </dgm:pt>
    <dgm:pt modelId="{103E709A-CE72-4042-9F46-C34D1064F985}" type="parTrans" cxnId="{820020A5-A3AC-4377-95B3-C58644C1A714}">
      <dgm:prSet/>
      <dgm:spPr/>
      <dgm:t>
        <a:bodyPr/>
        <a:lstStyle/>
        <a:p>
          <a:endParaRPr lang="sv-SE"/>
        </a:p>
      </dgm:t>
    </dgm:pt>
    <dgm:pt modelId="{3F83D393-AEC7-4848-BE2D-A639FB9AAAFC}" type="sibTrans" cxnId="{820020A5-A3AC-4377-95B3-C58644C1A714}">
      <dgm:prSet/>
      <dgm:spPr/>
      <dgm:t>
        <a:bodyPr/>
        <a:lstStyle/>
        <a:p>
          <a:endParaRPr lang="sv-SE"/>
        </a:p>
      </dgm:t>
    </dgm:pt>
    <dgm:pt modelId="{C424CC7A-59D0-47D2-BE49-03B89BA5171A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4543424" y="85724"/>
          <a:ext cx="1262062" cy="504825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4. </a:t>
          </a:r>
        </a:p>
        <a:p>
          <a:pPr>
            <a:buNone/>
          </a:pPr>
          <a:r>
            <a:rPr lang="sv-SE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Produktion</a:t>
          </a:r>
        </a:p>
      </dgm:t>
    </dgm:pt>
    <dgm:pt modelId="{75E76304-CC31-4A3E-BBA2-FC60765A427F}" type="parTrans" cxnId="{2EFF1488-BB09-4DAD-AFBE-8308CD2B9B63}">
      <dgm:prSet/>
      <dgm:spPr/>
      <dgm:t>
        <a:bodyPr/>
        <a:lstStyle/>
        <a:p>
          <a:endParaRPr lang="sv-SE"/>
        </a:p>
      </dgm:t>
    </dgm:pt>
    <dgm:pt modelId="{CA566AF9-4549-4FAD-A4F6-1808D9F55F71}" type="sibTrans" cxnId="{2EFF1488-BB09-4DAD-AFBE-8308CD2B9B63}">
      <dgm:prSet/>
      <dgm:spPr/>
      <dgm:t>
        <a:bodyPr/>
        <a:lstStyle/>
        <a:p>
          <a:endParaRPr lang="sv-SE"/>
        </a:p>
      </dgm:t>
    </dgm:pt>
    <dgm:pt modelId="{6D8164DA-1531-42EE-AF4F-B6199E62B3C6}" type="pres">
      <dgm:prSet presAssocID="{EFB19542-FA3F-485E-998D-2DD048B6E89B}" presName="Name0" presStyleCnt="0">
        <dgm:presLayoutVars>
          <dgm:dir/>
          <dgm:animLvl val="lvl"/>
          <dgm:resizeHandles val="exact"/>
        </dgm:presLayoutVars>
      </dgm:prSet>
      <dgm:spPr/>
    </dgm:pt>
    <dgm:pt modelId="{0FF499B6-B492-4350-9BAA-709BD9B376BD}" type="pres">
      <dgm:prSet presAssocID="{A4275885-5E37-44FD-A8E8-F6B65F4775D1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846CEF93-687B-44AD-8B81-22EE8ADF124C}" type="pres">
      <dgm:prSet presAssocID="{C53FB6AD-13BF-4D25-AD13-8723623B4460}" presName="parTxOnlySpace" presStyleCnt="0"/>
      <dgm:spPr/>
    </dgm:pt>
    <dgm:pt modelId="{06675AB8-59C5-4F44-9DA0-530B229E2DA8}" type="pres">
      <dgm:prSet presAssocID="{B63879C9-3290-4A7E-B7CC-BCF45C47CAFB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EAE57AE7-E069-4BBB-8D13-DF4F79358C8C}" type="pres">
      <dgm:prSet presAssocID="{3B854B7A-7369-4E30-BD3F-A866FCAE090A}" presName="parTxOnlySpace" presStyleCnt="0"/>
      <dgm:spPr/>
    </dgm:pt>
    <dgm:pt modelId="{5F6A7C9E-8DE3-40D1-8FF1-1FD6EB166693}" type="pres">
      <dgm:prSet presAssocID="{3C9DEABB-D455-4FB6-9378-AA7DED236B3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97560014-F235-4B72-BF85-7D0C74394E4F}" type="pres">
      <dgm:prSet presAssocID="{C6282618-E774-4549-926C-37C1BE9F1061}" presName="parTxOnlySpace" presStyleCnt="0"/>
      <dgm:spPr/>
    </dgm:pt>
    <dgm:pt modelId="{A4C513E1-1548-41E2-BB17-FBC2CD09D365}" type="pres">
      <dgm:prSet presAssocID="{BC6A8AE2-EFD8-4D43-9C8F-F1295989010C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8AD93AA4-39C5-47F5-9DBB-33D082D3634E}" type="pres">
      <dgm:prSet presAssocID="{51C9FA84-2940-4D6B-B8B7-6E94821ABF89}" presName="parTxOnlySpace" presStyleCnt="0"/>
      <dgm:spPr/>
    </dgm:pt>
    <dgm:pt modelId="{33926195-1065-46C1-B2F9-18C5EA59A595}" type="pres">
      <dgm:prSet presAssocID="{C424CC7A-59D0-47D2-BE49-03B89BA5171A}" presName="parTxOnly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325655A1-67B8-4E39-8104-7BBA04C23ADD}" type="pres">
      <dgm:prSet presAssocID="{CA566AF9-4549-4FAD-A4F6-1808D9F55F71}" presName="parTxOnlySpace" presStyleCnt="0"/>
      <dgm:spPr/>
    </dgm:pt>
    <dgm:pt modelId="{6899A2A9-55D9-4F9A-A8B1-44BB616A9A00}" type="pres">
      <dgm:prSet presAssocID="{44F0C8AE-8250-42FE-8E41-6114A79ADD81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7AE91211-4276-41BF-B93D-8A6455514C39}" type="pres">
      <dgm:prSet presAssocID="{2F7AD5EC-DAD2-4E48-8FA5-C43D78A6A4FB}" presName="parTxOnlySpace" presStyleCnt="0"/>
      <dgm:spPr/>
    </dgm:pt>
    <dgm:pt modelId="{A5A9FB73-0C24-4F7A-B8EC-5AFEF4E517E6}" type="pres">
      <dgm:prSet presAssocID="{AC64D1A3-A842-44CD-997E-59A8AE7B731B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C6CF4E24-E7B9-4662-9035-FE6E3F4EB2F8}" srcId="{EFB19542-FA3F-485E-998D-2DD048B6E89B}" destId="{A4275885-5E37-44FD-A8E8-F6B65F4775D1}" srcOrd="0" destOrd="0" parTransId="{767DB4DE-CA78-4904-B663-BE00C21D4891}" sibTransId="{C53FB6AD-13BF-4D25-AD13-8723623B4460}"/>
    <dgm:cxn modelId="{467EFB5F-926D-4DAC-B3C7-59E375402D9C}" srcId="{EFB19542-FA3F-485E-998D-2DD048B6E89B}" destId="{BC6A8AE2-EFD8-4D43-9C8F-F1295989010C}" srcOrd="3" destOrd="0" parTransId="{FF9BC0A5-DCE2-4D61-98A6-600B4CCC7FD5}" sibTransId="{51C9FA84-2940-4D6B-B8B7-6E94821ABF89}"/>
    <dgm:cxn modelId="{61FCD944-5F83-4D89-8360-0F6D1B7134AA}" type="presOf" srcId="{EFB19542-FA3F-485E-998D-2DD048B6E89B}" destId="{6D8164DA-1531-42EE-AF4F-B6199E62B3C6}" srcOrd="0" destOrd="0" presId="urn:microsoft.com/office/officeart/2005/8/layout/chevron1"/>
    <dgm:cxn modelId="{0DECB170-50EE-49F4-9E47-CC828CA3B7F3}" type="presOf" srcId="{A4275885-5E37-44FD-A8E8-F6B65F4775D1}" destId="{0FF499B6-B492-4350-9BAA-709BD9B376BD}" srcOrd="0" destOrd="0" presId="urn:microsoft.com/office/officeart/2005/8/layout/chevron1"/>
    <dgm:cxn modelId="{BE813E73-48A8-49E7-BEE7-1A8920B3D618}" type="presOf" srcId="{C424CC7A-59D0-47D2-BE49-03B89BA5171A}" destId="{33926195-1065-46C1-B2F9-18C5EA59A595}" srcOrd="0" destOrd="0" presId="urn:microsoft.com/office/officeart/2005/8/layout/chevron1"/>
    <dgm:cxn modelId="{72744179-0A2F-4B99-8368-E9EDE08675F4}" type="presOf" srcId="{AC64D1A3-A842-44CD-997E-59A8AE7B731B}" destId="{A5A9FB73-0C24-4F7A-B8EC-5AFEF4E517E6}" srcOrd="0" destOrd="0" presId="urn:microsoft.com/office/officeart/2005/8/layout/chevron1"/>
    <dgm:cxn modelId="{2EFF1488-BB09-4DAD-AFBE-8308CD2B9B63}" srcId="{EFB19542-FA3F-485E-998D-2DD048B6E89B}" destId="{C424CC7A-59D0-47D2-BE49-03B89BA5171A}" srcOrd="4" destOrd="0" parTransId="{75E76304-CC31-4A3E-BBA2-FC60765A427F}" sibTransId="{CA566AF9-4549-4FAD-A4F6-1808D9F55F71}"/>
    <dgm:cxn modelId="{FD63DD99-5B8B-4132-9FC6-6DFED4EC07E3}" type="presOf" srcId="{B63879C9-3290-4A7E-B7CC-BCF45C47CAFB}" destId="{06675AB8-59C5-4F44-9DA0-530B229E2DA8}" srcOrd="0" destOrd="0" presId="urn:microsoft.com/office/officeart/2005/8/layout/chevron1"/>
    <dgm:cxn modelId="{1765B29E-E4BF-4818-88A2-43D43881EEA5}" type="presOf" srcId="{3C9DEABB-D455-4FB6-9378-AA7DED236B33}" destId="{5F6A7C9E-8DE3-40D1-8FF1-1FD6EB166693}" srcOrd="0" destOrd="0" presId="urn:microsoft.com/office/officeart/2005/8/layout/chevron1"/>
    <dgm:cxn modelId="{61C4BE9F-3C4E-4D6F-A3B2-128D1A8941C3}" type="presOf" srcId="{BC6A8AE2-EFD8-4D43-9C8F-F1295989010C}" destId="{A4C513E1-1548-41E2-BB17-FBC2CD09D365}" srcOrd="0" destOrd="0" presId="urn:microsoft.com/office/officeart/2005/8/layout/chevron1"/>
    <dgm:cxn modelId="{820020A5-A3AC-4377-95B3-C58644C1A714}" srcId="{EFB19542-FA3F-485E-998D-2DD048B6E89B}" destId="{AC64D1A3-A842-44CD-997E-59A8AE7B731B}" srcOrd="6" destOrd="0" parTransId="{103E709A-CE72-4042-9F46-C34D1064F985}" sibTransId="{3F83D393-AEC7-4848-BE2D-A639FB9AAAFC}"/>
    <dgm:cxn modelId="{CFB8EDAC-3768-4749-B1C6-E7138491E457}" srcId="{EFB19542-FA3F-485E-998D-2DD048B6E89B}" destId="{B63879C9-3290-4A7E-B7CC-BCF45C47CAFB}" srcOrd="1" destOrd="0" parTransId="{DCCC9154-62FF-4B93-9CB6-C58F44DFC4D5}" sibTransId="{3B854B7A-7369-4E30-BD3F-A866FCAE090A}"/>
    <dgm:cxn modelId="{C8940ACD-D867-428D-A659-B6D7C2932A64}" srcId="{EFB19542-FA3F-485E-998D-2DD048B6E89B}" destId="{44F0C8AE-8250-42FE-8E41-6114A79ADD81}" srcOrd="5" destOrd="0" parTransId="{5E38C572-DF8B-4CE5-923D-F3B433241C62}" sibTransId="{2F7AD5EC-DAD2-4E48-8FA5-C43D78A6A4FB}"/>
    <dgm:cxn modelId="{D42392EB-4767-45E8-B111-40AD9AFACDF3}" srcId="{EFB19542-FA3F-485E-998D-2DD048B6E89B}" destId="{3C9DEABB-D455-4FB6-9378-AA7DED236B33}" srcOrd="2" destOrd="0" parTransId="{F7989F80-6839-4AD3-9C47-D69DC5360D96}" sibTransId="{C6282618-E774-4549-926C-37C1BE9F1061}"/>
    <dgm:cxn modelId="{C4453AEC-4075-463F-B533-11C45E48EEAF}" type="presOf" srcId="{44F0C8AE-8250-42FE-8E41-6114A79ADD81}" destId="{6899A2A9-55D9-4F9A-A8B1-44BB616A9A00}" srcOrd="0" destOrd="0" presId="urn:microsoft.com/office/officeart/2005/8/layout/chevron1"/>
    <dgm:cxn modelId="{8552CCC7-F1AA-45E8-9CB8-454EA4E6A85B}" type="presParOf" srcId="{6D8164DA-1531-42EE-AF4F-B6199E62B3C6}" destId="{0FF499B6-B492-4350-9BAA-709BD9B376BD}" srcOrd="0" destOrd="0" presId="urn:microsoft.com/office/officeart/2005/8/layout/chevron1"/>
    <dgm:cxn modelId="{ABF19B74-94BE-4989-A889-14B5F3397F30}" type="presParOf" srcId="{6D8164DA-1531-42EE-AF4F-B6199E62B3C6}" destId="{846CEF93-687B-44AD-8B81-22EE8ADF124C}" srcOrd="1" destOrd="0" presId="urn:microsoft.com/office/officeart/2005/8/layout/chevron1"/>
    <dgm:cxn modelId="{1BD3E860-6C67-41A5-BBA2-98829310D09F}" type="presParOf" srcId="{6D8164DA-1531-42EE-AF4F-B6199E62B3C6}" destId="{06675AB8-59C5-4F44-9DA0-530B229E2DA8}" srcOrd="2" destOrd="0" presId="urn:microsoft.com/office/officeart/2005/8/layout/chevron1"/>
    <dgm:cxn modelId="{386683A7-FEA3-40B1-86C3-89ED6397B75B}" type="presParOf" srcId="{6D8164DA-1531-42EE-AF4F-B6199E62B3C6}" destId="{EAE57AE7-E069-4BBB-8D13-DF4F79358C8C}" srcOrd="3" destOrd="0" presId="urn:microsoft.com/office/officeart/2005/8/layout/chevron1"/>
    <dgm:cxn modelId="{7D39D387-D43C-4CF9-9319-FF9147A35BD5}" type="presParOf" srcId="{6D8164DA-1531-42EE-AF4F-B6199E62B3C6}" destId="{5F6A7C9E-8DE3-40D1-8FF1-1FD6EB166693}" srcOrd="4" destOrd="0" presId="urn:microsoft.com/office/officeart/2005/8/layout/chevron1"/>
    <dgm:cxn modelId="{16A96402-8A3C-401C-AF99-AE24388020D8}" type="presParOf" srcId="{6D8164DA-1531-42EE-AF4F-B6199E62B3C6}" destId="{97560014-F235-4B72-BF85-7D0C74394E4F}" srcOrd="5" destOrd="0" presId="urn:microsoft.com/office/officeart/2005/8/layout/chevron1"/>
    <dgm:cxn modelId="{FE309D06-7846-4393-AE6C-6F807999627B}" type="presParOf" srcId="{6D8164DA-1531-42EE-AF4F-B6199E62B3C6}" destId="{A4C513E1-1548-41E2-BB17-FBC2CD09D365}" srcOrd="6" destOrd="0" presId="urn:microsoft.com/office/officeart/2005/8/layout/chevron1"/>
    <dgm:cxn modelId="{A6A55A1B-E747-40EC-BDBC-4687DCEFC088}" type="presParOf" srcId="{6D8164DA-1531-42EE-AF4F-B6199E62B3C6}" destId="{8AD93AA4-39C5-47F5-9DBB-33D082D3634E}" srcOrd="7" destOrd="0" presId="urn:microsoft.com/office/officeart/2005/8/layout/chevron1"/>
    <dgm:cxn modelId="{24E6B4B6-5C23-430E-A8F9-C37380C1AD49}" type="presParOf" srcId="{6D8164DA-1531-42EE-AF4F-B6199E62B3C6}" destId="{33926195-1065-46C1-B2F9-18C5EA59A595}" srcOrd="8" destOrd="0" presId="urn:microsoft.com/office/officeart/2005/8/layout/chevron1"/>
    <dgm:cxn modelId="{E0B7492D-CFB0-40E3-A286-14834CCCAD29}" type="presParOf" srcId="{6D8164DA-1531-42EE-AF4F-B6199E62B3C6}" destId="{325655A1-67B8-4E39-8104-7BBA04C23ADD}" srcOrd="9" destOrd="0" presId="urn:microsoft.com/office/officeart/2005/8/layout/chevron1"/>
    <dgm:cxn modelId="{C76FDA87-9911-4B90-AC02-E1E0D568B2D2}" type="presParOf" srcId="{6D8164DA-1531-42EE-AF4F-B6199E62B3C6}" destId="{6899A2A9-55D9-4F9A-A8B1-44BB616A9A00}" srcOrd="10" destOrd="0" presId="urn:microsoft.com/office/officeart/2005/8/layout/chevron1"/>
    <dgm:cxn modelId="{D8CCAF6E-5CA0-48BC-B630-3790C27AF034}" type="presParOf" srcId="{6D8164DA-1531-42EE-AF4F-B6199E62B3C6}" destId="{7AE91211-4276-41BF-B93D-8A6455514C39}" srcOrd="11" destOrd="0" presId="urn:microsoft.com/office/officeart/2005/8/layout/chevron1"/>
    <dgm:cxn modelId="{8BD91438-3095-4617-AEB5-42ED8E35FDAD}" type="presParOf" srcId="{6D8164DA-1531-42EE-AF4F-B6199E62B3C6}" destId="{A5A9FB73-0C24-4F7A-B8EC-5AFEF4E517E6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B19542-FA3F-485E-998D-2DD048B6E89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4275885-5E37-44FD-A8E8-F6B65F4775D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1. </a:t>
          </a:r>
        </a:p>
        <a:p>
          <a:r>
            <a:rPr lang="sv-SE"/>
            <a:t>Kalkyl och anbud. Intern</a:t>
          </a:r>
        </a:p>
      </dgm:t>
    </dgm:pt>
    <dgm:pt modelId="{767DB4DE-CA78-4904-B663-BE00C21D4891}" type="parTrans" cxnId="{C6CF4E24-E7B9-4662-9035-FE6E3F4EB2F8}">
      <dgm:prSet/>
      <dgm:spPr/>
      <dgm:t>
        <a:bodyPr/>
        <a:lstStyle/>
        <a:p>
          <a:endParaRPr lang="sv-SE"/>
        </a:p>
      </dgm:t>
    </dgm:pt>
    <dgm:pt modelId="{C53FB6AD-13BF-4D25-AD13-8723623B4460}" type="sibTrans" cxnId="{C6CF4E24-E7B9-4662-9035-FE6E3F4EB2F8}">
      <dgm:prSet/>
      <dgm:spPr/>
      <dgm:t>
        <a:bodyPr/>
        <a:lstStyle/>
        <a:p>
          <a:endParaRPr lang="sv-SE"/>
        </a:p>
      </dgm:t>
    </dgm:pt>
    <dgm:pt modelId="{B63879C9-3290-4A7E-B7CC-BCF45C47CAFB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2A.</a:t>
          </a:r>
        </a:p>
        <a:p>
          <a:r>
            <a:rPr lang="sv-SE"/>
            <a:t>Planering </a:t>
          </a:r>
        </a:p>
      </dgm:t>
    </dgm:pt>
    <dgm:pt modelId="{DCCC9154-62FF-4B93-9CB6-C58F44DFC4D5}" type="parTrans" cxnId="{CFB8EDAC-3768-4749-B1C6-E7138491E457}">
      <dgm:prSet/>
      <dgm:spPr/>
      <dgm:t>
        <a:bodyPr/>
        <a:lstStyle/>
        <a:p>
          <a:endParaRPr lang="sv-SE"/>
        </a:p>
      </dgm:t>
    </dgm:pt>
    <dgm:pt modelId="{3B854B7A-7369-4E30-BD3F-A866FCAE090A}" type="sibTrans" cxnId="{CFB8EDAC-3768-4749-B1C6-E7138491E457}">
      <dgm:prSet/>
      <dgm:spPr/>
      <dgm:t>
        <a:bodyPr/>
        <a:lstStyle/>
        <a:p>
          <a:endParaRPr lang="sv-SE"/>
        </a:p>
      </dgm:t>
    </dgm:pt>
    <dgm:pt modelId="{3C9DEABB-D455-4FB6-9378-AA7DED236B33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2B. </a:t>
          </a:r>
        </a:p>
        <a:p>
          <a:r>
            <a:rPr lang="sv-SE"/>
            <a:t>Projektstart</a:t>
          </a:r>
        </a:p>
      </dgm:t>
    </dgm:pt>
    <dgm:pt modelId="{F7989F80-6839-4AD3-9C47-D69DC5360D96}" type="parTrans" cxnId="{D42392EB-4767-45E8-B111-40AD9AFACDF3}">
      <dgm:prSet/>
      <dgm:spPr/>
      <dgm:t>
        <a:bodyPr/>
        <a:lstStyle/>
        <a:p>
          <a:endParaRPr lang="sv-SE"/>
        </a:p>
      </dgm:t>
    </dgm:pt>
    <dgm:pt modelId="{C6282618-E774-4549-926C-37C1BE9F1061}" type="sibTrans" cxnId="{D42392EB-4767-45E8-B111-40AD9AFACDF3}">
      <dgm:prSet/>
      <dgm:spPr/>
      <dgm:t>
        <a:bodyPr/>
        <a:lstStyle/>
        <a:p>
          <a:endParaRPr lang="sv-SE"/>
        </a:p>
      </dgm:t>
    </dgm:pt>
    <dgm:pt modelId="{BC6A8AE2-EFD8-4D43-9C8F-F1295989010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3. </a:t>
          </a:r>
        </a:p>
        <a:p>
          <a:r>
            <a:rPr lang="sv-SE"/>
            <a:t>Projektering</a:t>
          </a:r>
        </a:p>
      </dgm:t>
    </dgm:pt>
    <dgm:pt modelId="{FF9BC0A5-DCE2-4D61-98A6-600B4CCC7FD5}" type="parTrans" cxnId="{467EFB5F-926D-4DAC-B3C7-59E375402D9C}">
      <dgm:prSet/>
      <dgm:spPr/>
      <dgm:t>
        <a:bodyPr/>
        <a:lstStyle/>
        <a:p>
          <a:endParaRPr lang="sv-SE"/>
        </a:p>
      </dgm:t>
    </dgm:pt>
    <dgm:pt modelId="{51C9FA84-2940-4D6B-B8B7-6E94821ABF89}" type="sibTrans" cxnId="{467EFB5F-926D-4DAC-B3C7-59E375402D9C}">
      <dgm:prSet/>
      <dgm:spPr/>
      <dgm:t>
        <a:bodyPr/>
        <a:lstStyle/>
        <a:p>
          <a:endParaRPr lang="sv-SE"/>
        </a:p>
      </dgm:t>
    </dgm:pt>
    <dgm:pt modelId="{44F0C8AE-8250-42FE-8E41-6114A79ADD8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5.</a:t>
          </a:r>
        </a:p>
        <a:p>
          <a:r>
            <a:rPr lang="sv-SE"/>
            <a:t> Överlämning</a:t>
          </a:r>
        </a:p>
      </dgm:t>
    </dgm:pt>
    <dgm:pt modelId="{5E38C572-DF8B-4CE5-923D-F3B433241C62}" type="parTrans" cxnId="{C8940ACD-D867-428D-A659-B6D7C2932A64}">
      <dgm:prSet/>
      <dgm:spPr/>
      <dgm:t>
        <a:bodyPr/>
        <a:lstStyle/>
        <a:p>
          <a:endParaRPr lang="sv-SE"/>
        </a:p>
      </dgm:t>
    </dgm:pt>
    <dgm:pt modelId="{2F7AD5EC-DAD2-4E48-8FA5-C43D78A6A4FB}" type="sibTrans" cxnId="{C8940ACD-D867-428D-A659-B6D7C2932A64}">
      <dgm:prSet/>
      <dgm:spPr/>
      <dgm:t>
        <a:bodyPr/>
        <a:lstStyle/>
        <a:p>
          <a:endParaRPr lang="sv-SE"/>
        </a:p>
      </dgm:t>
    </dgm:pt>
    <dgm:pt modelId="{AC64D1A3-A842-44CD-997E-59A8AE7B731B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6. </a:t>
          </a:r>
        </a:p>
        <a:p>
          <a:r>
            <a:rPr lang="sv-SE"/>
            <a:t>Eftermarknad</a:t>
          </a:r>
        </a:p>
      </dgm:t>
    </dgm:pt>
    <dgm:pt modelId="{103E709A-CE72-4042-9F46-C34D1064F985}" type="parTrans" cxnId="{820020A5-A3AC-4377-95B3-C58644C1A714}">
      <dgm:prSet/>
      <dgm:spPr/>
      <dgm:t>
        <a:bodyPr/>
        <a:lstStyle/>
        <a:p>
          <a:endParaRPr lang="sv-SE"/>
        </a:p>
      </dgm:t>
    </dgm:pt>
    <dgm:pt modelId="{3F83D393-AEC7-4848-BE2D-A639FB9AAAFC}" type="sibTrans" cxnId="{820020A5-A3AC-4377-95B3-C58644C1A714}">
      <dgm:prSet/>
      <dgm:spPr/>
      <dgm:t>
        <a:bodyPr/>
        <a:lstStyle/>
        <a:p>
          <a:endParaRPr lang="sv-SE"/>
        </a:p>
      </dgm:t>
    </dgm:pt>
    <dgm:pt modelId="{C424CC7A-59D0-47D2-BE49-03B89BA5171A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4. </a:t>
          </a:r>
        </a:p>
        <a:p>
          <a:r>
            <a:rPr lang="sv-SE"/>
            <a:t>Produktion</a:t>
          </a:r>
        </a:p>
      </dgm:t>
    </dgm:pt>
    <dgm:pt modelId="{75E76304-CC31-4A3E-BBA2-FC60765A427F}" type="parTrans" cxnId="{2EFF1488-BB09-4DAD-AFBE-8308CD2B9B63}">
      <dgm:prSet/>
      <dgm:spPr/>
      <dgm:t>
        <a:bodyPr/>
        <a:lstStyle/>
        <a:p>
          <a:endParaRPr lang="sv-SE"/>
        </a:p>
      </dgm:t>
    </dgm:pt>
    <dgm:pt modelId="{CA566AF9-4549-4FAD-A4F6-1808D9F55F71}" type="sibTrans" cxnId="{2EFF1488-BB09-4DAD-AFBE-8308CD2B9B63}">
      <dgm:prSet/>
      <dgm:spPr/>
      <dgm:t>
        <a:bodyPr/>
        <a:lstStyle/>
        <a:p>
          <a:endParaRPr lang="sv-SE"/>
        </a:p>
      </dgm:t>
    </dgm:pt>
    <dgm:pt modelId="{6D8164DA-1531-42EE-AF4F-B6199E62B3C6}" type="pres">
      <dgm:prSet presAssocID="{EFB19542-FA3F-485E-998D-2DD048B6E89B}" presName="Name0" presStyleCnt="0">
        <dgm:presLayoutVars>
          <dgm:dir/>
          <dgm:animLvl val="lvl"/>
          <dgm:resizeHandles val="exact"/>
        </dgm:presLayoutVars>
      </dgm:prSet>
      <dgm:spPr/>
    </dgm:pt>
    <dgm:pt modelId="{0FF499B6-B492-4350-9BAA-709BD9B376BD}" type="pres">
      <dgm:prSet presAssocID="{A4275885-5E37-44FD-A8E8-F6B65F4775D1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846CEF93-687B-44AD-8B81-22EE8ADF124C}" type="pres">
      <dgm:prSet presAssocID="{C53FB6AD-13BF-4D25-AD13-8723623B4460}" presName="parTxOnlySpace" presStyleCnt="0"/>
      <dgm:spPr/>
    </dgm:pt>
    <dgm:pt modelId="{06675AB8-59C5-4F44-9DA0-530B229E2DA8}" type="pres">
      <dgm:prSet presAssocID="{B63879C9-3290-4A7E-B7CC-BCF45C47CAFB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EAE57AE7-E069-4BBB-8D13-DF4F79358C8C}" type="pres">
      <dgm:prSet presAssocID="{3B854B7A-7369-4E30-BD3F-A866FCAE090A}" presName="parTxOnlySpace" presStyleCnt="0"/>
      <dgm:spPr/>
    </dgm:pt>
    <dgm:pt modelId="{5F6A7C9E-8DE3-40D1-8FF1-1FD6EB166693}" type="pres">
      <dgm:prSet presAssocID="{3C9DEABB-D455-4FB6-9378-AA7DED236B3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97560014-F235-4B72-BF85-7D0C74394E4F}" type="pres">
      <dgm:prSet presAssocID="{C6282618-E774-4549-926C-37C1BE9F1061}" presName="parTxOnlySpace" presStyleCnt="0"/>
      <dgm:spPr/>
    </dgm:pt>
    <dgm:pt modelId="{A4C513E1-1548-41E2-BB17-FBC2CD09D365}" type="pres">
      <dgm:prSet presAssocID="{BC6A8AE2-EFD8-4D43-9C8F-F1295989010C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8AD93AA4-39C5-47F5-9DBB-33D082D3634E}" type="pres">
      <dgm:prSet presAssocID="{51C9FA84-2940-4D6B-B8B7-6E94821ABF89}" presName="parTxOnlySpace" presStyleCnt="0"/>
      <dgm:spPr/>
    </dgm:pt>
    <dgm:pt modelId="{33926195-1065-46C1-B2F9-18C5EA59A595}" type="pres">
      <dgm:prSet presAssocID="{C424CC7A-59D0-47D2-BE49-03B89BA5171A}" presName="parTxOnly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325655A1-67B8-4E39-8104-7BBA04C23ADD}" type="pres">
      <dgm:prSet presAssocID="{CA566AF9-4549-4FAD-A4F6-1808D9F55F71}" presName="parTxOnlySpace" presStyleCnt="0"/>
      <dgm:spPr/>
    </dgm:pt>
    <dgm:pt modelId="{6899A2A9-55D9-4F9A-A8B1-44BB616A9A00}" type="pres">
      <dgm:prSet presAssocID="{44F0C8AE-8250-42FE-8E41-6114A79ADD81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7AE91211-4276-41BF-B93D-8A6455514C39}" type="pres">
      <dgm:prSet presAssocID="{2F7AD5EC-DAD2-4E48-8FA5-C43D78A6A4FB}" presName="parTxOnlySpace" presStyleCnt="0"/>
      <dgm:spPr/>
    </dgm:pt>
    <dgm:pt modelId="{A5A9FB73-0C24-4F7A-B8EC-5AFEF4E517E6}" type="pres">
      <dgm:prSet presAssocID="{AC64D1A3-A842-44CD-997E-59A8AE7B731B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C6CF4E24-E7B9-4662-9035-FE6E3F4EB2F8}" srcId="{EFB19542-FA3F-485E-998D-2DD048B6E89B}" destId="{A4275885-5E37-44FD-A8E8-F6B65F4775D1}" srcOrd="0" destOrd="0" parTransId="{767DB4DE-CA78-4904-B663-BE00C21D4891}" sibTransId="{C53FB6AD-13BF-4D25-AD13-8723623B4460}"/>
    <dgm:cxn modelId="{467EFB5F-926D-4DAC-B3C7-59E375402D9C}" srcId="{EFB19542-FA3F-485E-998D-2DD048B6E89B}" destId="{BC6A8AE2-EFD8-4D43-9C8F-F1295989010C}" srcOrd="3" destOrd="0" parTransId="{FF9BC0A5-DCE2-4D61-98A6-600B4CCC7FD5}" sibTransId="{51C9FA84-2940-4D6B-B8B7-6E94821ABF89}"/>
    <dgm:cxn modelId="{61FCD944-5F83-4D89-8360-0F6D1B7134AA}" type="presOf" srcId="{EFB19542-FA3F-485E-998D-2DD048B6E89B}" destId="{6D8164DA-1531-42EE-AF4F-B6199E62B3C6}" srcOrd="0" destOrd="0" presId="urn:microsoft.com/office/officeart/2005/8/layout/chevron1"/>
    <dgm:cxn modelId="{0DECB170-50EE-49F4-9E47-CC828CA3B7F3}" type="presOf" srcId="{A4275885-5E37-44FD-A8E8-F6B65F4775D1}" destId="{0FF499B6-B492-4350-9BAA-709BD9B376BD}" srcOrd="0" destOrd="0" presId="urn:microsoft.com/office/officeart/2005/8/layout/chevron1"/>
    <dgm:cxn modelId="{BE813E73-48A8-49E7-BEE7-1A8920B3D618}" type="presOf" srcId="{C424CC7A-59D0-47D2-BE49-03B89BA5171A}" destId="{33926195-1065-46C1-B2F9-18C5EA59A595}" srcOrd="0" destOrd="0" presId="urn:microsoft.com/office/officeart/2005/8/layout/chevron1"/>
    <dgm:cxn modelId="{72744179-0A2F-4B99-8368-E9EDE08675F4}" type="presOf" srcId="{AC64D1A3-A842-44CD-997E-59A8AE7B731B}" destId="{A5A9FB73-0C24-4F7A-B8EC-5AFEF4E517E6}" srcOrd="0" destOrd="0" presId="urn:microsoft.com/office/officeart/2005/8/layout/chevron1"/>
    <dgm:cxn modelId="{2EFF1488-BB09-4DAD-AFBE-8308CD2B9B63}" srcId="{EFB19542-FA3F-485E-998D-2DD048B6E89B}" destId="{C424CC7A-59D0-47D2-BE49-03B89BA5171A}" srcOrd="4" destOrd="0" parTransId="{75E76304-CC31-4A3E-BBA2-FC60765A427F}" sibTransId="{CA566AF9-4549-4FAD-A4F6-1808D9F55F71}"/>
    <dgm:cxn modelId="{FD63DD99-5B8B-4132-9FC6-6DFED4EC07E3}" type="presOf" srcId="{B63879C9-3290-4A7E-B7CC-BCF45C47CAFB}" destId="{06675AB8-59C5-4F44-9DA0-530B229E2DA8}" srcOrd="0" destOrd="0" presId="urn:microsoft.com/office/officeart/2005/8/layout/chevron1"/>
    <dgm:cxn modelId="{1765B29E-E4BF-4818-88A2-43D43881EEA5}" type="presOf" srcId="{3C9DEABB-D455-4FB6-9378-AA7DED236B33}" destId="{5F6A7C9E-8DE3-40D1-8FF1-1FD6EB166693}" srcOrd="0" destOrd="0" presId="urn:microsoft.com/office/officeart/2005/8/layout/chevron1"/>
    <dgm:cxn modelId="{61C4BE9F-3C4E-4D6F-A3B2-128D1A8941C3}" type="presOf" srcId="{BC6A8AE2-EFD8-4D43-9C8F-F1295989010C}" destId="{A4C513E1-1548-41E2-BB17-FBC2CD09D365}" srcOrd="0" destOrd="0" presId="urn:microsoft.com/office/officeart/2005/8/layout/chevron1"/>
    <dgm:cxn modelId="{820020A5-A3AC-4377-95B3-C58644C1A714}" srcId="{EFB19542-FA3F-485E-998D-2DD048B6E89B}" destId="{AC64D1A3-A842-44CD-997E-59A8AE7B731B}" srcOrd="6" destOrd="0" parTransId="{103E709A-CE72-4042-9F46-C34D1064F985}" sibTransId="{3F83D393-AEC7-4848-BE2D-A639FB9AAAFC}"/>
    <dgm:cxn modelId="{CFB8EDAC-3768-4749-B1C6-E7138491E457}" srcId="{EFB19542-FA3F-485E-998D-2DD048B6E89B}" destId="{B63879C9-3290-4A7E-B7CC-BCF45C47CAFB}" srcOrd="1" destOrd="0" parTransId="{DCCC9154-62FF-4B93-9CB6-C58F44DFC4D5}" sibTransId="{3B854B7A-7369-4E30-BD3F-A866FCAE090A}"/>
    <dgm:cxn modelId="{C8940ACD-D867-428D-A659-B6D7C2932A64}" srcId="{EFB19542-FA3F-485E-998D-2DD048B6E89B}" destId="{44F0C8AE-8250-42FE-8E41-6114A79ADD81}" srcOrd="5" destOrd="0" parTransId="{5E38C572-DF8B-4CE5-923D-F3B433241C62}" sibTransId="{2F7AD5EC-DAD2-4E48-8FA5-C43D78A6A4FB}"/>
    <dgm:cxn modelId="{D42392EB-4767-45E8-B111-40AD9AFACDF3}" srcId="{EFB19542-FA3F-485E-998D-2DD048B6E89B}" destId="{3C9DEABB-D455-4FB6-9378-AA7DED236B33}" srcOrd="2" destOrd="0" parTransId="{F7989F80-6839-4AD3-9C47-D69DC5360D96}" sibTransId="{C6282618-E774-4549-926C-37C1BE9F1061}"/>
    <dgm:cxn modelId="{C4453AEC-4075-463F-B533-11C45E48EEAF}" type="presOf" srcId="{44F0C8AE-8250-42FE-8E41-6114A79ADD81}" destId="{6899A2A9-55D9-4F9A-A8B1-44BB616A9A00}" srcOrd="0" destOrd="0" presId="urn:microsoft.com/office/officeart/2005/8/layout/chevron1"/>
    <dgm:cxn modelId="{8552CCC7-F1AA-45E8-9CB8-454EA4E6A85B}" type="presParOf" srcId="{6D8164DA-1531-42EE-AF4F-B6199E62B3C6}" destId="{0FF499B6-B492-4350-9BAA-709BD9B376BD}" srcOrd="0" destOrd="0" presId="urn:microsoft.com/office/officeart/2005/8/layout/chevron1"/>
    <dgm:cxn modelId="{ABF19B74-94BE-4989-A889-14B5F3397F30}" type="presParOf" srcId="{6D8164DA-1531-42EE-AF4F-B6199E62B3C6}" destId="{846CEF93-687B-44AD-8B81-22EE8ADF124C}" srcOrd="1" destOrd="0" presId="urn:microsoft.com/office/officeart/2005/8/layout/chevron1"/>
    <dgm:cxn modelId="{1BD3E860-6C67-41A5-BBA2-98829310D09F}" type="presParOf" srcId="{6D8164DA-1531-42EE-AF4F-B6199E62B3C6}" destId="{06675AB8-59C5-4F44-9DA0-530B229E2DA8}" srcOrd="2" destOrd="0" presId="urn:microsoft.com/office/officeart/2005/8/layout/chevron1"/>
    <dgm:cxn modelId="{386683A7-FEA3-40B1-86C3-89ED6397B75B}" type="presParOf" srcId="{6D8164DA-1531-42EE-AF4F-B6199E62B3C6}" destId="{EAE57AE7-E069-4BBB-8D13-DF4F79358C8C}" srcOrd="3" destOrd="0" presId="urn:microsoft.com/office/officeart/2005/8/layout/chevron1"/>
    <dgm:cxn modelId="{7D39D387-D43C-4CF9-9319-FF9147A35BD5}" type="presParOf" srcId="{6D8164DA-1531-42EE-AF4F-B6199E62B3C6}" destId="{5F6A7C9E-8DE3-40D1-8FF1-1FD6EB166693}" srcOrd="4" destOrd="0" presId="urn:microsoft.com/office/officeart/2005/8/layout/chevron1"/>
    <dgm:cxn modelId="{16A96402-8A3C-401C-AF99-AE24388020D8}" type="presParOf" srcId="{6D8164DA-1531-42EE-AF4F-B6199E62B3C6}" destId="{97560014-F235-4B72-BF85-7D0C74394E4F}" srcOrd="5" destOrd="0" presId="urn:microsoft.com/office/officeart/2005/8/layout/chevron1"/>
    <dgm:cxn modelId="{FE309D06-7846-4393-AE6C-6F807999627B}" type="presParOf" srcId="{6D8164DA-1531-42EE-AF4F-B6199E62B3C6}" destId="{A4C513E1-1548-41E2-BB17-FBC2CD09D365}" srcOrd="6" destOrd="0" presId="urn:microsoft.com/office/officeart/2005/8/layout/chevron1"/>
    <dgm:cxn modelId="{A6A55A1B-E747-40EC-BDBC-4687DCEFC088}" type="presParOf" srcId="{6D8164DA-1531-42EE-AF4F-B6199E62B3C6}" destId="{8AD93AA4-39C5-47F5-9DBB-33D082D3634E}" srcOrd="7" destOrd="0" presId="urn:microsoft.com/office/officeart/2005/8/layout/chevron1"/>
    <dgm:cxn modelId="{24E6B4B6-5C23-430E-A8F9-C37380C1AD49}" type="presParOf" srcId="{6D8164DA-1531-42EE-AF4F-B6199E62B3C6}" destId="{33926195-1065-46C1-B2F9-18C5EA59A595}" srcOrd="8" destOrd="0" presId="urn:microsoft.com/office/officeart/2005/8/layout/chevron1"/>
    <dgm:cxn modelId="{E0B7492D-CFB0-40E3-A286-14834CCCAD29}" type="presParOf" srcId="{6D8164DA-1531-42EE-AF4F-B6199E62B3C6}" destId="{325655A1-67B8-4E39-8104-7BBA04C23ADD}" srcOrd="9" destOrd="0" presId="urn:microsoft.com/office/officeart/2005/8/layout/chevron1"/>
    <dgm:cxn modelId="{C76FDA87-9911-4B90-AC02-E1E0D568B2D2}" type="presParOf" srcId="{6D8164DA-1531-42EE-AF4F-B6199E62B3C6}" destId="{6899A2A9-55D9-4F9A-A8B1-44BB616A9A00}" srcOrd="10" destOrd="0" presId="urn:microsoft.com/office/officeart/2005/8/layout/chevron1"/>
    <dgm:cxn modelId="{D8CCAF6E-5CA0-48BC-B630-3790C27AF034}" type="presParOf" srcId="{6D8164DA-1531-42EE-AF4F-B6199E62B3C6}" destId="{7AE91211-4276-41BF-B93D-8A6455514C39}" srcOrd="11" destOrd="0" presId="urn:microsoft.com/office/officeart/2005/8/layout/chevron1"/>
    <dgm:cxn modelId="{8BD91438-3095-4617-AEB5-42ED8E35FDAD}" type="presParOf" srcId="{6D8164DA-1531-42EE-AF4F-B6199E62B3C6}" destId="{A5A9FB73-0C24-4F7A-B8EC-5AFEF4E517E6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FB19542-FA3F-485E-998D-2DD048B6E89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4275885-5E37-44FD-A8E8-F6B65F4775D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1. </a:t>
          </a:r>
        </a:p>
        <a:p>
          <a:r>
            <a:rPr lang="sv-SE"/>
            <a:t>Kalkyl och anbud. Intern</a:t>
          </a:r>
        </a:p>
      </dgm:t>
    </dgm:pt>
    <dgm:pt modelId="{767DB4DE-CA78-4904-B663-BE00C21D4891}" type="parTrans" cxnId="{C6CF4E24-E7B9-4662-9035-FE6E3F4EB2F8}">
      <dgm:prSet/>
      <dgm:spPr/>
      <dgm:t>
        <a:bodyPr/>
        <a:lstStyle/>
        <a:p>
          <a:endParaRPr lang="sv-SE"/>
        </a:p>
      </dgm:t>
    </dgm:pt>
    <dgm:pt modelId="{C53FB6AD-13BF-4D25-AD13-8723623B4460}" type="sibTrans" cxnId="{C6CF4E24-E7B9-4662-9035-FE6E3F4EB2F8}">
      <dgm:prSet/>
      <dgm:spPr/>
      <dgm:t>
        <a:bodyPr/>
        <a:lstStyle/>
        <a:p>
          <a:endParaRPr lang="sv-SE"/>
        </a:p>
      </dgm:t>
    </dgm:pt>
    <dgm:pt modelId="{B63879C9-3290-4A7E-B7CC-BCF45C47CAFB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2A.</a:t>
          </a:r>
        </a:p>
        <a:p>
          <a:r>
            <a:rPr lang="sv-SE"/>
            <a:t>Planering </a:t>
          </a:r>
        </a:p>
      </dgm:t>
    </dgm:pt>
    <dgm:pt modelId="{DCCC9154-62FF-4B93-9CB6-C58F44DFC4D5}" type="parTrans" cxnId="{CFB8EDAC-3768-4749-B1C6-E7138491E457}">
      <dgm:prSet/>
      <dgm:spPr/>
      <dgm:t>
        <a:bodyPr/>
        <a:lstStyle/>
        <a:p>
          <a:endParaRPr lang="sv-SE"/>
        </a:p>
      </dgm:t>
    </dgm:pt>
    <dgm:pt modelId="{3B854B7A-7369-4E30-BD3F-A866FCAE090A}" type="sibTrans" cxnId="{CFB8EDAC-3768-4749-B1C6-E7138491E457}">
      <dgm:prSet/>
      <dgm:spPr/>
      <dgm:t>
        <a:bodyPr/>
        <a:lstStyle/>
        <a:p>
          <a:endParaRPr lang="sv-SE"/>
        </a:p>
      </dgm:t>
    </dgm:pt>
    <dgm:pt modelId="{3C9DEABB-D455-4FB6-9378-AA7DED236B33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2B. </a:t>
          </a:r>
        </a:p>
        <a:p>
          <a:r>
            <a:rPr lang="sv-SE"/>
            <a:t>Projektstart</a:t>
          </a:r>
        </a:p>
      </dgm:t>
    </dgm:pt>
    <dgm:pt modelId="{F7989F80-6839-4AD3-9C47-D69DC5360D96}" type="parTrans" cxnId="{D42392EB-4767-45E8-B111-40AD9AFACDF3}">
      <dgm:prSet/>
      <dgm:spPr/>
      <dgm:t>
        <a:bodyPr/>
        <a:lstStyle/>
        <a:p>
          <a:endParaRPr lang="sv-SE"/>
        </a:p>
      </dgm:t>
    </dgm:pt>
    <dgm:pt modelId="{C6282618-E774-4549-926C-37C1BE9F1061}" type="sibTrans" cxnId="{D42392EB-4767-45E8-B111-40AD9AFACDF3}">
      <dgm:prSet/>
      <dgm:spPr/>
      <dgm:t>
        <a:bodyPr/>
        <a:lstStyle/>
        <a:p>
          <a:endParaRPr lang="sv-SE"/>
        </a:p>
      </dgm:t>
    </dgm:pt>
    <dgm:pt modelId="{BC6A8AE2-EFD8-4D43-9C8F-F1295989010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3. </a:t>
          </a:r>
        </a:p>
        <a:p>
          <a:r>
            <a:rPr lang="sv-SE"/>
            <a:t>Projektering</a:t>
          </a:r>
        </a:p>
      </dgm:t>
    </dgm:pt>
    <dgm:pt modelId="{FF9BC0A5-DCE2-4D61-98A6-600B4CCC7FD5}" type="parTrans" cxnId="{467EFB5F-926D-4DAC-B3C7-59E375402D9C}">
      <dgm:prSet/>
      <dgm:spPr/>
      <dgm:t>
        <a:bodyPr/>
        <a:lstStyle/>
        <a:p>
          <a:endParaRPr lang="sv-SE"/>
        </a:p>
      </dgm:t>
    </dgm:pt>
    <dgm:pt modelId="{51C9FA84-2940-4D6B-B8B7-6E94821ABF89}" type="sibTrans" cxnId="{467EFB5F-926D-4DAC-B3C7-59E375402D9C}">
      <dgm:prSet/>
      <dgm:spPr/>
      <dgm:t>
        <a:bodyPr/>
        <a:lstStyle/>
        <a:p>
          <a:endParaRPr lang="sv-SE"/>
        </a:p>
      </dgm:t>
    </dgm:pt>
    <dgm:pt modelId="{44F0C8AE-8250-42FE-8E41-6114A79ADD8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5.</a:t>
          </a:r>
        </a:p>
        <a:p>
          <a:r>
            <a:rPr lang="sv-SE"/>
            <a:t> Överlämning</a:t>
          </a:r>
        </a:p>
      </dgm:t>
    </dgm:pt>
    <dgm:pt modelId="{5E38C572-DF8B-4CE5-923D-F3B433241C62}" type="parTrans" cxnId="{C8940ACD-D867-428D-A659-B6D7C2932A64}">
      <dgm:prSet/>
      <dgm:spPr/>
      <dgm:t>
        <a:bodyPr/>
        <a:lstStyle/>
        <a:p>
          <a:endParaRPr lang="sv-SE"/>
        </a:p>
      </dgm:t>
    </dgm:pt>
    <dgm:pt modelId="{2F7AD5EC-DAD2-4E48-8FA5-C43D78A6A4FB}" type="sibTrans" cxnId="{C8940ACD-D867-428D-A659-B6D7C2932A64}">
      <dgm:prSet/>
      <dgm:spPr/>
      <dgm:t>
        <a:bodyPr/>
        <a:lstStyle/>
        <a:p>
          <a:endParaRPr lang="sv-SE"/>
        </a:p>
      </dgm:t>
    </dgm:pt>
    <dgm:pt modelId="{AC64D1A3-A842-44CD-997E-59A8AE7B731B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6. </a:t>
          </a:r>
        </a:p>
        <a:p>
          <a:r>
            <a:rPr lang="sv-SE"/>
            <a:t>Eftermarknad</a:t>
          </a:r>
        </a:p>
      </dgm:t>
    </dgm:pt>
    <dgm:pt modelId="{103E709A-CE72-4042-9F46-C34D1064F985}" type="parTrans" cxnId="{820020A5-A3AC-4377-95B3-C58644C1A714}">
      <dgm:prSet/>
      <dgm:spPr/>
      <dgm:t>
        <a:bodyPr/>
        <a:lstStyle/>
        <a:p>
          <a:endParaRPr lang="sv-SE"/>
        </a:p>
      </dgm:t>
    </dgm:pt>
    <dgm:pt modelId="{3F83D393-AEC7-4848-BE2D-A639FB9AAAFC}" type="sibTrans" cxnId="{820020A5-A3AC-4377-95B3-C58644C1A714}">
      <dgm:prSet/>
      <dgm:spPr/>
      <dgm:t>
        <a:bodyPr/>
        <a:lstStyle/>
        <a:p>
          <a:endParaRPr lang="sv-SE"/>
        </a:p>
      </dgm:t>
    </dgm:pt>
    <dgm:pt modelId="{C424CC7A-59D0-47D2-BE49-03B89BA5171A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4. </a:t>
          </a:r>
        </a:p>
        <a:p>
          <a:r>
            <a:rPr lang="sv-SE"/>
            <a:t>Produktion</a:t>
          </a:r>
        </a:p>
      </dgm:t>
    </dgm:pt>
    <dgm:pt modelId="{75E76304-CC31-4A3E-BBA2-FC60765A427F}" type="parTrans" cxnId="{2EFF1488-BB09-4DAD-AFBE-8308CD2B9B63}">
      <dgm:prSet/>
      <dgm:spPr/>
      <dgm:t>
        <a:bodyPr/>
        <a:lstStyle/>
        <a:p>
          <a:endParaRPr lang="sv-SE"/>
        </a:p>
      </dgm:t>
    </dgm:pt>
    <dgm:pt modelId="{CA566AF9-4549-4FAD-A4F6-1808D9F55F71}" type="sibTrans" cxnId="{2EFF1488-BB09-4DAD-AFBE-8308CD2B9B63}">
      <dgm:prSet/>
      <dgm:spPr/>
      <dgm:t>
        <a:bodyPr/>
        <a:lstStyle/>
        <a:p>
          <a:endParaRPr lang="sv-SE"/>
        </a:p>
      </dgm:t>
    </dgm:pt>
    <dgm:pt modelId="{6D8164DA-1531-42EE-AF4F-B6199E62B3C6}" type="pres">
      <dgm:prSet presAssocID="{EFB19542-FA3F-485E-998D-2DD048B6E89B}" presName="Name0" presStyleCnt="0">
        <dgm:presLayoutVars>
          <dgm:dir/>
          <dgm:animLvl val="lvl"/>
          <dgm:resizeHandles val="exact"/>
        </dgm:presLayoutVars>
      </dgm:prSet>
      <dgm:spPr/>
    </dgm:pt>
    <dgm:pt modelId="{0FF499B6-B492-4350-9BAA-709BD9B376BD}" type="pres">
      <dgm:prSet presAssocID="{A4275885-5E37-44FD-A8E8-F6B65F4775D1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846CEF93-687B-44AD-8B81-22EE8ADF124C}" type="pres">
      <dgm:prSet presAssocID="{C53FB6AD-13BF-4D25-AD13-8723623B4460}" presName="parTxOnlySpace" presStyleCnt="0"/>
      <dgm:spPr/>
    </dgm:pt>
    <dgm:pt modelId="{06675AB8-59C5-4F44-9DA0-530B229E2DA8}" type="pres">
      <dgm:prSet presAssocID="{B63879C9-3290-4A7E-B7CC-BCF45C47CAFB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EAE57AE7-E069-4BBB-8D13-DF4F79358C8C}" type="pres">
      <dgm:prSet presAssocID="{3B854B7A-7369-4E30-BD3F-A866FCAE090A}" presName="parTxOnlySpace" presStyleCnt="0"/>
      <dgm:spPr/>
    </dgm:pt>
    <dgm:pt modelId="{5F6A7C9E-8DE3-40D1-8FF1-1FD6EB166693}" type="pres">
      <dgm:prSet presAssocID="{3C9DEABB-D455-4FB6-9378-AA7DED236B3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97560014-F235-4B72-BF85-7D0C74394E4F}" type="pres">
      <dgm:prSet presAssocID="{C6282618-E774-4549-926C-37C1BE9F1061}" presName="parTxOnlySpace" presStyleCnt="0"/>
      <dgm:spPr/>
    </dgm:pt>
    <dgm:pt modelId="{A4C513E1-1548-41E2-BB17-FBC2CD09D365}" type="pres">
      <dgm:prSet presAssocID="{BC6A8AE2-EFD8-4D43-9C8F-F1295989010C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8AD93AA4-39C5-47F5-9DBB-33D082D3634E}" type="pres">
      <dgm:prSet presAssocID="{51C9FA84-2940-4D6B-B8B7-6E94821ABF89}" presName="parTxOnlySpace" presStyleCnt="0"/>
      <dgm:spPr/>
    </dgm:pt>
    <dgm:pt modelId="{33926195-1065-46C1-B2F9-18C5EA59A595}" type="pres">
      <dgm:prSet presAssocID="{C424CC7A-59D0-47D2-BE49-03B89BA5171A}" presName="parTxOnly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325655A1-67B8-4E39-8104-7BBA04C23ADD}" type="pres">
      <dgm:prSet presAssocID="{CA566AF9-4549-4FAD-A4F6-1808D9F55F71}" presName="parTxOnlySpace" presStyleCnt="0"/>
      <dgm:spPr/>
    </dgm:pt>
    <dgm:pt modelId="{6899A2A9-55D9-4F9A-A8B1-44BB616A9A00}" type="pres">
      <dgm:prSet presAssocID="{44F0C8AE-8250-42FE-8E41-6114A79ADD81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7AE91211-4276-41BF-B93D-8A6455514C39}" type="pres">
      <dgm:prSet presAssocID="{2F7AD5EC-DAD2-4E48-8FA5-C43D78A6A4FB}" presName="parTxOnlySpace" presStyleCnt="0"/>
      <dgm:spPr/>
    </dgm:pt>
    <dgm:pt modelId="{A5A9FB73-0C24-4F7A-B8EC-5AFEF4E517E6}" type="pres">
      <dgm:prSet presAssocID="{AC64D1A3-A842-44CD-997E-59A8AE7B731B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C6CF4E24-E7B9-4662-9035-FE6E3F4EB2F8}" srcId="{EFB19542-FA3F-485E-998D-2DD048B6E89B}" destId="{A4275885-5E37-44FD-A8E8-F6B65F4775D1}" srcOrd="0" destOrd="0" parTransId="{767DB4DE-CA78-4904-B663-BE00C21D4891}" sibTransId="{C53FB6AD-13BF-4D25-AD13-8723623B4460}"/>
    <dgm:cxn modelId="{467EFB5F-926D-4DAC-B3C7-59E375402D9C}" srcId="{EFB19542-FA3F-485E-998D-2DD048B6E89B}" destId="{BC6A8AE2-EFD8-4D43-9C8F-F1295989010C}" srcOrd="3" destOrd="0" parTransId="{FF9BC0A5-DCE2-4D61-98A6-600B4CCC7FD5}" sibTransId="{51C9FA84-2940-4D6B-B8B7-6E94821ABF89}"/>
    <dgm:cxn modelId="{61FCD944-5F83-4D89-8360-0F6D1B7134AA}" type="presOf" srcId="{EFB19542-FA3F-485E-998D-2DD048B6E89B}" destId="{6D8164DA-1531-42EE-AF4F-B6199E62B3C6}" srcOrd="0" destOrd="0" presId="urn:microsoft.com/office/officeart/2005/8/layout/chevron1"/>
    <dgm:cxn modelId="{0DECB170-50EE-49F4-9E47-CC828CA3B7F3}" type="presOf" srcId="{A4275885-5E37-44FD-A8E8-F6B65F4775D1}" destId="{0FF499B6-B492-4350-9BAA-709BD9B376BD}" srcOrd="0" destOrd="0" presId="urn:microsoft.com/office/officeart/2005/8/layout/chevron1"/>
    <dgm:cxn modelId="{BE813E73-48A8-49E7-BEE7-1A8920B3D618}" type="presOf" srcId="{C424CC7A-59D0-47D2-BE49-03B89BA5171A}" destId="{33926195-1065-46C1-B2F9-18C5EA59A595}" srcOrd="0" destOrd="0" presId="urn:microsoft.com/office/officeart/2005/8/layout/chevron1"/>
    <dgm:cxn modelId="{72744179-0A2F-4B99-8368-E9EDE08675F4}" type="presOf" srcId="{AC64D1A3-A842-44CD-997E-59A8AE7B731B}" destId="{A5A9FB73-0C24-4F7A-B8EC-5AFEF4E517E6}" srcOrd="0" destOrd="0" presId="urn:microsoft.com/office/officeart/2005/8/layout/chevron1"/>
    <dgm:cxn modelId="{2EFF1488-BB09-4DAD-AFBE-8308CD2B9B63}" srcId="{EFB19542-FA3F-485E-998D-2DD048B6E89B}" destId="{C424CC7A-59D0-47D2-BE49-03B89BA5171A}" srcOrd="4" destOrd="0" parTransId="{75E76304-CC31-4A3E-BBA2-FC60765A427F}" sibTransId="{CA566AF9-4549-4FAD-A4F6-1808D9F55F71}"/>
    <dgm:cxn modelId="{FD63DD99-5B8B-4132-9FC6-6DFED4EC07E3}" type="presOf" srcId="{B63879C9-3290-4A7E-B7CC-BCF45C47CAFB}" destId="{06675AB8-59C5-4F44-9DA0-530B229E2DA8}" srcOrd="0" destOrd="0" presId="urn:microsoft.com/office/officeart/2005/8/layout/chevron1"/>
    <dgm:cxn modelId="{1765B29E-E4BF-4818-88A2-43D43881EEA5}" type="presOf" srcId="{3C9DEABB-D455-4FB6-9378-AA7DED236B33}" destId="{5F6A7C9E-8DE3-40D1-8FF1-1FD6EB166693}" srcOrd="0" destOrd="0" presId="urn:microsoft.com/office/officeart/2005/8/layout/chevron1"/>
    <dgm:cxn modelId="{61C4BE9F-3C4E-4D6F-A3B2-128D1A8941C3}" type="presOf" srcId="{BC6A8AE2-EFD8-4D43-9C8F-F1295989010C}" destId="{A4C513E1-1548-41E2-BB17-FBC2CD09D365}" srcOrd="0" destOrd="0" presId="urn:microsoft.com/office/officeart/2005/8/layout/chevron1"/>
    <dgm:cxn modelId="{820020A5-A3AC-4377-95B3-C58644C1A714}" srcId="{EFB19542-FA3F-485E-998D-2DD048B6E89B}" destId="{AC64D1A3-A842-44CD-997E-59A8AE7B731B}" srcOrd="6" destOrd="0" parTransId="{103E709A-CE72-4042-9F46-C34D1064F985}" sibTransId="{3F83D393-AEC7-4848-BE2D-A639FB9AAAFC}"/>
    <dgm:cxn modelId="{CFB8EDAC-3768-4749-B1C6-E7138491E457}" srcId="{EFB19542-FA3F-485E-998D-2DD048B6E89B}" destId="{B63879C9-3290-4A7E-B7CC-BCF45C47CAFB}" srcOrd="1" destOrd="0" parTransId="{DCCC9154-62FF-4B93-9CB6-C58F44DFC4D5}" sibTransId="{3B854B7A-7369-4E30-BD3F-A866FCAE090A}"/>
    <dgm:cxn modelId="{C8940ACD-D867-428D-A659-B6D7C2932A64}" srcId="{EFB19542-FA3F-485E-998D-2DD048B6E89B}" destId="{44F0C8AE-8250-42FE-8E41-6114A79ADD81}" srcOrd="5" destOrd="0" parTransId="{5E38C572-DF8B-4CE5-923D-F3B433241C62}" sibTransId="{2F7AD5EC-DAD2-4E48-8FA5-C43D78A6A4FB}"/>
    <dgm:cxn modelId="{D42392EB-4767-45E8-B111-40AD9AFACDF3}" srcId="{EFB19542-FA3F-485E-998D-2DD048B6E89B}" destId="{3C9DEABB-D455-4FB6-9378-AA7DED236B33}" srcOrd="2" destOrd="0" parTransId="{F7989F80-6839-4AD3-9C47-D69DC5360D96}" sibTransId="{C6282618-E774-4549-926C-37C1BE9F1061}"/>
    <dgm:cxn modelId="{C4453AEC-4075-463F-B533-11C45E48EEAF}" type="presOf" srcId="{44F0C8AE-8250-42FE-8E41-6114A79ADD81}" destId="{6899A2A9-55D9-4F9A-A8B1-44BB616A9A00}" srcOrd="0" destOrd="0" presId="urn:microsoft.com/office/officeart/2005/8/layout/chevron1"/>
    <dgm:cxn modelId="{8552CCC7-F1AA-45E8-9CB8-454EA4E6A85B}" type="presParOf" srcId="{6D8164DA-1531-42EE-AF4F-B6199E62B3C6}" destId="{0FF499B6-B492-4350-9BAA-709BD9B376BD}" srcOrd="0" destOrd="0" presId="urn:microsoft.com/office/officeart/2005/8/layout/chevron1"/>
    <dgm:cxn modelId="{ABF19B74-94BE-4989-A889-14B5F3397F30}" type="presParOf" srcId="{6D8164DA-1531-42EE-AF4F-B6199E62B3C6}" destId="{846CEF93-687B-44AD-8B81-22EE8ADF124C}" srcOrd="1" destOrd="0" presId="urn:microsoft.com/office/officeart/2005/8/layout/chevron1"/>
    <dgm:cxn modelId="{1BD3E860-6C67-41A5-BBA2-98829310D09F}" type="presParOf" srcId="{6D8164DA-1531-42EE-AF4F-B6199E62B3C6}" destId="{06675AB8-59C5-4F44-9DA0-530B229E2DA8}" srcOrd="2" destOrd="0" presId="urn:microsoft.com/office/officeart/2005/8/layout/chevron1"/>
    <dgm:cxn modelId="{386683A7-FEA3-40B1-86C3-89ED6397B75B}" type="presParOf" srcId="{6D8164DA-1531-42EE-AF4F-B6199E62B3C6}" destId="{EAE57AE7-E069-4BBB-8D13-DF4F79358C8C}" srcOrd="3" destOrd="0" presId="urn:microsoft.com/office/officeart/2005/8/layout/chevron1"/>
    <dgm:cxn modelId="{7D39D387-D43C-4CF9-9319-FF9147A35BD5}" type="presParOf" srcId="{6D8164DA-1531-42EE-AF4F-B6199E62B3C6}" destId="{5F6A7C9E-8DE3-40D1-8FF1-1FD6EB166693}" srcOrd="4" destOrd="0" presId="urn:microsoft.com/office/officeart/2005/8/layout/chevron1"/>
    <dgm:cxn modelId="{16A96402-8A3C-401C-AF99-AE24388020D8}" type="presParOf" srcId="{6D8164DA-1531-42EE-AF4F-B6199E62B3C6}" destId="{97560014-F235-4B72-BF85-7D0C74394E4F}" srcOrd="5" destOrd="0" presId="urn:microsoft.com/office/officeart/2005/8/layout/chevron1"/>
    <dgm:cxn modelId="{FE309D06-7846-4393-AE6C-6F807999627B}" type="presParOf" srcId="{6D8164DA-1531-42EE-AF4F-B6199E62B3C6}" destId="{A4C513E1-1548-41E2-BB17-FBC2CD09D365}" srcOrd="6" destOrd="0" presId="urn:microsoft.com/office/officeart/2005/8/layout/chevron1"/>
    <dgm:cxn modelId="{A6A55A1B-E747-40EC-BDBC-4687DCEFC088}" type="presParOf" srcId="{6D8164DA-1531-42EE-AF4F-B6199E62B3C6}" destId="{8AD93AA4-39C5-47F5-9DBB-33D082D3634E}" srcOrd="7" destOrd="0" presId="urn:microsoft.com/office/officeart/2005/8/layout/chevron1"/>
    <dgm:cxn modelId="{24E6B4B6-5C23-430E-A8F9-C37380C1AD49}" type="presParOf" srcId="{6D8164DA-1531-42EE-AF4F-B6199E62B3C6}" destId="{33926195-1065-46C1-B2F9-18C5EA59A595}" srcOrd="8" destOrd="0" presId="urn:microsoft.com/office/officeart/2005/8/layout/chevron1"/>
    <dgm:cxn modelId="{E0B7492D-CFB0-40E3-A286-14834CCCAD29}" type="presParOf" srcId="{6D8164DA-1531-42EE-AF4F-B6199E62B3C6}" destId="{325655A1-67B8-4E39-8104-7BBA04C23ADD}" srcOrd="9" destOrd="0" presId="urn:microsoft.com/office/officeart/2005/8/layout/chevron1"/>
    <dgm:cxn modelId="{C76FDA87-9911-4B90-AC02-E1E0D568B2D2}" type="presParOf" srcId="{6D8164DA-1531-42EE-AF4F-B6199E62B3C6}" destId="{6899A2A9-55D9-4F9A-A8B1-44BB616A9A00}" srcOrd="10" destOrd="0" presId="urn:microsoft.com/office/officeart/2005/8/layout/chevron1"/>
    <dgm:cxn modelId="{D8CCAF6E-5CA0-48BC-B630-3790C27AF034}" type="presParOf" srcId="{6D8164DA-1531-42EE-AF4F-B6199E62B3C6}" destId="{7AE91211-4276-41BF-B93D-8A6455514C39}" srcOrd="11" destOrd="0" presId="urn:microsoft.com/office/officeart/2005/8/layout/chevron1"/>
    <dgm:cxn modelId="{8BD91438-3095-4617-AEB5-42ED8E35FDAD}" type="presParOf" srcId="{6D8164DA-1531-42EE-AF4F-B6199E62B3C6}" destId="{A5A9FB73-0C24-4F7A-B8EC-5AFEF4E517E6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B19542-FA3F-485E-998D-2DD048B6E89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4275885-5E37-44FD-A8E8-F6B65F4775D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1. </a:t>
          </a:r>
        </a:p>
        <a:p>
          <a:r>
            <a:rPr lang="sv-SE"/>
            <a:t>Kalkyl och anbud. Intern</a:t>
          </a:r>
        </a:p>
      </dgm:t>
    </dgm:pt>
    <dgm:pt modelId="{767DB4DE-CA78-4904-B663-BE00C21D4891}" type="parTrans" cxnId="{C6CF4E24-E7B9-4662-9035-FE6E3F4EB2F8}">
      <dgm:prSet/>
      <dgm:spPr/>
      <dgm:t>
        <a:bodyPr/>
        <a:lstStyle/>
        <a:p>
          <a:endParaRPr lang="sv-SE"/>
        </a:p>
      </dgm:t>
    </dgm:pt>
    <dgm:pt modelId="{C53FB6AD-13BF-4D25-AD13-8723623B4460}" type="sibTrans" cxnId="{C6CF4E24-E7B9-4662-9035-FE6E3F4EB2F8}">
      <dgm:prSet/>
      <dgm:spPr/>
      <dgm:t>
        <a:bodyPr/>
        <a:lstStyle/>
        <a:p>
          <a:endParaRPr lang="sv-SE"/>
        </a:p>
      </dgm:t>
    </dgm:pt>
    <dgm:pt modelId="{B63879C9-3290-4A7E-B7CC-BCF45C47CAFB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2A.</a:t>
          </a:r>
        </a:p>
        <a:p>
          <a:r>
            <a:rPr lang="sv-SE"/>
            <a:t>Planering </a:t>
          </a:r>
        </a:p>
      </dgm:t>
    </dgm:pt>
    <dgm:pt modelId="{DCCC9154-62FF-4B93-9CB6-C58F44DFC4D5}" type="parTrans" cxnId="{CFB8EDAC-3768-4749-B1C6-E7138491E457}">
      <dgm:prSet/>
      <dgm:spPr/>
      <dgm:t>
        <a:bodyPr/>
        <a:lstStyle/>
        <a:p>
          <a:endParaRPr lang="sv-SE"/>
        </a:p>
      </dgm:t>
    </dgm:pt>
    <dgm:pt modelId="{3B854B7A-7369-4E30-BD3F-A866FCAE090A}" type="sibTrans" cxnId="{CFB8EDAC-3768-4749-B1C6-E7138491E457}">
      <dgm:prSet/>
      <dgm:spPr/>
      <dgm:t>
        <a:bodyPr/>
        <a:lstStyle/>
        <a:p>
          <a:endParaRPr lang="sv-SE"/>
        </a:p>
      </dgm:t>
    </dgm:pt>
    <dgm:pt modelId="{3C9DEABB-D455-4FB6-9378-AA7DED236B33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2B. </a:t>
          </a:r>
        </a:p>
        <a:p>
          <a:r>
            <a:rPr lang="sv-SE"/>
            <a:t>Projektstart</a:t>
          </a:r>
        </a:p>
      </dgm:t>
    </dgm:pt>
    <dgm:pt modelId="{F7989F80-6839-4AD3-9C47-D69DC5360D96}" type="parTrans" cxnId="{D42392EB-4767-45E8-B111-40AD9AFACDF3}">
      <dgm:prSet/>
      <dgm:spPr/>
      <dgm:t>
        <a:bodyPr/>
        <a:lstStyle/>
        <a:p>
          <a:endParaRPr lang="sv-SE"/>
        </a:p>
      </dgm:t>
    </dgm:pt>
    <dgm:pt modelId="{C6282618-E774-4549-926C-37C1BE9F1061}" type="sibTrans" cxnId="{D42392EB-4767-45E8-B111-40AD9AFACDF3}">
      <dgm:prSet/>
      <dgm:spPr/>
      <dgm:t>
        <a:bodyPr/>
        <a:lstStyle/>
        <a:p>
          <a:endParaRPr lang="sv-SE"/>
        </a:p>
      </dgm:t>
    </dgm:pt>
    <dgm:pt modelId="{BC6A8AE2-EFD8-4D43-9C8F-F1295989010C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3. </a:t>
          </a:r>
        </a:p>
        <a:p>
          <a:r>
            <a:rPr lang="sv-SE"/>
            <a:t>Projektering</a:t>
          </a:r>
        </a:p>
      </dgm:t>
    </dgm:pt>
    <dgm:pt modelId="{FF9BC0A5-DCE2-4D61-98A6-600B4CCC7FD5}" type="parTrans" cxnId="{467EFB5F-926D-4DAC-B3C7-59E375402D9C}">
      <dgm:prSet/>
      <dgm:spPr/>
      <dgm:t>
        <a:bodyPr/>
        <a:lstStyle/>
        <a:p>
          <a:endParaRPr lang="sv-SE"/>
        </a:p>
      </dgm:t>
    </dgm:pt>
    <dgm:pt modelId="{51C9FA84-2940-4D6B-B8B7-6E94821ABF89}" type="sibTrans" cxnId="{467EFB5F-926D-4DAC-B3C7-59E375402D9C}">
      <dgm:prSet/>
      <dgm:spPr/>
      <dgm:t>
        <a:bodyPr/>
        <a:lstStyle/>
        <a:p>
          <a:endParaRPr lang="sv-SE"/>
        </a:p>
      </dgm:t>
    </dgm:pt>
    <dgm:pt modelId="{44F0C8AE-8250-42FE-8E41-6114A79ADD81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5.</a:t>
          </a:r>
        </a:p>
        <a:p>
          <a:r>
            <a:rPr lang="sv-SE"/>
            <a:t> Överlämning</a:t>
          </a:r>
        </a:p>
      </dgm:t>
    </dgm:pt>
    <dgm:pt modelId="{5E38C572-DF8B-4CE5-923D-F3B433241C62}" type="parTrans" cxnId="{C8940ACD-D867-428D-A659-B6D7C2932A64}">
      <dgm:prSet/>
      <dgm:spPr/>
      <dgm:t>
        <a:bodyPr/>
        <a:lstStyle/>
        <a:p>
          <a:endParaRPr lang="sv-SE"/>
        </a:p>
      </dgm:t>
    </dgm:pt>
    <dgm:pt modelId="{2F7AD5EC-DAD2-4E48-8FA5-C43D78A6A4FB}" type="sibTrans" cxnId="{C8940ACD-D867-428D-A659-B6D7C2932A64}">
      <dgm:prSet/>
      <dgm:spPr/>
      <dgm:t>
        <a:bodyPr/>
        <a:lstStyle/>
        <a:p>
          <a:endParaRPr lang="sv-SE"/>
        </a:p>
      </dgm:t>
    </dgm:pt>
    <dgm:pt modelId="{AC64D1A3-A842-44CD-997E-59A8AE7B731B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6. </a:t>
          </a:r>
        </a:p>
        <a:p>
          <a:r>
            <a:rPr lang="sv-SE"/>
            <a:t>Eftermarknad</a:t>
          </a:r>
        </a:p>
      </dgm:t>
    </dgm:pt>
    <dgm:pt modelId="{103E709A-CE72-4042-9F46-C34D1064F985}" type="parTrans" cxnId="{820020A5-A3AC-4377-95B3-C58644C1A714}">
      <dgm:prSet/>
      <dgm:spPr/>
      <dgm:t>
        <a:bodyPr/>
        <a:lstStyle/>
        <a:p>
          <a:endParaRPr lang="sv-SE"/>
        </a:p>
      </dgm:t>
    </dgm:pt>
    <dgm:pt modelId="{3F83D393-AEC7-4848-BE2D-A639FB9AAAFC}" type="sibTrans" cxnId="{820020A5-A3AC-4377-95B3-C58644C1A714}">
      <dgm:prSet/>
      <dgm:spPr/>
      <dgm:t>
        <a:bodyPr/>
        <a:lstStyle/>
        <a:p>
          <a:endParaRPr lang="sv-SE"/>
        </a:p>
      </dgm:t>
    </dgm:pt>
    <dgm:pt modelId="{C424CC7A-59D0-47D2-BE49-03B89BA5171A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/>
            <a:t>4. </a:t>
          </a:r>
        </a:p>
        <a:p>
          <a:r>
            <a:rPr lang="sv-SE"/>
            <a:t>Produktion</a:t>
          </a:r>
        </a:p>
      </dgm:t>
    </dgm:pt>
    <dgm:pt modelId="{75E76304-CC31-4A3E-BBA2-FC60765A427F}" type="parTrans" cxnId="{2EFF1488-BB09-4DAD-AFBE-8308CD2B9B63}">
      <dgm:prSet/>
      <dgm:spPr/>
      <dgm:t>
        <a:bodyPr/>
        <a:lstStyle/>
        <a:p>
          <a:endParaRPr lang="sv-SE"/>
        </a:p>
      </dgm:t>
    </dgm:pt>
    <dgm:pt modelId="{CA566AF9-4549-4FAD-A4F6-1808D9F55F71}" type="sibTrans" cxnId="{2EFF1488-BB09-4DAD-AFBE-8308CD2B9B63}">
      <dgm:prSet/>
      <dgm:spPr/>
      <dgm:t>
        <a:bodyPr/>
        <a:lstStyle/>
        <a:p>
          <a:endParaRPr lang="sv-SE"/>
        </a:p>
      </dgm:t>
    </dgm:pt>
    <dgm:pt modelId="{6D8164DA-1531-42EE-AF4F-B6199E62B3C6}" type="pres">
      <dgm:prSet presAssocID="{EFB19542-FA3F-485E-998D-2DD048B6E89B}" presName="Name0" presStyleCnt="0">
        <dgm:presLayoutVars>
          <dgm:dir/>
          <dgm:animLvl val="lvl"/>
          <dgm:resizeHandles val="exact"/>
        </dgm:presLayoutVars>
      </dgm:prSet>
      <dgm:spPr/>
    </dgm:pt>
    <dgm:pt modelId="{0FF499B6-B492-4350-9BAA-709BD9B376BD}" type="pres">
      <dgm:prSet presAssocID="{A4275885-5E37-44FD-A8E8-F6B65F4775D1}" presName="parTxOnly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846CEF93-687B-44AD-8B81-22EE8ADF124C}" type="pres">
      <dgm:prSet presAssocID="{C53FB6AD-13BF-4D25-AD13-8723623B4460}" presName="parTxOnlySpace" presStyleCnt="0"/>
      <dgm:spPr/>
    </dgm:pt>
    <dgm:pt modelId="{06675AB8-59C5-4F44-9DA0-530B229E2DA8}" type="pres">
      <dgm:prSet presAssocID="{B63879C9-3290-4A7E-B7CC-BCF45C47CAFB}" presName="parTxOnly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EAE57AE7-E069-4BBB-8D13-DF4F79358C8C}" type="pres">
      <dgm:prSet presAssocID="{3B854B7A-7369-4E30-BD3F-A866FCAE090A}" presName="parTxOnlySpace" presStyleCnt="0"/>
      <dgm:spPr/>
    </dgm:pt>
    <dgm:pt modelId="{5F6A7C9E-8DE3-40D1-8FF1-1FD6EB166693}" type="pres">
      <dgm:prSet presAssocID="{3C9DEABB-D455-4FB6-9378-AA7DED236B33}" presName="parTxOnly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97560014-F235-4B72-BF85-7D0C74394E4F}" type="pres">
      <dgm:prSet presAssocID="{C6282618-E774-4549-926C-37C1BE9F1061}" presName="parTxOnlySpace" presStyleCnt="0"/>
      <dgm:spPr/>
    </dgm:pt>
    <dgm:pt modelId="{A4C513E1-1548-41E2-BB17-FBC2CD09D365}" type="pres">
      <dgm:prSet presAssocID="{BC6A8AE2-EFD8-4D43-9C8F-F1295989010C}" presName="parTxOnly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8AD93AA4-39C5-47F5-9DBB-33D082D3634E}" type="pres">
      <dgm:prSet presAssocID="{51C9FA84-2940-4D6B-B8B7-6E94821ABF89}" presName="parTxOnlySpace" presStyleCnt="0"/>
      <dgm:spPr/>
    </dgm:pt>
    <dgm:pt modelId="{33926195-1065-46C1-B2F9-18C5EA59A595}" type="pres">
      <dgm:prSet presAssocID="{C424CC7A-59D0-47D2-BE49-03B89BA5171A}" presName="parTxOnly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325655A1-67B8-4E39-8104-7BBA04C23ADD}" type="pres">
      <dgm:prSet presAssocID="{CA566AF9-4549-4FAD-A4F6-1808D9F55F71}" presName="parTxOnlySpace" presStyleCnt="0"/>
      <dgm:spPr/>
    </dgm:pt>
    <dgm:pt modelId="{6899A2A9-55D9-4F9A-A8B1-44BB616A9A00}" type="pres">
      <dgm:prSet presAssocID="{44F0C8AE-8250-42FE-8E41-6114A79ADD81}" presName="parTxOnly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7AE91211-4276-41BF-B93D-8A6455514C39}" type="pres">
      <dgm:prSet presAssocID="{2F7AD5EC-DAD2-4E48-8FA5-C43D78A6A4FB}" presName="parTxOnlySpace" presStyleCnt="0"/>
      <dgm:spPr/>
    </dgm:pt>
    <dgm:pt modelId="{A5A9FB73-0C24-4F7A-B8EC-5AFEF4E517E6}" type="pres">
      <dgm:prSet presAssocID="{AC64D1A3-A842-44CD-997E-59A8AE7B731B}" presName="parTxOnly" presStyleLbl="node1" presStyleIdx="6" presStyleCnt="7">
        <dgm:presLayoutVars>
          <dgm:chMax val="0"/>
          <dgm:chPref val="0"/>
          <dgm:bulletEnabled val="1"/>
        </dgm:presLayoutVars>
      </dgm:prSet>
      <dgm:spPr/>
    </dgm:pt>
  </dgm:ptLst>
  <dgm:cxnLst>
    <dgm:cxn modelId="{C6CF4E24-E7B9-4662-9035-FE6E3F4EB2F8}" srcId="{EFB19542-FA3F-485E-998D-2DD048B6E89B}" destId="{A4275885-5E37-44FD-A8E8-F6B65F4775D1}" srcOrd="0" destOrd="0" parTransId="{767DB4DE-CA78-4904-B663-BE00C21D4891}" sibTransId="{C53FB6AD-13BF-4D25-AD13-8723623B4460}"/>
    <dgm:cxn modelId="{467EFB5F-926D-4DAC-B3C7-59E375402D9C}" srcId="{EFB19542-FA3F-485E-998D-2DD048B6E89B}" destId="{BC6A8AE2-EFD8-4D43-9C8F-F1295989010C}" srcOrd="3" destOrd="0" parTransId="{FF9BC0A5-DCE2-4D61-98A6-600B4CCC7FD5}" sibTransId="{51C9FA84-2940-4D6B-B8B7-6E94821ABF89}"/>
    <dgm:cxn modelId="{61FCD944-5F83-4D89-8360-0F6D1B7134AA}" type="presOf" srcId="{EFB19542-FA3F-485E-998D-2DD048B6E89B}" destId="{6D8164DA-1531-42EE-AF4F-B6199E62B3C6}" srcOrd="0" destOrd="0" presId="urn:microsoft.com/office/officeart/2005/8/layout/chevron1"/>
    <dgm:cxn modelId="{0DECB170-50EE-49F4-9E47-CC828CA3B7F3}" type="presOf" srcId="{A4275885-5E37-44FD-A8E8-F6B65F4775D1}" destId="{0FF499B6-B492-4350-9BAA-709BD9B376BD}" srcOrd="0" destOrd="0" presId="urn:microsoft.com/office/officeart/2005/8/layout/chevron1"/>
    <dgm:cxn modelId="{BE813E73-48A8-49E7-BEE7-1A8920B3D618}" type="presOf" srcId="{C424CC7A-59D0-47D2-BE49-03B89BA5171A}" destId="{33926195-1065-46C1-B2F9-18C5EA59A595}" srcOrd="0" destOrd="0" presId="urn:microsoft.com/office/officeart/2005/8/layout/chevron1"/>
    <dgm:cxn modelId="{72744179-0A2F-4B99-8368-E9EDE08675F4}" type="presOf" srcId="{AC64D1A3-A842-44CD-997E-59A8AE7B731B}" destId="{A5A9FB73-0C24-4F7A-B8EC-5AFEF4E517E6}" srcOrd="0" destOrd="0" presId="urn:microsoft.com/office/officeart/2005/8/layout/chevron1"/>
    <dgm:cxn modelId="{2EFF1488-BB09-4DAD-AFBE-8308CD2B9B63}" srcId="{EFB19542-FA3F-485E-998D-2DD048B6E89B}" destId="{C424CC7A-59D0-47D2-BE49-03B89BA5171A}" srcOrd="4" destOrd="0" parTransId="{75E76304-CC31-4A3E-BBA2-FC60765A427F}" sibTransId="{CA566AF9-4549-4FAD-A4F6-1808D9F55F71}"/>
    <dgm:cxn modelId="{FD63DD99-5B8B-4132-9FC6-6DFED4EC07E3}" type="presOf" srcId="{B63879C9-3290-4A7E-B7CC-BCF45C47CAFB}" destId="{06675AB8-59C5-4F44-9DA0-530B229E2DA8}" srcOrd="0" destOrd="0" presId="urn:microsoft.com/office/officeart/2005/8/layout/chevron1"/>
    <dgm:cxn modelId="{1765B29E-E4BF-4818-88A2-43D43881EEA5}" type="presOf" srcId="{3C9DEABB-D455-4FB6-9378-AA7DED236B33}" destId="{5F6A7C9E-8DE3-40D1-8FF1-1FD6EB166693}" srcOrd="0" destOrd="0" presId="urn:microsoft.com/office/officeart/2005/8/layout/chevron1"/>
    <dgm:cxn modelId="{61C4BE9F-3C4E-4D6F-A3B2-128D1A8941C3}" type="presOf" srcId="{BC6A8AE2-EFD8-4D43-9C8F-F1295989010C}" destId="{A4C513E1-1548-41E2-BB17-FBC2CD09D365}" srcOrd="0" destOrd="0" presId="urn:microsoft.com/office/officeart/2005/8/layout/chevron1"/>
    <dgm:cxn modelId="{820020A5-A3AC-4377-95B3-C58644C1A714}" srcId="{EFB19542-FA3F-485E-998D-2DD048B6E89B}" destId="{AC64D1A3-A842-44CD-997E-59A8AE7B731B}" srcOrd="6" destOrd="0" parTransId="{103E709A-CE72-4042-9F46-C34D1064F985}" sibTransId="{3F83D393-AEC7-4848-BE2D-A639FB9AAAFC}"/>
    <dgm:cxn modelId="{CFB8EDAC-3768-4749-B1C6-E7138491E457}" srcId="{EFB19542-FA3F-485E-998D-2DD048B6E89B}" destId="{B63879C9-3290-4A7E-B7CC-BCF45C47CAFB}" srcOrd="1" destOrd="0" parTransId="{DCCC9154-62FF-4B93-9CB6-C58F44DFC4D5}" sibTransId="{3B854B7A-7369-4E30-BD3F-A866FCAE090A}"/>
    <dgm:cxn modelId="{C8940ACD-D867-428D-A659-B6D7C2932A64}" srcId="{EFB19542-FA3F-485E-998D-2DD048B6E89B}" destId="{44F0C8AE-8250-42FE-8E41-6114A79ADD81}" srcOrd="5" destOrd="0" parTransId="{5E38C572-DF8B-4CE5-923D-F3B433241C62}" sibTransId="{2F7AD5EC-DAD2-4E48-8FA5-C43D78A6A4FB}"/>
    <dgm:cxn modelId="{D42392EB-4767-45E8-B111-40AD9AFACDF3}" srcId="{EFB19542-FA3F-485E-998D-2DD048B6E89B}" destId="{3C9DEABB-D455-4FB6-9378-AA7DED236B33}" srcOrd="2" destOrd="0" parTransId="{F7989F80-6839-4AD3-9C47-D69DC5360D96}" sibTransId="{C6282618-E774-4549-926C-37C1BE9F1061}"/>
    <dgm:cxn modelId="{C4453AEC-4075-463F-B533-11C45E48EEAF}" type="presOf" srcId="{44F0C8AE-8250-42FE-8E41-6114A79ADD81}" destId="{6899A2A9-55D9-4F9A-A8B1-44BB616A9A00}" srcOrd="0" destOrd="0" presId="urn:microsoft.com/office/officeart/2005/8/layout/chevron1"/>
    <dgm:cxn modelId="{8552CCC7-F1AA-45E8-9CB8-454EA4E6A85B}" type="presParOf" srcId="{6D8164DA-1531-42EE-AF4F-B6199E62B3C6}" destId="{0FF499B6-B492-4350-9BAA-709BD9B376BD}" srcOrd="0" destOrd="0" presId="urn:microsoft.com/office/officeart/2005/8/layout/chevron1"/>
    <dgm:cxn modelId="{ABF19B74-94BE-4989-A889-14B5F3397F30}" type="presParOf" srcId="{6D8164DA-1531-42EE-AF4F-B6199E62B3C6}" destId="{846CEF93-687B-44AD-8B81-22EE8ADF124C}" srcOrd="1" destOrd="0" presId="urn:microsoft.com/office/officeart/2005/8/layout/chevron1"/>
    <dgm:cxn modelId="{1BD3E860-6C67-41A5-BBA2-98829310D09F}" type="presParOf" srcId="{6D8164DA-1531-42EE-AF4F-B6199E62B3C6}" destId="{06675AB8-59C5-4F44-9DA0-530B229E2DA8}" srcOrd="2" destOrd="0" presId="urn:microsoft.com/office/officeart/2005/8/layout/chevron1"/>
    <dgm:cxn modelId="{386683A7-FEA3-40B1-86C3-89ED6397B75B}" type="presParOf" srcId="{6D8164DA-1531-42EE-AF4F-B6199E62B3C6}" destId="{EAE57AE7-E069-4BBB-8D13-DF4F79358C8C}" srcOrd="3" destOrd="0" presId="urn:microsoft.com/office/officeart/2005/8/layout/chevron1"/>
    <dgm:cxn modelId="{7D39D387-D43C-4CF9-9319-FF9147A35BD5}" type="presParOf" srcId="{6D8164DA-1531-42EE-AF4F-B6199E62B3C6}" destId="{5F6A7C9E-8DE3-40D1-8FF1-1FD6EB166693}" srcOrd="4" destOrd="0" presId="urn:microsoft.com/office/officeart/2005/8/layout/chevron1"/>
    <dgm:cxn modelId="{16A96402-8A3C-401C-AF99-AE24388020D8}" type="presParOf" srcId="{6D8164DA-1531-42EE-AF4F-B6199E62B3C6}" destId="{97560014-F235-4B72-BF85-7D0C74394E4F}" srcOrd="5" destOrd="0" presId="urn:microsoft.com/office/officeart/2005/8/layout/chevron1"/>
    <dgm:cxn modelId="{FE309D06-7846-4393-AE6C-6F807999627B}" type="presParOf" srcId="{6D8164DA-1531-42EE-AF4F-B6199E62B3C6}" destId="{A4C513E1-1548-41E2-BB17-FBC2CD09D365}" srcOrd="6" destOrd="0" presId="urn:microsoft.com/office/officeart/2005/8/layout/chevron1"/>
    <dgm:cxn modelId="{A6A55A1B-E747-40EC-BDBC-4687DCEFC088}" type="presParOf" srcId="{6D8164DA-1531-42EE-AF4F-B6199E62B3C6}" destId="{8AD93AA4-39C5-47F5-9DBB-33D082D3634E}" srcOrd="7" destOrd="0" presId="urn:microsoft.com/office/officeart/2005/8/layout/chevron1"/>
    <dgm:cxn modelId="{24E6B4B6-5C23-430E-A8F9-C37380C1AD49}" type="presParOf" srcId="{6D8164DA-1531-42EE-AF4F-B6199E62B3C6}" destId="{33926195-1065-46C1-B2F9-18C5EA59A595}" srcOrd="8" destOrd="0" presId="urn:microsoft.com/office/officeart/2005/8/layout/chevron1"/>
    <dgm:cxn modelId="{E0B7492D-CFB0-40E3-A286-14834CCCAD29}" type="presParOf" srcId="{6D8164DA-1531-42EE-AF4F-B6199E62B3C6}" destId="{325655A1-67B8-4E39-8104-7BBA04C23ADD}" srcOrd="9" destOrd="0" presId="urn:microsoft.com/office/officeart/2005/8/layout/chevron1"/>
    <dgm:cxn modelId="{C76FDA87-9911-4B90-AC02-E1E0D568B2D2}" type="presParOf" srcId="{6D8164DA-1531-42EE-AF4F-B6199E62B3C6}" destId="{6899A2A9-55D9-4F9A-A8B1-44BB616A9A00}" srcOrd="10" destOrd="0" presId="urn:microsoft.com/office/officeart/2005/8/layout/chevron1"/>
    <dgm:cxn modelId="{D8CCAF6E-5CA0-48BC-B630-3790C27AF034}" type="presParOf" srcId="{6D8164DA-1531-42EE-AF4F-B6199E62B3C6}" destId="{7AE91211-4276-41BF-B93D-8A6455514C39}" srcOrd="11" destOrd="0" presId="urn:microsoft.com/office/officeart/2005/8/layout/chevron1"/>
    <dgm:cxn modelId="{8BD91438-3095-4617-AEB5-42ED8E35FDAD}" type="presParOf" srcId="{6D8164DA-1531-42EE-AF4F-B6199E62B3C6}" destId="{A5A9FB73-0C24-4F7A-B8EC-5AFEF4E517E6}" srcOrd="1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B19542-FA3F-485E-998D-2DD048B6E89B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4275885-5E37-44FD-A8E8-F6B65F4775D1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3957" y="0"/>
          <a:ext cx="1472338" cy="552450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 sz="9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1. </a:t>
          </a:r>
        </a:p>
        <a:p>
          <a:pPr>
            <a:buNone/>
          </a:pPr>
          <a:r>
            <a:rPr lang="sv-SE" sz="9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Kalkyl och anbud</a:t>
          </a:r>
        </a:p>
      </dgm:t>
    </dgm:pt>
    <dgm:pt modelId="{767DB4DE-CA78-4904-B663-BE00C21D4891}" type="parTrans" cxnId="{C6CF4E24-E7B9-4662-9035-FE6E3F4EB2F8}">
      <dgm:prSet/>
      <dgm:spPr/>
      <dgm:t>
        <a:bodyPr/>
        <a:lstStyle/>
        <a:p>
          <a:endParaRPr lang="sv-SE" sz="900"/>
        </a:p>
      </dgm:t>
    </dgm:pt>
    <dgm:pt modelId="{C53FB6AD-13BF-4D25-AD13-8723623B4460}" type="sibTrans" cxnId="{C6CF4E24-E7B9-4662-9035-FE6E3F4EB2F8}">
      <dgm:prSet/>
      <dgm:spPr/>
      <dgm:t>
        <a:bodyPr/>
        <a:lstStyle/>
        <a:p>
          <a:endParaRPr lang="sv-SE" sz="900"/>
        </a:p>
      </dgm:t>
    </dgm:pt>
    <dgm:pt modelId="{B63879C9-3290-4A7E-B7CC-BCF45C47CAFB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1329062" y="0"/>
          <a:ext cx="1472338" cy="552450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rgbClr val="003466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 sz="9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2.</a:t>
          </a:r>
        </a:p>
        <a:p>
          <a:pPr>
            <a:buNone/>
          </a:pPr>
          <a:r>
            <a:rPr lang="sv-SE" sz="9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Projektstart</a:t>
          </a:r>
        </a:p>
      </dgm:t>
    </dgm:pt>
    <dgm:pt modelId="{DCCC9154-62FF-4B93-9CB6-C58F44DFC4D5}" type="parTrans" cxnId="{CFB8EDAC-3768-4749-B1C6-E7138491E457}">
      <dgm:prSet/>
      <dgm:spPr/>
      <dgm:t>
        <a:bodyPr/>
        <a:lstStyle/>
        <a:p>
          <a:endParaRPr lang="sv-SE" sz="900"/>
        </a:p>
      </dgm:t>
    </dgm:pt>
    <dgm:pt modelId="{3B854B7A-7369-4E30-BD3F-A866FCAE090A}" type="sibTrans" cxnId="{CFB8EDAC-3768-4749-B1C6-E7138491E457}">
      <dgm:prSet/>
      <dgm:spPr/>
      <dgm:t>
        <a:bodyPr/>
        <a:lstStyle/>
        <a:p>
          <a:endParaRPr lang="sv-SE" sz="900"/>
        </a:p>
      </dgm:t>
    </dgm:pt>
    <dgm:pt modelId="{3C9DEABB-D455-4FB6-9378-AA7DED236B33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2654166" y="0"/>
          <a:ext cx="1472338" cy="552450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 sz="9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3. </a:t>
          </a:r>
        </a:p>
        <a:p>
          <a:pPr>
            <a:buNone/>
          </a:pPr>
          <a:r>
            <a:rPr lang="sv-SE" sz="9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Projektering</a:t>
          </a:r>
        </a:p>
      </dgm:t>
    </dgm:pt>
    <dgm:pt modelId="{F7989F80-6839-4AD3-9C47-D69DC5360D96}" type="parTrans" cxnId="{D42392EB-4767-45E8-B111-40AD9AFACDF3}">
      <dgm:prSet/>
      <dgm:spPr/>
      <dgm:t>
        <a:bodyPr/>
        <a:lstStyle/>
        <a:p>
          <a:endParaRPr lang="sv-SE" sz="900"/>
        </a:p>
      </dgm:t>
    </dgm:pt>
    <dgm:pt modelId="{C6282618-E774-4549-926C-37C1BE9F1061}" type="sibTrans" cxnId="{D42392EB-4767-45E8-B111-40AD9AFACDF3}">
      <dgm:prSet/>
      <dgm:spPr/>
      <dgm:t>
        <a:bodyPr/>
        <a:lstStyle/>
        <a:p>
          <a:endParaRPr lang="sv-SE" sz="900"/>
        </a:p>
      </dgm:t>
    </dgm:pt>
    <dgm:pt modelId="{BC6A8AE2-EFD8-4D43-9C8F-F1295989010C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3979270" y="0"/>
          <a:ext cx="1472338" cy="552450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 sz="9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4. </a:t>
          </a:r>
        </a:p>
        <a:p>
          <a:pPr>
            <a:buNone/>
          </a:pPr>
          <a:r>
            <a:rPr lang="sv-SE" sz="9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Produktion</a:t>
          </a:r>
        </a:p>
      </dgm:t>
    </dgm:pt>
    <dgm:pt modelId="{FF9BC0A5-DCE2-4D61-98A6-600B4CCC7FD5}" type="parTrans" cxnId="{467EFB5F-926D-4DAC-B3C7-59E375402D9C}">
      <dgm:prSet/>
      <dgm:spPr/>
      <dgm:t>
        <a:bodyPr/>
        <a:lstStyle/>
        <a:p>
          <a:endParaRPr lang="sv-SE" sz="900"/>
        </a:p>
      </dgm:t>
    </dgm:pt>
    <dgm:pt modelId="{51C9FA84-2940-4D6B-B8B7-6E94821ABF89}" type="sibTrans" cxnId="{467EFB5F-926D-4DAC-B3C7-59E375402D9C}">
      <dgm:prSet/>
      <dgm:spPr/>
      <dgm:t>
        <a:bodyPr/>
        <a:lstStyle/>
        <a:p>
          <a:endParaRPr lang="sv-SE" sz="900"/>
        </a:p>
      </dgm:t>
    </dgm:pt>
    <dgm:pt modelId="{44F0C8AE-8250-42FE-8E41-6114A79ADD81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5304374" y="0"/>
          <a:ext cx="1472338" cy="552450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 sz="9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5.</a:t>
          </a:r>
        </a:p>
        <a:p>
          <a:pPr>
            <a:buNone/>
          </a:pPr>
          <a:r>
            <a:rPr lang="sv-SE" sz="9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Överlämning</a:t>
          </a:r>
        </a:p>
      </dgm:t>
    </dgm:pt>
    <dgm:pt modelId="{5E38C572-DF8B-4CE5-923D-F3B433241C62}" type="parTrans" cxnId="{C8940ACD-D867-428D-A659-B6D7C2932A64}">
      <dgm:prSet/>
      <dgm:spPr/>
      <dgm:t>
        <a:bodyPr/>
        <a:lstStyle/>
        <a:p>
          <a:endParaRPr lang="sv-SE" sz="900"/>
        </a:p>
      </dgm:t>
    </dgm:pt>
    <dgm:pt modelId="{2F7AD5EC-DAD2-4E48-8FA5-C43D78A6A4FB}" type="sibTrans" cxnId="{C8940ACD-D867-428D-A659-B6D7C2932A64}">
      <dgm:prSet/>
      <dgm:spPr/>
      <dgm:t>
        <a:bodyPr/>
        <a:lstStyle/>
        <a:p>
          <a:endParaRPr lang="sv-SE" sz="900"/>
        </a:p>
      </dgm:t>
    </dgm:pt>
    <dgm:pt modelId="{AC64D1A3-A842-44CD-997E-59A8AE7B731B}">
      <dgm:prSet phldrT="[Text]"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xfrm>
          <a:off x="6629479" y="0"/>
          <a:ext cx="1472338" cy="552450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sv-SE" sz="9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6. </a:t>
          </a:r>
        </a:p>
        <a:p>
          <a:pPr>
            <a:buNone/>
          </a:pPr>
          <a:r>
            <a:rPr lang="sv-SE" sz="9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Eftermarknad</a:t>
          </a:r>
        </a:p>
      </dgm:t>
    </dgm:pt>
    <dgm:pt modelId="{103E709A-CE72-4042-9F46-C34D1064F985}" type="parTrans" cxnId="{820020A5-A3AC-4377-95B3-C58644C1A714}">
      <dgm:prSet/>
      <dgm:spPr/>
      <dgm:t>
        <a:bodyPr/>
        <a:lstStyle/>
        <a:p>
          <a:endParaRPr lang="sv-SE" sz="900"/>
        </a:p>
      </dgm:t>
    </dgm:pt>
    <dgm:pt modelId="{3F83D393-AEC7-4848-BE2D-A639FB9AAAFC}" type="sibTrans" cxnId="{820020A5-A3AC-4377-95B3-C58644C1A714}">
      <dgm:prSet/>
      <dgm:spPr/>
      <dgm:t>
        <a:bodyPr/>
        <a:lstStyle/>
        <a:p>
          <a:endParaRPr lang="sv-SE" sz="900"/>
        </a:p>
      </dgm:t>
    </dgm:pt>
    <dgm:pt modelId="{6D8164DA-1531-42EE-AF4F-B6199E62B3C6}" type="pres">
      <dgm:prSet presAssocID="{EFB19542-FA3F-485E-998D-2DD048B6E89B}" presName="Name0" presStyleCnt="0">
        <dgm:presLayoutVars>
          <dgm:dir/>
          <dgm:animLvl val="lvl"/>
          <dgm:resizeHandles val="exact"/>
        </dgm:presLayoutVars>
      </dgm:prSet>
      <dgm:spPr/>
    </dgm:pt>
    <dgm:pt modelId="{0FF499B6-B492-4350-9BAA-709BD9B376BD}" type="pres">
      <dgm:prSet presAssocID="{A4275885-5E37-44FD-A8E8-F6B65F4775D1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846CEF93-687B-44AD-8B81-22EE8ADF124C}" type="pres">
      <dgm:prSet presAssocID="{C53FB6AD-13BF-4D25-AD13-8723623B4460}" presName="parTxOnlySpace" presStyleCnt="0"/>
      <dgm:spPr/>
    </dgm:pt>
    <dgm:pt modelId="{06675AB8-59C5-4F44-9DA0-530B229E2DA8}" type="pres">
      <dgm:prSet presAssocID="{B63879C9-3290-4A7E-B7CC-BCF45C47CAFB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EAE57AE7-E069-4BBB-8D13-DF4F79358C8C}" type="pres">
      <dgm:prSet presAssocID="{3B854B7A-7369-4E30-BD3F-A866FCAE090A}" presName="parTxOnlySpace" presStyleCnt="0"/>
      <dgm:spPr/>
    </dgm:pt>
    <dgm:pt modelId="{5F6A7C9E-8DE3-40D1-8FF1-1FD6EB166693}" type="pres">
      <dgm:prSet presAssocID="{3C9DEABB-D455-4FB6-9378-AA7DED236B33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97560014-F235-4B72-BF85-7D0C74394E4F}" type="pres">
      <dgm:prSet presAssocID="{C6282618-E774-4549-926C-37C1BE9F1061}" presName="parTxOnlySpace" presStyleCnt="0"/>
      <dgm:spPr/>
    </dgm:pt>
    <dgm:pt modelId="{A4C513E1-1548-41E2-BB17-FBC2CD09D365}" type="pres">
      <dgm:prSet presAssocID="{BC6A8AE2-EFD8-4D43-9C8F-F1295989010C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8AD93AA4-39C5-47F5-9DBB-33D082D3634E}" type="pres">
      <dgm:prSet presAssocID="{51C9FA84-2940-4D6B-B8B7-6E94821ABF89}" presName="parTxOnlySpace" presStyleCnt="0"/>
      <dgm:spPr/>
    </dgm:pt>
    <dgm:pt modelId="{6899A2A9-55D9-4F9A-A8B1-44BB616A9A00}" type="pres">
      <dgm:prSet presAssocID="{44F0C8AE-8250-42FE-8E41-6114A79ADD81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7AE91211-4276-41BF-B93D-8A6455514C39}" type="pres">
      <dgm:prSet presAssocID="{2F7AD5EC-DAD2-4E48-8FA5-C43D78A6A4FB}" presName="parTxOnlySpace" presStyleCnt="0"/>
      <dgm:spPr/>
    </dgm:pt>
    <dgm:pt modelId="{A5A9FB73-0C24-4F7A-B8EC-5AFEF4E517E6}" type="pres">
      <dgm:prSet presAssocID="{AC64D1A3-A842-44CD-997E-59A8AE7B731B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C6CF4E24-E7B9-4662-9035-FE6E3F4EB2F8}" srcId="{EFB19542-FA3F-485E-998D-2DD048B6E89B}" destId="{A4275885-5E37-44FD-A8E8-F6B65F4775D1}" srcOrd="0" destOrd="0" parTransId="{767DB4DE-CA78-4904-B663-BE00C21D4891}" sibTransId="{C53FB6AD-13BF-4D25-AD13-8723623B4460}"/>
    <dgm:cxn modelId="{467EFB5F-926D-4DAC-B3C7-59E375402D9C}" srcId="{EFB19542-FA3F-485E-998D-2DD048B6E89B}" destId="{BC6A8AE2-EFD8-4D43-9C8F-F1295989010C}" srcOrd="3" destOrd="0" parTransId="{FF9BC0A5-DCE2-4D61-98A6-600B4CCC7FD5}" sibTransId="{51C9FA84-2940-4D6B-B8B7-6E94821ABF89}"/>
    <dgm:cxn modelId="{61FCD944-5F83-4D89-8360-0F6D1B7134AA}" type="presOf" srcId="{EFB19542-FA3F-485E-998D-2DD048B6E89B}" destId="{6D8164DA-1531-42EE-AF4F-B6199E62B3C6}" srcOrd="0" destOrd="0" presId="urn:microsoft.com/office/officeart/2005/8/layout/chevron1"/>
    <dgm:cxn modelId="{0DECB170-50EE-49F4-9E47-CC828CA3B7F3}" type="presOf" srcId="{A4275885-5E37-44FD-A8E8-F6B65F4775D1}" destId="{0FF499B6-B492-4350-9BAA-709BD9B376BD}" srcOrd="0" destOrd="0" presId="urn:microsoft.com/office/officeart/2005/8/layout/chevron1"/>
    <dgm:cxn modelId="{72744179-0A2F-4B99-8368-E9EDE08675F4}" type="presOf" srcId="{AC64D1A3-A842-44CD-997E-59A8AE7B731B}" destId="{A5A9FB73-0C24-4F7A-B8EC-5AFEF4E517E6}" srcOrd="0" destOrd="0" presId="urn:microsoft.com/office/officeart/2005/8/layout/chevron1"/>
    <dgm:cxn modelId="{FD63DD99-5B8B-4132-9FC6-6DFED4EC07E3}" type="presOf" srcId="{B63879C9-3290-4A7E-B7CC-BCF45C47CAFB}" destId="{06675AB8-59C5-4F44-9DA0-530B229E2DA8}" srcOrd="0" destOrd="0" presId="urn:microsoft.com/office/officeart/2005/8/layout/chevron1"/>
    <dgm:cxn modelId="{1765B29E-E4BF-4818-88A2-43D43881EEA5}" type="presOf" srcId="{3C9DEABB-D455-4FB6-9378-AA7DED236B33}" destId="{5F6A7C9E-8DE3-40D1-8FF1-1FD6EB166693}" srcOrd="0" destOrd="0" presId="urn:microsoft.com/office/officeart/2005/8/layout/chevron1"/>
    <dgm:cxn modelId="{61C4BE9F-3C4E-4D6F-A3B2-128D1A8941C3}" type="presOf" srcId="{BC6A8AE2-EFD8-4D43-9C8F-F1295989010C}" destId="{A4C513E1-1548-41E2-BB17-FBC2CD09D365}" srcOrd="0" destOrd="0" presId="urn:microsoft.com/office/officeart/2005/8/layout/chevron1"/>
    <dgm:cxn modelId="{820020A5-A3AC-4377-95B3-C58644C1A714}" srcId="{EFB19542-FA3F-485E-998D-2DD048B6E89B}" destId="{AC64D1A3-A842-44CD-997E-59A8AE7B731B}" srcOrd="5" destOrd="0" parTransId="{103E709A-CE72-4042-9F46-C34D1064F985}" sibTransId="{3F83D393-AEC7-4848-BE2D-A639FB9AAAFC}"/>
    <dgm:cxn modelId="{CFB8EDAC-3768-4749-B1C6-E7138491E457}" srcId="{EFB19542-FA3F-485E-998D-2DD048B6E89B}" destId="{B63879C9-3290-4A7E-B7CC-BCF45C47CAFB}" srcOrd="1" destOrd="0" parTransId="{DCCC9154-62FF-4B93-9CB6-C58F44DFC4D5}" sibTransId="{3B854B7A-7369-4E30-BD3F-A866FCAE090A}"/>
    <dgm:cxn modelId="{C8940ACD-D867-428D-A659-B6D7C2932A64}" srcId="{EFB19542-FA3F-485E-998D-2DD048B6E89B}" destId="{44F0C8AE-8250-42FE-8E41-6114A79ADD81}" srcOrd="4" destOrd="0" parTransId="{5E38C572-DF8B-4CE5-923D-F3B433241C62}" sibTransId="{2F7AD5EC-DAD2-4E48-8FA5-C43D78A6A4FB}"/>
    <dgm:cxn modelId="{D42392EB-4767-45E8-B111-40AD9AFACDF3}" srcId="{EFB19542-FA3F-485E-998D-2DD048B6E89B}" destId="{3C9DEABB-D455-4FB6-9378-AA7DED236B33}" srcOrd="2" destOrd="0" parTransId="{F7989F80-6839-4AD3-9C47-D69DC5360D96}" sibTransId="{C6282618-E774-4549-926C-37C1BE9F1061}"/>
    <dgm:cxn modelId="{C4453AEC-4075-463F-B533-11C45E48EEAF}" type="presOf" srcId="{44F0C8AE-8250-42FE-8E41-6114A79ADD81}" destId="{6899A2A9-55D9-4F9A-A8B1-44BB616A9A00}" srcOrd="0" destOrd="0" presId="urn:microsoft.com/office/officeart/2005/8/layout/chevron1"/>
    <dgm:cxn modelId="{8552CCC7-F1AA-45E8-9CB8-454EA4E6A85B}" type="presParOf" srcId="{6D8164DA-1531-42EE-AF4F-B6199E62B3C6}" destId="{0FF499B6-B492-4350-9BAA-709BD9B376BD}" srcOrd="0" destOrd="0" presId="urn:microsoft.com/office/officeart/2005/8/layout/chevron1"/>
    <dgm:cxn modelId="{ABF19B74-94BE-4989-A889-14B5F3397F30}" type="presParOf" srcId="{6D8164DA-1531-42EE-AF4F-B6199E62B3C6}" destId="{846CEF93-687B-44AD-8B81-22EE8ADF124C}" srcOrd="1" destOrd="0" presId="urn:microsoft.com/office/officeart/2005/8/layout/chevron1"/>
    <dgm:cxn modelId="{1BD3E860-6C67-41A5-BBA2-98829310D09F}" type="presParOf" srcId="{6D8164DA-1531-42EE-AF4F-B6199E62B3C6}" destId="{06675AB8-59C5-4F44-9DA0-530B229E2DA8}" srcOrd="2" destOrd="0" presId="urn:microsoft.com/office/officeart/2005/8/layout/chevron1"/>
    <dgm:cxn modelId="{386683A7-FEA3-40B1-86C3-89ED6397B75B}" type="presParOf" srcId="{6D8164DA-1531-42EE-AF4F-B6199E62B3C6}" destId="{EAE57AE7-E069-4BBB-8D13-DF4F79358C8C}" srcOrd="3" destOrd="0" presId="urn:microsoft.com/office/officeart/2005/8/layout/chevron1"/>
    <dgm:cxn modelId="{7D39D387-D43C-4CF9-9319-FF9147A35BD5}" type="presParOf" srcId="{6D8164DA-1531-42EE-AF4F-B6199E62B3C6}" destId="{5F6A7C9E-8DE3-40D1-8FF1-1FD6EB166693}" srcOrd="4" destOrd="0" presId="urn:microsoft.com/office/officeart/2005/8/layout/chevron1"/>
    <dgm:cxn modelId="{16A96402-8A3C-401C-AF99-AE24388020D8}" type="presParOf" srcId="{6D8164DA-1531-42EE-AF4F-B6199E62B3C6}" destId="{97560014-F235-4B72-BF85-7D0C74394E4F}" srcOrd="5" destOrd="0" presId="urn:microsoft.com/office/officeart/2005/8/layout/chevron1"/>
    <dgm:cxn modelId="{FE309D06-7846-4393-AE6C-6F807999627B}" type="presParOf" srcId="{6D8164DA-1531-42EE-AF4F-B6199E62B3C6}" destId="{A4C513E1-1548-41E2-BB17-FBC2CD09D365}" srcOrd="6" destOrd="0" presId="urn:microsoft.com/office/officeart/2005/8/layout/chevron1"/>
    <dgm:cxn modelId="{A6A55A1B-E747-40EC-BDBC-4687DCEFC088}" type="presParOf" srcId="{6D8164DA-1531-42EE-AF4F-B6199E62B3C6}" destId="{8AD93AA4-39C5-47F5-9DBB-33D082D3634E}" srcOrd="7" destOrd="0" presId="urn:microsoft.com/office/officeart/2005/8/layout/chevron1"/>
    <dgm:cxn modelId="{C76FDA87-9911-4B90-AC02-E1E0D568B2D2}" type="presParOf" srcId="{6D8164DA-1531-42EE-AF4F-B6199E62B3C6}" destId="{6899A2A9-55D9-4F9A-A8B1-44BB616A9A00}" srcOrd="8" destOrd="0" presId="urn:microsoft.com/office/officeart/2005/8/layout/chevron1"/>
    <dgm:cxn modelId="{D8CCAF6E-5CA0-48BC-B630-3790C27AF034}" type="presParOf" srcId="{6D8164DA-1531-42EE-AF4F-B6199E62B3C6}" destId="{7AE91211-4276-41BF-B93D-8A6455514C39}" srcOrd="9" destOrd="0" presId="urn:microsoft.com/office/officeart/2005/8/layout/chevron1"/>
    <dgm:cxn modelId="{8BD91438-3095-4617-AEB5-42ED8E35FDAD}" type="presParOf" srcId="{6D8164DA-1531-42EE-AF4F-B6199E62B3C6}" destId="{A5A9FB73-0C24-4F7A-B8EC-5AFEF4E517E6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02069B0-85D0-4B3E-A765-A7B58C793D68}" type="doc">
      <dgm:prSet loTypeId="urn:microsoft.com/office/officeart/2005/8/layout/cycle8" loCatId="cycle" qsTypeId="urn:microsoft.com/office/officeart/2005/8/quickstyle/simple3" qsCatId="simple" csTypeId="urn:microsoft.com/office/officeart/2005/8/colors/accent6_4" csCatId="accent6" phldr="1"/>
      <dgm:spPr/>
    </dgm:pt>
    <dgm:pt modelId="{71066F5C-A19A-4285-A5B2-6D0327701D01}">
      <dgm:prSet phldrT="[Text]"/>
      <dgm:spPr/>
      <dgm:t>
        <a:bodyPr/>
        <a:lstStyle/>
        <a:p>
          <a:r>
            <a:rPr lang="en-GB" noProof="0"/>
            <a:t>City</a:t>
          </a:r>
        </a:p>
      </dgm:t>
    </dgm:pt>
    <dgm:pt modelId="{AB5A7624-C70F-405D-BC5A-8814102ECAF9}" type="parTrans" cxnId="{695CAD09-5D80-4D56-B03A-8E68FB4E75F2}">
      <dgm:prSet/>
      <dgm:spPr/>
      <dgm:t>
        <a:bodyPr/>
        <a:lstStyle/>
        <a:p>
          <a:endParaRPr lang="sv-SE"/>
        </a:p>
      </dgm:t>
    </dgm:pt>
    <dgm:pt modelId="{8F14C83F-7194-4357-8858-B6F1D0E032F8}" type="sibTrans" cxnId="{695CAD09-5D80-4D56-B03A-8E68FB4E75F2}">
      <dgm:prSet/>
      <dgm:spPr/>
      <dgm:t>
        <a:bodyPr/>
        <a:lstStyle/>
        <a:p>
          <a:endParaRPr lang="sv-SE"/>
        </a:p>
      </dgm:t>
    </dgm:pt>
    <dgm:pt modelId="{6A6C251E-7A1A-48B0-879A-E59CEAA40C7C}">
      <dgm:prSet phldrT="[Text]"/>
      <dgm:spPr/>
      <dgm:t>
        <a:bodyPr/>
        <a:lstStyle/>
        <a:p>
          <a:r>
            <a:rPr lang="en-GB" noProof="0"/>
            <a:t>Company / Organisation</a:t>
          </a:r>
        </a:p>
      </dgm:t>
    </dgm:pt>
    <dgm:pt modelId="{A586A228-8082-464A-8733-58380766FC00}" type="parTrans" cxnId="{F0B33EDC-7AD1-434A-AF51-E17E19225216}">
      <dgm:prSet/>
      <dgm:spPr/>
      <dgm:t>
        <a:bodyPr/>
        <a:lstStyle/>
        <a:p>
          <a:endParaRPr lang="sv-SE"/>
        </a:p>
      </dgm:t>
    </dgm:pt>
    <dgm:pt modelId="{3784F088-E566-41AC-92EF-BD9F617E8789}" type="sibTrans" cxnId="{F0B33EDC-7AD1-434A-AF51-E17E19225216}">
      <dgm:prSet/>
      <dgm:spPr/>
      <dgm:t>
        <a:bodyPr/>
        <a:lstStyle/>
        <a:p>
          <a:endParaRPr lang="sv-SE"/>
        </a:p>
      </dgm:t>
    </dgm:pt>
    <dgm:pt modelId="{641D1EFD-0575-4C61-95B6-D76E2914B4FD}">
      <dgm:prSet phldrT="[Text]"/>
      <dgm:spPr/>
      <dgm:t>
        <a:bodyPr/>
        <a:lstStyle/>
        <a:p>
          <a:r>
            <a:rPr lang="en-GB" noProof="0"/>
            <a:t>Project</a:t>
          </a:r>
        </a:p>
      </dgm:t>
    </dgm:pt>
    <dgm:pt modelId="{B9FF4AA2-05D3-4D5F-8322-AA544B809042}" type="parTrans" cxnId="{DB8C4C23-E5D8-43AA-B757-2F277E2DD9BC}">
      <dgm:prSet/>
      <dgm:spPr/>
      <dgm:t>
        <a:bodyPr/>
        <a:lstStyle/>
        <a:p>
          <a:endParaRPr lang="sv-SE"/>
        </a:p>
      </dgm:t>
    </dgm:pt>
    <dgm:pt modelId="{DF8D9181-CD19-4AB4-96A6-E3D36EDABD38}" type="sibTrans" cxnId="{DB8C4C23-E5D8-43AA-B757-2F277E2DD9BC}">
      <dgm:prSet/>
      <dgm:spPr/>
      <dgm:t>
        <a:bodyPr/>
        <a:lstStyle/>
        <a:p>
          <a:endParaRPr lang="sv-SE"/>
        </a:p>
      </dgm:t>
    </dgm:pt>
    <dgm:pt modelId="{49F9E995-02EB-44FC-A31E-05D35E6855C5}" type="pres">
      <dgm:prSet presAssocID="{202069B0-85D0-4B3E-A765-A7B58C793D68}" presName="compositeShape" presStyleCnt="0">
        <dgm:presLayoutVars>
          <dgm:chMax val="7"/>
          <dgm:dir/>
          <dgm:resizeHandles val="exact"/>
        </dgm:presLayoutVars>
      </dgm:prSet>
      <dgm:spPr/>
    </dgm:pt>
    <dgm:pt modelId="{0F6EA3D5-9A41-4266-9F91-704EAA7BE2FB}" type="pres">
      <dgm:prSet presAssocID="{202069B0-85D0-4B3E-A765-A7B58C793D68}" presName="wedge1" presStyleLbl="node1" presStyleIdx="0" presStyleCnt="3"/>
      <dgm:spPr/>
    </dgm:pt>
    <dgm:pt modelId="{2F3FAFBD-FD2E-4543-BA54-299BD393944B}" type="pres">
      <dgm:prSet presAssocID="{202069B0-85D0-4B3E-A765-A7B58C793D68}" presName="dummy1a" presStyleCnt="0"/>
      <dgm:spPr/>
    </dgm:pt>
    <dgm:pt modelId="{01ADE613-AF47-4854-9D8D-BDE7847925B0}" type="pres">
      <dgm:prSet presAssocID="{202069B0-85D0-4B3E-A765-A7B58C793D68}" presName="dummy1b" presStyleCnt="0"/>
      <dgm:spPr/>
    </dgm:pt>
    <dgm:pt modelId="{F4FBA819-5E33-4179-BDE0-23F591691EBF}" type="pres">
      <dgm:prSet presAssocID="{202069B0-85D0-4B3E-A765-A7B58C793D6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FDF4241-7AC0-4C2F-A506-2E9D2AC5A4FC}" type="pres">
      <dgm:prSet presAssocID="{202069B0-85D0-4B3E-A765-A7B58C793D68}" presName="wedge2" presStyleLbl="node1" presStyleIdx="1" presStyleCnt="3"/>
      <dgm:spPr/>
    </dgm:pt>
    <dgm:pt modelId="{91D2F449-7234-4029-A252-9E76CFC89A25}" type="pres">
      <dgm:prSet presAssocID="{202069B0-85D0-4B3E-A765-A7B58C793D68}" presName="dummy2a" presStyleCnt="0"/>
      <dgm:spPr/>
    </dgm:pt>
    <dgm:pt modelId="{430B581A-122C-4920-AAE4-5BC6687E41BB}" type="pres">
      <dgm:prSet presAssocID="{202069B0-85D0-4B3E-A765-A7B58C793D68}" presName="dummy2b" presStyleCnt="0"/>
      <dgm:spPr/>
    </dgm:pt>
    <dgm:pt modelId="{36361CD9-4C49-4E80-A0C8-A97826AC7B8A}" type="pres">
      <dgm:prSet presAssocID="{202069B0-85D0-4B3E-A765-A7B58C793D6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6805FDB-3E63-4578-87FD-4CF90A8172FE}" type="pres">
      <dgm:prSet presAssocID="{202069B0-85D0-4B3E-A765-A7B58C793D68}" presName="wedge3" presStyleLbl="node1" presStyleIdx="2" presStyleCnt="3"/>
      <dgm:spPr/>
    </dgm:pt>
    <dgm:pt modelId="{B46C8570-A841-4BFC-91EE-8E78D85FC35B}" type="pres">
      <dgm:prSet presAssocID="{202069B0-85D0-4B3E-A765-A7B58C793D68}" presName="dummy3a" presStyleCnt="0"/>
      <dgm:spPr/>
    </dgm:pt>
    <dgm:pt modelId="{E8D9F3B4-C9BF-4B20-A4FD-3F748262DA6F}" type="pres">
      <dgm:prSet presAssocID="{202069B0-85D0-4B3E-A765-A7B58C793D68}" presName="dummy3b" presStyleCnt="0"/>
      <dgm:spPr/>
    </dgm:pt>
    <dgm:pt modelId="{F6C451A5-65BA-4C22-9DDB-28054EC36288}" type="pres">
      <dgm:prSet presAssocID="{202069B0-85D0-4B3E-A765-A7B58C793D6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E2ABBAF-6599-4841-BFE3-4D7354EE3E2D}" type="pres">
      <dgm:prSet presAssocID="{8F14C83F-7194-4357-8858-B6F1D0E032F8}" presName="arrowWedge1" presStyleLbl="fgSibTrans2D1" presStyleIdx="0" presStyleCnt="3"/>
      <dgm:spPr/>
    </dgm:pt>
    <dgm:pt modelId="{19FB1732-DAA0-42B6-8BD3-B68356894966}" type="pres">
      <dgm:prSet presAssocID="{3784F088-E566-41AC-92EF-BD9F617E8789}" presName="arrowWedge2" presStyleLbl="fgSibTrans2D1" presStyleIdx="1" presStyleCnt="3"/>
      <dgm:spPr/>
    </dgm:pt>
    <dgm:pt modelId="{CAF7ED52-C263-4906-8AF5-254983727017}" type="pres">
      <dgm:prSet presAssocID="{DF8D9181-CD19-4AB4-96A6-E3D36EDABD38}" presName="arrowWedge3" presStyleLbl="fgSibTrans2D1" presStyleIdx="2" presStyleCnt="3"/>
      <dgm:spPr/>
    </dgm:pt>
  </dgm:ptLst>
  <dgm:cxnLst>
    <dgm:cxn modelId="{695CAD09-5D80-4D56-B03A-8E68FB4E75F2}" srcId="{202069B0-85D0-4B3E-A765-A7B58C793D68}" destId="{71066F5C-A19A-4285-A5B2-6D0327701D01}" srcOrd="0" destOrd="0" parTransId="{AB5A7624-C70F-405D-BC5A-8814102ECAF9}" sibTransId="{8F14C83F-7194-4357-8858-B6F1D0E032F8}"/>
    <dgm:cxn modelId="{DB8C4C23-E5D8-43AA-B757-2F277E2DD9BC}" srcId="{202069B0-85D0-4B3E-A765-A7B58C793D68}" destId="{641D1EFD-0575-4C61-95B6-D76E2914B4FD}" srcOrd="2" destOrd="0" parTransId="{B9FF4AA2-05D3-4D5F-8322-AA544B809042}" sibTransId="{DF8D9181-CD19-4AB4-96A6-E3D36EDABD38}"/>
    <dgm:cxn modelId="{8EDACA77-B2EA-42B5-87AC-2DD867097972}" type="presOf" srcId="{641D1EFD-0575-4C61-95B6-D76E2914B4FD}" destId="{96805FDB-3E63-4578-87FD-4CF90A8172FE}" srcOrd="0" destOrd="0" presId="urn:microsoft.com/office/officeart/2005/8/layout/cycle8"/>
    <dgm:cxn modelId="{6AC89F95-E212-4BF2-B8D1-C10A1546D16D}" type="presOf" srcId="{6A6C251E-7A1A-48B0-879A-E59CEAA40C7C}" destId="{36361CD9-4C49-4E80-A0C8-A97826AC7B8A}" srcOrd="1" destOrd="0" presId="urn:microsoft.com/office/officeart/2005/8/layout/cycle8"/>
    <dgm:cxn modelId="{0D5972AC-4CDD-4597-8B65-2556838EED8B}" type="presOf" srcId="{71066F5C-A19A-4285-A5B2-6D0327701D01}" destId="{0F6EA3D5-9A41-4266-9F91-704EAA7BE2FB}" srcOrd="0" destOrd="0" presId="urn:microsoft.com/office/officeart/2005/8/layout/cycle8"/>
    <dgm:cxn modelId="{91EFEAAC-A760-4423-BAFB-2A5EE1004246}" type="presOf" srcId="{202069B0-85D0-4B3E-A765-A7B58C793D68}" destId="{49F9E995-02EB-44FC-A31E-05D35E6855C5}" srcOrd="0" destOrd="0" presId="urn:microsoft.com/office/officeart/2005/8/layout/cycle8"/>
    <dgm:cxn modelId="{C46EEECB-2534-453C-9BBD-3860F3CBDB5F}" type="presOf" srcId="{641D1EFD-0575-4C61-95B6-D76E2914B4FD}" destId="{F6C451A5-65BA-4C22-9DDB-28054EC36288}" srcOrd="1" destOrd="0" presId="urn:microsoft.com/office/officeart/2005/8/layout/cycle8"/>
    <dgm:cxn modelId="{F0B33EDC-7AD1-434A-AF51-E17E19225216}" srcId="{202069B0-85D0-4B3E-A765-A7B58C793D68}" destId="{6A6C251E-7A1A-48B0-879A-E59CEAA40C7C}" srcOrd="1" destOrd="0" parTransId="{A586A228-8082-464A-8733-58380766FC00}" sibTransId="{3784F088-E566-41AC-92EF-BD9F617E8789}"/>
    <dgm:cxn modelId="{CEF831E3-682F-49F6-99F6-0C2F6820953F}" type="presOf" srcId="{6A6C251E-7A1A-48B0-879A-E59CEAA40C7C}" destId="{7FDF4241-7AC0-4C2F-A506-2E9D2AC5A4FC}" srcOrd="0" destOrd="0" presId="urn:microsoft.com/office/officeart/2005/8/layout/cycle8"/>
    <dgm:cxn modelId="{F1A5FAEF-35B9-4CE5-99C5-0D61C983CD17}" type="presOf" srcId="{71066F5C-A19A-4285-A5B2-6D0327701D01}" destId="{F4FBA819-5E33-4179-BDE0-23F591691EBF}" srcOrd="1" destOrd="0" presId="urn:microsoft.com/office/officeart/2005/8/layout/cycle8"/>
    <dgm:cxn modelId="{4B02856D-AFD7-416A-85BC-8CBFAC714A88}" type="presParOf" srcId="{49F9E995-02EB-44FC-A31E-05D35E6855C5}" destId="{0F6EA3D5-9A41-4266-9F91-704EAA7BE2FB}" srcOrd="0" destOrd="0" presId="urn:microsoft.com/office/officeart/2005/8/layout/cycle8"/>
    <dgm:cxn modelId="{53189FAF-4B3A-40DD-A2B4-ABD276BAF3CD}" type="presParOf" srcId="{49F9E995-02EB-44FC-A31E-05D35E6855C5}" destId="{2F3FAFBD-FD2E-4543-BA54-299BD393944B}" srcOrd="1" destOrd="0" presId="urn:microsoft.com/office/officeart/2005/8/layout/cycle8"/>
    <dgm:cxn modelId="{094EA69C-4734-4352-A957-81DA3B3CEC92}" type="presParOf" srcId="{49F9E995-02EB-44FC-A31E-05D35E6855C5}" destId="{01ADE613-AF47-4854-9D8D-BDE7847925B0}" srcOrd="2" destOrd="0" presId="urn:microsoft.com/office/officeart/2005/8/layout/cycle8"/>
    <dgm:cxn modelId="{4A2499B6-5940-446F-8415-C3C84DEDE699}" type="presParOf" srcId="{49F9E995-02EB-44FC-A31E-05D35E6855C5}" destId="{F4FBA819-5E33-4179-BDE0-23F591691EBF}" srcOrd="3" destOrd="0" presId="urn:microsoft.com/office/officeart/2005/8/layout/cycle8"/>
    <dgm:cxn modelId="{C19DC47F-13DB-47ED-B561-EDB62E560A6A}" type="presParOf" srcId="{49F9E995-02EB-44FC-A31E-05D35E6855C5}" destId="{7FDF4241-7AC0-4C2F-A506-2E9D2AC5A4FC}" srcOrd="4" destOrd="0" presId="urn:microsoft.com/office/officeart/2005/8/layout/cycle8"/>
    <dgm:cxn modelId="{8C941296-CC14-47BF-B64D-32ED57E80243}" type="presParOf" srcId="{49F9E995-02EB-44FC-A31E-05D35E6855C5}" destId="{91D2F449-7234-4029-A252-9E76CFC89A25}" srcOrd="5" destOrd="0" presId="urn:microsoft.com/office/officeart/2005/8/layout/cycle8"/>
    <dgm:cxn modelId="{9DB7EFD8-3941-444C-83EB-F5B9897E69DA}" type="presParOf" srcId="{49F9E995-02EB-44FC-A31E-05D35E6855C5}" destId="{430B581A-122C-4920-AAE4-5BC6687E41BB}" srcOrd="6" destOrd="0" presId="urn:microsoft.com/office/officeart/2005/8/layout/cycle8"/>
    <dgm:cxn modelId="{477C3EE2-6A8C-4421-BA5E-D70ABCFBFFBC}" type="presParOf" srcId="{49F9E995-02EB-44FC-A31E-05D35E6855C5}" destId="{36361CD9-4C49-4E80-A0C8-A97826AC7B8A}" srcOrd="7" destOrd="0" presId="urn:microsoft.com/office/officeart/2005/8/layout/cycle8"/>
    <dgm:cxn modelId="{74C40C7D-A638-414B-B269-EE3C83854CAF}" type="presParOf" srcId="{49F9E995-02EB-44FC-A31E-05D35E6855C5}" destId="{96805FDB-3E63-4578-87FD-4CF90A8172FE}" srcOrd="8" destOrd="0" presId="urn:microsoft.com/office/officeart/2005/8/layout/cycle8"/>
    <dgm:cxn modelId="{5ADA9626-8219-4528-815F-69BEC63005CA}" type="presParOf" srcId="{49F9E995-02EB-44FC-A31E-05D35E6855C5}" destId="{B46C8570-A841-4BFC-91EE-8E78D85FC35B}" srcOrd="9" destOrd="0" presId="urn:microsoft.com/office/officeart/2005/8/layout/cycle8"/>
    <dgm:cxn modelId="{5CA6048F-0DD8-4180-A7C5-0A2120956938}" type="presParOf" srcId="{49F9E995-02EB-44FC-A31E-05D35E6855C5}" destId="{E8D9F3B4-C9BF-4B20-A4FD-3F748262DA6F}" srcOrd="10" destOrd="0" presId="urn:microsoft.com/office/officeart/2005/8/layout/cycle8"/>
    <dgm:cxn modelId="{00031451-0DCB-4E51-AB3D-8B471891234D}" type="presParOf" srcId="{49F9E995-02EB-44FC-A31E-05D35E6855C5}" destId="{F6C451A5-65BA-4C22-9DDB-28054EC36288}" srcOrd="11" destOrd="0" presId="urn:microsoft.com/office/officeart/2005/8/layout/cycle8"/>
    <dgm:cxn modelId="{9E074815-6723-4E95-9F35-015A469DC9CE}" type="presParOf" srcId="{49F9E995-02EB-44FC-A31E-05D35E6855C5}" destId="{BE2ABBAF-6599-4841-BFE3-4D7354EE3E2D}" srcOrd="12" destOrd="0" presId="urn:microsoft.com/office/officeart/2005/8/layout/cycle8"/>
    <dgm:cxn modelId="{C493E4D2-3E75-468C-82C4-755D0B1CFE06}" type="presParOf" srcId="{49F9E995-02EB-44FC-A31E-05D35E6855C5}" destId="{19FB1732-DAA0-42B6-8BD3-B68356894966}" srcOrd="13" destOrd="0" presId="urn:microsoft.com/office/officeart/2005/8/layout/cycle8"/>
    <dgm:cxn modelId="{4835CB08-7490-412F-9849-4AC07AFA1E03}" type="presParOf" srcId="{49F9E995-02EB-44FC-A31E-05D35E6855C5}" destId="{CAF7ED52-C263-4906-8AF5-25498372701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02069B0-85D0-4B3E-A765-A7B58C793D68}" type="doc">
      <dgm:prSet loTypeId="urn:microsoft.com/office/officeart/2005/8/layout/cycle8" loCatId="cycle" qsTypeId="urn:microsoft.com/office/officeart/2005/8/quickstyle/simple3" qsCatId="simple" csTypeId="urn:microsoft.com/office/officeart/2005/8/colors/accent6_4" csCatId="accent6" phldr="1"/>
      <dgm:spPr/>
    </dgm:pt>
    <dgm:pt modelId="{71066F5C-A19A-4285-A5B2-6D0327701D01}">
      <dgm:prSet phldrT="[Text]"/>
      <dgm:spPr/>
      <dgm:t>
        <a:bodyPr/>
        <a:lstStyle/>
        <a:p>
          <a:r>
            <a:rPr lang="en-GB" b="1" noProof="0"/>
            <a:t>City</a:t>
          </a:r>
        </a:p>
      </dgm:t>
    </dgm:pt>
    <dgm:pt modelId="{AB5A7624-C70F-405D-BC5A-8814102ECAF9}" type="parTrans" cxnId="{695CAD09-5D80-4D56-B03A-8E68FB4E75F2}">
      <dgm:prSet/>
      <dgm:spPr/>
      <dgm:t>
        <a:bodyPr/>
        <a:lstStyle/>
        <a:p>
          <a:endParaRPr lang="sv-SE"/>
        </a:p>
      </dgm:t>
    </dgm:pt>
    <dgm:pt modelId="{8F14C83F-7194-4357-8858-B6F1D0E032F8}" type="sibTrans" cxnId="{695CAD09-5D80-4D56-B03A-8E68FB4E75F2}">
      <dgm:prSet/>
      <dgm:spPr/>
      <dgm:t>
        <a:bodyPr/>
        <a:lstStyle/>
        <a:p>
          <a:endParaRPr lang="sv-SE"/>
        </a:p>
      </dgm:t>
    </dgm:pt>
    <dgm:pt modelId="{6A6C251E-7A1A-48B0-879A-E59CEAA40C7C}">
      <dgm:prSet phldrT="[Text]"/>
      <dgm:spPr/>
      <dgm:t>
        <a:bodyPr/>
        <a:lstStyle/>
        <a:p>
          <a:r>
            <a:rPr lang="en-GB" b="1" noProof="0"/>
            <a:t>Company / Organisation</a:t>
          </a:r>
        </a:p>
      </dgm:t>
    </dgm:pt>
    <dgm:pt modelId="{A586A228-8082-464A-8733-58380766FC00}" type="parTrans" cxnId="{F0B33EDC-7AD1-434A-AF51-E17E19225216}">
      <dgm:prSet/>
      <dgm:spPr/>
      <dgm:t>
        <a:bodyPr/>
        <a:lstStyle/>
        <a:p>
          <a:endParaRPr lang="sv-SE"/>
        </a:p>
      </dgm:t>
    </dgm:pt>
    <dgm:pt modelId="{3784F088-E566-41AC-92EF-BD9F617E8789}" type="sibTrans" cxnId="{F0B33EDC-7AD1-434A-AF51-E17E19225216}">
      <dgm:prSet/>
      <dgm:spPr/>
      <dgm:t>
        <a:bodyPr/>
        <a:lstStyle/>
        <a:p>
          <a:endParaRPr lang="sv-SE"/>
        </a:p>
      </dgm:t>
    </dgm:pt>
    <dgm:pt modelId="{641D1EFD-0575-4C61-95B6-D76E2914B4FD}">
      <dgm:prSet phldrT="[Text]"/>
      <dgm:spPr/>
      <dgm:t>
        <a:bodyPr/>
        <a:lstStyle/>
        <a:p>
          <a:r>
            <a:rPr lang="en-GB" b="1" noProof="0"/>
            <a:t>Project</a:t>
          </a:r>
        </a:p>
      </dgm:t>
    </dgm:pt>
    <dgm:pt modelId="{B9FF4AA2-05D3-4D5F-8322-AA544B809042}" type="parTrans" cxnId="{DB8C4C23-E5D8-43AA-B757-2F277E2DD9BC}">
      <dgm:prSet/>
      <dgm:spPr/>
      <dgm:t>
        <a:bodyPr/>
        <a:lstStyle/>
        <a:p>
          <a:endParaRPr lang="sv-SE"/>
        </a:p>
      </dgm:t>
    </dgm:pt>
    <dgm:pt modelId="{DF8D9181-CD19-4AB4-96A6-E3D36EDABD38}" type="sibTrans" cxnId="{DB8C4C23-E5D8-43AA-B757-2F277E2DD9BC}">
      <dgm:prSet/>
      <dgm:spPr/>
      <dgm:t>
        <a:bodyPr/>
        <a:lstStyle/>
        <a:p>
          <a:endParaRPr lang="sv-SE"/>
        </a:p>
      </dgm:t>
    </dgm:pt>
    <dgm:pt modelId="{49F9E995-02EB-44FC-A31E-05D35E6855C5}" type="pres">
      <dgm:prSet presAssocID="{202069B0-85D0-4B3E-A765-A7B58C793D68}" presName="compositeShape" presStyleCnt="0">
        <dgm:presLayoutVars>
          <dgm:chMax val="7"/>
          <dgm:dir/>
          <dgm:resizeHandles val="exact"/>
        </dgm:presLayoutVars>
      </dgm:prSet>
      <dgm:spPr/>
    </dgm:pt>
    <dgm:pt modelId="{0F6EA3D5-9A41-4266-9F91-704EAA7BE2FB}" type="pres">
      <dgm:prSet presAssocID="{202069B0-85D0-4B3E-A765-A7B58C793D68}" presName="wedge1" presStyleLbl="node1" presStyleIdx="0" presStyleCnt="3"/>
      <dgm:spPr/>
    </dgm:pt>
    <dgm:pt modelId="{2F3FAFBD-FD2E-4543-BA54-299BD393944B}" type="pres">
      <dgm:prSet presAssocID="{202069B0-85D0-4B3E-A765-A7B58C793D68}" presName="dummy1a" presStyleCnt="0"/>
      <dgm:spPr/>
    </dgm:pt>
    <dgm:pt modelId="{01ADE613-AF47-4854-9D8D-BDE7847925B0}" type="pres">
      <dgm:prSet presAssocID="{202069B0-85D0-4B3E-A765-A7B58C793D68}" presName="dummy1b" presStyleCnt="0"/>
      <dgm:spPr/>
    </dgm:pt>
    <dgm:pt modelId="{F4FBA819-5E33-4179-BDE0-23F591691EBF}" type="pres">
      <dgm:prSet presAssocID="{202069B0-85D0-4B3E-A765-A7B58C793D6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FDF4241-7AC0-4C2F-A506-2E9D2AC5A4FC}" type="pres">
      <dgm:prSet presAssocID="{202069B0-85D0-4B3E-A765-A7B58C793D68}" presName="wedge2" presStyleLbl="node1" presStyleIdx="1" presStyleCnt="3"/>
      <dgm:spPr/>
    </dgm:pt>
    <dgm:pt modelId="{91D2F449-7234-4029-A252-9E76CFC89A25}" type="pres">
      <dgm:prSet presAssocID="{202069B0-85D0-4B3E-A765-A7B58C793D68}" presName="dummy2a" presStyleCnt="0"/>
      <dgm:spPr/>
    </dgm:pt>
    <dgm:pt modelId="{430B581A-122C-4920-AAE4-5BC6687E41BB}" type="pres">
      <dgm:prSet presAssocID="{202069B0-85D0-4B3E-A765-A7B58C793D68}" presName="dummy2b" presStyleCnt="0"/>
      <dgm:spPr/>
    </dgm:pt>
    <dgm:pt modelId="{36361CD9-4C49-4E80-A0C8-A97826AC7B8A}" type="pres">
      <dgm:prSet presAssocID="{202069B0-85D0-4B3E-A765-A7B58C793D6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6805FDB-3E63-4578-87FD-4CF90A8172FE}" type="pres">
      <dgm:prSet presAssocID="{202069B0-85D0-4B3E-A765-A7B58C793D68}" presName="wedge3" presStyleLbl="node1" presStyleIdx="2" presStyleCnt="3"/>
      <dgm:spPr/>
    </dgm:pt>
    <dgm:pt modelId="{B46C8570-A841-4BFC-91EE-8E78D85FC35B}" type="pres">
      <dgm:prSet presAssocID="{202069B0-85D0-4B3E-A765-A7B58C793D68}" presName="dummy3a" presStyleCnt="0"/>
      <dgm:spPr/>
    </dgm:pt>
    <dgm:pt modelId="{E8D9F3B4-C9BF-4B20-A4FD-3F748262DA6F}" type="pres">
      <dgm:prSet presAssocID="{202069B0-85D0-4B3E-A765-A7B58C793D68}" presName="dummy3b" presStyleCnt="0"/>
      <dgm:spPr/>
    </dgm:pt>
    <dgm:pt modelId="{F6C451A5-65BA-4C22-9DDB-28054EC36288}" type="pres">
      <dgm:prSet presAssocID="{202069B0-85D0-4B3E-A765-A7B58C793D6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E2ABBAF-6599-4841-BFE3-4D7354EE3E2D}" type="pres">
      <dgm:prSet presAssocID="{8F14C83F-7194-4357-8858-B6F1D0E032F8}" presName="arrowWedge1" presStyleLbl="fgSibTrans2D1" presStyleIdx="0" presStyleCnt="3"/>
      <dgm:spPr/>
    </dgm:pt>
    <dgm:pt modelId="{19FB1732-DAA0-42B6-8BD3-B68356894966}" type="pres">
      <dgm:prSet presAssocID="{3784F088-E566-41AC-92EF-BD9F617E8789}" presName="arrowWedge2" presStyleLbl="fgSibTrans2D1" presStyleIdx="1" presStyleCnt="3"/>
      <dgm:spPr/>
    </dgm:pt>
    <dgm:pt modelId="{CAF7ED52-C263-4906-8AF5-254983727017}" type="pres">
      <dgm:prSet presAssocID="{DF8D9181-CD19-4AB4-96A6-E3D36EDABD38}" presName="arrowWedge3" presStyleLbl="fgSibTrans2D1" presStyleIdx="2" presStyleCnt="3"/>
      <dgm:spPr/>
    </dgm:pt>
  </dgm:ptLst>
  <dgm:cxnLst>
    <dgm:cxn modelId="{695CAD09-5D80-4D56-B03A-8E68FB4E75F2}" srcId="{202069B0-85D0-4B3E-A765-A7B58C793D68}" destId="{71066F5C-A19A-4285-A5B2-6D0327701D01}" srcOrd="0" destOrd="0" parTransId="{AB5A7624-C70F-405D-BC5A-8814102ECAF9}" sibTransId="{8F14C83F-7194-4357-8858-B6F1D0E032F8}"/>
    <dgm:cxn modelId="{DB8C4C23-E5D8-43AA-B757-2F277E2DD9BC}" srcId="{202069B0-85D0-4B3E-A765-A7B58C793D68}" destId="{641D1EFD-0575-4C61-95B6-D76E2914B4FD}" srcOrd="2" destOrd="0" parTransId="{B9FF4AA2-05D3-4D5F-8322-AA544B809042}" sibTransId="{DF8D9181-CD19-4AB4-96A6-E3D36EDABD38}"/>
    <dgm:cxn modelId="{8EDACA77-B2EA-42B5-87AC-2DD867097972}" type="presOf" srcId="{641D1EFD-0575-4C61-95B6-D76E2914B4FD}" destId="{96805FDB-3E63-4578-87FD-4CF90A8172FE}" srcOrd="0" destOrd="0" presId="urn:microsoft.com/office/officeart/2005/8/layout/cycle8"/>
    <dgm:cxn modelId="{6AC89F95-E212-4BF2-B8D1-C10A1546D16D}" type="presOf" srcId="{6A6C251E-7A1A-48B0-879A-E59CEAA40C7C}" destId="{36361CD9-4C49-4E80-A0C8-A97826AC7B8A}" srcOrd="1" destOrd="0" presId="urn:microsoft.com/office/officeart/2005/8/layout/cycle8"/>
    <dgm:cxn modelId="{0D5972AC-4CDD-4597-8B65-2556838EED8B}" type="presOf" srcId="{71066F5C-A19A-4285-A5B2-6D0327701D01}" destId="{0F6EA3D5-9A41-4266-9F91-704EAA7BE2FB}" srcOrd="0" destOrd="0" presId="urn:microsoft.com/office/officeart/2005/8/layout/cycle8"/>
    <dgm:cxn modelId="{91EFEAAC-A760-4423-BAFB-2A5EE1004246}" type="presOf" srcId="{202069B0-85D0-4B3E-A765-A7B58C793D68}" destId="{49F9E995-02EB-44FC-A31E-05D35E6855C5}" srcOrd="0" destOrd="0" presId="urn:microsoft.com/office/officeart/2005/8/layout/cycle8"/>
    <dgm:cxn modelId="{C46EEECB-2534-453C-9BBD-3860F3CBDB5F}" type="presOf" srcId="{641D1EFD-0575-4C61-95B6-D76E2914B4FD}" destId="{F6C451A5-65BA-4C22-9DDB-28054EC36288}" srcOrd="1" destOrd="0" presId="urn:microsoft.com/office/officeart/2005/8/layout/cycle8"/>
    <dgm:cxn modelId="{F0B33EDC-7AD1-434A-AF51-E17E19225216}" srcId="{202069B0-85D0-4B3E-A765-A7B58C793D68}" destId="{6A6C251E-7A1A-48B0-879A-E59CEAA40C7C}" srcOrd="1" destOrd="0" parTransId="{A586A228-8082-464A-8733-58380766FC00}" sibTransId="{3784F088-E566-41AC-92EF-BD9F617E8789}"/>
    <dgm:cxn modelId="{CEF831E3-682F-49F6-99F6-0C2F6820953F}" type="presOf" srcId="{6A6C251E-7A1A-48B0-879A-E59CEAA40C7C}" destId="{7FDF4241-7AC0-4C2F-A506-2E9D2AC5A4FC}" srcOrd="0" destOrd="0" presId="urn:microsoft.com/office/officeart/2005/8/layout/cycle8"/>
    <dgm:cxn modelId="{F1A5FAEF-35B9-4CE5-99C5-0D61C983CD17}" type="presOf" srcId="{71066F5C-A19A-4285-A5B2-6D0327701D01}" destId="{F4FBA819-5E33-4179-BDE0-23F591691EBF}" srcOrd="1" destOrd="0" presId="urn:microsoft.com/office/officeart/2005/8/layout/cycle8"/>
    <dgm:cxn modelId="{4B02856D-AFD7-416A-85BC-8CBFAC714A88}" type="presParOf" srcId="{49F9E995-02EB-44FC-A31E-05D35E6855C5}" destId="{0F6EA3D5-9A41-4266-9F91-704EAA7BE2FB}" srcOrd="0" destOrd="0" presId="urn:microsoft.com/office/officeart/2005/8/layout/cycle8"/>
    <dgm:cxn modelId="{53189FAF-4B3A-40DD-A2B4-ABD276BAF3CD}" type="presParOf" srcId="{49F9E995-02EB-44FC-A31E-05D35E6855C5}" destId="{2F3FAFBD-FD2E-4543-BA54-299BD393944B}" srcOrd="1" destOrd="0" presId="urn:microsoft.com/office/officeart/2005/8/layout/cycle8"/>
    <dgm:cxn modelId="{094EA69C-4734-4352-A957-81DA3B3CEC92}" type="presParOf" srcId="{49F9E995-02EB-44FC-A31E-05D35E6855C5}" destId="{01ADE613-AF47-4854-9D8D-BDE7847925B0}" srcOrd="2" destOrd="0" presId="urn:microsoft.com/office/officeart/2005/8/layout/cycle8"/>
    <dgm:cxn modelId="{4A2499B6-5940-446F-8415-C3C84DEDE699}" type="presParOf" srcId="{49F9E995-02EB-44FC-A31E-05D35E6855C5}" destId="{F4FBA819-5E33-4179-BDE0-23F591691EBF}" srcOrd="3" destOrd="0" presId="urn:microsoft.com/office/officeart/2005/8/layout/cycle8"/>
    <dgm:cxn modelId="{C19DC47F-13DB-47ED-B561-EDB62E560A6A}" type="presParOf" srcId="{49F9E995-02EB-44FC-A31E-05D35E6855C5}" destId="{7FDF4241-7AC0-4C2F-A506-2E9D2AC5A4FC}" srcOrd="4" destOrd="0" presId="urn:microsoft.com/office/officeart/2005/8/layout/cycle8"/>
    <dgm:cxn modelId="{8C941296-CC14-47BF-B64D-32ED57E80243}" type="presParOf" srcId="{49F9E995-02EB-44FC-A31E-05D35E6855C5}" destId="{91D2F449-7234-4029-A252-9E76CFC89A25}" srcOrd="5" destOrd="0" presId="urn:microsoft.com/office/officeart/2005/8/layout/cycle8"/>
    <dgm:cxn modelId="{9DB7EFD8-3941-444C-83EB-F5B9897E69DA}" type="presParOf" srcId="{49F9E995-02EB-44FC-A31E-05D35E6855C5}" destId="{430B581A-122C-4920-AAE4-5BC6687E41BB}" srcOrd="6" destOrd="0" presId="urn:microsoft.com/office/officeart/2005/8/layout/cycle8"/>
    <dgm:cxn modelId="{477C3EE2-6A8C-4421-BA5E-D70ABCFBFFBC}" type="presParOf" srcId="{49F9E995-02EB-44FC-A31E-05D35E6855C5}" destId="{36361CD9-4C49-4E80-A0C8-A97826AC7B8A}" srcOrd="7" destOrd="0" presId="urn:microsoft.com/office/officeart/2005/8/layout/cycle8"/>
    <dgm:cxn modelId="{74C40C7D-A638-414B-B269-EE3C83854CAF}" type="presParOf" srcId="{49F9E995-02EB-44FC-A31E-05D35E6855C5}" destId="{96805FDB-3E63-4578-87FD-4CF90A8172FE}" srcOrd="8" destOrd="0" presId="urn:microsoft.com/office/officeart/2005/8/layout/cycle8"/>
    <dgm:cxn modelId="{5ADA9626-8219-4528-815F-69BEC63005CA}" type="presParOf" srcId="{49F9E995-02EB-44FC-A31E-05D35E6855C5}" destId="{B46C8570-A841-4BFC-91EE-8E78D85FC35B}" srcOrd="9" destOrd="0" presId="urn:microsoft.com/office/officeart/2005/8/layout/cycle8"/>
    <dgm:cxn modelId="{5CA6048F-0DD8-4180-A7C5-0A2120956938}" type="presParOf" srcId="{49F9E995-02EB-44FC-A31E-05D35E6855C5}" destId="{E8D9F3B4-C9BF-4B20-A4FD-3F748262DA6F}" srcOrd="10" destOrd="0" presId="urn:microsoft.com/office/officeart/2005/8/layout/cycle8"/>
    <dgm:cxn modelId="{00031451-0DCB-4E51-AB3D-8B471891234D}" type="presParOf" srcId="{49F9E995-02EB-44FC-A31E-05D35E6855C5}" destId="{F6C451A5-65BA-4C22-9DDB-28054EC36288}" srcOrd="11" destOrd="0" presId="urn:microsoft.com/office/officeart/2005/8/layout/cycle8"/>
    <dgm:cxn modelId="{9E074815-6723-4E95-9F35-015A469DC9CE}" type="presParOf" srcId="{49F9E995-02EB-44FC-A31E-05D35E6855C5}" destId="{BE2ABBAF-6599-4841-BFE3-4D7354EE3E2D}" srcOrd="12" destOrd="0" presId="urn:microsoft.com/office/officeart/2005/8/layout/cycle8"/>
    <dgm:cxn modelId="{C493E4D2-3E75-468C-82C4-755D0B1CFE06}" type="presParOf" srcId="{49F9E995-02EB-44FC-A31E-05D35E6855C5}" destId="{19FB1732-DAA0-42B6-8BD3-B68356894966}" srcOrd="13" destOrd="0" presId="urn:microsoft.com/office/officeart/2005/8/layout/cycle8"/>
    <dgm:cxn modelId="{4835CB08-7490-412F-9849-4AC07AFA1E03}" type="presParOf" srcId="{49F9E995-02EB-44FC-A31E-05D35E6855C5}" destId="{CAF7ED52-C263-4906-8AF5-25498372701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EA3D5-9A41-4266-9F91-704EAA7BE2FB}">
      <dsp:nvSpPr>
        <dsp:cNvPr id="0" name=""/>
        <dsp:cNvSpPr/>
      </dsp:nvSpPr>
      <dsp:spPr>
        <a:xfrm>
          <a:off x="352073" y="143299"/>
          <a:ext cx="1851876" cy="1851876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/>
            <a:t>Kvarter</a:t>
          </a:r>
        </a:p>
      </dsp:txBody>
      <dsp:txXfrm>
        <a:off x="1328056" y="535721"/>
        <a:ext cx="661384" cy="551153"/>
      </dsp:txXfrm>
    </dsp:sp>
    <dsp:sp modelId="{7FDF4241-7AC0-4C2F-A506-2E9D2AC5A4FC}">
      <dsp:nvSpPr>
        <dsp:cNvPr id="0" name=""/>
        <dsp:cNvSpPr/>
      </dsp:nvSpPr>
      <dsp:spPr>
        <a:xfrm>
          <a:off x="313933" y="209438"/>
          <a:ext cx="1851876" cy="1851876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/>
            <a:t>Företag</a:t>
          </a:r>
        </a:p>
      </dsp:txBody>
      <dsp:txXfrm>
        <a:off x="754856" y="1410953"/>
        <a:ext cx="992076" cy="485015"/>
      </dsp:txXfrm>
    </dsp:sp>
    <dsp:sp modelId="{96805FDB-3E63-4578-87FD-4CF90A8172FE}">
      <dsp:nvSpPr>
        <dsp:cNvPr id="0" name=""/>
        <dsp:cNvSpPr/>
      </dsp:nvSpPr>
      <dsp:spPr>
        <a:xfrm>
          <a:off x="275793" y="143299"/>
          <a:ext cx="1851876" cy="1851876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kern="1200"/>
            <a:t>Projekt</a:t>
          </a:r>
        </a:p>
      </dsp:txBody>
      <dsp:txXfrm>
        <a:off x="490302" y="535721"/>
        <a:ext cx="661384" cy="551153"/>
      </dsp:txXfrm>
    </dsp:sp>
    <dsp:sp modelId="{BE2ABBAF-6599-4841-BFE3-4D7354EE3E2D}">
      <dsp:nvSpPr>
        <dsp:cNvPr id="0" name=""/>
        <dsp:cNvSpPr/>
      </dsp:nvSpPr>
      <dsp:spPr>
        <a:xfrm>
          <a:off x="237585" y="28659"/>
          <a:ext cx="2081156" cy="208115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9FB1732-DAA0-42B6-8BD3-B68356894966}">
      <dsp:nvSpPr>
        <dsp:cNvPr id="0" name=""/>
        <dsp:cNvSpPr/>
      </dsp:nvSpPr>
      <dsp:spPr>
        <a:xfrm>
          <a:off x="199293" y="94681"/>
          <a:ext cx="2081156" cy="208115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AF7ED52-C263-4906-8AF5-254983727017}">
      <dsp:nvSpPr>
        <dsp:cNvPr id="0" name=""/>
        <dsp:cNvSpPr/>
      </dsp:nvSpPr>
      <dsp:spPr>
        <a:xfrm>
          <a:off x="161000" y="28659"/>
          <a:ext cx="2081156" cy="208115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499B6-B492-4350-9BAA-709BD9B376BD}">
      <dsp:nvSpPr>
        <dsp:cNvPr id="0" name=""/>
        <dsp:cNvSpPr/>
      </dsp:nvSpPr>
      <dsp:spPr>
        <a:xfrm>
          <a:off x="0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1.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Kalkyl och anbud. Intern</a:t>
          </a:r>
        </a:p>
      </dsp:txBody>
      <dsp:txXfrm>
        <a:off x="252035" y="75520"/>
        <a:ext cx="756103" cy="504069"/>
      </dsp:txXfrm>
    </dsp:sp>
    <dsp:sp modelId="{06675AB8-59C5-4F44-9DA0-530B229E2DA8}">
      <dsp:nvSpPr>
        <dsp:cNvPr id="0" name=""/>
        <dsp:cNvSpPr/>
      </dsp:nvSpPr>
      <dsp:spPr>
        <a:xfrm>
          <a:off x="1134155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2A.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Planering </a:t>
          </a:r>
        </a:p>
      </dsp:txBody>
      <dsp:txXfrm>
        <a:off x="1386190" y="75520"/>
        <a:ext cx="756103" cy="504069"/>
      </dsp:txXfrm>
    </dsp:sp>
    <dsp:sp modelId="{5F6A7C9E-8DE3-40D1-8FF1-1FD6EB166693}">
      <dsp:nvSpPr>
        <dsp:cNvPr id="0" name=""/>
        <dsp:cNvSpPr/>
      </dsp:nvSpPr>
      <dsp:spPr>
        <a:xfrm>
          <a:off x="2268311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2B.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Projektstart</a:t>
          </a:r>
        </a:p>
      </dsp:txBody>
      <dsp:txXfrm>
        <a:off x="2520346" y="75520"/>
        <a:ext cx="756103" cy="504069"/>
      </dsp:txXfrm>
    </dsp:sp>
    <dsp:sp modelId="{A4C513E1-1548-41E2-BB17-FBC2CD09D365}">
      <dsp:nvSpPr>
        <dsp:cNvPr id="0" name=""/>
        <dsp:cNvSpPr/>
      </dsp:nvSpPr>
      <dsp:spPr>
        <a:xfrm>
          <a:off x="3402467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3.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Projektering</a:t>
          </a:r>
        </a:p>
      </dsp:txBody>
      <dsp:txXfrm>
        <a:off x="3654502" y="75520"/>
        <a:ext cx="756103" cy="504069"/>
      </dsp:txXfrm>
    </dsp:sp>
    <dsp:sp modelId="{33926195-1065-46C1-B2F9-18C5EA59A595}">
      <dsp:nvSpPr>
        <dsp:cNvPr id="0" name=""/>
        <dsp:cNvSpPr/>
      </dsp:nvSpPr>
      <dsp:spPr>
        <a:xfrm>
          <a:off x="4536622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4.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Produktion</a:t>
          </a:r>
        </a:p>
      </dsp:txBody>
      <dsp:txXfrm>
        <a:off x="4788657" y="75520"/>
        <a:ext cx="756103" cy="504069"/>
      </dsp:txXfrm>
    </dsp:sp>
    <dsp:sp modelId="{6899A2A9-55D9-4F9A-A8B1-44BB616A9A00}">
      <dsp:nvSpPr>
        <dsp:cNvPr id="0" name=""/>
        <dsp:cNvSpPr/>
      </dsp:nvSpPr>
      <dsp:spPr>
        <a:xfrm>
          <a:off x="5670778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5.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Överlämning</a:t>
          </a:r>
        </a:p>
      </dsp:txBody>
      <dsp:txXfrm>
        <a:off x="5922813" y="75520"/>
        <a:ext cx="756103" cy="504069"/>
      </dsp:txXfrm>
    </dsp:sp>
    <dsp:sp modelId="{A5A9FB73-0C24-4F7A-B8EC-5AFEF4E517E6}">
      <dsp:nvSpPr>
        <dsp:cNvPr id="0" name=""/>
        <dsp:cNvSpPr/>
      </dsp:nvSpPr>
      <dsp:spPr>
        <a:xfrm>
          <a:off x="6804934" y="75520"/>
          <a:ext cx="1260172" cy="504069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  <a:miter lim="800000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6.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Eftermarknad</a:t>
          </a:r>
        </a:p>
      </dsp:txBody>
      <dsp:txXfrm>
        <a:off x="7056969" y="75520"/>
        <a:ext cx="756103" cy="5040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499B6-B492-4350-9BAA-709BD9B376BD}">
      <dsp:nvSpPr>
        <dsp:cNvPr id="0" name=""/>
        <dsp:cNvSpPr/>
      </dsp:nvSpPr>
      <dsp:spPr>
        <a:xfrm>
          <a:off x="0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1.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Kalkyl och anbud. Intern</a:t>
          </a:r>
        </a:p>
      </dsp:txBody>
      <dsp:txXfrm>
        <a:off x="252413" y="85724"/>
        <a:ext cx="757237" cy="504825"/>
      </dsp:txXfrm>
    </dsp:sp>
    <dsp:sp modelId="{06675AB8-59C5-4F44-9DA0-530B229E2DA8}">
      <dsp:nvSpPr>
        <dsp:cNvPr id="0" name=""/>
        <dsp:cNvSpPr/>
      </dsp:nvSpPr>
      <dsp:spPr>
        <a:xfrm>
          <a:off x="1135856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2A.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Planering </a:t>
          </a:r>
        </a:p>
      </dsp:txBody>
      <dsp:txXfrm>
        <a:off x="1388269" y="85724"/>
        <a:ext cx="757237" cy="504825"/>
      </dsp:txXfrm>
    </dsp:sp>
    <dsp:sp modelId="{5F6A7C9E-8DE3-40D1-8FF1-1FD6EB166693}">
      <dsp:nvSpPr>
        <dsp:cNvPr id="0" name=""/>
        <dsp:cNvSpPr/>
      </dsp:nvSpPr>
      <dsp:spPr>
        <a:xfrm>
          <a:off x="2271712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2B.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Projektstart</a:t>
          </a:r>
        </a:p>
      </dsp:txBody>
      <dsp:txXfrm>
        <a:off x="2524125" y="85724"/>
        <a:ext cx="757237" cy="504825"/>
      </dsp:txXfrm>
    </dsp:sp>
    <dsp:sp modelId="{A4C513E1-1548-41E2-BB17-FBC2CD09D365}">
      <dsp:nvSpPr>
        <dsp:cNvPr id="0" name=""/>
        <dsp:cNvSpPr/>
      </dsp:nvSpPr>
      <dsp:spPr>
        <a:xfrm>
          <a:off x="3407568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3.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Projektering</a:t>
          </a:r>
        </a:p>
      </dsp:txBody>
      <dsp:txXfrm>
        <a:off x="3659981" y="85724"/>
        <a:ext cx="757237" cy="504825"/>
      </dsp:txXfrm>
    </dsp:sp>
    <dsp:sp modelId="{33926195-1065-46C1-B2F9-18C5EA59A595}">
      <dsp:nvSpPr>
        <dsp:cNvPr id="0" name=""/>
        <dsp:cNvSpPr/>
      </dsp:nvSpPr>
      <dsp:spPr>
        <a:xfrm>
          <a:off x="4543424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4.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Produktion</a:t>
          </a:r>
        </a:p>
      </dsp:txBody>
      <dsp:txXfrm>
        <a:off x="4795837" y="85724"/>
        <a:ext cx="757237" cy="504825"/>
      </dsp:txXfrm>
    </dsp:sp>
    <dsp:sp modelId="{6899A2A9-55D9-4F9A-A8B1-44BB616A9A00}">
      <dsp:nvSpPr>
        <dsp:cNvPr id="0" name=""/>
        <dsp:cNvSpPr/>
      </dsp:nvSpPr>
      <dsp:spPr>
        <a:xfrm>
          <a:off x="5679281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5.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 Överlämning</a:t>
          </a:r>
        </a:p>
      </dsp:txBody>
      <dsp:txXfrm>
        <a:off x="5931694" y="85724"/>
        <a:ext cx="757237" cy="504825"/>
      </dsp:txXfrm>
    </dsp:sp>
    <dsp:sp modelId="{A5A9FB73-0C24-4F7A-B8EC-5AFEF4E517E6}">
      <dsp:nvSpPr>
        <dsp:cNvPr id="0" name=""/>
        <dsp:cNvSpPr/>
      </dsp:nvSpPr>
      <dsp:spPr>
        <a:xfrm>
          <a:off x="6815137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6.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Eftermarknad</a:t>
          </a:r>
        </a:p>
      </dsp:txBody>
      <dsp:txXfrm>
        <a:off x="7067550" y="85724"/>
        <a:ext cx="757237" cy="50482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499B6-B492-4350-9BAA-709BD9B376BD}">
      <dsp:nvSpPr>
        <dsp:cNvPr id="0" name=""/>
        <dsp:cNvSpPr/>
      </dsp:nvSpPr>
      <dsp:spPr>
        <a:xfrm>
          <a:off x="0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1.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Kalkyl och anbud. Intern</a:t>
          </a:r>
        </a:p>
      </dsp:txBody>
      <dsp:txXfrm>
        <a:off x="252413" y="85724"/>
        <a:ext cx="757237" cy="504825"/>
      </dsp:txXfrm>
    </dsp:sp>
    <dsp:sp modelId="{06675AB8-59C5-4F44-9DA0-530B229E2DA8}">
      <dsp:nvSpPr>
        <dsp:cNvPr id="0" name=""/>
        <dsp:cNvSpPr/>
      </dsp:nvSpPr>
      <dsp:spPr>
        <a:xfrm>
          <a:off x="1135856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2A.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Planering </a:t>
          </a:r>
        </a:p>
      </dsp:txBody>
      <dsp:txXfrm>
        <a:off x="1388269" y="85724"/>
        <a:ext cx="757237" cy="504825"/>
      </dsp:txXfrm>
    </dsp:sp>
    <dsp:sp modelId="{5F6A7C9E-8DE3-40D1-8FF1-1FD6EB166693}">
      <dsp:nvSpPr>
        <dsp:cNvPr id="0" name=""/>
        <dsp:cNvSpPr/>
      </dsp:nvSpPr>
      <dsp:spPr>
        <a:xfrm>
          <a:off x="2271712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2B.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Projektstart</a:t>
          </a:r>
        </a:p>
      </dsp:txBody>
      <dsp:txXfrm>
        <a:off x="2524125" y="85724"/>
        <a:ext cx="757237" cy="504825"/>
      </dsp:txXfrm>
    </dsp:sp>
    <dsp:sp modelId="{A4C513E1-1548-41E2-BB17-FBC2CD09D365}">
      <dsp:nvSpPr>
        <dsp:cNvPr id="0" name=""/>
        <dsp:cNvSpPr/>
      </dsp:nvSpPr>
      <dsp:spPr>
        <a:xfrm>
          <a:off x="3407568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3.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Projektering</a:t>
          </a:r>
        </a:p>
      </dsp:txBody>
      <dsp:txXfrm>
        <a:off x="3659981" y="85724"/>
        <a:ext cx="757237" cy="504825"/>
      </dsp:txXfrm>
    </dsp:sp>
    <dsp:sp modelId="{33926195-1065-46C1-B2F9-18C5EA59A595}">
      <dsp:nvSpPr>
        <dsp:cNvPr id="0" name=""/>
        <dsp:cNvSpPr/>
      </dsp:nvSpPr>
      <dsp:spPr>
        <a:xfrm>
          <a:off x="4543424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4.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Produktion</a:t>
          </a:r>
        </a:p>
      </dsp:txBody>
      <dsp:txXfrm>
        <a:off x="4795837" y="85724"/>
        <a:ext cx="757237" cy="504825"/>
      </dsp:txXfrm>
    </dsp:sp>
    <dsp:sp modelId="{6899A2A9-55D9-4F9A-A8B1-44BB616A9A00}">
      <dsp:nvSpPr>
        <dsp:cNvPr id="0" name=""/>
        <dsp:cNvSpPr/>
      </dsp:nvSpPr>
      <dsp:spPr>
        <a:xfrm>
          <a:off x="5679281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5.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 Överlämning</a:t>
          </a:r>
        </a:p>
      </dsp:txBody>
      <dsp:txXfrm>
        <a:off x="5931694" y="85724"/>
        <a:ext cx="757237" cy="504825"/>
      </dsp:txXfrm>
    </dsp:sp>
    <dsp:sp modelId="{A5A9FB73-0C24-4F7A-B8EC-5AFEF4E517E6}">
      <dsp:nvSpPr>
        <dsp:cNvPr id="0" name=""/>
        <dsp:cNvSpPr/>
      </dsp:nvSpPr>
      <dsp:spPr>
        <a:xfrm>
          <a:off x="6815137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6.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Eftermarknad</a:t>
          </a:r>
        </a:p>
      </dsp:txBody>
      <dsp:txXfrm>
        <a:off x="7067550" y="85724"/>
        <a:ext cx="757237" cy="5048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499B6-B492-4350-9BAA-709BD9B376BD}">
      <dsp:nvSpPr>
        <dsp:cNvPr id="0" name=""/>
        <dsp:cNvSpPr/>
      </dsp:nvSpPr>
      <dsp:spPr>
        <a:xfrm>
          <a:off x="0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1.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Kalkyl och anbud. Intern</a:t>
          </a:r>
        </a:p>
      </dsp:txBody>
      <dsp:txXfrm>
        <a:off x="252413" y="85724"/>
        <a:ext cx="757237" cy="504825"/>
      </dsp:txXfrm>
    </dsp:sp>
    <dsp:sp modelId="{06675AB8-59C5-4F44-9DA0-530B229E2DA8}">
      <dsp:nvSpPr>
        <dsp:cNvPr id="0" name=""/>
        <dsp:cNvSpPr/>
      </dsp:nvSpPr>
      <dsp:spPr>
        <a:xfrm>
          <a:off x="1135856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2A.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Planering </a:t>
          </a:r>
        </a:p>
      </dsp:txBody>
      <dsp:txXfrm>
        <a:off x="1388269" y="85724"/>
        <a:ext cx="757237" cy="504825"/>
      </dsp:txXfrm>
    </dsp:sp>
    <dsp:sp modelId="{5F6A7C9E-8DE3-40D1-8FF1-1FD6EB166693}">
      <dsp:nvSpPr>
        <dsp:cNvPr id="0" name=""/>
        <dsp:cNvSpPr/>
      </dsp:nvSpPr>
      <dsp:spPr>
        <a:xfrm>
          <a:off x="2271712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2B.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Projektstart</a:t>
          </a:r>
        </a:p>
      </dsp:txBody>
      <dsp:txXfrm>
        <a:off x="2524125" y="85724"/>
        <a:ext cx="757237" cy="504825"/>
      </dsp:txXfrm>
    </dsp:sp>
    <dsp:sp modelId="{A4C513E1-1548-41E2-BB17-FBC2CD09D365}">
      <dsp:nvSpPr>
        <dsp:cNvPr id="0" name=""/>
        <dsp:cNvSpPr/>
      </dsp:nvSpPr>
      <dsp:spPr>
        <a:xfrm>
          <a:off x="3407568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3.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Projektering</a:t>
          </a:r>
        </a:p>
      </dsp:txBody>
      <dsp:txXfrm>
        <a:off x="3659981" y="85724"/>
        <a:ext cx="757237" cy="504825"/>
      </dsp:txXfrm>
    </dsp:sp>
    <dsp:sp modelId="{33926195-1065-46C1-B2F9-18C5EA59A595}">
      <dsp:nvSpPr>
        <dsp:cNvPr id="0" name=""/>
        <dsp:cNvSpPr/>
      </dsp:nvSpPr>
      <dsp:spPr>
        <a:xfrm>
          <a:off x="4543424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4.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Produktion</a:t>
          </a:r>
        </a:p>
      </dsp:txBody>
      <dsp:txXfrm>
        <a:off x="4795837" y="85724"/>
        <a:ext cx="757237" cy="504825"/>
      </dsp:txXfrm>
    </dsp:sp>
    <dsp:sp modelId="{6899A2A9-55D9-4F9A-A8B1-44BB616A9A00}">
      <dsp:nvSpPr>
        <dsp:cNvPr id="0" name=""/>
        <dsp:cNvSpPr/>
      </dsp:nvSpPr>
      <dsp:spPr>
        <a:xfrm>
          <a:off x="5679281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5.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 Överlämning</a:t>
          </a:r>
        </a:p>
      </dsp:txBody>
      <dsp:txXfrm>
        <a:off x="5931694" y="85724"/>
        <a:ext cx="757237" cy="504825"/>
      </dsp:txXfrm>
    </dsp:sp>
    <dsp:sp modelId="{A5A9FB73-0C24-4F7A-B8EC-5AFEF4E517E6}">
      <dsp:nvSpPr>
        <dsp:cNvPr id="0" name=""/>
        <dsp:cNvSpPr/>
      </dsp:nvSpPr>
      <dsp:spPr>
        <a:xfrm>
          <a:off x="6815137" y="85724"/>
          <a:ext cx="1262062" cy="504825"/>
        </a:xfrm>
        <a:prstGeom prst="chevron">
          <a:avLst/>
        </a:prstGeom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6.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/>
            <a:t>Eftermarknad</a:t>
          </a:r>
        </a:p>
      </dsp:txBody>
      <dsp:txXfrm>
        <a:off x="7067550" y="85724"/>
        <a:ext cx="757237" cy="5048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499B6-B492-4350-9BAA-709BD9B376BD}">
      <dsp:nvSpPr>
        <dsp:cNvPr id="0" name=""/>
        <dsp:cNvSpPr/>
      </dsp:nvSpPr>
      <dsp:spPr>
        <a:xfrm>
          <a:off x="3957" y="0"/>
          <a:ext cx="1472338" cy="552450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1.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Kalkyl och anbud</a:t>
          </a:r>
        </a:p>
      </dsp:txBody>
      <dsp:txXfrm>
        <a:off x="280182" y="0"/>
        <a:ext cx="919888" cy="552450"/>
      </dsp:txXfrm>
    </dsp:sp>
    <dsp:sp modelId="{06675AB8-59C5-4F44-9DA0-530B229E2DA8}">
      <dsp:nvSpPr>
        <dsp:cNvPr id="0" name=""/>
        <dsp:cNvSpPr/>
      </dsp:nvSpPr>
      <dsp:spPr>
        <a:xfrm>
          <a:off x="1329062" y="0"/>
          <a:ext cx="1472338" cy="552450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rgbClr val="003466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2.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Projektstart</a:t>
          </a:r>
        </a:p>
      </dsp:txBody>
      <dsp:txXfrm>
        <a:off x="1605287" y="0"/>
        <a:ext cx="919888" cy="552450"/>
      </dsp:txXfrm>
    </dsp:sp>
    <dsp:sp modelId="{5F6A7C9E-8DE3-40D1-8FF1-1FD6EB166693}">
      <dsp:nvSpPr>
        <dsp:cNvPr id="0" name=""/>
        <dsp:cNvSpPr/>
      </dsp:nvSpPr>
      <dsp:spPr>
        <a:xfrm>
          <a:off x="2654166" y="0"/>
          <a:ext cx="1472338" cy="552450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3.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Projektering</a:t>
          </a:r>
        </a:p>
      </dsp:txBody>
      <dsp:txXfrm>
        <a:off x="2930391" y="0"/>
        <a:ext cx="919888" cy="552450"/>
      </dsp:txXfrm>
    </dsp:sp>
    <dsp:sp modelId="{A4C513E1-1548-41E2-BB17-FBC2CD09D365}">
      <dsp:nvSpPr>
        <dsp:cNvPr id="0" name=""/>
        <dsp:cNvSpPr/>
      </dsp:nvSpPr>
      <dsp:spPr>
        <a:xfrm>
          <a:off x="3979270" y="0"/>
          <a:ext cx="1472338" cy="552450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4.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Produktion</a:t>
          </a:r>
        </a:p>
      </dsp:txBody>
      <dsp:txXfrm>
        <a:off x="4255495" y="0"/>
        <a:ext cx="919888" cy="552450"/>
      </dsp:txXfrm>
    </dsp:sp>
    <dsp:sp modelId="{6899A2A9-55D9-4F9A-A8B1-44BB616A9A00}">
      <dsp:nvSpPr>
        <dsp:cNvPr id="0" name=""/>
        <dsp:cNvSpPr/>
      </dsp:nvSpPr>
      <dsp:spPr>
        <a:xfrm>
          <a:off x="5304374" y="0"/>
          <a:ext cx="1472338" cy="552450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5.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 Överlämning</a:t>
          </a:r>
        </a:p>
      </dsp:txBody>
      <dsp:txXfrm>
        <a:off x="5580599" y="0"/>
        <a:ext cx="919888" cy="552450"/>
      </dsp:txXfrm>
    </dsp:sp>
    <dsp:sp modelId="{A5A9FB73-0C24-4F7A-B8EC-5AFEF4E517E6}">
      <dsp:nvSpPr>
        <dsp:cNvPr id="0" name=""/>
        <dsp:cNvSpPr/>
      </dsp:nvSpPr>
      <dsp:spPr>
        <a:xfrm>
          <a:off x="6629479" y="0"/>
          <a:ext cx="1472338" cy="552450"/>
        </a:xfrm>
        <a:prstGeom prst="chevron">
          <a:avLst/>
        </a:prstGeom>
        <a:solidFill>
          <a:sysClr val="window" lastClr="FFFFFF"/>
        </a:solidFill>
        <a:ln w="25400" cap="flat" cmpd="sng" algn="ctr">
          <a:solidFill>
            <a:sysClr val="windowText" lastClr="000000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6. 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900" kern="120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Eftermarknad</a:t>
          </a:r>
        </a:p>
      </dsp:txBody>
      <dsp:txXfrm>
        <a:off x="6905704" y="0"/>
        <a:ext cx="919888" cy="55245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EA3D5-9A41-4266-9F91-704EAA7BE2FB}">
      <dsp:nvSpPr>
        <dsp:cNvPr id="0" name=""/>
        <dsp:cNvSpPr/>
      </dsp:nvSpPr>
      <dsp:spPr>
        <a:xfrm>
          <a:off x="352073" y="143299"/>
          <a:ext cx="1851876" cy="1851876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/>
            <a:t>City</a:t>
          </a:r>
        </a:p>
      </dsp:txBody>
      <dsp:txXfrm>
        <a:off x="1328056" y="535721"/>
        <a:ext cx="661384" cy="551153"/>
      </dsp:txXfrm>
    </dsp:sp>
    <dsp:sp modelId="{7FDF4241-7AC0-4C2F-A506-2E9D2AC5A4FC}">
      <dsp:nvSpPr>
        <dsp:cNvPr id="0" name=""/>
        <dsp:cNvSpPr/>
      </dsp:nvSpPr>
      <dsp:spPr>
        <a:xfrm>
          <a:off x="313933" y="209438"/>
          <a:ext cx="1851876" cy="1851876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/>
            <a:t>Company / Organisation</a:t>
          </a:r>
        </a:p>
      </dsp:txBody>
      <dsp:txXfrm>
        <a:off x="754856" y="1410953"/>
        <a:ext cx="992076" cy="485015"/>
      </dsp:txXfrm>
    </dsp:sp>
    <dsp:sp modelId="{96805FDB-3E63-4578-87FD-4CF90A8172FE}">
      <dsp:nvSpPr>
        <dsp:cNvPr id="0" name=""/>
        <dsp:cNvSpPr/>
      </dsp:nvSpPr>
      <dsp:spPr>
        <a:xfrm>
          <a:off x="275793" y="143299"/>
          <a:ext cx="1851876" cy="1851876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/>
            <a:t>Project</a:t>
          </a:r>
        </a:p>
      </dsp:txBody>
      <dsp:txXfrm>
        <a:off x="490302" y="535721"/>
        <a:ext cx="661384" cy="551153"/>
      </dsp:txXfrm>
    </dsp:sp>
    <dsp:sp modelId="{BE2ABBAF-6599-4841-BFE3-4D7354EE3E2D}">
      <dsp:nvSpPr>
        <dsp:cNvPr id="0" name=""/>
        <dsp:cNvSpPr/>
      </dsp:nvSpPr>
      <dsp:spPr>
        <a:xfrm>
          <a:off x="237585" y="28659"/>
          <a:ext cx="2081156" cy="208115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9FB1732-DAA0-42B6-8BD3-B68356894966}">
      <dsp:nvSpPr>
        <dsp:cNvPr id="0" name=""/>
        <dsp:cNvSpPr/>
      </dsp:nvSpPr>
      <dsp:spPr>
        <a:xfrm>
          <a:off x="199293" y="94681"/>
          <a:ext cx="2081156" cy="208115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AF7ED52-C263-4906-8AF5-254983727017}">
      <dsp:nvSpPr>
        <dsp:cNvPr id="0" name=""/>
        <dsp:cNvSpPr/>
      </dsp:nvSpPr>
      <dsp:spPr>
        <a:xfrm>
          <a:off x="161000" y="28659"/>
          <a:ext cx="2081156" cy="208115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6EA3D5-9A41-4266-9F91-704EAA7BE2FB}">
      <dsp:nvSpPr>
        <dsp:cNvPr id="0" name=""/>
        <dsp:cNvSpPr/>
      </dsp:nvSpPr>
      <dsp:spPr>
        <a:xfrm>
          <a:off x="594694" y="238581"/>
          <a:ext cx="3083203" cy="3083203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6">
                <a:shade val="5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noProof="0"/>
            <a:t>City</a:t>
          </a:r>
        </a:p>
      </dsp:txBody>
      <dsp:txXfrm>
        <a:off x="2219616" y="891926"/>
        <a:ext cx="1101144" cy="917620"/>
      </dsp:txXfrm>
    </dsp:sp>
    <dsp:sp modelId="{7FDF4241-7AC0-4C2F-A506-2E9D2AC5A4FC}">
      <dsp:nvSpPr>
        <dsp:cNvPr id="0" name=""/>
        <dsp:cNvSpPr/>
      </dsp:nvSpPr>
      <dsp:spPr>
        <a:xfrm>
          <a:off x="531195" y="348695"/>
          <a:ext cx="3083203" cy="3083203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noProof="0"/>
            <a:t>Company / Organisation</a:t>
          </a:r>
        </a:p>
      </dsp:txBody>
      <dsp:txXfrm>
        <a:off x="1265291" y="2349107"/>
        <a:ext cx="1651716" cy="807505"/>
      </dsp:txXfrm>
    </dsp:sp>
    <dsp:sp modelId="{96805FDB-3E63-4578-87FD-4CF90A8172FE}">
      <dsp:nvSpPr>
        <dsp:cNvPr id="0" name=""/>
        <dsp:cNvSpPr/>
      </dsp:nvSpPr>
      <dsp:spPr>
        <a:xfrm>
          <a:off x="467696" y="238581"/>
          <a:ext cx="3083203" cy="3083203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6">
                <a:shade val="50000"/>
                <a:hueOff val="245616"/>
                <a:satOff val="-10737"/>
                <a:lumOff val="2930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50000"/>
                <a:hueOff val="245616"/>
                <a:satOff val="-10737"/>
                <a:lumOff val="2930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1" kern="1200" noProof="0"/>
            <a:t>Project</a:t>
          </a:r>
        </a:p>
      </dsp:txBody>
      <dsp:txXfrm>
        <a:off x="824833" y="891926"/>
        <a:ext cx="1101144" cy="917620"/>
      </dsp:txXfrm>
    </dsp:sp>
    <dsp:sp modelId="{BE2ABBAF-6599-4841-BFE3-4D7354EE3E2D}">
      <dsp:nvSpPr>
        <dsp:cNvPr id="0" name=""/>
        <dsp:cNvSpPr/>
      </dsp:nvSpPr>
      <dsp:spPr>
        <a:xfrm>
          <a:off x="404084" y="47716"/>
          <a:ext cx="3464933" cy="3464933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9FB1732-DAA0-42B6-8BD3-B68356894966}">
      <dsp:nvSpPr>
        <dsp:cNvPr id="0" name=""/>
        <dsp:cNvSpPr/>
      </dsp:nvSpPr>
      <dsp:spPr>
        <a:xfrm>
          <a:off x="340330" y="157635"/>
          <a:ext cx="3464933" cy="3464933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AF7ED52-C263-4906-8AF5-254983727017}">
      <dsp:nvSpPr>
        <dsp:cNvPr id="0" name=""/>
        <dsp:cNvSpPr/>
      </dsp:nvSpPr>
      <dsp:spPr>
        <a:xfrm>
          <a:off x="276576" y="47716"/>
          <a:ext cx="3464933" cy="3464933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shade val="90000"/>
                <a:hueOff val="253246"/>
                <a:satOff val="-10115"/>
                <a:lumOff val="234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shade val="90000"/>
                <a:hueOff val="253246"/>
                <a:satOff val="-10115"/>
                <a:lumOff val="234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A15AB800-304B-2FEB-8230-6128FFF37A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36E1063-6B9D-F6C5-4542-7BBFE3BC53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97077-B0B5-4FD3-9DB8-65D423E54DCF}" type="datetimeFigureOut">
              <a:rPr lang="sv-SE" smtClean="0"/>
              <a:t>2025-10-23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09BABA7-A03E-3D5E-F49E-0562F3EF8C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59594EA-4F17-843E-B2C4-EB82D03942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AAC003-2E3C-47DF-939F-DDFEA1CC6E3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529814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E54D7F-9251-4460-B664-D195DB643FC2}" type="datetimeFigureOut">
              <a:rPr lang="sv-SE" smtClean="0"/>
              <a:t>2025-10-23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7B147-84CE-483B-8F87-F6CEE3128FB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51304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3D3CC-6E0D-06EB-68B8-F570BBF21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88F3C92-1C76-6178-B259-D120FF12E0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6BC9DC3-20A6-FD6C-F8F8-EF64E69576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6484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1B742-B043-9FA6-F06A-BFAA809D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3D5D5BF-804A-8C5E-EBB9-E9D92A2DCD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C37E68E-3E4E-F584-C2EC-6C71EFA1F2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672145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7963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0E438-66AC-03E8-2650-A5A938A86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0AB75F7-2B8A-E94E-DB4D-30A209DFA6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9F885E3-D8E9-4D81-1137-357716BC1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8116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E124A-D4DB-F8E6-BCFE-DB04C84DC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7A962A9-D22A-6D12-2A94-EB8804B9B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0FFA898-FD20-7DFF-E558-96062A103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4273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829E7-5396-A247-C134-6EFEA1FC6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D453BBF-C301-EDDB-9523-2E26A65CCE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D4B3535-FA4F-59D1-DE89-887E225BA6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6629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9949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F80E6-937B-57FA-B5CE-B74685688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152EA66-3EFA-2DA2-BE64-9532F8FC4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2577B3B-6FA7-49BC-7FEF-817939A6C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78896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0895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FA740-1656-FC51-3964-CEFFD6BEF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99F5F2E-862D-88D2-BA89-68D04143C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29836CC-330C-4609-6E62-55FAD9C323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3431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6C489-343B-5AFD-7A2D-A25489C20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EF4A316-D9D8-36C5-07C2-BAE375DEB0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18A2CCC-78A9-BA97-B3E7-0644FAFF6F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6491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5ACB3-1814-F3A8-3655-8408AC352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EB92881-CC52-DDBC-BCF6-AA6C5C0205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F02B984-CAE7-A5CB-4A13-0CC3ED47AC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8753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5D7D6-AC28-25A8-E90D-02F9FC71D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FB023AB-92E2-FF8B-E79B-7072DFDDEF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E8E8312-27F8-462E-C13B-E8B9CE2E7C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3436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77499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0E287-07A4-5E58-7A96-61C4F553F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45C94F4-C680-D6FE-E0D8-2BF60220FF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C9AC1C6-D4B7-69D6-30C8-2BA88FAC6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7A88779-009A-01FA-9FA8-72DEE3FA77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67B147-84CE-483B-8F87-F6CEE3128FB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2246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6286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FF53A-B0C5-4994-208C-668BCB2A8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F353178-DC95-70CA-3C50-64F866724B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A656753-C942-0766-8839-B43DFDA896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14110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A09F3-EA39-80DB-0084-F1BFA34A5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7933FFA-3116-A8EF-28A0-12A87A8F79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2B76256-DF75-1AE4-B75E-80A8A4A8A6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94048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82763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8C8FB-411B-3662-3503-91C7E07D6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B38FFAA-4B54-8111-2336-AFA799023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98F4745-054B-7A1A-DC55-E0DC01223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9088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24821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B87E6-77C0-08D2-0B78-21237EFCD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E5A9507-3C49-6220-E4DA-D4BD44A035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9B30DB79-8FBC-D4D1-47B3-A6932D1A2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9005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emf"/></Relationships>
</file>

<file path=ppt/slideLayouts/_rels/slideLayout1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11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39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4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62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60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6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63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7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62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60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6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66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emf"/></Relationships>
</file>

<file path=ppt/slideLayouts/_rels/slideLayout1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45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38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11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39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4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62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60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6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63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9" Type="http://schemas.openxmlformats.org/officeDocument/2006/relationships/image" Target="../media/image67.jpeg"/><Relationship Id="rId21" Type="http://schemas.openxmlformats.org/officeDocument/2006/relationships/image" Target="../media/image27.png"/><Relationship Id="rId34" Type="http://schemas.openxmlformats.org/officeDocument/2006/relationships/image" Target="../media/image40.png"/><Relationship Id="rId42" Type="http://schemas.openxmlformats.org/officeDocument/2006/relationships/image" Target="../media/image48.jpeg"/><Relationship Id="rId47" Type="http://schemas.openxmlformats.org/officeDocument/2006/relationships/image" Target="../media/image53.png"/><Relationship Id="rId50" Type="http://schemas.openxmlformats.org/officeDocument/2006/relationships/image" Target="../media/image56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29" Type="http://schemas.openxmlformats.org/officeDocument/2006/relationships/image" Target="../media/image35.png"/><Relationship Id="rId11" Type="http://schemas.openxmlformats.org/officeDocument/2006/relationships/image" Target="../media/image17.jpeg"/><Relationship Id="rId24" Type="http://schemas.openxmlformats.org/officeDocument/2006/relationships/image" Target="../media/image30.jpeg"/><Relationship Id="rId32" Type="http://schemas.openxmlformats.org/officeDocument/2006/relationships/image" Target="../media/image62.png"/><Relationship Id="rId37" Type="http://schemas.openxmlformats.org/officeDocument/2006/relationships/image" Target="../media/image43.png"/><Relationship Id="rId40" Type="http://schemas.openxmlformats.org/officeDocument/2006/relationships/image" Target="../media/image46.png"/><Relationship Id="rId45" Type="http://schemas.openxmlformats.org/officeDocument/2006/relationships/image" Target="../media/image51.png"/><Relationship Id="rId5" Type="http://schemas.openxmlformats.org/officeDocument/2006/relationships/image" Target="../media/image60.png"/><Relationship Id="rId15" Type="http://schemas.openxmlformats.org/officeDocument/2006/relationships/image" Target="../media/image21.jpeg"/><Relationship Id="rId23" Type="http://schemas.openxmlformats.org/officeDocument/2006/relationships/image" Target="../media/image29.png"/><Relationship Id="rId28" Type="http://schemas.openxmlformats.org/officeDocument/2006/relationships/image" Target="../media/image34.png"/><Relationship Id="rId36" Type="http://schemas.openxmlformats.org/officeDocument/2006/relationships/image" Target="../media/image42.png"/><Relationship Id="rId49" Type="http://schemas.openxmlformats.org/officeDocument/2006/relationships/image" Target="../media/image55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31" Type="http://schemas.openxmlformats.org/officeDocument/2006/relationships/image" Target="../media/image37.png"/><Relationship Id="rId44" Type="http://schemas.openxmlformats.org/officeDocument/2006/relationships/image" Target="../media/image50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61.png"/><Relationship Id="rId22" Type="http://schemas.openxmlformats.org/officeDocument/2006/relationships/image" Target="../media/image28.jpeg"/><Relationship Id="rId27" Type="http://schemas.openxmlformats.org/officeDocument/2006/relationships/image" Target="../media/image33.png"/><Relationship Id="rId30" Type="http://schemas.openxmlformats.org/officeDocument/2006/relationships/image" Target="../media/image36.jpeg"/><Relationship Id="rId35" Type="http://schemas.openxmlformats.org/officeDocument/2006/relationships/image" Target="../media/image41.png"/><Relationship Id="rId43" Type="http://schemas.openxmlformats.org/officeDocument/2006/relationships/image" Target="../media/image49.jpeg"/><Relationship Id="rId48" Type="http://schemas.openxmlformats.org/officeDocument/2006/relationships/image" Target="../media/image54.png"/><Relationship Id="rId8" Type="http://schemas.openxmlformats.org/officeDocument/2006/relationships/image" Target="../media/image14.png"/><Relationship Id="rId3" Type="http://schemas.openxmlformats.org/officeDocument/2006/relationships/image" Target="../media/image2.emf"/><Relationship Id="rId12" Type="http://schemas.openxmlformats.org/officeDocument/2006/relationships/image" Target="../media/image18.png"/><Relationship Id="rId17" Type="http://schemas.openxmlformats.org/officeDocument/2006/relationships/image" Target="../media/image23.jpeg"/><Relationship Id="rId25" Type="http://schemas.openxmlformats.org/officeDocument/2006/relationships/image" Target="../media/image31.png"/><Relationship Id="rId33" Type="http://schemas.openxmlformats.org/officeDocument/2006/relationships/image" Target="../media/image66.jpeg"/><Relationship Id="rId38" Type="http://schemas.openxmlformats.org/officeDocument/2006/relationships/image" Target="../media/image44.png"/><Relationship Id="rId46" Type="http://schemas.openxmlformats.org/officeDocument/2006/relationships/image" Target="../media/image52.png"/><Relationship Id="rId20" Type="http://schemas.openxmlformats.org/officeDocument/2006/relationships/image" Target="../media/image26.png"/><Relationship Id="rId41" Type="http://schemas.openxmlformats.org/officeDocument/2006/relationships/image" Target="../media/image47.emf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2.png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Horisontel bild med en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389717" y="3423456"/>
            <a:ext cx="7315200" cy="356258"/>
          </a:xfrm>
        </p:spPr>
        <p:txBody>
          <a:bodyPr anchor="b"/>
          <a:lstStyle>
            <a:lvl1pPr algn="l">
              <a:defRPr sz="1500" b="1"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8"/>
            <a:ext cx="12192000" cy="3078287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2389717" y="4005064"/>
            <a:ext cx="7315200" cy="804862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58A7AC07-0BB5-46AA-9232-362568D896E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955010E3-2116-40C2-97D1-3CEA88A10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39D35A5C-D48A-4CE4-BC02-F4CE2E908B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8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Inledning eller kapitelav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48F2EF-D19A-4C01-B7FA-0C8E213F03B4}"/>
              </a:ext>
            </a:extLst>
          </p:cNvPr>
          <p:cNvSpPr/>
          <p:nvPr userDrawn="1"/>
        </p:nvSpPr>
        <p:spPr>
          <a:xfrm>
            <a:off x="0" y="4"/>
            <a:ext cx="12192000" cy="6093292"/>
          </a:xfrm>
          <a:prstGeom prst="rect">
            <a:avLst/>
          </a:prstGeom>
          <a:solidFill>
            <a:srgbClr val="003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14400" y="1310118"/>
            <a:ext cx="103632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828800" y="2862143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9" name="Platshållare för datum 3">
            <a:extLst>
              <a:ext uri="{FF2B5EF4-FFF2-40B4-BE49-F238E27FC236}">
                <a16:creationId xmlns:a16="http://schemas.microsoft.com/office/drawing/2014/main" id="{F612F980-C95B-4F3C-B94E-2E828BABC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0D1580FC-8779-470E-8F63-5E2386B7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id="{20791AF3-5299-455C-B9E9-528EE3BAF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344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0"/>
            <a:ext cx="360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7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med två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14104E81-EFB7-474F-91ED-A07209545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5" y="668916"/>
            <a:ext cx="10652640" cy="599844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5" name="Underrubrik 2">
            <a:extLst>
              <a:ext uri="{FF2B5EF4-FFF2-40B4-BE49-F238E27FC236}">
                <a16:creationId xmlns:a16="http://schemas.microsoft.com/office/drawing/2014/main" id="{700F3CCC-AE00-4760-BD27-7FD86DCD4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7" y="1628801"/>
            <a:ext cx="5030732" cy="4321210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11A73-83B9-4C84-8D23-D45717D6E3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0017" y="1628616"/>
            <a:ext cx="5037139" cy="4320664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50">
                <a:latin typeface="Futura PT Book" panose="020B0502020204020303" pitchFamily="34" charset="0"/>
              </a:defRPr>
            </a:lvl1pPr>
            <a:lvl2pPr marL="342892" indent="0">
              <a:buFontTx/>
              <a:buNone/>
              <a:defRPr sz="1350"/>
            </a:lvl2pPr>
            <a:lvl3pPr marL="685783" indent="0">
              <a:buFontTx/>
              <a:buNone/>
              <a:defRPr sz="1350"/>
            </a:lvl3pPr>
            <a:lvl4pPr marL="1028675" indent="0">
              <a:buFontTx/>
              <a:buNone/>
              <a:defRPr sz="1350"/>
            </a:lvl4pPr>
            <a:lvl5pPr marL="1371566" indent="0">
              <a:buFontTx/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498B6DA4-A699-40F3-97E5-0204BB1D52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123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en 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5" y="668916"/>
            <a:ext cx="5037584" cy="599844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7" y="1960790"/>
            <a:ext cx="5030732" cy="3984399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25BFBCC-ECBF-4CFB-AEF7-3BA944D858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29164" y="0"/>
            <a:ext cx="5562600" cy="5945188"/>
          </a:xfrm>
        </p:spPr>
        <p:txBody>
          <a:bodyPr/>
          <a:lstStyle/>
          <a:p>
            <a:endParaRPr lang="en-SE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F092351C-F85E-4198-ADE2-12AF8C93F1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3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+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27448" y="3430222"/>
            <a:ext cx="4248472" cy="356258"/>
          </a:xfrm>
        </p:spPr>
        <p:txBody>
          <a:bodyPr anchor="b"/>
          <a:lstStyle>
            <a:lvl1pPr algn="l">
              <a:defRPr sz="1500" b="1"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0" y="8"/>
            <a:ext cx="12192000" cy="3078287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127448" y="4110191"/>
            <a:ext cx="4248472" cy="1695066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58A7AC07-0BB5-46AA-9232-362568D896E6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Platshållare för bildnummer 5">
            <a:extLst>
              <a:ext uri="{FF2B5EF4-FFF2-40B4-BE49-F238E27FC236}">
                <a16:creationId xmlns:a16="http://schemas.microsoft.com/office/drawing/2014/main" id="{955010E3-2116-40C2-97D1-3CEA88A10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Platshållare för text 3">
            <a:extLst>
              <a:ext uri="{FF2B5EF4-FFF2-40B4-BE49-F238E27FC236}">
                <a16:creationId xmlns:a16="http://schemas.microsoft.com/office/drawing/2014/main" id="{6A69DB8E-72FE-4E97-B647-871CD1656AA8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312024" y="4110198"/>
            <a:ext cx="4248472" cy="1695067"/>
          </a:xfrm>
        </p:spPr>
        <p:txBody>
          <a:bodyPr/>
          <a:lstStyle>
            <a:lvl1pPr marL="0" indent="0">
              <a:buNone/>
              <a:defRPr sz="1050">
                <a:latin typeface="Futura PT Book" panose="020B0502020204020303" pitchFamily="34" charset="0"/>
              </a:defRPr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C53009A6-FCD9-4800-8A03-932B7BC06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56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2C8D9C93-1DB7-408E-89E5-1827952409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F7686079-C81C-40EE-8D6F-2B2E7BF17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C397230B-7F77-46BC-8F3E-F399ABAF8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  <p:sp>
        <p:nvSpPr>
          <p:cNvPr id="2" name="Platshållare för bildnummer 10">
            <a:extLst>
              <a:ext uri="{FF2B5EF4-FFF2-40B4-BE49-F238E27FC236}">
                <a16:creationId xmlns:a16="http://schemas.microsoft.com/office/drawing/2014/main" id="{3D6630C2-79D1-EC54-C3B7-4318E5B3EB25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360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r" defTabSz="914400" rtl="0" eaLnBrk="1" latinLnBrk="0" hangingPunct="1">
              <a:defRPr sz="9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12E27E-280C-4F84-9AE9-FA409ECB21E3}" type="slidenum">
              <a:rPr lang="en-US" sz="1000" b="1" smtClean="0">
                <a:solidFill>
                  <a:schemeClr val="bg2"/>
                </a:solidFill>
              </a:rPr>
              <a:pPr/>
              <a:t>‹#›</a:t>
            </a:fld>
            <a:endParaRPr lang="en-US" sz="10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293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14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2C8D9C93-1DB7-408E-89E5-1827952409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F7686079-C81C-40EE-8D6F-2B2E7BF177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C397230B-7F77-46BC-8F3E-F399ABAF84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01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0413BE-61E4-5DEE-8ABA-B79233006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8D0AEE8-BF85-6E75-5499-1C3A9FABD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8D55147-9831-6F8A-1370-535EA23CDF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901C82-B31A-9DAC-4541-AB0DE5AFA4D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52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55309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8AF9CF0-043B-6C44-A12F-70AD9ACF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64" b="16691"/>
          <a:stretch/>
        </p:blipFill>
        <p:spPr>
          <a:xfrm>
            <a:off x="-37539" y="1"/>
            <a:ext cx="12229539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E76A122-A80B-1843-B61B-A1CF55CE27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24192" y="5245192"/>
            <a:ext cx="2622062" cy="10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8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2631634" y="754399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b="1">
              <a:solidFill>
                <a:schemeClr val="bg1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499" b="11157"/>
          <a:stretch/>
        </p:blipFill>
        <p:spPr>
          <a:xfrm>
            <a:off x="0" y="183804"/>
            <a:ext cx="2333571" cy="273986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D83B4A05-9797-C84D-BEE6-E32D4607F4E8}"/>
              </a:ext>
            </a:extLst>
          </p:cNvPr>
          <p:cNvSpPr/>
          <p:nvPr userDrawn="1"/>
        </p:nvSpPr>
        <p:spPr>
          <a:xfrm>
            <a:off x="2631634" y="1777037"/>
            <a:ext cx="7930225" cy="4221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endParaRPr lang="sv-SE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FEB6AF-9D25-4340-9377-5DC6DF5B22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31634" y="1777037"/>
            <a:ext cx="8721725" cy="4457700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8" name="Platshållare för text 12">
            <a:extLst>
              <a:ext uri="{FF2B5EF4-FFF2-40B4-BE49-F238E27FC236}">
                <a16:creationId xmlns:a16="http://schemas.microsoft.com/office/drawing/2014/main" id="{A44A9ED9-E81A-7048-9742-BFFCBA1AEA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31633" y="418843"/>
            <a:ext cx="8722165" cy="851157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879916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2516615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CDDB286-0DB4-5345-9050-B17DB5173B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821"/>
          <a:stretch/>
        </p:blipFill>
        <p:spPr>
          <a:xfrm>
            <a:off x="0" y="5405534"/>
            <a:ext cx="12192000" cy="1452465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8E7CB013-0047-9D4F-A1BD-F241F4BE7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061" b="26984"/>
          <a:stretch/>
        </p:blipFill>
        <p:spPr>
          <a:xfrm>
            <a:off x="2400300" y="27525"/>
            <a:ext cx="9305613" cy="537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16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4C55BB95-066D-104F-BAA3-AAD2D777DD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10" y="114301"/>
            <a:ext cx="10654540" cy="662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690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Dokument">
            <a:extLst>
              <a:ext uri="{FF2B5EF4-FFF2-40B4-BE49-F238E27FC236}">
                <a16:creationId xmlns:a16="http://schemas.microsoft.com/office/drawing/2014/main" id="{C011F58F-7260-F240-960E-8605185F31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9508" y="5135020"/>
            <a:ext cx="780904" cy="780904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782FE7A1-D1E2-7C40-9E61-FB4AFED8E295}"/>
              </a:ext>
            </a:extLst>
          </p:cNvPr>
          <p:cNvSpPr txBox="1"/>
          <p:nvPr userDrawn="1"/>
        </p:nvSpPr>
        <p:spPr>
          <a:xfrm>
            <a:off x="872701" y="3607763"/>
            <a:ext cx="100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Nuvärde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1D407B3-FE8B-8C46-A0D3-51CE089BE12E}"/>
              </a:ext>
            </a:extLst>
          </p:cNvPr>
          <p:cNvSpPr txBox="1"/>
          <p:nvPr userDrawn="1"/>
        </p:nvSpPr>
        <p:spPr>
          <a:xfrm>
            <a:off x="5320759" y="3672040"/>
            <a:ext cx="2961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Målvärde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Halvvägs </a:t>
            </a:r>
            <a:r>
              <a:rPr lang="sv-SE" b="1">
                <a:solidFill>
                  <a:prstClr val="black"/>
                </a:solidFill>
                <a:latin typeface="Calibri" panose="020F0502020204030204"/>
              </a:rPr>
              <a:t>&amp; ett klimatneutralt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>
                <a:solidFill>
                  <a:prstClr val="black"/>
                </a:solidFill>
                <a:latin typeface="Calibri" panose="020F0502020204030204"/>
              </a:rPr>
              <a:t>byggprojekt</a:t>
            </a:r>
            <a:endParaRPr kumimoji="0" lang="sv-SE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Höger klammerparentes 7">
            <a:extLst>
              <a:ext uri="{FF2B5EF4-FFF2-40B4-BE49-F238E27FC236}">
                <a16:creationId xmlns:a16="http://schemas.microsoft.com/office/drawing/2014/main" id="{0FD892CB-64A9-A243-A0AD-EF77BCD92A16}"/>
              </a:ext>
            </a:extLst>
          </p:cNvPr>
          <p:cNvSpPr/>
          <p:nvPr userDrawn="1"/>
        </p:nvSpPr>
        <p:spPr>
          <a:xfrm rot="5400000">
            <a:off x="3388529" y="2332817"/>
            <a:ext cx="418051" cy="3446408"/>
          </a:xfrm>
          <a:prstGeom prst="rightBrace">
            <a:avLst>
              <a:gd name="adj1" fmla="val 41436"/>
              <a:gd name="adj2" fmla="val 53067"/>
            </a:avLst>
          </a:prstGeom>
          <a:ln w="38100">
            <a:solidFill>
              <a:srgbClr val="00AB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Kub 8">
            <a:extLst>
              <a:ext uri="{FF2B5EF4-FFF2-40B4-BE49-F238E27FC236}">
                <a16:creationId xmlns:a16="http://schemas.microsoft.com/office/drawing/2014/main" id="{E4BF78E4-B5F9-5643-A072-4F3349C6D7FE}"/>
              </a:ext>
            </a:extLst>
          </p:cNvPr>
          <p:cNvSpPr/>
          <p:nvPr userDrawn="1"/>
        </p:nvSpPr>
        <p:spPr>
          <a:xfrm>
            <a:off x="1066001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486B84B8-D220-2744-A2A7-2A308186314B}"/>
              </a:ext>
            </a:extLst>
          </p:cNvPr>
          <p:cNvSpPr txBox="1"/>
          <p:nvPr userDrawn="1"/>
        </p:nvSpPr>
        <p:spPr>
          <a:xfrm>
            <a:off x="2972012" y="4268406"/>
            <a:ext cx="1251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Gapanalys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FFA2F39-7121-4B43-88CF-8038EE5AE3F4}"/>
              </a:ext>
            </a:extLst>
          </p:cNvPr>
          <p:cNvSpPr txBox="1"/>
          <p:nvPr userDrawn="1"/>
        </p:nvSpPr>
        <p:spPr>
          <a:xfrm>
            <a:off x="2496179" y="5915924"/>
            <a:ext cx="2202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Handlingsplan 2025 50%</a:t>
            </a:r>
          </a:p>
        </p:txBody>
      </p:sp>
      <p:cxnSp>
        <p:nvCxnSpPr>
          <p:cNvPr id="13" name="Rak koppling 9">
            <a:extLst>
              <a:ext uri="{FF2B5EF4-FFF2-40B4-BE49-F238E27FC236}">
                <a16:creationId xmlns:a16="http://schemas.microsoft.com/office/drawing/2014/main" id="{5D54CF31-CE53-9E4D-9378-91D12C404C99}"/>
              </a:ext>
            </a:extLst>
          </p:cNvPr>
          <p:cNvCxnSpPr>
            <a:cxnSpLocks/>
          </p:cNvCxnSpPr>
          <p:nvPr userDrawn="1"/>
        </p:nvCxnSpPr>
        <p:spPr>
          <a:xfrm>
            <a:off x="1791304" y="3349053"/>
            <a:ext cx="811695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ruta 13">
            <a:extLst>
              <a:ext uri="{FF2B5EF4-FFF2-40B4-BE49-F238E27FC236}">
                <a16:creationId xmlns:a16="http://schemas.microsoft.com/office/drawing/2014/main" id="{87A42275-7ED0-8F49-B43D-A36D86B2F55B}"/>
              </a:ext>
            </a:extLst>
          </p:cNvPr>
          <p:cNvSpPr txBox="1"/>
          <p:nvPr userDrawn="1"/>
        </p:nvSpPr>
        <p:spPr>
          <a:xfrm>
            <a:off x="2222491" y="3445712"/>
            <a:ext cx="2700646" cy="27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2021            2022            2023           2024</a:t>
            </a:r>
          </a:p>
        </p:txBody>
      </p:sp>
      <p:sp>
        <p:nvSpPr>
          <p:cNvPr id="15" name="Kub 14">
            <a:extLst>
              <a:ext uri="{FF2B5EF4-FFF2-40B4-BE49-F238E27FC236}">
                <a16:creationId xmlns:a16="http://schemas.microsoft.com/office/drawing/2014/main" id="{19333B16-B3B1-174E-9C11-E491075BF020}"/>
              </a:ext>
            </a:extLst>
          </p:cNvPr>
          <p:cNvSpPr/>
          <p:nvPr userDrawn="1"/>
        </p:nvSpPr>
        <p:spPr>
          <a:xfrm>
            <a:off x="5528651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Kub 15">
            <a:extLst>
              <a:ext uri="{FF2B5EF4-FFF2-40B4-BE49-F238E27FC236}">
                <a16:creationId xmlns:a16="http://schemas.microsoft.com/office/drawing/2014/main" id="{F4CACA1B-80CB-654B-AC92-83AE8DC75BEA}"/>
              </a:ext>
            </a:extLst>
          </p:cNvPr>
          <p:cNvSpPr/>
          <p:nvPr userDrawn="1"/>
        </p:nvSpPr>
        <p:spPr>
          <a:xfrm>
            <a:off x="9908254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506404BE-9A8E-2E41-A830-FBDD52274367}"/>
              </a:ext>
            </a:extLst>
          </p:cNvPr>
          <p:cNvSpPr txBox="1"/>
          <p:nvPr userDrawn="1"/>
        </p:nvSpPr>
        <p:spPr>
          <a:xfrm>
            <a:off x="6496354" y="3427884"/>
            <a:ext cx="303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2026         2027         2028         2028         2029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4D971E49-EEA5-AE40-9C48-A6F27F016D88}"/>
              </a:ext>
            </a:extLst>
          </p:cNvPr>
          <p:cNvSpPr txBox="1"/>
          <p:nvPr userDrawn="1"/>
        </p:nvSpPr>
        <p:spPr>
          <a:xfrm>
            <a:off x="9715370" y="3672039"/>
            <a:ext cx="1615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Klimatneutralt byggande</a:t>
            </a:r>
          </a:p>
        </p:txBody>
      </p:sp>
      <p:cxnSp>
        <p:nvCxnSpPr>
          <p:cNvPr id="19" name="Rak pil 18">
            <a:extLst>
              <a:ext uri="{FF2B5EF4-FFF2-40B4-BE49-F238E27FC236}">
                <a16:creationId xmlns:a16="http://schemas.microsoft.com/office/drawing/2014/main" id="{0AD9EA06-0469-2749-BBBB-E39266EA1001}"/>
              </a:ext>
            </a:extLst>
          </p:cNvPr>
          <p:cNvCxnSpPr>
            <a:cxnSpLocks/>
          </p:cNvCxnSpPr>
          <p:nvPr userDrawn="1"/>
        </p:nvCxnSpPr>
        <p:spPr>
          <a:xfrm>
            <a:off x="3489960" y="4637738"/>
            <a:ext cx="0" cy="424216"/>
          </a:xfrm>
          <a:prstGeom prst="straightConnector1">
            <a:avLst/>
          </a:prstGeom>
          <a:ln w="38100">
            <a:solidFill>
              <a:srgbClr val="00AB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4EB8B819-A6AD-0747-99C5-A8AF009AE5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21" name="textruta 20">
            <a:extLst>
              <a:ext uri="{FF2B5EF4-FFF2-40B4-BE49-F238E27FC236}">
                <a16:creationId xmlns:a16="http://schemas.microsoft.com/office/drawing/2014/main" id="{268FF753-5F3A-5F44-96C2-31E4C952E768}"/>
              </a:ext>
            </a:extLst>
          </p:cNvPr>
          <p:cNvSpPr txBox="1"/>
          <p:nvPr userDrawn="1"/>
        </p:nvSpPr>
        <p:spPr>
          <a:xfrm>
            <a:off x="1985860" y="1684897"/>
            <a:ext cx="22149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sv-SE" sz="1600"/>
              <a:t>Midsommar 2021: Redovisa sitt klimatlöfte, därefter löpande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E4C89078-85D1-754C-AF98-673D5226F44C}"/>
              </a:ext>
            </a:extLst>
          </p:cNvPr>
          <p:cNvSpPr/>
          <p:nvPr userDrawn="1"/>
        </p:nvSpPr>
        <p:spPr>
          <a:xfrm>
            <a:off x="5601210" y="245595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2025</a:t>
            </a:r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3B5D7A0F-62E1-C840-90EB-88BACB5410BB}"/>
              </a:ext>
            </a:extLst>
          </p:cNvPr>
          <p:cNvSpPr/>
          <p:nvPr userDrawn="1"/>
        </p:nvSpPr>
        <p:spPr>
          <a:xfrm>
            <a:off x="9989240" y="2402799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2030</a:t>
            </a:r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CD814902-4E9A-144F-A200-C0A301F62F15}"/>
              </a:ext>
            </a:extLst>
          </p:cNvPr>
          <p:cNvSpPr/>
          <p:nvPr userDrawn="1"/>
        </p:nvSpPr>
        <p:spPr>
          <a:xfrm>
            <a:off x="1188535" y="2417738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2020</a:t>
            </a:r>
            <a:endParaRPr lang="sv-SE"/>
          </a:p>
        </p:txBody>
      </p:sp>
      <p:cxnSp>
        <p:nvCxnSpPr>
          <p:cNvPr id="25" name="Rak pil 24">
            <a:extLst>
              <a:ext uri="{FF2B5EF4-FFF2-40B4-BE49-F238E27FC236}">
                <a16:creationId xmlns:a16="http://schemas.microsoft.com/office/drawing/2014/main" id="{CC6BE726-8767-C743-BFD2-D8AF1F78F92C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6179" y="2787070"/>
            <a:ext cx="0" cy="524176"/>
          </a:xfrm>
          <a:prstGeom prst="straightConnector1">
            <a:avLst/>
          </a:prstGeom>
          <a:ln w="38100">
            <a:solidFill>
              <a:srgbClr val="00AB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latshållare för text 12">
            <a:extLst>
              <a:ext uri="{FF2B5EF4-FFF2-40B4-BE49-F238E27FC236}">
                <a16:creationId xmlns:a16="http://schemas.microsoft.com/office/drawing/2014/main" id="{81B0D856-8DC4-814D-9593-CDD0C77487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8953" y="455464"/>
            <a:ext cx="8281199" cy="667450"/>
          </a:xfrm>
        </p:spPr>
        <p:txBody>
          <a:bodyPr anchor="ctr">
            <a:normAutofit/>
          </a:bodyPr>
          <a:lstStyle>
            <a:lvl1pPr>
              <a:defRPr kumimoji="0" lang="sv-SE" sz="3100" b="1" i="0" u="none" strike="noStrike" kern="1200" cap="none" spc="0" normalizeH="0" baseline="0" dirty="0">
                <a:ln>
                  <a:noFill/>
                </a:ln>
                <a:solidFill>
                  <a:srgbClr val="00ABC2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184379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/>
      <p:bldP spid="11" grpId="0"/>
      <p:bldP spid="14" grpId="0"/>
      <p:bldP spid="15" grpId="0" animBg="1"/>
      <p:bldP spid="16" grpId="0" animBg="1"/>
      <p:bldP spid="17" grpId="0"/>
      <p:bldP spid="18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pic>
        <p:nvPicPr>
          <p:cNvPr id="5" name="Bildobjekt 4" descr="En bild som visar klocka, mätare, stad&#10;&#10;Beskrivning genererad med mycket hög exakthet">
            <a:extLst>
              <a:ext uri="{FF2B5EF4-FFF2-40B4-BE49-F238E27FC236}">
                <a16:creationId xmlns:a16="http://schemas.microsoft.com/office/drawing/2014/main" id="{7F61F104-7A33-444B-A21C-017F34CE1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570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3810729" y="653036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>
                <a:solidFill>
                  <a:srgbClr val="EBF2F8"/>
                </a:solidFill>
                <a:latin typeface="AntartidaRounded Essential Ligh" panose="02000000000000000000" pitchFamily="2" charset="0"/>
              </a:rPr>
              <a:t>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499" b="11157"/>
          <a:stretch/>
        </p:blipFill>
        <p:spPr>
          <a:xfrm>
            <a:off x="0" y="653036"/>
            <a:ext cx="3468677" cy="4072609"/>
          </a:xfrm>
          <a:prstGeom prst="rect">
            <a:avLst/>
          </a:prstGeom>
        </p:spPr>
      </p:pic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B98F920-5CB3-7448-ADD2-D3B46BDEEBFC}"/>
              </a:ext>
            </a:extLst>
          </p:cNvPr>
          <p:cNvSpPr txBox="1">
            <a:spLocks/>
          </p:cNvSpPr>
          <p:nvPr userDrawn="1"/>
        </p:nvSpPr>
        <p:spPr>
          <a:xfrm>
            <a:off x="3810729" y="1632849"/>
            <a:ext cx="7793207" cy="1808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2B83AA-7507-D148-BFF0-104290598B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3712" y="1920760"/>
            <a:ext cx="7050087" cy="4363640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BD006F84-F5F4-5F47-BA5F-A47A329E44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3711" y="418843"/>
            <a:ext cx="7050087" cy="1267724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33833039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121983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4A1FB4C-DD39-8E46-BC95-125A85959E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4" y="1931645"/>
            <a:ext cx="10080625" cy="43513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2555668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B6CB08-7C11-B145-88A6-6B7A181E1B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2686" y="1691469"/>
            <a:ext cx="4979988" cy="3359150"/>
          </a:xfrm>
          <a:ln w="28575">
            <a:solidFill>
              <a:srgbClr val="174659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4FE454FE-FECB-B840-9099-10AA90DD97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5228" y="1691469"/>
            <a:ext cx="4979987" cy="3367087"/>
          </a:xfrm>
          <a:ln w="28575">
            <a:solidFill>
              <a:srgbClr val="8CC8CA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5FBED7-CBE5-374E-92EB-69919DC65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88" y="467042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8076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18403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2167250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33392D-781B-4EEF-8147-E86F6006D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7CA15A-4D7D-4A51-BB68-955A2A49A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4596348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C7994-6360-46A2-A97E-4DBC7F6228D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Innehåll platshållare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Underrubrik">
            <a:extLst>
              <a:ext uri="{FF2B5EF4-FFF2-40B4-BE49-F238E27FC236}">
                <a16:creationId xmlns:a16="http://schemas.microsoft.com/office/drawing/2014/main" id="{8E042186-FCA8-476C-9A05-5A381609F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0000" y="756000"/>
            <a:ext cx="11112500" cy="396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 b="0"/>
            </a:lvl1pPr>
            <a:lvl2pPr marL="216000" indent="0">
              <a:buNone/>
              <a:defRPr/>
            </a:lvl2pPr>
            <a:lvl3pPr marL="468000" indent="0">
              <a:buNone/>
              <a:defRPr/>
            </a:lvl3pPr>
            <a:lvl4pPr marL="720000" indent="0">
              <a:buNone/>
              <a:defRPr/>
            </a:lvl4pPr>
            <a:lvl5pPr marL="936000" indent="0"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9" name="Huvudrubrik">
            <a:extLst>
              <a:ext uri="{FF2B5EF4-FFF2-40B4-BE49-F238E27FC236}">
                <a16:creationId xmlns:a16="http://schemas.microsoft.com/office/drawing/2014/main" id="{D1926C1C-499A-4124-8813-706B24D3C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822961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E92597B-C4A8-6E4A-A2E3-AC3DB213D92B}"/>
              </a:ext>
            </a:extLst>
          </p:cNvPr>
          <p:cNvSpPr/>
          <p:nvPr/>
        </p:nvSpPr>
        <p:spPr>
          <a:xfrm>
            <a:off x="0" y="3141134"/>
            <a:ext cx="12192000" cy="2722033"/>
          </a:xfrm>
          <a:prstGeom prst="rect">
            <a:avLst/>
          </a:prstGeom>
          <a:solidFill>
            <a:srgbClr val="FA6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344D05-B00A-D24B-9BA6-E2B5D87DFBD1}"/>
              </a:ext>
            </a:extLst>
          </p:cNvPr>
          <p:cNvSpPr/>
          <p:nvPr/>
        </p:nvSpPr>
        <p:spPr>
          <a:xfrm>
            <a:off x="0" y="3018367"/>
            <a:ext cx="12192000" cy="2844800"/>
          </a:xfrm>
          <a:prstGeom prst="rect">
            <a:avLst/>
          </a:prstGeom>
          <a:solidFill>
            <a:srgbClr val="F47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CCDD84-9C6B-DF42-9E65-0AB550A90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17" y="6275918"/>
            <a:ext cx="1843616" cy="38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C403DEBE-065C-0846-A77B-BBF319DA4441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301789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7" y="3428999"/>
            <a:ext cx="9144000" cy="1967091"/>
          </a:xfrm>
        </p:spPr>
        <p:txBody>
          <a:bodyPr lIns="0" tIns="0" rIns="0" bIns="0">
            <a:normAutofit/>
          </a:bodyPr>
          <a:lstStyle>
            <a:lvl1pPr algn="ctr">
              <a:defRPr sz="5333" b="0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ED380A4-5C5F-C84B-869B-224AA55BEA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71017" y="5568951"/>
            <a:ext cx="1843200" cy="129116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067" b="1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AEA23AE-9998-A449-8DB9-0F59E4668E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489649" y="2416248"/>
            <a:ext cx="1200000" cy="120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latin typeface="Barlow Semi Condensed" pitchFamily="2" charset="77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585302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el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53AE47-D4ED-9E41-A230-9F96BE82A7A2}"/>
              </a:ext>
            </a:extLst>
          </p:cNvPr>
          <p:cNvSpPr/>
          <p:nvPr/>
        </p:nvSpPr>
        <p:spPr>
          <a:xfrm>
            <a:off x="0" y="3141134"/>
            <a:ext cx="12192000" cy="2722033"/>
          </a:xfrm>
          <a:prstGeom prst="rect">
            <a:avLst/>
          </a:prstGeom>
          <a:solidFill>
            <a:srgbClr val="FA6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6F2496-DC1C-E947-B7CA-6AD721D55C54}"/>
              </a:ext>
            </a:extLst>
          </p:cNvPr>
          <p:cNvSpPr/>
          <p:nvPr/>
        </p:nvSpPr>
        <p:spPr>
          <a:xfrm>
            <a:off x="-6350" y="0"/>
            <a:ext cx="12198351" cy="6858000"/>
          </a:xfrm>
          <a:prstGeom prst="rect">
            <a:avLst/>
          </a:prstGeom>
          <a:solidFill>
            <a:srgbClr val="E65B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97" y="2385248"/>
            <a:ext cx="9144000" cy="1967091"/>
          </a:xfrm>
        </p:spPr>
        <p:txBody>
          <a:bodyPr lIns="0" tIns="0" rIns="0" bIns="0">
            <a:normAutofit/>
          </a:bodyPr>
          <a:lstStyle>
            <a:lvl1pPr algn="ctr">
              <a:defRPr sz="5333" b="0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87908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grafik mot bg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BC6E-B4A7-3646-B077-49653D8B134E}"/>
              </a:ext>
            </a:extLst>
          </p:cNvPr>
          <p:cNvSpPr/>
          <p:nvPr/>
        </p:nvSpPr>
        <p:spPr>
          <a:xfrm>
            <a:off x="0" y="0"/>
            <a:ext cx="12192000" cy="6072717"/>
          </a:xfrm>
          <a:prstGeom prst="rect">
            <a:avLst/>
          </a:prstGeom>
          <a:solidFill>
            <a:srgbClr val="DBF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60EF4F9-AA3E-0A4B-92CA-04E684A51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56351"/>
            <a:ext cx="1320800" cy="2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36" y="706973"/>
            <a:ext cx="7768515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529364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FFD0BD3-C2E6-FB47-8FF9-C44D0F122B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724400" y="6311900"/>
            <a:ext cx="2743200" cy="366184"/>
          </a:xfrm>
        </p:spPr>
        <p:txBody>
          <a:bodyPr anchor="b" anchorCtr="0"/>
          <a:lstStyle>
            <a:lvl1pPr algn="ctr">
              <a:defRPr sz="800" b="0" i="0" smtClean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14F6C-A8F5-BC49-8736-50497E7B9A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65684" y="6311900"/>
            <a:ext cx="2743200" cy="366184"/>
          </a:xfrm>
        </p:spPr>
        <p:txBody>
          <a:bodyPr lIns="0" tIns="0" rIns="0" bIns="0" anchor="b" anchorCtr="0"/>
          <a:lstStyle>
            <a:lvl1pPr>
              <a:defRPr sz="1333" smtClean="0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pPr>
              <a:defRPr/>
            </a:pPr>
            <a:fld id="{06317444-3F3B-DD48-9437-6EBDEC0973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49CE26-CB38-E746-95D0-2C7EE0A3BD1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91236" y="1476755"/>
            <a:ext cx="11417648" cy="43895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67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34282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pbild + text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F6D29D1-8C37-6248-92E0-3F6663C0DA64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27018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21AEF-4637-DA43-92B4-E46E032841AE}"/>
              </a:ext>
            </a:extLst>
          </p:cNvPr>
          <p:cNvSpPr/>
          <p:nvPr userDrawn="1"/>
        </p:nvSpPr>
        <p:spPr>
          <a:xfrm>
            <a:off x="-6203" y="2701809"/>
            <a:ext cx="12192001" cy="3371615"/>
          </a:xfrm>
          <a:prstGeom prst="rect">
            <a:avLst/>
          </a:prstGeom>
          <a:solidFill>
            <a:srgbClr val="FED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0707" y="3544711"/>
            <a:ext cx="7779044" cy="23242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707" y="2892921"/>
            <a:ext cx="7779044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E65B1F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F7EC2075-5584-CE4A-AB66-3D0D4FA6C4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2404"/>
            <a:ext cx="2743200" cy="365125"/>
          </a:xfrm>
        </p:spPr>
        <p:txBody>
          <a:bodyPr anchor="b" anchorCtr="0"/>
          <a:lstStyle>
            <a:lvl1pPr algn="ctr">
              <a:defRPr sz="800" b="0" i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endParaRPr lang="sv-SE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6960EF7-2F2E-764C-B905-708596BE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5684" y="6312404"/>
            <a:ext cx="2743200" cy="365125"/>
          </a:xfrm>
        </p:spPr>
        <p:txBody>
          <a:bodyPr lIns="0" tIns="0" rIns="0" bIns="0" anchor="b" anchorCtr="0"/>
          <a:lstStyle>
            <a:lvl1pPr>
              <a:defRPr sz="1333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fld id="{51DD8936-0D34-7542-86B3-5EEABA21406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A6879FD-8DE6-C441-8AEA-9E6BD5F4C0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708" y="6356351"/>
            <a:ext cx="1320153" cy="27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773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6579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+ grafik mot bg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BC6E-B4A7-3646-B077-49653D8B134E}"/>
              </a:ext>
            </a:extLst>
          </p:cNvPr>
          <p:cNvSpPr/>
          <p:nvPr/>
        </p:nvSpPr>
        <p:spPr>
          <a:xfrm>
            <a:off x="0" y="0"/>
            <a:ext cx="12192000" cy="6072717"/>
          </a:xfrm>
          <a:prstGeom prst="rect">
            <a:avLst/>
          </a:prstGeom>
          <a:solidFill>
            <a:srgbClr val="DBF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60EF4F9-AA3E-0A4B-92CA-04E684A51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56351"/>
            <a:ext cx="1320800" cy="2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36" y="706973"/>
            <a:ext cx="7768515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529364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FFD0BD3-C2E6-FB47-8FF9-C44D0F122B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724400" y="6311900"/>
            <a:ext cx="2743200" cy="366184"/>
          </a:xfrm>
        </p:spPr>
        <p:txBody>
          <a:bodyPr anchor="b" anchorCtr="0"/>
          <a:lstStyle>
            <a:lvl1pPr algn="ctr">
              <a:defRPr sz="800" b="0" i="0" smtClean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14F6C-A8F5-BC49-8736-50497E7B9A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65684" y="6311900"/>
            <a:ext cx="2743200" cy="366184"/>
          </a:xfrm>
        </p:spPr>
        <p:txBody>
          <a:bodyPr lIns="0" tIns="0" rIns="0" bIns="0" anchor="b" anchorCtr="0"/>
          <a:lstStyle>
            <a:lvl1pPr>
              <a:defRPr sz="1333" smtClean="0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pPr>
              <a:defRPr/>
            </a:pPr>
            <a:fld id="{06317444-3F3B-DD48-9437-6EBDEC0973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49CE26-CB38-E746-95D0-2C7EE0A3BD1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91236" y="1476755"/>
            <a:ext cx="11417648" cy="43895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67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15892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9174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6237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pic>
        <p:nvPicPr>
          <p:cNvPr id="5" name="Bildobjekt 4" descr="En bild som visar klocka, mätare, stad&#10;&#10;Beskrivning genererad med mycket hög exakthet">
            <a:extLst>
              <a:ext uri="{FF2B5EF4-FFF2-40B4-BE49-F238E27FC236}">
                <a16:creationId xmlns:a16="http://schemas.microsoft.com/office/drawing/2014/main" id="{7F61F104-7A33-444B-A21C-017F34CE1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748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or textsp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4518" y="620688"/>
            <a:ext cx="9359919" cy="699466"/>
          </a:xfrm>
        </p:spPr>
        <p:txBody>
          <a:bodyPr/>
          <a:lstStyle>
            <a:lvl1pPr algn="l">
              <a:defRPr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31365" y="1592519"/>
            <a:ext cx="9353067" cy="4284753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85000"/>
                    <a:lumOff val="15000"/>
                  </a:schemeClr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9250603C-F449-4B08-8BB1-0261D8B563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Platshållare för bildnummer 5">
            <a:extLst>
              <a:ext uri="{FF2B5EF4-FFF2-40B4-BE49-F238E27FC236}">
                <a16:creationId xmlns:a16="http://schemas.microsoft.com/office/drawing/2014/main" id="{62BAF7A4-83D2-4265-911B-5F9FCBB19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12E27E-280C-4F84-9AE9-FA409ECB21E3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44546A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44546A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A45E454-FB17-4289-8FA8-9C1D667C9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05475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2195825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8AE7D2B-618F-9E41-B21F-ED9D35735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1799"/>
            <a:ext cx="1091153" cy="9531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C8D6E13-294C-3D4E-B920-EBACE9D3D1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3544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9556334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1795686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0412077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0158061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976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9892966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2DBC865-CBAA-E743-9368-5F716BAB30B0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D7AF980-298E-FC4E-A2C0-2CC4E9A197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39" y="1783959"/>
            <a:ext cx="3362664" cy="3357562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AA32E339-2D98-644F-9BE4-635C386B3FE7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1: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Affärsmodeller, incitament &amp; samverkan</a:t>
            </a:r>
          </a:p>
        </p:txBody>
      </p:sp>
    </p:spTree>
    <p:extLst>
      <p:ext uri="{BB962C8B-B14F-4D97-AF65-F5344CB8AC3E}">
        <p14:creationId xmlns:p14="http://schemas.microsoft.com/office/powerpoint/2010/main" val="13049155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9981EB3D-F7C1-A04D-8CE0-B8627B29FB91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64FEA81-1F7E-9A45-A58C-76548C529C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9" y="2331357"/>
            <a:ext cx="3759200" cy="25019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BCB53956-3EFD-9C44-A493-A9D45355584C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3: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Design, Process &amp; Klimatberäkning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2E7C16AD-39EF-004C-8431-F194CDD19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5769044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11642347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1002102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4548959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1901375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2952100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587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2983534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8798300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8823221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03407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0005880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566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1051099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36681121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74C9910E-4166-C44D-9CCF-DE18C7318F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8" y="263848"/>
            <a:ext cx="909105" cy="907726"/>
          </a:xfrm>
          <a:prstGeom prst="rect">
            <a:avLst/>
          </a:prstGeo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2D1CDE2-EC55-F34A-BA0D-54D3FE272E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3" y="1443789"/>
            <a:ext cx="10080625" cy="4459158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08823672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7256586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21053370-1A8A-1546-BD8F-A6C2288EBA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0" y="365125"/>
            <a:ext cx="1168733" cy="101344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FE3940-135A-6044-B0DB-2D1AF4B6CF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6381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9127435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4B47F35-3357-D04A-8477-35A5FD263A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8" y="429317"/>
            <a:ext cx="1049671" cy="626548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4A992DD-E73F-D84D-B1C3-23BC80E31C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627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3294552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5795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873376F-60B5-9344-9F96-6795DDB968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925" y="393192"/>
            <a:ext cx="1001700" cy="683700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FDB9A4E-8E75-BE4F-86AA-8B17CD3F3A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4451480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F4CFA1A-0529-8B43-9D34-7B466371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E4255BC-64F4-C24E-AAAD-CF316362D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22942C0-A60A-7E48-84DD-471EAD421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6498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806EC3-2EE4-FC49-BC03-6CA9F9641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427B462-622F-674A-9907-DCCFE21D8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C30BB6-9F9A-6B48-8B75-BF2FA6B36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3537E0E-53CD-9A4C-B338-181AEA12F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31C6787-EEF3-5A43-917A-DE393D3F1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359628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2DAF26-DAE7-E742-8513-CC13E5D82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52E73F3-0A4D-D84B-B8D7-FFC4A4B61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441AED8-DC30-2346-BACF-E9DA8428F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9EF5E6-A457-5A48-A54B-1AE9B5AE9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C5D6E3-34C8-984A-A9C6-56CAFE9F6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585694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23B610-7C0E-9B45-8C3D-C7D37D423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923B940-36C6-8449-A909-58458711B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BE683FC-A63E-414B-B46D-63A086968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A7AB25-931E-2843-B785-59F9DED3F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BAE8FE-AA7C-9441-BBD0-5EE02654B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530096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F65E60-175A-654C-9D7E-B8F4D78B5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C321B0E-57AF-274D-82A4-616E44329B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5DF06FC-5EF1-4F4F-8ED4-DBEF08F95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E4ED2F6-CE16-2542-98AA-F53F0938A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8C5D11E-F3F6-4B4B-AFE4-13CDCCE1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D2CECFC-9D07-EA49-89C2-9C81CCAE5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420917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D7AE786-ADBC-8A40-80F2-CEB9FA4AD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D661B63-2DF2-7F46-984E-BC51C0FFF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FD44377-B9E0-FB42-AE54-57CB4226A2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268CBBE-CCC2-1446-BDE6-1E5FB3136B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6234229-62E7-2844-BA54-89BB36C3E6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C9E8B13-ABCF-D944-9932-CA2C365D7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BA83919-905D-C740-81D1-5899AA69C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54EA2D8-44C0-1B49-A45F-A192FC307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236410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36CAD0-8FEC-FE4F-921D-D8F384CD9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7AB0907-365A-DC45-AF8E-82E8A6450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F2967D2-CFD0-CD41-9CB3-05FA99A07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6491507-AEB8-1140-BC82-7770E670F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74130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F4CFA1A-0529-8B43-9D34-7B4663713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E4255BC-64F4-C24E-AAAD-CF316362D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22942C0-A60A-7E48-84DD-471EAD421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461234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EDBD50-7497-9547-BFBE-226B17A35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E5FAD66-EBFA-DC41-B084-D5F91F652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0ECFEAE-8945-D545-8BD9-E0DFCF74E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F1C4C9E-F594-A24E-B765-F46F23214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B48B1A-5214-7A41-A153-B639C5472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C64D805-3ACE-7E47-BEF6-A9ED88819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774232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418F3E-4F9D-2947-8BA8-863AB2D1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88C0C48-20B9-CB44-9524-BA88A7D652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B6911C7-C4F8-8C4F-9B3C-43C098CD9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EC349D1-CD7D-8246-B78D-E555BC3ED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F4F3B8A-1B3E-FF4E-97FC-59D4CEEF4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C0C7BEA-C0A5-284F-A192-45C91A3DD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83775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DA4BFD4-FA41-7D4C-9E6E-FFD965739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D0FEF95-55D2-844D-8E0A-F35FAD61D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26A6437-F7A0-BB4F-966C-9AE2E012E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B3369CE-1FA7-5F4A-8619-26B5C9B6A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B8B1B8-2379-0E43-B5CB-7B206E4A3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92268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E487DAA-9F00-2147-AF26-B704945AF5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8BDA381-D960-A249-8449-0C6B981092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E58145C-FF27-E24D-B9FF-760F181F6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6C49B02-FC27-E444-86BB-6BA088F4D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8F4C444-C264-CD44-B49E-D73F10CC5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508862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13722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F56AEB-53BE-334F-B324-B8534677AB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8A6679C-B814-7742-B0B7-AFF6294D56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F732C25-EF8D-5444-9FC6-07300B919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A2C8D22-9CA9-AA4B-808C-E6EDACBF6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599C265-9217-5C47-B1E1-664F3D1F5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82138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394374-D7A9-4C4E-85DE-EC19DDF47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A0FFD86-B495-BB44-92F3-E429E87A0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022F9B-0EC7-B04D-A266-5FF0E818A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FD4FA24-9828-4544-9545-64C568F52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2E05C0-2012-7149-BEDD-92B002768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044473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521413-231D-8543-894B-5D7C81E02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AC5390-0FB0-E640-B77B-EEA907ED8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ADBBBDE-A6A5-634A-B0E0-16600B3E7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A94AF70-F19E-994A-85EC-F9A43DC16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3C0ABAD-2A4E-2C4F-A28D-AD06CA17C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2096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228F054-E183-4A46-99C4-B38387DC8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74F73B2-F13B-0A4F-A19C-D21E68EBE0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ACC75B0-09F3-CF4D-97EB-3A7FAFE17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7925CCA-0DD9-9F49-8629-6622E98D7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DF04148-5EC9-F144-A48E-AA452EE68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77ED668-AF8E-7742-85A4-4C3EA2815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749036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F0AB81-58C5-5449-84AB-19DFBFB91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50140A6-A219-6D48-9A0F-A298DE60F3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E29F10B-7EC9-624A-8356-60F3385D6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5FF3911-F778-A549-8246-D7737B347F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7F57C46-DFF0-874F-9575-C6413175DF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C7BAC9C-824F-4A4E-8FA0-4BCDDC338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F214EED-9808-974A-AC0A-421E42018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D77BEBA-043B-B74C-BA88-58641E4E8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064954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2A3D65-ACBE-B64A-BE43-42863F3AE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E28F4DF4-3857-BF4F-A50E-5E331865B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68DA078-AE9A-BB43-82C5-2C1D81FD1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D72C6CD-2F86-E34B-8355-97290DF75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677462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0596D25-D3D2-A748-808D-0FE2E46F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5A91205-8E74-8D4F-8A9A-DED171119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AA07A7-8F95-FE4F-95F3-CE137EC31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72692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DC33525-94E6-0D49-AE91-033A9581B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0C8B9EB-23F3-B54D-86DB-178134D46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310F9D6-B5EB-2A47-90DC-FD9561B31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9123C08-2BF7-3748-9273-D526CDB7C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9DF9C65-9E7B-4A4A-BF77-016AE85DA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16F307-CE61-CD4D-8499-BF93AFC16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898881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7D42AB8-DE68-F74F-AD60-8CAC558B7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CCE757A6-AEBB-614A-A3FE-3A92E50CF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7197663-77C2-6A4D-A7BE-90820240E5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E4BDA04-C328-4D43-A158-AE4FB3A7A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682C068-9B49-4043-B8D9-9696765D2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BFC6C0B-DD94-C543-B69E-AFE0F7F05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371365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FE44DA-3C33-0241-BDA5-7F6F0867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020B2F1-9E97-7B4F-A0E8-D71EC23689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17ECCA8-DD53-494A-87F8-6E720BE3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90CFCBF-CBFE-0F46-8B98-B759A9495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F7F9B03-8535-694D-8058-E2407BBFD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2521511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BC5B185-C7B3-FA4C-B5F4-83D7D56AE1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8EC826-DB96-4442-9883-75CFF8629C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8359288-7CE3-2540-8677-C23721562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9E27669-1EA2-CB4E-BAC7-1A2F4C54B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391E72-4116-864B-8F27-8AF906ED8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BEF8E-6866-A542-A1C6-EE62CB57F09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972377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B6CB08-7C11-B145-88A6-6B7A181E1B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2686" y="1691469"/>
            <a:ext cx="4979988" cy="3359150"/>
          </a:xfrm>
          <a:ln w="28575">
            <a:solidFill>
              <a:srgbClr val="174659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4FE454FE-FECB-B840-9099-10AA90DD97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5228" y="1691469"/>
            <a:ext cx="4979987" cy="3367087"/>
          </a:xfrm>
          <a:ln w="28575">
            <a:solidFill>
              <a:srgbClr val="8CC8CA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5FBED7-CBE5-374E-92EB-69919DC65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88" y="467042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7632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F5D1DB-93E2-4ED5-AB71-FAAF0D227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73CDBCA-0A86-45A8-B6D1-44560E2D8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05E3786-110E-454F-9C05-8AC999F67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C63A63A-10B0-484A-8D3D-86A9F1522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4731A4-F96D-4DAD-B2BC-5F4216661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234596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17FA17-33E9-436C-8C3E-76080244D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120C7F-06C4-450D-9F3E-D092070ED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A36996B-37A6-440D-8E65-B267D6D40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2DA90B4-527A-4C7F-A3A7-03CC2A39B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AF07AB1-C41F-40E5-B587-699DBC353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636212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AABB20-DBA0-4800-8120-06AD4604C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8DAAFBD-6462-4771-96E1-314039722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1981F4E-7F59-48FE-B8C6-D0CEBEDC7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F61288A-BEBE-4E47-83F8-6BC5161A8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4FF0F42-1B28-44C1-8CCD-1947A2F1A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20160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728EFC-E4D0-42D3-8C85-CBAA9A48B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E2249C-08A4-4970-82C1-FE7F694EB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8EA8B69-EEA2-4395-BF42-4696CEB1C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D665C23-BB97-40CE-8CC1-887F0AD6C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3DF1482-E6D2-445C-9073-0325F14BD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955CC30-906C-4D3E-859B-6EAB1AE78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335354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FD2727-DE5C-44FD-8F23-09FA20C46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CC06F6A-CDF6-4BC4-8658-C9875D607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3A24112-BF7A-415F-A0B8-165D4755D8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F09004B-24E4-41A7-A373-85A0D6611D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3EFCDD1C-7C78-4822-9D44-76DA6D40A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ADCC673-1A77-4C14-BC26-2029F9056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553DAA3-E4BD-4463-8C5C-C2944368A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70DB29B8-9353-4BB2-821F-7FEC9E606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953722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570B4E-EAB0-4F7D-A4E3-8E72ACDC8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30C235E-D36E-4C64-8C73-B849188F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6A720A9-46DB-40AC-9F9B-DB13EC74E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6276EEF-7E63-4EB9-AD94-52ABD3AA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311586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9E86E8AA-FCD5-4F4C-B0DE-94935BFDE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B187316-CA9F-4039-85D4-2145CDAE3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F65DF01-93E9-4FEB-851E-2EE673AC5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59669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63062C-2E31-4781-A1D2-FB95774B0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CEEB05-43AE-4939-AE20-CD5F35F91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E6CC6F5-2E72-45CA-AD09-CC9383FC56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8A6FBDD-105F-48F5-8591-975D12FAF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1721BA-3CE8-4F71-AA5C-83CF43180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552C109-0C14-472F-BF64-3740D9F77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8443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1B5795-83CA-473B-AE44-4CC6898F2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38F7365-1A60-42BE-827B-0833E99C7F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9D40B66-E5EC-4B1E-B27F-C1D281F1E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C532B38-0D8F-4119-B3B4-518C97F0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0A2289F-21D2-4A97-80E5-132F1BAA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F4CF338-1117-419A-A6E6-00602323E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13422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31FEE2-6AEF-4CF7-897A-D9C80BD66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E9DB807-FC68-4D23-AC12-70F037590A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8B65073-3E8A-45C3-AC82-0346ACBCE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5B8C519-51BC-4BCF-B6CF-0B0AE6744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90B0C5E-B2BD-4697-9FDB-226E9001E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7706843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0B4E130-2BBA-4FE1-BBF1-79EF816CC5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A2DB9E5-62D2-4A46-B47C-F2A168E89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6686ED1-0E51-4745-A3F1-9F268303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680A616-E8D9-4869-9633-63012A718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20FCA8C-25EF-4926-AED0-DE03692A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588769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226993269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3810729" y="653036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>
                <a:solidFill>
                  <a:srgbClr val="EBF2F8"/>
                </a:solidFill>
                <a:latin typeface="AntartidaRounded Essential Ligh" panose="02000000000000000000" pitchFamily="2" charset="0"/>
              </a:rPr>
              <a:t>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499" b="11157"/>
          <a:stretch/>
        </p:blipFill>
        <p:spPr>
          <a:xfrm>
            <a:off x="0" y="653036"/>
            <a:ext cx="3468677" cy="4072609"/>
          </a:xfrm>
          <a:prstGeom prst="rect">
            <a:avLst/>
          </a:prstGeom>
        </p:spPr>
      </p:pic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B98F920-5CB3-7448-ADD2-D3B46BDEEBFC}"/>
              </a:ext>
            </a:extLst>
          </p:cNvPr>
          <p:cNvSpPr txBox="1">
            <a:spLocks/>
          </p:cNvSpPr>
          <p:nvPr userDrawn="1"/>
        </p:nvSpPr>
        <p:spPr>
          <a:xfrm>
            <a:off x="3810729" y="1632849"/>
            <a:ext cx="7793207" cy="1808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2B83AA-7507-D148-BFF0-104290598B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3712" y="1920760"/>
            <a:ext cx="7050087" cy="4363640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BD006F84-F5F4-5F47-BA5F-A47A329E44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3711" y="418843"/>
            <a:ext cx="7050087" cy="1267724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67978661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980638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13142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47A5F5C-F280-224F-807F-42797072C8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3FCDED7-1388-C84E-9480-09DE270C59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32" y="423726"/>
            <a:ext cx="803486" cy="68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0843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med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888" y="1665288"/>
            <a:ext cx="9218202" cy="442277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9864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12DBC865-CBAA-E743-9368-5F716BAB30B0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D7AF980-298E-FC4E-A2C0-2CC4E9A197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39" y="1783959"/>
            <a:ext cx="3362664" cy="3357562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AA32E339-2D98-644F-9BE4-635C386B3FE7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1: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Affärsmodeller, incitament &amp; samverkan</a:t>
            </a:r>
          </a:p>
        </p:txBody>
      </p:sp>
    </p:spTree>
    <p:extLst>
      <p:ext uri="{BB962C8B-B14F-4D97-AF65-F5344CB8AC3E}">
        <p14:creationId xmlns:p14="http://schemas.microsoft.com/office/powerpoint/2010/main" val="98314170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D71CC9A2-1D3A-A845-A406-964076B56F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6627" y="4833257"/>
            <a:ext cx="4645250" cy="106549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>
                <a:solidFill>
                  <a:srgbClr val="1D566C"/>
                </a:solidFill>
              </a:defRPr>
            </a:lvl1pPr>
          </a:lstStyle>
          <a:p>
            <a:pPr algn="l"/>
            <a:endParaRPr lang="sv-SE" sz="2000">
              <a:solidFill>
                <a:schemeClr val="bg1"/>
              </a:solidFill>
            </a:endParaRP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D7B76810-9648-604A-9E18-21D1DCA292C3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Bildobjekt 9">
            <a:extLst>
              <a:ext uri="{FF2B5EF4-FFF2-40B4-BE49-F238E27FC236}">
                <a16:creationId xmlns:a16="http://schemas.microsoft.com/office/drawing/2014/main" id="{D34F2103-B73E-F747-98B7-3E9D5D6AE6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6" t="90" r="79922" b="91243"/>
          <a:stretch>
            <a:fillRect/>
          </a:stretch>
        </p:blipFill>
        <p:spPr bwMode="auto">
          <a:xfrm>
            <a:off x="1698614" y="2336595"/>
            <a:ext cx="2768611" cy="282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ubrik 5">
            <a:extLst>
              <a:ext uri="{FF2B5EF4-FFF2-40B4-BE49-F238E27FC236}">
                <a16:creationId xmlns:a16="http://schemas.microsoft.com/office/drawing/2014/main" id="{7DEFCAA3-B917-DF4A-AD61-EA2806EE6572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2: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Cirkulär ekonomi &amp; resurseffektivitet</a:t>
            </a:r>
          </a:p>
        </p:txBody>
      </p:sp>
    </p:spTree>
    <p:extLst>
      <p:ext uri="{BB962C8B-B14F-4D97-AF65-F5344CB8AC3E}">
        <p14:creationId xmlns:p14="http://schemas.microsoft.com/office/powerpoint/2010/main" val="235949532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9981EB3D-F7C1-A04D-8CE0-B8627B29FB91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E64FEA81-1F7E-9A45-A58C-76548C529C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99" y="2331357"/>
            <a:ext cx="3759200" cy="25019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BCB53956-3EFD-9C44-A493-A9D45355584C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3: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Design, Process &amp; Klimatberäkning</a:t>
            </a:r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2E7C16AD-39EF-004C-8431-F194CDD194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68163387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8AE7D2B-618F-9E41-B21F-ED9D35735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00013"/>
            <a:ext cx="1091153" cy="953100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68BD5A2-4205-9F4F-9F37-3466640C73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67512" y="1753074"/>
            <a:ext cx="4586287" cy="4175125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75499177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8" name="Ellips 7">
            <a:extLst>
              <a:ext uri="{FF2B5EF4-FFF2-40B4-BE49-F238E27FC236}">
                <a16:creationId xmlns:a16="http://schemas.microsoft.com/office/drawing/2014/main" id="{722A24FD-1489-1746-8A90-8BEC66F3295F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562F13BE-B5D9-1E4E-9944-5D14F99AA0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74" y="2216406"/>
            <a:ext cx="3632200" cy="3149600"/>
          </a:xfrm>
          <a:prstGeom prst="rect">
            <a:avLst/>
          </a:prstGeom>
        </p:spPr>
      </p:pic>
      <p:sp>
        <p:nvSpPr>
          <p:cNvPr id="7" name="Rubrik 5">
            <a:extLst>
              <a:ext uri="{FF2B5EF4-FFF2-40B4-BE49-F238E27FC236}">
                <a16:creationId xmlns:a16="http://schemas.microsoft.com/office/drawing/2014/main" id="{4E2CF9ED-5FE0-6744-92CF-7E8C05BF2A2A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4: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Klimatneutrala byggmaterial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262B4921-6D22-0E41-81D6-CA686E86EC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43584370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B2AA2081-9DE4-964B-AC86-D210CA61F71E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06A3C4F-ED23-6E43-951A-0124188122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100" y="2367072"/>
            <a:ext cx="3276600" cy="19558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43FE0922-430A-E643-8A36-E61B4CF955E9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5: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Drift, underhåll &amp; förvaltning</a:t>
            </a:r>
          </a:p>
        </p:txBody>
      </p:sp>
      <p:sp>
        <p:nvSpPr>
          <p:cNvPr id="14" name="Platshållare för text 2">
            <a:extLst>
              <a:ext uri="{FF2B5EF4-FFF2-40B4-BE49-F238E27FC236}">
                <a16:creationId xmlns:a16="http://schemas.microsoft.com/office/drawing/2014/main" id="{62495BD6-0588-F446-AC7B-A8A7B94034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17609731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Ellips 12">
            <a:extLst>
              <a:ext uri="{FF2B5EF4-FFF2-40B4-BE49-F238E27FC236}">
                <a16:creationId xmlns:a16="http://schemas.microsoft.com/office/drawing/2014/main" id="{5F762A2B-83C0-9040-8D36-E605920887CB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3D887E0-B4D6-AD43-9485-0FB4A141F9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18" y="2366038"/>
            <a:ext cx="2679700" cy="22987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7E198C88-CE01-FC41-8B8C-44B09D9C3108}"/>
              </a:ext>
            </a:extLst>
          </p:cNvPr>
          <p:cNvSpPr txBox="1">
            <a:spLocks/>
          </p:cNvSpPr>
          <p:nvPr userDrawn="1"/>
        </p:nvSpPr>
        <p:spPr>
          <a:xfrm>
            <a:off x="6746627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6: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Klimatneutral byggarbetsplats &amp; transporter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C8240F3-21CA-1940-9D07-E49CE2598B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6845516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2" name="Ellips 1">
            <a:extLst>
              <a:ext uri="{FF2B5EF4-FFF2-40B4-BE49-F238E27FC236}">
                <a16:creationId xmlns:a16="http://schemas.microsoft.com/office/drawing/2014/main" id="{FE2F26C5-4722-7546-9D05-37CA372BD12E}"/>
              </a:ext>
            </a:extLst>
          </p:cNvPr>
          <p:cNvSpPr/>
          <p:nvPr userDrawn="1"/>
        </p:nvSpPr>
        <p:spPr>
          <a:xfrm>
            <a:off x="-2156826" y="-560869"/>
            <a:ext cx="8266814" cy="8266814"/>
          </a:xfrm>
          <a:prstGeom prst="ellipse">
            <a:avLst/>
          </a:prstGeom>
          <a:solidFill>
            <a:srgbClr val="1D56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5BD0232-F4D8-8943-8D8F-8249B9F15F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49" y="2480338"/>
            <a:ext cx="3200400" cy="2184400"/>
          </a:xfrm>
          <a:prstGeom prst="rect">
            <a:avLst/>
          </a:prstGeom>
        </p:spPr>
      </p:pic>
      <p:sp>
        <p:nvSpPr>
          <p:cNvPr id="12" name="Rubrik 5">
            <a:extLst>
              <a:ext uri="{FF2B5EF4-FFF2-40B4-BE49-F238E27FC236}">
                <a16:creationId xmlns:a16="http://schemas.microsoft.com/office/drawing/2014/main" id="{CEC445B6-DAB1-3140-904A-D73825887394}"/>
              </a:ext>
            </a:extLst>
          </p:cNvPr>
          <p:cNvSpPr txBox="1">
            <a:spLocks/>
          </p:cNvSpPr>
          <p:nvPr userDrawn="1"/>
        </p:nvSpPr>
        <p:spPr>
          <a:xfrm>
            <a:off x="6746626" y="1783959"/>
            <a:ext cx="5445374" cy="288077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AG 7: </a:t>
            </a:r>
            <a:b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</a:br>
            <a:r>
              <a:rPr lang="sv-SE" sz="4400" b="1">
                <a:solidFill>
                  <a:schemeClr val="bg1"/>
                </a:solidFill>
                <a:latin typeface="AntartidaRounded Essential Ligh" panose="02000000000000000000" pitchFamily="2" charset="0"/>
              </a:rPr>
              <a:t>Kunskap &amp; kommunikation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64D10833-D0BB-DC42-990F-FFA17B0711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6627" y="4920616"/>
            <a:ext cx="4659313" cy="11064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D566C"/>
                </a:solidFill>
              </a:defRPr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61267437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8AF9CF0-043B-6C44-A12F-70AD9ACF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64" b="16691"/>
          <a:stretch/>
        </p:blipFill>
        <p:spPr>
          <a:xfrm>
            <a:off x="-37539" y="1"/>
            <a:ext cx="12229539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E76A122-A80B-1843-B61B-A1CF55CE27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24192" y="5245192"/>
            <a:ext cx="2622062" cy="10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41666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CC0861C-1F79-3844-8217-963F2B9323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sv-SE" sz="3600" b="1">
                <a:solidFill>
                  <a:srgbClr val="00ABC2"/>
                </a:solidFill>
                <a:latin typeface="AntartidaRounded Essential Ligh" panose="02000000000000000000" pitchFamily="2" charset="0"/>
              </a:rPr>
              <a:t>Rubrik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E666F1-4C95-F742-B91C-FDE8D5B97C0A}"/>
              </a:ext>
            </a:extLst>
          </p:cNvPr>
          <p:cNvSpPr txBox="1">
            <a:spLocks/>
          </p:cNvSpPr>
          <p:nvPr userDrawn="1"/>
        </p:nvSpPr>
        <p:spPr>
          <a:xfrm>
            <a:off x="1273627" y="1807026"/>
            <a:ext cx="10080171" cy="3840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sz="1800" i="1">
              <a:solidFill>
                <a:srgbClr val="174659"/>
              </a:solidFill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89D99170-2CA7-EC4B-9BD0-BF33E91EAA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6589383F-7D2E-924E-A916-806B4765A5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0" y="455278"/>
            <a:ext cx="960764" cy="639427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7505291-6CF1-494C-A755-0D03D6DDBE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3173" y="1427163"/>
            <a:ext cx="10080625" cy="4351337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630113094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9A7BF54-727F-094C-881C-8C3A879B90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50902744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98AF9CF0-043B-6C44-A12F-70AD9ACF08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8864" b="16691"/>
          <a:stretch/>
        </p:blipFill>
        <p:spPr>
          <a:xfrm>
            <a:off x="-37539" y="1"/>
            <a:ext cx="12229539" cy="685800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FE76A122-A80B-1843-B61B-A1CF55CE27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924192" y="5245192"/>
            <a:ext cx="2622062" cy="1022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4231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2631634" y="754399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SE" b="1">
              <a:solidFill>
                <a:schemeClr val="bg1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499" b="11157"/>
          <a:stretch/>
        </p:blipFill>
        <p:spPr>
          <a:xfrm>
            <a:off x="0" y="183804"/>
            <a:ext cx="2333571" cy="2739869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D83B4A05-9797-C84D-BEE6-E32D4607F4E8}"/>
              </a:ext>
            </a:extLst>
          </p:cNvPr>
          <p:cNvSpPr/>
          <p:nvPr userDrawn="1"/>
        </p:nvSpPr>
        <p:spPr>
          <a:xfrm>
            <a:off x="2631634" y="1777037"/>
            <a:ext cx="7930225" cy="4221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10000"/>
              </a:lnSpc>
              <a:spcBef>
                <a:spcPts val="1000"/>
              </a:spcBef>
            </a:pPr>
            <a:endParaRPr lang="sv-SE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5FEB6AF-9D25-4340-9377-5DC6DF5B222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631634" y="1777037"/>
            <a:ext cx="8721725" cy="4457700"/>
          </a:xfr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8" name="Platshållare för text 12">
            <a:extLst>
              <a:ext uri="{FF2B5EF4-FFF2-40B4-BE49-F238E27FC236}">
                <a16:creationId xmlns:a16="http://schemas.microsoft.com/office/drawing/2014/main" id="{A44A9ED9-E81A-7048-9742-BFFCBA1AEA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631633" y="418843"/>
            <a:ext cx="8722165" cy="851157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67077414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bg>
      <p:bgPr>
        <a:solidFill>
          <a:srgbClr val="E7E7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B4A533B-A1FF-EA4F-970F-AB769728DA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6" r="8243" b="7022"/>
          <a:stretch/>
        </p:blipFill>
        <p:spPr>
          <a:xfrm>
            <a:off x="1114425" y="0"/>
            <a:ext cx="9244764" cy="6729413"/>
          </a:xfrm>
          <a:prstGeom prst="rect">
            <a:avLst/>
          </a:prstGeom>
          <a:solidFill>
            <a:srgbClr val="E7E7EA"/>
          </a:solidFill>
        </p:spPr>
      </p:pic>
    </p:spTree>
    <p:extLst>
      <p:ext uri="{BB962C8B-B14F-4D97-AF65-F5344CB8AC3E}">
        <p14:creationId xmlns:p14="http://schemas.microsoft.com/office/powerpoint/2010/main" val="2585232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CDDB286-0DB4-5345-9050-B17DB5173B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821"/>
          <a:stretch/>
        </p:blipFill>
        <p:spPr>
          <a:xfrm>
            <a:off x="0" y="5405534"/>
            <a:ext cx="12192000" cy="1452465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8E7CB013-0047-9D4F-A1BD-F241F4BE7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061" b="26984"/>
          <a:stretch/>
        </p:blipFill>
        <p:spPr>
          <a:xfrm>
            <a:off x="2400300" y="27525"/>
            <a:ext cx="9305613" cy="537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2515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4C55BB95-066D-104F-BAA3-AAD2D777DD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10" y="114301"/>
            <a:ext cx="10654540" cy="662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5667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Dokument">
            <a:extLst>
              <a:ext uri="{FF2B5EF4-FFF2-40B4-BE49-F238E27FC236}">
                <a16:creationId xmlns:a16="http://schemas.microsoft.com/office/drawing/2014/main" id="{C011F58F-7260-F240-960E-8605185F31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9508" y="5135020"/>
            <a:ext cx="780904" cy="780904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782FE7A1-D1E2-7C40-9E61-FB4AFED8E295}"/>
              </a:ext>
            </a:extLst>
          </p:cNvPr>
          <p:cNvSpPr txBox="1"/>
          <p:nvPr userDrawn="1"/>
        </p:nvSpPr>
        <p:spPr>
          <a:xfrm>
            <a:off x="872701" y="3607763"/>
            <a:ext cx="100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Nuvärde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1D407B3-FE8B-8C46-A0D3-51CE089BE12E}"/>
              </a:ext>
            </a:extLst>
          </p:cNvPr>
          <p:cNvSpPr txBox="1"/>
          <p:nvPr userDrawn="1"/>
        </p:nvSpPr>
        <p:spPr>
          <a:xfrm>
            <a:off x="5320759" y="3672040"/>
            <a:ext cx="29614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Målvärde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Halvvägs </a:t>
            </a:r>
            <a:r>
              <a:rPr lang="sv-SE" b="1">
                <a:solidFill>
                  <a:prstClr val="black"/>
                </a:solidFill>
                <a:latin typeface="Calibri" panose="020F0502020204030204"/>
              </a:rPr>
              <a:t>&amp; ett klimatneutralt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>
                <a:solidFill>
                  <a:prstClr val="black"/>
                </a:solidFill>
                <a:latin typeface="Calibri" panose="020F0502020204030204"/>
              </a:rPr>
              <a:t>byggprojekt</a:t>
            </a:r>
            <a:endParaRPr kumimoji="0" lang="sv-SE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Höger klammerparentes 7">
            <a:extLst>
              <a:ext uri="{FF2B5EF4-FFF2-40B4-BE49-F238E27FC236}">
                <a16:creationId xmlns:a16="http://schemas.microsoft.com/office/drawing/2014/main" id="{0FD892CB-64A9-A243-A0AD-EF77BCD92A16}"/>
              </a:ext>
            </a:extLst>
          </p:cNvPr>
          <p:cNvSpPr/>
          <p:nvPr userDrawn="1"/>
        </p:nvSpPr>
        <p:spPr>
          <a:xfrm rot="5400000">
            <a:off x="3388529" y="2332817"/>
            <a:ext cx="418051" cy="3446408"/>
          </a:xfrm>
          <a:prstGeom prst="rightBrace">
            <a:avLst>
              <a:gd name="adj1" fmla="val 41436"/>
              <a:gd name="adj2" fmla="val 53067"/>
            </a:avLst>
          </a:prstGeom>
          <a:ln w="38100">
            <a:solidFill>
              <a:srgbClr val="00AB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Kub 8">
            <a:extLst>
              <a:ext uri="{FF2B5EF4-FFF2-40B4-BE49-F238E27FC236}">
                <a16:creationId xmlns:a16="http://schemas.microsoft.com/office/drawing/2014/main" id="{E4BF78E4-B5F9-5643-A072-4F3349C6D7FE}"/>
              </a:ext>
            </a:extLst>
          </p:cNvPr>
          <p:cNvSpPr/>
          <p:nvPr userDrawn="1"/>
        </p:nvSpPr>
        <p:spPr>
          <a:xfrm>
            <a:off x="1066001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486B84B8-D220-2744-A2A7-2A308186314B}"/>
              </a:ext>
            </a:extLst>
          </p:cNvPr>
          <p:cNvSpPr txBox="1"/>
          <p:nvPr userDrawn="1"/>
        </p:nvSpPr>
        <p:spPr>
          <a:xfrm>
            <a:off x="2972012" y="4268406"/>
            <a:ext cx="1251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Gapanalys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FFA2F39-7121-4B43-88CF-8038EE5AE3F4}"/>
              </a:ext>
            </a:extLst>
          </p:cNvPr>
          <p:cNvSpPr txBox="1"/>
          <p:nvPr userDrawn="1"/>
        </p:nvSpPr>
        <p:spPr>
          <a:xfrm>
            <a:off x="2496179" y="5915924"/>
            <a:ext cx="2202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Handlingsplan 2025 50%</a:t>
            </a:r>
          </a:p>
        </p:txBody>
      </p:sp>
      <p:cxnSp>
        <p:nvCxnSpPr>
          <p:cNvPr id="13" name="Rak koppling 9">
            <a:extLst>
              <a:ext uri="{FF2B5EF4-FFF2-40B4-BE49-F238E27FC236}">
                <a16:creationId xmlns:a16="http://schemas.microsoft.com/office/drawing/2014/main" id="{5D54CF31-CE53-9E4D-9378-91D12C404C99}"/>
              </a:ext>
            </a:extLst>
          </p:cNvPr>
          <p:cNvCxnSpPr>
            <a:cxnSpLocks/>
          </p:cNvCxnSpPr>
          <p:nvPr userDrawn="1"/>
        </p:nvCxnSpPr>
        <p:spPr>
          <a:xfrm>
            <a:off x="1791304" y="3349053"/>
            <a:ext cx="811695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ruta 13">
            <a:extLst>
              <a:ext uri="{FF2B5EF4-FFF2-40B4-BE49-F238E27FC236}">
                <a16:creationId xmlns:a16="http://schemas.microsoft.com/office/drawing/2014/main" id="{87A42275-7ED0-8F49-B43D-A36D86B2F55B}"/>
              </a:ext>
            </a:extLst>
          </p:cNvPr>
          <p:cNvSpPr txBox="1"/>
          <p:nvPr userDrawn="1"/>
        </p:nvSpPr>
        <p:spPr>
          <a:xfrm>
            <a:off x="2222491" y="3445712"/>
            <a:ext cx="2700646" cy="274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2021            2022            2023           2024</a:t>
            </a:r>
          </a:p>
        </p:txBody>
      </p:sp>
      <p:sp>
        <p:nvSpPr>
          <p:cNvPr id="15" name="Kub 14">
            <a:extLst>
              <a:ext uri="{FF2B5EF4-FFF2-40B4-BE49-F238E27FC236}">
                <a16:creationId xmlns:a16="http://schemas.microsoft.com/office/drawing/2014/main" id="{19333B16-B3B1-174E-9C11-E491075BF020}"/>
              </a:ext>
            </a:extLst>
          </p:cNvPr>
          <p:cNvSpPr/>
          <p:nvPr userDrawn="1"/>
        </p:nvSpPr>
        <p:spPr>
          <a:xfrm>
            <a:off x="5528651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Kub 15">
            <a:extLst>
              <a:ext uri="{FF2B5EF4-FFF2-40B4-BE49-F238E27FC236}">
                <a16:creationId xmlns:a16="http://schemas.microsoft.com/office/drawing/2014/main" id="{F4CACA1B-80CB-654B-AC92-83AE8DC75BEA}"/>
              </a:ext>
            </a:extLst>
          </p:cNvPr>
          <p:cNvSpPr/>
          <p:nvPr userDrawn="1"/>
        </p:nvSpPr>
        <p:spPr>
          <a:xfrm>
            <a:off x="9908254" y="2902936"/>
            <a:ext cx="725303" cy="638405"/>
          </a:xfrm>
          <a:prstGeom prst="cube">
            <a:avLst/>
          </a:prstGeom>
          <a:solidFill>
            <a:srgbClr val="00ABC2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506404BE-9A8E-2E41-A830-FBDD52274367}"/>
              </a:ext>
            </a:extLst>
          </p:cNvPr>
          <p:cNvSpPr txBox="1"/>
          <p:nvPr userDrawn="1"/>
        </p:nvSpPr>
        <p:spPr>
          <a:xfrm>
            <a:off x="6496354" y="3427884"/>
            <a:ext cx="303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rPr>
              <a:t>2026         2027         2028         2028         2029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4D971E49-EEA5-AE40-9C48-A6F27F016D88}"/>
              </a:ext>
            </a:extLst>
          </p:cNvPr>
          <p:cNvSpPr txBox="1"/>
          <p:nvPr userDrawn="1"/>
        </p:nvSpPr>
        <p:spPr>
          <a:xfrm>
            <a:off x="9715370" y="3672039"/>
            <a:ext cx="1615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Klimatneutralt byggande</a:t>
            </a:r>
          </a:p>
        </p:txBody>
      </p:sp>
      <p:cxnSp>
        <p:nvCxnSpPr>
          <p:cNvPr id="19" name="Rak pil 18">
            <a:extLst>
              <a:ext uri="{FF2B5EF4-FFF2-40B4-BE49-F238E27FC236}">
                <a16:creationId xmlns:a16="http://schemas.microsoft.com/office/drawing/2014/main" id="{0AD9EA06-0469-2749-BBBB-E39266EA1001}"/>
              </a:ext>
            </a:extLst>
          </p:cNvPr>
          <p:cNvCxnSpPr>
            <a:cxnSpLocks/>
          </p:cNvCxnSpPr>
          <p:nvPr userDrawn="1"/>
        </p:nvCxnSpPr>
        <p:spPr>
          <a:xfrm>
            <a:off x="3489960" y="4637738"/>
            <a:ext cx="0" cy="424216"/>
          </a:xfrm>
          <a:prstGeom prst="straightConnector1">
            <a:avLst/>
          </a:prstGeom>
          <a:ln w="38100">
            <a:solidFill>
              <a:srgbClr val="00AB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4EB8B819-A6AD-0747-99C5-A8AF009AE5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21" name="textruta 20">
            <a:extLst>
              <a:ext uri="{FF2B5EF4-FFF2-40B4-BE49-F238E27FC236}">
                <a16:creationId xmlns:a16="http://schemas.microsoft.com/office/drawing/2014/main" id="{268FF753-5F3A-5F44-96C2-31E4C952E768}"/>
              </a:ext>
            </a:extLst>
          </p:cNvPr>
          <p:cNvSpPr txBox="1"/>
          <p:nvPr userDrawn="1"/>
        </p:nvSpPr>
        <p:spPr>
          <a:xfrm>
            <a:off x="1985860" y="1684897"/>
            <a:ext cx="22149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v-SE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sv-SE" sz="1600"/>
              <a:t>Midsommar 2021: Redovisa sitt klimatlöfte, därefter löpande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E4C89078-85D1-754C-AF98-673D5226F44C}"/>
              </a:ext>
            </a:extLst>
          </p:cNvPr>
          <p:cNvSpPr/>
          <p:nvPr userDrawn="1"/>
        </p:nvSpPr>
        <p:spPr>
          <a:xfrm>
            <a:off x="5601210" y="2455954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2025</a:t>
            </a:r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3B5D7A0F-62E1-C840-90EB-88BACB5410BB}"/>
              </a:ext>
            </a:extLst>
          </p:cNvPr>
          <p:cNvSpPr/>
          <p:nvPr userDrawn="1"/>
        </p:nvSpPr>
        <p:spPr>
          <a:xfrm>
            <a:off x="9989240" y="2402799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2030</a:t>
            </a:r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CD814902-4E9A-144F-A200-C0A301F62F15}"/>
              </a:ext>
            </a:extLst>
          </p:cNvPr>
          <p:cNvSpPr/>
          <p:nvPr userDrawn="1"/>
        </p:nvSpPr>
        <p:spPr>
          <a:xfrm>
            <a:off x="1188535" y="2417738"/>
            <a:ext cx="652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>
                <a:solidFill>
                  <a:prstClr val="black"/>
                </a:solidFill>
                <a:latin typeface="AntartidaRounded Essential Ligh" panose="02000000000000000000" pitchFamily="2" charset="0"/>
              </a:rPr>
              <a:t>2020</a:t>
            </a:r>
            <a:endParaRPr lang="sv-SE"/>
          </a:p>
        </p:txBody>
      </p:sp>
      <p:cxnSp>
        <p:nvCxnSpPr>
          <p:cNvPr id="25" name="Rak pil 24">
            <a:extLst>
              <a:ext uri="{FF2B5EF4-FFF2-40B4-BE49-F238E27FC236}">
                <a16:creationId xmlns:a16="http://schemas.microsoft.com/office/drawing/2014/main" id="{CC6BE726-8767-C743-BFD2-D8AF1F78F92C}"/>
              </a:ext>
            </a:extLst>
          </p:cNvPr>
          <p:cNvCxnSpPr>
            <a:cxnSpLocks/>
          </p:cNvCxnSpPr>
          <p:nvPr userDrawn="1"/>
        </p:nvCxnSpPr>
        <p:spPr>
          <a:xfrm flipV="1">
            <a:off x="2496179" y="2787070"/>
            <a:ext cx="0" cy="524176"/>
          </a:xfrm>
          <a:prstGeom prst="straightConnector1">
            <a:avLst/>
          </a:prstGeom>
          <a:ln w="38100">
            <a:solidFill>
              <a:srgbClr val="00AB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latshållare för text 12">
            <a:extLst>
              <a:ext uri="{FF2B5EF4-FFF2-40B4-BE49-F238E27FC236}">
                <a16:creationId xmlns:a16="http://schemas.microsoft.com/office/drawing/2014/main" id="{81B0D856-8DC4-814D-9593-CDD0C77487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8953" y="455464"/>
            <a:ext cx="8281199" cy="667450"/>
          </a:xfrm>
        </p:spPr>
        <p:txBody>
          <a:bodyPr anchor="ctr">
            <a:normAutofit/>
          </a:bodyPr>
          <a:lstStyle>
            <a:lvl1pPr>
              <a:defRPr kumimoji="0" lang="sv-SE" sz="3100" b="1" i="0" u="none" strike="noStrike" kern="1200" cap="none" spc="0" normalizeH="0" baseline="0" dirty="0">
                <a:ln>
                  <a:noFill/>
                </a:ln>
                <a:solidFill>
                  <a:srgbClr val="00ABC2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10150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/>
      <p:bldP spid="11" grpId="0"/>
      <p:bldP spid="14" grpId="0"/>
      <p:bldP spid="15" grpId="0" animBg="1"/>
      <p:bldP spid="16" grpId="0" animBg="1"/>
      <p:bldP spid="17" grpId="0"/>
      <p:bldP spid="18" grpId="0"/>
    </p:bld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pic>
        <p:nvPicPr>
          <p:cNvPr id="5" name="Bildobjekt 4" descr="En bild som visar klocka, mätare, stad&#10;&#10;Beskrivning genererad med mycket hög exakthet">
            <a:extLst>
              <a:ext uri="{FF2B5EF4-FFF2-40B4-BE49-F238E27FC236}">
                <a16:creationId xmlns:a16="http://schemas.microsoft.com/office/drawing/2014/main" id="{7F61F104-7A33-444B-A21C-017F34CE1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37485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bg>
      <p:bgPr>
        <a:solidFill>
          <a:srgbClr val="8C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84F2F84A-DEF1-0B4B-8B8A-FFD2DFFF65B8}"/>
              </a:ext>
            </a:extLst>
          </p:cNvPr>
          <p:cNvSpPr txBox="1">
            <a:spLocks/>
          </p:cNvSpPr>
          <p:nvPr userDrawn="1"/>
        </p:nvSpPr>
        <p:spPr>
          <a:xfrm>
            <a:off x="3810729" y="653036"/>
            <a:ext cx="6905786" cy="7993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>
                <a:solidFill>
                  <a:srgbClr val="EBF2F8"/>
                </a:solidFill>
                <a:latin typeface="AntartidaRounded Essential Ligh" panose="02000000000000000000" pitchFamily="2" charset="0"/>
              </a:rPr>
              <a:t> 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6F9A72B3-D3E7-9D44-96B3-37551B8AB0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0499" b="11157"/>
          <a:stretch/>
        </p:blipFill>
        <p:spPr>
          <a:xfrm>
            <a:off x="0" y="653036"/>
            <a:ext cx="3468677" cy="4072609"/>
          </a:xfrm>
          <a:prstGeom prst="rect">
            <a:avLst/>
          </a:prstGeom>
        </p:spPr>
      </p:pic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EB98F920-5CB3-7448-ADD2-D3B46BDEEBFC}"/>
              </a:ext>
            </a:extLst>
          </p:cNvPr>
          <p:cNvSpPr txBox="1">
            <a:spLocks/>
          </p:cNvSpPr>
          <p:nvPr userDrawn="1"/>
        </p:nvSpPr>
        <p:spPr>
          <a:xfrm>
            <a:off x="3810729" y="1632849"/>
            <a:ext cx="7793207" cy="18088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v-SE" sz="2000" b="1">
              <a:solidFill>
                <a:srgbClr val="1D566C"/>
              </a:solidFill>
              <a:latin typeface="AntartidaRounded Essential Ligh" panose="02000000000000000000" pitchFamily="2" charset="0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B862290-D788-104B-A1E7-18E852691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2B83AA-7507-D148-BFF0-104290598B7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303712" y="1920760"/>
            <a:ext cx="7050087" cy="4363640"/>
          </a:xfrm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BD006F84-F5F4-5F47-BA5F-A47A329E44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03711" y="418843"/>
            <a:ext cx="7050087" cy="1267724"/>
          </a:xfrm>
        </p:spPr>
        <p:txBody>
          <a:bodyPr anchor="ctr"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ntartidaRounded Essential Ligh" panose="02000000000000000000" pitchFamily="2" charset="0"/>
              </a:defRPr>
            </a:lvl1pPr>
          </a:lstStyle>
          <a:p>
            <a:r>
              <a:rPr lang="sv-SE"/>
              <a:t>Redigera format för bakgrundstext</a:t>
            </a:r>
          </a:p>
        </p:txBody>
      </p:sp>
    </p:spTree>
    <p:extLst>
      <p:ext uri="{BB962C8B-B14F-4D97-AF65-F5344CB8AC3E}">
        <p14:creationId xmlns:p14="http://schemas.microsoft.com/office/powerpoint/2010/main" val="276460994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121983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4A1FB4C-DD39-8E46-BC95-125A85959E0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73174" y="1931645"/>
            <a:ext cx="10080625" cy="43513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47803066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1B6CB08-7C11-B145-88A6-6B7A181E1B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2686" y="1691469"/>
            <a:ext cx="4979988" cy="3359150"/>
          </a:xfrm>
          <a:ln w="28575">
            <a:solidFill>
              <a:srgbClr val="174659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4FE454FE-FECB-B840-9099-10AA90DD97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65228" y="1691469"/>
            <a:ext cx="4979987" cy="3367087"/>
          </a:xfrm>
          <a:ln w="28575">
            <a:solidFill>
              <a:srgbClr val="8CC8CA"/>
            </a:solidFill>
          </a:ln>
        </p:spPr>
        <p:txBody>
          <a:bodyPr/>
          <a:lstStyle/>
          <a:p>
            <a:r>
              <a:rPr lang="sv-SE"/>
              <a:t>Redigera format för bakgrundstext
Nivå två
Nivå tre
Nivå fyra
Nivå fem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5FBED7-CBE5-374E-92EB-69919DC65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588" y="467042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19542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150282311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44DCF43-3606-FC43-8889-4B07500AA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8" y="365125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FBF00F58-336D-8B4F-9473-3B0E027C1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3175" y="1493521"/>
            <a:ext cx="10080624" cy="41909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 b="0"/>
            </a:lvl1pPr>
          </a:lstStyle>
          <a:p>
            <a:r>
              <a:rPr lang="sv-SE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5511002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33392D-781B-4EEF-8147-E86F6006D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77CA15A-4D7D-4A51-BB68-955A2A49A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9074613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C7994-6360-46A2-A97E-4DBC7F6228DD}" type="slidenum">
              <a:rPr lang="sv-SE" smtClean="0"/>
              <a:t>‹#›</a:t>
            </a:fld>
            <a:endParaRPr lang="sv-SE"/>
          </a:p>
        </p:txBody>
      </p:sp>
      <p:sp>
        <p:nvSpPr>
          <p:cNvPr id="3" name="Innehåll platshållare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Underrubrik">
            <a:extLst>
              <a:ext uri="{FF2B5EF4-FFF2-40B4-BE49-F238E27FC236}">
                <a16:creationId xmlns:a16="http://schemas.microsoft.com/office/drawing/2014/main" id="{8E042186-FCA8-476C-9A05-5A381609F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0000" y="756000"/>
            <a:ext cx="11112500" cy="3960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 b="0"/>
            </a:lvl1pPr>
            <a:lvl2pPr marL="216000" indent="0">
              <a:buNone/>
              <a:defRPr/>
            </a:lvl2pPr>
            <a:lvl3pPr marL="468000" indent="0">
              <a:buNone/>
              <a:defRPr/>
            </a:lvl3pPr>
            <a:lvl4pPr marL="720000" indent="0">
              <a:buNone/>
              <a:defRPr/>
            </a:lvl4pPr>
            <a:lvl5pPr marL="936000" indent="0"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9" name="Huvudrubrik">
            <a:extLst>
              <a:ext uri="{FF2B5EF4-FFF2-40B4-BE49-F238E27FC236}">
                <a16:creationId xmlns:a16="http://schemas.microsoft.com/office/drawing/2014/main" id="{D1926C1C-499A-4124-8813-706B24D3C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1288146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E92597B-C4A8-6E4A-A2E3-AC3DB213D92B}"/>
              </a:ext>
            </a:extLst>
          </p:cNvPr>
          <p:cNvSpPr/>
          <p:nvPr/>
        </p:nvSpPr>
        <p:spPr>
          <a:xfrm>
            <a:off x="0" y="3141134"/>
            <a:ext cx="12192000" cy="2722033"/>
          </a:xfrm>
          <a:prstGeom prst="rect">
            <a:avLst/>
          </a:prstGeom>
          <a:solidFill>
            <a:srgbClr val="FA6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344D05-B00A-D24B-9BA6-E2B5D87DFBD1}"/>
              </a:ext>
            </a:extLst>
          </p:cNvPr>
          <p:cNvSpPr/>
          <p:nvPr/>
        </p:nvSpPr>
        <p:spPr>
          <a:xfrm>
            <a:off x="0" y="3018367"/>
            <a:ext cx="12192000" cy="2844800"/>
          </a:xfrm>
          <a:prstGeom prst="rect">
            <a:avLst/>
          </a:prstGeom>
          <a:solidFill>
            <a:srgbClr val="F47C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CCDD84-9C6B-DF42-9E65-0AB550A900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017" y="6275918"/>
            <a:ext cx="1843616" cy="38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C403DEBE-065C-0846-A77B-BBF319DA4441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3017896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7" y="3428999"/>
            <a:ext cx="9144000" cy="1967091"/>
          </a:xfrm>
        </p:spPr>
        <p:txBody>
          <a:bodyPr lIns="0" tIns="0" rIns="0" bIns="0">
            <a:normAutofit/>
          </a:bodyPr>
          <a:lstStyle>
            <a:lvl1pPr algn="ctr">
              <a:defRPr sz="5333" b="0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EED380A4-5C5F-C84B-869B-224AA55BEA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71017" y="5568951"/>
            <a:ext cx="1843200" cy="129116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067" b="1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AEA23AE-9998-A449-8DB9-0F59E4668E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489649" y="2416248"/>
            <a:ext cx="1200000" cy="120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600">
                <a:latin typeface="Barlow Semi Condensed" pitchFamily="2" charset="77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8416028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apitel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53AE47-D4ED-9E41-A230-9F96BE82A7A2}"/>
              </a:ext>
            </a:extLst>
          </p:cNvPr>
          <p:cNvSpPr/>
          <p:nvPr/>
        </p:nvSpPr>
        <p:spPr>
          <a:xfrm>
            <a:off x="0" y="3141134"/>
            <a:ext cx="12192000" cy="2722033"/>
          </a:xfrm>
          <a:prstGeom prst="rect">
            <a:avLst/>
          </a:prstGeom>
          <a:solidFill>
            <a:srgbClr val="FA67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6F2496-DC1C-E947-B7CA-6AD721D55C54}"/>
              </a:ext>
            </a:extLst>
          </p:cNvPr>
          <p:cNvSpPr/>
          <p:nvPr/>
        </p:nvSpPr>
        <p:spPr>
          <a:xfrm>
            <a:off x="-6350" y="0"/>
            <a:ext cx="12198351" cy="6858000"/>
          </a:xfrm>
          <a:prstGeom prst="rect">
            <a:avLst/>
          </a:prstGeom>
          <a:solidFill>
            <a:srgbClr val="E65B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97" y="2385248"/>
            <a:ext cx="9144000" cy="1967091"/>
          </a:xfrm>
        </p:spPr>
        <p:txBody>
          <a:bodyPr lIns="0" tIns="0" rIns="0" bIns="0">
            <a:normAutofit/>
          </a:bodyPr>
          <a:lstStyle>
            <a:lvl1pPr algn="ctr">
              <a:defRPr sz="5333" b="0" i="0">
                <a:solidFill>
                  <a:schemeClr val="bg1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41236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grafik mot bg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BC6E-B4A7-3646-B077-49653D8B134E}"/>
              </a:ext>
            </a:extLst>
          </p:cNvPr>
          <p:cNvSpPr/>
          <p:nvPr/>
        </p:nvSpPr>
        <p:spPr>
          <a:xfrm>
            <a:off x="0" y="0"/>
            <a:ext cx="12192000" cy="6072717"/>
          </a:xfrm>
          <a:prstGeom prst="rect">
            <a:avLst/>
          </a:prstGeom>
          <a:solidFill>
            <a:srgbClr val="DBF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60EF4F9-AA3E-0A4B-92CA-04E684A51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56351"/>
            <a:ext cx="1320800" cy="2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36" y="706973"/>
            <a:ext cx="7768515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529364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FFD0BD3-C2E6-FB47-8FF9-C44D0F122B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724400" y="6311900"/>
            <a:ext cx="2743200" cy="366184"/>
          </a:xfrm>
        </p:spPr>
        <p:txBody>
          <a:bodyPr anchor="b" anchorCtr="0"/>
          <a:lstStyle>
            <a:lvl1pPr algn="ctr">
              <a:defRPr sz="800" b="0" i="0" smtClean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14F6C-A8F5-BC49-8736-50497E7B9A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65684" y="6311900"/>
            <a:ext cx="2743200" cy="366184"/>
          </a:xfrm>
        </p:spPr>
        <p:txBody>
          <a:bodyPr lIns="0" tIns="0" rIns="0" bIns="0" anchor="b" anchorCtr="0"/>
          <a:lstStyle>
            <a:lvl1pPr>
              <a:defRPr sz="1333" smtClean="0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pPr>
              <a:defRPr/>
            </a:pPr>
            <a:fld id="{06317444-3F3B-DD48-9437-6EBDEC0973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49CE26-CB38-E746-95D0-2C7EE0A3BD1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91236" y="1476755"/>
            <a:ext cx="11417648" cy="43895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67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770756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pbild + text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3F6D29D1-8C37-6248-92E0-3F6663C0DA64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0" y="0"/>
            <a:ext cx="12192000" cy="270180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421AEF-4637-DA43-92B4-E46E032841AE}"/>
              </a:ext>
            </a:extLst>
          </p:cNvPr>
          <p:cNvSpPr/>
          <p:nvPr userDrawn="1"/>
        </p:nvSpPr>
        <p:spPr>
          <a:xfrm>
            <a:off x="-6203" y="2701809"/>
            <a:ext cx="12192001" cy="3371615"/>
          </a:xfrm>
          <a:prstGeom prst="rect">
            <a:avLst/>
          </a:prstGeom>
          <a:solidFill>
            <a:srgbClr val="FED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24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0707" y="3544711"/>
            <a:ext cx="7779044" cy="232427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50000"/>
              </a:lnSpc>
              <a:buNone/>
              <a:defRPr sz="1600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707" y="2892921"/>
            <a:ext cx="7779044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E65B1F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F7EC2075-5584-CE4A-AB66-3D0D4FA6C4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400" y="6312404"/>
            <a:ext cx="2743200" cy="365125"/>
          </a:xfrm>
        </p:spPr>
        <p:txBody>
          <a:bodyPr anchor="b" anchorCtr="0"/>
          <a:lstStyle>
            <a:lvl1pPr algn="ctr">
              <a:defRPr sz="800" b="0" i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endParaRPr lang="sv-SE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6960EF7-2F2E-764C-B905-708596BE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5684" y="6312404"/>
            <a:ext cx="2743200" cy="365125"/>
          </a:xfrm>
        </p:spPr>
        <p:txBody>
          <a:bodyPr lIns="0" tIns="0" rIns="0" bIns="0" anchor="b" anchorCtr="0"/>
          <a:lstStyle>
            <a:lvl1pPr>
              <a:defRPr sz="1333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fld id="{51DD8936-0D34-7542-86B3-5EEABA21406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A6879FD-8DE6-C441-8AEA-9E6BD5F4C0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0708" y="6356351"/>
            <a:ext cx="1320153" cy="27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64939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38959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+ grafik mot bg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A4BC6E-B4A7-3646-B077-49653D8B134E}"/>
              </a:ext>
            </a:extLst>
          </p:cNvPr>
          <p:cNvSpPr/>
          <p:nvPr/>
        </p:nvSpPr>
        <p:spPr>
          <a:xfrm>
            <a:off x="0" y="0"/>
            <a:ext cx="12192000" cy="6072717"/>
          </a:xfrm>
          <a:prstGeom prst="rect">
            <a:avLst/>
          </a:prstGeom>
          <a:solidFill>
            <a:srgbClr val="DBF0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sv-SE" sz="1800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B60EF4F9-AA3E-0A4B-92CA-04E684A51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56351"/>
            <a:ext cx="1320800" cy="2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236" y="706973"/>
            <a:ext cx="7768515" cy="530696"/>
          </a:xfrm>
        </p:spPr>
        <p:txBody>
          <a:bodyPr lIns="0" tIns="0" rIns="0" bIns="0" anchor="b"/>
          <a:lstStyle>
            <a:lvl1pPr>
              <a:defRPr sz="3200">
                <a:solidFill>
                  <a:srgbClr val="529364"/>
                </a:solidFill>
                <a:latin typeface="Barlow Semi Condense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3FFD0BD3-C2E6-FB47-8FF9-C44D0F122BC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724400" y="6311900"/>
            <a:ext cx="2743200" cy="366184"/>
          </a:xfrm>
        </p:spPr>
        <p:txBody>
          <a:bodyPr anchor="b" anchorCtr="0"/>
          <a:lstStyle>
            <a:lvl1pPr algn="ctr">
              <a:defRPr sz="800" b="0" i="0" smtClean="0">
                <a:solidFill>
                  <a:srgbClr val="276BAC"/>
                </a:solidFill>
                <a:latin typeface="Barlow Semi Condensed Light" pitchFamily="2" charset="77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14F6C-A8F5-BC49-8736-50497E7B9AF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65684" y="6311900"/>
            <a:ext cx="2743200" cy="366184"/>
          </a:xfrm>
        </p:spPr>
        <p:txBody>
          <a:bodyPr lIns="0" tIns="0" rIns="0" bIns="0" anchor="b" anchorCtr="0"/>
          <a:lstStyle>
            <a:lvl1pPr>
              <a:defRPr sz="1333" smtClean="0">
                <a:solidFill>
                  <a:srgbClr val="276BAC"/>
                </a:solidFill>
                <a:latin typeface="Barlow Semi Condensed Medium" pitchFamily="2" charset="77"/>
              </a:defRPr>
            </a:lvl1pPr>
          </a:lstStyle>
          <a:p>
            <a:pPr>
              <a:defRPr/>
            </a:pPr>
            <a:fld id="{06317444-3F3B-DD48-9437-6EBDEC0973B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649CE26-CB38-E746-95D0-2C7EE0A3BD1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391236" y="1476755"/>
            <a:ext cx="11417648" cy="438954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67" b="0" i="0">
                <a:solidFill>
                  <a:srgbClr val="000000"/>
                </a:solidFill>
                <a:latin typeface="Barlow Semi Condensed" pitchFamily="2" charset="77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605786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059287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834020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Bildobjekt 68">
            <a:extLst>
              <a:ext uri="{FF2B5EF4-FFF2-40B4-BE49-F238E27FC236}">
                <a16:creationId xmlns:a16="http://schemas.microsoft.com/office/drawing/2014/main" id="{0271AFAF-F8E0-6144-8C65-73D7C70613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34" y="5396737"/>
            <a:ext cx="789546" cy="789546"/>
          </a:xfrm>
          <a:prstGeom prst="rect">
            <a:avLst/>
          </a:prstGeom>
        </p:spPr>
      </p:pic>
      <p:pic>
        <p:nvPicPr>
          <p:cNvPr id="4" name="Bildobjekt 3" descr="En bild som visar klocka&#10;&#10;Beskrivning genererad med mycket hög exakthet">
            <a:extLst>
              <a:ext uri="{FF2B5EF4-FFF2-40B4-BE49-F238E27FC236}">
                <a16:creationId xmlns:a16="http://schemas.microsoft.com/office/drawing/2014/main" id="{11BFE5F4-C12D-B44A-B994-7B51C77ED1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70499" b="11157"/>
          <a:stretch/>
        </p:blipFill>
        <p:spPr>
          <a:xfrm rot="5400000">
            <a:off x="149243" y="-94637"/>
            <a:ext cx="1087093" cy="1276367"/>
          </a:xfrm>
          <a:prstGeom prst="rect">
            <a:avLst/>
          </a:prstGeom>
        </p:spPr>
      </p:pic>
      <p:pic>
        <p:nvPicPr>
          <p:cNvPr id="5" name="Bildobjekt 4" descr="En bild som visar klocka, mätare, stad&#10;&#10;Beskrivning genererad med mycket hög exakthet">
            <a:extLst>
              <a:ext uri="{FF2B5EF4-FFF2-40B4-BE49-F238E27FC236}">
                <a16:creationId xmlns:a16="http://schemas.microsoft.com/office/drawing/2014/main" id="{7F61F104-7A33-444B-A21C-017F34CE1E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  <p:grpSp>
        <p:nvGrpSpPr>
          <p:cNvPr id="2" name="Grupp 1">
            <a:extLst>
              <a:ext uri="{FF2B5EF4-FFF2-40B4-BE49-F238E27FC236}">
                <a16:creationId xmlns:a16="http://schemas.microsoft.com/office/drawing/2014/main" id="{D9201B1D-16B9-BE48-8DC0-B06CE320E345}"/>
              </a:ext>
            </a:extLst>
          </p:cNvPr>
          <p:cNvGrpSpPr/>
          <p:nvPr userDrawn="1"/>
        </p:nvGrpSpPr>
        <p:grpSpPr>
          <a:xfrm>
            <a:off x="529000" y="1485309"/>
            <a:ext cx="3450944" cy="4219255"/>
            <a:chOff x="1233725" y="1493528"/>
            <a:chExt cx="3629132" cy="4254989"/>
          </a:xfrm>
        </p:grpSpPr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B32C27E5-64FF-B749-BBF4-07955079BB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3633" y="1583064"/>
              <a:ext cx="638177" cy="138519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B978118-BEDA-704A-B8C0-4E72427245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2879" y="1515407"/>
              <a:ext cx="371971" cy="413048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4941D044-33A4-5548-B183-05814F5E50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4085" y="1502482"/>
              <a:ext cx="469160" cy="409960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71DFEEAE-9586-6846-A010-71E557694B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737" y="1493528"/>
              <a:ext cx="422653" cy="422653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BC4061B1-EF93-2E4A-8E74-77B190E56B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8281" y="2142471"/>
              <a:ext cx="501168" cy="120163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336CBF38-E865-DA42-A5D4-D714A5AA14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548" y="2053864"/>
              <a:ext cx="592529" cy="434521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DC912CEB-B9C5-9F44-BCF1-0F5ABB60B8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90175" y="2164092"/>
              <a:ext cx="714873" cy="214462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E5109292-CAFA-4C4E-9C50-192716035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3725" y="2587855"/>
              <a:ext cx="910619" cy="385261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7A611F09-F3CC-404A-9D34-980E4B9D1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3636" y="2593566"/>
              <a:ext cx="257221" cy="37099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242FF35-AEBD-3645-B9AF-D8E85BDD76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5352" y="2639325"/>
              <a:ext cx="890778" cy="423356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985BD90D-E07F-3D4E-87B9-255486EE72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9665" y="2627489"/>
              <a:ext cx="748247" cy="392310"/>
            </a:xfrm>
            <a:prstGeom prst="rect">
              <a:avLst/>
            </a:prstGeom>
          </p:spPr>
        </p:pic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1F6B1124-05F9-1043-8E93-41930A2916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3507" y="3271920"/>
              <a:ext cx="674088" cy="224058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CDFE6780-53A4-2644-B51F-BADA438587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3360" y="3197961"/>
              <a:ext cx="464912" cy="335905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7A955835-6516-7C4E-90AE-1EF57B0728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0358" y="3244759"/>
              <a:ext cx="649315" cy="27523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01FA8508-1CBF-9344-B794-CA4A5434C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4284" y="4511838"/>
              <a:ext cx="683882" cy="145895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7270BCDB-A171-A74B-82B0-83EA80F6C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3841385"/>
              <a:ext cx="829417" cy="351696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171D5D68-1A86-F64F-A01E-130893515B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5719" y="3872130"/>
              <a:ext cx="610230" cy="212360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BC9BEC2F-EB42-1343-B75F-2FAC872D76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7448" y="3906047"/>
              <a:ext cx="646885" cy="121291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965C7B92-0629-9444-A69E-AA849ECD7C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563" y="3829267"/>
              <a:ext cx="723907" cy="246187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6EF8AAD4-853F-0946-B88F-79B447FD45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28940" y="4451896"/>
              <a:ext cx="921608" cy="202754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F156109D-8699-7A48-9889-7442D8BFE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1754" y="4546585"/>
              <a:ext cx="736994" cy="128974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ABC3153B-8AB2-3041-9AE0-646807BA118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5658" y="4320661"/>
              <a:ext cx="463774" cy="336544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797867BB-C98C-9B4C-BCDF-740B86BD68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0" b="22362"/>
            <a:stretch/>
          </p:blipFill>
          <p:spPr>
            <a:xfrm>
              <a:off x="1310848" y="5000349"/>
              <a:ext cx="814469" cy="384415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CCAF624B-71D4-D943-AFFB-A4811788B9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579" y="4923842"/>
              <a:ext cx="447989" cy="447989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1A67869B-5612-B642-89E3-E39B349C192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6986" y="5061802"/>
              <a:ext cx="654069" cy="194290"/>
            </a:xfrm>
            <a:prstGeom prst="rect">
              <a:avLst/>
            </a:prstGeom>
          </p:spPr>
        </p:pic>
        <p:pic>
          <p:nvPicPr>
            <p:cNvPr id="33" name="Bildobjekt 32">
              <a:extLst>
                <a:ext uri="{FF2B5EF4-FFF2-40B4-BE49-F238E27FC236}">
                  <a16:creationId xmlns:a16="http://schemas.microsoft.com/office/drawing/2014/main" id="{E59689DE-89FA-A840-8569-04F3A58913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0847" y="5606002"/>
              <a:ext cx="844312" cy="142515"/>
            </a:xfrm>
            <a:prstGeom prst="rect">
              <a:avLst/>
            </a:prstGeom>
          </p:spPr>
        </p:pic>
        <p:pic>
          <p:nvPicPr>
            <p:cNvPr id="34" name="Bildobjekt 33">
              <a:extLst>
                <a:ext uri="{FF2B5EF4-FFF2-40B4-BE49-F238E27FC236}">
                  <a16:creationId xmlns:a16="http://schemas.microsoft.com/office/drawing/2014/main" id="{CBB3A5CD-9404-9940-A901-32788CC49E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8376" y="5606048"/>
              <a:ext cx="813794" cy="119879"/>
            </a:xfrm>
            <a:prstGeom prst="rect">
              <a:avLst/>
            </a:prstGeom>
          </p:spPr>
        </p:pic>
        <p:pic>
          <p:nvPicPr>
            <p:cNvPr id="35" name="Bildobjekt 34">
              <a:extLst>
                <a:ext uri="{FF2B5EF4-FFF2-40B4-BE49-F238E27FC236}">
                  <a16:creationId xmlns:a16="http://schemas.microsoft.com/office/drawing/2014/main" id="{7C2842E6-94F3-A241-880B-9D0D3A720D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0466" y="3293884"/>
              <a:ext cx="804825" cy="176423"/>
            </a:xfrm>
            <a:prstGeom prst="rect">
              <a:avLst/>
            </a:prstGeom>
          </p:spPr>
        </p:pic>
        <p:pic>
          <p:nvPicPr>
            <p:cNvPr id="36" name="Bildobjekt 35">
              <a:extLst>
                <a:ext uri="{FF2B5EF4-FFF2-40B4-BE49-F238E27FC236}">
                  <a16:creationId xmlns:a16="http://schemas.microsoft.com/office/drawing/2014/main" id="{2F3D0141-F2A4-024C-A815-F0ADE1EBAB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3135" y="5018509"/>
              <a:ext cx="699722" cy="204086"/>
            </a:xfrm>
            <a:prstGeom prst="rect">
              <a:avLst/>
            </a:prstGeom>
          </p:spPr>
        </p:pic>
        <p:pic>
          <p:nvPicPr>
            <p:cNvPr id="37" name="Bildobjekt 36">
              <a:extLst>
                <a:ext uri="{FF2B5EF4-FFF2-40B4-BE49-F238E27FC236}">
                  <a16:creationId xmlns:a16="http://schemas.microsoft.com/office/drawing/2014/main" id="{B5F7826A-0E16-8847-B966-70E89D7521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4089" y="2147182"/>
              <a:ext cx="926809" cy="108128"/>
            </a:xfrm>
            <a:prstGeom prst="rect">
              <a:avLst/>
            </a:prstGeom>
          </p:spPr>
        </p:pic>
      </p:grpSp>
      <p:pic>
        <p:nvPicPr>
          <p:cNvPr id="38" name="Bildobjekt 37">
            <a:extLst>
              <a:ext uri="{FF2B5EF4-FFF2-40B4-BE49-F238E27FC236}">
                <a16:creationId xmlns:a16="http://schemas.microsoft.com/office/drawing/2014/main" id="{AF6A8C95-C104-6446-A736-03739D6DB0C8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4083114" y="1494305"/>
            <a:ext cx="3621570" cy="2172371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E889157E-C005-A047-A3AF-1BA6E6F7FDB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7818418" y="694352"/>
            <a:ext cx="3685065" cy="2300604"/>
          </a:xfrm>
          <a:prstGeom prst="rect">
            <a:avLst/>
          </a:prstGeom>
        </p:spPr>
      </p:pic>
      <p:pic>
        <p:nvPicPr>
          <p:cNvPr id="40" name="Bildobjekt 39">
            <a:extLst>
              <a:ext uri="{FF2B5EF4-FFF2-40B4-BE49-F238E27FC236}">
                <a16:creationId xmlns:a16="http://schemas.microsoft.com/office/drawing/2014/main" id="{F25FE951-B181-654D-A4A9-6DA859969400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4125420" y="3911622"/>
            <a:ext cx="3435514" cy="2104150"/>
          </a:xfrm>
          <a:prstGeom prst="rect">
            <a:avLst/>
          </a:prstGeom>
        </p:spPr>
      </p:pic>
      <p:pic>
        <p:nvPicPr>
          <p:cNvPr id="41" name="Bildobjekt 40">
            <a:extLst>
              <a:ext uri="{FF2B5EF4-FFF2-40B4-BE49-F238E27FC236}">
                <a16:creationId xmlns:a16="http://schemas.microsoft.com/office/drawing/2014/main" id="{46786721-D473-0140-BDF7-A9722AB69AD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7752312" y="3108787"/>
            <a:ext cx="3961924" cy="2418761"/>
          </a:xfrm>
          <a:prstGeom prst="rect">
            <a:avLst/>
          </a:prstGeom>
        </p:spPr>
      </p:pic>
      <p:sp>
        <p:nvSpPr>
          <p:cNvPr id="42" name="Rektangel 41">
            <a:extLst>
              <a:ext uri="{FF2B5EF4-FFF2-40B4-BE49-F238E27FC236}">
                <a16:creationId xmlns:a16="http://schemas.microsoft.com/office/drawing/2014/main" id="{A82595D0-FC17-F744-9177-FCA44563CB3E}"/>
              </a:ext>
            </a:extLst>
          </p:cNvPr>
          <p:cNvSpPr/>
          <p:nvPr userDrawn="1"/>
        </p:nvSpPr>
        <p:spPr>
          <a:xfrm>
            <a:off x="7833166" y="673321"/>
            <a:ext cx="3581131" cy="538094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Rektangel 43">
            <a:extLst>
              <a:ext uri="{FF2B5EF4-FFF2-40B4-BE49-F238E27FC236}">
                <a16:creationId xmlns:a16="http://schemas.microsoft.com/office/drawing/2014/main" id="{05C220F4-3882-2B48-A856-FD603FB0771C}"/>
              </a:ext>
            </a:extLst>
          </p:cNvPr>
          <p:cNvSpPr/>
          <p:nvPr userDrawn="1"/>
        </p:nvSpPr>
        <p:spPr>
          <a:xfrm>
            <a:off x="10946221" y="694353"/>
            <a:ext cx="556755" cy="173690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Rektangel 44">
            <a:extLst>
              <a:ext uri="{FF2B5EF4-FFF2-40B4-BE49-F238E27FC236}">
                <a16:creationId xmlns:a16="http://schemas.microsoft.com/office/drawing/2014/main" id="{FAF9CC04-8377-F94D-BD9A-46A080CAF6AA}"/>
              </a:ext>
            </a:extLst>
          </p:cNvPr>
          <p:cNvSpPr/>
          <p:nvPr userDrawn="1"/>
        </p:nvSpPr>
        <p:spPr>
          <a:xfrm>
            <a:off x="9037425" y="2256551"/>
            <a:ext cx="431363" cy="24388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Rektangel 45">
            <a:extLst>
              <a:ext uri="{FF2B5EF4-FFF2-40B4-BE49-F238E27FC236}">
                <a16:creationId xmlns:a16="http://schemas.microsoft.com/office/drawing/2014/main" id="{816BD1A7-4A61-2E4C-8B8E-7F377BF46718}"/>
              </a:ext>
            </a:extLst>
          </p:cNvPr>
          <p:cNvSpPr/>
          <p:nvPr userDrawn="1"/>
        </p:nvSpPr>
        <p:spPr>
          <a:xfrm>
            <a:off x="10042079" y="3948248"/>
            <a:ext cx="514728" cy="2967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7" name="Bildobjekt 46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4E46FF35-EAC7-DE43-AAD2-A269075BA2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-1200" t="58586" r="85600" b="505"/>
          <a:stretch/>
        </p:blipFill>
        <p:spPr>
          <a:xfrm>
            <a:off x="11054293" y="1305207"/>
            <a:ext cx="519248" cy="539447"/>
          </a:xfrm>
          <a:prstGeom prst="rect">
            <a:avLst/>
          </a:prstGeom>
        </p:spPr>
      </p:pic>
      <p:pic>
        <p:nvPicPr>
          <p:cNvPr id="49" name="Bildobjekt 48">
            <a:extLst>
              <a:ext uri="{FF2B5EF4-FFF2-40B4-BE49-F238E27FC236}">
                <a16:creationId xmlns:a16="http://schemas.microsoft.com/office/drawing/2014/main" id="{D57CD5D7-DF1E-F543-B5E9-DA8F136A29E8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813" y="2133537"/>
            <a:ext cx="527903" cy="164970"/>
          </a:xfrm>
          <a:prstGeom prst="rect">
            <a:avLst/>
          </a:prstGeom>
        </p:spPr>
      </p:pic>
      <p:sp>
        <p:nvSpPr>
          <p:cNvPr id="50" name="Rektangel 49">
            <a:extLst>
              <a:ext uri="{FF2B5EF4-FFF2-40B4-BE49-F238E27FC236}">
                <a16:creationId xmlns:a16="http://schemas.microsoft.com/office/drawing/2014/main" id="{08DBE8F7-6939-EB49-9111-789CF7FC44E6}"/>
              </a:ext>
            </a:extLst>
          </p:cNvPr>
          <p:cNvSpPr/>
          <p:nvPr userDrawn="1"/>
        </p:nvSpPr>
        <p:spPr>
          <a:xfrm>
            <a:off x="10256972" y="3686083"/>
            <a:ext cx="556755" cy="4323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8" name="Bildobjekt 47">
            <a:extLst>
              <a:ext uri="{FF2B5EF4-FFF2-40B4-BE49-F238E27FC236}">
                <a16:creationId xmlns:a16="http://schemas.microsoft.com/office/drawing/2014/main" id="{D25BD3D9-F79B-DB4D-9191-0815780A52D1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43" y="3670959"/>
            <a:ext cx="781212" cy="438031"/>
          </a:xfrm>
          <a:prstGeom prst="rect">
            <a:avLst/>
          </a:prstGeom>
        </p:spPr>
      </p:pic>
      <p:pic>
        <p:nvPicPr>
          <p:cNvPr id="52" name="Bildobjekt 51">
            <a:extLst>
              <a:ext uri="{FF2B5EF4-FFF2-40B4-BE49-F238E27FC236}">
                <a16:creationId xmlns:a16="http://schemas.microsoft.com/office/drawing/2014/main" id="{6B9B0712-B494-5B43-A2CF-E0B207507C9A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0772" y="5088806"/>
            <a:ext cx="402518" cy="402518"/>
          </a:xfrm>
          <a:prstGeom prst="rect">
            <a:avLst/>
          </a:prstGeom>
        </p:spPr>
      </p:pic>
      <p:pic>
        <p:nvPicPr>
          <p:cNvPr id="55" name="Bildobjekt 54">
            <a:extLst>
              <a:ext uri="{FF2B5EF4-FFF2-40B4-BE49-F238E27FC236}">
                <a16:creationId xmlns:a16="http://schemas.microsoft.com/office/drawing/2014/main" id="{35F51F29-D0C8-4642-9328-1B528792E234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560" y="5182389"/>
            <a:ext cx="410733" cy="244692"/>
          </a:xfrm>
          <a:prstGeom prst="rect">
            <a:avLst/>
          </a:prstGeom>
        </p:spPr>
      </p:pic>
      <p:pic>
        <p:nvPicPr>
          <p:cNvPr id="57" name="Bildobjekt 56">
            <a:extLst>
              <a:ext uri="{FF2B5EF4-FFF2-40B4-BE49-F238E27FC236}">
                <a16:creationId xmlns:a16="http://schemas.microsoft.com/office/drawing/2014/main" id="{044D135F-9D29-8348-BDBB-D2AF105DC00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095" y="5229198"/>
            <a:ext cx="596490" cy="161052"/>
          </a:xfrm>
          <a:prstGeom prst="rect">
            <a:avLst/>
          </a:prstGeom>
        </p:spPr>
      </p:pic>
      <p:pic>
        <p:nvPicPr>
          <p:cNvPr id="60" name="Bildobjekt 59">
            <a:extLst>
              <a:ext uri="{FF2B5EF4-FFF2-40B4-BE49-F238E27FC236}">
                <a16:creationId xmlns:a16="http://schemas.microsoft.com/office/drawing/2014/main" id="{91509571-F0B4-A043-B0E5-9F58DF0BD66C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321" y="2129094"/>
            <a:ext cx="721278" cy="228160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C78EEC24-DD3F-C046-A83F-0CFCA1F9834A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774" y="5425090"/>
            <a:ext cx="571823" cy="383512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7942AEA-2D12-8548-A3BA-DF7044041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419"/>
          <a:stretch/>
        </p:blipFill>
        <p:spPr>
          <a:xfrm>
            <a:off x="8557919" y="5682812"/>
            <a:ext cx="1028253" cy="209782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DCEB8005-2456-9B4C-B286-47DFFFFABF24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437" y="5704564"/>
            <a:ext cx="992104" cy="188030"/>
          </a:xfrm>
          <a:prstGeom prst="rect">
            <a:avLst/>
          </a:prstGeom>
        </p:spPr>
      </p:pic>
      <p:pic>
        <p:nvPicPr>
          <p:cNvPr id="75" name="Bildobjekt 74">
            <a:extLst>
              <a:ext uri="{FF2B5EF4-FFF2-40B4-BE49-F238E27FC236}">
                <a16:creationId xmlns:a16="http://schemas.microsoft.com/office/drawing/2014/main" id="{3F949636-B2FA-C54B-8BB6-93E4242B6E5B}"/>
              </a:ext>
            </a:extLst>
          </p:cNvPr>
          <p:cNvPicPr>
            <a:picLocks noChangeAspect="1"/>
          </p:cNvPicPr>
          <p:nvPr userDrawn="1"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36" y="5425090"/>
            <a:ext cx="575017" cy="575017"/>
          </a:xfrm>
          <a:prstGeom prst="rect">
            <a:avLst/>
          </a:prstGeom>
        </p:spPr>
      </p:pic>
      <p:pic>
        <p:nvPicPr>
          <p:cNvPr id="78" name="Bildobjekt 77">
            <a:extLst>
              <a:ext uri="{FF2B5EF4-FFF2-40B4-BE49-F238E27FC236}">
                <a16:creationId xmlns:a16="http://schemas.microsoft.com/office/drawing/2014/main" id="{F5453C60-2C0C-5241-9C11-CB7CE46CE21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352" y="5594100"/>
            <a:ext cx="837387" cy="372172"/>
          </a:xfrm>
          <a:prstGeom prst="rect">
            <a:avLst/>
          </a:prstGeom>
        </p:spPr>
      </p:pic>
      <p:pic>
        <p:nvPicPr>
          <p:cNvPr id="79" name="Bildobjekt 78">
            <a:extLst>
              <a:ext uri="{FF2B5EF4-FFF2-40B4-BE49-F238E27FC236}">
                <a16:creationId xmlns:a16="http://schemas.microsoft.com/office/drawing/2014/main" id="{6A3D3B4B-4D6A-D54A-8F00-3B04411C8A44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9046118" y="5222460"/>
            <a:ext cx="631846" cy="135210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:a16="http://schemas.microsoft.com/office/drawing/2014/main" id="{DAA0DE2A-2A14-5043-8A2E-AFBBB695C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3787" y="280676"/>
            <a:ext cx="10080171" cy="80644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endParaRPr lang="sv-SE" sz="3600" b="1">
              <a:solidFill>
                <a:srgbClr val="00ABC2"/>
              </a:solidFill>
              <a:latin typeface="AntartidaRounded Essential Lig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73267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Inledning eller kapitelav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448F2EF-D19A-4C01-B7FA-0C8E213F03B4}"/>
              </a:ext>
            </a:extLst>
          </p:cNvPr>
          <p:cNvSpPr/>
          <p:nvPr userDrawn="1"/>
        </p:nvSpPr>
        <p:spPr>
          <a:xfrm>
            <a:off x="0" y="4"/>
            <a:ext cx="12192000" cy="6093292"/>
          </a:xfrm>
          <a:prstGeom prst="rect">
            <a:avLst/>
          </a:prstGeom>
          <a:solidFill>
            <a:srgbClr val="003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 sz="1350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14400" y="1310118"/>
            <a:ext cx="10363200" cy="147002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Futura PT" panose="020B0702020204020303" pitchFamily="34" charset="0"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828800" y="2862143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  <a:latin typeface="Futura PT Book" panose="020B0502020204020303" pitchFamily="34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  <a:endParaRPr lang="en-US"/>
          </a:p>
        </p:txBody>
      </p:sp>
      <p:sp>
        <p:nvSpPr>
          <p:cNvPr id="9" name="Platshållare för datum 3">
            <a:extLst>
              <a:ext uri="{FF2B5EF4-FFF2-40B4-BE49-F238E27FC236}">
                <a16:creationId xmlns:a16="http://schemas.microsoft.com/office/drawing/2014/main" id="{F612F980-C95B-4F3C-B94E-2E828BABC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58264" y="6218959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0D1580FC-8779-470E-8F63-5E2386B7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164" y="6218959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id="{20791AF3-5299-455C-B9E9-528EE3BAF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00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theme" Target="../theme/theme3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1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86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slideLayout" Target="../slideLayouts/slideLayout82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20" Type="http://schemas.openxmlformats.org/officeDocument/2006/relationships/slideLayout" Target="../slideLayouts/slideLayout85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24" Type="http://schemas.openxmlformats.org/officeDocument/2006/relationships/slideLayout" Target="../slideLayouts/slideLayout89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23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75.xml"/><Relationship Id="rId19" Type="http://schemas.openxmlformats.org/officeDocument/2006/relationships/slideLayout" Target="../slideLayouts/slideLayout84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Relationship Id="rId22" Type="http://schemas.openxmlformats.org/officeDocument/2006/relationships/slideLayout" Target="../slideLayouts/slideLayout8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4.xml"/><Relationship Id="rId13" Type="http://schemas.openxmlformats.org/officeDocument/2006/relationships/image" Target="../media/image2.emf"/><Relationship Id="rId3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1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12.xml"/><Relationship Id="rId11" Type="http://schemas.openxmlformats.org/officeDocument/2006/relationships/slideLayout" Target="../slideLayouts/slideLayout117.xml"/><Relationship Id="rId5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10.xml"/><Relationship Id="rId9" Type="http://schemas.openxmlformats.org/officeDocument/2006/relationships/slideLayout" Target="../slideLayouts/slideLayout11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5.xml"/><Relationship Id="rId13" Type="http://schemas.openxmlformats.org/officeDocument/2006/relationships/slideLayout" Target="../slideLayouts/slideLayout130.xml"/><Relationship Id="rId18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0.xml"/><Relationship Id="rId21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129.xml"/><Relationship Id="rId17" Type="http://schemas.openxmlformats.org/officeDocument/2006/relationships/slideLayout" Target="../slideLayouts/slideLayout134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119.xml"/><Relationship Id="rId16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18.xml"/><Relationship Id="rId6" Type="http://schemas.openxmlformats.org/officeDocument/2006/relationships/slideLayout" Target="../slideLayouts/slideLayout123.xml"/><Relationship Id="rId11" Type="http://schemas.openxmlformats.org/officeDocument/2006/relationships/slideLayout" Target="../slideLayouts/slideLayout128.xml"/><Relationship Id="rId24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22.xml"/><Relationship Id="rId15" Type="http://schemas.openxmlformats.org/officeDocument/2006/relationships/slideLayout" Target="../slideLayouts/slideLayout132.xml"/><Relationship Id="rId23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27.xml"/><Relationship Id="rId19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21.xml"/><Relationship Id="rId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131.xml"/><Relationship Id="rId22" Type="http://schemas.openxmlformats.org/officeDocument/2006/relationships/slideLayout" Target="../slideLayouts/slideLayout1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23392" y="332656"/>
            <a:ext cx="8832981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758264" y="6275520"/>
            <a:ext cx="18709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629164" y="6275520"/>
            <a:ext cx="9485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7812E27E-280C-4F84-9AE9-FA409ECB21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latshållare för sidfot 4">
            <a:extLst>
              <a:ext uri="{FF2B5EF4-FFF2-40B4-BE49-F238E27FC236}">
                <a16:creationId xmlns:a16="http://schemas.microsoft.com/office/drawing/2014/main" id="{DA5381AF-1D25-43D4-AF86-C5DC1F00B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7381" y="6355468"/>
            <a:ext cx="1440160" cy="502533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rgbClr val="003466"/>
                </a:solidFill>
                <a:latin typeface="Futura PT" panose="020B0702020204020303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4248" r:id="rId8"/>
    <p:sldLayoutId id="2147484252" r:id="rId9"/>
    <p:sldLayoutId id="2147484253" r:id="rId10"/>
    <p:sldLayoutId id="2147484313" r:id="rId11"/>
  </p:sldLayoutIdLst>
  <p:hf sldNum="0" hdr="0" ftr="0" dt="0"/>
  <p:txStyles>
    <p:titleStyle>
      <a:lvl1pPr algn="l" defTabSz="685783" rtl="0" eaLnBrk="1" latinLnBrk="0" hangingPunct="1">
        <a:spcBef>
          <a:spcPct val="0"/>
        </a:spcBef>
        <a:buNone/>
        <a:defRPr sz="2100" b="1" kern="1200">
          <a:solidFill>
            <a:schemeClr val="tx2">
              <a:lumMod val="75000"/>
            </a:schemeClr>
          </a:solidFill>
          <a:latin typeface="Futura PT" panose="020B0702020204020303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Futura PT Book" panose="020B0502020204020303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576E45-E084-0345-A2C5-FB0FD432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8FAF09-5388-5C49-9265-A758D222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428863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815" r:id="rId19"/>
    <p:sldLayoutId id="2147483825" r:id="rId20"/>
    <p:sldLayoutId id="2147484010" r:id="rId21"/>
    <p:sldLayoutId id="2147484218" r:id="rId22"/>
    <p:sldLayoutId id="2147484223" r:id="rId23"/>
    <p:sldLayoutId id="2147484235" r:id="rId2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kern="120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576E45-E084-0345-A2C5-FB0FD432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8FAF09-5388-5C49-9265-A758D222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370731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741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7" r:id="rId23"/>
    <p:sldLayoutId id="2147483758" r:id="rId24"/>
    <p:sldLayoutId id="2147483759" r:id="rId25"/>
    <p:sldLayoutId id="2147483760" r:id="rId26"/>
    <p:sldLayoutId id="2147483761" r:id="rId27"/>
    <p:sldLayoutId id="2147483762" r:id="rId28"/>
    <p:sldLayoutId id="2147483763" r:id="rId29"/>
    <p:sldLayoutId id="2147484084" r:id="rId3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sv-SE" sz="2000" b="0" kern="1200" dirty="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sv-SE" sz="2000" kern="1200" dirty="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8958AF2-38F5-3547-903A-2F58C19B0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5E3C10-A454-3541-B815-14F6AFE22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89A733E-B8A4-124B-972A-6726E75A63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6115586-115B-9A4D-85A8-25850677C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BD566E-19B6-334C-90B3-657DF8601D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C1C22-2FFF-E94A-91AE-EAA6324D6C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53341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83" r:id="rId13"/>
    <p:sldLayoutId id="2147483784" r:id="rId14"/>
    <p:sldLayoutId id="2147483785" r:id="rId15"/>
    <p:sldLayoutId id="2147483786" r:id="rId16"/>
    <p:sldLayoutId id="2147483787" r:id="rId17"/>
    <p:sldLayoutId id="2147483788" r:id="rId18"/>
    <p:sldLayoutId id="2147483789" r:id="rId19"/>
    <p:sldLayoutId id="2147483790" r:id="rId20"/>
    <p:sldLayoutId id="2147483791" r:id="rId21"/>
    <p:sldLayoutId id="2147483792" r:id="rId22"/>
    <p:sldLayoutId id="2147483793" r:id="rId23"/>
    <p:sldLayoutId id="2147483794" r:id="rId2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2081AB3-66D1-43AF-A29F-6857FEFD2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BC57D10-0955-4A7E-AED0-4991BABDB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F5270B-02B9-4CF7-BCE0-208E4FE09B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BCD36D1-FA91-42CA-91CB-D8F1A42D43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0DF3B02-669A-4DB9-9799-05B78FC12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F2FD9-14C0-473A-AE60-A1CBFAE134A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955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23D17D9E-341E-864C-80EB-BAA362B6F82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834102" y="6282983"/>
            <a:ext cx="1157325" cy="45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45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8" r:id="rId1"/>
    <p:sldLayoutId id="2147484269" r:id="rId2"/>
    <p:sldLayoutId id="2147484270" r:id="rId3"/>
    <p:sldLayoutId id="2147484271" r:id="rId4"/>
    <p:sldLayoutId id="2147484272" r:id="rId5"/>
    <p:sldLayoutId id="2147484273" r:id="rId6"/>
    <p:sldLayoutId id="2147484274" r:id="rId7"/>
    <p:sldLayoutId id="2147484275" r:id="rId8"/>
    <p:sldLayoutId id="2147484276" r:id="rId9"/>
    <p:sldLayoutId id="2147484286" r:id="rId10"/>
    <p:sldLayoutId id="21474842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B576E45-E084-0345-A2C5-FB0FD4322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8FAF09-5388-5C49-9265-A758D2228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</p:spTree>
    <p:extLst>
      <p:ext uri="{BB962C8B-B14F-4D97-AF65-F5344CB8AC3E}">
        <p14:creationId xmlns:p14="http://schemas.microsoft.com/office/powerpoint/2010/main" val="160656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9" r:id="rId1"/>
    <p:sldLayoutId id="2147484290" r:id="rId2"/>
    <p:sldLayoutId id="2147484291" r:id="rId3"/>
    <p:sldLayoutId id="2147484292" r:id="rId4"/>
    <p:sldLayoutId id="2147484293" r:id="rId5"/>
    <p:sldLayoutId id="2147484294" r:id="rId6"/>
    <p:sldLayoutId id="2147484295" r:id="rId7"/>
    <p:sldLayoutId id="2147484296" r:id="rId8"/>
    <p:sldLayoutId id="2147484297" r:id="rId9"/>
    <p:sldLayoutId id="2147484298" r:id="rId10"/>
    <p:sldLayoutId id="2147484299" r:id="rId11"/>
    <p:sldLayoutId id="2147484300" r:id="rId12"/>
    <p:sldLayoutId id="2147484301" r:id="rId13"/>
    <p:sldLayoutId id="2147484302" r:id="rId14"/>
    <p:sldLayoutId id="2147484303" r:id="rId15"/>
    <p:sldLayoutId id="2147484304" r:id="rId16"/>
    <p:sldLayoutId id="2147484305" r:id="rId17"/>
    <p:sldLayoutId id="2147484306" r:id="rId18"/>
    <p:sldLayoutId id="2147484307" r:id="rId19"/>
    <p:sldLayoutId id="2147484308" r:id="rId20"/>
    <p:sldLayoutId id="2147484309" r:id="rId21"/>
    <p:sldLayoutId id="2147484310" r:id="rId22"/>
    <p:sldLayoutId id="2147484311" r:id="rId23"/>
    <p:sldLayoutId id="2147484312" r:id="rId2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sv-SE" sz="3100" b="1" i="0" u="none" strike="noStrike" kern="1200" cap="none" spc="0" normalizeH="0" baseline="0" dirty="0">
          <a:ln>
            <a:noFill/>
          </a:ln>
          <a:solidFill>
            <a:srgbClr val="00ABC2"/>
          </a:solidFill>
          <a:effectLst/>
          <a:uLnTx/>
          <a:uFillTx/>
          <a:latin typeface="AntartidaRounded Essential Ligh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kern="1200">
          <a:solidFill>
            <a:srgbClr val="17465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rgbClr val="17465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95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7.jpeg"/><Relationship Id="rId10" Type="http://schemas.openxmlformats.org/officeDocument/2006/relationships/image" Target="../media/image103.png"/><Relationship Id="rId4" Type="http://schemas.openxmlformats.org/officeDocument/2006/relationships/image" Target="../media/image97.jpeg"/><Relationship Id="rId9" Type="http://schemas.openxmlformats.org/officeDocument/2006/relationships/image" Target="../media/image102.png"/><Relationship Id="rId14" Type="http://schemas.openxmlformats.org/officeDocument/2006/relationships/image" Target="../media/image10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1.png"/><Relationship Id="rId18" Type="http://schemas.openxmlformats.org/officeDocument/2006/relationships/image" Target="../media/image136.png"/><Relationship Id="rId26" Type="http://schemas.openxmlformats.org/officeDocument/2006/relationships/image" Target="../media/image144.png"/><Relationship Id="rId39" Type="http://schemas.openxmlformats.org/officeDocument/2006/relationships/image" Target="../media/image157.png"/><Relationship Id="rId21" Type="http://schemas.openxmlformats.org/officeDocument/2006/relationships/image" Target="../media/image139.png"/><Relationship Id="rId34" Type="http://schemas.openxmlformats.org/officeDocument/2006/relationships/image" Target="../media/image152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34.png"/><Relationship Id="rId20" Type="http://schemas.openxmlformats.org/officeDocument/2006/relationships/image" Target="../media/image138.png"/><Relationship Id="rId29" Type="http://schemas.openxmlformats.org/officeDocument/2006/relationships/image" Target="../media/image147.png"/><Relationship Id="rId41" Type="http://schemas.openxmlformats.org/officeDocument/2006/relationships/image" Target="../media/image159.png"/><Relationship Id="rId1" Type="http://schemas.openxmlformats.org/officeDocument/2006/relationships/slideLayout" Target="../slideLayouts/slideLayout72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24" Type="http://schemas.openxmlformats.org/officeDocument/2006/relationships/image" Target="../media/image142.png"/><Relationship Id="rId32" Type="http://schemas.openxmlformats.org/officeDocument/2006/relationships/image" Target="../media/image150.png"/><Relationship Id="rId37" Type="http://schemas.openxmlformats.org/officeDocument/2006/relationships/image" Target="../media/image155.png"/><Relationship Id="rId40" Type="http://schemas.openxmlformats.org/officeDocument/2006/relationships/image" Target="../media/image158.png"/><Relationship Id="rId5" Type="http://schemas.openxmlformats.org/officeDocument/2006/relationships/image" Target="../media/image123.png"/><Relationship Id="rId15" Type="http://schemas.openxmlformats.org/officeDocument/2006/relationships/image" Target="../media/image133.png"/><Relationship Id="rId23" Type="http://schemas.openxmlformats.org/officeDocument/2006/relationships/image" Target="../media/image141.png"/><Relationship Id="rId28" Type="http://schemas.openxmlformats.org/officeDocument/2006/relationships/image" Target="../media/image146.png"/><Relationship Id="rId36" Type="http://schemas.openxmlformats.org/officeDocument/2006/relationships/image" Target="../media/image154.png"/><Relationship Id="rId10" Type="http://schemas.openxmlformats.org/officeDocument/2006/relationships/image" Target="../media/image128.png"/><Relationship Id="rId19" Type="http://schemas.openxmlformats.org/officeDocument/2006/relationships/image" Target="../media/image137.png"/><Relationship Id="rId31" Type="http://schemas.openxmlformats.org/officeDocument/2006/relationships/image" Target="../media/image149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Relationship Id="rId14" Type="http://schemas.openxmlformats.org/officeDocument/2006/relationships/image" Target="../media/image132.png"/><Relationship Id="rId22" Type="http://schemas.openxmlformats.org/officeDocument/2006/relationships/image" Target="../media/image140.png"/><Relationship Id="rId27" Type="http://schemas.openxmlformats.org/officeDocument/2006/relationships/image" Target="../media/image145.png"/><Relationship Id="rId30" Type="http://schemas.openxmlformats.org/officeDocument/2006/relationships/image" Target="../media/image148.png"/><Relationship Id="rId35" Type="http://schemas.openxmlformats.org/officeDocument/2006/relationships/image" Target="../media/image153.png"/><Relationship Id="rId8" Type="http://schemas.openxmlformats.org/officeDocument/2006/relationships/image" Target="../media/image126.png"/><Relationship Id="rId3" Type="http://schemas.openxmlformats.org/officeDocument/2006/relationships/image" Target="../media/image121.emf"/><Relationship Id="rId12" Type="http://schemas.openxmlformats.org/officeDocument/2006/relationships/image" Target="../media/image130.png"/><Relationship Id="rId17" Type="http://schemas.openxmlformats.org/officeDocument/2006/relationships/image" Target="../media/image135.png"/><Relationship Id="rId25" Type="http://schemas.openxmlformats.org/officeDocument/2006/relationships/image" Target="../media/image143.png"/><Relationship Id="rId33" Type="http://schemas.openxmlformats.org/officeDocument/2006/relationships/image" Target="../media/image151.png"/><Relationship Id="rId38" Type="http://schemas.openxmlformats.org/officeDocument/2006/relationships/image" Target="../media/image15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60.png"/><Relationship Id="rId7" Type="http://schemas.openxmlformats.org/officeDocument/2006/relationships/image" Target="../media/image1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3.png"/><Relationship Id="rId5" Type="http://schemas.openxmlformats.org/officeDocument/2006/relationships/image" Target="../media/image172.jpeg"/><Relationship Id="rId4" Type="http://schemas.openxmlformats.org/officeDocument/2006/relationships/image" Target="../media/image1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7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177.png"/><Relationship Id="rId7" Type="http://schemas.openxmlformats.org/officeDocument/2006/relationships/image" Target="../media/image18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0.png"/><Relationship Id="rId11" Type="http://schemas.openxmlformats.org/officeDocument/2006/relationships/image" Target="../media/image185.svg"/><Relationship Id="rId5" Type="http://schemas.openxmlformats.org/officeDocument/2006/relationships/image" Target="../media/image179.png"/><Relationship Id="rId10" Type="http://schemas.openxmlformats.org/officeDocument/2006/relationships/image" Target="../media/image184.png"/><Relationship Id="rId4" Type="http://schemas.openxmlformats.org/officeDocument/2006/relationships/image" Target="../media/image178.png"/><Relationship Id="rId9" Type="http://schemas.openxmlformats.org/officeDocument/2006/relationships/image" Target="../media/image183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88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3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90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9FC73-158C-3311-796C-5F0AB1C3C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07026-B93B-845A-0A33-F3E323731D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2856"/>
            <a:ext cx="10363200" cy="2088232"/>
          </a:xfrm>
        </p:spPr>
        <p:txBody>
          <a:bodyPr>
            <a:normAutofit/>
          </a:bodyPr>
          <a:lstStyle/>
          <a:p>
            <a:r>
              <a:rPr lang="sv-SE" sz="3000"/>
              <a:t>Klimatberäkningsstuga – Avsnitt 2</a:t>
            </a:r>
            <a:endParaRPr lang="en-SE" sz="3000"/>
          </a:p>
        </p:txBody>
      </p:sp>
    </p:spTree>
    <p:extLst>
      <p:ext uri="{BB962C8B-B14F-4D97-AF65-F5344CB8AC3E}">
        <p14:creationId xmlns:p14="http://schemas.microsoft.com/office/powerpoint/2010/main" val="87661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D52C4-D1D1-F916-C49F-B1F84BCC5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5E35F6E-2EC5-A32B-48D9-DEB5B7FC7B3E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2CB999B-DB54-712B-F177-6DE9E88DE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7000" y="663728"/>
            <a:ext cx="6134100" cy="2213586"/>
          </a:xfrm>
        </p:spPr>
        <p:txBody>
          <a:bodyPr>
            <a:normAutofit/>
          </a:bodyPr>
          <a:lstStyle/>
          <a:p>
            <a:pPr algn="ctr"/>
            <a:r>
              <a:rPr lang="sv-SE" sz="3000">
                <a:solidFill>
                  <a:schemeClr val="bg2"/>
                </a:solidFill>
              </a:rPr>
              <a:t>Denna </a:t>
            </a:r>
            <a:r>
              <a:rPr lang="sv-SE" sz="3000" err="1">
                <a:solidFill>
                  <a:schemeClr val="bg2"/>
                </a:solidFill>
              </a:rPr>
              <a:t>ppt</a:t>
            </a:r>
            <a:r>
              <a:rPr lang="sv-SE" sz="3000">
                <a:solidFill>
                  <a:schemeClr val="bg2"/>
                </a:solidFill>
              </a:rPr>
              <a:t> består av 7 avsnitt (med tillhörande videos), samt fördjupningsmaterial</a:t>
            </a:r>
            <a:br>
              <a:rPr lang="sv-SE" sz="3000">
                <a:solidFill>
                  <a:schemeClr val="bg2"/>
                </a:solidFill>
              </a:rPr>
            </a:br>
            <a:r>
              <a:rPr lang="sv-SE" sz="2200" b="0">
                <a:solidFill>
                  <a:schemeClr val="bg2"/>
                </a:solidFill>
              </a:rPr>
              <a:t>- Avsnitt I: Inkluderar intro</a:t>
            </a:r>
            <a:br>
              <a:rPr lang="sv-SE" sz="2200" b="0">
                <a:solidFill>
                  <a:schemeClr val="bg2"/>
                </a:solidFill>
              </a:rPr>
            </a:br>
            <a:r>
              <a:rPr lang="sv-SE" sz="2200" b="0">
                <a:solidFill>
                  <a:schemeClr val="bg2"/>
                </a:solidFill>
              </a:rPr>
              <a:t>- Avsnitt 7: Inkluderar sammanfattning</a:t>
            </a:r>
            <a:endParaRPr lang="en-SE" sz="3000" b="0">
              <a:solidFill>
                <a:schemeClr val="bg2"/>
              </a:solidFill>
            </a:endParaRPr>
          </a:p>
        </p:txBody>
      </p:sp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0D37C447-675E-E7F7-EE39-9E9BCE549A85}"/>
              </a:ext>
            </a:extLst>
          </p:cNvPr>
          <p:cNvSpPr/>
          <p:nvPr/>
        </p:nvSpPr>
        <p:spPr>
          <a:xfrm>
            <a:off x="1085850" y="3541042"/>
            <a:ext cx="9467849" cy="2373984"/>
          </a:xfrm>
          <a:prstGeom prst="roundRect">
            <a:avLst/>
          </a:prstGeom>
          <a:ln w="57150">
            <a:solidFill>
              <a:schemeClr val="bg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Detta utbildningsmaterial (sju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ppt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+ tillhörande videos) har vidareutvecklats och kompletterats av Treano Bygg AB under 2022 – 2025, med bakgrund mot LFM30:s tidigare Klimatberäkningsstugor period 2020-2024. Detta material skänkes hösten 2025 inkl tillhörande videos till LFM30 – med andemening att materialet i sin helhet ska tillgängliggöras publikt och externt på marknaden, som ett led i Treanos Hållbarhetsarbete. Materialet uppskattas kunna användas ca 2 år framåt utan större ändringar. Dagens datum 2025-09-16.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0286C18-7FD1-144E-D03B-41F4A7AB7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0099" y="6273911"/>
            <a:ext cx="1505160" cy="30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33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7">
            <a:extLst>
              <a:ext uri="{FF2B5EF4-FFF2-40B4-BE49-F238E27FC236}">
                <a16:creationId xmlns:a16="http://schemas.microsoft.com/office/drawing/2014/main" id="{A492AA55-6676-B42D-5429-65F77FF77056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Översikt/Innehåll  ”Klimatberäkningsstuga”, 7 avsnitt (I-VII)</a:t>
            </a:r>
            <a:endParaRPr kumimoji="0" lang="sv-SE" sz="2100" b="1" i="1" u="sng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Oval 12">
            <a:extLst>
              <a:ext uri="{FF2B5EF4-FFF2-40B4-BE49-F238E27FC236}">
                <a16:creationId xmlns:a16="http://schemas.microsoft.com/office/drawing/2014/main" id="{9C3D634C-75CA-AB7A-0929-C2B1A0869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6978" y="3368509"/>
            <a:ext cx="662555" cy="646785"/>
          </a:xfrm>
          <a:prstGeom prst="ellipse">
            <a:avLst/>
          </a:prstGeom>
          <a:noFill/>
          <a:ln w="20701">
            <a:solidFill>
              <a:srgbClr val="C2E05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D2E3C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15E5542F-C9F1-2650-6E88-D1ABD40C26B4}"/>
              </a:ext>
            </a:extLst>
          </p:cNvPr>
          <p:cNvGrpSpPr/>
          <p:nvPr/>
        </p:nvGrpSpPr>
        <p:grpSpPr>
          <a:xfrm>
            <a:off x="373227" y="3087886"/>
            <a:ext cx="10915928" cy="1612400"/>
            <a:chOff x="373227" y="3087886"/>
            <a:chExt cx="10915928" cy="1612400"/>
          </a:xfrm>
        </p:grpSpPr>
        <p:grpSp>
          <p:nvGrpSpPr>
            <p:cNvPr id="5" name="Grupp 4">
              <a:extLst>
                <a:ext uri="{FF2B5EF4-FFF2-40B4-BE49-F238E27FC236}">
                  <a16:creationId xmlns:a16="http://schemas.microsoft.com/office/drawing/2014/main" id="{E81DDF38-2213-1108-15B7-177D5985905B}"/>
                </a:ext>
              </a:extLst>
            </p:cNvPr>
            <p:cNvGrpSpPr/>
            <p:nvPr/>
          </p:nvGrpSpPr>
          <p:grpSpPr>
            <a:xfrm>
              <a:off x="373227" y="3087886"/>
              <a:ext cx="9730440" cy="1612400"/>
              <a:chOff x="445655" y="3087887"/>
              <a:chExt cx="11394724" cy="1987990"/>
            </a:xfrm>
          </p:grpSpPr>
          <p:sp>
            <p:nvSpPr>
              <p:cNvPr id="8" name="Oval 12">
                <a:extLst>
                  <a:ext uri="{FF2B5EF4-FFF2-40B4-BE49-F238E27FC236}">
                    <a16:creationId xmlns:a16="http://schemas.microsoft.com/office/drawing/2014/main" id="{985076A7-84A5-1BB3-6282-E47B4F4158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1091" y="3438405"/>
                <a:ext cx="775877" cy="797446"/>
              </a:xfrm>
              <a:prstGeom prst="ellipse">
                <a:avLst/>
              </a:prstGeom>
              <a:noFill/>
              <a:ln w="20701">
                <a:solidFill>
                  <a:srgbClr val="C2E056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D2E3C8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0" name="Freeform 14">
                <a:extLst>
                  <a:ext uri="{FF2B5EF4-FFF2-40B4-BE49-F238E27FC236}">
                    <a16:creationId xmlns:a16="http://schemas.microsoft.com/office/drawing/2014/main" id="{85117847-BCFA-3782-1770-B9AA8FE7B5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55" y="3880045"/>
                <a:ext cx="1460472" cy="704363"/>
              </a:xfrm>
              <a:custGeom>
                <a:avLst/>
                <a:gdLst>
                  <a:gd name="T0" fmla="*/ 342 w 683"/>
                  <a:gd name="T1" fmla="*/ 305 h 342"/>
                  <a:gd name="T2" fmla="*/ 37 w 683"/>
                  <a:gd name="T3" fmla="*/ 0 h 342"/>
                  <a:gd name="T4" fmla="*/ 0 w 683"/>
                  <a:gd name="T5" fmla="*/ 0 h 342"/>
                  <a:gd name="T6" fmla="*/ 342 w 683"/>
                  <a:gd name="T7" fmla="*/ 342 h 342"/>
                  <a:gd name="T8" fmla="*/ 683 w 683"/>
                  <a:gd name="T9" fmla="*/ 0 h 342"/>
                  <a:gd name="T10" fmla="*/ 646 w 683"/>
                  <a:gd name="T11" fmla="*/ 0 h 342"/>
                  <a:gd name="T12" fmla="*/ 342 w 683"/>
                  <a:gd name="T13" fmla="*/ 305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342">
                    <a:moveTo>
                      <a:pt x="342" y="305"/>
                    </a:moveTo>
                    <a:cubicBezTo>
                      <a:pt x="173" y="305"/>
                      <a:pt x="37" y="169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9"/>
                      <a:pt x="153" y="342"/>
                      <a:pt x="342" y="342"/>
                    </a:cubicBezTo>
                    <a:cubicBezTo>
                      <a:pt x="530" y="342"/>
                      <a:pt x="683" y="189"/>
                      <a:pt x="683" y="0"/>
                    </a:cubicBezTo>
                    <a:cubicBezTo>
                      <a:pt x="646" y="0"/>
                      <a:pt x="646" y="0"/>
                      <a:pt x="646" y="0"/>
                    </a:cubicBezTo>
                    <a:cubicBezTo>
                      <a:pt x="646" y="169"/>
                      <a:pt x="510" y="305"/>
                      <a:pt x="342" y="305"/>
                    </a:cubicBezTo>
                    <a:close/>
                  </a:path>
                </a:pathLst>
              </a:custGeom>
              <a:solidFill>
                <a:srgbClr val="B3D82C">
                  <a:alpha val="20000"/>
                </a:srgbClr>
              </a:solidFill>
              <a:ln>
                <a:noFill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Line 15">
                <a:extLst>
                  <a:ext uri="{FF2B5EF4-FFF2-40B4-BE49-F238E27FC236}">
                    <a16:creationId xmlns:a16="http://schemas.microsoft.com/office/drawing/2014/main" id="{99C30C4A-E42C-5CE2-F24B-063EC8DC62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78722" y="3167051"/>
                <a:ext cx="0" cy="203514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2" name="Oval 16">
                <a:extLst>
                  <a:ext uri="{FF2B5EF4-FFF2-40B4-BE49-F238E27FC236}">
                    <a16:creationId xmlns:a16="http://schemas.microsoft.com/office/drawing/2014/main" id="{72D7BE97-B1B3-492C-44A3-1DCE0722D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2761" y="3433875"/>
                <a:ext cx="775878" cy="803205"/>
              </a:xfrm>
              <a:prstGeom prst="ellipse">
                <a:avLst/>
              </a:prstGeom>
              <a:noFill/>
              <a:ln w="20638">
                <a:solidFill>
                  <a:srgbClr val="D2E3C8"/>
                </a:solidFill>
                <a:round/>
                <a:headEnd/>
                <a:tailEnd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id="{3517330B-C21A-6730-D075-54B8A67E3C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4881" y="3087887"/>
                <a:ext cx="1460472" cy="797446"/>
              </a:xfrm>
              <a:custGeom>
                <a:avLst/>
                <a:gdLst>
                  <a:gd name="T0" fmla="*/ 342 w 684"/>
                  <a:gd name="T1" fmla="*/ 37 h 341"/>
                  <a:gd name="T2" fmla="*/ 647 w 684"/>
                  <a:gd name="T3" fmla="*/ 341 h 341"/>
                  <a:gd name="T4" fmla="*/ 684 w 684"/>
                  <a:gd name="T5" fmla="*/ 341 h 341"/>
                  <a:gd name="T6" fmla="*/ 342 w 684"/>
                  <a:gd name="T7" fmla="*/ 0 h 341"/>
                  <a:gd name="T8" fmla="*/ 0 w 684"/>
                  <a:gd name="T9" fmla="*/ 341 h 341"/>
                  <a:gd name="T10" fmla="*/ 37 w 684"/>
                  <a:gd name="T11" fmla="*/ 341 h 341"/>
                  <a:gd name="T12" fmla="*/ 342 w 684"/>
                  <a:gd name="T13" fmla="*/ 3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4" h="341">
                    <a:moveTo>
                      <a:pt x="342" y="37"/>
                    </a:moveTo>
                    <a:cubicBezTo>
                      <a:pt x="511" y="37"/>
                      <a:pt x="647" y="173"/>
                      <a:pt x="647" y="341"/>
                    </a:cubicBezTo>
                    <a:cubicBezTo>
                      <a:pt x="684" y="341"/>
                      <a:pt x="684" y="341"/>
                      <a:pt x="684" y="341"/>
                    </a:cubicBezTo>
                    <a:cubicBezTo>
                      <a:pt x="684" y="153"/>
                      <a:pt x="531" y="0"/>
                      <a:pt x="342" y="0"/>
                    </a:cubicBezTo>
                    <a:cubicBezTo>
                      <a:pt x="153" y="0"/>
                      <a:pt x="0" y="153"/>
                      <a:pt x="0" y="341"/>
                    </a:cubicBezTo>
                    <a:cubicBezTo>
                      <a:pt x="37" y="341"/>
                      <a:pt x="37" y="341"/>
                      <a:pt x="37" y="341"/>
                    </a:cubicBezTo>
                    <a:cubicBezTo>
                      <a:pt x="37" y="173"/>
                      <a:pt x="174" y="37"/>
                      <a:pt x="342" y="37"/>
                    </a:cubicBezTo>
                    <a:close/>
                  </a:path>
                </a:pathLst>
              </a:custGeom>
              <a:solidFill>
                <a:srgbClr val="98BE80">
                  <a:alpha val="20000"/>
                </a:srgbClr>
              </a:solidFill>
              <a:ln>
                <a:noFill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5" name="Line 19">
                <a:extLst>
                  <a:ext uri="{FF2B5EF4-FFF2-40B4-BE49-F238E27FC236}">
                    <a16:creationId xmlns:a16="http://schemas.microsoft.com/office/drawing/2014/main" id="{0689BEF0-564D-6BB5-91F1-D4F3E351A8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64633" y="4288460"/>
                <a:ext cx="0" cy="202131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Oval 20">
                <a:extLst>
                  <a:ext uri="{FF2B5EF4-FFF2-40B4-BE49-F238E27FC236}">
                    <a16:creationId xmlns:a16="http://schemas.microsoft.com/office/drawing/2014/main" id="{ED3A9C01-FA67-F860-C540-BC07B65345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2697" y="3442651"/>
                <a:ext cx="783505" cy="803206"/>
              </a:xfrm>
              <a:prstGeom prst="ellipse">
                <a:avLst/>
              </a:prstGeom>
              <a:noFill/>
              <a:ln w="20701">
                <a:solidFill>
                  <a:srgbClr val="84A63E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8" name="Freeform 22">
                <a:extLst>
                  <a:ext uri="{FF2B5EF4-FFF2-40B4-BE49-F238E27FC236}">
                    <a16:creationId xmlns:a16="http://schemas.microsoft.com/office/drawing/2014/main" id="{5EF62967-6E4C-B87B-98D6-C408CAABC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3140" y="3892035"/>
                <a:ext cx="1519490" cy="735383"/>
              </a:xfrm>
              <a:custGeom>
                <a:avLst/>
                <a:gdLst>
                  <a:gd name="T0" fmla="*/ 342 w 684"/>
                  <a:gd name="T1" fmla="*/ 305 h 342"/>
                  <a:gd name="T2" fmla="*/ 37 w 684"/>
                  <a:gd name="T3" fmla="*/ 0 h 342"/>
                  <a:gd name="T4" fmla="*/ 0 w 684"/>
                  <a:gd name="T5" fmla="*/ 0 h 342"/>
                  <a:gd name="T6" fmla="*/ 342 w 684"/>
                  <a:gd name="T7" fmla="*/ 342 h 342"/>
                  <a:gd name="T8" fmla="*/ 684 w 684"/>
                  <a:gd name="T9" fmla="*/ 0 h 342"/>
                  <a:gd name="T10" fmla="*/ 647 w 684"/>
                  <a:gd name="T11" fmla="*/ 0 h 342"/>
                  <a:gd name="T12" fmla="*/ 342 w 684"/>
                  <a:gd name="T13" fmla="*/ 305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4" h="342">
                    <a:moveTo>
                      <a:pt x="342" y="305"/>
                    </a:moveTo>
                    <a:cubicBezTo>
                      <a:pt x="174" y="305"/>
                      <a:pt x="37" y="169"/>
                      <a:pt x="3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89"/>
                      <a:pt x="153" y="342"/>
                      <a:pt x="342" y="342"/>
                    </a:cubicBezTo>
                    <a:cubicBezTo>
                      <a:pt x="531" y="342"/>
                      <a:pt x="684" y="189"/>
                      <a:pt x="684" y="0"/>
                    </a:cubicBezTo>
                    <a:cubicBezTo>
                      <a:pt x="647" y="0"/>
                      <a:pt x="647" y="0"/>
                      <a:pt x="647" y="0"/>
                    </a:cubicBezTo>
                    <a:cubicBezTo>
                      <a:pt x="647" y="169"/>
                      <a:pt x="510" y="305"/>
                      <a:pt x="342" y="305"/>
                    </a:cubicBezTo>
                    <a:close/>
                  </a:path>
                </a:pathLst>
              </a:custGeom>
              <a:solidFill>
                <a:srgbClr val="5B732B">
                  <a:alpha val="20000"/>
                </a:srgbClr>
              </a:solidFill>
              <a:ln>
                <a:noFill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9" name="Line 23">
                <a:extLst>
                  <a:ext uri="{FF2B5EF4-FFF2-40B4-BE49-F238E27FC236}">
                    <a16:creationId xmlns:a16="http://schemas.microsoft.com/office/drawing/2014/main" id="{DAB04C87-C88C-360B-4885-48AC371FBE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28096" y="3167051"/>
                <a:ext cx="0" cy="203514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0" name="Oval 24">
                <a:extLst>
                  <a:ext uri="{FF2B5EF4-FFF2-40B4-BE49-F238E27FC236}">
                    <a16:creationId xmlns:a16="http://schemas.microsoft.com/office/drawing/2014/main" id="{74161A66-1550-B151-1CFC-750243348B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8198" y="3442651"/>
                <a:ext cx="782135" cy="797447"/>
              </a:xfrm>
              <a:prstGeom prst="ellipse">
                <a:avLst/>
              </a:prstGeom>
              <a:noFill/>
              <a:ln w="20638">
                <a:solidFill>
                  <a:srgbClr val="70AD47">
                    <a:lumMod val="75000"/>
                  </a:srgbClr>
                </a:solidFill>
                <a:round/>
                <a:headEnd/>
                <a:tailEnd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2" name="Freeform 26">
                <a:extLst>
                  <a:ext uri="{FF2B5EF4-FFF2-40B4-BE49-F238E27FC236}">
                    <a16:creationId xmlns:a16="http://schemas.microsoft.com/office/drawing/2014/main" id="{BCACACAC-319D-C546-FFB8-2FCE89FDE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9630" y="3094589"/>
                <a:ext cx="1519496" cy="797446"/>
              </a:xfrm>
              <a:custGeom>
                <a:avLst/>
                <a:gdLst>
                  <a:gd name="T0" fmla="*/ 341 w 683"/>
                  <a:gd name="T1" fmla="*/ 37 h 341"/>
                  <a:gd name="T2" fmla="*/ 646 w 683"/>
                  <a:gd name="T3" fmla="*/ 341 h 341"/>
                  <a:gd name="T4" fmla="*/ 683 w 683"/>
                  <a:gd name="T5" fmla="*/ 341 h 341"/>
                  <a:gd name="T6" fmla="*/ 341 w 683"/>
                  <a:gd name="T7" fmla="*/ 0 h 341"/>
                  <a:gd name="T8" fmla="*/ 0 w 683"/>
                  <a:gd name="T9" fmla="*/ 341 h 341"/>
                  <a:gd name="T10" fmla="*/ 37 w 683"/>
                  <a:gd name="T11" fmla="*/ 341 h 341"/>
                  <a:gd name="T12" fmla="*/ 341 w 683"/>
                  <a:gd name="T13" fmla="*/ 37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341">
                    <a:moveTo>
                      <a:pt x="341" y="37"/>
                    </a:moveTo>
                    <a:cubicBezTo>
                      <a:pt x="510" y="37"/>
                      <a:pt x="646" y="173"/>
                      <a:pt x="646" y="341"/>
                    </a:cubicBezTo>
                    <a:cubicBezTo>
                      <a:pt x="683" y="341"/>
                      <a:pt x="683" y="341"/>
                      <a:pt x="683" y="341"/>
                    </a:cubicBezTo>
                    <a:cubicBezTo>
                      <a:pt x="683" y="153"/>
                      <a:pt x="530" y="0"/>
                      <a:pt x="341" y="0"/>
                    </a:cubicBezTo>
                    <a:cubicBezTo>
                      <a:pt x="153" y="0"/>
                      <a:pt x="0" y="153"/>
                      <a:pt x="0" y="341"/>
                    </a:cubicBezTo>
                    <a:cubicBezTo>
                      <a:pt x="37" y="341"/>
                      <a:pt x="37" y="341"/>
                      <a:pt x="37" y="341"/>
                    </a:cubicBezTo>
                    <a:cubicBezTo>
                      <a:pt x="37" y="173"/>
                      <a:pt x="173" y="37"/>
                      <a:pt x="341" y="37"/>
                    </a:cubicBezTo>
                    <a:close/>
                  </a:path>
                </a:pathLst>
              </a:custGeom>
              <a:solidFill>
                <a:srgbClr val="70AD47">
                  <a:lumMod val="50000"/>
                  <a:alpha val="20000"/>
                </a:srgbClr>
              </a:solidFill>
              <a:ln>
                <a:noFill/>
              </a:ln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3" name="Line 27">
                <a:extLst>
                  <a:ext uri="{FF2B5EF4-FFF2-40B4-BE49-F238E27FC236}">
                    <a16:creationId xmlns:a16="http://schemas.microsoft.com/office/drawing/2014/main" id="{04E427BB-2076-FAB7-068C-E96887CC8D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47837" y="4288460"/>
                <a:ext cx="0" cy="202131"/>
              </a:xfrm>
              <a:prstGeom prst="line">
                <a:avLst/>
              </a:prstGeom>
              <a:noFill/>
              <a:ln w="6350">
                <a:solidFill>
                  <a:sysClr val="window" lastClr="FFFFFF">
                    <a:lumMod val="50000"/>
                  </a:sysClr>
                </a:solidFill>
                <a:prstDash val="solid"/>
                <a:round/>
                <a:headEnd/>
                <a:tailEnd type="oval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>
                  <a:ln>
                    <a:noFill/>
                  </a:ln>
                  <a:solidFill>
                    <a:srgbClr val="C8A977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24" name="Group 48">
                <a:extLst>
                  <a:ext uri="{FF2B5EF4-FFF2-40B4-BE49-F238E27FC236}">
                    <a16:creationId xmlns:a16="http://schemas.microsoft.com/office/drawing/2014/main" id="{FF3E3C2D-10EA-DF97-874D-E794806E57BB}"/>
                  </a:ext>
                </a:extLst>
              </p:cNvPr>
              <p:cNvGrpSpPr/>
              <p:nvPr/>
            </p:nvGrpSpPr>
            <p:grpSpPr>
              <a:xfrm>
                <a:off x="6106907" y="3110279"/>
                <a:ext cx="5733472" cy="1539531"/>
                <a:chOff x="1422401" y="2587042"/>
                <a:chExt cx="8993811" cy="2354485"/>
              </a:xfrm>
            </p:grpSpPr>
            <p:sp>
              <p:nvSpPr>
                <p:cNvPr id="27" name="Oval 12">
                  <a:extLst>
                    <a:ext uri="{FF2B5EF4-FFF2-40B4-BE49-F238E27FC236}">
                      <a16:creationId xmlns:a16="http://schemas.microsoft.com/office/drawing/2014/main" id="{B4CEA1E6-9024-C9B5-46CC-49E1402E13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4270" y="3123108"/>
                  <a:ext cx="1217080" cy="1219576"/>
                </a:xfrm>
                <a:prstGeom prst="ellipse">
                  <a:avLst/>
                </a:prstGeom>
                <a:noFill/>
                <a:ln w="20701">
                  <a:solidFill>
                    <a:srgbClr val="C2E056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D2E3C8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29" name="Freeform 14">
                  <a:extLst>
                    <a:ext uri="{FF2B5EF4-FFF2-40B4-BE49-F238E27FC236}">
                      <a16:creationId xmlns:a16="http://schemas.microsoft.com/office/drawing/2014/main" id="{6582758D-F0B7-4A9A-FE7E-1D4B92F841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22401" y="3798531"/>
                  <a:ext cx="2290970" cy="1077219"/>
                </a:xfrm>
                <a:custGeom>
                  <a:avLst/>
                  <a:gdLst>
                    <a:gd name="T0" fmla="*/ 342 w 683"/>
                    <a:gd name="T1" fmla="*/ 305 h 342"/>
                    <a:gd name="T2" fmla="*/ 37 w 683"/>
                    <a:gd name="T3" fmla="*/ 0 h 342"/>
                    <a:gd name="T4" fmla="*/ 0 w 683"/>
                    <a:gd name="T5" fmla="*/ 0 h 342"/>
                    <a:gd name="T6" fmla="*/ 342 w 683"/>
                    <a:gd name="T7" fmla="*/ 342 h 342"/>
                    <a:gd name="T8" fmla="*/ 683 w 683"/>
                    <a:gd name="T9" fmla="*/ 0 h 342"/>
                    <a:gd name="T10" fmla="*/ 646 w 683"/>
                    <a:gd name="T11" fmla="*/ 0 h 342"/>
                    <a:gd name="T12" fmla="*/ 342 w 683"/>
                    <a:gd name="T13" fmla="*/ 305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3" h="342">
                      <a:moveTo>
                        <a:pt x="342" y="305"/>
                      </a:moveTo>
                      <a:cubicBezTo>
                        <a:pt x="173" y="305"/>
                        <a:pt x="37" y="169"/>
                        <a:pt x="3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89"/>
                        <a:pt x="153" y="342"/>
                        <a:pt x="342" y="342"/>
                      </a:cubicBezTo>
                      <a:cubicBezTo>
                        <a:pt x="530" y="342"/>
                        <a:pt x="683" y="189"/>
                        <a:pt x="683" y="0"/>
                      </a:cubicBezTo>
                      <a:cubicBezTo>
                        <a:pt x="646" y="0"/>
                        <a:pt x="646" y="0"/>
                        <a:pt x="646" y="0"/>
                      </a:cubicBezTo>
                      <a:cubicBezTo>
                        <a:pt x="646" y="169"/>
                        <a:pt x="510" y="305"/>
                        <a:pt x="342" y="305"/>
                      </a:cubicBezTo>
                      <a:close/>
                    </a:path>
                  </a:pathLst>
                </a:custGeom>
                <a:solidFill>
                  <a:srgbClr val="B3D82C">
                    <a:alpha val="20000"/>
                  </a:srgbClr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0" name="Line 15">
                  <a:extLst>
                    <a:ext uri="{FF2B5EF4-FFF2-40B4-BE49-F238E27FC236}">
                      <a16:creationId xmlns:a16="http://schemas.microsoft.com/office/drawing/2014/main" id="{D5816E9D-4FA7-4714-1943-74A2C0D584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72327" y="2708112"/>
                  <a:ext cx="0" cy="311245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1" name="Oval 16">
                  <a:extLst>
                    <a:ext uri="{FF2B5EF4-FFF2-40B4-BE49-F238E27FC236}">
                      <a16:creationId xmlns:a16="http://schemas.microsoft.com/office/drawing/2014/main" id="{61FB685C-74BF-B1EE-1ECE-08E372BECE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131627" y="3116180"/>
                  <a:ext cx="1217082" cy="1228384"/>
                </a:xfrm>
                <a:prstGeom prst="ellipse">
                  <a:avLst/>
                </a:prstGeom>
                <a:noFill/>
                <a:ln w="20638">
                  <a:solidFill>
                    <a:srgbClr val="D2E3C8"/>
                  </a:solidFill>
                  <a:round/>
                  <a:headEnd/>
                  <a:tailEnd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3" name="Freeform 18">
                  <a:extLst>
                    <a:ext uri="{FF2B5EF4-FFF2-40B4-BE49-F238E27FC236}">
                      <a16:creationId xmlns:a16="http://schemas.microsoft.com/office/drawing/2014/main" id="{5C5B7C89-F784-30D0-5D3C-BC009B97C3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01610" y="2587042"/>
                  <a:ext cx="2290970" cy="1219576"/>
                </a:xfrm>
                <a:custGeom>
                  <a:avLst/>
                  <a:gdLst>
                    <a:gd name="T0" fmla="*/ 342 w 684"/>
                    <a:gd name="T1" fmla="*/ 37 h 341"/>
                    <a:gd name="T2" fmla="*/ 647 w 684"/>
                    <a:gd name="T3" fmla="*/ 341 h 341"/>
                    <a:gd name="T4" fmla="*/ 684 w 684"/>
                    <a:gd name="T5" fmla="*/ 341 h 341"/>
                    <a:gd name="T6" fmla="*/ 342 w 684"/>
                    <a:gd name="T7" fmla="*/ 0 h 341"/>
                    <a:gd name="T8" fmla="*/ 0 w 684"/>
                    <a:gd name="T9" fmla="*/ 341 h 341"/>
                    <a:gd name="T10" fmla="*/ 37 w 684"/>
                    <a:gd name="T11" fmla="*/ 341 h 341"/>
                    <a:gd name="T12" fmla="*/ 342 w 684"/>
                    <a:gd name="T13" fmla="*/ 37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4" h="341">
                      <a:moveTo>
                        <a:pt x="342" y="37"/>
                      </a:moveTo>
                      <a:cubicBezTo>
                        <a:pt x="511" y="37"/>
                        <a:pt x="647" y="173"/>
                        <a:pt x="647" y="341"/>
                      </a:cubicBezTo>
                      <a:cubicBezTo>
                        <a:pt x="684" y="341"/>
                        <a:pt x="684" y="341"/>
                        <a:pt x="684" y="341"/>
                      </a:cubicBezTo>
                      <a:cubicBezTo>
                        <a:pt x="684" y="153"/>
                        <a:pt x="531" y="0"/>
                        <a:pt x="342" y="0"/>
                      </a:cubicBezTo>
                      <a:cubicBezTo>
                        <a:pt x="153" y="0"/>
                        <a:pt x="0" y="153"/>
                        <a:pt x="0" y="341"/>
                      </a:cubicBezTo>
                      <a:cubicBezTo>
                        <a:pt x="37" y="341"/>
                        <a:pt x="37" y="341"/>
                        <a:pt x="37" y="341"/>
                      </a:cubicBezTo>
                      <a:cubicBezTo>
                        <a:pt x="37" y="173"/>
                        <a:pt x="174" y="37"/>
                        <a:pt x="342" y="37"/>
                      </a:cubicBezTo>
                      <a:close/>
                    </a:path>
                  </a:pathLst>
                </a:custGeom>
                <a:solidFill>
                  <a:srgbClr val="98BE80">
                    <a:alpha val="20000"/>
                  </a:srgbClr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4" name="Line 19">
                  <a:extLst>
                    <a:ext uri="{FF2B5EF4-FFF2-40B4-BE49-F238E27FC236}">
                      <a16:creationId xmlns:a16="http://schemas.microsoft.com/office/drawing/2014/main" id="{BC758C3E-91FA-CB06-EF11-D80ED4B18E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46336" y="4423141"/>
                  <a:ext cx="0" cy="309129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5" name="Oval 20">
                  <a:extLst>
                    <a:ext uri="{FF2B5EF4-FFF2-40B4-BE49-F238E27FC236}">
                      <a16:creationId xmlns:a16="http://schemas.microsoft.com/office/drawing/2014/main" id="{822DBC14-43A8-99E0-9BFC-D7D9419586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11950" y="3129601"/>
                  <a:ext cx="1229046" cy="1228385"/>
                </a:xfrm>
                <a:prstGeom prst="ellipse">
                  <a:avLst/>
                </a:prstGeom>
                <a:noFill/>
                <a:ln w="20701">
                  <a:solidFill>
                    <a:srgbClr val="84A63E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6" name="Oval 21">
                  <a:extLst>
                    <a:ext uri="{FF2B5EF4-FFF2-40B4-BE49-F238E27FC236}">
                      <a16:creationId xmlns:a16="http://schemas.microsoft.com/office/drawing/2014/main" id="{6EA25E3D-8312-1121-D419-AAF67EBA63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32424" y="3288404"/>
                  <a:ext cx="982217" cy="872786"/>
                </a:xfrm>
                <a:prstGeom prst="ellipse">
                  <a:avLst/>
                </a:prstGeom>
                <a:solidFill>
                  <a:srgbClr val="84A63E"/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sv-SE" altLang="zh-CN" sz="1200" b="0" i="0" u="none" strike="noStrike" kern="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VII</a:t>
                  </a: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7" name="Freeform 22">
                  <a:extLst>
                    <a:ext uri="{FF2B5EF4-FFF2-40B4-BE49-F238E27FC236}">
                      <a16:creationId xmlns:a16="http://schemas.microsoft.com/office/drawing/2014/main" id="{9D2698E7-25F4-A2D9-172B-792E61AB89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79303" y="3816868"/>
                  <a:ext cx="2383548" cy="1124659"/>
                </a:xfrm>
                <a:custGeom>
                  <a:avLst/>
                  <a:gdLst>
                    <a:gd name="T0" fmla="*/ 342 w 684"/>
                    <a:gd name="T1" fmla="*/ 305 h 342"/>
                    <a:gd name="T2" fmla="*/ 37 w 684"/>
                    <a:gd name="T3" fmla="*/ 0 h 342"/>
                    <a:gd name="T4" fmla="*/ 0 w 684"/>
                    <a:gd name="T5" fmla="*/ 0 h 342"/>
                    <a:gd name="T6" fmla="*/ 342 w 684"/>
                    <a:gd name="T7" fmla="*/ 342 h 342"/>
                    <a:gd name="T8" fmla="*/ 684 w 684"/>
                    <a:gd name="T9" fmla="*/ 0 h 342"/>
                    <a:gd name="T10" fmla="*/ 647 w 684"/>
                    <a:gd name="T11" fmla="*/ 0 h 342"/>
                    <a:gd name="T12" fmla="*/ 342 w 684"/>
                    <a:gd name="T13" fmla="*/ 305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4" h="342">
                      <a:moveTo>
                        <a:pt x="342" y="305"/>
                      </a:moveTo>
                      <a:cubicBezTo>
                        <a:pt x="174" y="305"/>
                        <a:pt x="37" y="169"/>
                        <a:pt x="3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89"/>
                        <a:pt x="153" y="342"/>
                        <a:pt x="342" y="342"/>
                      </a:cubicBezTo>
                      <a:cubicBezTo>
                        <a:pt x="531" y="342"/>
                        <a:pt x="684" y="189"/>
                        <a:pt x="684" y="0"/>
                      </a:cubicBezTo>
                      <a:cubicBezTo>
                        <a:pt x="647" y="0"/>
                        <a:pt x="647" y="0"/>
                        <a:pt x="647" y="0"/>
                      </a:cubicBezTo>
                      <a:cubicBezTo>
                        <a:pt x="647" y="169"/>
                        <a:pt x="510" y="305"/>
                        <a:pt x="342" y="305"/>
                      </a:cubicBezTo>
                      <a:close/>
                    </a:path>
                  </a:pathLst>
                </a:custGeom>
                <a:solidFill>
                  <a:srgbClr val="5B732B">
                    <a:alpha val="20000"/>
                  </a:srgbClr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8" name="Line 23">
                  <a:extLst>
                    <a:ext uri="{FF2B5EF4-FFF2-40B4-BE49-F238E27FC236}">
                      <a16:creationId xmlns:a16="http://schemas.microsoft.com/office/drawing/2014/main" id="{439C45F0-2C8F-3FF7-0680-85C57A9728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941017" y="2725153"/>
                  <a:ext cx="0" cy="311245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39" name="Oval 24">
                  <a:extLst>
                    <a:ext uri="{FF2B5EF4-FFF2-40B4-BE49-F238E27FC236}">
                      <a16:creationId xmlns:a16="http://schemas.microsoft.com/office/drawing/2014/main" id="{DB558F44-C223-9FA7-6399-208EC6755D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642181" y="3129601"/>
                  <a:ext cx="1226896" cy="1219577"/>
                </a:xfrm>
                <a:prstGeom prst="ellipse">
                  <a:avLst/>
                </a:prstGeom>
                <a:noFill/>
                <a:ln w="20638">
                  <a:solidFill>
                    <a:srgbClr val="70AD47">
                      <a:lumMod val="75000"/>
                    </a:srgbClr>
                  </a:solidFill>
                  <a:round/>
                  <a:headEnd/>
                  <a:tailEnd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1" name="Freeform 26">
                  <a:extLst>
                    <a:ext uri="{FF2B5EF4-FFF2-40B4-BE49-F238E27FC236}">
                      <a16:creationId xmlns:a16="http://schemas.microsoft.com/office/drawing/2014/main" id="{20D3234B-B949-E560-1B39-FD76B13631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2654" y="2597291"/>
                  <a:ext cx="2383558" cy="1219576"/>
                </a:xfrm>
                <a:custGeom>
                  <a:avLst/>
                  <a:gdLst>
                    <a:gd name="T0" fmla="*/ 341 w 683"/>
                    <a:gd name="T1" fmla="*/ 37 h 341"/>
                    <a:gd name="T2" fmla="*/ 646 w 683"/>
                    <a:gd name="T3" fmla="*/ 341 h 341"/>
                    <a:gd name="T4" fmla="*/ 683 w 683"/>
                    <a:gd name="T5" fmla="*/ 341 h 341"/>
                    <a:gd name="T6" fmla="*/ 341 w 683"/>
                    <a:gd name="T7" fmla="*/ 0 h 341"/>
                    <a:gd name="T8" fmla="*/ 0 w 683"/>
                    <a:gd name="T9" fmla="*/ 341 h 341"/>
                    <a:gd name="T10" fmla="*/ 37 w 683"/>
                    <a:gd name="T11" fmla="*/ 341 h 341"/>
                    <a:gd name="T12" fmla="*/ 341 w 683"/>
                    <a:gd name="T13" fmla="*/ 37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3" h="341">
                      <a:moveTo>
                        <a:pt x="341" y="37"/>
                      </a:moveTo>
                      <a:cubicBezTo>
                        <a:pt x="510" y="37"/>
                        <a:pt x="646" y="173"/>
                        <a:pt x="646" y="341"/>
                      </a:cubicBezTo>
                      <a:cubicBezTo>
                        <a:pt x="683" y="341"/>
                        <a:pt x="683" y="341"/>
                        <a:pt x="683" y="341"/>
                      </a:cubicBezTo>
                      <a:cubicBezTo>
                        <a:pt x="683" y="153"/>
                        <a:pt x="530" y="0"/>
                        <a:pt x="341" y="0"/>
                      </a:cubicBezTo>
                      <a:cubicBezTo>
                        <a:pt x="153" y="0"/>
                        <a:pt x="0" y="153"/>
                        <a:pt x="0" y="341"/>
                      </a:cubicBezTo>
                      <a:cubicBezTo>
                        <a:pt x="37" y="341"/>
                        <a:pt x="37" y="341"/>
                        <a:pt x="37" y="341"/>
                      </a:cubicBezTo>
                      <a:cubicBezTo>
                        <a:pt x="37" y="173"/>
                        <a:pt x="173" y="37"/>
                        <a:pt x="341" y="37"/>
                      </a:cubicBezTo>
                      <a:close/>
                    </a:path>
                  </a:pathLst>
                </a:custGeom>
                <a:solidFill>
                  <a:srgbClr val="70AD47">
                    <a:lumMod val="50000"/>
                    <a:alpha val="20000"/>
                  </a:srgbClr>
                </a:solidFill>
                <a:ln>
                  <a:noFill/>
                </a:ln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2" name="Line 27">
                  <a:extLst>
                    <a:ext uri="{FF2B5EF4-FFF2-40B4-BE49-F238E27FC236}">
                      <a16:creationId xmlns:a16="http://schemas.microsoft.com/office/drawing/2014/main" id="{E5C8001E-1BDF-5CD4-562D-16177AA37D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269076" y="4423141"/>
                  <a:ext cx="0" cy="309129"/>
                </a:xfrm>
                <a:prstGeom prst="line">
                  <a:avLst/>
                </a:prstGeom>
                <a:noFill/>
                <a:ln w="6350">
                  <a:solidFill>
                    <a:sysClr val="window" lastClr="FFFFFF">
                      <a:lumMod val="50000"/>
                    </a:sysClr>
                  </a:solidFill>
                  <a:prstDash val="solid"/>
                  <a:round/>
                  <a:headEnd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anchor="ctr" anchorCtr="0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C8A977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25" name="TextBox 67">
                <a:extLst>
                  <a:ext uri="{FF2B5EF4-FFF2-40B4-BE49-F238E27FC236}">
                    <a16:creationId xmlns:a16="http://schemas.microsoft.com/office/drawing/2014/main" id="{C16FC8ED-4669-6D50-3F8F-A7FF29D45305}"/>
                  </a:ext>
                </a:extLst>
              </p:cNvPr>
              <p:cNvSpPr txBox="1"/>
              <p:nvPr/>
            </p:nvSpPr>
            <p:spPr>
              <a:xfrm>
                <a:off x="3820572" y="4620513"/>
                <a:ext cx="353286" cy="455364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  <a:endParaRPr kumimoji="0" lang="en-S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Box 68">
                <a:extLst>
                  <a:ext uri="{FF2B5EF4-FFF2-40B4-BE49-F238E27FC236}">
                    <a16:creationId xmlns:a16="http://schemas.microsoft.com/office/drawing/2014/main" id="{8D782D1D-1031-A03F-9334-645A7C68274F}"/>
                  </a:ext>
                </a:extLst>
              </p:cNvPr>
              <p:cNvSpPr txBox="1"/>
              <p:nvPr/>
            </p:nvSpPr>
            <p:spPr>
              <a:xfrm>
                <a:off x="5302910" y="4613950"/>
                <a:ext cx="353286" cy="455364"/>
              </a:xfrm>
              <a:prstGeom prst="rect">
                <a:avLst/>
              </a:prstGeom>
              <a:noFill/>
            </p:spPr>
            <p:txBody>
              <a:bodyPr wrap="none" rtlCol="0" anchor="ctr" anchorCtr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  <a:endParaRPr kumimoji="0" lang="en-SE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5B3A718D-9696-472C-29E3-A6098C530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41995" y="3726711"/>
              <a:ext cx="1247160" cy="571288"/>
            </a:xfrm>
            <a:custGeom>
              <a:avLst/>
              <a:gdLst>
                <a:gd name="T0" fmla="*/ 342 w 683"/>
                <a:gd name="T1" fmla="*/ 305 h 342"/>
                <a:gd name="T2" fmla="*/ 37 w 683"/>
                <a:gd name="T3" fmla="*/ 0 h 342"/>
                <a:gd name="T4" fmla="*/ 0 w 683"/>
                <a:gd name="T5" fmla="*/ 0 h 342"/>
                <a:gd name="T6" fmla="*/ 342 w 683"/>
                <a:gd name="T7" fmla="*/ 342 h 342"/>
                <a:gd name="T8" fmla="*/ 683 w 683"/>
                <a:gd name="T9" fmla="*/ 0 h 342"/>
                <a:gd name="T10" fmla="*/ 646 w 683"/>
                <a:gd name="T11" fmla="*/ 0 h 342"/>
                <a:gd name="T12" fmla="*/ 342 w 683"/>
                <a:gd name="T13" fmla="*/ 305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3" h="342">
                  <a:moveTo>
                    <a:pt x="342" y="305"/>
                  </a:moveTo>
                  <a:cubicBezTo>
                    <a:pt x="173" y="305"/>
                    <a:pt x="37" y="169"/>
                    <a:pt x="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9"/>
                    <a:pt x="153" y="342"/>
                    <a:pt x="342" y="342"/>
                  </a:cubicBezTo>
                  <a:cubicBezTo>
                    <a:pt x="530" y="342"/>
                    <a:pt x="683" y="189"/>
                    <a:pt x="683" y="0"/>
                  </a:cubicBezTo>
                  <a:cubicBezTo>
                    <a:pt x="646" y="0"/>
                    <a:pt x="646" y="0"/>
                    <a:pt x="646" y="0"/>
                  </a:cubicBezTo>
                  <a:cubicBezTo>
                    <a:pt x="646" y="169"/>
                    <a:pt x="510" y="305"/>
                    <a:pt x="342" y="305"/>
                  </a:cubicBezTo>
                  <a:close/>
                </a:path>
              </a:pathLst>
            </a:custGeom>
            <a:solidFill>
              <a:srgbClr val="B3D82C">
                <a:alpha val="20000"/>
              </a:srgbClr>
            </a:solidFill>
            <a:ln>
              <a:noFill/>
            </a:ln>
          </p:spPr>
          <p:txBody>
            <a:bodyPr anchor="ctr" anchorCtr="0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C8A97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3" name="TextBox 13">
            <a:extLst>
              <a:ext uri="{FF2B5EF4-FFF2-40B4-BE49-F238E27FC236}">
                <a16:creationId xmlns:a16="http://schemas.microsoft.com/office/drawing/2014/main" id="{13C66B6C-ECD8-D2A5-ADFE-BFC8892E6FC9}"/>
              </a:ext>
            </a:extLst>
          </p:cNvPr>
          <p:cNvSpPr txBox="1"/>
          <p:nvPr/>
        </p:nvSpPr>
        <p:spPr>
          <a:xfrm>
            <a:off x="2248286" y="1372118"/>
            <a:ext cx="216555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1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4" name="TextBox 13">
            <a:extLst>
              <a:ext uri="{FF2B5EF4-FFF2-40B4-BE49-F238E27FC236}">
                <a16:creationId xmlns:a16="http://schemas.microsoft.com/office/drawing/2014/main" id="{0875A05A-52C7-D7AA-B4A7-5EE7C913EF86}"/>
              </a:ext>
            </a:extLst>
          </p:cNvPr>
          <p:cNvSpPr txBox="1"/>
          <p:nvPr/>
        </p:nvSpPr>
        <p:spPr>
          <a:xfrm>
            <a:off x="143137" y="1871161"/>
            <a:ext cx="1847746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Översikt 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5" name="TextBox 13">
            <a:extLst>
              <a:ext uri="{FF2B5EF4-FFF2-40B4-BE49-F238E27FC236}">
                <a16:creationId xmlns:a16="http://schemas.microsoft.com/office/drawing/2014/main" id="{4294053B-A88F-EB8E-1430-B9B05050BD04}"/>
              </a:ext>
            </a:extLst>
          </p:cNvPr>
          <p:cNvSpPr txBox="1"/>
          <p:nvPr/>
        </p:nvSpPr>
        <p:spPr>
          <a:xfrm>
            <a:off x="5064539" y="1943687"/>
            <a:ext cx="2395552" cy="10833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När är vi nöjda?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Fastställda gränsvärden 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Hur vi tar fram där det saknas</a:t>
            </a:r>
          </a:p>
        </p:txBody>
      </p:sp>
      <p:sp>
        <p:nvSpPr>
          <p:cNvPr id="46" name="TextBox 13">
            <a:extLst>
              <a:ext uri="{FF2B5EF4-FFF2-40B4-BE49-F238E27FC236}">
                <a16:creationId xmlns:a16="http://schemas.microsoft.com/office/drawing/2014/main" id="{54D6A23C-89E5-55C2-112C-5D5B9FBACAF8}"/>
              </a:ext>
            </a:extLst>
          </p:cNvPr>
          <p:cNvSpPr txBox="1"/>
          <p:nvPr/>
        </p:nvSpPr>
        <p:spPr>
          <a:xfrm>
            <a:off x="492230" y="2241534"/>
            <a:ext cx="1416875" cy="7879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Lagkrav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Lokala klimatinitiativ</a:t>
            </a:r>
          </a:p>
        </p:txBody>
      </p:sp>
      <p:sp>
        <p:nvSpPr>
          <p:cNvPr id="47" name="TextBox 13">
            <a:extLst>
              <a:ext uri="{FF2B5EF4-FFF2-40B4-BE49-F238E27FC236}">
                <a16:creationId xmlns:a16="http://schemas.microsoft.com/office/drawing/2014/main" id="{3182F32E-38D9-A86A-9FAB-0DAE95A8A56F}"/>
              </a:ext>
            </a:extLst>
          </p:cNvPr>
          <p:cNvSpPr txBox="1"/>
          <p:nvPr/>
        </p:nvSpPr>
        <p:spPr>
          <a:xfrm>
            <a:off x="7528507" y="2541590"/>
            <a:ext cx="1628491" cy="5416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Företagsnivå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Projektnivå</a:t>
            </a:r>
          </a:p>
        </p:txBody>
      </p:sp>
      <p:sp>
        <p:nvSpPr>
          <p:cNvPr id="48" name="TextBox 13">
            <a:extLst>
              <a:ext uri="{FF2B5EF4-FFF2-40B4-BE49-F238E27FC236}">
                <a16:creationId xmlns:a16="http://schemas.microsoft.com/office/drawing/2014/main" id="{46533B19-B564-DCE6-C7F1-EFFD2482600F}"/>
              </a:ext>
            </a:extLst>
          </p:cNvPr>
          <p:cNvSpPr txBox="1"/>
          <p:nvPr/>
        </p:nvSpPr>
        <p:spPr>
          <a:xfrm>
            <a:off x="2678506" y="1745003"/>
            <a:ext cx="1968871" cy="128035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Beräkna till Boverkets klimatdeklaration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Kompletterande beräkning</a:t>
            </a:r>
          </a:p>
        </p:txBody>
      </p:sp>
      <p:sp>
        <p:nvSpPr>
          <p:cNvPr id="49" name="TextBox 13">
            <a:extLst>
              <a:ext uri="{FF2B5EF4-FFF2-40B4-BE49-F238E27FC236}">
                <a16:creationId xmlns:a16="http://schemas.microsoft.com/office/drawing/2014/main" id="{78BEF91E-3726-E718-9CB1-9A883DE7B79A}"/>
              </a:ext>
            </a:extLst>
          </p:cNvPr>
          <p:cNvSpPr txBox="1"/>
          <p:nvPr/>
        </p:nvSpPr>
        <p:spPr>
          <a:xfrm>
            <a:off x="4988917" y="1476821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3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9FB222BB-2A50-B592-7FF1-ADE42AEE821B}"/>
              </a:ext>
            </a:extLst>
          </p:cNvPr>
          <p:cNvSpPr txBox="1"/>
          <p:nvPr/>
        </p:nvSpPr>
        <p:spPr>
          <a:xfrm>
            <a:off x="7303392" y="1907500"/>
            <a:ext cx="1904408" cy="7848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Upphandling &amp; målstyrning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7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1" name="TextBox 13">
            <a:extLst>
              <a:ext uri="{FF2B5EF4-FFF2-40B4-BE49-F238E27FC236}">
                <a16:creationId xmlns:a16="http://schemas.microsoft.com/office/drawing/2014/main" id="{9E025C5C-ED2D-0E05-04C0-0DB75431727E}"/>
              </a:ext>
            </a:extLst>
          </p:cNvPr>
          <p:cNvSpPr txBox="1"/>
          <p:nvPr/>
        </p:nvSpPr>
        <p:spPr>
          <a:xfrm>
            <a:off x="1246014" y="4343343"/>
            <a:ext cx="1953157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0 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 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2" name="TextBox 13">
            <a:extLst>
              <a:ext uri="{FF2B5EF4-FFF2-40B4-BE49-F238E27FC236}">
                <a16:creationId xmlns:a16="http://schemas.microsoft.com/office/drawing/2014/main" id="{C10608A8-B47C-02AB-722E-9C7F807F7771}"/>
              </a:ext>
            </a:extLst>
          </p:cNvPr>
          <p:cNvSpPr txBox="1"/>
          <p:nvPr/>
        </p:nvSpPr>
        <p:spPr>
          <a:xfrm>
            <a:off x="3716530" y="4375237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2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3" name="TextBox 13">
            <a:extLst>
              <a:ext uri="{FF2B5EF4-FFF2-40B4-BE49-F238E27FC236}">
                <a16:creationId xmlns:a16="http://schemas.microsoft.com/office/drawing/2014/main" id="{82AABDB7-E0F1-2D62-166A-16851218B031}"/>
              </a:ext>
            </a:extLst>
          </p:cNvPr>
          <p:cNvSpPr txBox="1"/>
          <p:nvPr/>
        </p:nvSpPr>
        <p:spPr>
          <a:xfrm>
            <a:off x="3872081" y="4842050"/>
            <a:ext cx="2069040" cy="1575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Klimatförbättra – utan extra kostnad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Klimatförbättra till rimlig kostnad 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Ex som ÄTA eller grönt sidoanbud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5" name="TextBox 13">
            <a:extLst>
              <a:ext uri="{FF2B5EF4-FFF2-40B4-BE49-F238E27FC236}">
                <a16:creationId xmlns:a16="http://schemas.microsoft.com/office/drawing/2014/main" id="{702726E3-5D09-7281-6196-23DBB5A8F283}"/>
              </a:ext>
            </a:extLst>
          </p:cNvPr>
          <p:cNvSpPr txBox="1"/>
          <p:nvPr/>
        </p:nvSpPr>
        <p:spPr>
          <a:xfrm>
            <a:off x="6293848" y="4933676"/>
            <a:ext cx="1879343" cy="7879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Klimatbalansering – som är trovärdig</a:t>
            </a:r>
          </a:p>
          <a:p>
            <a:pPr marL="285750" marR="0" lvl="0" indent="-285750" algn="l" defTabSz="12160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altLang="zh-CN" sz="1600" b="0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6" name="TextBox 13">
            <a:extLst>
              <a:ext uri="{FF2B5EF4-FFF2-40B4-BE49-F238E27FC236}">
                <a16:creationId xmlns:a16="http://schemas.microsoft.com/office/drawing/2014/main" id="{8DAEF5D3-356E-A6DD-92EF-B5B8CE159CDC}"/>
              </a:ext>
            </a:extLst>
          </p:cNvPr>
          <p:cNvSpPr txBox="1"/>
          <p:nvPr/>
        </p:nvSpPr>
        <p:spPr>
          <a:xfrm>
            <a:off x="6192775" y="4488365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Steg 4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7" name="TextBox 13">
            <a:extLst>
              <a:ext uri="{FF2B5EF4-FFF2-40B4-BE49-F238E27FC236}">
                <a16:creationId xmlns:a16="http://schemas.microsoft.com/office/drawing/2014/main" id="{6E3B4B3B-5424-0B35-9A6A-B7B478C3A53E}"/>
              </a:ext>
            </a:extLst>
          </p:cNvPr>
          <p:cNvSpPr txBox="1"/>
          <p:nvPr/>
        </p:nvSpPr>
        <p:spPr>
          <a:xfrm>
            <a:off x="8576293" y="4472011"/>
            <a:ext cx="1904408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Sammanfattning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2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8" name="Line 15">
            <a:extLst>
              <a:ext uri="{FF2B5EF4-FFF2-40B4-BE49-F238E27FC236}">
                <a16:creationId xmlns:a16="http://schemas.microsoft.com/office/drawing/2014/main" id="{A39474D8-5DDA-9789-D7AD-4F7742C54D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84757" y="3152095"/>
            <a:ext cx="0" cy="165064"/>
          </a:xfrm>
          <a:prstGeom prst="line">
            <a:avLst/>
          </a:prstGeom>
          <a:noFill/>
          <a:ln w="6350">
            <a:solidFill>
              <a:sysClr val="window" lastClr="FFFFFF">
                <a:lumMod val="50000"/>
              </a:sysClr>
            </a:solidFill>
            <a:prstDash val="solid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C8A97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" name="TextBox 13">
            <a:extLst>
              <a:ext uri="{FF2B5EF4-FFF2-40B4-BE49-F238E27FC236}">
                <a16:creationId xmlns:a16="http://schemas.microsoft.com/office/drawing/2014/main" id="{77CE6064-8232-63CB-61AA-DABC500AD9C4}"/>
              </a:ext>
            </a:extLst>
          </p:cNvPr>
          <p:cNvSpPr txBox="1"/>
          <p:nvPr/>
        </p:nvSpPr>
        <p:spPr>
          <a:xfrm>
            <a:off x="9675882" y="2560138"/>
            <a:ext cx="1904408" cy="7848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Fördjupning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7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per avsnitt</a:t>
            </a:r>
          </a:p>
          <a:p>
            <a:pPr marL="0" marR="0" lvl="0" indent="0" algn="ctr" defTabSz="12160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7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60" name="Rektangel 59">
            <a:extLst>
              <a:ext uri="{FF2B5EF4-FFF2-40B4-BE49-F238E27FC236}">
                <a16:creationId xmlns:a16="http://schemas.microsoft.com/office/drawing/2014/main" id="{6937C809-8869-875E-0590-38E2DEEC4E8D}"/>
              </a:ext>
            </a:extLst>
          </p:cNvPr>
          <p:cNvSpPr/>
          <p:nvPr/>
        </p:nvSpPr>
        <p:spPr>
          <a:xfrm>
            <a:off x="10684758" y="414116"/>
            <a:ext cx="204490" cy="110160"/>
          </a:xfrm>
          <a:prstGeom prst="rect">
            <a:avLst/>
          </a:prstGeom>
          <a:solidFill>
            <a:srgbClr val="00B0F0"/>
          </a:solidFill>
          <a:ln w="25400" cap="flat" cmpd="sng" algn="ctr">
            <a:solidFill>
              <a:srgbClr val="00B0F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textruta 60">
            <a:extLst>
              <a:ext uri="{FF2B5EF4-FFF2-40B4-BE49-F238E27FC236}">
                <a16:creationId xmlns:a16="http://schemas.microsoft.com/office/drawing/2014/main" id="{CD21C25E-2530-37B0-AD9C-E1F4B4CA3C26}"/>
              </a:ext>
            </a:extLst>
          </p:cNvPr>
          <p:cNvSpPr txBox="1"/>
          <p:nvPr/>
        </p:nvSpPr>
        <p:spPr>
          <a:xfrm>
            <a:off x="10877025" y="306227"/>
            <a:ext cx="1251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ruta 61">
            <a:extLst>
              <a:ext uri="{FF2B5EF4-FFF2-40B4-BE49-F238E27FC236}">
                <a16:creationId xmlns:a16="http://schemas.microsoft.com/office/drawing/2014/main" id="{D8CD250E-9DA2-CEAC-8CA7-5BEB73874630}"/>
              </a:ext>
            </a:extLst>
          </p:cNvPr>
          <p:cNvSpPr txBox="1"/>
          <p:nvPr/>
        </p:nvSpPr>
        <p:spPr>
          <a:xfrm>
            <a:off x="10889247" y="575626"/>
            <a:ext cx="125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initiativ</a:t>
            </a: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Rektangel 62">
            <a:extLst>
              <a:ext uri="{FF2B5EF4-FFF2-40B4-BE49-F238E27FC236}">
                <a16:creationId xmlns:a16="http://schemas.microsoft.com/office/drawing/2014/main" id="{EDB46253-C0CB-5CF7-F0FB-788B27B3AEF7}"/>
              </a:ext>
            </a:extLst>
          </p:cNvPr>
          <p:cNvSpPr/>
          <p:nvPr/>
        </p:nvSpPr>
        <p:spPr>
          <a:xfrm>
            <a:off x="10684758" y="682913"/>
            <a:ext cx="204490" cy="110160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92D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Pratbubbla: rektangel med rundade hörn 63">
            <a:extLst>
              <a:ext uri="{FF2B5EF4-FFF2-40B4-BE49-F238E27FC236}">
                <a16:creationId xmlns:a16="http://schemas.microsoft.com/office/drawing/2014/main" id="{DEF0948D-0796-47F9-9425-A628F03F0504}"/>
              </a:ext>
            </a:extLst>
          </p:cNvPr>
          <p:cNvSpPr/>
          <p:nvPr/>
        </p:nvSpPr>
        <p:spPr>
          <a:xfrm>
            <a:off x="1738573" y="5056186"/>
            <a:ext cx="1068132" cy="357494"/>
          </a:xfrm>
          <a:prstGeom prst="wedgeRoundRectCallout">
            <a:avLst>
              <a:gd name="adj1" fmla="val -14404"/>
              <a:gd name="adj2" fmla="val -153531"/>
              <a:gd name="adj3" fmla="val 16667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Denna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  <a:endParaRPr kumimoji="0" lang="sv-SE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Oval 12">
            <a:extLst>
              <a:ext uri="{FF2B5EF4-FFF2-40B4-BE49-F238E27FC236}">
                <a16:creationId xmlns:a16="http://schemas.microsoft.com/office/drawing/2014/main" id="{8FE222B5-D44D-93E2-93DD-96E5E412F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3480" y="1160770"/>
            <a:ext cx="662554" cy="646785"/>
          </a:xfrm>
          <a:prstGeom prst="ellipse">
            <a:avLst/>
          </a:prstGeom>
          <a:noFill/>
          <a:ln w="20701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rgbClr val="D2E3C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7" name="Oval 13">
            <a:extLst>
              <a:ext uri="{FF2B5EF4-FFF2-40B4-BE49-F238E27FC236}">
                <a16:creationId xmlns:a16="http://schemas.microsoft.com/office/drawing/2014/main" id="{0B4D2246-AFA9-5ECF-4925-5A0D2FFA4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6328" y="1230577"/>
            <a:ext cx="530886" cy="492488"/>
          </a:xfrm>
          <a:prstGeom prst="ellipse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8" name="textruta 67">
            <a:extLst>
              <a:ext uri="{FF2B5EF4-FFF2-40B4-BE49-F238E27FC236}">
                <a16:creationId xmlns:a16="http://schemas.microsoft.com/office/drawing/2014/main" id="{B07D71FC-6775-53E0-E8D0-8B1FD631E7DD}"/>
              </a:ext>
            </a:extLst>
          </p:cNvPr>
          <p:cNvSpPr txBox="1"/>
          <p:nvPr/>
        </p:nvSpPr>
        <p:spPr>
          <a:xfrm>
            <a:off x="11041647" y="1194751"/>
            <a:ext cx="125128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 / Video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Avsnitt I-VII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9" name="Rektangel 68">
            <a:extLst>
              <a:ext uri="{FF2B5EF4-FFF2-40B4-BE49-F238E27FC236}">
                <a16:creationId xmlns:a16="http://schemas.microsoft.com/office/drawing/2014/main" id="{1A3DE507-6D88-FF4E-E7C6-55FEBFFB2453}"/>
              </a:ext>
            </a:extLst>
          </p:cNvPr>
          <p:cNvSpPr/>
          <p:nvPr/>
        </p:nvSpPr>
        <p:spPr>
          <a:xfrm>
            <a:off x="9877425" y="6310610"/>
            <a:ext cx="2263107" cy="46166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200">
                <a:solidFill>
                  <a:sysClr val="windowText" lastClr="000000"/>
                </a:solidFill>
              </a:rPr>
              <a:t>Version: HT 2025</a:t>
            </a:r>
          </a:p>
          <a:p>
            <a:r>
              <a:rPr lang="sv-SE" sz="1200">
                <a:solidFill>
                  <a:sysClr val="windowText" lastClr="000000"/>
                </a:solidFill>
              </a:rPr>
              <a:t>Treano </a:t>
            </a:r>
            <a:r>
              <a:rPr lang="sv-SE" sz="1200">
                <a:solidFill>
                  <a:sysClr val="windowText" lastClr="000000"/>
                </a:solidFill>
                <a:sym typeface="Wingdings" panose="05000000000000000000" pitchFamily="2" charset="2"/>
              </a:rPr>
              <a:t> LFM30  Publik gratis</a:t>
            </a:r>
            <a:endParaRPr lang="sv-SE" sz="1200">
              <a:solidFill>
                <a:sysClr val="windowText" lastClr="000000"/>
              </a:solidFill>
            </a:endParaRPr>
          </a:p>
        </p:txBody>
      </p:sp>
      <p:sp>
        <p:nvSpPr>
          <p:cNvPr id="65" name="Oval 21">
            <a:extLst>
              <a:ext uri="{FF2B5EF4-FFF2-40B4-BE49-F238E27FC236}">
                <a16:creationId xmlns:a16="http://schemas.microsoft.com/office/drawing/2014/main" id="{4D12CF08-5341-9114-5701-2CC73D686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5399" y="3480599"/>
            <a:ext cx="534700" cy="462870"/>
          </a:xfrm>
          <a:prstGeom prst="ellipse">
            <a:avLst/>
          </a:prstGeom>
          <a:solidFill>
            <a:srgbClr val="D2E3C8"/>
          </a:solidFill>
          <a:ln>
            <a:noFill/>
          </a:ln>
        </p:spPr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VII</a:t>
            </a:r>
            <a:endParaRPr kumimoji="0" lang="zh-CN" alt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8" name="Oval 21">
            <a:extLst>
              <a:ext uri="{FF2B5EF4-FFF2-40B4-BE49-F238E27FC236}">
                <a16:creationId xmlns:a16="http://schemas.microsoft.com/office/drawing/2014/main" id="{DC9A49DF-AC33-F7E0-A0FE-5F2F424CF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9608" y="3475363"/>
            <a:ext cx="534700" cy="462870"/>
          </a:xfrm>
          <a:prstGeom prst="ellipse">
            <a:avLst/>
          </a:prstGeom>
          <a:solidFill>
            <a:srgbClr val="DBED9B"/>
          </a:solidFill>
          <a:ln>
            <a:noFill/>
          </a:ln>
        </p:spPr>
        <p:txBody>
          <a:bodyPr anchor="ctr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V</a:t>
            </a:r>
            <a:endParaRPr kumimoji="0" lang="zh-CN" alt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9" name="Oval 21">
            <a:extLst>
              <a:ext uri="{FF2B5EF4-FFF2-40B4-BE49-F238E27FC236}">
                <a16:creationId xmlns:a16="http://schemas.microsoft.com/office/drawing/2014/main" id="{12312A6B-D2FF-A679-17C5-ACA2D94C1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2054" y="3474739"/>
            <a:ext cx="534700" cy="462870"/>
          </a:xfrm>
          <a:prstGeom prst="ellipse">
            <a:avLst/>
          </a:prstGeom>
          <a:solidFill>
            <a:srgbClr val="DBED9B"/>
          </a:solidFill>
          <a:ln>
            <a:noFill/>
          </a:ln>
        </p:spPr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IV</a:t>
            </a:r>
            <a:endParaRPr kumimoji="0" lang="zh-CN" alt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0" name="Oval 21">
            <a:extLst>
              <a:ext uri="{FF2B5EF4-FFF2-40B4-BE49-F238E27FC236}">
                <a16:creationId xmlns:a16="http://schemas.microsoft.com/office/drawing/2014/main" id="{C3297C65-E926-B7A7-B6F5-95FF5AF5F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9676" y="3474739"/>
            <a:ext cx="534700" cy="462870"/>
          </a:xfrm>
          <a:prstGeom prst="ellipse">
            <a:avLst/>
          </a:prstGeom>
          <a:solidFill>
            <a:srgbClr val="84A63E"/>
          </a:solidFill>
          <a:ln>
            <a:noFill/>
          </a:ln>
        </p:spPr>
        <p:txBody>
          <a:bodyPr anchor="ctr" anchorCtr="0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III</a:t>
            </a:r>
            <a:endParaRPr kumimoji="0" lang="zh-CN" alt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1" name="Oval 21">
            <a:extLst>
              <a:ext uri="{FF2B5EF4-FFF2-40B4-BE49-F238E27FC236}">
                <a16:creationId xmlns:a16="http://schemas.microsoft.com/office/drawing/2014/main" id="{91F5E1AA-7E53-1B94-B455-72C089720E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916" y="3464138"/>
            <a:ext cx="534700" cy="462870"/>
          </a:xfrm>
          <a:prstGeom prst="ellipse">
            <a:avLst/>
          </a:prstGeom>
          <a:solidFill>
            <a:srgbClr val="D2E3C8"/>
          </a:solidFill>
          <a:ln>
            <a:noFill/>
          </a:ln>
        </p:spPr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II</a:t>
            </a:r>
            <a:endParaRPr kumimoji="0" lang="zh-CN" alt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2" name="Oval 21">
            <a:extLst>
              <a:ext uri="{FF2B5EF4-FFF2-40B4-BE49-F238E27FC236}">
                <a16:creationId xmlns:a16="http://schemas.microsoft.com/office/drawing/2014/main" id="{D0BD7A01-FC11-C082-E698-0762D19B7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915" y="3457276"/>
            <a:ext cx="534700" cy="462870"/>
          </a:xfrm>
          <a:prstGeom prst="ellipse">
            <a:avLst/>
          </a:prstGeom>
          <a:solidFill>
            <a:srgbClr val="DBED9B"/>
          </a:solidFill>
          <a:ln>
            <a:noFill/>
          </a:ln>
        </p:spPr>
        <p:txBody>
          <a:bodyPr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I</a:t>
            </a:r>
            <a:endParaRPr kumimoji="0" lang="zh-CN" alt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3" name="Oval 21">
            <a:extLst>
              <a:ext uri="{FF2B5EF4-FFF2-40B4-BE49-F238E27FC236}">
                <a16:creationId xmlns:a16="http://schemas.microsoft.com/office/drawing/2014/main" id="{4EAC61AE-66B7-158A-DBAF-E798A2FD8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11838" y="3491489"/>
            <a:ext cx="534700" cy="46287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>
                <a:ln>
                  <a:noFill/>
                </a:ln>
                <a:solidFill>
                  <a:srgbClr val="84A63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en-US" sz="1200" b="0" i="0" u="none" strike="noStrike" kern="0" cap="none" spc="0" normalizeH="0" baseline="0" noProof="0">
              <a:ln>
                <a:noFill/>
              </a:ln>
              <a:solidFill>
                <a:srgbClr val="84A63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4" name="Oval 21">
            <a:extLst>
              <a:ext uri="{FF2B5EF4-FFF2-40B4-BE49-F238E27FC236}">
                <a16:creationId xmlns:a16="http://schemas.microsoft.com/office/drawing/2014/main" id="{FDAD0310-642E-D5A4-3488-C618E6ADF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05281" y="3471735"/>
            <a:ext cx="534700" cy="462870"/>
          </a:xfrm>
          <a:prstGeom prst="ellipse">
            <a:avLst/>
          </a:prstGeom>
          <a:solidFill>
            <a:srgbClr val="DBED9B"/>
          </a:solidFill>
          <a:ln>
            <a:noFill/>
          </a:ln>
        </p:spPr>
        <p:txBody>
          <a:bodyPr anchor="ctr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zh-CN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endParaRPr kumimoji="0" lang="zh-CN" altLang="en-US" sz="12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367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7B064E17-D6EA-B32C-D983-01DFD50D02B2}"/>
              </a:ext>
            </a:extLst>
          </p:cNvPr>
          <p:cNvGraphicFramePr>
            <a:graphicFrameLocks noGrp="1"/>
          </p:cNvGraphicFramePr>
          <p:nvPr/>
        </p:nvGraphicFramePr>
        <p:xfrm>
          <a:off x="1206500" y="198120"/>
          <a:ext cx="9144000" cy="6461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74226">
                  <a:extLst>
                    <a:ext uri="{9D8B030D-6E8A-4147-A177-3AD203B41FA5}">
                      <a16:colId xmlns:a16="http://schemas.microsoft.com/office/drawing/2014/main" val="39034195"/>
                    </a:ext>
                  </a:extLst>
                </a:gridCol>
                <a:gridCol w="825500">
                  <a:extLst>
                    <a:ext uri="{9D8B030D-6E8A-4147-A177-3AD203B41FA5}">
                      <a16:colId xmlns:a16="http://schemas.microsoft.com/office/drawing/2014/main" val="3277432864"/>
                    </a:ext>
                  </a:extLst>
                </a:gridCol>
                <a:gridCol w="3289300">
                  <a:extLst>
                    <a:ext uri="{9D8B030D-6E8A-4147-A177-3AD203B41FA5}">
                      <a16:colId xmlns:a16="http://schemas.microsoft.com/office/drawing/2014/main" val="1273006140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417083219"/>
                    </a:ext>
                  </a:extLst>
                </a:gridCol>
                <a:gridCol w="1409700">
                  <a:extLst>
                    <a:ext uri="{9D8B030D-6E8A-4147-A177-3AD203B41FA5}">
                      <a16:colId xmlns:a16="http://schemas.microsoft.com/office/drawing/2014/main" val="3927215073"/>
                    </a:ext>
                  </a:extLst>
                </a:gridCol>
                <a:gridCol w="1335574">
                  <a:extLst>
                    <a:ext uri="{9D8B030D-6E8A-4147-A177-3AD203B41FA5}">
                      <a16:colId xmlns:a16="http://schemas.microsoft.com/office/drawing/2014/main" val="3952985036"/>
                    </a:ext>
                  </a:extLst>
                </a:gridCol>
              </a:tblGrid>
              <a:tr h="283710">
                <a:tc>
                  <a:txBody>
                    <a:bodyPr/>
                    <a:lstStyle/>
                    <a:p>
                      <a:r>
                        <a:rPr lang="sv-SE"/>
                        <a:t>Månad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Vecka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Innehåll Klimatberäkningsstuga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/>
                        <a:t>Treano (2 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Aura (2 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Gäst (1-2 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81438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36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Översikt &amp; </a:t>
                      </a:r>
                      <a:r>
                        <a:rPr lang="sv-SE" sz="1400" b="1" err="1">
                          <a:solidFill>
                            <a:schemeClr val="tx2"/>
                          </a:solidFill>
                        </a:rPr>
                        <a:t>admin</a:t>
                      </a:r>
                      <a:endParaRPr lang="sv-SE" sz="1400" b="1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183647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Presentation av klimatberäkningsverktyg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(X)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604718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38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0: Identifiera affären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92264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0: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852469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Okt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40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1: Översikt Nyproduktion och ROT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328157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 och 5: Fördjupning + Bidcon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778101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1: Fördjupning + Prodikt &amp; Plant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32361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1: Fördjupning + BM &amp; Nodon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38361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1: Anläggning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050476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Nov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45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2 &amp; 5: Översikt 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5553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2 &amp; 5: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569822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2 &amp; 5: Fördjupning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75514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48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3 &amp; 5: BATNEEC, översikt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217229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3 &amp; 5: Fördjupning, motivera Ny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9771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3 &amp; 5: Fördjupning, motivera ROT</a:t>
                      </a:r>
                    </a:p>
                  </a:txBody>
                  <a:tcPr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592166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Steg 4 &amp; 5: Översikt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734925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Steg 4 &amp; 5: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055993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Upphandling &amp; målstyrning: Översikt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310620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r>
                        <a:rPr lang="sv-SE" sz="1400"/>
                        <a:t>Feb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Upphandling &amp; målstyrning: Fördjupning</a:t>
                      </a:r>
                    </a:p>
                  </a:txBody>
                  <a:tcP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315243"/>
                  </a:ext>
                </a:extLst>
              </a:tr>
              <a:tr h="283710"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7</a:t>
                      </a:r>
                    </a:p>
                  </a:txBody>
                  <a:tcPr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chemeClr val="tx2"/>
                          </a:solidFill>
                        </a:rPr>
                        <a:t>Sammanfattning, dokumentation, intyg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36258"/>
                  </a:ext>
                </a:extLst>
              </a:tr>
            </a:tbl>
          </a:graphicData>
        </a:graphic>
      </p:graphicFrame>
      <p:sp>
        <p:nvSpPr>
          <p:cNvPr id="4" name="Pratbubbla: oval 3">
            <a:extLst>
              <a:ext uri="{FF2B5EF4-FFF2-40B4-BE49-F238E27FC236}">
                <a16:creationId xmlns:a16="http://schemas.microsoft.com/office/drawing/2014/main" id="{E53748DF-35B3-0DB6-8002-7D9AED5DD698}"/>
              </a:ext>
            </a:extLst>
          </p:cNvPr>
          <p:cNvSpPr/>
          <p:nvPr/>
        </p:nvSpPr>
        <p:spPr>
          <a:xfrm>
            <a:off x="10668000" y="609600"/>
            <a:ext cx="1524000" cy="1219200"/>
          </a:xfrm>
          <a:prstGeom prst="wedgeEllipseCallout">
            <a:avLst>
              <a:gd name="adj1" fmla="val -80208"/>
              <a:gd name="adj2" fmla="val 14844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Fredagar 13-15</a:t>
            </a:r>
          </a:p>
        </p:txBody>
      </p:sp>
      <p:sp>
        <p:nvSpPr>
          <p:cNvPr id="3" name="Pratbubbla: rektangel med rundade hörn 2">
            <a:extLst>
              <a:ext uri="{FF2B5EF4-FFF2-40B4-BE49-F238E27FC236}">
                <a16:creationId xmlns:a16="http://schemas.microsoft.com/office/drawing/2014/main" id="{27315F06-2780-AE9C-29AF-923BBADD2420}"/>
              </a:ext>
            </a:extLst>
          </p:cNvPr>
          <p:cNvSpPr/>
          <p:nvPr/>
        </p:nvSpPr>
        <p:spPr>
          <a:xfrm>
            <a:off x="0" y="1152567"/>
            <a:ext cx="889000" cy="676233"/>
          </a:xfrm>
          <a:prstGeom prst="wedgeRoundRectCallout">
            <a:avLst>
              <a:gd name="adj1" fmla="val 68288"/>
              <a:gd name="adj2" fmla="val -19720"/>
              <a:gd name="adj3" fmla="val 16667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Denna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Vänster klammerparentes 4">
            <a:extLst>
              <a:ext uri="{FF2B5EF4-FFF2-40B4-BE49-F238E27FC236}">
                <a16:creationId xmlns:a16="http://schemas.microsoft.com/office/drawing/2014/main" id="{3D328CB6-64B2-7FD7-A8AB-3FFB4B5516AB}"/>
              </a:ext>
            </a:extLst>
          </p:cNvPr>
          <p:cNvSpPr/>
          <p:nvPr/>
        </p:nvSpPr>
        <p:spPr>
          <a:xfrm>
            <a:off x="971550" y="1152525"/>
            <a:ext cx="234950" cy="609600"/>
          </a:xfrm>
          <a:prstGeom prst="leftBrace">
            <a:avLst>
              <a:gd name="adj1" fmla="val 44819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7885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3650FCA-E6B7-7007-BCBA-7FD5F14AAFE5}"/>
              </a:ext>
            </a:extLst>
          </p:cNvPr>
          <p:cNvSpPr/>
          <p:nvPr/>
        </p:nvSpPr>
        <p:spPr>
          <a:xfrm>
            <a:off x="1758950" y="2542356"/>
            <a:ext cx="1984375" cy="11435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7C596FFC-8969-D496-D337-805670C45A27}"/>
              </a:ext>
            </a:extLst>
          </p:cNvPr>
          <p:cNvSpPr/>
          <p:nvPr/>
        </p:nvSpPr>
        <p:spPr>
          <a:xfrm>
            <a:off x="4613848" y="2600374"/>
            <a:ext cx="1984375" cy="10855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8E80C0D-CC2D-C8CB-1FE0-1844E2E0A215}"/>
              </a:ext>
            </a:extLst>
          </p:cNvPr>
          <p:cNvSpPr/>
          <p:nvPr/>
        </p:nvSpPr>
        <p:spPr>
          <a:xfrm>
            <a:off x="4356034" y="1807367"/>
            <a:ext cx="1984375" cy="9429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(Praktisk applicering)</a:t>
            </a:r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5CB03EEC-A77C-619A-5C9C-48D849DAD19C}"/>
              </a:ext>
            </a:extLst>
          </p:cNvPr>
          <p:cNvSpPr txBox="1">
            <a:spLocks/>
          </p:cNvSpPr>
          <p:nvPr/>
        </p:nvSpPr>
        <p:spPr>
          <a:xfrm>
            <a:off x="624518" y="330756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sv-SE" sz="3200" b="1" i="0" u="none" strike="noStrike" kern="1200" cap="none" spc="0" normalizeH="0" baseline="0">
                <a:ln>
                  <a:noFill/>
                </a:ln>
                <a:solidFill>
                  <a:srgbClr val="00ABC2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502020204020303" pitchFamily="34" charset="0"/>
                <a:ea typeface="+mj-ea"/>
                <a:cs typeface="+mj-cs"/>
              </a:rPr>
              <a:t>Läsanvisning till denna </a:t>
            </a:r>
            <a:r>
              <a:rPr kumimoji="0" lang="sv-SE" sz="2100" b="1" i="0" u="none" strike="noStrike" kern="1200" cap="none" spc="0" normalizeH="0" baseline="0" noProof="0" dirty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502020204020303" pitchFamily="34" charset="0"/>
                <a:ea typeface="+mj-ea"/>
                <a:cs typeface="+mj-cs"/>
              </a:rPr>
              <a:t>ppt</a:t>
            </a: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502020204020303" pitchFamily="34" charset="0"/>
                <a:ea typeface="+mj-ea"/>
                <a:cs typeface="+mj-cs"/>
              </a:rPr>
              <a:t> och videos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444DE1A9-6619-7829-65BE-3810F65B9289}"/>
              </a:ext>
            </a:extLst>
          </p:cNvPr>
          <p:cNvSpPr/>
          <p:nvPr/>
        </p:nvSpPr>
        <p:spPr>
          <a:xfrm>
            <a:off x="1501775" y="2162413"/>
            <a:ext cx="1984375" cy="94297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1" i="0" u="none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74C67B25-B613-948F-D236-6B96F37EBB75}"/>
              </a:ext>
            </a:extLst>
          </p:cNvPr>
          <p:cNvSpPr/>
          <p:nvPr/>
        </p:nvSpPr>
        <p:spPr>
          <a:xfrm>
            <a:off x="1273175" y="1816892"/>
            <a:ext cx="1984375" cy="9429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Avsnittsindelare (Teori)</a:t>
            </a:r>
          </a:p>
        </p:txBody>
      </p:sp>
      <p:sp>
        <p:nvSpPr>
          <p:cNvPr id="17" name="Vänster klammerparentes 16">
            <a:extLst>
              <a:ext uri="{FF2B5EF4-FFF2-40B4-BE49-F238E27FC236}">
                <a16:creationId xmlns:a16="http://schemas.microsoft.com/office/drawing/2014/main" id="{BCBB67FD-1398-17A1-5859-CCB7F4FC238F}"/>
              </a:ext>
            </a:extLst>
          </p:cNvPr>
          <p:cNvSpPr/>
          <p:nvPr/>
        </p:nvSpPr>
        <p:spPr>
          <a:xfrm rot="16200000">
            <a:off x="2179637" y="3424712"/>
            <a:ext cx="628650" cy="22193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Vänster klammerparentes 17">
            <a:extLst>
              <a:ext uri="{FF2B5EF4-FFF2-40B4-BE49-F238E27FC236}">
                <a16:creationId xmlns:a16="http://schemas.microsoft.com/office/drawing/2014/main" id="{0850625A-76B1-3EA6-5803-775E460D9927}"/>
              </a:ext>
            </a:extLst>
          </p:cNvPr>
          <p:cNvSpPr/>
          <p:nvPr/>
        </p:nvSpPr>
        <p:spPr>
          <a:xfrm rot="16200000">
            <a:off x="5329171" y="3424712"/>
            <a:ext cx="628650" cy="22193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Vänster klammerparentes 18">
            <a:extLst>
              <a:ext uri="{FF2B5EF4-FFF2-40B4-BE49-F238E27FC236}">
                <a16:creationId xmlns:a16="http://schemas.microsoft.com/office/drawing/2014/main" id="{9829924A-76D5-6BC7-32EC-65E0CD4C8A78}"/>
              </a:ext>
            </a:extLst>
          </p:cNvPr>
          <p:cNvSpPr/>
          <p:nvPr/>
        </p:nvSpPr>
        <p:spPr>
          <a:xfrm rot="16200000">
            <a:off x="8253346" y="3415187"/>
            <a:ext cx="628650" cy="22193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Pratbubbla: rektangel med rundade hörn 19">
            <a:extLst>
              <a:ext uri="{FF2B5EF4-FFF2-40B4-BE49-F238E27FC236}">
                <a16:creationId xmlns:a16="http://schemas.microsoft.com/office/drawing/2014/main" id="{9B606135-2805-C2EF-9B98-24D08908CD20}"/>
              </a:ext>
            </a:extLst>
          </p:cNvPr>
          <p:cNvSpPr/>
          <p:nvPr/>
        </p:nvSpPr>
        <p:spPr>
          <a:xfrm>
            <a:off x="1328737" y="5429250"/>
            <a:ext cx="2330450" cy="879632"/>
          </a:xfrm>
          <a:prstGeom prst="wedgeRoundRectCallout">
            <a:avLst>
              <a:gd name="adj1" fmla="val 6734"/>
              <a:gd name="adj2" fmla="val -111837"/>
              <a:gd name="adj3" fmla="val 16667"/>
            </a:avLst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Video – översikt genomgång,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urval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Pratbubbla: rektangel med rundade hörn 20">
            <a:extLst>
              <a:ext uri="{FF2B5EF4-FFF2-40B4-BE49-F238E27FC236}">
                <a16:creationId xmlns:a16="http://schemas.microsoft.com/office/drawing/2014/main" id="{0792EDD1-EC4A-47F5-DEA9-B35136860B1D}"/>
              </a:ext>
            </a:extLst>
          </p:cNvPr>
          <p:cNvSpPr/>
          <p:nvPr/>
        </p:nvSpPr>
        <p:spPr>
          <a:xfrm>
            <a:off x="4565584" y="5429250"/>
            <a:ext cx="2330450" cy="879632"/>
          </a:xfrm>
          <a:prstGeom prst="wedgeRoundRectCallout">
            <a:avLst>
              <a:gd name="adj1" fmla="val 1647"/>
              <a:gd name="adj2" fmla="val -111837"/>
              <a:gd name="adj3" fmla="val 16667"/>
            </a:avLst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Video – översikt genomgång,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urval </a:t>
            </a:r>
            <a:r>
              <a:rPr kumimoji="0" lang="sv-S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  <a:endParaRPr kumimoji="0" lang="sv-S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ratbubbla: rektangel med rundade hörn 21">
            <a:extLst>
              <a:ext uri="{FF2B5EF4-FFF2-40B4-BE49-F238E27FC236}">
                <a16:creationId xmlns:a16="http://schemas.microsoft.com/office/drawing/2014/main" id="{4D366F2C-3E84-4F88-D8B9-2F65F98819AA}"/>
              </a:ext>
            </a:extLst>
          </p:cNvPr>
          <p:cNvSpPr/>
          <p:nvPr/>
        </p:nvSpPr>
        <p:spPr>
          <a:xfrm>
            <a:off x="7603110" y="5429250"/>
            <a:ext cx="2330450" cy="879632"/>
          </a:xfrm>
          <a:prstGeom prst="wedgeRoundRectCallout">
            <a:avLst>
              <a:gd name="adj1" fmla="val 1647"/>
              <a:gd name="adj2" fmla="val -111837"/>
              <a:gd name="adj3" fmla="val 16667"/>
            </a:avLst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Video – extra material – som ej gås igenom i video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94346A8-70B8-FC2A-CE86-7731AA731ABB}"/>
              </a:ext>
            </a:extLst>
          </p:cNvPr>
          <p:cNvSpPr/>
          <p:nvPr/>
        </p:nvSpPr>
        <p:spPr>
          <a:xfrm>
            <a:off x="7776148" y="2609899"/>
            <a:ext cx="1984375" cy="10855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PPT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84E46284-CEB4-AF37-6A29-00CEE6344416}"/>
              </a:ext>
            </a:extLst>
          </p:cNvPr>
          <p:cNvSpPr/>
          <p:nvPr/>
        </p:nvSpPr>
        <p:spPr>
          <a:xfrm>
            <a:off x="7394509" y="1807366"/>
            <a:ext cx="1984375" cy="94297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Fördjupning</a:t>
            </a:r>
          </a:p>
        </p:txBody>
      </p:sp>
    </p:spTree>
    <p:extLst>
      <p:ext uri="{BB962C8B-B14F-4D97-AF65-F5344CB8AC3E}">
        <p14:creationId xmlns:p14="http://schemas.microsoft.com/office/powerpoint/2010/main" val="2284667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ktangel: rundade hörn 73">
            <a:extLst>
              <a:ext uri="{FF2B5EF4-FFF2-40B4-BE49-F238E27FC236}">
                <a16:creationId xmlns:a16="http://schemas.microsoft.com/office/drawing/2014/main" id="{90029A25-FE66-3172-374F-9CF1E5C188EC}"/>
              </a:ext>
            </a:extLst>
          </p:cNvPr>
          <p:cNvSpPr/>
          <p:nvPr/>
        </p:nvSpPr>
        <p:spPr>
          <a:xfrm>
            <a:off x="387940" y="889361"/>
            <a:ext cx="11334750" cy="525834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ktangel: rundade hörn 26">
            <a:extLst>
              <a:ext uri="{FF2B5EF4-FFF2-40B4-BE49-F238E27FC236}">
                <a16:creationId xmlns:a16="http://schemas.microsoft.com/office/drawing/2014/main" id="{5F993309-2BB2-72CF-506C-2D5CC059DEDB}"/>
              </a:ext>
            </a:extLst>
          </p:cNvPr>
          <p:cNvSpPr/>
          <p:nvPr/>
        </p:nvSpPr>
        <p:spPr>
          <a:xfrm>
            <a:off x="548640" y="1043598"/>
            <a:ext cx="8900523" cy="486791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ktangel: rundade hörn 29">
            <a:extLst>
              <a:ext uri="{FF2B5EF4-FFF2-40B4-BE49-F238E27FC236}">
                <a16:creationId xmlns:a16="http://schemas.microsoft.com/office/drawing/2014/main" id="{B4628BB4-BB67-D36D-B8F3-29ADBA486E8F}"/>
              </a:ext>
            </a:extLst>
          </p:cNvPr>
          <p:cNvSpPr/>
          <p:nvPr/>
        </p:nvSpPr>
        <p:spPr>
          <a:xfrm>
            <a:off x="4324349" y="1895410"/>
            <a:ext cx="7085511" cy="353350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ktangel: rundade hörn 35">
            <a:extLst>
              <a:ext uri="{FF2B5EF4-FFF2-40B4-BE49-F238E27FC236}">
                <a16:creationId xmlns:a16="http://schemas.microsoft.com/office/drawing/2014/main" id="{18F89C9D-7E1B-F088-1581-F6B0C32A717C}"/>
              </a:ext>
            </a:extLst>
          </p:cNvPr>
          <p:cNvSpPr/>
          <p:nvPr/>
        </p:nvSpPr>
        <p:spPr>
          <a:xfrm>
            <a:off x="6667500" y="2135711"/>
            <a:ext cx="2637064" cy="29086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ktangel: rundade hörn 37">
            <a:extLst>
              <a:ext uri="{FF2B5EF4-FFF2-40B4-BE49-F238E27FC236}">
                <a16:creationId xmlns:a16="http://schemas.microsoft.com/office/drawing/2014/main" id="{035313CB-B4B6-A39B-F9A5-08755CF8ED31}"/>
              </a:ext>
            </a:extLst>
          </p:cNvPr>
          <p:cNvSpPr/>
          <p:nvPr/>
        </p:nvSpPr>
        <p:spPr>
          <a:xfrm>
            <a:off x="9591675" y="2135711"/>
            <a:ext cx="1528445" cy="29086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ktangel: rundade hörn 41">
            <a:extLst>
              <a:ext uri="{FF2B5EF4-FFF2-40B4-BE49-F238E27FC236}">
                <a16:creationId xmlns:a16="http://schemas.microsoft.com/office/drawing/2014/main" id="{C471839E-7290-8D40-2F1E-A32EE672B650}"/>
              </a:ext>
            </a:extLst>
          </p:cNvPr>
          <p:cNvSpPr/>
          <p:nvPr/>
        </p:nvSpPr>
        <p:spPr>
          <a:xfrm>
            <a:off x="4496889" y="2135710"/>
            <a:ext cx="1927534" cy="29086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Jesper Karlsson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ktangel: rundade hörn 48">
            <a:extLst>
              <a:ext uri="{FF2B5EF4-FFF2-40B4-BE49-F238E27FC236}">
                <a16:creationId xmlns:a16="http://schemas.microsoft.com/office/drawing/2014/main" id="{7DEFDF55-5B5E-2A81-1BCF-F3C5109D6D32}"/>
              </a:ext>
            </a:extLst>
          </p:cNvPr>
          <p:cNvSpPr/>
          <p:nvPr/>
        </p:nvSpPr>
        <p:spPr>
          <a:xfrm>
            <a:off x="828674" y="2135711"/>
            <a:ext cx="3307763" cy="3350689"/>
          </a:xfrm>
          <a:prstGeom prst="roundRect">
            <a:avLst>
              <a:gd name="adj" fmla="val 111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Huvudsamordnare       Stödcoach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Andreas Holmgren           Lijin Zhou  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Kontakt: Andreas.holmgren@treano.se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Bildobjekt 53">
            <a:extLst>
              <a:ext uri="{FF2B5EF4-FFF2-40B4-BE49-F238E27FC236}">
                <a16:creationId xmlns:a16="http://schemas.microsoft.com/office/drawing/2014/main" id="{94E40A6F-5B1C-A9A7-493B-422029DF6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699" y="2543995"/>
            <a:ext cx="1315811" cy="1644764"/>
          </a:xfrm>
          <a:prstGeom prst="rect">
            <a:avLst/>
          </a:prstGeom>
        </p:spPr>
      </p:pic>
      <p:pic>
        <p:nvPicPr>
          <p:cNvPr id="62" name="Bildobjekt 61" descr="Andreas Holmgren">
            <a:extLst>
              <a:ext uri="{FF2B5EF4-FFF2-40B4-BE49-F238E27FC236}">
                <a16:creationId xmlns:a16="http://schemas.microsoft.com/office/drawing/2014/main" id="{D558496B-D3C8-9CD4-D236-355F88708E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92" y="2594848"/>
            <a:ext cx="1543057" cy="1543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Bildobjekt 62">
            <a:extLst>
              <a:ext uri="{FF2B5EF4-FFF2-40B4-BE49-F238E27FC236}">
                <a16:creationId xmlns:a16="http://schemas.microsoft.com/office/drawing/2014/main" id="{E5B7A600-8721-D073-6799-1164F290BA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0" y="2295136"/>
            <a:ext cx="819264" cy="362001"/>
          </a:xfrm>
          <a:prstGeom prst="rect">
            <a:avLst/>
          </a:prstGeom>
        </p:spPr>
      </p:pic>
      <p:pic>
        <p:nvPicPr>
          <p:cNvPr id="64" name="Bildobjekt 63">
            <a:extLst>
              <a:ext uri="{FF2B5EF4-FFF2-40B4-BE49-F238E27FC236}">
                <a16:creationId xmlns:a16="http://schemas.microsoft.com/office/drawing/2014/main" id="{895B8494-C0B9-378D-6600-2B08D23723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5549" y="2320766"/>
            <a:ext cx="1185979" cy="291412"/>
          </a:xfrm>
          <a:prstGeom prst="rect">
            <a:avLst/>
          </a:prstGeom>
        </p:spPr>
      </p:pic>
      <p:pic>
        <p:nvPicPr>
          <p:cNvPr id="65" name="Bildobjekt 64">
            <a:extLst>
              <a:ext uri="{FF2B5EF4-FFF2-40B4-BE49-F238E27FC236}">
                <a16:creationId xmlns:a16="http://schemas.microsoft.com/office/drawing/2014/main" id="{9E16FF66-100F-BE02-CA90-F191E9D932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53250" y="2792038"/>
            <a:ext cx="1440180" cy="311928"/>
          </a:xfrm>
          <a:prstGeom prst="rect">
            <a:avLst/>
          </a:prstGeom>
        </p:spPr>
      </p:pic>
      <p:pic>
        <p:nvPicPr>
          <p:cNvPr id="66" name="Bildobjekt 65">
            <a:extLst>
              <a:ext uri="{FF2B5EF4-FFF2-40B4-BE49-F238E27FC236}">
                <a16:creationId xmlns:a16="http://schemas.microsoft.com/office/drawing/2014/main" id="{197833AA-19B5-26B3-BD8A-17BF15877C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0" y="3235918"/>
            <a:ext cx="1219201" cy="312421"/>
          </a:xfrm>
          <a:prstGeom prst="rect">
            <a:avLst/>
          </a:prstGeom>
        </p:spPr>
      </p:pic>
      <p:pic>
        <p:nvPicPr>
          <p:cNvPr id="67" name="Bildobjekt 66">
            <a:extLst>
              <a:ext uri="{FF2B5EF4-FFF2-40B4-BE49-F238E27FC236}">
                <a16:creationId xmlns:a16="http://schemas.microsoft.com/office/drawing/2014/main" id="{F11ACBD7-66E5-71E0-F087-9062F9F648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8609" y="3689573"/>
            <a:ext cx="2197684" cy="311929"/>
          </a:xfrm>
          <a:prstGeom prst="rect">
            <a:avLst/>
          </a:prstGeom>
        </p:spPr>
      </p:pic>
      <p:pic>
        <p:nvPicPr>
          <p:cNvPr id="68" name="Bildobjekt 67">
            <a:extLst>
              <a:ext uri="{FF2B5EF4-FFF2-40B4-BE49-F238E27FC236}">
                <a16:creationId xmlns:a16="http://schemas.microsoft.com/office/drawing/2014/main" id="{03A13D1D-A992-06B5-829F-A646FE877A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45121" y="2490738"/>
            <a:ext cx="1057423" cy="457264"/>
          </a:xfrm>
          <a:prstGeom prst="rect">
            <a:avLst/>
          </a:prstGeom>
        </p:spPr>
      </p:pic>
      <p:pic>
        <p:nvPicPr>
          <p:cNvPr id="69" name="Bildobjekt 68">
            <a:extLst>
              <a:ext uri="{FF2B5EF4-FFF2-40B4-BE49-F238E27FC236}">
                <a16:creationId xmlns:a16="http://schemas.microsoft.com/office/drawing/2014/main" id="{CE2897FC-6F30-4160-E3E9-AEF2840603A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64862" y="4123239"/>
            <a:ext cx="1192530" cy="361199"/>
          </a:xfrm>
          <a:prstGeom prst="rect">
            <a:avLst/>
          </a:prstGeom>
        </p:spPr>
      </p:pic>
      <p:pic>
        <p:nvPicPr>
          <p:cNvPr id="70" name="Bildobjekt 69">
            <a:extLst>
              <a:ext uri="{FF2B5EF4-FFF2-40B4-BE49-F238E27FC236}">
                <a16:creationId xmlns:a16="http://schemas.microsoft.com/office/drawing/2014/main" id="{7CF50604-A7A7-D217-AC26-AF4C2E97C96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14331" y="4598738"/>
            <a:ext cx="1440180" cy="341491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F57A30E7-4CEE-A6E0-C950-FF7CD3E7196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60924" y="5087922"/>
            <a:ext cx="1505160" cy="304843"/>
          </a:xfrm>
          <a:prstGeom prst="rect">
            <a:avLst/>
          </a:prstGeom>
        </p:spPr>
      </p:pic>
      <p:pic>
        <p:nvPicPr>
          <p:cNvPr id="73" name="Bildobjekt 72">
            <a:extLst>
              <a:ext uri="{FF2B5EF4-FFF2-40B4-BE49-F238E27FC236}">
                <a16:creationId xmlns:a16="http://schemas.microsoft.com/office/drawing/2014/main" id="{394A8E0D-3FE8-5835-E3AD-2A85B464CD3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50907" y="1519545"/>
            <a:ext cx="1228896" cy="571580"/>
          </a:xfrm>
          <a:prstGeom prst="rect">
            <a:avLst/>
          </a:prstGeom>
        </p:spPr>
      </p:pic>
      <p:sp>
        <p:nvSpPr>
          <p:cNvPr id="75" name="Rektangel: rundade hörn 74">
            <a:extLst>
              <a:ext uri="{FF2B5EF4-FFF2-40B4-BE49-F238E27FC236}">
                <a16:creationId xmlns:a16="http://schemas.microsoft.com/office/drawing/2014/main" id="{95662E54-9E4A-068B-9414-722BF81C6F34}"/>
              </a:ext>
            </a:extLst>
          </p:cNvPr>
          <p:cNvSpPr/>
          <p:nvPr/>
        </p:nvSpPr>
        <p:spPr>
          <a:xfrm>
            <a:off x="4772024" y="6265282"/>
            <a:ext cx="3515531" cy="52020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Samarbetsavtal (kunskap, kvalitet):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LFM30 – Coacher  </a:t>
            </a:r>
          </a:p>
        </p:txBody>
      </p:sp>
      <p:sp>
        <p:nvSpPr>
          <p:cNvPr id="76" name="Rektangel: rundade hörn 75">
            <a:extLst>
              <a:ext uri="{FF2B5EF4-FFF2-40B4-BE49-F238E27FC236}">
                <a16:creationId xmlns:a16="http://schemas.microsoft.com/office/drawing/2014/main" id="{69F99454-881D-9794-A9AA-AEDCF587BC07}"/>
              </a:ext>
            </a:extLst>
          </p:cNvPr>
          <p:cNvSpPr/>
          <p:nvPr/>
        </p:nvSpPr>
        <p:spPr>
          <a:xfrm>
            <a:off x="476250" y="6265282"/>
            <a:ext cx="4008273" cy="52020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Samarbetsavtal (samverkan, pro Bono): LFM30 – </a:t>
            </a: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AcadeMedia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(KYH) – Treano </a:t>
            </a:r>
          </a:p>
        </p:txBody>
      </p:sp>
      <p:sp>
        <p:nvSpPr>
          <p:cNvPr id="77" name="Rektangel: rundade hörn 76">
            <a:extLst>
              <a:ext uri="{FF2B5EF4-FFF2-40B4-BE49-F238E27FC236}">
                <a16:creationId xmlns:a16="http://schemas.microsoft.com/office/drawing/2014/main" id="{1A1EB6DF-EE34-C2F2-D2F0-567D1F4C3047}"/>
              </a:ext>
            </a:extLst>
          </p:cNvPr>
          <p:cNvSpPr/>
          <p:nvPr/>
        </p:nvSpPr>
        <p:spPr>
          <a:xfrm>
            <a:off x="8492171" y="6255411"/>
            <a:ext cx="3138551" cy="520201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Samarbetsavtal (ekonomi):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AcadeMedia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(KYH) – Coacher  </a:t>
            </a:r>
          </a:p>
        </p:txBody>
      </p:sp>
      <p:sp>
        <p:nvSpPr>
          <p:cNvPr id="80" name="Platshållare för text 2">
            <a:extLst>
              <a:ext uri="{FF2B5EF4-FFF2-40B4-BE49-F238E27FC236}">
                <a16:creationId xmlns:a16="http://schemas.microsoft.com/office/drawing/2014/main" id="{58FDB65C-81FF-CB11-05F0-89054E7F1096}"/>
              </a:ext>
            </a:extLst>
          </p:cNvPr>
          <p:cNvSpPr txBox="1">
            <a:spLocks/>
          </p:cNvSpPr>
          <p:nvPr/>
        </p:nvSpPr>
        <p:spPr>
          <a:xfrm>
            <a:off x="7143749" y="1043598"/>
            <a:ext cx="1616597" cy="6400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sv-SE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Gästcoacher</a:t>
            </a:r>
            <a:endParaRPr kumimoji="0" lang="sv-SE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1" name="Platshållare för text 2">
            <a:extLst>
              <a:ext uri="{FF2B5EF4-FFF2-40B4-BE49-F238E27FC236}">
                <a16:creationId xmlns:a16="http://schemas.microsoft.com/office/drawing/2014/main" id="{4B052236-6225-0555-68AA-B5387458C9F9}"/>
              </a:ext>
            </a:extLst>
          </p:cNvPr>
          <p:cNvSpPr txBox="1">
            <a:spLocks/>
          </p:cNvSpPr>
          <p:nvPr/>
        </p:nvSpPr>
        <p:spPr>
          <a:xfrm>
            <a:off x="9489849" y="1181082"/>
            <a:ext cx="3594916" cy="64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Lokal facilitator</a:t>
            </a:r>
          </a:p>
        </p:txBody>
      </p:sp>
      <p:sp>
        <p:nvSpPr>
          <p:cNvPr id="82" name="Platshållare för text 2">
            <a:extLst>
              <a:ext uri="{FF2B5EF4-FFF2-40B4-BE49-F238E27FC236}">
                <a16:creationId xmlns:a16="http://schemas.microsoft.com/office/drawing/2014/main" id="{5904D95D-67AC-63A8-DECE-21CD12846D45}"/>
              </a:ext>
            </a:extLst>
          </p:cNvPr>
          <p:cNvSpPr txBox="1">
            <a:spLocks/>
          </p:cNvSpPr>
          <p:nvPr/>
        </p:nvSpPr>
        <p:spPr>
          <a:xfrm>
            <a:off x="4703165" y="1181083"/>
            <a:ext cx="1516660" cy="64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Huvudcoach</a:t>
            </a:r>
          </a:p>
        </p:txBody>
      </p:sp>
      <p:sp>
        <p:nvSpPr>
          <p:cNvPr id="83" name="Platshållare för text 2">
            <a:extLst>
              <a:ext uri="{FF2B5EF4-FFF2-40B4-BE49-F238E27FC236}">
                <a16:creationId xmlns:a16="http://schemas.microsoft.com/office/drawing/2014/main" id="{E572E753-3A8D-470C-C402-2C8C4921D356}"/>
              </a:ext>
            </a:extLst>
          </p:cNvPr>
          <p:cNvSpPr txBox="1">
            <a:spLocks/>
          </p:cNvSpPr>
          <p:nvPr/>
        </p:nvSpPr>
        <p:spPr>
          <a:xfrm>
            <a:off x="1552575" y="1169333"/>
            <a:ext cx="2185852" cy="640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17465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Huvudsamordnare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0947A1F-2359-DD50-4F87-4E4C27E2AAB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0" t="-1" r="17835" b="39536"/>
          <a:stretch>
            <a:fillRect/>
          </a:stretch>
        </p:blipFill>
        <p:spPr>
          <a:xfrm>
            <a:off x="2585824" y="2612177"/>
            <a:ext cx="1360520" cy="1543057"/>
          </a:xfrm>
          <a:prstGeom prst="rect">
            <a:avLst/>
          </a:prstGeom>
        </p:spPr>
      </p:pic>
      <p:sp>
        <p:nvSpPr>
          <p:cNvPr id="2" name="Rubrik 7">
            <a:extLst>
              <a:ext uri="{FF2B5EF4-FFF2-40B4-BE49-F238E27FC236}">
                <a16:creationId xmlns:a16="http://schemas.microsoft.com/office/drawing/2014/main" id="{A6A8B043-5FD7-13C8-3909-F94F6A986D01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34076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utura P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Organisation – för denna Klimatberäkningsstuga (vers sep 2025)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0A243D3-5C31-3BFA-600C-F0370DE70F21}"/>
              </a:ext>
            </a:extLst>
          </p:cNvPr>
          <p:cNvSpPr/>
          <p:nvPr/>
        </p:nvSpPr>
        <p:spPr>
          <a:xfrm>
            <a:off x="3126740" y="3843020"/>
            <a:ext cx="248920" cy="73660"/>
          </a:xfrm>
          <a:prstGeom prst="rect">
            <a:avLst/>
          </a:prstGeom>
          <a:solidFill>
            <a:srgbClr val="2826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74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27" grpId="0" animBg="1"/>
      <p:bldP spid="30" grpId="0" animBg="1"/>
      <p:bldP spid="75" grpId="0" animBg="1"/>
      <p:bldP spid="76" grpId="0" animBg="1"/>
      <p:bldP spid="7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7803A-EC7A-F8CF-C32D-CE1A45733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0F4B0-41E5-BFDC-108A-8FDF15A769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132856"/>
            <a:ext cx="10363200" cy="2088232"/>
          </a:xfrm>
        </p:spPr>
        <p:txBody>
          <a:bodyPr>
            <a:normAutofit/>
          </a:bodyPr>
          <a:lstStyle/>
          <a:p>
            <a:r>
              <a:rPr lang="sv-SE" sz="3000"/>
              <a:t>Steg 0: Att identifiera affären</a:t>
            </a:r>
            <a:endParaRPr lang="en-SE" sz="3000"/>
          </a:p>
        </p:txBody>
      </p:sp>
    </p:spTree>
    <p:extLst>
      <p:ext uri="{BB962C8B-B14F-4D97-AF65-F5344CB8AC3E}">
        <p14:creationId xmlns:p14="http://schemas.microsoft.com/office/powerpoint/2010/main" val="676875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9C537-D2C7-C0B2-A6CA-436712272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8CC1EBBE-9B8A-85D3-C366-B3EB7F9CB8D0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BFC56F8-F4EB-D18C-CB77-205B12AF1B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6240" y="1892453"/>
            <a:ext cx="8219439" cy="2088232"/>
          </a:xfrm>
        </p:spPr>
        <p:txBody>
          <a:bodyPr>
            <a:normAutofit/>
          </a:bodyPr>
          <a:lstStyle/>
          <a:p>
            <a:pPr algn="ctr"/>
            <a:br>
              <a:rPr lang="sv-SE" sz="3000">
                <a:solidFill>
                  <a:schemeClr val="bg2"/>
                </a:solidFill>
              </a:rPr>
            </a:br>
            <a:r>
              <a:rPr lang="sv-SE" sz="3000">
                <a:solidFill>
                  <a:schemeClr val="bg2"/>
                </a:solidFill>
              </a:rPr>
              <a:t>Översikt: </a:t>
            </a:r>
            <a:br>
              <a:rPr lang="sv-SE" sz="3000">
                <a:solidFill>
                  <a:schemeClr val="bg2"/>
                </a:solidFill>
              </a:rPr>
            </a:br>
            <a:r>
              <a:rPr lang="sv-SE" sz="2800" b="0">
                <a:solidFill>
                  <a:schemeClr val="bg2"/>
                </a:solidFill>
              </a:rPr>
              <a:t>- </a:t>
            </a:r>
            <a:r>
              <a:rPr lang="sv-SE" sz="2000" b="0">
                <a:solidFill>
                  <a:schemeClr val="bg2"/>
                </a:solidFill>
              </a:rPr>
              <a:t>Övergripande struktur via LFM30:s Metod för klimatbudget </a:t>
            </a:r>
            <a:br>
              <a:rPr lang="sv-SE" sz="2000" b="0">
                <a:solidFill>
                  <a:schemeClr val="bg2"/>
                </a:solidFill>
              </a:rPr>
            </a:br>
            <a:r>
              <a:rPr lang="sv-SE" sz="2000" b="0">
                <a:solidFill>
                  <a:schemeClr val="bg2"/>
                </a:solidFill>
              </a:rPr>
              <a:t>- I linje med lagkrav samt olika svenska lokala klimatinitiativ </a:t>
            </a:r>
            <a:endParaRPr lang="en-SE" sz="2000" b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997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7AE1B-D66A-F617-B14F-2C19E91C4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7">
            <a:extLst>
              <a:ext uri="{FF2B5EF4-FFF2-40B4-BE49-F238E27FC236}">
                <a16:creationId xmlns:a16="http://schemas.microsoft.com/office/drawing/2014/main" id="{7B83D3A9-96C9-69EF-A9E0-F2DCF10BAA6B}"/>
              </a:ext>
            </a:extLst>
          </p:cNvPr>
          <p:cNvSpPr txBox="1">
            <a:spLocks/>
          </p:cNvSpPr>
          <p:nvPr/>
        </p:nvSpPr>
        <p:spPr>
          <a:xfrm>
            <a:off x="527381" y="262639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 sz="2400"/>
              <a:t>Nedan Översiktsbeskrivning är utifrån LFM30:s dokument ”Huvuddokument” 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EAA22E0B-2300-BACC-8D66-9F5780F47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537" y="1084898"/>
            <a:ext cx="3948075" cy="5377431"/>
          </a:xfrm>
          <a:prstGeom prst="rect">
            <a:avLst/>
          </a:prstGeom>
        </p:spPr>
      </p:pic>
      <p:sp>
        <p:nvSpPr>
          <p:cNvPr id="2" name="Pratbubbla: rektangel med rundade hörn 1">
            <a:extLst>
              <a:ext uri="{FF2B5EF4-FFF2-40B4-BE49-F238E27FC236}">
                <a16:creationId xmlns:a16="http://schemas.microsoft.com/office/drawing/2014/main" id="{9240C730-0789-9EFE-058C-F597ED2A5F7A}"/>
              </a:ext>
            </a:extLst>
          </p:cNvPr>
          <p:cNvSpPr/>
          <p:nvPr/>
        </p:nvSpPr>
        <p:spPr>
          <a:xfrm>
            <a:off x="5753100" y="1084898"/>
            <a:ext cx="5610225" cy="5633256"/>
          </a:xfrm>
          <a:prstGeom prst="wedgeRoundRectCallout">
            <a:avLst>
              <a:gd name="adj1" fmla="val -78897"/>
              <a:gd name="adj2" fmla="val -26881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b="1" u="sng"/>
              <a:t>Utgångspunkt struktur / innehåll:</a:t>
            </a:r>
            <a:r>
              <a:rPr lang="sv-SE"/>
              <a:t> </a:t>
            </a:r>
          </a:p>
          <a:p>
            <a:r>
              <a:rPr lang="sv-SE" b="1"/>
              <a:t>Ramverk:</a:t>
            </a:r>
            <a:r>
              <a:rPr lang="sv-SE"/>
              <a:t> Klimatberäkningsstugan har behövt ett övergripande ramverk att förhålla sig till inkluderat Boverket och hur förhålla sig till andra klimatinitiativs klimatberäkning. LFM30:s Metod för Klimatbudget, med beräkningsanvisning byggnad och anläggning, har gett det ramverket och strukturen – se mer på dess hemsida</a:t>
            </a:r>
          </a:p>
          <a:p>
            <a:pPr algn="ctr"/>
            <a:endParaRPr lang="sv-SE"/>
          </a:p>
          <a:p>
            <a:pPr algn="ctr"/>
            <a:endParaRPr lang="sv-SE"/>
          </a:p>
          <a:p>
            <a:pPr algn="ctr"/>
            <a:endParaRPr lang="sv-SE"/>
          </a:p>
          <a:p>
            <a:pPr algn="ctr"/>
            <a:endParaRPr lang="sv-SE"/>
          </a:p>
          <a:p>
            <a:pPr algn="ctr"/>
            <a:endParaRPr lang="sv-SE"/>
          </a:p>
          <a:p>
            <a:pPr algn="ctr"/>
            <a:endParaRPr lang="sv-SE"/>
          </a:p>
          <a:p>
            <a:pPr algn="ctr"/>
            <a:endParaRPr lang="sv-SE"/>
          </a:p>
          <a:p>
            <a:pPr algn="ctr"/>
            <a:endParaRPr lang="sv-SE"/>
          </a:p>
          <a:p>
            <a:pPr algn="ctr"/>
            <a:endParaRPr lang="sv-SE"/>
          </a:p>
          <a:p>
            <a:pPr algn="ctr"/>
            <a:endParaRPr lang="sv-SE"/>
          </a:p>
          <a:p>
            <a:pPr algn="ctr"/>
            <a:endParaRPr lang="sv-SE"/>
          </a:p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B658BE5-9527-7FCE-FF8E-32E308588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4525" y="3538583"/>
            <a:ext cx="2095843" cy="2790396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FC47245D-E0CC-FDB4-C2B9-3BC92CE523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4194" y="3538583"/>
            <a:ext cx="1994616" cy="279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53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C2251A-3B8B-A56C-8687-39F16AA8C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7">
            <a:extLst>
              <a:ext uri="{FF2B5EF4-FFF2-40B4-BE49-F238E27FC236}">
                <a16:creationId xmlns:a16="http://schemas.microsoft.com/office/drawing/2014/main" id="{2108F65C-F0B8-7BA9-E1A7-D64431C8971F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1312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Omvärldsbevakning: LFM30:s omfattning i jämförelse mot andra organisation   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12C25C12-794C-0840-741D-37A6C2C43B60}"/>
              </a:ext>
            </a:extLst>
          </p:cNvPr>
          <p:cNvSpPr txBox="1"/>
          <p:nvPr/>
        </p:nvSpPr>
        <p:spPr>
          <a:xfrm>
            <a:off x="527381" y="1053560"/>
            <a:ext cx="4882819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600"/>
              <a:t>Tabeller visar jämförelse på olika byggnadsverk samt ambitionsnivåer. 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600"/>
              <a:t>LFM30:s metod för klimatberäkning har den bredaste insatsen. 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sv-SE" sz="1600"/>
              <a:t>Jämförelsen är viktig både för att förstå och i omvärldsbevakning för alla aktörer som söker harmonisering (synk) mellan olika initiativ.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sv-SE" sz="160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199CA17-340F-38DE-8C20-CEF83D8D6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755" y="1053560"/>
            <a:ext cx="6316333" cy="5586523"/>
          </a:xfrm>
          <a:prstGeom prst="rect">
            <a:avLst/>
          </a:prstGeom>
        </p:spPr>
      </p:pic>
      <p:sp>
        <p:nvSpPr>
          <p:cNvPr id="2" name="Ellips 1">
            <a:extLst>
              <a:ext uri="{FF2B5EF4-FFF2-40B4-BE49-F238E27FC236}">
                <a16:creationId xmlns:a16="http://schemas.microsoft.com/office/drawing/2014/main" id="{55AD0798-B664-2312-BD0A-9146B4E647C3}"/>
              </a:ext>
            </a:extLst>
          </p:cNvPr>
          <p:cNvSpPr/>
          <p:nvPr/>
        </p:nvSpPr>
        <p:spPr>
          <a:xfrm>
            <a:off x="5730755" y="1952625"/>
            <a:ext cx="2889370" cy="1990725"/>
          </a:xfrm>
          <a:prstGeom prst="ellipse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Pratbubbla: rektangel med rundade hörn 3">
            <a:extLst>
              <a:ext uri="{FF2B5EF4-FFF2-40B4-BE49-F238E27FC236}">
                <a16:creationId xmlns:a16="http://schemas.microsoft.com/office/drawing/2014/main" id="{48298722-B27E-E62E-64C8-FC2663E197CA}"/>
              </a:ext>
            </a:extLst>
          </p:cNvPr>
          <p:cNvSpPr/>
          <p:nvPr/>
        </p:nvSpPr>
        <p:spPr>
          <a:xfrm>
            <a:off x="1390651" y="3733800"/>
            <a:ext cx="2609850" cy="1762125"/>
          </a:xfrm>
          <a:prstGeom prst="wedgeRoundRectCallout">
            <a:avLst>
              <a:gd name="adj1" fmla="val 116219"/>
              <a:gd name="adj2" fmla="val -79122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/>
              <a:t>Fokus denna Klimatberäkningsstuga: Byggnad Ny + ROT + Översikt övrigt</a:t>
            </a:r>
          </a:p>
        </p:txBody>
      </p:sp>
    </p:spTree>
    <p:extLst>
      <p:ext uri="{BB962C8B-B14F-4D97-AF65-F5344CB8AC3E}">
        <p14:creationId xmlns:p14="http://schemas.microsoft.com/office/powerpoint/2010/main" val="997534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D903C9B9-98CE-9C9F-66B0-FE8ACC3D0981}"/>
              </a:ext>
            </a:extLst>
          </p:cNvPr>
          <p:cNvSpPr/>
          <p:nvPr/>
        </p:nvSpPr>
        <p:spPr>
          <a:xfrm>
            <a:off x="965200" y="1594624"/>
            <a:ext cx="10261600" cy="4130536"/>
          </a:xfrm>
          <a:prstGeom prst="roundRect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DD674E6F-6567-D309-D28B-B5B72E2722C1}"/>
              </a:ext>
            </a:extLst>
          </p:cNvPr>
          <p:cNvSpPr/>
          <p:nvPr/>
        </p:nvSpPr>
        <p:spPr>
          <a:xfrm>
            <a:off x="1290320" y="2540000"/>
            <a:ext cx="2089610" cy="1727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Principer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3C72F4ED-8AD4-2FBC-351E-E9CC3AF41DCC}"/>
              </a:ext>
            </a:extLst>
          </p:cNvPr>
          <p:cNvSpPr/>
          <p:nvPr/>
        </p:nvSpPr>
        <p:spPr>
          <a:xfrm>
            <a:off x="3586480" y="2260600"/>
            <a:ext cx="7426960" cy="276352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Rekommenderade kriterier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5A3FFD2A-7286-AFA1-89FF-FFC6E975CEAA}"/>
              </a:ext>
            </a:extLst>
          </p:cNvPr>
          <p:cNvSpPr/>
          <p:nvPr/>
        </p:nvSpPr>
        <p:spPr>
          <a:xfrm>
            <a:off x="8677476" y="2565400"/>
            <a:ext cx="2133602" cy="1727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3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Arbetsprocesssteg</a:t>
            </a:r>
            <a:r>
              <a:rPr kumimoji="0" lang="sv-SE" sz="2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0-5</a:t>
            </a: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928BDDF2-5633-2717-3EB5-30B4DDBBC47B}"/>
              </a:ext>
            </a:extLst>
          </p:cNvPr>
          <p:cNvSpPr/>
          <p:nvPr/>
        </p:nvSpPr>
        <p:spPr>
          <a:xfrm>
            <a:off x="6219595" y="2565400"/>
            <a:ext cx="2100608" cy="1727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300" b="1" noProof="0">
                <a:solidFill>
                  <a:prstClr val="white"/>
                </a:solidFill>
                <a:latin typeface="Calibri" panose="020F0502020204030204"/>
              </a:rPr>
              <a:t>Klimat-ambitioner</a:t>
            </a:r>
            <a:endParaRPr kumimoji="0" lang="sv-SE" sz="23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9B2BFD2A-F6C0-465A-055C-17DB3ABC8040}"/>
              </a:ext>
            </a:extLst>
          </p:cNvPr>
          <p:cNvSpPr/>
          <p:nvPr/>
        </p:nvSpPr>
        <p:spPr>
          <a:xfrm>
            <a:off x="3772712" y="2565400"/>
            <a:ext cx="2089610" cy="1727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3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Nivåer</a:t>
            </a:r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1A171B85-DA74-2BA4-8DC6-329A9E7576EA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Översikt: LFM30:s Metod för klimatbudget: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CD48A376-ADC8-BE50-00ED-4FF75DD01CF2}"/>
              </a:ext>
            </a:extLst>
          </p:cNvPr>
          <p:cNvSpPr txBox="1"/>
          <p:nvPr/>
        </p:nvSpPr>
        <p:spPr>
          <a:xfrm>
            <a:off x="4222829" y="1708090"/>
            <a:ext cx="6094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Metod för Klimatbudget</a:t>
            </a:r>
          </a:p>
        </p:txBody>
      </p:sp>
    </p:spTree>
    <p:extLst>
      <p:ext uri="{BB962C8B-B14F-4D97-AF65-F5344CB8AC3E}">
        <p14:creationId xmlns:p14="http://schemas.microsoft.com/office/powerpoint/2010/main" val="751443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CA6E6-ED1E-88A7-4538-48F4F522D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: rundade hörn 20">
            <a:extLst>
              <a:ext uri="{FF2B5EF4-FFF2-40B4-BE49-F238E27FC236}">
                <a16:creationId xmlns:a16="http://schemas.microsoft.com/office/drawing/2014/main" id="{306AEC97-8041-F630-1A38-771F59B028AC}"/>
              </a:ext>
            </a:extLst>
          </p:cNvPr>
          <p:cNvSpPr/>
          <p:nvPr/>
        </p:nvSpPr>
        <p:spPr>
          <a:xfrm>
            <a:off x="119336" y="1632236"/>
            <a:ext cx="11809312" cy="3062493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>
              <a:solidFill>
                <a:schemeClr val="tx1"/>
              </a:solidFill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>
              <a:solidFill>
                <a:schemeClr val="tx1"/>
              </a:solidFill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>
              <a:solidFill>
                <a:schemeClr val="tx1"/>
              </a:solidFill>
              <a:latin typeface="Calibri" panose="020F0502020204030204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ktangel: rundade hörn 19">
            <a:extLst>
              <a:ext uri="{FF2B5EF4-FFF2-40B4-BE49-F238E27FC236}">
                <a16:creationId xmlns:a16="http://schemas.microsoft.com/office/drawing/2014/main" id="{E27C667B-927D-D504-4233-99DB54EF83F5}"/>
              </a:ext>
            </a:extLst>
          </p:cNvPr>
          <p:cNvSpPr/>
          <p:nvPr/>
        </p:nvSpPr>
        <p:spPr>
          <a:xfrm>
            <a:off x="119336" y="4821008"/>
            <a:ext cx="11809312" cy="1410707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Klimatambition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75ECFF6-48A2-6D6C-C8E8-897B3CFD23A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512902" y="1652168"/>
            <a:ext cx="8784976" cy="2448272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0E5965-5A92-63F7-244A-824B4CC1D3A3}"/>
              </a:ext>
            </a:extLst>
          </p:cNvPr>
          <p:cNvSpPr/>
          <p:nvPr/>
        </p:nvSpPr>
        <p:spPr>
          <a:xfrm>
            <a:off x="4223888" y="3528397"/>
            <a:ext cx="4031369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Klimatberäkna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1A4CE4-24C6-59AE-4DFB-6C1D2284CE0D}"/>
              </a:ext>
            </a:extLst>
          </p:cNvPr>
          <p:cNvSpPr/>
          <p:nvPr/>
        </p:nvSpPr>
        <p:spPr>
          <a:xfrm>
            <a:off x="4751170" y="2927158"/>
            <a:ext cx="3496301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Klimatförbättra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285F31-094F-0311-C6F8-78A83B98FEB4}"/>
              </a:ext>
            </a:extLst>
          </p:cNvPr>
          <p:cNvSpPr/>
          <p:nvPr/>
        </p:nvSpPr>
        <p:spPr>
          <a:xfrm>
            <a:off x="5278452" y="2304759"/>
            <a:ext cx="2981260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Klimatoptimera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21BE1A-2060-B5B1-0601-DC90E7A33125}"/>
              </a:ext>
            </a:extLst>
          </p:cNvPr>
          <p:cNvSpPr/>
          <p:nvPr/>
        </p:nvSpPr>
        <p:spPr>
          <a:xfrm>
            <a:off x="5812408" y="1724075"/>
            <a:ext cx="2433953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Klimatbalansera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0EDD8A-6201-4944-09E7-3D8859C0FD5C}"/>
              </a:ext>
            </a:extLst>
          </p:cNvPr>
          <p:cNvSpPr/>
          <p:nvPr/>
        </p:nvSpPr>
        <p:spPr>
          <a:xfrm>
            <a:off x="9209710" y="3528397"/>
            <a:ext cx="2502914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Löpande kontrollera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7F4169-8097-309D-0376-EF0FE69E2B0D}"/>
              </a:ext>
            </a:extLst>
          </p:cNvPr>
          <p:cNvSpPr/>
          <p:nvPr/>
        </p:nvSpPr>
        <p:spPr>
          <a:xfrm>
            <a:off x="3709956" y="4140228"/>
            <a:ext cx="4543082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 Identifiera affären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6F1C3C71-B90D-C40C-278E-6B3DD1F28C97}"/>
              </a:ext>
            </a:extLst>
          </p:cNvPr>
          <p:cNvGraphicFramePr/>
          <p:nvPr/>
        </p:nvGraphicFramePr>
        <p:xfrm>
          <a:off x="75530" y="2453874"/>
          <a:ext cx="2479743" cy="2204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26026B-A145-EA40-5338-EC7A32B9CF09}"/>
              </a:ext>
            </a:extLst>
          </p:cNvPr>
          <p:cNvSpPr/>
          <p:nvPr/>
        </p:nvSpPr>
        <p:spPr>
          <a:xfrm>
            <a:off x="7464152" y="116632"/>
            <a:ext cx="4464496" cy="1416207"/>
          </a:xfrm>
          <a:prstGeom prst="roundRect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Metoden består av olika principer: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BATNEEC – B</a:t>
            </a:r>
            <a:r>
              <a:rPr kumimoji="0" lang="sv-SE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ästa</a:t>
            </a: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Teknik till rimlig kostnad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Transparens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Material/Teknisk neutralitet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Book Antiqua" panose="02040602050305030304" pitchFamily="18" charset="0"/>
                <a:cs typeface="+mn-cs"/>
              </a:rPr>
              <a:t>Do No </a:t>
            </a:r>
            <a:r>
              <a:rPr kumimoji="0" lang="sv-SE" sz="1200" b="0" i="0" u="none" strike="noStrike" kern="1200" cap="none" spc="0" normalizeH="0" baseline="0" noProof="0" err="1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Book Antiqua" panose="02040602050305030304" pitchFamily="18" charset="0"/>
                <a:cs typeface="+mn-cs"/>
              </a:rPr>
              <a:t>Significant</a:t>
            </a: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Book Antiqua" panose="02040602050305030304" pitchFamily="18" charset="0"/>
                <a:cs typeface="+mn-cs"/>
              </a:rPr>
              <a:t> Harm (DNSH)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Sund konkurrens (tillförlitliga och träffsäkra klimatberäkningar)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Lokal anpassningsbarhet</a:t>
            </a:r>
          </a:p>
        </p:txBody>
      </p:sp>
      <p:graphicFrame>
        <p:nvGraphicFramePr>
          <p:cNvPr id="16" name="Tabell 15">
            <a:extLst>
              <a:ext uri="{FF2B5EF4-FFF2-40B4-BE49-F238E27FC236}">
                <a16:creationId xmlns:a16="http://schemas.microsoft.com/office/drawing/2014/main" id="{346D4506-441A-38B9-E3D5-D4F130F038EC}"/>
              </a:ext>
            </a:extLst>
          </p:cNvPr>
          <p:cNvGraphicFramePr>
            <a:graphicFrameLocks noGrp="1"/>
          </p:cNvGraphicFramePr>
          <p:nvPr/>
        </p:nvGraphicFramePr>
        <p:xfrm>
          <a:off x="3485861" y="5009742"/>
          <a:ext cx="2692279" cy="1089439"/>
        </p:xfrm>
        <a:graphic>
          <a:graphicData uri="http://schemas.openxmlformats.org/drawingml/2006/table">
            <a:tbl>
              <a:tblPr firstRow="1" firstCol="1" bandRow="1"/>
              <a:tblGrid>
                <a:gridCol w="2692279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3579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1: Klimatförbättrat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6880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200" i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”Till likvärdiga tekniska funktioner och utan extra kostnader:</a:t>
                      </a:r>
                    </a:p>
                    <a:p>
                      <a:pPr algn="ctr"/>
                      <a:r>
                        <a:rPr lang="sv-SE" sz="1200" i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 -25% (nyproduktion, ROT, anläggning)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  <p:graphicFrame>
        <p:nvGraphicFramePr>
          <p:cNvPr id="17" name="Tabell 16">
            <a:extLst>
              <a:ext uri="{FF2B5EF4-FFF2-40B4-BE49-F238E27FC236}">
                <a16:creationId xmlns:a16="http://schemas.microsoft.com/office/drawing/2014/main" id="{76FC74BA-E5FB-13ED-9176-1E21808BAC6F}"/>
              </a:ext>
            </a:extLst>
          </p:cNvPr>
          <p:cNvGraphicFramePr>
            <a:graphicFrameLocks noGrp="1"/>
          </p:cNvGraphicFramePr>
          <p:nvPr/>
        </p:nvGraphicFramePr>
        <p:xfrm>
          <a:off x="6357570" y="5009743"/>
          <a:ext cx="2568352" cy="1077843"/>
        </p:xfrm>
        <a:graphic>
          <a:graphicData uri="http://schemas.openxmlformats.org/drawingml/2006/table">
            <a:tbl>
              <a:tblPr firstRow="1" firstCol="1" bandRow="1"/>
              <a:tblGrid>
                <a:gridCol w="2568352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3463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8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2: Klimatoptimerat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6996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”Till en rimlig kostnad: </a:t>
                      </a:r>
                    </a:p>
                    <a:p>
                      <a:pPr algn="ctr"/>
                      <a:r>
                        <a:rPr lang="sv-SE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40-50% (nyproduktion, tillbyggnad), 30% (renovering, ombyggnad), 40% (anläggning)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  <p:graphicFrame>
        <p:nvGraphicFramePr>
          <p:cNvPr id="18" name="Tabell 17">
            <a:extLst>
              <a:ext uri="{FF2B5EF4-FFF2-40B4-BE49-F238E27FC236}">
                <a16:creationId xmlns:a16="http://schemas.microsoft.com/office/drawing/2014/main" id="{E13D12D9-E7E6-F226-56CA-3225BE17F249}"/>
              </a:ext>
            </a:extLst>
          </p:cNvPr>
          <p:cNvGraphicFramePr>
            <a:graphicFrameLocks noGrp="1"/>
          </p:cNvGraphicFramePr>
          <p:nvPr/>
        </p:nvGraphicFramePr>
        <p:xfrm>
          <a:off x="9144272" y="5009746"/>
          <a:ext cx="2568352" cy="1045991"/>
        </p:xfrm>
        <a:graphic>
          <a:graphicData uri="http://schemas.openxmlformats.org/drawingml/2006/table">
            <a:tbl>
              <a:tblPr firstRow="1" firstCol="1" bandRow="1"/>
              <a:tblGrid>
                <a:gridCol w="2568352">
                  <a:extLst>
                    <a:ext uri="{9D8B030D-6E8A-4147-A177-3AD203B41FA5}">
                      <a16:colId xmlns:a16="http://schemas.microsoft.com/office/drawing/2014/main" val="1731118605"/>
                    </a:ext>
                  </a:extLst>
                </a:gridCol>
              </a:tblGrid>
              <a:tr h="3604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8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3: Klimatbalanserat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148726"/>
                  </a:ext>
                </a:extLst>
              </a:tr>
              <a:tr h="6855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”Till en rimlig kostnad </a:t>
                      </a:r>
                    </a:p>
                    <a:p>
                      <a:pPr algn="ctr"/>
                      <a:r>
                        <a:rPr lang="sv-SE" sz="1200" i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och först när ytterligare minskningar mot 75-90% gjorts”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570301"/>
                  </a:ext>
                </a:extLst>
              </a:tr>
            </a:tbl>
          </a:graphicData>
        </a:graphic>
      </p:graphicFrame>
      <p:graphicFrame>
        <p:nvGraphicFramePr>
          <p:cNvPr id="19" name="Tabell 18">
            <a:extLst>
              <a:ext uri="{FF2B5EF4-FFF2-40B4-BE49-F238E27FC236}">
                <a16:creationId xmlns:a16="http://schemas.microsoft.com/office/drawing/2014/main" id="{67F30C6A-EBC3-AD1F-8291-5C6A09C78D90}"/>
              </a:ext>
            </a:extLst>
          </p:cNvPr>
          <p:cNvGraphicFramePr>
            <a:graphicFrameLocks noGrp="1"/>
          </p:cNvGraphicFramePr>
          <p:nvPr/>
        </p:nvGraphicFramePr>
        <p:xfrm>
          <a:off x="628525" y="5038925"/>
          <a:ext cx="2659419" cy="1045993"/>
        </p:xfrm>
        <a:graphic>
          <a:graphicData uri="http://schemas.openxmlformats.org/drawingml/2006/table">
            <a:tbl>
              <a:tblPr firstRow="1" firstCol="1" bandRow="1"/>
              <a:tblGrid>
                <a:gridCol w="2659419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3711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800" b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0: Traditionellt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6748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sv-SE" sz="1200" i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”Jämförelseberäkning, h</a:t>
                      </a:r>
                      <a:r>
                        <a:rPr lang="sv-SE" sz="1200" i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 skulle projektet ha byggts om det genomfördes under perioden 2015–2020”</a:t>
                      </a:r>
                      <a:endParaRPr lang="sv-SE" sz="1200" i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71FF2CBA-A62C-3044-ABC0-6E9BCD324323}"/>
              </a:ext>
            </a:extLst>
          </p:cNvPr>
          <p:cNvSpPr/>
          <p:nvPr/>
        </p:nvSpPr>
        <p:spPr>
          <a:xfrm>
            <a:off x="5934635" y="3540132"/>
            <a:ext cx="970755" cy="212446"/>
          </a:xfrm>
          <a:prstGeom prst="roundRect">
            <a:avLst/>
          </a:prstGeom>
          <a:solidFill>
            <a:srgbClr val="0FB4D5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</a:t>
            </a:r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680AE8C3-F349-B9E8-CC50-D811773C7C37}"/>
              </a:ext>
            </a:extLst>
          </p:cNvPr>
          <p:cNvSpPr/>
          <p:nvPr/>
        </p:nvSpPr>
        <p:spPr>
          <a:xfrm>
            <a:off x="5934635" y="3776999"/>
            <a:ext cx="2304304" cy="20086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extra pga sund konkurrens</a:t>
            </a:r>
          </a:p>
        </p:txBody>
      </p:sp>
      <p:sp>
        <p:nvSpPr>
          <p:cNvPr id="14" name="Rubrik 7">
            <a:extLst>
              <a:ext uri="{FF2B5EF4-FFF2-40B4-BE49-F238E27FC236}">
                <a16:creationId xmlns:a16="http://schemas.microsoft.com/office/drawing/2014/main" id="{E5705859-F455-A575-45D3-E496FBA0D068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LFM30:s Metod för klimatbudget: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6EB318EF-6EAE-584A-3A75-85F15E1D3ADC}"/>
              </a:ext>
            </a:extLst>
          </p:cNvPr>
          <p:cNvSpPr/>
          <p:nvPr/>
        </p:nvSpPr>
        <p:spPr>
          <a:xfrm>
            <a:off x="389929" y="1607530"/>
            <a:ext cx="2479743" cy="729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Metodens arbetsprocess (steg 0-5) kan tillämpas på tre nivåer</a:t>
            </a:r>
            <a:endParaRPr lang="sv-SE" sz="1400"/>
          </a:p>
        </p:txBody>
      </p:sp>
    </p:spTree>
    <p:extLst>
      <p:ext uri="{BB962C8B-B14F-4D97-AF65-F5344CB8AC3E}">
        <p14:creationId xmlns:p14="http://schemas.microsoft.com/office/powerpoint/2010/main" val="3425507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8A936C-7A93-49D6-12F8-DA37231AB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12">
            <a:extLst>
              <a:ext uri="{FF2B5EF4-FFF2-40B4-BE49-F238E27FC236}">
                <a16:creationId xmlns:a16="http://schemas.microsoft.com/office/drawing/2014/main" id="{8220D237-27EF-0870-04DD-760AAC6EC02A}"/>
              </a:ext>
            </a:extLst>
          </p:cNvPr>
          <p:cNvSpPr/>
          <p:nvPr/>
        </p:nvSpPr>
        <p:spPr>
          <a:xfrm>
            <a:off x="1127454" y="1045338"/>
            <a:ext cx="9000994" cy="29619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Byggdel 0-6, samt 7-8 (Byggmaterial, Byggspill + Byggtransporter)</a:t>
            </a:r>
          </a:p>
        </p:txBody>
      </p:sp>
      <p:sp>
        <p:nvSpPr>
          <p:cNvPr id="38" name="Rectangle 1">
            <a:extLst>
              <a:ext uri="{FF2B5EF4-FFF2-40B4-BE49-F238E27FC236}">
                <a16:creationId xmlns:a16="http://schemas.microsoft.com/office/drawing/2014/main" id="{EC90BC68-DBA3-96CB-E408-07ADCCBE2107}"/>
              </a:ext>
            </a:extLst>
          </p:cNvPr>
          <p:cNvSpPr/>
          <p:nvPr/>
        </p:nvSpPr>
        <p:spPr>
          <a:xfrm>
            <a:off x="1919536" y="1207102"/>
            <a:ext cx="7848872" cy="106237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Nettokalkyl</a:t>
            </a: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71779922-D19B-6BCB-58C7-E8B21BEB725F}"/>
              </a:ext>
            </a:extLst>
          </p:cNvPr>
          <p:cNvSpPr/>
          <p:nvPr/>
        </p:nvSpPr>
        <p:spPr>
          <a:xfrm>
            <a:off x="1919536" y="2431238"/>
            <a:ext cx="7848872" cy="106237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Offertkalkyl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40" name="Diagram 39">
            <a:extLst>
              <a:ext uri="{FF2B5EF4-FFF2-40B4-BE49-F238E27FC236}">
                <a16:creationId xmlns:a16="http://schemas.microsoft.com/office/drawing/2014/main" id="{C8CF7A1E-13CC-40AF-9D9E-B92BD42FDE5C}"/>
              </a:ext>
            </a:extLst>
          </p:cNvPr>
          <p:cNvGraphicFramePr/>
          <p:nvPr/>
        </p:nvGraphicFramePr>
        <p:xfrm>
          <a:off x="3503712" y="902224"/>
          <a:ext cx="6048672" cy="2975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2" name="Rectangle 11">
            <a:extLst>
              <a:ext uri="{FF2B5EF4-FFF2-40B4-BE49-F238E27FC236}">
                <a16:creationId xmlns:a16="http://schemas.microsoft.com/office/drawing/2014/main" id="{0298CE44-E5C5-35BD-DEDE-3BC0721F0ED1}"/>
              </a:ext>
            </a:extLst>
          </p:cNvPr>
          <p:cNvSpPr/>
          <p:nvPr/>
        </p:nvSpPr>
        <p:spPr>
          <a:xfrm>
            <a:off x="1127454" y="4690533"/>
            <a:ext cx="9000994" cy="47364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A5.2 – A5.4 (Byggarbetsplats inkluderat byggmetod (netto och offert))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3" name="Grupp 52">
            <a:extLst>
              <a:ext uri="{FF2B5EF4-FFF2-40B4-BE49-F238E27FC236}">
                <a16:creationId xmlns:a16="http://schemas.microsoft.com/office/drawing/2014/main" id="{E5F6ECCB-83AB-2C58-B1DA-E791C81FEDB0}"/>
              </a:ext>
            </a:extLst>
          </p:cNvPr>
          <p:cNvGrpSpPr/>
          <p:nvPr/>
        </p:nvGrpSpPr>
        <p:grpSpPr>
          <a:xfrm>
            <a:off x="3503713" y="1444528"/>
            <a:ext cx="883942" cy="454219"/>
            <a:chOff x="0" y="1775629"/>
            <a:chExt cx="1489934" cy="454219"/>
          </a:xfrm>
        </p:grpSpPr>
        <p:sp>
          <p:nvSpPr>
            <p:cNvPr id="63" name="Pil: femhörning 62">
              <a:extLst>
                <a:ext uri="{FF2B5EF4-FFF2-40B4-BE49-F238E27FC236}">
                  <a16:creationId xmlns:a16="http://schemas.microsoft.com/office/drawing/2014/main" id="{2785E3B6-37FF-C82A-5DDA-F97D61571EB9}"/>
                </a:ext>
              </a:extLst>
            </p:cNvPr>
            <p:cNvSpPr/>
            <p:nvPr/>
          </p:nvSpPr>
          <p:spPr>
            <a:xfrm>
              <a:off x="0" y="1775629"/>
              <a:ext cx="1489934" cy="454219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Pil: femhörning 4">
              <a:extLst>
                <a:ext uri="{FF2B5EF4-FFF2-40B4-BE49-F238E27FC236}">
                  <a16:creationId xmlns:a16="http://schemas.microsoft.com/office/drawing/2014/main" id="{F2AD6392-C39B-6438-A886-C25CE301D9CC}"/>
                </a:ext>
              </a:extLst>
            </p:cNvPr>
            <p:cNvSpPr txBox="1"/>
            <p:nvPr/>
          </p:nvSpPr>
          <p:spPr>
            <a:xfrm>
              <a:off x="0" y="1775629"/>
              <a:ext cx="1376379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4" name="Grupp 53">
            <a:extLst>
              <a:ext uri="{FF2B5EF4-FFF2-40B4-BE49-F238E27FC236}">
                <a16:creationId xmlns:a16="http://schemas.microsoft.com/office/drawing/2014/main" id="{8E1D9CD6-EF55-7D09-B6CA-312A4EA1B24C}"/>
              </a:ext>
            </a:extLst>
          </p:cNvPr>
          <p:cNvGrpSpPr/>
          <p:nvPr/>
        </p:nvGrpSpPr>
        <p:grpSpPr>
          <a:xfrm>
            <a:off x="4247726" y="1444528"/>
            <a:ext cx="1064351" cy="454219"/>
            <a:chOff x="1020239" y="1775629"/>
            <a:chExt cx="1899070" cy="454219"/>
          </a:xfrm>
        </p:grpSpPr>
        <p:sp>
          <p:nvSpPr>
            <p:cNvPr id="61" name="Pil: sparr 60">
              <a:extLst>
                <a:ext uri="{FF2B5EF4-FFF2-40B4-BE49-F238E27FC236}">
                  <a16:creationId xmlns:a16="http://schemas.microsoft.com/office/drawing/2014/main" id="{67556F72-AE8A-33D2-DCEA-2E8833F11820}"/>
                </a:ext>
              </a:extLst>
            </p:cNvPr>
            <p:cNvSpPr/>
            <p:nvPr/>
          </p:nvSpPr>
          <p:spPr>
            <a:xfrm>
              <a:off x="1020239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Pil: sparr 6">
              <a:extLst>
                <a:ext uri="{FF2B5EF4-FFF2-40B4-BE49-F238E27FC236}">
                  <a16:creationId xmlns:a16="http://schemas.microsoft.com/office/drawing/2014/main" id="{BAD83733-7795-98E0-BF43-0201C5E3E126}"/>
                </a:ext>
              </a:extLst>
            </p:cNvPr>
            <p:cNvSpPr txBox="1"/>
            <p:nvPr/>
          </p:nvSpPr>
          <p:spPr>
            <a:xfrm>
              <a:off x="1247350" y="1775629"/>
              <a:ext cx="128508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5" name="Grupp 54">
            <a:extLst>
              <a:ext uri="{FF2B5EF4-FFF2-40B4-BE49-F238E27FC236}">
                <a16:creationId xmlns:a16="http://schemas.microsoft.com/office/drawing/2014/main" id="{1DCBEE42-173E-ACB6-1EA4-0F3503AED5A0}"/>
              </a:ext>
            </a:extLst>
          </p:cNvPr>
          <p:cNvGrpSpPr/>
          <p:nvPr/>
        </p:nvGrpSpPr>
        <p:grpSpPr>
          <a:xfrm>
            <a:off x="5181074" y="1444528"/>
            <a:ext cx="1067598" cy="454219"/>
            <a:chOff x="2629861" y="1775629"/>
            <a:chExt cx="1899070" cy="454219"/>
          </a:xfrm>
        </p:grpSpPr>
        <p:sp>
          <p:nvSpPr>
            <p:cNvPr id="59" name="Pil: sparr 58">
              <a:extLst>
                <a:ext uri="{FF2B5EF4-FFF2-40B4-BE49-F238E27FC236}">
                  <a16:creationId xmlns:a16="http://schemas.microsoft.com/office/drawing/2014/main" id="{BEC4AC38-5351-8573-8D9B-729F2F48057F}"/>
                </a:ext>
              </a:extLst>
            </p:cNvPr>
            <p:cNvSpPr/>
            <p:nvPr/>
          </p:nvSpPr>
          <p:spPr>
            <a:xfrm>
              <a:off x="2629861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Pil: sparr 8">
              <a:extLst>
                <a:ext uri="{FF2B5EF4-FFF2-40B4-BE49-F238E27FC236}">
                  <a16:creationId xmlns:a16="http://schemas.microsoft.com/office/drawing/2014/main" id="{F3D15861-3803-B4DC-77AF-7C5C07EB7BB1}"/>
                </a:ext>
              </a:extLst>
            </p:cNvPr>
            <p:cNvSpPr txBox="1"/>
            <p:nvPr/>
          </p:nvSpPr>
          <p:spPr>
            <a:xfrm>
              <a:off x="2856971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6" name="Grupp 55">
            <a:extLst>
              <a:ext uri="{FF2B5EF4-FFF2-40B4-BE49-F238E27FC236}">
                <a16:creationId xmlns:a16="http://schemas.microsoft.com/office/drawing/2014/main" id="{2A6F9DB2-9925-135B-67E6-DEB0B4B807CD}"/>
              </a:ext>
            </a:extLst>
          </p:cNvPr>
          <p:cNvGrpSpPr/>
          <p:nvPr/>
        </p:nvGrpSpPr>
        <p:grpSpPr>
          <a:xfrm>
            <a:off x="6100254" y="1444528"/>
            <a:ext cx="1064351" cy="454219"/>
            <a:chOff x="4149117" y="1775629"/>
            <a:chExt cx="1899070" cy="454219"/>
          </a:xfrm>
        </p:grpSpPr>
        <p:sp>
          <p:nvSpPr>
            <p:cNvPr id="57" name="Pil: sparr 56">
              <a:extLst>
                <a:ext uri="{FF2B5EF4-FFF2-40B4-BE49-F238E27FC236}">
                  <a16:creationId xmlns:a16="http://schemas.microsoft.com/office/drawing/2014/main" id="{63659178-C00C-244C-5E69-332856E2D5F9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Pil: sparr 10">
              <a:extLst>
                <a:ext uri="{FF2B5EF4-FFF2-40B4-BE49-F238E27FC236}">
                  <a16:creationId xmlns:a16="http://schemas.microsoft.com/office/drawing/2014/main" id="{83D5ABD8-ABC3-D93A-CE6F-29EA93549B22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5" name="Rubrik 7">
            <a:extLst>
              <a:ext uri="{FF2B5EF4-FFF2-40B4-BE49-F238E27FC236}">
                <a16:creationId xmlns:a16="http://schemas.microsoft.com/office/drawing/2014/main" id="{CBF5A6B4-EE5D-9C44-CE75-3EE1F34CBCBC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0560922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/>
                <a:ea typeface="Tahoma" panose="020B0604030504040204" pitchFamily="34" charset="0"/>
                <a:cs typeface="Tahoma" panose="020B0604030504040204" pitchFamily="34" charset="0"/>
              </a:rPr>
              <a:t>Översikt av en klimatberäkning (utifrån entreprenadperspektiv)</a:t>
            </a: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77051942-CAB6-E198-2D43-22099298B48C}"/>
              </a:ext>
            </a:extLst>
          </p:cNvPr>
          <p:cNvGraphicFramePr>
            <a:graphicFrameLocks noGrp="1"/>
          </p:cNvGraphicFramePr>
          <p:nvPr/>
        </p:nvGraphicFramePr>
        <p:xfrm>
          <a:off x="62162" y="5927835"/>
          <a:ext cx="12072689" cy="93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038">
                  <a:extLst>
                    <a:ext uri="{9D8B030D-6E8A-4147-A177-3AD203B41FA5}">
                      <a16:colId xmlns:a16="http://schemas.microsoft.com/office/drawing/2014/main" val="1026321188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4284195386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291091324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1247715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883095834"/>
                    </a:ext>
                  </a:extLst>
                </a:gridCol>
                <a:gridCol w="1685925">
                  <a:extLst>
                    <a:ext uri="{9D8B030D-6E8A-4147-A177-3AD203B41FA5}">
                      <a16:colId xmlns:a16="http://schemas.microsoft.com/office/drawing/2014/main" val="19579193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227839569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4236381185"/>
                    </a:ext>
                  </a:extLst>
                </a:gridCol>
                <a:gridCol w="870956">
                  <a:extLst>
                    <a:ext uri="{9D8B030D-6E8A-4147-A177-3AD203B41FA5}">
                      <a16:colId xmlns:a16="http://schemas.microsoft.com/office/drawing/2014/main" val="3613627234"/>
                    </a:ext>
                  </a:extLst>
                </a:gridCol>
                <a:gridCol w="1186445">
                  <a:extLst>
                    <a:ext uri="{9D8B030D-6E8A-4147-A177-3AD203B41FA5}">
                      <a16:colId xmlns:a16="http://schemas.microsoft.com/office/drawing/2014/main" val="222269687"/>
                    </a:ext>
                  </a:extLst>
                </a:gridCol>
              </a:tblGrid>
              <a:tr h="251460">
                <a:tc gridSpan="10">
                  <a:txBody>
                    <a:bodyPr/>
                    <a:lstStyle/>
                    <a:p>
                      <a:pPr algn="ctr"/>
                      <a:r>
                        <a:rPr lang="sv-SE"/>
                        <a:t>II. REDOVISA HUR KLIMATBERÄKNING GÅTT TILL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613085"/>
                  </a:ext>
                </a:extLst>
              </a:tr>
              <a:tr h="386240"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63E19914-8FDB-FBA9-9A30-145A443F2FCD}"/>
              </a:ext>
            </a:extLst>
          </p:cNvPr>
          <p:cNvGraphicFramePr>
            <a:graphicFrameLocks noGrp="1"/>
          </p:cNvGraphicFramePr>
          <p:nvPr/>
        </p:nvGraphicFramePr>
        <p:xfrm>
          <a:off x="10214275" y="75042"/>
          <a:ext cx="1912170" cy="1858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575">
                  <a:extLst>
                    <a:ext uri="{9D8B030D-6E8A-4147-A177-3AD203B41FA5}">
                      <a16:colId xmlns:a16="http://schemas.microsoft.com/office/drawing/2014/main" val="3516827666"/>
                    </a:ext>
                  </a:extLst>
                </a:gridCol>
                <a:gridCol w="365327">
                  <a:extLst>
                    <a:ext uri="{9D8B030D-6E8A-4147-A177-3AD203B41FA5}">
                      <a16:colId xmlns:a16="http://schemas.microsoft.com/office/drawing/2014/main" val="2391709430"/>
                    </a:ext>
                  </a:extLst>
                </a:gridCol>
                <a:gridCol w="769268">
                  <a:extLst>
                    <a:ext uri="{9D8B030D-6E8A-4147-A177-3AD203B41FA5}">
                      <a16:colId xmlns:a16="http://schemas.microsoft.com/office/drawing/2014/main" val="3574377429"/>
                    </a:ext>
                  </a:extLst>
                </a:gridCol>
              </a:tblGrid>
              <a:tr h="313226">
                <a:tc rowSpan="5">
                  <a:txBody>
                    <a:bodyPr/>
                    <a:lstStyle/>
                    <a:p>
                      <a:pPr algn="ctr"/>
                      <a:r>
                        <a:rPr lang="sv-SE">
                          <a:solidFill>
                            <a:schemeClr val="tx1"/>
                          </a:solidFill>
                        </a:rPr>
                        <a:t>I. REDOVISA SPÅRBARHET TILL ERT BYGGPROJEKTET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606792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512722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79736"/>
                  </a:ext>
                </a:extLst>
              </a:tr>
            </a:tbl>
          </a:graphicData>
        </a:graphic>
      </p:graphicFrame>
      <p:grpSp>
        <p:nvGrpSpPr>
          <p:cNvPr id="7" name="Grupp 6">
            <a:extLst>
              <a:ext uri="{FF2B5EF4-FFF2-40B4-BE49-F238E27FC236}">
                <a16:creationId xmlns:a16="http://schemas.microsoft.com/office/drawing/2014/main" id="{046BE7B2-D871-D92B-4405-694296F9CD8B}"/>
              </a:ext>
            </a:extLst>
          </p:cNvPr>
          <p:cNvGrpSpPr/>
          <p:nvPr/>
        </p:nvGrpSpPr>
        <p:grpSpPr>
          <a:xfrm>
            <a:off x="6986079" y="1463578"/>
            <a:ext cx="1248065" cy="454219"/>
            <a:chOff x="4149117" y="1775629"/>
            <a:chExt cx="1899070" cy="454219"/>
          </a:xfrm>
        </p:grpSpPr>
        <p:sp>
          <p:nvSpPr>
            <p:cNvPr id="8" name="Pil: sparr 7">
              <a:extLst>
                <a:ext uri="{FF2B5EF4-FFF2-40B4-BE49-F238E27FC236}">
                  <a16:creationId xmlns:a16="http://schemas.microsoft.com/office/drawing/2014/main" id="{0F4CE719-AA2B-B8A9-D164-1ED50B752BE4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Pil: sparr 10">
              <a:extLst>
                <a:ext uri="{FF2B5EF4-FFF2-40B4-BE49-F238E27FC236}">
                  <a16:creationId xmlns:a16="http://schemas.microsoft.com/office/drawing/2014/main" id="{4571C5F4-F5BC-B0D7-F294-6F0E76756299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0" name="Grupp 9">
            <a:extLst>
              <a:ext uri="{FF2B5EF4-FFF2-40B4-BE49-F238E27FC236}">
                <a16:creationId xmlns:a16="http://schemas.microsoft.com/office/drawing/2014/main" id="{DCCBE213-77CE-4783-13C3-974658737928}"/>
              </a:ext>
            </a:extLst>
          </p:cNvPr>
          <p:cNvGrpSpPr/>
          <p:nvPr/>
        </p:nvGrpSpPr>
        <p:grpSpPr>
          <a:xfrm>
            <a:off x="8071929" y="1454053"/>
            <a:ext cx="1248065" cy="454219"/>
            <a:chOff x="4149117" y="1775629"/>
            <a:chExt cx="1899070" cy="454219"/>
          </a:xfrm>
        </p:grpSpPr>
        <p:sp>
          <p:nvSpPr>
            <p:cNvPr id="11" name="Pil: sparr 10">
              <a:extLst>
                <a:ext uri="{FF2B5EF4-FFF2-40B4-BE49-F238E27FC236}">
                  <a16:creationId xmlns:a16="http://schemas.microsoft.com/office/drawing/2014/main" id="{4D027FFE-85BB-3C99-E259-FE806B5960A8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Pil: sparr 10">
              <a:extLst>
                <a:ext uri="{FF2B5EF4-FFF2-40B4-BE49-F238E27FC236}">
                  <a16:creationId xmlns:a16="http://schemas.microsoft.com/office/drawing/2014/main" id="{9AC46E42-662A-0343-4B69-681B85F79134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3" name="Grupp 12">
            <a:extLst>
              <a:ext uri="{FF2B5EF4-FFF2-40B4-BE49-F238E27FC236}">
                <a16:creationId xmlns:a16="http://schemas.microsoft.com/office/drawing/2014/main" id="{7977489F-2B4A-5E51-DCE2-BE98BDDCAF23}"/>
              </a:ext>
            </a:extLst>
          </p:cNvPr>
          <p:cNvGrpSpPr/>
          <p:nvPr/>
        </p:nvGrpSpPr>
        <p:grpSpPr>
          <a:xfrm>
            <a:off x="3551338" y="2673253"/>
            <a:ext cx="883942" cy="454219"/>
            <a:chOff x="0" y="1775629"/>
            <a:chExt cx="1489934" cy="454219"/>
          </a:xfrm>
        </p:grpSpPr>
        <p:sp>
          <p:nvSpPr>
            <p:cNvPr id="14" name="Pil: femhörning 13">
              <a:extLst>
                <a:ext uri="{FF2B5EF4-FFF2-40B4-BE49-F238E27FC236}">
                  <a16:creationId xmlns:a16="http://schemas.microsoft.com/office/drawing/2014/main" id="{8C72EC6D-E2F6-D2AF-8D09-D0CCEB22EFFA}"/>
                </a:ext>
              </a:extLst>
            </p:cNvPr>
            <p:cNvSpPr/>
            <p:nvPr/>
          </p:nvSpPr>
          <p:spPr>
            <a:xfrm>
              <a:off x="0" y="1775629"/>
              <a:ext cx="1489934" cy="454219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Pil: femhörning 4">
              <a:extLst>
                <a:ext uri="{FF2B5EF4-FFF2-40B4-BE49-F238E27FC236}">
                  <a16:creationId xmlns:a16="http://schemas.microsoft.com/office/drawing/2014/main" id="{D373F357-819D-358C-3BC9-23CA93F33FA2}"/>
                </a:ext>
              </a:extLst>
            </p:cNvPr>
            <p:cNvSpPr txBox="1"/>
            <p:nvPr/>
          </p:nvSpPr>
          <p:spPr>
            <a:xfrm>
              <a:off x="0" y="1775629"/>
              <a:ext cx="1376379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9E00A220-8F72-E747-79C4-57FA670118FB}"/>
              </a:ext>
            </a:extLst>
          </p:cNvPr>
          <p:cNvGrpSpPr/>
          <p:nvPr/>
        </p:nvGrpSpPr>
        <p:grpSpPr>
          <a:xfrm>
            <a:off x="4295351" y="2673253"/>
            <a:ext cx="1064351" cy="454219"/>
            <a:chOff x="1020239" y="1775629"/>
            <a:chExt cx="1899070" cy="454219"/>
          </a:xfrm>
        </p:grpSpPr>
        <p:sp>
          <p:nvSpPr>
            <p:cNvPr id="17" name="Pil: sparr 16">
              <a:extLst>
                <a:ext uri="{FF2B5EF4-FFF2-40B4-BE49-F238E27FC236}">
                  <a16:creationId xmlns:a16="http://schemas.microsoft.com/office/drawing/2014/main" id="{D26F8888-C0D7-AA51-B1A5-CC3A9D25B2CC}"/>
                </a:ext>
              </a:extLst>
            </p:cNvPr>
            <p:cNvSpPr/>
            <p:nvPr/>
          </p:nvSpPr>
          <p:spPr>
            <a:xfrm>
              <a:off x="1020239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Pil: sparr 6">
              <a:extLst>
                <a:ext uri="{FF2B5EF4-FFF2-40B4-BE49-F238E27FC236}">
                  <a16:creationId xmlns:a16="http://schemas.microsoft.com/office/drawing/2014/main" id="{D650BBA9-6F16-DEBE-C242-2D34FBD7FCE5}"/>
                </a:ext>
              </a:extLst>
            </p:cNvPr>
            <p:cNvSpPr txBox="1"/>
            <p:nvPr/>
          </p:nvSpPr>
          <p:spPr>
            <a:xfrm>
              <a:off x="1247350" y="1775629"/>
              <a:ext cx="128508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9" name="Grupp 18">
            <a:extLst>
              <a:ext uri="{FF2B5EF4-FFF2-40B4-BE49-F238E27FC236}">
                <a16:creationId xmlns:a16="http://schemas.microsoft.com/office/drawing/2014/main" id="{6544C749-5F7F-2A28-1FF5-5C510139392D}"/>
              </a:ext>
            </a:extLst>
          </p:cNvPr>
          <p:cNvGrpSpPr/>
          <p:nvPr/>
        </p:nvGrpSpPr>
        <p:grpSpPr>
          <a:xfrm>
            <a:off x="5228699" y="2673253"/>
            <a:ext cx="1067598" cy="454219"/>
            <a:chOff x="2629861" y="1775629"/>
            <a:chExt cx="1899070" cy="454219"/>
          </a:xfrm>
        </p:grpSpPr>
        <p:sp>
          <p:nvSpPr>
            <p:cNvPr id="20" name="Pil: sparr 19">
              <a:extLst>
                <a:ext uri="{FF2B5EF4-FFF2-40B4-BE49-F238E27FC236}">
                  <a16:creationId xmlns:a16="http://schemas.microsoft.com/office/drawing/2014/main" id="{109B650B-7A37-DF4A-C54B-476B1EF8B811}"/>
                </a:ext>
              </a:extLst>
            </p:cNvPr>
            <p:cNvSpPr/>
            <p:nvPr/>
          </p:nvSpPr>
          <p:spPr>
            <a:xfrm>
              <a:off x="2629861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Pil: sparr 8">
              <a:extLst>
                <a:ext uri="{FF2B5EF4-FFF2-40B4-BE49-F238E27FC236}">
                  <a16:creationId xmlns:a16="http://schemas.microsoft.com/office/drawing/2014/main" id="{73810B70-93BD-7439-3DEE-46FC731E9D3B}"/>
                </a:ext>
              </a:extLst>
            </p:cNvPr>
            <p:cNvSpPr txBox="1"/>
            <p:nvPr/>
          </p:nvSpPr>
          <p:spPr>
            <a:xfrm>
              <a:off x="2856971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2" name="Grupp 21">
            <a:extLst>
              <a:ext uri="{FF2B5EF4-FFF2-40B4-BE49-F238E27FC236}">
                <a16:creationId xmlns:a16="http://schemas.microsoft.com/office/drawing/2014/main" id="{7F7C58C9-80BC-C4A3-E9DA-079F1A6C3075}"/>
              </a:ext>
            </a:extLst>
          </p:cNvPr>
          <p:cNvGrpSpPr/>
          <p:nvPr/>
        </p:nvGrpSpPr>
        <p:grpSpPr>
          <a:xfrm>
            <a:off x="6147879" y="2673253"/>
            <a:ext cx="1064351" cy="454219"/>
            <a:chOff x="4149117" y="1775629"/>
            <a:chExt cx="1899070" cy="454219"/>
          </a:xfrm>
        </p:grpSpPr>
        <p:sp>
          <p:nvSpPr>
            <p:cNvPr id="23" name="Pil: sparr 22">
              <a:extLst>
                <a:ext uri="{FF2B5EF4-FFF2-40B4-BE49-F238E27FC236}">
                  <a16:creationId xmlns:a16="http://schemas.microsoft.com/office/drawing/2014/main" id="{87D60189-4655-A690-142F-94039EF1A50D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Pil: sparr 10">
              <a:extLst>
                <a:ext uri="{FF2B5EF4-FFF2-40B4-BE49-F238E27FC236}">
                  <a16:creationId xmlns:a16="http://schemas.microsoft.com/office/drawing/2014/main" id="{6C717D9C-3EEC-88A3-804C-C860A33141A9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5" name="Grupp 24">
            <a:extLst>
              <a:ext uri="{FF2B5EF4-FFF2-40B4-BE49-F238E27FC236}">
                <a16:creationId xmlns:a16="http://schemas.microsoft.com/office/drawing/2014/main" id="{790A8E93-D77A-3211-88AB-F02E588AA627}"/>
              </a:ext>
            </a:extLst>
          </p:cNvPr>
          <p:cNvGrpSpPr/>
          <p:nvPr/>
        </p:nvGrpSpPr>
        <p:grpSpPr>
          <a:xfrm>
            <a:off x="7033704" y="2692303"/>
            <a:ext cx="1248065" cy="454219"/>
            <a:chOff x="4149117" y="1775629"/>
            <a:chExt cx="1899070" cy="454219"/>
          </a:xfrm>
        </p:grpSpPr>
        <p:sp>
          <p:nvSpPr>
            <p:cNvPr id="26" name="Pil: sparr 25">
              <a:extLst>
                <a:ext uri="{FF2B5EF4-FFF2-40B4-BE49-F238E27FC236}">
                  <a16:creationId xmlns:a16="http://schemas.microsoft.com/office/drawing/2014/main" id="{2148CEEA-2C66-A17D-2E74-0D9BF78DA018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Pil: sparr 10">
              <a:extLst>
                <a:ext uri="{FF2B5EF4-FFF2-40B4-BE49-F238E27FC236}">
                  <a16:creationId xmlns:a16="http://schemas.microsoft.com/office/drawing/2014/main" id="{6DB79704-6F87-3293-AE50-BE507E501B79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28" name="Grupp 27">
            <a:extLst>
              <a:ext uri="{FF2B5EF4-FFF2-40B4-BE49-F238E27FC236}">
                <a16:creationId xmlns:a16="http://schemas.microsoft.com/office/drawing/2014/main" id="{451F7DB2-4EE6-014D-3E47-D7E49FB1401D}"/>
              </a:ext>
            </a:extLst>
          </p:cNvPr>
          <p:cNvGrpSpPr/>
          <p:nvPr/>
        </p:nvGrpSpPr>
        <p:grpSpPr>
          <a:xfrm>
            <a:off x="8119554" y="2682778"/>
            <a:ext cx="1248065" cy="454219"/>
            <a:chOff x="4149117" y="1775629"/>
            <a:chExt cx="1899070" cy="454219"/>
          </a:xfrm>
        </p:grpSpPr>
        <p:sp>
          <p:nvSpPr>
            <p:cNvPr id="29" name="Pil: sparr 28">
              <a:extLst>
                <a:ext uri="{FF2B5EF4-FFF2-40B4-BE49-F238E27FC236}">
                  <a16:creationId xmlns:a16="http://schemas.microsoft.com/office/drawing/2014/main" id="{CEBDCB21-7763-92A0-C399-1B214433E898}"/>
                </a:ext>
              </a:extLst>
            </p:cNvPr>
            <p:cNvSpPr/>
            <p:nvPr/>
          </p:nvSpPr>
          <p:spPr>
            <a:xfrm>
              <a:off x="4149117" y="1775629"/>
              <a:ext cx="1899070" cy="454219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Pil: sparr 10">
              <a:extLst>
                <a:ext uri="{FF2B5EF4-FFF2-40B4-BE49-F238E27FC236}">
                  <a16:creationId xmlns:a16="http://schemas.microsoft.com/office/drawing/2014/main" id="{1D0F8D59-5100-FE08-D2F4-4776B1F73F80}"/>
                </a:ext>
              </a:extLst>
            </p:cNvPr>
            <p:cNvSpPr txBox="1"/>
            <p:nvPr/>
          </p:nvSpPr>
          <p:spPr>
            <a:xfrm>
              <a:off x="4376227" y="1775629"/>
              <a:ext cx="1444851" cy="45421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005" tIns="26670" rIns="13335" bIns="26670" numCol="1" spcCol="1270" anchor="ctr" anchorCtr="0">
              <a:noAutofit/>
            </a:bodyPr>
            <a:lstStyle/>
            <a:p>
              <a:pPr marL="0" marR="0" lvl="0" indent="0" algn="ctr" defTabSz="4445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510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A8E26-68DB-9CD4-3094-04B4A7BDD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7">
            <a:extLst>
              <a:ext uri="{FF2B5EF4-FFF2-40B4-BE49-F238E27FC236}">
                <a16:creationId xmlns:a16="http://schemas.microsoft.com/office/drawing/2014/main" id="{92A2637D-A965-3371-E3D8-BFFE85546894}"/>
              </a:ext>
            </a:extLst>
          </p:cNvPr>
          <p:cNvSpPr txBox="1">
            <a:spLocks/>
          </p:cNvSpPr>
          <p:nvPr/>
        </p:nvSpPr>
        <p:spPr>
          <a:xfrm>
            <a:off x="348855" y="148783"/>
            <a:ext cx="5670945" cy="9465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Alla klimatberäkningsanvisningar kan förhålla sig till följande </a:t>
            </a:r>
            <a:r>
              <a:rPr kumimoji="0" lang="sv-SE" sz="2100" b="1" i="1" u="sng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struktur</a:t>
            </a:r>
          </a:p>
        </p:txBody>
      </p:sp>
      <p:sp>
        <p:nvSpPr>
          <p:cNvPr id="11" name="Pratbubbla: rektangel med rundade hörn 10">
            <a:extLst>
              <a:ext uri="{FF2B5EF4-FFF2-40B4-BE49-F238E27FC236}">
                <a16:creationId xmlns:a16="http://schemas.microsoft.com/office/drawing/2014/main" id="{8F167184-6ABE-EB06-40D6-1EC8C626425A}"/>
              </a:ext>
            </a:extLst>
          </p:cNvPr>
          <p:cNvSpPr/>
          <p:nvPr/>
        </p:nvSpPr>
        <p:spPr>
          <a:xfrm>
            <a:off x="532709" y="3552825"/>
            <a:ext cx="6687241" cy="1943100"/>
          </a:xfrm>
          <a:prstGeom prst="wedgeRoundRectCallout">
            <a:avLst>
              <a:gd name="adj1" fmla="val -7489"/>
              <a:gd name="adj2" fmla="val 74655"/>
              <a:gd name="adj3" fmla="val 16667"/>
            </a:avLst>
          </a:prstGeom>
          <a:ln>
            <a:solidFill>
              <a:schemeClr val="bg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Redovisa hur klimatberäkningen gått till:</a:t>
            </a: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Boverkets klimatberäkningskriterier berör flertal av nedan kriterieområden (prestanda resultatet ”vad” redovisas in i deras databas)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För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lokala initiativ kan strukturen användas för att redovisa efterlevelse till sin lokala klimatberäkningsanvisning och sina intressenter – ”hur” en klimatberäkning genomförts.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2B693442-577E-DE10-7EC6-E42E2C5A2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484041"/>
              </p:ext>
            </p:extLst>
          </p:nvPr>
        </p:nvGraphicFramePr>
        <p:xfrm>
          <a:off x="0" y="6111806"/>
          <a:ext cx="12192001" cy="74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001">
                  <a:extLst>
                    <a:ext uri="{9D8B030D-6E8A-4147-A177-3AD203B41FA5}">
                      <a16:colId xmlns:a16="http://schemas.microsoft.com/office/drawing/2014/main" val="1026321188"/>
                    </a:ext>
                  </a:extLst>
                </a:gridCol>
                <a:gridCol w="1250487">
                  <a:extLst>
                    <a:ext uri="{9D8B030D-6E8A-4147-A177-3AD203B41FA5}">
                      <a16:colId xmlns:a16="http://schemas.microsoft.com/office/drawing/2014/main" val="4284195386"/>
                    </a:ext>
                  </a:extLst>
                </a:gridCol>
                <a:gridCol w="1375536">
                  <a:extLst>
                    <a:ext uri="{9D8B030D-6E8A-4147-A177-3AD203B41FA5}">
                      <a16:colId xmlns:a16="http://schemas.microsoft.com/office/drawing/2014/main" val="2910913242"/>
                    </a:ext>
                  </a:extLst>
                </a:gridCol>
                <a:gridCol w="1038867">
                  <a:extLst>
                    <a:ext uri="{9D8B030D-6E8A-4147-A177-3AD203B41FA5}">
                      <a16:colId xmlns:a16="http://schemas.microsoft.com/office/drawing/2014/main" val="112477153"/>
                    </a:ext>
                  </a:extLst>
                </a:gridCol>
                <a:gridCol w="1154296">
                  <a:extLst>
                    <a:ext uri="{9D8B030D-6E8A-4147-A177-3AD203B41FA5}">
                      <a16:colId xmlns:a16="http://schemas.microsoft.com/office/drawing/2014/main" val="2883095834"/>
                    </a:ext>
                  </a:extLst>
                </a:gridCol>
                <a:gridCol w="1702587">
                  <a:extLst>
                    <a:ext uri="{9D8B030D-6E8A-4147-A177-3AD203B41FA5}">
                      <a16:colId xmlns:a16="http://schemas.microsoft.com/office/drawing/2014/main" val="195791932"/>
                    </a:ext>
                  </a:extLst>
                </a:gridCol>
                <a:gridCol w="798388">
                  <a:extLst>
                    <a:ext uri="{9D8B030D-6E8A-4147-A177-3AD203B41FA5}">
                      <a16:colId xmlns:a16="http://schemas.microsoft.com/office/drawing/2014/main" val="2227839569"/>
                    </a:ext>
                  </a:extLst>
                </a:gridCol>
                <a:gridCol w="1058105">
                  <a:extLst>
                    <a:ext uri="{9D8B030D-6E8A-4147-A177-3AD203B41FA5}">
                      <a16:colId xmlns:a16="http://schemas.microsoft.com/office/drawing/2014/main" val="4236381185"/>
                    </a:ext>
                  </a:extLst>
                </a:gridCol>
                <a:gridCol w="879564">
                  <a:extLst>
                    <a:ext uri="{9D8B030D-6E8A-4147-A177-3AD203B41FA5}">
                      <a16:colId xmlns:a16="http://schemas.microsoft.com/office/drawing/2014/main" val="3613627234"/>
                    </a:ext>
                  </a:extLst>
                </a:gridCol>
                <a:gridCol w="1198170">
                  <a:extLst>
                    <a:ext uri="{9D8B030D-6E8A-4147-A177-3AD203B41FA5}">
                      <a16:colId xmlns:a16="http://schemas.microsoft.com/office/drawing/2014/main" val="222269687"/>
                    </a:ext>
                  </a:extLst>
                </a:gridCol>
              </a:tblGrid>
              <a:tr h="189922">
                <a:tc gridSpan="3">
                  <a:txBody>
                    <a:bodyPr/>
                    <a:lstStyle/>
                    <a:p>
                      <a:pPr algn="ctr"/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Systemgränser: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Funktionell </a:t>
                      </a:r>
                    </a:p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enhet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Klimatdata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Verifikat: Mängd, klimatdata &amp; EPD; Resurssammanställning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Verifikat: Transporter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Täckningsgrad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Schabloner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Drift - (B6) påverkan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189922">
                <a:tc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Byggprojekt &amp; LCA-skeden</a:t>
                      </a:r>
                      <a:endParaRPr lang="sv-SE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Särberäkningar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Byggdelar / Aktiviteter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7653427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sp>
        <p:nvSpPr>
          <p:cNvPr id="7" name="Pratbubbla: rektangel med rundade hörn 6">
            <a:extLst>
              <a:ext uri="{FF2B5EF4-FFF2-40B4-BE49-F238E27FC236}">
                <a16:creationId xmlns:a16="http://schemas.microsoft.com/office/drawing/2014/main" id="{A6AEB519-9FCC-BF80-F204-9813919DAD91}"/>
              </a:ext>
            </a:extLst>
          </p:cNvPr>
          <p:cNvSpPr/>
          <p:nvPr/>
        </p:nvSpPr>
        <p:spPr>
          <a:xfrm>
            <a:off x="3816120" y="1829265"/>
            <a:ext cx="6058823" cy="1475910"/>
          </a:xfrm>
          <a:prstGeom prst="wedgeRoundRectCallout">
            <a:avLst>
              <a:gd name="adj1" fmla="val -3527"/>
              <a:gd name="adj2" fmla="val -78048"/>
              <a:gd name="adj3" fmla="val 16667"/>
            </a:avLst>
          </a:prstGeo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Spårbarhet och information om aktuellt byggprojekt: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100" b="1" i="0" u="sng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Boverkets begäran av information in i sin databas berör flera av dessa delområden (spårbarhet till aktuellt objekt)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För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lokala initiativ kan behovet vara att komplettera med mer specifik information. 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D8A4D9E-2D4F-A610-7B94-51F1EC76EFD8}"/>
              </a:ext>
            </a:extLst>
          </p:cNvPr>
          <p:cNvSpPr/>
          <p:nvPr/>
        </p:nvSpPr>
        <p:spPr>
          <a:xfrm>
            <a:off x="10638600" y="373594"/>
            <a:ext cx="204490" cy="11016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6952C5E2-27A9-956C-8017-F3FA2717FDEA}"/>
              </a:ext>
            </a:extLst>
          </p:cNvPr>
          <p:cNvSpPr txBox="1"/>
          <p:nvPr/>
        </p:nvSpPr>
        <p:spPr>
          <a:xfrm>
            <a:off x="10830867" y="265705"/>
            <a:ext cx="12512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Boverket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1806D8E2-8D36-764A-44C3-B90BED2B88E9}"/>
              </a:ext>
            </a:extLst>
          </p:cNvPr>
          <p:cNvSpPr txBox="1"/>
          <p:nvPr/>
        </p:nvSpPr>
        <p:spPr>
          <a:xfrm>
            <a:off x="10846674" y="602096"/>
            <a:ext cx="125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Lokalt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initiativ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3DCE9078-C25C-FF4E-9E83-E2BFE5375C3A}"/>
              </a:ext>
            </a:extLst>
          </p:cNvPr>
          <p:cNvSpPr/>
          <p:nvPr/>
        </p:nvSpPr>
        <p:spPr>
          <a:xfrm>
            <a:off x="10642185" y="709383"/>
            <a:ext cx="204490" cy="11016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ell 1">
            <a:extLst>
              <a:ext uri="{FF2B5EF4-FFF2-40B4-BE49-F238E27FC236}">
                <a16:creationId xmlns:a16="http://schemas.microsoft.com/office/drawing/2014/main" id="{04B49A21-F1D3-75F6-2A43-90D6FE2E97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891895"/>
              </p:ext>
            </p:extLst>
          </p:nvPr>
        </p:nvGraphicFramePr>
        <p:xfrm>
          <a:off x="6019800" y="265705"/>
          <a:ext cx="4400553" cy="59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075">
                  <a:extLst>
                    <a:ext uri="{9D8B030D-6E8A-4147-A177-3AD203B41FA5}">
                      <a16:colId xmlns:a16="http://schemas.microsoft.com/office/drawing/2014/main" val="3516827666"/>
                    </a:ext>
                  </a:extLst>
                </a:gridCol>
                <a:gridCol w="752474">
                  <a:extLst>
                    <a:ext uri="{9D8B030D-6E8A-4147-A177-3AD203B41FA5}">
                      <a16:colId xmlns:a16="http://schemas.microsoft.com/office/drawing/2014/main" val="3574377429"/>
                    </a:ext>
                  </a:extLst>
                </a:gridCol>
                <a:gridCol w="740633">
                  <a:extLst>
                    <a:ext uri="{9D8B030D-6E8A-4147-A177-3AD203B41FA5}">
                      <a16:colId xmlns:a16="http://schemas.microsoft.com/office/drawing/2014/main" val="4093453797"/>
                    </a:ext>
                  </a:extLst>
                </a:gridCol>
                <a:gridCol w="983308">
                  <a:extLst>
                    <a:ext uri="{9D8B030D-6E8A-4147-A177-3AD203B41FA5}">
                      <a16:colId xmlns:a16="http://schemas.microsoft.com/office/drawing/2014/main" val="227898419"/>
                    </a:ext>
                  </a:extLst>
                </a:gridCol>
                <a:gridCol w="554936">
                  <a:extLst>
                    <a:ext uri="{9D8B030D-6E8A-4147-A177-3AD203B41FA5}">
                      <a16:colId xmlns:a16="http://schemas.microsoft.com/office/drawing/2014/main" val="2591360811"/>
                    </a:ext>
                  </a:extLst>
                </a:gridCol>
                <a:gridCol w="769127">
                  <a:extLst>
                    <a:ext uri="{9D8B030D-6E8A-4147-A177-3AD203B41FA5}">
                      <a16:colId xmlns:a16="http://schemas.microsoft.com/office/drawing/2014/main" val="2654490189"/>
                    </a:ext>
                  </a:extLst>
                </a:gridCol>
              </a:tblGrid>
              <a:tr h="297396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Projekt typ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Fastighet &amp; bygg. kropp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Klimatber.-verktyg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Startbesked &amp; kriterie version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Dagens datum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Verifierings-metod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206429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055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0A2F56-A7B8-E823-5CBB-DD13298C7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96" y="98591"/>
            <a:ext cx="11301908" cy="720080"/>
          </a:xfrm>
        </p:spPr>
        <p:txBody>
          <a:bodyPr>
            <a:normAutofit/>
          </a:bodyPr>
          <a:lstStyle/>
          <a:p>
            <a:r>
              <a:rPr lang="sv-SE">
                <a:solidFill>
                  <a:schemeClr val="bg2"/>
                </a:solidFill>
              </a:rPr>
              <a:t>Klimatberäkningskriterier – synkad med lagkrav och olika lokala klimatinitiativ</a:t>
            </a: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58CF705E-6501-9572-7334-CBFD25E9546E}"/>
              </a:ext>
            </a:extLst>
          </p:cNvPr>
          <p:cNvGrpSpPr/>
          <p:nvPr/>
        </p:nvGrpSpPr>
        <p:grpSpPr>
          <a:xfrm>
            <a:off x="10322397" y="2287963"/>
            <a:ext cx="4165599" cy="2282074"/>
            <a:chOff x="436880" y="1842886"/>
            <a:chExt cx="4165599" cy="2282074"/>
          </a:xfrm>
        </p:grpSpPr>
        <p:sp>
          <p:nvSpPr>
            <p:cNvPr id="5" name="Rektangel med rundade hörn 15">
              <a:extLst>
                <a:ext uri="{FF2B5EF4-FFF2-40B4-BE49-F238E27FC236}">
                  <a16:creationId xmlns:a16="http://schemas.microsoft.com/office/drawing/2014/main" id="{FCE584CA-DA92-4696-CDEA-90399D7A94EE}"/>
                </a:ext>
              </a:extLst>
            </p:cNvPr>
            <p:cNvSpPr/>
            <p:nvPr/>
          </p:nvSpPr>
          <p:spPr>
            <a:xfrm>
              <a:off x="436880" y="1842886"/>
              <a:ext cx="1696720" cy="228207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softEdge rad="0"/>
            </a:effectLst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Platshållare för innehåll 2">
              <a:extLst>
                <a:ext uri="{FF2B5EF4-FFF2-40B4-BE49-F238E27FC236}">
                  <a16:creationId xmlns:a16="http://schemas.microsoft.com/office/drawing/2014/main" id="{C744AD50-696E-BF18-97D4-5BF80DC0A384}"/>
                </a:ext>
              </a:extLst>
            </p:cNvPr>
            <p:cNvSpPr txBox="1">
              <a:spLocks/>
            </p:cNvSpPr>
            <p:nvPr/>
          </p:nvSpPr>
          <p:spPr>
            <a:xfrm>
              <a:off x="979818" y="2199756"/>
              <a:ext cx="3622661" cy="1783740"/>
            </a:xfrm>
            <a:prstGeom prst="rect">
              <a:avLst/>
            </a:prstGeom>
          </p:spPr>
          <p:txBody>
            <a:bodyPr vert="horz" lIns="91440" tIns="45720" rIns="91440" bIns="45720" numCol="1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sv-SE" sz="1200" b="0" i="0" u="none" strike="noStrike" kern="1200" cap="none" spc="0" normalizeH="0" baseline="0" noProof="0">
                  <a:ln>
                    <a:noFill/>
                  </a:ln>
                  <a:solidFill>
                    <a:srgbClr val="344054"/>
                  </a:solidFill>
                  <a:effectLst/>
                  <a:uLnTx/>
                  <a:uFillTx/>
                  <a:latin typeface="AntartidaRounded Essential Ligh" panose="02000000000000000000" pitchFamily="2" charset="0"/>
                  <a:ea typeface="+mn-ea"/>
                  <a:cs typeface="+mn-cs"/>
                </a:rPr>
                <a:t>= Synkade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344054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sv-SE" sz="1200" b="0" i="0" u="none" strike="noStrike" kern="1200" cap="none" spc="0" normalizeH="0" baseline="0" noProof="0">
                  <a:ln>
                    <a:noFill/>
                  </a:ln>
                  <a:solidFill>
                    <a:srgbClr val="344054"/>
                  </a:solidFill>
                  <a:effectLst/>
                  <a:uLnTx/>
                  <a:uFillTx/>
                  <a:latin typeface="AntartidaRounded Essential Ligh" panose="02000000000000000000" pitchFamily="2" charset="0"/>
                  <a:ea typeface="+mn-ea"/>
                  <a:cs typeface="+mn-cs"/>
                </a:rPr>
                <a:t>= Skillnader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344054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sv-SE" sz="1200" b="0" i="0" u="none" strike="noStrike" kern="1200" cap="none" spc="0" normalizeH="0" baseline="0" noProof="0">
                  <a:ln>
                    <a:noFill/>
                  </a:ln>
                  <a:solidFill>
                    <a:srgbClr val="344054"/>
                  </a:solidFill>
                  <a:effectLst/>
                  <a:uLnTx/>
                  <a:uFillTx/>
                  <a:latin typeface="AntartidaRounded Essential Ligh" panose="02000000000000000000" pitchFamily="2" charset="0"/>
                  <a:ea typeface="+mn-ea"/>
                  <a:cs typeface="+mn-cs"/>
                </a:rPr>
                <a:t>= Extra krav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344054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r>
                <a:rPr kumimoji="0" lang="sv-SE" sz="1200" b="0" i="0" u="none" strike="noStrike" kern="1200" cap="none" spc="0" normalizeH="0" baseline="0" noProof="0">
                  <a:ln>
                    <a:noFill/>
                  </a:ln>
                  <a:solidFill>
                    <a:srgbClr val="344054"/>
                  </a:solidFill>
                  <a:effectLst/>
                  <a:uLnTx/>
                  <a:uFillTx/>
                  <a:latin typeface="AntartidaRounded Essential Ligh" panose="02000000000000000000" pitchFamily="2" charset="0"/>
                  <a:ea typeface="+mn-ea"/>
                  <a:cs typeface="+mn-cs"/>
                </a:rPr>
                <a:t>= Ingen info</a:t>
              </a: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344054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+mn-ea"/>
                <a:cs typeface="+mn-cs"/>
              </a:endParaRPr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EF4B53D3-A9A3-8E9A-52D8-0D84BB369BAA}"/>
                </a:ext>
              </a:extLst>
            </p:cNvPr>
            <p:cNvSpPr/>
            <p:nvPr/>
          </p:nvSpPr>
          <p:spPr>
            <a:xfrm>
              <a:off x="770847" y="2690875"/>
              <a:ext cx="208971" cy="208971"/>
            </a:xfrm>
            <a:prstGeom prst="rect">
              <a:avLst/>
            </a:prstGeom>
            <a:solidFill>
              <a:srgbClr val="92D050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6D9CB654-BB0A-35B9-2AAC-7539AF6B4F2C}"/>
                </a:ext>
              </a:extLst>
            </p:cNvPr>
            <p:cNvSpPr/>
            <p:nvPr/>
          </p:nvSpPr>
          <p:spPr>
            <a:xfrm>
              <a:off x="770847" y="2248887"/>
              <a:ext cx="208971" cy="208971"/>
            </a:xfrm>
            <a:prstGeom prst="rect">
              <a:avLst/>
            </a:prstGeom>
            <a:solidFill>
              <a:srgbClr val="DAF2D1"/>
            </a:soli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ktangel 8">
              <a:extLst>
                <a:ext uri="{FF2B5EF4-FFF2-40B4-BE49-F238E27FC236}">
                  <a16:creationId xmlns:a16="http://schemas.microsoft.com/office/drawing/2014/main" id="{8C3716AA-156C-21C9-1F23-12A3B2232A9E}"/>
                </a:ext>
              </a:extLst>
            </p:cNvPr>
            <p:cNvSpPr/>
            <p:nvPr/>
          </p:nvSpPr>
          <p:spPr>
            <a:xfrm>
              <a:off x="770847" y="3132863"/>
              <a:ext cx="208971" cy="208971"/>
            </a:xfrm>
            <a:prstGeom prst="rect">
              <a:avLst/>
            </a:prstGeom>
            <a:solidFill>
              <a:srgbClr val="3A7C22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37D2152B-422D-2DA9-6972-ECB3DDB626D6}"/>
                </a:ext>
              </a:extLst>
            </p:cNvPr>
            <p:cNvSpPr/>
            <p:nvPr/>
          </p:nvSpPr>
          <p:spPr>
            <a:xfrm>
              <a:off x="770847" y="3574850"/>
              <a:ext cx="208971" cy="208971"/>
            </a:xfrm>
            <a:prstGeom prst="rect">
              <a:avLst/>
            </a:prstGeom>
            <a:solidFill>
              <a:srgbClr val="DADADA"/>
            </a:solidFill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86E12D29-49D4-83F9-7F74-C1165B1E32F9}"/>
              </a:ext>
            </a:extLst>
          </p:cNvPr>
          <p:cNvGraphicFramePr>
            <a:graphicFrameLocks noGrp="1"/>
          </p:cNvGraphicFramePr>
          <p:nvPr/>
        </p:nvGraphicFramePr>
        <p:xfrm>
          <a:off x="1343038" y="868301"/>
          <a:ext cx="8821763" cy="4992455"/>
        </p:xfrm>
        <a:graphic>
          <a:graphicData uri="http://schemas.openxmlformats.org/drawingml/2006/table">
            <a:tbl>
              <a:tblPr firstRow="1" firstCol="1" lastCol="1"/>
              <a:tblGrid>
                <a:gridCol w="980979">
                  <a:extLst>
                    <a:ext uri="{9D8B030D-6E8A-4147-A177-3AD203B41FA5}">
                      <a16:colId xmlns:a16="http://schemas.microsoft.com/office/drawing/2014/main" val="3635887499"/>
                    </a:ext>
                  </a:extLst>
                </a:gridCol>
                <a:gridCol w="898056">
                  <a:extLst>
                    <a:ext uri="{9D8B030D-6E8A-4147-A177-3AD203B41FA5}">
                      <a16:colId xmlns:a16="http://schemas.microsoft.com/office/drawing/2014/main" val="1870903013"/>
                    </a:ext>
                  </a:extLst>
                </a:gridCol>
                <a:gridCol w="665162">
                  <a:extLst>
                    <a:ext uri="{9D8B030D-6E8A-4147-A177-3AD203B41FA5}">
                      <a16:colId xmlns:a16="http://schemas.microsoft.com/office/drawing/2014/main" val="1050364460"/>
                    </a:ext>
                  </a:extLst>
                </a:gridCol>
                <a:gridCol w="825717">
                  <a:extLst>
                    <a:ext uri="{9D8B030D-6E8A-4147-A177-3AD203B41FA5}">
                      <a16:colId xmlns:a16="http://schemas.microsoft.com/office/drawing/2014/main" val="2014877919"/>
                    </a:ext>
                  </a:extLst>
                </a:gridCol>
                <a:gridCol w="776316">
                  <a:extLst>
                    <a:ext uri="{9D8B030D-6E8A-4147-A177-3AD203B41FA5}">
                      <a16:colId xmlns:a16="http://schemas.microsoft.com/office/drawing/2014/main" val="2193827990"/>
                    </a:ext>
                  </a:extLst>
                </a:gridCol>
                <a:gridCol w="825717">
                  <a:extLst>
                    <a:ext uri="{9D8B030D-6E8A-4147-A177-3AD203B41FA5}">
                      <a16:colId xmlns:a16="http://schemas.microsoft.com/office/drawing/2014/main" val="2046480114"/>
                    </a:ext>
                  </a:extLst>
                </a:gridCol>
                <a:gridCol w="928049">
                  <a:extLst>
                    <a:ext uri="{9D8B030D-6E8A-4147-A177-3AD203B41FA5}">
                      <a16:colId xmlns:a16="http://schemas.microsoft.com/office/drawing/2014/main" val="623683966"/>
                    </a:ext>
                  </a:extLst>
                </a:gridCol>
                <a:gridCol w="928049">
                  <a:extLst>
                    <a:ext uri="{9D8B030D-6E8A-4147-A177-3AD203B41FA5}">
                      <a16:colId xmlns:a16="http://schemas.microsoft.com/office/drawing/2014/main" val="2768111031"/>
                    </a:ext>
                  </a:extLst>
                </a:gridCol>
                <a:gridCol w="744317">
                  <a:extLst>
                    <a:ext uri="{9D8B030D-6E8A-4147-A177-3AD203B41FA5}">
                      <a16:colId xmlns:a16="http://schemas.microsoft.com/office/drawing/2014/main" val="2210085199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329667096"/>
                    </a:ext>
                  </a:extLst>
                </a:gridCol>
                <a:gridCol w="611226">
                  <a:extLst>
                    <a:ext uri="{9D8B030D-6E8A-4147-A177-3AD203B41FA5}">
                      <a16:colId xmlns:a16="http://schemas.microsoft.com/office/drawing/2014/main" val="866027535"/>
                    </a:ext>
                  </a:extLst>
                </a:gridCol>
              </a:tblGrid>
              <a:tr h="6125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8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Malmö </a:t>
                      </a: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LFM30</a:t>
                      </a:r>
                      <a:endParaRPr lang="sv-SE" sz="8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10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Boverket</a:t>
                      </a:r>
                      <a:endParaRPr lang="sv-SE" sz="11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Stockholm </a:t>
                      </a: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HS30/</a:t>
                      </a:r>
                      <a:b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Klimatarena</a:t>
                      </a:r>
                    </a:p>
                  </a:txBody>
                  <a:tcPr marL="2455" marR="2455" marT="2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Uppsala klimatprotokoll</a:t>
                      </a:r>
                      <a:endParaRPr lang="sv-SE" sz="8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Göteborg </a:t>
                      </a: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Framtiden</a:t>
                      </a:r>
                    </a:p>
                  </a:txBody>
                  <a:tcPr marL="2455" marR="2455" marT="2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NollCO2</a:t>
                      </a:r>
                      <a:endParaRPr lang="sv-SE" sz="8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2.0</a:t>
                      </a:r>
                    </a:p>
                  </a:txBody>
                  <a:tcPr marL="43574" marR="3314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Miljöbyggnad</a:t>
                      </a:r>
                      <a:endParaRPr lang="sv-SE" sz="8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4.0</a:t>
                      </a:r>
                    </a:p>
                  </a:txBody>
                  <a:tcPr marL="43574" marR="33141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IVL:s anvisningar</a:t>
                      </a:r>
                      <a:endParaRPr lang="sv-SE" sz="800" b="0" u="none" kern="1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2025–02</a:t>
                      </a:r>
                    </a:p>
                  </a:txBody>
                  <a:tcPr marL="2455" marR="2455" marT="2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Helsingborg</a:t>
                      </a:r>
                    </a:p>
                  </a:txBody>
                  <a:tcPr marL="2455" marR="2455" marT="245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14451"/>
                  </a:ext>
                </a:extLst>
              </a:tr>
              <a:tr h="213042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v-SE" sz="800" b="0" u="none" kern="10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962566"/>
                  </a:ext>
                </a:extLst>
              </a:tr>
              <a:tr h="6125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Systemgränser 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Byggnad / Anläggning;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Livscykelskeden 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200533"/>
                  </a:ext>
                </a:extLst>
              </a:tr>
              <a:tr h="124279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5434439"/>
                  </a:ext>
                </a:extLst>
              </a:tr>
              <a:tr h="247883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56414"/>
                  </a:ext>
                </a:extLst>
              </a:tr>
              <a:tr h="2503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en-US" sz="800" kern="10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Systemgränser</a:t>
                      </a: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 </a:t>
                      </a:r>
                      <a:r>
                        <a:rPr lang="en-US" sz="800" kern="10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Särberäkningar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952016"/>
                  </a:ext>
                </a:extLst>
              </a:tr>
              <a:tr h="25033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Systemgränser: Byggdelar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(SBEF)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595838"/>
                  </a:ext>
                </a:extLst>
              </a:tr>
              <a:tr h="250338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617439"/>
                  </a:ext>
                </a:extLst>
              </a:tr>
              <a:tr h="6125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en-US" sz="800" kern="10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Funktionell</a:t>
                      </a: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800" kern="10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enhet</a:t>
                      </a: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4218648"/>
                  </a:ext>
                </a:extLst>
              </a:tr>
              <a:tr h="124279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462201"/>
                  </a:ext>
                </a:extLst>
              </a:tr>
              <a:tr h="12427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Klimatdata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746941"/>
                  </a:ext>
                </a:extLst>
              </a:tr>
              <a:tr h="126059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110154"/>
                  </a:ext>
                </a:extLst>
              </a:tr>
              <a:tr h="18730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Verifikat: % EPD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277829"/>
                  </a:ext>
                </a:extLst>
              </a:tr>
              <a:tr h="124279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8190"/>
                  </a:ext>
                </a:extLst>
              </a:tr>
              <a:tr h="313367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Verifikat: % mängder &amp; om ev recept finns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052235"/>
                  </a:ext>
                </a:extLst>
              </a:tr>
              <a:tr h="6125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6571048"/>
                  </a:ext>
                </a:extLst>
              </a:tr>
              <a:tr h="4394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Verifikat: Transporter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0307584"/>
                  </a:ext>
                </a:extLst>
              </a:tr>
              <a:tr h="3763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Schabloner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314104"/>
                  </a:ext>
                </a:extLst>
              </a:tr>
              <a:tr h="90524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Täckningsgrad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150671"/>
                  </a:ext>
                </a:extLst>
              </a:tr>
              <a:tr h="96784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90480"/>
                  </a:ext>
                </a:extLst>
              </a:tr>
              <a:tr h="1242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Klimatpåverkan under </a:t>
                      </a:r>
                      <a:r>
                        <a:rPr lang="sv-SE" sz="800" kern="10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Driftfas</a:t>
                      </a: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(B6)</a:t>
                      </a:r>
                      <a:endParaRPr lang="sv-SE" sz="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E0B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3647057"/>
                  </a:ext>
                </a:extLst>
              </a:tr>
              <a:tr h="612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Fastighet &amp; huskropp</a:t>
                      </a:r>
                      <a:endParaRPr lang="sv-SE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603496"/>
                  </a:ext>
                </a:extLst>
              </a:tr>
              <a:tr h="7518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K-Verktyg</a:t>
                      </a:r>
                      <a:endParaRPr lang="sv-SE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A977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575120"/>
                  </a:ext>
                </a:extLst>
              </a:tr>
              <a:tr h="175157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553654"/>
                  </a:ext>
                </a:extLst>
              </a:tr>
              <a:tr h="3133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Bygglov och datum kravversion</a:t>
                      </a:r>
                      <a:endParaRPr lang="sv-SE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6452801"/>
                  </a:ext>
                </a:extLst>
              </a:tr>
              <a:tr h="1873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v-SE" sz="8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Verifieringsmetod</a:t>
                      </a:r>
                      <a:endParaRPr lang="sv-SE" sz="1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A97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08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3574" marR="331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sv-SE" sz="6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55" marR="2455" marT="24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856465"/>
                  </a:ext>
                </a:extLst>
              </a:tr>
            </a:tbl>
          </a:graphicData>
        </a:graphic>
      </p:graphicFrame>
      <p:graphicFrame>
        <p:nvGraphicFramePr>
          <p:cNvPr id="13" name="Tabell 12">
            <a:extLst>
              <a:ext uri="{FF2B5EF4-FFF2-40B4-BE49-F238E27FC236}">
                <a16:creationId xmlns:a16="http://schemas.microsoft.com/office/drawing/2014/main" id="{99BB2C67-2C5B-7512-0509-F2B7CC2502F4}"/>
              </a:ext>
            </a:extLst>
          </p:cNvPr>
          <p:cNvGraphicFramePr>
            <a:graphicFrameLocks noGrp="1"/>
          </p:cNvGraphicFramePr>
          <p:nvPr/>
        </p:nvGraphicFramePr>
        <p:xfrm>
          <a:off x="62162" y="5927835"/>
          <a:ext cx="12072689" cy="93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8038">
                  <a:extLst>
                    <a:ext uri="{9D8B030D-6E8A-4147-A177-3AD203B41FA5}">
                      <a16:colId xmlns:a16="http://schemas.microsoft.com/office/drawing/2014/main" val="1026321188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4284195386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291091324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1247715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883095834"/>
                    </a:ext>
                  </a:extLst>
                </a:gridCol>
                <a:gridCol w="1685925">
                  <a:extLst>
                    <a:ext uri="{9D8B030D-6E8A-4147-A177-3AD203B41FA5}">
                      <a16:colId xmlns:a16="http://schemas.microsoft.com/office/drawing/2014/main" val="195791932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2227839569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4236381185"/>
                    </a:ext>
                  </a:extLst>
                </a:gridCol>
                <a:gridCol w="870956">
                  <a:extLst>
                    <a:ext uri="{9D8B030D-6E8A-4147-A177-3AD203B41FA5}">
                      <a16:colId xmlns:a16="http://schemas.microsoft.com/office/drawing/2014/main" val="3613627234"/>
                    </a:ext>
                  </a:extLst>
                </a:gridCol>
                <a:gridCol w="1186445">
                  <a:extLst>
                    <a:ext uri="{9D8B030D-6E8A-4147-A177-3AD203B41FA5}">
                      <a16:colId xmlns:a16="http://schemas.microsoft.com/office/drawing/2014/main" val="222269687"/>
                    </a:ext>
                  </a:extLst>
                </a:gridCol>
              </a:tblGrid>
              <a:tr h="251460">
                <a:tc gridSpan="10">
                  <a:txBody>
                    <a:bodyPr/>
                    <a:lstStyle/>
                    <a:p>
                      <a:pPr algn="ctr"/>
                      <a:r>
                        <a:rPr lang="sv-SE"/>
                        <a:t>II. REDOVISA HUR KLIMATBERÄKNING GÅTT TILL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613085"/>
                  </a:ext>
                </a:extLst>
              </a:tr>
              <a:tr h="386240"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graphicFrame>
        <p:nvGraphicFramePr>
          <p:cNvPr id="14" name="Tabell 13">
            <a:extLst>
              <a:ext uri="{FF2B5EF4-FFF2-40B4-BE49-F238E27FC236}">
                <a16:creationId xmlns:a16="http://schemas.microsoft.com/office/drawing/2014/main" id="{96123A79-40EF-2525-11CC-AFD81B17155E}"/>
              </a:ext>
            </a:extLst>
          </p:cNvPr>
          <p:cNvGraphicFramePr>
            <a:graphicFrameLocks noGrp="1"/>
          </p:cNvGraphicFramePr>
          <p:nvPr/>
        </p:nvGraphicFramePr>
        <p:xfrm>
          <a:off x="10214275" y="75042"/>
          <a:ext cx="1912170" cy="1858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575">
                  <a:extLst>
                    <a:ext uri="{9D8B030D-6E8A-4147-A177-3AD203B41FA5}">
                      <a16:colId xmlns:a16="http://schemas.microsoft.com/office/drawing/2014/main" val="3516827666"/>
                    </a:ext>
                  </a:extLst>
                </a:gridCol>
                <a:gridCol w="365327">
                  <a:extLst>
                    <a:ext uri="{9D8B030D-6E8A-4147-A177-3AD203B41FA5}">
                      <a16:colId xmlns:a16="http://schemas.microsoft.com/office/drawing/2014/main" val="2391709430"/>
                    </a:ext>
                  </a:extLst>
                </a:gridCol>
                <a:gridCol w="769268">
                  <a:extLst>
                    <a:ext uri="{9D8B030D-6E8A-4147-A177-3AD203B41FA5}">
                      <a16:colId xmlns:a16="http://schemas.microsoft.com/office/drawing/2014/main" val="3574377429"/>
                    </a:ext>
                  </a:extLst>
                </a:gridCol>
              </a:tblGrid>
              <a:tr h="313226">
                <a:tc rowSpan="5">
                  <a:txBody>
                    <a:bodyPr/>
                    <a:lstStyle/>
                    <a:p>
                      <a:pPr algn="ctr"/>
                      <a:r>
                        <a:rPr lang="sv-SE">
                          <a:solidFill>
                            <a:schemeClr val="tx1"/>
                          </a:solidFill>
                        </a:rPr>
                        <a:t>I. REDOVISA SPÅRBARHET TILL ERT BYGGPROJEKTET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606792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512722"/>
                  </a:ext>
                </a:extLst>
              </a:tr>
              <a:tr h="386240"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79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0284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36501-8C59-B6E7-086C-27A366F98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5B5B8545-410A-AF6F-AD3D-24A48C30C01E}"/>
              </a:ext>
            </a:extLst>
          </p:cNvPr>
          <p:cNvSpPr txBox="1"/>
          <p:nvPr/>
        </p:nvSpPr>
        <p:spPr>
          <a:xfrm>
            <a:off x="10044385" y="425819"/>
            <a:ext cx="254133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Jämförelsetabell över olika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Klimatberäkningsanvisningar,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Inkluderat lagkrav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 = Byggnad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 = Rivning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= Anläggning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 = Byggavfall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LCA = Livscykelanalys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N/T = Nyproduktion/Tillbyggnad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DB = Databas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R/O = Renovering / Ombyggnad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= Samma info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= Samma info + 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= Samma info + ännu  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= Info saknas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3B0FC792-0F91-4A2E-6326-439B359678D4}"/>
              </a:ext>
            </a:extLst>
          </p:cNvPr>
          <p:cNvGrpSpPr/>
          <p:nvPr/>
        </p:nvGrpSpPr>
        <p:grpSpPr>
          <a:xfrm>
            <a:off x="10143445" y="2897497"/>
            <a:ext cx="173116" cy="656343"/>
            <a:chOff x="10513417" y="3156361"/>
            <a:chExt cx="173116" cy="656343"/>
          </a:xfrm>
        </p:grpSpPr>
        <p:sp>
          <p:nvSpPr>
            <p:cNvPr id="5" name="Rektangel 4">
              <a:extLst>
                <a:ext uri="{FF2B5EF4-FFF2-40B4-BE49-F238E27FC236}">
                  <a16:creationId xmlns:a16="http://schemas.microsoft.com/office/drawing/2014/main" id="{D8CBDBB1-425A-A70B-5FA8-91A9259C6B80}"/>
                </a:ext>
              </a:extLst>
            </p:cNvPr>
            <p:cNvSpPr/>
            <p:nvPr/>
          </p:nvSpPr>
          <p:spPr>
            <a:xfrm>
              <a:off x="10518242" y="3156361"/>
              <a:ext cx="168165" cy="7357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Rektangel 5">
              <a:extLst>
                <a:ext uri="{FF2B5EF4-FFF2-40B4-BE49-F238E27FC236}">
                  <a16:creationId xmlns:a16="http://schemas.microsoft.com/office/drawing/2014/main" id="{CE477BF9-1896-47C6-9267-F71D28C06913}"/>
                </a:ext>
              </a:extLst>
            </p:cNvPr>
            <p:cNvSpPr/>
            <p:nvPr/>
          </p:nvSpPr>
          <p:spPr>
            <a:xfrm>
              <a:off x="10518368" y="3356968"/>
              <a:ext cx="168165" cy="7357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ktangel 6">
              <a:extLst>
                <a:ext uri="{FF2B5EF4-FFF2-40B4-BE49-F238E27FC236}">
                  <a16:creationId xmlns:a16="http://schemas.microsoft.com/office/drawing/2014/main" id="{73B83569-39D0-780E-F9D8-365FBB26E9B6}"/>
                </a:ext>
              </a:extLst>
            </p:cNvPr>
            <p:cNvSpPr/>
            <p:nvPr/>
          </p:nvSpPr>
          <p:spPr>
            <a:xfrm>
              <a:off x="10513417" y="3548050"/>
              <a:ext cx="168165" cy="7357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= </a:t>
              </a:r>
            </a:p>
          </p:txBody>
        </p:sp>
        <p:sp>
          <p:nvSpPr>
            <p:cNvPr id="3" name="Rektangel 2">
              <a:extLst>
                <a:ext uri="{FF2B5EF4-FFF2-40B4-BE49-F238E27FC236}">
                  <a16:creationId xmlns:a16="http://schemas.microsoft.com/office/drawing/2014/main" id="{B7743FE5-D9DD-716B-02B3-3356CA72D21D}"/>
                </a:ext>
              </a:extLst>
            </p:cNvPr>
            <p:cNvSpPr/>
            <p:nvPr/>
          </p:nvSpPr>
          <p:spPr>
            <a:xfrm>
              <a:off x="10513417" y="3739132"/>
              <a:ext cx="168165" cy="735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= </a:t>
              </a:r>
            </a:p>
          </p:txBody>
        </p:sp>
      </p:grpSp>
      <p:sp>
        <p:nvSpPr>
          <p:cNvPr id="9" name="Pratbubbla: rektangel med rundade hörn 8">
            <a:extLst>
              <a:ext uri="{FF2B5EF4-FFF2-40B4-BE49-F238E27FC236}">
                <a16:creationId xmlns:a16="http://schemas.microsoft.com/office/drawing/2014/main" id="{30D262B4-6A98-6E68-2731-77801585B819}"/>
              </a:ext>
            </a:extLst>
          </p:cNvPr>
          <p:cNvSpPr/>
          <p:nvPr/>
        </p:nvSpPr>
        <p:spPr>
          <a:xfrm>
            <a:off x="10143445" y="4198004"/>
            <a:ext cx="1911032" cy="1837039"/>
          </a:xfrm>
          <a:prstGeom prst="wedgeRoundRectCallout">
            <a:avLst>
              <a:gd name="adj1" fmla="val -35211"/>
              <a:gd name="adj2" fmla="val -7817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Mörkare grön nyans avser ökad ambition – att klimatberäkna mer komplett och träffsäkert</a:t>
            </a:r>
          </a:p>
        </p:txBody>
      </p:sp>
      <p:grpSp>
        <p:nvGrpSpPr>
          <p:cNvPr id="18" name="Grupp 17">
            <a:extLst>
              <a:ext uri="{FF2B5EF4-FFF2-40B4-BE49-F238E27FC236}">
                <a16:creationId xmlns:a16="http://schemas.microsoft.com/office/drawing/2014/main" id="{6A3439C9-C17F-1AEF-BD40-D08F38FFE029}"/>
              </a:ext>
            </a:extLst>
          </p:cNvPr>
          <p:cNvGrpSpPr/>
          <p:nvPr/>
        </p:nvGrpSpPr>
        <p:grpSpPr>
          <a:xfrm>
            <a:off x="330422" y="76794"/>
            <a:ext cx="9267814" cy="6390443"/>
            <a:chOff x="330422" y="76794"/>
            <a:chExt cx="9267814" cy="6390443"/>
          </a:xfrm>
        </p:grpSpPr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8934749F-86FB-F29C-23D0-072884E80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0422" y="6058895"/>
              <a:ext cx="9241876" cy="408342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094AC7FB-1A55-62E9-23D4-529DCB78E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6360" y="76794"/>
              <a:ext cx="9241876" cy="60218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4847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C19D93-694E-AC93-1F22-D1584141B5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Info om byggprojektet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B93F969D-E3EA-5A6A-DCAF-1014B895E1BC}"/>
              </a:ext>
            </a:extLst>
          </p:cNvPr>
          <p:cNvSpPr txBox="1"/>
          <p:nvPr/>
        </p:nvSpPr>
        <p:spPr>
          <a:xfrm>
            <a:off x="10044385" y="425819"/>
            <a:ext cx="254133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Jämförelsetabell över olika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Klimatberäkningsanvisningar,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Inkluderat lagkrav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 = Byggnad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 = Rivning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= Anläggning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 = Byggavfall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LCA = Livscykelanalys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N/T = Nyproduktion/Tillbyggnad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DB = Databas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R/O = Renovering / Ombyggnad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= Samma info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= Samma info + 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= Samma info + ännu  mer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= Info saknas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Pratbubbla: rektangel med rundade hörn 9">
            <a:extLst>
              <a:ext uri="{FF2B5EF4-FFF2-40B4-BE49-F238E27FC236}">
                <a16:creationId xmlns:a16="http://schemas.microsoft.com/office/drawing/2014/main" id="{95691EC8-512F-56EE-4153-54E24A8CAF0B}"/>
              </a:ext>
            </a:extLst>
          </p:cNvPr>
          <p:cNvSpPr/>
          <p:nvPr/>
        </p:nvSpPr>
        <p:spPr>
          <a:xfrm>
            <a:off x="10143445" y="4198004"/>
            <a:ext cx="1911032" cy="1837039"/>
          </a:xfrm>
          <a:prstGeom prst="wedgeRoundRectCallout">
            <a:avLst>
              <a:gd name="adj1" fmla="val -35211"/>
              <a:gd name="adj2" fmla="val -78171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Mörkare grön nyans avser ökad ambition – att klimatberäkna mer komplett och träffsäkert</a:t>
            </a:r>
          </a:p>
        </p:txBody>
      </p:sp>
      <p:grpSp>
        <p:nvGrpSpPr>
          <p:cNvPr id="13" name="Grupp 12">
            <a:extLst>
              <a:ext uri="{FF2B5EF4-FFF2-40B4-BE49-F238E27FC236}">
                <a16:creationId xmlns:a16="http://schemas.microsoft.com/office/drawing/2014/main" id="{80614A68-BFB7-E83B-7145-089C84D293B3}"/>
              </a:ext>
            </a:extLst>
          </p:cNvPr>
          <p:cNvGrpSpPr/>
          <p:nvPr/>
        </p:nvGrpSpPr>
        <p:grpSpPr>
          <a:xfrm>
            <a:off x="838359" y="2333625"/>
            <a:ext cx="8800045" cy="2188835"/>
            <a:chOff x="838359" y="2333625"/>
            <a:chExt cx="8800045" cy="2188835"/>
          </a:xfrm>
        </p:grpSpPr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447ED967-42AD-70DB-0224-A974B6561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359" y="2333625"/>
              <a:ext cx="8800045" cy="434538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62BECB5B-4BF3-DD46-B628-C3B30DCF3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359" y="2779956"/>
              <a:ext cx="8800045" cy="17425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297810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790EC-8B77-2A48-0AED-CE141DCA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E4E61643-4162-93E4-F526-FF3A21E0517C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ED6D488-A725-2723-F2A0-B68A83B9D91C}"/>
              </a:ext>
            </a:extLst>
          </p:cNvPr>
          <p:cNvSpPr txBox="1">
            <a:spLocks/>
          </p:cNvSpPr>
          <p:nvPr/>
        </p:nvSpPr>
        <p:spPr>
          <a:xfrm>
            <a:off x="914399" y="2132856"/>
            <a:ext cx="10674417" cy="2088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 sz="3000"/>
              <a:t>Steg 0. Översikt: Identifiera affären (till klimatförbättring)</a:t>
            </a:r>
            <a:endParaRPr lang="en-SE" sz="3000"/>
          </a:p>
        </p:txBody>
      </p:sp>
    </p:spTree>
    <p:extLst>
      <p:ext uri="{BB962C8B-B14F-4D97-AF65-F5344CB8AC3E}">
        <p14:creationId xmlns:p14="http://schemas.microsoft.com/office/powerpoint/2010/main" val="1931469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C3BA9-F90A-7CC1-6C2B-CB8BC0FB8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08B168E0-D696-1568-4023-B39917DB39AB}"/>
              </a:ext>
            </a:extLst>
          </p:cNvPr>
          <p:cNvSpPr/>
          <p:nvPr/>
        </p:nvSpPr>
        <p:spPr>
          <a:xfrm>
            <a:off x="1726140" y="5110386"/>
            <a:ext cx="8399993" cy="635913"/>
          </a:xfrm>
          <a:prstGeom prst="roundRect">
            <a:avLst/>
          </a:prstGeom>
          <a:noFill/>
          <a:ln w="28575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b="1">
                <a:solidFill>
                  <a:schemeClr val="tx1"/>
                </a:solidFill>
              </a:rPr>
              <a:t>Lagkrav:</a:t>
            </a:r>
            <a:r>
              <a:rPr lang="sv-SE" sz="1400">
                <a:solidFill>
                  <a:schemeClr val="tx1"/>
                </a:solidFill>
              </a:rPr>
              <a:t> Ej lagkrav att arbeta med klimatförbättring idag (även om lagen syftar till det). I lagkrav förslag i framtiden (förslag från 2030), där finns krav på klimatförbättring och gränsvärde</a:t>
            </a: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1B0BB93F-5669-7C9B-DFED-08DC8E89AFCF}"/>
              </a:ext>
            </a:extLst>
          </p:cNvPr>
          <p:cNvSpPr/>
          <p:nvPr/>
        </p:nvSpPr>
        <p:spPr>
          <a:xfrm>
            <a:off x="1726141" y="5928434"/>
            <a:ext cx="8399992" cy="635913"/>
          </a:xfrm>
          <a:prstGeom prst="round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b="1"/>
              <a:t>Lokalt </a:t>
            </a:r>
            <a:r>
              <a:rPr lang="sv-SE" sz="1400" b="1">
                <a:solidFill>
                  <a:schemeClr val="tx1"/>
                </a:solidFill>
              </a:rPr>
              <a:t>klimatinitiativ:</a:t>
            </a:r>
            <a:r>
              <a:rPr lang="sv-SE" sz="1400">
                <a:solidFill>
                  <a:schemeClr val="tx1"/>
                </a:solidFill>
              </a:rPr>
              <a:t> Direkt /indirekt förväntan eller krav per lokalt klimatinitiativ i Sverige</a:t>
            </a:r>
          </a:p>
        </p:txBody>
      </p:sp>
      <p:sp>
        <p:nvSpPr>
          <p:cNvPr id="15" name="Rubrik 7">
            <a:extLst>
              <a:ext uri="{FF2B5EF4-FFF2-40B4-BE49-F238E27FC236}">
                <a16:creationId xmlns:a16="http://schemas.microsoft.com/office/drawing/2014/main" id="{3AD268BA-7C61-717F-E0C9-DFFDC5DE28CF}"/>
              </a:ext>
            </a:extLst>
          </p:cNvPr>
          <p:cNvSpPr txBox="1">
            <a:spLocks/>
          </p:cNvSpPr>
          <p:nvPr/>
        </p:nvSpPr>
        <p:spPr>
          <a:xfrm>
            <a:off x="732639" y="4081212"/>
            <a:ext cx="9863553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100" b="1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6" name="Bildobjekt 25">
            <a:extLst>
              <a:ext uri="{FF2B5EF4-FFF2-40B4-BE49-F238E27FC236}">
                <a16:creationId xmlns:a16="http://schemas.microsoft.com/office/drawing/2014/main" id="{6BFD7A13-C15B-3921-EFC4-465D1607F88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73891" y="1761163"/>
            <a:ext cx="8784976" cy="2448272"/>
          </a:xfrm>
          <a:prstGeom prst="rect">
            <a:avLst/>
          </a:prstGeom>
          <a:ln>
            <a:noFill/>
          </a:ln>
        </p:spPr>
      </p:pic>
      <p:sp>
        <p:nvSpPr>
          <p:cNvPr id="27" name="Rectangle 2">
            <a:extLst>
              <a:ext uri="{FF2B5EF4-FFF2-40B4-BE49-F238E27FC236}">
                <a16:creationId xmlns:a16="http://schemas.microsoft.com/office/drawing/2014/main" id="{9028800A-A5C7-5015-B51C-3F985F0C6E3A}"/>
              </a:ext>
            </a:extLst>
          </p:cNvPr>
          <p:cNvSpPr/>
          <p:nvPr/>
        </p:nvSpPr>
        <p:spPr>
          <a:xfrm>
            <a:off x="3184877" y="3637392"/>
            <a:ext cx="4031369" cy="47388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Klimatberäkna</a:t>
            </a:r>
          </a:p>
        </p:txBody>
      </p:sp>
      <p:sp>
        <p:nvSpPr>
          <p:cNvPr id="28" name="Rectangle 3">
            <a:extLst>
              <a:ext uri="{FF2B5EF4-FFF2-40B4-BE49-F238E27FC236}">
                <a16:creationId xmlns:a16="http://schemas.microsoft.com/office/drawing/2014/main" id="{8A38533E-5A96-85C6-7556-CE04BB787E36}"/>
              </a:ext>
            </a:extLst>
          </p:cNvPr>
          <p:cNvSpPr/>
          <p:nvPr/>
        </p:nvSpPr>
        <p:spPr>
          <a:xfrm>
            <a:off x="3712159" y="3036153"/>
            <a:ext cx="3496301" cy="47388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Klimatförbättra</a:t>
            </a:r>
          </a:p>
        </p:txBody>
      </p:sp>
      <p:sp>
        <p:nvSpPr>
          <p:cNvPr id="29" name="Rectangle 5">
            <a:extLst>
              <a:ext uri="{FF2B5EF4-FFF2-40B4-BE49-F238E27FC236}">
                <a16:creationId xmlns:a16="http://schemas.microsoft.com/office/drawing/2014/main" id="{4248BB59-F1DD-2B45-9E75-E7A4888ED9E7}"/>
              </a:ext>
            </a:extLst>
          </p:cNvPr>
          <p:cNvSpPr/>
          <p:nvPr/>
        </p:nvSpPr>
        <p:spPr>
          <a:xfrm>
            <a:off x="4239441" y="2413754"/>
            <a:ext cx="2981260" cy="47388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Klimatoptimera</a:t>
            </a:r>
          </a:p>
        </p:txBody>
      </p:sp>
      <p:sp>
        <p:nvSpPr>
          <p:cNvPr id="30" name="Rectangle 6">
            <a:extLst>
              <a:ext uri="{FF2B5EF4-FFF2-40B4-BE49-F238E27FC236}">
                <a16:creationId xmlns:a16="http://schemas.microsoft.com/office/drawing/2014/main" id="{AFE641E8-4C0F-B11D-8EF2-B33B120BBBDD}"/>
              </a:ext>
            </a:extLst>
          </p:cNvPr>
          <p:cNvSpPr/>
          <p:nvPr/>
        </p:nvSpPr>
        <p:spPr>
          <a:xfrm>
            <a:off x="4773397" y="1833070"/>
            <a:ext cx="2433953" cy="473886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Klimatbalansera</a:t>
            </a:r>
          </a:p>
        </p:txBody>
      </p:sp>
      <p:sp>
        <p:nvSpPr>
          <p:cNvPr id="31" name="Rectangle 7">
            <a:extLst>
              <a:ext uri="{FF2B5EF4-FFF2-40B4-BE49-F238E27FC236}">
                <a16:creationId xmlns:a16="http://schemas.microsoft.com/office/drawing/2014/main" id="{A285A46E-C5FE-B501-9CF1-C0DFA6CFD72B}"/>
              </a:ext>
            </a:extLst>
          </p:cNvPr>
          <p:cNvSpPr/>
          <p:nvPr/>
        </p:nvSpPr>
        <p:spPr>
          <a:xfrm>
            <a:off x="8170699" y="3637392"/>
            <a:ext cx="2502914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Löpande kontrollera</a:t>
            </a: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83691231-0A7D-5912-C661-5298891FD777}"/>
              </a:ext>
            </a:extLst>
          </p:cNvPr>
          <p:cNvSpPr/>
          <p:nvPr/>
        </p:nvSpPr>
        <p:spPr>
          <a:xfrm>
            <a:off x="2670945" y="4249223"/>
            <a:ext cx="4543082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 Identifiera affären</a:t>
            </a:r>
          </a:p>
        </p:txBody>
      </p:sp>
      <p:sp>
        <p:nvSpPr>
          <p:cNvPr id="33" name="Rektangel: rundade hörn 32">
            <a:extLst>
              <a:ext uri="{FF2B5EF4-FFF2-40B4-BE49-F238E27FC236}">
                <a16:creationId xmlns:a16="http://schemas.microsoft.com/office/drawing/2014/main" id="{CFF2F12B-D618-1DD4-5D8A-F1BC92401649}"/>
              </a:ext>
            </a:extLst>
          </p:cNvPr>
          <p:cNvSpPr/>
          <p:nvPr/>
        </p:nvSpPr>
        <p:spPr>
          <a:xfrm>
            <a:off x="4895624" y="3649127"/>
            <a:ext cx="970755" cy="212446"/>
          </a:xfrm>
          <a:prstGeom prst="roundRect">
            <a:avLst/>
          </a:prstGeom>
          <a:solidFill>
            <a:srgbClr val="0FB4D5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Boverket</a:t>
            </a:r>
          </a:p>
        </p:txBody>
      </p:sp>
      <p:sp>
        <p:nvSpPr>
          <p:cNvPr id="34" name="Rektangel: rundade hörn 33">
            <a:extLst>
              <a:ext uri="{FF2B5EF4-FFF2-40B4-BE49-F238E27FC236}">
                <a16:creationId xmlns:a16="http://schemas.microsoft.com/office/drawing/2014/main" id="{CB6BA52E-3980-3CFC-A236-A9137B9415EA}"/>
              </a:ext>
            </a:extLst>
          </p:cNvPr>
          <p:cNvSpPr/>
          <p:nvPr/>
        </p:nvSpPr>
        <p:spPr>
          <a:xfrm>
            <a:off x="4895624" y="3885994"/>
            <a:ext cx="2304304" cy="20086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extra pga sund konkurrens</a:t>
            </a:r>
          </a:p>
        </p:txBody>
      </p:sp>
    </p:spTree>
    <p:extLst>
      <p:ext uri="{BB962C8B-B14F-4D97-AF65-F5344CB8AC3E}">
        <p14:creationId xmlns:p14="http://schemas.microsoft.com/office/powerpoint/2010/main" val="3903804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8A1DE-D4E5-4159-F800-61A63E6F1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8DAA1ED7-21A8-693F-1A24-711BEC6628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70" y="1403983"/>
            <a:ext cx="9353067" cy="428475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v-SE" sz="1400" b="1">
                <a:solidFill>
                  <a:schemeClr val="tx1"/>
                </a:solidFill>
                <a:latin typeface="+mn-lt"/>
              </a:rPr>
              <a:t>🎯 Strategisk förberedelse för klimatbudget</a:t>
            </a:r>
          </a:p>
          <a:p>
            <a:pPr>
              <a:buNone/>
            </a:pPr>
            <a:endParaRPr lang="sv-SE" sz="1400">
              <a:solidFill>
                <a:schemeClr val="tx1"/>
              </a:solidFill>
              <a:latin typeface="+mn-lt"/>
            </a:endParaRPr>
          </a:p>
          <a:p>
            <a:pPr>
              <a:buNone/>
            </a:pPr>
            <a:r>
              <a:rPr lang="sv-SE" sz="1400">
                <a:solidFill>
                  <a:schemeClr val="tx1"/>
                </a:solidFill>
                <a:latin typeface="+mn-lt"/>
              </a:rPr>
              <a:t>Syftar till att tidigt i projektet </a:t>
            </a:r>
            <a:r>
              <a:rPr lang="sv-SE" sz="1400" b="1">
                <a:solidFill>
                  <a:schemeClr val="tx1"/>
                </a:solidFill>
                <a:latin typeface="+mn-lt"/>
              </a:rPr>
              <a:t>skapa rätt förutsättningar </a:t>
            </a:r>
            <a:r>
              <a:rPr lang="sv-SE" sz="1400">
                <a:solidFill>
                  <a:schemeClr val="tx1"/>
                </a:solidFill>
                <a:latin typeface="+mn-lt"/>
              </a:rPr>
              <a:t>för att styra mot klimatmål </a:t>
            </a:r>
            <a:r>
              <a:rPr lang="sv-SE" sz="1400" b="1">
                <a:solidFill>
                  <a:schemeClr val="tx1"/>
                </a:solidFill>
                <a:latin typeface="+mn-lt"/>
              </a:rPr>
              <a:t>utan att tappa affären</a:t>
            </a:r>
            <a:r>
              <a:rPr lang="sv-SE" sz="1400">
                <a:solidFill>
                  <a:schemeClr val="tx1"/>
                </a:solidFill>
                <a:latin typeface="+mn-lt"/>
              </a:rPr>
              <a:t>. </a:t>
            </a:r>
          </a:p>
          <a:p>
            <a:pPr>
              <a:buNone/>
            </a:pPr>
            <a:endParaRPr lang="sv-SE" sz="1400">
              <a:solidFill>
                <a:schemeClr val="tx1"/>
              </a:solidFill>
              <a:latin typeface="+mn-lt"/>
            </a:endParaRPr>
          </a:p>
          <a:p>
            <a:r>
              <a:rPr lang="sv-SE" sz="1400">
                <a:solidFill>
                  <a:schemeClr val="tx1"/>
                </a:solidFill>
                <a:latin typeface="+mn-lt"/>
              </a:rPr>
              <a:t>Förstudie/Initiera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  <a:latin typeface="+mn-lt"/>
              </a:rPr>
              <a:t>Definiera mål och ambitionsnivå (t.ex. klimatförbättrat, klimatoptimalt, klimatbalanserat)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  <a:latin typeface="+mn-lt"/>
              </a:rPr>
              <a:t>Att tydliggöra projektets systemgränser, klimatmetodik, ansvar och databehov inför kommande klimatbudget.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  <a:latin typeface="+mn-lt"/>
              </a:rPr>
              <a:t>Identifiera affärsmodellen och förstå projektets ekonomiska logik, t.ex grön finansiering, LCC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  <a:latin typeface="+mn-lt"/>
              </a:rPr>
              <a:t>Utforska tekniska och klimatmässiga möjligheter inom ramen för affären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  <a:latin typeface="+mn-lt"/>
              </a:rPr>
              <a:t>Förankra klimatstrategin hos nyckelpersoner (projektledning, kalkyl, inköp, hållbarhet)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  <a:latin typeface="+mn-lt"/>
              </a:rPr>
              <a:t>Utforska möjlighet med cirkularitet och återbruk.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>
                <a:solidFill>
                  <a:schemeClr val="tx1"/>
                </a:solidFill>
                <a:latin typeface="+mn-lt"/>
              </a:rPr>
              <a:t>Säkra att klimatstyrning-/ mål integreras i projektets besluts- och upphandlingsprocesser</a:t>
            </a:r>
          </a:p>
          <a:p>
            <a:endParaRPr lang="sv-SE" sz="1400">
              <a:solidFill>
                <a:schemeClr val="tx1"/>
              </a:solidFill>
              <a:latin typeface="+mn-lt"/>
            </a:endParaRPr>
          </a:p>
          <a:p>
            <a:r>
              <a:rPr lang="sv-SE" sz="1400" b="1">
                <a:solidFill>
                  <a:schemeClr val="tx1"/>
                </a:solidFill>
                <a:latin typeface="+mn-lt"/>
              </a:rPr>
              <a:t>Steg 0 är en interaktiv och strategisk fas</a:t>
            </a:r>
            <a:r>
              <a:rPr lang="sv-SE" sz="1400">
                <a:solidFill>
                  <a:schemeClr val="tx1"/>
                </a:solidFill>
                <a:latin typeface="+mn-lt"/>
              </a:rPr>
              <a:t> där klimat, teknik och ekonomi kopplas ihop – för att klimatmålen ska bli både möjliga och affärsmässiga.</a:t>
            </a:r>
          </a:p>
          <a:p>
            <a:endParaRPr lang="sv-SE" sz="14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Rubrik 7">
            <a:extLst>
              <a:ext uri="{FF2B5EF4-FFF2-40B4-BE49-F238E27FC236}">
                <a16:creationId xmlns:a16="http://schemas.microsoft.com/office/drawing/2014/main" id="{17BCC5FA-FDC8-7892-FB9D-E7AF8332EA95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Steg 0: Identifiera affären - översikt</a:t>
            </a:r>
          </a:p>
        </p:txBody>
      </p:sp>
    </p:spTree>
    <p:extLst>
      <p:ext uri="{BB962C8B-B14F-4D97-AF65-F5344CB8AC3E}">
        <p14:creationId xmlns:p14="http://schemas.microsoft.com/office/powerpoint/2010/main" val="2755479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4A97F7-D1A0-C733-5AD2-C34381B37D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8535692-3440-FB3A-7BFD-52FC432E66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2D4491E-AD19-F5BA-2C37-85A5411B7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atbubbla: rektangel med rundade hörn 5">
            <a:extLst>
              <a:ext uri="{FF2B5EF4-FFF2-40B4-BE49-F238E27FC236}">
                <a16:creationId xmlns:a16="http://schemas.microsoft.com/office/drawing/2014/main" id="{B8723258-D81E-6FF7-ED4E-9A9617B612E9}"/>
              </a:ext>
            </a:extLst>
          </p:cNvPr>
          <p:cNvSpPr/>
          <p:nvPr/>
        </p:nvSpPr>
        <p:spPr>
          <a:xfrm>
            <a:off x="6819900" y="2204864"/>
            <a:ext cx="5125764" cy="4284753"/>
          </a:xfrm>
          <a:prstGeom prst="wedgeRoundRectCallout">
            <a:avLst>
              <a:gd name="adj1" fmla="val -63807"/>
              <a:gd name="adj2" fmla="val -15841"/>
              <a:gd name="adj3" fmla="val 16667"/>
            </a:avLst>
          </a:prstGeom>
          <a:ln w="38100"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Tidiga</a:t>
            </a:r>
            <a:r>
              <a:rPr kumimoji="0" lang="sv-SE" sz="1800" b="0" i="0" u="none" strike="noStrike" kern="120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skeden – större rådighet. Senare skeden större ändringskostnader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sv-SE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>
                <a:solidFill>
                  <a:schemeClr val="tx1"/>
                </a:solidFill>
              </a:rPr>
              <a:t>Vi behöver utmana oss och tänka nytt!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 är möjligt minska klimatutsläpp med ca 25% utan extra kostnader,</a:t>
            </a:r>
            <a:r>
              <a:rPr kumimoji="0" lang="sv-SE" sz="1800" b="0" i="0" u="none" strike="noStrike" kern="120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och 25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-50% och till rimlig kostnad (Ny +</a:t>
            </a:r>
            <a:r>
              <a:rPr kumimoji="0" lang="sv-SE" sz="1800" b="0" i="0" u="none" strike="noStrike" kern="1200" cap="none" spc="0" normalizeH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ROT)</a:t>
            </a:r>
            <a:r>
              <a:rPr lang="sv-SE">
                <a:solidFill>
                  <a:schemeClr val="tx1"/>
                </a:solidFill>
                <a:latin typeface="Calibri"/>
              </a:rPr>
              <a:t>!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sv-SE">
                <a:solidFill>
                  <a:schemeClr val="tx1"/>
                </a:solidFill>
              </a:rPr>
              <a:t>Klimatberäkna träffsäkert: ger sund konkurrens, och vi riskerar ej missa målet!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När nöjd? Genomför ”BATNEEC” - analys per byggdel, byggmetod och material över tid!</a:t>
            </a: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7816E94C-622F-039D-76E1-C244CFFDA4B3}"/>
              </a:ext>
            </a:extLst>
          </p:cNvPr>
          <p:cNvSpPr/>
          <p:nvPr/>
        </p:nvSpPr>
        <p:spPr>
          <a:xfrm>
            <a:off x="2063552" y="764704"/>
            <a:ext cx="7776864" cy="129614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5400" b="1" i="1" u="none" strike="noStrike" kern="1200" cap="none" spc="0" normalizeH="0" baseline="0" noProof="0">
                <a:ln w="10160">
                  <a:solidFill>
                    <a:srgbClr val="70AD47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Jämför, Jämför, Jämför – gå ej i klimatfällan! </a:t>
            </a:r>
          </a:p>
        </p:txBody>
      </p:sp>
    </p:spTree>
    <p:extLst>
      <p:ext uri="{BB962C8B-B14F-4D97-AF65-F5344CB8AC3E}">
        <p14:creationId xmlns:p14="http://schemas.microsoft.com/office/powerpoint/2010/main" val="275040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32544-2C32-5500-072D-C5B84734F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7">
            <a:extLst>
              <a:ext uri="{FF2B5EF4-FFF2-40B4-BE49-F238E27FC236}">
                <a16:creationId xmlns:a16="http://schemas.microsoft.com/office/drawing/2014/main" id="{88DD1926-7AA3-6040-C7D9-45B137DC659C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 av entreprenadform ger förutsättning för – affären och rådighet</a:t>
            </a:r>
          </a:p>
        </p:txBody>
      </p:sp>
      <p:sp>
        <p:nvSpPr>
          <p:cNvPr id="2" name="Platshållare för sidfot 3">
            <a:extLst>
              <a:ext uri="{FF2B5EF4-FFF2-40B4-BE49-F238E27FC236}">
                <a16:creationId xmlns:a16="http://schemas.microsoft.com/office/drawing/2014/main" id="{8E6040D5-5448-936A-B99A-CC0B70AA144D}"/>
              </a:ext>
            </a:extLst>
          </p:cNvPr>
          <p:cNvSpPr txBox="1">
            <a:spLocks/>
          </p:cNvSpPr>
          <p:nvPr/>
        </p:nvSpPr>
        <p:spPr>
          <a:xfrm>
            <a:off x="546152" y="5148860"/>
            <a:ext cx="1440160" cy="502533"/>
          </a:xfrm>
          <a:prstGeom prst="rect">
            <a:avLst/>
          </a:prstGeom>
        </p:spPr>
        <p:txBody>
          <a:bodyPr/>
          <a:lstStyle>
            <a:defPPr>
              <a:defRPr lang="sv-SE"/>
            </a:defPPr>
            <a:lvl1pPr marL="0" algn="l" defTabSz="914400" rtl="0" eaLnBrk="1" latinLnBrk="0" hangingPunct="1">
              <a:defRPr sz="1000" kern="1200">
                <a:solidFill>
                  <a:srgbClr val="003466"/>
                </a:solidFill>
                <a:latin typeface="Futura PT" panose="020B07020202040203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+mn-ea"/>
                <a:cs typeface="+mn-cs"/>
              </a:rPr>
              <a:t>treano.se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2B5B848-E9A4-39F8-C8C5-BBD497BBC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95" y="1618435"/>
            <a:ext cx="11763375" cy="1247775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8B5E3AE7-B7AA-0D58-DFEA-E20114DA5B61}"/>
              </a:ext>
            </a:extLst>
          </p:cNvPr>
          <p:cNvSpPr/>
          <p:nvPr/>
        </p:nvSpPr>
        <p:spPr>
          <a:xfrm>
            <a:off x="276752" y="1099592"/>
            <a:ext cx="1302960" cy="458893"/>
          </a:xfrm>
          <a:prstGeom prst="rect">
            <a:avLst/>
          </a:prstGeom>
          <a:solidFill>
            <a:srgbClr val="003466"/>
          </a:solidFill>
          <a:ln w="9525" cap="flat" cmpd="sng" algn="ctr">
            <a:solidFill>
              <a:srgbClr val="5B9BD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 Byggentreprenör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4551FA5-9C62-0BE4-B245-9AA8F5922B4D}"/>
              </a:ext>
            </a:extLst>
          </p:cNvPr>
          <p:cNvSpPr/>
          <p:nvPr/>
        </p:nvSpPr>
        <p:spPr>
          <a:xfrm>
            <a:off x="283888" y="3139526"/>
            <a:ext cx="1295824" cy="239523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Klimat- och cirkuläritets-tjänst</a:t>
            </a:r>
            <a:endParaRPr kumimoji="0" lang="sv-SE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E864613B-6979-3709-81A6-299E069030FC}"/>
              </a:ext>
            </a:extLst>
          </p:cNvPr>
          <p:cNvSpPr/>
          <p:nvPr/>
        </p:nvSpPr>
        <p:spPr>
          <a:xfrm>
            <a:off x="3019310" y="3123434"/>
            <a:ext cx="3888111" cy="701607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Samverkans entr.</a:t>
            </a: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5F4D0749-54B2-37B6-B487-C97A093BC79A}"/>
              </a:ext>
            </a:extLst>
          </p:cNvPr>
          <p:cNvSpPr/>
          <p:nvPr/>
        </p:nvSpPr>
        <p:spPr>
          <a:xfrm>
            <a:off x="4602041" y="4041064"/>
            <a:ext cx="2254391" cy="70160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</a:t>
            </a:r>
          </a:p>
        </p:txBody>
      </p:sp>
      <p:sp>
        <p:nvSpPr>
          <p:cNvPr id="11" name="Ellips 10">
            <a:extLst>
              <a:ext uri="{FF2B5EF4-FFF2-40B4-BE49-F238E27FC236}">
                <a16:creationId xmlns:a16="http://schemas.microsoft.com/office/drawing/2014/main" id="{FAA11059-F2A2-B950-C5B9-2163C1250CCD}"/>
              </a:ext>
            </a:extLst>
          </p:cNvPr>
          <p:cNvSpPr/>
          <p:nvPr/>
        </p:nvSpPr>
        <p:spPr>
          <a:xfrm>
            <a:off x="5866953" y="4880460"/>
            <a:ext cx="989480" cy="70160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UtfE</a:t>
            </a:r>
          </a:p>
        </p:txBody>
      </p:sp>
      <p:sp>
        <p:nvSpPr>
          <p:cNvPr id="12" name="Ellips 11">
            <a:extLst>
              <a:ext uri="{FF2B5EF4-FFF2-40B4-BE49-F238E27FC236}">
                <a16:creationId xmlns:a16="http://schemas.microsoft.com/office/drawing/2014/main" id="{A401B064-5C04-8229-8F73-F43AFBFFD909}"/>
              </a:ext>
            </a:extLst>
          </p:cNvPr>
          <p:cNvSpPr/>
          <p:nvPr/>
        </p:nvSpPr>
        <p:spPr>
          <a:xfrm>
            <a:off x="8347019" y="3124177"/>
            <a:ext cx="1080120" cy="70160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7A008A45-27E5-4497-2882-69960973CA92}"/>
              </a:ext>
            </a:extLst>
          </p:cNvPr>
          <p:cNvSpPr/>
          <p:nvPr/>
        </p:nvSpPr>
        <p:spPr>
          <a:xfrm>
            <a:off x="8344687" y="3950584"/>
            <a:ext cx="1080120" cy="70160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Ellips 22">
            <a:extLst>
              <a:ext uri="{FF2B5EF4-FFF2-40B4-BE49-F238E27FC236}">
                <a16:creationId xmlns:a16="http://schemas.microsoft.com/office/drawing/2014/main" id="{E15BAEA6-391F-B712-AC35-625BF4B4AB31}"/>
              </a:ext>
            </a:extLst>
          </p:cNvPr>
          <p:cNvSpPr/>
          <p:nvPr/>
        </p:nvSpPr>
        <p:spPr>
          <a:xfrm>
            <a:off x="8344687" y="4833152"/>
            <a:ext cx="1080120" cy="701608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70AD47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167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  <p:bldP spid="22" grpId="0" animBg="1"/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CB2B0-40FE-2703-D45B-572D72F2A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flowchart&#10;&#10;Description automatically generated">
            <a:extLst>
              <a:ext uri="{FF2B5EF4-FFF2-40B4-BE49-F238E27FC236}">
                <a16:creationId xmlns:a16="http://schemas.microsoft.com/office/drawing/2014/main" id="{C565BFD9-0404-716A-EA0F-1FE68AC73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9" y="1069402"/>
            <a:ext cx="11914811" cy="4162091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AE8F361-A710-9857-B409-ACB328FAEE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056110"/>
              </p:ext>
            </p:extLst>
          </p:nvPr>
        </p:nvGraphicFramePr>
        <p:xfrm>
          <a:off x="1827868" y="5764756"/>
          <a:ext cx="8065107" cy="6551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5" name="Rak koppling 38">
            <a:extLst>
              <a:ext uri="{FF2B5EF4-FFF2-40B4-BE49-F238E27FC236}">
                <a16:creationId xmlns:a16="http://schemas.microsoft.com/office/drawing/2014/main" id="{94A6BCFF-CA52-261E-670A-D2B333A9BA6C}"/>
              </a:ext>
            </a:extLst>
          </p:cNvPr>
          <p:cNvCxnSpPr>
            <a:cxnSpLocks/>
          </p:cNvCxnSpPr>
          <p:nvPr/>
        </p:nvCxnSpPr>
        <p:spPr>
          <a:xfrm>
            <a:off x="1895838" y="3693219"/>
            <a:ext cx="0" cy="2235474"/>
          </a:xfrm>
          <a:prstGeom prst="line">
            <a:avLst/>
          </a:prstGeom>
          <a:noFill/>
          <a:ln w="19050" cap="flat" cmpd="sng" algn="ctr">
            <a:solidFill>
              <a:srgbClr val="4472C4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6" name="Rak koppling 39">
            <a:extLst>
              <a:ext uri="{FF2B5EF4-FFF2-40B4-BE49-F238E27FC236}">
                <a16:creationId xmlns:a16="http://schemas.microsoft.com/office/drawing/2014/main" id="{46DBCBE4-4E84-4EC5-ECCB-859BBB885C9F}"/>
              </a:ext>
            </a:extLst>
          </p:cNvPr>
          <p:cNvCxnSpPr>
            <a:cxnSpLocks/>
          </p:cNvCxnSpPr>
          <p:nvPr/>
        </p:nvCxnSpPr>
        <p:spPr>
          <a:xfrm>
            <a:off x="4090737" y="3621001"/>
            <a:ext cx="973453" cy="2226608"/>
          </a:xfrm>
          <a:prstGeom prst="line">
            <a:avLst/>
          </a:prstGeom>
          <a:noFill/>
          <a:ln w="19050" cap="flat" cmpd="sng" algn="ctr">
            <a:solidFill>
              <a:srgbClr val="4472C4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7" name="Rak koppling 40">
            <a:extLst>
              <a:ext uri="{FF2B5EF4-FFF2-40B4-BE49-F238E27FC236}">
                <a16:creationId xmlns:a16="http://schemas.microsoft.com/office/drawing/2014/main" id="{070B9F76-2F8C-9E84-6826-FA4EF701101E}"/>
              </a:ext>
            </a:extLst>
          </p:cNvPr>
          <p:cNvCxnSpPr>
            <a:cxnSpLocks/>
          </p:cNvCxnSpPr>
          <p:nvPr/>
        </p:nvCxnSpPr>
        <p:spPr>
          <a:xfrm>
            <a:off x="5390147" y="3621001"/>
            <a:ext cx="826171" cy="2226608"/>
          </a:xfrm>
          <a:prstGeom prst="line">
            <a:avLst/>
          </a:prstGeom>
          <a:noFill/>
          <a:ln w="19050" cap="flat" cmpd="sng" algn="ctr">
            <a:solidFill>
              <a:srgbClr val="4472C4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8" name="Rak koppling 41">
            <a:extLst>
              <a:ext uri="{FF2B5EF4-FFF2-40B4-BE49-F238E27FC236}">
                <a16:creationId xmlns:a16="http://schemas.microsoft.com/office/drawing/2014/main" id="{FDDFA55E-5A34-9B70-FBA3-25014516A9F0}"/>
              </a:ext>
            </a:extLst>
          </p:cNvPr>
          <p:cNvCxnSpPr>
            <a:cxnSpLocks/>
          </p:cNvCxnSpPr>
          <p:nvPr/>
        </p:nvCxnSpPr>
        <p:spPr>
          <a:xfrm>
            <a:off x="7988968" y="3621001"/>
            <a:ext cx="1629267" cy="2226608"/>
          </a:xfrm>
          <a:prstGeom prst="line">
            <a:avLst/>
          </a:prstGeom>
          <a:noFill/>
          <a:ln w="19050" cap="flat" cmpd="sng" algn="ctr">
            <a:solidFill>
              <a:srgbClr val="4472C4">
                <a:shade val="95000"/>
                <a:satMod val="105000"/>
              </a:srgbClr>
            </a:solidFill>
            <a:prstDash val="dash"/>
          </a:ln>
          <a:effectLst/>
        </p:spPr>
      </p:cxnSp>
      <p:cxnSp>
        <p:nvCxnSpPr>
          <p:cNvPr id="9" name="Rak koppling 42">
            <a:extLst>
              <a:ext uri="{FF2B5EF4-FFF2-40B4-BE49-F238E27FC236}">
                <a16:creationId xmlns:a16="http://schemas.microsoft.com/office/drawing/2014/main" id="{0B25C95C-EAF0-DD40-B0EA-9790C745957B}"/>
              </a:ext>
            </a:extLst>
          </p:cNvPr>
          <p:cNvCxnSpPr>
            <a:cxnSpLocks/>
          </p:cNvCxnSpPr>
          <p:nvPr/>
        </p:nvCxnSpPr>
        <p:spPr>
          <a:xfrm>
            <a:off x="6677526" y="3621001"/>
            <a:ext cx="1864895" cy="2239509"/>
          </a:xfrm>
          <a:prstGeom prst="line">
            <a:avLst/>
          </a:prstGeom>
          <a:noFill/>
          <a:ln w="19050" cap="flat" cmpd="sng" algn="ctr">
            <a:solidFill>
              <a:srgbClr val="4472C4">
                <a:shade val="95000"/>
                <a:satMod val="105000"/>
              </a:srgbClr>
            </a:solidFill>
            <a:prstDash val="dash"/>
          </a:ln>
          <a:effectLst/>
        </p:spPr>
      </p:cxnSp>
      <p:sp>
        <p:nvSpPr>
          <p:cNvPr id="10" name="Rektangel 2">
            <a:extLst>
              <a:ext uri="{FF2B5EF4-FFF2-40B4-BE49-F238E27FC236}">
                <a16:creationId xmlns:a16="http://schemas.microsoft.com/office/drawing/2014/main" id="{D1DAC13C-1C04-305E-BB12-0DFAB4458A9E}"/>
              </a:ext>
            </a:extLst>
          </p:cNvPr>
          <p:cNvSpPr/>
          <p:nvPr/>
        </p:nvSpPr>
        <p:spPr>
          <a:xfrm>
            <a:off x="378299" y="5874871"/>
            <a:ext cx="987999" cy="444532"/>
          </a:xfrm>
          <a:prstGeom prst="rect">
            <a:avLst/>
          </a:prstGeom>
          <a:solidFill>
            <a:srgbClr val="003466"/>
          </a:solidFill>
          <a:ln w="9525" cap="flat" cmpd="sng" algn="ctr">
            <a:solidFill>
              <a:srgbClr val="5B9BD5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 Byggare</a:t>
            </a:r>
          </a:p>
        </p:txBody>
      </p:sp>
      <p:sp>
        <p:nvSpPr>
          <p:cNvPr id="11" name="Rubrik 7">
            <a:extLst>
              <a:ext uri="{FF2B5EF4-FFF2-40B4-BE49-F238E27FC236}">
                <a16:creationId xmlns:a16="http://schemas.microsoft.com/office/drawing/2014/main" id="{EF0C3FA4-6031-3110-A8C1-CD7769442BB0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Byggprocessen</a:t>
            </a:r>
          </a:p>
        </p:txBody>
      </p:sp>
    </p:spTree>
    <p:extLst>
      <p:ext uri="{BB962C8B-B14F-4D97-AF65-F5344CB8AC3E}">
        <p14:creationId xmlns:p14="http://schemas.microsoft.com/office/powerpoint/2010/main" val="6134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2EC2A-7D68-E551-B5B5-2BE28188A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diagram&#10;&#10;Automatiskt genererad beskrivning">
            <a:extLst>
              <a:ext uri="{FF2B5EF4-FFF2-40B4-BE49-F238E27FC236}">
                <a16:creationId xmlns:a16="http://schemas.microsoft.com/office/drawing/2014/main" id="{F1E6FF15-9244-7DF8-2A9C-FCCF643EA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26" y="995424"/>
            <a:ext cx="11032851" cy="5173883"/>
          </a:xfrm>
          <a:prstGeom prst="rect">
            <a:avLst/>
          </a:prstGeom>
        </p:spPr>
      </p:pic>
      <p:sp>
        <p:nvSpPr>
          <p:cNvPr id="4" name="Rubrik 7">
            <a:extLst>
              <a:ext uri="{FF2B5EF4-FFF2-40B4-BE49-F238E27FC236}">
                <a16:creationId xmlns:a16="http://schemas.microsoft.com/office/drawing/2014/main" id="{32B5BC36-9726-5FB3-BF20-9CE02DC324B8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Tidslinje</a:t>
            </a:r>
          </a:p>
        </p:txBody>
      </p:sp>
    </p:spTree>
    <p:extLst>
      <p:ext uri="{BB962C8B-B14F-4D97-AF65-F5344CB8AC3E}">
        <p14:creationId xmlns:p14="http://schemas.microsoft.com/office/powerpoint/2010/main" val="4263293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3D935-8CBC-5BAC-90D4-C265C811D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Bildobjekt 51">
            <a:extLst>
              <a:ext uri="{FF2B5EF4-FFF2-40B4-BE49-F238E27FC236}">
                <a16:creationId xmlns:a16="http://schemas.microsoft.com/office/drawing/2014/main" id="{AB954C0D-3C5D-51C7-A39D-54CBFCEDC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911" y="-229126"/>
            <a:ext cx="2408898" cy="1931679"/>
          </a:xfrm>
          <a:prstGeom prst="rect">
            <a:avLst/>
          </a:prstGeom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2D80CB20-761A-D6EB-A9F9-85F188878F72}"/>
              </a:ext>
            </a:extLst>
          </p:cNvPr>
          <p:cNvGrpSpPr/>
          <p:nvPr/>
        </p:nvGrpSpPr>
        <p:grpSpPr>
          <a:xfrm flipV="1">
            <a:off x="4999882" y="4127612"/>
            <a:ext cx="7072781" cy="2335935"/>
            <a:chOff x="1368362" y="3393246"/>
            <a:chExt cx="4178488" cy="2279526"/>
          </a:xfrm>
        </p:grpSpPr>
        <p:cxnSp>
          <p:nvCxnSpPr>
            <p:cNvPr id="6" name="Vinklad  5">
              <a:extLst>
                <a:ext uri="{FF2B5EF4-FFF2-40B4-BE49-F238E27FC236}">
                  <a16:creationId xmlns:a16="http://schemas.microsoft.com/office/drawing/2014/main" id="{774C915E-2F89-F894-BB62-BC87D163BC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8362" y="4461986"/>
              <a:ext cx="2809938" cy="1210786"/>
            </a:xfrm>
            <a:prstGeom prst="bentConnector3">
              <a:avLst/>
            </a:prstGeom>
            <a:ln w="63500">
              <a:solidFill>
                <a:srgbClr val="03AA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Vinklad  9">
              <a:extLst>
                <a:ext uri="{FF2B5EF4-FFF2-40B4-BE49-F238E27FC236}">
                  <a16:creationId xmlns:a16="http://schemas.microsoft.com/office/drawing/2014/main" id="{EF3F9A01-BB85-9A74-A111-6A8475976FE4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773332" y="3393246"/>
              <a:ext cx="2773518" cy="1068740"/>
            </a:xfrm>
            <a:prstGeom prst="bentConnector3">
              <a:avLst>
                <a:gd name="adj1" fmla="val 50000"/>
              </a:avLst>
            </a:prstGeom>
            <a:ln w="63500">
              <a:solidFill>
                <a:srgbClr val="03AA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556D5620-E828-5894-A8B5-2A020EA6EC91}"/>
              </a:ext>
            </a:extLst>
          </p:cNvPr>
          <p:cNvGrpSpPr/>
          <p:nvPr/>
        </p:nvGrpSpPr>
        <p:grpSpPr>
          <a:xfrm flipV="1">
            <a:off x="465518" y="1753652"/>
            <a:ext cx="6798982" cy="2378012"/>
            <a:chOff x="1368362" y="3287312"/>
            <a:chExt cx="4208558" cy="2385460"/>
          </a:xfrm>
        </p:grpSpPr>
        <p:cxnSp>
          <p:nvCxnSpPr>
            <p:cNvPr id="17" name="Vinklad  16">
              <a:extLst>
                <a:ext uri="{FF2B5EF4-FFF2-40B4-BE49-F238E27FC236}">
                  <a16:creationId xmlns:a16="http://schemas.microsoft.com/office/drawing/2014/main" id="{99300277-C67D-7122-44A7-5CB4DFEE94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8362" y="4461986"/>
              <a:ext cx="2809938" cy="1210786"/>
            </a:xfrm>
            <a:prstGeom prst="bentConnector3">
              <a:avLst/>
            </a:prstGeom>
            <a:ln w="63500">
              <a:solidFill>
                <a:srgbClr val="03AA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Vinklad  17">
              <a:extLst>
                <a:ext uri="{FF2B5EF4-FFF2-40B4-BE49-F238E27FC236}">
                  <a16:creationId xmlns:a16="http://schemas.microsoft.com/office/drawing/2014/main" id="{0F774386-4ED4-44AB-0444-97BCBBF9FAC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2773333" y="3287312"/>
              <a:ext cx="2803587" cy="1174673"/>
            </a:xfrm>
            <a:prstGeom prst="bentConnector3">
              <a:avLst>
                <a:gd name="adj1" fmla="val 50000"/>
              </a:avLst>
            </a:prstGeom>
            <a:ln w="63500">
              <a:solidFill>
                <a:srgbClr val="03AAD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ktangel med rundade hörn 21">
            <a:extLst>
              <a:ext uri="{FF2B5EF4-FFF2-40B4-BE49-F238E27FC236}">
                <a16:creationId xmlns:a16="http://schemas.microsoft.com/office/drawing/2014/main" id="{EEC982DC-E0C5-9EA1-DEFB-3C309C70DC96}"/>
              </a:ext>
            </a:extLst>
          </p:cNvPr>
          <p:cNvSpPr/>
          <p:nvPr/>
        </p:nvSpPr>
        <p:spPr>
          <a:xfrm>
            <a:off x="1016130" y="2108141"/>
            <a:ext cx="1180667" cy="602919"/>
          </a:xfrm>
          <a:prstGeom prst="roundRect">
            <a:avLst/>
          </a:prstGeom>
          <a:solidFill>
            <a:srgbClr val="D6EAEE"/>
          </a:solidFill>
          <a:ln>
            <a:solidFill>
              <a:srgbClr val="03AAD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LAGKRAV</a:t>
            </a:r>
          </a:p>
        </p:txBody>
      </p:sp>
      <p:sp>
        <p:nvSpPr>
          <p:cNvPr id="24" name="Rektangel med rundade hörn 23">
            <a:extLst>
              <a:ext uri="{FF2B5EF4-FFF2-40B4-BE49-F238E27FC236}">
                <a16:creationId xmlns:a16="http://schemas.microsoft.com/office/drawing/2014/main" id="{C011FFAC-215E-D773-83CB-B05B3C60B688}"/>
              </a:ext>
            </a:extLst>
          </p:cNvPr>
          <p:cNvSpPr/>
          <p:nvPr/>
        </p:nvSpPr>
        <p:spPr>
          <a:xfrm>
            <a:off x="5286687" y="4481938"/>
            <a:ext cx="1762869" cy="675171"/>
          </a:xfrm>
          <a:prstGeom prst="roundRect">
            <a:avLst/>
          </a:prstGeom>
          <a:solidFill>
            <a:srgbClr val="D6EAEE"/>
          </a:solidFill>
          <a:ln>
            <a:solidFill>
              <a:srgbClr val="03AAD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Halva vägen / Rekommenderad Steg 2</a:t>
            </a:r>
          </a:p>
        </p:txBody>
      </p:sp>
      <p:sp>
        <p:nvSpPr>
          <p:cNvPr id="23" name="Rektangel med rundade hörn 22">
            <a:extLst>
              <a:ext uri="{FF2B5EF4-FFF2-40B4-BE49-F238E27FC236}">
                <a16:creationId xmlns:a16="http://schemas.microsoft.com/office/drawing/2014/main" id="{6F0E28BD-5639-36AB-98CE-EFC94285B662}"/>
              </a:ext>
            </a:extLst>
          </p:cNvPr>
          <p:cNvSpPr/>
          <p:nvPr/>
        </p:nvSpPr>
        <p:spPr>
          <a:xfrm>
            <a:off x="3059210" y="3305168"/>
            <a:ext cx="1695218" cy="572787"/>
          </a:xfrm>
          <a:prstGeom prst="roundRect">
            <a:avLst/>
          </a:prstGeom>
          <a:solidFill>
            <a:srgbClr val="D6EAEE"/>
          </a:solidFill>
          <a:ln>
            <a:solidFill>
              <a:srgbClr val="03AAD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Rekommenderad Steg 1</a:t>
            </a:r>
          </a:p>
        </p:txBody>
      </p:sp>
      <p:sp>
        <p:nvSpPr>
          <p:cNvPr id="25" name="Rektangel med rundade hörn 24">
            <a:extLst>
              <a:ext uri="{FF2B5EF4-FFF2-40B4-BE49-F238E27FC236}">
                <a16:creationId xmlns:a16="http://schemas.microsoft.com/office/drawing/2014/main" id="{76F496B5-662C-08DF-ADA6-9954EF884173}"/>
              </a:ext>
            </a:extLst>
          </p:cNvPr>
          <p:cNvSpPr/>
          <p:nvPr/>
        </p:nvSpPr>
        <p:spPr>
          <a:xfrm>
            <a:off x="7414777" y="5753002"/>
            <a:ext cx="1903184" cy="609377"/>
          </a:xfrm>
          <a:prstGeom prst="roundRect">
            <a:avLst/>
          </a:prstGeom>
          <a:solidFill>
            <a:srgbClr val="D6EAEE"/>
          </a:solidFill>
          <a:ln>
            <a:solidFill>
              <a:srgbClr val="03AAD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Rekommenderad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Steg 3</a:t>
            </a:r>
          </a:p>
        </p:txBody>
      </p:sp>
      <p:sp>
        <p:nvSpPr>
          <p:cNvPr id="26" name="Rektangel med rundade hörn 25">
            <a:extLst>
              <a:ext uri="{FF2B5EF4-FFF2-40B4-BE49-F238E27FC236}">
                <a16:creationId xmlns:a16="http://schemas.microsoft.com/office/drawing/2014/main" id="{5ED070E1-5768-BA33-A5BD-C231FB6632DB}"/>
              </a:ext>
            </a:extLst>
          </p:cNvPr>
          <p:cNvSpPr/>
          <p:nvPr/>
        </p:nvSpPr>
        <p:spPr>
          <a:xfrm>
            <a:off x="10453049" y="6546087"/>
            <a:ext cx="1619615" cy="265923"/>
          </a:xfrm>
          <a:prstGeom prst="roundRect">
            <a:avLst/>
          </a:prstGeom>
          <a:solidFill>
            <a:srgbClr val="D6EAEE"/>
          </a:solidFill>
          <a:ln>
            <a:solidFill>
              <a:srgbClr val="03AAD3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KLIMATBALANSERAT</a:t>
            </a:r>
            <a:endParaRPr kumimoji="0" lang="sv-SE" sz="1400" b="1" i="0" u="none" strike="noStrike" kern="1200" cap="none" spc="0" normalizeH="0" baseline="0" noProof="0">
              <a:ln>
                <a:noFill/>
              </a:ln>
              <a:solidFill>
                <a:srgbClr val="2F2F4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Rektangel med rundade hörn 30">
            <a:extLst>
              <a:ext uri="{FF2B5EF4-FFF2-40B4-BE49-F238E27FC236}">
                <a16:creationId xmlns:a16="http://schemas.microsoft.com/office/drawing/2014/main" id="{16823227-8A2F-62F8-731F-2A41F6A76E9F}"/>
              </a:ext>
            </a:extLst>
          </p:cNvPr>
          <p:cNvSpPr/>
          <p:nvPr/>
        </p:nvSpPr>
        <p:spPr>
          <a:xfrm>
            <a:off x="1098916" y="1743185"/>
            <a:ext cx="990600" cy="4953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</p:txBody>
      </p:sp>
      <p:sp>
        <p:nvSpPr>
          <p:cNvPr id="44" name="Rektangel med rundade hörn 43">
            <a:extLst>
              <a:ext uri="{FF2B5EF4-FFF2-40B4-BE49-F238E27FC236}">
                <a16:creationId xmlns:a16="http://schemas.microsoft.com/office/drawing/2014/main" id="{885E6072-DF4B-9031-95BB-B42BCBDE15E8}"/>
              </a:ext>
            </a:extLst>
          </p:cNvPr>
          <p:cNvSpPr/>
          <p:nvPr/>
        </p:nvSpPr>
        <p:spPr>
          <a:xfrm>
            <a:off x="5722780" y="4103282"/>
            <a:ext cx="990600" cy="4953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2025-2027</a:t>
            </a:r>
          </a:p>
        </p:txBody>
      </p:sp>
      <p:sp>
        <p:nvSpPr>
          <p:cNvPr id="45" name="Rektangel med rundade hörn 44">
            <a:extLst>
              <a:ext uri="{FF2B5EF4-FFF2-40B4-BE49-F238E27FC236}">
                <a16:creationId xmlns:a16="http://schemas.microsoft.com/office/drawing/2014/main" id="{A00B2897-04FC-2DB5-C3BB-D5348D9AE871}"/>
              </a:ext>
            </a:extLst>
          </p:cNvPr>
          <p:cNvSpPr/>
          <p:nvPr/>
        </p:nvSpPr>
        <p:spPr>
          <a:xfrm>
            <a:off x="7867319" y="5354215"/>
            <a:ext cx="990600" cy="4953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2027-2030</a:t>
            </a:r>
          </a:p>
        </p:txBody>
      </p:sp>
      <p:sp>
        <p:nvSpPr>
          <p:cNvPr id="46" name="Rektangel med rundade hörn 45">
            <a:extLst>
              <a:ext uri="{FF2B5EF4-FFF2-40B4-BE49-F238E27FC236}">
                <a16:creationId xmlns:a16="http://schemas.microsoft.com/office/drawing/2014/main" id="{31CCFAE0-848D-4BC9-2BBD-A4F3B447473E}"/>
              </a:ext>
            </a:extLst>
          </p:cNvPr>
          <p:cNvSpPr/>
          <p:nvPr/>
        </p:nvSpPr>
        <p:spPr>
          <a:xfrm>
            <a:off x="9520613" y="6546087"/>
            <a:ext cx="990600" cy="26592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2030-2035</a:t>
            </a:r>
          </a:p>
        </p:txBody>
      </p:sp>
      <p:sp>
        <p:nvSpPr>
          <p:cNvPr id="54" name="Rektangel med rundade hörn 53">
            <a:extLst>
              <a:ext uri="{FF2B5EF4-FFF2-40B4-BE49-F238E27FC236}">
                <a16:creationId xmlns:a16="http://schemas.microsoft.com/office/drawing/2014/main" id="{1E585EB1-D0EB-077F-EACA-3ACE1DBBED34}"/>
              </a:ext>
            </a:extLst>
          </p:cNvPr>
          <p:cNvSpPr/>
          <p:nvPr/>
        </p:nvSpPr>
        <p:spPr>
          <a:xfrm>
            <a:off x="3362503" y="2948963"/>
            <a:ext cx="990600" cy="4953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2F2F4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2022-2025</a:t>
            </a:r>
          </a:p>
        </p:txBody>
      </p:sp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CD42F51E-C00B-6E86-56A2-A573003C0F9F}"/>
              </a:ext>
            </a:extLst>
          </p:cNvPr>
          <p:cNvSpPr/>
          <p:nvPr/>
        </p:nvSpPr>
        <p:spPr>
          <a:xfrm>
            <a:off x="2887711" y="1702553"/>
            <a:ext cx="2005838" cy="10720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2075" marR="0" lvl="0" indent="-920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Kriterier / hjälpmedel</a:t>
            </a:r>
          </a:p>
        </p:txBody>
      </p:sp>
      <p:sp>
        <p:nvSpPr>
          <p:cNvPr id="27" name="Rektangel: rundade hörn 26">
            <a:extLst>
              <a:ext uri="{FF2B5EF4-FFF2-40B4-BE49-F238E27FC236}">
                <a16:creationId xmlns:a16="http://schemas.microsoft.com/office/drawing/2014/main" id="{1422F7DC-1BEA-1721-B02F-409061D9769B}"/>
              </a:ext>
            </a:extLst>
          </p:cNvPr>
          <p:cNvSpPr/>
          <p:nvPr/>
        </p:nvSpPr>
        <p:spPr>
          <a:xfrm>
            <a:off x="5172158" y="2895010"/>
            <a:ext cx="2034380" cy="106722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2075" marR="0" lvl="0" indent="-920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Kriterier / Hjälpmedel</a:t>
            </a:r>
          </a:p>
        </p:txBody>
      </p:sp>
      <p:sp>
        <p:nvSpPr>
          <p:cNvPr id="29" name="Rektangel: rundade hörn 28">
            <a:extLst>
              <a:ext uri="{FF2B5EF4-FFF2-40B4-BE49-F238E27FC236}">
                <a16:creationId xmlns:a16="http://schemas.microsoft.com/office/drawing/2014/main" id="{81927724-357D-35D1-59C1-6FE2B719BBA2}"/>
              </a:ext>
            </a:extLst>
          </p:cNvPr>
          <p:cNvSpPr/>
          <p:nvPr/>
        </p:nvSpPr>
        <p:spPr>
          <a:xfrm>
            <a:off x="7489070" y="4180177"/>
            <a:ext cx="2135322" cy="9726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2075" marR="0" lvl="0" indent="-920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Kriterier / Hjälpmedel</a:t>
            </a:r>
          </a:p>
        </p:txBody>
      </p:sp>
      <p:pic>
        <p:nvPicPr>
          <p:cNvPr id="33" name="Bildobjekt 32" descr="En bild som visar text, klocka&#10;&#10;Automatiskt genererad beskrivning">
            <a:extLst>
              <a:ext uri="{FF2B5EF4-FFF2-40B4-BE49-F238E27FC236}">
                <a16:creationId xmlns:a16="http://schemas.microsoft.com/office/drawing/2014/main" id="{470ACA19-7B8F-5733-E443-15484B5D0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9998" y="1288936"/>
            <a:ext cx="839035" cy="330082"/>
          </a:xfrm>
          <a:prstGeom prst="rect">
            <a:avLst/>
          </a:prstGeom>
        </p:spPr>
      </p:pic>
      <p:sp>
        <p:nvSpPr>
          <p:cNvPr id="34" name="Rektangel 33">
            <a:extLst>
              <a:ext uri="{FF2B5EF4-FFF2-40B4-BE49-F238E27FC236}">
                <a16:creationId xmlns:a16="http://schemas.microsoft.com/office/drawing/2014/main" id="{A6B5B105-8F1D-B9DC-4346-6E0624FFA226}"/>
              </a:ext>
            </a:extLst>
          </p:cNvPr>
          <p:cNvSpPr/>
          <p:nvPr/>
        </p:nvSpPr>
        <p:spPr>
          <a:xfrm>
            <a:off x="1844215" y="149679"/>
            <a:ext cx="6178974" cy="884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ubrik 1">
            <a:extLst>
              <a:ext uri="{FF2B5EF4-FFF2-40B4-BE49-F238E27FC236}">
                <a16:creationId xmlns:a16="http://schemas.microsoft.com/office/drawing/2014/main" id="{ACDF73F8-CF9F-4263-F900-29EBCFE74DC2}"/>
              </a:ext>
            </a:extLst>
          </p:cNvPr>
          <p:cNvSpPr txBox="1">
            <a:spLocks/>
          </p:cNvSpPr>
          <p:nvPr/>
        </p:nvSpPr>
        <p:spPr>
          <a:xfrm>
            <a:off x="3059210" y="226445"/>
            <a:ext cx="8173043" cy="72603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utura PT" panose="020B0502020204020303" pitchFamily="34" charset="0"/>
              </a:rPr>
              <a:t>Rekommenderad förflyttningstrappa till 2035</a:t>
            </a:r>
          </a:p>
        </p:txBody>
      </p:sp>
      <p:sp>
        <p:nvSpPr>
          <p:cNvPr id="36" name="Rektangel: rundade hörn 35">
            <a:extLst>
              <a:ext uri="{FF2B5EF4-FFF2-40B4-BE49-F238E27FC236}">
                <a16:creationId xmlns:a16="http://schemas.microsoft.com/office/drawing/2014/main" id="{936512DA-C524-E534-D00F-540079868260}"/>
              </a:ext>
            </a:extLst>
          </p:cNvPr>
          <p:cNvSpPr/>
          <p:nvPr/>
        </p:nvSpPr>
        <p:spPr>
          <a:xfrm>
            <a:off x="9865334" y="5336636"/>
            <a:ext cx="2135322" cy="97268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92075" marR="0" lvl="0" indent="-920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Kriterier / Hjälpmedel</a:t>
            </a:r>
          </a:p>
        </p:txBody>
      </p:sp>
      <p:grpSp>
        <p:nvGrpSpPr>
          <p:cNvPr id="39" name="Group 45">
            <a:extLst>
              <a:ext uri="{FF2B5EF4-FFF2-40B4-BE49-F238E27FC236}">
                <a16:creationId xmlns:a16="http://schemas.microsoft.com/office/drawing/2014/main" id="{A0FF268E-F4CB-0168-1A24-C9163AB92ED8}"/>
              </a:ext>
            </a:extLst>
          </p:cNvPr>
          <p:cNvGrpSpPr>
            <a:grpSpLocks/>
          </p:cNvGrpSpPr>
          <p:nvPr/>
        </p:nvGrpSpPr>
        <p:grpSpPr bwMode="auto">
          <a:xfrm>
            <a:off x="61172" y="3707779"/>
            <a:ext cx="3693377" cy="3152205"/>
            <a:chOff x="1182" y="8258"/>
            <a:chExt cx="9523" cy="8580"/>
          </a:xfrm>
        </p:grpSpPr>
        <p:sp>
          <p:nvSpPr>
            <p:cNvPr id="40" name="AutoShape 126">
              <a:extLst>
                <a:ext uri="{FF2B5EF4-FFF2-40B4-BE49-F238E27FC236}">
                  <a16:creationId xmlns:a16="http://schemas.microsoft.com/office/drawing/2014/main" id="{D0DFB67B-4B32-618F-CD54-D2C15879D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2" y="8258"/>
              <a:ext cx="9523" cy="8580"/>
            </a:xfrm>
            <a:custGeom>
              <a:avLst/>
              <a:gdLst>
                <a:gd name="T0" fmla="+- 0 4206 1182"/>
                <a:gd name="T1" fmla="*/ T0 w 9523"/>
                <a:gd name="T2" fmla="+- 0 8578 8258"/>
                <a:gd name="T3" fmla="*/ 8578 h 8580"/>
                <a:gd name="T4" fmla="+- 0 3748 1182"/>
                <a:gd name="T5" fmla="*/ T4 w 9523"/>
                <a:gd name="T6" fmla="+- 0 8798 8258"/>
                <a:gd name="T7" fmla="*/ 8798 h 8580"/>
                <a:gd name="T8" fmla="+- 0 3259 1182"/>
                <a:gd name="T9" fmla="*/ T8 w 9523"/>
                <a:gd name="T10" fmla="+- 0 9078 8258"/>
                <a:gd name="T11" fmla="*/ 9078 h 8580"/>
                <a:gd name="T12" fmla="+- 0 2809 1182"/>
                <a:gd name="T13" fmla="*/ T12 w 9523"/>
                <a:gd name="T14" fmla="+- 0 9438 8258"/>
                <a:gd name="T15" fmla="*/ 9438 h 8580"/>
                <a:gd name="T16" fmla="+- 0 2551 1182"/>
                <a:gd name="T17" fmla="*/ T16 w 9523"/>
                <a:gd name="T18" fmla="+- 0 9678 8258"/>
                <a:gd name="T19" fmla="*/ 9678 h 8580"/>
                <a:gd name="T20" fmla="+- 0 2312 1182"/>
                <a:gd name="T21" fmla="*/ T20 w 9523"/>
                <a:gd name="T22" fmla="+- 0 9938 8258"/>
                <a:gd name="T23" fmla="*/ 9938 h 8580"/>
                <a:gd name="T24" fmla="+- 0 2092 1182"/>
                <a:gd name="T25" fmla="*/ T24 w 9523"/>
                <a:gd name="T26" fmla="+- 0 10218 8258"/>
                <a:gd name="T27" fmla="*/ 10218 h 8580"/>
                <a:gd name="T28" fmla="+- 0 1893 1182"/>
                <a:gd name="T29" fmla="*/ T28 w 9523"/>
                <a:gd name="T30" fmla="+- 0 10518 8258"/>
                <a:gd name="T31" fmla="*/ 10518 h 8580"/>
                <a:gd name="T32" fmla="+- 0 1716 1182"/>
                <a:gd name="T33" fmla="*/ T32 w 9523"/>
                <a:gd name="T34" fmla="+- 0 10818 8258"/>
                <a:gd name="T35" fmla="*/ 10818 h 8580"/>
                <a:gd name="T36" fmla="+- 0 1563 1182"/>
                <a:gd name="T37" fmla="*/ T36 w 9523"/>
                <a:gd name="T38" fmla="+- 0 11138 8258"/>
                <a:gd name="T39" fmla="*/ 11138 h 8580"/>
                <a:gd name="T40" fmla="+- 0 1434 1182"/>
                <a:gd name="T41" fmla="*/ T40 w 9523"/>
                <a:gd name="T42" fmla="+- 0 11478 8258"/>
                <a:gd name="T43" fmla="*/ 11478 h 8580"/>
                <a:gd name="T44" fmla="+- 0 1330 1182"/>
                <a:gd name="T45" fmla="*/ T44 w 9523"/>
                <a:gd name="T46" fmla="+- 0 11838 8258"/>
                <a:gd name="T47" fmla="*/ 11838 h 8580"/>
                <a:gd name="T48" fmla="+- 0 1253 1182"/>
                <a:gd name="T49" fmla="*/ T48 w 9523"/>
                <a:gd name="T50" fmla="+- 0 12198 8258"/>
                <a:gd name="T51" fmla="*/ 12198 h 8580"/>
                <a:gd name="T52" fmla="+- 0 1203 1182"/>
                <a:gd name="T53" fmla="*/ T52 w 9523"/>
                <a:gd name="T54" fmla="+- 0 12558 8258"/>
                <a:gd name="T55" fmla="*/ 12558 h 8580"/>
                <a:gd name="T56" fmla="+- 0 1182 1182"/>
                <a:gd name="T57" fmla="*/ T56 w 9523"/>
                <a:gd name="T58" fmla="+- 0 12938 8258"/>
                <a:gd name="T59" fmla="*/ 12938 h 8580"/>
                <a:gd name="T60" fmla="+- 0 1192 1182"/>
                <a:gd name="T61" fmla="*/ T60 w 9523"/>
                <a:gd name="T62" fmla="+- 0 13338 8258"/>
                <a:gd name="T63" fmla="*/ 13338 h 8580"/>
                <a:gd name="T64" fmla="+- 0 1235 1182"/>
                <a:gd name="T65" fmla="*/ T64 w 9523"/>
                <a:gd name="T66" fmla="+- 0 13738 8258"/>
                <a:gd name="T67" fmla="*/ 13738 h 8580"/>
                <a:gd name="T68" fmla="+- 0 1310 1182"/>
                <a:gd name="T69" fmla="*/ T68 w 9523"/>
                <a:gd name="T70" fmla="+- 0 14118 8258"/>
                <a:gd name="T71" fmla="*/ 14118 h 8580"/>
                <a:gd name="T72" fmla="+- 0 1414 1182"/>
                <a:gd name="T73" fmla="*/ T72 w 9523"/>
                <a:gd name="T74" fmla="+- 0 14498 8258"/>
                <a:gd name="T75" fmla="*/ 14498 h 8580"/>
                <a:gd name="T76" fmla="+- 0 1548 1182"/>
                <a:gd name="T77" fmla="*/ T76 w 9523"/>
                <a:gd name="T78" fmla="+- 0 14858 8258"/>
                <a:gd name="T79" fmla="*/ 14858 h 8580"/>
                <a:gd name="T80" fmla="+- 0 1709 1182"/>
                <a:gd name="T81" fmla="*/ T80 w 9523"/>
                <a:gd name="T82" fmla="+- 0 15198 8258"/>
                <a:gd name="T83" fmla="*/ 15198 h 8580"/>
                <a:gd name="T84" fmla="+- 0 1896 1182"/>
                <a:gd name="T85" fmla="*/ T84 w 9523"/>
                <a:gd name="T86" fmla="+- 0 15518 8258"/>
                <a:gd name="T87" fmla="*/ 15518 h 8580"/>
                <a:gd name="T88" fmla="+- 0 2108 1182"/>
                <a:gd name="T89" fmla="*/ T88 w 9523"/>
                <a:gd name="T90" fmla="+- 0 15838 8258"/>
                <a:gd name="T91" fmla="*/ 15838 h 8580"/>
                <a:gd name="T92" fmla="+- 0 2343 1182"/>
                <a:gd name="T93" fmla="*/ T92 w 9523"/>
                <a:gd name="T94" fmla="+- 0 16138 8258"/>
                <a:gd name="T95" fmla="*/ 16138 h 8580"/>
                <a:gd name="T96" fmla="+- 0 2601 1182"/>
                <a:gd name="T97" fmla="*/ T96 w 9523"/>
                <a:gd name="T98" fmla="+- 0 16398 8258"/>
                <a:gd name="T99" fmla="*/ 16398 h 8580"/>
                <a:gd name="T100" fmla="+- 0 2879 1182"/>
                <a:gd name="T101" fmla="*/ T100 w 9523"/>
                <a:gd name="T102" fmla="+- 0 16658 8258"/>
                <a:gd name="T103" fmla="*/ 16658 h 8580"/>
                <a:gd name="T104" fmla="+- 0 8890 1182"/>
                <a:gd name="T105" fmla="*/ T104 w 9523"/>
                <a:gd name="T106" fmla="+- 0 16758 8258"/>
                <a:gd name="T107" fmla="*/ 16758 h 8580"/>
                <a:gd name="T108" fmla="+- 0 9176 1182"/>
                <a:gd name="T109" fmla="*/ T108 w 9523"/>
                <a:gd name="T110" fmla="+- 0 16518 8258"/>
                <a:gd name="T111" fmla="*/ 16518 h 8580"/>
                <a:gd name="T112" fmla="+- 0 9442 1182"/>
                <a:gd name="T113" fmla="*/ T112 w 9523"/>
                <a:gd name="T114" fmla="+- 0 16238 8258"/>
                <a:gd name="T115" fmla="*/ 16238 h 8580"/>
                <a:gd name="T116" fmla="+- 0 9686 1182"/>
                <a:gd name="T117" fmla="*/ T116 w 9523"/>
                <a:gd name="T118" fmla="+- 0 15958 8258"/>
                <a:gd name="T119" fmla="*/ 15958 h 8580"/>
                <a:gd name="T120" fmla="+- 0 9908 1182"/>
                <a:gd name="T121" fmla="*/ T120 w 9523"/>
                <a:gd name="T122" fmla="+- 0 15658 8258"/>
                <a:gd name="T123" fmla="*/ 15658 h 8580"/>
                <a:gd name="T124" fmla="+- 0 10105 1182"/>
                <a:gd name="T125" fmla="*/ T124 w 9523"/>
                <a:gd name="T126" fmla="+- 0 15338 8258"/>
                <a:gd name="T127" fmla="*/ 15338 h 8580"/>
                <a:gd name="T128" fmla="+- 0 10277 1182"/>
                <a:gd name="T129" fmla="*/ T128 w 9523"/>
                <a:gd name="T130" fmla="+- 0 14998 8258"/>
                <a:gd name="T131" fmla="*/ 14998 h 8580"/>
                <a:gd name="T132" fmla="+- 0 10421 1182"/>
                <a:gd name="T133" fmla="*/ T132 w 9523"/>
                <a:gd name="T134" fmla="+- 0 14638 8258"/>
                <a:gd name="T135" fmla="*/ 14638 h 8580"/>
                <a:gd name="T136" fmla="+- 0 10537 1182"/>
                <a:gd name="T137" fmla="*/ T136 w 9523"/>
                <a:gd name="T138" fmla="+- 0 14278 8258"/>
                <a:gd name="T139" fmla="*/ 14278 h 8580"/>
                <a:gd name="T140" fmla="+- 0 10624 1182"/>
                <a:gd name="T141" fmla="*/ T140 w 9523"/>
                <a:gd name="T142" fmla="+- 0 13898 8258"/>
                <a:gd name="T143" fmla="*/ 13898 h 8580"/>
                <a:gd name="T144" fmla="+- 0 10680 1182"/>
                <a:gd name="T145" fmla="*/ T144 w 9523"/>
                <a:gd name="T146" fmla="+- 0 13498 8258"/>
                <a:gd name="T147" fmla="*/ 13498 h 8580"/>
                <a:gd name="T148" fmla="+- 0 10703 1182"/>
                <a:gd name="T149" fmla="*/ T148 w 9523"/>
                <a:gd name="T150" fmla="+- 0 13098 8258"/>
                <a:gd name="T151" fmla="*/ 13098 h 8580"/>
                <a:gd name="T152" fmla="+- 0 10694 1182"/>
                <a:gd name="T153" fmla="*/ T152 w 9523"/>
                <a:gd name="T154" fmla="+- 0 12718 8258"/>
                <a:gd name="T155" fmla="*/ 12718 h 8580"/>
                <a:gd name="T156" fmla="+- 0 10656 1182"/>
                <a:gd name="T157" fmla="*/ T156 w 9523"/>
                <a:gd name="T158" fmla="+- 0 12338 8258"/>
                <a:gd name="T159" fmla="*/ 12338 h 8580"/>
                <a:gd name="T160" fmla="+- 0 10590 1182"/>
                <a:gd name="T161" fmla="*/ T160 w 9523"/>
                <a:gd name="T162" fmla="+- 0 11978 8258"/>
                <a:gd name="T163" fmla="*/ 11978 h 8580"/>
                <a:gd name="T164" fmla="+- 0 10497 1182"/>
                <a:gd name="T165" fmla="*/ T164 w 9523"/>
                <a:gd name="T166" fmla="+- 0 11618 8258"/>
                <a:gd name="T167" fmla="*/ 11618 h 8580"/>
                <a:gd name="T168" fmla="+- 0 10377 1182"/>
                <a:gd name="T169" fmla="*/ T168 w 9523"/>
                <a:gd name="T170" fmla="+- 0 11278 8258"/>
                <a:gd name="T171" fmla="*/ 11278 h 8580"/>
                <a:gd name="T172" fmla="+- 0 10233 1182"/>
                <a:gd name="T173" fmla="*/ T172 w 9523"/>
                <a:gd name="T174" fmla="+- 0 10958 8258"/>
                <a:gd name="T175" fmla="*/ 10958 h 8580"/>
                <a:gd name="T176" fmla="+- 0 10066 1182"/>
                <a:gd name="T177" fmla="*/ T176 w 9523"/>
                <a:gd name="T178" fmla="+- 0 10638 8258"/>
                <a:gd name="T179" fmla="*/ 10638 h 8580"/>
                <a:gd name="T180" fmla="+- 0 9876 1182"/>
                <a:gd name="T181" fmla="*/ T180 w 9523"/>
                <a:gd name="T182" fmla="+- 0 10338 8258"/>
                <a:gd name="T183" fmla="*/ 10338 h 8580"/>
                <a:gd name="T184" fmla="+- 0 9664 1182"/>
                <a:gd name="T185" fmla="*/ T184 w 9523"/>
                <a:gd name="T186" fmla="+- 0 10038 8258"/>
                <a:gd name="T187" fmla="*/ 10038 h 8580"/>
                <a:gd name="T188" fmla="+- 0 9432 1182"/>
                <a:gd name="T189" fmla="*/ T188 w 9523"/>
                <a:gd name="T190" fmla="+- 0 9778 8258"/>
                <a:gd name="T191" fmla="*/ 9778 h 8580"/>
                <a:gd name="T192" fmla="+- 0 9182 1182"/>
                <a:gd name="T193" fmla="*/ T192 w 9523"/>
                <a:gd name="T194" fmla="+- 0 9518 8258"/>
                <a:gd name="T195" fmla="*/ 9518 h 8580"/>
                <a:gd name="T196" fmla="+- 0 8800 1182"/>
                <a:gd name="T197" fmla="*/ T196 w 9523"/>
                <a:gd name="T198" fmla="+- 0 9218 8258"/>
                <a:gd name="T199" fmla="*/ 9218 h 8580"/>
                <a:gd name="T200" fmla="+- 0 8387 1182"/>
                <a:gd name="T201" fmla="*/ T200 w 9523"/>
                <a:gd name="T202" fmla="+- 0 8938 8258"/>
                <a:gd name="T203" fmla="*/ 8938 h 8580"/>
                <a:gd name="T204" fmla="+- 0 7879 1182"/>
                <a:gd name="T205" fmla="*/ T204 w 9523"/>
                <a:gd name="T206" fmla="+- 0 8658 8258"/>
                <a:gd name="T207" fmla="*/ 8658 h 8580"/>
                <a:gd name="T208" fmla="+- 0 7055 1182"/>
                <a:gd name="T209" fmla="*/ T208 w 9523"/>
                <a:gd name="T210" fmla="+- 0 8378 8258"/>
                <a:gd name="T211" fmla="*/ 8378 h 8580"/>
                <a:gd name="T212" fmla="+- 0 6766 1182"/>
                <a:gd name="T213" fmla="*/ T212 w 9523"/>
                <a:gd name="T214" fmla="+- 0 8318 8258"/>
                <a:gd name="T215" fmla="*/ 8318 h 8580"/>
                <a:gd name="T216" fmla="+- 0 6620 1182"/>
                <a:gd name="T217" fmla="*/ T216 w 9523"/>
                <a:gd name="T218" fmla="+- 0 8298 8258"/>
                <a:gd name="T219" fmla="*/ 8298 h 8580"/>
                <a:gd name="T220" fmla="+- 0 6471 1182"/>
                <a:gd name="T221" fmla="*/ T220 w 9523"/>
                <a:gd name="T222" fmla="+- 0 8278 8258"/>
                <a:gd name="T223" fmla="*/ 8278 h 8580"/>
                <a:gd name="T224" fmla="+- 0 6247 1182"/>
                <a:gd name="T225" fmla="*/ T224 w 9523"/>
                <a:gd name="T226" fmla="+- 0 8258 8258"/>
                <a:gd name="T227" fmla="*/ 8258 h 85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</a:cxnLst>
              <a:rect l="0" t="0" r="r" b="b"/>
              <a:pathLst>
                <a:path w="9523" h="8580">
                  <a:moveTo>
                    <a:pt x="5873" y="120"/>
                  </a:moveTo>
                  <a:lnTo>
                    <a:pt x="3649" y="120"/>
                  </a:lnTo>
                  <a:lnTo>
                    <a:pt x="3228" y="240"/>
                  </a:lnTo>
                  <a:lnTo>
                    <a:pt x="3160" y="280"/>
                  </a:lnTo>
                  <a:lnTo>
                    <a:pt x="3024" y="320"/>
                  </a:lnTo>
                  <a:lnTo>
                    <a:pt x="2957" y="360"/>
                  </a:lnTo>
                  <a:lnTo>
                    <a:pt x="2825" y="400"/>
                  </a:lnTo>
                  <a:lnTo>
                    <a:pt x="2760" y="440"/>
                  </a:lnTo>
                  <a:lnTo>
                    <a:pt x="2695" y="460"/>
                  </a:lnTo>
                  <a:lnTo>
                    <a:pt x="2566" y="540"/>
                  </a:lnTo>
                  <a:lnTo>
                    <a:pt x="2503" y="560"/>
                  </a:lnTo>
                  <a:lnTo>
                    <a:pt x="2317" y="680"/>
                  </a:lnTo>
                  <a:lnTo>
                    <a:pt x="2256" y="700"/>
                  </a:lnTo>
                  <a:lnTo>
                    <a:pt x="2196" y="740"/>
                  </a:lnTo>
                  <a:lnTo>
                    <a:pt x="2077" y="820"/>
                  </a:lnTo>
                  <a:lnTo>
                    <a:pt x="1960" y="900"/>
                  </a:lnTo>
                  <a:lnTo>
                    <a:pt x="1903" y="960"/>
                  </a:lnTo>
                  <a:lnTo>
                    <a:pt x="1791" y="1040"/>
                  </a:lnTo>
                  <a:lnTo>
                    <a:pt x="1681" y="1120"/>
                  </a:lnTo>
                  <a:lnTo>
                    <a:pt x="1627" y="1180"/>
                  </a:lnTo>
                  <a:lnTo>
                    <a:pt x="1574" y="1220"/>
                  </a:lnTo>
                  <a:lnTo>
                    <a:pt x="1522" y="1260"/>
                  </a:lnTo>
                  <a:lnTo>
                    <a:pt x="1470" y="1320"/>
                  </a:lnTo>
                  <a:lnTo>
                    <a:pt x="1419" y="1360"/>
                  </a:lnTo>
                  <a:lnTo>
                    <a:pt x="1369" y="1420"/>
                  </a:lnTo>
                  <a:lnTo>
                    <a:pt x="1320" y="1460"/>
                  </a:lnTo>
                  <a:lnTo>
                    <a:pt x="1271" y="1520"/>
                  </a:lnTo>
                  <a:lnTo>
                    <a:pt x="1223" y="1580"/>
                  </a:lnTo>
                  <a:lnTo>
                    <a:pt x="1176" y="1620"/>
                  </a:lnTo>
                  <a:lnTo>
                    <a:pt x="1130" y="1680"/>
                  </a:lnTo>
                  <a:lnTo>
                    <a:pt x="1084" y="1740"/>
                  </a:lnTo>
                  <a:lnTo>
                    <a:pt x="1039" y="1780"/>
                  </a:lnTo>
                  <a:lnTo>
                    <a:pt x="995" y="1840"/>
                  </a:lnTo>
                  <a:lnTo>
                    <a:pt x="952" y="1900"/>
                  </a:lnTo>
                  <a:lnTo>
                    <a:pt x="910" y="1960"/>
                  </a:lnTo>
                  <a:lnTo>
                    <a:pt x="868" y="2020"/>
                  </a:lnTo>
                  <a:lnTo>
                    <a:pt x="828" y="2080"/>
                  </a:lnTo>
                  <a:lnTo>
                    <a:pt x="788" y="2140"/>
                  </a:lnTo>
                  <a:lnTo>
                    <a:pt x="749" y="2200"/>
                  </a:lnTo>
                  <a:lnTo>
                    <a:pt x="711" y="2260"/>
                  </a:lnTo>
                  <a:lnTo>
                    <a:pt x="674" y="2320"/>
                  </a:lnTo>
                  <a:lnTo>
                    <a:pt x="638" y="2380"/>
                  </a:lnTo>
                  <a:lnTo>
                    <a:pt x="602" y="2440"/>
                  </a:lnTo>
                  <a:lnTo>
                    <a:pt x="568" y="2500"/>
                  </a:lnTo>
                  <a:lnTo>
                    <a:pt x="534" y="2560"/>
                  </a:lnTo>
                  <a:lnTo>
                    <a:pt x="502" y="2620"/>
                  </a:lnTo>
                  <a:lnTo>
                    <a:pt x="470" y="2700"/>
                  </a:lnTo>
                  <a:lnTo>
                    <a:pt x="439" y="2760"/>
                  </a:lnTo>
                  <a:lnTo>
                    <a:pt x="410" y="2820"/>
                  </a:lnTo>
                  <a:lnTo>
                    <a:pt x="381" y="2880"/>
                  </a:lnTo>
                  <a:lnTo>
                    <a:pt x="353" y="2960"/>
                  </a:lnTo>
                  <a:lnTo>
                    <a:pt x="326" y="3020"/>
                  </a:lnTo>
                  <a:lnTo>
                    <a:pt x="300" y="3080"/>
                  </a:lnTo>
                  <a:lnTo>
                    <a:pt x="276" y="3160"/>
                  </a:lnTo>
                  <a:lnTo>
                    <a:pt x="252" y="3220"/>
                  </a:lnTo>
                  <a:lnTo>
                    <a:pt x="229" y="3300"/>
                  </a:lnTo>
                  <a:lnTo>
                    <a:pt x="207" y="3360"/>
                  </a:lnTo>
                  <a:lnTo>
                    <a:pt x="186" y="3440"/>
                  </a:lnTo>
                  <a:lnTo>
                    <a:pt x="167" y="3500"/>
                  </a:lnTo>
                  <a:lnTo>
                    <a:pt x="148" y="3580"/>
                  </a:lnTo>
                  <a:lnTo>
                    <a:pt x="130" y="3640"/>
                  </a:lnTo>
                  <a:lnTo>
                    <a:pt x="114" y="3720"/>
                  </a:lnTo>
                  <a:lnTo>
                    <a:pt x="98" y="3800"/>
                  </a:lnTo>
                  <a:lnTo>
                    <a:pt x="84" y="3860"/>
                  </a:lnTo>
                  <a:lnTo>
                    <a:pt x="71" y="3940"/>
                  </a:lnTo>
                  <a:lnTo>
                    <a:pt x="58" y="4000"/>
                  </a:lnTo>
                  <a:lnTo>
                    <a:pt x="47" y="4080"/>
                  </a:lnTo>
                  <a:lnTo>
                    <a:pt x="37" y="4160"/>
                  </a:lnTo>
                  <a:lnTo>
                    <a:pt x="29" y="4220"/>
                  </a:lnTo>
                  <a:lnTo>
                    <a:pt x="21" y="4300"/>
                  </a:lnTo>
                  <a:lnTo>
                    <a:pt x="15" y="4380"/>
                  </a:lnTo>
                  <a:lnTo>
                    <a:pt x="9" y="4460"/>
                  </a:lnTo>
                  <a:lnTo>
                    <a:pt x="5" y="4540"/>
                  </a:lnTo>
                  <a:lnTo>
                    <a:pt x="2" y="4600"/>
                  </a:lnTo>
                  <a:lnTo>
                    <a:pt x="0" y="4680"/>
                  </a:lnTo>
                  <a:lnTo>
                    <a:pt x="0" y="4760"/>
                  </a:lnTo>
                  <a:lnTo>
                    <a:pt x="0" y="4840"/>
                  </a:lnTo>
                  <a:lnTo>
                    <a:pt x="2" y="4920"/>
                  </a:lnTo>
                  <a:lnTo>
                    <a:pt x="6" y="5000"/>
                  </a:lnTo>
                  <a:lnTo>
                    <a:pt x="10" y="5080"/>
                  </a:lnTo>
                  <a:lnTo>
                    <a:pt x="16" y="5160"/>
                  </a:lnTo>
                  <a:lnTo>
                    <a:pt x="24" y="5240"/>
                  </a:lnTo>
                  <a:lnTo>
                    <a:pt x="32" y="5320"/>
                  </a:lnTo>
                  <a:lnTo>
                    <a:pt x="42" y="5400"/>
                  </a:lnTo>
                  <a:lnTo>
                    <a:pt x="53" y="5480"/>
                  </a:lnTo>
                  <a:lnTo>
                    <a:pt x="66" y="5560"/>
                  </a:lnTo>
                  <a:lnTo>
                    <a:pt x="79" y="5640"/>
                  </a:lnTo>
                  <a:lnTo>
                    <a:pt x="94" y="5700"/>
                  </a:lnTo>
                  <a:lnTo>
                    <a:pt x="110" y="5780"/>
                  </a:lnTo>
                  <a:lnTo>
                    <a:pt x="128" y="5860"/>
                  </a:lnTo>
                  <a:lnTo>
                    <a:pt x="146" y="5940"/>
                  </a:lnTo>
                  <a:lnTo>
                    <a:pt x="166" y="6020"/>
                  </a:lnTo>
                  <a:lnTo>
                    <a:pt x="187" y="6080"/>
                  </a:lnTo>
                  <a:lnTo>
                    <a:pt x="209" y="6160"/>
                  </a:lnTo>
                  <a:lnTo>
                    <a:pt x="232" y="6240"/>
                  </a:lnTo>
                  <a:lnTo>
                    <a:pt x="257" y="6300"/>
                  </a:lnTo>
                  <a:lnTo>
                    <a:pt x="282" y="6380"/>
                  </a:lnTo>
                  <a:lnTo>
                    <a:pt x="309" y="6460"/>
                  </a:lnTo>
                  <a:lnTo>
                    <a:pt x="337" y="6520"/>
                  </a:lnTo>
                  <a:lnTo>
                    <a:pt x="366" y="6600"/>
                  </a:lnTo>
                  <a:lnTo>
                    <a:pt x="396" y="6660"/>
                  </a:lnTo>
                  <a:lnTo>
                    <a:pt x="427" y="6740"/>
                  </a:lnTo>
                  <a:lnTo>
                    <a:pt x="459" y="6800"/>
                  </a:lnTo>
                  <a:lnTo>
                    <a:pt x="492" y="6880"/>
                  </a:lnTo>
                  <a:lnTo>
                    <a:pt x="527" y="6940"/>
                  </a:lnTo>
                  <a:lnTo>
                    <a:pt x="562" y="7000"/>
                  </a:lnTo>
                  <a:lnTo>
                    <a:pt x="599" y="7080"/>
                  </a:lnTo>
                  <a:lnTo>
                    <a:pt x="636" y="7140"/>
                  </a:lnTo>
                  <a:lnTo>
                    <a:pt x="674" y="7200"/>
                  </a:lnTo>
                  <a:lnTo>
                    <a:pt x="714" y="7260"/>
                  </a:lnTo>
                  <a:lnTo>
                    <a:pt x="754" y="7340"/>
                  </a:lnTo>
                  <a:lnTo>
                    <a:pt x="796" y="7400"/>
                  </a:lnTo>
                  <a:lnTo>
                    <a:pt x="838" y="7460"/>
                  </a:lnTo>
                  <a:lnTo>
                    <a:pt x="881" y="7520"/>
                  </a:lnTo>
                  <a:lnTo>
                    <a:pt x="926" y="7580"/>
                  </a:lnTo>
                  <a:lnTo>
                    <a:pt x="971" y="7640"/>
                  </a:lnTo>
                  <a:lnTo>
                    <a:pt x="1017" y="7700"/>
                  </a:lnTo>
                  <a:lnTo>
                    <a:pt x="1064" y="7760"/>
                  </a:lnTo>
                  <a:lnTo>
                    <a:pt x="1112" y="7820"/>
                  </a:lnTo>
                  <a:lnTo>
                    <a:pt x="1161" y="7880"/>
                  </a:lnTo>
                  <a:lnTo>
                    <a:pt x="1211" y="7940"/>
                  </a:lnTo>
                  <a:lnTo>
                    <a:pt x="1262" y="7980"/>
                  </a:lnTo>
                  <a:lnTo>
                    <a:pt x="1313" y="8040"/>
                  </a:lnTo>
                  <a:lnTo>
                    <a:pt x="1366" y="8100"/>
                  </a:lnTo>
                  <a:lnTo>
                    <a:pt x="1419" y="8140"/>
                  </a:lnTo>
                  <a:lnTo>
                    <a:pt x="1473" y="8200"/>
                  </a:lnTo>
                  <a:lnTo>
                    <a:pt x="1528" y="8260"/>
                  </a:lnTo>
                  <a:lnTo>
                    <a:pt x="1583" y="8300"/>
                  </a:lnTo>
                  <a:lnTo>
                    <a:pt x="1640" y="8360"/>
                  </a:lnTo>
                  <a:lnTo>
                    <a:pt x="1697" y="8400"/>
                  </a:lnTo>
                  <a:lnTo>
                    <a:pt x="1755" y="8460"/>
                  </a:lnTo>
                  <a:lnTo>
                    <a:pt x="1814" y="8500"/>
                  </a:lnTo>
                  <a:lnTo>
                    <a:pt x="1934" y="8580"/>
                  </a:lnTo>
                  <a:lnTo>
                    <a:pt x="7588" y="8580"/>
                  </a:lnTo>
                  <a:lnTo>
                    <a:pt x="7708" y="8500"/>
                  </a:lnTo>
                  <a:lnTo>
                    <a:pt x="7766" y="8460"/>
                  </a:lnTo>
                  <a:lnTo>
                    <a:pt x="7824" y="8400"/>
                  </a:lnTo>
                  <a:lnTo>
                    <a:pt x="7882" y="8360"/>
                  </a:lnTo>
                  <a:lnTo>
                    <a:pt x="7938" y="8300"/>
                  </a:lnTo>
                  <a:lnTo>
                    <a:pt x="7994" y="8260"/>
                  </a:lnTo>
                  <a:lnTo>
                    <a:pt x="8049" y="8200"/>
                  </a:lnTo>
                  <a:lnTo>
                    <a:pt x="8103" y="8140"/>
                  </a:lnTo>
                  <a:lnTo>
                    <a:pt x="8156" y="8100"/>
                  </a:lnTo>
                  <a:lnTo>
                    <a:pt x="8208" y="8040"/>
                  </a:lnTo>
                  <a:lnTo>
                    <a:pt x="8260" y="7980"/>
                  </a:lnTo>
                  <a:lnTo>
                    <a:pt x="8311" y="7940"/>
                  </a:lnTo>
                  <a:lnTo>
                    <a:pt x="8360" y="7880"/>
                  </a:lnTo>
                  <a:lnTo>
                    <a:pt x="8409" y="7820"/>
                  </a:lnTo>
                  <a:lnTo>
                    <a:pt x="8457" y="7760"/>
                  </a:lnTo>
                  <a:lnTo>
                    <a:pt x="8504" y="7700"/>
                  </a:lnTo>
                  <a:lnTo>
                    <a:pt x="8550" y="7640"/>
                  </a:lnTo>
                  <a:lnTo>
                    <a:pt x="8596" y="7580"/>
                  </a:lnTo>
                  <a:lnTo>
                    <a:pt x="8640" y="7520"/>
                  </a:lnTo>
                  <a:lnTo>
                    <a:pt x="8683" y="7460"/>
                  </a:lnTo>
                  <a:lnTo>
                    <a:pt x="8726" y="7400"/>
                  </a:lnTo>
                  <a:lnTo>
                    <a:pt x="8767" y="7340"/>
                  </a:lnTo>
                  <a:lnTo>
                    <a:pt x="8808" y="7260"/>
                  </a:lnTo>
                  <a:lnTo>
                    <a:pt x="8847" y="7200"/>
                  </a:lnTo>
                  <a:lnTo>
                    <a:pt x="8886" y="7140"/>
                  </a:lnTo>
                  <a:lnTo>
                    <a:pt x="8923" y="7080"/>
                  </a:lnTo>
                  <a:lnTo>
                    <a:pt x="8959" y="7000"/>
                  </a:lnTo>
                  <a:lnTo>
                    <a:pt x="8995" y="6940"/>
                  </a:lnTo>
                  <a:lnTo>
                    <a:pt x="9029" y="6880"/>
                  </a:lnTo>
                  <a:lnTo>
                    <a:pt x="9062" y="6800"/>
                  </a:lnTo>
                  <a:lnTo>
                    <a:pt x="9095" y="6740"/>
                  </a:lnTo>
                  <a:lnTo>
                    <a:pt x="9126" y="6660"/>
                  </a:lnTo>
                  <a:lnTo>
                    <a:pt x="9156" y="6600"/>
                  </a:lnTo>
                  <a:lnTo>
                    <a:pt x="9185" y="6520"/>
                  </a:lnTo>
                  <a:lnTo>
                    <a:pt x="9212" y="6460"/>
                  </a:lnTo>
                  <a:lnTo>
                    <a:pt x="9239" y="6380"/>
                  </a:lnTo>
                  <a:lnTo>
                    <a:pt x="9265" y="6300"/>
                  </a:lnTo>
                  <a:lnTo>
                    <a:pt x="9289" y="6240"/>
                  </a:lnTo>
                  <a:lnTo>
                    <a:pt x="9312" y="6160"/>
                  </a:lnTo>
                  <a:lnTo>
                    <a:pt x="9335" y="6080"/>
                  </a:lnTo>
                  <a:lnTo>
                    <a:pt x="9355" y="6020"/>
                  </a:lnTo>
                  <a:lnTo>
                    <a:pt x="9375" y="5940"/>
                  </a:lnTo>
                  <a:lnTo>
                    <a:pt x="9394" y="5860"/>
                  </a:lnTo>
                  <a:lnTo>
                    <a:pt x="9411" y="5780"/>
                  </a:lnTo>
                  <a:lnTo>
                    <a:pt x="9427" y="5700"/>
                  </a:lnTo>
                  <a:lnTo>
                    <a:pt x="9442" y="5640"/>
                  </a:lnTo>
                  <a:lnTo>
                    <a:pt x="9456" y="5560"/>
                  </a:lnTo>
                  <a:lnTo>
                    <a:pt x="9468" y="5480"/>
                  </a:lnTo>
                  <a:lnTo>
                    <a:pt x="9479" y="5400"/>
                  </a:lnTo>
                  <a:lnTo>
                    <a:pt x="9489" y="5320"/>
                  </a:lnTo>
                  <a:lnTo>
                    <a:pt x="9498" y="5240"/>
                  </a:lnTo>
                  <a:lnTo>
                    <a:pt x="9505" y="5160"/>
                  </a:lnTo>
                  <a:lnTo>
                    <a:pt x="9511" y="5080"/>
                  </a:lnTo>
                  <a:lnTo>
                    <a:pt x="9516" y="5000"/>
                  </a:lnTo>
                  <a:lnTo>
                    <a:pt x="9519" y="4920"/>
                  </a:lnTo>
                  <a:lnTo>
                    <a:pt x="9521" y="4840"/>
                  </a:lnTo>
                  <a:lnTo>
                    <a:pt x="9522" y="4760"/>
                  </a:lnTo>
                  <a:lnTo>
                    <a:pt x="9521" y="4680"/>
                  </a:lnTo>
                  <a:lnTo>
                    <a:pt x="9519" y="4600"/>
                  </a:lnTo>
                  <a:lnTo>
                    <a:pt x="9516" y="4540"/>
                  </a:lnTo>
                  <a:lnTo>
                    <a:pt x="9512" y="4460"/>
                  </a:lnTo>
                  <a:lnTo>
                    <a:pt x="9507" y="4380"/>
                  </a:lnTo>
                  <a:lnTo>
                    <a:pt x="9500" y="4300"/>
                  </a:lnTo>
                  <a:lnTo>
                    <a:pt x="9493" y="4220"/>
                  </a:lnTo>
                  <a:lnTo>
                    <a:pt x="9484" y="4160"/>
                  </a:lnTo>
                  <a:lnTo>
                    <a:pt x="9474" y="4080"/>
                  </a:lnTo>
                  <a:lnTo>
                    <a:pt x="9463" y="4000"/>
                  </a:lnTo>
                  <a:lnTo>
                    <a:pt x="9451" y="3940"/>
                  </a:lnTo>
                  <a:lnTo>
                    <a:pt x="9438" y="3860"/>
                  </a:lnTo>
                  <a:lnTo>
                    <a:pt x="9423" y="3800"/>
                  </a:lnTo>
                  <a:lnTo>
                    <a:pt x="9408" y="3720"/>
                  </a:lnTo>
                  <a:lnTo>
                    <a:pt x="9391" y="3640"/>
                  </a:lnTo>
                  <a:lnTo>
                    <a:pt x="9374" y="3580"/>
                  </a:lnTo>
                  <a:lnTo>
                    <a:pt x="9355" y="3500"/>
                  </a:lnTo>
                  <a:lnTo>
                    <a:pt x="9335" y="3440"/>
                  </a:lnTo>
                  <a:lnTo>
                    <a:pt x="9315" y="3360"/>
                  </a:lnTo>
                  <a:lnTo>
                    <a:pt x="9293" y="3300"/>
                  </a:lnTo>
                  <a:lnTo>
                    <a:pt x="9270" y="3220"/>
                  </a:lnTo>
                  <a:lnTo>
                    <a:pt x="9246" y="3160"/>
                  </a:lnTo>
                  <a:lnTo>
                    <a:pt x="9221" y="3080"/>
                  </a:lnTo>
                  <a:lnTo>
                    <a:pt x="9195" y="3020"/>
                  </a:lnTo>
                  <a:lnTo>
                    <a:pt x="9168" y="2960"/>
                  </a:lnTo>
                  <a:lnTo>
                    <a:pt x="9141" y="2880"/>
                  </a:lnTo>
                  <a:lnTo>
                    <a:pt x="9112" y="2820"/>
                  </a:lnTo>
                  <a:lnTo>
                    <a:pt x="9082" y="2760"/>
                  </a:lnTo>
                  <a:lnTo>
                    <a:pt x="9051" y="2700"/>
                  </a:lnTo>
                  <a:lnTo>
                    <a:pt x="9020" y="2620"/>
                  </a:lnTo>
                  <a:lnTo>
                    <a:pt x="8987" y="2560"/>
                  </a:lnTo>
                  <a:lnTo>
                    <a:pt x="8954" y="2500"/>
                  </a:lnTo>
                  <a:lnTo>
                    <a:pt x="8919" y="2440"/>
                  </a:lnTo>
                  <a:lnTo>
                    <a:pt x="8884" y="2380"/>
                  </a:lnTo>
                  <a:lnTo>
                    <a:pt x="8848" y="2320"/>
                  </a:lnTo>
                  <a:lnTo>
                    <a:pt x="8810" y="2260"/>
                  </a:lnTo>
                  <a:lnTo>
                    <a:pt x="8772" y="2200"/>
                  </a:lnTo>
                  <a:lnTo>
                    <a:pt x="8733" y="2140"/>
                  </a:lnTo>
                  <a:lnTo>
                    <a:pt x="8694" y="2080"/>
                  </a:lnTo>
                  <a:lnTo>
                    <a:pt x="8653" y="2020"/>
                  </a:lnTo>
                  <a:lnTo>
                    <a:pt x="8612" y="1960"/>
                  </a:lnTo>
                  <a:lnTo>
                    <a:pt x="8569" y="1900"/>
                  </a:lnTo>
                  <a:lnTo>
                    <a:pt x="8526" y="1840"/>
                  </a:lnTo>
                  <a:lnTo>
                    <a:pt x="8482" y="1780"/>
                  </a:lnTo>
                  <a:lnTo>
                    <a:pt x="8437" y="1740"/>
                  </a:lnTo>
                  <a:lnTo>
                    <a:pt x="8392" y="1680"/>
                  </a:lnTo>
                  <a:lnTo>
                    <a:pt x="8346" y="1620"/>
                  </a:lnTo>
                  <a:lnTo>
                    <a:pt x="8298" y="1580"/>
                  </a:lnTo>
                  <a:lnTo>
                    <a:pt x="8250" y="1520"/>
                  </a:lnTo>
                  <a:lnTo>
                    <a:pt x="8202" y="1460"/>
                  </a:lnTo>
                  <a:lnTo>
                    <a:pt x="8152" y="1420"/>
                  </a:lnTo>
                  <a:lnTo>
                    <a:pt x="8102" y="1360"/>
                  </a:lnTo>
                  <a:lnTo>
                    <a:pt x="8051" y="1320"/>
                  </a:lnTo>
                  <a:lnTo>
                    <a:pt x="8000" y="1260"/>
                  </a:lnTo>
                  <a:lnTo>
                    <a:pt x="7947" y="1220"/>
                  </a:lnTo>
                  <a:lnTo>
                    <a:pt x="7894" y="1180"/>
                  </a:lnTo>
                  <a:lnTo>
                    <a:pt x="7840" y="1120"/>
                  </a:lnTo>
                  <a:lnTo>
                    <a:pt x="7731" y="1040"/>
                  </a:lnTo>
                  <a:lnTo>
                    <a:pt x="7618" y="960"/>
                  </a:lnTo>
                  <a:lnTo>
                    <a:pt x="7561" y="900"/>
                  </a:lnTo>
                  <a:lnTo>
                    <a:pt x="7445" y="820"/>
                  </a:lnTo>
                  <a:lnTo>
                    <a:pt x="7326" y="740"/>
                  </a:lnTo>
                  <a:lnTo>
                    <a:pt x="7266" y="700"/>
                  </a:lnTo>
                  <a:lnTo>
                    <a:pt x="7205" y="680"/>
                  </a:lnTo>
                  <a:lnTo>
                    <a:pt x="7018" y="560"/>
                  </a:lnTo>
                  <a:lnTo>
                    <a:pt x="6955" y="540"/>
                  </a:lnTo>
                  <a:lnTo>
                    <a:pt x="6827" y="460"/>
                  </a:lnTo>
                  <a:lnTo>
                    <a:pt x="6762" y="440"/>
                  </a:lnTo>
                  <a:lnTo>
                    <a:pt x="6697" y="400"/>
                  </a:lnTo>
                  <a:lnTo>
                    <a:pt x="6564" y="360"/>
                  </a:lnTo>
                  <a:lnTo>
                    <a:pt x="6497" y="320"/>
                  </a:lnTo>
                  <a:lnTo>
                    <a:pt x="6362" y="280"/>
                  </a:lnTo>
                  <a:lnTo>
                    <a:pt x="6293" y="240"/>
                  </a:lnTo>
                  <a:lnTo>
                    <a:pt x="5873" y="120"/>
                  </a:lnTo>
                  <a:close/>
                  <a:moveTo>
                    <a:pt x="5584" y="60"/>
                  </a:moveTo>
                  <a:lnTo>
                    <a:pt x="3937" y="60"/>
                  </a:lnTo>
                  <a:lnTo>
                    <a:pt x="3720" y="120"/>
                  </a:lnTo>
                  <a:lnTo>
                    <a:pt x="5801" y="120"/>
                  </a:lnTo>
                  <a:lnTo>
                    <a:pt x="5584" y="60"/>
                  </a:lnTo>
                  <a:close/>
                  <a:moveTo>
                    <a:pt x="5438" y="40"/>
                  </a:moveTo>
                  <a:lnTo>
                    <a:pt x="4084" y="40"/>
                  </a:lnTo>
                  <a:lnTo>
                    <a:pt x="4010" y="60"/>
                  </a:lnTo>
                  <a:lnTo>
                    <a:pt x="5511" y="60"/>
                  </a:lnTo>
                  <a:lnTo>
                    <a:pt x="5438" y="40"/>
                  </a:lnTo>
                  <a:close/>
                  <a:moveTo>
                    <a:pt x="5289" y="20"/>
                  </a:moveTo>
                  <a:lnTo>
                    <a:pt x="4232" y="20"/>
                  </a:lnTo>
                  <a:lnTo>
                    <a:pt x="4158" y="40"/>
                  </a:lnTo>
                  <a:lnTo>
                    <a:pt x="5364" y="40"/>
                  </a:lnTo>
                  <a:lnTo>
                    <a:pt x="5289" y="20"/>
                  </a:lnTo>
                  <a:close/>
                  <a:moveTo>
                    <a:pt x="5065" y="0"/>
                  </a:moveTo>
                  <a:lnTo>
                    <a:pt x="4457" y="0"/>
                  </a:lnTo>
                  <a:lnTo>
                    <a:pt x="4382" y="20"/>
                  </a:lnTo>
                  <a:lnTo>
                    <a:pt x="5140" y="20"/>
                  </a:lnTo>
                  <a:lnTo>
                    <a:pt x="5065" y="0"/>
                  </a:lnTo>
                  <a:close/>
                </a:path>
              </a:pathLst>
            </a:custGeom>
            <a:solidFill>
              <a:srgbClr val="E6E7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125">
              <a:extLst>
                <a:ext uri="{FF2B5EF4-FFF2-40B4-BE49-F238E27FC236}">
                  <a16:creationId xmlns:a16="http://schemas.microsoft.com/office/drawing/2014/main" id="{D95DA7BB-6D97-82AF-35C5-691D03671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6" y="11379"/>
              <a:ext cx="3208" cy="3208"/>
            </a:xfrm>
            <a:custGeom>
              <a:avLst/>
              <a:gdLst>
                <a:gd name="T0" fmla="+- 0 5810 4356"/>
                <a:gd name="T1" fmla="*/ T0 w 3208"/>
                <a:gd name="T2" fmla="+- 0 11385 11379"/>
                <a:gd name="T3" fmla="*/ 11385 h 3208"/>
                <a:gd name="T4" fmla="+- 0 5592 4356"/>
                <a:gd name="T5" fmla="*/ T4 w 3208"/>
                <a:gd name="T6" fmla="+- 0 11421 11379"/>
                <a:gd name="T7" fmla="*/ 11421 h 3208"/>
                <a:gd name="T8" fmla="+- 0 5386 4356"/>
                <a:gd name="T9" fmla="*/ T8 w 3208"/>
                <a:gd name="T10" fmla="+- 0 11485 11379"/>
                <a:gd name="T11" fmla="*/ 11485 h 3208"/>
                <a:gd name="T12" fmla="+- 0 5192 4356"/>
                <a:gd name="T13" fmla="*/ T12 w 3208"/>
                <a:gd name="T14" fmla="+- 0 11574 11379"/>
                <a:gd name="T15" fmla="*/ 11574 h 3208"/>
                <a:gd name="T16" fmla="+- 0 5013 4356"/>
                <a:gd name="T17" fmla="*/ T16 w 3208"/>
                <a:gd name="T18" fmla="+- 0 11688 11379"/>
                <a:gd name="T19" fmla="*/ 11688 h 3208"/>
                <a:gd name="T20" fmla="+- 0 4851 4356"/>
                <a:gd name="T21" fmla="*/ T20 w 3208"/>
                <a:gd name="T22" fmla="+- 0 11824 11379"/>
                <a:gd name="T23" fmla="*/ 11824 h 3208"/>
                <a:gd name="T24" fmla="+- 0 4709 4356"/>
                <a:gd name="T25" fmla="*/ T24 w 3208"/>
                <a:gd name="T26" fmla="+- 0 11979 11379"/>
                <a:gd name="T27" fmla="*/ 11979 h 3208"/>
                <a:gd name="T28" fmla="+- 0 4587 4356"/>
                <a:gd name="T29" fmla="*/ T28 w 3208"/>
                <a:gd name="T30" fmla="+- 0 12153 11379"/>
                <a:gd name="T31" fmla="*/ 12153 h 3208"/>
                <a:gd name="T32" fmla="+- 0 4489 4356"/>
                <a:gd name="T33" fmla="*/ T32 w 3208"/>
                <a:gd name="T34" fmla="+- 0 12342 11379"/>
                <a:gd name="T35" fmla="*/ 12342 h 3208"/>
                <a:gd name="T36" fmla="+- 0 4417 4356"/>
                <a:gd name="T37" fmla="*/ T36 w 3208"/>
                <a:gd name="T38" fmla="+- 0 12544 11379"/>
                <a:gd name="T39" fmla="*/ 12544 h 3208"/>
                <a:gd name="T40" fmla="+- 0 4372 4356"/>
                <a:gd name="T41" fmla="*/ T40 w 3208"/>
                <a:gd name="T42" fmla="+- 0 12758 11379"/>
                <a:gd name="T43" fmla="*/ 12758 h 3208"/>
                <a:gd name="T44" fmla="+- 0 4356 4356"/>
                <a:gd name="T45" fmla="*/ T44 w 3208"/>
                <a:gd name="T46" fmla="+- 0 12982 11379"/>
                <a:gd name="T47" fmla="*/ 12982 h 3208"/>
                <a:gd name="T48" fmla="+- 0 4372 4356"/>
                <a:gd name="T49" fmla="*/ T48 w 3208"/>
                <a:gd name="T50" fmla="+- 0 13206 11379"/>
                <a:gd name="T51" fmla="*/ 13206 h 3208"/>
                <a:gd name="T52" fmla="+- 0 4417 4356"/>
                <a:gd name="T53" fmla="*/ T52 w 3208"/>
                <a:gd name="T54" fmla="+- 0 13420 11379"/>
                <a:gd name="T55" fmla="*/ 13420 h 3208"/>
                <a:gd name="T56" fmla="+- 0 4489 4356"/>
                <a:gd name="T57" fmla="*/ T56 w 3208"/>
                <a:gd name="T58" fmla="+- 0 13623 11379"/>
                <a:gd name="T59" fmla="*/ 13623 h 3208"/>
                <a:gd name="T60" fmla="+- 0 4587 4356"/>
                <a:gd name="T61" fmla="*/ T60 w 3208"/>
                <a:gd name="T62" fmla="+- 0 13812 11379"/>
                <a:gd name="T63" fmla="*/ 13812 h 3208"/>
                <a:gd name="T64" fmla="+- 0 4709 4356"/>
                <a:gd name="T65" fmla="*/ T64 w 3208"/>
                <a:gd name="T66" fmla="+- 0 13985 11379"/>
                <a:gd name="T67" fmla="*/ 13985 h 3208"/>
                <a:gd name="T68" fmla="+- 0 4851 4356"/>
                <a:gd name="T69" fmla="*/ T68 w 3208"/>
                <a:gd name="T70" fmla="+- 0 14141 11379"/>
                <a:gd name="T71" fmla="*/ 14141 h 3208"/>
                <a:gd name="T72" fmla="+- 0 5013 4356"/>
                <a:gd name="T73" fmla="*/ T72 w 3208"/>
                <a:gd name="T74" fmla="+- 0 14276 11379"/>
                <a:gd name="T75" fmla="*/ 14276 h 3208"/>
                <a:gd name="T76" fmla="+- 0 5192 4356"/>
                <a:gd name="T77" fmla="*/ T76 w 3208"/>
                <a:gd name="T78" fmla="+- 0 14390 11379"/>
                <a:gd name="T79" fmla="*/ 14390 h 3208"/>
                <a:gd name="T80" fmla="+- 0 5386 4356"/>
                <a:gd name="T81" fmla="*/ T80 w 3208"/>
                <a:gd name="T82" fmla="+- 0 14480 11379"/>
                <a:gd name="T83" fmla="*/ 14480 h 3208"/>
                <a:gd name="T84" fmla="+- 0 5592 4356"/>
                <a:gd name="T85" fmla="*/ T84 w 3208"/>
                <a:gd name="T86" fmla="+- 0 14543 11379"/>
                <a:gd name="T87" fmla="*/ 14543 h 3208"/>
                <a:gd name="T88" fmla="+- 0 5810 4356"/>
                <a:gd name="T89" fmla="*/ T88 w 3208"/>
                <a:gd name="T90" fmla="+- 0 14579 11379"/>
                <a:gd name="T91" fmla="*/ 14579 h 3208"/>
                <a:gd name="T92" fmla="+- 0 6036 4356"/>
                <a:gd name="T93" fmla="*/ T92 w 3208"/>
                <a:gd name="T94" fmla="+- 0 14584 11379"/>
                <a:gd name="T95" fmla="*/ 14584 h 3208"/>
                <a:gd name="T96" fmla="+- 0 6256 4356"/>
                <a:gd name="T97" fmla="*/ T96 w 3208"/>
                <a:gd name="T98" fmla="+- 0 14558 11379"/>
                <a:gd name="T99" fmla="*/ 14558 h 3208"/>
                <a:gd name="T100" fmla="+- 0 6467 4356"/>
                <a:gd name="T101" fmla="*/ T100 w 3208"/>
                <a:gd name="T102" fmla="+- 0 14504 11379"/>
                <a:gd name="T103" fmla="*/ 14504 h 3208"/>
                <a:gd name="T104" fmla="+- 0 6665 4356"/>
                <a:gd name="T105" fmla="*/ T104 w 3208"/>
                <a:gd name="T106" fmla="+- 0 14423 11379"/>
                <a:gd name="T107" fmla="*/ 14423 h 3208"/>
                <a:gd name="T108" fmla="+- 0 6849 4356"/>
                <a:gd name="T109" fmla="*/ T108 w 3208"/>
                <a:gd name="T110" fmla="+- 0 14317 11379"/>
                <a:gd name="T111" fmla="*/ 14317 h 3208"/>
                <a:gd name="T112" fmla="+- 0 7017 4356"/>
                <a:gd name="T113" fmla="*/ T112 w 3208"/>
                <a:gd name="T114" fmla="+- 0 14188 11379"/>
                <a:gd name="T115" fmla="*/ 14188 h 3208"/>
                <a:gd name="T116" fmla="+- 0 7166 4356"/>
                <a:gd name="T117" fmla="*/ T116 w 3208"/>
                <a:gd name="T118" fmla="+- 0 14039 11379"/>
                <a:gd name="T119" fmla="*/ 14039 h 3208"/>
                <a:gd name="T120" fmla="+- 0 7295 4356"/>
                <a:gd name="T121" fmla="*/ T120 w 3208"/>
                <a:gd name="T122" fmla="+- 0 13871 11379"/>
                <a:gd name="T123" fmla="*/ 13871 h 3208"/>
                <a:gd name="T124" fmla="+- 0 7401 4356"/>
                <a:gd name="T125" fmla="*/ T124 w 3208"/>
                <a:gd name="T126" fmla="+- 0 13687 11379"/>
                <a:gd name="T127" fmla="*/ 13687 h 3208"/>
                <a:gd name="T128" fmla="+- 0 7482 4356"/>
                <a:gd name="T129" fmla="*/ T128 w 3208"/>
                <a:gd name="T130" fmla="+- 0 13489 11379"/>
                <a:gd name="T131" fmla="*/ 13489 h 3208"/>
                <a:gd name="T132" fmla="+- 0 7536 4356"/>
                <a:gd name="T133" fmla="*/ T132 w 3208"/>
                <a:gd name="T134" fmla="+- 0 13278 11379"/>
                <a:gd name="T135" fmla="*/ 13278 h 3208"/>
                <a:gd name="T136" fmla="+- 0 7562 4356"/>
                <a:gd name="T137" fmla="*/ T136 w 3208"/>
                <a:gd name="T138" fmla="+- 0 13058 11379"/>
                <a:gd name="T139" fmla="*/ 13058 h 3208"/>
                <a:gd name="T140" fmla="+- 0 7557 4356"/>
                <a:gd name="T141" fmla="*/ T140 w 3208"/>
                <a:gd name="T142" fmla="+- 0 12832 11379"/>
                <a:gd name="T143" fmla="*/ 12832 h 3208"/>
                <a:gd name="T144" fmla="+- 0 7521 4356"/>
                <a:gd name="T145" fmla="*/ T144 w 3208"/>
                <a:gd name="T146" fmla="+- 0 12614 11379"/>
                <a:gd name="T147" fmla="*/ 12614 h 3208"/>
                <a:gd name="T148" fmla="+- 0 7458 4356"/>
                <a:gd name="T149" fmla="*/ T148 w 3208"/>
                <a:gd name="T150" fmla="+- 0 12408 11379"/>
                <a:gd name="T151" fmla="*/ 12408 h 3208"/>
                <a:gd name="T152" fmla="+- 0 7368 4356"/>
                <a:gd name="T153" fmla="*/ T152 w 3208"/>
                <a:gd name="T154" fmla="+- 0 12214 11379"/>
                <a:gd name="T155" fmla="*/ 12214 h 3208"/>
                <a:gd name="T156" fmla="+- 0 7254 4356"/>
                <a:gd name="T157" fmla="*/ T156 w 3208"/>
                <a:gd name="T158" fmla="+- 0 12035 11379"/>
                <a:gd name="T159" fmla="*/ 12035 h 3208"/>
                <a:gd name="T160" fmla="+- 0 7119 4356"/>
                <a:gd name="T161" fmla="*/ T160 w 3208"/>
                <a:gd name="T162" fmla="+- 0 11873 11379"/>
                <a:gd name="T163" fmla="*/ 11873 h 3208"/>
                <a:gd name="T164" fmla="+- 0 6963 4356"/>
                <a:gd name="T165" fmla="*/ T164 w 3208"/>
                <a:gd name="T166" fmla="+- 0 11731 11379"/>
                <a:gd name="T167" fmla="*/ 11731 h 3208"/>
                <a:gd name="T168" fmla="+- 0 6790 4356"/>
                <a:gd name="T169" fmla="*/ T168 w 3208"/>
                <a:gd name="T170" fmla="+- 0 11610 11379"/>
                <a:gd name="T171" fmla="*/ 11610 h 3208"/>
                <a:gd name="T172" fmla="+- 0 6601 4356"/>
                <a:gd name="T173" fmla="*/ T172 w 3208"/>
                <a:gd name="T174" fmla="+- 0 11512 11379"/>
                <a:gd name="T175" fmla="*/ 11512 h 3208"/>
                <a:gd name="T176" fmla="+- 0 6398 4356"/>
                <a:gd name="T177" fmla="*/ T176 w 3208"/>
                <a:gd name="T178" fmla="+- 0 11439 11379"/>
                <a:gd name="T179" fmla="*/ 11439 h 3208"/>
                <a:gd name="T180" fmla="+- 0 6184 4356"/>
                <a:gd name="T181" fmla="*/ T180 w 3208"/>
                <a:gd name="T182" fmla="+- 0 11394 11379"/>
                <a:gd name="T183" fmla="*/ 11394 h 3208"/>
                <a:gd name="T184" fmla="+- 0 5960 4356"/>
                <a:gd name="T185" fmla="*/ T184 w 3208"/>
                <a:gd name="T186" fmla="+- 0 11379 11379"/>
                <a:gd name="T187" fmla="*/ 11379 h 3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</a:cxnLst>
              <a:rect l="0" t="0" r="r" b="b"/>
              <a:pathLst>
                <a:path w="3208" h="3208">
                  <a:moveTo>
                    <a:pt x="1604" y="0"/>
                  </a:moveTo>
                  <a:lnTo>
                    <a:pt x="1529" y="1"/>
                  </a:lnTo>
                  <a:lnTo>
                    <a:pt x="1454" y="6"/>
                  </a:lnTo>
                  <a:lnTo>
                    <a:pt x="1380" y="15"/>
                  </a:lnTo>
                  <a:lnTo>
                    <a:pt x="1308" y="27"/>
                  </a:lnTo>
                  <a:lnTo>
                    <a:pt x="1236" y="42"/>
                  </a:lnTo>
                  <a:lnTo>
                    <a:pt x="1166" y="60"/>
                  </a:lnTo>
                  <a:lnTo>
                    <a:pt x="1097" y="81"/>
                  </a:lnTo>
                  <a:lnTo>
                    <a:pt x="1030" y="106"/>
                  </a:lnTo>
                  <a:lnTo>
                    <a:pt x="963" y="133"/>
                  </a:lnTo>
                  <a:lnTo>
                    <a:pt x="899" y="163"/>
                  </a:lnTo>
                  <a:lnTo>
                    <a:pt x="836" y="195"/>
                  </a:lnTo>
                  <a:lnTo>
                    <a:pt x="774" y="231"/>
                  </a:lnTo>
                  <a:lnTo>
                    <a:pt x="715" y="269"/>
                  </a:lnTo>
                  <a:lnTo>
                    <a:pt x="657" y="309"/>
                  </a:lnTo>
                  <a:lnTo>
                    <a:pt x="601" y="352"/>
                  </a:lnTo>
                  <a:lnTo>
                    <a:pt x="547" y="397"/>
                  </a:lnTo>
                  <a:lnTo>
                    <a:pt x="495" y="445"/>
                  </a:lnTo>
                  <a:lnTo>
                    <a:pt x="446" y="494"/>
                  </a:lnTo>
                  <a:lnTo>
                    <a:pt x="398" y="546"/>
                  </a:lnTo>
                  <a:lnTo>
                    <a:pt x="353" y="600"/>
                  </a:lnTo>
                  <a:lnTo>
                    <a:pt x="310" y="656"/>
                  </a:lnTo>
                  <a:lnTo>
                    <a:pt x="269" y="714"/>
                  </a:lnTo>
                  <a:lnTo>
                    <a:pt x="231" y="774"/>
                  </a:lnTo>
                  <a:lnTo>
                    <a:pt x="196" y="835"/>
                  </a:lnTo>
                  <a:lnTo>
                    <a:pt x="163" y="898"/>
                  </a:lnTo>
                  <a:lnTo>
                    <a:pt x="133" y="963"/>
                  </a:lnTo>
                  <a:lnTo>
                    <a:pt x="106" y="1029"/>
                  </a:lnTo>
                  <a:lnTo>
                    <a:pt x="82" y="1096"/>
                  </a:lnTo>
                  <a:lnTo>
                    <a:pt x="61" y="1165"/>
                  </a:lnTo>
                  <a:lnTo>
                    <a:pt x="43" y="1235"/>
                  </a:lnTo>
                  <a:lnTo>
                    <a:pt x="28" y="1307"/>
                  </a:lnTo>
                  <a:lnTo>
                    <a:pt x="16" y="1379"/>
                  </a:lnTo>
                  <a:lnTo>
                    <a:pt x="7" y="1453"/>
                  </a:lnTo>
                  <a:lnTo>
                    <a:pt x="2" y="1528"/>
                  </a:lnTo>
                  <a:lnTo>
                    <a:pt x="0" y="1603"/>
                  </a:lnTo>
                  <a:lnTo>
                    <a:pt x="2" y="1679"/>
                  </a:lnTo>
                  <a:lnTo>
                    <a:pt x="7" y="1753"/>
                  </a:lnTo>
                  <a:lnTo>
                    <a:pt x="16" y="1827"/>
                  </a:lnTo>
                  <a:lnTo>
                    <a:pt x="28" y="1899"/>
                  </a:lnTo>
                  <a:lnTo>
                    <a:pt x="43" y="1971"/>
                  </a:lnTo>
                  <a:lnTo>
                    <a:pt x="61" y="2041"/>
                  </a:lnTo>
                  <a:lnTo>
                    <a:pt x="82" y="2110"/>
                  </a:lnTo>
                  <a:lnTo>
                    <a:pt x="106" y="2178"/>
                  </a:lnTo>
                  <a:lnTo>
                    <a:pt x="133" y="2244"/>
                  </a:lnTo>
                  <a:lnTo>
                    <a:pt x="163" y="2308"/>
                  </a:lnTo>
                  <a:lnTo>
                    <a:pt x="196" y="2371"/>
                  </a:lnTo>
                  <a:lnTo>
                    <a:pt x="231" y="2433"/>
                  </a:lnTo>
                  <a:lnTo>
                    <a:pt x="269" y="2492"/>
                  </a:lnTo>
                  <a:lnTo>
                    <a:pt x="310" y="2550"/>
                  </a:lnTo>
                  <a:lnTo>
                    <a:pt x="353" y="2606"/>
                  </a:lnTo>
                  <a:lnTo>
                    <a:pt x="398" y="2660"/>
                  </a:lnTo>
                  <a:lnTo>
                    <a:pt x="446" y="2712"/>
                  </a:lnTo>
                  <a:lnTo>
                    <a:pt x="495" y="2762"/>
                  </a:lnTo>
                  <a:lnTo>
                    <a:pt x="547" y="2809"/>
                  </a:lnTo>
                  <a:lnTo>
                    <a:pt x="601" y="2854"/>
                  </a:lnTo>
                  <a:lnTo>
                    <a:pt x="657" y="2897"/>
                  </a:lnTo>
                  <a:lnTo>
                    <a:pt x="715" y="2938"/>
                  </a:lnTo>
                  <a:lnTo>
                    <a:pt x="774" y="2976"/>
                  </a:lnTo>
                  <a:lnTo>
                    <a:pt x="836" y="3011"/>
                  </a:lnTo>
                  <a:lnTo>
                    <a:pt x="899" y="3044"/>
                  </a:lnTo>
                  <a:lnTo>
                    <a:pt x="963" y="3074"/>
                  </a:lnTo>
                  <a:lnTo>
                    <a:pt x="1030" y="3101"/>
                  </a:lnTo>
                  <a:lnTo>
                    <a:pt x="1097" y="3125"/>
                  </a:lnTo>
                  <a:lnTo>
                    <a:pt x="1166" y="3146"/>
                  </a:lnTo>
                  <a:lnTo>
                    <a:pt x="1236" y="3164"/>
                  </a:lnTo>
                  <a:lnTo>
                    <a:pt x="1308" y="3179"/>
                  </a:lnTo>
                  <a:lnTo>
                    <a:pt x="1380" y="3191"/>
                  </a:lnTo>
                  <a:lnTo>
                    <a:pt x="1454" y="3200"/>
                  </a:lnTo>
                  <a:lnTo>
                    <a:pt x="1529" y="3205"/>
                  </a:lnTo>
                  <a:lnTo>
                    <a:pt x="1604" y="3207"/>
                  </a:lnTo>
                  <a:lnTo>
                    <a:pt x="1680" y="3205"/>
                  </a:lnTo>
                  <a:lnTo>
                    <a:pt x="1754" y="3200"/>
                  </a:lnTo>
                  <a:lnTo>
                    <a:pt x="1828" y="3191"/>
                  </a:lnTo>
                  <a:lnTo>
                    <a:pt x="1900" y="3179"/>
                  </a:lnTo>
                  <a:lnTo>
                    <a:pt x="1972" y="3164"/>
                  </a:lnTo>
                  <a:lnTo>
                    <a:pt x="2042" y="3146"/>
                  </a:lnTo>
                  <a:lnTo>
                    <a:pt x="2111" y="3125"/>
                  </a:lnTo>
                  <a:lnTo>
                    <a:pt x="2178" y="3101"/>
                  </a:lnTo>
                  <a:lnTo>
                    <a:pt x="2245" y="3074"/>
                  </a:lnTo>
                  <a:lnTo>
                    <a:pt x="2309" y="3044"/>
                  </a:lnTo>
                  <a:lnTo>
                    <a:pt x="2372" y="3011"/>
                  </a:lnTo>
                  <a:lnTo>
                    <a:pt x="2434" y="2976"/>
                  </a:lnTo>
                  <a:lnTo>
                    <a:pt x="2493" y="2938"/>
                  </a:lnTo>
                  <a:lnTo>
                    <a:pt x="2551" y="2897"/>
                  </a:lnTo>
                  <a:lnTo>
                    <a:pt x="2607" y="2854"/>
                  </a:lnTo>
                  <a:lnTo>
                    <a:pt x="2661" y="2809"/>
                  </a:lnTo>
                  <a:lnTo>
                    <a:pt x="2713" y="2762"/>
                  </a:lnTo>
                  <a:lnTo>
                    <a:pt x="2763" y="2712"/>
                  </a:lnTo>
                  <a:lnTo>
                    <a:pt x="2810" y="2660"/>
                  </a:lnTo>
                  <a:lnTo>
                    <a:pt x="2855" y="2606"/>
                  </a:lnTo>
                  <a:lnTo>
                    <a:pt x="2898" y="2550"/>
                  </a:lnTo>
                  <a:lnTo>
                    <a:pt x="2939" y="2492"/>
                  </a:lnTo>
                  <a:lnTo>
                    <a:pt x="2977" y="2433"/>
                  </a:lnTo>
                  <a:lnTo>
                    <a:pt x="3012" y="2371"/>
                  </a:lnTo>
                  <a:lnTo>
                    <a:pt x="3045" y="2308"/>
                  </a:lnTo>
                  <a:lnTo>
                    <a:pt x="3075" y="2244"/>
                  </a:lnTo>
                  <a:lnTo>
                    <a:pt x="3102" y="2178"/>
                  </a:lnTo>
                  <a:lnTo>
                    <a:pt x="3126" y="2110"/>
                  </a:lnTo>
                  <a:lnTo>
                    <a:pt x="3147" y="2041"/>
                  </a:lnTo>
                  <a:lnTo>
                    <a:pt x="3165" y="1971"/>
                  </a:lnTo>
                  <a:lnTo>
                    <a:pt x="3180" y="1899"/>
                  </a:lnTo>
                  <a:lnTo>
                    <a:pt x="3192" y="1827"/>
                  </a:lnTo>
                  <a:lnTo>
                    <a:pt x="3201" y="1753"/>
                  </a:lnTo>
                  <a:lnTo>
                    <a:pt x="3206" y="1679"/>
                  </a:lnTo>
                  <a:lnTo>
                    <a:pt x="3208" y="1603"/>
                  </a:lnTo>
                  <a:lnTo>
                    <a:pt x="3206" y="1528"/>
                  </a:lnTo>
                  <a:lnTo>
                    <a:pt x="3201" y="1453"/>
                  </a:lnTo>
                  <a:lnTo>
                    <a:pt x="3192" y="1379"/>
                  </a:lnTo>
                  <a:lnTo>
                    <a:pt x="3180" y="1307"/>
                  </a:lnTo>
                  <a:lnTo>
                    <a:pt x="3165" y="1235"/>
                  </a:lnTo>
                  <a:lnTo>
                    <a:pt x="3147" y="1165"/>
                  </a:lnTo>
                  <a:lnTo>
                    <a:pt x="3126" y="1096"/>
                  </a:lnTo>
                  <a:lnTo>
                    <a:pt x="3102" y="1029"/>
                  </a:lnTo>
                  <a:lnTo>
                    <a:pt x="3075" y="963"/>
                  </a:lnTo>
                  <a:lnTo>
                    <a:pt x="3045" y="898"/>
                  </a:lnTo>
                  <a:lnTo>
                    <a:pt x="3012" y="835"/>
                  </a:lnTo>
                  <a:lnTo>
                    <a:pt x="2977" y="774"/>
                  </a:lnTo>
                  <a:lnTo>
                    <a:pt x="2939" y="714"/>
                  </a:lnTo>
                  <a:lnTo>
                    <a:pt x="2898" y="656"/>
                  </a:lnTo>
                  <a:lnTo>
                    <a:pt x="2855" y="600"/>
                  </a:lnTo>
                  <a:lnTo>
                    <a:pt x="2810" y="546"/>
                  </a:lnTo>
                  <a:lnTo>
                    <a:pt x="2763" y="494"/>
                  </a:lnTo>
                  <a:lnTo>
                    <a:pt x="2713" y="445"/>
                  </a:lnTo>
                  <a:lnTo>
                    <a:pt x="2661" y="397"/>
                  </a:lnTo>
                  <a:lnTo>
                    <a:pt x="2607" y="352"/>
                  </a:lnTo>
                  <a:lnTo>
                    <a:pt x="2551" y="309"/>
                  </a:lnTo>
                  <a:lnTo>
                    <a:pt x="2493" y="269"/>
                  </a:lnTo>
                  <a:lnTo>
                    <a:pt x="2434" y="231"/>
                  </a:lnTo>
                  <a:lnTo>
                    <a:pt x="2372" y="195"/>
                  </a:lnTo>
                  <a:lnTo>
                    <a:pt x="2309" y="163"/>
                  </a:lnTo>
                  <a:lnTo>
                    <a:pt x="2245" y="133"/>
                  </a:lnTo>
                  <a:lnTo>
                    <a:pt x="2178" y="106"/>
                  </a:lnTo>
                  <a:lnTo>
                    <a:pt x="2111" y="81"/>
                  </a:lnTo>
                  <a:lnTo>
                    <a:pt x="2042" y="60"/>
                  </a:lnTo>
                  <a:lnTo>
                    <a:pt x="1972" y="42"/>
                  </a:lnTo>
                  <a:lnTo>
                    <a:pt x="1900" y="27"/>
                  </a:lnTo>
                  <a:lnTo>
                    <a:pt x="1828" y="15"/>
                  </a:lnTo>
                  <a:lnTo>
                    <a:pt x="1754" y="6"/>
                  </a:lnTo>
                  <a:lnTo>
                    <a:pt x="1680" y="1"/>
                  </a:lnTo>
                  <a:lnTo>
                    <a:pt x="16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124">
              <a:extLst>
                <a:ext uri="{FF2B5EF4-FFF2-40B4-BE49-F238E27FC236}">
                  <a16:creationId xmlns:a16="http://schemas.microsoft.com/office/drawing/2014/main" id="{AEB97839-9E03-9F5F-5A3A-7781B1047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7" y="11911"/>
              <a:ext cx="748" cy="1167"/>
            </a:xfrm>
            <a:custGeom>
              <a:avLst/>
              <a:gdLst>
                <a:gd name="T0" fmla="+- 0 6446 6067"/>
                <a:gd name="T1" fmla="*/ T0 w 748"/>
                <a:gd name="T2" fmla="+- 0 11911 11911"/>
                <a:gd name="T3" fmla="*/ 11911 h 1167"/>
                <a:gd name="T4" fmla="+- 0 6067 6067"/>
                <a:gd name="T5" fmla="*/ T4 w 748"/>
                <a:gd name="T6" fmla="+- 0 12289 11911"/>
                <a:gd name="T7" fmla="*/ 12289 h 1167"/>
                <a:gd name="T8" fmla="+- 0 6071 6067"/>
                <a:gd name="T9" fmla="*/ T8 w 748"/>
                <a:gd name="T10" fmla="+- 0 13077 11911"/>
                <a:gd name="T11" fmla="*/ 13077 h 1167"/>
                <a:gd name="T12" fmla="+- 0 6814 6067"/>
                <a:gd name="T13" fmla="*/ T12 w 748"/>
                <a:gd name="T14" fmla="+- 0 13078 11911"/>
                <a:gd name="T15" fmla="*/ 13078 h 1167"/>
                <a:gd name="T16" fmla="+- 0 6814 6067"/>
                <a:gd name="T17" fmla="*/ T16 w 748"/>
                <a:gd name="T18" fmla="+- 0 12286 11911"/>
                <a:gd name="T19" fmla="*/ 12286 h 1167"/>
                <a:gd name="T20" fmla="+- 0 6446 6067"/>
                <a:gd name="T21" fmla="*/ T20 w 748"/>
                <a:gd name="T22" fmla="+- 0 11911 11911"/>
                <a:gd name="T23" fmla="*/ 11911 h 116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</a:cxnLst>
              <a:rect l="0" t="0" r="r" b="b"/>
              <a:pathLst>
                <a:path w="748" h="1167">
                  <a:moveTo>
                    <a:pt x="379" y="0"/>
                  </a:moveTo>
                  <a:lnTo>
                    <a:pt x="0" y="378"/>
                  </a:lnTo>
                  <a:lnTo>
                    <a:pt x="4" y="1166"/>
                  </a:lnTo>
                  <a:lnTo>
                    <a:pt x="747" y="1167"/>
                  </a:lnTo>
                  <a:lnTo>
                    <a:pt x="747" y="375"/>
                  </a:lnTo>
                  <a:lnTo>
                    <a:pt x="379" y="0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123">
              <a:extLst>
                <a:ext uri="{FF2B5EF4-FFF2-40B4-BE49-F238E27FC236}">
                  <a16:creationId xmlns:a16="http://schemas.microsoft.com/office/drawing/2014/main" id="{16B6B62F-3A40-1A2E-07B5-3683EF940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5" y="12926"/>
              <a:ext cx="748" cy="1167"/>
            </a:xfrm>
            <a:custGeom>
              <a:avLst/>
              <a:gdLst>
                <a:gd name="T0" fmla="+- 0 5145 5145"/>
                <a:gd name="T1" fmla="*/ T0 w 748"/>
                <a:gd name="T2" fmla="+- 0 12926 12926"/>
                <a:gd name="T3" fmla="*/ 12926 h 1167"/>
                <a:gd name="T4" fmla="+- 0 5145 5145"/>
                <a:gd name="T5" fmla="*/ T4 w 748"/>
                <a:gd name="T6" fmla="+- 0 13718 12926"/>
                <a:gd name="T7" fmla="*/ 13718 h 1167"/>
                <a:gd name="T8" fmla="+- 0 5514 5145"/>
                <a:gd name="T9" fmla="*/ T8 w 748"/>
                <a:gd name="T10" fmla="+- 0 14093 12926"/>
                <a:gd name="T11" fmla="*/ 14093 h 1167"/>
                <a:gd name="T12" fmla="+- 0 5893 5145"/>
                <a:gd name="T13" fmla="*/ T12 w 748"/>
                <a:gd name="T14" fmla="+- 0 13715 12926"/>
                <a:gd name="T15" fmla="*/ 13715 h 1167"/>
                <a:gd name="T16" fmla="+- 0 5888 5145"/>
                <a:gd name="T17" fmla="*/ T16 w 748"/>
                <a:gd name="T18" fmla="+- 0 12927 12926"/>
                <a:gd name="T19" fmla="*/ 12927 h 1167"/>
                <a:gd name="T20" fmla="+- 0 5145 5145"/>
                <a:gd name="T21" fmla="*/ T20 w 748"/>
                <a:gd name="T22" fmla="+- 0 12926 12926"/>
                <a:gd name="T23" fmla="*/ 12926 h 116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</a:cxnLst>
              <a:rect l="0" t="0" r="r" b="b"/>
              <a:pathLst>
                <a:path w="748" h="1167">
                  <a:moveTo>
                    <a:pt x="0" y="0"/>
                  </a:moveTo>
                  <a:lnTo>
                    <a:pt x="0" y="792"/>
                  </a:lnTo>
                  <a:lnTo>
                    <a:pt x="369" y="1167"/>
                  </a:lnTo>
                  <a:lnTo>
                    <a:pt x="748" y="789"/>
                  </a:lnTo>
                  <a:lnTo>
                    <a:pt x="74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8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47" name="Line 122">
              <a:extLst>
                <a:ext uri="{FF2B5EF4-FFF2-40B4-BE49-F238E27FC236}">
                  <a16:creationId xmlns:a16="http://schemas.microsoft.com/office/drawing/2014/main" id="{AEEDDB8B-F322-04CB-A2F0-F07DA9F8A26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440" y="12434"/>
              <a:ext cx="0" cy="128"/>
            </a:xfrm>
            <a:prstGeom prst="line">
              <a:avLst/>
            </a:prstGeom>
            <a:noFill/>
            <a:ln w="21882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Line 121">
              <a:extLst>
                <a:ext uri="{FF2B5EF4-FFF2-40B4-BE49-F238E27FC236}">
                  <a16:creationId xmlns:a16="http://schemas.microsoft.com/office/drawing/2014/main" id="{24D80036-F4C0-7EEA-F117-1F0608C4563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302" y="12418"/>
              <a:ext cx="277" cy="0"/>
            </a:xfrm>
            <a:prstGeom prst="line">
              <a:avLst/>
            </a:prstGeom>
            <a:noFill/>
            <a:ln w="20510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Line 120">
              <a:extLst>
                <a:ext uri="{FF2B5EF4-FFF2-40B4-BE49-F238E27FC236}">
                  <a16:creationId xmlns:a16="http://schemas.microsoft.com/office/drawing/2014/main" id="{5294F9A0-FFB2-78F0-52A7-3113841DFBF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440" y="12276"/>
              <a:ext cx="0" cy="126"/>
            </a:xfrm>
            <a:prstGeom prst="line">
              <a:avLst/>
            </a:prstGeom>
            <a:noFill/>
            <a:ln w="21882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Line 119">
              <a:extLst>
                <a:ext uri="{FF2B5EF4-FFF2-40B4-BE49-F238E27FC236}">
                  <a16:creationId xmlns:a16="http://schemas.microsoft.com/office/drawing/2014/main" id="{68891C5B-1F2D-8AC8-ECCB-6475F0022FA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52" y="13580"/>
              <a:ext cx="133" cy="0"/>
            </a:xfrm>
            <a:prstGeom prst="line">
              <a:avLst/>
            </a:prstGeom>
            <a:noFill/>
            <a:ln w="22225">
              <a:solidFill>
                <a:srgbClr val="FFFF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51" name="Picture 118">
              <a:extLst>
                <a:ext uri="{FF2B5EF4-FFF2-40B4-BE49-F238E27FC236}">
                  <a16:creationId xmlns:a16="http://schemas.microsoft.com/office/drawing/2014/main" id="{71609933-FA6E-CA94-39C1-C266E67714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7" y="13232"/>
              <a:ext cx="203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117">
              <a:extLst>
                <a:ext uri="{FF2B5EF4-FFF2-40B4-BE49-F238E27FC236}">
                  <a16:creationId xmlns:a16="http://schemas.microsoft.com/office/drawing/2014/main" id="{0752AB5F-A559-F50F-12FB-18A545309D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0" y="13232"/>
              <a:ext cx="342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AutoShape 116">
              <a:extLst>
                <a:ext uri="{FF2B5EF4-FFF2-40B4-BE49-F238E27FC236}">
                  <a16:creationId xmlns:a16="http://schemas.microsoft.com/office/drawing/2014/main" id="{B3597AF6-AC93-D671-226F-2EB5E01A9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6" y="13232"/>
              <a:ext cx="75" cy="141"/>
            </a:xfrm>
            <a:custGeom>
              <a:avLst/>
              <a:gdLst>
                <a:gd name="T0" fmla="+- 0 6780 6706"/>
                <a:gd name="T1" fmla="*/ T0 w 75"/>
                <a:gd name="T2" fmla="+- 0 13341 13232"/>
                <a:gd name="T3" fmla="*/ 13341 h 141"/>
                <a:gd name="T4" fmla="+- 0 6706 6706"/>
                <a:gd name="T5" fmla="*/ T4 w 75"/>
                <a:gd name="T6" fmla="+- 0 13341 13232"/>
                <a:gd name="T7" fmla="*/ 13341 h 141"/>
                <a:gd name="T8" fmla="+- 0 6706 6706"/>
                <a:gd name="T9" fmla="*/ T8 w 75"/>
                <a:gd name="T10" fmla="+- 0 13372 13232"/>
                <a:gd name="T11" fmla="*/ 13372 h 141"/>
                <a:gd name="T12" fmla="+- 0 6780 6706"/>
                <a:gd name="T13" fmla="*/ T12 w 75"/>
                <a:gd name="T14" fmla="+- 0 13372 13232"/>
                <a:gd name="T15" fmla="*/ 13372 h 141"/>
                <a:gd name="T16" fmla="+- 0 6780 6706"/>
                <a:gd name="T17" fmla="*/ T16 w 75"/>
                <a:gd name="T18" fmla="+- 0 13341 13232"/>
                <a:gd name="T19" fmla="*/ 13341 h 141"/>
                <a:gd name="T20" fmla="+- 0 6770 6706"/>
                <a:gd name="T21" fmla="*/ T20 w 75"/>
                <a:gd name="T22" fmla="+- 0 13263 13232"/>
                <a:gd name="T23" fmla="*/ 13263 h 141"/>
                <a:gd name="T24" fmla="+- 0 6717 6706"/>
                <a:gd name="T25" fmla="*/ T24 w 75"/>
                <a:gd name="T26" fmla="+- 0 13263 13232"/>
                <a:gd name="T27" fmla="*/ 13263 h 141"/>
                <a:gd name="T28" fmla="+- 0 6717 6706"/>
                <a:gd name="T29" fmla="*/ T28 w 75"/>
                <a:gd name="T30" fmla="+- 0 13265 13232"/>
                <a:gd name="T31" fmla="*/ 13265 h 141"/>
                <a:gd name="T32" fmla="+- 0 6717 6706"/>
                <a:gd name="T33" fmla="*/ T32 w 75"/>
                <a:gd name="T34" fmla="+- 0 13340 13232"/>
                <a:gd name="T35" fmla="*/ 13340 h 141"/>
                <a:gd name="T36" fmla="+- 0 6717 6706"/>
                <a:gd name="T37" fmla="*/ T36 w 75"/>
                <a:gd name="T38" fmla="+- 0 13341 13232"/>
                <a:gd name="T39" fmla="*/ 13341 h 141"/>
                <a:gd name="T40" fmla="+- 0 6770 6706"/>
                <a:gd name="T41" fmla="*/ T40 w 75"/>
                <a:gd name="T42" fmla="+- 0 13341 13232"/>
                <a:gd name="T43" fmla="*/ 13341 h 141"/>
                <a:gd name="T44" fmla="+- 0 6769 6706"/>
                <a:gd name="T45" fmla="*/ T44 w 75"/>
                <a:gd name="T46" fmla="+- 0 13340 13232"/>
                <a:gd name="T47" fmla="*/ 13340 h 141"/>
                <a:gd name="T48" fmla="+- 0 6769 6706"/>
                <a:gd name="T49" fmla="*/ T48 w 75"/>
                <a:gd name="T50" fmla="+- 0 13265 13232"/>
                <a:gd name="T51" fmla="*/ 13265 h 141"/>
                <a:gd name="T52" fmla="+- 0 6770 6706"/>
                <a:gd name="T53" fmla="*/ T52 w 75"/>
                <a:gd name="T54" fmla="+- 0 13263 13232"/>
                <a:gd name="T55" fmla="*/ 13263 h 141"/>
                <a:gd name="T56" fmla="+- 0 6780 6706"/>
                <a:gd name="T57" fmla="*/ T56 w 75"/>
                <a:gd name="T58" fmla="+- 0 13232 13232"/>
                <a:gd name="T59" fmla="*/ 13232 h 141"/>
                <a:gd name="T60" fmla="+- 0 6706 6706"/>
                <a:gd name="T61" fmla="*/ T60 w 75"/>
                <a:gd name="T62" fmla="+- 0 13232 13232"/>
                <a:gd name="T63" fmla="*/ 13232 h 141"/>
                <a:gd name="T64" fmla="+- 0 6706 6706"/>
                <a:gd name="T65" fmla="*/ T64 w 75"/>
                <a:gd name="T66" fmla="+- 0 13263 13232"/>
                <a:gd name="T67" fmla="*/ 13263 h 141"/>
                <a:gd name="T68" fmla="+- 0 6780 6706"/>
                <a:gd name="T69" fmla="*/ T68 w 75"/>
                <a:gd name="T70" fmla="+- 0 13263 13232"/>
                <a:gd name="T71" fmla="*/ 13263 h 141"/>
                <a:gd name="T72" fmla="+- 0 6780 6706"/>
                <a:gd name="T73" fmla="*/ T72 w 75"/>
                <a:gd name="T74" fmla="+- 0 13232 13232"/>
                <a:gd name="T75" fmla="*/ 13232 h 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75" h="141">
                  <a:moveTo>
                    <a:pt x="74" y="109"/>
                  </a:moveTo>
                  <a:lnTo>
                    <a:pt x="0" y="109"/>
                  </a:lnTo>
                  <a:lnTo>
                    <a:pt x="0" y="140"/>
                  </a:lnTo>
                  <a:lnTo>
                    <a:pt x="74" y="140"/>
                  </a:lnTo>
                  <a:lnTo>
                    <a:pt x="74" y="109"/>
                  </a:lnTo>
                  <a:close/>
                  <a:moveTo>
                    <a:pt x="64" y="31"/>
                  </a:moveTo>
                  <a:lnTo>
                    <a:pt x="11" y="31"/>
                  </a:lnTo>
                  <a:lnTo>
                    <a:pt x="11" y="33"/>
                  </a:lnTo>
                  <a:lnTo>
                    <a:pt x="11" y="108"/>
                  </a:lnTo>
                  <a:lnTo>
                    <a:pt x="11" y="109"/>
                  </a:lnTo>
                  <a:lnTo>
                    <a:pt x="64" y="109"/>
                  </a:lnTo>
                  <a:lnTo>
                    <a:pt x="63" y="108"/>
                  </a:lnTo>
                  <a:lnTo>
                    <a:pt x="63" y="33"/>
                  </a:lnTo>
                  <a:lnTo>
                    <a:pt x="64" y="31"/>
                  </a:lnTo>
                  <a:close/>
                  <a:moveTo>
                    <a:pt x="74" y="0"/>
                  </a:moveTo>
                  <a:lnTo>
                    <a:pt x="0" y="0"/>
                  </a:lnTo>
                  <a:lnTo>
                    <a:pt x="0" y="31"/>
                  </a:lnTo>
                  <a:lnTo>
                    <a:pt x="74" y="31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7" name="Picture 115">
              <a:extLst>
                <a:ext uri="{FF2B5EF4-FFF2-40B4-BE49-F238E27FC236}">
                  <a16:creationId xmlns:a16="http://schemas.microsoft.com/office/drawing/2014/main" id="{E6566153-126A-C7D0-8045-1AACC69F2C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7" y="13407"/>
              <a:ext cx="203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14">
              <a:extLst>
                <a:ext uri="{FF2B5EF4-FFF2-40B4-BE49-F238E27FC236}">
                  <a16:creationId xmlns:a16="http://schemas.microsoft.com/office/drawing/2014/main" id="{C41BD826-7F6A-01A9-C69F-3CB9FB11A2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7" y="13407"/>
              <a:ext cx="118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113">
              <a:extLst>
                <a:ext uri="{FF2B5EF4-FFF2-40B4-BE49-F238E27FC236}">
                  <a16:creationId xmlns:a16="http://schemas.microsoft.com/office/drawing/2014/main" id="{EA73C0F6-D24E-9E0B-51EB-2660985D49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3" y="13407"/>
              <a:ext cx="324" cy="1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112">
              <a:extLst>
                <a:ext uri="{FF2B5EF4-FFF2-40B4-BE49-F238E27FC236}">
                  <a16:creationId xmlns:a16="http://schemas.microsoft.com/office/drawing/2014/main" id="{2AE05DEB-0576-E424-F660-926894DAD7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3" y="12466"/>
              <a:ext cx="203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AutoShape 111">
              <a:extLst>
                <a:ext uri="{FF2B5EF4-FFF2-40B4-BE49-F238E27FC236}">
                  <a16:creationId xmlns:a16="http://schemas.microsoft.com/office/drawing/2014/main" id="{20321B24-8379-5094-0680-BFB92F08E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3" y="12466"/>
              <a:ext cx="75" cy="141"/>
            </a:xfrm>
            <a:custGeom>
              <a:avLst/>
              <a:gdLst>
                <a:gd name="T0" fmla="+- 0 5527 5453"/>
                <a:gd name="T1" fmla="*/ T0 w 75"/>
                <a:gd name="T2" fmla="+- 0 12575 12466"/>
                <a:gd name="T3" fmla="*/ 12575 h 141"/>
                <a:gd name="T4" fmla="+- 0 5453 5453"/>
                <a:gd name="T5" fmla="*/ T4 w 75"/>
                <a:gd name="T6" fmla="+- 0 12575 12466"/>
                <a:gd name="T7" fmla="*/ 12575 h 141"/>
                <a:gd name="T8" fmla="+- 0 5453 5453"/>
                <a:gd name="T9" fmla="*/ T8 w 75"/>
                <a:gd name="T10" fmla="+- 0 12606 12466"/>
                <a:gd name="T11" fmla="*/ 12606 h 141"/>
                <a:gd name="T12" fmla="+- 0 5527 5453"/>
                <a:gd name="T13" fmla="*/ T12 w 75"/>
                <a:gd name="T14" fmla="+- 0 12606 12466"/>
                <a:gd name="T15" fmla="*/ 12606 h 141"/>
                <a:gd name="T16" fmla="+- 0 5527 5453"/>
                <a:gd name="T17" fmla="*/ T16 w 75"/>
                <a:gd name="T18" fmla="+- 0 12575 12466"/>
                <a:gd name="T19" fmla="*/ 12575 h 141"/>
                <a:gd name="T20" fmla="+- 0 5517 5453"/>
                <a:gd name="T21" fmla="*/ T20 w 75"/>
                <a:gd name="T22" fmla="+- 0 12498 12466"/>
                <a:gd name="T23" fmla="*/ 12498 h 141"/>
                <a:gd name="T24" fmla="+- 0 5464 5453"/>
                <a:gd name="T25" fmla="*/ T24 w 75"/>
                <a:gd name="T26" fmla="+- 0 12498 12466"/>
                <a:gd name="T27" fmla="*/ 12498 h 141"/>
                <a:gd name="T28" fmla="+- 0 5465 5453"/>
                <a:gd name="T29" fmla="*/ T28 w 75"/>
                <a:gd name="T30" fmla="+- 0 12499 12466"/>
                <a:gd name="T31" fmla="*/ 12499 h 141"/>
                <a:gd name="T32" fmla="+- 0 5465 5453"/>
                <a:gd name="T33" fmla="*/ T32 w 75"/>
                <a:gd name="T34" fmla="+- 0 12574 12466"/>
                <a:gd name="T35" fmla="*/ 12574 h 141"/>
                <a:gd name="T36" fmla="+- 0 5464 5453"/>
                <a:gd name="T37" fmla="*/ T36 w 75"/>
                <a:gd name="T38" fmla="+- 0 12575 12466"/>
                <a:gd name="T39" fmla="*/ 12575 h 141"/>
                <a:gd name="T40" fmla="+- 0 5517 5453"/>
                <a:gd name="T41" fmla="*/ T40 w 75"/>
                <a:gd name="T42" fmla="+- 0 12575 12466"/>
                <a:gd name="T43" fmla="*/ 12575 h 141"/>
                <a:gd name="T44" fmla="+- 0 5516 5453"/>
                <a:gd name="T45" fmla="*/ T44 w 75"/>
                <a:gd name="T46" fmla="+- 0 12574 12466"/>
                <a:gd name="T47" fmla="*/ 12574 h 141"/>
                <a:gd name="T48" fmla="+- 0 5516 5453"/>
                <a:gd name="T49" fmla="*/ T48 w 75"/>
                <a:gd name="T50" fmla="+- 0 12499 12466"/>
                <a:gd name="T51" fmla="*/ 12499 h 141"/>
                <a:gd name="T52" fmla="+- 0 5517 5453"/>
                <a:gd name="T53" fmla="*/ T52 w 75"/>
                <a:gd name="T54" fmla="+- 0 12498 12466"/>
                <a:gd name="T55" fmla="*/ 12498 h 141"/>
                <a:gd name="T56" fmla="+- 0 5527 5453"/>
                <a:gd name="T57" fmla="*/ T56 w 75"/>
                <a:gd name="T58" fmla="+- 0 12466 12466"/>
                <a:gd name="T59" fmla="*/ 12466 h 141"/>
                <a:gd name="T60" fmla="+- 0 5453 5453"/>
                <a:gd name="T61" fmla="*/ T60 w 75"/>
                <a:gd name="T62" fmla="+- 0 12466 12466"/>
                <a:gd name="T63" fmla="*/ 12466 h 141"/>
                <a:gd name="T64" fmla="+- 0 5453 5453"/>
                <a:gd name="T65" fmla="*/ T64 w 75"/>
                <a:gd name="T66" fmla="+- 0 12498 12466"/>
                <a:gd name="T67" fmla="*/ 12498 h 141"/>
                <a:gd name="T68" fmla="+- 0 5527 5453"/>
                <a:gd name="T69" fmla="*/ T68 w 75"/>
                <a:gd name="T70" fmla="+- 0 12498 12466"/>
                <a:gd name="T71" fmla="*/ 12498 h 141"/>
                <a:gd name="T72" fmla="+- 0 5527 5453"/>
                <a:gd name="T73" fmla="*/ T72 w 75"/>
                <a:gd name="T74" fmla="+- 0 12466 12466"/>
                <a:gd name="T75" fmla="*/ 12466 h 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75" h="141">
                  <a:moveTo>
                    <a:pt x="74" y="109"/>
                  </a:moveTo>
                  <a:lnTo>
                    <a:pt x="0" y="109"/>
                  </a:lnTo>
                  <a:lnTo>
                    <a:pt x="0" y="140"/>
                  </a:lnTo>
                  <a:lnTo>
                    <a:pt x="74" y="140"/>
                  </a:lnTo>
                  <a:lnTo>
                    <a:pt x="74" y="109"/>
                  </a:lnTo>
                  <a:close/>
                  <a:moveTo>
                    <a:pt x="64" y="32"/>
                  </a:moveTo>
                  <a:lnTo>
                    <a:pt x="11" y="32"/>
                  </a:lnTo>
                  <a:lnTo>
                    <a:pt x="12" y="33"/>
                  </a:lnTo>
                  <a:lnTo>
                    <a:pt x="12" y="108"/>
                  </a:lnTo>
                  <a:lnTo>
                    <a:pt x="11" y="109"/>
                  </a:lnTo>
                  <a:lnTo>
                    <a:pt x="64" y="109"/>
                  </a:lnTo>
                  <a:lnTo>
                    <a:pt x="63" y="108"/>
                  </a:lnTo>
                  <a:lnTo>
                    <a:pt x="63" y="33"/>
                  </a:lnTo>
                  <a:lnTo>
                    <a:pt x="64" y="32"/>
                  </a:lnTo>
                  <a:close/>
                  <a:moveTo>
                    <a:pt x="74" y="0"/>
                  </a:moveTo>
                  <a:lnTo>
                    <a:pt x="0" y="0"/>
                  </a:lnTo>
                  <a:lnTo>
                    <a:pt x="0" y="32"/>
                  </a:lnTo>
                  <a:lnTo>
                    <a:pt x="74" y="32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CB8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2" name="Picture 110">
              <a:extLst>
                <a:ext uri="{FF2B5EF4-FFF2-40B4-BE49-F238E27FC236}">
                  <a16:creationId xmlns:a16="http://schemas.microsoft.com/office/drawing/2014/main" id="{4DE7A87F-D47C-02E4-6F8E-77C36DF573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5" y="12466"/>
              <a:ext cx="156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AutoShape 109">
              <a:extLst>
                <a:ext uri="{FF2B5EF4-FFF2-40B4-BE49-F238E27FC236}">
                  <a16:creationId xmlns:a16="http://schemas.microsoft.com/office/drawing/2014/main" id="{9BA7BD45-300B-7FAD-16D0-9F0B3F264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6" y="12466"/>
              <a:ext cx="75" cy="141"/>
            </a:xfrm>
            <a:custGeom>
              <a:avLst/>
              <a:gdLst>
                <a:gd name="T0" fmla="+- 0 5831 5756"/>
                <a:gd name="T1" fmla="*/ T0 w 75"/>
                <a:gd name="T2" fmla="+- 0 12575 12466"/>
                <a:gd name="T3" fmla="*/ 12575 h 141"/>
                <a:gd name="T4" fmla="+- 0 5756 5756"/>
                <a:gd name="T5" fmla="*/ T4 w 75"/>
                <a:gd name="T6" fmla="+- 0 12575 12466"/>
                <a:gd name="T7" fmla="*/ 12575 h 141"/>
                <a:gd name="T8" fmla="+- 0 5756 5756"/>
                <a:gd name="T9" fmla="*/ T8 w 75"/>
                <a:gd name="T10" fmla="+- 0 12606 12466"/>
                <a:gd name="T11" fmla="*/ 12606 h 141"/>
                <a:gd name="T12" fmla="+- 0 5831 5756"/>
                <a:gd name="T13" fmla="*/ T12 w 75"/>
                <a:gd name="T14" fmla="+- 0 12606 12466"/>
                <a:gd name="T15" fmla="*/ 12606 h 141"/>
                <a:gd name="T16" fmla="+- 0 5831 5756"/>
                <a:gd name="T17" fmla="*/ T16 w 75"/>
                <a:gd name="T18" fmla="+- 0 12575 12466"/>
                <a:gd name="T19" fmla="*/ 12575 h 141"/>
                <a:gd name="T20" fmla="+- 0 5820 5756"/>
                <a:gd name="T21" fmla="*/ T20 w 75"/>
                <a:gd name="T22" fmla="+- 0 12498 12466"/>
                <a:gd name="T23" fmla="*/ 12498 h 141"/>
                <a:gd name="T24" fmla="+- 0 5767 5756"/>
                <a:gd name="T25" fmla="*/ T24 w 75"/>
                <a:gd name="T26" fmla="+- 0 12498 12466"/>
                <a:gd name="T27" fmla="*/ 12498 h 141"/>
                <a:gd name="T28" fmla="+- 0 5768 5756"/>
                <a:gd name="T29" fmla="*/ T28 w 75"/>
                <a:gd name="T30" fmla="+- 0 12499 12466"/>
                <a:gd name="T31" fmla="*/ 12499 h 141"/>
                <a:gd name="T32" fmla="+- 0 5768 5756"/>
                <a:gd name="T33" fmla="*/ T32 w 75"/>
                <a:gd name="T34" fmla="+- 0 12574 12466"/>
                <a:gd name="T35" fmla="*/ 12574 h 141"/>
                <a:gd name="T36" fmla="+- 0 5767 5756"/>
                <a:gd name="T37" fmla="*/ T36 w 75"/>
                <a:gd name="T38" fmla="+- 0 12575 12466"/>
                <a:gd name="T39" fmla="*/ 12575 h 141"/>
                <a:gd name="T40" fmla="+- 0 5820 5756"/>
                <a:gd name="T41" fmla="*/ T40 w 75"/>
                <a:gd name="T42" fmla="+- 0 12575 12466"/>
                <a:gd name="T43" fmla="*/ 12575 h 141"/>
                <a:gd name="T44" fmla="+- 0 5819 5756"/>
                <a:gd name="T45" fmla="*/ T44 w 75"/>
                <a:gd name="T46" fmla="+- 0 12574 12466"/>
                <a:gd name="T47" fmla="*/ 12574 h 141"/>
                <a:gd name="T48" fmla="+- 0 5819 5756"/>
                <a:gd name="T49" fmla="*/ T48 w 75"/>
                <a:gd name="T50" fmla="+- 0 12499 12466"/>
                <a:gd name="T51" fmla="*/ 12499 h 141"/>
                <a:gd name="T52" fmla="+- 0 5820 5756"/>
                <a:gd name="T53" fmla="*/ T52 w 75"/>
                <a:gd name="T54" fmla="+- 0 12498 12466"/>
                <a:gd name="T55" fmla="*/ 12498 h 141"/>
                <a:gd name="T56" fmla="+- 0 5831 5756"/>
                <a:gd name="T57" fmla="*/ T56 w 75"/>
                <a:gd name="T58" fmla="+- 0 12466 12466"/>
                <a:gd name="T59" fmla="*/ 12466 h 141"/>
                <a:gd name="T60" fmla="+- 0 5756 5756"/>
                <a:gd name="T61" fmla="*/ T60 w 75"/>
                <a:gd name="T62" fmla="+- 0 12466 12466"/>
                <a:gd name="T63" fmla="*/ 12466 h 141"/>
                <a:gd name="T64" fmla="+- 0 5756 5756"/>
                <a:gd name="T65" fmla="*/ T64 w 75"/>
                <a:gd name="T66" fmla="+- 0 12498 12466"/>
                <a:gd name="T67" fmla="*/ 12498 h 141"/>
                <a:gd name="T68" fmla="+- 0 5831 5756"/>
                <a:gd name="T69" fmla="*/ T68 w 75"/>
                <a:gd name="T70" fmla="+- 0 12498 12466"/>
                <a:gd name="T71" fmla="*/ 12498 h 141"/>
                <a:gd name="T72" fmla="+- 0 5831 5756"/>
                <a:gd name="T73" fmla="*/ T72 w 75"/>
                <a:gd name="T74" fmla="+- 0 12466 12466"/>
                <a:gd name="T75" fmla="*/ 12466 h 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</a:cxnLst>
              <a:rect l="0" t="0" r="r" b="b"/>
              <a:pathLst>
                <a:path w="75" h="141">
                  <a:moveTo>
                    <a:pt x="75" y="109"/>
                  </a:moveTo>
                  <a:lnTo>
                    <a:pt x="0" y="109"/>
                  </a:lnTo>
                  <a:lnTo>
                    <a:pt x="0" y="140"/>
                  </a:lnTo>
                  <a:lnTo>
                    <a:pt x="75" y="140"/>
                  </a:lnTo>
                  <a:lnTo>
                    <a:pt x="75" y="109"/>
                  </a:lnTo>
                  <a:close/>
                  <a:moveTo>
                    <a:pt x="64" y="32"/>
                  </a:moveTo>
                  <a:lnTo>
                    <a:pt x="11" y="32"/>
                  </a:lnTo>
                  <a:lnTo>
                    <a:pt x="12" y="33"/>
                  </a:lnTo>
                  <a:lnTo>
                    <a:pt x="12" y="108"/>
                  </a:lnTo>
                  <a:lnTo>
                    <a:pt x="11" y="109"/>
                  </a:lnTo>
                  <a:lnTo>
                    <a:pt x="64" y="109"/>
                  </a:lnTo>
                  <a:lnTo>
                    <a:pt x="63" y="108"/>
                  </a:lnTo>
                  <a:lnTo>
                    <a:pt x="63" y="33"/>
                  </a:lnTo>
                  <a:lnTo>
                    <a:pt x="64" y="32"/>
                  </a:lnTo>
                  <a:close/>
                  <a:moveTo>
                    <a:pt x="75" y="0"/>
                  </a:moveTo>
                  <a:lnTo>
                    <a:pt x="0" y="0"/>
                  </a:lnTo>
                  <a:lnTo>
                    <a:pt x="0" y="32"/>
                  </a:lnTo>
                  <a:lnTo>
                    <a:pt x="75" y="32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CB8A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4" name="Picture 108">
              <a:extLst>
                <a:ext uri="{FF2B5EF4-FFF2-40B4-BE49-F238E27FC236}">
                  <a16:creationId xmlns:a16="http://schemas.microsoft.com/office/drawing/2014/main" id="{196166A2-DD9F-78F1-CC6E-9C21BA6728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5" y="12642"/>
              <a:ext cx="203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107">
              <a:extLst>
                <a:ext uri="{FF2B5EF4-FFF2-40B4-BE49-F238E27FC236}">
                  <a16:creationId xmlns:a16="http://schemas.microsoft.com/office/drawing/2014/main" id="{FB61BC87-6E08-4F99-DA9B-C61BC64B1E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6" y="12642"/>
              <a:ext cx="118" cy="1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106">
              <a:extLst>
                <a:ext uri="{FF2B5EF4-FFF2-40B4-BE49-F238E27FC236}">
                  <a16:creationId xmlns:a16="http://schemas.microsoft.com/office/drawing/2014/main" id="{38722CD3-99D3-F8E9-AE20-16B81C3C98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" y="12641"/>
              <a:ext cx="324" cy="1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105">
              <a:extLst>
                <a:ext uri="{FF2B5EF4-FFF2-40B4-BE49-F238E27FC236}">
                  <a16:creationId xmlns:a16="http://schemas.microsoft.com/office/drawing/2014/main" id="{6185A0D9-DF59-6ECC-B435-411E4B58A3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9" y="8956"/>
              <a:ext cx="8402" cy="4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104">
              <a:extLst>
                <a:ext uri="{FF2B5EF4-FFF2-40B4-BE49-F238E27FC236}">
                  <a16:creationId xmlns:a16="http://schemas.microsoft.com/office/drawing/2014/main" id="{EC1FD3C3-9AD1-7DCD-449C-95B4F0B684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10" y="11014"/>
              <a:ext cx="625" cy="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9" name="Picture 103">
              <a:extLst>
                <a:ext uri="{FF2B5EF4-FFF2-40B4-BE49-F238E27FC236}">
                  <a16:creationId xmlns:a16="http://schemas.microsoft.com/office/drawing/2014/main" id="{7086563D-54E3-B33F-1548-A5F38083DB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" y="11036"/>
              <a:ext cx="1056" cy="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102">
              <a:extLst>
                <a:ext uri="{FF2B5EF4-FFF2-40B4-BE49-F238E27FC236}">
                  <a16:creationId xmlns:a16="http://schemas.microsoft.com/office/drawing/2014/main" id="{CDC58B76-D376-4D95-386E-52A3E08EB8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9" y="10388"/>
              <a:ext cx="497" cy="1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101">
              <a:extLst>
                <a:ext uri="{FF2B5EF4-FFF2-40B4-BE49-F238E27FC236}">
                  <a16:creationId xmlns:a16="http://schemas.microsoft.com/office/drawing/2014/main" id="{9B6F5A01-CFA8-9C41-49C8-DE28B3C83E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3" y="10388"/>
              <a:ext cx="1119" cy="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100">
              <a:extLst>
                <a:ext uri="{FF2B5EF4-FFF2-40B4-BE49-F238E27FC236}">
                  <a16:creationId xmlns:a16="http://schemas.microsoft.com/office/drawing/2014/main" id="{EE596403-D3D4-FF3A-B315-2F9F576CC5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8" y="10390"/>
              <a:ext cx="1131" cy="2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AutoShape 99">
              <a:extLst>
                <a:ext uri="{FF2B5EF4-FFF2-40B4-BE49-F238E27FC236}">
                  <a16:creationId xmlns:a16="http://schemas.microsoft.com/office/drawing/2014/main" id="{B66264D4-F79F-E876-6ABD-272F879CA84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7" y="11180"/>
              <a:ext cx="1321" cy="278"/>
            </a:xfrm>
            <a:custGeom>
              <a:avLst/>
              <a:gdLst>
                <a:gd name="T0" fmla="+- 0 7655 7637"/>
                <a:gd name="T1" fmla="*/ T0 w 1321"/>
                <a:gd name="T2" fmla="+- 0 11289 11180"/>
                <a:gd name="T3" fmla="*/ 11289 h 278"/>
                <a:gd name="T4" fmla="+- 0 7690 7637"/>
                <a:gd name="T5" fmla="*/ T4 w 1321"/>
                <a:gd name="T6" fmla="+- 0 11218 11180"/>
                <a:gd name="T7" fmla="*/ 11218 h 278"/>
                <a:gd name="T8" fmla="+- 0 7726 7637"/>
                <a:gd name="T9" fmla="*/ T8 w 1321"/>
                <a:gd name="T10" fmla="+- 0 11198 11180"/>
                <a:gd name="T11" fmla="*/ 11198 h 278"/>
                <a:gd name="T12" fmla="+- 0 7754 7637"/>
                <a:gd name="T13" fmla="*/ T12 w 1321"/>
                <a:gd name="T14" fmla="+- 0 11194 11180"/>
                <a:gd name="T15" fmla="*/ 11194 h 278"/>
                <a:gd name="T16" fmla="+- 0 7770 7637"/>
                <a:gd name="T17" fmla="*/ T16 w 1321"/>
                <a:gd name="T18" fmla="+- 0 11209 11180"/>
                <a:gd name="T19" fmla="*/ 11209 h 278"/>
                <a:gd name="T20" fmla="+- 0 7738 7637"/>
                <a:gd name="T21" fmla="*/ T20 w 1321"/>
                <a:gd name="T22" fmla="+- 0 11216 11180"/>
                <a:gd name="T23" fmla="*/ 11216 h 278"/>
                <a:gd name="T24" fmla="+- 0 7716 7637"/>
                <a:gd name="T25" fmla="*/ T24 w 1321"/>
                <a:gd name="T26" fmla="+- 0 11218 11180"/>
                <a:gd name="T27" fmla="*/ 11218 h 278"/>
                <a:gd name="T28" fmla="+- 0 7770 7637"/>
                <a:gd name="T29" fmla="*/ T28 w 1321"/>
                <a:gd name="T30" fmla="+- 0 11284 11180"/>
                <a:gd name="T31" fmla="*/ 11284 h 278"/>
                <a:gd name="T32" fmla="+- 0 7853 7637"/>
                <a:gd name="T33" fmla="*/ T32 w 1321"/>
                <a:gd name="T34" fmla="+- 0 11259 11180"/>
                <a:gd name="T35" fmla="*/ 11259 h 278"/>
                <a:gd name="T36" fmla="+- 0 7852 7637"/>
                <a:gd name="T37" fmla="*/ T36 w 1321"/>
                <a:gd name="T38" fmla="+- 0 11205 11180"/>
                <a:gd name="T39" fmla="*/ 11205 h 278"/>
                <a:gd name="T40" fmla="+- 0 7852 7637"/>
                <a:gd name="T41" fmla="*/ T40 w 1321"/>
                <a:gd name="T42" fmla="+- 0 11205 11180"/>
                <a:gd name="T43" fmla="*/ 11205 h 278"/>
                <a:gd name="T44" fmla="+- 0 7823 7637"/>
                <a:gd name="T45" fmla="*/ T44 w 1321"/>
                <a:gd name="T46" fmla="+- 0 11289 11180"/>
                <a:gd name="T47" fmla="*/ 11289 h 278"/>
                <a:gd name="T48" fmla="+- 0 7927 7637"/>
                <a:gd name="T49" fmla="*/ T48 w 1321"/>
                <a:gd name="T50" fmla="+- 0 11454 11180"/>
                <a:gd name="T51" fmla="*/ 11454 h 278"/>
                <a:gd name="T52" fmla="+- 0 7923 7637"/>
                <a:gd name="T53" fmla="*/ T52 w 1321"/>
                <a:gd name="T54" fmla="+- 0 11417 11180"/>
                <a:gd name="T55" fmla="*/ 11417 h 278"/>
                <a:gd name="T56" fmla="+- 0 7904 7637"/>
                <a:gd name="T57" fmla="*/ T56 w 1321"/>
                <a:gd name="T58" fmla="+- 0 11427 11180"/>
                <a:gd name="T59" fmla="*/ 11427 h 278"/>
                <a:gd name="T60" fmla="+- 0 7869 7637"/>
                <a:gd name="T61" fmla="*/ T60 w 1321"/>
                <a:gd name="T62" fmla="+- 0 11429 11180"/>
                <a:gd name="T63" fmla="*/ 11429 h 278"/>
                <a:gd name="T64" fmla="+- 0 7908 7637"/>
                <a:gd name="T65" fmla="*/ T64 w 1321"/>
                <a:gd name="T66" fmla="+- 0 11398 11180"/>
                <a:gd name="T67" fmla="*/ 11398 h 278"/>
                <a:gd name="T68" fmla="+- 0 7878 7637"/>
                <a:gd name="T69" fmla="*/ T68 w 1321"/>
                <a:gd name="T70" fmla="+- 0 11397 11180"/>
                <a:gd name="T71" fmla="*/ 11397 h 278"/>
                <a:gd name="T72" fmla="+- 0 7867 7637"/>
                <a:gd name="T73" fmla="*/ T72 w 1321"/>
                <a:gd name="T74" fmla="+- 0 11367 11180"/>
                <a:gd name="T75" fmla="*/ 11367 h 278"/>
                <a:gd name="T76" fmla="+- 0 7863 7637"/>
                <a:gd name="T77" fmla="*/ T76 w 1321"/>
                <a:gd name="T78" fmla="+- 0 11458 11180"/>
                <a:gd name="T79" fmla="*/ 11458 h 278"/>
                <a:gd name="T80" fmla="+- 0 7927 7637"/>
                <a:gd name="T81" fmla="*/ T80 w 1321"/>
                <a:gd name="T82" fmla="+- 0 11454 11180"/>
                <a:gd name="T83" fmla="*/ 11454 h 278"/>
                <a:gd name="T84" fmla="+- 0 7902 7637"/>
                <a:gd name="T85" fmla="*/ T84 w 1321"/>
                <a:gd name="T86" fmla="+- 0 11203 11180"/>
                <a:gd name="T87" fmla="*/ 11203 h 278"/>
                <a:gd name="T88" fmla="+- 0 7939 7637"/>
                <a:gd name="T89" fmla="*/ T88 w 1321"/>
                <a:gd name="T90" fmla="+- 0 11270 11180"/>
                <a:gd name="T91" fmla="*/ 11270 h 278"/>
                <a:gd name="T92" fmla="+- 0 8012 7637"/>
                <a:gd name="T93" fmla="*/ T92 w 1321"/>
                <a:gd name="T94" fmla="+- 0 11256 11180"/>
                <a:gd name="T95" fmla="*/ 11256 h 278"/>
                <a:gd name="T96" fmla="+- 0 7996 7637"/>
                <a:gd name="T97" fmla="*/ T96 w 1321"/>
                <a:gd name="T98" fmla="+- 0 11203 11180"/>
                <a:gd name="T99" fmla="*/ 11203 h 278"/>
                <a:gd name="T100" fmla="+- 0 7988 7637"/>
                <a:gd name="T101" fmla="*/ T100 w 1321"/>
                <a:gd name="T102" fmla="+- 0 11269 11180"/>
                <a:gd name="T103" fmla="*/ 11269 h 278"/>
                <a:gd name="T104" fmla="+- 0 8113 7637"/>
                <a:gd name="T105" fmla="*/ T104 w 1321"/>
                <a:gd name="T106" fmla="+- 0 11276 11180"/>
                <a:gd name="T107" fmla="*/ 11276 h 278"/>
                <a:gd name="T108" fmla="+- 0 8113 7637"/>
                <a:gd name="T109" fmla="*/ T108 w 1321"/>
                <a:gd name="T110" fmla="+- 0 11290 11180"/>
                <a:gd name="T111" fmla="*/ 11290 h 278"/>
                <a:gd name="T112" fmla="+- 0 8117 7637"/>
                <a:gd name="T113" fmla="*/ T112 w 1321"/>
                <a:gd name="T114" fmla="+- 0 11217 11180"/>
                <a:gd name="T115" fmla="*/ 11217 h 278"/>
                <a:gd name="T116" fmla="+- 0 8178 7637"/>
                <a:gd name="T117" fmla="*/ T116 w 1321"/>
                <a:gd name="T118" fmla="+- 0 11216 11180"/>
                <a:gd name="T119" fmla="*/ 11216 h 278"/>
                <a:gd name="T120" fmla="+- 0 8234 7637"/>
                <a:gd name="T121" fmla="*/ T120 w 1321"/>
                <a:gd name="T122" fmla="+- 0 11235 11180"/>
                <a:gd name="T123" fmla="*/ 11235 h 278"/>
                <a:gd name="T124" fmla="+- 0 8214 7637"/>
                <a:gd name="T125" fmla="*/ T124 w 1321"/>
                <a:gd name="T126" fmla="+- 0 11290 11180"/>
                <a:gd name="T127" fmla="*/ 11290 h 278"/>
                <a:gd name="T128" fmla="+- 0 8264 7637"/>
                <a:gd name="T129" fmla="*/ T128 w 1321"/>
                <a:gd name="T130" fmla="+- 0 11289 11180"/>
                <a:gd name="T131" fmla="*/ 11289 h 278"/>
                <a:gd name="T132" fmla="+- 0 8292 7637"/>
                <a:gd name="T133" fmla="*/ T132 w 1321"/>
                <a:gd name="T134" fmla="+- 0 11290 11180"/>
                <a:gd name="T135" fmla="*/ 11290 h 278"/>
                <a:gd name="T136" fmla="+- 0 8383 7637"/>
                <a:gd name="T137" fmla="*/ T136 w 1321"/>
                <a:gd name="T138" fmla="+- 0 11207 11180"/>
                <a:gd name="T139" fmla="*/ 11207 h 278"/>
                <a:gd name="T140" fmla="+- 0 8334 7637"/>
                <a:gd name="T141" fmla="*/ T140 w 1321"/>
                <a:gd name="T142" fmla="+- 0 11289 11180"/>
                <a:gd name="T143" fmla="*/ 11289 h 278"/>
                <a:gd name="T144" fmla="+- 0 8383 7637"/>
                <a:gd name="T145" fmla="*/ T144 w 1321"/>
                <a:gd name="T146" fmla="+- 0 11290 11180"/>
                <a:gd name="T147" fmla="*/ 11290 h 278"/>
                <a:gd name="T148" fmla="+- 0 8481 7637"/>
                <a:gd name="T149" fmla="*/ T148 w 1321"/>
                <a:gd name="T150" fmla="+- 0 11208 11180"/>
                <a:gd name="T151" fmla="*/ 11208 h 278"/>
                <a:gd name="T152" fmla="+- 0 8428 7637"/>
                <a:gd name="T153" fmla="*/ T152 w 1321"/>
                <a:gd name="T154" fmla="+- 0 11275 11180"/>
                <a:gd name="T155" fmla="*/ 11275 h 278"/>
                <a:gd name="T156" fmla="+- 0 8474 7637"/>
                <a:gd name="T157" fmla="*/ T156 w 1321"/>
                <a:gd name="T158" fmla="+- 0 11289 11180"/>
                <a:gd name="T159" fmla="*/ 11289 h 278"/>
                <a:gd name="T160" fmla="+- 0 8457 7637"/>
                <a:gd name="T161" fmla="*/ T160 w 1321"/>
                <a:gd name="T162" fmla="+- 0 11245 11180"/>
                <a:gd name="T163" fmla="*/ 11245 h 278"/>
                <a:gd name="T164" fmla="+- 0 8448 7637"/>
                <a:gd name="T165" fmla="*/ T164 w 1321"/>
                <a:gd name="T166" fmla="+- 0 11278 11180"/>
                <a:gd name="T167" fmla="*/ 11278 h 278"/>
                <a:gd name="T168" fmla="+- 0 8488 7637"/>
                <a:gd name="T169" fmla="*/ T168 w 1321"/>
                <a:gd name="T170" fmla="+- 0 11232 11180"/>
                <a:gd name="T171" fmla="*/ 11232 h 278"/>
                <a:gd name="T172" fmla="+- 0 8514 7637"/>
                <a:gd name="T173" fmla="*/ T172 w 1321"/>
                <a:gd name="T174" fmla="+- 0 11289 11180"/>
                <a:gd name="T175" fmla="*/ 11289 h 278"/>
                <a:gd name="T176" fmla="+- 0 8512 7637"/>
                <a:gd name="T177" fmla="*/ T176 w 1321"/>
                <a:gd name="T178" fmla="+- 0 11304 11180"/>
                <a:gd name="T179" fmla="*/ 11304 h 278"/>
                <a:gd name="T180" fmla="+- 0 8649 7637"/>
                <a:gd name="T181" fmla="*/ T180 w 1321"/>
                <a:gd name="T182" fmla="+- 0 11205 11180"/>
                <a:gd name="T183" fmla="*/ 11205 h 278"/>
                <a:gd name="T184" fmla="+- 0 8649 7637"/>
                <a:gd name="T185" fmla="*/ T184 w 1321"/>
                <a:gd name="T186" fmla="+- 0 11205 11180"/>
                <a:gd name="T187" fmla="*/ 11205 h 278"/>
                <a:gd name="T188" fmla="+- 0 8648 7637"/>
                <a:gd name="T189" fmla="*/ T188 w 1321"/>
                <a:gd name="T190" fmla="+- 0 11288 11180"/>
                <a:gd name="T191" fmla="*/ 11288 h 278"/>
                <a:gd name="T192" fmla="+- 0 8740 7637"/>
                <a:gd name="T193" fmla="*/ T192 w 1321"/>
                <a:gd name="T194" fmla="+- 0 11262 11180"/>
                <a:gd name="T195" fmla="*/ 11262 h 278"/>
                <a:gd name="T196" fmla="+- 0 8747 7637"/>
                <a:gd name="T197" fmla="*/ T196 w 1321"/>
                <a:gd name="T198" fmla="+- 0 11210 11180"/>
                <a:gd name="T199" fmla="*/ 11210 h 278"/>
                <a:gd name="T200" fmla="+- 0 8738 7637"/>
                <a:gd name="T201" fmla="*/ T200 w 1321"/>
                <a:gd name="T202" fmla="+- 0 11222 11180"/>
                <a:gd name="T203" fmla="*/ 11222 h 278"/>
                <a:gd name="T204" fmla="+- 0 8707 7637"/>
                <a:gd name="T205" fmla="*/ T204 w 1321"/>
                <a:gd name="T206" fmla="+- 0 11290 11180"/>
                <a:gd name="T207" fmla="*/ 11290 h 278"/>
                <a:gd name="T208" fmla="+- 0 8757 7637"/>
                <a:gd name="T209" fmla="*/ T208 w 1321"/>
                <a:gd name="T210" fmla="+- 0 11288 11180"/>
                <a:gd name="T211" fmla="*/ 11288 h 278"/>
                <a:gd name="T212" fmla="+- 0 8798 7637"/>
                <a:gd name="T213" fmla="*/ T212 w 1321"/>
                <a:gd name="T214" fmla="+- 0 11289 11180"/>
                <a:gd name="T215" fmla="*/ 11289 h 278"/>
                <a:gd name="T216" fmla="+- 0 8840 7637"/>
                <a:gd name="T217" fmla="*/ T216 w 1321"/>
                <a:gd name="T218" fmla="+- 0 11290 11180"/>
                <a:gd name="T219" fmla="*/ 11290 h 278"/>
                <a:gd name="T220" fmla="+- 0 8842 7637"/>
                <a:gd name="T221" fmla="*/ T220 w 1321"/>
                <a:gd name="T222" fmla="+- 0 11218 11180"/>
                <a:gd name="T223" fmla="*/ 11218 h 278"/>
                <a:gd name="T224" fmla="+- 0 8895 7637"/>
                <a:gd name="T225" fmla="*/ T224 w 1321"/>
                <a:gd name="T226" fmla="+- 0 11216 11180"/>
                <a:gd name="T227" fmla="*/ 11216 h 278"/>
                <a:gd name="T228" fmla="+- 0 8956 7637"/>
                <a:gd name="T229" fmla="*/ T228 w 1321"/>
                <a:gd name="T230" fmla="+- 0 11217 11180"/>
                <a:gd name="T231" fmla="*/ 11217 h 2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</a:cxnLst>
              <a:rect l="0" t="0" r="r" b="b"/>
              <a:pathLst>
                <a:path w="1321" h="278">
                  <a:moveTo>
                    <a:pt x="55" y="25"/>
                  </a:moveTo>
                  <a:lnTo>
                    <a:pt x="53" y="23"/>
                  </a:lnTo>
                  <a:lnTo>
                    <a:pt x="2" y="23"/>
                  </a:lnTo>
                  <a:lnTo>
                    <a:pt x="0" y="25"/>
                  </a:lnTo>
                  <a:lnTo>
                    <a:pt x="0" y="109"/>
                  </a:lnTo>
                  <a:lnTo>
                    <a:pt x="2" y="110"/>
                  </a:lnTo>
                  <a:lnTo>
                    <a:pt x="16" y="110"/>
                  </a:lnTo>
                  <a:lnTo>
                    <a:pt x="18" y="109"/>
                  </a:lnTo>
                  <a:lnTo>
                    <a:pt x="18" y="76"/>
                  </a:lnTo>
                  <a:lnTo>
                    <a:pt x="47" y="76"/>
                  </a:lnTo>
                  <a:lnTo>
                    <a:pt x="49" y="75"/>
                  </a:lnTo>
                  <a:lnTo>
                    <a:pt x="49" y="64"/>
                  </a:lnTo>
                  <a:lnTo>
                    <a:pt x="47" y="62"/>
                  </a:lnTo>
                  <a:lnTo>
                    <a:pt x="18" y="62"/>
                  </a:lnTo>
                  <a:lnTo>
                    <a:pt x="18" y="38"/>
                  </a:lnTo>
                  <a:lnTo>
                    <a:pt x="53" y="38"/>
                  </a:lnTo>
                  <a:lnTo>
                    <a:pt x="55" y="36"/>
                  </a:lnTo>
                  <a:lnTo>
                    <a:pt x="55" y="25"/>
                  </a:lnTo>
                  <a:moveTo>
                    <a:pt x="103" y="3"/>
                  </a:moveTo>
                  <a:lnTo>
                    <a:pt x="100" y="0"/>
                  </a:lnTo>
                  <a:lnTo>
                    <a:pt x="89" y="0"/>
                  </a:lnTo>
                  <a:lnTo>
                    <a:pt x="86" y="3"/>
                  </a:lnTo>
                  <a:lnTo>
                    <a:pt x="86" y="14"/>
                  </a:lnTo>
                  <a:lnTo>
                    <a:pt x="89" y="18"/>
                  </a:lnTo>
                  <a:lnTo>
                    <a:pt x="100" y="18"/>
                  </a:lnTo>
                  <a:lnTo>
                    <a:pt x="103" y="14"/>
                  </a:lnTo>
                  <a:lnTo>
                    <a:pt x="103" y="3"/>
                  </a:lnTo>
                  <a:moveTo>
                    <a:pt x="133" y="3"/>
                  </a:moveTo>
                  <a:lnTo>
                    <a:pt x="131" y="0"/>
                  </a:lnTo>
                  <a:lnTo>
                    <a:pt x="119" y="0"/>
                  </a:lnTo>
                  <a:lnTo>
                    <a:pt x="117" y="3"/>
                  </a:lnTo>
                  <a:lnTo>
                    <a:pt x="117" y="14"/>
                  </a:lnTo>
                  <a:lnTo>
                    <a:pt x="119" y="18"/>
                  </a:lnTo>
                  <a:lnTo>
                    <a:pt x="131" y="18"/>
                  </a:lnTo>
                  <a:lnTo>
                    <a:pt x="133" y="14"/>
                  </a:lnTo>
                  <a:lnTo>
                    <a:pt x="133" y="3"/>
                  </a:lnTo>
                  <a:moveTo>
                    <a:pt x="143" y="50"/>
                  </a:moveTo>
                  <a:lnTo>
                    <a:pt x="140" y="38"/>
                  </a:lnTo>
                  <a:lnTo>
                    <a:pt x="138" y="36"/>
                  </a:lnTo>
                  <a:lnTo>
                    <a:pt x="133" y="29"/>
                  </a:lnTo>
                  <a:lnTo>
                    <a:pt x="125" y="25"/>
                  </a:lnTo>
                  <a:lnTo>
                    <a:pt x="125" y="41"/>
                  </a:lnTo>
                  <a:lnTo>
                    <a:pt x="125" y="92"/>
                  </a:lnTo>
                  <a:lnTo>
                    <a:pt x="118" y="98"/>
                  </a:lnTo>
                  <a:lnTo>
                    <a:pt x="101" y="98"/>
                  </a:lnTo>
                  <a:lnTo>
                    <a:pt x="94" y="92"/>
                  </a:lnTo>
                  <a:lnTo>
                    <a:pt x="94" y="41"/>
                  </a:lnTo>
                  <a:lnTo>
                    <a:pt x="101" y="36"/>
                  </a:lnTo>
                  <a:lnTo>
                    <a:pt x="118" y="36"/>
                  </a:lnTo>
                  <a:lnTo>
                    <a:pt x="125" y="41"/>
                  </a:lnTo>
                  <a:lnTo>
                    <a:pt x="125" y="25"/>
                  </a:lnTo>
                  <a:lnTo>
                    <a:pt x="123" y="24"/>
                  </a:lnTo>
                  <a:lnTo>
                    <a:pt x="110" y="22"/>
                  </a:lnTo>
                  <a:lnTo>
                    <a:pt x="97" y="24"/>
                  </a:lnTo>
                  <a:lnTo>
                    <a:pt x="87" y="29"/>
                  </a:lnTo>
                  <a:lnTo>
                    <a:pt x="79" y="38"/>
                  </a:lnTo>
                  <a:lnTo>
                    <a:pt x="77" y="50"/>
                  </a:lnTo>
                  <a:lnTo>
                    <a:pt x="77" y="84"/>
                  </a:lnTo>
                  <a:lnTo>
                    <a:pt x="79" y="96"/>
                  </a:lnTo>
                  <a:lnTo>
                    <a:pt x="87" y="104"/>
                  </a:lnTo>
                  <a:lnTo>
                    <a:pt x="97" y="110"/>
                  </a:lnTo>
                  <a:lnTo>
                    <a:pt x="110" y="112"/>
                  </a:lnTo>
                  <a:lnTo>
                    <a:pt x="123" y="110"/>
                  </a:lnTo>
                  <a:lnTo>
                    <a:pt x="133" y="104"/>
                  </a:lnTo>
                  <a:lnTo>
                    <a:pt x="138" y="98"/>
                  </a:lnTo>
                  <a:lnTo>
                    <a:pt x="140" y="96"/>
                  </a:lnTo>
                  <a:lnTo>
                    <a:pt x="143" y="84"/>
                  </a:lnTo>
                  <a:lnTo>
                    <a:pt x="143" y="50"/>
                  </a:lnTo>
                  <a:moveTo>
                    <a:pt x="234" y="108"/>
                  </a:moveTo>
                  <a:lnTo>
                    <a:pt x="233" y="107"/>
                  </a:lnTo>
                  <a:lnTo>
                    <a:pt x="217" y="82"/>
                  </a:lnTo>
                  <a:lnTo>
                    <a:pt x="216" y="79"/>
                  </a:lnTo>
                  <a:lnTo>
                    <a:pt x="226" y="76"/>
                  </a:lnTo>
                  <a:lnTo>
                    <a:pt x="231" y="68"/>
                  </a:lnTo>
                  <a:lnTo>
                    <a:pt x="232" y="67"/>
                  </a:lnTo>
                  <a:lnTo>
                    <a:pt x="232" y="50"/>
                  </a:lnTo>
                  <a:lnTo>
                    <a:pt x="230" y="39"/>
                  </a:lnTo>
                  <a:lnTo>
                    <a:pt x="229" y="38"/>
                  </a:lnTo>
                  <a:lnTo>
                    <a:pt x="224" y="30"/>
                  </a:lnTo>
                  <a:lnTo>
                    <a:pt x="215" y="25"/>
                  </a:lnTo>
                  <a:lnTo>
                    <a:pt x="215" y="42"/>
                  </a:lnTo>
                  <a:lnTo>
                    <a:pt x="215" y="64"/>
                  </a:lnTo>
                  <a:lnTo>
                    <a:pt x="210" y="68"/>
                  </a:lnTo>
                  <a:lnTo>
                    <a:pt x="186" y="68"/>
                  </a:lnTo>
                  <a:lnTo>
                    <a:pt x="186" y="38"/>
                  </a:lnTo>
                  <a:lnTo>
                    <a:pt x="210" y="38"/>
                  </a:lnTo>
                  <a:lnTo>
                    <a:pt x="215" y="42"/>
                  </a:lnTo>
                  <a:lnTo>
                    <a:pt x="215" y="25"/>
                  </a:lnTo>
                  <a:lnTo>
                    <a:pt x="202" y="23"/>
                  </a:lnTo>
                  <a:lnTo>
                    <a:pt x="170" y="23"/>
                  </a:lnTo>
                  <a:lnTo>
                    <a:pt x="169" y="25"/>
                  </a:lnTo>
                  <a:lnTo>
                    <a:pt x="169" y="109"/>
                  </a:lnTo>
                  <a:lnTo>
                    <a:pt x="170" y="110"/>
                  </a:lnTo>
                  <a:lnTo>
                    <a:pt x="184" y="110"/>
                  </a:lnTo>
                  <a:lnTo>
                    <a:pt x="186" y="109"/>
                  </a:lnTo>
                  <a:lnTo>
                    <a:pt x="186" y="82"/>
                  </a:lnTo>
                  <a:lnTo>
                    <a:pt x="198" y="82"/>
                  </a:lnTo>
                  <a:lnTo>
                    <a:pt x="213" y="107"/>
                  </a:lnTo>
                  <a:lnTo>
                    <a:pt x="214" y="109"/>
                  </a:lnTo>
                  <a:lnTo>
                    <a:pt x="216" y="110"/>
                  </a:lnTo>
                  <a:lnTo>
                    <a:pt x="233" y="110"/>
                  </a:lnTo>
                  <a:lnTo>
                    <a:pt x="234" y="108"/>
                  </a:lnTo>
                  <a:moveTo>
                    <a:pt x="290" y="274"/>
                  </a:moveTo>
                  <a:lnTo>
                    <a:pt x="289" y="273"/>
                  </a:lnTo>
                  <a:lnTo>
                    <a:pt x="286" y="270"/>
                  </a:lnTo>
                  <a:lnTo>
                    <a:pt x="282" y="264"/>
                  </a:lnTo>
                  <a:lnTo>
                    <a:pt x="277" y="259"/>
                  </a:lnTo>
                  <a:lnTo>
                    <a:pt x="282" y="253"/>
                  </a:lnTo>
                  <a:lnTo>
                    <a:pt x="284" y="247"/>
                  </a:lnTo>
                  <a:lnTo>
                    <a:pt x="285" y="244"/>
                  </a:lnTo>
                  <a:lnTo>
                    <a:pt x="286" y="237"/>
                  </a:lnTo>
                  <a:lnTo>
                    <a:pt x="286" y="235"/>
                  </a:lnTo>
                  <a:lnTo>
                    <a:pt x="284" y="233"/>
                  </a:lnTo>
                  <a:lnTo>
                    <a:pt x="273" y="233"/>
                  </a:lnTo>
                  <a:lnTo>
                    <a:pt x="271" y="234"/>
                  </a:lnTo>
                  <a:lnTo>
                    <a:pt x="271" y="237"/>
                  </a:lnTo>
                  <a:lnTo>
                    <a:pt x="270" y="240"/>
                  </a:lnTo>
                  <a:lnTo>
                    <a:pt x="269" y="244"/>
                  </a:lnTo>
                  <a:lnTo>
                    <a:pt x="267" y="247"/>
                  </a:lnTo>
                  <a:lnTo>
                    <a:pt x="261" y="240"/>
                  </a:lnTo>
                  <a:lnTo>
                    <a:pt x="258" y="236"/>
                  </a:lnTo>
                  <a:lnTo>
                    <a:pt x="258" y="260"/>
                  </a:lnTo>
                  <a:lnTo>
                    <a:pt x="255" y="262"/>
                  </a:lnTo>
                  <a:lnTo>
                    <a:pt x="251" y="264"/>
                  </a:lnTo>
                  <a:lnTo>
                    <a:pt x="238" y="264"/>
                  </a:lnTo>
                  <a:lnTo>
                    <a:pt x="232" y="262"/>
                  </a:lnTo>
                  <a:lnTo>
                    <a:pt x="232" y="249"/>
                  </a:lnTo>
                  <a:lnTo>
                    <a:pt x="236" y="244"/>
                  </a:lnTo>
                  <a:lnTo>
                    <a:pt x="241" y="240"/>
                  </a:lnTo>
                  <a:lnTo>
                    <a:pt x="258" y="260"/>
                  </a:lnTo>
                  <a:lnTo>
                    <a:pt x="258" y="236"/>
                  </a:lnTo>
                  <a:lnTo>
                    <a:pt x="254" y="231"/>
                  </a:lnTo>
                  <a:lnTo>
                    <a:pt x="263" y="224"/>
                  </a:lnTo>
                  <a:lnTo>
                    <a:pt x="267" y="221"/>
                  </a:lnTo>
                  <a:lnTo>
                    <a:pt x="271" y="218"/>
                  </a:lnTo>
                  <a:lnTo>
                    <a:pt x="271" y="200"/>
                  </a:lnTo>
                  <a:lnTo>
                    <a:pt x="271" y="196"/>
                  </a:lnTo>
                  <a:lnTo>
                    <a:pt x="264" y="187"/>
                  </a:lnTo>
                  <a:lnTo>
                    <a:pt x="255" y="187"/>
                  </a:lnTo>
                  <a:lnTo>
                    <a:pt x="255" y="214"/>
                  </a:lnTo>
                  <a:lnTo>
                    <a:pt x="249" y="217"/>
                  </a:lnTo>
                  <a:lnTo>
                    <a:pt x="244" y="221"/>
                  </a:lnTo>
                  <a:lnTo>
                    <a:pt x="241" y="217"/>
                  </a:lnTo>
                  <a:lnTo>
                    <a:pt x="237" y="214"/>
                  </a:lnTo>
                  <a:lnTo>
                    <a:pt x="237" y="203"/>
                  </a:lnTo>
                  <a:lnTo>
                    <a:pt x="240" y="200"/>
                  </a:lnTo>
                  <a:lnTo>
                    <a:pt x="252" y="200"/>
                  </a:lnTo>
                  <a:lnTo>
                    <a:pt x="254" y="203"/>
                  </a:lnTo>
                  <a:lnTo>
                    <a:pt x="255" y="214"/>
                  </a:lnTo>
                  <a:lnTo>
                    <a:pt x="255" y="187"/>
                  </a:lnTo>
                  <a:lnTo>
                    <a:pt x="230" y="187"/>
                  </a:lnTo>
                  <a:lnTo>
                    <a:pt x="221" y="197"/>
                  </a:lnTo>
                  <a:lnTo>
                    <a:pt x="221" y="217"/>
                  </a:lnTo>
                  <a:lnTo>
                    <a:pt x="226" y="224"/>
                  </a:lnTo>
                  <a:lnTo>
                    <a:pt x="232" y="230"/>
                  </a:lnTo>
                  <a:lnTo>
                    <a:pt x="224" y="235"/>
                  </a:lnTo>
                  <a:lnTo>
                    <a:pt x="215" y="244"/>
                  </a:lnTo>
                  <a:lnTo>
                    <a:pt x="215" y="270"/>
                  </a:lnTo>
                  <a:lnTo>
                    <a:pt x="226" y="278"/>
                  </a:lnTo>
                  <a:lnTo>
                    <a:pt x="254" y="278"/>
                  </a:lnTo>
                  <a:lnTo>
                    <a:pt x="261" y="275"/>
                  </a:lnTo>
                  <a:lnTo>
                    <a:pt x="267" y="270"/>
                  </a:lnTo>
                  <a:lnTo>
                    <a:pt x="270" y="273"/>
                  </a:lnTo>
                  <a:lnTo>
                    <a:pt x="271" y="275"/>
                  </a:lnTo>
                  <a:lnTo>
                    <a:pt x="274" y="276"/>
                  </a:lnTo>
                  <a:lnTo>
                    <a:pt x="289" y="276"/>
                  </a:lnTo>
                  <a:lnTo>
                    <a:pt x="290" y="274"/>
                  </a:lnTo>
                  <a:moveTo>
                    <a:pt x="324" y="25"/>
                  </a:moveTo>
                  <a:lnTo>
                    <a:pt x="323" y="23"/>
                  </a:lnTo>
                  <a:lnTo>
                    <a:pt x="308" y="23"/>
                  </a:lnTo>
                  <a:lnTo>
                    <a:pt x="306" y="25"/>
                  </a:lnTo>
                  <a:lnTo>
                    <a:pt x="287" y="90"/>
                  </a:lnTo>
                  <a:lnTo>
                    <a:pt x="268" y="27"/>
                  </a:lnTo>
                  <a:lnTo>
                    <a:pt x="267" y="25"/>
                  </a:lnTo>
                  <a:lnTo>
                    <a:pt x="265" y="23"/>
                  </a:lnTo>
                  <a:lnTo>
                    <a:pt x="251" y="23"/>
                  </a:lnTo>
                  <a:lnTo>
                    <a:pt x="249" y="25"/>
                  </a:lnTo>
                  <a:lnTo>
                    <a:pt x="278" y="109"/>
                  </a:lnTo>
                  <a:lnTo>
                    <a:pt x="280" y="110"/>
                  </a:lnTo>
                  <a:lnTo>
                    <a:pt x="293" y="110"/>
                  </a:lnTo>
                  <a:lnTo>
                    <a:pt x="296" y="109"/>
                  </a:lnTo>
                  <a:lnTo>
                    <a:pt x="296" y="107"/>
                  </a:lnTo>
                  <a:lnTo>
                    <a:pt x="302" y="90"/>
                  </a:lnTo>
                  <a:lnTo>
                    <a:pt x="324" y="25"/>
                  </a:lnTo>
                  <a:moveTo>
                    <a:pt x="404" y="108"/>
                  </a:moveTo>
                  <a:lnTo>
                    <a:pt x="403" y="106"/>
                  </a:lnTo>
                  <a:lnTo>
                    <a:pt x="397" y="89"/>
                  </a:lnTo>
                  <a:lnTo>
                    <a:pt x="392" y="76"/>
                  </a:lnTo>
                  <a:lnTo>
                    <a:pt x="381" y="44"/>
                  </a:lnTo>
                  <a:lnTo>
                    <a:pt x="375" y="28"/>
                  </a:lnTo>
                  <a:lnTo>
                    <a:pt x="375" y="76"/>
                  </a:lnTo>
                  <a:lnTo>
                    <a:pt x="355" y="76"/>
                  </a:lnTo>
                  <a:lnTo>
                    <a:pt x="365" y="44"/>
                  </a:lnTo>
                  <a:lnTo>
                    <a:pt x="375" y="76"/>
                  </a:lnTo>
                  <a:lnTo>
                    <a:pt x="375" y="28"/>
                  </a:lnTo>
                  <a:lnTo>
                    <a:pt x="375" y="27"/>
                  </a:lnTo>
                  <a:lnTo>
                    <a:pt x="374" y="25"/>
                  </a:lnTo>
                  <a:lnTo>
                    <a:pt x="372" y="23"/>
                  </a:lnTo>
                  <a:lnTo>
                    <a:pt x="359" y="23"/>
                  </a:lnTo>
                  <a:lnTo>
                    <a:pt x="357" y="25"/>
                  </a:lnTo>
                  <a:lnTo>
                    <a:pt x="328" y="107"/>
                  </a:lnTo>
                  <a:lnTo>
                    <a:pt x="327" y="108"/>
                  </a:lnTo>
                  <a:lnTo>
                    <a:pt x="328" y="110"/>
                  </a:lnTo>
                  <a:lnTo>
                    <a:pt x="343" y="110"/>
                  </a:lnTo>
                  <a:lnTo>
                    <a:pt x="345" y="109"/>
                  </a:lnTo>
                  <a:lnTo>
                    <a:pt x="345" y="106"/>
                  </a:lnTo>
                  <a:lnTo>
                    <a:pt x="351" y="89"/>
                  </a:lnTo>
                  <a:lnTo>
                    <a:pt x="380" y="89"/>
                  </a:lnTo>
                  <a:lnTo>
                    <a:pt x="385" y="107"/>
                  </a:lnTo>
                  <a:lnTo>
                    <a:pt x="386" y="109"/>
                  </a:lnTo>
                  <a:lnTo>
                    <a:pt x="388" y="110"/>
                  </a:lnTo>
                  <a:lnTo>
                    <a:pt x="403" y="110"/>
                  </a:lnTo>
                  <a:lnTo>
                    <a:pt x="404" y="108"/>
                  </a:lnTo>
                  <a:moveTo>
                    <a:pt x="477" y="98"/>
                  </a:moveTo>
                  <a:lnTo>
                    <a:pt x="476" y="96"/>
                  </a:lnTo>
                  <a:lnTo>
                    <a:pt x="441" y="96"/>
                  </a:lnTo>
                  <a:lnTo>
                    <a:pt x="441" y="25"/>
                  </a:lnTo>
                  <a:lnTo>
                    <a:pt x="439" y="23"/>
                  </a:lnTo>
                  <a:lnTo>
                    <a:pt x="425" y="23"/>
                  </a:lnTo>
                  <a:lnTo>
                    <a:pt x="424" y="25"/>
                  </a:lnTo>
                  <a:lnTo>
                    <a:pt x="424" y="109"/>
                  </a:lnTo>
                  <a:lnTo>
                    <a:pt x="425" y="110"/>
                  </a:lnTo>
                  <a:lnTo>
                    <a:pt x="476" y="110"/>
                  </a:lnTo>
                  <a:lnTo>
                    <a:pt x="477" y="109"/>
                  </a:lnTo>
                  <a:lnTo>
                    <a:pt x="477" y="98"/>
                  </a:lnTo>
                  <a:moveTo>
                    <a:pt x="541" y="25"/>
                  </a:moveTo>
                  <a:lnTo>
                    <a:pt x="540" y="23"/>
                  </a:lnTo>
                  <a:lnTo>
                    <a:pt x="480" y="23"/>
                  </a:lnTo>
                  <a:lnTo>
                    <a:pt x="478" y="25"/>
                  </a:lnTo>
                  <a:lnTo>
                    <a:pt x="478" y="36"/>
                  </a:lnTo>
                  <a:lnTo>
                    <a:pt x="480" y="37"/>
                  </a:lnTo>
                  <a:lnTo>
                    <a:pt x="501" y="37"/>
                  </a:lnTo>
                  <a:lnTo>
                    <a:pt x="501" y="109"/>
                  </a:lnTo>
                  <a:lnTo>
                    <a:pt x="503" y="110"/>
                  </a:lnTo>
                  <a:lnTo>
                    <a:pt x="517" y="110"/>
                  </a:lnTo>
                  <a:lnTo>
                    <a:pt x="518" y="109"/>
                  </a:lnTo>
                  <a:lnTo>
                    <a:pt x="518" y="37"/>
                  </a:lnTo>
                  <a:lnTo>
                    <a:pt x="540" y="37"/>
                  </a:lnTo>
                  <a:lnTo>
                    <a:pt x="541" y="36"/>
                  </a:lnTo>
                  <a:lnTo>
                    <a:pt x="541" y="25"/>
                  </a:lnTo>
                  <a:moveTo>
                    <a:pt x="627" y="25"/>
                  </a:moveTo>
                  <a:lnTo>
                    <a:pt x="625" y="23"/>
                  </a:lnTo>
                  <a:lnTo>
                    <a:pt x="612" y="23"/>
                  </a:lnTo>
                  <a:lnTo>
                    <a:pt x="610" y="25"/>
                  </a:lnTo>
                  <a:lnTo>
                    <a:pt x="610" y="27"/>
                  </a:lnTo>
                  <a:lnTo>
                    <a:pt x="611" y="79"/>
                  </a:lnTo>
                  <a:lnTo>
                    <a:pt x="597" y="55"/>
                  </a:lnTo>
                  <a:lnTo>
                    <a:pt x="582" y="27"/>
                  </a:lnTo>
                  <a:lnTo>
                    <a:pt x="581" y="25"/>
                  </a:lnTo>
                  <a:lnTo>
                    <a:pt x="578" y="23"/>
                  </a:lnTo>
                  <a:lnTo>
                    <a:pt x="563" y="23"/>
                  </a:lnTo>
                  <a:lnTo>
                    <a:pt x="562" y="25"/>
                  </a:lnTo>
                  <a:lnTo>
                    <a:pt x="562" y="109"/>
                  </a:lnTo>
                  <a:lnTo>
                    <a:pt x="563" y="110"/>
                  </a:lnTo>
                  <a:lnTo>
                    <a:pt x="577" y="110"/>
                  </a:lnTo>
                  <a:lnTo>
                    <a:pt x="579" y="109"/>
                  </a:lnTo>
                  <a:lnTo>
                    <a:pt x="579" y="106"/>
                  </a:lnTo>
                  <a:lnTo>
                    <a:pt x="578" y="55"/>
                  </a:lnTo>
                  <a:lnTo>
                    <a:pt x="607" y="107"/>
                  </a:lnTo>
                  <a:lnTo>
                    <a:pt x="608" y="109"/>
                  </a:lnTo>
                  <a:lnTo>
                    <a:pt x="610" y="110"/>
                  </a:lnTo>
                  <a:lnTo>
                    <a:pt x="625" y="110"/>
                  </a:lnTo>
                  <a:lnTo>
                    <a:pt x="627" y="109"/>
                  </a:lnTo>
                  <a:lnTo>
                    <a:pt x="627" y="79"/>
                  </a:lnTo>
                  <a:lnTo>
                    <a:pt x="627" y="25"/>
                  </a:lnTo>
                  <a:moveTo>
                    <a:pt x="671" y="25"/>
                  </a:moveTo>
                  <a:lnTo>
                    <a:pt x="669" y="23"/>
                  </a:lnTo>
                  <a:lnTo>
                    <a:pt x="655" y="23"/>
                  </a:lnTo>
                  <a:lnTo>
                    <a:pt x="654" y="25"/>
                  </a:lnTo>
                  <a:lnTo>
                    <a:pt x="654" y="109"/>
                  </a:lnTo>
                  <a:lnTo>
                    <a:pt x="655" y="110"/>
                  </a:lnTo>
                  <a:lnTo>
                    <a:pt x="669" y="110"/>
                  </a:lnTo>
                  <a:lnTo>
                    <a:pt x="671" y="109"/>
                  </a:lnTo>
                  <a:lnTo>
                    <a:pt x="671" y="25"/>
                  </a:lnTo>
                  <a:moveTo>
                    <a:pt x="763" y="25"/>
                  </a:moveTo>
                  <a:lnTo>
                    <a:pt x="761" y="23"/>
                  </a:lnTo>
                  <a:lnTo>
                    <a:pt x="747" y="23"/>
                  </a:lnTo>
                  <a:lnTo>
                    <a:pt x="746" y="25"/>
                  </a:lnTo>
                  <a:lnTo>
                    <a:pt x="746" y="27"/>
                  </a:lnTo>
                  <a:lnTo>
                    <a:pt x="746" y="79"/>
                  </a:lnTo>
                  <a:lnTo>
                    <a:pt x="733" y="55"/>
                  </a:lnTo>
                  <a:lnTo>
                    <a:pt x="717" y="27"/>
                  </a:lnTo>
                  <a:lnTo>
                    <a:pt x="716" y="25"/>
                  </a:lnTo>
                  <a:lnTo>
                    <a:pt x="714" y="23"/>
                  </a:lnTo>
                  <a:lnTo>
                    <a:pt x="699" y="23"/>
                  </a:lnTo>
                  <a:lnTo>
                    <a:pt x="697" y="25"/>
                  </a:lnTo>
                  <a:lnTo>
                    <a:pt x="697" y="109"/>
                  </a:lnTo>
                  <a:lnTo>
                    <a:pt x="699" y="110"/>
                  </a:lnTo>
                  <a:lnTo>
                    <a:pt x="712" y="110"/>
                  </a:lnTo>
                  <a:lnTo>
                    <a:pt x="714" y="109"/>
                  </a:lnTo>
                  <a:lnTo>
                    <a:pt x="714" y="106"/>
                  </a:lnTo>
                  <a:lnTo>
                    <a:pt x="714" y="55"/>
                  </a:lnTo>
                  <a:lnTo>
                    <a:pt x="742" y="107"/>
                  </a:lnTo>
                  <a:lnTo>
                    <a:pt x="744" y="109"/>
                  </a:lnTo>
                  <a:lnTo>
                    <a:pt x="746" y="110"/>
                  </a:lnTo>
                  <a:lnTo>
                    <a:pt x="761" y="110"/>
                  </a:lnTo>
                  <a:lnTo>
                    <a:pt x="763" y="109"/>
                  </a:lnTo>
                  <a:lnTo>
                    <a:pt x="763" y="79"/>
                  </a:lnTo>
                  <a:lnTo>
                    <a:pt x="763" y="25"/>
                  </a:lnTo>
                  <a:moveTo>
                    <a:pt x="853" y="46"/>
                  </a:moveTo>
                  <a:lnTo>
                    <a:pt x="850" y="36"/>
                  </a:lnTo>
                  <a:lnTo>
                    <a:pt x="844" y="28"/>
                  </a:lnTo>
                  <a:lnTo>
                    <a:pt x="833" y="23"/>
                  </a:lnTo>
                  <a:lnTo>
                    <a:pt x="821" y="22"/>
                  </a:lnTo>
                  <a:lnTo>
                    <a:pt x="808" y="24"/>
                  </a:lnTo>
                  <a:lnTo>
                    <a:pt x="798" y="29"/>
                  </a:lnTo>
                  <a:lnTo>
                    <a:pt x="791" y="38"/>
                  </a:lnTo>
                  <a:lnTo>
                    <a:pt x="789" y="50"/>
                  </a:lnTo>
                  <a:lnTo>
                    <a:pt x="789" y="84"/>
                  </a:lnTo>
                  <a:lnTo>
                    <a:pt x="791" y="95"/>
                  </a:lnTo>
                  <a:lnTo>
                    <a:pt x="797" y="104"/>
                  </a:lnTo>
                  <a:lnTo>
                    <a:pt x="807" y="110"/>
                  </a:lnTo>
                  <a:lnTo>
                    <a:pt x="818" y="112"/>
                  </a:lnTo>
                  <a:lnTo>
                    <a:pt x="825" y="112"/>
                  </a:lnTo>
                  <a:lnTo>
                    <a:pt x="832" y="110"/>
                  </a:lnTo>
                  <a:lnTo>
                    <a:pt x="836" y="105"/>
                  </a:lnTo>
                  <a:lnTo>
                    <a:pt x="837" y="107"/>
                  </a:lnTo>
                  <a:lnTo>
                    <a:pt x="837" y="109"/>
                  </a:lnTo>
                  <a:lnTo>
                    <a:pt x="839" y="111"/>
                  </a:lnTo>
                  <a:lnTo>
                    <a:pt x="851" y="111"/>
                  </a:lnTo>
                  <a:lnTo>
                    <a:pt x="853" y="109"/>
                  </a:lnTo>
                  <a:lnTo>
                    <a:pt x="853" y="105"/>
                  </a:lnTo>
                  <a:lnTo>
                    <a:pt x="853" y="98"/>
                  </a:lnTo>
                  <a:lnTo>
                    <a:pt x="853" y="67"/>
                  </a:lnTo>
                  <a:lnTo>
                    <a:pt x="851" y="65"/>
                  </a:lnTo>
                  <a:lnTo>
                    <a:pt x="820" y="65"/>
                  </a:lnTo>
                  <a:lnTo>
                    <a:pt x="818" y="67"/>
                  </a:lnTo>
                  <a:lnTo>
                    <a:pt x="818" y="77"/>
                  </a:lnTo>
                  <a:lnTo>
                    <a:pt x="820" y="79"/>
                  </a:lnTo>
                  <a:lnTo>
                    <a:pt x="835" y="79"/>
                  </a:lnTo>
                  <a:lnTo>
                    <a:pt x="835" y="91"/>
                  </a:lnTo>
                  <a:lnTo>
                    <a:pt x="832" y="95"/>
                  </a:lnTo>
                  <a:lnTo>
                    <a:pt x="827" y="98"/>
                  </a:lnTo>
                  <a:lnTo>
                    <a:pt x="811" y="98"/>
                  </a:lnTo>
                  <a:lnTo>
                    <a:pt x="806" y="92"/>
                  </a:lnTo>
                  <a:lnTo>
                    <a:pt x="806" y="41"/>
                  </a:lnTo>
                  <a:lnTo>
                    <a:pt x="812" y="36"/>
                  </a:lnTo>
                  <a:lnTo>
                    <a:pt x="830" y="36"/>
                  </a:lnTo>
                  <a:lnTo>
                    <a:pt x="836" y="40"/>
                  </a:lnTo>
                  <a:lnTo>
                    <a:pt x="836" y="51"/>
                  </a:lnTo>
                  <a:lnTo>
                    <a:pt x="837" y="52"/>
                  </a:lnTo>
                  <a:lnTo>
                    <a:pt x="851" y="52"/>
                  </a:lnTo>
                  <a:lnTo>
                    <a:pt x="853" y="51"/>
                  </a:lnTo>
                  <a:lnTo>
                    <a:pt x="853" y="46"/>
                  </a:lnTo>
                  <a:moveTo>
                    <a:pt x="895" y="97"/>
                  </a:moveTo>
                  <a:lnTo>
                    <a:pt x="891" y="94"/>
                  </a:lnTo>
                  <a:lnTo>
                    <a:pt x="880" y="94"/>
                  </a:lnTo>
                  <a:lnTo>
                    <a:pt x="876" y="97"/>
                  </a:lnTo>
                  <a:lnTo>
                    <a:pt x="876" y="106"/>
                  </a:lnTo>
                  <a:lnTo>
                    <a:pt x="877" y="109"/>
                  </a:lnTo>
                  <a:lnTo>
                    <a:pt x="879" y="110"/>
                  </a:lnTo>
                  <a:lnTo>
                    <a:pt x="879" y="112"/>
                  </a:lnTo>
                  <a:lnTo>
                    <a:pt x="878" y="115"/>
                  </a:lnTo>
                  <a:lnTo>
                    <a:pt x="876" y="117"/>
                  </a:lnTo>
                  <a:lnTo>
                    <a:pt x="874" y="118"/>
                  </a:lnTo>
                  <a:lnTo>
                    <a:pt x="874" y="119"/>
                  </a:lnTo>
                  <a:lnTo>
                    <a:pt x="874" y="123"/>
                  </a:lnTo>
                  <a:lnTo>
                    <a:pt x="875" y="124"/>
                  </a:lnTo>
                  <a:lnTo>
                    <a:pt x="885" y="124"/>
                  </a:lnTo>
                  <a:lnTo>
                    <a:pt x="895" y="113"/>
                  </a:lnTo>
                  <a:lnTo>
                    <a:pt x="895" y="97"/>
                  </a:lnTo>
                  <a:moveTo>
                    <a:pt x="1029" y="52"/>
                  </a:moveTo>
                  <a:lnTo>
                    <a:pt x="1027" y="40"/>
                  </a:lnTo>
                  <a:lnTo>
                    <a:pt x="1025" y="38"/>
                  </a:lnTo>
                  <a:lnTo>
                    <a:pt x="1021" y="31"/>
                  </a:lnTo>
                  <a:lnTo>
                    <a:pt x="1012" y="25"/>
                  </a:lnTo>
                  <a:lnTo>
                    <a:pt x="1012" y="43"/>
                  </a:lnTo>
                  <a:lnTo>
                    <a:pt x="1012" y="91"/>
                  </a:lnTo>
                  <a:lnTo>
                    <a:pt x="1007" y="96"/>
                  </a:lnTo>
                  <a:lnTo>
                    <a:pt x="983" y="96"/>
                  </a:lnTo>
                  <a:lnTo>
                    <a:pt x="983" y="38"/>
                  </a:lnTo>
                  <a:lnTo>
                    <a:pt x="1007" y="38"/>
                  </a:lnTo>
                  <a:lnTo>
                    <a:pt x="1012" y="43"/>
                  </a:lnTo>
                  <a:lnTo>
                    <a:pt x="1012" y="25"/>
                  </a:lnTo>
                  <a:lnTo>
                    <a:pt x="1011" y="25"/>
                  </a:lnTo>
                  <a:lnTo>
                    <a:pt x="999" y="23"/>
                  </a:lnTo>
                  <a:lnTo>
                    <a:pt x="967" y="23"/>
                  </a:lnTo>
                  <a:lnTo>
                    <a:pt x="966" y="25"/>
                  </a:lnTo>
                  <a:lnTo>
                    <a:pt x="966" y="109"/>
                  </a:lnTo>
                  <a:lnTo>
                    <a:pt x="967" y="110"/>
                  </a:lnTo>
                  <a:lnTo>
                    <a:pt x="999" y="110"/>
                  </a:lnTo>
                  <a:lnTo>
                    <a:pt x="1011" y="108"/>
                  </a:lnTo>
                  <a:lnTo>
                    <a:pt x="1021" y="103"/>
                  </a:lnTo>
                  <a:lnTo>
                    <a:pt x="1025" y="96"/>
                  </a:lnTo>
                  <a:lnTo>
                    <a:pt x="1027" y="94"/>
                  </a:lnTo>
                  <a:lnTo>
                    <a:pt x="1029" y="82"/>
                  </a:lnTo>
                  <a:lnTo>
                    <a:pt x="1029" y="52"/>
                  </a:lnTo>
                  <a:moveTo>
                    <a:pt x="1120" y="108"/>
                  </a:moveTo>
                  <a:lnTo>
                    <a:pt x="1119" y="107"/>
                  </a:lnTo>
                  <a:lnTo>
                    <a:pt x="1103" y="82"/>
                  </a:lnTo>
                  <a:lnTo>
                    <a:pt x="1102" y="79"/>
                  </a:lnTo>
                  <a:lnTo>
                    <a:pt x="1112" y="76"/>
                  </a:lnTo>
                  <a:lnTo>
                    <a:pt x="1117" y="68"/>
                  </a:lnTo>
                  <a:lnTo>
                    <a:pt x="1118" y="67"/>
                  </a:lnTo>
                  <a:lnTo>
                    <a:pt x="1118" y="50"/>
                  </a:lnTo>
                  <a:lnTo>
                    <a:pt x="1116" y="39"/>
                  </a:lnTo>
                  <a:lnTo>
                    <a:pt x="1115" y="38"/>
                  </a:lnTo>
                  <a:lnTo>
                    <a:pt x="1110" y="30"/>
                  </a:lnTo>
                  <a:lnTo>
                    <a:pt x="1101" y="25"/>
                  </a:lnTo>
                  <a:lnTo>
                    <a:pt x="1101" y="42"/>
                  </a:lnTo>
                  <a:lnTo>
                    <a:pt x="1101" y="64"/>
                  </a:lnTo>
                  <a:lnTo>
                    <a:pt x="1096" y="68"/>
                  </a:lnTo>
                  <a:lnTo>
                    <a:pt x="1072" y="68"/>
                  </a:lnTo>
                  <a:lnTo>
                    <a:pt x="1072" y="38"/>
                  </a:lnTo>
                  <a:lnTo>
                    <a:pt x="1096" y="38"/>
                  </a:lnTo>
                  <a:lnTo>
                    <a:pt x="1101" y="42"/>
                  </a:lnTo>
                  <a:lnTo>
                    <a:pt x="1101" y="25"/>
                  </a:lnTo>
                  <a:lnTo>
                    <a:pt x="1088" y="23"/>
                  </a:lnTo>
                  <a:lnTo>
                    <a:pt x="1057" y="23"/>
                  </a:lnTo>
                  <a:lnTo>
                    <a:pt x="1055" y="25"/>
                  </a:lnTo>
                  <a:lnTo>
                    <a:pt x="1055" y="109"/>
                  </a:lnTo>
                  <a:lnTo>
                    <a:pt x="1057" y="110"/>
                  </a:lnTo>
                  <a:lnTo>
                    <a:pt x="1070" y="110"/>
                  </a:lnTo>
                  <a:lnTo>
                    <a:pt x="1072" y="109"/>
                  </a:lnTo>
                  <a:lnTo>
                    <a:pt x="1072" y="82"/>
                  </a:lnTo>
                  <a:lnTo>
                    <a:pt x="1084" y="82"/>
                  </a:lnTo>
                  <a:lnTo>
                    <a:pt x="1099" y="107"/>
                  </a:lnTo>
                  <a:lnTo>
                    <a:pt x="1100" y="109"/>
                  </a:lnTo>
                  <a:lnTo>
                    <a:pt x="1103" y="110"/>
                  </a:lnTo>
                  <a:lnTo>
                    <a:pt x="1119" y="110"/>
                  </a:lnTo>
                  <a:lnTo>
                    <a:pt x="1120" y="108"/>
                  </a:lnTo>
                  <a:moveTo>
                    <a:pt x="1161" y="25"/>
                  </a:moveTo>
                  <a:lnTo>
                    <a:pt x="1159" y="23"/>
                  </a:lnTo>
                  <a:lnTo>
                    <a:pt x="1146" y="23"/>
                  </a:lnTo>
                  <a:lnTo>
                    <a:pt x="1144" y="25"/>
                  </a:lnTo>
                  <a:lnTo>
                    <a:pt x="1144" y="109"/>
                  </a:lnTo>
                  <a:lnTo>
                    <a:pt x="1146" y="110"/>
                  </a:lnTo>
                  <a:lnTo>
                    <a:pt x="1159" y="110"/>
                  </a:lnTo>
                  <a:lnTo>
                    <a:pt x="1161" y="109"/>
                  </a:lnTo>
                  <a:lnTo>
                    <a:pt x="1161" y="25"/>
                  </a:lnTo>
                  <a:moveTo>
                    <a:pt x="1242" y="25"/>
                  </a:moveTo>
                  <a:lnTo>
                    <a:pt x="1240" y="23"/>
                  </a:lnTo>
                  <a:lnTo>
                    <a:pt x="1189" y="23"/>
                  </a:lnTo>
                  <a:lnTo>
                    <a:pt x="1187" y="25"/>
                  </a:lnTo>
                  <a:lnTo>
                    <a:pt x="1187" y="109"/>
                  </a:lnTo>
                  <a:lnTo>
                    <a:pt x="1189" y="110"/>
                  </a:lnTo>
                  <a:lnTo>
                    <a:pt x="1203" y="110"/>
                  </a:lnTo>
                  <a:lnTo>
                    <a:pt x="1205" y="109"/>
                  </a:lnTo>
                  <a:lnTo>
                    <a:pt x="1205" y="76"/>
                  </a:lnTo>
                  <a:lnTo>
                    <a:pt x="1234" y="76"/>
                  </a:lnTo>
                  <a:lnTo>
                    <a:pt x="1235" y="75"/>
                  </a:lnTo>
                  <a:lnTo>
                    <a:pt x="1235" y="64"/>
                  </a:lnTo>
                  <a:lnTo>
                    <a:pt x="1234" y="62"/>
                  </a:lnTo>
                  <a:lnTo>
                    <a:pt x="1205" y="62"/>
                  </a:lnTo>
                  <a:lnTo>
                    <a:pt x="1205" y="38"/>
                  </a:lnTo>
                  <a:lnTo>
                    <a:pt x="1240" y="38"/>
                  </a:lnTo>
                  <a:lnTo>
                    <a:pt x="1242" y="36"/>
                  </a:lnTo>
                  <a:lnTo>
                    <a:pt x="1242" y="25"/>
                  </a:lnTo>
                  <a:moveTo>
                    <a:pt x="1321" y="25"/>
                  </a:moveTo>
                  <a:lnTo>
                    <a:pt x="1319" y="23"/>
                  </a:lnTo>
                  <a:lnTo>
                    <a:pt x="1260" y="23"/>
                  </a:lnTo>
                  <a:lnTo>
                    <a:pt x="1258" y="25"/>
                  </a:lnTo>
                  <a:lnTo>
                    <a:pt x="1258" y="36"/>
                  </a:lnTo>
                  <a:lnTo>
                    <a:pt x="1260" y="37"/>
                  </a:lnTo>
                  <a:lnTo>
                    <a:pt x="1281" y="37"/>
                  </a:lnTo>
                  <a:lnTo>
                    <a:pt x="1281" y="109"/>
                  </a:lnTo>
                  <a:lnTo>
                    <a:pt x="1283" y="110"/>
                  </a:lnTo>
                  <a:lnTo>
                    <a:pt x="1297" y="110"/>
                  </a:lnTo>
                  <a:lnTo>
                    <a:pt x="1298" y="109"/>
                  </a:lnTo>
                  <a:lnTo>
                    <a:pt x="1298" y="37"/>
                  </a:lnTo>
                  <a:lnTo>
                    <a:pt x="1319" y="37"/>
                  </a:lnTo>
                  <a:lnTo>
                    <a:pt x="1321" y="36"/>
                  </a:lnTo>
                  <a:lnTo>
                    <a:pt x="1321" y="25"/>
                  </a:ln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4" name="Picture 98">
              <a:extLst>
                <a:ext uri="{FF2B5EF4-FFF2-40B4-BE49-F238E27FC236}">
                  <a16:creationId xmlns:a16="http://schemas.microsoft.com/office/drawing/2014/main" id="{FF96CCCC-9219-AC4D-947B-4F40069BEA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6" y="11344"/>
              <a:ext cx="746" cy="1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5" name="Freeform 97">
              <a:extLst>
                <a:ext uri="{FF2B5EF4-FFF2-40B4-BE49-F238E27FC236}">
                  <a16:creationId xmlns:a16="http://schemas.microsoft.com/office/drawing/2014/main" id="{064BC887-E980-96B2-CBCB-008BF38A6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1" y="10183"/>
              <a:ext cx="870" cy="794"/>
            </a:xfrm>
            <a:custGeom>
              <a:avLst/>
              <a:gdLst>
                <a:gd name="T0" fmla="+- 0 8306 7741"/>
                <a:gd name="T1" fmla="*/ T0 w 870"/>
                <a:gd name="T2" fmla="+- 0 10183 10183"/>
                <a:gd name="T3" fmla="*/ 10183 h 794"/>
                <a:gd name="T4" fmla="+- 0 7994 7741"/>
                <a:gd name="T5" fmla="*/ T4 w 870"/>
                <a:gd name="T6" fmla="+- 0 10652 10183"/>
                <a:gd name="T7" fmla="*/ 10652 h 794"/>
                <a:gd name="T8" fmla="+- 0 7909 7741"/>
                <a:gd name="T9" fmla="*/ T8 w 870"/>
                <a:gd name="T10" fmla="+- 0 10573 10183"/>
                <a:gd name="T11" fmla="*/ 10573 h 794"/>
                <a:gd name="T12" fmla="+- 0 7906 7741"/>
                <a:gd name="T13" fmla="*/ T12 w 870"/>
                <a:gd name="T14" fmla="+- 0 10549 10183"/>
                <a:gd name="T15" fmla="*/ 10549 h 794"/>
                <a:gd name="T16" fmla="+- 0 7917 7741"/>
                <a:gd name="T17" fmla="*/ T16 w 870"/>
                <a:gd name="T18" fmla="+- 0 10521 10183"/>
                <a:gd name="T19" fmla="*/ 10521 h 794"/>
                <a:gd name="T20" fmla="+- 0 7916 7741"/>
                <a:gd name="T21" fmla="*/ T20 w 870"/>
                <a:gd name="T22" fmla="+- 0 10488 10183"/>
                <a:gd name="T23" fmla="*/ 10488 h 794"/>
                <a:gd name="T24" fmla="+- 0 7903 7741"/>
                <a:gd name="T25" fmla="*/ T24 w 870"/>
                <a:gd name="T26" fmla="+- 0 10456 10183"/>
                <a:gd name="T27" fmla="*/ 10456 h 794"/>
                <a:gd name="T28" fmla="+- 0 7902 7741"/>
                <a:gd name="T29" fmla="*/ T28 w 870"/>
                <a:gd name="T30" fmla="+- 0 10505 10183"/>
                <a:gd name="T31" fmla="*/ 10505 h 794"/>
                <a:gd name="T32" fmla="+- 0 7857 7741"/>
                <a:gd name="T33" fmla="*/ T32 w 870"/>
                <a:gd name="T34" fmla="+- 0 10572 10183"/>
                <a:gd name="T35" fmla="*/ 10572 h 794"/>
                <a:gd name="T36" fmla="+- 0 7815 7741"/>
                <a:gd name="T37" fmla="*/ T36 w 870"/>
                <a:gd name="T38" fmla="+- 0 10576 10183"/>
                <a:gd name="T39" fmla="*/ 10576 h 794"/>
                <a:gd name="T40" fmla="+- 0 7757 7741"/>
                <a:gd name="T41" fmla="*/ T40 w 870"/>
                <a:gd name="T42" fmla="+- 0 10501 10183"/>
                <a:gd name="T43" fmla="*/ 10501 h 794"/>
                <a:gd name="T44" fmla="+- 0 7824 7741"/>
                <a:gd name="T45" fmla="*/ T44 w 870"/>
                <a:gd name="T46" fmla="+- 0 10522 10183"/>
                <a:gd name="T47" fmla="*/ 10522 h 794"/>
                <a:gd name="T48" fmla="+- 0 7826 7741"/>
                <a:gd name="T49" fmla="*/ T48 w 870"/>
                <a:gd name="T50" fmla="+- 0 10433 10183"/>
                <a:gd name="T51" fmla="*/ 10433 h 794"/>
                <a:gd name="T52" fmla="+- 0 7896 7741"/>
                <a:gd name="T53" fmla="*/ T52 w 870"/>
                <a:gd name="T54" fmla="+- 0 10477 10183"/>
                <a:gd name="T55" fmla="*/ 10477 h 794"/>
                <a:gd name="T56" fmla="+- 0 7902 7741"/>
                <a:gd name="T57" fmla="*/ T56 w 870"/>
                <a:gd name="T58" fmla="+- 0 10455 10183"/>
                <a:gd name="T59" fmla="*/ 10455 h 794"/>
                <a:gd name="T60" fmla="+- 0 7880 7741"/>
                <a:gd name="T61" fmla="*/ T60 w 870"/>
                <a:gd name="T62" fmla="+- 0 10433 10183"/>
                <a:gd name="T63" fmla="*/ 10433 h 794"/>
                <a:gd name="T64" fmla="+- 0 7852 7741"/>
                <a:gd name="T65" fmla="*/ T64 w 870"/>
                <a:gd name="T66" fmla="+- 0 10420 10183"/>
                <a:gd name="T67" fmla="*/ 10420 h 794"/>
                <a:gd name="T68" fmla="+- 0 7807 7741"/>
                <a:gd name="T69" fmla="*/ T68 w 870"/>
                <a:gd name="T70" fmla="+- 0 10420 10183"/>
                <a:gd name="T71" fmla="*/ 10420 h 794"/>
                <a:gd name="T72" fmla="+- 0 7846 7741"/>
                <a:gd name="T73" fmla="*/ T72 w 870"/>
                <a:gd name="T74" fmla="+- 0 10477 10183"/>
                <a:gd name="T75" fmla="*/ 10477 h 794"/>
                <a:gd name="T76" fmla="+- 0 7780 7741"/>
                <a:gd name="T77" fmla="*/ T76 w 870"/>
                <a:gd name="T78" fmla="+- 0 10501 10183"/>
                <a:gd name="T79" fmla="*/ 10501 h 794"/>
                <a:gd name="T80" fmla="+- 0 7744 7741"/>
                <a:gd name="T81" fmla="*/ T80 w 870"/>
                <a:gd name="T82" fmla="+- 0 10483 10183"/>
                <a:gd name="T83" fmla="*/ 10483 h 794"/>
                <a:gd name="T84" fmla="+- 0 7812 7741"/>
                <a:gd name="T85" fmla="*/ T84 w 870"/>
                <a:gd name="T86" fmla="+- 0 10592 10183"/>
                <a:gd name="T87" fmla="*/ 10592 h 794"/>
                <a:gd name="T88" fmla="+- 0 7845 7741"/>
                <a:gd name="T89" fmla="*/ T88 w 870"/>
                <a:gd name="T90" fmla="+- 0 10593 10183"/>
                <a:gd name="T91" fmla="*/ 10593 h 794"/>
                <a:gd name="T92" fmla="+- 0 7873 7741"/>
                <a:gd name="T93" fmla="*/ T92 w 870"/>
                <a:gd name="T94" fmla="+- 0 10582 10183"/>
                <a:gd name="T95" fmla="*/ 10582 h 794"/>
                <a:gd name="T96" fmla="+- 0 7886 7741"/>
                <a:gd name="T97" fmla="*/ T96 w 870"/>
                <a:gd name="T98" fmla="+- 0 10573 10183"/>
                <a:gd name="T99" fmla="*/ 10573 h 794"/>
                <a:gd name="T100" fmla="+- 0 7875 7741"/>
                <a:gd name="T101" fmla="*/ T100 w 870"/>
                <a:gd name="T102" fmla="+- 0 10771 10183"/>
                <a:gd name="T103" fmla="*/ 10771 h 794"/>
                <a:gd name="T104" fmla="+- 0 7846 7741"/>
                <a:gd name="T105" fmla="*/ T104 w 870"/>
                <a:gd name="T106" fmla="+- 0 10743 10183"/>
                <a:gd name="T107" fmla="*/ 10743 h 794"/>
                <a:gd name="T108" fmla="+- 0 7741 7741"/>
                <a:gd name="T109" fmla="*/ T108 w 870"/>
                <a:gd name="T110" fmla="+- 0 10855 10183"/>
                <a:gd name="T111" fmla="*/ 10855 h 794"/>
                <a:gd name="T112" fmla="+- 0 7746 7741"/>
                <a:gd name="T113" fmla="*/ T112 w 870"/>
                <a:gd name="T114" fmla="+- 0 10893 10183"/>
                <a:gd name="T115" fmla="*/ 10893 h 794"/>
                <a:gd name="T116" fmla="+- 0 7776 7741"/>
                <a:gd name="T117" fmla="*/ T116 w 870"/>
                <a:gd name="T118" fmla="+- 0 10917 10183"/>
                <a:gd name="T119" fmla="*/ 10917 h 794"/>
                <a:gd name="T120" fmla="+- 0 7814 7741"/>
                <a:gd name="T121" fmla="*/ T120 w 870"/>
                <a:gd name="T122" fmla="+- 0 10912 10183"/>
                <a:gd name="T123" fmla="*/ 10912 h 794"/>
                <a:gd name="T124" fmla="+- 0 7915 7741"/>
                <a:gd name="T125" fmla="*/ T124 w 870"/>
                <a:gd name="T126" fmla="+- 0 10811 10183"/>
                <a:gd name="T127" fmla="*/ 10811 h 794"/>
                <a:gd name="T128" fmla="+- 0 7892 7741"/>
                <a:gd name="T129" fmla="*/ T128 w 870"/>
                <a:gd name="T130" fmla="+- 0 10811 10183"/>
                <a:gd name="T131" fmla="*/ 10811 h 794"/>
                <a:gd name="T132" fmla="+- 0 7801 7741"/>
                <a:gd name="T133" fmla="*/ T132 w 870"/>
                <a:gd name="T134" fmla="+- 0 10898 10183"/>
                <a:gd name="T135" fmla="*/ 10898 h 794"/>
                <a:gd name="T136" fmla="+- 0 7777 7741"/>
                <a:gd name="T137" fmla="*/ T136 w 870"/>
                <a:gd name="T138" fmla="+- 0 10898 10183"/>
                <a:gd name="T139" fmla="*/ 10898 h 794"/>
                <a:gd name="T140" fmla="+- 0 7760 7741"/>
                <a:gd name="T141" fmla="*/ T140 w 870"/>
                <a:gd name="T142" fmla="+- 0 10885 10183"/>
                <a:gd name="T143" fmla="*/ 10885 h 794"/>
                <a:gd name="T144" fmla="+- 0 7757 7741"/>
                <a:gd name="T145" fmla="*/ T144 w 870"/>
                <a:gd name="T146" fmla="+- 0 10860 10183"/>
                <a:gd name="T147" fmla="*/ 10860 h 794"/>
                <a:gd name="T148" fmla="+- 0 7846 7741"/>
                <a:gd name="T149" fmla="*/ T148 w 870"/>
                <a:gd name="T150" fmla="+- 0 10766 10183"/>
                <a:gd name="T151" fmla="*/ 10766 h 794"/>
                <a:gd name="T152" fmla="+- 0 7892 7741"/>
                <a:gd name="T153" fmla="*/ T152 w 870"/>
                <a:gd name="T154" fmla="+- 0 10789 10183"/>
                <a:gd name="T155" fmla="*/ 10789 h 794"/>
                <a:gd name="T156" fmla="+- 0 7898 7741"/>
                <a:gd name="T157" fmla="*/ T156 w 870"/>
                <a:gd name="T158" fmla="+- 0 10771 10183"/>
                <a:gd name="T159" fmla="*/ 10771 h 794"/>
                <a:gd name="T160" fmla="+- 0 7994 7741"/>
                <a:gd name="T161" fmla="*/ T160 w 870"/>
                <a:gd name="T162" fmla="+- 0 10681 10183"/>
                <a:gd name="T163" fmla="*/ 10681 h 794"/>
                <a:gd name="T164" fmla="+- 0 8611 7741"/>
                <a:gd name="T165" fmla="*/ T164 w 870"/>
                <a:gd name="T166" fmla="+- 0 10977 10183"/>
                <a:gd name="T167" fmla="*/ 10977 h 79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</a:cxnLst>
              <a:rect l="0" t="0" r="r" b="b"/>
              <a:pathLst>
                <a:path w="870" h="794">
                  <a:moveTo>
                    <a:pt x="870" y="310"/>
                  </a:moveTo>
                  <a:lnTo>
                    <a:pt x="565" y="0"/>
                  </a:lnTo>
                  <a:lnTo>
                    <a:pt x="252" y="313"/>
                  </a:lnTo>
                  <a:lnTo>
                    <a:pt x="253" y="469"/>
                  </a:lnTo>
                  <a:lnTo>
                    <a:pt x="250" y="472"/>
                  </a:lnTo>
                  <a:lnTo>
                    <a:pt x="168" y="390"/>
                  </a:lnTo>
                  <a:lnTo>
                    <a:pt x="156" y="379"/>
                  </a:lnTo>
                  <a:lnTo>
                    <a:pt x="165" y="366"/>
                  </a:lnTo>
                  <a:lnTo>
                    <a:pt x="171" y="352"/>
                  </a:lnTo>
                  <a:lnTo>
                    <a:pt x="176" y="338"/>
                  </a:lnTo>
                  <a:lnTo>
                    <a:pt x="177" y="322"/>
                  </a:lnTo>
                  <a:lnTo>
                    <a:pt x="175" y="305"/>
                  </a:lnTo>
                  <a:lnTo>
                    <a:pt x="170" y="288"/>
                  </a:lnTo>
                  <a:lnTo>
                    <a:pt x="162" y="273"/>
                  </a:lnTo>
                  <a:lnTo>
                    <a:pt x="161" y="272"/>
                  </a:lnTo>
                  <a:lnTo>
                    <a:pt x="161" y="322"/>
                  </a:lnTo>
                  <a:lnTo>
                    <a:pt x="159" y="336"/>
                  </a:lnTo>
                  <a:lnTo>
                    <a:pt x="116" y="389"/>
                  </a:lnTo>
                  <a:lnTo>
                    <a:pt x="88" y="395"/>
                  </a:lnTo>
                  <a:lnTo>
                    <a:pt x="74" y="393"/>
                  </a:lnTo>
                  <a:lnTo>
                    <a:pt x="21" y="348"/>
                  </a:lnTo>
                  <a:lnTo>
                    <a:pt x="16" y="318"/>
                  </a:lnTo>
                  <a:lnTo>
                    <a:pt x="60" y="362"/>
                  </a:lnTo>
                  <a:lnTo>
                    <a:pt x="83" y="339"/>
                  </a:lnTo>
                  <a:lnTo>
                    <a:pt x="128" y="294"/>
                  </a:lnTo>
                  <a:lnTo>
                    <a:pt x="85" y="250"/>
                  </a:lnTo>
                  <a:lnTo>
                    <a:pt x="100" y="251"/>
                  </a:lnTo>
                  <a:lnTo>
                    <a:pt x="155" y="294"/>
                  </a:lnTo>
                  <a:lnTo>
                    <a:pt x="161" y="322"/>
                  </a:lnTo>
                  <a:lnTo>
                    <a:pt x="161" y="272"/>
                  </a:lnTo>
                  <a:lnTo>
                    <a:pt x="151" y="260"/>
                  </a:lnTo>
                  <a:lnTo>
                    <a:pt x="139" y="250"/>
                  </a:lnTo>
                  <a:lnTo>
                    <a:pt x="133" y="246"/>
                  </a:lnTo>
                  <a:lnTo>
                    <a:pt x="111" y="237"/>
                  </a:lnTo>
                  <a:lnTo>
                    <a:pt x="89" y="234"/>
                  </a:lnTo>
                  <a:lnTo>
                    <a:pt x="66" y="237"/>
                  </a:lnTo>
                  <a:lnTo>
                    <a:pt x="52" y="240"/>
                  </a:lnTo>
                  <a:lnTo>
                    <a:pt x="105" y="294"/>
                  </a:lnTo>
                  <a:lnTo>
                    <a:pt x="60" y="339"/>
                  </a:lnTo>
                  <a:lnTo>
                    <a:pt x="39" y="318"/>
                  </a:lnTo>
                  <a:lnTo>
                    <a:pt x="6" y="286"/>
                  </a:lnTo>
                  <a:lnTo>
                    <a:pt x="3" y="300"/>
                  </a:lnTo>
                  <a:lnTo>
                    <a:pt x="12" y="367"/>
                  </a:lnTo>
                  <a:lnTo>
                    <a:pt x="71" y="409"/>
                  </a:lnTo>
                  <a:lnTo>
                    <a:pt x="88" y="411"/>
                  </a:lnTo>
                  <a:lnTo>
                    <a:pt x="104" y="410"/>
                  </a:lnTo>
                  <a:lnTo>
                    <a:pt x="118" y="405"/>
                  </a:lnTo>
                  <a:lnTo>
                    <a:pt x="132" y="399"/>
                  </a:lnTo>
                  <a:lnTo>
                    <a:pt x="138" y="395"/>
                  </a:lnTo>
                  <a:lnTo>
                    <a:pt x="145" y="390"/>
                  </a:lnTo>
                  <a:lnTo>
                    <a:pt x="238" y="484"/>
                  </a:lnTo>
                  <a:lnTo>
                    <a:pt x="134" y="588"/>
                  </a:lnTo>
                  <a:lnTo>
                    <a:pt x="128" y="583"/>
                  </a:lnTo>
                  <a:lnTo>
                    <a:pt x="105" y="560"/>
                  </a:lnTo>
                  <a:lnTo>
                    <a:pt x="5" y="660"/>
                  </a:lnTo>
                  <a:lnTo>
                    <a:pt x="0" y="672"/>
                  </a:lnTo>
                  <a:lnTo>
                    <a:pt x="0" y="698"/>
                  </a:lnTo>
                  <a:lnTo>
                    <a:pt x="5" y="710"/>
                  </a:lnTo>
                  <a:lnTo>
                    <a:pt x="23" y="729"/>
                  </a:lnTo>
                  <a:lnTo>
                    <a:pt x="35" y="734"/>
                  </a:lnTo>
                  <a:lnTo>
                    <a:pt x="61" y="734"/>
                  </a:lnTo>
                  <a:lnTo>
                    <a:pt x="73" y="729"/>
                  </a:lnTo>
                  <a:lnTo>
                    <a:pt x="85" y="717"/>
                  </a:lnTo>
                  <a:lnTo>
                    <a:pt x="174" y="628"/>
                  </a:lnTo>
                  <a:lnTo>
                    <a:pt x="151" y="606"/>
                  </a:lnTo>
                  <a:lnTo>
                    <a:pt x="151" y="628"/>
                  </a:lnTo>
                  <a:lnTo>
                    <a:pt x="71" y="708"/>
                  </a:lnTo>
                  <a:lnTo>
                    <a:pt x="60" y="715"/>
                  </a:lnTo>
                  <a:lnTo>
                    <a:pt x="48" y="717"/>
                  </a:lnTo>
                  <a:lnTo>
                    <a:pt x="36" y="715"/>
                  </a:lnTo>
                  <a:lnTo>
                    <a:pt x="25" y="708"/>
                  </a:lnTo>
                  <a:lnTo>
                    <a:pt x="19" y="702"/>
                  </a:lnTo>
                  <a:lnTo>
                    <a:pt x="16" y="694"/>
                  </a:lnTo>
                  <a:lnTo>
                    <a:pt x="16" y="677"/>
                  </a:lnTo>
                  <a:lnTo>
                    <a:pt x="19" y="669"/>
                  </a:lnTo>
                  <a:lnTo>
                    <a:pt x="105" y="583"/>
                  </a:lnTo>
                  <a:lnTo>
                    <a:pt x="151" y="628"/>
                  </a:lnTo>
                  <a:lnTo>
                    <a:pt x="151" y="606"/>
                  </a:lnTo>
                  <a:lnTo>
                    <a:pt x="145" y="600"/>
                  </a:lnTo>
                  <a:lnTo>
                    <a:pt x="157" y="588"/>
                  </a:lnTo>
                  <a:lnTo>
                    <a:pt x="250" y="495"/>
                  </a:lnTo>
                  <a:lnTo>
                    <a:pt x="253" y="498"/>
                  </a:lnTo>
                  <a:lnTo>
                    <a:pt x="255" y="793"/>
                  </a:lnTo>
                  <a:lnTo>
                    <a:pt x="870" y="794"/>
                  </a:lnTo>
                  <a:lnTo>
                    <a:pt x="870" y="310"/>
                  </a:lnTo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6" name="Picture 96">
              <a:extLst>
                <a:ext uri="{FF2B5EF4-FFF2-40B4-BE49-F238E27FC236}">
                  <a16:creationId xmlns:a16="http://schemas.microsoft.com/office/drawing/2014/main" id="{A47876CA-FFCC-975E-F8D4-837A503B54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39" y="10518"/>
              <a:ext cx="623" cy="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Rectangle 95">
              <a:extLst>
                <a:ext uri="{FF2B5EF4-FFF2-40B4-BE49-F238E27FC236}">
                  <a16:creationId xmlns:a16="http://schemas.microsoft.com/office/drawing/2014/main" id="{6513A646-6310-2D44-1AA2-2EA4703FB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7" y="9860"/>
              <a:ext cx="1004" cy="282"/>
            </a:xfrm>
            <a:prstGeom prst="rect">
              <a:avLst/>
            </a:pr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8" name="Picture 94">
              <a:extLst>
                <a:ext uri="{FF2B5EF4-FFF2-40B4-BE49-F238E27FC236}">
                  <a16:creationId xmlns:a16="http://schemas.microsoft.com/office/drawing/2014/main" id="{A4053AED-8D4D-D16B-2A7D-D91B824487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67" y="9465"/>
              <a:ext cx="372" cy="54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AutoShape 93">
              <a:extLst>
                <a:ext uri="{FF2B5EF4-FFF2-40B4-BE49-F238E27FC236}">
                  <a16:creationId xmlns:a16="http://schemas.microsoft.com/office/drawing/2014/main" id="{B22BE6B8-222A-E6B7-F83C-CFFEA21DA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" y="10174"/>
              <a:ext cx="1473" cy="2241"/>
            </a:xfrm>
            <a:custGeom>
              <a:avLst/>
              <a:gdLst>
                <a:gd name="T0" fmla="+- 0 3310 2534"/>
                <a:gd name="T1" fmla="*/ T0 w 1473"/>
                <a:gd name="T2" fmla="+- 0 11719 10174"/>
                <a:gd name="T3" fmla="*/ 11719 h 2241"/>
                <a:gd name="T4" fmla="+- 0 3214 2534"/>
                <a:gd name="T5" fmla="*/ T4 w 1473"/>
                <a:gd name="T6" fmla="+- 0 11839 10174"/>
                <a:gd name="T7" fmla="*/ 11839 h 2241"/>
                <a:gd name="T8" fmla="+- 0 3145 2534"/>
                <a:gd name="T9" fmla="*/ T8 w 1473"/>
                <a:gd name="T10" fmla="+- 0 11822 10174"/>
                <a:gd name="T11" fmla="*/ 11822 h 2241"/>
                <a:gd name="T12" fmla="+- 0 3310 2534"/>
                <a:gd name="T13" fmla="*/ T12 w 1473"/>
                <a:gd name="T14" fmla="+- 0 11743 10174"/>
                <a:gd name="T15" fmla="*/ 11743 h 2241"/>
                <a:gd name="T16" fmla="+- 0 3231 2534"/>
                <a:gd name="T17" fmla="*/ T16 w 1473"/>
                <a:gd name="T18" fmla="+- 0 11719 10174"/>
                <a:gd name="T19" fmla="*/ 11719 h 2241"/>
                <a:gd name="T20" fmla="+- 0 3231 2534"/>
                <a:gd name="T21" fmla="*/ T20 w 1473"/>
                <a:gd name="T22" fmla="+- 0 11582 10174"/>
                <a:gd name="T23" fmla="*/ 11582 h 2241"/>
                <a:gd name="T24" fmla="+- 0 3207 2534"/>
                <a:gd name="T25" fmla="*/ T24 w 1473"/>
                <a:gd name="T26" fmla="+- 0 11640 10174"/>
                <a:gd name="T27" fmla="*/ 11640 h 2241"/>
                <a:gd name="T28" fmla="+- 0 3111 2534"/>
                <a:gd name="T29" fmla="*/ T28 w 1473"/>
                <a:gd name="T30" fmla="+- 0 11822 10174"/>
                <a:gd name="T31" fmla="*/ 11822 h 2241"/>
                <a:gd name="T32" fmla="+- 0 3207 2534"/>
                <a:gd name="T33" fmla="*/ T32 w 1473"/>
                <a:gd name="T34" fmla="+- 0 11640 10174"/>
                <a:gd name="T35" fmla="*/ 11640 h 2241"/>
                <a:gd name="T36" fmla="+- 0 3087 2534"/>
                <a:gd name="T37" fmla="*/ T36 w 1473"/>
                <a:gd name="T38" fmla="+- 0 11726 10174"/>
                <a:gd name="T39" fmla="*/ 11726 h 2241"/>
                <a:gd name="T40" fmla="+- 0 3076 2534"/>
                <a:gd name="T41" fmla="*/ T40 w 1473"/>
                <a:gd name="T42" fmla="+- 0 11857 10174"/>
                <a:gd name="T43" fmla="*/ 11857 h 2241"/>
                <a:gd name="T44" fmla="+- 0 2999 2534"/>
                <a:gd name="T45" fmla="*/ T44 w 1473"/>
                <a:gd name="T46" fmla="+- 0 11802 10174"/>
                <a:gd name="T47" fmla="*/ 11802 h 2241"/>
                <a:gd name="T48" fmla="+- 0 2857 2534"/>
                <a:gd name="T49" fmla="*/ T48 w 1473"/>
                <a:gd name="T50" fmla="+- 0 11769 10174"/>
                <a:gd name="T51" fmla="*/ 11769 h 2241"/>
                <a:gd name="T52" fmla="+- 0 2715 2534"/>
                <a:gd name="T53" fmla="*/ T52 w 1473"/>
                <a:gd name="T54" fmla="+- 0 11802 10174"/>
                <a:gd name="T55" fmla="*/ 11802 h 2241"/>
                <a:gd name="T56" fmla="+- 0 2605 2534"/>
                <a:gd name="T57" fmla="*/ T56 w 1473"/>
                <a:gd name="T58" fmla="+- 0 11890 10174"/>
                <a:gd name="T59" fmla="*/ 11890 h 2241"/>
                <a:gd name="T60" fmla="+- 0 2543 2534"/>
                <a:gd name="T61" fmla="*/ T60 w 1473"/>
                <a:gd name="T62" fmla="+- 0 12018 10174"/>
                <a:gd name="T63" fmla="*/ 12018 h 2241"/>
                <a:gd name="T64" fmla="+- 0 2543 2534"/>
                <a:gd name="T65" fmla="*/ T64 w 1473"/>
                <a:gd name="T66" fmla="+- 0 12166 10174"/>
                <a:gd name="T67" fmla="*/ 12166 h 2241"/>
                <a:gd name="T68" fmla="+- 0 2605 2534"/>
                <a:gd name="T69" fmla="*/ T68 w 1473"/>
                <a:gd name="T70" fmla="+- 0 12294 10174"/>
                <a:gd name="T71" fmla="*/ 12294 h 2241"/>
                <a:gd name="T72" fmla="+- 0 2715 2534"/>
                <a:gd name="T73" fmla="*/ T72 w 1473"/>
                <a:gd name="T74" fmla="+- 0 12382 10174"/>
                <a:gd name="T75" fmla="*/ 12382 h 2241"/>
                <a:gd name="T76" fmla="+- 0 2857 2534"/>
                <a:gd name="T77" fmla="*/ T76 w 1473"/>
                <a:gd name="T78" fmla="+- 0 12415 10174"/>
                <a:gd name="T79" fmla="*/ 12415 h 2241"/>
                <a:gd name="T80" fmla="+- 0 2999 2534"/>
                <a:gd name="T81" fmla="*/ T80 w 1473"/>
                <a:gd name="T82" fmla="+- 0 12382 10174"/>
                <a:gd name="T83" fmla="*/ 12382 h 2241"/>
                <a:gd name="T84" fmla="+- 0 3109 2534"/>
                <a:gd name="T85" fmla="*/ T84 w 1473"/>
                <a:gd name="T86" fmla="+- 0 12294 10174"/>
                <a:gd name="T87" fmla="*/ 12294 h 2241"/>
                <a:gd name="T88" fmla="+- 0 3171 2534"/>
                <a:gd name="T89" fmla="*/ T88 w 1473"/>
                <a:gd name="T90" fmla="+- 0 12166 10174"/>
                <a:gd name="T91" fmla="*/ 12166 h 2241"/>
                <a:gd name="T92" fmla="+- 0 3171 2534"/>
                <a:gd name="T93" fmla="*/ T92 w 1473"/>
                <a:gd name="T94" fmla="+- 0 12018 10174"/>
                <a:gd name="T95" fmla="*/ 12018 h 2241"/>
                <a:gd name="T96" fmla="+- 0 3109 2534"/>
                <a:gd name="T97" fmla="*/ T96 w 1473"/>
                <a:gd name="T98" fmla="+- 0 11890 10174"/>
                <a:gd name="T99" fmla="*/ 11890 h 2241"/>
                <a:gd name="T100" fmla="+- 0 3104 2534"/>
                <a:gd name="T101" fmla="*/ T100 w 1473"/>
                <a:gd name="T102" fmla="+- 0 11863 10174"/>
                <a:gd name="T103" fmla="*/ 11863 h 2241"/>
                <a:gd name="T104" fmla="+- 0 3248 2534"/>
                <a:gd name="T105" fmla="*/ T104 w 1473"/>
                <a:gd name="T106" fmla="+- 0 11839 10174"/>
                <a:gd name="T107" fmla="*/ 11839 h 2241"/>
                <a:gd name="T108" fmla="+- 0 3368 2534"/>
                <a:gd name="T109" fmla="*/ T108 w 1473"/>
                <a:gd name="T110" fmla="+- 0 11719 10174"/>
                <a:gd name="T111" fmla="*/ 11719 h 2241"/>
                <a:gd name="T112" fmla="+- 0 3996 2534"/>
                <a:gd name="T113" fmla="*/ T112 w 1473"/>
                <a:gd name="T114" fmla="+- 0 10463 10174"/>
                <a:gd name="T115" fmla="*/ 10463 h 2241"/>
                <a:gd name="T116" fmla="+- 0 3980 2534"/>
                <a:gd name="T117" fmla="*/ T116 w 1473"/>
                <a:gd name="T118" fmla="+- 0 10538 10174"/>
                <a:gd name="T119" fmla="*/ 10538 h 2241"/>
                <a:gd name="T120" fmla="+- 0 3946 2534"/>
                <a:gd name="T121" fmla="*/ T120 w 1473"/>
                <a:gd name="T122" fmla="+- 0 10667 10174"/>
                <a:gd name="T123" fmla="*/ 10667 h 2241"/>
                <a:gd name="T124" fmla="+- 0 3851 2534"/>
                <a:gd name="T125" fmla="*/ T124 w 1473"/>
                <a:gd name="T126" fmla="+- 0 10763 10174"/>
                <a:gd name="T127" fmla="*/ 10763 h 2241"/>
                <a:gd name="T128" fmla="+- 0 3724 2534"/>
                <a:gd name="T129" fmla="*/ T128 w 1473"/>
                <a:gd name="T130" fmla="+- 0 10797 10174"/>
                <a:gd name="T131" fmla="*/ 10797 h 2241"/>
                <a:gd name="T132" fmla="+- 0 3598 2534"/>
                <a:gd name="T133" fmla="*/ T132 w 1473"/>
                <a:gd name="T134" fmla="+- 0 10763 10174"/>
                <a:gd name="T135" fmla="*/ 10763 h 2241"/>
                <a:gd name="T136" fmla="+- 0 3530 2534"/>
                <a:gd name="T137" fmla="*/ T136 w 1473"/>
                <a:gd name="T138" fmla="+- 0 10707 10174"/>
                <a:gd name="T139" fmla="*/ 10707 h 2241"/>
                <a:gd name="T140" fmla="+- 0 3507 2534"/>
                <a:gd name="T141" fmla="*/ T140 w 1473"/>
                <a:gd name="T142" fmla="+- 0 10676 10174"/>
                <a:gd name="T143" fmla="*/ 10676 h 2241"/>
                <a:gd name="T144" fmla="+- 0 3490 2534"/>
                <a:gd name="T145" fmla="*/ T144 w 1473"/>
                <a:gd name="T146" fmla="+- 0 10645 10174"/>
                <a:gd name="T147" fmla="*/ 10645 h 2241"/>
                <a:gd name="T148" fmla="+- 0 3480 2534"/>
                <a:gd name="T149" fmla="*/ T148 w 1473"/>
                <a:gd name="T150" fmla="+- 0 10617 10174"/>
                <a:gd name="T151" fmla="*/ 10617 h 2241"/>
                <a:gd name="T152" fmla="+- 0 3468 2534"/>
                <a:gd name="T153" fmla="*/ T152 w 1473"/>
                <a:gd name="T154" fmla="+- 0 10538 10174"/>
                <a:gd name="T155" fmla="*/ 10538 h 2241"/>
                <a:gd name="T156" fmla="+- 0 3477 2534"/>
                <a:gd name="T157" fmla="*/ T156 w 1473"/>
                <a:gd name="T158" fmla="+- 0 10472 10174"/>
                <a:gd name="T159" fmla="*/ 10472 h 2241"/>
                <a:gd name="T160" fmla="+- 0 3543 2534"/>
                <a:gd name="T161" fmla="*/ T160 w 1473"/>
                <a:gd name="T162" fmla="+- 0 10360 10174"/>
                <a:gd name="T163" fmla="*/ 10360 h 2241"/>
                <a:gd name="T164" fmla="+- 0 3670 2534"/>
                <a:gd name="T165" fmla="*/ T164 w 1473"/>
                <a:gd name="T166" fmla="+- 0 10291 10174"/>
                <a:gd name="T167" fmla="*/ 10291 h 2241"/>
                <a:gd name="T168" fmla="+- 0 3811 2534"/>
                <a:gd name="T169" fmla="*/ T168 w 1473"/>
                <a:gd name="T170" fmla="+- 0 10300 10174"/>
                <a:gd name="T171" fmla="*/ 10300 h 2241"/>
                <a:gd name="T172" fmla="+- 0 3738 2534"/>
                <a:gd name="T173" fmla="*/ T172 w 1473"/>
                <a:gd name="T174" fmla="+- 0 10335 10174"/>
                <a:gd name="T175" fmla="*/ 10335 h 2241"/>
                <a:gd name="T176" fmla="+- 0 3926 2534"/>
                <a:gd name="T177" fmla="*/ T176 w 1473"/>
                <a:gd name="T178" fmla="+- 0 10362 10174"/>
                <a:gd name="T179" fmla="*/ 10362 h 2241"/>
                <a:gd name="T180" fmla="+- 0 3926 2534"/>
                <a:gd name="T181" fmla="*/ T180 w 1473"/>
                <a:gd name="T182" fmla="+- 0 10174 10174"/>
                <a:gd name="T183" fmla="*/ 10174 h 2241"/>
                <a:gd name="T184" fmla="+- 0 3899 2534"/>
                <a:gd name="T185" fmla="*/ T184 w 1473"/>
                <a:gd name="T186" fmla="+- 0 10319 10174"/>
                <a:gd name="T187" fmla="*/ 10319 h 2241"/>
                <a:gd name="T188" fmla="+- 0 3840 2534"/>
                <a:gd name="T189" fmla="*/ T188 w 1473"/>
                <a:gd name="T190" fmla="+- 0 10283 10174"/>
                <a:gd name="T191" fmla="*/ 10283 h 2241"/>
                <a:gd name="T192" fmla="+- 0 3708 2534"/>
                <a:gd name="T193" fmla="*/ T192 w 1473"/>
                <a:gd name="T194" fmla="+- 0 10258 10174"/>
                <a:gd name="T195" fmla="*/ 10258 h 2241"/>
                <a:gd name="T196" fmla="+- 0 3580 2534"/>
                <a:gd name="T197" fmla="*/ T196 w 1473"/>
                <a:gd name="T198" fmla="+- 0 10297 10174"/>
                <a:gd name="T199" fmla="*/ 10297 h 2241"/>
                <a:gd name="T200" fmla="+- 0 3479 2534"/>
                <a:gd name="T201" fmla="*/ T200 w 1473"/>
                <a:gd name="T202" fmla="+- 0 10399 10174"/>
                <a:gd name="T203" fmla="*/ 10399 h 2241"/>
                <a:gd name="T204" fmla="+- 0 3441 2534"/>
                <a:gd name="T205" fmla="*/ T204 w 1473"/>
                <a:gd name="T206" fmla="+- 0 10536 10174"/>
                <a:gd name="T207" fmla="*/ 10536 h 2241"/>
                <a:gd name="T208" fmla="+- 0 3454 2534"/>
                <a:gd name="T209" fmla="*/ T208 w 1473"/>
                <a:gd name="T210" fmla="+- 0 10625 10174"/>
                <a:gd name="T211" fmla="*/ 10625 h 2241"/>
                <a:gd name="T212" fmla="+- 0 3466 2534"/>
                <a:gd name="T213" fmla="*/ T212 w 1473"/>
                <a:gd name="T214" fmla="+- 0 10656 10174"/>
                <a:gd name="T215" fmla="*/ 10656 h 2241"/>
                <a:gd name="T216" fmla="+- 0 3484 2534"/>
                <a:gd name="T217" fmla="*/ T216 w 1473"/>
                <a:gd name="T218" fmla="+- 0 10690 10174"/>
                <a:gd name="T219" fmla="*/ 10690 h 2241"/>
                <a:gd name="T220" fmla="+- 0 3509 2534"/>
                <a:gd name="T221" fmla="*/ T220 w 1473"/>
                <a:gd name="T222" fmla="+- 0 10725 10174"/>
                <a:gd name="T223" fmla="*/ 10725 h 2241"/>
                <a:gd name="T224" fmla="+- 0 3568 2534"/>
                <a:gd name="T225" fmla="*/ T224 w 1473"/>
                <a:gd name="T226" fmla="+- 0 10777 10174"/>
                <a:gd name="T227" fmla="*/ 10777 h 2241"/>
                <a:gd name="T228" fmla="+- 0 3670 2534"/>
                <a:gd name="T229" fmla="*/ T228 w 1473"/>
                <a:gd name="T230" fmla="+- 0 10818 10174"/>
                <a:gd name="T231" fmla="*/ 10818 h 2241"/>
                <a:gd name="T232" fmla="+- 0 3778 2534"/>
                <a:gd name="T233" fmla="*/ T232 w 1473"/>
                <a:gd name="T234" fmla="+- 0 10818 10174"/>
                <a:gd name="T235" fmla="*/ 10818 h 2241"/>
                <a:gd name="T236" fmla="+- 0 3842 2534"/>
                <a:gd name="T237" fmla="*/ T236 w 1473"/>
                <a:gd name="T238" fmla="+- 0 10797 10174"/>
                <a:gd name="T239" fmla="*/ 10797 h 2241"/>
                <a:gd name="T240" fmla="+- 0 3924 2534"/>
                <a:gd name="T241" fmla="*/ T240 w 1473"/>
                <a:gd name="T242" fmla="+- 0 10741 10174"/>
                <a:gd name="T243" fmla="*/ 10741 h 2241"/>
                <a:gd name="T244" fmla="+- 0 3998 2534"/>
                <a:gd name="T245" fmla="*/ T244 w 1473"/>
                <a:gd name="T246" fmla="+- 0 10612 10174"/>
                <a:gd name="T247" fmla="*/ 10612 h 22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  <a:cxn ang="0">
                  <a:pos x="T245" y="T247"/>
                </a:cxn>
              </a:cxnLst>
              <a:rect l="0" t="0" r="r" b="b"/>
              <a:pathLst>
                <a:path w="1473" h="2241">
                  <a:moveTo>
                    <a:pt x="834" y="1545"/>
                  </a:moveTo>
                  <a:lnTo>
                    <a:pt x="776" y="1545"/>
                  </a:lnTo>
                  <a:lnTo>
                    <a:pt x="776" y="1569"/>
                  </a:lnTo>
                  <a:lnTo>
                    <a:pt x="680" y="1665"/>
                  </a:lnTo>
                  <a:lnTo>
                    <a:pt x="594" y="1665"/>
                  </a:lnTo>
                  <a:lnTo>
                    <a:pt x="611" y="1648"/>
                  </a:lnTo>
                  <a:lnTo>
                    <a:pt x="690" y="1569"/>
                  </a:lnTo>
                  <a:lnTo>
                    <a:pt x="776" y="1569"/>
                  </a:lnTo>
                  <a:lnTo>
                    <a:pt x="776" y="1545"/>
                  </a:lnTo>
                  <a:lnTo>
                    <a:pt x="697" y="1545"/>
                  </a:lnTo>
                  <a:lnTo>
                    <a:pt x="697" y="1466"/>
                  </a:lnTo>
                  <a:lnTo>
                    <a:pt x="697" y="1408"/>
                  </a:lnTo>
                  <a:lnTo>
                    <a:pt x="673" y="1432"/>
                  </a:lnTo>
                  <a:lnTo>
                    <a:pt x="673" y="1466"/>
                  </a:lnTo>
                  <a:lnTo>
                    <a:pt x="673" y="1552"/>
                  </a:lnTo>
                  <a:lnTo>
                    <a:pt x="577" y="1648"/>
                  </a:lnTo>
                  <a:lnTo>
                    <a:pt x="577" y="1562"/>
                  </a:lnTo>
                  <a:lnTo>
                    <a:pt x="673" y="1466"/>
                  </a:lnTo>
                  <a:lnTo>
                    <a:pt x="673" y="1432"/>
                  </a:lnTo>
                  <a:lnTo>
                    <a:pt x="553" y="1552"/>
                  </a:lnTo>
                  <a:lnTo>
                    <a:pt x="553" y="1672"/>
                  </a:lnTo>
                  <a:lnTo>
                    <a:pt x="542" y="1683"/>
                  </a:lnTo>
                  <a:lnTo>
                    <a:pt x="525" y="1666"/>
                  </a:lnTo>
                  <a:lnTo>
                    <a:pt x="465" y="1628"/>
                  </a:lnTo>
                  <a:lnTo>
                    <a:pt x="397" y="1604"/>
                  </a:lnTo>
                  <a:lnTo>
                    <a:pt x="323" y="1595"/>
                  </a:lnTo>
                  <a:lnTo>
                    <a:pt x="249" y="1604"/>
                  </a:lnTo>
                  <a:lnTo>
                    <a:pt x="181" y="1628"/>
                  </a:lnTo>
                  <a:lnTo>
                    <a:pt x="121" y="1666"/>
                  </a:lnTo>
                  <a:lnTo>
                    <a:pt x="71" y="1716"/>
                  </a:lnTo>
                  <a:lnTo>
                    <a:pt x="33" y="1776"/>
                  </a:lnTo>
                  <a:lnTo>
                    <a:pt x="9" y="1844"/>
                  </a:lnTo>
                  <a:lnTo>
                    <a:pt x="0" y="1918"/>
                  </a:lnTo>
                  <a:lnTo>
                    <a:pt x="9" y="1992"/>
                  </a:lnTo>
                  <a:lnTo>
                    <a:pt x="33" y="2060"/>
                  </a:lnTo>
                  <a:lnTo>
                    <a:pt x="71" y="2120"/>
                  </a:lnTo>
                  <a:lnTo>
                    <a:pt x="121" y="2170"/>
                  </a:lnTo>
                  <a:lnTo>
                    <a:pt x="181" y="2208"/>
                  </a:lnTo>
                  <a:lnTo>
                    <a:pt x="249" y="2232"/>
                  </a:lnTo>
                  <a:lnTo>
                    <a:pt x="323" y="2241"/>
                  </a:lnTo>
                  <a:lnTo>
                    <a:pt x="397" y="2232"/>
                  </a:lnTo>
                  <a:lnTo>
                    <a:pt x="465" y="2208"/>
                  </a:lnTo>
                  <a:lnTo>
                    <a:pt x="525" y="2170"/>
                  </a:lnTo>
                  <a:lnTo>
                    <a:pt x="575" y="2120"/>
                  </a:lnTo>
                  <a:lnTo>
                    <a:pt x="613" y="2060"/>
                  </a:lnTo>
                  <a:lnTo>
                    <a:pt x="637" y="1992"/>
                  </a:lnTo>
                  <a:lnTo>
                    <a:pt x="646" y="1918"/>
                  </a:lnTo>
                  <a:lnTo>
                    <a:pt x="637" y="1844"/>
                  </a:lnTo>
                  <a:lnTo>
                    <a:pt x="613" y="1776"/>
                  </a:lnTo>
                  <a:lnTo>
                    <a:pt x="575" y="1716"/>
                  </a:lnTo>
                  <a:lnTo>
                    <a:pt x="559" y="1700"/>
                  </a:lnTo>
                  <a:lnTo>
                    <a:pt x="570" y="1689"/>
                  </a:lnTo>
                  <a:lnTo>
                    <a:pt x="690" y="1689"/>
                  </a:lnTo>
                  <a:lnTo>
                    <a:pt x="714" y="1665"/>
                  </a:lnTo>
                  <a:lnTo>
                    <a:pt x="810" y="1569"/>
                  </a:lnTo>
                  <a:lnTo>
                    <a:pt x="834" y="1545"/>
                  </a:lnTo>
                  <a:moveTo>
                    <a:pt x="1473" y="364"/>
                  </a:moveTo>
                  <a:lnTo>
                    <a:pt x="1462" y="289"/>
                  </a:lnTo>
                  <a:lnTo>
                    <a:pt x="1436" y="297"/>
                  </a:lnTo>
                  <a:lnTo>
                    <a:pt x="1446" y="364"/>
                  </a:lnTo>
                  <a:lnTo>
                    <a:pt x="1438" y="431"/>
                  </a:lnTo>
                  <a:lnTo>
                    <a:pt x="1412" y="493"/>
                  </a:lnTo>
                  <a:lnTo>
                    <a:pt x="1371" y="548"/>
                  </a:lnTo>
                  <a:lnTo>
                    <a:pt x="1317" y="589"/>
                  </a:lnTo>
                  <a:lnTo>
                    <a:pt x="1255" y="614"/>
                  </a:lnTo>
                  <a:lnTo>
                    <a:pt x="1190" y="623"/>
                  </a:lnTo>
                  <a:lnTo>
                    <a:pt x="1125" y="614"/>
                  </a:lnTo>
                  <a:lnTo>
                    <a:pt x="1064" y="589"/>
                  </a:lnTo>
                  <a:lnTo>
                    <a:pt x="1009" y="548"/>
                  </a:lnTo>
                  <a:lnTo>
                    <a:pt x="996" y="533"/>
                  </a:lnTo>
                  <a:lnTo>
                    <a:pt x="983" y="518"/>
                  </a:lnTo>
                  <a:lnTo>
                    <a:pt x="973" y="502"/>
                  </a:lnTo>
                  <a:lnTo>
                    <a:pt x="963" y="485"/>
                  </a:lnTo>
                  <a:lnTo>
                    <a:pt x="956" y="471"/>
                  </a:lnTo>
                  <a:lnTo>
                    <a:pt x="950" y="457"/>
                  </a:lnTo>
                  <a:lnTo>
                    <a:pt x="946" y="443"/>
                  </a:lnTo>
                  <a:lnTo>
                    <a:pt x="941" y="428"/>
                  </a:lnTo>
                  <a:lnTo>
                    <a:pt x="934" y="364"/>
                  </a:lnTo>
                  <a:lnTo>
                    <a:pt x="934" y="362"/>
                  </a:lnTo>
                  <a:lnTo>
                    <a:pt x="943" y="298"/>
                  </a:lnTo>
                  <a:lnTo>
                    <a:pt x="968" y="238"/>
                  </a:lnTo>
                  <a:lnTo>
                    <a:pt x="1009" y="186"/>
                  </a:lnTo>
                  <a:lnTo>
                    <a:pt x="1069" y="141"/>
                  </a:lnTo>
                  <a:lnTo>
                    <a:pt x="1136" y="117"/>
                  </a:lnTo>
                  <a:lnTo>
                    <a:pt x="1207" y="112"/>
                  </a:lnTo>
                  <a:lnTo>
                    <a:pt x="1277" y="126"/>
                  </a:lnTo>
                  <a:lnTo>
                    <a:pt x="1342" y="161"/>
                  </a:lnTo>
                  <a:lnTo>
                    <a:pt x="1204" y="161"/>
                  </a:lnTo>
                  <a:lnTo>
                    <a:pt x="1204" y="188"/>
                  </a:lnTo>
                  <a:lnTo>
                    <a:pt x="1392" y="188"/>
                  </a:lnTo>
                  <a:lnTo>
                    <a:pt x="1392" y="145"/>
                  </a:lnTo>
                  <a:lnTo>
                    <a:pt x="1392" y="0"/>
                  </a:lnTo>
                  <a:lnTo>
                    <a:pt x="1365" y="0"/>
                  </a:lnTo>
                  <a:lnTo>
                    <a:pt x="1365" y="145"/>
                  </a:lnTo>
                  <a:lnTo>
                    <a:pt x="1311" y="112"/>
                  </a:lnTo>
                  <a:lnTo>
                    <a:pt x="1306" y="109"/>
                  </a:lnTo>
                  <a:lnTo>
                    <a:pt x="1241" y="89"/>
                  </a:lnTo>
                  <a:lnTo>
                    <a:pt x="1174" y="84"/>
                  </a:lnTo>
                  <a:lnTo>
                    <a:pt x="1108" y="96"/>
                  </a:lnTo>
                  <a:lnTo>
                    <a:pt x="1046" y="123"/>
                  </a:lnTo>
                  <a:lnTo>
                    <a:pt x="990" y="167"/>
                  </a:lnTo>
                  <a:lnTo>
                    <a:pt x="945" y="225"/>
                  </a:lnTo>
                  <a:lnTo>
                    <a:pt x="917" y="291"/>
                  </a:lnTo>
                  <a:lnTo>
                    <a:pt x="907" y="362"/>
                  </a:lnTo>
                  <a:lnTo>
                    <a:pt x="915" y="435"/>
                  </a:lnTo>
                  <a:lnTo>
                    <a:pt x="920" y="451"/>
                  </a:lnTo>
                  <a:lnTo>
                    <a:pt x="925" y="467"/>
                  </a:lnTo>
                  <a:lnTo>
                    <a:pt x="932" y="482"/>
                  </a:lnTo>
                  <a:lnTo>
                    <a:pt x="939" y="497"/>
                  </a:lnTo>
                  <a:lnTo>
                    <a:pt x="950" y="516"/>
                  </a:lnTo>
                  <a:lnTo>
                    <a:pt x="962" y="534"/>
                  </a:lnTo>
                  <a:lnTo>
                    <a:pt x="975" y="551"/>
                  </a:lnTo>
                  <a:lnTo>
                    <a:pt x="990" y="567"/>
                  </a:lnTo>
                  <a:lnTo>
                    <a:pt x="1034" y="603"/>
                  </a:lnTo>
                  <a:lnTo>
                    <a:pt x="1083" y="629"/>
                  </a:lnTo>
                  <a:lnTo>
                    <a:pt x="1136" y="644"/>
                  </a:lnTo>
                  <a:lnTo>
                    <a:pt x="1190" y="650"/>
                  </a:lnTo>
                  <a:lnTo>
                    <a:pt x="1244" y="644"/>
                  </a:lnTo>
                  <a:lnTo>
                    <a:pt x="1297" y="629"/>
                  </a:lnTo>
                  <a:lnTo>
                    <a:pt x="1308" y="623"/>
                  </a:lnTo>
                  <a:lnTo>
                    <a:pt x="1346" y="603"/>
                  </a:lnTo>
                  <a:lnTo>
                    <a:pt x="1390" y="567"/>
                  </a:lnTo>
                  <a:lnTo>
                    <a:pt x="1436" y="507"/>
                  </a:lnTo>
                  <a:lnTo>
                    <a:pt x="1464" y="438"/>
                  </a:lnTo>
                  <a:lnTo>
                    <a:pt x="1473" y="364"/>
                  </a:lnTo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0" name="Picture 92">
              <a:extLst>
                <a:ext uri="{FF2B5EF4-FFF2-40B4-BE49-F238E27FC236}">
                  <a16:creationId xmlns:a16="http://schemas.microsoft.com/office/drawing/2014/main" id="{F1A24E6A-118E-4E4F-EC7A-9B72577EB1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1" y="10198"/>
              <a:ext cx="304" cy="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91">
              <a:extLst>
                <a:ext uri="{FF2B5EF4-FFF2-40B4-BE49-F238E27FC236}">
                  <a16:creationId xmlns:a16="http://schemas.microsoft.com/office/drawing/2014/main" id="{17BBBAB5-7A8F-F244-44C1-EB3F997556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1" y="10392"/>
              <a:ext cx="155" cy="1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90">
              <a:extLst>
                <a:ext uri="{FF2B5EF4-FFF2-40B4-BE49-F238E27FC236}">
                  <a16:creationId xmlns:a16="http://schemas.microsoft.com/office/drawing/2014/main" id="{D1DBCFD9-3DAD-B0B8-675D-542228CA8F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" y="10644"/>
              <a:ext cx="229" cy="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89">
              <a:extLst>
                <a:ext uri="{FF2B5EF4-FFF2-40B4-BE49-F238E27FC236}">
                  <a16:creationId xmlns:a16="http://schemas.microsoft.com/office/drawing/2014/main" id="{2CEB90DB-6842-29D0-C6A2-5B2A0440BD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2" y="10590"/>
              <a:ext cx="244" cy="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Picture 88">
              <a:extLst>
                <a:ext uri="{FF2B5EF4-FFF2-40B4-BE49-F238E27FC236}">
                  <a16:creationId xmlns:a16="http://schemas.microsoft.com/office/drawing/2014/main" id="{A28D4C9B-6324-E4A4-8AF6-9B64E4513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4" y="11678"/>
              <a:ext cx="538" cy="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5" name="Freeform 87">
              <a:extLst>
                <a:ext uri="{FF2B5EF4-FFF2-40B4-BE49-F238E27FC236}">
                  <a16:creationId xmlns:a16="http://schemas.microsoft.com/office/drawing/2014/main" id="{B7525532-A906-C65B-D398-CFFEA17EF4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2" y="11723"/>
              <a:ext cx="435" cy="399"/>
            </a:xfrm>
            <a:custGeom>
              <a:avLst/>
              <a:gdLst>
                <a:gd name="T0" fmla="+- 0 9617 9182"/>
                <a:gd name="T1" fmla="*/ T0 w 435"/>
                <a:gd name="T2" fmla="+- 0 11831 11723"/>
                <a:gd name="T3" fmla="*/ 11831 h 399"/>
                <a:gd name="T4" fmla="+- 0 9616 9182"/>
                <a:gd name="T5" fmla="*/ T4 w 435"/>
                <a:gd name="T6" fmla="+- 0 11828 11723"/>
                <a:gd name="T7" fmla="*/ 11828 h 399"/>
                <a:gd name="T8" fmla="+- 0 9496 9182"/>
                <a:gd name="T9" fmla="*/ T8 w 435"/>
                <a:gd name="T10" fmla="+- 0 11724 11723"/>
                <a:gd name="T11" fmla="*/ 11724 h 399"/>
                <a:gd name="T12" fmla="+- 0 9495 9182"/>
                <a:gd name="T13" fmla="*/ T12 w 435"/>
                <a:gd name="T14" fmla="+- 0 11723 11723"/>
                <a:gd name="T15" fmla="*/ 11723 h 399"/>
                <a:gd name="T16" fmla="+- 0 9182 9182"/>
                <a:gd name="T17" fmla="*/ T16 w 435"/>
                <a:gd name="T18" fmla="+- 0 11723 11723"/>
                <a:gd name="T19" fmla="*/ 11723 h 399"/>
                <a:gd name="T20" fmla="+- 0 9182 9182"/>
                <a:gd name="T21" fmla="*/ T20 w 435"/>
                <a:gd name="T22" fmla="+- 0 11740 11723"/>
                <a:gd name="T23" fmla="*/ 11740 h 399"/>
                <a:gd name="T24" fmla="+- 0 9490 9182"/>
                <a:gd name="T25" fmla="*/ T24 w 435"/>
                <a:gd name="T26" fmla="+- 0 11740 11723"/>
                <a:gd name="T27" fmla="*/ 11740 h 399"/>
                <a:gd name="T28" fmla="+- 0 9587 9182"/>
                <a:gd name="T29" fmla="*/ T28 w 435"/>
                <a:gd name="T30" fmla="+- 0 11824 11723"/>
                <a:gd name="T31" fmla="*/ 11824 h 399"/>
                <a:gd name="T32" fmla="+- 0 9550 9182"/>
                <a:gd name="T33" fmla="*/ T32 w 435"/>
                <a:gd name="T34" fmla="+- 0 11824 11723"/>
                <a:gd name="T35" fmla="*/ 11824 h 399"/>
                <a:gd name="T36" fmla="+- 0 9541 9182"/>
                <a:gd name="T37" fmla="*/ T36 w 435"/>
                <a:gd name="T38" fmla="+- 0 11824 11723"/>
                <a:gd name="T39" fmla="*/ 11824 h 399"/>
                <a:gd name="T40" fmla="+- 0 9182 9182"/>
                <a:gd name="T41" fmla="*/ T40 w 435"/>
                <a:gd name="T42" fmla="+- 0 11824 11723"/>
                <a:gd name="T43" fmla="*/ 11824 h 399"/>
                <a:gd name="T44" fmla="+- 0 9182 9182"/>
                <a:gd name="T45" fmla="*/ T44 w 435"/>
                <a:gd name="T46" fmla="+- 0 11840 11723"/>
                <a:gd name="T47" fmla="*/ 11840 h 399"/>
                <a:gd name="T48" fmla="+- 0 9538 9182"/>
                <a:gd name="T49" fmla="*/ T48 w 435"/>
                <a:gd name="T50" fmla="+- 0 11840 11723"/>
                <a:gd name="T51" fmla="*/ 11840 h 399"/>
                <a:gd name="T52" fmla="+- 0 9538 9182"/>
                <a:gd name="T53" fmla="*/ T52 w 435"/>
                <a:gd name="T54" fmla="+- 0 12020 11723"/>
                <a:gd name="T55" fmla="*/ 12020 h 399"/>
                <a:gd name="T56" fmla="+- 0 9519 9182"/>
                <a:gd name="T57" fmla="*/ T56 w 435"/>
                <a:gd name="T58" fmla="+- 0 12020 11723"/>
                <a:gd name="T59" fmla="*/ 12020 h 399"/>
                <a:gd name="T60" fmla="+- 0 9515 9182"/>
                <a:gd name="T61" fmla="*/ T60 w 435"/>
                <a:gd name="T62" fmla="+- 0 12024 11723"/>
                <a:gd name="T63" fmla="*/ 12024 h 399"/>
                <a:gd name="T64" fmla="+- 0 9515 9182"/>
                <a:gd name="T65" fmla="*/ T64 w 435"/>
                <a:gd name="T66" fmla="+- 0 12033 11723"/>
                <a:gd name="T67" fmla="*/ 12033 h 399"/>
                <a:gd name="T68" fmla="+- 0 9519 9182"/>
                <a:gd name="T69" fmla="*/ T68 w 435"/>
                <a:gd name="T70" fmla="+- 0 12036 11723"/>
                <a:gd name="T71" fmla="*/ 12036 h 399"/>
                <a:gd name="T72" fmla="+- 0 9538 9182"/>
                <a:gd name="T73" fmla="*/ T72 w 435"/>
                <a:gd name="T74" fmla="+- 0 12036 11723"/>
                <a:gd name="T75" fmla="*/ 12036 h 399"/>
                <a:gd name="T76" fmla="+- 0 9538 9182"/>
                <a:gd name="T77" fmla="*/ T76 w 435"/>
                <a:gd name="T78" fmla="+- 0 12062 11723"/>
                <a:gd name="T79" fmla="*/ 12062 h 399"/>
                <a:gd name="T80" fmla="+- 0 9541 9182"/>
                <a:gd name="T81" fmla="*/ T80 w 435"/>
                <a:gd name="T82" fmla="+- 0 12065 11723"/>
                <a:gd name="T83" fmla="*/ 12065 h 399"/>
                <a:gd name="T84" fmla="+- 0 9557 9182"/>
                <a:gd name="T85" fmla="*/ T84 w 435"/>
                <a:gd name="T86" fmla="+- 0 12065 11723"/>
                <a:gd name="T87" fmla="*/ 12065 h 399"/>
                <a:gd name="T88" fmla="+- 0 9567 9182"/>
                <a:gd name="T89" fmla="*/ T88 w 435"/>
                <a:gd name="T90" fmla="+- 0 12074 11723"/>
                <a:gd name="T91" fmla="*/ 12074 h 399"/>
                <a:gd name="T92" fmla="+- 0 9567 9182"/>
                <a:gd name="T93" fmla="*/ T92 w 435"/>
                <a:gd name="T94" fmla="+- 0 12097 11723"/>
                <a:gd name="T95" fmla="*/ 12097 h 399"/>
                <a:gd name="T96" fmla="+- 0 9557 9182"/>
                <a:gd name="T97" fmla="*/ T96 w 435"/>
                <a:gd name="T98" fmla="+- 0 12106 11723"/>
                <a:gd name="T99" fmla="*/ 12106 h 399"/>
                <a:gd name="T100" fmla="+- 0 9537 9182"/>
                <a:gd name="T101" fmla="*/ T100 w 435"/>
                <a:gd name="T102" fmla="+- 0 12106 11723"/>
                <a:gd name="T103" fmla="*/ 12106 h 399"/>
                <a:gd name="T104" fmla="+- 0 9529 9182"/>
                <a:gd name="T105" fmla="*/ T104 w 435"/>
                <a:gd name="T106" fmla="+- 0 12100 11723"/>
                <a:gd name="T107" fmla="*/ 12100 h 399"/>
                <a:gd name="T108" fmla="+- 0 9525 9182"/>
                <a:gd name="T109" fmla="*/ T108 w 435"/>
                <a:gd name="T110" fmla="+- 0 12087 11723"/>
                <a:gd name="T111" fmla="*/ 12087 h 399"/>
                <a:gd name="T112" fmla="+- 0 9521 9182"/>
                <a:gd name="T113" fmla="*/ T112 w 435"/>
                <a:gd name="T114" fmla="+- 0 12085 11723"/>
                <a:gd name="T115" fmla="*/ 12085 h 399"/>
                <a:gd name="T116" fmla="+- 0 9512 9182"/>
                <a:gd name="T117" fmla="*/ T116 w 435"/>
                <a:gd name="T118" fmla="+- 0 12088 11723"/>
                <a:gd name="T119" fmla="*/ 12088 h 399"/>
                <a:gd name="T120" fmla="+- 0 9510 9182"/>
                <a:gd name="T121" fmla="*/ T120 w 435"/>
                <a:gd name="T122" fmla="+- 0 12092 11723"/>
                <a:gd name="T123" fmla="*/ 12092 h 399"/>
                <a:gd name="T124" fmla="+- 0 9511 9182"/>
                <a:gd name="T125" fmla="*/ T124 w 435"/>
                <a:gd name="T126" fmla="+- 0 12097 11723"/>
                <a:gd name="T127" fmla="*/ 12097 h 399"/>
                <a:gd name="T128" fmla="+- 0 9516 9182"/>
                <a:gd name="T129" fmla="*/ T128 w 435"/>
                <a:gd name="T130" fmla="+- 0 12107 11723"/>
                <a:gd name="T131" fmla="*/ 12107 h 399"/>
                <a:gd name="T132" fmla="+- 0 9524 9182"/>
                <a:gd name="T133" fmla="*/ T132 w 435"/>
                <a:gd name="T134" fmla="+- 0 12115 11723"/>
                <a:gd name="T135" fmla="*/ 12115 h 399"/>
                <a:gd name="T136" fmla="+- 0 9534 9182"/>
                <a:gd name="T137" fmla="*/ T136 w 435"/>
                <a:gd name="T138" fmla="+- 0 12120 11723"/>
                <a:gd name="T139" fmla="*/ 12120 h 399"/>
                <a:gd name="T140" fmla="+- 0 9546 9182"/>
                <a:gd name="T141" fmla="*/ T140 w 435"/>
                <a:gd name="T142" fmla="+- 0 12122 11723"/>
                <a:gd name="T143" fmla="*/ 12122 h 399"/>
                <a:gd name="T144" fmla="+- 0 9560 9182"/>
                <a:gd name="T145" fmla="*/ T144 w 435"/>
                <a:gd name="T146" fmla="+- 0 12119 11723"/>
                <a:gd name="T147" fmla="*/ 12119 h 399"/>
                <a:gd name="T148" fmla="+- 0 9572 9182"/>
                <a:gd name="T149" fmla="*/ T148 w 435"/>
                <a:gd name="T150" fmla="+- 0 12112 11723"/>
                <a:gd name="T151" fmla="*/ 12112 h 399"/>
                <a:gd name="T152" fmla="+- 0 9576 9182"/>
                <a:gd name="T153" fmla="*/ T152 w 435"/>
                <a:gd name="T154" fmla="+- 0 12106 11723"/>
                <a:gd name="T155" fmla="*/ 12106 h 399"/>
                <a:gd name="T156" fmla="+- 0 9580 9182"/>
                <a:gd name="T157" fmla="*/ T156 w 435"/>
                <a:gd name="T158" fmla="+- 0 12100 11723"/>
                <a:gd name="T159" fmla="*/ 12100 h 399"/>
                <a:gd name="T160" fmla="+- 0 9583 9182"/>
                <a:gd name="T161" fmla="*/ T160 w 435"/>
                <a:gd name="T162" fmla="+- 0 12086 11723"/>
                <a:gd name="T163" fmla="*/ 12086 h 399"/>
                <a:gd name="T164" fmla="+- 0 9580 9182"/>
                <a:gd name="T165" fmla="*/ T164 w 435"/>
                <a:gd name="T166" fmla="+- 0 12073 11723"/>
                <a:gd name="T167" fmla="*/ 12073 h 399"/>
                <a:gd name="T168" fmla="+- 0 9574 9182"/>
                <a:gd name="T169" fmla="*/ T168 w 435"/>
                <a:gd name="T170" fmla="+- 0 12063 11723"/>
                <a:gd name="T171" fmla="*/ 12063 h 399"/>
                <a:gd name="T172" fmla="+- 0 9565 9182"/>
                <a:gd name="T173" fmla="*/ T172 w 435"/>
                <a:gd name="T174" fmla="+- 0 12055 11723"/>
                <a:gd name="T175" fmla="*/ 12055 h 399"/>
                <a:gd name="T176" fmla="+- 0 9554 9182"/>
                <a:gd name="T177" fmla="*/ T176 w 435"/>
                <a:gd name="T178" fmla="+- 0 12050 11723"/>
                <a:gd name="T179" fmla="*/ 12050 h 399"/>
                <a:gd name="T180" fmla="+- 0 9554 9182"/>
                <a:gd name="T181" fmla="*/ T180 w 435"/>
                <a:gd name="T182" fmla="+- 0 12036 11723"/>
                <a:gd name="T183" fmla="*/ 12036 h 399"/>
                <a:gd name="T184" fmla="+- 0 9573 9182"/>
                <a:gd name="T185" fmla="*/ T184 w 435"/>
                <a:gd name="T186" fmla="+- 0 12036 11723"/>
                <a:gd name="T187" fmla="*/ 12036 h 399"/>
                <a:gd name="T188" fmla="+- 0 9576 9182"/>
                <a:gd name="T189" fmla="*/ T188 w 435"/>
                <a:gd name="T190" fmla="+- 0 12033 11723"/>
                <a:gd name="T191" fmla="*/ 12033 h 399"/>
                <a:gd name="T192" fmla="+- 0 9576 9182"/>
                <a:gd name="T193" fmla="*/ T192 w 435"/>
                <a:gd name="T194" fmla="+- 0 12024 11723"/>
                <a:gd name="T195" fmla="*/ 12024 h 399"/>
                <a:gd name="T196" fmla="+- 0 9573 9182"/>
                <a:gd name="T197" fmla="*/ T196 w 435"/>
                <a:gd name="T198" fmla="+- 0 12020 11723"/>
                <a:gd name="T199" fmla="*/ 12020 h 399"/>
                <a:gd name="T200" fmla="+- 0 9554 9182"/>
                <a:gd name="T201" fmla="*/ T200 w 435"/>
                <a:gd name="T202" fmla="+- 0 12020 11723"/>
                <a:gd name="T203" fmla="*/ 12020 h 399"/>
                <a:gd name="T204" fmla="+- 0 9554 9182"/>
                <a:gd name="T205" fmla="*/ T204 w 435"/>
                <a:gd name="T206" fmla="+- 0 11840 11723"/>
                <a:gd name="T207" fmla="*/ 11840 h 399"/>
                <a:gd name="T208" fmla="+- 0 9612 9182"/>
                <a:gd name="T209" fmla="*/ T208 w 435"/>
                <a:gd name="T210" fmla="+- 0 11840 11723"/>
                <a:gd name="T211" fmla="*/ 11840 h 399"/>
                <a:gd name="T212" fmla="+- 0 9615 9182"/>
                <a:gd name="T213" fmla="*/ T212 w 435"/>
                <a:gd name="T214" fmla="+- 0 11838 11723"/>
                <a:gd name="T215" fmla="*/ 11838 h 399"/>
                <a:gd name="T216" fmla="+- 0 9617 9182"/>
                <a:gd name="T217" fmla="*/ T216 w 435"/>
                <a:gd name="T218" fmla="+- 0 11831 11723"/>
                <a:gd name="T219" fmla="*/ 11831 h 39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</a:cxnLst>
              <a:rect l="0" t="0" r="r" b="b"/>
              <a:pathLst>
                <a:path w="435" h="399">
                  <a:moveTo>
                    <a:pt x="435" y="108"/>
                  </a:moveTo>
                  <a:lnTo>
                    <a:pt x="434" y="105"/>
                  </a:lnTo>
                  <a:lnTo>
                    <a:pt x="314" y="1"/>
                  </a:lnTo>
                  <a:lnTo>
                    <a:pt x="313" y="0"/>
                  </a:lnTo>
                  <a:lnTo>
                    <a:pt x="0" y="0"/>
                  </a:lnTo>
                  <a:lnTo>
                    <a:pt x="0" y="17"/>
                  </a:lnTo>
                  <a:lnTo>
                    <a:pt x="308" y="17"/>
                  </a:lnTo>
                  <a:lnTo>
                    <a:pt x="405" y="101"/>
                  </a:lnTo>
                  <a:lnTo>
                    <a:pt x="368" y="101"/>
                  </a:lnTo>
                  <a:lnTo>
                    <a:pt x="359" y="101"/>
                  </a:lnTo>
                  <a:lnTo>
                    <a:pt x="0" y="101"/>
                  </a:lnTo>
                  <a:lnTo>
                    <a:pt x="0" y="117"/>
                  </a:lnTo>
                  <a:lnTo>
                    <a:pt x="356" y="117"/>
                  </a:lnTo>
                  <a:lnTo>
                    <a:pt x="356" y="297"/>
                  </a:lnTo>
                  <a:lnTo>
                    <a:pt x="337" y="297"/>
                  </a:lnTo>
                  <a:lnTo>
                    <a:pt x="333" y="301"/>
                  </a:lnTo>
                  <a:lnTo>
                    <a:pt x="333" y="310"/>
                  </a:lnTo>
                  <a:lnTo>
                    <a:pt x="337" y="313"/>
                  </a:lnTo>
                  <a:lnTo>
                    <a:pt x="356" y="313"/>
                  </a:lnTo>
                  <a:lnTo>
                    <a:pt x="356" y="339"/>
                  </a:lnTo>
                  <a:lnTo>
                    <a:pt x="359" y="342"/>
                  </a:lnTo>
                  <a:lnTo>
                    <a:pt x="375" y="342"/>
                  </a:lnTo>
                  <a:lnTo>
                    <a:pt x="385" y="351"/>
                  </a:lnTo>
                  <a:lnTo>
                    <a:pt x="385" y="374"/>
                  </a:lnTo>
                  <a:lnTo>
                    <a:pt x="375" y="383"/>
                  </a:lnTo>
                  <a:lnTo>
                    <a:pt x="355" y="383"/>
                  </a:lnTo>
                  <a:lnTo>
                    <a:pt x="347" y="377"/>
                  </a:lnTo>
                  <a:lnTo>
                    <a:pt x="343" y="364"/>
                  </a:lnTo>
                  <a:lnTo>
                    <a:pt x="339" y="362"/>
                  </a:lnTo>
                  <a:lnTo>
                    <a:pt x="330" y="365"/>
                  </a:lnTo>
                  <a:lnTo>
                    <a:pt x="328" y="369"/>
                  </a:lnTo>
                  <a:lnTo>
                    <a:pt x="329" y="374"/>
                  </a:lnTo>
                  <a:lnTo>
                    <a:pt x="334" y="384"/>
                  </a:lnTo>
                  <a:lnTo>
                    <a:pt x="342" y="392"/>
                  </a:lnTo>
                  <a:lnTo>
                    <a:pt x="352" y="397"/>
                  </a:lnTo>
                  <a:lnTo>
                    <a:pt x="364" y="399"/>
                  </a:lnTo>
                  <a:lnTo>
                    <a:pt x="378" y="396"/>
                  </a:lnTo>
                  <a:lnTo>
                    <a:pt x="390" y="389"/>
                  </a:lnTo>
                  <a:lnTo>
                    <a:pt x="394" y="383"/>
                  </a:lnTo>
                  <a:lnTo>
                    <a:pt x="398" y="377"/>
                  </a:lnTo>
                  <a:lnTo>
                    <a:pt x="401" y="363"/>
                  </a:lnTo>
                  <a:lnTo>
                    <a:pt x="398" y="350"/>
                  </a:lnTo>
                  <a:lnTo>
                    <a:pt x="392" y="340"/>
                  </a:lnTo>
                  <a:lnTo>
                    <a:pt x="383" y="332"/>
                  </a:lnTo>
                  <a:lnTo>
                    <a:pt x="372" y="327"/>
                  </a:lnTo>
                  <a:lnTo>
                    <a:pt x="372" y="313"/>
                  </a:lnTo>
                  <a:lnTo>
                    <a:pt x="391" y="313"/>
                  </a:lnTo>
                  <a:lnTo>
                    <a:pt x="394" y="310"/>
                  </a:lnTo>
                  <a:lnTo>
                    <a:pt x="394" y="301"/>
                  </a:lnTo>
                  <a:lnTo>
                    <a:pt x="391" y="297"/>
                  </a:lnTo>
                  <a:lnTo>
                    <a:pt x="372" y="297"/>
                  </a:lnTo>
                  <a:lnTo>
                    <a:pt x="372" y="117"/>
                  </a:lnTo>
                  <a:lnTo>
                    <a:pt x="430" y="117"/>
                  </a:lnTo>
                  <a:lnTo>
                    <a:pt x="433" y="115"/>
                  </a:lnTo>
                  <a:lnTo>
                    <a:pt x="435" y="108"/>
                  </a:lnTo>
                </a:path>
              </a:pathLst>
            </a:custGeom>
            <a:solidFill>
              <a:srgbClr val="00B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6" name="Picture 86">
              <a:extLst>
                <a:ext uri="{FF2B5EF4-FFF2-40B4-BE49-F238E27FC236}">
                  <a16:creationId xmlns:a16="http://schemas.microsoft.com/office/drawing/2014/main" id="{7AFECD57-0EE8-F4D1-7413-6C81FBE35E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2" y="11720"/>
              <a:ext cx="188" cy="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7" name="Line 85">
              <a:extLst>
                <a:ext uri="{FF2B5EF4-FFF2-40B4-BE49-F238E27FC236}">
                  <a16:creationId xmlns:a16="http://schemas.microsoft.com/office/drawing/2014/main" id="{8A059922-F420-301F-B178-543599F0A5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950" y="12361"/>
              <a:ext cx="271" cy="0"/>
            </a:xfrm>
            <a:prstGeom prst="line">
              <a:avLst/>
            </a:prstGeom>
            <a:noFill/>
            <a:ln w="32017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88" name="Picture 84">
              <a:extLst>
                <a:ext uri="{FF2B5EF4-FFF2-40B4-BE49-F238E27FC236}">
                  <a16:creationId xmlns:a16="http://schemas.microsoft.com/office/drawing/2014/main" id="{203E98AB-191B-6D8E-F2F9-D5A54E938A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6" y="11880"/>
              <a:ext cx="133" cy="4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9" name="Freeform 83">
              <a:extLst>
                <a:ext uri="{FF2B5EF4-FFF2-40B4-BE49-F238E27FC236}">
                  <a16:creationId xmlns:a16="http://schemas.microsoft.com/office/drawing/2014/main" id="{85C24BCC-D244-9EC0-9F6F-866D12DEE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6" y="9472"/>
              <a:ext cx="1073" cy="722"/>
            </a:xfrm>
            <a:custGeom>
              <a:avLst/>
              <a:gdLst>
                <a:gd name="T0" fmla="+- 0 5668 4596"/>
                <a:gd name="T1" fmla="*/ T0 w 1073"/>
                <a:gd name="T2" fmla="+- 0 10092 9472"/>
                <a:gd name="T3" fmla="*/ 10092 h 722"/>
                <a:gd name="T4" fmla="+- 0 5447 4596"/>
                <a:gd name="T5" fmla="*/ T4 w 1073"/>
                <a:gd name="T6" fmla="+- 0 10092 9472"/>
                <a:gd name="T7" fmla="*/ 10092 h 722"/>
                <a:gd name="T8" fmla="+- 0 5423 4596"/>
                <a:gd name="T9" fmla="*/ T8 w 1073"/>
                <a:gd name="T10" fmla="+- 0 10050 9472"/>
                <a:gd name="T11" fmla="*/ 10050 h 722"/>
                <a:gd name="T12" fmla="+- 0 5423 4596"/>
                <a:gd name="T13" fmla="*/ T12 w 1073"/>
                <a:gd name="T14" fmla="+- 0 10092 9472"/>
                <a:gd name="T15" fmla="*/ 10092 h 722"/>
                <a:gd name="T16" fmla="+- 0 4832 4596"/>
                <a:gd name="T17" fmla="*/ T16 w 1073"/>
                <a:gd name="T18" fmla="+- 0 10092 9472"/>
                <a:gd name="T19" fmla="*/ 10092 h 722"/>
                <a:gd name="T20" fmla="+- 0 4967 4596"/>
                <a:gd name="T21" fmla="*/ T20 w 1073"/>
                <a:gd name="T22" fmla="+- 0 9867 9472"/>
                <a:gd name="T23" fmla="*/ 9867 h 722"/>
                <a:gd name="T24" fmla="+- 0 5005 4596"/>
                <a:gd name="T25" fmla="*/ T24 w 1073"/>
                <a:gd name="T26" fmla="+- 0 9886 9472"/>
                <a:gd name="T27" fmla="*/ 9886 h 722"/>
                <a:gd name="T28" fmla="+- 0 5045 4596"/>
                <a:gd name="T29" fmla="*/ T28 w 1073"/>
                <a:gd name="T30" fmla="+- 0 9899 9472"/>
                <a:gd name="T31" fmla="*/ 9899 h 722"/>
                <a:gd name="T32" fmla="+- 0 5086 4596"/>
                <a:gd name="T33" fmla="*/ T32 w 1073"/>
                <a:gd name="T34" fmla="+- 0 9907 9472"/>
                <a:gd name="T35" fmla="*/ 9907 h 722"/>
                <a:gd name="T36" fmla="+- 0 5127 4596"/>
                <a:gd name="T37" fmla="*/ T36 w 1073"/>
                <a:gd name="T38" fmla="+- 0 9909 9472"/>
                <a:gd name="T39" fmla="*/ 9909 h 722"/>
                <a:gd name="T40" fmla="+- 0 5169 4596"/>
                <a:gd name="T41" fmla="*/ T40 w 1073"/>
                <a:gd name="T42" fmla="+- 0 9907 9472"/>
                <a:gd name="T43" fmla="*/ 9907 h 722"/>
                <a:gd name="T44" fmla="+- 0 5210 4596"/>
                <a:gd name="T45" fmla="*/ T44 w 1073"/>
                <a:gd name="T46" fmla="+- 0 9899 9472"/>
                <a:gd name="T47" fmla="*/ 9899 h 722"/>
                <a:gd name="T48" fmla="+- 0 5244 4596"/>
                <a:gd name="T49" fmla="*/ T48 w 1073"/>
                <a:gd name="T50" fmla="+- 0 9888 9472"/>
                <a:gd name="T51" fmla="*/ 9888 h 722"/>
                <a:gd name="T52" fmla="+- 0 5250 4596"/>
                <a:gd name="T53" fmla="*/ T52 w 1073"/>
                <a:gd name="T54" fmla="+- 0 9886 9472"/>
                <a:gd name="T55" fmla="*/ 9886 h 722"/>
                <a:gd name="T56" fmla="+- 0 5288 4596"/>
                <a:gd name="T57" fmla="*/ T56 w 1073"/>
                <a:gd name="T58" fmla="+- 0 9867 9472"/>
                <a:gd name="T59" fmla="*/ 9867 h 722"/>
                <a:gd name="T60" fmla="+- 0 5423 4596"/>
                <a:gd name="T61" fmla="*/ T60 w 1073"/>
                <a:gd name="T62" fmla="+- 0 10092 9472"/>
                <a:gd name="T63" fmla="*/ 10092 h 722"/>
                <a:gd name="T64" fmla="+- 0 5423 4596"/>
                <a:gd name="T65" fmla="*/ T64 w 1073"/>
                <a:gd name="T66" fmla="+- 0 10050 9472"/>
                <a:gd name="T67" fmla="*/ 10050 h 722"/>
                <a:gd name="T68" fmla="+- 0 5313 4596"/>
                <a:gd name="T69" fmla="*/ T68 w 1073"/>
                <a:gd name="T70" fmla="+- 0 9867 9472"/>
                <a:gd name="T71" fmla="*/ 9867 h 722"/>
                <a:gd name="T72" fmla="+- 0 5306 4596"/>
                <a:gd name="T73" fmla="*/ T72 w 1073"/>
                <a:gd name="T74" fmla="+- 0 9857 9472"/>
                <a:gd name="T75" fmla="*/ 9857 h 722"/>
                <a:gd name="T76" fmla="+- 0 5361 4596"/>
                <a:gd name="T77" fmla="*/ T76 w 1073"/>
                <a:gd name="T78" fmla="+- 0 9813 9472"/>
                <a:gd name="T79" fmla="*/ 9813 h 722"/>
                <a:gd name="T80" fmla="+- 0 5346 4596"/>
                <a:gd name="T81" fmla="*/ T80 w 1073"/>
                <a:gd name="T82" fmla="+- 0 9798 9472"/>
                <a:gd name="T83" fmla="*/ 9798 h 722"/>
                <a:gd name="T84" fmla="+- 0 5334 4596"/>
                <a:gd name="T85" fmla="*/ T84 w 1073"/>
                <a:gd name="T86" fmla="+- 0 9809 9472"/>
                <a:gd name="T87" fmla="*/ 9809 h 722"/>
                <a:gd name="T88" fmla="+- 0 5322 4596"/>
                <a:gd name="T89" fmla="*/ T88 w 1073"/>
                <a:gd name="T90" fmla="+- 0 9819 9472"/>
                <a:gd name="T91" fmla="*/ 9819 h 722"/>
                <a:gd name="T92" fmla="+- 0 5309 4596"/>
                <a:gd name="T93" fmla="*/ T92 w 1073"/>
                <a:gd name="T94" fmla="+- 0 9829 9472"/>
                <a:gd name="T95" fmla="*/ 9829 h 722"/>
                <a:gd name="T96" fmla="+- 0 5295 4596"/>
                <a:gd name="T97" fmla="*/ T96 w 1073"/>
                <a:gd name="T98" fmla="+- 0 9838 9472"/>
                <a:gd name="T99" fmla="*/ 9838 h 722"/>
                <a:gd name="T100" fmla="+- 0 5277 4596"/>
                <a:gd name="T101" fmla="*/ T100 w 1073"/>
                <a:gd name="T102" fmla="+- 0 9808 9472"/>
                <a:gd name="T103" fmla="*/ 9808 h 722"/>
                <a:gd name="T104" fmla="+- 0 5277 4596"/>
                <a:gd name="T105" fmla="*/ T104 w 1073"/>
                <a:gd name="T106" fmla="+- 0 9849 9472"/>
                <a:gd name="T107" fmla="*/ 9849 h 722"/>
                <a:gd name="T108" fmla="+- 0 5204 4596"/>
                <a:gd name="T109" fmla="*/ T108 w 1073"/>
                <a:gd name="T110" fmla="+- 0 9878 9472"/>
                <a:gd name="T111" fmla="*/ 9878 h 722"/>
                <a:gd name="T112" fmla="+- 0 5127 4596"/>
                <a:gd name="T113" fmla="*/ T112 w 1073"/>
                <a:gd name="T114" fmla="+- 0 9888 9472"/>
                <a:gd name="T115" fmla="*/ 9888 h 722"/>
                <a:gd name="T116" fmla="+- 0 5051 4596"/>
                <a:gd name="T117" fmla="*/ T116 w 1073"/>
                <a:gd name="T118" fmla="+- 0 9878 9472"/>
                <a:gd name="T119" fmla="*/ 9878 h 722"/>
                <a:gd name="T120" fmla="+- 0 5024 4596"/>
                <a:gd name="T121" fmla="*/ T120 w 1073"/>
                <a:gd name="T122" fmla="+- 0 9867 9472"/>
                <a:gd name="T123" fmla="*/ 9867 h 722"/>
                <a:gd name="T124" fmla="+- 0 4978 4596"/>
                <a:gd name="T125" fmla="*/ T124 w 1073"/>
                <a:gd name="T126" fmla="+- 0 9849 9472"/>
                <a:gd name="T127" fmla="*/ 9849 h 722"/>
                <a:gd name="T128" fmla="+- 0 4984 4596"/>
                <a:gd name="T129" fmla="*/ T128 w 1073"/>
                <a:gd name="T130" fmla="+- 0 9838 9472"/>
                <a:gd name="T131" fmla="*/ 9838 h 722"/>
                <a:gd name="T132" fmla="+- 0 5127 4596"/>
                <a:gd name="T133" fmla="*/ T132 w 1073"/>
                <a:gd name="T134" fmla="+- 0 9600 9472"/>
                <a:gd name="T135" fmla="*/ 9600 h 722"/>
                <a:gd name="T136" fmla="+- 0 5277 4596"/>
                <a:gd name="T137" fmla="*/ T136 w 1073"/>
                <a:gd name="T138" fmla="+- 0 9849 9472"/>
                <a:gd name="T139" fmla="*/ 9849 h 722"/>
                <a:gd name="T140" fmla="+- 0 5277 4596"/>
                <a:gd name="T141" fmla="*/ T140 w 1073"/>
                <a:gd name="T142" fmla="+- 0 9808 9472"/>
                <a:gd name="T143" fmla="*/ 9808 h 722"/>
                <a:gd name="T144" fmla="+- 0 5152 4596"/>
                <a:gd name="T145" fmla="*/ T144 w 1073"/>
                <a:gd name="T146" fmla="+- 0 9600 9472"/>
                <a:gd name="T147" fmla="*/ 9600 h 722"/>
                <a:gd name="T148" fmla="+- 0 5138 4596"/>
                <a:gd name="T149" fmla="*/ T148 w 1073"/>
                <a:gd name="T150" fmla="+- 0 9576 9472"/>
                <a:gd name="T151" fmla="*/ 9576 h 722"/>
                <a:gd name="T152" fmla="+- 0 5138 4596"/>
                <a:gd name="T153" fmla="*/ T152 w 1073"/>
                <a:gd name="T154" fmla="+- 0 9472 9472"/>
                <a:gd name="T155" fmla="*/ 9472 h 722"/>
                <a:gd name="T156" fmla="+- 0 5117 4596"/>
                <a:gd name="T157" fmla="*/ T156 w 1073"/>
                <a:gd name="T158" fmla="+- 0 9472 9472"/>
                <a:gd name="T159" fmla="*/ 9472 h 722"/>
                <a:gd name="T160" fmla="+- 0 5117 4596"/>
                <a:gd name="T161" fmla="*/ T160 w 1073"/>
                <a:gd name="T162" fmla="+- 0 9576 9472"/>
                <a:gd name="T163" fmla="*/ 9576 h 722"/>
                <a:gd name="T164" fmla="+- 0 4959 4596"/>
                <a:gd name="T165" fmla="*/ T164 w 1073"/>
                <a:gd name="T166" fmla="+- 0 9838 9472"/>
                <a:gd name="T167" fmla="*/ 9838 h 722"/>
                <a:gd name="T168" fmla="+- 0 4946 4596"/>
                <a:gd name="T169" fmla="*/ T168 w 1073"/>
                <a:gd name="T170" fmla="+- 0 9829 9472"/>
                <a:gd name="T171" fmla="*/ 9829 h 722"/>
                <a:gd name="T172" fmla="+- 0 4933 4596"/>
                <a:gd name="T173" fmla="*/ T172 w 1073"/>
                <a:gd name="T174" fmla="+- 0 9819 9472"/>
                <a:gd name="T175" fmla="*/ 9819 h 722"/>
                <a:gd name="T176" fmla="+- 0 4921 4596"/>
                <a:gd name="T177" fmla="*/ T176 w 1073"/>
                <a:gd name="T178" fmla="+- 0 9809 9472"/>
                <a:gd name="T179" fmla="*/ 9809 h 722"/>
                <a:gd name="T180" fmla="+- 0 4909 4596"/>
                <a:gd name="T181" fmla="*/ T180 w 1073"/>
                <a:gd name="T182" fmla="+- 0 9798 9472"/>
                <a:gd name="T183" fmla="*/ 9798 h 722"/>
                <a:gd name="T184" fmla="+- 0 4894 4596"/>
                <a:gd name="T185" fmla="*/ T184 w 1073"/>
                <a:gd name="T186" fmla="+- 0 9813 9472"/>
                <a:gd name="T187" fmla="*/ 9813 h 722"/>
                <a:gd name="T188" fmla="+- 0 4907 4596"/>
                <a:gd name="T189" fmla="*/ T188 w 1073"/>
                <a:gd name="T190" fmla="+- 0 9825 9472"/>
                <a:gd name="T191" fmla="*/ 9825 h 722"/>
                <a:gd name="T192" fmla="+- 0 4920 4596"/>
                <a:gd name="T193" fmla="*/ T192 w 1073"/>
                <a:gd name="T194" fmla="+- 0 9836 9472"/>
                <a:gd name="T195" fmla="*/ 9836 h 722"/>
                <a:gd name="T196" fmla="+- 0 4934 4596"/>
                <a:gd name="T197" fmla="*/ T196 w 1073"/>
                <a:gd name="T198" fmla="+- 0 9847 9472"/>
                <a:gd name="T199" fmla="*/ 9847 h 722"/>
                <a:gd name="T200" fmla="+- 0 4948 4596"/>
                <a:gd name="T201" fmla="*/ T200 w 1073"/>
                <a:gd name="T202" fmla="+- 0 9857 9472"/>
                <a:gd name="T203" fmla="*/ 9857 h 722"/>
                <a:gd name="T204" fmla="+- 0 4807 4596"/>
                <a:gd name="T205" fmla="*/ T204 w 1073"/>
                <a:gd name="T206" fmla="+- 0 10092 9472"/>
                <a:gd name="T207" fmla="*/ 10092 h 722"/>
                <a:gd name="T208" fmla="+- 0 4596 4596"/>
                <a:gd name="T209" fmla="*/ T208 w 1073"/>
                <a:gd name="T210" fmla="+- 0 10092 9472"/>
                <a:gd name="T211" fmla="*/ 10092 h 722"/>
                <a:gd name="T212" fmla="+- 0 4596 4596"/>
                <a:gd name="T213" fmla="*/ T212 w 1073"/>
                <a:gd name="T214" fmla="+- 0 10194 9472"/>
                <a:gd name="T215" fmla="*/ 10194 h 722"/>
                <a:gd name="T216" fmla="+- 0 5668 4596"/>
                <a:gd name="T217" fmla="*/ T216 w 1073"/>
                <a:gd name="T218" fmla="+- 0 10194 9472"/>
                <a:gd name="T219" fmla="*/ 10194 h 722"/>
                <a:gd name="T220" fmla="+- 0 5668 4596"/>
                <a:gd name="T221" fmla="*/ T220 w 1073"/>
                <a:gd name="T222" fmla="+- 0 10092 9472"/>
                <a:gd name="T223" fmla="*/ 10092 h 72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</a:cxnLst>
              <a:rect l="0" t="0" r="r" b="b"/>
              <a:pathLst>
                <a:path w="1073" h="722">
                  <a:moveTo>
                    <a:pt x="1072" y="620"/>
                  </a:moveTo>
                  <a:lnTo>
                    <a:pt x="851" y="620"/>
                  </a:lnTo>
                  <a:lnTo>
                    <a:pt x="827" y="578"/>
                  </a:lnTo>
                  <a:lnTo>
                    <a:pt x="827" y="620"/>
                  </a:lnTo>
                  <a:lnTo>
                    <a:pt x="236" y="620"/>
                  </a:lnTo>
                  <a:lnTo>
                    <a:pt x="371" y="395"/>
                  </a:lnTo>
                  <a:lnTo>
                    <a:pt x="409" y="414"/>
                  </a:lnTo>
                  <a:lnTo>
                    <a:pt x="449" y="427"/>
                  </a:lnTo>
                  <a:lnTo>
                    <a:pt x="490" y="435"/>
                  </a:lnTo>
                  <a:lnTo>
                    <a:pt x="531" y="437"/>
                  </a:lnTo>
                  <a:lnTo>
                    <a:pt x="573" y="435"/>
                  </a:lnTo>
                  <a:lnTo>
                    <a:pt x="614" y="427"/>
                  </a:lnTo>
                  <a:lnTo>
                    <a:pt x="648" y="416"/>
                  </a:lnTo>
                  <a:lnTo>
                    <a:pt x="654" y="414"/>
                  </a:lnTo>
                  <a:lnTo>
                    <a:pt x="692" y="395"/>
                  </a:lnTo>
                  <a:lnTo>
                    <a:pt x="827" y="620"/>
                  </a:lnTo>
                  <a:lnTo>
                    <a:pt x="827" y="578"/>
                  </a:lnTo>
                  <a:lnTo>
                    <a:pt x="717" y="395"/>
                  </a:lnTo>
                  <a:lnTo>
                    <a:pt x="710" y="385"/>
                  </a:lnTo>
                  <a:lnTo>
                    <a:pt x="765" y="341"/>
                  </a:lnTo>
                  <a:lnTo>
                    <a:pt x="750" y="326"/>
                  </a:lnTo>
                  <a:lnTo>
                    <a:pt x="738" y="337"/>
                  </a:lnTo>
                  <a:lnTo>
                    <a:pt x="726" y="347"/>
                  </a:lnTo>
                  <a:lnTo>
                    <a:pt x="713" y="357"/>
                  </a:lnTo>
                  <a:lnTo>
                    <a:pt x="699" y="366"/>
                  </a:lnTo>
                  <a:lnTo>
                    <a:pt x="681" y="336"/>
                  </a:lnTo>
                  <a:lnTo>
                    <a:pt x="681" y="377"/>
                  </a:lnTo>
                  <a:lnTo>
                    <a:pt x="608" y="406"/>
                  </a:lnTo>
                  <a:lnTo>
                    <a:pt x="531" y="416"/>
                  </a:lnTo>
                  <a:lnTo>
                    <a:pt x="455" y="406"/>
                  </a:lnTo>
                  <a:lnTo>
                    <a:pt x="428" y="395"/>
                  </a:lnTo>
                  <a:lnTo>
                    <a:pt x="382" y="377"/>
                  </a:lnTo>
                  <a:lnTo>
                    <a:pt x="388" y="366"/>
                  </a:lnTo>
                  <a:lnTo>
                    <a:pt x="531" y="128"/>
                  </a:lnTo>
                  <a:lnTo>
                    <a:pt x="681" y="377"/>
                  </a:lnTo>
                  <a:lnTo>
                    <a:pt x="681" y="336"/>
                  </a:lnTo>
                  <a:lnTo>
                    <a:pt x="556" y="128"/>
                  </a:lnTo>
                  <a:lnTo>
                    <a:pt x="542" y="104"/>
                  </a:lnTo>
                  <a:lnTo>
                    <a:pt x="542" y="0"/>
                  </a:lnTo>
                  <a:lnTo>
                    <a:pt x="521" y="0"/>
                  </a:lnTo>
                  <a:lnTo>
                    <a:pt x="521" y="104"/>
                  </a:lnTo>
                  <a:lnTo>
                    <a:pt x="363" y="366"/>
                  </a:lnTo>
                  <a:lnTo>
                    <a:pt x="350" y="357"/>
                  </a:lnTo>
                  <a:lnTo>
                    <a:pt x="337" y="347"/>
                  </a:lnTo>
                  <a:lnTo>
                    <a:pt x="325" y="337"/>
                  </a:lnTo>
                  <a:lnTo>
                    <a:pt x="313" y="326"/>
                  </a:lnTo>
                  <a:lnTo>
                    <a:pt x="298" y="341"/>
                  </a:lnTo>
                  <a:lnTo>
                    <a:pt x="311" y="353"/>
                  </a:lnTo>
                  <a:lnTo>
                    <a:pt x="324" y="364"/>
                  </a:lnTo>
                  <a:lnTo>
                    <a:pt x="338" y="375"/>
                  </a:lnTo>
                  <a:lnTo>
                    <a:pt x="352" y="385"/>
                  </a:lnTo>
                  <a:lnTo>
                    <a:pt x="211" y="620"/>
                  </a:lnTo>
                  <a:lnTo>
                    <a:pt x="0" y="620"/>
                  </a:lnTo>
                  <a:lnTo>
                    <a:pt x="0" y="722"/>
                  </a:lnTo>
                  <a:lnTo>
                    <a:pt x="1072" y="722"/>
                  </a:lnTo>
                  <a:lnTo>
                    <a:pt x="1072" y="620"/>
                  </a:lnTo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90" name="Line 82">
              <a:extLst>
                <a:ext uri="{FF2B5EF4-FFF2-40B4-BE49-F238E27FC236}">
                  <a16:creationId xmlns:a16="http://schemas.microsoft.com/office/drawing/2014/main" id="{D83B0422-DD01-4693-E7D9-D4A4943663B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62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1" name="Line 81">
              <a:extLst>
                <a:ext uri="{FF2B5EF4-FFF2-40B4-BE49-F238E27FC236}">
                  <a16:creationId xmlns:a16="http://schemas.microsoft.com/office/drawing/2014/main" id="{1BB8FD1C-74EE-8E1F-0443-8ACD28615B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49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" name="Line 80">
              <a:extLst>
                <a:ext uri="{FF2B5EF4-FFF2-40B4-BE49-F238E27FC236}">
                  <a16:creationId xmlns:a16="http://schemas.microsoft.com/office/drawing/2014/main" id="{1111CC33-E342-8911-F83A-FD998C3763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837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3" name="Line 79">
              <a:extLst>
                <a:ext uri="{FF2B5EF4-FFF2-40B4-BE49-F238E27FC236}">
                  <a16:creationId xmlns:a16="http://schemas.microsoft.com/office/drawing/2014/main" id="{12A5415A-0383-F424-4359-54028115DD0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926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4" name="Line 78">
              <a:extLst>
                <a:ext uri="{FF2B5EF4-FFF2-40B4-BE49-F238E27FC236}">
                  <a16:creationId xmlns:a16="http://schemas.microsoft.com/office/drawing/2014/main" id="{81A8EBEE-BAA3-8466-9E46-C35B216D160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15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5" name="Line 77">
              <a:extLst>
                <a:ext uri="{FF2B5EF4-FFF2-40B4-BE49-F238E27FC236}">
                  <a16:creationId xmlns:a16="http://schemas.microsoft.com/office/drawing/2014/main" id="{BF23DCBE-39D9-AF37-1C08-C191712A783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05" y="10193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6" name="Line 76">
              <a:extLst>
                <a:ext uri="{FF2B5EF4-FFF2-40B4-BE49-F238E27FC236}">
                  <a16:creationId xmlns:a16="http://schemas.microsoft.com/office/drawing/2014/main" id="{FD53392C-8493-5201-4D84-8952DC9E3E9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94" y="10193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Line 75">
              <a:extLst>
                <a:ext uri="{FF2B5EF4-FFF2-40B4-BE49-F238E27FC236}">
                  <a16:creationId xmlns:a16="http://schemas.microsoft.com/office/drawing/2014/main" id="{ADF85DA7-9D73-487F-4CF1-4534B023AD8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81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Line 74">
              <a:extLst>
                <a:ext uri="{FF2B5EF4-FFF2-40B4-BE49-F238E27FC236}">
                  <a16:creationId xmlns:a16="http://schemas.microsoft.com/office/drawing/2014/main" id="{3ABF6589-CBFE-099E-53EE-A581C65F80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69" y="10193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Line 73">
              <a:extLst>
                <a:ext uri="{FF2B5EF4-FFF2-40B4-BE49-F238E27FC236}">
                  <a16:creationId xmlns:a16="http://schemas.microsoft.com/office/drawing/2014/main" id="{1464D1B4-36E7-EC25-AC1A-FA7D709CB9C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458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0" name="Line 72">
              <a:extLst>
                <a:ext uri="{FF2B5EF4-FFF2-40B4-BE49-F238E27FC236}">
                  <a16:creationId xmlns:a16="http://schemas.microsoft.com/office/drawing/2014/main" id="{2790273E-BE2A-EA6C-F13E-0E1547184F1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547" y="10194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1" name="Line 71">
              <a:extLst>
                <a:ext uri="{FF2B5EF4-FFF2-40B4-BE49-F238E27FC236}">
                  <a16:creationId xmlns:a16="http://schemas.microsoft.com/office/drawing/2014/main" id="{F6F24DC0-659A-645F-958F-4081994FCCE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636" y="10193"/>
              <a:ext cx="0" cy="0"/>
            </a:xfrm>
            <a:prstGeom prst="line">
              <a:avLst/>
            </a:prstGeom>
            <a:noFill/>
            <a:ln w="6566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" name="Line 70">
              <a:extLst>
                <a:ext uri="{FF2B5EF4-FFF2-40B4-BE49-F238E27FC236}">
                  <a16:creationId xmlns:a16="http://schemas.microsoft.com/office/drawing/2014/main" id="{B99E7102-E64F-1175-D78C-E58DFC922A8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15" y="10178"/>
              <a:ext cx="10" cy="0"/>
            </a:xfrm>
            <a:prstGeom prst="line">
              <a:avLst/>
            </a:prstGeom>
            <a:noFill/>
            <a:ln w="18085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" name="Line 69">
              <a:extLst>
                <a:ext uri="{FF2B5EF4-FFF2-40B4-BE49-F238E27FC236}">
                  <a16:creationId xmlns:a16="http://schemas.microsoft.com/office/drawing/2014/main" id="{8AE4062A-AA3B-1771-C255-4D5999C1C44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02" y="10179"/>
              <a:ext cx="10" cy="0"/>
            </a:xfrm>
            <a:prstGeom prst="line">
              <a:avLst/>
            </a:prstGeom>
            <a:noFill/>
            <a:ln w="17722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4" name="Line 68">
              <a:extLst>
                <a:ext uri="{FF2B5EF4-FFF2-40B4-BE49-F238E27FC236}">
                  <a16:creationId xmlns:a16="http://schemas.microsoft.com/office/drawing/2014/main" id="{59630517-0B50-438F-D3D9-12CE38C2275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790" y="10178"/>
              <a:ext cx="10" cy="0"/>
            </a:xfrm>
            <a:prstGeom prst="line">
              <a:avLst/>
            </a:prstGeom>
            <a:noFill/>
            <a:ln w="18085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5" name="AutoShape 67">
              <a:extLst>
                <a:ext uri="{FF2B5EF4-FFF2-40B4-BE49-F238E27FC236}">
                  <a16:creationId xmlns:a16="http://schemas.microsoft.com/office/drawing/2014/main" id="{AEE47766-7106-7CED-100F-E7F9AE5717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10179"/>
              <a:ext cx="100" cy="2"/>
            </a:xfrm>
            <a:custGeom>
              <a:avLst/>
              <a:gdLst>
                <a:gd name="T0" fmla="+- 0 4879 4879"/>
                <a:gd name="T1" fmla="*/ T0 w 100"/>
                <a:gd name="T2" fmla="+- 0 4889 4879"/>
                <a:gd name="T3" fmla="*/ T2 w 100"/>
                <a:gd name="T4" fmla="+- 0 4968 4879"/>
                <a:gd name="T5" fmla="*/ T4 w 100"/>
                <a:gd name="T6" fmla="+- 0 4978 4879"/>
                <a:gd name="T7" fmla="*/ T6 w 10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  <a:cxn ang="0">
                  <a:pos x="T5" y="0"/>
                </a:cxn>
                <a:cxn ang="0">
                  <a:pos x="T7" y="0"/>
                </a:cxn>
              </a:cxnLst>
              <a:rect l="0" t="0" r="r" b="b"/>
              <a:pathLst>
                <a:path w="100">
                  <a:moveTo>
                    <a:pt x="0" y="0"/>
                  </a:moveTo>
                  <a:lnTo>
                    <a:pt x="10" y="0"/>
                  </a:lnTo>
                  <a:moveTo>
                    <a:pt x="89" y="0"/>
                  </a:moveTo>
                  <a:lnTo>
                    <a:pt x="99" y="0"/>
                  </a:lnTo>
                </a:path>
              </a:pathLst>
            </a:custGeom>
            <a:noFill/>
            <a:ln w="17722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AutoShape 66">
              <a:extLst>
                <a:ext uri="{FF2B5EF4-FFF2-40B4-BE49-F238E27FC236}">
                  <a16:creationId xmlns:a16="http://schemas.microsoft.com/office/drawing/2014/main" id="{32676B6F-298C-B58F-08DF-73D81701F2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7" y="10178"/>
              <a:ext cx="100" cy="2"/>
            </a:xfrm>
            <a:custGeom>
              <a:avLst/>
              <a:gdLst>
                <a:gd name="T0" fmla="+- 0 5057 5057"/>
                <a:gd name="T1" fmla="*/ T0 w 100"/>
                <a:gd name="T2" fmla="+- 0 5068 5057"/>
                <a:gd name="T3" fmla="*/ T2 w 100"/>
                <a:gd name="T4" fmla="+- 0 5147 5057"/>
                <a:gd name="T5" fmla="*/ T4 w 100"/>
                <a:gd name="T6" fmla="+- 0 5157 5057"/>
                <a:gd name="T7" fmla="*/ T6 w 10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  <a:cxn ang="0">
                  <a:pos x="T5" y="0"/>
                </a:cxn>
                <a:cxn ang="0">
                  <a:pos x="T7" y="0"/>
                </a:cxn>
              </a:cxnLst>
              <a:rect l="0" t="0" r="r" b="b"/>
              <a:pathLst>
                <a:path w="100">
                  <a:moveTo>
                    <a:pt x="0" y="0"/>
                  </a:moveTo>
                  <a:lnTo>
                    <a:pt x="11" y="0"/>
                  </a:lnTo>
                  <a:moveTo>
                    <a:pt x="90" y="0"/>
                  </a:moveTo>
                  <a:lnTo>
                    <a:pt x="100" y="0"/>
                  </a:lnTo>
                </a:path>
              </a:pathLst>
            </a:custGeom>
            <a:noFill/>
            <a:ln w="18444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07" name="Line 65">
              <a:extLst>
                <a:ext uri="{FF2B5EF4-FFF2-40B4-BE49-F238E27FC236}">
                  <a16:creationId xmlns:a16="http://schemas.microsoft.com/office/drawing/2014/main" id="{8E0E9FA1-017C-8BB5-842D-8FD739963C6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34" y="10178"/>
              <a:ext cx="10" cy="0"/>
            </a:xfrm>
            <a:prstGeom prst="line">
              <a:avLst/>
            </a:prstGeom>
            <a:noFill/>
            <a:ln w="18085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8" name="Line 64">
              <a:extLst>
                <a:ext uri="{FF2B5EF4-FFF2-40B4-BE49-F238E27FC236}">
                  <a16:creationId xmlns:a16="http://schemas.microsoft.com/office/drawing/2014/main" id="{17CBA9E5-768D-5D46-0C3A-58A204A8B98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22" y="10178"/>
              <a:ext cx="10" cy="0"/>
            </a:xfrm>
            <a:prstGeom prst="line">
              <a:avLst/>
            </a:prstGeom>
            <a:noFill/>
            <a:ln w="18444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9" name="AutoShape 63">
              <a:extLst>
                <a:ext uri="{FF2B5EF4-FFF2-40B4-BE49-F238E27FC236}">
                  <a16:creationId xmlns:a16="http://schemas.microsoft.com/office/drawing/2014/main" id="{BD573D3C-DD77-012E-95E8-CA7DC68BC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" y="10178"/>
              <a:ext cx="100" cy="2"/>
            </a:xfrm>
            <a:custGeom>
              <a:avLst/>
              <a:gdLst>
                <a:gd name="T0" fmla="+- 0 5410 5410"/>
                <a:gd name="T1" fmla="*/ T0 w 100"/>
                <a:gd name="T2" fmla="+- 0 5421 5410"/>
                <a:gd name="T3" fmla="*/ T2 w 100"/>
                <a:gd name="T4" fmla="+- 0 5500 5410"/>
                <a:gd name="T5" fmla="*/ T4 w 100"/>
                <a:gd name="T6" fmla="+- 0 5510 5410"/>
                <a:gd name="T7" fmla="*/ T6 w 100"/>
              </a:gdLst>
              <a:ahLst/>
              <a:cxnLst>
                <a:cxn ang="0">
                  <a:pos x="T1" y="0"/>
                </a:cxn>
                <a:cxn ang="0">
                  <a:pos x="T3" y="0"/>
                </a:cxn>
                <a:cxn ang="0">
                  <a:pos x="T5" y="0"/>
                </a:cxn>
                <a:cxn ang="0">
                  <a:pos x="T7" y="0"/>
                </a:cxn>
              </a:cxnLst>
              <a:rect l="0" t="0" r="r" b="b"/>
              <a:pathLst>
                <a:path w="100">
                  <a:moveTo>
                    <a:pt x="0" y="0"/>
                  </a:moveTo>
                  <a:lnTo>
                    <a:pt x="11" y="0"/>
                  </a:lnTo>
                  <a:moveTo>
                    <a:pt x="90" y="0"/>
                  </a:moveTo>
                  <a:lnTo>
                    <a:pt x="100" y="0"/>
                  </a:lnTo>
                </a:path>
              </a:pathLst>
            </a:custGeom>
            <a:noFill/>
            <a:ln w="18085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0" name="Line 62">
              <a:extLst>
                <a:ext uri="{FF2B5EF4-FFF2-40B4-BE49-F238E27FC236}">
                  <a16:creationId xmlns:a16="http://schemas.microsoft.com/office/drawing/2014/main" id="{A4AFF68B-7D8A-0067-C42B-EDCE3DAC41F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589" y="10178"/>
              <a:ext cx="11" cy="0"/>
            </a:xfrm>
            <a:prstGeom prst="line">
              <a:avLst/>
            </a:prstGeom>
            <a:noFill/>
            <a:ln w="18808">
              <a:solidFill>
                <a:srgbClr val="00B4D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11" name="Picture 61">
              <a:extLst>
                <a:ext uri="{FF2B5EF4-FFF2-40B4-BE49-F238E27FC236}">
                  <a16:creationId xmlns:a16="http://schemas.microsoft.com/office/drawing/2014/main" id="{E84C684B-49F2-111A-6DA9-D74FCF8788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1" y="16085"/>
              <a:ext cx="2333" cy="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Picture 60">
              <a:extLst>
                <a:ext uri="{FF2B5EF4-FFF2-40B4-BE49-F238E27FC236}">
                  <a16:creationId xmlns:a16="http://schemas.microsoft.com/office/drawing/2014/main" id="{82A7ED17-B76D-2F01-B956-FDE29EC3D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" y="16061"/>
              <a:ext cx="255" cy="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3" name="AutoShape 59">
              <a:extLst>
                <a:ext uri="{FF2B5EF4-FFF2-40B4-BE49-F238E27FC236}">
                  <a16:creationId xmlns:a16="http://schemas.microsoft.com/office/drawing/2014/main" id="{FB33A860-D302-DF8B-E091-4B6A96796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" y="16085"/>
              <a:ext cx="1118" cy="100"/>
            </a:xfrm>
            <a:custGeom>
              <a:avLst/>
              <a:gdLst>
                <a:gd name="T0" fmla="+- 0 6799 6764"/>
                <a:gd name="T1" fmla="*/ T0 w 1118"/>
                <a:gd name="T2" fmla="+- 0 16085 16085"/>
                <a:gd name="T3" fmla="*/ 16085 h 100"/>
                <a:gd name="T4" fmla="+- 0 6766 6764"/>
                <a:gd name="T5" fmla="*/ T4 w 1118"/>
                <a:gd name="T6" fmla="+- 0 16166 16085"/>
                <a:gd name="T7" fmla="*/ 16166 h 100"/>
                <a:gd name="T8" fmla="+- 0 6816 6764"/>
                <a:gd name="T9" fmla="*/ T8 w 1118"/>
                <a:gd name="T10" fmla="+- 0 16177 16085"/>
                <a:gd name="T11" fmla="*/ 16177 h 100"/>
                <a:gd name="T12" fmla="+- 0 6834 6764"/>
                <a:gd name="T13" fmla="*/ T12 w 1118"/>
                <a:gd name="T14" fmla="+- 0 16177 16085"/>
                <a:gd name="T15" fmla="*/ 16177 h 100"/>
                <a:gd name="T16" fmla="+- 0 6796 6764"/>
                <a:gd name="T17" fmla="*/ T16 w 1118"/>
                <a:gd name="T18" fmla="+- 0 16147 16085"/>
                <a:gd name="T19" fmla="*/ 16147 h 100"/>
                <a:gd name="T20" fmla="+- 0 6789 6764"/>
                <a:gd name="T21" fmla="*/ T20 w 1118"/>
                <a:gd name="T22" fmla="+- 0 16169 16085"/>
                <a:gd name="T23" fmla="*/ 16169 h 100"/>
                <a:gd name="T24" fmla="+- 0 6815 6764"/>
                <a:gd name="T25" fmla="*/ T24 w 1118"/>
                <a:gd name="T26" fmla="+- 0 16118 16085"/>
                <a:gd name="T27" fmla="*/ 16118 h 100"/>
                <a:gd name="T28" fmla="+- 0 6936 6764"/>
                <a:gd name="T29" fmla="*/ T28 w 1118"/>
                <a:gd name="T30" fmla="+- 0 16087 16085"/>
                <a:gd name="T31" fmla="*/ 16087 h 100"/>
                <a:gd name="T32" fmla="+- 0 6888 6764"/>
                <a:gd name="T33" fmla="*/ T32 w 1118"/>
                <a:gd name="T34" fmla="+- 0 16091 16085"/>
                <a:gd name="T35" fmla="*/ 16091 h 100"/>
                <a:gd name="T36" fmla="+- 0 6868 6764"/>
                <a:gd name="T37" fmla="*/ T36 w 1118"/>
                <a:gd name="T38" fmla="+- 0 16183 16085"/>
                <a:gd name="T39" fmla="*/ 16183 h 100"/>
                <a:gd name="T40" fmla="+- 0 6917 6764"/>
                <a:gd name="T41" fmla="*/ T40 w 1118"/>
                <a:gd name="T42" fmla="+- 0 16181 16085"/>
                <a:gd name="T43" fmla="*/ 16181 h 100"/>
                <a:gd name="T44" fmla="+- 0 6990 6764"/>
                <a:gd name="T45" fmla="*/ T44 w 1118"/>
                <a:gd name="T46" fmla="+- 0 16089 16085"/>
                <a:gd name="T47" fmla="*/ 16089 h 100"/>
                <a:gd name="T48" fmla="+- 0 6988 6764"/>
                <a:gd name="T49" fmla="*/ T48 w 1118"/>
                <a:gd name="T50" fmla="+- 0 16183 16085"/>
                <a:gd name="T51" fmla="*/ 16183 h 100"/>
                <a:gd name="T52" fmla="+- 0 7076 6764"/>
                <a:gd name="T53" fmla="*/ T52 w 1118"/>
                <a:gd name="T54" fmla="+- 0 16089 16085"/>
                <a:gd name="T55" fmla="*/ 16089 h 100"/>
                <a:gd name="T56" fmla="+- 0 7041 6764"/>
                <a:gd name="T57" fmla="*/ T56 w 1118"/>
                <a:gd name="T58" fmla="+- 0 16087 16085"/>
                <a:gd name="T59" fmla="*/ 16087 h 100"/>
                <a:gd name="T60" fmla="+- 0 7042 6764"/>
                <a:gd name="T61" fmla="*/ T60 w 1118"/>
                <a:gd name="T62" fmla="+- 0 16181 16085"/>
                <a:gd name="T63" fmla="*/ 16181 h 100"/>
                <a:gd name="T64" fmla="+- 0 7093 6764"/>
                <a:gd name="T65" fmla="*/ T64 w 1118"/>
                <a:gd name="T66" fmla="+- 0 16183 16085"/>
                <a:gd name="T67" fmla="*/ 16183 h 100"/>
                <a:gd name="T68" fmla="+- 0 7195 6764"/>
                <a:gd name="T69" fmla="*/ T68 w 1118"/>
                <a:gd name="T70" fmla="+- 0 16101 16085"/>
                <a:gd name="T71" fmla="*/ 16101 h 100"/>
                <a:gd name="T72" fmla="+- 0 7130 6764"/>
                <a:gd name="T73" fmla="*/ T72 w 1118"/>
                <a:gd name="T74" fmla="+- 0 16103 16085"/>
                <a:gd name="T75" fmla="*/ 16103 h 100"/>
                <a:gd name="T76" fmla="+- 0 7160 6764"/>
                <a:gd name="T77" fmla="*/ T76 w 1118"/>
                <a:gd name="T78" fmla="+- 0 16185 16085"/>
                <a:gd name="T79" fmla="*/ 16185 h 100"/>
                <a:gd name="T80" fmla="+- 0 7183 6764"/>
                <a:gd name="T81" fmla="*/ T80 w 1118"/>
                <a:gd name="T82" fmla="+- 0 16183 16085"/>
                <a:gd name="T83" fmla="*/ 16183 h 100"/>
                <a:gd name="T84" fmla="+- 0 7196 6764"/>
                <a:gd name="T85" fmla="*/ T84 w 1118"/>
                <a:gd name="T86" fmla="+- 0 16133 16085"/>
                <a:gd name="T87" fmla="*/ 16133 h 100"/>
                <a:gd name="T88" fmla="+- 0 7178 6764"/>
                <a:gd name="T89" fmla="*/ T88 w 1118"/>
                <a:gd name="T90" fmla="+- 0 16162 16085"/>
                <a:gd name="T91" fmla="*/ 16162 h 100"/>
                <a:gd name="T92" fmla="+- 0 7153 6764"/>
                <a:gd name="T93" fmla="*/ T92 w 1118"/>
                <a:gd name="T94" fmla="+- 0 16101 16085"/>
                <a:gd name="T95" fmla="*/ 16101 h 100"/>
                <a:gd name="T96" fmla="+- 0 7198 6764"/>
                <a:gd name="T97" fmla="*/ T96 w 1118"/>
                <a:gd name="T98" fmla="+- 0 16117 16085"/>
                <a:gd name="T99" fmla="*/ 16117 h 100"/>
                <a:gd name="T100" fmla="+- 0 7279 6764"/>
                <a:gd name="T101" fmla="*/ T100 w 1118"/>
                <a:gd name="T102" fmla="+- 0 16129 16085"/>
                <a:gd name="T103" fmla="*/ 16129 h 100"/>
                <a:gd name="T104" fmla="+- 0 7275 6764"/>
                <a:gd name="T105" fmla="*/ T104 w 1118"/>
                <a:gd name="T106" fmla="+- 0 16101 16085"/>
                <a:gd name="T107" fmla="*/ 16101 h 100"/>
                <a:gd name="T108" fmla="+- 0 7298 6764"/>
                <a:gd name="T109" fmla="*/ T108 w 1118"/>
                <a:gd name="T110" fmla="+- 0 16115 16085"/>
                <a:gd name="T111" fmla="*/ 16115 h 100"/>
                <a:gd name="T112" fmla="+- 0 7249 6764"/>
                <a:gd name="T113" fmla="*/ T112 w 1118"/>
                <a:gd name="T114" fmla="+- 0 16087 16085"/>
                <a:gd name="T115" fmla="*/ 16087 h 100"/>
                <a:gd name="T116" fmla="+- 0 7241 6764"/>
                <a:gd name="T117" fmla="*/ T116 w 1118"/>
                <a:gd name="T118" fmla="+- 0 16136 16085"/>
                <a:gd name="T119" fmla="*/ 16136 h 100"/>
                <a:gd name="T120" fmla="+- 0 7276 6764"/>
                <a:gd name="T121" fmla="*/ T120 w 1118"/>
                <a:gd name="T122" fmla="+- 0 16169 16085"/>
                <a:gd name="T123" fmla="*/ 16169 h 100"/>
                <a:gd name="T124" fmla="+- 0 7228 6764"/>
                <a:gd name="T125" fmla="*/ T124 w 1118"/>
                <a:gd name="T126" fmla="+- 0 16153 16085"/>
                <a:gd name="T127" fmla="*/ 16153 h 100"/>
                <a:gd name="T128" fmla="+- 0 7280 6764"/>
                <a:gd name="T129" fmla="*/ T128 w 1118"/>
                <a:gd name="T130" fmla="+- 0 16183 16085"/>
                <a:gd name="T131" fmla="*/ 16183 h 100"/>
                <a:gd name="T132" fmla="+- 0 7401 6764"/>
                <a:gd name="T133" fmla="*/ T132 w 1118"/>
                <a:gd name="T134" fmla="+- 0 16153 16085"/>
                <a:gd name="T135" fmla="*/ 16153 h 100"/>
                <a:gd name="T136" fmla="+- 0 7350 6764"/>
                <a:gd name="T137" fmla="*/ T136 w 1118"/>
                <a:gd name="T138" fmla="+- 0 16124 16085"/>
                <a:gd name="T139" fmla="*/ 16124 h 100"/>
                <a:gd name="T140" fmla="+- 0 7382 6764"/>
                <a:gd name="T141" fmla="*/ T140 w 1118"/>
                <a:gd name="T142" fmla="+- 0 16119 16085"/>
                <a:gd name="T143" fmla="*/ 16119 h 100"/>
                <a:gd name="T144" fmla="+- 0 7391 6764"/>
                <a:gd name="T145" fmla="*/ T144 w 1118"/>
                <a:gd name="T146" fmla="+- 0 16094 16085"/>
                <a:gd name="T147" fmla="*/ 16094 h 100"/>
                <a:gd name="T148" fmla="+- 0 7332 6764"/>
                <a:gd name="T149" fmla="*/ T148 w 1118"/>
                <a:gd name="T150" fmla="+- 0 16113 16085"/>
                <a:gd name="T151" fmla="*/ 16113 h 100"/>
                <a:gd name="T152" fmla="+- 0 7375 6764"/>
                <a:gd name="T153" fmla="*/ T152 w 1118"/>
                <a:gd name="T154" fmla="+- 0 16144 16085"/>
                <a:gd name="T155" fmla="*/ 16144 h 100"/>
                <a:gd name="T156" fmla="+- 0 7348 6764"/>
                <a:gd name="T157" fmla="*/ T156 w 1118"/>
                <a:gd name="T158" fmla="+- 0 16152 16085"/>
                <a:gd name="T159" fmla="*/ 16152 h 100"/>
                <a:gd name="T160" fmla="+- 0 7339 6764"/>
                <a:gd name="T161" fmla="*/ T160 w 1118"/>
                <a:gd name="T162" fmla="+- 0 16176 16085"/>
                <a:gd name="T163" fmla="*/ 16176 h 100"/>
                <a:gd name="T164" fmla="+- 0 7399 6764"/>
                <a:gd name="T165" fmla="*/ T164 w 1118"/>
                <a:gd name="T166" fmla="+- 0 16168 16085"/>
                <a:gd name="T167" fmla="*/ 16168 h 100"/>
                <a:gd name="T168" fmla="+- 0 7483 6764"/>
                <a:gd name="T169" fmla="*/ T168 w 1118"/>
                <a:gd name="T170" fmla="+- 0 16144 16085"/>
                <a:gd name="T171" fmla="*/ 16144 h 100"/>
                <a:gd name="T172" fmla="+- 0 7490 6764"/>
                <a:gd name="T173" fmla="*/ T172 w 1118"/>
                <a:gd name="T174" fmla="+- 0 16103 16085"/>
                <a:gd name="T175" fmla="*/ 16103 h 100"/>
                <a:gd name="T176" fmla="+- 0 7432 6764"/>
                <a:gd name="T177" fmla="*/ T176 w 1118"/>
                <a:gd name="T178" fmla="+- 0 16181 16085"/>
                <a:gd name="T179" fmla="*/ 16181 h 100"/>
                <a:gd name="T180" fmla="+- 0 7593 6764"/>
                <a:gd name="T181" fmla="*/ T180 w 1118"/>
                <a:gd name="T182" fmla="+- 0 16179 16085"/>
                <a:gd name="T183" fmla="*/ 16179 h 100"/>
                <a:gd name="T184" fmla="+- 0 7575 6764"/>
                <a:gd name="T185" fmla="*/ T184 w 1118"/>
                <a:gd name="T186" fmla="+- 0 16087 16085"/>
                <a:gd name="T187" fmla="*/ 16087 h 100"/>
                <a:gd name="T188" fmla="+- 0 7539 6764"/>
                <a:gd name="T189" fmla="*/ T188 w 1118"/>
                <a:gd name="T190" fmla="+- 0 16087 16085"/>
                <a:gd name="T191" fmla="*/ 16087 h 100"/>
                <a:gd name="T192" fmla="+- 0 7541 6764"/>
                <a:gd name="T193" fmla="*/ T192 w 1118"/>
                <a:gd name="T194" fmla="+- 0 16181 16085"/>
                <a:gd name="T195" fmla="*/ 16181 h 100"/>
                <a:gd name="T196" fmla="+- 0 7593 6764"/>
                <a:gd name="T197" fmla="*/ T196 w 1118"/>
                <a:gd name="T198" fmla="+- 0 16183 16085"/>
                <a:gd name="T199" fmla="*/ 16183 h 100"/>
                <a:gd name="T200" fmla="+- 0 7613 6764"/>
                <a:gd name="T201" fmla="*/ T200 w 1118"/>
                <a:gd name="T202" fmla="+- 0 16101 16085"/>
                <a:gd name="T203" fmla="*/ 16101 h 100"/>
                <a:gd name="T204" fmla="+- 0 7658 6764"/>
                <a:gd name="T205" fmla="*/ T204 w 1118"/>
                <a:gd name="T206" fmla="+- 0 16181 16085"/>
                <a:gd name="T207" fmla="*/ 16181 h 100"/>
                <a:gd name="T208" fmla="+- 0 7774 6764"/>
                <a:gd name="T209" fmla="*/ T208 w 1118"/>
                <a:gd name="T210" fmla="+- 0 16103 16085"/>
                <a:gd name="T211" fmla="*/ 16103 h 100"/>
                <a:gd name="T212" fmla="+- 0 7751 6764"/>
                <a:gd name="T213" fmla="*/ T212 w 1118"/>
                <a:gd name="T214" fmla="+- 0 16169 16085"/>
                <a:gd name="T215" fmla="*/ 16169 h 100"/>
                <a:gd name="T216" fmla="+- 0 7758 6764"/>
                <a:gd name="T217" fmla="*/ T216 w 1118"/>
                <a:gd name="T218" fmla="+- 0 16107 16085"/>
                <a:gd name="T219" fmla="*/ 16107 h 100"/>
                <a:gd name="T220" fmla="+- 0 7708 6764"/>
                <a:gd name="T221" fmla="*/ T220 w 1118"/>
                <a:gd name="T222" fmla="+- 0 16103 16085"/>
                <a:gd name="T223" fmla="*/ 16103 h 100"/>
                <a:gd name="T224" fmla="+- 0 7741 6764"/>
                <a:gd name="T225" fmla="*/ T224 w 1118"/>
                <a:gd name="T226" fmla="+- 0 16185 16085"/>
                <a:gd name="T227" fmla="*/ 16185 h 100"/>
                <a:gd name="T228" fmla="+- 0 7777 6764"/>
                <a:gd name="T229" fmla="*/ T228 w 1118"/>
                <a:gd name="T230" fmla="+- 0 16116 16085"/>
                <a:gd name="T231" fmla="*/ 16116 h 100"/>
                <a:gd name="T232" fmla="+- 0 7878 6764"/>
                <a:gd name="T233" fmla="*/ T232 w 1118"/>
                <a:gd name="T234" fmla="+- 0 16137 16085"/>
                <a:gd name="T235" fmla="*/ 16137 h 100"/>
                <a:gd name="T236" fmla="+- 0 7860 6764"/>
                <a:gd name="T237" fmla="*/ T236 w 1118"/>
                <a:gd name="T238" fmla="+- 0 16089 16085"/>
                <a:gd name="T239" fmla="*/ 16089 h 100"/>
                <a:gd name="T240" fmla="+- 0 7855 6764"/>
                <a:gd name="T241" fmla="*/ T240 w 1118"/>
                <a:gd name="T242" fmla="+- 0 16103 16085"/>
                <a:gd name="T243" fmla="*/ 16103 h 100"/>
                <a:gd name="T244" fmla="+- 0 7809 6764"/>
                <a:gd name="T245" fmla="*/ T244 w 1118"/>
                <a:gd name="T246" fmla="+- 0 16089 16085"/>
                <a:gd name="T247" fmla="*/ 16089 h 100"/>
                <a:gd name="T248" fmla="+- 0 7842 6764"/>
                <a:gd name="T249" fmla="*/ T248 w 1118"/>
                <a:gd name="T250" fmla="+- 0 16152 16085"/>
                <a:gd name="T251" fmla="*/ 16152 h 10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  <a:cxn ang="0">
                  <a:pos x="T225" y="T227"/>
                </a:cxn>
                <a:cxn ang="0">
                  <a:pos x="T229" y="T231"/>
                </a:cxn>
                <a:cxn ang="0">
                  <a:pos x="T233" y="T235"/>
                </a:cxn>
                <a:cxn ang="0">
                  <a:pos x="T237" y="T239"/>
                </a:cxn>
                <a:cxn ang="0">
                  <a:pos x="T241" y="T243"/>
                </a:cxn>
                <a:cxn ang="0">
                  <a:pos x="T245" y="T247"/>
                </a:cxn>
                <a:cxn ang="0">
                  <a:pos x="T249" y="T251"/>
                </a:cxn>
              </a:cxnLst>
              <a:rect l="0" t="0" r="r" b="b"/>
              <a:pathLst>
                <a:path w="1118" h="100">
                  <a:moveTo>
                    <a:pt x="70" y="27"/>
                  </a:moveTo>
                  <a:lnTo>
                    <a:pt x="67" y="16"/>
                  </a:lnTo>
                  <a:lnTo>
                    <a:pt x="60" y="8"/>
                  </a:lnTo>
                  <a:lnTo>
                    <a:pt x="49" y="2"/>
                  </a:lnTo>
                  <a:lnTo>
                    <a:pt x="35" y="0"/>
                  </a:lnTo>
                  <a:lnTo>
                    <a:pt x="21" y="2"/>
                  </a:lnTo>
                  <a:lnTo>
                    <a:pt x="9" y="9"/>
                  </a:lnTo>
                  <a:lnTo>
                    <a:pt x="2" y="18"/>
                  </a:lnTo>
                  <a:lnTo>
                    <a:pt x="0" y="31"/>
                  </a:lnTo>
                  <a:lnTo>
                    <a:pt x="0" y="69"/>
                  </a:lnTo>
                  <a:lnTo>
                    <a:pt x="2" y="81"/>
                  </a:lnTo>
                  <a:lnTo>
                    <a:pt x="9" y="91"/>
                  </a:lnTo>
                  <a:lnTo>
                    <a:pt x="19" y="98"/>
                  </a:lnTo>
                  <a:lnTo>
                    <a:pt x="32" y="100"/>
                  </a:lnTo>
                  <a:lnTo>
                    <a:pt x="40" y="100"/>
                  </a:lnTo>
                  <a:lnTo>
                    <a:pt x="48" y="97"/>
                  </a:lnTo>
                  <a:lnTo>
                    <a:pt x="52" y="92"/>
                  </a:lnTo>
                  <a:lnTo>
                    <a:pt x="52" y="94"/>
                  </a:lnTo>
                  <a:lnTo>
                    <a:pt x="53" y="96"/>
                  </a:lnTo>
                  <a:lnTo>
                    <a:pt x="55" y="98"/>
                  </a:lnTo>
                  <a:lnTo>
                    <a:pt x="68" y="98"/>
                  </a:lnTo>
                  <a:lnTo>
                    <a:pt x="70" y="96"/>
                  </a:lnTo>
                  <a:lnTo>
                    <a:pt x="70" y="92"/>
                  </a:lnTo>
                  <a:lnTo>
                    <a:pt x="70" y="84"/>
                  </a:lnTo>
                  <a:lnTo>
                    <a:pt x="70" y="50"/>
                  </a:lnTo>
                  <a:lnTo>
                    <a:pt x="68" y="48"/>
                  </a:lnTo>
                  <a:lnTo>
                    <a:pt x="34" y="48"/>
                  </a:lnTo>
                  <a:lnTo>
                    <a:pt x="32" y="50"/>
                  </a:lnTo>
                  <a:lnTo>
                    <a:pt x="32" y="62"/>
                  </a:lnTo>
                  <a:lnTo>
                    <a:pt x="34" y="64"/>
                  </a:lnTo>
                  <a:lnTo>
                    <a:pt x="51" y="64"/>
                  </a:lnTo>
                  <a:lnTo>
                    <a:pt x="51" y="77"/>
                  </a:lnTo>
                  <a:lnTo>
                    <a:pt x="47" y="81"/>
                  </a:lnTo>
                  <a:lnTo>
                    <a:pt x="42" y="84"/>
                  </a:lnTo>
                  <a:lnTo>
                    <a:pt x="25" y="84"/>
                  </a:lnTo>
                  <a:lnTo>
                    <a:pt x="18" y="78"/>
                  </a:lnTo>
                  <a:lnTo>
                    <a:pt x="18" y="22"/>
                  </a:lnTo>
                  <a:lnTo>
                    <a:pt x="25" y="16"/>
                  </a:lnTo>
                  <a:lnTo>
                    <a:pt x="45" y="16"/>
                  </a:lnTo>
                  <a:lnTo>
                    <a:pt x="51" y="21"/>
                  </a:lnTo>
                  <a:lnTo>
                    <a:pt x="51" y="33"/>
                  </a:lnTo>
                  <a:lnTo>
                    <a:pt x="53" y="34"/>
                  </a:lnTo>
                  <a:lnTo>
                    <a:pt x="68" y="34"/>
                  </a:lnTo>
                  <a:lnTo>
                    <a:pt x="70" y="32"/>
                  </a:lnTo>
                  <a:lnTo>
                    <a:pt x="70" y="27"/>
                  </a:lnTo>
                  <a:moveTo>
                    <a:pt x="174" y="4"/>
                  </a:moveTo>
                  <a:lnTo>
                    <a:pt x="172" y="2"/>
                  </a:lnTo>
                  <a:lnTo>
                    <a:pt x="157" y="2"/>
                  </a:lnTo>
                  <a:lnTo>
                    <a:pt x="155" y="4"/>
                  </a:lnTo>
                  <a:lnTo>
                    <a:pt x="156" y="7"/>
                  </a:lnTo>
                  <a:lnTo>
                    <a:pt x="156" y="63"/>
                  </a:lnTo>
                  <a:lnTo>
                    <a:pt x="141" y="37"/>
                  </a:lnTo>
                  <a:lnTo>
                    <a:pt x="124" y="6"/>
                  </a:lnTo>
                  <a:lnTo>
                    <a:pt x="123" y="4"/>
                  </a:lnTo>
                  <a:lnTo>
                    <a:pt x="120" y="2"/>
                  </a:lnTo>
                  <a:lnTo>
                    <a:pt x="104" y="2"/>
                  </a:lnTo>
                  <a:lnTo>
                    <a:pt x="102" y="4"/>
                  </a:lnTo>
                  <a:lnTo>
                    <a:pt x="102" y="96"/>
                  </a:lnTo>
                  <a:lnTo>
                    <a:pt x="104" y="98"/>
                  </a:lnTo>
                  <a:lnTo>
                    <a:pt x="119" y="98"/>
                  </a:lnTo>
                  <a:lnTo>
                    <a:pt x="121" y="96"/>
                  </a:lnTo>
                  <a:lnTo>
                    <a:pt x="121" y="93"/>
                  </a:lnTo>
                  <a:lnTo>
                    <a:pt x="120" y="37"/>
                  </a:lnTo>
                  <a:lnTo>
                    <a:pt x="152" y="94"/>
                  </a:lnTo>
                  <a:lnTo>
                    <a:pt x="153" y="96"/>
                  </a:lnTo>
                  <a:lnTo>
                    <a:pt x="156" y="98"/>
                  </a:lnTo>
                  <a:lnTo>
                    <a:pt x="172" y="98"/>
                  </a:lnTo>
                  <a:lnTo>
                    <a:pt x="174" y="96"/>
                  </a:lnTo>
                  <a:lnTo>
                    <a:pt x="174" y="63"/>
                  </a:lnTo>
                  <a:lnTo>
                    <a:pt x="174" y="4"/>
                  </a:lnTo>
                  <a:moveTo>
                    <a:pt x="226" y="4"/>
                  </a:moveTo>
                  <a:lnTo>
                    <a:pt x="224" y="2"/>
                  </a:lnTo>
                  <a:lnTo>
                    <a:pt x="209" y="2"/>
                  </a:lnTo>
                  <a:lnTo>
                    <a:pt x="207" y="4"/>
                  </a:lnTo>
                  <a:lnTo>
                    <a:pt x="207" y="96"/>
                  </a:lnTo>
                  <a:lnTo>
                    <a:pt x="209" y="98"/>
                  </a:lnTo>
                  <a:lnTo>
                    <a:pt x="224" y="98"/>
                  </a:lnTo>
                  <a:lnTo>
                    <a:pt x="226" y="96"/>
                  </a:lnTo>
                  <a:lnTo>
                    <a:pt x="226" y="4"/>
                  </a:lnTo>
                  <a:moveTo>
                    <a:pt x="331" y="4"/>
                  </a:moveTo>
                  <a:lnTo>
                    <a:pt x="329" y="2"/>
                  </a:lnTo>
                  <a:lnTo>
                    <a:pt x="314" y="2"/>
                  </a:lnTo>
                  <a:lnTo>
                    <a:pt x="312" y="4"/>
                  </a:lnTo>
                  <a:lnTo>
                    <a:pt x="312" y="7"/>
                  </a:lnTo>
                  <a:lnTo>
                    <a:pt x="313" y="63"/>
                  </a:lnTo>
                  <a:lnTo>
                    <a:pt x="298" y="37"/>
                  </a:lnTo>
                  <a:lnTo>
                    <a:pt x="281" y="6"/>
                  </a:lnTo>
                  <a:lnTo>
                    <a:pt x="280" y="4"/>
                  </a:lnTo>
                  <a:lnTo>
                    <a:pt x="277" y="2"/>
                  </a:lnTo>
                  <a:lnTo>
                    <a:pt x="261" y="2"/>
                  </a:lnTo>
                  <a:lnTo>
                    <a:pt x="259" y="4"/>
                  </a:lnTo>
                  <a:lnTo>
                    <a:pt x="259" y="96"/>
                  </a:lnTo>
                  <a:lnTo>
                    <a:pt x="261" y="98"/>
                  </a:lnTo>
                  <a:lnTo>
                    <a:pt x="276" y="98"/>
                  </a:lnTo>
                  <a:lnTo>
                    <a:pt x="278" y="96"/>
                  </a:lnTo>
                  <a:lnTo>
                    <a:pt x="278" y="93"/>
                  </a:lnTo>
                  <a:lnTo>
                    <a:pt x="277" y="37"/>
                  </a:lnTo>
                  <a:lnTo>
                    <a:pt x="309" y="94"/>
                  </a:lnTo>
                  <a:lnTo>
                    <a:pt x="310" y="96"/>
                  </a:lnTo>
                  <a:lnTo>
                    <a:pt x="312" y="98"/>
                  </a:lnTo>
                  <a:lnTo>
                    <a:pt x="329" y="98"/>
                  </a:lnTo>
                  <a:lnTo>
                    <a:pt x="331" y="96"/>
                  </a:lnTo>
                  <a:lnTo>
                    <a:pt x="331" y="63"/>
                  </a:lnTo>
                  <a:lnTo>
                    <a:pt x="331" y="4"/>
                  </a:lnTo>
                  <a:moveTo>
                    <a:pt x="434" y="27"/>
                  </a:moveTo>
                  <a:lnTo>
                    <a:pt x="431" y="16"/>
                  </a:lnTo>
                  <a:lnTo>
                    <a:pt x="424" y="8"/>
                  </a:lnTo>
                  <a:lnTo>
                    <a:pt x="412" y="2"/>
                  </a:lnTo>
                  <a:lnTo>
                    <a:pt x="398" y="0"/>
                  </a:lnTo>
                  <a:lnTo>
                    <a:pt x="384" y="2"/>
                  </a:lnTo>
                  <a:lnTo>
                    <a:pt x="373" y="9"/>
                  </a:lnTo>
                  <a:lnTo>
                    <a:pt x="366" y="18"/>
                  </a:lnTo>
                  <a:lnTo>
                    <a:pt x="363" y="31"/>
                  </a:lnTo>
                  <a:lnTo>
                    <a:pt x="363" y="69"/>
                  </a:lnTo>
                  <a:lnTo>
                    <a:pt x="366" y="81"/>
                  </a:lnTo>
                  <a:lnTo>
                    <a:pt x="373" y="91"/>
                  </a:lnTo>
                  <a:lnTo>
                    <a:pt x="383" y="98"/>
                  </a:lnTo>
                  <a:lnTo>
                    <a:pt x="396" y="100"/>
                  </a:lnTo>
                  <a:lnTo>
                    <a:pt x="403" y="100"/>
                  </a:lnTo>
                  <a:lnTo>
                    <a:pt x="411" y="97"/>
                  </a:lnTo>
                  <a:lnTo>
                    <a:pt x="416" y="92"/>
                  </a:lnTo>
                  <a:lnTo>
                    <a:pt x="416" y="94"/>
                  </a:lnTo>
                  <a:lnTo>
                    <a:pt x="417" y="96"/>
                  </a:lnTo>
                  <a:lnTo>
                    <a:pt x="419" y="98"/>
                  </a:lnTo>
                  <a:lnTo>
                    <a:pt x="432" y="98"/>
                  </a:lnTo>
                  <a:lnTo>
                    <a:pt x="433" y="96"/>
                  </a:lnTo>
                  <a:lnTo>
                    <a:pt x="434" y="92"/>
                  </a:lnTo>
                  <a:lnTo>
                    <a:pt x="434" y="84"/>
                  </a:lnTo>
                  <a:lnTo>
                    <a:pt x="434" y="50"/>
                  </a:lnTo>
                  <a:lnTo>
                    <a:pt x="432" y="48"/>
                  </a:lnTo>
                  <a:lnTo>
                    <a:pt x="398" y="48"/>
                  </a:lnTo>
                  <a:lnTo>
                    <a:pt x="396" y="50"/>
                  </a:lnTo>
                  <a:lnTo>
                    <a:pt x="396" y="62"/>
                  </a:lnTo>
                  <a:lnTo>
                    <a:pt x="398" y="64"/>
                  </a:lnTo>
                  <a:lnTo>
                    <a:pt x="414" y="64"/>
                  </a:lnTo>
                  <a:lnTo>
                    <a:pt x="414" y="77"/>
                  </a:lnTo>
                  <a:lnTo>
                    <a:pt x="411" y="81"/>
                  </a:lnTo>
                  <a:lnTo>
                    <a:pt x="405" y="84"/>
                  </a:lnTo>
                  <a:lnTo>
                    <a:pt x="388" y="84"/>
                  </a:lnTo>
                  <a:lnTo>
                    <a:pt x="382" y="78"/>
                  </a:lnTo>
                  <a:lnTo>
                    <a:pt x="382" y="22"/>
                  </a:lnTo>
                  <a:lnTo>
                    <a:pt x="389" y="16"/>
                  </a:lnTo>
                  <a:lnTo>
                    <a:pt x="408" y="16"/>
                  </a:lnTo>
                  <a:lnTo>
                    <a:pt x="415" y="21"/>
                  </a:lnTo>
                  <a:lnTo>
                    <a:pt x="415" y="33"/>
                  </a:lnTo>
                  <a:lnTo>
                    <a:pt x="416" y="34"/>
                  </a:lnTo>
                  <a:lnTo>
                    <a:pt x="432" y="34"/>
                  </a:lnTo>
                  <a:lnTo>
                    <a:pt x="434" y="32"/>
                  </a:lnTo>
                  <a:lnTo>
                    <a:pt x="434" y="27"/>
                  </a:lnTo>
                  <a:moveTo>
                    <a:pt x="536" y="71"/>
                  </a:moveTo>
                  <a:lnTo>
                    <a:pt x="536" y="68"/>
                  </a:lnTo>
                  <a:lnTo>
                    <a:pt x="533" y="56"/>
                  </a:lnTo>
                  <a:lnTo>
                    <a:pt x="525" y="49"/>
                  </a:lnTo>
                  <a:lnTo>
                    <a:pt x="515" y="44"/>
                  </a:lnTo>
                  <a:lnTo>
                    <a:pt x="503" y="42"/>
                  </a:lnTo>
                  <a:lnTo>
                    <a:pt x="493" y="41"/>
                  </a:lnTo>
                  <a:lnTo>
                    <a:pt x="485" y="39"/>
                  </a:lnTo>
                  <a:lnTo>
                    <a:pt x="485" y="21"/>
                  </a:lnTo>
                  <a:lnTo>
                    <a:pt x="490" y="16"/>
                  </a:lnTo>
                  <a:lnTo>
                    <a:pt x="511" y="16"/>
                  </a:lnTo>
                  <a:lnTo>
                    <a:pt x="515" y="24"/>
                  </a:lnTo>
                  <a:lnTo>
                    <a:pt x="515" y="33"/>
                  </a:lnTo>
                  <a:lnTo>
                    <a:pt x="517" y="34"/>
                  </a:lnTo>
                  <a:lnTo>
                    <a:pt x="532" y="34"/>
                  </a:lnTo>
                  <a:lnTo>
                    <a:pt x="534" y="32"/>
                  </a:lnTo>
                  <a:lnTo>
                    <a:pt x="534" y="30"/>
                  </a:lnTo>
                  <a:lnTo>
                    <a:pt x="532" y="19"/>
                  </a:lnTo>
                  <a:lnTo>
                    <a:pt x="530" y="16"/>
                  </a:lnTo>
                  <a:lnTo>
                    <a:pt x="526" y="9"/>
                  </a:lnTo>
                  <a:lnTo>
                    <a:pt x="515" y="3"/>
                  </a:lnTo>
                  <a:lnTo>
                    <a:pt x="500" y="0"/>
                  </a:lnTo>
                  <a:lnTo>
                    <a:pt x="485" y="2"/>
                  </a:lnTo>
                  <a:lnTo>
                    <a:pt x="474" y="8"/>
                  </a:lnTo>
                  <a:lnTo>
                    <a:pt x="468" y="17"/>
                  </a:lnTo>
                  <a:lnTo>
                    <a:pt x="466" y="28"/>
                  </a:lnTo>
                  <a:lnTo>
                    <a:pt x="466" y="31"/>
                  </a:lnTo>
                  <a:lnTo>
                    <a:pt x="469" y="43"/>
                  </a:lnTo>
                  <a:lnTo>
                    <a:pt x="477" y="51"/>
                  </a:lnTo>
                  <a:lnTo>
                    <a:pt x="487" y="56"/>
                  </a:lnTo>
                  <a:lnTo>
                    <a:pt x="500" y="58"/>
                  </a:lnTo>
                  <a:lnTo>
                    <a:pt x="510" y="59"/>
                  </a:lnTo>
                  <a:lnTo>
                    <a:pt x="517" y="62"/>
                  </a:lnTo>
                  <a:lnTo>
                    <a:pt x="517" y="79"/>
                  </a:lnTo>
                  <a:lnTo>
                    <a:pt x="512" y="84"/>
                  </a:lnTo>
                  <a:lnTo>
                    <a:pt x="490" y="84"/>
                  </a:lnTo>
                  <a:lnTo>
                    <a:pt x="483" y="76"/>
                  </a:lnTo>
                  <a:lnTo>
                    <a:pt x="483" y="67"/>
                  </a:lnTo>
                  <a:lnTo>
                    <a:pt x="482" y="66"/>
                  </a:lnTo>
                  <a:lnTo>
                    <a:pt x="466" y="66"/>
                  </a:lnTo>
                  <a:lnTo>
                    <a:pt x="464" y="68"/>
                  </a:lnTo>
                  <a:lnTo>
                    <a:pt x="464" y="70"/>
                  </a:lnTo>
                  <a:lnTo>
                    <a:pt x="467" y="81"/>
                  </a:lnTo>
                  <a:lnTo>
                    <a:pt x="474" y="91"/>
                  </a:lnTo>
                  <a:lnTo>
                    <a:pt x="485" y="97"/>
                  </a:lnTo>
                  <a:lnTo>
                    <a:pt x="501" y="100"/>
                  </a:lnTo>
                  <a:lnTo>
                    <a:pt x="516" y="98"/>
                  </a:lnTo>
                  <a:lnTo>
                    <a:pt x="527" y="92"/>
                  </a:lnTo>
                  <a:lnTo>
                    <a:pt x="533" y="84"/>
                  </a:lnTo>
                  <a:lnTo>
                    <a:pt x="534" y="83"/>
                  </a:lnTo>
                  <a:lnTo>
                    <a:pt x="536" y="71"/>
                  </a:lnTo>
                  <a:moveTo>
                    <a:pt x="637" y="71"/>
                  </a:moveTo>
                  <a:lnTo>
                    <a:pt x="637" y="68"/>
                  </a:lnTo>
                  <a:lnTo>
                    <a:pt x="634" y="56"/>
                  </a:lnTo>
                  <a:lnTo>
                    <a:pt x="627" y="49"/>
                  </a:lnTo>
                  <a:lnTo>
                    <a:pt x="616" y="44"/>
                  </a:lnTo>
                  <a:lnTo>
                    <a:pt x="604" y="42"/>
                  </a:lnTo>
                  <a:lnTo>
                    <a:pt x="594" y="41"/>
                  </a:lnTo>
                  <a:lnTo>
                    <a:pt x="586" y="39"/>
                  </a:lnTo>
                  <a:lnTo>
                    <a:pt x="586" y="21"/>
                  </a:lnTo>
                  <a:lnTo>
                    <a:pt x="591" y="16"/>
                  </a:lnTo>
                  <a:lnTo>
                    <a:pt x="612" y="16"/>
                  </a:lnTo>
                  <a:lnTo>
                    <a:pt x="617" y="24"/>
                  </a:lnTo>
                  <a:lnTo>
                    <a:pt x="617" y="33"/>
                  </a:lnTo>
                  <a:lnTo>
                    <a:pt x="618" y="34"/>
                  </a:lnTo>
                  <a:lnTo>
                    <a:pt x="634" y="34"/>
                  </a:lnTo>
                  <a:lnTo>
                    <a:pt x="635" y="32"/>
                  </a:lnTo>
                  <a:lnTo>
                    <a:pt x="635" y="30"/>
                  </a:lnTo>
                  <a:lnTo>
                    <a:pt x="633" y="19"/>
                  </a:lnTo>
                  <a:lnTo>
                    <a:pt x="631" y="16"/>
                  </a:lnTo>
                  <a:lnTo>
                    <a:pt x="627" y="9"/>
                  </a:lnTo>
                  <a:lnTo>
                    <a:pt x="616" y="3"/>
                  </a:lnTo>
                  <a:lnTo>
                    <a:pt x="601" y="0"/>
                  </a:lnTo>
                  <a:lnTo>
                    <a:pt x="586" y="2"/>
                  </a:lnTo>
                  <a:lnTo>
                    <a:pt x="576" y="8"/>
                  </a:lnTo>
                  <a:lnTo>
                    <a:pt x="570" y="17"/>
                  </a:lnTo>
                  <a:lnTo>
                    <a:pt x="568" y="28"/>
                  </a:lnTo>
                  <a:lnTo>
                    <a:pt x="568" y="31"/>
                  </a:lnTo>
                  <a:lnTo>
                    <a:pt x="570" y="43"/>
                  </a:lnTo>
                  <a:lnTo>
                    <a:pt x="578" y="51"/>
                  </a:lnTo>
                  <a:lnTo>
                    <a:pt x="589" y="56"/>
                  </a:lnTo>
                  <a:lnTo>
                    <a:pt x="601" y="58"/>
                  </a:lnTo>
                  <a:lnTo>
                    <a:pt x="611" y="59"/>
                  </a:lnTo>
                  <a:lnTo>
                    <a:pt x="618" y="62"/>
                  </a:lnTo>
                  <a:lnTo>
                    <a:pt x="618" y="79"/>
                  </a:lnTo>
                  <a:lnTo>
                    <a:pt x="613" y="84"/>
                  </a:lnTo>
                  <a:lnTo>
                    <a:pt x="591" y="84"/>
                  </a:lnTo>
                  <a:lnTo>
                    <a:pt x="584" y="76"/>
                  </a:lnTo>
                  <a:lnTo>
                    <a:pt x="584" y="67"/>
                  </a:lnTo>
                  <a:lnTo>
                    <a:pt x="583" y="66"/>
                  </a:lnTo>
                  <a:lnTo>
                    <a:pt x="567" y="66"/>
                  </a:lnTo>
                  <a:lnTo>
                    <a:pt x="566" y="68"/>
                  </a:lnTo>
                  <a:lnTo>
                    <a:pt x="566" y="70"/>
                  </a:lnTo>
                  <a:lnTo>
                    <a:pt x="568" y="81"/>
                  </a:lnTo>
                  <a:lnTo>
                    <a:pt x="575" y="91"/>
                  </a:lnTo>
                  <a:lnTo>
                    <a:pt x="587" y="97"/>
                  </a:lnTo>
                  <a:lnTo>
                    <a:pt x="602" y="100"/>
                  </a:lnTo>
                  <a:lnTo>
                    <a:pt x="617" y="98"/>
                  </a:lnTo>
                  <a:lnTo>
                    <a:pt x="628" y="92"/>
                  </a:lnTo>
                  <a:lnTo>
                    <a:pt x="634" y="84"/>
                  </a:lnTo>
                  <a:lnTo>
                    <a:pt x="635" y="83"/>
                  </a:lnTo>
                  <a:lnTo>
                    <a:pt x="637" y="71"/>
                  </a:lnTo>
                  <a:moveTo>
                    <a:pt x="729" y="84"/>
                  </a:moveTo>
                  <a:lnTo>
                    <a:pt x="727" y="82"/>
                  </a:lnTo>
                  <a:lnTo>
                    <a:pt x="687" y="82"/>
                  </a:lnTo>
                  <a:lnTo>
                    <a:pt x="687" y="59"/>
                  </a:lnTo>
                  <a:lnTo>
                    <a:pt x="719" y="59"/>
                  </a:lnTo>
                  <a:lnTo>
                    <a:pt x="721" y="57"/>
                  </a:lnTo>
                  <a:lnTo>
                    <a:pt x="721" y="45"/>
                  </a:lnTo>
                  <a:lnTo>
                    <a:pt x="719" y="44"/>
                  </a:lnTo>
                  <a:lnTo>
                    <a:pt x="687" y="44"/>
                  </a:lnTo>
                  <a:lnTo>
                    <a:pt x="687" y="18"/>
                  </a:lnTo>
                  <a:lnTo>
                    <a:pt x="726" y="18"/>
                  </a:lnTo>
                  <a:lnTo>
                    <a:pt x="728" y="16"/>
                  </a:lnTo>
                  <a:lnTo>
                    <a:pt x="728" y="4"/>
                  </a:lnTo>
                  <a:lnTo>
                    <a:pt x="726" y="2"/>
                  </a:lnTo>
                  <a:lnTo>
                    <a:pt x="670" y="2"/>
                  </a:lnTo>
                  <a:lnTo>
                    <a:pt x="668" y="4"/>
                  </a:lnTo>
                  <a:lnTo>
                    <a:pt x="668" y="96"/>
                  </a:lnTo>
                  <a:lnTo>
                    <a:pt x="670" y="98"/>
                  </a:lnTo>
                  <a:lnTo>
                    <a:pt x="727" y="98"/>
                  </a:lnTo>
                  <a:lnTo>
                    <a:pt x="729" y="96"/>
                  </a:lnTo>
                  <a:lnTo>
                    <a:pt x="729" y="84"/>
                  </a:lnTo>
                  <a:moveTo>
                    <a:pt x="830" y="96"/>
                  </a:moveTo>
                  <a:lnTo>
                    <a:pt x="829" y="94"/>
                  </a:lnTo>
                  <a:lnTo>
                    <a:pt x="801" y="61"/>
                  </a:lnTo>
                  <a:lnTo>
                    <a:pt x="792" y="51"/>
                  </a:lnTo>
                  <a:lnTo>
                    <a:pt x="799" y="43"/>
                  </a:lnTo>
                  <a:lnTo>
                    <a:pt x="829" y="4"/>
                  </a:lnTo>
                  <a:lnTo>
                    <a:pt x="828" y="2"/>
                  </a:lnTo>
                  <a:lnTo>
                    <a:pt x="811" y="2"/>
                  </a:lnTo>
                  <a:lnTo>
                    <a:pt x="808" y="4"/>
                  </a:lnTo>
                  <a:lnTo>
                    <a:pt x="807" y="6"/>
                  </a:lnTo>
                  <a:lnTo>
                    <a:pt x="780" y="43"/>
                  </a:lnTo>
                  <a:lnTo>
                    <a:pt x="777" y="43"/>
                  </a:lnTo>
                  <a:lnTo>
                    <a:pt x="777" y="4"/>
                  </a:lnTo>
                  <a:lnTo>
                    <a:pt x="775" y="2"/>
                  </a:lnTo>
                  <a:lnTo>
                    <a:pt x="760" y="2"/>
                  </a:lnTo>
                  <a:lnTo>
                    <a:pt x="758" y="4"/>
                  </a:lnTo>
                  <a:lnTo>
                    <a:pt x="758" y="96"/>
                  </a:lnTo>
                  <a:lnTo>
                    <a:pt x="760" y="98"/>
                  </a:lnTo>
                  <a:lnTo>
                    <a:pt x="775" y="98"/>
                  </a:lnTo>
                  <a:lnTo>
                    <a:pt x="777" y="96"/>
                  </a:lnTo>
                  <a:lnTo>
                    <a:pt x="777" y="61"/>
                  </a:lnTo>
                  <a:lnTo>
                    <a:pt x="780" y="61"/>
                  </a:lnTo>
                  <a:lnTo>
                    <a:pt x="807" y="95"/>
                  </a:lnTo>
                  <a:lnTo>
                    <a:pt x="808" y="97"/>
                  </a:lnTo>
                  <a:lnTo>
                    <a:pt x="811" y="98"/>
                  </a:lnTo>
                  <a:lnTo>
                    <a:pt x="829" y="98"/>
                  </a:lnTo>
                  <a:lnTo>
                    <a:pt x="830" y="96"/>
                  </a:lnTo>
                  <a:moveTo>
                    <a:pt x="919" y="4"/>
                  </a:moveTo>
                  <a:lnTo>
                    <a:pt x="917" y="2"/>
                  </a:lnTo>
                  <a:lnTo>
                    <a:pt x="851" y="2"/>
                  </a:lnTo>
                  <a:lnTo>
                    <a:pt x="849" y="4"/>
                  </a:lnTo>
                  <a:lnTo>
                    <a:pt x="849" y="16"/>
                  </a:lnTo>
                  <a:lnTo>
                    <a:pt x="851" y="18"/>
                  </a:lnTo>
                  <a:lnTo>
                    <a:pt x="875" y="18"/>
                  </a:lnTo>
                  <a:lnTo>
                    <a:pt x="875" y="96"/>
                  </a:lnTo>
                  <a:lnTo>
                    <a:pt x="877" y="98"/>
                  </a:lnTo>
                  <a:lnTo>
                    <a:pt x="892" y="98"/>
                  </a:lnTo>
                  <a:lnTo>
                    <a:pt x="894" y="96"/>
                  </a:lnTo>
                  <a:lnTo>
                    <a:pt x="894" y="18"/>
                  </a:lnTo>
                  <a:lnTo>
                    <a:pt x="917" y="18"/>
                  </a:lnTo>
                  <a:lnTo>
                    <a:pt x="919" y="16"/>
                  </a:lnTo>
                  <a:lnTo>
                    <a:pt x="919" y="4"/>
                  </a:lnTo>
                  <a:moveTo>
                    <a:pt x="1013" y="31"/>
                  </a:moveTo>
                  <a:lnTo>
                    <a:pt x="1010" y="18"/>
                  </a:lnTo>
                  <a:lnTo>
                    <a:pt x="1008" y="16"/>
                  </a:lnTo>
                  <a:lnTo>
                    <a:pt x="1003" y="9"/>
                  </a:lnTo>
                  <a:lnTo>
                    <a:pt x="994" y="4"/>
                  </a:lnTo>
                  <a:lnTo>
                    <a:pt x="994" y="22"/>
                  </a:lnTo>
                  <a:lnTo>
                    <a:pt x="994" y="78"/>
                  </a:lnTo>
                  <a:lnTo>
                    <a:pt x="987" y="84"/>
                  </a:lnTo>
                  <a:lnTo>
                    <a:pt x="968" y="84"/>
                  </a:lnTo>
                  <a:lnTo>
                    <a:pt x="960" y="78"/>
                  </a:lnTo>
                  <a:lnTo>
                    <a:pt x="960" y="22"/>
                  </a:lnTo>
                  <a:lnTo>
                    <a:pt x="968" y="16"/>
                  </a:lnTo>
                  <a:lnTo>
                    <a:pt x="987" y="16"/>
                  </a:lnTo>
                  <a:lnTo>
                    <a:pt x="994" y="22"/>
                  </a:lnTo>
                  <a:lnTo>
                    <a:pt x="994" y="4"/>
                  </a:lnTo>
                  <a:lnTo>
                    <a:pt x="991" y="2"/>
                  </a:lnTo>
                  <a:lnTo>
                    <a:pt x="977" y="0"/>
                  </a:lnTo>
                  <a:lnTo>
                    <a:pt x="963" y="2"/>
                  </a:lnTo>
                  <a:lnTo>
                    <a:pt x="952" y="9"/>
                  </a:lnTo>
                  <a:lnTo>
                    <a:pt x="944" y="18"/>
                  </a:lnTo>
                  <a:lnTo>
                    <a:pt x="941" y="31"/>
                  </a:lnTo>
                  <a:lnTo>
                    <a:pt x="941" y="69"/>
                  </a:lnTo>
                  <a:lnTo>
                    <a:pt x="944" y="82"/>
                  </a:lnTo>
                  <a:lnTo>
                    <a:pt x="952" y="91"/>
                  </a:lnTo>
                  <a:lnTo>
                    <a:pt x="963" y="98"/>
                  </a:lnTo>
                  <a:lnTo>
                    <a:pt x="977" y="100"/>
                  </a:lnTo>
                  <a:lnTo>
                    <a:pt x="991" y="98"/>
                  </a:lnTo>
                  <a:lnTo>
                    <a:pt x="1003" y="91"/>
                  </a:lnTo>
                  <a:lnTo>
                    <a:pt x="1008" y="84"/>
                  </a:lnTo>
                  <a:lnTo>
                    <a:pt x="1010" y="82"/>
                  </a:lnTo>
                  <a:lnTo>
                    <a:pt x="1013" y="69"/>
                  </a:lnTo>
                  <a:lnTo>
                    <a:pt x="1013" y="31"/>
                  </a:lnTo>
                  <a:moveTo>
                    <a:pt x="1117" y="96"/>
                  </a:moveTo>
                  <a:lnTo>
                    <a:pt x="1116" y="94"/>
                  </a:lnTo>
                  <a:lnTo>
                    <a:pt x="1099" y="67"/>
                  </a:lnTo>
                  <a:lnTo>
                    <a:pt x="1097" y="64"/>
                  </a:lnTo>
                  <a:lnTo>
                    <a:pt x="1109" y="60"/>
                  </a:lnTo>
                  <a:lnTo>
                    <a:pt x="1114" y="52"/>
                  </a:lnTo>
                  <a:lnTo>
                    <a:pt x="1115" y="50"/>
                  </a:lnTo>
                  <a:lnTo>
                    <a:pt x="1115" y="32"/>
                  </a:lnTo>
                  <a:lnTo>
                    <a:pt x="1113" y="19"/>
                  </a:lnTo>
                  <a:lnTo>
                    <a:pt x="1112" y="18"/>
                  </a:lnTo>
                  <a:lnTo>
                    <a:pt x="1106" y="10"/>
                  </a:lnTo>
                  <a:lnTo>
                    <a:pt x="1096" y="4"/>
                  </a:lnTo>
                  <a:lnTo>
                    <a:pt x="1096" y="23"/>
                  </a:lnTo>
                  <a:lnTo>
                    <a:pt x="1096" y="46"/>
                  </a:lnTo>
                  <a:lnTo>
                    <a:pt x="1091" y="52"/>
                  </a:lnTo>
                  <a:lnTo>
                    <a:pt x="1064" y="52"/>
                  </a:lnTo>
                  <a:lnTo>
                    <a:pt x="1064" y="18"/>
                  </a:lnTo>
                  <a:lnTo>
                    <a:pt x="1091" y="18"/>
                  </a:lnTo>
                  <a:lnTo>
                    <a:pt x="1096" y="23"/>
                  </a:lnTo>
                  <a:lnTo>
                    <a:pt x="1096" y="4"/>
                  </a:lnTo>
                  <a:lnTo>
                    <a:pt x="1082" y="2"/>
                  </a:lnTo>
                  <a:lnTo>
                    <a:pt x="1047" y="2"/>
                  </a:lnTo>
                  <a:lnTo>
                    <a:pt x="1045" y="4"/>
                  </a:lnTo>
                  <a:lnTo>
                    <a:pt x="1045" y="96"/>
                  </a:lnTo>
                  <a:lnTo>
                    <a:pt x="1047" y="98"/>
                  </a:lnTo>
                  <a:lnTo>
                    <a:pt x="1062" y="98"/>
                  </a:lnTo>
                  <a:lnTo>
                    <a:pt x="1064" y="96"/>
                  </a:lnTo>
                  <a:lnTo>
                    <a:pt x="1064" y="67"/>
                  </a:lnTo>
                  <a:lnTo>
                    <a:pt x="1078" y="67"/>
                  </a:lnTo>
                  <a:lnTo>
                    <a:pt x="1094" y="94"/>
                  </a:lnTo>
                  <a:lnTo>
                    <a:pt x="1095" y="96"/>
                  </a:lnTo>
                  <a:lnTo>
                    <a:pt x="1098" y="98"/>
                  </a:lnTo>
                  <a:lnTo>
                    <a:pt x="1116" y="98"/>
                  </a:lnTo>
                  <a:lnTo>
                    <a:pt x="1117" y="96"/>
                  </a:ln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14" name="Picture 58">
              <a:extLst>
                <a:ext uri="{FF2B5EF4-FFF2-40B4-BE49-F238E27FC236}">
                  <a16:creationId xmlns:a16="http://schemas.microsoft.com/office/drawing/2014/main" id="{5B7CFD55-30E5-9C0A-1476-D59AB12AFD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8" y="15505"/>
              <a:ext cx="313" cy="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5" name="Picture 57">
              <a:extLst>
                <a:ext uri="{FF2B5EF4-FFF2-40B4-BE49-F238E27FC236}">
                  <a16:creationId xmlns:a16="http://schemas.microsoft.com/office/drawing/2014/main" id="{F8E6A787-9897-0230-6DD5-34B5145C2E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2" y="15499"/>
              <a:ext cx="373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6" name="Picture 56">
              <a:extLst>
                <a:ext uri="{FF2B5EF4-FFF2-40B4-BE49-F238E27FC236}">
                  <a16:creationId xmlns:a16="http://schemas.microsoft.com/office/drawing/2014/main" id="{86F51B6E-BC55-CB5A-8F06-8B1EC951FE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5505"/>
              <a:ext cx="385" cy="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7" name="Picture 55">
              <a:extLst>
                <a:ext uri="{FF2B5EF4-FFF2-40B4-BE49-F238E27FC236}">
                  <a16:creationId xmlns:a16="http://schemas.microsoft.com/office/drawing/2014/main" id="{60251DE0-966D-3A1E-8668-5C8863F89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6" y="15505"/>
              <a:ext cx="390" cy="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8" name="Picture 54">
              <a:extLst>
                <a:ext uri="{FF2B5EF4-FFF2-40B4-BE49-F238E27FC236}">
                  <a16:creationId xmlns:a16="http://schemas.microsoft.com/office/drawing/2014/main" id="{ED43BCF3-4265-A74F-C0F8-740CDF030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3" y="15499"/>
              <a:ext cx="313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9" name="Picture 53">
              <a:extLst>
                <a:ext uri="{FF2B5EF4-FFF2-40B4-BE49-F238E27FC236}">
                  <a16:creationId xmlns:a16="http://schemas.microsoft.com/office/drawing/2014/main" id="{61BA3A5A-6544-FD72-BAC6-51D164390B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3" y="15499"/>
              <a:ext cx="373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" name="AutoShape 52">
              <a:extLst>
                <a:ext uri="{FF2B5EF4-FFF2-40B4-BE49-F238E27FC236}">
                  <a16:creationId xmlns:a16="http://schemas.microsoft.com/office/drawing/2014/main" id="{6742EA3C-263B-43B3-94CD-4D29CF68B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5" y="15505"/>
              <a:ext cx="537" cy="371"/>
            </a:xfrm>
            <a:custGeom>
              <a:avLst/>
              <a:gdLst>
                <a:gd name="T0" fmla="+- 0 6095 5935"/>
                <a:gd name="T1" fmla="*/ T0 w 537"/>
                <a:gd name="T2" fmla="+- 0 15793 15505"/>
                <a:gd name="T3" fmla="*/ 15793 h 371"/>
                <a:gd name="T4" fmla="+- 0 5935 5935"/>
                <a:gd name="T5" fmla="*/ T4 w 537"/>
                <a:gd name="T6" fmla="+- 0 15793 15505"/>
                <a:gd name="T7" fmla="*/ 15793 h 371"/>
                <a:gd name="T8" fmla="+- 0 5935 5935"/>
                <a:gd name="T9" fmla="*/ T8 w 537"/>
                <a:gd name="T10" fmla="+- 0 15876 15505"/>
                <a:gd name="T11" fmla="*/ 15876 h 371"/>
                <a:gd name="T12" fmla="+- 0 6095 5935"/>
                <a:gd name="T13" fmla="*/ T12 w 537"/>
                <a:gd name="T14" fmla="+- 0 15876 15505"/>
                <a:gd name="T15" fmla="*/ 15876 h 371"/>
                <a:gd name="T16" fmla="+- 0 6095 5935"/>
                <a:gd name="T17" fmla="*/ T16 w 537"/>
                <a:gd name="T18" fmla="+- 0 15793 15505"/>
                <a:gd name="T19" fmla="*/ 15793 h 371"/>
                <a:gd name="T20" fmla="+- 0 6192 5935"/>
                <a:gd name="T21" fmla="*/ T20 w 537"/>
                <a:gd name="T22" fmla="+- 0 15635 15505"/>
                <a:gd name="T23" fmla="*/ 15635 h 371"/>
                <a:gd name="T24" fmla="+- 0 6073 5935"/>
                <a:gd name="T25" fmla="*/ T24 w 537"/>
                <a:gd name="T26" fmla="+- 0 15635 15505"/>
                <a:gd name="T27" fmla="*/ 15635 h 371"/>
                <a:gd name="T28" fmla="+- 0 6146 5935"/>
                <a:gd name="T29" fmla="*/ T28 w 537"/>
                <a:gd name="T30" fmla="+- 0 15876 15505"/>
                <a:gd name="T31" fmla="*/ 15876 h 371"/>
                <a:gd name="T32" fmla="+- 0 6237 5935"/>
                <a:gd name="T33" fmla="*/ T32 w 537"/>
                <a:gd name="T34" fmla="+- 0 15876 15505"/>
                <a:gd name="T35" fmla="*/ 15876 h 371"/>
                <a:gd name="T36" fmla="+- 0 6295 5935"/>
                <a:gd name="T37" fmla="*/ T36 w 537"/>
                <a:gd name="T38" fmla="+- 0 15669 15505"/>
                <a:gd name="T39" fmla="*/ 15669 h 371"/>
                <a:gd name="T40" fmla="+- 0 6201 5935"/>
                <a:gd name="T41" fmla="*/ T40 w 537"/>
                <a:gd name="T42" fmla="+- 0 15669 15505"/>
                <a:gd name="T43" fmla="*/ 15669 h 371"/>
                <a:gd name="T44" fmla="+- 0 6192 5935"/>
                <a:gd name="T45" fmla="*/ T44 w 537"/>
                <a:gd name="T46" fmla="+- 0 15635 15505"/>
                <a:gd name="T47" fmla="*/ 15635 h 371"/>
                <a:gd name="T48" fmla="+- 0 6471 5935"/>
                <a:gd name="T49" fmla="*/ T48 w 537"/>
                <a:gd name="T50" fmla="+- 0 15793 15505"/>
                <a:gd name="T51" fmla="*/ 15793 h 371"/>
                <a:gd name="T52" fmla="+- 0 6283 5935"/>
                <a:gd name="T53" fmla="*/ T52 w 537"/>
                <a:gd name="T54" fmla="+- 0 15793 15505"/>
                <a:gd name="T55" fmla="*/ 15793 h 371"/>
                <a:gd name="T56" fmla="+- 0 6283 5935"/>
                <a:gd name="T57" fmla="*/ T56 w 537"/>
                <a:gd name="T58" fmla="+- 0 15876 15505"/>
                <a:gd name="T59" fmla="*/ 15876 h 371"/>
                <a:gd name="T60" fmla="+- 0 6471 5935"/>
                <a:gd name="T61" fmla="*/ T60 w 537"/>
                <a:gd name="T62" fmla="+- 0 15876 15505"/>
                <a:gd name="T63" fmla="*/ 15876 h 371"/>
                <a:gd name="T64" fmla="+- 0 6471 5935"/>
                <a:gd name="T65" fmla="*/ T64 w 537"/>
                <a:gd name="T66" fmla="+- 0 15793 15505"/>
                <a:gd name="T67" fmla="*/ 15793 h 371"/>
                <a:gd name="T68" fmla="+- 0 6159 5935"/>
                <a:gd name="T69" fmla="*/ T68 w 537"/>
                <a:gd name="T70" fmla="+- 0 15505 15505"/>
                <a:gd name="T71" fmla="*/ 15505 h 371"/>
                <a:gd name="T72" fmla="+- 0 5935 5935"/>
                <a:gd name="T73" fmla="*/ T72 w 537"/>
                <a:gd name="T74" fmla="+- 0 15505 15505"/>
                <a:gd name="T75" fmla="*/ 15505 h 371"/>
                <a:gd name="T76" fmla="+- 0 5935 5935"/>
                <a:gd name="T77" fmla="*/ T76 w 537"/>
                <a:gd name="T78" fmla="+- 0 15588 15505"/>
                <a:gd name="T79" fmla="*/ 15588 h 371"/>
                <a:gd name="T80" fmla="+- 0 5962 5935"/>
                <a:gd name="T81" fmla="*/ T80 w 537"/>
                <a:gd name="T82" fmla="+- 0 15588 15505"/>
                <a:gd name="T83" fmla="*/ 15588 h 371"/>
                <a:gd name="T84" fmla="+- 0 5965 5935"/>
                <a:gd name="T85" fmla="*/ T84 w 537"/>
                <a:gd name="T86" fmla="+- 0 15592 15505"/>
                <a:gd name="T87" fmla="*/ 15592 h 371"/>
                <a:gd name="T88" fmla="+- 0 5965 5935"/>
                <a:gd name="T89" fmla="*/ T88 w 537"/>
                <a:gd name="T90" fmla="+- 0 15790 15505"/>
                <a:gd name="T91" fmla="*/ 15790 h 371"/>
                <a:gd name="T92" fmla="+- 0 5962 5935"/>
                <a:gd name="T93" fmla="*/ T92 w 537"/>
                <a:gd name="T94" fmla="+- 0 15793 15505"/>
                <a:gd name="T95" fmla="*/ 15793 h 371"/>
                <a:gd name="T96" fmla="+- 0 6073 5935"/>
                <a:gd name="T97" fmla="*/ T96 w 537"/>
                <a:gd name="T98" fmla="+- 0 15793 15505"/>
                <a:gd name="T99" fmla="*/ 15793 h 371"/>
                <a:gd name="T100" fmla="+- 0 6073 5935"/>
                <a:gd name="T101" fmla="*/ T100 w 537"/>
                <a:gd name="T102" fmla="+- 0 15635 15505"/>
                <a:gd name="T103" fmla="*/ 15635 h 371"/>
                <a:gd name="T104" fmla="+- 0 6192 5935"/>
                <a:gd name="T105" fmla="*/ T104 w 537"/>
                <a:gd name="T106" fmla="+- 0 15635 15505"/>
                <a:gd name="T107" fmla="*/ 15635 h 371"/>
                <a:gd name="T108" fmla="+- 0 6159 5935"/>
                <a:gd name="T109" fmla="*/ T108 w 537"/>
                <a:gd name="T110" fmla="+- 0 15505 15505"/>
                <a:gd name="T111" fmla="*/ 15505 h 371"/>
                <a:gd name="T112" fmla="+- 0 6441 5935"/>
                <a:gd name="T113" fmla="*/ T112 w 537"/>
                <a:gd name="T114" fmla="+- 0 15635 15505"/>
                <a:gd name="T115" fmla="*/ 15635 h 371"/>
                <a:gd name="T116" fmla="+- 0 6305 5935"/>
                <a:gd name="T117" fmla="*/ T116 w 537"/>
                <a:gd name="T118" fmla="+- 0 15635 15505"/>
                <a:gd name="T119" fmla="*/ 15635 h 371"/>
                <a:gd name="T120" fmla="+- 0 6305 5935"/>
                <a:gd name="T121" fmla="*/ T120 w 537"/>
                <a:gd name="T122" fmla="+- 0 15793 15505"/>
                <a:gd name="T123" fmla="*/ 15793 h 371"/>
                <a:gd name="T124" fmla="+- 0 6444 5935"/>
                <a:gd name="T125" fmla="*/ T124 w 537"/>
                <a:gd name="T126" fmla="+- 0 15793 15505"/>
                <a:gd name="T127" fmla="*/ 15793 h 371"/>
                <a:gd name="T128" fmla="+- 0 6441 5935"/>
                <a:gd name="T129" fmla="*/ T128 w 537"/>
                <a:gd name="T130" fmla="+- 0 15790 15505"/>
                <a:gd name="T131" fmla="*/ 15790 h 371"/>
                <a:gd name="T132" fmla="+- 0 6441 5935"/>
                <a:gd name="T133" fmla="*/ T132 w 537"/>
                <a:gd name="T134" fmla="+- 0 15635 15505"/>
                <a:gd name="T135" fmla="*/ 15635 h 371"/>
                <a:gd name="T136" fmla="+- 0 6471 5935"/>
                <a:gd name="T137" fmla="*/ T136 w 537"/>
                <a:gd name="T138" fmla="+- 0 15505 15505"/>
                <a:gd name="T139" fmla="*/ 15505 h 371"/>
                <a:gd name="T140" fmla="+- 0 6248 5935"/>
                <a:gd name="T141" fmla="*/ T140 w 537"/>
                <a:gd name="T142" fmla="+- 0 15505 15505"/>
                <a:gd name="T143" fmla="*/ 15505 h 371"/>
                <a:gd name="T144" fmla="+- 0 6206 5935"/>
                <a:gd name="T145" fmla="*/ T144 w 537"/>
                <a:gd name="T146" fmla="+- 0 15669 15505"/>
                <a:gd name="T147" fmla="*/ 15669 h 371"/>
                <a:gd name="T148" fmla="+- 0 6295 5935"/>
                <a:gd name="T149" fmla="*/ T148 w 537"/>
                <a:gd name="T150" fmla="+- 0 15669 15505"/>
                <a:gd name="T151" fmla="*/ 15669 h 371"/>
                <a:gd name="T152" fmla="+- 0 6305 5935"/>
                <a:gd name="T153" fmla="*/ T152 w 537"/>
                <a:gd name="T154" fmla="+- 0 15635 15505"/>
                <a:gd name="T155" fmla="*/ 15635 h 371"/>
                <a:gd name="T156" fmla="+- 0 6441 5935"/>
                <a:gd name="T157" fmla="*/ T156 w 537"/>
                <a:gd name="T158" fmla="+- 0 15635 15505"/>
                <a:gd name="T159" fmla="*/ 15635 h 371"/>
                <a:gd name="T160" fmla="+- 0 6441 5935"/>
                <a:gd name="T161" fmla="*/ T160 w 537"/>
                <a:gd name="T162" fmla="+- 0 15592 15505"/>
                <a:gd name="T163" fmla="*/ 15592 h 371"/>
                <a:gd name="T164" fmla="+- 0 6444 5935"/>
                <a:gd name="T165" fmla="*/ T164 w 537"/>
                <a:gd name="T166" fmla="+- 0 15588 15505"/>
                <a:gd name="T167" fmla="*/ 15588 h 371"/>
                <a:gd name="T168" fmla="+- 0 6471 5935"/>
                <a:gd name="T169" fmla="*/ T168 w 537"/>
                <a:gd name="T170" fmla="+- 0 15588 15505"/>
                <a:gd name="T171" fmla="*/ 15588 h 371"/>
                <a:gd name="T172" fmla="+- 0 6471 5935"/>
                <a:gd name="T173" fmla="*/ T172 w 537"/>
                <a:gd name="T174" fmla="+- 0 15505 15505"/>
                <a:gd name="T175" fmla="*/ 15505 h 37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</a:cxnLst>
              <a:rect l="0" t="0" r="r" b="b"/>
              <a:pathLst>
                <a:path w="537" h="371">
                  <a:moveTo>
                    <a:pt x="160" y="288"/>
                  </a:moveTo>
                  <a:lnTo>
                    <a:pt x="0" y="288"/>
                  </a:lnTo>
                  <a:lnTo>
                    <a:pt x="0" y="371"/>
                  </a:lnTo>
                  <a:lnTo>
                    <a:pt x="160" y="371"/>
                  </a:lnTo>
                  <a:lnTo>
                    <a:pt x="160" y="288"/>
                  </a:lnTo>
                  <a:close/>
                  <a:moveTo>
                    <a:pt x="257" y="130"/>
                  </a:moveTo>
                  <a:lnTo>
                    <a:pt x="138" y="130"/>
                  </a:lnTo>
                  <a:lnTo>
                    <a:pt x="211" y="371"/>
                  </a:lnTo>
                  <a:lnTo>
                    <a:pt x="302" y="371"/>
                  </a:lnTo>
                  <a:lnTo>
                    <a:pt x="360" y="164"/>
                  </a:lnTo>
                  <a:lnTo>
                    <a:pt x="266" y="164"/>
                  </a:lnTo>
                  <a:lnTo>
                    <a:pt x="257" y="130"/>
                  </a:lnTo>
                  <a:close/>
                  <a:moveTo>
                    <a:pt x="536" y="288"/>
                  </a:moveTo>
                  <a:lnTo>
                    <a:pt x="348" y="288"/>
                  </a:lnTo>
                  <a:lnTo>
                    <a:pt x="348" y="371"/>
                  </a:lnTo>
                  <a:lnTo>
                    <a:pt x="536" y="371"/>
                  </a:lnTo>
                  <a:lnTo>
                    <a:pt x="536" y="288"/>
                  </a:lnTo>
                  <a:close/>
                  <a:moveTo>
                    <a:pt x="224" y="0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27" y="83"/>
                  </a:lnTo>
                  <a:lnTo>
                    <a:pt x="30" y="87"/>
                  </a:lnTo>
                  <a:lnTo>
                    <a:pt x="30" y="285"/>
                  </a:lnTo>
                  <a:lnTo>
                    <a:pt x="27" y="288"/>
                  </a:lnTo>
                  <a:lnTo>
                    <a:pt x="138" y="288"/>
                  </a:lnTo>
                  <a:lnTo>
                    <a:pt x="138" y="130"/>
                  </a:lnTo>
                  <a:lnTo>
                    <a:pt x="257" y="130"/>
                  </a:lnTo>
                  <a:lnTo>
                    <a:pt x="224" y="0"/>
                  </a:lnTo>
                  <a:close/>
                  <a:moveTo>
                    <a:pt x="506" y="130"/>
                  </a:moveTo>
                  <a:lnTo>
                    <a:pt x="370" y="130"/>
                  </a:lnTo>
                  <a:lnTo>
                    <a:pt x="370" y="288"/>
                  </a:lnTo>
                  <a:lnTo>
                    <a:pt x="509" y="288"/>
                  </a:lnTo>
                  <a:lnTo>
                    <a:pt x="506" y="285"/>
                  </a:lnTo>
                  <a:lnTo>
                    <a:pt x="506" y="130"/>
                  </a:lnTo>
                  <a:close/>
                  <a:moveTo>
                    <a:pt x="536" y="0"/>
                  </a:moveTo>
                  <a:lnTo>
                    <a:pt x="313" y="0"/>
                  </a:lnTo>
                  <a:lnTo>
                    <a:pt x="271" y="164"/>
                  </a:lnTo>
                  <a:lnTo>
                    <a:pt x="360" y="164"/>
                  </a:lnTo>
                  <a:lnTo>
                    <a:pt x="370" y="130"/>
                  </a:lnTo>
                  <a:lnTo>
                    <a:pt x="506" y="130"/>
                  </a:lnTo>
                  <a:lnTo>
                    <a:pt x="506" y="87"/>
                  </a:lnTo>
                  <a:lnTo>
                    <a:pt x="509" y="83"/>
                  </a:lnTo>
                  <a:lnTo>
                    <a:pt x="536" y="83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1" name="Picture 51">
              <a:extLst>
                <a:ext uri="{FF2B5EF4-FFF2-40B4-BE49-F238E27FC236}">
                  <a16:creationId xmlns:a16="http://schemas.microsoft.com/office/drawing/2014/main" id="{D81C7434-DC88-AA03-1D53-05D478DE1B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1" y="15505"/>
              <a:ext cx="370" cy="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2" name="AutoShape 50">
              <a:extLst>
                <a:ext uri="{FF2B5EF4-FFF2-40B4-BE49-F238E27FC236}">
                  <a16:creationId xmlns:a16="http://schemas.microsoft.com/office/drawing/2014/main" id="{821B133F-A284-EB14-4BA3-8063A4CCC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4" y="15381"/>
              <a:ext cx="414" cy="495"/>
            </a:xfrm>
            <a:custGeom>
              <a:avLst/>
              <a:gdLst>
                <a:gd name="T0" fmla="+- 0 7184 7014"/>
                <a:gd name="T1" fmla="*/ T0 w 414"/>
                <a:gd name="T2" fmla="+- 0 15385 15381"/>
                <a:gd name="T3" fmla="*/ 15385 h 495"/>
                <a:gd name="T4" fmla="+- 0 7149 7014"/>
                <a:gd name="T5" fmla="*/ T4 w 414"/>
                <a:gd name="T6" fmla="+- 0 15411 15381"/>
                <a:gd name="T7" fmla="*/ 15411 h 495"/>
                <a:gd name="T8" fmla="+- 0 7149 7014"/>
                <a:gd name="T9" fmla="*/ T8 w 414"/>
                <a:gd name="T10" fmla="+- 0 15457 15381"/>
                <a:gd name="T11" fmla="*/ 15457 h 495"/>
                <a:gd name="T12" fmla="+- 0 7184 7014"/>
                <a:gd name="T13" fmla="*/ T12 w 414"/>
                <a:gd name="T14" fmla="+- 0 15484 15381"/>
                <a:gd name="T15" fmla="*/ 15484 h 495"/>
                <a:gd name="T16" fmla="+- 0 7246 7014"/>
                <a:gd name="T17" fmla="*/ T16 w 414"/>
                <a:gd name="T18" fmla="+- 0 15484 15381"/>
                <a:gd name="T19" fmla="*/ 15484 h 495"/>
                <a:gd name="T20" fmla="+- 0 7281 7014"/>
                <a:gd name="T21" fmla="*/ T20 w 414"/>
                <a:gd name="T22" fmla="+- 0 15457 15381"/>
                <a:gd name="T23" fmla="*/ 15457 h 495"/>
                <a:gd name="T24" fmla="+- 0 7209 7014"/>
                <a:gd name="T25" fmla="*/ T24 w 414"/>
                <a:gd name="T26" fmla="+- 0 15445 15381"/>
                <a:gd name="T27" fmla="*/ 15445 h 495"/>
                <a:gd name="T28" fmla="+- 0 7204 7014"/>
                <a:gd name="T29" fmla="*/ T28 w 414"/>
                <a:gd name="T30" fmla="+- 0 15427 15381"/>
                <a:gd name="T31" fmla="*/ 15427 h 495"/>
                <a:gd name="T32" fmla="+- 0 7283 7014"/>
                <a:gd name="T33" fmla="*/ T32 w 414"/>
                <a:gd name="T34" fmla="+- 0 15423 15381"/>
                <a:gd name="T35" fmla="*/ 15423 h 495"/>
                <a:gd name="T36" fmla="+- 0 7268 7014"/>
                <a:gd name="T37" fmla="*/ T36 w 414"/>
                <a:gd name="T38" fmla="+- 0 15395 15381"/>
                <a:gd name="T39" fmla="*/ 15395 h 495"/>
                <a:gd name="T40" fmla="+- 0 7215 7014"/>
                <a:gd name="T41" fmla="*/ T40 w 414"/>
                <a:gd name="T42" fmla="+- 0 15381 15381"/>
                <a:gd name="T43" fmla="*/ 15381 h 495"/>
                <a:gd name="T44" fmla="+- 0 7221 7014"/>
                <a:gd name="T45" fmla="*/ T44 w 414"/>
                <a:gd name="T46" fmla="+- 0 15423 15381"/>
                <a:gd name="T47" fmla="*/ 15423 h 495"/>
                <a:gd name="T48" fmla="+- 0 7226 7014"/>
                <a:gd name="T49" fmla="*/ T48 w 414"/>
                <a:gd name="T50" fmla="+- 0 15441 15381"/>
                <a:gd name="T51" fmla="*/ 15441 h 495"/>
                <a:gd name="T52" fmla="+- 0 7283 7014"/>
                <a:gd name="T53" fmla="*/ T52 w 414"/>
                <a:gd name="T54" fmla="+- 0 15445 15381"/>
                <a:gd name="T55" fmla="*/ 15445 h 495"/>
                <a:gd name="T56" fmla="+- 0 7283 7014"/>
                <a:gd name="T57" fmla="*/ T56 w 414"/>
                <a:gd name="T58" fmla="+- 0 15423 15381"/>
                <a:gd name="T59" fmla="*/ 15423 h 495"/>
                <a:gd name="T60" fmla="+- 0 7014 7014"/>
                <a:gd name="T61" fmla="*/ T60 w 414"/>
                <a:gd name="T62" fmla="+- 0 15793 15381"/>
                <a:gd name="T63" fmla="*/ 15793 h 495"/>
                <a:gd name="T64" fmla="+- 0 7178 7014"/>
                <a:gd name="T65" fmla="*/ T64 w 414"/>
                <a:gd name="T66" fmla="+- 0 15876 15381"/>
                <a:gd name="T67" fmla="*/ 15876 h 495"/>
                <a:gd name="T68" fmla="+- 0 7427 7014"/>
                <a:gd name="T69" fmla="*/ T68 w 414"/>
                <a:gd name="T70" fmla="+- 0 15793 15381"/>
                <a:gd name="T71" fmla="*/ 15793 h 495"/>
                <a:gd name="T72" fmla="+- 0 7230 7014"/>
                <a:gd name="T73" fmla="*/ T72 w 414"/>
                <a:gd name="T74" fmla="+- 0 15876 15381"/>
                <a:gd name="T75" fmla="*/ 15876 h 495"/>
                <a:gd name="T76" fmla="+- 0 7427 7014"/>
                <a:gd name="T77" fmla="*/ T76 w 414"/>
                <a:gd name="T78" fmla="+- 0 15793 15381"/>
                <a:gd name="T79" fmla="*/ 15793 h 495"/>
                <a:gd name="T80" fmla="+- 0 7090 7014"/>
                <a:gd name="T81" fmla="*/ T80 w 414"/>
                <a:gd name="T82" fmla="+- 0 15505 15381"/>
                <a:gd name="T83" fmla="*/ 15505 h 495"/>
                <a:gd name="T84" fmla="+- 0 7115 7014"/>
                <a:gd name="T85" fmla="*/ T84 w 414"/>
                <a:gd name="T86" fmla="+- 0 15592 15381"/>
                <a:gd name="T87" fmla="*/ 15592 h 495"/>
                <a:gd name="T88" fmla="+- 0 7052 7014"/>
                <a:gd name="T89" fmla="*/ T88 w 414"/>
                <a:gd name="T90" fmla="+- 0 15788 15381"/>
                <a:gd name="T91" fmla="*/ 15788 h 495"/>
                <a:gd name="T92" fmla="+- 0 7154 7014"/>
                <a:gd name="T93" fmla="*/ T92 w 414"/>
                <a:gd name="T94" fmla="+- 0 15793 15381"/>
                <a:gd name="T95" fmla="*/ 15793 h 495"/>
                <a:gd name="T96" fmla="+- 0 7384 7014"/>
                <a:gd name="T97" fmla="*/ T96 w 414"/>
                <a:gd name="T98" fmla="+- 0 15752 15381"/>
                <a:gd name="T99" fmla="*/ 15752 h 495"/>
                <a:gd name="T100" fmla="+- 0 7185 7014"/>
                <a:gd name="T101" fmla="*/ T100 w 414"/>
                <a:gd name="T102" fmla="+- 0 15681 15381"/>
                <a:gd name="T103" fmla="*/ 15681 h 495"/>
                <a:gd name="T104" fmla="+- 0 7338 7014"/>
                <a:gd name="T105" fmla="*/ T104 w 414"/>
                <a:gd name="T106" fmla="+- 0 15607 15381"/>
                <a:gd name="T107" fmla="*/ 15607 h 495"/>
                <a:gd name="T108" fmla="+- 0 7384 7014"/>
                <a:gd name="T109" fmla="*/ T108 w 414"/>
                <a:gd name="T110" fmla="+- 0 15752 15381"/>
                <a:gd name="T111" fmla="*/ 15752 h 495"/>
                <a:gd name="T112" fmla="+- 0 7252 7014"/>
                <a:gd name="T113" fmla="*/ T112 w 414"/>
                <a:gd name="T114" fmla="+- 0 15793 15381"/>
                <a:gd name="T115" fmla="*/ 15793 h 495"/>
                <a:gd name="T116" fmla="+- 0 7396 7014"/>
                <a:gd name="T117" fmla="*/ T116 w 414"/>
                <a:gd name="T118" fmla="+- 0 15789 15381"/>
                <a:gd name="T119" fmla="*/ 15789 h 495"/>
                <a:gd name="T120" fmla="+- 0 7384 7014"/>
                <a:gd name="T121" fmla="*/ T120 w 414"/>
                <a:gd name="T122" fmla="+- 0 15752 15381"/>
                <a:gd name="T123" fmla="*/ 15752 h 495"/>
                <a:gd name="T124" fmla="+- 0 7207 7014"/>
                <a:gd name="T125" fmla="*/ T124 w 414"/>
                <a:gd name="T126" fmla="+- 0 15607 15381"/>
                <a:gd name="T127" fmla="*/ 15607 h 495"/>
                <a:gd name="T128" fmla="+- 0 7361 7014"/>
                <a:gd name="T129" fmla="*/ T128 w 414"/>
                <a:gd name="T130" fmla="+- 0 15681 15381"/>
                <a:gd name="T131" fmla="*/ 15681 h 49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</a:cxnLst>
              <a:rect l="0" t="0" r="r" b="b"/>
              <a:pathLst>
                <a:path w="414" h="495">
                  <a:moveTo>
                    <a:pt x="201" y="0"/>
                  </a:moveTo>
                  <a:lnTo>
                    <a:pt x="170" y="4"/>
                  </a:lnTo>
                  <a:lnTo>
                    <a:pt x="148" y="14"/>
                  </a:lnTo>
                  <a:lnTo>
                    <a:pt x="135" y="30"/>
                  </a:lnTo>
                  <a:lnTo>
                    <a:pt x="130" y="53"/>
                  </a:lnTo>
                  <a:lnTo>
                    <a:pt x="135" y="76"/>
                  </a:lnTo>
                  <a:lnTo>
                    <a:pt x="148" y="93"/>
                  </a:lnTo>
                  <a:lnTo>
                    <a:pt x="170" y="103"/>
                  </a:lnTo>
                  <a:lnTo>
                    <a:pt x="201" y="106"/>
                  </a:lnTo>
                  <a:lnTo>
                    <a:pt x="232" y="103"/>
                  </a:lnTo>
                  <a:lnTo>
                    <a:pt x="254" y="93"/>
                  </a:lnTo>
                  <a:lnTo>
                    <a:pt x="267" y="76"/>
                  </a:lnTo>
                  <a:lnTo>
                    <a:pt x="269" y="64"/>
                  </a:lnTo>
                  <a:lnTo>
                    <a:pt x="195" y="64"/>
                  </a:lnTo>
                  <a:lnTo>
                    <a:pt x="190" y="60"/>
                  </a:lnTo>
                  <a:lnTo>
                    <a:pt x="190" y="46"/>
                  </a:lnTo>
                  <a:lnTo>
                    <a:pt x="195" y="42"/>
                  </a:lnTo>
                  <a:lnTo>
                    <a:pt x="269" y="42"/>
                  </a:lnTo>
                  <a:lnTo>
                    <a:pt x="267" y="30"/>
                  </a:lnTo>
                  <a:lnTo>
                    <a:pt x="254" y="14"/>
                  </a:lnTo>
                  <a:lnTo>
                    <a:pt x="232" y="4"/>
                  </a:lnTo>
                  <a:lnTo>
                    <a:pt x="201" y="0"/>
                  </a:lnTo>
                  <a:close/>
                  <a:moveTo>
                    <a:pt x="269" y="42"/>
                  </a:moveTo>
                  <a:lnTo>
                    <a:pt x="207" y="42"/>
                  </a:lnTo>
                  <a:lnTo>
                    <a:pt x="212" y="46"/>
                  </a:lnTo>
                  <a:lnTo>
                    <a:pt x="212" y="60"/>
                  </a:lnTo>
                  <a:lnTo>
                    <a:pt x="207" y="64"/>
                  </a:lnTo>
                  <a:lnTo>
                    <a:pt x="269" y="64"/>
                  </a:lnTo>
                  <a:lnTo>
                    <a:pt x="271" y="53"/>
                  </a:lnTo>
                  <a:lnTo>
                    <a:pt x="269" y="42"/>
                  </a:lnTo>
                  <a:close/>
                  <a:moveTo>
                    <a:pt x="164" y="412"/>
                  </a:moveTo>
                  <a:lnTo>
                    <a:pt x="0" y="412"/>
                  </a:lnTo>
                  <a:lnTo>
                    <a:pt x="0" y="495"/>
                  </a:lnTo>
                  <a:lnTo>
                    <a:pt x="164" y="495"/>
                  </a:lnTo>
                  <a:lnTo>
                    <a:pt x="164" y="412"/>
                  </a:lnTo>
                  <a:close/>
                  <a:moveTo>
                    <a:pt x="413" y="412"/>
                  </a:moveTo>
                  <a:lnTo>
                    <a:pt x="216" y="412"/>
                  </a:lnTo>
                  <a:lnTo>
                    <a:pt x="216" y="495"/>
                  </a:lnTo>
                  <a:lnTo>
                    <a:pt x="413" y="495"/>
                  </a:lnTo>
                  <a:lnTo>
                    <a:pt x="413" y="412"/>
                  </a:lnTo>
                  <a:close/>
                  <a:moveTo>
                    <a:pt x="292" y="124"/>
                  </a:moveTo>
                  <a:lnTo>
                    <a:pt x="76" y="124"/>
                  </a:lnTo>
                  <a:lnTo>
                    <a:pt x="52" y="211"/>
                  </a:lnTo>
                  <a:lnTo>
                    <a:pt x="101" y="211"/>
                  </a:lnTo>
                  <a:lnTo>
                    <a:pt x="40" y="401"/>
                  </a:lnTo>
                  <a:lnTo>
                    <a:pt x="38" y="407"/>
                  </a:lnTo>
                  <a:lnTo>
                    <a:pt x="34" y="412"/>
                  </a:lnTo>
                  <a:lnTo>
                    <a:pt x="140" y="412"/>
                  </a:lnTo>
                  <a:lnTo>
                    <a:pt x="151" y="371"/>
                  </a:lnTo>
                  <a:lnTo>
                    <a:pt x="370" y="371"/>
                  </a:lnTo>
                  <a:lnTo>
                    <a:pt x="347" y="300"/>
                  </a:lnTo>
                  <a:lnTo>
                    <a:pt x="171" y="300"/>
                  </a:lnTo>
                  <a:lnTo>
                    <a:pt x="193" y="226"/>
                  </a:lnTo>
                  <a:lnTo>
                    <a:pt x="324" y="226"/>
                  </a:lnTo>
                  <a:lnTo>
                    <a:pt x="292" y="124"/>
                  </a:lnTo>
                  <a:close/>
                  <a:moveTo>
                    <a:pt x="370" y="371"/>
                  </a:moveTo>
                  <a:lnTo>
                    <a:pt x="229" y="371"/>
                  </a:lnTo>
                  <a:lnTo>
                    <a:pt x="238" y="412"/>
                  </a:lnTo>
                  <a:lnTo>
                    <a:pt x="387" y="412"/>
                  </a:lnTo>
                  <a:lnTo>
                    <a:pt x="382" y="408"/>
                  </a:lnTo>
                  <a:lnTo>
                    <a:pt x="380" y="403"/>
                  </a:lnTo>
                  <a:lnTo>
                    <a:pt x="370" y="371"/>
                  </a:lnTo>
                  <a:close/>
                  <a:moveTo>
                    <a:pt x="324" y="226"/>
                  </a:moveTo>
                  <a:lnTo>
                    <a:pt x="193" y="226"/>
                  </a:lnTo>
                  <a:lnTo>
                    <a:pt x="212" y="300"/>
                  </a:lnTo>
                  <a:lnTo>
                    <a:pt x="347" y="300"/>
                  </a:lnTo>
                  <a:lnTo>
                    <a:pt x="324" y="226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23" name="Picture 49">
              <a:extLst>
                <a:ext uri="{FF2B5EF4-FFF2-40B4-BE49-F238E27FC236}">
                  <a16:creationId xmlns:a16="http://schemas.microsoft.com/office/drawing/2014/main" id="{B352E530-6C09-96EA-632B-B8E0C34F62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6" y="15505"/>
              <a:ext cx="376" cy="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4" name="Picture 48">
              <a:extLst>
                <a:ext uri="{FF2B5EF4-FFF2-40B4-BE49-F238E27FC236}">
                  <a16:creationId xmlns:a16="http://schemas.microsoft.com/office/drawing/2014/main" id="{4FB834CB-DD86-5C69-A682-6B4811196A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1" y="15505"/>
              <a:ext cx="311" cy="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5" name="AutoShape 47">
              <a:extLst>
                <a:ext uri="{FF2B5EF4-FFF2-40B4-BE49-F238E27FC236}">
                  <a16:creationId xmlns:a16="http://schemas.microsoft.com/office/drawing/2014/main" id="{5B246CB3-56FD-DBA0-2646-2711077F2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4" y="15505"/>
              <a:ext cx="413" cy="371"/>
            </a:xfrm>
            <a:custGeom>
              <a:avLst/>
              <a:gdLst>
                <a:gd name="T0" fmla="+- 0 8552 8384"/>
                <a:gd name="T1" fmla="*/ T0 w 413"/>
                <a:gd name="T2" fmla="+- 0 15793 15505"/>
                <a:gd name="T3" fmla="*/ 15793 h 371"/>
                <a:gd name="T4" fmla="+- 0 8384 8384"/>
                <a:gd name="T5" fmla="*/ T4 w 413"/>
                <a:gd name="T6" fmla="+- 0 15793 15505"/>
                <a:gd name="T7" fmla="*/ 15793 h 371"/>
                <a:gd name="T8" fmla="+- 0 8384 8384"/>
                <a:gd name="T9" fmla="*/ T8 w 413"/>
                <a:gd name="T10" fmla="+- 0 15876 15505"/>
                <a:gd name="T11" fmla="*/ 15876 h 371"/>
                <a:gd name="T12" fmla="+- 0 8552 8384"/>
                <a:gd name="T13" fmla="*/ T12 w 413"/>
                <a:gd name="T14" fmla="+- 0 15876 15505"/>
                <a:gd name="T15" fmla="*/ 15876 h 371"/>
                <a:gd name="T16" fmla="+- 0 8552 8384"/>
                <a:gd name="T17" fmla="*/ T16 w 413"/>
                <a:gd name="T18" fmla="+- 0 15793 15505"/>
                <a:gd name="T19" fmla="*/ 15793 h 371"/>
                <a:gd name="T20" fmla="+- 0 8766 8384"/>
                <a:gd name="T21" fmla="*/ T20 w 413"/>
                <a:gd name="T22" fmla="+- 0 15693 15505"/>
                <a:gd name="T23" fmla="*/ 15693 h 371"/>
                <a:gd name="T24" fmla="+- 0 8522 8384"/>
                <a:gd name="T25" fmla="*/ T24 w 413"/>
                <a:gd name="T26" fmla="+- 0 15693 15505"/>
                <a:gd name="T27" fmla="*/ 15693 h 371"/>
                <a:gd name="T28" fmla="+- 0 8632 8384"/>
                <a:gd name="T29" fmla="*/ T28 w 413"/>
                <a:gd name="T30" fmla="+- 0 15876 15505"/>
                <a:gd name="T31" fmla="*/ 15876 h 371"/>
                <a:gd name="T32" fmla="+- 0 8766 8384"/>
                <a:gd name="T33" fmla="*/ T32 w 413"/>
                <a:gd name="T34" fmla="+- 0 15876 15505"/>
                <a:gd name="T35" fmla="*/ 15876 h 371"/>
                <a:gd name="T36" fmla="+- 0 8766 8384"/>
                <a:gd name="T37" fmla="*/ T36 w 413"/>
                <a:gd name="T38" fmla="+- 0 15693 15505"/>
                <a:gd name="T39" fmla="*/ 15693 h 371"/>
                <a:gd name="T40" fmla="+- 0 8552 8384"/>
                <a:gd name="T41" fmla="*/ T40 w 413"/>
                <a:gd name="T42" fmla="+- 0 15505 15505"/>
                <a:gd name="T43" fmla="*/ 15505 h 371"/>
                <a:gd name="T44" fmla="+- 0 8384 8384"/>
                <a:gd name="T45" fmla="*/ T44 w 413"/>
                <a:gd name="T46" fmla="+- 0 15505 15505"/>
                <a:gd name="T47" fmla="*/ 15505 h 371"/>
                <a:gd name="T48" fmla="+- 0 8384 8384"/>
                <a:gd name="T49" fmla="*/ T48 w 413"/>
                <a:gd name="T50" fmla="+- 0 15588 15505"/>
                <a:gd name="T51" fmla="*/ 15588 h 371"/>
                <a:gd name="T52" fmla="+- 0 8411 8384"/>
                <a:gd name="T53" fmla="*/ T52 w 413"/>
                <a:gd name="T54" fmla="+- 0 15588 15505"/>
                <a:gd name="T55" fmla="*/ 15588 h 371"/>
                <a:gd name="T56" fmla="+- 0 8414 8384"/>
                <a:gd name="T57" fmla="*/ T56 w 413"/>
                <a:gd name="T58" fmla="+- 0 15592 15505"/>
                <a:gd name="T59" fmla="*/ 15592 h 371"/>
                <a:gd name="T60" fmla="+- 0 8414 8384"/>
                <a:gd name="T61" fmla="*/ T60 w 413"/>
                <a:gd name="T62" fmla="+- 0 15790 15505"/>
                <a:gd name="T63" fmla="*/ 15790 h 371"/>
                <a:gd name="T64" fmla="+- 0 8411 8384"/>
                <a:gd name="T65" fmla="*/ T64 w 413"/>
                <a:gd name="T66" fmla="+- 0 15793 15505"/>
                <a:gd name="T67" fmla="*/ 15793 h 371"/>
                <a:gd name="T68" fmla="+- 0 8522 8384"/>
                <a:gd name="T69" fmla="*/ T68 w 413"/>
                <a:gd name="T70" fmla="+- 0 15793 15505"/>
                <a:gd name="T71" fmla="*/ 15793 h 371"/>
                <a:gd name="T72" fmla="+- 0 8522 8384"/>
                <a:gd name="T73" fmla="*/ T72 w 413"/>
                <a:gd name="T74" fmla="+- 0 15693 15505"/>
                <a:gd name="T75" fmla="*/ 15693 h 371"/>
                <a:gd name="T76" fmla="+- 0 8766 8384"/>
                <a:gd name="T77" fmla="*/ T76 w 413"/>
                <a:gd name="T78" fmla="+- 0 15693 15505"/>
                <a:gd name="T79" fmla="*/ 15693 h 371"/>
                <a:gd name="T80" fmla="+- 0 8766 8384"/>
                <a:gd name="T81" fmla="*/ T80 w 413"/>
                <a:gd name="T82" fmla="+- 0 15685 15505"/>
                <a:gd name="T83" fmla="*/ 15685 h 371"/>
                <a:gd name="T84" fmla="+- 0 8657 8384"/>
                <a:gd name="T85" fmla="*/ T84 w 413"/>
                <a:gd name="T86" fmla="+- 0 15685 15505"/>
                <a:gd name="T87" fmla="*/ 15685 h 371"/>
                <a:gd name="T88" fmla="+- 0 8552 8384"/>
                <a:gd name="T89" fmla="*/ T88 w 413"/>
                <a:gd name="T90" fmla="+- 0 15505 15505"/>
                <a:gd name="T91" fmla="*/ 15505 h 371"/>
                <a:gd name="T92" fmla="+- 0 8769 8384"/>
                <a:gd name="T93" fmla="*/ T92 w 413"/>
                <a:gd name="T94" fmla="+- 0 15588 15505"/>
                <a:gd name="T95" fmla="*/ 15588 h 371"/>
                <a:gd name="T96" fmla="+- 0 8657 8384"/>
                <a:gd name="T97" fmla="*/ T96 w 413"/>
                <a:gd name="T98" fmla="+- 0 15588 15505"/>
                <a:gd name="T99" fmla="*/ 15588 h 371"/>
                <a:gd name="T100" fmla="+- 0 8657 8384"/>
                <a:gd name="T101" fmla="*/ T100 w 413"/>
                <a:gd name="T102" fmla="+- 0 15685 15505"/>
                <a:gd name="T103" fmla="*/ 15685 h 371"/>
                <a:gd name="T104" fmla="+- 0 8766 8384"/>
                <a:gd name="T105" fmla="*/ T104 w 413"/>
                <a:gd name="T106" fmla="+- 0 15685 15505"/>
                <a:gd name="T107" fmla="*/ 15685 h 371"/>
                <a:gd name="T108" fmla="+- 0 8766 8384"/>
                <a:gd name="T109" fmla="*/ T108 w 413"/>
                <a:gd name="T110" fmla="+- 0 15592 15505"/>
                <a:gd name="T111" fmla="*/ 15592 h 371"/>
                <a:gd name="T112" fmla="+- 0 8769 8384"/>
                <a:gd name="T113" fmla="*/ T112 w 413"/>
                <a:gd name="T114" fmla="+- 0 15588 15505"/>
                <a:gd name="T115" fmla="*/ 15588 h 371"/>
                <a:gd name="T116" fmla="+- 0 8796 8384"/>
                <a:gd name="T117" fmla="*/ T116 w 413"/>
                <a:gd name="T118" fmla="+- 0 15505 15505"/>
                <a:gd name="T119" fmla="*/ 15505 h 371"/>
                <a:gd name="T120" fmla="+- 0 8628 8384"/>
                <a:gd name="T121" fmla="*/ T120 w 413"/>
                <a:gd name="T122" fmla="+- 0 15505 15505"/>
                <a:gd name="T123" fmla="*/ 15505 h 371"/>
                <a:gd name="T124" fmla="+- 0 8628 8384"/>
                <a:gd name="T125" fmla="*/ T124 w 413"/>
                <a:gd name="T126" fmla="+- 0 15588 15505"/>
                <a:gd name="T127" fmla="*/ 15588 h 371"/>
                <a:gd name="T128" fmla="+- 0 8796 8384"/>
                <a:gd name="T129" fmla="*/ T128 w 413"/>
                <a:gd name="T130" fmla="+- 0 15588 15505"/>
                <a:gd name="T131" fmla="*/ 15588 h 371"/>
                <a:gd name="T132" fmla="+- 0 8796 8384"/>
                <a:gd name="T133" fmla="*/ T132 w 413"/>
                <a:gd name="T134" fmla="+- 0 15505 15505"/>
                <a:gd name="T135" fmla="*/ 15505 h 37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</a:cxnLst>
              <a:rect l="0" t="0" r="r" b="b"/>
              <a:pathLst>
                <a:path w="413" h="371">
                  <a:moveTo>
                    <a:pt x="168" y="288"/>
                  </a:moveTo>
                  <a:lnTo>
                    <a:pt x="0" y="288"/>
                  </a:lnTo>
                  <a:lnTo>
                    <a:pt x="0" y="371"/>
                  </a:lnTo>
                  <a:lnTo>
                    <a:pt x="168" y="371"/>
                  </a:lnTo>
                  <a:lnTo>
                    <a:pt x="168" y="288"/>
                  </a:lnTo>
                  <a:close/>
                  <a:moveTo>
                    <a:pt x="382" y="188"/>
                  </a:moveTo>
                  <a:lnTo>
                    <a:pt x="138" y="188"/>
                  </a:lnTo>
                  <a:lnTo>
                    <a:pt x="248" y="371"/>
                  </a:lnTo>
                  <a:lnTo>
                    <a:pt x="382" y="371"/>
                  </a:lnTo>
                  <a:lnTo>
                    <a:pt x="382" y="188"/>
                  </a:lnTo>
                  <a:close/>
                  <a:moveTo>
                    <a:pt x="168" y="0"/>
                  </a:moveTo>
                  <a:lnTo>
                    <a:pt x="0" y="0"/>
                  </a:lnTo>
                  <a:lnTo>
                    <a:pt x="0" y="83"/>
                  </a:lnTo>
                  <a:lnTo>
                    <a:pt x="27" y="83"/>
                  </a:lnTo>
                  <a:lnTo>
                    <a:pt x="30" y="87"/>
                  </a:lnTo>
                  <a:lnTo>
                    <a:pt x="30" y="285"/>
                  </a:lnTo>
                  <a:lnTo>
                    <a:pt x="27" y="288"/>
                  </a:lnTo>
                  <a:lnTo>
                    <a:pt x="138" y="288"/>
                  </a:lnTo>
                  <a:lnTo>
                    <a:pt x="138" y="188"/>
                  </a:lnTo>
                  <a:lnTo>
                    <a:pt x="382" y="188"/>
                  </a:lnTo>
                  <a:lnTo>
                    <a:pt x="382" y="180"/>
                  </a:lnTo>
                  <a:lnTo>
                    <a:pt x="273" y="180"/>
                  </a:lnTo>
                  <a:lnTo>
                    <a:pt x="168" y="0"/>
                  </a:lnTo>
                  <a:close/>
                  <a:moveTo>
                    <a:pt x="385" y="83"/>
                  </a:moveTo>
                  <a:lnTo>
                    <a:pt x="273" y="83"/>
                  </a:lnTo>
                  <a:lnTo>
                    <a:pt x="273" y="180"/>
                  </a:lnTo>
                  <a:lnTo>
                    <a:pt x="382" y="180"/>
                  </a:lnTo>
                  <a:lnTo>
                    <a:pt x="382" y="87"/>
                  </a:lnTo>
                  <a:lnTo>
                    <a:pt x="385" y="83"/>
                  </a:lnTo>
                  <a:close/>
                  <a:moveTo>
                    <a:pt x="412" y="0"/>
                  </a:moveTo>
                  <a:lnTo>
                    <a:pt x="244" y="0"/>
                  </a:lnTo>
                  <a:lnTo>
                    <a:pt x="244" y="83"/>
                  </a:lnTo>
                  <a:lnTo>
                    <a:pt x="412" y="83"/>
                  </a:lnTo>
                  <a:lnTo>
                    <a:pt x="412" y="0"/>
                  </a:lnTo>
                  <a:close/>
                </a:path>
              </a:pathLst>
            </a:custGeom>
            <a:solidFill>
              <a:srgbClr val="00B4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Text Box 46">
              <a:extLst>
                <a:ext uri="{FF2B5EF4-FFF2-40B4-BE49-F238E27FC236}">
                  <a16:creationId xmlns:a16="http://schemas.microsoft.com/office/drawing/2014/main" id="{1D88422D-899B-5363-D506-005DF5DB2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13" y="16041"/>
              <a:ext cx="10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7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ucida Sans" panose="020B0602030504020204" pitchFamily="34" charset="0"/>
                  <a:ea typeface="Times New Roman" panose="02020603050405020304" pitchFamily="18" charset="0"/>
                  <a:cs typeface="+mn-cs"/>
                </a:rPr>
                <a:t> </a:t>
              </a:r>
              <a:endPara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8139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 3">
            <a:extLst>
              <a:ext uri="{FF2B5EF4-FFF2-40B4-BE49-F238E27FC236}">
                <a16:creationId xmlns:a16="http://schemas.microsoft.com/office/drawing/2014/main" id="{51292AE9-4B81-CE38-8678-C7C21731331A}"/>
              </a:ext>
            </a:extLst>
          </p:cNvPr>
          <p:cNvGraphicFramePr>
            <a:graphicFrameLocks noGrp="1"/>
          </p:cNvGraphicFramePr>
          <p:nvPr/>
        </p:nvGraphicFramePr>
        <p:xfrm>
          <a:off x="789007" y="917383"/>
          <a:ext cx="10613986" cy="54323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280">
                  <a:extLst>
                    <a:ext uri="{9D8B030D-6E8A-4147-A177-3AD203B41FA5}">
                      <a16:colId xmlns:a16="http://schemas.microsoft.com/office/drawing/2014/main" val="3794476158"/>
                    </a:ext>
                  </a:extLst>
                </a:gridCol>
                <a:gridCol w="1965092">
                  <a:extLst>
                    <a:ext uri="{9D8B030D-6E8A-4147-A177-3AD203B41FA5}">
                      <a16:colId xmlns:a16="http://schemas.microsoft.com/office/drawing/2014/main" val="239032579"/>
                    </a:ext>
                  </a:extLst>
                </a:gridCol>
                <a:gridCol w="3622876">
                  <a:extLst>
                    <a:ext uri="{9D8B030D-6E8A-4147-A177-3AD203B41FA5}">
                      <a16:colId xmlns:a16="http://schemas.microsoft.com/office/drawing/2014/main" val="2181861978"/>
                    </a:ext>
                  </a:extLst>
                </a:gridCol>
                <a:gridCol w="2086168">
                  <a:extLst>
                    <a:ext uri="{9D8B030D-6E8A-4147-A177-3AD203B41FA5}">
                      <a16:colId xmlns:a16="http://schemas.microsoft.com/office/drawing/2014/main" val="2624792691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2171953536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125186055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2181072936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4165634306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1172417115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2849914517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3884881327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2515337994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3312042247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105929735"/>
                    </a:ext>
                  </a:extLst>
                </a:gridCol>
              </a:tblGrid>
              <a:tr h="67025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Välj delstrategier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(ex via modell / metod)</a:t>
                      </a:r>
                    </a:p>
                  </a:txBody>
                  <a:tcPr marL="83782" marR="83782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EF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500" i="0">
                        <a:solidFill>
                          <a:schemeClr val="tx1"/>
                        </a:solidFill>
                        <a:latin typeface="AntartidaRounded Essential Ligh" panose="02000000000000000000" pitchFamily="2" charset="0"/>
                      </a:endParaRPr>
                    </a:p>
                  </a:txBody>
                  <a:tcPr marL="83782" marR="83782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E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Föreslå möjliga  förbättringsaktiviteter</a:t>
                      </a:r>
                    </a:p>
                  </a:txBody>
                  <a:tcPr marL="83782" marR="83782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EF6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Strukturera utifrån byggdel </a:t>
                      </a:r>
                      <a:r>
                        <a:rPr lang="sv-SE" sz="16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(exempel SBEF/ BSAB 83)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 och prio delar att fokusera på</a:t>
                      </a:r>
                    </a:p>
                  </a:txBody>
                  <a:tcPr marL="83782" marR="83782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E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385428"/>
                  </a:ext>
                </a:extLst>
              </a:tr>
              <a:tr h="353417">
                <a:tc rowSpan="11">
                  <a:txBody>
                    <a:bodyPr/>
                    <a:lstStyle/>
                    <a:p>
                      <a:endParaRPr lang="sv-SE" sz="1100"/>
                    </a:p>
                    <a:p>
                      <a:r>
                        <a:rPr lang="sv-SE" sz="1100"/>
                        <a:t>Identifiera affären, incitament och samverkan</a:t>
                      </a:r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600" b="1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 1.….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0 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Cirkulär hantering av befintligt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5817240"/>
                  </a:ext>
                </a:extLst>
              </a:tr>
              <a:tr h="2743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sv-SE" sz="1200" b="1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sv-SE" sz="1600" b="1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 2….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MARK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226557"/>
                  </a:ext>
                </a:extLst>
              </a:tr>
              <a:tr h="4485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Alt 3</a:t>
                      </a: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HUSUNDERBYGGNAD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638597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STOMME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70570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...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YTTERTAK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2773526"/>
                  </a:ext>
                </a:extLst>
              </a:tr>
              <a:tr h="147783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FASADER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109660"/>
                  </a:ext>
                </a:extLst>
              </a:tr>
              <a:tr h="284698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STOMKOMPLETTERING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RUMSBILDNING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369306"/>
                  </a:ext>
                </a:extLst>
              </a:tr>
              <a:tr h="491951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7 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INVÄNDIGA YTSKIKT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RUMSKOMPLETTERING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661191"/>
                  </a:ext>
                </a:extLst>
              </a:tr>
              <a:tr h="253728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INSTALLATIONER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375884"/>
                  </a:ext>
                </a:extLst>
              </a:tr>
              <a:tr h="296858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6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A4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Byggtransporter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06964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6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6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A5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Byggarbetsplats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709507"/>
                  </a:ext>
                </a:extLst>
              </a:tr>
            </a:tbl>
          </a:graphicData>
        </a:graphic>
      </p:graphicFrame>
      <p:pic>
        <p:nvPicPr>
          <p:cNvPr id="22" name="Bildobjekt 21">
            <a:extLst>
              <a:ext uri="{FF2B5EF4-FFF2-40B4-BE49-F238E27FC236}">
                <a16:creationId xmlns:a16="http://schemas.microsoft.com/office/drawing/2014/main" id="{343D2175-AE58-7A2F-AD3F-89ED78E10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871" y="3466714"/>
            <a:ext cx="743196" cy="674062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6075BE9D-9D72-33A3-BDB8-0A2D2CEE19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112" y="2586611"/>
            <a:ext cx="768955" cy="762383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A45F934B-EDBE-AEF5-76B3-56073D854C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8664" y="4340385"/>
            <a:ext cx="752268" cy="614096"/>
          </a:xfrm>
          <a:prstGeom prst="rect">
            <a:avLst/>
          </a:prstGeom>
        </p:spPr>
      </p:pic>
      <p:pic>
        <p:nvPicPr>
          <p:cNvPr id="29" name="Bildobjekt 28">
            <a:extLst>
              <a:ext uri="{FF2B5EF4-FFF2-40B4-BE49-F238E27FC236}">
                <a16:creationId xmlns:a16="http://schemas.microsoft.com/office/drawing/2014/main" id="{2D9D5821-A972-5A5A-41CD-57F6EF0409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9871" y="5716147"/>
            <a:ext cx="749405" cy="614096"/>
          </a:xfrm>
          <a:prstGeom prst="rect">
            <a:avLst/>
          </a:prstGeom>
        </p:spPr>
      </p:pic>
      <p:pic>
        <p:nvPicPr>
          <p:cNvPr id="33" name="Bildobjekt 32">
            <a:extLst>
              <a:ext uri="{FF2B5EF4-FFF2-40B4-BE49-F238E27FC236}">
                <a16:creationId xmlns:a16="http://schemas.microsoft.com/office/drawing/2014/main" id="{01E76624-B316-2A99-43A5-4D485EC938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321" y="1764532"/>
            <a:ext cx="768955" cy="674062"/>
          </a:xfrm>
          <a:prstGeom prst="rect">
            <a:avLst/>
          </a:prstGeom>
        </p:spPr>
      </p:pic>
      <p:pic>
        <p:nvPicPr>
          <p:cNvPr id="35" name="Bildobjekt 34">
            <a:extLst>
              <a:ext uri="{FF2B5EF4-FFF2-40B4-BE49-F238E27FC236}">
                <a16:creationId xmlns:a16="http://schemas.microsoft.com/office/drawing/2014/main" id="{3317868A-B7A9-5933-ACDA-3FF336C7F1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24245" y="5022564"/>
            <a:ext cx="768955" cy="674062"/>
          </a:xfrm>
          <a:prstGeom prst="rect">
            <a:avLst/>
          </a:prstGeom>
        </p:spPr>
      </p:pic>
      <p:cxnSp>
        <p:nvCxnSpPr>
          <p:cNvPr id="50" name="Rak pilkoppling 49">
            <a:extLst>
              <a:ext uri="{FF2B5EF4-FFF2-40B4-BE49-F238E27FC236}">
                <a16:creationId xmlns:a16="http://schemas.microsoft.com/office/drawing/2014/main" id="{0D7F4EC8-E465-0F01-0AD8-A84F47CCEB83}"/>
              </a:ext>
            </a:extLst>
          </p:cNvPr>
          <p:cNvCxnSpPr>
            <a:cxnSpLocks/>
          </p:cNvCxnSpPr>
          <p:nvPr/>
        </p:nvCxnSpPr>
        <p:spPr>
          <a:xfrm>
            <a:off x="1774175" y="1956743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Rak pilkoppling 53">
            <a:extLst>
              <a:ext uri="{FF2B5EF4-FFF2-40B4-BE49-F238E27FC236}">
                <a16:creationId xmlns:a16="http://schemas.microsoft.com/office/drawing/2014/main" id="{D91830E5-4C92-3542-833F-50DD3DAF22EF}"/>
              </a:ext>
            </a:extLst>
          </p:cNvPr>
          <p:cNvCxnSpPr>
            <a:cxnSpLocks/>
          </p:cNvCxnSpPr>
          <p:nvPr/>
        </p:nvCxnSpPr>
        <p:spPr>
          <a:xfrm>
            <a:off x="1774175" y="2954095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D640B4D7-2570-8B89-4422-F62A8CB4971F}"/>
              </a:ext>
            </a:extLst>
          </p:cNvPr>
          <p:cNvCxnSpPr>
            <a:cxnSpLocks/>
          </p:cNvCxnSpPr>
          <p:nvPr/>
        </p:nvCxnSpPr>
        <p:spPr>
          <a:xfrm>
            <a:off x="1774175" y="3650507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Rak pilkoppling 57">
            <a:extLst>
              <a:ext uri="{FF2B5EF4-FFF2-40B4-BE49-F238E27FC236}">
                <a16:creationId xmlns:a16="http://schemas.microsoft.com/office/drawing/2014/main" id="{6325F1C8-5B83-CC1B-CEF3-049CEE5EC85C}"/>
              </a:ext>
            </a:extLst>
          </p:cNvPr>
          <p:cNvCxnSpPr>
            <a:cxnSpLocks/>
          </p:cNvCxnSpPr>
          <p:nvPr/>
        </p:nvCxnSpPr>
        <p:spPr>
          <a:xfrm>
            <a:off x="1774175" y="4566836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2" name="Rak koppling 61">
            <a:extLst>
              <a:ext uri="{FF2B5EF4-FFF2-40B4-BE49-F238E27FC236}">
                <a16:creationId xmlns:a16="http://schemas.microsoft.com/office/drawing/2014/main" id="{23BFAA12-DF90-CF56-B5BE-B39B12FD7A91}"/>
              </a:ext>
            </a:extLst>
          </p:cNvPr>
          <p:cNvCxnSpPr>
            <a:cxnSpLocks/>
          </p:cNvCxnSpPr>
          <p:nvPr/>
        </p:nvCxnSpPr>
        <p:spPr>
          <a:xfrm flipV="1">
            <a:off x="1774852" y="1936159"/>
            <a:ext cx="0" cy="2630677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1" name="Rak pilkoppling 90">
            <a:extLst>
              <a:ext uri="{FF2B5EF4-FFF2-40B4-BE49-F238E27FC236}">
                <a16:creationId xmlns:a16="http://schemas.microsoft.com/office/drawing/2014/main" id="{0240201B-6732-02FB-F0B9-899991CAAC7F}"/>
              </a:ext>
            </a:extLst>
          </p:cNvPr>
          <p:cNvCxnSpPr>
            <a:cxnSpLocks/>
          </p:cNvCxnSpPr>
          <p:nvPr/>
        </p:nvCxnSpPr>
        <p:spPr>
          <a:xfrm>
            <a:off x="1776104" y="5215016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Rak pilkoppling 91">
            <a:extLst>
              <a:ext uri="{FF2B5EF4-FFF2-40B4-BE49-F238E27FC236}">
                <a16:creationId xmlns:a16="http://schemas.microsoft.com/office/drawing/2014/main" id="{7315A5D1-145B-8CE7-474E-7A1104E8BBCF}"/>
              </a:ext>
            </a:extLst>
          </p:cNvPr>
          <p:cNvCxnSpPr>
            <a:cxnSpLocks/>
          </p:cNvCxnSpPr>
          <p:nvPr/>
        </p:nvCxnSpPr>
        <p:spPr>
          <a:xfrm>
            <a:off x="1776104" y="5957725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3" name="Rak koppling 92">
            <a:extLst>
              <a:ext uri="{FF2B5EF4-FFF2-40B4-BE49-F238E27FC236}">
                <a16:creationId xmlns:a16="http://schemas.microsoft.com/office/drawing/2014/main" id="{0D214D81-32FD-0D6C-B15B-C87621DE212B}"/>
              </a:ext>
            </a:extLst>
          </p:cNvPr>
          <p:cNvCxnSpPr>
            <a:cxnSpLocks/>
          </p:cNvCxnSpPr>
          <p:nvPr/>
        </p:nvCxnSpPr>
        <p:spPr>
          <a:xfrm flipH="1" flipV="1">
            <a:off x="1776104" y="5215016"/>
            <a:ext cx="677" cy="742709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6" name="Rak koppling 95">
            <a:extLst>
              <a:ext uri="{FF2B5EF4-FFF2-40B4-BE49-F238E27FC236}">
                <a16:creationId xmlns:a16="http://schemas.microsoft.com/office/drawing/2014/main" id="{1EE5B148-5BDF-4A8E-0B12-48B8E628A4FF}"/>
              </a:ext>
            </a:extLst>
          </p:cNvPr>
          <p:cNvCxnSpPr>
            <a:cxnSpLocks/>
          </p:cNvCxnSpPr>
          <p:nvPr/>
        </p:nvCxnSpPr>
        <p:spPr>
          <a:xfrm>
            <a:off x="1113098" y="5552611"/>
            <a:ext cx="664935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9" name="Rak koppling 98">
            <a:extLst>
              <a:ext uri="{FF2B5EF4-FFF2-40B4-BE49-F238E27FC236}">
                <a16:creationId xmlns:a16="http://schemas.microsoft.com/office/drawing/2014/main" id="{871A9108-A99D-8415-1E18-D0B54BB4BE60}"/>
              </a:ext>
            </a:extLst>
          </p:cNvPr>
          <p:cNvCxnSpPr>
            <a:cxnSpLocks/>
          </p:cNvCxnSpPr>
          <p:nvPr/>
        </p:nvCxnSpPr>
        <p:spPr>
          <a:xfrm flipV="1">
            <a:off x="1113098" y="4243388"/>
            <a:ext cx="0" cy="1309223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" name="Rak koppling 101">
            <a:extLst>
              <a:ext uri="{FF2B5EF4-FFF2-40B4-BE49-F238E27FC236}">
                <a16:creationId xmlns:a16="http://schemas.microsoft.com/office/drawing/2014/main" id="{DF5D1547-DA32-0DDE-53BB-3AAC230EFF99}"/>
              </a:ext>
            </a:extLst>
          </p:cNvPr>
          <p:cNvCxnSpPr>
            <a:cxnSpLocks/>
          </p:cNvCxnSpPr>
          <p:nvPr/>
        </p:nvCxnSpPr>
        <p:spPr>
          <a:xfrm flipV="1">
            <a:off x="1113098" y="2954095"/>
            <a:ext cx="1929" cy="512619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4" name="Rak koppling 103">
            <a:extLst>
              <a:ext uri="{FF2B5EF4-FFF2-40B4-BE49-F238E27FC236}">
                <a16:creationId xmlns:a16="http://schemas.microsoft.com/office/drawing/2014/main" id="{6E3205EC-88E1-8BEC-0813-45FF0BCB0657}"/>
              </a:ext>
            </a:extLst>
          </p:cNvPr>
          <p:cNvCxnSpPr>
            <a:cxnSpLocks/>
          </p:cNvCxnSpPr>
          <p:nvPr/>
        </p:nvCxnSpPr>
        <p:spPr>
          <a:xfrm>
            <a:off x="1120720" y="2956574"/>
            <a:ext cx="664935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5" name="Rak pilkoppling 104">
            <a:extLst>
              <a:ext uri="{FF2B5EF4-FFF2-40B4-BE49-F238E27FC236}">
                <a16:creationId xmlns:a16="http://schemas.microsoft.com/office/drawing/2014/main" id="{083E2B1C-E4B2-6251-B56C-344124569700}"/>
              </a:ext>
            </a:extLst>
          </p:cNvPr>
          <p:cNvCxnSpPr>
            <a:cxnSpLocks/>
          </p:cNvCxnSpPr>
          <p:nvPr/>
        </p:nvCxnSpPr>
        <p:spPr>
          <a:xfrm>
            <a:off x="3095617" y="1958672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6" name="Rak pilkoppling 105">
            <a:extLst>
              <a:ext uri="{FF2B5EF4-FFF2-40B4-BE49-F238E27FC236}">
                <a16:creationId xmlns:a16="http://schemas.microsoft.com/office/drawing/2014/main" id="{F20248F7-5AC1-8283-EE4B-5325B1BAE50E}"/>
              </a:ext>
            </a:extLst>
          </p:cNvPr>
          <p:cNvCxnSpPr>
            <a:cxnSpLocks/>
          </p:cNvCxnSpPr>
          <p:nvPr/>
        </p:nvCxnSpPr>
        <p:spPr>
          <a:xfrm>
            <a:off x="3095617" y="2932874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7" name="Rak pilkoppling 106">
            <a:extLst>
              <a:ext uri="{FF2B5EF4-FFF2-40B4-BE49-F238E27FC236}">
                <a16:creationId xmlns:a16="http://schemas.microsoft.com/office/drawing/2014/main" id="{680B92D8-C027-2858-DA02-B25A17705F8D}"/>
              </a:ext>
            </a:extLst>
          </p:cNvPr>
          <p:cNvCxnSpPr>
            <a:cxnSpLocks/>
          </p:cNvCxnSpPr>
          <p:nvPr/>
        </p:nvCxnSpPr>
        <p:spPr>
          <a:xfrm>
            <a:off x="3095617" y="3629286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8" name="Rak pilkoppling 107">
            <a:extLst>
              <a:ext uri="{FF2B5EF4-FFF2-40B4-BE49-F238E27FC236}">
                <a16:creationId xmlns:a16="http://schemas.microsoft.com/office/drawing/2014/main" id="{53A67173-D7D3-7A4D-BCE2-A1EE611724D7}"/>
              </a:ext>
            </a:extLst>
          </p:cNvPr>
          <p:cNvCxnSpPr>
            <a:cxnSpLocks/>
          </p:cNvCxnSpPr>
          <p:nvPr/>
        </p:nvCxnSpPr>
        <p:spPr>
          <a:xfrm>
            <a:off x="3095617" y="4545615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9" name="Rak pilkoppling 108">
            <a:extLst>
              <a:ext uri="{FF2B5EF4-FFF2-40B4-BE49-F238E27FC236}">
                <a16:creationId xmlns:a16="http://schemas.microsoft.com/office/drawing/2014/main" id="{301E7E21-47AE-6A07-0B41-46CE6F563157}"/>
              </a:ext>
            </a:extLst>
          </p:cNvPr>
          <p:cNvCxnSpPr>
            <a:cxnSpLocks/>
          </p:cNvCxnSpPr>
          <p:nvPr/>
        </p:nvCxnSpPr>
        <p:spPr>
          <a:xfrm>
            <a:off x="3097546" y="5193795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0" name="Rak pilkoppling 109">
            <a:extLst>
              <a:ext uri="{FF2B5EF4-FFF2-40B4-BE49-F238E27FC236}">
                <a16:creationId xmlns:a16="http://schemas.microsoft.com/office/drawing/2014/main" id="{DC7E1E4C-9BFD-E92C-9556-947A56CFD868}"/>
              </a:ext>
            </a:extLst>
          </p:cNvPr>
          <p:cNvCxnSpPr>
            <a:cxnSpLocks/>
          </p:cNvCxnSpPr>
          <p:nvPr/>
        </p:nvCxnSpPr>
        <p:spPr>
          <a:xfrm>
            <a:off x="3097546" y="5936504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1" name="Rak pilkoppling 110">
            <a:extLst>
              <a:ext uri="{FF2B5EF4-FFF2-40B4-BE49-F238E27FC236}">
                <a16:creationId xmlns:a16="http://schemas.microsoft.com/office/drawing/2014/main" id="{F5CC9CBC-6BD1-9412-DCBC-12D23D3F619F}"/>
              </a:ext>
            </a:extLst>
          </p:cNvPr>
          <p:cNvCxnSpPr>
            <a:cxnSpLocks/>
          </p:cNvCxnSpPr>
          <p:nvPr/>
        </p:nvCxnSpPr>
        <p:spPr>
          <a:xfrm>
            <a:off x="9411179" y="1764532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1" name="Rak pilkoppling 140">
            <a:extLst>
              <a:ext uri="{FF2B5EF4-FFF2-40B4-BE49-F238E27FC236}">
                <a16:creationId xmlns:a16="http://schemas.microsoft.com/office/drawing/2014/main" id="{FF17AF4D-44AC-CED8-47C2-E1F1D7E77EC7}"/>
              </a:ext>
            </a:extLst>
          </p:cNvPr>
          <p:cNvCxnSpPr>
            <a:cxnSpLocks/>
          </p:cNvCxnSpPr>
          <p:nvPr/>
        </p:nvCxnSpPr>
        <p:spPr>
          <a:xfrm>
            <a:off x="9411179" y="2125276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2" name="Rak pilkoppling 141">
            <a:extLst>
              <a:ext uri="{FF2B5EF4-FFF2-40B4-BE49-F238E27FC236}">
                <a16:creationId xmlns:a16="http://schemas.microsoft.com/office/drawing/2014/main" id="{A19CC9E1-9D8D-4033-691A-D6242887FA54}"/>
              </a:ext>
            </a:extLst>
          </p:cNvPr>
          <p:cNvCxnSpPr>
            <a:cxnSpLocks/>
          </p:cNvCxnSpPr>
          <p:nvPr/>
        </p:nvCxnSpPr>
        <p:spPr>
          <a:xfrm>
            <a:off x="9411179" y="2495667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3" name="Rak pilkoppling 142">
            <a:extLst>
              <a:ext uri="{FF2B5EF4-FFF2-40B4-BE49-F238E27FC236}">
                <a16:creationId xmlns:a16="http://schemas.microsoft.com/office/drawing/2014/main" id="{CCFF1815-1BFB-B70D-3C06-364CE613AEF3}"/>
              </a:ext>
            </a:extLst>
          </p:cNvPr>
          <p:cNvCxnSpPr>
            <a:cxnSpLocks/>
          </p:cNvCxnSpPr>
          <p:nvPr/>
        </p:nvCxnSpPr>
        <p:spPr>
          <a:xfrm>
            <a:off x="9411179" y="2856411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4" name="Rak pilkoppling 143">
            <a:extLst>
              <a:ext uri="{FF2B5EF4-FFF2-40B4-BE49-F238E27FC236}">
                <a16:creationId xmlns:a16="http://schemas.microsoft.com/office/drawing/2014/main" id="{C222C174-3EA5-63B5-E696-9C5536E1AFED}"/>
              </a:ext>
            </a:extLst>
          </p:cNvPr>
          <p:cNvCxnSpPr>
            <a:cxnSpLocks/>
          </p:cNvCxnSpPr>
          <p:nvPr/>
        </p:nvCxnSpPr>
        <p:spPr>
          <a:xfrm>
            <a:off x="9411179" y="3203650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5" name="Rak pilkoppling 144">
            <a:extLst>
              <a:ext uri="{FF2B5EF4-FFF2-40B4-BE49-F238E27FC236}">
                <a16:creationId xmlns:a16="http://schemas.microsoft.com/office/drawing/2014/main" id="{7C697099-574F-6FD5-669E-0D8DF3290431}"/>
              </a:ext>
            </a:extLst>
          </p:cNvPr>
          <p:cNvCxnSpPr>
            <a:cxnSpLocks/>
          </p:cNvCxnSpPr>
          <p:nvPr/>
        </p:nvCxnSpPr>
        <p:spPr>
          <a:xfrm>
            <a:off x="9411179" y="3529669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6" name="Rak pilkoppling 145">
            <a:extLst>
              <a:ext uri="{FF2B5EF4-FFF2-40B4-BE49-F238E27FC236}">
                <a16:creationId xmlns:a16="http://schemas.microsoft.com/office/drawing/2014/main" id="{1AA51F35-B59F-307C-2521-0487D66AE48F}"/>
              </a:ext>
            </a:extLst>
          </p:cNvPr>
          <p:cNvCxnSpPr>
            <a:cxnSpLocks/>
          </p:cNvCxnSpPr>
          <p:nvPr/>
        </p:nvCxnSpPr>
        <p:spPr>
          <a:xfrm>
            <a:off x="9411179" y="3944428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7" name="Rak pilkoppling 146">
            <a:extLst>
              <a:ext uri="{FF2B5EF4-FFF2-40B4-BE49-F238E27FC236}">
                <a16:creationId xmlns:a16="http://schemas.microsoft.com/office/drawing/2014/main" id="{24E3A69E-0A29-4420-30E9-A3B9F2AD0880}"/>
              </a:ext>
            </a:extLst>
          </p:cNvPr>
          <p:cNvCxnSpPr>
            <a:cxnSpLocks/>
          </p:cNvCxnSpPr>
          <p:nvPr/>
        </p:nvCxnSpPr>
        <p:spPr>
          <a:xfrm>
            <a:off x="9411179" y="4397772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8" name="Rak pilkoppling 147">
            <a:extLst>
              <a:ext uri="{FF2B5EF4-FFF2-40B4-BE49-F238E27FC236}">
                <a16:creationId xmlns:a16="http://schemas.microsoft.com/office/drawing/2014/main" id="{B53C369A-1688-5E3B-0654-DEA0266B3BA7}"/>
              </a:ext>
            </a:extLst>
          </p:cNvPr>
          <p:cNvCxnSpPr>
            <a:cxnSpLocks/>
          </p:cNvCxnSpPr>
          <p:nvPr/>
        </p:nvCxnSpPr>
        <p:spPr>
          <a:xfrm>
            <a:off x="9411179" y="4824106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9" name="Rak pilkoppling 148">
            <a:extLst>
              <a:ext uri="{FF2B5EF4-FFF2-40B4-BE49-F238E27FC236}">
                <a16:creationId xmlns:a16="http://schemas.microsoft.com/office/drawing/2014/main" id="{4B67B170-B15C-FB88-9BC9-50AA7DBE56F9}"/>
              </a:ext>
            </a:extLst>
          </p:cNvPr>
          <p:cNvCxnSpPr>
            <a:cxnSpLocks/>
          </p:cNvCxnSpPr>
          <p:nvPr/>
        </p:nvCxnSpPr>
        <p:spPr>
          <a:xfrm>
            <a:off x="9411179" y="5242725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0" name="Rak pilkoppling 149">
            <a:extLst>
              <a:ext uri="{FF2B5EF4-FFF2-40B4-BE49-F238E27FC236}">
                <a16:creationId xmlns:a16="http://schemas.microsoft.com/office/drawing/2014/main" id="{4375CD2C-9ABB-531C-3A50-21424D5F87C6}"/>
              </a:ext>
            </a:extLst>
          </p:cNvPr>
          <p:cNvCxnSpPr>
            <a:cxnSpLocks/>
          </p:cNvCxnSpPr>
          <p:nvPr/>
        </p:nvCxnSpPr>
        <p:spPr>
          <a:xfrm>
            <a:off x="9411179" y="5958427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2" name="Rak pilkoppling 151">
            <a:extLst>
              <a:ext uri="{FF2B5EF4-FFF2-40B4-BE49-F238E27FC236}">
                <a16:creationId xmlns:a16="http://schemas.microsoft.com/office/drawing/2014/main" id="{71030DD4-B525-B366-A348-CE4CD5E41665}"/>
              </a:ext>
            </a:extLst>
          </p:cNvPr>
          <p:cNvCxnSpPr>
            <a:cxnSpLocks/>
          </p:cNvCxnSpPr>
          <p:nvPr/>
        </p:nvCxnSpPr>
        <p:spPr>
          <a:xfrm>
            <a:off x="4540498" y="1752959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3" name="Rak pilkoppling 152">
            <a:extLst>
              <a:ext uri="{FF2B5EF4-FFF2-40B4-BE49-F238E27FC236}">
                <a16:creationId xmlns:a16="http://schemas.microsoft.com/office/drawing/2014/main" id="{17DA1964-E6C2-B4EA-3B89-0D463F622407}"/>
              </a:ext>
            </a:extLst>
          </p:cNvPr>
          <p:cNvCxnSpPr>
            <a:cxnSpLocks/>
          </p:cNvCxnSpPr>
          <p:nvPr/>
        </p:nvCxnSpPr>
        <p:spPr>
          <a:xfrm>
            <a:off x="4540498" y="2113703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4" name="Rak pilkoppling 153">
            <a:extLst>
              <a:ext uri="{FF2B5EF4-FFF2-40B4-BE49-F238E27FC236}">
                <a16:creationId xmlns:a16="http://schemas.microsoft.com/office/drawing/2014/main" id="{8EB9CEA0-3009-2F53-F3B9-7BC9A827203F}"/>
              </a:ext>
            </a:extLst>
          </p:cNvPr>
          <p:cNvCxnSpPr>
            <a:cxnSpLocks/>
          </p:cNvCxnSpPr>
          <p:nvPr/>
        </p:nvCxnSpPr>
        <p:spPr>
          <a:xfrm>
            <a:off x="4540498" y="2484094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5" name="Rak pilkoppling 154">
            <a:extLst>
              <a:ext uri="{FF2B5EF4-FFF2-40B4-BE49-F238E27FC236}">
                <a16:creationId xmlns:a16="http://schemas.microsoft.com/office/drawing/2014/main" id="{BE7EC385-459D-EBA2-4609-01BBA8411312}"/>
              </a:ext>
            </a:extLst>
          </p:cNvPr>
          <p:cNvCxnSpPr>
            <a:cxnSpLocks/>
          </p:cNvCxnSpPr>
          <p:nvPr/>
        </p:nvCxnSpPr>
        <p:spPr>
          <a:xfrm>
            <a:off x="4540498" y="2844838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6" name="Rak pilkoppling 155">
            <a:extLst>
              <a:ext uri="{FF2B5EF4-FFF2-40B4-BE49-F238E27FC236}">
                <a16:creationId xmlns:a16="http://schemas.microsoft.com/office/drawing/2014/main" id="{8CE16143-2E25-AE2C-2E1B-587E000890EA}"/>
              </a:ext>
            </a:extLst>
          </p:cNvPr>
          <p:cNvCxnSpPr>
            <a:cxnSpLocks/>
          </p:cNvCxnSpPr>
          <p:nvPr/>
        </p:nvCxnSpPr>
        <p:spPr>
          <a:xfrm>
            <a:off x="4540498" y="3192077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7" name="Rak pilkoppling 156">
            <a:extLst>
              <a:ext uri="{FF2B5EF4-FFF2-40B4-BE49-F238E27FC236}">
                <a16:creationId xmlns:a16="http://schemas.microsoft.com/office/drawing/2014/main" id="{1EE85DD7-E971-AB28-F41D-2D1F5117E4E3}"/>
              </a:ext>
            </a:extLst>
          </p:cNvPr>
          <p:cNvCxnSpPr>
            <a:cxnSpLocks/>
          </p:cNvCxnSpPr>
          <p:nvPr/>
        </p:nvCxnSpPr>
        <p:spPr>
          <a:xfrm>
            <a:off x="4540498" y="3518096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8" name="Rak pilkoppling 157">
            <a:extLst>
              <a:ext uri="{FF2B5EF4-FFF2-40B4-BE49-F238E27FC236}">
                <a16:creationId xmlns:a16="http://schemas.microsoft.com/office/drawing/2014/main" id="{86A63E77-C8EC-DB25-66FF-611763227D14}"/>
              </a:ext>
            </a:extLst>
          </p:cNvPr>
          <p:cNvCxnSpPr>
            <a:cxnSpLocks/>
          </p:cNvCxnSpPr>
          <p:nvPr/>
        </p:nvCxnSpPr>
        <p:spPr>
          <a:xfrm>
            <a:off x="4540498" y="3932855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9" name="Rak pilkoppling 158">
            <a:extLst>
              <a:ext uri="{FF2B5EF4-FFF2-40B4-BE49-F238E27FC236}">
                <a16:creationId xmlns:a16="http://schemas.microsoft.com/office/drawing/2014/main" id="{6C2F42AE-C05C-C8AF-D1F9-584FF22ED8FD}"/>
              </a:ext>
            </a:extLst>
          </p:cNvPr>
          <p:cNvCxnSpPr>
            <a:cxnSpLocks/>
          </p:cNvCxnSpPr>
          <p:nvPr/>
        </p:nvCxnSpPr>
        <p:spPr>
          <a:xfrm>
            <a:off x="4540498" y="4386199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0" name="Rak pilkoppling 159">
            <a:extLst>
              <a:ext uri="{FF2B5EF4-FFF2-40B4-BE49-F238E27FC236}">
                <a16:creationId xmlns:a16="http://schemas.microsoft.com/office/drawing/2014/main" id="{165F6D4D-6507-26F6-636E-039CA24BE346}"/>
              </a:ext>
            </a:extLst>
          </p:cNvPr>
          <p:cNvCxnSpPr>
            <a:cxnSpLocks/>
          </p:cNvCxnSpPr>
          <p:nvPr/>
        </p:nvCxnSpPr>
        <p:spPr>
          <a:xfrm>
            <a:off x="4540498" y="4812533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1" name="Rak pilkoppling 160">
            <a:extLst>
              <a:ext uri="{FF2B5EF4-FFF2-40B4-BE49-F238E27FC236}">
                <a16:creationId xmlns:a16="http://schemas.microsoft.com/office/drawing/2014/main" id="{EB2E328C-288B-9CF8-ACA1-27551E55CDFA}"/>
              </a:ext>
            </a:extLst>
          </p:cNvPr>
          <p:cNvCxnSpPr>
            <a:cxnSpLocks/>
          </p:cNvCxnSpPr>
          <p:nvPr/>
        </p:nvCxnSpPr>
        <p:spPr>
          <a:xfrm>
            <a:off x="4540498" y="5231152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2" name="Rak pilkoppling 161">
            <a:extLst>
              <a:ext uri="{FF2B5EF4-FFF2-40B4-BE49-F238E27FC236}">
                <a16:creationId xmlns:a16="http://schemas.microsoft.com/office/drawing/2014/main" id="{B3820CE6-5010-45F0-4DC7-840077A9D65D}"/>
              </a:ext>
            </a:extLst>
          </p:cNvPr>
          <p:cNvCxnSpPr>
            <a:cxnSpLocks/>
          </p:cNvCxnSpPr>
          <p:nvPr/>
        </p:nvCxnSpPr>
        <p:spPr>
          <a:xfrm>
            <a:off x="4540498" y="5946854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Bildobjekt 2">
            <a:extLst>
              <a:ext uri="{FF2B5EF4-FFF2-40B4-BE49-F238E27FC236}">
                <a16:creationId xmlns:a16="http://schemas.microsoft.com/office/drawing/2014/main" id="{35F1F28A-4EE6-6344-B15E-00E090A127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728" y="3387642"/>
            <a:ext cx="793600" cy="740693"/>
          </a:xfrm>
          <a:prstGeom prst="rect">
            <a:avLst/>
          </a:prstGeom>
        </p:spPr>
      </p:pic>
      <p:sp>
        <p:nvSpPr>
          <p:cNvPr id="7" name="Rubrik 7">
            <a:extLst>
              <a:ext uri="{FF2B5EF4-FFF2-40B4-BE49-F238E27FC236}">
                <a16:creationId xmlns:a16="http://schemas.microsoft.com/office/drawing/2014/main" id="{BCC7CF90-C5E5-47EB-6AFB-5B15BB273617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Identifiera affären – per delstrategi identifiera aktiviteter per byggdel i linje med affären</a:t>
            </a:r>
            <a:endParaRPr kumimoji="0" lang="sv-SE" sz="2100" b="1" i="1" u="sng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708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C69C9-C72C-26E0-C531-718B7CE89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ruta 45">
            <a:extLst>
              <a:ext uri="{FF2B5EF4-FFF2-40B4-BE49-F238E27FC236}">
                <a16:creationId xmlns:a16="http://schemas.microsoft.com/office/drawing/2014/main" id="{3A073ED1-F5E2-E45F-FDAC-94BBD742B004}"/>
              </a:ext>
            </a:extLst>
          </p:cNvPr>
          <p:cNvSpPr txBox="1"/>
          <p:nvPr/>
        </p:nvSpPr>
        <p:spPr>
          <a:xfrm>
            <a:off x="1651504" y="5257764"/>
            <a:ext cx="8333510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v-SE" sz="1600" b="0" i="0" u="none" strike="noStrike">
                <a:solidFill>
                  <a:srgbClr val="000000"/>
                </a:solidFill>
                <a:effectLst/>
              </a:rPr>
              <a:t>Det karaktäristiska kan ses som två kurvor, den vita kurvan beskriver hur stor grad man kan påverka intressenternas inflytande, risker och osäkerhet </a:t>
            </a:r>
            <a:r>
              <a:rPr lang="sv-SE" sz="1600"/>
              <a:t> Den svarta kurvan anger ändringskostnader, det är som billigast att ändra ju tidigare i skedet man är. ”</a:t>
            </a:r>
            <a:r>
              <a:rPr lang="sv-SE" sz="1600" i="1"/>
              <a:t>Tidiga beslut sätter ramen för klimatpåverkan</a:t>
            </a:r>
            <a:r>
              <a:rPr lang="sv-SE" sz="1600"/>
              <a:t>”</a:t>
            </a:r>
          </a:p>
          <a:p>
            <a:endParaRPr lang="sv-SE" sz="1600"/>
          </a:p>
          <a:p>
            <a:r>
              <a:rPr lang="sv-SE" sz="1600" b="1"/>
              <a:t>Planera rätt i börja</a:t>
            </a:r>
          </a:p>
        </p:txBody>
      </p:sp>
      <p:grpSp>
        <p:nvGrpSpPr>
          <p:cNvPr id="2085" name="Grupp 2084">
            <a:extLst>
              <a:ext uri="{FF2B5EF4-FFF2-40B4-BE49-F238E27FC236}">
                <a16:creationId xmlns:a16="http://schemas.microsoft.com/office/drawing/2014/main" id="{D7F15E9F-908A-4D31-5D23-1CF015E5B9BB}"/>
              </a:ext>
            </a:extLst>
          </p:cNvPr>
          <p:cNvGrpSpPr/>
          <p:nvPr/>
        </p:nvGrpSpPr>
        <p:grpSpPr>
          <a:xfrm>
            <a:off x="2438970" y="973650"/>
            <a:ext cx="6758578" cy="3999985"/>
            <a:chOff x="2099095" y="993651"/>
            <a:chExt cx="6758578" cy="3999985"/>
          </a:xfrm>
        </p:grpSpPr>
        <p:sp>
          <p:nvSpPr>
            <p:cNvPr id="21" name="Rektangel 20">
              <a:extLst>
                <a:ext uri="{FF2B5EF4-FFF2-40B4-BE49-F238E27FC236}">
                  <a16:creationId xmlns:a16="http://schemas.microsoft.com/office/drawing/2014/main" id="{0306C115-5364-18B9-86D6-57B7A0CC9EC6}"/>
                </a:ext>
              </a:extLst>
            </p:cNvPr>
            <p:cNvSpPr/>
            <p:nvPr/>
          </p:nvSpPr>
          <p:spPr>
            <a:xfrm>
              <a:off x="2099095" y="1337922"/>
              <a:ext cx="6758578" cy="3655714"/>
            </a:xfrm>
            <a:prstGeom prst="rect">
              <a:avLst/>
            </a:prstGeom>
            <a:solidFill>
              <a:srgbClr val="FCBDB6">
                <a:alpha val="8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2071" name="Grupp 2070">
              <a:extLst>
                <a:ext uri="{FF2B5EF4-FFF2-40B4-BE49-F238E27FC236}">
                  <a16:creationId xmlns:a16="http://schemas.microsoft.com/office/drawing/2014/main" id="{04EA3D6C-1B00-ED8A-837C-8785E2E3F298}"/>
                </a:ext>
              </a:extLst>
            </p:cNvPr>
            <p:cNvGrpSpPr/>
            <p:nvPr/>
          </p:nvGrpSpPr>
          <p:grpSpPr>
            <a:xfrm>
              <a:off x="2609751" y="1602837"/>
              <a:ext cx="5927277" cy="2885580"/>
              <a:chOff x="3021179" y="1381145"/>
              <a:chExt cx="5927277" cy="2885580"/>
            </a:xfrm>
            <a:gradFill flip="none" rotWithShape="1">
              <a:gsLst>
                <a:gs pos="0">
                  <a:srgbClr val="C00000">
                    <a:shade val="30000"/>
                    <a:satMod val="115000"/>
                  </a:srgbClr>
                </a:gs>
                <a:gs pos="50000">
                  <a:srgbClr val="C00000">
                    <a:shade val="67500"/>
                    <a:satMod val="115000"/>
                  </a:srgbClr>
                </a:gs>
                <a:gs pos="100000">
                  <a:srgbClr val="C00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</p:grpSpPr>
          <p:sp>
            <p:nvSpPr>
              <p:cNvPr id="2064" name="Rektangel 2063">
                <a:extLst>
                  <a:ext uri="{FF2B5EF4-FFF2-40B4-BE49-F238E27FC236}">
                    <a16:creationId xmlns:a16="http://schemas.microsoft.com/office/drawing/2014/main" id="{2A0E9781-6EC1-DFFB-40AA-DB6359708C51}"/>
                  </a:ext>
                </a:extLst>
              </p:cNvPr>
              <p:cNvSpPr/>
              <p:nvPr/>
            </p:nvSpPr>
            <p:spPr>
              <a:xfrm>
                <a:off x="3021179" y="1381145"/>
                <a:ext cx="1125948" cy="2877079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67" name="Rektangel 2066">
                <a:extLst>
                  <a:ext uri="{FF2B5EF4-FFF2-40B4-BE49-F238E27FC236}">
                    <a16:creationId xmlns:a16="http://schemas.microsoft.com/office/drawing/2014/main" id="{2A01C277-5B31-C852-A003-EAFB08820D10}"/>
                  </a:ext>
                </a:extLst>
              </p:cNvPr>
              <p:cNvSpPr/>
              <p:nvPr/>
            </p:nvSpPr>
            <p:spPr>
              <a:xfrm>
                <a:off x="4218460" y="1389646"/>
                <a:ext cx="1125948" cy="2877079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68" name="Rektangel 2067">
                <a:extLst>
                  <a:ext uri="{FF2B5EF4-FFF2-40B4-BE49-F238E27FC236}">
                    <a16:creationId xmlns:a16="http://schemas.microsoft.com/office/drawing/2014/main" id="{01CB77A3-C551-2B73-7045-5098A4CDAB39}"/>
                  </a:ext>
                </a:extLst>
              </p:cNvPr>
              <p:cNvSpPr/>
              <p:nvPr/>
            </p:nvSpPr>
            <p:spPr>
              <a:xfrm>
                <a:off x="5415741" y="1389645"/>
                <a:ext cx="1125948" cy="2877079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69" name="Rektangel 2068">
                <a:extLst>
                  <a:ext uri="{FF2B5EF4-FFF2-40B4-BE49-F238E27FC236}">
                    <a16:creationId xmlns:a16="http://schemas.microsoft.com/office/drawing/2014/main" id="{D938B13D-44C0-1ED4-DF30-180632273600}"/>
                  </a:ext>
                </a:extLst>
              </p:cNvPr>
              <p:cNvSpPr/>
              <p:nvPr/>
            </p:nvSpPr>
            <p:spPr>
              <a:xfrm>
                <a:off x="6613022" y="1389646"/>
                <a:ext cx="1125948" cy="2877079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  <p:sp>
            <p:nvSpPr>
              <p:cNvPr id="2070" name="Rektangel 2069">
                <a:extLst>
                  <a:ext uri="{FF2B5EF4-FFF2-40B4-BE49-F238E27FC236}">
                    <a16:creationId xmlns:a16="http://schemas.microsoft.com/office/drawing/2014/main" id="{18740CDD-5519-FF04-F48C-656F076CC1B6}"/>
                  </a:ext>
                </a:extLst>
              </p:cNvPr>
              <p:cNvSpPr/>
              <p:nvPr/>
            </p:nvSpPr>
            <p:spPr>
              <a:xfrm>
                <a:off x="7822508" y="1389645"/>
                <a:ext cx="1125948" cy="2877079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cxnSp>
          <p:nvCxnSpPr>
            <p:cNvPr id="14" name="Rak pilkoppling 13">
              <a:extLst>
                <a:ext uri="{FF2B5EF4-FFF2-40B4-BE49-F238E27FC236}">
                  <a16:creationId xmlns:a16="http://schemas.microsoft.com/office/drawing/2014/main" id="{737370DB-5EFB-9448-341F-4C04B00F6A1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8427" y="2278844"/>
              <a:ext cx="0" cy="1580130"/>
            </a:xfrm>
            <a:prstGeom prst="straightConnector1">
              <a:avLst/>
            </a:prstGeom>
            <a:ln w="28575">
              <a:solidFill>
                <a:schemeClr val="bg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ruta 19">
              <a:extLst>
                <a:ext uri="{FF2B5EF4-FFF2-40B4-BE49-F238E27FC236}">
                  <a16:creationId xmlns:a16="http://schemas.microsoft.com/office/drawing/2014/main" id="{24DE71C4-4F67-CC7C-B13F-F532AF125C6F}"/>
                </a:ext>
              </a:extLst>
            </p:cNvPr>
            <p:cNvSpPr txBox="1"/>
            <p:nvPr/>
          </p:nvSpPr>
          <p:spPr>
            <a:xfrm rot="16200000">
              <a:off x="1922108" y="2798824"/>
              <a:ext cx="72330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>
                  <a:solidFill>
                    <a:schemeClr val="bg1"/>
                  </a:solidFill>
                </a:rPr>
                <a:t>Grad</a:t>
              </a:r>
            </a:p>
          </p:txBody>
        </p:sp>
        <p:sp>
          <p:nvSpPr>
            <p:cNvPr id="38" name="Frihandsfigur: Form 37">
              <a:extLst>
                <a:ext uri="{FF2B5EF4-FFF2-40B4-BE49-F238E27FC236}">
                  <a16:creationId xmlns:a16="http://schemas.microsoft.com/office/drawing/2014/main" id="{48C6D9FB-63B4-8A62-8751-970313A78BA3}"/>
                </a:ext>
              </a:extLst>
            </p:cNvPr>
            <p:cNvSpPr/>
            <p:nvPr/>
          </p:nvSpPr>
          <p:spPr>
            <a:xfrm>
              <a:off x="3294134" y="2130113"/>
              <a:ext cx="4696537" cy="1776284"/>
            </a:xfrm>
            <a:custGeom>
              <a:avLst/>
              <a:gdLst>
                <a:gd name="connsiteX0" fmla="*/ 0 w 4905375"/>
                <a:gd name="connsiteY0" fmla="*/ 133869 h 2315238"/>
                <a:gd name="connsiteX1" fmla="*/ 1676400 w 4905375"/>
                <a:gd name="connsiteY1" fmla="*/ 210069 h 2315238"/>
                <a:gd name="connsiteX2" fmla="*/ 3800475 w 4905375"/>
                <a:gd name="connsiteY2" fmla="*/ 2115069 h 2315238"/>
                <a:gd name="connsiteX3" fmla="*/ 4905375 w 4905375"/>
                <a:gd name="connsiteY3" fmla="*/ 2267469 h 2315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05375" h="2315238">
                  <a:moveTo>
                    <a:pt x="0" y="133869"/>
                  </a:moveTo>
                  <a:cubicBezTo>
                    <a:pt x="521494" y="6869"/>
                    <a:pt x="1042988" y="-120131"/>
                    <a:pt x="1676400" y="210069"/>
                  </a:cubicBezTo>
                  <a:cubicBezTo>
                    <a:pt x="2309812" y="540269"/>
                    <a:pt x="3262313" y="1772169"/>
                    <a:pt x="3800475" y="2115069"/>
                  </a:cubicBezTo>
                  <a:cubicBezTo>
                    <a:pt x="4338638" y="2457969"/>
                    <a:pt x="4697412" y="2253181"/>
                    <a:pt x="4905375" y="2267469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1" name="Frihandsfigur: Form 40">
              <a:extLst>
                <a:ext uri="{FF2B5EF4-FFF2-40B4-BE49-F238E27FC236}">
                  <a16:creationId xmlns:a16="http://schemas.microsoft.com/office/drawing/2014/main" id="{0082F28F-B602-31F4-A0CA-1C86F9874206}"/>
                </a:ext>
              </a:extLst>
            </p:cNvPr>
            <p:cNvSpPr/>
            <p:nvPr/>
          </p:nvSpPr>
          <p:spPr>
            <a:xfrm>
              <a:off x="3256033" y="2184963"/>
              <a:ext cx="4696537" cy="1674011"/>
            </a:xfrm>
            <a:custGeom>
              <a:avLst/>
              <a:gdLst>
                <a:gd name="connsiteX0" fmla="*/ 0 w 4600575"/>
                <a:gd name="connsiteY0" fmla="*/ 1762125 h 1931685"/>
                <a:gd name="connsiteX1" fmla="*/ 2114550 w 4600575"/>
                <a:gd name="connsiteY1" fmla="*/ 1762125 h 1931685"/>
                <a:gd name="connsiteX2" fmla="*/ 4600575 w 4600575"/>
                <a:gd name="connsiteY2" fmla="*/ 0 h 1931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00575" h="1931685">
                  <a:moveTo>
                    <a:pt x="0" y="1762125"/>
                  </a:moveTo>
                  <a:cubicBezTo>
                    <a:pt x="673894" y="1908968"/>
                    <a:pt x="1347788" y="2055812"/>
                    <a:pt x="2114550" y="1762125"/>
                  </a:cubicBezTo>
                  <a:cubicBezTo>
                    <a:pt x="2881312" y="1468438"/>
                    <a:pt x="4211638" y="327025"/>
                    <a:pt x="4600575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cxnSp>
          <p:nvCxnSpPr>
            <p:cNvPr id="42" name="Rak pilkoppling 41">
              <a:extLst>
                <a:ext uri="{FF2B5EF4-FFF2-40B4-BE49-F238E27FC236}">
                  <a16:creationId xmlns:a16="http://schemas.microsoft.com/office/drawing/2014/main" id="{3935E8DF-6719-FA90-C557-21473BC403C8}"/>
                </a:ext>
              </a:extLst>
            </p:cNvPr>
            <p:cNvCxnSpPr>
              <a:cxnSpLocks/>
            </p:cNvCxnSpPr>
            <p:nvPr/>
          </p:nvCxnSpPr>
          <p:spPr>
            <a:xfrm>
              <a:off x="2951307" y="4583305"/>
              <a:ext cx="5190374" cy="4311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textruta 42">
              <a:extLst>
                <a:ext uri="{FF2B5EF4-FFF2-40B4-BE49-F238E27FC236}">
                  <a16:creationId xmlns:a16="http://schemas.microsoft.com/office/drawing/2014/main" id="{3EBA5114-F348-878D-FA96-DA208B8EA324}"/>
                </a:ext>
              </a:extLst>
            </p:cNvPr>
            <p:cNvSpPr txBox="1"/>
            <p:nvPr/>
          </p:nvSpPr>
          <p:spPr>
            <a:xfrm>
              <a:off x="4781434" y="4624304"/>
              <a:ext cx="2073649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sv-SE"/>
                <a:t>Ändringskostnader</a:t>
              </a:r>
            </a:p>
          </p:txBody>
        </p:sp>
        <p:sp>
          <p:nvSpPr>
            <p:cNvPr id="49" name="Rektangel: rundade hörn 48">
              <a:extLst>
                <a:ext uri="{FF2B5EF4-FFF2-40B4-BE49-F238E27FC236}">
                  <a16:creationId xmlns:a16="http://schemas.microsoft.com/office/drawing/2014/main" id="{B48087E4-3721-6362-DB76-179C3204829C}"/>
                </a:ext>
              </a:extLst>
            </p:cNvPr>
            <p:cNvSpPr/>
            <p:nvPr/>
          </p:nvSpPr>
          <p:spPr>
            <a:xfrm>
              <a:off x="2668003" y="1005897"/>
              <a:ext cx="1009443" cy="249382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/>
                <a:t>Initiera</a:t>
              </a:r>
            </a:p>
          </p:txBody>
        </p:sp>
        <p:sp>
          <p:nvSpPr>
            <p:cNvPr id="50" name="Rektangel: rundade hörn 49">
              <a:extLst>
                <a:ext uri="{FF2B5EF4-FFF2-40B4-BE49-F238E27FC236}">
                  <a16:creationId xmlns:a16="http://schemas.microsoft.com/office/drawing/2014/main" id="{7EE92314-7FFE-2402-F9D0-9122FF12EA64}"/>
                </a:ext>
              </a:extLst>
            </p:cNvPr>
            <p:cNvSpPr/>
            <p:nvPr/>
          </p:nvSpPr>
          <p:spPr>
            <a:xfrm>
              <a:off x="3923537" y="995796"/>
              <a:ext cx="1009443" cy="249382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/>
                <a:t>Planera</a:t>
              </a:r>
            </a:p>
          </p:txBody>
        </p:sp>
        <p:sp>
          <p:nvSpPr>
            <p:cNvPr id="51" name="Rektangel: rundade hörn 50">
              <a:extLst>
                <a:ext uri="{FF2B5EF4-FFF2-40B4-BE49-F238E27FC236}">
                  <a16:creationId xmlns:a16="http://schemas.microsoft.com/office/drawing/2014/main" id="{4D61D483-C987-4F37-C5AA-2F49A27DFDF2}"/>
                </a:ext>
              </a:extLst>
            </p:cNvPr>
            <p:cNvSpPr/>
            <p:nvPr/>
          </p:nvSpPr>
          <p:spPr>
            <a:xfrm>
              <a:off x="5082002" y="995796"/>
              <a:ext cx="2177020" cy="249382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/>
                <a:t>Utföra</a:t>
              </a:r>
            </a:p>
          </p:txBody>
        </p:sp>
        <p:sp>
          <p:nvSpPr>
            <p:cNvPr id="52" name="Rektangel: rundade hörn 51">
              <a:extLst>
                <a:ext uri="{FF2B5EF4-FFF2-40B4-BE49-F238E27FC236}">
                  <a16:creationId xmlns:a16="http://schemas.microsoft.com/office/drawing/2014/main" id="{D32C4095-52D9-34DE-2741-1A3D5C808295}"/>
                </a:ext>
              </a:extLst>
            </p:cNvPr>
            <p:cNvSpPr/>
            <p:nvPr/>
          </p:nvSpPr>
          <p:spPr>
            <a:xfrm>
              <a:off x="7481786" y="993651"/>
              <a:ext cx="941568" cy="249382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sz="1600"/>
                <a:t>Avsluta</a:t>
              </a:r>
            </a:p>
          </p:txBody>
        </p:sp>
        <p:sp>
          <p:nvSpPr>
            <p:cNvPr id="2073" name="textruta 2072">
              <a:extLst>
                <a:ext uri="{FF2B5EF4-FFF2-40B4-BE49-F238E27FC236}">
                  <a16:creationId xmlns:a16="http://schemas.microsoft.com/office/drawing/2014/main" id="{006CCE3D-5DEB-870F-66BC-DE33AB5A2DB7}"/>
                </a:ext>
              </a:extLst>
            </p:cNvPr>
            <p:cNvSpPr txBox="1"/>
            <p:nvPr/>
          </p:nvSpPr>
          <p:spPr>
            <a:xfrm>
              <a:off x="2894380" y="1627860"/>
              <a:ext cx="723306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1300">
                  <a:solidFill>
                    <a:schemeClr val="bg1"/>
                  </a:solidFill>
                </a:rPr>
                <a:t>Utreda</a:t>
              </a:r>
            </a:p>
          </p:txBody>
        </p:sp>
        <p:sp>
          <p:nvSpPr>
            <p:cNvPr id="2074" name="textruta 2073">
              <a:extLst>
                <a:ext uri="{FF2B5EF4-FFF2-40B4-BE49-F238E27FC236}">
                  <a16:creationId xmlns:a16="http://schemas.microsoft.com/office/drawing/2014/main" id="{629E2594-C40E-AF3B-DE09-C4D16671E9CB}"/>
                </a:ext>
              </a:extLst>
            </p:cNvPr>
            <p:cNvSpPr txBox="1"/>
            <p:nvPr/>
          </p:nvSpPr>
          <p:spPr>
            <a:xfrm>
              <a:off x="4011189" y="1626260"/>
              <a:ext cx="854170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1300">
                  <a:solidFill>
                    <a:schemeClr val="bg1"/>
                  </a:solidFill>
                </a:rPr>
                <a:t>Utforma</a:t>
              </a:r>
            </a:p>
          </p:txBody>
        </p:sp>
        <p:sp>
          <p:nvSpPr>
            <p:cNvPr id="2081" name="textruta 2080">
              <a:extLst>
                <a:ext uri="{FF2B5EF4-FFF2-40B4-BE49-F238E27FC236}">
                  <a16:creationId xmlns:a16="http://schemas.microsoft.com/office/drawing/2014/main" id="{BE382F19-4B99-D407-8C75-D899F5A0F681}"/>
                </a:ext>
              </a:extLst>
            </p:cNvPr>
            <p:cNvSpPr txBox="1"/>
            <p:nvPr/>
          </p:nvSpPr>
          <p:spPr>
            <a:xfrm>
              <a:off x="5197624" y="1626260"/>
              <a:ext cx="810039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1300">
                  <a:solidFill>
                    <a:schemeClr val="bg1"/>
                  </a:solidFill>
                </a:rPr>
                <a:t>Detaljera</a:t>
              </a:r>
            </a:p>
          </p:txBody>
        </p:sp>
        <p:sp>
          <p:nvSpPr>
            <p:cNvPr id="2082" name="textruta 2081">
              <a:extLst>
                <a:ext uri="{FF2B5EF4-FFF2-40B4-BE49-F238E27FC236}">
                  <a16:creationId xmlns:a16="http://schemas.microsoft.com/office/drawing/2014/main" id="{C06702F5-1B85-022D-C5F5-613EC9ABDE0D}"/>
                </a:ext>
              </a:extLst>
            </p:cNvPr>
            <p:cNvSpPr txBox="1"/>
            <p:nvPr/>
          </p:nvSpPr>
          <p:spPr>
            <a:xfrm>
              <a:off x="6410305" y="1611337"/>
              <a:ext cx="834113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1300">
                  <a:solidFill>
                    <a:schemeClr val="bg1"/>
                  </a:solidFill>
                </a:rPr>
                <a:t>Realisera</a:t>
              </a:r>
            </a:p>
          </p:txBody>
        </p:sp>
        <p:sp>
          <p:nvSpPr>
            <p:cNvPr id="2083" name="textruta 2082">
              <a:extLst>
                <a:ext uri="{FF2B5EF4-FFF2-40B4-BE49-F238E27FC236}">
                  <a16:creationId xmlns:a16="http://schemas.microsoft.com/office/drawing/2014/main" id="{FA5CFF3E-6061-3ECA-13D7-B6E1CB7B48DA}"/>
                </a:ext>
              </a:extLst>
            </p:cNvPr>
            <p:cNvSpPr txBox="1"/>
            <p:nvPr/>
          </p:nvSpPr>
          <p:spPr>
            <a:xfrm>
              <a:off x="7561406" y="1626260"/>
              <a:ext cx="929855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1300">
                  <a:solidFill>
                    <a:schemeClr val="bg1"/>
                  </a:solidFill>
                </a:rPr>
                <a:t>Överlämna</a:t>
              </a:r>
            </a:p>
          </p:txBody>
        </p:sp>
      </p:grpSp>
      <p:sp>
        <p:nvSpPr>
          <p:cNvPr id="2084" name="Rubrik 7">
            <a:extLst>
              <a:ext uri="{FF2B5EF4-FFF2-40B4-BE49-F238E27FC236}">
                <a16:creationId xmlns:a16="http://schemas.microsoft.com/office/drawing/2014/main" id="{6753E70B-B351-A5E4-6469-72CCF4EA1EF4}"/>
              </a:ext>
            </a:extLst>
          </p:cNvPr>
          <p:cNvSpPr txBox="1">
            <a:spLocks/>
          </p:cNvSpPr>
          <p:nvPr/>
        </p:nvSpPr>
        <p:spPr>
          <a:xfrm>
            <a:off x="527381" y="262639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Tidiga skeden ger större rådighet och lägre ändringskostnader</a:t>
            </a:r>
            <a:endParaRPr lang="sv-SE" sz="1800" i="1" u="sng"/>
          </a:p>
        </p:txBody>
      </p:sp>
    </p:spTree>
    <p:extLst>
      <p:ext uri="{BB962C8B-B14F-4D97-AF65-F5344CB8AC3E}">
        <p14:creationId xmlns:p14="http://schemas.microsoft.com/office/powerpoint/2010/main" val="21805235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42BC55B-F019-F0F1-DA32-4F9BB1EB0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05" y="1456327"/>
            <a:ext cx="3877917" cy="258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enererade bild">
            <a:extLst>
              <a:ext uri="{FF2B5EF4-FFF2-40B4-BE49-F238E27FC236}">
                <a16:creationId xmlns:a16="http://schemas.microsoft.com/office/drawing/2014/main" id="{AF3B7DA0-2F49-AF9D-3E7F-222760906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816" y="1456327"/>
            <a:ext cx="3877918" cy="258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2136492-4F88-DBAE-F7F0-86AB15D11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0028" y="1460998"/>
            <a:ext cx="2580607" cy="2580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FFC09FF9-EFAB-C316-485A-E9D0066474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391616"/>
              </p:ext>
            </p:extLst>
          </p:nvPr>
        </p:nvGraphicFramePr>
        <p:xfrm>
          <a:off x="445605" y="4313970"/>
          <a:ext cx="11115029" cy="17515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715">
                  <a:extLst>
                    <a:ext uri="{9D8B030D-6E8A-4147-A177-3AD203B41FA5}">
                      <a16:colId xmlns:a16="http://schemas.microsoft.com/office/drawing/2014/main" val="2506013226"/>
                    </a:ext>
                  </a:extLst>
                </a:gridCol>
                <a:gridCol w="6714314">
                  <a:extLst>
                    <a:ext uri="{9D8B030D-6E8A-4147-A177-3AD203B41FA5}">
                      <a16:colId xmlns:a16="http://schemas.microsoft.com/office/drawing/2014/main" val="1691386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600" b="1">
                          <a:solidFill>
                            <a:schemeClr val="bg1"/>
                          </a:solidFill>
                        </a:rPr>
                        <a:t>Område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1">
                          <a:solidFill>
                            <a:schemeClr val="bg1"/>
                          </a:solidFill>
                        </a:rPr>
                        <a:t>Kommentar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655949"/>
                  </a:ext>
                </a:extLst>
              </a:tr>
              <a:tr h="374870">
                <a:tc>
                  <a:txBody>
                    <a:bodyPr/>
                    <a:lstStyle/>
                    <a:p>
                      <a:r>
                        <a:rPr lang="sv-SE" sz="1600" b="1"/>
                        <a:t>Lova ej för mycket (Green Claim)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/>
                        <a:t>Byggaktör kan få EU vite om man lovar för mycket – särskilt till konsument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85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/>
                        <a:t>Delvis (helt) nya klimatförbättrade byggmaterial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/>
                        <a:t>Behov kompetenslyft kring helt / delvis nya byggmaterial: som ej kostar mer och med samma tekniska funktion – men med lägre CO2e.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24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/>
                        <a:t>Samspel i byggkedjan kan behövas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/>
                        <a:t>Kompetenslyft och samspel kan behövs i flera led i byggkedjan (exempelvis byggvaruhandel – byggare – teknisk konsult (akustik, brand, K, A, mm) – byggherre – slutkund) för en affär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750559"/>
                  </a:ext>
                </a:extLst>
              </a:tr>
            </a:tbl>
          </a:graphicData>
        </a:graphic>
      </p:graphicFrame>
      <p:cxnSp>
        <p:nvCxnSpPr>
          <p:cNvPr id="3" name="Rak pilkoppling 2">
            <a:extLst>
              <a:ext uri="{FF2B5EF4-FFF2-40B4-BE49-F238E27FC236}">
                <a16:creationId xmlns:a16="http://schemas.microsoft.com/office/drawing/2014/main" id="{54079602-1200-4F3F-FA8A-8D1D6FCA7700}"/>
              </a:ext>
            </a:extLst>
          </p:cNvPr>
          <p:cNvCxnSpPr>
            <a:cxnSpLocks/>
          </p:cNvCxnSpPr>
          <p:nvPr/>
        </p:nvCxnSpPr>
        <p:spPr>
          <a:xfrm>
            <a:off x="4226078" y="2820917"/>
            <a:ext cx="508000" cy="0"/>
          </a:xfrm>
          <a:prstGeom prst="straightConnector1">
            <a:avLst/>
          </a:prstGeom>
          <a:ln w="381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BB041FB9-A1D1-9B06-B947-02F6DF375A1E}"/>
              </a:ext>
            </a:extLst>
          </p:cNvPr>
          <p:cNvCxnSpPr>
            <a:cxnSpLocks/>
          </p:cNvCxnSpPr>
          <p:nvPr/>
        </p:nvCxnSpPr>
        <p:spPr>
          <a:xfrm>
            <a:off x="8464345" y="2822846"/>
            <a:ext cx="508000" cy="0"/>
          </a:xfrm>
          <a:prstGeom prst="straightConnector1">
            <a:avLst/>
          </a:prstGeom>
          <a:ln w="381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Rubrik 7">
            <a:extLst>
              <a:ext uri="{FF2B5EF4-FFF2-40B4-BE49-F238E27FC236}">
                <a16:creationId xmlns:a16="http://schemas.microsoft.com/office/drawing/2014/main" id="{2806E771-917F-F5A8-324A-0ACAF9529F9F}"/>
              </a:ext>
            </a:extLst>
          </p:cNvPr>
          <p:cNvSpPr txBox="1">
            <a:spLocks/>
          </p:cNvSpPr>
          <p:nvPr/>
        </p:nvSpPr>
        <p:spPr>
          <a:xfrm>
            <a:off x="360012" y="217917"/>
            <a:ext cx="11831988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Vi behöver utmana oss själva och tänka nytt – per enskilt byggmaterial/metod och byggdel</a:t>
            </a:r>
          </a:p>
        </p:txBody>
      </p:sp>
    </p:spTree>
    <p:extLst>
      <p:ext uri="{BB962C8B-B14F-4D97-AF65-F5344CB8AC3E}">
        <p14:creationId xmlns:p14="http://schemas.microsoft.com/office/powerpoint/2010/main" val="6281527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953F55D-98DF-0569-A2CE-421D29E463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513" y="183859"/>
            <a:ext cx="7637744" cy="699466"/>
          </a:xfrm>
        </p:spPr>
        <p:txBody>
          <a:bodyPr>
            <a:noAutofit/>
          </a:bodyPr>
          <a:lstStyle/>
          <a:p>
            <a:r>
              <a:rPr lang="sv-SE"/>
              <a:t>Exempel på byggmaterial med lägre CO2e</a:t>
            </a:r>
          </a:p>
        </p:txBody>
      </p:sp>
      <p:sp>
        <p:nvSpPr>
          <p:cNvPr id="7" name="Pratbubbla: rektangel med rundade hörn 6">
            <a:extLst>
              <a:ext uri="{FF2B5EF4-FFF2-40B4-BE49-F238E27FC236}">
                <a16:creationId xmlns:a16="http://schemas.microsoft.com/office/drawing/2014/main" id="{CAE4781F-DBF8-043B-68CE-E7036E0DA63D}"/>
              </a:ext>
            </a:extLst>
          </p:cNvPr>
          <p:cNvSpPr/>
          <p:nvPr/>
        </p:nvSpPr>
        <p:spPr>
          <a:xfrm>
            <a:off x="7859486" y="1469572"/>
            <a:ext cx="3773365" cy="1133752"/>
          </a:xfrm>
          <a:prstGeom prst="wedgeRoundRectCallout">
            <a:avLst>
              <a:gd name="adj1" fmla="val 4902"/>
              <a:gd name="adj2" fmla="val 87848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>
                <a:solidFill>
                  <a:prstClr val="black"/>
                </a:solidFill>
                <a:latin typeface="Calibri"/>
              </a:rPr>
              <a:t>70% mindre utsläpp jämfört med standarsgips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>
                <a:solidFill>
                  <a:prstClr val="black"/>
                </a:solidFill>
                <a:latin typeface="Calibri"/>
              </a:rPr>
              <a:t>20% återvunnen gips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>
                <a:solidFill>
                  <a:prstClr val="black"/>
                </a:solidFill>
                <a:latin typeface="Calibri"/>
              </a:rPr>
              <a:t>Något dyrare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Bildobjekt 7" descr="En bild som visar bok, mark, utomhus&#10;&#10;Automatiskt genererad beskrivning">
            <a:extLst>
              <a:ext uri="{FF2B5EF4-FFF2-40B4-BE49-F238E27FC236}">
                <a16:creationId xmlns:a16="http://schemas.microsoft.com/office/drawing/2014/main" id="{5BA633A3-6A5E-1965-54B6-FF0434BD7E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620" y="3176558"/>
            <a:ext cx="2876195" cy="3002028"/>
          </a:xfrm>
          <a:prstGeom prst="rect">
            <a:avLst/>
          </a:prstGeom>
        </p:spPr>
      </p:pic>
      <p:pic>
        <p:nvPicPr>
          <p:cNvPr id="9" name="Bildobjekt 8" descr="En bild som visar Grafik, skärmbild, Teckensnitt, grafisk design&#10;&#10;Automatiskt genererad beskrivning">
            <a:extLst>
              <a:ext uri="{FF2B5EF4-FFF2-40B4-BE49-F238E27FC236}">
                <a16:creationId xmlns:a16="http://schemas.microsoft.com/office/drawing/2014/main" id="{FF4A819E-7972-5A0A-F57C-280E78EE7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326" y="2754086"/>
            <a:ext cx="1308374" cy="272142"/>
          </a:xfrm>
          <a:prstGeom prst="rect">
            <a:avLst/>
          </a:prstGeom>
        </p:spPr>
      </p:pic>
      <p:sp>
        <p:nvSpPr>
          <p:cNvPr id="10" name="Pratbubbla: rektangel med rundade hörn 9">
            <a:extLst>
              <a:ext uri="{FF2B5EF4-FFF2-40B4-BE49-F238E27FC236}">
                <a16:creationId xmlns:a16="http://schemas.microsoft.com/office/drawing/2014/main" id="{5F90D19A-B28D-F89A-3F1B-E5CA7E2F1005}"/>
              </a:ext>
            </a:extLst>
          </p:cNvPr>
          <p:cNvSpPr/>
          <p:nvPr/>
        </p:nvSpPr>
        <p:spPr>
          <a:xfrm>
            <a:off x="4417323" y="1391861"/>
            <a:ext cx="2876195" cy="1008112"/>
          </a:xfrm>
          <a:prstGeom prst="wedgeRoundRectCallout">
            <a:avLst>
              <a:gd name="adj1" fmla="val -8539"/>
              <a:gd name="adj2" fmla="val 90619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80-90% jämfört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osb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>
                <a:solidFill>
                  <a:prstClr val="black"/>
                </a:solidFill>
                <a:latin typeface="Calibri"/>
              </a:rPr>
              <a:t>Jämfört </a:t>
            </a:r>
            <a:r>
              <a:rPr lang="sv-SE" err="1">
                <a:solidFill>
                  <a:prstClr val="black"/>
                </a:solidFill>
                <a:latin typeface="Calibri"/>
              </a:rPr>
              <a:t>plyffa</a:t>
            </a:r>
            <a:r>
              <a:rPr lang="sv-SE">
                <a:solidFill>
                  <a:prstClr val="black"/>
                </a:solidFill>
                <a:latin typeface="Calibri"/>
              </a:rPr>
              <a:t>, billigare</a:t>
            </a: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3F82ACC7-4688-50D6-A27C-4813BC584A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681" y="2574107"/>
            <a:ext cx="2374884" cy="3387508"/>
          </a:xfrm>
          <a:prstGeom prst="rect">
            <a:avLst/>
          </a:prstGeom>
        </p:spPr>
      </p:pic>
      <p:sp>
        <p:nvSpPr>
          <p:cNvPr id="12" name="Pratbubbla: rektangel med rundade hörn 11">
            <a:extLst>
              <a:ext uri="{FF2B5EF4-FFF2-40B4-BE49-F238E27FC236}">
                <a16:creationId xmlns:a16="http://schemas.microsoft.com/office/drawing/2014/main" id="{6874E31B-85D9-DD5A-6860-95915B6640E2}"/>
              </a:ext>
            </a:extLst>
          </p:cNvPr>
          <p:cNvSpPr/>
          <p:nvPr/>
        </p:nvSpPr>
        <p:spPr>
          <a:xfrm>
            <a:off x="624513" y="985160"/>
            <a:ext cx="3448957" cy="1414813"/>
          </a:xfrm>
          <a:prstGeom prst="wedgeRoundRectCallout">
            <a:avLst>
              <a:gd name="adj1" fmla="val 7446"/>
              <a:gd name="adj2" fmla="val 63407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20% mindre utsläpp jämfört standardgips och samma kostnad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(i normalt utförande uppfyller samma tekniska funktionskrav)</a:t>
            </a:r>
          </a:p>
        </p:txBody>
      </p:sp>
      <p:pic>
        <p:nvPicPr>
          <p:cNvPr id="1026" name="Picture 2" descr="Gyproc Klima – gipsskivor från CO2-fri produktion | Gyproc Sverige">
            <a:extLst>
              <a:ext uri="{FF2B5EF4-FFF2-40B4-BE49-F238E27FC236}">
                <a16:creationId xmlns:a16="http://schemas.microsoft.com/office/drawing/2014/main" id="{9D07266F-006F-240B-F875-17A0FB7F4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3429000"/>
            <a:ext cx="3461659" cy="2307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1224E5DB-04FB-287C-686B-94A8A56A7A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1787" y="2694903"/>
            <a:ext cx="891064" cy="6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6046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96643-175F-276D-DE9E-66DD540C5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>
            <a:extLst>
              <a:ext uri="{FF2B5EF4-FFF2-40B4-BE49-F238E27FC236}">
                <a16:creationId xmlns:a16="http://schemas.microsoft.com/office/drawing/2014/main" id="{AC96049E-8CDD-A107-E8B2-1C64F667C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5" y="751381"/>
            <a:ext cx="5691069" cy="2866621"/>
          </a:xfrm>
          <a:prstGeom prst="rect">
            <a:avLst/>
          </a:prstGeom>
        </p:spPr>
      </p:pic>
      <p:sp>
        <p:nvSpPr>
          <p:cNvPr id="10" name="Pratbubbla: rektangel med rundade hörn 9">
            <a:extLst>
              <a:ext uri="{FF2B5EF4-FFF2-40B4-BE49-F238E27FC236}">
                <a16:creationId xmlns:a16="http://schemas.microsoft.com/office/drawing/2014/main" id="{AF003BD0-5B20-1808-AB2C-1175CBC1A3F5}"/>
              </a:ext>
            </a:extLst>
          </p:cNvPr>
          <p:cNvSpPr/>
          <p:nvPr/>
        </p:nvSpPr>
        <p:spPr>
          <a:xfrm>
            <a:off x="157842" y="4297148"/>
            <a:ext cx="2453011" cy="2191619"/>
          </a:xfrm>
          <a:prstGeom prst="wedgeRoundRectCallout">
            <a:avLst>
              <a:gd name="adj1" fmla="val 63414"/>
              <a:gd name="adj2" fmla="val -59102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SBUF 14381 (2024-2025):</a:t>
            </a:r>
            <a:r>
              <a:rPr lang="sv-SE" b="1">
                <a:solidFill>
                  <a:prstClr val="black"/>
                </a:solidFill>
              </a:rPr>
              <a:t> </a:t>
            </a:r>
            <a:r>
              <a:rPr lang="sv-SE">
                <a:solidFill>
                  <a:prstClr val="black"/>
                </a:solidFill>
              </a:rPr>
              <a:t>Diagrammen är baserade på analysen av EU:s utsläppshandelssystem (EU-ETS I och EU-ETS II)</a:t>
            </a:r>
            <a:endParaRPr kumimoji="0" lang="en-GB" sz="180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276CD98E-4599-4EDA-8495-1F99E22AD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2888" y="3807520"/>
            <a:ext cx="7578722" cy="2866621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80312A1C-FEC5-27EB-CC69-D27ECA5D1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842" y="751123"/>
            <a:ext cx="5430752" cy="2866879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F5F55F7C-A06C-487C-873B-5F324C94B7EC}"/>
              </a:ext>
            </a:extLst>
          </p:cNvPr>
          <p:cNvSpPr/>
          <p:nvPr/>
        </p:nvSpPr>
        <p:spPr>
          <a:xfrm>
            <a:off x="2367280" y="751123"/>
            <a:ext cx="1310640" cy="2343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Fuel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A8674B62-7FBD-EE32-1463-FC83DFE22083}"/>
              </a:ext>
            </a:extLst>
          </p:cNvPr>
          <p:cNvSpPr/>
          <p:nvPr/>
        </p:nvSpPr>
        <p:spPr>
          <a:xfrm>
            <a:off x="8402320" y="771443"/>
            <a:ext cx="1310640" cy="2343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Concrete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FA771F1E-0A60-1A62-15AD-770FF368F97F}"/>
              </a:ext>
            </a:extLst>
          </p:cNvPr>
          <p:cNvSpPr/>
          <p:nvPr/>
        </p:nvSpPr>
        <p:spPr>
          <a:xfrm>
            <a:off x="4114800" y="3738163"/>
            <a:ext cx="1696720" cy="2343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Reinforcement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17DAB409-9E1A-BBC1-E7D7-C108378C230D}"/>
              </a:ext>
            </a:extLst>
          </p:cNvPr>
          <p:cNvSpPr/>
          <p:nvPr/>
        </p:nvSpPr>
        <p:spPr>
          <a:xfrm>
            <a:off x="7782560" y="3738163"/>
            <a:ext cx="1696720" cy="2343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Structural Steel</a:t>
            </a:r>
          </a:p>
        </p:txBody>
      </p:sp>
      <p:sp>
        <p:nvSpPr>
          <p:cNvPr id="6" name="Rubrik 7">
            <a:extLst>
              <a:ext uri="{FF2B5EF4-FFF2-40B4-BE49-F238E27FC236}">
                <a16:creationId xmlns:a16="http://schemas.microsoft.com/office/drawing/2014/main" id="{4908CBB4-82D9-079F-A85A-4B53361450F5}"/>
              </a:ext>
            </a:extLst>
          </p:cNvPr>
          <p:cNvSpPr txBox="1">
            <a:spLocks/>
          </p:cNvSpPr>
          <p:nvPr/>
        </p:nvSpPr>
        <p:spPr>
          <a:xfrm>
            <a:off x="328935" y="71977"/>
            <a:ext cx="996535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Prognos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: Material med </a:t>
            </a:r>
            <a:r>
              <a:rPr kumimoji="0" lang="en-GB" sz="24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mindre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utsläpp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antas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vara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GB" sz="24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billigare</a:t>
            </a: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AntartidaRounded Essential Ligh" panose="020000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 2024-2035</a:t>
            </a:r>
          </a:p>
        </p:txBody>
      </p:sp>
    </p:spTree>
    <p:extLst>
      <p:ext uri="{BB962C8B-B14F-4D97-AF65-F5344CB8AC3E}">
        <p14:creationId xmlns:p14="http://schemas.microsoft.com/office/powerpoint/2010/main" val="4383407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DCC30-F0B8-B9F1-8EE8-4778FEEF6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A0899F-08A6-254F-B6DF-21B523ECB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568" y="30138"/>
            <a:ext cx="11253157" cy="699466"/>
          </a:xfrm>
        </p:spPr>
        <p:txBody>
          <a:bodyPr>
            <a:normAutofit/>
          </a:bodyPr>
          <a:lstStyle/>
          <a:p>
            <a:r>
              <a:rPr lang="sv-SE"/>
              <a:t>Tre beräkningssätt avseende klimatdata – rekommenderad prio val</a:t>
            </a: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D9D887AA-EF21-1E0E-4813-0FB07531E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760685"/>
              </p:ext>
            </p:extLst>
          </p:nvPr>
        </p:nvGraphicFramePr>
        <p:xfrm>
          <a:off x="643568" y="1644004"/>
          <a:ext cx="10218098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8923">
                  <a:extLst>
                    <a:ext uri="{9D8B030D-6E8A-4147-A177-3AD203B41FA5}">
                      <a16:colId xmlns:a16="http://schemas.microsoft.com/office/drawing/2014/main" val="2030659355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36661443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799861089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483539280"/>
                    </a:ext>
                  </a:extLst>
                </a:gridCol>
                <a:gridCol w="5067300">
                  <a:extLst>
                    <a:ext uri="{9D8B030D-6E8A-4147-A177-3AD203B41FA5}">
                      <a16:colId xmlns:a16="http://schemas.microsoft.com/office/drawing/2014/main" val="3054507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i) Projektspecifik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ii) Hybrid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iii) Nyckeltal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När rekommenderas projektspecifik klimatberäkning (i)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99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/>
                        <a:t>Nyproduktion / Tillbyggnad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Generellt alltid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Tidiga projekt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>
                          <a:solidFill>
                            <a:srgbClr val="FF0000"/>
                          </a:solidFill>
                        </a:rPr>
                        <a:t>Tidiga skeden</a:t>
                      </a:r>
                    </a:p>
                    <a:p>
                      <a:r>
                        <a:rPr lang="sv-SE"/>
                        <a:t>Grov siffra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 lagkrav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När hög träffsäkerhet krävs (ex kommunikation av CO2 förbättringar, upphandlingsstyrning)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Komplexa projekt med byggnad/anläggning med olika ändamål/funktioner ex logistikhall – men rimlig kostnad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 målstyrning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För framtida referensvärden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1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/>
                        <a:t>Ombyggnad / Renovering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&gt; 30 MSEK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5 - 30 MSEK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FF0000"/>
                          </a:solidFill>
                        </a:rPr>
                        <a:t>Tidiga skeden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Grov siffra</a:t>
                      </a:r>
                    </a:p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När referensdata finns som möjliggör kombination av nyckeltal och projektspecifika data via digitala verktyg. 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 större projekt och förutsättning kostnadseffektiv beräkning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 total-/samverkansentreprenad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När hög träffsäkerhet krävs (t.ex. kommunikation av CO2 förbättringar)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När det ej är för komplex projekt med för många </a:t>
                      </a:r>
                      <a:r>
                        <a:rPr kumimoji="0" lang="sv-SE" sz="14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särberäkningar</a:t>
                      </a: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– med rimlig kostnad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 underlag för framtida referensvärden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92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600" b="1" dirty="0"/>
                        <a:t>Byggservice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Spets-projekt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Vid behov</a:t>
                      </a:r>
                    </a:p>
                    <a:p>
                      <a:r>
                        <a:rPr lang="sv-SE" dirty="0"/>
                        <a:t>&lt; 5 MSEK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>
                          <a:solidFill>
                            <a:srgbClr val="FF0000"/>
                          </a:solidFill>
                        </a:rPr>
                        <a:t>Tidiga skeden</a:t>
                      </a:r>
                    </a:p>
                    <a:p>
                      <a:r>
                        <a:rPr lang="sv-SE" dirty="0"/>
                        <a:t>&lt; 5 MSEK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 behov ta fram referensvärden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När extra hög träffsäkerhet krävs (t.ex. kommunikation av CO2 förbättringar)</a:t>
                      </a:r>
                    </a:p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sv-SE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 rimligt utifrån kostnadseffektivitet och tillgång klimatberäkningsverktyg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864188"/>
                  </a:ext>
                </a:extLst>
              </a:tr>
            </a:tbl>
          </a:graphicData>
        </a:graphic>
      </p:graphicFrame>
      <p:sp>
        <p:nvSpPr>
          <p:cNvPr id="3" name="textruta 2">
            <a:extLst>
              <a:ext uri="{FF2B5EF4-FFF2-40B4-BE49-F238E27FC236}">
                <a16:creationId xmlns:a16="http://schemas.microsoft.com/office/drawing/2014/main" id="{2FFA29EF-C61A-9E0D-D6D2-5B68D71CF595}"/>
              </a:ext>
            </a:extLst>
          </p:cNvPr>
          <p:cNvSpPr txBox="1"/>
          <p:nvPr/>
        </p:nvSpPr>
        <p:spPr>
          <a:xfrm>
            <a:off x="643568" y="601452"/>
            <a:ext cx="9045244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sv-SE" sz="1400" dirty="0"/>
              <a:t>De större klimatinitiativ som Göteborg och Stockholm redovisar tre metoder för klimatberäkning: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b="1" dirty="0"/>
              <a:t>Metod i: Projektspecifik</a:t>
            </a:r>
            <a:r>
              <a:rPr lang="sv-SE" sz="1400" dirty="0"/>
              <a:t> indata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b="1" dirty="0"/>
              <a:t>Metod ii:</a:t>
            </a:r>
            <a:r>
              <a:rPr lang="sv-SE" sz="1400" dirty="0"/>
              <a:t> </a:t>
            </a:r>
            <a:r>
              <a:rPr lang="sv-SE" sz="1400" b="1" dirty="0"/>
              <a:t>Hybrid</a:t>
            </a:r>
            <a:r>
              <a:rPr lang="sv-SE" sz="1400" dirty="0"/>
              <a:t> av Metod i och iii B där både nyckeltal/referensvärde samt projektspecifika mängd och EPD används.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400" b="1" dirty="0"/>
              <a:t>Metod iii:</a:t>
            </a:r>
            <a:r>
              <a:rPr lang="sv-SE" sz="1400" dirty="0"/>
              <a:t> </a:t>
            </a:r>
            <a:r>
              <a:rPr lang="sv-SE" sz="1400" b="1" dirty="0"/>
              <a:t>Nyckeltal</a:t>
            </a:r>
            <a:r>
              <a:rPr lang="sv-SE" sz="1400" dirty="0"/>
              <a:t>/delmoduler (va KROT-verktyg).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745C8E8-6EEC-56EB-AFB7-EE003301D2B3}"/>
              </a:ext>
            </a:extLst>
          </p:cNvPr>
          <p:cNvSpPr/>
          <p:nvPr/>
        </p:nvSpPr>
        <p:spPr>
          <a:xfrm>
            <a:off x="5752617" y="1634479"/>
            <a:ext cx="5057775" cy="51352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>
                <a:solidFill>
                  <a:srgbClr val="FF0000"/>
                </a:solidFill>
              </a:rPr>
              <a:t>I tidiga skeden i byggprojekt – kan referensvärden / nyckeltal användas för att förstå möjliga ”smörgåsbord val”. </a:t>
            </a:r>
          </a:p>
          <a:p>
            <a:pPr algn="ctr"/>
            <a:endParaRPr lang="sv-SE" sz="200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>
                <a:solidFill>
                  <a:srgbClr val="FF0000"/>
                </a:solidFill>
              </a:rPr>
              <a:t>Steg 1 – identifiera affären, kan systematiseras, genom att bygga upp bibliotek med typiska byggprojekt med referensvärden/ smörgåsbord</a:t>
            </a:r>
          </a:p>
        </p:txBody>
      </p:sp>
      <p:sp>
        <p:nvSpPr>
          <p:cNvPr id="5" name="Pratbubbla: rektangel med rundade hörn 4">
            <a:extLst>
              <a:ext uri="{FF2B5EF4-FFF2-40B4-BE49-F238E27FC236}">
                <a16:creationId xmlns:a16="http://schemas.microsoft.com/office/drawing/2014/main" id="{1B986BE1-2232-E3D1-8765-58CBA27D52F3}"/>
              </a:ext>
            </a:extLst>
          </p:cNvPr>
          <p:cNvSpPr/>
          <p:nvPr/>
        </p:nvSpPr>
        <p:spPr>
          <a:xfrm>
            <a:off x="9896475" y="342902"/>
            <a:ext cx="2133600" cy="1144606"/>
          </a:xfrm>
          <a:prstGeom prst="wedgeRoundRectCallout">
            <a:avLst>
              <a:gd name="adj1" fmla="val -42708"/>
              <a:gd name="adj2" fmla="val 82466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ratbubbla: rektangel med rundade hörn 5">
            <a:extLst>
              <a:ext uri="{FF2B5EF4-FFF2-40B4-BE49-F238E27FC236}">
                <a16:creationId xmlns:a16="http://schemas.microsoft.com/office/drawing/2014/main" id="{F1F132D9-E4DA-3010-8688-21F38DCDCC74}"/>
              </a:ext>
            </a:extLst>
          </p:cNvPr>
          <p:cNvSpPr/>
          <p:nvPr/>
        </p:nvSpPr>
        <p:spPr>
          <a:xfrm>
            <a:off x="9886950" y="342901"/>
            <a:ext cx="2133600" cy="1154132"/>
          </a:xfrm>
          <a:prstGeom prst="wedgeRoundRectCallout">
            <a:avLst>
              <a:gd name="adj1" fmla="val -74851"/>
              <a:gd name="adj2" fmla="val 18574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/>
              <a:t>Nedan tabell – variant förslag, utkast inom LFM30 (ej beslutad än)</a:t>
            </a:r>
          </a:p>
        </p:txBody>
      </p:sp>
    </p:spTree>
    <p:extLst>
      <p:ext uri="{BB962C8B-B14F-4D97-AF65-F5344CB8AC3E}">
        <p14:creationId xmlns:p14="http://schemas.microsoft.com/office/powerpoint/2010/main" val="2692138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ACEA7-546D-797B-12D9-00092BE74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64195A6D-7861-54AC-923B-BBC0482A482B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3F506D7-E56B-461B-E525-04B8CB8D0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82978"/>
            <a:ext cx="12192000" cy="208823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kumimoji="0" lang="sv-SE" sz="30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utura PT" panose="020B0702020204020303" pitchFamily="34" charset="0"/>
                <a:ea typeface="+mj-ea"/>
                <a:cs typeface="+mj-cs"/>
              </a:rPr>
              <a:t>Hur – </a:t>
            </a:r>
            <a:r>
              <a:rPr kumimoji="0" lang="sv-SE" sz="30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utura PT" panose="020B0702020204020303" pitchFamily="34" charset="0"/>
                <a:ea typeface="+mj-ea"/>
                <a:cs typeface="+mj-cs"/>
              </a:rPr>
              <a:t>Bidcon</a:t>
            </a:r>
            <a:br>
              <a:rPr lang="sv-SE" sz="3000" dirty="0">
                <a:solidFill>
                  <a:schemeClr val="bg2"/>
                </a:solidFill>
                <a:ea typeface="+mj-ea"/>
                <a:cs typeface="+mj-cs"/>
              </a:rPr>
            </a:b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utura PT" panose="020B0702020204020303" pitchFamily="34" charset="0"/>
                <a:ea typeface="+mj-ea"/>
                <a:cs typeface="+mj-cs"/>
              </a:rPr>
              <a:t>Förstudie</a:t>
            </a:r>
            <a:endParaRPr lang="en-SE" sz="400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5754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162C761B-E020-17A0-0F64-7E68B5DCE68E}"/>
              </a:ext>
            </a:extLst>
          </p:cNvPr>
          <p:cNvSpPr/>
          <p:nvPr/>
        </p:nvSpPr>
        <p:spPr>
          <a:xfrm>
            <a:off x="139194" y="4448687"/>
            <a:ext cx="3914460" cy="228149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Mall: Hyresgästanpassning kontor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12666DB-D9D0-A9AE-5354-D933BC0D5E11}"/>
              </a:ext>
            </a:extLst>
          </p:cNvPr>
          <p:cNvSpPr/>
          <p:nvPr/>
        </p:nvSpPr>
        <p:spPr>
          <a:xfrm>
            <a:off x="4162518" y="4448687"/>
            <a:ext cx="3914460" cy="228149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Aktuellt projekt: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Kv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Gyllenstjärna 32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D5A3A4E-86F9-A78D-AA2F-589D693EAE48}"/>
              </a:ext>
            </a:extLst>
          </p:cNvPr>
          <p:cNvSpPr/>
          <p:nvPr/>
        </p:nvSpPr>
        <p:spPr>
          <a:xfrm>
            <a:off x="8138346" y="4456235"/>
            <a:ext cx="3914460" cy="2273946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Affärsmässigt val: </a:t>
            </a:r>
            <a:r>
              <a:rPr kumimoji="0" lang="sv-SE" sz="1800" b="0" i="0" u="none" strike="noStrike" kern="1200" cap="none" spc="0" normalizeH="0" baseline="0" noProof="0" err="1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Kv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Gyllenstjärna 32</a:t>
            </a:r>
          </a:p>
        </p:txBody>
      </p:sp>
      <p:sp>
        <p:nvSpPr>
          <p:cNvPr id="173" name="textruta 172">
            <a:extLst>
              <a:ext uri="{FF2B5EF4-FFF2-40B4-BE49-F238E27FC236}">
                <a16:creationId xmlns:a16="http://schemas.microsoft.com/office/drawing/2014/main" id="{F4696CF3-C133-B48D-DE64-4EC56F60F413}"/>
              </a:ext>
            </a:extLst>
          </p:cNvPr>
          <p:cNvSpPr txBox="1"/>
          <p:nvPr/>
        </p:nvSpPr>
        <p:spPr>
          <a:xfrm>
            <a:off x="4053654" y="932193"/>
            <a:ext cx="7474963" cy="3524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16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Välj mall: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För att spara på tid kan likande projekttyp från </a:t>
            </a: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Treanos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referensbibliotek användas (N/ROT/S). Klimatstrategier / klimatförbättringar är redan påbörjade, fortsätt… Alternativt skapa helt ny mall om särskild projekttyp saknas, öka bibliotekets datainsamling.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16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Anpassa till ditt projekt: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Projektanpassa innehållet i vald mall för att spegla det specifika projektet och dess specifika förutsättningar i kolumnen FFU. Det innebär att mallen justeras så att den överensstämmer med den egna byggnadens åtgärd och materialval.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sv-SE" sz="16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Klimatåtgärder/affären: 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Identifiera klimatåtgärder i samtliga steg eller hur det traditionellt hade byggts. Justera val av byggmaterial/metod per byggdel så att helheten ”klimatförbättra” alternativt ”klimatoptimera” blir rimliga i ”ungefär samma kostnad”, samt ”till rimlig kostnad” (ca max 5-10% &gt; FFU kostnad)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4" name="Ellips 173">
            <a:extLst>
              <a:ext uri="{FF2B5EF4-FFF2-40B4-BE49-F238E27FC236}">
                <a16:creationId xmlns:a16="http://schemas.microsoft.com/office/drawing/2014/main" id="{054F341B-C566-AA66-5869-B12CA7A42F67}"/>
              </a:ext>
            </a:extLst>
          </p:cNvPr>
          <p:cNvSpPr/>
          <p:nvPr/>
        </p:nvSpPr>
        <p:spPr>
          <a:xfrm>
            <a:off x="1864011" y="4033776"/>
            <a:ext cx="356135" cy="32839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180" name="Ellips 179">
            <a:extLst>
              <a:ext uri="{FF2B5EF4-FFF2-40B4-BE49-F238E27FC236}">
                <a16:creationId xmlns:a16="http://schemas.microsoft.com/office/drawing/2014/main" id="{A8D36EDF-EE36-AA76-D6E3-5260BD0E2EBB}"/>
              </a:ext>
            </a:extLst>
          </p:cNvPr>
          <p:cNvSpPr/>
          <p:nvPr/>
        </p:nvSpPr>
        <p:spPr>
          <a:xfrm>
            <a:off x="9917508" y="4033776"/>
            <a:ext cx="356135" cy="32839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184" name="Rubrik 7">
            <a:extLst>
              <a:ext uri="{FF2B5EF4-FFF2-40B4-BE49-F238E27FC236}">
                <a16:creationId xmlns:a16="http://schemas.microsoft.com/office/drawing/2014/main" id="{6E3E2ADC-B702-49E5-934D-87371ECD9FC2}"/>
              </a:ext>
            </a:extLst>
          </p:cNvPr>
          <p:cNvSpPr txBox="1">
            <a:spLocks/>
          </p:cNvSpPr>
          <p:nvPr/>
        </p:nvSpPr>
        <p:spPr>
          <a:xfrm>
            <a:off x="536997" y="238924"/>
            <a:ext cx="1078069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Översikt: Kund väljer sitt klimatavtryck – via det affärsmässiga smörgåsbordet</a:t>
            </a:r>
          </a:p>
        </p:txBody>
      </p:sp>
      <p:sp>
        <p:nvSpPr>
          <p:cNvPr id="9" name="Ellips 8">
            <a:extLst>
              <a:ext uri="{FF2B5EF4-FFF2-40B4-BE49-F238E27FC236}">
                <a16:creationId xmlns:a16="http://schemas.microsoft.com/office/drawing/2014/main" id="{306471CE-3759-A97F-F3C2-9F622741815A}"/>
              </a:ext>
            </a:extLst>
          </p:cNvPr>
          <p:cNvSpPr/>
          <p:nvPr/>
        </p:nvSpPr>
        <p:spPr>
          <a:xfrm>
            <a:off x="5927347" y="4038320"/>
            <a:ext cx="356135" cy="32839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10E6B314-C533-FD9C-C2EA-A4B21985F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5" y="4800964"/>
            <a:ext cx="3653688" cy="1747976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52FA53B4-3411-CFE0-A8F9-ED6F63BEA7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0333" y="4812719"/>
            <a:ext cx="3668983" cy="1747976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FFD2A1F2-080B-ABE0-88E6-AD9B67AEEC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083" y="4825176"/>
            <a:ext cx="3668983" cy="1735519"/>
          </a:xfrm>
          <a:prstGeom prst="rect">
            <a:avLst/>
          </a:prstGeom>
        </p:spPr>
      </p:pic>
      <p:sp>
        <p:nvSpPr>
          <p:cNvPr id="18" name="Ellips 17">
            <a:extLst>
              <a:ext uri="{FF2B5EF4-FFF2-40B4-BE49-F238E27FC236}">
                <a16:creationId xmlns:a16="http://schemas.microsoft.com/office/drawing/2014/main" id="{B4C7FCD8-E050-BD5B-B945-EAEB81AF14FF}"/>
              </a:ext>
            </a:extLst>
          </p:cNvPr>
          <p:cNvSpPr/>
          <p:nvPr/>
        </p:nvSpPr>
        <p:spPr>
          <a:xfrm>
            <a:off x="10131294" y="4957948"/>
            <a:ext cx="562106" cy="1792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Pil: högerböjd 18">
            <a:extLst>
              <a:ext uri="{FF2B5EF4-FFF2-40B4-BE49-F238E27FC236}">
                <a16:creationId xmlns:a16="http://schemas.microsoft.com/office/drawing/2014/main" id="{C3C48124-34E7-4D42-F7D7-45A21B0DFE7C}"/>
              </a:ext>
            </a:extLst>
          </p:cNvPr>
          <p:cNvSpPr/>
          <p:nvPr/>
        </p:nvSpPr>
        <p:spPr>
          <a:xfrm flipH="1" flipV="1">
            <a:off x="10514872" y="5202995"/>
            <a:ext cx="235720" cy="655159"/>
          </a:xfrm>
          <a:prstGeom prst="curved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8A374791-0A69-0692-5E72-BDA0C7AE2342}"/>
              </a:ext>
            </a:extLst>
          </p:cNvPr>
          <p:cNvSpPr/>
          <p:nvPr/>
        </p:nvSpPr>
        <p:spPr>
          <a:xfrm>
            <a:off x="10334494" y="5923148"/>
            <a:ext cx="360757" cy="1173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upp 23">
            <a:extLst>
              <a:ext uri="{FF2B5EF4-FFF2-40B4-BE49-F238E27FC236}">
                <a16:creationId xmlns:a16="http://schemas.microsoft.com/office/drawing/2014/main" id="{3240E826-B068-BB61-3049-FB15EF6A4404}"/>
              </a:ext>
            </a:extLst>
          </p:cNvPr>
          <p:cNvGrpSpPr/>
          <p:nvPr/>
        </p:nvGrpSpPr>
        <p:grpSpPr>
          <a:xfrm>
            <a:off x="960120" y="1389888"/>
            <a:ext cx="1911096" cy="1956816"/>
            <a:chOff x="960120" y="1389888"/>
            <a:chExt cx="1911096" cy="1956816"/>
          </a:xfrm>
        </p:grpSpPr>
        <p:sp>
          <p:nvSpPr>
            <p:cNvPr id="2" name="Rektangel: rundade hörn 1">
              <a:extLst>
                <a:ext uri="{FF2B5EF4-FFF2-40B4-BE49-F238E27FC236}">
                  <a16:creationId xmlns:a16="http://schemas.microsoft.com/office/drawing/2014/main" id="{A9438A8C-8B1E-3E9B-8101-8A798A9A8E92}"/>
                </a:ext>
              </a:extLst>
            </p:cNvPr>
            <p:cNvSpPr/>
            <p:nvPr/>
          </p:nvSpPr>
          <p:spPr>
            <a:xfrm>
              <a:off x="960120" y="1389888"/>
              <a:ext cx="1911096" cy="1956816"/>
            </a:xfrm>
            <a:prstGeom prst="roundRect">
              <a:avLst/>
            </a:prstGeom>
            <a:noFill/>
            <a:ln w="3810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6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8" name="Bild 7" descr="Fotavtryck med hel fyllning">
              <a:extLst>
                <a:ext uri="{FF2B5EF4-FFF2-40B4-BE49-F238E27FC236}">
                  <a16:creationId xmlns:a16="http://schemas.microsoft.com/office/drawing/2014/main" id="{5A99A01E-8B9B-EA37-115F-AC1C8797E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73474" y="1832613"/>
              <a:ext cx="1238418" cy="1238418"/>
            </a:xfrm>
            <a:prstGeom prst="rect">
              <a:avLst/>
            </a:prstGeom>
          </p:spPr>
        </p:pic>
        <p:pic>
          <p:nvPicPr>
            <p:cNvPr id="21" name="Bild 20" descr="Planta med hel fyllning">
              <a:extLst>
                <a:ext uri="{FF2B5EF4-FFF2-40B4-BE49-F238E27FC236}">
                  <a16:creationId xmlns:a16="http://schemas.microsoft.com/office/drawing/2014/main" id="{B042EDA1-F0C3-2434-C812-EFC63DAB7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71319" y="2914084"/>
              <a:ext cx="353313" cy="353313"/>
            </a:xfrm>
            <a:prstGeom prst="rect">
              <a:avLst/>
            </a:prstGeom>
          </p:spPr>
        </p:pic>
        <p:pic>
          <p:nvPicPr>
            <p:cNvPr id="23" name="Bild 22" descr="Regn med hel fyllning">
              <a:extLst>
                <a:ext uri="{FF2B5EF4-FFF2-40B4-BE49-F238E27FC236}">
                  <a16:creationId xmlns:a16="http://schemas.microsoft.com/office/drawing/2014/main" id="{E18DD7DC-CCB2-EBB4-9818-BF0039DE5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351314" y="1556940"/>
              <a:ext cx="421516" cy="421516"/>
            </a:xfrm>
            <a:prstGeom prst="rect">
              <a:avLst/>
            </a:prstGeom>
          </p:spPr>
        </p:pic>
      </p:grpSp>
      <p:sp>
        <p:nvSpPr>
          <p:cNvPr id="3" name="Pratbubbla: rektangel med rundade hörn 2">
            <a:extLst>
              <a:ext uri="{FF2B5EF4-FFF2-40B4-BE49-F238E27FC236}">
                <a16:creationId xmlns:a16="http://schemas.microsoft.com/office/drawing/2014/main" id="{2FC7B440-B301-D4D5-BF32-F70A7B2B0ED1}"/>
              </a:ext>
            </a:extLst>
          </p:cNvPr>
          <p:cNvSpPr/>
          <p:nvPr/>
        </p:nvSpPr>
        <p:spPr>
          <a:xfrm>
            <a:off x="10750593" y="142875"/>
            <a:ext cx="1179474" cy="789318"/>
          </a:xfrm>
          <a:prstGeom prst="wedgeRoundRectCallout">
            <a:avLst>
              <a:gd name="adj1" fmla="val -72215"/>
              <a:gd name="adj2" fmla="val 22433"/>
              <a:gd name="adj3" fmla="val 16667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 mer i avsnitt ”steg 3”</a:t>
            </a:r>
          </a:p>
        </p:txBody>
      </p:sp>
    </p:spTree>
    <p:extLst>
      <p:ext uri="{BB962C8B-B14F-4D97-AF65-F5344CB8AC3E}">
        <p14:creationId xmlns:p14="http://schemas.microsoft.com/office/powerpoint/2010/main" val="27157849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959D4-8D1B-23A1-5D37-C3AE04DBB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7">
            <a:extLst>
              <a:ext uri="{FF2B5EF4-FFF2-40B4-BE49-F238E27FC236}">
                <a16:creationId xmlns:a16="http://schemas.microsoft.com/office/drawing/2014/main" id="{1D6DE2DF-D739-93C0-950C-D60EE645B5EE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Välj mall – Projekttyp (Ex. Hyresgästanpassning kontor Gyllenstjärnan 32)</a:t>
            </a:r>
            <a:endParaRPr kumimoji="0" lang="sv-SE" sz="2100" b="0" i="0" u="none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5" name="Tabell 14">
            <a:extLst>
              <a:ext uri="{FF2B5EF4-FFF2-40B4-BE49-F238E27FC236}">
                <a16:creationId xmlns:a16="http://schemas.microsoft.com/office/drawing/2014/main" id="{BB4613E9-8DC6-A2D2-DF79-D33630B300FF}"/>
              </a:ext>
            </a:extLst>
          </p:cNvPr>
          <p:cNvGraphicFramePr>
            <a:graphicFrameLocks noGrp="1"/>
          </p:cNvGraphicFramePr>
          <p:nvPr/>
        </p:nvGraphicFramePr>
        <p:xfrm>
          <a:off x="630482" y="1543392"/>
          <a:ext cx="10866120" cy="4713545"/>
        </p:xfrm>
        <a:graphic>
          <a:graphicData uri="http://schemas.openxmlformats.org/drawingml/2006/table">
            <a:tbl>
              <a:tblPr firstRow="1" firstCol="1" bandRow="1"/>
              <a:tblGrid>
                <a:gridCol w="2018620">
                  <a:extLst>
                    <a:ext uri="{9D8B030D-6E8A-4147-A177-3AD203B41FA5}">
                      <a16:colId xmlns:a16="http://schemas.microsoft.com/office/drawing/2014/main" val="877544477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66767647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2185212560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23483175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974305534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246907962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3267691223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3061043734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163424937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364977829"/>
                    </a:ext>
                  </a:extLst>
                </a:gridCol>
                <a:gridCol w="884750">
                  <a:extLst>
                    <a:ext uri="{9D8B030D-6E8A-4147-A177-3AD203B41FA5}">
                      <a16:colId xmlns:a16="http://schemas.microsoft.com/office/drawing/2014/main" val="1386489174"/>
                    </a:ext>
                  </a:extLst>
                </a:gridCol>
              </a:tblGrid>
              <a:tr h="612196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Cirkulär hantering av befintligt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00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Sammansatta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Planering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Cirkuläritets-inventering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03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Info till hyresgäster, grannar, leverantörer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04</a:t>
                      </a: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Sanering, damm och andra risker vid ändring </a:t>
                      </a:r>
                      <a:endParaRPr lang="sv-SE" sz="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05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Demolering till återbruk och återtillverkning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06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Håltagning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07</a:t>
                      </a: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Begränsad rivning –material-återvinning, energiåtervinning, deponi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08 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Betydande rivning –material-återvinning, energiåtervinning, deponi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09 Rivning hel byggnad –material-återvinning, energiåtervinning, deponi</a:t>
                      </a:r>
                      <a:endParaRPr lang="sv-SE" sz="105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0300051"/>
                  </a:ext>
                </a:extLst>
              </a:tr>
              <a:tr h="408131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MARK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Röjning, Rivning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Flyttning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Schakter,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fyllning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Markförstärkning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Dränering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Ledningar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Kulvert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tunnlar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Vägar och planer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Trädgård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Markutrustning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Stödmurar, komple-mentbyggnad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0916279"/>
                  </a:ext>
                </a:extLst>
              </a:tr>
              <a:tr h="387973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HUSUNDERBYGGNAD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Schakt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Fyllning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Markförstärkning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Dränering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Grundkon-struktioner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Kulvert och tunnlar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Garage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Platta på mark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 Husunderbyggnad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Usunderbyggnad,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4048286"/>
                  </a:ext>
                </a:extLst>
              </a:tr>
              <a:tr h="387973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STOMME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Stomme- Väggar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 - Pelare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Prefab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 Bjälklag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Balkar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Smide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Stomme, Trappor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Hissschakt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Samverk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Takstomme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39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Stomme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386074"/>
                  </a:ext>
                </a:extLst>
              </a:tr>
              <a:tr h="408131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YTTERTAK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 Takstomme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Taklagskompl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Taktäckning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Takfot och gavlar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Öppnings-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Kompletteringar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Takluckor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Plåt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Terrasser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Altaner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Huskomplettering, Yttertak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Yttertak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3926518"/>
                  </a:ext>
                </a:extLst>
              </a:tr>
              <a:tr h="387973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FASADER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Stomkomplettering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Utfackning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Fasadbeklädnad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Fönster, Dörrar Partier, Portar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Ytterväggar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51067"/>
                  </a:ext>
                </a:extLst>
              </a:tr>
              <a:tr h="408131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STOMKOMPLETTERING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RUMSBILDNING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Insida yttervägg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Undergolv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Innerväggar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Innertak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Invändiga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Dörrar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Glaspartier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Invändiga trappor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Efterlagning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Huskomplettering Rumsbildning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Rumskomplettering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6313544"/>
                  </a:ext>
                </a:extLst>
              </a:tr>
              <a:tr h="408131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 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INVÄNDIGA YTSKIKT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RUMSKOMPLETTERING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71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Ytskikt, golv trappor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73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 väggar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Ytskikt tak och undertak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Målning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Vitvaror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Skåp och inrednings-snickerier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Rumskomplettering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Rumskomplettering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2198274"/>
                  </a:ext>
                </a:extLst>
              </a:tr>
              <a:tr h="387973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INSTALLATIONER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Sammansatta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Integrerade solcellser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82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Process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83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Storkök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84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Värme och sanitet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85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Kyla och luft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86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87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Transport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Styr och regler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89</a:t>
                      </a:r>
                    </a:p>
                    <a:p>
                      <a:r>
                        <a:rPr lang="sv-SE" sz="7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Installationer övrigt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2674331"/>
                  </a:ext>
                </a:extLst>
              </a:tr>
              <a:tr h="408131"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A4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Byggtransporter</a:t>
                      </a:r>
                      <a:endParaRPr lang="sv-SE" sz="1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01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Planering, Mätning och Upphandlingsstyrning</a:t>
                      </a:r>
                      <a:endParaRPr lang="sv-SE" sz="7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</a:p>
                    <a:p>
                      <a:r>
                        <a:rPr lang="sv-SE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Projektering</a:t>
                      </a: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04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Produktionsplanering för Byggtransporter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05 Transport- och </a:t>
                      </a:r>
                      <a:r>
                        <a:rPr lang="sv-SE" sz="700" kern="120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Logistikhubbar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06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Transportmedel och Utrustning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07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Säkerhet och Miljö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08</a:t>
                      </a:r>
                    </a:p>
                    <a:p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Kommunikationssystem och Koordinering</a:t>
                      </a:r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529336"/>
                  </a:ext>
                </a:extLst>
              </a:tr>
              <a:tr h="387973">
                <a:tc>
                  <a:txBody>
                    <a:bodyPr/>
                    <a:lstStyle/>
                    <a:p>
                      <a:r>
                        <a:rPr lang="sv-SE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A5</a:t>
                      </a:r>
                      <a:endParaRPr lang="sv-SE" sz="900" b="1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Byggarbetsplats</a:t>
                      </a: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A5.1 </a:t>
                      </a:r>
                    </a:p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Hantering av cirkularitet på byggarbetsplatsen</a:t>
                      </a: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A5.2</a:t>
                      </a:r>
                    </a:p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Byggarbetsplatsens fordon, maskiner och apparater</a:t>
                      </a: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A5.3</a:t>
                      </a:r>
                    </a:p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Tillfälliga byggbodar, byggkontor, förråd och containers</a:t>
                      </a: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A5.4</a:t>
                      </a:r>
                    </a:p>
                    <a:p>
                      <a:pPr lvl="0"/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Byggvärme och byggel</a:t>
                      </a: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v-SE" sz="7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A5.5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Övrig miljöpåverkan </a:t>
                      </a: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8008446"/>
                  </a:ext>
                </a:extLst>
              </a:tr>
            </a:tbl>
          </a:graphicData>
        </a:graphic>
      </p:graphicFrame>
      <p:sp>
        <p:nvSpPr>
          <p:cNvPr id="20" name="Rektangel: rundade hörn 19">
            <a:extLst>
              <a:ext uri="{FF2B5EF4-FFF2-40B4-BE49-F238E27FC236}">
                <a16:creationId xmlns:a16="http://schemas.microsoft.com/office/drawing/2014/main" id="{ED9DEF16-80B2-0717-0D90-F19414D4B32C}"/>
              </a:ext>
            </a:extLst>
          </p:cNvPr>
          <p:cNvSpPr/>
          <p:nvPr/>
        </p:nvSpPr>
        <p:spPr>
          <a:xfrm>
            <a:off x="630482" y="868839"/>
            <a:ext cx="2311325" cy="5602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Aktuella byggdelar (SBEF)</a:t>
            </a:r>
          </a:p>
        </p:txBody>
      </p:sp>
      <p:sp>
        <p:nvSpPr>
          <p:cNvPr id="21" name="Rektangel: rundade hörn 20">
            <a:extLst>
              <a:ext uri="{FF2B5EF4-FFF2-40B4-BE49-F238E27FC236}">
                <a16:creationId xmlns:a16="http://schemas.microsoft.com/office/drawing/2014/main" id="{9382F9A1-08E6-FFA7-7B69-1D8B66AA6C96}"/>
              </a:ext>
            </a:extLst>
          </p:cNvPr>
          <p:cNvSpPr/>
          <p:nvPr/>
        </p:nvSpPr>
        <p:spPr>
          <a:xfrm>
            <a:off x="3202735" y="884151"/>
            <a:ext cx="1080120" cy="560275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Hög CO2e</a:t>
            </a:r>
          </a:p>
        </p:txBody>
      </p:sp>
      <p:sp>
        <p:nvSpPr>
          <p:cNvPr id="22" name="Rektangel: rundade hörn 21">
            <a:extLst>
              <a:ext uri="{FF2B5EF4-FFF2-40B4-BE49-F238E27FC236}">
                <a16:creationId xmlns:a16="http://schemas.microsoft.com/office/drawing/2014/main" id="{FE8BE250-9647-AE50-78BB-87AE476EB466}"/>
              </a:ext>
            </a:extLst>
          </p:cNvPr>
          <p:cNvSpPr/>
          <p:nvPr/>
        </p:nvSpPr>
        <p:spPr>
          <a:xfrm>
            <a:off x="6888088" y="932654"/>
            <a:ext cx="2311325" cy="560275"/>
          </a:xfrm>
          <a:prstGeom prst="roundRect">
            <a:avLst/>
          </a:prstGeom>
          <a:ln>
            <a:solidFill>
              <a:srgbClr val="FFC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srgbClr val="C9A26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Särberäkna om olika funktioner</a:t>
            </a:r>
          </a:p>
        </p:txBody>
      </p:sp>
      <p:sp>
        <p:nvSpPr>
          <p:cNvPr id="23" name="Rubrik 1">
            <a:extLst>
              <a:ext uri="{FF2B5EF4-FFF2-40B4-BE49-F238E27FC236}">
                <a16:creationId xmlns:a16="http://schemas.microsoft.com/office/drawing/2014/main" id="{AC7DAB59-C2D5-3DC1-2C7C-B8B21693AF1C}"/>
              </a:ext>
            </a:extLst>
          </p:cNvPr>
          <p:cNvSpPr txBox="1">
            <a:spLocks/>
          </p:cNvSpPr>
          <p:nvPr/>
        </p:nvSpPr>
        <p:spPr>
          <a:xfrm rot="16200000">
            <a:off x="-1458470" y="3224978"/>
            <a:ext cx="3563660" cy="408045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Hyresanpassning kontor</a:t>
            </a:r>
          </a:p>
        </p:txBody>
      </p:sp>
      <p:sp>
        <p:nvSpPr>
          <p:cNvPr id="3" name="Pratbubbla: rektangel med rundade hörn 23">
            <a:extLst>
              <a:ext uri="{FF2B5EF4-FFF2-40B4-BE49-F238E27FC236}">
                <a16:creationId xmlns:a16="http://schemas.microsoft.com/office/drawing/2014/main" id="{7C8F0184-D2D8-0749-3C85-A94137F47689}"/>
              </a:ext>
            </a:extLst>
          </p:cNvPr>
          <p:cNvSpPr/>
          <p:nvPr/>
        </p:nvSpPr>
        <p:spPr>
          <a:xfrm>
            <a:off x="695398" y="2503661"/>
            <a:ext cx="3516316" cy="1333728"/>
          </a:xfrm>
          <a:prstGeom prst="wedgeRoundRectCallout">
            <a:avLst>
              <a:gd name="adj1" fmla="val 58518"/>
              <a:gd name="adj2" fmla="val 1734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B.</a:t>
            </a: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Identifiera ev behov av särberäkning. Exempelvis om byggprojekt både inkluderar  takomläggning och hyresgästanpassning.</a:t>
            </a:r>
          </a:p>
        </p:txBody>
      </p:sp>
      <p:sp>
        <p:nvSpPr>
          <p:cNvPr id="4" name="Pratbubbla: rektangel med rundade hörn 24">
            <a:extLst>
              <a:ext uri="{FF2B5EF4-FFF2-40B4-BE49-F238E27FC236}">
                <a16:creationId xmlns:a16="http://schemas.microsoft.com/office/drawing/2014/main" id="{B1E87A68-0CE5-CAC0-0B4C-5D7F12F9EEB8}"/>
              </a:ext>
            </a:extLst>
          </p:cNvPr>
          <p:cNvSpPr/>
          <p:nvPr/>
        </p:nvSpPr>
        <p:spPr>
          <a:xfrm>
            <a:off x="8258614" y="1607207"/>
            <a:ext cx="3516316" cy="1555322"/>
          </a:xfrm>
          <a:prstGeom prst="wedgeRoundRectCallout">
            <a:avLst>
              <a:gd name="adj1" fmla="val -84294"/>
              <a:gd name="adj2" fmla="val 15109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accent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A. </a:t>
            </a: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Identifiera a</a:t>
            </a:r>
            <a:r>
              <a:rPr kumimoji="0" lang="sv-SE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lla</a:t>
            </a: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aktuella byggdelar har identifierats (</a:t>
            </a:r>
            <a:r>
              <a:rPr kumimoji="0" lang="sv-SE" sz="16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CoClass</a:t>
            </a: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/SBEF)</a:t>
            </a:r>
          </a:p>
        </p:txBody>
      </p:sp>
      <p:sp>
        <p:nvSpPr>
          <p:cNvPr id="6" name="Pratbubbla: rektangel med rundade hörn 22">
            <a:extLst>
              <a:ext uri="{FF2B5EF4-FFF2-40B4-BE49-F238E27FC236}">
                <a16:creationId xmlns:a16="http://schemas.microsoft.com/office/drawing/2014/main" id="{A9DAD593-45AC-F8A7-97B1-C96524C3CC14}"/>
              </a:ext>
            </a:extLst>
          </p:cNvPr>
          <p:cNvSpPr/>
          <p:nvPr/>
        </p:nvSpPr>
        <p:spPr>
          <a:xfrm>
            <a:off x="1910001" y="5202127"/>
            <a:ext cx="3822034" cy="565254"/>
          </a:xfrm>
          <a:prstGeom prst="wedgeRoundRectCallout">
            <a:avLst>
              <a:gd name="adj1" fmla="val 41210"/>
              <a:gd name="adj2" fmla="val -8364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C. </a:t>
            </a:r>
            <a:r>
              <a:rPr kumimoji="0" lang="sv-SE" sz="16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Identifiera alla p</a:t>
            </a:r>
            <a:r>
              <a:rPr kumimoji="0" lang="sv-SE" sz="16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oster</a:t>
            </a:r>
            <a:r>
              <a:rPr kumimoji="0" lang="sv-SE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med störst utsläpp – för att fokusera / prioritera rätt</a:t>
            </a: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E31DDC60-9D9A-573E-03BE-AF0AD1C6C455}"/>
              </a:ext>
            </a:extLst>
          </p:cNvPr>
          <p:cNvSpPr/>
          <p:nvPr/>
        </p:nvSpPr>
        <p:spPr>
          <a:xfrm>
            <a:off x="6191879" y="5071394"/>
            <a:ext cx="1793315" cy="3525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784A8E39-0F78-1142-ECAE-B20DFEEF778E}"/>
              </a:ext>
            </a:extLst>
          </p:cNvPr>
          <p:cNvSpPr/>
          <p:nvPr/>
        </p:nvSpPr>
        <p:spPr>
          <a:xfrm>
            <a:off x="5285451" y="4220633"/>
            <a:ext cx="906428" cy="80029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D5AD1221-48BD-A0B4-73EC-AA7C0594ABED}"/>
              </a:ext>
            </a:extLst>
          </p:cNvPr>
          <p:cNvSpPr/>
          <p:nvPr/>
        </p:nvSpPr>
        <p:spPr>
          <a:xfrm>
            <a:off x="4381839" y="3351345"/>
            <a:ext cx="3593113" cy="486044"/>
          </a:xfrm>
          <a:prstGeom prst="round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600" b="0" i="0" u="none" strike="noStrike" kern="1200" cap="none" spc="0" normalizeH="0" baseline="0" noProof="0">
              <a:ln>
                <a:noFill/>
              </a:ln>
              <a:solidFill>
                <a:srgbClr val="C9A26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upp 23">
            <a:extLst>
              <a:ext uri="{FF2B5EF4-FFF2-40B4-BE49-F238E27FC236}">
                <a16:creationId xmlns:a16="http://schemas.microsoft.com/office/drawing/2014/main" id="{C363819C-BE81-72FA-BB9D-0B67BB26AFA0}"/>
              </a:ext>
            </a:extLst>
          </p:cNvPr>
          <p:cNvGrpSpPr/>
          <p:nvPr/>
        </p:nvGrpSpPr>
        <p:grpSpPr>
          <a:xfrm>
            <a:off x="471165" y="6333687"/>
            <a:ext cx="10535000" cy="523220"/>
            <a:chOff x="19381" y="6307400"/>
            <a:chExt cx="10535000" cy="523220"/>
          </a:xfrm>
        </p:grpSpPr>
        <p:sp>
          <p:nvSpPr>
            <p:cNvPr id="7" name="textruta 6">
              <a:extLst>
                <a:ext uri="{FF2B5EF4-FFF2-40B4-BE49-F238E27FC236}">
                  <a16:creationId xmlns:a16="http://schemas.microsoft.com/office/drawing/2014/main" id="{6010FDF4-C68E-3761-CAA8-C555D9B035C5}"/>
                </a:ext>
              </a:extLst>
            </p:cNvPr>
            <p:cNvSpPr txBox="1"/>
            <p:nvPr/>
          </p:nvSpPr>
          <p:spPr>
            <a:xfrm>
              <a:off x="19381" y="6307400"/>
              <a:ext cx="10535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”Bibliotek klimat- och </a:t>
              </a:r>
              <a:r>
                <a:rPr kumimoji="0" lang="sv-SE" sz="1400" b="0" i="1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cirkuläritetstjänst</a:t>
              </a:r>
              <a:r>
                <a:rPr kumimoji="0" lang="sv-SE" sz="1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per byggprojekt”</a:t>
              </a:r>
              <a:r>
                <a:rPr kumimoji="0" lang="sv-SE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kan hittas i en PPT under mappen </a:t>
              </a:r>
              <a:r>
                <a:rPr kumimoji="0" lang="sv-SE" sz="1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Kalkyl</a:t>
              </a:r>
              <a:r>
                <a:rPr kumimoji="0" lang="sv-SE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</a:t>
              </a:r>
              <a:r>
                <a:rPr kumimoji="0" lang="sv-SE" sz="1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Klimat- och </a:t>
              </a:r>
              <a:r>
                <a:rPr kumimoji="0" lang="sv-SE" sz="1400" b="0" i="1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cirkuläritetstjänst</a:t>
              </a:r>
              <a:r>
                <a:rPr kumimoji="0" lang="sv-SE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v-SE" sz="1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          </a:t>
              </a:r>
              <a:r>
                <a:rPr kumimoji="0" lang="sv-SE" sz="1400" b="0" i="1" u="none" strike="noStrike" kern="1200" cap="none" spc="0" normalizeH="0" baseline="0" noProof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Treano</a:t>
              </a:r>
              <a:r>
                <a:rPr kumimoji="0" lang="sv-SE" sz="1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översikt CO2 prestanda bibliotek´.</a:t>
              </a:r>
            </a:p>
          </p:txBody>
        </p:sp>
        <p:cxnSp>
          <p:nvCxnSpPr>
            <p:cNvPr id="10" name="Rak pilkoppling 9">
              <a:extLst>
                <a:ext uri="{FF2B5EF4-FFF2-40B4-BE49-F238E27FC236}">
                  <a16:creationId xmlns:a16="http://schemas.microsoft.com/office/drawing/2014/main" id="{5711AF57-2E43-91F5-3682-0D5E58D67596}"/>
                </a:ext>
              </a:extLst>
            </p:cNvPr>
            <p:cNvCxnSpPr/>
            <p:nvPr/>
          </p:nvCxnSpPr>
          <p:spPr>
            <a:xfrm>
              <a:off x="7230280" y="6470370"/>
              <a:ext cx="27764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ak pilkoppling 13">
              <a:extLst>
                <a:ext uri="{FF2B5EF4-FFF2-40B4-BE49-F238E27FC236}">
                  <a16:creationId xmlns:a16="http://schemas.microsoft.com/office/drawing/2014/main" id="{8A82F5FF-CB1E-A012-5012-82879C2BA44D}"/>
                </a:ext>
              </a:extLst>
            </p:cNvPr>
            <p:cNvCxnSpPr/>
            <p:nvPr/>
          </p:nvCxnSpPr>
          <p:spPr>
            <a:xfrm>
              <a:off x="184535" y="6676732"/>
              <a:ext cx="27764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Ellips 4">
            <a:extLst>
              <a:ext uri="{FF2B5EF4-FFF2-40B4-BE49-F238E27FC236}">
                <a16:creationId xmlns:a16="http://schemas.microsoft.com/office/drawing/2014/main" id="{DD3CAA9B-CDF4-E888-B7D6-5EB5702CD017}"/>
              </a:ext>
            </a:extLst>
          </p:cNvPr>
          <p:cNvSpPr/>
          <p:nvPr/>
        </p:nvSpPr>
        <p:spPr>
          <a:xfrm>
            <a:off x="124858" y="376179"/>
            <a:ext cx="356135" cy="32839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0927612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E7EC6D39-ED68-5BB2-0281-388CA0B80102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100" b="1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7" name="Tabell 16">
            <a:extLst>
              <a:ext uri="{FF2B5EF4-FFF2-40B4-BE49-F238E27FC236}">
                <a16:creationId xmlns:a16="http://schemas.microsoft.com/office/drawing/2014/main" id="{6AED311E-30CB-99DB-D589-E0B192BFB9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9278930"/>
              </p:ext>
            </p:extLst>
          </p:nvPr>
        </p:nvGraphicFramePr>
        <p:xfrm>
          <a:off x="300731" y="1523756"/>
          <a:ext cx="11590537" cy="4309813"/>
        </p:xfrm>
        <a:graphic>
          <a:graphicData uri="http://schemas.openxmlformats.org/drawingml/2006/table">
            <a:tbl>
              <a:tblPr firstRow="1" firstCol="1" bandRow="1"/>
              <a:tblGrid>
                <a:gridCol w="685876">
                  <a:extLst>
                    <a:ext uri="{9D8B030D-6E8A-4147-A177-3AD203B41FA5}">
                      <a16:colId xmlns:a16="http://schemas.microsoft.com/office/drawing/2014/main" val="4146169885"/>
                    </a:ext>
                  </a:extLst>
                </a:gridCol>
                <a:gridCol w="1435350">
                  <a:extLst>
                    <a:ext uri="{9D8B030D-6E8A-4147-A177-3AD203B41FA5}">
                      <a16:colId xmlns:a16="http://schemas.microsoft.com/office/drawing/2014/main" val="3461350718"/>
                    </a:ext>
                  </a:extLst>
                </a:gridCol>
                <a:gridCol w="2051939">
                  <a:extLst>
                    <a:ext uri="{9D8B030D-6E8A-4147-A177-3AD203B41FA5}">
                      <a16:colId xmlns:a16="http://schemas.microsoft.com/office/drawing/2014/main" val="3161252501"/>
                    </a:ext>
                  </a:extLst>
                </a:gridCol>
                <a:gridCol w="1706761">
                  <a:extLst>
                    <a:ext uri="{9D8B030D-6E8A-4147-A177-3AD203B41FA5}">
                      <a16:colId xmlns:a16="http://schemas.microsoft.com/office/drawing/2014/main" val="2835709169"/>
                    </a:ext>
                  </a:extLst>
                </a:gridCol>
                <a:gridCol w="1903537">
                  <a:extLst>
                    <a:ext uri="{9D8B030D-6E8A-4147-A177-3AD203B41FA5}">
                      <a16:colId xmlns:a16="http://schemas.microsoft.com/office/drawing/2014/main" val="2750234609"/>
                    </a:ext>
                  </a:extLst>
                </a:gridCol>
                <a:gridCol w="1903537">
                  <a:extLst>
                    <a:ext uri="{9D8B030D-6E8A-4147-A177-3AD203B41FA5}">
                      <a16:colId xmlns:a16="http://schemas.microsoft.com/office/drawing/2014/main" val="2523246837"/>
                    </a:ext>
                  </a:extLst>
                </a:gridCol>
                <a:gridCol w="1903537">
                  <a:extLst>
                    <a:ext uri="{9D8B030D-6E8A-4147-A177-3AD203B41FA5}">
                      <a16:colId xmlns:a16="http://schemas.microsoft.com/office/drawing/2014/main" val="3926203014"/>
                    </a:ext>
                  </a:extLst>
                </a:gridCol>
              </a:tblGrid>
              <a:tr h="333348">
                <a:tc rowSpan="3" gridSpan="2">
                  <a:txBody>
                    <a:bodyPr/>
                    <a:lstStyle/>
                    <a:p>
                      <a:endParaRPr lang="sv-SE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1">
                          <a:latin typeface="+mn-lt"/>
                        </a:rPr>
                        <a:t>FFU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1" dirty="0">
                          <a:latin typeface="+mn-lt"/>
                        </a:rPr>
                        <a:t>Alt 0. Traditionell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Alt 1. Klimatförbättrat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Alt 2. Klimatoptimalt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Alt 3. Klimatbalanserat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9937"/>
                  </a:ext>
                </a:extLst>
              </a:tr>
              <a:tr h="196681">
                <a:tc gridSpan="2" v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strike="noStrike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8678"/>
                  </a:ext>
                </a:extLst>
              </a:tr>
              <a:tr h="590043">
                <a:tc gridSpan="2" v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strike="noStrike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strike="noStrike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200" strike="noStrike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444492"/>
                  </a:ext>
                </a:extLst>
              </a:tr>
              <a:tr h="367896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830272"/>
                  </a:ext>
                </a:extLst>
              </a:tr>
              <a:tr h="297979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243638"/>
                  </a:ext>
                </a:extLst>
              </a:tr>
              <a:tr h="297979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355154"/>
                  </a:ext>
                </a:extLst>
              </a:tr>
              <a:tr h="248379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494818"/>
                  </a:ext>
                </a:extLst>
              </a:tr>
              <a:tr h="297979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110829"/>
                  </a:ext>
                </a:extLst>
              </a:tr>
              <a:tr h="292733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382802"/>
                  </a:ext>
                </a:extLst>
              </a:tr>
              <a:tr h="369536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884397"/>
                  </a:ext>
                </a:extLst>
              </a:tr>
              <a:tr h="261584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606777"/>
                  </a:ext>
                </a:extLst>
              </a:tr>
              <a:tr h="235470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7098924"/>
                  </a:ext>
                </a:extLst>
              </a:tr>
              <a:tr h="190535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668592"/>
                  </a:ext>
                </a:extLst>
              </a:tr>
              <a:tr h="327801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8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532171"/>
                  </a:ext>
                </a:extLst>
              </a:tr>
            </a:tbl>
          </a:graphicData>
        </a:graphic>
      </p:graphicFrame>
      <p:sp>
        <p:nvSpPr>
          <p:cNvPr id="18" name="Pratbubbla: rektangel med rundade hörn 17">
            <a:extLst>
              <a:ext uri="{FF2B5EF4-FFF2-40B4-BE49-F238E27FC236}">
                <a16:creationId xmlns:a16="http://schemas.microsoft.com/office/drawing/2014/main" id="{B0B5FE73-0907-A961-5DE7-6BCF9C0A4220}"/>
              </a:ext>
            </a:extLst>
          </p:cNvPr>
          <p:cNvSpPr/>
          <p:nvPr/>
        </p:nvSpPr>
        <p:spPr>
          <a:xfrm>
            <a:off x="915411" y="3678662"/>
            <a:ext cx="1999786" cy="770173"/>
          </a:xfrm>
          <a:prstGeom prst="wedgeRoundRectCallout">
            <a:avLst>
              <a:gd name="adj1" fmla="val 57415"/>
              <a:gd name="adj2" fmla="val -11910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Beskriv FFU</a:t>
            </a:r>
            <a:endParaRPr kumimoji="0" lang="sv-SE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Ange (%, eller – X ton CO2e)</a:t>
            </a:r>
          </a:p>
        </p:txBody>
      </p:sp>
      <p:sp>
        <p:nvSpPr>
          <p:cNvPr id="19" name="Pratbubbla: rektangel med rundade hörn 18">
            <a:extLst>
              <a:ext uri="{FF2B5EF4-FFF2-40B4-BE49-F238E27FC236}">
                <a16:creationId xmlns:a16="http://schemas.microsoft.com/office/drawing/2014/main" id="{CF790414-0E31-4A3A-41DA-8CE85148425D}"/>
              </a:ext>
            </a:extLst>
          </p:cNvPr>
          <p:cNvSpPr/>
          <p:nvPr/>
        </p:nvSpPr>
        <p:spPr>
          <a:xfrm>
            <a:off x="3763718" y="3459024"/>
            <a:ext cx="3656866" cy="893901"/>
          </a:xfrm>
          <a:prstGeom prst="wedgeRoundRectCallout">
            <a:avLst>
              <a:gd name="adj1" fmla="val -12933"/>
              <a:gd name="adj2" fmla="val -16375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Jämför FFU/verkligt utförande mot traditionellt bygge år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2015-2020: ”Smutsa ner”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Ange (%, eller – X ton CO2e)</a:t>
            </a:r>
          </a:p>
        </p:txBody>
      </p:sp>
      <p:sp>
        <p:nvSpPr>
          <p:cNvPr id="21" name="Ellips 20">
            <a:extLst>
              <a:ext uri="{FF2B5EF4-FFF2-40B4-BE49-F238E27FC236}">
                <a16:creationId xmlns:a16="http://schemas.microsoft.com/office/drawing/2014/main" id="{EEC39000-EB99-9A34-534D-1CA3C3310C4F}"/>
              </a:ext>
            </a:extLst>
          </p:cNvPr>
          <p:cNvSpPr/>
          <p:nvPr/>
        </p:nvSpPr>
        <p:spPr>
          <a:xfrm>
            <a:off x="2385486" y="1205894"/>
            <a:ext cx="1894115" cy="770173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Pratbubbla: rektangel med rundade hörn 21">
            <a:extLst>
              <a:ext uri="{FF2B5EF4-FFF2-40B4-BE49-F238E27FC236}">
                <a16:creationId xmlns:a16="http://schemas.microsoft.com/office/drawing/2014/main" id="{5B663098-DD7F-594A-276B-2BC3C9A1EEA6}"/>
              </a:ext>
            </a:extLst>
          </p:cNvPr>
          <p:cNvSpPr/>
          <p:nvPr/>
        </p:nvSpPr>
        <p:spPr>
          <a:xfrm>
            <a:off x="8269106" y="3552726"/>
            <a:ext cx="3007483" cy="1314647"/>
          </a:xfrm>
          <a:prstGeom prst="wedgeRoundRectCallout">
            <a:avLst>
              <a:gd name="adj1" fmla="val -16018"/>
              <a:gd name="adj2" fmla="val -126278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Jämföra FFU/verkligt utförande mot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Potentiell förbättring: Alternativ 1,2,3 vid upphandling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Ange (% bättre, eller – X ton CO2e)</a:t>
            </a:r>
          </a:p>
        </p:txBody>
      </p:sp>
      <p:sp>
        <p:nvSpPr>
          <p:cNvPr id="23" name="Ellips 22">
            <a:extLst>
              <a:ext uri="{FF2B5EF4-FFF2-40B4-BE49-F238E27FC236}">
                <a16:creationId xmlns:a16="http://schemas.microsoft.com/office/drawing/2014/main" id="{9569C024-EEBF-3C47-8464-7F90C55D6775}"/>
              </a:ext>
            </a:extLst>
          </p:cNvPr>
          <p:cNvSpPr/>
          <p:nvPr/>
        </p:nvSpPr>
        <p:spPr>
          <a:xfrm>
            <a:off x="4391025" y="1205894"/>
            <a:ext cx="1704974" cy="770173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llips 23">
            <a:extLst>
              <a:ext uri="{FF2B5EF4-FFF2-40B4-BE49-F238E27FC236}">
                <a16:creationId xmlns:a16="http://schemas.microsoft.com/office/drawing/2014/main" id="{94EA98D0-3757-CA13-F0A3-ECF237D74ECC}"/>
              </a:ext>
            </a:extLst>
          </p:cNvPr>
          <p:cNvSpPr/>
          <p:nvPr/>
        </p:nvSpPr>
        <p:spPr>
          <a:xfrm>
            <a:off x="6187151" y="1095502"/>
            <a:ext cx="5704117" cy="1018852"/>
          </a:xfrm>
          <a:prstGeom prst="ellipse">
            <a:avLst/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ubrik 7">
            <a:extLst>
              <a:ext uri="{FF2B5EF4-FFF2-40B4-BE49-F238E27FC236}">
                <a16:creationId xmlns:a16="http://schemas.microsoft.com/office/drawing/2014/main" id="{A2492106-0BAA-CA03-4077-2B1616ADEAD8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539761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Anpassa ditt projekt – </a:t>
            </a: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5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Vill kund jämföra med ”traditionellt byggt ” och/eller FFU? </a:t>
            </a:r>
            <a:endParaRPr kumimoji="0" lang="sv-SE" sz="2100" b="0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Ellips 28">
            <a:extLst>
              <a:ext uri="{FF2B5EF4-FFF2-40B4-BE49-F238E27FC236}">
                <a16:creationId xmlns:a16="http://schemas.microsoft.com/office/drawing/2014/main" id="{B7E46A32-DC95-0BB1-D3CA-1637CAB919F3}"/>
              </a:ext>
            </a:extLst>
          </p:cNvPr>
          <p:cNvSpPr/>
          <p:nvPr/>
        </p:nvSpPr>
        <p:spPr>
          <a:xfrm>
            <a:off x="124858" y="376179"/>
            <a:ext cx="356135" cy="32839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59901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185A7-F929-D9E9-4277-034F0396A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änster klammerparentes 4">
            <a:extLst>
              <a:ext uri="{FF2B5EF4-FFF2-40B4-BE49-F238E27FC236}">
                <a16:creationId xmlns:a16="http://schemas.microsoft.com/office/drawing/2014/main" id="{FDE57693-9319-5163-088F-32E0026AEFDA}"/>
              </a:ext>
            </a:extLst>
          </p:cNvPr>
          <p:cNvSpPr/>
          <p:nvPr/>
        </p:nvSpPr>
        <p:spPr>
          <a:xfrm rot="16200000">
            <a:off x="7412425" y="54327"/>
            <a:ext cx="1055646" cy="7976900"/>
          </a:xfrm>
          <a:prstGeom prst="leftBrace">
            <a:avLst>
              <a:gd name="adj1" fmla="val 8333"/>
              <a:gd name="adj2" fmla="val 50915"/>
            </a:avLst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graphicFrame>
        <p:nvGraphicFramePr>
          <p:cNvPr id="24" name="Tabell 23">
            <a:extLst>
              <a:ext uri="{FF2B5EF4-FFF2-40B4-BE49-F238E27FC236}">
                <a16:creationId xmlns:a16="http://schemas.microsoft.com/office/drawing/2014/main" id="{B04A94D4-FF64-0497-F81F-CA9B3901A3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353490"/>
              </p:ext>
            </p:extLst>
          </p:nvPr>
        </p:nvGraphicFramePr>
        <p:xfrm>
          <a:off x="824982" y="924868"/>
          <a:ext cx="10985212" cy="3068487"/>
        </p:xfrm>
        <a:graphic>
          <a:graphicData uri="http://schemas.openxmlformats.org/drawingml/2006/table">
            <a:tbl>
              <a:tblPr firstRow="1" firstCol="1" bandRow="1"/>
              <a:tblGrid>
                <a:gridCol w="767039">
                  <a:extLst>
                    <a:ext uri="{9D8B030D-6E8A-4147-A177-3AD203B41FA5}">
                      <a16:colId xmlns:a16="http://schemas.microsoft.com/office/drawing/2014/main" val="4146169885"/>
                    </a:ext>
                  </a:extLst>
                </a:gridCol>
                <a:gridCol w="863796">
                  <a:extLst>
                    <a:ext uri="{9D8B030D-6E8A-4147-A177-3AD203B41FA5}">
                      <a16:colId xmlns:a16="http://schemas.microsoft.com/office/drawing/2014/main" val="3461350718"/>
                    </a:ext>
                  </a:extLst>
                </a:gridCol>
                <a:gridCol w="1613263">
                  <a:extLst>
                    <a:ext uri="{9D8B030D-6E8A-4147-A177-3AD203B41FA5}">
                      <a16:colId xmlns:a16="http://schemas.microsoft.com/office/drawing/2014/main" val="2028848267"/>
                    </a:ext>
                  </a:extLst>
                </a:gridCol>
                <a:gridCol w="1724297">
                  <a:extLst>
                    <a:ext uri="{9D8B030D-6E8A-4147-A177-3AD203B41FA5}">
                      <a16:colId xmlns:a16="http://schemas.microsoft.com/office/drawing/2014/main" val="2750234609"/>
                    </a:ext>
                  </a:extLst>
                </a:gridCol>
                <a:gridCol w="1802674">
                  <a:extLst>
                    <a:ext uri="{9D8B030D-6E8A-4147-A177-3AD203B41FA5}">
                      <a16:colId xmlns:a16="http://schemas.microsoft.com/office/drawing/2014/main" val="2627383107"/>
                    </a:ext>
                  </a:extLst>
                </a:gridCol>
                <a:gridCol w="2085357">
                  <a:extLst>
                    <a:ext uri="{9D8B030D-6E8A-4147-A177-3AD203B41FA5}">
                      <a16:colId xmlns:a16="http://schemas.microsoft.com/office/drawing/2014/main" val="2523246837"/>
                    </a:ext>
                  </a:extLst>
                </a:gridCol>
                <a:gridCol w="2128786">
                  <a:extLst>
                    <a:ext uri="{9D8B030D-6E8A-4147-A177-3AD203B41FA5}">
                      <a16:colId xmlns:a16="http://schemas.microsoft.com/office/drawing/2014/main" val="3926203014"/>
                    </a:ext>
                  </a:extLst>
                </a:gridCol>
              </a:tblGrid>
              <a:tr h="436421">
                <a:tc rowSpan="2" gridSpan="2">
                  <a:txBody>
                    <a:bodyPr/>
                    <a:lstStyle/>
                    <a:p>
                      <a:endParaRPr lang="sv-SE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1" dirty="0">
                          <a:latin typeface="+mn-lt"/>
                        </a:rPr>
                        <a:t>FFU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1" dirty="0">
                          <a:latin typeface="+mn-lt"/>
                        </a:rPr>
                        <a:t>Traditionellt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Klimatförbättrat</a:t>
                      </a:r>
                    </a:p>
                    <a:p>
                      <a:pPr algn="ctr"/>
                      <a:endParaRPr lang="sv-SE" sz="1400" b="1" dirty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Klimatoptimalt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Klimatbalanserat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9937"/>
                  </a:ext>
                </a:extLst>
              </a:tr>
              <a:tr h="187038">
                <a:tc gridSpan="2" v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2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2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2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2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2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8678"/>
                  </a:ext>
                </a:extLst>
              </a:tr>
              <a:tr h="374075"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SBEF</a:t>
                      </a:r>
                      <a:endParaRPr lang="sv-SE" sz="12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Byggdel: / </a:t>
                      </a:r>
                      <a:r>
                        <a:rPr lang="sv-SE" sz="1200" b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</a:t>
                      </a:r>
                      <a:endParaRPr lang="sv-SE" sz="12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2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>
                          <a:latin typeface="+mn-lt"/>
                        </a:rPr>
                        <a:t>Ton CO2e: </a:t>
                      </a:r>
                      <a:r>
                        <a:rPr lang="sv-SE" sz="1100">
                          <a:highlight>
                            <a:srgbClr val="FFFF00"/>
                          </a:highlight>
                          <a:latin typeface="+mn-lt"/>
                        </a:rPr>
                        <a:t>X</a:t>
                      </a:r>
                      <a:endParaRPr lang="sv-SE" sz="1100">
                        <a:latin typeface="+mn-lt"/>
                      </a:endParaRPr>
                    </a:p>
                    <a:p>
                      <a:pPr algn="l"/>
                      <a:r>
                        <a:rPr lang="sv-SE" sz="1100">
                          <a:latin typeface="+mn-lt"/>
                        </a:rPr>
                        <a:t>Kg CO2e/ljus BTA: </a:t>
                      </a:r>
                      <a:r>
                        <a:rPr lang="sv-SE" sz="1100">
                          <a:highlight>
                            <a:srgbClr val="FFFF00"/>
                          </a:highlight>
                          <a:latin typeface="+mn-lt"/>
                        </a:rPr>
                        <a:t>X</a:t>
                      </a:r>
                      <a:endParaRPr lang="sv-SE" sz="11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>
                          <a:latin typeface="+mn-lt"/>
                        </a:rPr>
                        <a:t>Ton CO2e:</a:t>
                      </a:r>
                      <a:r>
                        <a:rPr lang="sv-SE" sz="1100">
                          <a:highlight>
                            <a:srgbClr val="FFFF00"/>
                          </a:highlight>
                          <a:latin typeface="+mn-lt"/>
                        </a:rPr>
                        <a:t>X</a:t>
                      </a:r>
                    </a:p>
                    <a:p>
                      <a:pPr algn="l"/>
                      <a:r>
                        <a:rPr lang="sv-SE" sz="1100">
                          <a:latin typeface="+mn-lt"/>
                        </a:rPr>
                        <a:t>Kg CO2e/ljus BTA: </a:t>
                      </a:r>
                      <a:r>
                        <a:rPr lang="sv-SE" sz="1100">
                          <a:highlight>
                            <a:srgbClr val="FFFF00"/>
                          </a:highlight>
                          <a:latin typeface="+mn-lt"/>
                        </a:rPr>
                        <a:t>X</a:t>
                      </a:r>
                      <a:endParaRPr lang="sv-SE" sz="11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2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200" b="1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850851"/>
                  </a:ext>
                </a:extLst>
              </a:tr>
              <a:tr h="349858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830272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243638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2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Innerväggar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Trästomme, träreglar, normal gipsskiva, mineralull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8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Stålstomme, stålreglar, </a:t>
                      </a:r>
                      <a:r>
                        <a:rPr lang="sv-SE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normal gipsskiva</a:t>
                      </a:r>
                      <a:r>
                        <a:rPr lang="sv-SE" sz="8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8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stentull</a:t>
                      </a:r>
                      <a:r>
                        <a:rPr lang="sv-SE" sz="8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Trästomme, träreglar</a:t>
                      </a:r>
                      <a:r>
                        <a:rPr lang="sv-SE" sz="8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8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ErgoLite</a:t>
                      </a:r>
                      <a:r>
                        <a:rPr lang="sv-SE" sz="8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lätt gipsskiva, </a:t>
                      </a:r>
                      <a:r>
                        <a:rPr lang="sv-SE" sz="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mineralull</a:t>
                      </a:r>
                      <a:r>
                        <a:rPr lang="sv-SE" sz="8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Trästomme, träreglar, Klima lätt gipsskiva, cellulosa/glasull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8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Trästomme, träreglar, Klima lätt gipsskiva, Hampa </a:t>
                      </a:r>
                      <a:r>
                        <a:rPr lang="sv-SE" sz="8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355154"/>
                  </a:ext>
                </a:extLst>
              </a:tr>
              <a:tr h="236201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494818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110829"/>
                  </a:ext>
                </a:extLst>
              </a:tr>
              <a:tr h="283369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800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382802"/>
                  </a:ext>
                </a:extLst>
              </a:tr>
              <a:tr h="351418">
                <a:tc>
                  <a:txBody>
                    <a:bodyPr/>
                    <a:lstStyle/>
                    <a:p>
                      <a:pPr algn="ctr" fontAlgn="ctr"/>
                      <a:endParaRPr lang="sv-S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8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sng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884397"/>
                  </a:ext>
                </a:extLst>
              </a:tr>
            </a:tbl>
          </a:graphicData>
        </a:graphic>
      </p:graphicFrame>
      <p:sp>
        <p:nvSpPr>
          <p:cNvPr id="28" name="Rubrik 1">
            <a:extLst>
              <a:ext uri="{FF2B5EF4-FFF2-40B4-BE49-F238E27FC236}">
                <a16:creationId xmlns:a16="http://schemas.microsoft.com/office/drawing/2014/main" id="{9CFB98AE-698E-1A81-8C36-10E3A0E3715B}"/>
              </a:ext>
            </a:extLst>
          </p:cNvPr>
          <p:cNvSpPr txBox="1">
            <a:spLocks/>
          </p:cNvSpPr>
          <p:nvPr/>
        </p:nvSpPr>
        <p:spPr>
          <a:xfrm rot="16200000">
            <a:off x="-1236165" y="2751331"/>
            <a:ext cx="3491358" cy="408045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Hyresgästanpassning kontor</a:t>
            </a:r>
          </a:p>
        </p:txBody>
      </p:sp>
      <p:sp>
        <p:nvSpPr>
          <p:cNvPr id="45" name="Ellips 44">
            <a:extLst>
              <a:ext uri="{FF2B5EF4-FFF2-40B4-BE49-F238E27FC236}">
                <a16:creationId xmlns:a16="http://schemas.microsoft.com/office/drawing/2014/main" id="{B18A6DC9-086C-4B64-F33D-E8EA0674626B}"/>
              </a:ext>
            </a:extLst>
          </p:cNvPr>
          <p:cNvSpPr/>
          <p:nvPr/>
        </p:nvSpPr>
        <p:spPr>
          <a:xfrm>
            <a:off x="2175510" y="2229000"/>
            <a:ext cx="9497524" cy="875899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Pratbubbla: rektangel med rundade hörn 24">
            <a:extLst>
              <a:ext uri="{FF2B5EF4-FFF2-40B4-BE49-F238E27FC236}">
                <a16:creationId xmlns:a16="http://schemas.microsoft.com/office/drawing/2014/main" id="{04D8E43F-3738-F0B6-3F2F-191E6FEAFF84}"/>
              </a:ext>
            </a:extLst>
          </p:cNvPr>
          <p:cNvSpPr/>
          <p:nvPr/>
        </p:nvSpPr>
        <p:spPr>
          <a:xfrm>
            <a:off x="928287" y="4183133"/>
            <a:ext cx="3023511" cy="797521"/>
          </a:xfrm>
          <a:prstGeom prst="wedgeRoundRectCallout">
            <a:avLst>
              <a:gd name="adj1" fmla="val 35911"/>
              <a:gd name="adj2" fmla="val -9607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Anpassa till aktuell projekt.</a:t>
            </a:r>
            <a:r>
              <a:rPr kumimoji="0" lang="sv-SE" alt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Justera mallen till förfrågningsunderlag. Ange översiktligt med ändå detaljerat så man förstår</a:t>
            </a:r>
          </a:p>
        </p:txBody>
      </p:sp>
      <p:sp>
        <p:nvSpPr>
          <p:cNvPr id="13" name="Ellips 12">
            <a:extLst>
              <a:ext uri="{FF2B5EF4-FFF2-40B4-BE49-F238E27FC236}">
                <a16:creationId xmlns:a16="http://schemas.microsoft.com/office/drawing/2014/main" id="{33C6352D-E271-A13C-6D82-84BC92DEB73B}"/>
              </a:ext>
            </a:extLst>
          </p:cNvPr>
          <p:cNvSpPr/>
          <p:nvPr/>
        </p:nvSpPr>
        <p:spPr>
          <a:xfrm>
            <a:off x="124858" y="376179"/>
            <a:ext cx="356135" cy="32839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14" name="Rubrik 7">
            <a:extLst>
              <a:ext uri="{FF2B5EF4-FFF2-40B4-BE49-F238E27FC236}">
                <a16:creationId xmlns:a16="http://schemas.microsoft.com/office/drawing/2014/main" id="{2368A327-B736-1D5C-1DD6-F66F1F9D2429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11539761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Anpassa ditt projekt – Exempel 1 - Hyresgästanpassning Gyllenstjärnan 32, byggdel 63</a:t>
            </a:r>
          </a:p>
        </p:txBody>
      </p:sp>
      <p:sp>
        <p:nvSpPr>
          <p:cNvPr id="17" name="Pratbubbla: rektangel med rundade hörn 24">
            <a:extLst>
              <a:ext uri="{FF2B5EF4-FFF2-40B4-BE49-F238E27FC236}">
                <a16:creationId xmlns:a16="http://schemas.microsoft.com/office/drawing/2014/main" id="{09F3B384-6FD6-426F-F254-94966F45FEDD}"/>
              </a:ext>
            </a:extLst>
          </p:cNvPr>
          <p:cNvSpPr/>
          <p:nvPr/>
        </p:nvSpPr>
        <p:spPr>
          <a:xfrm>
            <a:off x="5782159" y="4226721"/>
            <a:ext cx="4356628" cy="876572"/>
          </a:xfrm>
          <a:prstGeom prst="wedgeRoundRectCallout">
            <a:avLst>
              <a:gd name="adj1" fmla="val -15814"/>
              <a:gd name="adj2" fmla="val -47624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sv-SE" sz="1200" dirty="0"/>
              <a:t>Utifrån berörda delar i FFU/verkligt utförande, placera respektive material i rätt kolumn och </a:t>
            </a:r>
            <a:r>
              <a:rPr lang="sv-SE" sz="1200" b="1" dirty="0"/>
              <a:t>markera med fetstil</a:t>
            </a:r>
            <a:r>
              <a:rPr lang="sv-SE" sz="1200" dirty="0"/>
              <a:t>. Använd grå markering för alternativt byggande. 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79EF7F8F-D877-8A79-151F-2E82216DB686}"/>
              </a:ext>
            </a:extLst>
          </p:cNvPr>
          <p:cNvSpPr/>
          <p:nvPr/>
        </p:nvSpPr>
        <p:spPr>
          <a:xfrm>
            <a:off x="2534653" y="5297487"/>
            <a:ext cx="7122694" cy="685055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Det är viktigt med tydlig info vid kalkylering. </a:t>
            </a:r>
            <a:r>
              <a:rPr kumimoji="0" lang="sv-SE" alt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 detta exempel har trästomme med normal gips och mineralull använts i verklig utförande. Vid jämförelse mellan FFU och Alt.0 (traditionellt) beräknar kalkylatorn procentuell förändring %, samt x kg CO2e bättre jämfört FFU.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674A0CD1-F724-D1C5-33C4-EC0E38D6CFCB}"/>
              </a:ext>
            </a:extLst>
          </p:cNvPr>
          <p:cNvSpPr/>
          <p:nvPr/>
        </p:nvSpPr>
        <p:spPr>
          <a:xfrm>
            <a:off x="3951798" y="787180"/>
            <a:ext cx="7976900" cy="3276820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129D92D-58B5-D1EE-1CAE-8195DF6E0652}"/>
              </a:ext>
            </a:extLst>
          </p:cNvPr>
          <p:cNvSpPr/>
          <p:nvPr/>
        </p:nvSpPr>
        <p:spPr>
          <a:xfrm>
            <a:off x="2534651" y="6176736"/>
            <a:ext cx="7122695" cy="571818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Om kunden önskar jämföra det faktiska utförandet (FFU) med ett traditionellt byggsätt kan övriga alternativ lämnas tomma. På motsvarande sätt kan enbart klimatförbättrade eller klimatoptimala alternativ fyllas i om syftet är att uppskatta ytterligare förbättringspotential jämfört med FFU.</a:t>
            </a:r>
          </a:p>
        </p:txBody>
      </p:sp>
    </p:spTree>
    <p:extLst>
      <p:ext uri="{BB962C8B-B14F-4D97-AF65-F5344CB8AC3E}">
        <p14:creationId xmlns:p14="http://schemas.microsoft.com/office/powerpoint/2010/main" val="397309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17" grpId="0" animBg="1"/>
      <p:bldP spid="19" grpId="0" animBg="1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6E6A0-3B73-AC67-0A79-BA8E4BCA3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FE0C1345-A3DE-2094-7C16-D17925623758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100" b="1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7" name="Tabell 16">
            <a:extLst>
              <a:ext uri="{FF2B5EF4-FFF2-40B4-BE49-F238E27FC236}">
                <a16:creationId xmlns:a16="http://schemas.microsoft.com/office/drawing/2014/main" id="{C49307E3-7C4F-EA27-063C-1A61C0E9EC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705155"/>
              </p:ext>
            </p:extLst>
          </p:nvPr>
        </p:nvGraphicFramePr>
        <p:xfrm>
          <a:off x="360012" y="999284"/>
          <a:ext cx="11590537" cy="3390435"/>
        </p:xfrm>
        <a:graphic>
          <a:graphicData uri="http://schemas.openxmlformats.org/drawingml/2006/table">
            <a:tbl>
              <a:tblPr firstRow="1" firstCol="1" bandRow="1"/>
              <a:tblGrid>
                <a:gridCol w="685876">
                  <a:extLst>
                    <a:ext uri="{9D8B030D-6E8A-4147-A177-3AD203B41FA5}">
                      <a16:colId xmlns:a16="http://schemas.microsoft.com/office/drawing/2014/main" val="4146169885"/>
                    </a:ext>
                  </a:extLst>
                </a:gridCol>
                <a:gridCol w="1435350">
                  <a:extLst>
                    <a:ext uri="{9D8B030D-6E8A-4147-A177-3AD203B41FA5}">
                      <a16:colId xmlns:a16="http://schemas.microsoft.com/office/drawing/2014/main" val="3461350718"/>
                    </a:ext>
                  </a:extLst>
                </a:gridCol>
                <a:gridCol w="1938615">
                  <a:extLst>
                    <a:ext uri="{9D8B030D-6E8A-4147-A177-3AD203B41FA5}">
                      <a16:colId xmlns:a16="http://schemas.microsoft.com/office/drawing/2014/main" val="3161252501"/>
                    </a:ext>
                  </a:extLst>
                </a:gridCol>
                <a:gridCol w="1896520">
                  <a:extLst>
                    <a:ext uri="{9D8B030D-6E8A-4147-A177-3AD203B41FA5}">
                      <a16:colId xmlns:a16="http://schemas.microsoft.com/office/drawing/2014/main" val="2835709169"/>
                    </a:ext>
                  </a:extLst>
                </a:gridCol>
                <a:gridCol w="1905459">
                  <a:extLst>
                    <a:ext uri="{9D8B030D-6E8A-4147-A177-3AD203B41FA5}">
                      <a16:colId xmlns:a16="http://schemas.microsoft.com/office/drawing/2014/main" val="2750234609"/>
                    </a:ext>
                  </a:extLst>
                </a:gridCol>
                <a:gridCol w="1890027">
                  <a:extLst>
                    <a:ext uri="{9D8B030D-6E8A-4147-A177-3AD203B41FA5}">
                      <a16:colId xmlns:a16="http://schemas.microsoft.com/office/drawing/2014/main" val="2523246837"/>
                    </a:ext>
                  </a:extLst>
                </a:gridCol>
                <a:gridCol w="1838690">
                  <a:extLst>
                    <a:ext uri="{9D8B030D-6E8A-4147-A177-3AD203B41FA5}">
                      <a16:colId xmlns:a16="http://schemas.microsoft.com/office/drawing/2014/main" val="3926203014"/>
                    </a:ext>
                  </a:extLst>
                </a:gridCol>
              </a:tblGrid>
              <a:tr h="310330">
                <a:tc rowSpan="2" gridSpan="2">
                  <a:txBody>
                    <a:bodyPr/>
                    <a:lstStyle/>
                    <a:p>
                      <a:endParaRPr lang="sv-SE" sz="12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 dirty="0">
                          <a:latin typeface="+mn-lt"/>
                        </a:rPr>
                        <a:t>FFU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 dirty="0">
                          <a:latin typeface="+mn-lt"/>
                        </a:rPr>
                        <a:t>Alt 0. Traditionell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1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Alt 1. Klimatförbättrat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1">
                          <a:solidFill>
                            <a:sysClr val="windowText" lastClr="000000"/>
                          </a:solidFill>
                          <a:latin typeface="+mn-lt"/>
                        </a:rPr>
                        <a:t>Alt2. Klimatoptimalt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1">
                          <a:solidFill>
                            <a:sysClr val="windowText" lastClr="000000"/>
                          </a:solidFill>
                          <a:latin typeface="+mn-lt"/>
                        </a:rPr>
                        <a:t>Alt 3. Klimatbalanserat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9937"/>
                  </a:ext>
                </a:extLst>
              </a:tr>
              <a:tr h="187737">
                <a:tc gridSpan="2" vMerge="1">
                  <a:txBody>
                    <a:bodyPr/>
                    <a:lstStyle/>
                    <a:p>
                      <a:endParaRPr lang="sv-SE" sz="11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b="0" dirty="0">
                          <a:latin typeface="+mn-lt"/>
                        </a:rPr>
                        <a:t>SEK: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100" b="0" dirty="0">
                          <a:latin typeface="+mn-lt"/>
                        </a:rPr>
                        <a:t>SEK:</a:t>
                      </a:r>
                      <a:endParaRPr lang="sv-SE" sz="1100" b="1" dirty="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SEK: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0">
                          <a:solidFill>
                            <a:sysClr val="windowText" lastClr="000000"/>
                          </a:solidFill>
                          <a:latin typeface="+mn-lt"/>
                        </a:rPr>
                        <a:t>SEK: 3 300 616 (+10%)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100" b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231894"/>
                  </a:ext>
                </a:extLst>
              </a:tr>
              <a:tr h="410560">
                <a:tc>
                  <a:txBody>
                    <a:bodyPr/>
                    <a:lstStyle/>
                    <a:p>
                      <a:r>
                        <a:rPr lang="sv-SE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SBEF</a:t>
                      </a:r>
                      <a:endParaRPr lang="sv-SE" sz="1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Byggdel: / </a:t>
                      </a:r>
                      <a:r>
                        <a:rPr lang="sv-SE" sz="1100" b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</a:t>
                      </a:r>
                      <a:endParaRPr lang="sv-SE" sz="11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latin typeface="+mn-lt"/>
                        </a:rPr>
                        <a:t>Ton CO2e:  </a:t>
                      </a:r>
                    </a:p>
                    <a:p>
                      <a:pPr algn="l"/>
                      <a:r>
                        <a:rPr lang="sv-SE" sz="1100" dirty="0">
                          <a:latin typeface="+mn-lt"/>
                        </a:rPr>
                        <a:t>Kg CO2e/ljus BTA: 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>
                          <a:latin typeface="+mn-lt"/>
                        </a:rPr>
                        <a:t>Ton CO2e: 52 (+25%, +13 Ton)</a:t>
                      </a:r>
                    </a:p>
                    <a:p>
                      <a:pPr algn="l"/>
                      <a:r>
                        <a:rPr lang="sv-SE" sz="1100">
                          <a:latin typeface="+mn-lt"/>
                        </a:rPr>
                        <a:t>Kg CO2e/ljus BTA: 14</a:t>
                      </a:r>
                    </a:p>
                  </a:txBody>
                  <a:tcPr marL="68580" marR="68580" marT="0" marB="0"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dirty="0">
                          <a:latin typeface="+mn-lt"/>
                        </a:rPr>
                        <a:t>Ton CO2e: 30 (-25%, -9 Ton)</a:t>
                      </a:r>
                    </a:p>
                    <a:p>
                      <a:pPr algn="l"/>
                      <a:r>
                        <a:rPr lang="sv-SE" sz="1100" dirty="0">
                          <a:latin typeface="+mn-lt"/>
                        </a:rPr>
                        <a:t>Kg CO2e/ljus BTA: 8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>
                          <a:latin typeface="+mn-lt"/>
                        </a:rPr>
                        <a:t>Ton CO2e: 23 (-41%, -16 Ton)</a:t>
                      </a:r>
                    </a:p>
                    <a:p>
                      <a:pPr algn="l"/>
                      <a:r>
                        <a:rPr lang="sv-SE" sz="1100">
                          <a:latin typeface="+mn-lt"/>
                        </a:rPr>
                        <a:t>Kg CO2e/ljus BTA: 6.5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100" b="1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850851"/>
                  </a:ext>
                </a:extLst>
              </a:tr>
              <a:tr h="93238">
                <a:tc>
                  <a:txBody>
                    <a:bodyPr/>
                    <a:lstStyle/>
                    <a:p>
                      <a:endParaRPr lang="sv-SE" sz="1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1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100">
                        <a:latin typeface="+mn-lt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100" dirty="0">
                        <a:latin typeface="+mn-lt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100" dirty="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1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1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7987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HUSUNDERBYGGNAD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7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Betong och armering (nivå 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Vanlig fulbetong/armering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1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7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Betong och armering (nivå 2)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0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7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Betong och armering (nivå 3)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830272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STOMME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Träreglar, hybrid limträ / I-stålbalk, stenull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Träreglar, limträ, I-stålbalk, </a:t>
                      </a:r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stenull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Träreglar, hybrid limträ / I-stålbalk, 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stenull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Träreglar, hybrid limträ / I-stålbalk, cellulosafiber/hampa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24363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YTTERTAK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K-virke, lösull glasull, </a:t>
                      </a:r>
                      <a:r>
                        <a:rPr lang="sv-SE" sz="700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ytpapp</a:t>
                      </a:r>
                      <a:endParaRPr lang="sv-SE" sz="700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stenull, </a:t>
                      </a:r>
                      <a:r>
                        <a:rPr lang="sv-SE" sz="700" b="1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ytpapp</a:t>
                      </a:r>
                      <a:endParaRPr lang="sv-SE" sz="700" b="1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sv-SE" sz="700" b="0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K-virke, </a:t>
                      </a:r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lösull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glasull, </a:t>
                      </a:r>
                      <a:r>
                        <a:rPr lang="sv-SE" sz="700" b="0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ytpapp</a:t>
                      </a:r>
                      <a:endParaRPr lang="sv-SE" sz="700" b="0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K-virke, lösull glasull, </a:t>
                      </a:r>
                      <a:r>
                        <a:rPr lang="sv-SE" sz="700" b="0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ytpapp</a:t>
                      </a:r>
                      <a:endParaRPr lang="sv-SE" sz="700" b="0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35515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FASADER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Träpanel, 50% återvunnen tegel, stenull, träfönster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Träpanel</a:t>
                      </a:r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tegel</a:t>
                      </a:r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stenull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aluminiumfönster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Träpanel, 50% återvunnen tegel, 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stenull, </a:t>
                      </a:r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träfönster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Träpanel, 80% återvunnen tegel, stenull, träfönster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494818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STOMKOMPLETTERING</a:t>
                      </a:r>
                    </a:p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RUMSBILDNING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 i tak och vägg (mkt lite stålreglar), OSB, </a:t>
                      </a:r>
                      <a:r>
                        <a:rPr lang="sv-SE" sz="700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ErgoLite</a:t>
                      </a:r>
                      <a:r>
                        <a:rPr lang="sv-SE" sz="70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lösull glasull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Stålreglar i tak och vägg, </a:t>
                      </a:r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OSB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normal gips, stenull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 i tak och vägg (mkt lite stålreglar)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OSB, </a:t>
                      </a:r>
                      <a:r>
                        <a:rPr lang="sv-SE" sz="700" b="1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ErgoLite</a:t>
                      </a:r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lättgips, lösull glasull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 i tak och vägg (mkt lite stålreglar), OSB, </a:t>
                      </a:r>
                      <a:r>
                        <a:rPr lang="sv-SE" sz="700" b="0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Clima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700" b="0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Ergolite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gips, lösull glasull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11082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INVÄNDIGA YTSKIKT</a:t>
                      </a:r>
                    </a:p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RUMSKOMPLETTERING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Plastmatta linoleum, Målad gips mindre spackel (ex inget i teknikutrymme, förråd), kakel och klinker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Plastmatta linoleum, Målad gips. 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Inget återbruk, kakel och klinker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Plastmatta linoleum, Målad gips </a:t>
                      </a:r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mindre spackel (ex inget i teknikutrymme, förråd), </a:t>
                      </a:r>
                      <a:r>
                        <a:rPr lang="sv-SE" sz="700" b="0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Fibo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badrumsskiva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Plastmatta linoleum, Målad gips mindre spackel (ex inget i teknikutrymme, förråd). </a:t>
                      </a: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382802"/>
                  </a:ext>
                </a:extLst>
              </a:tr>
              <a:tr h="370168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INSTALLATIONER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Energieffektiva enkla </a:t>
                      </a:r>
                      <a:r>
                        <a:rPr lang="sv-SE" sz="70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installationer (värme, belysning). Visst återbruk. Erbjuda serviceavtal. Återbruk i befintlig byggnad (</a:t>
                      </a:r>
                      <a:r>
                        <a:rPr lang="sv-SE" sz="700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vent</a:t>
                      </a:r>
                      <a:r>
                        <a:rPr lang="sv-SE" sz="70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och el)</a:t>
                      </a:r>
                      <a:endParaRPr lang="sv-SE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Enkla installationer utan styrning (värme, belysning). </a:t>
                      </a:r>
                    </a:p>
                    <a:p>
                      <a:endParaRPr lang="sv-SE" sz="700" b="0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Energieffektiva enkla </a:t>
                      </a:r>
                      <a:r>
                        <a:rPr lang="sv-SE" sz="700" b="1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installationer (värme, belysning). Visst återbruk. Erbjuda serviceavtal. Återbruk i befintlig byggnad (</a:t>
                      </a:r>
                      <a:r>
                        <a:rPr lang="sv-SE" sz="700" b="1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vent</a:t>
                      </a:r>
                      <a:r>
                        <a:rPr lang="sv-SE" sz="700" b="1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och el)</a:t>
                      </a:r>
                      <a:endParaRPr lang="sv-SE" sz="700" b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Energieffektiva enkla 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installationer (värme, belysning). Visst återbruk. Erbjuda serviceavtal. Återbruk i befintlig byggnad (</a:t>
                      </a:r>
                      <a:r>
                        <a:rPr lang="sv-SE" sz="700" b="0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vent</a:t>
                      </a:r>
                      <a:r>
                        <a:rPr lang="sv-SE" sz="700" b="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och el)</a:t>
                      </a:r>
                      <a:endParaRPr lang="sv-SE" sz="700" b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88439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/>
                      <a:endParaRPr lang="sv-SE" sz="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Byggtransport &amp; arbetsplats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7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LFM30: Steg 1</a:t>
                      </a:r>
                      <a:endParaRPr lang="sv-SE" sz="7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LFM30: Steg 2</a:t>
                      </a:r>
                      <a:endParaRPr lang="sv-SE" sz="7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LFM30: Steg 3</a:t>
                      </a:r>
                      <a:endParaRPr lang="sv-SE" sz="6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033740"/>
                  </a:ext>
                </a:extLst>
              </a:tr>
            </a:tbl>
          </a:graphicData>
        </a:graphic>
      </p:graphicFrame>
      <p:sp>
        <p:nvSpPr>
          <p:cNvPr id="28" name="Rubrik 7">
            <a:extLst>
              <a:ext uri="{FF2B5EF4-FFF2-40B4-BE49-F238E27FC236}">
                <a16:creationId xmlns:a16="http://schemas.microsoft.com/office/drawing/2014/main" id="{B36E2C26-07CE-351F-ECAF-8500F9C6030B}"/>
              </a:ext>
            </a:extLst>
          </p:cNvPr>
          <p:cNvSpPr txBox="1">
            <a:spLocks/>
          </p:cNvSpPr>
          <p:nvPr/>
        </p:nvSpPr>
        <p:spPr>
          <a:xfrm>
            <a:off x="527382" y="217917"/>
            <a:ext cx="11423168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dirty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Fördjupning. Anpassa ditt projekt – Exempel 2- översikt spårbarhet till FFU vid jämförelse med vald klimatambition</a:t>
            </a:r>
            <a:endParaRPr kumimoji="0" lang="sv-SE" sz="2100" b="0" i="0" u="none" strike="noStrike" kern="1200" cap="none" spc="0" normalizeH="0" baseline="0" noProof="0" dirty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Ellips 28">
            <a:extLst>
              <a:ext uri="{FF2B5EF4-FFF2-40B4-BE49-F238E27FC236}">
                <a16:creationId xmlns:a16="http://schemas.microsoft.com/office/drawing/2014/main" id="{F17E1006-734D-3E5C-A1D8-24EF2F80F14B}"/>
              </a:ext>
            </a:extLst>
          </p:cNvPr>
          <p:cNvSpPr/>
          <p:nvPr/>
        </p:nvSpPr>
        <p:spPr>
          <a:xfrm>
            <a:off x="124858" y="376179"/>
            <a:ext cx="356135" cy="32839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ABDCFFD-F153-12D2-6BFA-CEF66015EE72}"/>
              </a:ext>
            </a:extLst>
          </p:cNvPr>
          <p:cNvSpPr txBox="1"/>
          <p:nvPr/>
        </p:nvSpPr>
        <p:spPr>
          <a:xfrm>
            <a:off x="1655251" y="5963540"/>
            <a:ext cx="9000057" cy="68480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sv-SE" sz="1200" b="1" dirty="0">
                <a:solidFill>
                  <a:srgbClr val="FF0000"/>
                </a:solidFill>
              </a:rPr>
              <a:t>Röd markera </a:t>
            </a:r>
            <a:r>
              <a:rPr lang="sv-SE" sz="1200" dirty="0">
                <a:solidFill>
                  <a:prstClr val="black"/>
                </a:solidFill>
              </a:rPr>
              <a:t>berörda celler som motsvarar verkligt utförande.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sv-SE" sz="1200" dirty="0">
                <a:solidFill>
                  <a:prstClr val="black"/>
                </a:solidFill>
              </a:rPr>
              <a:t>Placera ut respektive material som verkligen har använts i projektet och </a:t>
            </a:r>
            <a:r>
              <a:rPr lang="sv-SE" sz="1200" b="1" dirty="0">
                <a:solidFill>
                  <a:prstClr val="black"/>
                </a:solidFill>
              </a:rPr>
              <a:t>fet markera dem</a:t>
            </a:r>
            <a:r>
              <a:rPr lang="sv-SE" sz="1200" dirty="0">
                <a:solidFill>
                  <a:prstClr val="black"/>
                </a:solidFill>
              </a:rPr>
              <a:t>. Markera resterande material som bedöms kunna ha använts i respektive skede skede genom att grå markera.</a:t>
            </a:r>
          </a:p>
        </p:txBody>
      </p:sp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E10E62CF-8A00-1642-DBE6-C300383F51DC}"/>
              </a:ext>
            </a:extLst>
          </p:cNvPr>
          <p:cNvSpPr/>
          <p:nvPr/>
        </p:nvSpPr>
        <p:spPr>
          <a:xfrm>
            <a:off x="509868" y="1049932"/>
            <a:ext cx="1823707" cy="41355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Exempel: Verkligt och fiktivt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F9A1D5E6-4A3A-CE19-ABF2-A8A4C4C44B77}"/>
              </a:ext>
            </a:extLst>
          </p:cNvPr>
          <p:cNvSpPr/>
          <p:nvPr/>
        </p:nvSpPr>
        <p:spPr>
          <a:xfrm>
            <a:off x="4317558" y="971158"/>
            <a:ext cx="7712518" cy="333608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ratbubbla: rektangel med rundade hörn 24">
            <a:extLst>
              <a:ext uri="{FF2B5EF4-FFF2-40B4-BE49-F238E27FC236}">
                <a16:creationId xmlns:a16="http://schemas.microsoft.com/office/drawing/2014/main" id="{055B35E6-0912-65B7-29FB-A67F9F6BC446}"/>
              </a:ext>
            </a:extLst>
          </p:cNvPr>
          <p:cNvSpPr/>
          <p:nvPr/>
        </p:nvSpPr>
        <p:spPr>
          <a:xfrm>
            <a:off x="1183355" y="4694412"/>
            <a:ext cx="2300437" cy="944388"/>
          </a:xfrm>
          <a:prstGeom prst="wedgeRoundRectCallout">
            <a:avLst>
              <a:gd name="adj1" fmla="val 40484"/>
              <a:gd name="adj2" fmla="val -9009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sv-SE" altLang="sv-SE" sz="1100" b="1" dirty="0">
                <a:solidFill>
                  <a:prstClr val="black"/>
                </a:solidFill>
              </a:rPr>
              <a:t>FFU:</a:t>
            </a:r>
            <a:r>
              <a:rPr lang="sv-SE" altLang="sv-SE" sz="1100" dirty="0">
                <a:solidFill>
                  <a:prstClr val="black"/>
                </a:solidFill>
              </a:rPr>
              <a:t> Justera mallen enligt FFU/verkligt. Ange översiktligt med ändå detaljerat så man förstår hur man skulle byggt det per alternativ 0-3</a:t>
            </a:r>
            <a:endParaRPr lang="sv-SE" sz="1100" dirty="0">
              <a:solidFill>
                <a:prstClr val="black"/>
              </a:solidFill>
            </a:endParaRPr>
          </a:p>
        </p:txBody>
      </p:sp>
      <p:sp>
        <p:nvSpPr>
          <p:cNvPr id="9" name="Pratbubbla: rektangel med rundade hörn 24">
            <a:extLst>
              <a:ext uri="{FF2B5EF4-FFF2-40B4-BE49-F238E27FC236}">
                <a16:creationId xmlns:a16="http://schemas.microsoft.com/office/drawing/2014/main" id="{60D10DF0-3709-D5F3-FBFF-1F82F035EB52}"/>
              </a:ext>
            </a:extLst>
          </p:cNvPr>
          <p:cNvSpPr/>
          <p:nvPr/>
        </p:nvSpPr>
        <p:spPr>
          <a:xfrm>
            <a:off x="4410159" y="4482733"/>
            <a:ext cx="7540390" cy="1330880"/>
          </a:xfrm>
          <a:prstGeom prst="wedgeRoundRectCallout">
            <a:avLst>
              <a:gd name="adj1" fmla="val 28578"/>
              <a:gd name="adj2" fmla="val -4439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171450" lvl="0" indent="-171450">
              <a:spcAft>
                <a:spcPts val="200"/>
              </a:spcAft>
              <a:buFont typeface="Arial" panose="020B0604020202020204" pitchFamily="34" charset="0"/>
              <a:buChar char="•"/>
              <a:defRPr/>
            </a:pPr>
            <a:r>
              <a:rPr lang="sv-SE" sz="1100" b="1" dirty="0">
                <a:solidFill>
                  <a:prstClr val="black"/>
                </a:solidFill>
              </a:rPr>
              <a:t>Traditionell: </a:t>
            </a:r>
            <a:r>
              <a:rPr lang="sv-SE" sz="1100" dirty="0">
                <a:solidFill>
                  <a:prstClr val="black"/>
                </a:solidFill>
              </a:rPr>
              <a:t>Om kund önskar se hur det verkliga utförandet förhåller sig till ett traditionellt byggsätt (2015–2020), i syfte att bedöma procentuell klimatförbättring.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sv-SE" sz="1100" b="1" dirty="0">
                <a:solidFill>
                  <a:prstClr val="black"/>
                </a:solidFill>
              </a:rPr>
              <a:t>Klimatförbättrat: </a:t>
            </a:r>
            <a:r>
              <a:rPr lang="sv-SE" sz="1100" dirty="0">
                <a:solidFill>
                  <a:prstClr val="black"/>
                </a:solidFill>
              </a:rPr>
              <a:t>Om kund önskar se hur byggnaden kunde ha klimatförbättrats genom val av mer klimatvänliga material, utan betydande merkostnad.</a:t>
            </a:r>
          </a:p>
          <a:p>
            <a:pPr marL="171450" indent="-171450"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sv-SE" sz="1100" b="1" dirty="0">
                <a:solidFill>
                  <a:prstClr val="black"/>
                </a:solidFill>
              </a:rPr>
              <a:t>Klimatoptimalt: </a:t>
            </a:r>
            <a:r>
              <a:rPr lang="sv-SE" sz="1100" dirty="0">
                <a:solidFill>
                  <a:prstClr val="black"/>
                </a:solidFill>
              </a:rPr>
              <a:t>Om kund önskar se hur byggnaden kunde ha optimerats ur klimatsynpunkt genom att använda det mest klimatvänliga materialvalet, med en kostnadsökning på cirka 5–10 %.</a:t>
            </a:r>
          </a:p>
        </p:txBody>
      </p:sp>
    </p:spTree>
    <p:extLst>
      <p:ext uri="{BB962C8B-B14F-4D97-AF65-F5344CB8AC3E}">
        <p14:creationId xmlns:p14="http://schemas.microsoft.com/office/powerpoint/2010/main" val="185048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CACCF-5DE3-3DB2-2D32-949933D6E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18A39076-ED80-CB63-91B7-59EF09C7FB11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100" b="1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5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7" name="Tabell 16">
            <a:extLst>
              <a:ext uri="{FF2B5EF4-FFF2-40B4-BE49-F238E27FC236}">
                <a16:creationId xmlns:a16="http://schemas.microsoft.com/office/drawing/2014/main" id="{56530467-ADED-99A2-1700-B70C55671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087914"/>
              </p:ext>
            </p:extLst>
          </p:nvPr>
        </p:nvGraphicFramePr>
        <p:xfrm>
          <a:off x="360012" y="1582750"/>
          <a:ext cx="11590537" cy="3585248"/>
        </p:xfrm>
        <a:graphic>
          <a:graphicData uri="http://schemas.openxmlformats.org/drawingml/2006/table">
            <a:tbl>
              <a:tblPr firstRow="1" firstCol="1" bandRow="1"/>
              <a:tblGrid>
                <a:gridCol w="685876">
                  <a:extLst>
                    <a:ext uri="{9D8B030D-6E8A-4147-A177-3AD203B41FA5}">
                      <a16:colId xmlns:a16="http://schemas.microsoft.com/office/drawing/2014/main" val="4146169885"/>
                    </a:ext>
                  </a:extLst>
                </a:gridCol>
                <a:gridCol w="1435350">
                  <a:extLst>
                    <a:ext uri="{9D8B030D-6E8A-4147-A177-3AD203B41FA5}">
                      <a16:colId xmlns:a16="http://schemas.microsoft.com/office/drawing/2014/main" val="3461350718"/>
                    </a:ext>
                  </a:extLst>
                </a:gridCol>
                <a:gridCol w="1938615">
                  <a:extLst>
                    <a:ext uri="{9D8B030D-6E8A-4147-A177-3AD203B41FA5}">
                      <a16:colId xmlns:a16="http://schemas.microsoft.com/office/drawing/2014/main" val="3161252501"/>
                    </a:ext>
                  </a:extLst>
                </a:gridCol>
                <a:gridCol w="1896520">
                  <a:extLst>
                    <a:ext uri="{9D8B030D-6E8A-4147-A177-3AD203B41FA5}">
                      <a16:colId xmlns:a16="http://schemas.microsoft.com/office/drawing/2014/main" val="2835709169"/>
                    </a:ext>
                  </a:extLst>
                </a:gridCol>
                <a:gridCol w="1905459">
                  <a:extLst>
                    <a:ext uri="{9D8B030D-6E8A-4147-A177-3AD203B41FA5}">
                      <a16:colId xmlns:a16="http://schemas.microsoft.com/office/drawing/2014/main" val="2750234609"/>
                    </a:ext>
                  </a:extLst>
                </a:gridCol>
                <a:gridCol w="1890027">
                  <a:extLst>
                    <a:ext uri="{9D8B030D-6E8A-4147-A177-3AD203B41FA5}">
                      <a16:colId xmlns:a16="http://schemas.microsoft.com/office/drawing/2014/main" val="2523246837"/>
                    </a:ext>
                  </a:extLst>
                </a:gridCol>
                <a:gridCol w="1838690">
                  <a:extLst>
                    <a:ext uri="{9D8B030D-6E8A-4147-A177-3AD203B41FA5}">
                      <a16:colId xmlns:a16="http://schemas.microsoft.com/office/drawing/2014/main" val="3926203014"/>
                    </a:ext>
                  </a:extLst>
                </a:gridCol>
              </a:tblGrid>
              <a:tr h="310330">
                <a:tc rowSpan="2" gridSpan="2">
                  <a:txBody>
                    <a:bodyPr/>
                    <a:lstStyle/>
                    <a:p>
                      <a:endParaRPr lang="sv-SE" sz="12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latin typeface="+mn-lt"/>
                        </a:rPr>
                        <a:t>FFU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latin typeface="+mn-lt"/>
                        </a:rPr>
                        <a:t>Alt 0. Traditionell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1">
                          <a:solidFill>
                            <a:sysClr val="windowText" lastClr="000000"/>
                          </a:solidFill>
                          <a:latin typeface="+mn-lt"/>
                        </a:rPr>
                        <a:t>Alt 1. Klimatförbättrat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b="1">
                          <a:solidFill>
                            <a:sysClr val="windowText" lastClr="000000"/>
                          </a:solidFill>
                          <a:latin typeface="+mn-lt"/>
                        </a:rPr>
                        <a:t>Alt2. Klimatoptimalt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1">
                          <a:solidFill>
                            <a:sysClr val="windowText" lastClr="000000"/>
                          </a:solidFill>
                          <a:latin typeface="+mn-lt"/>
                        </a:rPr>
                        <a:t>Alt 3. Klimatbalanserat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9937"/>
                  </a:ext>
                </a:extLst>
              </a:tr>
              <a:tr h="187737">
                <a:tc gridSpan="2" vMerge="1">
                  <a:txBody>
                    <a:bodyPr/>
                    <a:lstStyle/>
                    <a:p>
                      <a:endParaRPr lang="sv-SE" sz="1100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100" b="0">
                          <a:latin typeface="+mn-lt"/>
                        </a:rPr>
                        <a:t>SEK: 3 000 560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100" b="0">
                          <a:latin typeface="+mn-lt"/>
                        </a:rPr>
                        <a:t>SEK: 3 010 680 </a:t>
                      </a:r>
                      <a:endParaRPr lang="sv-SE" sz="1100" b="1"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SEK:  3 002 430 (-0.06%)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 b="0" dirty="0">
                          <a:solidFill>
                            <a:sysClr val="windowText" lastClr="000000"/>
                          </a:solidFill>
                          <a:latin typeface="+mn-lt"/>
                        </a:rPr>
                        <a:t>SEK: 3 300 616 (+10%)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100" b="0">
                        <a:solidFill>
                          <a:sysClr val="windowText" lastClr="000000"/>
                        </a:solidFill>
                        <a:latin typeface="+mn-lt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231894"/>
                  </a:ext>
                </a:extLst>
              </a:tr>
              <a:tr h="410560">
                <a:tc>
                  <a:txBody>
                    <a:bodyPr/>
                    <a:lstStyle/>
                    <a:p>
                      <a:r>
                        <a:rPr lang="sv-SE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SBEF</a:t>
                      </a:r>
                      <a:endParaRPr lang="sv-SE" sz="1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Byggdel: / </a:t>
                      </a:r>
                      <a:r>
                        <a:rPr lang="sv-SE" sz="1100" b="1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</a:t>
                      </a:r>
                      <a:endParaRPr lang="sv-SE" sz="110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>
                          <a:latin typeface="+mn-lt"/>
                        </a:rPr>
                        <a:t>Ton CO2e:  39</a:t>
                      </a:r>
                    </a:p>
                    <a:p>
                      <a:pPr algn="l"/>
                      <a:r>
                        <a:rPr lang="sv-SE" sz="1100">
                          <a:latin typeface="+mn-lt"/>
                        </a:rPr>
                        <a:t>Kg CO2e/ljus BTA: 11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>
                          <a:latin typeface="+mn-lt"/>
                        </a:rPr>
                        <a:t>Ton CO2e: 52 (+25%, +13 Ton)</a:t>
                      </a:r>
                    </a:p>
                    <a:p>
                      <a:pPr algn="l"/>
                      <a:r>
                        <a:rPr lang="sv-SE" sz="1100">
                          <a:latin typeface="+mn-lt"/>
                        </a:rPr>
                        <a:t>Kg CO2e/ljus BTA: 14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>
                          <a:latin typeface="+mn-lt"/>
                        </a:rPr>
                        <a:t>Ton CO2e: 30 (-25%, -9 Ton)</a:t>
                      </a:r>
                    </a:p>
                    <a:p>
                      <a:pPr algn="l"/>
                      <a:r>
                        <a:rPr lang="sv-SE" sz="1100">
                          <a:latin typeface="+mn-lt"/>
                        </a:rPr>
                        <a:t>Kg CO2e/ljus BTA: 8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100">
                          <a:latin typeface="+mn-lt"/>
                        </a:rPr>
                        <a:t>Ton CO2e: 23 (-41%, -16 Ton)</a:t>
                      </a:r>
                    </a:p>
                    <a:p>
                      <a:pPr algn="l"/>
                      <a:r>
                        <a:rPr lang="sv-SE" sz="1100">
                          <a:latin typeface="+mn-lt"/>
                        </a:rPr>
                        <a:t>Kg CO2e/ljus BTA: 6.5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sv-SE" sz="1100" b="1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850851"/>
                  </a:ext>
                </a:extLst>
              </a:tr>
              <a:tr h="342492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HUSUNDERBYGGNAD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7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Betong och armering (nivå 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1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Vanlig fulbetong/armering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1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7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Betong och armering (nivå 2)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Kfb. Betong och armering (nivå 3)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830272"/>
                  </a:ext>
                </a:extLst>
              </a:tr>
              <a:tr h="277402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STOMME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Träreglar, hybrid limträ / I-stålbalk, stenull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</a:t>
                      </a: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700" b="1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limträ</a:t>
                      </a: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I-stålbalk, stenull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Träreglar, hybrid limträ / I-stålbalk, stenull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Träreglar, hybrid limträ / I-stålbalk, </a:t>
                      </a:r>
                      <a:r>
                        <a:rPr lang="sv-SE" sz="700" b="1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cellulosafiber/hampa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243638"/>
                  </a:ext>
                </a:extLst>
              </a:tr>
              <a:tr h="277402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YTTERTAK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K-virke, lösull glasull, ytpapp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b="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K-virke, lösull glasull, </a:t>
                      </a:r>
                      <a:r>
                        <a:rPr lang="sv-SE" sz="700" b="0" strike="noStrike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ytpapp</a:t>
                      </a:r>
                      <a:endParaRPr lang="sv-SE" sz="700" b="0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sv-SE" sz="7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K-virke, lösull glasull, ytpapp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K-virke, lösull glasull, ytpapp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355154"/>
                  </a:ext>
                </a:extLst>
              </a:tr>
              <a:tr h="284995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FASADER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Träpanel, 50% återvunnen tegel, stenull, träfönster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Träpanel</a:t>
                      </a: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700" b="1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tegel</a:t>
                      </a: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stenull</a:t>
                      </a: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700" b="1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aluminiumfönster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Träpanel</a:t>
                      </a: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700" b="1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80% återvunnen tegel, </a:t>
                      </a:r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stenull, träfönster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Träpanel, 50% återvunnen tegel, stenull, träfönster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494818"/>
                  </a:ext>
                </a:extLst>
              </a:tr>
              <a:tr h="394395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STOMKOMPLETTERING</a:t>
                      </a:r>
                    </a:p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RUMSBILDNING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 i tak och vägg (mkt lite stålreglar), OSB, </a:t>
                      </a:r>
                      <a:r>
                        <a:rPr lang="sv-SE" sz="700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ErgoLite</a:t>
                      </a: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lösull glasull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b="1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Stålreglar i tak och vägg, </a:t>
                      </a:r>
                      <a:r>
                        <a:rPr lang="sv-SE" sz="700" b="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OSB</a:t>
                      </a:r>
                      <a:r>
                        <a:rPr lang="sv-SE" sz="700" b="1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normal gips, stenull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 i tak och vägg (mkt lite stålreglar), OSB</a:t>
                      </a: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700" b="1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Recoma, lättgips</a:t>
                      </a: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lösull glasull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Träreglar i tak och vägg (mkt lite stålreglar), OSB, </a:t>
                      </a:r>
                      <a:r>
                        <a:rPr lang="sv-SE" sz="700" b="1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Clima</a:t>
                      </a:r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700" b="1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Ergolite</a:t>
                      </a:r>
                      <a:r>
                        <a:rPr lang="sv-SE" sz="700" b="1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gips</a:t>
                      </a:r>
                      <a:r>
                        <a:rPr lang="sv-SE" sz="700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700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lösull glasull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110829"/>
                  </a:ext>
                </a:extLst>
              </a:tr>
              <a:tr h="395385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INVÄNDIGA YTSKIKT</a:t>
                      </a:r>
                    </a:p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RUMSKOMPLETTERING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Plastmatta linoleum, Målad gips mindre spackel (ex inget i teknikutrymme, förråd), kakel och klinker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Plastmatta linoleum</a:t>
                      </a: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700" b="1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Målad gips. Inget återbruk, </a:t>
                      </a:r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kakel och klinker </a:t>
                      </a:r>
                      <a:endParaRPr lang="sv-SE" sz="700" b="1" strike="noStrike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Plastmatta linoleum, Målad gips mindre spackel (ex inget i teknikutrymme, förråd), </a:t>
                      </a:r>
                      <a:r>
                        <a:rPr lang="sv-SE" sz="700" b="1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Fibo</a:t>
                      </a:r>
                      <a:r>
                        <a:rPr lang="sv-SE" sz="700" b="1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badrumsskiva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700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Plastmatta linoleum, Målad gips mindre spackel (ex inget i teknikutrymme, förråd).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382802"/>
                  </a:ext>
                </a:extLst>
              </a:tr>
              <a:tr h="495279">
                <a:tc>
                  <a:txBody>
                    <a:bodyPr/>
                    <a:lstStyle/>
                    <a:p>
                      <a:pPr algn="ctr"/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INSTALLATIONER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Energieffektiva enkla </a:t>
                      </a: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installationer (värme, belysning). Visst återbruk. Erbjuda serviceavtal. Återbruk i befintlig byggnad (</a:t>
                      </a:r>
                      <a:r>
                        <a:rPr lang="sv-SE" sz="700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vent</a:t>
                      </a:r>
                      <a:r>
                        <a:rPr lang="sv-SE" sz="700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och el)</a:t>
                      </a:r>
                      <a:endParaRPr lang="sv-SE" sz="7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b="1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Enkla installationer utan styrning (värme, belysning). </a:t>
                      </a:r>
                    </a:p>
                    <a:p>
                      <a:endParaRPr lang="sv-SE" sz="7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Energieffektiva enkla </a:t>
                      </a:r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installationer (värme, belysning). Visst återbruk. Erbjuda serviceavtal. Återbruk i befintlig byggnad (</a:t>
                      </a:r>
                      <a:r>
                        <a:rPr lang="sv-SE" sz="700" strike="noStrike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vent</a:t>
                      </a:r>
                      <a:r>
                        <a:rPr lang="sv-SE" sz="700" strike="no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och el)</a:t>
                      </a:r>
                      <a:endParaRPr lang="sv-SE" sz="7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7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Energieffektiva enkla </a:t>
                      </a:r>
                      <a:r>
                        <a:rPr lang="sv-SE" sz="700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installationer (värme, belysning). Visst återbruk. Erbjuda serviceavtal. Återbruk i befintlig byggnad (vent och el)</a:t>
                      </a:r>
                      <a:endParaRPr lang="sv-SE" sz="7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sv-SE" sz="80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7884397"/>
                  </a:ext>
                </a:extLst>
              </a:tr>
              <a:tr h="209271">
                <a:tc>
                  <a:txBody>
                    <a:bodyPr/>
                    <a:lstStyle/>
                    <a:p>
                      <a:pPr algn="ctr"/>
                      <a:endParaRPr lang="sv-SE" sz="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Byggtransport &amp; arbetsplats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7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700" strike="noStrike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sv-SE" sz="7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LFM30: Steg 1</a:t>
                      </a:r>
                      <a:endParaRPr lang="sv-SE" sz="70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sv-SE" sz="7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LFM30: Steg 2</a:t>
                      </a:r>
                      <a:endParaRPr lang="sv-SE" sz="7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LFM30: Steg 3</a:t>
                      </a:r>
                      <a:endParaRPr lang="sv-SE" sz="6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033740"/>
                  </a:ext>
                </a:extLst>
              </a:tr>
            </a:tbl>
          </a:graphicData>
        </a:graphic>
      </p:graphicFrame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768CD173-D4F0-3DD8-4ADD-E0014D5DD97A}"/>
              </a:ext>
            </a:extLst>
          </p:cNvPr>
          <p:cNvSpPr/>
          <p:nvPr/>
        </p:nvSpPr>
        <p:spPr>
          <a:xfrm>
            <a:off x="509868" y="1633398"/>
            <a:ext cx="1823707" cy="413555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Exempel: Verkligt och fiktivt</a:t>
            </a:r>
          </a:p>
        </p:txBody>
      </p:sp>
      <p:sp>
        <p:nvSpPr>
          <p:cNvPr id="5" name="Ellips 4">
            <a:extLst>
              <a:ext uri="{FF2B5EF4-FFF2-40B4-BE49-F238E27FC236}">
                <a16:creationId xmlns:a16="http://schemas.microsoft.com/office/drawing/2014/main" id="{DC601E97-8D23-2E8E-D45C-699A0305AF5B}"/>
              </a:ext>
            </a:extLst>
          </p:cNvPr>
          <p:cNvSpPr/>
          <p:nvPr/>
        </p:nvSpPr>
        <p:spPr>
          <a:xfrm>
            <a:off x="2164239" y="3535815"/>
            <a:ext cx="8924587" cy="499692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ubrik 7">
            <a:extLst>
              <a:ext uri="{FF2B5EF4-FFF2-40B4-BE49-F238E27FC236}">
                <a16:creationId xmlns:a16="http://schemas.microsoft.com/office/drawing/2014/main" id="{6A3E568C-F65E-361E-ADD4-6F06905FCE5A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Förfina analysen/affären</a:t>
            </a:r>
            <a:endParaRPr kumimoji="0" lang="sv-SE" sz="2100" b="0" i="0" u="none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714C1E53-9CEA-E702-7C44-8EF4DE0429D0}"/>
              </a:ext>
            </a:extLst>
          </p:cNvPr>
          <p:cNvSpPr/>
          <p:nvPr/>
        </p:nvSpPr>
        <p:spPr>
          <a:xfrm>
            <a:off x="124858" y="376179"/>
            <a:ext cx="356135" cy="32839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</a:p>
        </p:txBody>
      </p:sp>
      <p:sp>
        <p:nvSpPr>
          <p:cNvPr id="9" name="Pratbubbla: rektangel med rundade hörn 8">
            <a:extLst>
              <a:ext uri="{FF2B5EF4-FFF2-40B4-BE49-F238E27FC236}">
                <a16:creationId xmlns:a16="http://schemas.microsoft.com/office/drawing/2014/main" id="{CA320AC7-0618-8A34-49AC-DDB878B981EE}"/>
              </a:ext>
            </a:extLst>
          </p:cNvPr>
          <p:cNvSpPr/>
          <p:nvPr/>
        </p:nvSpPr>
        <p:spPr>
          <a:xfrm>
            <a:off x="6961958" y="1039670"/>
            <a:ext cx="1381125" cy="469014"/>
          </a:xfrm>
          <a:prstGeom prst="wedgeRoundRectCallout">
            <a:avLst>
              <a:gd name="adj1" fmla="val 20054"/>
              <a:gd name="adj2" fmla="val 16502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3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-25% CO2e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300">
                <a:solidFill>
                  <a:srgbClr val="0070C0"/>
                </a:solidFill>
                <a:latin typeface="Calibri"/>
              </a:rPr>
              <a:t>-</a:t>
            </a:r>
            <a:r>
              <a:rPr kumimoji="0" lang="sv-SE" sz="13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sv-SE" sz="1300">
                <a:solidFill>
                  <a:srgbClr val="0070C0"/>
                </a:solidFill>
                <a:latin typeface="Calibri"/>
              </a:rPr>
              <a:t>0</a:t>
            </a:r>
            <a:r>
              <a:rPr kumimoji="0" lang="sv-SE" sz="13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.06% SEK</a:t>
            </a:r>
          </a:p>
        </p:txBody>
      </p:sp>
      <p:sp>
        <p:nvSpPr>
          <p:cNvPr id="10" name="Pratbubbla: rektangel med rundade hörn 9">
            <a:extLst>
              <a:ext uri="{FF2B5EF4-FFF2-40B4-BE49-F238E27FC236}">
                <a16:creationId xmlns:a16="http://schemas.microsoft.com/office/drawing/2014/main" id="{F6680F65-9CAD-B50D-E8C6-3BCCEA28E2A6}"/>
              </a:ext>
            </a:extLst>
          </p:cNvPr>
          <p:cNvSpPr/>
          <p:nvPr/>
        </p:nvSpPr>
        <p:spPr>
          <a:xfrm>
            <a:off x="9105083" y="977537"/>
            <a:ext cx="1381125" cy="469014"/>
          </a:xfrm>
          <a:prstGeom prst="wedgeRoundRectCallout">
            <a:avLst>
              <a:gd name="adj1" fmla="val 11088"/>
              <a:gd name="adj2" fmla="val 16299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300">
                <a:solidFill>
                  <a:sysClr val="windowText" lastClr="000000"/>
                </a:solidFill>
                <a:latin typeface="Calibri"/>
              </a:rPr>
              <a:t>-41</a:t>
            </a:r>
            <a:r>
              <a:rPr kumimoji="0" lang="sv-SE" sz="13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% CO2e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1300">
                <a:solidFill>
                  <a:srgbClr val="FF0000"/>
                </a:solidFill>
                <a:latin typeface="Calibri"/>
              </a:rPr>
              <a:t>-</a:t>
            </a:r>
            <a:r>
              <a:rPr kumimoji="0" lang="sv-SE" sz="13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10% SEK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40A720DA-B79C-FED9-D842-E1B35D7B105E}"/>
              </a:ext>
            </a:extLst>
          </p:cNvPr>
          <p:cNvSpPr txBox="1"/>
          <p:nvPr/>
        </p:nvSpPr>
        <p:spPr>
          <a:xfrm>
            <a:off x="10173288" y="1950528"/>
            <a:ext cx="1927117" cy="1969770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Kostnaden i Alt 2. överstigen ramen för rimlig kostnadsökning mellan 5-10% mer än FFU.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sv-SE" sz="1300">
                <a:solidFill>
                  <a:prstClr val="white"/>
                </a:solidFill>
                <a:latin typeface="Calibri"/>
              </a:rPr>
              <a:t>J</a:t>
            </a:r>
            <a:r>
              <a:rPr kumimoji="0" lang="sv-SE" sz="13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ustera</a:t>
            </a:r>
            <a:r>
              <a:rPr kumimoji="0" lang="sv-SE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förfina affären genom att välja rätt material till rätt prisökning.</a:t>
            </a:r>
          </a:p>
        </p:txBody>
      </p:sp>
    </p:spTree>
    <p:extLst>
      <p:ext uri="{BB962C8B-B14F-4D97-AF65-F5344CB8AC3E}">
        <p14:creationId xmlns:p14="http://schemas.microsoft.com/office/powerpoint/2010/main" val="418203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03D2B1-5987-0B6B-BCD8-ED91C6E3B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009" y="42149"/>
            <a:ext cx="7583242" cy="699466"/>
          </a:xfrm>
        </p:spPr>
        <p:txBody>
          <a:bodyPr>
            <a:normAutofit fontScale="90000"/>
          </a:bodyPr>
          <a:lstStyle/>
          <a:p>
            <a:r>
              <a:rPr lang="sv-SE"/>
              <a:t>Endast FFU är aktuellt vid klimatdeklaration till Boverket. Exempel, Tillbyggnad: Kemikalierum Rosengårdsbadet, Malmö</a:t>
            </a:r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D8031F4B-ED67-BF11-2702-11D8F0F0DC21}"/>
              </a:ext>
            </a:extLst>
          </p:cNvPr>
          <p:cNvGraphicFramePr>
            <a:graphicFrameLocks noGrp="1"/>
          </p:cNvGraphicFramePr>
          <p:nvPr/>
        </p:nvGraphicFramePr>
        <p:xfrm>
          <a:off x="-6701" y="6035040"/>
          <a:ext cx="12198701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6956">
                  <a:extLst>
                    <a:ext uri="{9D8B030D-6E8A-4147-A177-3AD203B41FA5}">
                      <a16:colId xmlns:a16="http://schemas.microsoft.com/office/drawing/2014/main" val="1026321188"/>
                    </a:ext>
                  </a:extLst>
                </a:gridCol>
                <a:gridCol w="1251175">
                  <a:extLst>
                    <a:ext uri="{9D8B030D-6E8A-4147-A177-3AD203B41FA5}">
                      <a16:colId xmlns:a16="http://schemas.microsoft.com/office/drawing/2014/main" val="4284195386"/>
                    </a:ext>
                  </a:extLst>
                </a:gridCol>
                <a:gridCol w="1376292">
                  <a:extLst>
                    <a:ext uri="{9D8B030D-6E8A-4147-A177-3AD203B41FA5}">
                      <a16:colId xmlns:a16="http://schemas.microsoft.com/office/drawing/2014/main" val="2910913242"/>
                    </a:ext>
                  </a:extLst>
                </a:gridCol>
                <a:gridCol w="1039437">
                  <a:extLst>
                    <a:ext uri="{9D8B030D-6E8A-4147-A177-3AD203B41FA5}">
                      <a16:colId xmlns:a16="http://schemas.microsoft.com/office/drawing/2014/main" val="112477153"/>
                    </a:ext>
                  </a:extLst>
                </a:gridCol>
                <a:gridCol w="1154930">
                  <a:extLst>
                    <a:ext uri="{9D8B030D-6E8A-4147-A177-3AD203B41FA5}">
                      <a16:colId xmlns:a16="http://schemas.microsoft.com/office/drawing/2014/main" val="2883095834"/>
                    </a:ext>
                  </a:extLst>
                </a:gridCol>
                <a:gridCol w="1703522">
                  <a:extLst>
                    <a:ext uri="{9D8B030D-6E8A-4147-A177-3AD203B41FA5}">
                      <a16:colId xmlns:a16="http://schemas.microsoft.com/office/drawing/2014/main" val="195791932"/>
                    </a:ext>
                  </a:extLst>
                </a:gridCol>
                <a:gridCol w="798827">
                  <a:extLst>
                    <a:ext uri="{9D8B030D-6E8A-4147-A177-3AD203B41FA5}">
                      <a16:colId xmlns:a16="http://schemas.microsoft.com/office/drawing/2014/main" val="2227839569"/>
                    </a:ext>
                  </a:extLst>
                </a:gridCol>
                <a:gridCol w="1058686">
                  <a:extLst>
                    <a:ext uri="{9D8B030D-6E8A-4147-A177-3AD203B41FA5}">
                      <a16:colId xmlns:a16="http://schemas.microsoft.com/office/drawing/2014/main" val="4236381185"/>
                    </a:ext>
                  </a:extLst>
                </a:gridCol>
                <a:gridCol w="880047">
                  <a:extLst>
                    <a:ext uri="{9D8B030D-6E8A-4147-A177-3AD203B41FA5}">
                      <a16:colId xmlns:a16="http://schemas.microsoft.com/office/drawing/2014/main" val="3613627234"/>
                    </a:ext>
                  </a:extLst>
                </a:gridCol>
                <a:gridCol w="1198829">
                  <a:extLst>
                    <a:ext uri="{9D8B030D-6E8A-4147-A177-3AD203B41FA5}">
                      <a16:colId xmlns:a16="http://schemas.microsoft.com/office/drawing/2014/main" val="222269687"/>
                    </a:ext>
                  </a:extLst>
                </a:gridCol>
              </a:tblGrid>
              <a:tr h="225315">
                <a:tc gridSpan="3">
                  <a:txBody>
                    <a:bodyPr/>
                    <a:lstStyle/>
                    <a:p>
                      <a:pPr algn="ctr"/>
                      <a:r>
                        <a:rPr lang="sv-SE" sz="900" b="1" dirty="0">
                          <a:solidFill>
                            <a:schemeClr val="bg1"/>
                          </a:solidFill>
                        </a:rPr>
                        <a:t>Systemgränser: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Funktionell </a:t>
                      </a:r>
                    </a:p>
                    <a:p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enhet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Klimatdata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Verifikat: Inköp, klimatdata (ex % EPD), Resurssammanställning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Verifikat: Transporter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dirty="0">
                          <a:solidFill>
                            <a:schemeClr val="bg1"/>
                          </a:solidFill>
                        </a:rPr>
                        <a:t>Täckningsgrad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Schabloner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bg1"/>
                          </a:solidFill>
                        </a:rPr>
                        <a:t>Drift - (B6) påverkan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9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177690">
                <a:tc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Byggprojekt &amp; LCA-skeden</a:t>
                      </a:r>
                      <a:endParaRPr lang="sv-SE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Särberäkningar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b="1">
                          <a:solidFill>
                            <a:schemeClr val="bg1"/>
                          </a:solidFill>
                        </a:rPr>
                        <a:t>Byggdelar / Aktiviteter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7653427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  <a:latin typeface="+mn-lt"/>
                        </a:rPr>
                        <a:t>Byggnad 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  <a:latin typeface="+mn-lt"/>
                        </a:rPr>
                        <a:t>A1-A5.4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</a:pPr>
                      <a:r>
                        <a:rPr lang="sv-SE" sz="9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</a:t>
                      </a:r>
                      <a:endParaRPr lang="sv-SE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tx1"/>
                          </a:solidFill>
                          <a:latin typeface="+mn-lt"/>
                        </a:rPr>
                        <a:t>Bd:  2-8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tx1"/>
                          </a:solidFill>
                          <a:latin typeface="+mn-lt"/>
                        </a:rPr>
                        <a:t>BTA: 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Konservativ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EPD&gt; 74%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tx1"/>
                          </a:solidFill>
                          <a:latin typeface="+mn-lt"/>
                        </a:rPr>
                        <a:t>50%</a:t>
                      </a:r>
                    </a:p>
                    <a:p>
                      <a:r>
                        <a:rPr lang="sv-SE" sz="900">
                          <a:solidFill>
                            <a:schemeClr val="tx1"/>
                          </a:solidFill>
                          <a:latin typeface="+mn-lt"/>
                        </a:rPr>
                        <a:t>Finns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tx1"/>
                          </a:solidFill>
                          <a:latin typeface="+mn-lt"/>
                        </a:rPr>
                        <a:t>Ej underskattat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  <a:latin typeface="+mn-lt"/>
                        </a:rPr>
                        <a:t>98% </a:t>
                      </a:r>
                      <a:r>
                        <a:rPr lang="sv-SE" sz="900">
                          <a:solidFill>
                            <a:schemeClr val="tx1"/>
                          </a:solidFill>
                          <a:latin typeface="+mn-lt"/>
                          <a:sym typeface="Wingdings" panose="05000000000000000000" pitchFamily="2" charset="2"/>
                        </a:rPr>
                        <a:t>100%</a:t>
                      </a:r>
                      <a:endParaRPr lang="sv-SE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900">
                          <a:latin typeface="+mn-lt"/>
                        </a:rPr>
                        <a:t>Bd: 7 &amp; 8</a:t>
                      </a:r>
                    </a:p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900">
                          <a:latin typeface="+mn-lt"/>
                        </a:rPr>
                        <a:t>A5.2-5: 3</a:t>
                      </a:r>
                      <a:endParaRPr lang="sv-SE" sz="9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tx1"/>
                          </a:solidFill>
                          <a:latin typeface="+mn-lt"/>
                        </a:rPr>
                        <a:t>EA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546B4BE2-A893-D5A3-63EC-BE098A8B8418}"/>
              </a:ext>
            </a:extLst>
          </p:cNvPr>
          <p:cNvGraphicFramePr>
            <a:graphicFrameLocks noGrp="1"/>
          </p:cNvGraphicFramePr>
          <p:nvPr/>
        </p:nvGraphicFramePr>
        <p:xfrm>
          <a:off x="8134238" y="0"/>
          <a:ext cx="4057762" cy="890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322">
                  <a:extLst>
                    <a:ext uri="{9D8B030D-6E8A-4147-A177-3AD203B41FA5}">
                      <a16:colId xmlns:a16="http://schemas.microsoft.com/office/drawing/2014/main" val="3516827666"/>
                    </a:ext>
                  </a:extLst>
                </a:gridCol>
                <a:gridCol w="901006">
                  <a:extLst>
                    <a:ext uri="{9D8B030D-6E8A-4147-A177-3AD203B41FA5}">
                      <a16:colId xmlns:a16="http://schemas.microsoft.com/office/drawing/2014/main" val="3574377429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4093453797"/>
                    </a:ext>
                  </a:extLst>
                </a:gridCol>
                <a:gridCol w="1076448">
                  <a:extLst>
                    <a:ext uri="{9D8B030D-6E8A-4147-A177-3AD203B41FA5}">
                      <a16:colId xmlns:a16="http://schemas.microsoft.com/office/drawing/2014/main" val="227898419"/>
                    </a:ext>
                  </a:extLst>
                </a:gridCol>
                <a:gridCol w="858986">
                  <a:extLst>
                    <a:ext uri="{9D8B030D-6E8A-4147-A177-3AD203B41FA5}">
                      <a16:colId xmlns:a16="http://schemas.microsoft.com/office/drawing/2014/main" val="2654490189"/>
                    </a:ext>
                  </a:extLst>
                </a:gridCol>
              </a:tblGrid>
              <a:tr h="313226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Datum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Fastighet &amp; bygg. kropp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Klimatber.-verktyg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Startbesked &amp; kriterie version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Verifieringsmetod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696124"/>
                  </a:ext>
                </a:extLst>
              </a:tr>
              <a:tr h="386240"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250408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/>
                        <a:t>Kemikalierum Rosengårdsbadet</a:t>
                      </a:r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err="1">
                          <a:solidFill>
                            <a:schemeClr val="tx1"/>
                          </a:solidFill>
                        </a:rPr>
                        <a:t>Bidcon</a:t>
                      </a: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tx1"/>
                          </a:solidFill>
                        </a:rPr>
                        <a:t>Bygglov:  </a:t>
                      </a:r>
                      <a:r>
                        <a:rPr lang="sv-SE" sz="900" err="1">
                          <a:solidFill>
                            <a:schemeClr val="tx1"/>
                          </a:solidFill>
                        </a:rPr>
                        <a:t>xxxx</a:t>
                      </a:r>
                      <a:endParaRPr lang="sv-SE" sz="900" kern="100">
                        <a:solidFill>
                          <a:srgbClr val="000000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 kern="10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Byggstart: </a:t>
                      </a:r>
                      <a:r>
                        <a:rPr lang="sv-SE" sz="900" kern="100" err="1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xxxx</a:t>
                      </a:r>
                      <a:endParaRPr lang="sv-SE" sz="900" kern="10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r>
                        <a:rPr lang="sv-SE" sz="900" kern="100"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LFM30 vers 2.0</a:t>
                      </a: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sv-SE" sz="900" kern="10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Egenbed</a:t>
                      </a:r>
                      <a:r>
                        <a:rPr lang="sv-SE" sz="9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85725" indent="-85725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v-SE" sz="9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LJ250321</a:t>
                      </a:r>
                      <a:endParaRPr lang="sv-SE" sz="900" kern="10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5725" indent="-85725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sv-SE" sz="9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AH250323</a:t>
                      </a:r>
                      <a:endParaRPr lang="sv-SE" sz="9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7018025"/>
                  </a:ext>
                </a:extLst>
              </a:tr>
            </a:tbl>
          </a:graphicData>
        </a:graphic>
      </p:graphicFrame>
      <p:graphicFrame>
        <p:nvGraphicFramePr>
          <p:cNvPr id="12" name="Tabell 11">
            <a:extLst>
              <a:ext uri="{FF2B5EF4-FFF2-40B4-BE49-F238E27FC236}">
                <a16:creationId xmlns:a16="http://schemas.microsoft.com/office/drawing/2014/main" id="{ACE06F67-0405-FBBA-FB7B-6DE871BD6BC4}"/>
              </a:ext>
            </a:extLst>
          </p:cNvPr>
          <p:cNvGraphicFramePr>
            <a:graphicFrameLocks noGrp="1"/>
          </p:cNvGraphicFramePr>
          <p:nvPr/>
        </p:nvGraphicFramePr>
        <p:xfrm>
          <a:off x="0" y="1220168"/>
          <a:ext cx="12198701" cy="4138198"/>
        </p:xfrm>
        <a:graphic>
          <a:graphicData uri="http://schemas.openxmlformats.org/drawingml/2006/table">
            <a:tbl>
              <a:tblPr firstRow="1" firstCol="1" bandRow="1"/>
              <a:tblGrid>
                <a:gridCol w="561302">
                  <a:extLst>
                    <a:ext uri="{9D8B030D-6E8A-4147-A177-3AD203B41FA5}">
                      <a16:colId xmlns:a16="http://schemas.microsoft.com/office/drawing/2014/main" val="4146169885"/>
                    </a:ext>
                  </a:extLst>
                </a:gridCol>
                <a:gridCol w="2121232">
                  <a:extLst>
                    <a:ext uri="{9D8B030D-6E8A-4147-A177-3AD203B41FA5}">
                      <a16:colId xmlns:a16="http://schemas.microsoft.com/office/drawing/2014/main" val="3461350718"/>
                    </a:ext>
                  </a:extLst>
                </a:gridCol>
                <a:gridCol w="2011350">
                  <a:extLst>
                    <a:ext uri="{9D8B030D-6E8A-4147-A177-3AD203B41FA5}">
                      <a16:colId xmlns:a16="http://schemas.microsoft.com/office/drawing/2014/main" val="163452790"/>
                    </a:ext>
                  </a:extLst>
                </a:gridCol>
                <a:gridCol w="2011350">
                  <a:extLst>
                    <a:ext uri="{9D8B030D-6E8A-4147-A177-3AD203B41FA5}">
                      <a16:colId xmlns:a16="http://schemas.microsoft.com/office/drawing/2014/main" val="2028848267"/>
                    </a:ext>
                  </a:extLst>
                </a:gridCol>
                <a:gridCol w="1928679">
                  <a:extLst>
                    <a:ext uri="{9D8B030D-6E8A-4147-A177-3AD203B41FA5}">
                      <a16:colId xmlns:a16="http://schemas.microsoft.com/office/drawing/2014/main" val="2750234609"/>
                    </a:ext>
                  </a:extLst>
                </a:gridCol>
                <a:gridCol w="1933524">
                  <a:extLst>
                    <a:ext uri="{9D8B030D-6E8A-4147-A177-3AD203B41FA5}">
                      <a16:colId xmlns:a16="http://schemas.microsoft.com/office/drawing/2014/main" val="2523246837"/>
                    </a:ext>
                  </a:extLst>
                </a:gridCol>
                <a:gridCol w="1631264">
                  <a:extLst>
                    <a:ext uri="{9D8B030D-6E8A-4147-A177-3AD203B41FA5}">
                      <a16:colId xmlns:a16="http://schemas.microsoft.com/office/drawing/2014/main" val="3926203014"/>
                    </a:ext>
                  </a:extLst>
                </a:gridCol>
              </a:tblGrid>
              <a:tr h="102870">
                <a:tc rowSpan="3" gridSpan="2"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dirty="0"/>
                        <a:t>Tillbyggnad: Kemikalierum Rosengårdsbadet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b="1"/>
                        <a:t>FFU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b="1"/>
                        <a:t>Traditionell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b="1">
                          <a:solidFill>
                            <a:sysClr val="windowText" lastClr="000000"/>
                          </a:solidFill>
                        </a:rPr>
                        <a:t>Klimatförbättrat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b="1">
                          <a:solidFill>
                            <a:sysClr val="windowText" lastClr="000000"/>
                          </a:solidFill>
                        </a:rPr>
                        <a:t>Klimatoptimalt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1">
                          <a:solidFill>
                            <a:sysClr val="windowText" lastClr="000000"/>
                          </a:solidFill>
                        </a:rPr>
                        <a:t>Återbetalat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89937"/>
                  </a:ext>
                </a:extLst>
              </a:tr>
              <a:tr h="102870">
                <a:tc gridSpan="2" v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200" b="0">
                          <a:solidFill>
                            <a:schemeClr val="tx1"/>
                          </a:solidFill>
                        </a:rPr>
                        <a:t>SEK: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200" b="0">
                          <a:solidFill>
                            <a:schemeClr val="tx1"/>
                          </a:solidFill>
                        </a:rPr>
                        <a:t>SEK: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200" b="0" dirty="0">
                          <a:solidFill>
                            <a:schemeClr val="tx1"/>
                          </a:solidFill>
                        </a:rPr>
                        <a:t>SEK: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200" b="0">
                          <a:solidFill>
                            <a:schemeClr val="tx1"/>
                          </a:solidFill>
                        </a:rPr>
                        <a:t>SEK: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200" b="0">
                          <a:solidFill>
                            <a:schemeClr val="tx1"/>
                          </a:solidFill>
                        </a:rPr>
                        <a:t>SEK: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553335"/>
                  </a:ext>
                </a:extLst>
              </a:tr>
              <a:tr h="167640">
                <a:tc gridSpan="2" vMerge="1">
                  <a:txBody>
                    <a:bodyPr/>
                    <a:lstStyle/>
                    <a:p>
                      <a:endParaRPr lang="sv-SE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sv-SE" sz="1200" dirty="0"/>
                        <a:t>Ton CO2e: 21,1 </a:t>
                      </a:r>
                    </a:p>
                    <a:p>
                      <a:pPr algn="l"/>
                      <a:r>
                        <a:rPr lang="sv-SE" sz="1200" dirty="0"/>
                        <a:t>Kg CO2e/ljus BTA: 440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sv-SE" sz="1200" dirty="0"/>
                        <a:t>Ton CO2e: 21,1 </a:t>
                      </a:r>
                    </a:p>
                    <a:p>
                      <a:pPr algn="l"/>
                      <a:r>
                        <a:rPr lang="sv-SE" sz="1200" dirty="0"/>
                        <a:t>Kg CO2e/ljus BTA: 440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sv-SE" sz="1200" dirty="0"/>
                        <a:t>Ton CO2e: 20,7  (-1,6%)</a:t>
                      </a:r>
                    </a:p>
                    <a:p>
                      <a:pPr algn="l"/>
                      <a:r>
                        <a:rPr lang="sv-SE" sz="1200" dirty="0"/>
                        <a:t>Kg CO2e/ljus BTA: 433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sv-SE" sz="1200" dirty="0"/>
                        <a:t>Ton CO2e: 18,4 (-13%)</a:t>
                      </a:r>
                    </a:p>
                    <a:p>
                      <a:pPr algn="l"/>
                      <a:r>
                        <a:rPr lang="sv-SE" sz="1200" dirty="0"/>
                        <a:t>Kg CO2e/ljus BTA: 385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sv-SE" sz="1200" dirty="0"/>
                        <a:t>Ton CO2e:</a:t>
                      </a:r>
                    </a:p>
                    <a:p>
                      <a:pPr algn="l"/>
                      <a:r>
                        <a:rPr lang="sv-SE" sz="1200" dirty="0"/>
                        <a:t>Kg CO2e/ljus BTA:</a:t>
                      </a:r>
                      <a:endParaRPr lang="sv-SE" sz="100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364430"/>
                  </a:ext>
                </a:extLst>
              </a:tr>
              <a:tr h="198658">
                <a:tc>
                  <a:txBody>
                    <a:bodyPr/>
                    <a:lstStyle/>
                    <a:p>
                      <a:r>
                        <a:rPr lang="sv-SE" sz="105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SBEF</a:t>
                      </a:r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Byggdel: / </a:t>
                      </a:r>
                      <a:r>
                        <a:rPr lang="sv-SE" sz="12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</a:t>
                      </a:r>
                      <a:endParaRPr lang="sv-SE" sz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 sz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 sz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sv-SE" sz="1200" b="1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849003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sv-SE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Rivning och håltagning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900" strike="sngStrike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Elektrifierat, mindre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Elektrifierat, mindre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Elektrifierat, mindre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Elektrifierat, mindre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830272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MARK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Hybrid HVO / Diesel</a:t>
                      </a:r>
                    </a:p>
                    <a:p>
                      <a:endParaRPr lang="sv-SE" sz="900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Diesel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Hybrid HVO / Diesel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Hybrid HVO/ Elektrifiering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u="none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Överväg ytterligare förbättringar inkl kolsänka</a:t>
                      </a:r>
                      <a:endParaRPr lang="sv-SE" sz="900" strike="sng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7339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HUSUNDERBYGGNAD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noStrike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betong/armering, cellplast</a:t>
                      </a:r>
                    </a:p>
                    <a:p>
                      <a:endParaRPr lang="sv-SE" sz="900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Betong/armering</a:t>
                      </a:r>
                      <a:r>
                        <a:rPr lang="sv-SE" sz="9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cellplast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betong/armering,</a:t>
                      </a:r>
                      <a:r>
                        <a:rPr lang="sv-SE" sz="90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sv-SE" sz="900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sng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betong/armering (nivå 3-4), </a:t>
                      </a:r>
                      <a:r>
                        <a:rPr lang="sv-SE" sz="900" strike="sng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perlite</a:t>
                      </a: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/ </a:t>
                      </a:r>
                      <a:r>
                        <a:rPr lang="sv-SE" sz="900" strike="sng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isobetong</a:t>
                      </a:r>
                      <a:endParaRPr lang="sv-SE" sz="900" strike="sng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900" b="0" i="0" u="none" strike="sng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Överväg ytterligare förbättringar inkl kolsänka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243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STOMME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noStrike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Lecablock</a:t>
                      </a:r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puts, en stålbalk</a:t>
                      </a:r>
                    </a:p>
                    <a:p>
                      <a:endParaRPr lang="sv-SE" sz="900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Lecablock</a:t>
                      </a:r>
                      <a:r>
                        <a:rPr lang="sv-SE" sz="9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puts, en stålbalk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Limträ, </a:t>
                      </a:r>
                      <a:r>
                        <a:rPr lang="sv-SE" sz="900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900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lecablock</a:t>
                      </a:r>
                      <a:r>
                        <a:rPr lang="sv-SE" sz="90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900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puts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Limträ, </a:t>
                      </a:r>
                      <a:r>
                        <a:rPr lang="sv-SE" sz="900" strike="sng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900" strike="sng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lecablock</a:t>
                      </a: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900" strike="sng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puts, design/form/storlek byggnad</a:t>
                      </a:r>
                    </a:p>
                    <a:p>
                      <a:endParaRPr lang="sv-SE" sz="900" strike="sng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900" b="0" i="0" u="none" strike="sng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Överväg ytterligare förbättringar </a:t>
                      </a:r>
                      <a:r>
                        <a:rPr kumimoji="0" lang="sv-SE" sz="900" b="0" i="0" u="none" strike="sng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inkl</a:t>
                      </a:r>
                      <a:r>
                        <a:rPr kumimoji="0" lang="sv-SE" sz="900" b="0" i="0" u="none" strike="sng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kolsänka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6355154"/>
                  </a:ext>
                </a:extLst>
              </a:tr>
              <a:tr h="99040"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YTTERTAK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Takstol i trä, </a:t>
                      </a:r>
                      <a:r>
                        <a:rPr lang="sv-SE" sz="900" strike="noStrike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Råspont</a:t>
                      </a:r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underlagspapp, </a:t>
                      </a:r>
                      <a:r>
                        <a:rPr lang="sv-SE" sz="900" strike="noStrike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ytpapp</a:t>
                      </a:r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lösull glasull, sedumtak</a:t>
                      </a:r>
                      <a:endParaRPr lang="sv-SE" sz="900" strike="sng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Takstol i trä, </a:t>
                      </a:r>
                      <a:r>
                        <a:rPr lang="sv-SE" sz="900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Råspont</a:t>
                      </a:r>
                      <a:r>
                        <a:rPr lang="sv-SE" sz="9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underlagspapp, </a:t>
                      </a:r>
                      <a:r>
                        <a:rPr lang="sv-SE" sz="900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ytpapp</a:t>
                      </a:r>
                      <a:r>
                        <a:rPr lang="sv-SE" sz="9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90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isolerskiva glasull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Takstol i trä, </a:t>
                      </a:r>
                      <a:r>
                        <a:rPr lang="sv-SE" sz="900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Råspont</a:t>
                      </a:r>
                      <a:r>
                        <a:rPr lang="sv-SE" sz="90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underlagspapp, </a:t>
                      </a:r>
                      <a:r>
                        <a:rPr lang="sv-SE" sz="900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ytpapp</a:t>
                      </a:r>
                      <a:r>
                        <a:rPr lang="sv-SE" sz="90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sv-SE" sz="9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lösull glasull, sedumtak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Takstol i trä, </a:t>
                      </a:r>
                      <a:r>
                        <a:rPr lang="sv-SE" sz="900" strike="sng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Råspont</a:t>
                      </a: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underlagspapp, </a:t>
                      </a:r>
                      <a:r>
                        <a:rPr lang="sv-SE" sz="900" strike="sng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ytpapp</a:t>
                      </a: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lösull cellulosa/hampa, sedumtak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900" b="0" i="0" u="none" strike="sng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Överväg ytterligare förbättringar inkl kolsänka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84948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FASADER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Färgad puts</a:t>
                      </a:r>
                    </a:p>
                    <a:p>
                      <a:endParaRPr lang="sv-SE" sz="900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Färgad puts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no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färgad puts</a:t>
                      </a:r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sng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sng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färjad puts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900" b="0" i="0" u="none" strike="sng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Överväg ytterligare förbättringar inkl kolsänka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8111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STOMKOMPLETTERING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RUMSBILDNING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Putsade </a:t>
                      </a:r>
                      <a:r>
                        <a:rPr lang="sv-SE" sz="900" strike="noStrike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lecablock</a:t>
                      </a:r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(mindre breda)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Putsade </a:t>
                      </a:r>
                      <a:r>
                        <a:rPr lang="sv-SE" sz="900" strike="noStrike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lecablock</a:t>
                      </a:r>
                      <a:r>
                        <a:rPr lang="sv-SE" sz="9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(mindre breda)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b="1" strike="no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b="1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putsade </a:t>
                      </a:r>
                      <a:r>
                        <a:rPr lang="sv-SE" sz="900" b="1" strike="no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lecablock</a:t>
                      </a:r>
                      <a:r>
                        <a:rPr lang="sv-SE" sz="900" b="1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(mindre breda)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Ergo Lite gips, träreglar, träregelskiva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900" b="0" i="0" u="none" strike="sng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Överväg ytterligare förbättringar inkl kolsänka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110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INVÄNDIGA YTSKIKT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RUMSKOMPLETTERING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Puts och målning med diffusionsöppen färg. Dammbehandlat betonggolv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Puts och målning med diffusionsöppen färg. Dammbehandlat betonggolv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no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puts och målning med diffusionsöppen färg. </a:t>
                      </a:r>
                      <a:r>
                        <a:rPr lang="sv-SE" sz="900" strike="no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900" strike="no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dammbehandlat</a:t>
                      </a:r>
                      <a:r>
                        <a:rPr lang="sv-SE" sz="900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betonggolv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sng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puts och målning med diffusionsöppen färg. </a:t>
                      </a:r>
                      <a:r>
                        <a:rPr lang="sv-SE" sz="900" strike="sng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Kfb</a:t>
                      </a: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sv-SE" sz="900" strike="sngStrike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dammbehandlat</a:t>
                      </a: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betonggolv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900" b="0" i="0" u="none" strike="sng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Överväg ytterligare förbättringar inkl kolsänka. Ev återbruk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27995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sv-SE" sz="8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INSTALLATIONER</a:t>
                      </a:r>
                      <a:endParaRPr lang="sv-S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Kemikalierum med enkla installationer som renar klor och syra som försörjer befintligt (klortillverkare, klor/syra tankar)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Kemikalierum med enkla installationer som renar klor och syra som försörjer befintligt (klortillverkare, klor/syra tankar)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Kemikalierum som energieffektivt renar klor och syra som försörjer befintligt (klortillverkare, klor/syra tankar)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strike="sng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Kemikalierum som energieffektivt renar klor och syra som försörjer befintligt (klortillverkare, klor/syra tankar) optimalt byggprocess/drift. Serviceavtal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900" b="0" i="0" u="none" strike="sng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Överväg ytterligare förbättringar </a:t>
                      </a:r>
                      <a:r>
                        <a:rPr kumimoji="0" lang="sv-SE" sz="900" b="0" i="0" u="none" strike="sng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inkl</a:t>
                      </a:r>
                      <a:r>
                        <a:rPr kumimoji="0" lang="sv-SE" sz="900" b="0" i="0" u="none" strike="sng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kolsänka. Serviceavtal garanti och eftermarknad. </a:t>
                      </a:r>
                      <a:r>
                        <a:rPr kumimoji="0" lang="sv-SE" sz="900" b="0" i="0" u="none" strike="sng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Ev</a:t>
                      </a:r>
                      <a:r>
                        <a:rPr kumimoji="0" lang="sv-SE" sz="900" b="0" i="0" u="none" strike="sngStrike" kern="1200" cap="none" spc="0" normalizeH="0" baseline="0" noProof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återbruk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382802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sv-SE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sv-SE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Byggtransporter &amp; arbetsplats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v-SE" sz="900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900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 Steg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 Steg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9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LFM30: Steg 2-3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2459161"/>
                  </a:ext>
                </a:extLst>
              </a:tr>
            </a:tbl>
          </a:graphicData>
        </a:graphic>
      </p:graphicFrame>
      <p:sp>
        <p:nvSpPr>
          <p:cNvPr id="5" name="Pratbubbla: rektangel med rundade hörn 4">
            <a:extLst>
              <a:ext uri="{FF2B5EF4-FFF2-40B4-BE49-F238E27FC236}">
                <a16:creationId xmlns:a16="http://schemas.microsoft.com/office/drawing/2014/main" id="{A116848C-3304-C15C-0CDB-B01DC49562D9}"/>
              </a:ext>
            </a:extLst>
          </p:cNvPr>
          <p:cNvSpPr/>
          <p:nvPr/>
        </p:nvSpPr>
        <p:spPr>
          <a:xfrm>
            <a:off x="7804533" y="4467550"/>
            <a:ext cx="2453142" cy="1015045"/>
          </a:xfrm>
          <a:prstGeom prst="wedgeRoundRectCallout">
            <a:avLst>
              <a:gd name="adj1" fmla="val -89585"/>
              <a:gd name="adj2" fmla="val -113663"/>
              <a:gd name="adj3" fmla="val 16667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/>
              <a:t>Boverket Detta är ett exempel om ni på likvärdigt sätt vill redovisa /arkivera er Boverket klimatberäkning, men utan anläggning</a:t>
            </a:r>
          </a:p>
        </p:txBody>
      </p:sp>
    </p:spTree>
    <p:extLst>
      <p:ext uri="{BB962C8B-B14F-4D97-AF65-F5344CB8AC3E}">
        <p14:creationId xmlns:p14="http://schemas.microsoft.com/office/powerpoint/2010/main" val="31243769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AB4EC-7677-6779-8DB1-733B97138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9F1C9EA-86F9-1AD6-5B6C-DC45E777D3F2}"/>
              </a:ext>
            </a:extLst>
          </p:cNvPr>
          <p:cNvSpPr/>
          <p:nvPr/>
        </p:nvSpPr>
        <p:spPr>
          <a:xfrm>
            <a:off x="0" y="0"/>
            <a:ext cx="12192000" cy="6081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58FFBBC-2C80-7E05-F2C2-2870B0E888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71775" y="1892453"/>
            <a:ext cx="5934075" cy="2088232"/>
          </a:xfrm>
        </p:spPr>
        <p:txBody>
          <a:bodyPr>
            <a:normAutofit/>
          </a:bodyPr>
          <a:lstStyle/>
          <a:p>
            <a:pPr algn="ctr"/>
            <a:r>
              <a:rPr lang="sv-SE" sz="3000">
                <a:solidFill>
                  <a:schemeClr val="bg2"/>
                </a:solidFill>
              </a:rPr>
              <a:t>Steg 0: Att identifiera affären – Fördjupning och extra info </a:t>
            </a:r>
            <a:br>
              <a:rPr lang="sv-SE" sz="3000">
                <a:solidFill>
                  <a:schemeClr val="bg2"/>
                </a:solidFill>
              </a:rPr>
            </a:br>
            <a:r>
              <a:rPr lang="sv-SE" sz="3000">
                <a:solidFill>
                  <a:schemeClr val="bg2"/>
                </a:solidFill>
              </a:rPr>
              <a:t>(inkl engelskt material)</a:t>
            </a:r>
            <a:endParaRPr lang="en-SE" sz="3000">
              <a:solidFill>
                <a:schemeClr val="bg2"/>
              </a:solidFill>
            </a:endParaRPr>
          </a:p>
        </p:txBody>
      </p:sp>
      <p:sp>
        <p:nvSpPr>
          <p:cNvPr id="2" name="Pratbubbla: rektangel med rundade hörn 1">
            <a:extLst>
              <a:ext uri="{FF2B5EF4-FFF2-40B4-BE49-F238E27FC236}">
                <a16:creationId xmlns:a16="http://schemas.microsoft.com/office/drawing/2014/main" id="{C6751F0F-4865-0BEE-3FA4-4271A68213B2}"/>
              </a:ext>
            </a:extLst>
          </p:cNvPr>
          <p:cNvSpPr/>
          <p:nvPr/>
        </p:nvSpPr>
        <p:spPr>
          <a:xfrm>
            <a:off x="9515475" y="1892453"/>
            <a:ext cx="1838325" cy="2155672"/>
          </a:xfrm>
          <a:prstGeom prst="wedgeRoundRectCallout">
            <a:avLst>
              <a:gd name="adj1" fmla="val -131196"/>
              <a:gd name="adj2" fmla="val 13012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/>
              <a:t>För detta avsnitt – någon </a:t>
            </a:r>
            <a:r>
              <a:rPr lang="sv-SE" err="1"/>
              <a:t>ppt</a:t>
            </a:r>
            <a:r>
              <a:rPr lang="sv-SE"/>
              <a:t> bild som vid behov kan tas upp vid coachning.</a:t>
            </a:r>
          </a:p>
        </p:txBody>
      </p:sp>
    </p:spTree>
    <p:extLst>
      <p:ext uri="{BB962C8B-B14F-4D97-AF65-F5344CB8AC3E}">
        <p14:creationId xmlns:p14="http://schemas.microsoft.com/office/powerpoint/2010/main" val="14480676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19BFC5-527E-7EA9-066E-92FF5EE35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 3">
            <a:extLst>
              <a:ext uri="{FF2B5EF4-FFF2-40B4-BE49-F238E27FC236}">
                <a16:creationId xmlns:a16="http://schemas.microsoft.com/office/drawing/2014/main" id="{1F2D6962-4F92-F8C2-339B-A1B0F2D481EC}"/>
              </a:ext>
            </a:extLst>
          </p:cNvPr>
          <p:cNvGraphicFramePr>
            <a:graphicFrameLocks noGrp="1"/>
          </p:cNvGraphicFramePr>
          <p:nvPr/>
        </p:nvGraphicFramePr>
        <p:xfrm>
          <a:off x="729205" y="529989"/>
          <a:ext cx="10613986" cy="5711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280">
                  <a:extLst>
                    <a:ext uri="{9D8B030D-6E8A-4147-A177-3AD203B41FA5}">
                      <a16:colId xmlns:a16="http://schemas.microsoft.com/office/drawing/2014/main" val="3794476158"/>
                    </a:ext>
                  </a:extLst>
                </a:gridCol>
                <a:gridCol w="1965092">
                  <a:extLst>
                    <a:ext uri="{9D8B030D-6E8A-4147-A177-3AD203B41FA5}">
                      <a16:colId xmlns:a16="http://schemas.microsoft.com/office/drawing/2014/main" val="239032579"/>
                    </a:ext>
                  </a:extLst>
                </a:gridCol>
                <a:gridCol w="3622876">
                  <a:extLst>
                    <a:ext uri="{9D8B030D-6E8A-4147-A177-3AD203B41FA5}">
                      <a16:colId xmlns:a16="http://schemas.microsoft.com/office/drawing/2014/main" val="2181861978"/>
                    </a:ext>
                  </a:extLst>
                </a:gridCol>
                <a:gridCol w="2086168">
                  <a:extLst>
                    <a:ext uri="{9D8B030D-6E8A-4147-A177-3AD203B41FA5}">
                      <a16:colId xmlns:a16="http://schemas.microsoft.com/office/drawing/2014/main" val="2624792691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2171953536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125186055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2181072936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4165634306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1172417115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2849914517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3884881327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2515337994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3312042247"/>
                    </a:ext>
                  </a:extLst>
                </a:gridCol>
                <a:gridCol w="205757">
                  <a:extLst>
                    <a:ext uri="{9D8B030D-6E8A-4147-A177-3AD203B41FA5}">
                      <a16:colId xmlns:a16="http://schemas.microsoft.com/office/drawing/2014/main" val="105929735"/>
                    </a:ext>
                  </a:extLst>
                </a:gridCol>
              </a:tblGrid>
              <a:tr h="67025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Select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 </a:t>
                      </a: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Sub-strategies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 (</a:t>
                      </a: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e.g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. </a:t>
                      </a: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model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 / </a:t>
                      </a: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method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)</a:t>
                      </a:r>
                    </a:p>
                  </a:txBody>
                  <a:tcPr marL="83782" marR="83782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EF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500" i="0">
                        <a:solidFill>
                          <a:schemeClr val="tx1"/>
                        </a:solidFill>
                        <a:latin typeface="AntartidaRounded Essential Ligh" panose="02000000000000000000" pitchFamily="2" charset="0"/>
                      </a:endParaRPr>
                    </a:p>
                  </a:txBody>
                  <a:tcPr marL="83782" marR="83782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E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Propose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 </a:t>
                      </a: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Possible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 </a:t>
                      </a: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Improvement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 </a:t>
                      </a: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Activities</a:t>
                      </a:r>
                      <a:endParaRPr lang="sv-SE" sz="1800" i="0">
                        <a:solidFill>
                          <a:schemeClr val="tx1"/>
                        </a:solidFill>
                        <a:latin typeface="AntartidaRounded Essential Ligh"/>
                      </a:endParaRPr>
                    </a:p>
                  </a:txBody>
                  <a:tcPr marL="83782" marR="83782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EF6"/>
                    </a:solidFill>
                  </a:tcPr>
                </a:tc>
                <a:tc gridSpan="11"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Structure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 by Building </a:t>
                      </a: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Emenet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 (</a:t>
                      </a: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e.g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. CEN/BSAB83 or EN 15804) and </a:t>
                      </a: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Prioritize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 </a:t>
                      </a:r>
                      <a:r>
                        <a:rPr lang="sv-SE" sz="1800" i="0" err="1">
                          <a:solidFill>
                            <a:schemeClr val="tx1"/>
                          </a:solidFill>
                          <a:latin typeface="AntartidaRounded Essential Ligh"/>
                        </a:rPr>
                        <a:t>Key</a:t>
                      </a:r>
                      <a:r>
                        <a:rPr lang="sv-SE" sz="1800" i="0">
                          <a:solidFill>
                            <a:schemeClr val="tx1"/>
                          </a:solidFill>
                          <a:latin typeface="AntartidaRounded Essential Ligh"/>
                        </a:rPr>
                        <a:t> Focus Areas</a:t>
                      </a:r>
                    </a:p>
                  </a:txBody>
                  <a:tcPr marL="83782" marR="83782" marT="0" marB="0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E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385428"/>
                  </a:ext>
                </a:extLst>
              </a:tr>
              <a:tr h="353417">
                <a:tc rowSpan="11">
                  <a:txBody>
                    <a:bodyPr/>
                    <a:lstStyle/>
                    <a:p>
                      <a:endParaRPr lang="sv-SE" sz="1100"/>
                    </a:p>
                    <a:p>
                      <a:r>
                        <a:rPr lang="sv-SE" sz="1100"/>
                        <a:t>Identifiera affären, incitament och samverkan</a:t>
                      </a:r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600" b="1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x….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A1-A3: 0 </a:t>
                      </a:r>
                    </a:p>
                    <a:p>
                      <a:r>
                        <a:rPr lang="sv-SE" sz="1050" b="1" err="1">
                          <a:solidFill>
                            <a:schemeClr val="tx1"/>
                          </a:solidFill>
                          <a:effectLst/>
                        </a:rPr>
                        <a:t>Circular</a:t>
                      </a:r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 management </a:t>
                      </a:r>
                      <a:r>
                        <a:rPr lang="sv-SE" sz="1050" b="1" err="1">
                          <a:solidFill>
                            <a:schemeClr val="tx1"/>
                          </a:solidFill>
                          <a:effectLst/>
                        </a:rPr>
                        <a:t>of</a:t>
                      </a:r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sv-SE" sz="1050" b="1" err="1">
                          <a:solidFill>
                            <a:schemeClr val="tx1"/>
                          </a:solidFill>
                          <a:effectLst/>
                        </a:rPr>
                        <a:t>existing</a:t>
                      </a:r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sv-SE" sz="1050" b="1" err="1">
                          <a:solidFill>
                            <a:schemeClr val="tx1"/>
                          </a:solidFill>
                          <a:effectLst/>
                        </a:rPr>
                        <a:t>structures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marR="0" lvl="0" indent="-26670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5817240"/>
                  </a:ext>
                </a:extLst>
              </a:tr>
              <a:tr h="27433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buFont typeface="Arial" panose="020B0604020202020204" pitchFamily="34" charset="0"/>
                        <a:buNone/>
                      </a:pPr>
                      <a:endParaRPr lang="sv-SE" sz="1200" b="1" i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sv-SE" sz="1600" b="1" i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y….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A1-A3: 1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SITEWORKS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4226557"/>
                  </a:ext>
                </a:extLst>
              </a:tr>
              <a:tr h="44855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z…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A1-A3: 2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SUBSTRUCTURE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sv-SE" sz="1400" b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638597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….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A1-A3: 3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STRUCTURAL FRAME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705705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5B8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...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A1-A3: 4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ROOF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2773526"/>
                  </a:ext>
                </a:extLst>
              </a:tr>
              <a:tr h="147783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A1-A3: 5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FACADER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109660"/>
                  </a:ext>
                </a:extLst>
              </a:tr>
              <a:tr h="284698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A1-A3: 6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INTERIOR WALLS AND ROOM FORMATION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369306"/>
                  </a:ext>
                </a:extLst>
              </a:tr>
              <a:tr h="491951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A1-A3: 7 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INTERNAL SUFACE AND ROOM COMPLETION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1661191"/>
                  </a:ext>
                </a:extLst>
              </a:tr>
              <a:tr h="253728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A1-A3: 8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INSTALATIONS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375884"/>
                  </a:ext>
                </a:extLst>
              </a:tr>
              <a:tr h="296858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6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A4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CONSTRUCTION TRANSPORT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06964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sv-SE" sz="1100"/>
                    </a:p>
                  </a:txBody>
                  <a:tcPr marL="83782" marR="83782" marT="41891" marB="41891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2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sv-SE" sz="1600" b="1" i="0">
                          <a:solidFill>
                            <a:schemeClr val="tx1"/>
                          </a:solidFill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600" b="1" i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sv-SE" sz="1600" b="1" i="0">
                        <a:solidFill>
                          <a:schemeClr val="tx1"/>
                        </a:solidFill>
                      </a:endParaRPr>
                    </a:p>
                  </a:txBody>
                  <a:tcPr marL="78535" marR="78535" marT="39267" marB="39267" anchor="ctr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A5</a:t>
                      </a:r>
                    </a:p>
                    <a:p>
                      <a:r>
                        <a:rPr lang="sv-SE" sz="1050" b="1">
                          <a:solidFill>
                            <a:schemeClr val="tx1"/>
                          </a:solidFill>
                          <a:effectLst/>
                        </a:rPr>
                        <a:t>CONSTRUCTION SITE</a:t>
                      </a:r>
                      <a:endParaRPr lang="sv-SE" sz="1050" b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66700" indent="-266700" algn="l">
                        <a:buFont typeface="Arial" panose="020B0604020202020204" pitchFamily="34" charset="0"/>
                        <a:buChar char="•"/>
                      </a:pPr>
                      <a:endParaRPr lang="sv-SE" sz="1400"/>
                    </a:p>
                  </a:txBody>
                  <a:tcPr marL="78535" marR="78535" marT="39267" marB="39267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4709507"/>
                  </a:ext>
                </a:extLst>
              </a:tr>
            </a:tbl>
          </a:graphicData>
        </a:graphic>
      </p:graphicFrame>
      <p:pic>
        <p:nvPicPr>
          <p:cNvPr id="22" name="Bildobjekt 21">
            <a:extLst>
              <a:ext uri="{FF2B5EF4-FFF2-40B4-BE49-F238E27FC236}">
                <a16:creationId xmlns:a16="http://schemas.microsoft.com/office/drawing/2014/main" id="{4013D53C-66DC-101F-7BBF-C3BD3BE13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0069" y="3079320"/>
            <a:ext cx="743196" cy="674062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A07750D2-774B-0A66-FAD7-D56AFB87F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4310" y="2199217"/>
            <a:ext cx="768955" cy="762383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761655E7-E31B-E685-21BD-13E33E68E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862" y="3952991"/>
            <a:ext cx="752268" cy="614096"/>
          </a:xfrm>
          <a:prstGeom prst="rect">
            <a:avLst/>
          </a:prstGeom>
        </p:spPr>
      </p:pic>
      <p:pic>
        <p:nvPicPr>
          <p:cNvPr id="29" name="Bildobjekt 28">
            <a:extLst>
              <a:ext uri="{FF2B5EF4-FFF2-40B4-BE49-F238E27FC236}">
                <a16:creationId xmlns:a16="http://schemas.microsoft.com/office/drawing/2014/main" id="{1A5FF37E-E5C7-7CA1-E775-6ED0D61F6F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1725" y="5298894"/>
            <a:ext cx="749405" cy="614096"/>
          </a:xfrm>
          <a:prstGeom prst="rect">
            <a:avLst/>
          </a:prstGeom>
        </p:spPr>
      </p:pic>
      <p:pic>
        <p:nvPicPr>
          <p:cNvPr id="33" name="Bildobjekt 32">
            <a:extLst>
              <a:ext uri="{FF2B5EF4-FFF2-40B4-BE49-F238E27FC236}">
                <a16:creationId xmlns:a16="http://schemas.microsoft.com/office/drawing/2014/main" id="{FFD05287-2668-E13E-CE11-EDA23CF48A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0519" y="1377138"/>
            <a:ext cx="768955" cy="674062"/>
          </a:xfrm>
          <a:prstGeom prst="rect">
            <a:avLst/>
          </a:prstGeom>
        </p:spPr>
      </p:pic>
      <p:pic>
        <p:nvPicPr>
          <p:cNvPr id="35" name="Bildobjekt 34">
            <a:extLst>
              <a:ext uri="{FF2B5EF4-FFF2-40B4-BE49-F238E27FC236}">
                <a16:creationId xmlns:a16="http://schemas.microsoft.com/office/drawing/2014/main" id="{1F66C4C6-AAF9-15F1-C82C-BD2B308FD4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6735">
            <a:off x="2364443" y="4635170"/>
            <a:ext cx="768955" cy="674062"/>
          </a:xfrm>
          <a:prstGeom prst="rect">
            <a:avLst/>
          </a:prstGeom>
        </p:spPr>
      </p:pic>
      <p:cxnSp>
        <p:nvCxnSpPr>
          <p:cNvPr id="50" name="Rak pilkoppling 49">
            <a:extLst>
              <a:ext uri="{FF2B5EF4-FFF2-40B4-BE49-F238E27FC236}">
                <a16:creationId xmlns:a16="http://schemas.microsoft.com/office/drawing/2014/main" id="{022D7E52-5B45-FFF4-6E76-8D690AD145C6}"/>
              </a:ext>
            </a:extLst>
          </p:cNvPr>
          <p:cNvCxnSpPr>
            <a:cxnSpLocks/>
          </p:cNvCxnSpPr>
          <p:nvPr/>
        </p:nvCxnSpPr>
        <p:spPr>
          <a:xfrm>
            <a:off x="1714373" y="1569349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Rak pilkoppling 53">
            <a:extLst>
              <a:ext uri="{FF2B5EF4-FFF2-40B4-BE49-F238E27FC236}">
                <a16:creationId xmlns:a16="http://schemas.microsoft.com/office/drawing/2014/main" id="{BE4B780E-F671-BF45-CB42-92A3465AB9A8}"/>
              </a:ext>
            </a:extLst>
          </p:cNvPr>
          <p:cNvCxnSpPr>
            <a:cxnSpLocks/>
          </p:cNvCxnSpPr>
          <p:nvPr/>
        </p:nvCxnSpPr>
        <p:spPr>
          <a:xfrm>
            <a:off x="1714373" y="2566701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Rak pilkoppling 56">
            <a:extLst>
              <a:ext uri="{FF2B5EF4-FFF2-40B4-BE49-F238E27FC236}">
                <a16:creationId xmlns:a16="http://schemas.microsoft.com/office/drawing/2014/main" id="{067C0A17-5C56-2EBF-5AD0-C1054B88E135}"/>
              </a:ext>
            </a:extLst>
          </p:cNvPr>
          <p:cNvCxnSpPr>
            <a:cxnSpLocks/>
          </p:cNvCxnSpPr>
          <p:nvPr/>
        </p:nvCxnSpPr>
        <p:spPr>
          <a:xfrm>
            <a:off x="1714373" y="3263113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8" name="Rak pilkoppling 57">
            <a:extLst>
              <a:ext uri="{FF2B5EF4-FFF2-40B4-BE49-F238E27FC236}">
                <a16:creationId xmlns:a16="http://schemas.microsoft.com/office/drawing/2014/main" id="{C15A9DDA-9EEE-C706-0C14-C61A9823888D}"/>
              </a:ext>
            </a:extLst>
          </p:cNvPr>
          <p:cNvCxnSpPr>
            <a:cxnSpLocks/>
          </p:cNvCxnSpPr>
          <p:nvPr/>
        </p:nvCxnSpPr>
        <p:spPr>
          <a:xfrm>
            <a:off x="1714373" y="4179442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2" name="Rak koppling 61">
            <a:extLst>
              <a:ext uri="{FF2B5EF4-FFF2-40B4-BE49-F238E27FC236}">
                <a16:creationId xmlns:a16="http://schemas.microsoft.com/office/drawing/2014/main" id="{4B5255E2-EA49-E652-10AA-D37C3A5408BC}"/>
              </a:ext>
            </a:extLst>
          </p:cNvPr>
          <p:cNvCxnSpPr>
            <a:cxnSpLocks/>
          </p:cNvCxnSpPr>
          <p:nvPr/>
        </p:nvCxnSpPr>
        <p:spPr>
          <a:xfrm flipV="1">
            <a:off x="1715050" y="1548765"/>
            <a:ext cx="0" cy="2630677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1" name="Rak pilkoppling 90">
            <a:extLst>
              <a:ext uri="{FF2B5EF4-FFF2-40B4-BE49-F238E27FC236}">
                <a16:creationId xmlns:a16="http://schemas.microsoft.com/office/drawing/2014/main" id="{EA822C47-181D-B15B-F1DD-224EAADD6A98}"/>
              </a:ext>
            </a:extLst>
          </p:cNvPr>
          <p:cNvCxnSpPr>
            <a:cxnSpLocks/>
          </p:cNvCxnSpPr>
          <p:nvPr/>
        </p:nvCxnSpPr>
        <p:spPr>
          <a:xfrm>
            <a:off x="1716302" y="4827622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Rak pilkoppling 91">
            <a:extLst>
              <a:ext uri="{FF2B5EF4-FFF2-40B4-BE49-F238E27FC236}">
                <a16:creationId xmlns:a16="http://schemas.microsoft.com/office/drawing/2014/main" id="{5FB16E70-42A2-47BE-7C29-5697B6CBF5B0}"/>
              </a:ext>
            </a:extLst>
          </p:cNvPr>
          <p:cNvCxnSpPr>
            <a:cxnSpLocks/>
          </p:cNvCxnSpPr>
          <p:nvPr/>
        </p:nvCxnSpPr>
        <p:spPr>
          <a:xfrm>
            <a:off x="1716302" y="5570331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3" name="Rak koppling 92">
            <a:extLst>
              <a:ext uri="{FF2B5EF4-FFF2-40B4-BE49-F238E27FC236}">
                <a16:creationId xmlns:a16="http://schemas.microsoft.com/office/drawing/2014/main" id="{7E902827-A8EE-53FF-7EB6-3E9E5CD79FC3}"/>
              </a:ext>
            </a:extLst>
          </p:cNvPr>
          <p:cNvCxnSpPr>
            <a:cxnSpLocks/>
          </p:cNvCxnSpPr>
          <p:nvPr/>
        </p:nvCxnSpPr>
        <p:spPr>
          <a:xfrm flipH="1" flipV="1">
            <a:off x="1716302" y="4827622"/>
            <a:ext cx="677" cy="742709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6" name="Rak koppling 95">
            <a:extLst>
              <a:ext uri="{FF2B5EF4-FFF2-40B4-BE49-F238E27FC236}">
                <a16:creationId xmlns:a16="http://schemas.microsoft.com/office/drawing/2014/main" id="{4557A5C7-1A2D-6063-4366-5B77D69F5289}"/>
              </a:ext>
            </a:extLst>
          </p:cNvPr>
          <p:cNvCxnSpPr>
            <a:cxnSpLocks/>
          </p:cNvCxnSpPr>
          <p:nvPr/>
        </p:nvCxnSpPr>
        <p:spPr>
          <a:xfrm>
            <a:off x="1053296" y="5165217"/>
            <a:ext cx="664935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9" name="Rak koppling 98">
            <a:extLst>
              <a:ext uri="{FF2B5EF4-FFF2-40B4-BE49-F238E27FC236}">
                <a16:creationId xmlns:a16="http://schemas.microsoft.com/office/drawing/2014/main" id="{C6C0E14A-BEA6-AE6B-0746-3D47380FBF68}"/>
              </a:ext>
            </a:extLst>
          </p:cNvPr>
          <p:cNvCxnSpPr>
            <a:cxnSpLocks/>
          </p:cNvCxnSpPr>
          <p:nvPr/>
        </p:nvCxnSpPr>
        <p:spPr>
          <a:xfrm flipV="1">
            <a:off x="1053296" y="3740941"/>
            <a:ext cx="0" cy="1424276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" name="Rak koppling 101">
            <a:extLst>
              <a:ext uri="{FF2B5EF4-FFF2-40B4-BE49-F238E27FC236}">
                <a16:creationId xmlns:a16="http://schemas.microsoft.com/office/drawing/2014/main" id="{78EB7101-640D-397C-50C2-439E40B1796F}"/>
              </a:ext>
            </a:extLst>
          </p:cNvPr>
          <p:cNvCxnSpPr>
            <a:cxnSpLocks/>
          </p:cNvCxnSpPr>
          <p:nvPr/>
        </p:nvCxnSpPr>
        <p:spPr>
          <a:xfrm flipV="1">
            <a:off x="1053296" y="2566701"/>
            <a:ext cx="1929" cy="512619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4" name="Rak koppling 103">
            <a:extLst>
              <a:ext uri="{FF2B5EF4-FFF2-40B4-BE49-F238E27FC236}">
                <a16:creationId xmlns:a16="http://schemas.microsoft.com/office/drawing/2014/main" id="{307451C3-64B7-1B4F-F5C6-044B1EA6C9A2}"/>
              </a:ext>
            </a:extLst>
          </p:cNvPr>
          <p:cNvCxnSpPr>
            <a:cxnSpLocks/>
          </p:cNvCxnSpPr>
          <p:nvPr/>
        </p:nvCxnSpPr>
        <p:spPr>
          <a:xfrm>
            <a:off x="1060918" y="2569180"/>
            <a:ext cx="664935" cy="0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5" name="Rak pilkoppling 104">
            <a:extLst>
              <a:ext uri="{FF2B5EF4-FFF2-40B4-BE49-F238E27FC236}">
                <a16:creationId xmlns:a16="http://schemas.microsoft.com/office/drawing/2014/main" id="{4DB556A0-6489-1727-30C7-6141E54B13B6}"/>
              </a:ext>
            </a:extLst>
          </p:cNvPr>
          <p:cNvCxnSpPr>
            <a:cxnSpLocks/>
          </p:cNvCxnSpPr>
          <p:nvPr/>
        </p:nvCxnSpPr>
        <p:spPr>
          <a:xfrm>
            <a:off x="3035815" y="1571278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6" name="Rak pilkoppling 105">
            <a:extLst>
              <a:ext uri="{FF2B5EF4-FFF2-40B4-BE49-F238E27FC236}">
                <a16:creationId xmlns:a16="http://schemas.microsoft.com/office/drawing/2014/main" id="{78071A6B-8770-5CC0-EAD3-727A409C3827}"/>
              </a:ext>
            </a:extLst>
          </p:cNvPr>
          <p:cNvCxnSpPr>
            <a:cxnSpLocks/>
          </p:cNvCxnSpPr>
          <p:nvPr/>
        </p:nvCxnSpPr>
        <p:spPr>
          <a:xfrm>
            <a:off x="3035815" y="2545480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7" name="Rak pilkoppling 106">
            <a:extLst>
              <a:ext uri="{FF2B5EF4-FFF2-40B4-BE49-F238E27FC236}">
                <a16:creationId xmlns:a16="http://schemas.microsoft.com/office/drawing/2014/main" id="{755EEBA2-7C15-DB50-EA97-451FEFC54025}"/>
              </a:ext>
            </a:extLst>
          </p:cNvPr>
          <p:cNvCxnSpPr>
            <a:cxnSpLocks/>
          </p:cNvCxnSpPr>
          <p:nvPr/>
        </p:nvCxnSpPr>
        <p:spPr>
          <a:xfrm>
            <a:off x="3035815" y="3241892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8" name="Rak pilkoppling 107">
            <a:extLst>
              <a:ext uri="{FF2B5EF4-FFF2-40B4-BE49-F238E27FC236}">
                <a16:creationId xmlns:a16="http://schemas.microsoft.com/office/drawing/2014/main" id="{EE939BD2-4DD9-60C3-A29F-7522677A7565}"/>
              </a:ext>
            </a:extLst>
          </p:cNvPr>
          <p:cNvCxnSpPr>
            <a:cxnSpLocks/>
          </p:cNvCxnSpPr>
          <p:nvPr/>
        </p:nvCxnSpPr>
        <p:spPr>
          <a:xfrm>
            <a:off x="3035815" y="4158221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9" name="Rak pilkoppling 108">
            <a:extLst>
              <a:ext uri="{FF2B5EF4-FFF2-40B4-BE49-F238E27FC236}">
                <a16:creationId xmlns:a16="http://schemas.microsoft.com/office/drawing/2014/main" id="{DFA378A9-DA8D-0E83-45CC-7BA557742A44}"/>
              </a:ext>
            </a:extLst>
          </p:cNvPr>
          <p:cNvCxnSpPr>
            <a:cxnSpLocks/>
          </p:cNvCxnSpPr>
          <p:nvPr/>
        </p:nvCxnSpPr>
        <p:spPr>
          <a:xfrm>
            <a:off x="3037744" y="4806401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0" name="Rak pilkoppling 109">
            <a:extLst>
              <a:ext uri="{FF2B5EF4-FFF2-40B4-BE49-F238E27FC236}">
                <a16:creationId xmlns:a16="http://schemas.microsoft.com/office/drawing/2014/main" id="{C97F6424-1AEB-D0FF-8482-A5D1BC82D751}"/>
              </a:ext>
            </a:extLst>
          </p:cNvPr>
          <p:cNvCxnSpPr>
            <a:cxnSpLocks/>
          </p:cNvCxnSpPr>
          <p:nvPr/>
        </p:nvCxnSpPr>
        <p:spPr>
          <a:xfrm>
            <a:off x="3037744" y="5549110"/>
            <a:ext cx="508000" cy="0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1" name="Rak pilkoppling 110">
            <a:extLst>
              <a:ext uri="{FF2B5EF4-FFF2-40B4-BE49-F238E27FC236}">
                <a16:creationId xmlns:a16="http://schemas.microsoft.com/office/drawing/2014/main" id="{4837ACE0-3C79-89B4-597A-20C1518B146D}"/>
              </a:ext>
            </a:extLst>
          </p:cNvPr>
          <p:cNvCxnSpPr>
            <a:cxnSpLocks/>
          </p:cNvCxnSpPr>
          <p:nvPr/>
        </p:nvCxnSpPr>
        <p:spPr>
          <a:xfrm>
            <a:off x="9351377" y="1377138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1" name="Rak pilkoppling 140">
            <a:extLst>
              <a:ext uri="{FF2B5EF4-FFF2-40B4-BE49-F238E27FC236}">
                <a16:creationId xmlns:a16="http://schemas.microsoft.com/office/drawing/2014/main" id="{6ED623EF-A109-5F3D-DDE3-6B3EB3B65D2C}"/>
              </a:ext>
            </a:extLst>
          </p:cNvPr>
          <p:cNvCxnSpPr>
            <a:cxnSpLocks/>
          </p:cNvCxnSpPr>
          <p:nvPr/>
        </p:nvCxnSpPr>
        <p:spPr>
          <a:xfrm>
            <a:off x="9351377" y="1737882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2" name="Rak pilkoppling 141">
            <a:extLst>
              <a:ext uri="{FF2B5EF4-FFF2-40B4-BE49-F238E27FC236}">
                <a16:creationId xmlns:a16="http://schemas.microsoft.com/office/drawing/2014/main" id="{0DF79D1F-F007-18A8-5657-03702FC2A499}"/>
              </a:ext>
            </a:extLst>
          </p:cNvPr>
          <p:cNvCxnSpPr>
            <a:cxnSpLocks/>
          </p:cNvCxnSpPr>
          <p:nvPr/>
        </p:nvCxnSpPr>
        <p:spPr>
          <a:xfrm>
            <a:off x="9351377" y="2108273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3" name="Rak pilkoppling 142">
            <a:extLst>
              <a:ext uri="{FF2B5EF4-FFF2-40B4-BE49-F238E27FC236}">
                <a16:creationId xmlns:a16="http://schemas.microsoft.com/office/drawing/2014/main" id="{F278062D-F6E5-A283-B8F0-E92F4D1F59BB}"/>
              </a:ext>
            </a:extLst>
          </p:cNvPr>
          <p:cNvCxnSpPr>
            <a:cxnSpLocks/>
          </p:cNvCxnSpPr>
          <p:nvPr/>
        </p:nvCxnSpPr>
        <p:spPr>
          <a:xfrm>
            <a:off x="9351377" y="2469017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4" name="Rak pilkoppling 143">
            <a:extLst>
              <a:ext uri="{FF2B5EF4-FFF2-40B4-BE49-F238E27FC236}">
                <a16:creationId xmlns:a16="http://schemas.microsoft.com/office/drawing/2014/main" id="{F14FB024-A436-4A31-1A20-BE3BBCA85237}"/>
              </a:ext>
            </a:extLst>
          </p:cNvPr>
          <p:cNvCxnSpPr>
            <a:cxnSpLocks/>
          </p:cNvCxnSpPr>
          <p:nvPr/>
        </p:nvCxnSpPr>
        <p:spPr>
          <a:xfrm>
            <a:off x="9351377" y="2816256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5" name="Rak pilkoppling 144">
            <a:extLst>
              <a:ext uri="{FF2B5EF4-FFF2-40B4-BE49-F238E27FC236}">
                <a16:creationId xmlns:a16="http://schemas.microsoft.com/office/drawing/2014/main" id="{1A7AA53D-D9A1-EE6B-CEA9-03DC9C5C4F3C}"/>
              </a:ext>
            </a:extLst>
          </p:cNvPr>
          <p:cNvCxnSpPr>
            <a:cxnSpLocks/>
          </p:cNvCxnSpPr>
          <p:nvPr/>
        </p:nvCxnSpPr>
        <p:spPr>
          <a:xfrm>
            <a:off x="9351377" y="3142275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6" name="Rak pilkoppling 145">
            <a:extLst>
              <a:ext uri="{FF2B5EF4-FFF2-40B4-BE49-F238E27FC236}">
                <a16:creationId xmlns:a16="http://schemas.microsoft.com/office/drawing/2014/main" id="{F0363085-8DAC-9AA5-2C5B-7B279C0BFCDC}"/>
              </a:ext>
            </a:extLst>
          </p:cNvPr>
          <p:cNvCxnSpPr>
            <a:cxnSpLocks/>
          </p:cNvCxnSpPr>
          <p:nvPr/>
        </p:nvCxnSpPr>
        <p:spPr>
          <a:xfrm>
            <a:off x="9351377" y="3557034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7" name="Rak pilkoppling 146">
            <a:extLst>
              <a:ext uri="{FF2B5EF4-FFF2-40B4-BE49-F238E27FC236}">
                <a16:creationId xmlns:a16="http://schemas.microsoft.com/office/drawing/2014/main" id="{0DC9D267-C97A-7F60-02CF-97E8F3FAE191}"/>
              </a:ext>
            </a:extLst>
          </p:cNvPr>
          <p:cNvCxnSpPr>
            <a:cxnSpLocks/>
          </p:cNvCxnSpPr>
          <p:nvPr/>
        </p:nvCxnSpPr>
        <p:spPr>
          <a:xfrm>
            <a:off x="9351377" y="4010378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8" name="Rak pilkoppling 147">
            <a:extLst>
              <a:ext uri="{FF2B5EF4-FFF2-40B4-BE49-F238E27FC236}">
                <a16:creationId xmlns:a16="http://schemas.microsoft.com/office/drawing/2014/main" id="{2817F898-0C64-1EBC-4E81-95D10582A035}"/>
              </a:ext>
            </a:extLst>
          </p:cNvPr>
          <p:cNvCxnSpPr>
            <a:cxnSpLocks/>
          </p:cNvCxnSpPr>
          <p:nvPr/>
        </p:nvCxnSpPr>
        <p:spPr>
          <a:xfrm>
            <a:off x="9351377" y="4436712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9" name="Rak pilkoppling 148">
            <a:extLst>
              <a:ext uri="{FF2B5EF4-FFF2-40B4-BE49-F238E27FC236}">
                <a16:creationId xmlns:a16="http://schemas.microsoft.com/office/drawing/2014/main" id="{859C4D22-B6EC-3879-052E-A06A2BC928C5}"/>
              </a:ext>
            </a:extLst>
          </p:cNvPr>
          <p:cNvCxnSpPr>
            <a:cxnSpLocks/>
          </p:cNvCxnSpPr>
          <p:nvPr/>
        </p:nvCxnSpPr>
        <p:spPr>
          <a:xfrm>
            <a:off x="9351377" y="4855331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0" name="Rak pilkoppling 149">
            <a:extLst>
              <a:ext uri="{FF2B5EF4-FFF2-40B4-BE49-F238E27FC236}">
                <a16:creationId xmlns:a16="http://schemas.microsoft.com/office/drawing/2014/main" id="{0BF2EE17-41A4-3340-7FD9-217B7A7EB352}"/>
              </a:ext>
            </a:extLst>
          </p:cNvPr>
          <p:cNvCxnSpPr>
            <a:cxnSpLocks/>
          </p:cNvCxnSpPr>
          <p:nvPr/>
        </p:nvCxnSpPr>
        <p:spPr>
          <a:xfrm>
            <a:off x="9351377" y="5571033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2" name="Rak pilkoppling 151">
            <a:extLst>
              <a:ext uri="{FF2B5EF4-FFF2-40B4-BE49-F238E27FC236}">
                <a16:creationId xmlns:a16="http://schemas.microsoft.com/office/drawing/2014/main" id="{01178A4B-F313-569B-2C84-C2787B1306FD}"/>
              </a:ext>
            </a:extLst>
          </p:cNvPr>
          <p:cNvCxnSpPr>
            <a:cxnSpLocks/>
          </p:cNvCxnSpPr>
          <p:nvPr/>
        </p:nvCxnSpPr>
        <p:spPr>
          <a:xfrm>
            <a:off x="3981075" y="1365565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3" name="Rak pilkoppling 152">
            <a:extLst>
              <a:ext uri="{FF2B5EF4-FFF2-40B4-BE49-F238E27FC236}">
                <a16:creationId xmlns:a16="http://schemas.microsoft.com/office/drawing/2014/main" id="{9B6D3981-A7C3-7297-9CB2-8CA595CBD3D8}"/>
              </a:ext>
            </a:extLst>
          </p:cNvPr>
          <p:cNvCxnSpPr>
            <a:cxnSpLocks/>
          </p:cNvCxnSpPr>
          <p:nvPr/>
        </p:nvCxnSpPr>
        <p:spPr>
          <a:xfrm>
            <a:off x="3981075" y="1726309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4" name="Rak pilkoppling 153">
            <a:extLst>
              <a:ext uri="{FF2B5EF4-FFF2-40B4-BE49-F238E27FC236}">
                <a16:creationId xmlns:a16="http://schemas.microsoft.com/office/drawing/2014/main" id="{24E452CD-127F-0D99-F66C-279130CDB4F3}"/>
              </a:ext>
            </a:extLst>
          </p:cNvPr>
          <p:cNvCxnSpPr>
            <a:cxnSpLocks/>
          </p:cNvCxnSpPr>
          <p:nvPr/>
        </p:nvCxnSpPr>
        <p:spPr>
          <a:xfrm>
            <a:off x="3981075" y="2096700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5" name="Rak pilkoppling 154">
            <a:extLst>
              <a:ext uri="{FF2B5EF4-FFF2-40B4-BE49-F238E27FC236}">
                <a16:creationId xmlns:a16="http://schemas.microsoft.com/office/drawing/2014/main" id="{416DC9F2-DF5C-EE0A-2B76-C7C0E3DB1C54}"/>
              </a:ext>
            </a:extLst>
          </p:cNvPr>
          <p:cNvCxnSpPr>
            <a:cxnSpLocks/>
          </p:cNvCxnSpPr>
          <p:nvPr/>
        </p:nvCxnSpPr>
        <p:spPr>
          <a:xfrm>
            <a:off x="3981075" y="2457444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6" name="Rak pilkoppling 155">
            <a:extLst>
              <a:ext uri="{FF2B5EF4-FFF2-40B4-BE49-F238E27FC236}">
                <a16:creationId xmlns:a16="http://schemas.microsoft.com/office/drawing/2014/main" id="{53F5AF17-BE91-5109-75CF-6FCBB05C3772}"/>
              </a:ext>
            </a:extLst>
          </p:cNvPr>
          <p:cNvCxnSpPr>
            <a:cxnSpLocks/>
          </p:cNvCxnSpPr>
          <p:nvPr/>
        </p:nvCxnSpPr>
        <p:spPr>
          <a:xfrm>
            <a:off x="3981075" y="2804683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7" name="Rak pilkoppling 156">
            <a:extLst>
              <a:ext uri="{FF2B5EF4-FFF2-40B4-BE49-F238E27FC236}">
                <a16:creationId xmlns:a16="http://schemas.microsoft.com/office/drawing/2014/main" id="{DF4BFF18-E813-125E-27FA-8FADA11DDCE5}"/>
              </a:ext>
            </a:extLst>
          </p:cNvPr>
          <p:cNvCxnSpPr>
            <a:cxnSpLocks/>
          </p:cNvCxnSpPr>
          <p:nvPr/>
        </p:nvCxnSpPr>
        <p:spPr>
          <a:xfrm>
            <a:off x="3981075" y="3130702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8" name="Rak pilkoppling 157">
            <a:extLst>
              <a:ext uri="{FF2B5EF4-FFF2-40B4-BE49-F238E27FC236}">
                <a16:creationId xmlns:a16="http://schemas.microsoft.com/office/drawing/2014/main" id="{9B421528-50C3-F21B-F169-BBEF5D7EED14}"/>
              </a:ext>
            </a:extLst>
          </p:cNvPr>
          <p:cNvCxnSpPr>
            <a:cxnSpLocks/>
          </p:cNvCxnSpPr>
          <p:nvPr/>
        </p:nvCxnSpPr>
        <p:spPr>
          <a:xfrm>
            <a:off x="3981075" y="3433491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9" name="Rak pilkoppling 158">
            <a:extLst>
              <a:ext uri="{FF2B5EF4-FFF2-40B4-BE49-F238E27FC236}">
                <a16:creationId xmlns:a16="http://schemas.microsoft.com/office/drawing/2014/main" id="{06FC5805-694D-1E8B-90FE-7C6AFEB43AD0}"/>
              </a:ext>
            </a:extLst>
          </p:cNvPr>
          <p:cNvCxnSpPr>
            <a:cxnSpLocks/>
          </p:cNvCxnSpPr>
          <p:nvPr/>
        </p:nvCxnSpPr>
        <p:spPr>
          <a:xfrm>
            <a:off x="3981075" y="3886835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0" name="Rak pilkoppling 159">
            <a:extLst>
              <a:ext uri="{FF2B5EF4-FFF2-40B4-BE49-F238E27FC236}">
                <a16:creationId xmlns:a16="http://schemas.microsoft.com/office/drawing/2014/main" id="{E8CF6024-E7DB-6164-ED2A-8650947FE838}"/>
              </a:ext>
            </a:extLst>
          </p:cNvPr>
          <p:cNvCxnSpPr>
            <a:cxnSpLocks/>
          </p:cNvCxnSpPr>
          <p:nvPr/>
        </p:nvCxnSpPr>
        <p:spPr>
          <a:xfrm>
            <a:off x="3981075" y="4313170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1" name="Rak pilkoppling 160">
            <a:extLst>
              <a:ext uri="{FF2B5EF4-FFF2-40B4-BE49-F238E27FC236}">
                <a16:creationId xmlns:a16="http://schemas.microsoft.com/office/drawing/2014/main" id="{CFC25CDE-B792-BD1F-CA11-ED302EE94273}"/>
              </a:ext>
            </a:extLst>
          </p:cNvPr>
          <p:cNvCxnSpPr>
            <a:cxnSpLocks/>
          </p:cNvCxnSpPr>
          <p:nvPr/>
        </p:nvCxnSpPr>
        <p:spPr>
          <a:xfrm>
            <a:off x="3981075" y="4731789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2" name="Rak pilkoppling 161">
            <a:extLst>
              <a:ext uri="{FF2B5EF4-FFF2-40B4-BE49-F238E27FC236}">
                <a16:creationId xmlns:a16="http://schemas.microsoft.com/office/drawing/2014/main" id="{6C77C2AC-4B0B-E139-EE7F-8DB76CA3160B}"/>
              </a:ext>
            </a:extLst>
          </p:cNvPr>
          <p:cNvCxnSpPr>
            <a:cxnSpLocks/>
          </p:cNvCxnSpPr>
          <p:nvPr/>
        </p:nvCxnSpPr>
        <p:spPr>
          <a:xfrm>
            <a:off x="3981075" y="5559460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Bildobjekt 2">
            <a:extLst>
              <a:ext uri="{FF2B5EF4-FFF2-40B4-BE49-F238E27FC236}">
                <a16:creationId xmlns:a16="http://schemas.microsoft.com/office/drawing/2014/main" id="{F73B1E7E-1A9E-519A-23BC-5D98E00612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926" y="3000248"/>
            <a:ext cx="793600" cy="740693"/>
          </a:xfrm>
          <a:prstGeom prst="rect">
            <a:avLst/>
          </a:prstGeom>
        </p:spPr>
      </p:pic>
      <p:sp>
        <p:nvSpPr>
          <p:cNvPr id="7" name="Rubrik 7">
            <a:extLst>
              <a:ext uri="{FF2B5EF4-FFF2-40B4-BE49-F238E27FC236}">
                <a16:creationId xmlns:a16="http://schemas.microsoft.com/office/drawing/2014/main" id="{EC2A0B1A-9AA9-D484-8DAC-85E2D475E184}"/>
              </a:ext>
            </a:extLst>
          </p:cNvPr>
          <p:cNvSpPr txBox="1">
            <a:spLocks/>
          </p:cNvSpPr>
          <p:nvPr/>
        </p:nvSpPr>
        <p:spPr>
          <a:xfrm>
            <a:off x="527381" y="-80666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1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</a:t>
            </a:r>
            <a:r>
              <a:rPr kumimoji="0" lang="sv-SE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 Business – </a:t>
            </a:r>
            <a:r>
              <a:rPr kumimoji="0" lang="sv-SE" sz="18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through</a:t>
            </a: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sv-SE" sz="18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Systematic</a:t>
            </a: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sv-SE" sz="18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Work</a:t>
            </a: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sv-SE" sz="18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sv-SE" sz="18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Climate</a:t>
            </a: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sv-SE" sz="18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Improvements</a:t>
            </a: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</a:t>
            </a:r>
            <a:r>
              <a:rPr kumimoji="0" lang="sv-SE" sz="1800" b="1" i="0" u="none" strike="noStrike" kern="1200" cap="none" spc="0" normalizeH="0" baseline="0" noProof="0" err="1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Building</a:t>
            </a: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Component</a:t>
            </a:r>
            <a:endParaRPr kumimoji="0" lang="sv-SE" sz="1800" b="1" i="1" u="sng" strike="noStrike" kern="1200" cap="none" spc="0" normalizeH="0" baseline="0" noProof="0">
              <a:ln>
                <a:noFill/>
              </a:ln>
              <a:solidFill>
                <a:srgbClr val="003466"/>
              </a:solidFill>
              <a:effectLst/>
              <a:uLnTx/>
              <a:uFillTx/>
              <a:latin typeface="Futura PT" panose="020B07020202040203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" name="Rak pilkoppling 1">
            <a:extLst>
              <a:ext uri="{FF2B5EF4-FFF2-40B4-BE49-F238E27FC236}">
                <a16:creationId xmlns:a16="http://schemas.microsoft.com/office/drawing/2014/main" id="{8BBDD2D4-BE68-FD68-1914-D1AEF4B02C8D}"/>
              </a:ext>
            </a:extLst>
          </p:cNvPr>
          <p:cNvCxnSpPr>
            <a:cxnSpLocks/>
          </p:cNvCxnSpPr>
          <p:nvPr/>
        </p:nvCxnSpPr>
        <p:spPr>
          <a:xfrm>
            <a:off x="4049496" y="5098794"/>
            <a:ext cx="1956123" cy="20518"/>
          </a:xfrm>
          <a:prstGeom prst="straightConnector1">
            <a:avLst/>
          </a:prstGeom>
          <a:ln w="12700">
            <a:solidFill>
              <a:schemeClr val="accent2">
                <a:shade val="95000"/>
                <a:satMod val="105000"/>
              </a:schemeClr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3521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Genererade bild">
            <a:extLst>
              <a:ext uri="{FF2B5EF4-FFF2-40B4-BE49-F238E27FC236}">
                <a16:creationId xmlns:a16="http://schemas.microsoft.com/office/drawing/2014/main" id="{76BF55CA-1DBE-0EB6-C1CA-A29214E09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926" y="1058779"/>
            <a:ext cx="8410074" cy="5606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DB24E533-FF1D-7860-13C4-8295CFF67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370" y="2770573"/>
            <a:ext cx="403912" cy="377488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3204BC96-F929-58F6-3AAB-2E05CBC5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659" y="2265866"/>
            <a:ext cx="4433945" cy="2398186"/>
          </a:xfrm>
          <a:prstGeom prst="rect">
            <a:avLst/>
          </a:prstGeom>
        </p:spPr>
      </p:pic>
      <p:sp>
        <p:nvSpPr>
          <p:cNvPr id="5" name="Rubrik 7">
            <a:extLst>
              <a:ext uri="{FF2B5EF4-FFF2-40B4-BE49-F238E27FC236}">
                <a16:creationId xmlns:a16="http://schemas.microsoft.com/office/drawing/2014/main" id="{24054EB3-C5F8-F7C2-BF28-B292E3ABEA2E}"/>
              </a:ext>
            </a:extLst>
          </p:cNvPr>
          <p:cNvSpPr txBox="1">
            <a:spLocks/>
          </p:cNvSpPr>
          <p:nvPr/>
        </p:nvSpPr>
        <p:spPr>
          <a:xfrm>
            <a:off x="270206" y="192505"/>
            <a:ext cx="11494289" cy="6994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Scope for Influence – Early Stages: LFM30:s Sub-strategies, Strategic Measures, and Activities, Organized by Building Element</a:t>
            </a:r>
          </a:p>
        </p:txBody>
      </p:sp>
    </p:spTree>
    <p:extLst>
      <p:ext uri="{BB962C8B-B14F-4D97-AF65-F5344CB8AC3E}">
        <p14:creationId xmlns:p14="http://schemas.microsoft.com/office/powerpoint/2010/main" val="8882892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0F39130E-EC1D-9D09-2B31-63F18DAD1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4936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diagram&#10;&#10;Automatiskt genererad beskrivning">
            <a:extLst>
              <a:ext uri="{FF2B5EF4-FFF2-40B4-BE49-F238E27FC236}">
                <a16:creationId xmlns:a16="http://schemas.microsoft.com/office/drawing/2014/main" id="{12CA3BCB-A329-B7C9-1E4B-77AF35892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51" y="995424"/>
            <a:ext cx="11032851" cy="5173883"/>
          </a:xfrm>
          <a:prstGeom prst="rect">
            <a:avLst/>
          </a:prstGeom>
        </p:spPr>
      </p:pic>
      <p:sp>
        <p:nvSpPr>
          <p:cNvPr id="6" name="Rubrik 7">
            <a:extLst>
              <a:ext uri="{FF2B5EF4-FFF2-40B4-BE49-F238E27FC236}">
                <a16:creationId xmlns:a16="http://schemas.microsoft.com/office/drawing/2014/main" id="{9BABEC74-E2D3-D689-B771-FE9965F94BE6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sv-SE"/>
              <a:t>LFM30:s Metod för klimatbudget: Affärsrådighet</a:t>
            </a:r>
          </a:p>
        </p:txBody>
      </p:sp>
    </p:spTree>
    <p:extLst>
      <p:ext uri="{BB962C8B-B14F-4D97-AF65-F5344CB8AC3E}">
        <p14:creationId xmlns:p14="http://schemas.microsoft.com/office/powerpoint/2010/main" val="42356824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0B73F2-1957-C5CB-A5DB-719F56799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857" y="132544"/>
            <a:ext cx="9359919" cy="699466"/>
          </a:xfrm>
        </p:spPr>
        <p:txBody>
          <a:bodyPr/>
          <a:lstStyle/>
          <a:p>
            <a:r>
              <a:rPr lang="sv-SE"/>
              <a:t>Samverkansentreprenad (Nyproduktion)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9661FC7-CBAF-2F7B-5521-D5770F42E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" y="939040"/>
            <a:ext cx="11763375" cy="1247775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A1536229-2621-524E-0C79-C70879689F64}"/>
              </a:ext>
            </a:extLst>
          </p:cNvPr>
          <p:cNvSpPr/>
          <p:nvPr/>
        </p:nvSpPr>
        <p:spPr>
          <a:xfrm>
            <a:off x="1559496" y="3775736"/>
            <a:ext cx="1261810" cy="21266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Broschyr: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</a:t>
            </a:r>
          </a:p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Försäljning: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 + HC</a:t>
            </a:r>
          </a:p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Platsbesök: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Grönt anbud med option: förstudie klimat (v</a:t>
            </a: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ision, ambition, strategi):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</a:t>
            </a:r>
          </a:p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Beställning, Fas 1A: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DC7B0B02-91FE-556F-C423-EB794B9E1C45}"/>
              </a:ext>
            </a:extLst>
          </p:cNvPr>
          <p:cNvSpPr/>
          <p:nvPr/>
        </p:nvSpPr>
        <p:spPr>
          <a:xfrm>
            <a:off x="2783631" y="3775737"/>
            <a:ext cx="1321023" cy="21200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Projektteam &amp; </a:t>
            </a:r>
            <a:r>
              <a:rPr kumimoji="0" lang="sv-SE" sz="1100" b="0" i="0" u="none" strike="noStrike" kern="1200" cap="none" spc="0" normalizeH="0" baseline="0" noProof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principval</a:t>
            </a: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Strategi –påverkan på förvaltning: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HC+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Enkel klimatkalkyl: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 + 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Överenskommelse Fas 1-2: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 startAt="4"/>
              <a:tabLst/>
              <a:defRPr/>
            </a:pP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14BB2BA8-48A7-46D6-1EB2-F3BBF369DD15}"/>
              </a:ext>
            </a:extLst>
          </p:cNvPr>
          <p:cNvSpPr/>
          <p:nvPr/>
        </p:nvSpPr>
        <p:spPr>
          <a:xfrm>
            <a:off x="4104654" y="3762250"/>
            <a:ext cx="1325813" cy="21401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Kontrakt: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ProC+AOC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Målstyrning &amp; upphandling: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Projektteam: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ProC+HC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Systemval: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Kalkyl komplettering: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Avstämning: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ProC+HC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38AFC27E-B742-460F-C6BC-E1A20B53D3B9}"/>
              </a:ext>
            </a:extLst>
          </p:cNvPr>
          <p:cNvSpPr/>
          <p:nvPr/>
        </p:nvSpPr>
        <p:spPr>
          <a:xfrm>
            <a:off x="5430467" y="3762251"/>
            <a:ext cx="1285629" cy="21401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Målstyrning &amp; upphandling: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Materialval: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Beräkning: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LFM30 Klimat-deklaration &amp; egenbedömning: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Återbetalning: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EC773B44-D2EE-BDFF-309F-A0ABA0572C75}"/>
              </a:ext>
            </a:extLst>
          </p:cNvPr>
          <p:cNvSpPr/>
          <p:nvPr/>
        </p:nvSpPr>
        <p:spPr>
          <a:xfrm>
            <a:off x="6716096" y="3762252"/>
            <a:ext cx="1433214" cy="2140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Målstyrning &amp; inköpsstyrning: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DoU inkl KKPI: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LFM30 Klimatdeklaration: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Återbetalning 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FE5D002A-3C91-2A86-B35D-55CCFF6BC691}"/>
              </a:ext>
            </a:extLst>
          </p:cNvPr>
          <p:cNvSpPr/>
          <p:nvPr/>
        </p:nvSpPr>
        <p:spPr>
          <a:xfrm>
            <a:off x="265117" y="3732343"/>
            <a:ext cx="989480" cy="588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Klimat- och cirkuläritets-tjänst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Vänster klammerparentes 13">
            <a:extLst>
              <a:ext uri="{FF2B5EF4-FFF2-40B4-BE49-F238E27FC236}">
                <a16:creationId xmlns:a16="http://schemas.microsoft.com/office/drawing/2014/main" id="{36CDC1E5-0148-7BC3-8CB1-4F81EBED9012}"/>
              </a:ext>
            </a:extLst>
          </p:cNvPr>
          <p:cNvSpPr/>
          <p:nvPr/>
        </p:nvSpPr>
        <p:spPr>
          <a:xfrm rot="16200000">
            <a:off x="2766807" y="4959124"/>
            <a:ext cx="308646" cy="249987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B5C5213-23CB-065A-5F7A-0CD325B14BF5}"/>
              </a:ext>
            </a:extLst>
          </p:cNvPr>
          <p:cNvSpPr/>
          <p:nvPr/>
        </p:nvSpPr>
        <p:spPr>
          <a:xfrm>
            <a:off x="2450449" y="6384203"/>
            <a:ext cx="989480" cy="4291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 1: Gratis. Anbud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Vänster klammerparentes 15">
            <a:extLst>
              <a:ext uri="{FF2B5EF4-FFF2-40B4-BE49-F238E27FC236}">
                <a16:creationId xmlns:a16="http://schemas.microsoft.com/office/drawing/2014/main" id="{3702E7C2-8CBD-68B9-56D0-3EF6A39B449B}"/>
              </a:ext>
            </a:extLst>
          </p:cNvPr>
          <p:cNvSpPr/>
          <p:nvPr/>
        </p:nvSpPr>
        <p:spPr>
          <a:xfrm rot="16200000">
            <a:off x="6040940" y="4265756"/>
            <a:ext cx="336851" cy="391481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55C829F-344C-939F-7841-E7CD8FD7282E}"/>
              </a:ext>
            </a:extLst>
          </p:cNvPr>
          <p:cNvSpPr/>
          <p:nvPr/>
        </p:nvSpPr>
        <p:spPr>
          <a:xfrm>
            <a:off x="5744077" y="6391587"/>
            <a:ext cx="989480" cy="429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 2: Del av kontrakt 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7" name="Diagram 36">
            <a:extLst>
              <a:ext uri="{FF2B5EF4-FFF2-40B4-BE49-F238E27FC236}">
                <a16:creationId xmlns:a16="http://schemas.microsoft.com/office/drawing/2014/main" id="{1B48FAB7-8905-E8CC-FF15-FC62FCCE2D7A}"/>
              </a:ext>
            </a:extLst>
          </p:cNvPr>
          <p:cNvGraphicFramePr/>
          <p:nvPr/>
        </p:nvGraphicFramePr>
        <p:xfrm>
          <a:off x="1707550" y="2664010"/>
          <a:ext cx="8077200" cy="67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9" name="Rak koppling 38">
            <a:extLst>
              <a:ext uri="{FF2B5EF4-FFF2-40B4-BE49-F238E27FC236}">
                <a16:creationId xmlns:a16="http://schemas.microsoft.com/office/drawing/2014/main" id="{2DA151D3-6281-ADE2-7CAF-100861E8A94C}"/>
              </a:ext>
            </a:extLst>
          </p:cNvPr>
          <p:cNvCxnSpPr>
            <a:cxnSpLocks/>
          </p:cNvCxnSpPr>
          <p:nvPr/>
        </p:nvCxnSpPr>
        <p:spPr>
          <a:xfrm>
            <a:off x="1775520" y="1844824"/>
            <a:ext cx="0" cy="98021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k koppling 39">
            <a:extLst>
              <a:ext uri="{FF2B5EF4-FFF2-40B4-BE49-F238E27FC236}">
                <a16:creationId xmlns:a16="http://schemas.microsoft.com/office/drawing/2014/main" id="{BD5F6145-EFB8-45D9-EEBE-2DE1731FE02D}"/>
              </a:ext>
            </a:extLst>
          </p:cNvPr>
          <p:cNvCxnSpPr>
            <a:cxnSpLocks/>
          </p:cNvCxnSpPr>
          <p:nvPr/>
        </p:nvCxnSpPr>
        <p:spPr>
          <a:xfrm>
            <a:off x="4034274" y="1880366"/>
            <a:ext cx="909598" cy="86359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k koppling 41">
            <a:extLst>
              <a:ext uri="{FF2B5EF4-FFF2-40B4-BE49-F238E27FC236}">
                <a16:creationId xmlns:a16="http://schemas.microsoft.com/office/drawing/2014/main" id="{E4396C12-C7EF-A7E4-0837-8C1C74A8C008}"/>
              </a:ext>
            </a:extLst>
          </p:cNvPr>
          <p:cNvCxnSpPr>
            <a:cxnSpLocks/>
          </p:cNvCxnSpPr>
          <p:nvPr/>
        </p:nvCxnSpPr>
        <p:spPr>
          <a:xfrm>
            <a:off x="5292428" y="1880365"/>
            <a:ext cx="803572" cy="86359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k koppling 52">
            <a:extLst>
              <a:ext uri="{FF2B5EF4-FFF2-40B4-BE49-F238E27FC236}">
                <a16:creationId xmlns:a16="http://schemas.microsoft.com/office/drawing/2014/main" id="{6365BECC-007B-4C97-F1E9-4C9AAD413D5E}"/>
              </a:ext>
            </a:extLst>
          </p:cNvPr>
          <p:cNvCxnSpPr>
            <a:cxnSpLocks/>
          </p:cNvCxnSpPr>
          <p:nvPr/>
        </p:nvCxnSpPr>
        <p:spPr>
          <a:xfrm>
            <a:off x="7946128" y="1844824"/>
            <a:ext cx="1551789" cy="89913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5C49DDE3-B57B-EF2A-17E8-02897FC52B5F}"/>
              </a:ext>
            </a:extLst>
          </p:cNvPr>
          <p:cNvCxnSpPr>
            <a:cxnSpLocks/>
          </p:cNvCxnSpPr>
          <p:nvPr/>
        </p:nvCxnSpPr>
        <p:spPr>
          <a:xfrm>
            <a:off x="6672064" y="1871321"/>
            <a:ext cx="576066" cy="86124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k koppling 10">
            <a:extLst>
              <a:ext uri="{FF2B5EF4-FFF2-40B4-BE49-F238E27FC236}">
                <a16:creationId xmlns:a16="http://schemas.microsoft.com/office/drawing/2014/main" id="{9AB7DD06-A4A3-6764-A68B-07336ECF1E9B}"/>
              </a:ext>
            </a:extLst>
          </p:cNvPr>
          <p:cNvCxnSpPr>
            <a:cxnSpLocks/>
          </p:cNvCxnSpPr>
          <p:nvPr/>
        </p:nvCxnSpPr>
        <p:spPr>
          <a:xfrm flipV="1">
            <a:off x="1671190" y="3221353"/>
            <a:ext cx="37821" cy="51099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ktangel 2">
            <a:extLst>
              <a:ext uri="{FF2B5EF4-FFF2-40B4-BE49-F238E27FC236}">
                <a16:creationId xmlns:a16="http://schemas.microsoft.com/office/drawing/2014/main" id="{BCD45E3F-A23F-7530-FFCE-7922CBCD696F}"/>
              </a:ext>
            </a:extLst>
          </p:cNvPr>
          <p:cNvSpPr/>
          <p:nvPr/>
        </p:nvSpPr>
        <p:spPr>
          <a:xfrm>
            <a:off x="257981" y="2780928"/>
            <a:ext cx="989480" cy="458893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 Byggare</a:t>
            </a:r>
          </a:p>
        </p:txBody>
      </p:sp>
    </p:spTree>
    <p:extLst>
      <p:ext uri="{BB962C8B-B14F-4D97-AF65-F5344CB8AC3E}">
        <p14:creationId xmlns:p14="http://schemas.microsoft.com/office/powerpoint/2010/main" val="189381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14" grpId="0" animBg="1"/>
      <p:bldP spid="15" grpId="0" animBg="1"/>
      <p:bldP spid="16" grpId="0" animBg="1"/>
      <p:bldP spid="17" grpId="0" animBg="1"/>
      <p:bldGraphic spid="37" grpId="0">
        <p:bldAsOne/>
      </p:bldGraphic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0B73F2-1957-C5CB-A5DB-719F56799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857" y="132544"/>
            <a:ext cx="9359919" cy="699466"/>
          </a:xfrm>
        </p:spPr>
        <p:txBody>
          <a:bodyPr/>
          <a:lstStyle/>
          <a:p>
            <a:r>
              <a:rPr lang="sv-SE"/>
              <a:t>Samverkansentreprenad (ROT)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9661FC7-CBAF-2F7B-5521-D5770F42E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" y="939040"/>
            <a:ext cx="11763375" cy="1247775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A1536229-2621-524E-0C79-C70879689F64}"/>
              </a:ext>
            </a:extLst>
          </p:cNvPr>
          <p:cNvSpPr/>
          <p:nvPr/>
        </p:nvSpPr>
        <p:spPr>
          <a:xfrm>
            <a:off x="1559496" y="3775736"/>
            <a:ext cx="1261810" cy="21266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Broschyr: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</a:t>
            </a:r>
          </a:p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Försäljning: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 + HC</a:t>
            </a:r>
          </a:p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Platsbesök: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Grönt anbud med option: förstudie klimat (v</a:t>
            </a: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ision, ambition, strategi):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</a:t>
            </a:r>
          </a:p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Beställning, Fas 1A: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DC7B0B02-91FE-556F-C423-EB794B9E1C45}"/>
              </a:ext>
            </a:extLst>
          </p:cNvPr>
          <p:cNvSpPr/>
          <p:nvPr/>
        </p:nvSpPr>
        <p:spPr>
          <a:xfrm>
            <a:off x="2783631" y="3775737"/>
            <a:ext cx="1321023" cy="21200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Projektteam &amp; principval: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Strategi –påverkan på förvaltning: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HC+ ProC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Enkel klimatkalkyl: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 + 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Överenskommelse Fas 1-2: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 startAt="4"/>
              <a:tabLst/>
              <a:defRPr/>
            </a:pP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14BB2BA8-48A7-46D6-1EB2-F3BBF369DD15}"/>
              </a:ext>
            </a:extLst>
          </p:cNvPr>
          <p:cNvSpPr/>
          <p:nvPr/>
        </p:nvSpPr>
        <p:spPr>
          <a:xfrm>
            <a:off x="4122115" y="3775465"/>
            <a:ext cx="1325813" cy="212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Kontrakt: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ProC+AOC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Målstyrning &amp; upphandling: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Projektteam: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Systemval: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Kalkyl komplettering: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Avstämning: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ProC+HC</a:t>
            </a: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38AFC27E-B742-460F-C6BC-E1A20B53D3B9}"/>
              </a:ext>
            </a:extLst>
          </p:cNvPr>
          <p:cNvSpPr/>
          <p:nvPr/>
        </p:nvSpPr>
        <p:spPr>
          <a:xfrm>
            <a:off x="5456658" y="3778792"/>
            <a:ext cx="1285629" cy="21169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Målstyrning &amp; upphandling: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Materialval: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Beräkning: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LFM30 Klimat-deklaration &amp; egenbedömning: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Återbetalning: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EC773B44-D2EE-BDFF-309F-A0ABA0572C75}"/>
              </a:ext>
            </a:extLst>
          </p:cNvPr>
          <p:cNvSpPr/>
          <p:nvPr/>
        </p:nvSpPr>
        <p:spPr>
          <a:xfrm>
            <a:off x="6751017" y="3778794"/>
            <a:ext cx="1433214" cy="21236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Målstyrning &amp; inköpsstyrning: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DoU</a:t>
            </a: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sv-SE" sz="11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inkl</a:t>
            </a: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KKPI: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LFM30 Klimatdeklaration: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Återbetalning 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FE5D002A-3C91-2A86-B35D-55CCFF6BC691}"/>
              </a:ext>
            </a:extLst>
          </p:cNvPr>
          <p:cNvSpPr/>
          <p:nvPr/>
        </p:nvSpPr>
        <p:spPr>
          <a:xfrm>
            <a:off x="265117" y="3732343"/>
            <a:ext cx="989480" cy="588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Klimat- och cirkuläritets-tjänst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Vänster klammerparentes 13">
            <a:extLst>
              <a:ext uri="{FF2B5EF4-FFF2-40B4-BE49-F238E27FC236}">
                <a16:creationId xmlns:a16="http://schemas.microsoft.com/office/drawing/2014/main" id="{36CDC1E5-0148-7BC3-8CB1-4F81EBED9012}"/>
              </a:ext>
            </a:extLst>
          </p:cNvPr>
          <p:cNvSpPr/>
          <p:nvPr/>
        </p:nvSpPr>
        <p:spPr>
          <a:xfrm rot="16200000">
            <a:off x="2766807" y="4959124"/>
            <a:ext cx="308646" cy="249987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B5C5213-23CB-065A-5F7A-0CD325B14BF5}"/>
              </a:ext>
            </a:extLst>
          </p:cNvPr>
          <p:cNvSpPr/>
          <p:nvPr/>
        </p:nvSpPr>
        <p:spPr>
          <a:xfrm>
            <a:off x="2450449" y="6384203"/>
            <a:ext cx="989480" cy="4291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 1: Gratis. Anbud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Vänster klammerparentes 15">
            <a:extLst>
              <a:ext uri="{FF2B5EF4-FFF2-40B4-BE49-F238E27FC236}">
                <a16:creationId xmlns:a16="http://schemas.microsoft.com/office/drawing/2014/main" id="{3702E7C2-8CBD-68B9-56D0-3EF6A39B449B}"/>
              </a:ext>
            </a:extLst>
          </p:cNvPr>
          <p:cNvSpPr/>
          <p:nvPr/>
        </p:nvSpPr>
        <p:spPr>
          <a:xfrm rot="16200000">
            <a:off x="6053382" y="4238921"/>
            <a:ext cx="315033" cy="394666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55C829F-344C-939F-7841-E7CD8FD7282E}"/>
              </a:ext>
            </a:extLst>
          </p:cNvPr>
          <p:cNvSpPr/>
          <p:nvPr/>
        </p:nvSpPr>
        <p:spPr>
          <a:xfrm>
            <a:off x="5752807" y="6366442"/>
            <a:ext cx="989480" cy="429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 2: Del av kontrakt 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7" name="Diagram 36">
            <a:extLst>
              <a:ext uri="{FF2B5EF4-FFF2-40B4-BE49-F238E27FC236}">
                <a16:creationId xmlns:a16="http://schemas.microsoft.com/office/drawing/2014/main" id="{1B48FAB7-8905-E8CC-FF15-FC62FCCE2D7A}"/>
              </a:ext>
            </a:extLst>
          </p:cNvPr>
          <p:cNvGraphicFramePr/>
          <p:nvPr/>
        </p:nvGraphicFramePr>
        <p:xfrm>
          <a:off x="1707550" y="2664010"/>
          <a:ext cx="8077200" cy="67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9" name="Rak koppling 38">
            <a:extLst>
              <a:ext uri="{FF2B5EF4-FFF2-40B4-BE49-F238E27FC236}">
                <a16:creationId xmlns:a16="http://schemas.microsoft.com/office/drawing/2014/main" id="{2DA151D3-6281-ADE2-7CAF-100861E8A94C}"/>
              </a:ext>
            </a:extLst>
          </p:cNvPr>
          <p:cNvCxnSpPr>
            <a:cxnSpLocks/>
          </p:cNvCxnSpPr>
          <p:nvPr/>
        </p:nvCxnSpPr>
        <p:spPr>
          <a:xfrm>
            <a:off x="1775520" y="1844824"/>
            <a:ext cx="0" cy="98021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k koppling 39">
            <a:extLst>
              <a:ext uri="{FF2B5EF4-FFF2-40B4-BE49-F238E27FC236}">
                <a16:creationId xmlns:a16="http://schemas.microsoft.com/office/drawing/2014/main" id="{BD5F6145-EFB8-45D9-EEBE-2DE1731FE02D}"/>
              </a:ext>
            </a:extLst>
          </p:cNvPr>
          <p:cNvCxnSpPr>
            <a:cxnSpLocks/>
          </p:cNvCxnSpPr>
          <p:nvPr/>
        </p:nvCxnSpPr>
        <p:spPr>
          <a:xfrm>
            <a:off x="4034274" y="1880366"/>
            <a:ext cx="909598" cy="86359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k koppling 41">
            <a:extLst>
              <a:ext uri="{FF2B5EF4-FFF2-40B4-BE49-F238E27FC236}">
                <a16:creationId xmlns:a16="http://schemas.microsoft.com/office/drawing/2014/main" id="{E4396C12-C7EF-A7E4-0837-8C1C74A8C008}"/>
              </a:ext>
            </a:extLst>
          </p:cNvPr>
          <p:cNvCxnSpPr>
            <a:cxnSpLocks/>
          </p:cNvCxnSpPr>
          <p:nvPr/>
        </p:nvCxnSpPr>
        <p:spPr>
          <a:xfrm>
            <a:off x="5292428" y="1880365"/>
            <a:ext cx="803572" cy="86359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k koppling 52">
            <a:extLst>
              <a:ext uri="{FF2B5EF4-FFF2-40B4-BE49-F238E27FC236}">
                <a16:creationId xmlns:a16="http://schemas.microsoft.com/office/drawing/2014/main" id="{6365BECC-007B-4C97-F1E9-4C9AAD413D5E}"/>
              </a:ext>
            </a:extLst>
          </p:cNvPr>
          <p:cNvCxnSpPr>
            <a:cxnSpLocks/>
          </p:cNvCxnSpPr>
          <p:nvPr/>
        </p:nvCxnSpPr>
        <p:spPr>
          <a:xfrm>
            <a:off x="7946128" y="1844824"/>
            <a:ext cx="1551789" cy="89913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5C49DDE3-B57B-EF2A-17E8-02897FC52B5F}"/>
              </a:ext>
            </a:extLst>
          </p:cNvPr>
          <p:cNvCxnSpPr>
            <a:cxnSpLocks/>
          </p:cNvCxnSpPr>
          <p:nvPr/>
        </p:nvCxnSpPr>
        <p:spPr>
          <a:xfrm>
            <a:off x="6672064" y="1871321"/>
            <a:ext cx="576066" cy="86124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k koppling 10">
            <a:extLst>
              <a:ext uri="{FF2B5EF4-FFF2-40B4-BE49-F238E27FC236}">
                <a16:creationId xmlns:a16="http://schemas.microsoft.com/office/drawing/2014/main" id="{9AB7DD06-A4A3-6764-A68B-07336ECF1E9B}"/>
              </a:ext>
            </a:extLst>
          </p:cNvPr>
          <p:cNvCxnSpPr>
            <a:cxnSpLocks/>
          </p:cNvCxnSpPr>
          <p:nvPr/>
        </p:nvCxnSpPr>
        <p:spPr>
          <a:xfrm flipV="1">
            <a:off x="1671190" y="3221353"/>
            <a:ext cx="37821" cy="51099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ktangel 2">
            <a:extLst>
              <a:ext uri="{FF2B5EF4-FFF2-40B4-BE49-F238E27FC236}">
                <a16:creationId xmlns:a16="http://schemas.microsoft.com/office/drawing/2014/main" id="{BCD45E3F-A23F-7530-FFCE-7922CBCD696F}"/>
              </a:ext>
            </a:extLst>
          </p:cNvPr>
          <p:cNvSpPr/>
          <p:nvPr/>
        </p:nvSpPr>
        <p:spPr>
          <a:xfrm>
            <a:off x="257981" y="2780928"/>
            <a:ext cx="989480" cy="458893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 Byggare</a:t>
            </a:r>
          </a:p>
        </p:txBody>
      </p:sp>
    </p:spTree>
    <p:extLst>
      <p:ext uri="{BB962C8B-B14F-4D97-AF65-F5344CB8AC3E}">
        <p14:creationId xmlns:p14="http://schemas.microsoft.com/office/powerpoint/2010/main" val="385295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14" grpId="0" animBg="1"/>
      <p:bldP spid="15" grpId="0" animBg="1"/>
      <p:bldP spid="16" grpId="0" animBg="1"/>
      <p:bldP spid="17" grpId="0" animBg="1"/>
      <p:bldGraphic spid="37" grpId="0">
        <p:bldAsOne/>
      </p:bldGraphic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0B73F2-1957-C5CB-A5DB-719F56799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9857" y="132544"/>
            <a:ext cx="9359919" cy="699466"/>
          </a:xfrm>
        </p:spPr>
        <p:txBody>
          <a:bodyPr/>
          <a:lstStyle/>
          <a:p>
            <a:r>
              <a:rPr lang="sv-SE"/>
              <a:t>Samverkansentreprenad 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9661FC7-CBAF-2F7B-5521-D5770F42E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2" y="939040"/>
            <a:ext cx="11763375" cy="1247775"/>
          </a:xfrm>
          <a:prstGeom prst="rect">
            <a:avLst/>
          </a:prstGeom>
        </p:spPr>
      </p:pic>
      <p:sp>
        <p:nvSpPr>
          <p:cNvPr id="18" name="Rektangel 17">
            <a:extLst>
              <a:ext uri="{FF2B5EF4-FFF2-40B4-BE49-F238E27FC236}">
                <a16:creationId xmlns:a16="http://schemas.microsoft.com/office/drawing/2014/main" id="{A1536229-2621-524E-0C79-C70879689F64}"/>
              </a:ext>
            </a:extLst>
          </p:cNvPr>
          <p:cNvSpPr/>
          <p:nvPr/>
        </p:nvSpPr>
        <p:spPr>
          <a:xfrm>
            <a:off x="1559496" y="3775736"/>
            <a:ext cx="1261810" cy="21266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Broschyr: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</a:t>
            </a:r>
          </a:p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Försäljning: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 + HC</a:t>
            </a:r>
          </a:p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Platsbesök: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Grönt anbud med option: förstudie klimat (v</a:t>
            </a: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ision, ambition, strategi):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</a:t>
            </a:r>
          </a:p>
          <a:p>
            <a:pPr marL="90488" marR="0" lvl="0" indent="-904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Beställning, Fas 1A: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DC7B0B02-91FE-556F-C423-EB794B9E1C45}"/>
              </a:ext>
            </a:extLst>
          </p:cNvPr>
          <p:cNvSpPr/>
          <p:nvPr/>
        </p:nvSpPr>
        <p:spPr>
          <a:xfrm>
            <a:off x="2783631" y="3775737"/>
            <a:ext cx="1321023" cy="21200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Projektteam &amp; principval: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Strategi –påverkan på förvaltning: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HC+ ProC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Enkel klimatkalkyl: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 + 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Överenskommelse Fas 1-2: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AOC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 startAt="4"/>
              <a:tabLst/>
              <a:defRPr/>
            </a:pP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14BB2BA8-48A7-46D6-1EB2-F3BBF369DD15}"/>
              </a:ext>
            </a:extLst>
          </p:cNvPr>
          <p:cNvSpPr/>
          <p:nvPr/>
        </p:nvSpPr>
        <p:spPr>
          <a:xfrm>
            <a:off x="4119081" y="3775736"/>
            <a:ext cx="1325813" cy="212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Kontrakt: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ProC+AOC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Målstyrning &amp; upphandling: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Projektteam: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ProC+HC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Systemval: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Kalkyl komplettering: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Avstämning: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ProC+HC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38AFC27E-B742-460F-C6BC-E1A20B53D3B9}"/>
              </a:ext>
            </a:extLst>
          </p:cNvPr>
          <p:cNvSpPr/>
          <p:nvPr/>
        </p:nvSpPr>
        <p:spPr>
          <a:xfrm>
            <a:off x="5455141" y="3775736"/>
            <a:ext cx="1285629" cy="21200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Målstyrning &amp; upphandling: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Materialval: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Beräkning: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LFM30 Klimat-deklaration &amp; egenbedömning: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Återbetalning: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EC773B44-D2EE-BDFF-309F-A0ABA0572C75}"/>
              </a:ext>
            </a:extLst>
          </p:cNvPr>
          <p:cNvSpPr/>
          <p:nvPr/>
        </p:nvSpPr>
        <p:spPr>
          <a:xfrm>
            <a:off x="6740770" y="3775738"/>
            <a:ext cx="1433214" cy="21200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Målstyrning &amp; inköpsstyrning: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DoU inkl KKPI: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LFM30 Klimatdeklaration: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Återbetalning 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FE5D002A-3C91-2A86-B35D-55CCFF6BC691}"/>
              </a:ext>
            </a:extLst>
          </p:cNvPr>
          <p:cNvSpPr/>
          <p:nvPr/>
        </p:nvSpPr>
        <p:spPr>
          <a:xfrm>
            <a:off x="265117" y="3732343"/>
            <a:ext cx="989480" cy="588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Klimat- och cirkuläritets-tjänst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Vänster klammerparentes 13">
            <a:extLst>
              <a:ext uri="{FF2B5EF4-FFF2-40B4-BE49-F238E27FC236}">
                <a16:creationId xmlns:a16="http://schemas.microsoft.com/office/drawing/2014/main" id="{36CDC1E5-0148-7BC3-8CB1-4F81EBED9012}"/>
              </a:ext>
            </a:extLst>
          </p:cNvPr>
          <p:cNvSpPr/>
          <p:nvPr/>
        </p:nvSpPr>
        <p:spPr>
          <a:xfrm rot="16200000">
            <a:off x="2766807" y="4959124"/>
            <a:ext cx="308646" cy="249987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B5C5213-23CB-065A-5F7A-0CD325B14BF5}"/>
              </a:ext>
            </a:extLst>
          </p:cNvPr>
          <p:cNvSpPr/>
          <p:nvPr/>
        </p:nvSpPr>
        <p:spPr>
          <a:xfrm>
            <a:off x="2450449" y="6384203"/>
            <a:ext cx="989480" cy="4291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 1: Gratis. Anbud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Vänster klammerparentes 15">
            <a:extLst>
              <a:ext uri="{FF2B5EF4-FFF2-40B4-BE49-F238E27FC236}">
                <a16:creationId xmlns:a16="http://schemas.microsoft.com/office/drawing/2014/main" id="{3702E7C2-8CBD-68B9-56D0-3EF6A39B449B}"/>
              </a:ext>
            </a:extLst>
          </p:cNvPr>
          <p:cNvSpPr/>
          <p:nvPr/>
        </p:nvSpPr>
        <p:spPr>
          <a:xfrm rot="16200000">
            <a:off x="6028872" y="4239090"/>
            <a:ext cx="329466" cy="396075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55C829F-344C-939F-7841-E7CD8FD7282E}"/>
              </a:ext>
            </a:extLst>
          </p:cNvPr>
          <p:cNvSpPr/>
          <p:nvPr/>
        </p:nvSpPr>
        <p:spPr>
          <a:xfrm>
            <a:off x="5699848" y="6366442"/>
            <a:ext cx="989480" cy="4291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 2: Del av kontrakt 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7" name="Diagram 36">
            <a:extLst>
              <a:ext uri="{FF2B5EF4-FFF2-40B4-BE49-F238E27FC236}">
                <a16:creationId xmlns:a16="http://schemas.microsoft.com/office/drawing/2014/main" id="{1B48FAB7-8905-E8CC-FF15-FC62FCCE2D7A}"/>
              </a:ext>
            </a:extLst>
          </p:cNvPr>
          <p:cNvGraphicFramePr/>
          <p:nvPr/>
        </p:nvGraphicFramePr>
        <p:xfrm>
          <a:off x="1707550" y="2664010"/>
          <a:ext cx="8077200" cy="67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9" name="Rak koppling 38">
            <a:extLst>
              <a:ext uri="{FF2B5EF4-FFF2-40B4-BE49-F238E27FC236}">
                <a16:creationId xmlns:a16="http://schemas.microsoft.com/office/drawing/2014/main" id="{2DA151D3-6281-ADE2-7CAF-100861E8A94C}"/>
              </a:ext>
            </a:extLst>
          </p:cNvPr>
          <p:cNvCxnSpPr>
            <a:cxnSpLocks/>
          </p:cNvCxnSpPr>
          <p:nvPr/>
        </p:nvCxnSpPr>
        <p:spPr>
          <a:xfrm>
            <a:off x="1775520" y="1844824"/>
            <a:ext cx="0" cy="98021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ak koppling 39">
            <a:extLst>
              <a:ext uri="{FF2B5EF4-FFF2-40B4-BE49-F238E27FC236}">
                <a16:creationId xmlns:a16="http://schemas.microsoft.com/office/drawing/2014/main" id="{BD5F6145-EFB8-45D9-EEBE-2DE1731FE02D}"/>
              </a:ext>
            </a:extLst>
          </p:cNvPr>
          <p:cNvCxnSpPr>
            <a:cxnSpLocks/>
          </p:cNvCxnSpPr>
          <p:nvPr/>
        </p:nvCxnSpPr>
        <p:spPr>
          <a:xfrm>
            <a:off x="4034274" y="1880366"/>
            <a:ext cx="909598" cy="86359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k koppling 41">
            <a:extLst>
              <a:ext uri="{FF2B5EF4-FFF2-40B4-BE49-F238E27FC236}">
                <a16:creationId xmlns:a16="http://schemas.microsoft.com/office/drawing/2014/main" id="{E4396C12-C7EF-A7E4-0837-8C1C74A8C008}"/>
              </a:ext>
            </a:extLst>
          </p:cNvPr>
          <p:cNvCxnSpPr>
            <a:cxnSpLocks/>
          </p:cNvCxnSpPr>
          <p:nvPr/>
        </p:nvCxnSpPr>
        <p:spPr>
          <a:xfrm>
            <a:off x="5292428" y="1880365"/>
            <a:ext cx="803572" cy="86359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k koppling 52">
            <a:extLst>
              <a:ext uri="{FF2B5EF4-FFF2-40B4-BE49-F238E27FC236}">
                <a16:creationId xmlns:a16="http://schemas.microsoft.com/office/drawing/2014/main" id="{6365BECC-007B-4C97-F1E9-4C9AAD413D5E}"/>
              </a:ext>
            </a:extLst>
          </p:cNvPr>
          <p:cNvCxnSpPr>
            <a:cxnSpLocks/>
          </p:cNvCxnSpPr>
          <p:nvPr/>
        </p:nvCxnSpPr>
        <p:spPr>
          <a:xfrm>
            <a:off x="7946128" y="1844824"/>
            <a:ext cx="1551789" cy="89913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5C49DDE3-B57B-EF2A-17E8-02897FC52B5F}"/>
              </a:ext>
            </a:extLst>
          </p:cNvPr>
          <p:cNvCxnSpPr>
            <a:cxnSpLocks/>
          </p:cNvCxnSpPr>
          <p:nvPr/>
        </p:nvCxnSpPr>
        <p:spPr>
          <a:xfrm>
            <a:off x="6672064" y="1871321"/>
            <a:ext cx="576066" cy="861244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k koppling 10">
            <a:extLst>
              <a:ext uri="{FF2B5EF4-FFF2-40B4-BE49-F238E27FC236}">
                <a16:creationId xmlns:a16="http://schemas.microsoft.com/office/drawing/2014/main" id="{9AB7DD06-A4A3-6764-A68B-07336ECF1E9B}"/>
              </a:ext>
            </a:extLst>
          </p:cNvPr>
          <p:cNvCxnSpPr>
            <a:cxnSpLocks/>
          </p:cNvCxnSpPr>
          <p:nvPr/>
        </p:nvCxnSpPr>
        <p:spPr>
          <a:xfrm flipV="1">
            <a:off x="1671190" y="3221353"/>
            <a:ext cx="37821" cy="51099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ktangel 2">
            <a:extLst>
              <a:ext uri="{FF2B5EF4-FFF2-40B4-BE49-F238E27FC236}">
                <a16:creationId xmlns:a16="http://schemas.microsoft.com/office/drawing/2014/main" id="{BCD45E3F-A23F-7530-FFCE-7922CBCD696F}"/>
              </a:ext>
            </a:extLst>
          </p:cNvPr>
          <p:cNvSpPr/>
          <p:nvPr/>
        </p:nvSpPr>
        <p:spPr>
          <a:xfrm>
            <a:off x="257981" y="2780928"/>
            <a:ext cx="989480" cy="458893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 Byggare</a:t>
            </a:r>
          </a:p>
        </p:txBody>
      </p:sp>
    </p:spTree>
    <p:extLst>
      <p:ext uri="{BB962C8B-B14F-4D97-AF65-F5344CB8AC3E}">
        <p14:creationId xmlns:p14="http://schemas.microsoft.com/office/powerpoint/2010/main" val="150825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14" grpId="0" animBg="1"/>
      <p:bldP spid="15" grpId="0" animBg="1"/>
      <p:bldP spid="16" grpId="0" animBg="1"/>
      <p:bldP spid="17" grpId="0" animBg="1"/>
      <p:bldGraphic spid="37" grpId="0">
        <p:bldAsOne/>
      </p:bldGraphic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0B73F2-1957-C5CB-A5DB-719F56799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78" y="332656"/>
            <a:ext cx="9359919" cy="699466"/>
          </a:xfrm>
        </p:spPr>
        <p:txBody>
          <a:bodyPr/>
          <a:lstStyle/>
          <a:p>
            <a:r>
              <a:rPr lang="sv-SE"/>
              <a:t>Arbetsgång Totalentreprenad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29661FC7-CBAF-2F7B-5521-D5770F42E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4" y="2531184"/>
            <a:ext cx="11763375" cy="1247775"/>
          </a:xfrm>
          <a:prstGeom prst="rect">
            <a:avLst/>
          </a:prstGeom>
        </p:spPr>
      </p:pic>
      <p:sp>
        <p:nvSpPr>
          <p:cNvPr id="16" name="Vänster klammerparentes 15">
            <a:extLst>
              <a:ext uri="{FF2B5EF4-FFF2-40B4-BE49-F238E27FC236}">
                <a16:creationId xmlns:a16="http://schemas.microsoft.com/office/drawing/2014/main" id="{3702E7C2-8CBD-68B9-56D0-3EF6A39B449B}"/>
              </a:ext>
            </a:extLst>
          </p:cNvPr>
          <p:cNvSpPr/>
          <p:nvPr/>
        </p:nvSpPr>
        <p:spPr>
          <a:xfrm rot="16200000">
            <a:off x="6127209" y="4306324"/>
            <a:ext cx="244247" cy="398041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455C829F-344C-939F-7841-E7CD8FD7282E}"/>
              </a:ext>
            </a:extLst>
          </p:cNvPr>
          <p:cNvSpPr/>
          <p:nvPr/>
        </p:nvSpPr>
        <p:spPr>
          <a:xfrm>
            <a:off x="5754592" y="6485234"/>
            <a:ext cx="989480" cy="36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Fas 2: Del av kontrakt 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9" name="Rak koppling 38">
            <a:extLst>
              <a:ext uri="{FF2B5EF4-FFF2-40B4-BE49-F238E27FC236}">
                <a16:creationId xmlns:a16="http://schemas.microsoft.com/office/drawing/2014/main" id="{2DA151D3-6281-ADE2-7CAF-100861E8A94C}"/>
              </a:ext>
            </a:extLst>
          </p:cNvPr>
          <p:cNvCxnSpPr>
            <a:cxnSpLocks/>
          </p:cNvCxnSpPr>
          <p:nvPr/>
        </p:nvCxnSpPr>
        <p:spPr>
          <a:xfrm>
            <a:off x="1703512" y="1550965"/>
            <a:ext cx="2508545" cy="98021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ak koppling 41">
            <a:extLst>
              <a:ext uri="{FF2B5EF4-FFF2-40B4-BE49-F238E27FC236}">
                <a16:creationId xmlns:a16="http://schemas.microsoft.com/office/drawing/2014/main" id="{E4396C12-C7EF-A7E4-0837-8C1C74A8C008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5591944" y="1487594"/>
            <a:ext cx="188046" cy="104359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Rak koppling 49">
            <a:extLst>
              <a:ext uri="{FF2B5EF4-FFF2-40B4-BE49-F238E27FC236}">
                <a16:creationId xmlns:a16="http://schemas.microsoft.com/office/drawing/2014/main" id="{07E398ED-3A44-5830-BD37-9132324A66F1}"/>
              </a:ext>
            </a:extLst>
          </p:cNvPr>
          <p:cNvCxnSpPr>
            <a:cxnSpLocks/>
          </p:cNvCxnSpPr>
          <p:nvPr/>
        </p:nvCxnSpPr>
        <p:spPr>
          <a:xfrm flipH="1">
            <a:off x="6960098" y="1487594"/>
            <a:ext cx="1232373" cy="104359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Rak koppling 52">
            <a:extLst>
              <a:ext uri="{FF2B5EF4-FFF2-40B4-BE49-F238E27FC236}">
                <a16:creationId xmlns:a16="http://schemas.microsoft.com/office/drawing/2014/main" id="{6365BECC-007B-4C97-F1E9-4C9AAD413D5E}"/>
              </a:ext>
            </a:extLst>
          </p:cNvPr>
          <p:cNvCxnSpPr>
            <a:cxnSpLocks/>
          </p:cNvCxnSpPr>
          <p:nvPr/>
        </p:nvCxnSpPr>
        <p:spPr>
          <a:xfrm flipH="1">
            <a:off x="5122596" y="3933056"/>
            <a:ext cx="1359935" cy="969738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D993BC1-F961-D6A2-CCDA-B2ACD9D5CB5A}"/>
              </a:ext>
            </a:extLst>
          </p:cNvPr>
          <p:cNvGraphicFramePr/>
          <p:nvPr/>
        </p:nvGraphicFramePr>
        <p:xfrm>
          <a:off x="1727103" y="935144"/>
          <a:ext cx="8105775" cy="552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Rektangel 26">
            <a:extLst>
              <a:ext uri="{FF2B5EF4-FFF2-40B4-BE49-F238E27FC236}">
                <a16:creationId xmlns:a16="http://schemas.microsoft.com/office/drawing/2014/main" id="{0FDC9E5A-CBD4-B2C3-18E3-C562C4F37FFC}"/>
              </a:ext>
            </a:extLst>
          </p:cNvPr>
          <p:cNvSpPr/>
          <p:nvPr/>
        </p:nvSpPr>
        <p:spPr>
          <a:xfrm>
            <a:off x="257981" y="2012341"/>
            <a:ext cx="989480" cy="458893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Process Byggare</a:t>
            </a:r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9A48B534-02AB-3C36-971A-693318671301}"/>
              </a:ext>
            </a:extLst>
          </p:cNvPr>
          <p:cNvSpPr/>
          <p:nvPr/>
        </p:nvSpPr>
        <p:spPr>
          <a:xfrm>
            <a:off x="265117" y="3842329"/>
            <a:ext cx="989480" cy="5889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Klimat- och cirkuläritets-tjänst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" name="Rak koppling 2">
            <a:extLst>
              <a:ext uri="{FF2B5EF4-FFF2-40B4-BE49-F238E27FC236}">
                <a16:creationId xmlns:a16="http://schemas.microsoft.com/office/drawing/2014/main" id="{4F41CF4B-1CA0-7174-E084-5F1D71C14BDA}"/>
              </a:ext>
            </a:extLst>
          </p:cNvPr>
          <p:cNvCxnSpPr>
            <a:cxnSpLocks/>
          </p:cNvCxnSpPr>
          <p:nvPr/>
        </p:nvCxnSpPr>
        <p:spPr>
          <a:xfrm>
            <a:off x="6888088" y="3639197"/>
            <a:ext cx="1296143" cy="239102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2D432249-C441-84BC-5E72-62D691A45A86}"/>
              </a:ext>
            </a:extLst>
          </p:cNvPr>
          <p:cNvCxnSpPr>
            <a:cxnSpLocks/>
          </p:cNvCxnSpPr>
          <p:nvPr/>
        </p:nvCxnSpPr>
        <p:spPr>
          <a:xfrm flipV="1">
            <a:off x="4246259" y="3638341"/>
            <a:ext cx="0" cy="244153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ktangel 6">
            <a:extLst>
              <a:ext uri="{FF2B5EF4-FFF2-40B4-BE49-F238E27FC236}">
                <a16:creationId xmlns:a16="http://schemas.microsoft.com/office/drawing/2014/main" id="{233150B5-E0D3-3BEE-36BE-06F6FCFB946C}"/>
              </a:ext>
            </a:extLst>
          </p:cNvPr>
          <p:cNvSpPr/>
          <p:nvPr/>
        </p:nvSpPr>
        <p:spPr>
          <a:xfrm>
            <a:off x="4212056" y="3967663"/>
            <a:ext cx="1325813" cy="2140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Kontrakt: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ProC+AOC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Målstyrning &amp; upphandling: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Projektteam: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Systemval: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Kalkyl komplettering: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Avstämning: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ProC+HC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D1177BD-920D-9FA2-D20E-4958D62CE989}"/>
              </a:ext>
            </a:extLst>
          </p:cNvPr>
          <p:cNvSpPr/>
          <p:nvPr/>
        </p:nvSpPr>
        <p:spPr>
          <a:xfrm>
            <a:off x="5543755" y="3967664"/>
            <a:ext cx="1285629" cy="21401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Målstyrning &amp; upphandling: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Materialval: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Beräkning: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LFM30 Klimat-deklaration &amp; egenbedömning: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85725" marR="0" lvl="0" indent="-857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Återbetalning: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06DC4029-1DAB-1EDA-E2CD-1A80FEA29B80}"/>
              </a:ext>
            </a:extLst>
          </p:cNvPr>
          <p:cNvSpPr/>
          <p:nvPr/>
        </p:nvSpPr>
        <p:spPr>
          <a:xfrm>
            <a:off x="6829384" y="3967663"/>
            <a:ext cx="1433214" cy="2140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Målstyrning &amp; inköpsstyrning: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DoU</a:t>
            </a: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sv-SE" sz="11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inkl</a:t>
            </a: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KKPI: </a:t>
            </a:r>
            <a:r>
              <a:rPr kumimoji="0" lang="sv-SE" sz="1100" b="1" i="0" u="none" strike="noStrike" kern="1200" cap="none" spc="0" normalizeH="0" baseline="0" noProof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ProC</a:t>
            </a:r>
            <a:endParaRPr kumimoji="0" lang="sv-SE" sz="11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LFM30 Klimatdeklaration: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Återbetalning : </a:t>
            </a:r>
            <a:r>
              <a:rPr kumimoji="0" lang="sv-SE" sz="11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KIP+HC</a:t>
            </a: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584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: rundade hörn 1">
            <a:extLst>
              <a:ext uri="{FF2B5EF4-FFF2-40B4-BE49-F238E27FC236}">
                <a16:creationId xmlns:a16="http://schemas.microsoft.com/office/drawing/2014/main" id="{AD380234-C655-F734-883D-A19D506D7F7D}"/>
              </a:ext>
            </a:extLst>
          </p:cNvPr>
          <p:cNvSpPr/>
          <p:nvPr/>
        </p:nvSpPr>
        <p:spPr>
          <a:xfrm>
            <a:off x="965200" y="1036320"/>
            <a:ext cx="10261600" cy="4592320"/>
          </a:xfrm>
          <a:prstGeom prst="roundRect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LFM30:s Method of Climate Budget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60000"/>
                  <a:lumOff val="4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D6D056ED-055D-7791-6CE4-46282F379870}"/>
              </a:ext>
            </a:extLst>
          </p:cNvPr>
          <p:cNvSpPr/>
          <p:nvPr/>
        </p:nvSpPr>
        <p:spPr>
          <a:xfrm>
            <a:off x="1249681" y="2565400"/>
            <a:ext cx="1930400" cy="1727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Pinciples</a:t>
            </a:r>
            <a:endParaRPr kumimoji="0" lang="en-GB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ED094061-CE59-82D4-8F79-0C08FEB17550}"/>
              </a:ext>
            </a:extLst>
          </p:cNvPr>
          <p:cNvSpPr/>
          <p:nvPr/>
        </p:nvSpPr>
        <p:spPr>
          <a:xfrm>
            <a:off x="3586480" y="2286000"/>
            <a:ext cx="7426960" cy="276352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Recommended </a:t>
            </a:r>
            <a:r>
              <a:rPr kumimoji="0" lang="en-GB" sz="2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criterias</a:t>
            </a:r>
            <a:endParaRPr kumimoji="0" lang="en-GB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C189FBD0-3F62-62B2-C804-AD71ED15805F}"/>
              </a:ext>
            </a:extLst>
          </p:cNvPr>
          <p:cNvSpPr/>
          <p:nvPr/>
        </p:nvSpPr>
        <p:spPr>
          <a:xfrm>
            <a:off x="8879838" y="2590800"/>
            <a:ext cx="1971040" cy="1727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Working process, step 0-5</a:t>
            </a: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68E7AD1B-9416-67A8-DB2A-E65C5FA8794C}"/>
              </a:ext>
            </a:extLst>
          </p:cNvPr>
          <p:cNvSpPr/>
          <p:nvPr/>
        </p:nvSpPr>
        <p:spPr>
          <a:xfrm>
            <a:off x="6329679" y="2590800"/>
            <a:ext cx="1940560" cy="1727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Climate ambitions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FD883F8A-DDA0-A191-B1B6-1A057A5F23A6}"/>
              </a:ext>
            </a:extLst>
          </p:cNvPr>
          <p:cNvSpPr/>
          <p:nvPr/>
        </p:nvSpPr>
        <p:spPr>
          <a:xfrm>
            <a:off x="3789680" y="2590800"/>
            <a:ext cx="1930400" cy="17272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Scales and levels</a:t>
            </a:r>
          </a:p>
        </p:txBody>
      </p:sp>
    </p:spTree>
    <p:extLst>
      <p:ext uri="{BB962C8B-B14F-4D97-AF65-F5344CB8AC3E}">
        <p14:creationId xmlns:p14="http://schemas.microsoft.com/office/powerpoint/2010/main" val="6615105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A5C50-0B6F-1537-479E-63FCBD12C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ktangel: rundade hörn 20">
            <a:extLst>
              <a:ext uri="{FF2B5EF4-FFF2-40B4-BE49-F238E27FC236}">
                <a16:creationId xmlns:a16="http://schemas.microsoft.com/office/drawing/2014/main" id="{672D705D-5C8C-C78E-1166-E729BCF40770}"/>
              </a:ext>
            </a:extLst>
          </p:cNvPr>
          <p:cNvSpPr/>
          <p:nvPr/>
        </p:nvSpPr>
        <p:spPr>
          <a:xfrm>
            <a:off x="119336" y="1632236"/>
            <a:ext cx="11809312" cy="3062493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ktangel: rundade hörn 19">
            <a:extLst>
              <a:ext uri="{FF2B5EF4-FFF2-40B4-BE49-F238E27FC236}">
                <a16:creationId xmlns:a16="http://schemas.microsoft.com/office/drawing/2014/main" id="{551623B7-503E-5694-B6AD-9469650D151F}"/>
              </a:ext>
            </a:extLst>
          </p:cNvPr>
          <p:cNvSpPr/>
          <p:nvPr/>
        </p:nvSpPr>
        <p:spPr>
          <a:xfrm>
            <a:off x="119336" y="4734518"/>
            <a:ext cx="11809312" cy="1497198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3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Climate ambition</a:t>
            </a:r>
            <a:endParaRPr kumimoji="0" lang="en-GB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FEDFCB1-EB20-B989-0BBE-4B991AD48C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512902" y="1652168"/>
            <a:ext cx="8784976" cy="2448272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F124EA9-A81B-B5EF-55F5-67126E272D27}"/>
              </a:ext>
            </a:extLst>
          </p:cNvPr>
          <p:cNvSpPr/>
          <p:nvPr/>
        </p:nvSpPr>
        <p:spPr>
          <a:xfrm>
            <a:off x="4223888" y="3528397"/>
            <a:ext cx="4031369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Climate calculate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378521-3114-D9A0-3186-908FE2307AB9}"/>
              </a:ext>
            </a:extLst>
          </p:cNvPr>
          <p:cNvSpPr/>
          <p:nvPr/>
        </p:nvSpPr>
        <p:spPr>
          <a:xfrm>
            <a:off x="4751170" y="2927158"/>
            <a:ext cx="3496301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Climate improved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300475-9922-E9C2-DA11-656EA471604E}"/>
              </a:ext>
            </a:extLst>
          </p:cNvPr>
          <p:cNvSpPr/>
          <p:nvPr/>
        </p:nvSpPr>
        <p:spPr>
          <a:xfrm>
            <a:off x="5278452" y="2304759"/>
            <a:ext cx="2981260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Climate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optimiced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7C5F92-629E-2EBE-11E4-824E6ABFCA38}"/>
              </a:ext>
            </a:extLst>
          </p:cNvPr>
          <p:cNvSpPr/>
          <p:nvPr/>
        </p:nvSpPr>
        <p:spPr>
          <a:xfrm>
            <a:off x="5812408" y="1724075"/>
            <a:ext cx="2433953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Climate balance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46B860-1AE6-6A12-63DD-18B77DF9A998}"/>
              </a:ext>
            </a:extLst>
          </p:cNvPr>
          <p:cNvSpPr/>
          <p:nvPr/>
        </p:nvSpPr>
        <p:spPr>
          <a:xfrm>
            <a:off x="9209710" y="3528397"/>
            <a:ext cx="2502914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Continuous control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799073-B5FB-A31B-FA1F-7A1F671D8E3E}"/>
              </a:ext>
            </a:extLst>
          </p:cNvPr>
          <p:cNvSpPr/>
          <p:nvPr/>
        </p:nvSpPr>
        <p:spPr>
          <a:xfrm>
            <a:off x="3709956" y="4140228"/>
            <a:ext cx="4543082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 Identify the business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8C4C4870-6839-B3EC-3EF8-F413C13E7568}"/>
              </a:ext>
            </a:extLst>
          </p:cNvPr>
          <p:cNvGraphicFramePr/>
          <p:nvPr/>
        </p:nvGraphicFramePr>
        <p:xfrm>
          <a:off x="75530" y="2453874"/>
          <a:ext cx="2479743" cy="2204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E752005-FC2A-92DC-91B4-F9DA2DC8D916}"/>
              </a:ext>
            </a:extLst>
          </p:cNvPr>
          <p:cNvSpPr/>
          <p:nvPr/>
        </p:nvSpPr>
        <p:spPr>
          <a:xfrm>
            <a:off x="7249886" y="116632"/>
            <a:ext cx="4678762" cy="1416207"/>
          </a:xfrm>
          <a:prstGeom prst="roundRect">
            <a:avLst/>
          </a:prstGeom>
          <a:ln w="5715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 is based on various principles: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BATNEEC – Best Available Technology Not Entailing Excessive Costs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Transparency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Material/Technical Neutrality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Book Antiqua" panose="02040602050305030304" pitchFamily="18" charset="0"/>
                <a:cs typeface="+mn-cs"/>
              </a:rPr>
              <a:t>Do No Significant Harm (DNSH)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Fair Competition (reliable och accurate </a:t>
            </a:r>
            <a:r>
              <a:rPr kumimoji="0" lang="en-GB" sz="1200" b="0" i="0" u="none" strike="noStrike" kern="1200" cap="none" spc="0" normalizeH="0" baseline="0" noProof="0" err="1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cliamate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calculations)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Lokal Adaptability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11111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graphicFrame>
        <p:nvGraphicFramePr>
          <p:cNvPr id="16" name="Tabell 15">
            <a:extLst>
              <a:ext uri="{FF2B5EF4-FFF2-40B4-BE49-F238E27FC236}">
                <a16:creationId xmlns:a16="http://schemas.microsoft.com/office/drawing/2014/main" id="{387F5D98-F87B-0426-51D1-6D2D09F3F8F2}"/>
              </a:ext>
            </a:extLst>
          </p:cNvPr>
          <p:cNvGraphicFramePr>
            <a:graphicFrameLocks noGrp="1"/>
          </p:cNvGraphicFramePr>
          <p:nvPr/>
        </p:nvGraphicFramePr>
        <p:xfrm>
          <a:off x="3485861" y="5009742"/>
          <a:ext cx="2692279" cy="1089439"/>
        </p:xfrm>
        <a:graphic>
          <a:graphicData uri="http://schemas.openxmlformats.org/drawingml/2006/table">
            <a:tbl>
              <a:tblPr firstRow="1" firstCol="1" bandRow="1"/>
              <a:tblGrid>
                <a:gridCol w="2692279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3579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b="1" noProof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1: Climate improved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6880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200" i="1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”For equivalent technical functions and without additional costs: approx. -25% (new construction, renovation, infrastructure)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  <p:graphicFrame>
        <p:nvGraphicFramePr>
          <p:cNvPr id="17" name="Tabell 16">
            <a:extLst>
              <a:ext uri="{FF2B5EF4-FFF2-40B4-BE49-F238E27FC236}">
                <a16:creationId xmlns:a16="http://schemas.microsoft.com/office/drawing/2014/main" id="{E155FC6B-DB57-CFD1-9526-337F09790487}"/>
              </a:ext>
            </a:extLst>
          </p:cNvPr>
          <p:cNvGraphicFramePr>
            <a:graphicFrameLocks noGrp="1"/>
          </p:cNvGraphicFramePr>
          <p:nvPr/>
        </p:nvGraphicFramePr>
        <p:xfrm>
          <a:off x="6357570" y="5009743"/>
          <a:ext cx="2568352" cy="1077843"/>
        </p:xfrm>
        <a:graphic>
          <a:graphicData uri="http://schemas.openxmlformats.org/drawingml/2006/table">
            <a:tbl>
              <a:tblPr firstRow="1" firstCol="1" bandRow="1"/>
              <a:tblGrid>
                <a:gridCol w="2568352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3463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b="1" noProof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2: Climate </a:t>
                      </a:r>
                      <a:r>
                        <a:rPr lang="en-GB" sz="1800" b="1" noProof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optimiced</a:t>
                      </a:r>
                      <a:endParaRPr lang="en-GB" sz="1800" b="1" noProof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6996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200" i="1" noProof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”At a reasonable cost: -40-50% (new construction, extension), -30% (renovation, rebuilding), -40% (infrastructure).”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  <p:graphicFrame>
        <p:nvGraphicFramePr>
          <p:cNvPr id="18" name="Tabell 17">
            <a:extLst>
              <a:ext uri="{FF2B5EF4-FFF2-40B4-BE49-F238E27FC236}">
                <a16:creationId xmlns:a16="http://schemas.microsoft.com/office/drawing/2014/main" id="{7C9EC341-37EF-DBC3-4281-2B62960221C9}"/>
              </a:ext>
            </a:extLst>
          </p:cNvPr>
          <p:cNvGraphicFramePr>
            <a:graphicFrameLocks noGrp="1"/>
          </p:cNvGraphicFramePr>
          <p:nvPr/>
        </p:nvGraphicFramePr>
        <p:xfrm>
          <a:off x="9144272" y="5009746"/>
          <a:ext cx="2568352" cy="1045991"/>
        </p:xfrm>
        <a:graphic>
          <a:graphicData uri="http://schemas.openxmlformats.org/drawingml/2006/table">
            <a:tbl>
              <a:tblPr firstRow="1" firstCol="1" bandRow="1"/>
              <a:tblGrid>
                <a:gridCol w="2568352">
                  <a:extLst>
                    <a:ext uri="{9D8B030D-6E8A-4147-A177-3AD203B41FA5}">
                      <a16:colId xmlns:a16="http://schemas.microsoft.com/office/drawing/2014/main" val="1731118605"/>
                    </a:ext>
                  </a:extLst>
                </a:gridCol>
              </a:tblGrid>
              <a:tr h="3604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b="1" noProof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3: Climate balance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148726"/>
                  </a:ext>
                </a:extLst>
              </a:tr>
              <a:tr h="6855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200" i="1" noProof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”At a reasonable cost –and only when further reductions towards 75-90% (SBTi) have been achieved.”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570301"/>
                  </a:ext>
                </a:extLst>
              </a:tr>
            </a:tbl>
          </a:graphicData>
        </a:graphic>
      </p:graphicFrame>
      <p:graphicFrame>
        <p:nvGraphicFramePr>
          <p:cNvPr id="19" name="Tabell 18">
            <a:extLst>
              <a:ext uri="{FF2B5EF4-FFF2-40B4-BE49-F238E27FC236}">
                <a16:creationId xmlns:a16="http://schemas.microsoft.com/office/drawing/2014/main" id="{E9183CE7-7D09-381B-F2AA-6D2B4E1390C5}"/>
              </a:ext>
            </a:extLst>
          </p:cNvPr>
          <p:cNvGraphicFramePr>
            <a:graphicFrameLocks noGrp="1"/>
          </p:cNvGraphicFramePr>
          <p:nvPr/>
        </p:nvGraphicFramePr>
        <p:xfrm>
          <a:off x="628525" y="5038925"/>
          <a:ext cx="2659419" cy="1045993"/>
        </p:xfrm>
        <a:graphic>
          <a:graphicData uri="http://schemas.openxmlformats.org/drawingml/2006/table">
            <a:tbl>
              <a:tblPr firstRow="1" firstCol="1" bandRow="1"/>
              <a:tblGrid>
                <a:gridCol w="2659419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3711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b="1" noProof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0: Traditional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6748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200" i="1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”Comparison calculation, how would the project have been built if carried out during the period 2015-2020.</a:t>
                      </a:r>
                      <a:r>
                        <a:rPr lang="en-GB" sz="1200" i="1" noProof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en-GB" sz="1200" i="1" noProof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85F08479-E88E-FFE8-7052-F347301E6FD2}"/>
              </a:ext>
            </a:extLst>
          </p:cNvPr>
          <p:cNvSpPr/>
          <p:nvPr/>
        </p:nvSpPr>
        <p:spPr>
          <a:xfrm>
            <a:off x="6419827" y="3540132"/>
            <a:ext cx="970755" cy="212446"/>
          </a:xfrm>
          <a:prstGeom prst="roundRect">
            <a:avLst/>
          </a:prstGeom>
          <a:solidFill>
            <a:srgbClr val="0FB4D5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Law</a:t>
            </a:r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30A864DC-927F-C380-0B3C-5D6480B80D67}"/>
              </a:ext>
            </a:extLst>
          </p:cNvPr>
          <p:cNvSpPr/>
          <p:nvPr/>
        </p:nvSpPr>
        <p:spPr>
          <a:xfrm>
            <a:off x="6178139" y="3776999"/>
            <a:ext cx="2060799" cy="21244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extra (Fair Competition)</a:t>
            </a:r>
          </a:p>
        </p:txBody>
      </p:sp>
      <p:sp>
        <p:nvSpPr>
          <p:cNvPr id="14" name="Rubrik 7">
            <a:extLst>
              <a:ext uri="{FF2B5EF4-FFF2-40B4-BE49-F238E27FC236}">
                <a16:creationId xmlns:a16="http://schemas.microsoft.com/office/drawing/2014/main" id="{C18ADE30-9444-C9CA-EE2B-422493EFC0A8}"/>
              </a:ext>
            </a:extLst>
          </p:cNvPr>
          <p:cNvSpPr txBox="1">
            <a:spLocks/>
          </p:cNvSpPr>
          <p:nvPr/>
        </p:nvSpPr>
        <p:spPr>
          <a:xfrm>
            <a:off x="527381" y="217917"/>
            <a:ext cx="9359919" cy="6994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spcBef>
                <a:spcPct val="0"/>
              </a:spcBef>
              <a:buNone/>
              <a:defRPr sz="2100" b="1" kern="1200">
                <a:solidFill>
                  <a:srgbClr val="003466"/>
                </a:solidFill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00" b="1" i="0" u="none" strike="noStrike" kern="1200" cap="none" spc="0" normalizeH="0" baseline="0" noProof="0">
                <a:ln>
                  <a:noFill/>
                </a:ln>
                <a:solidFill>
                  <a:srgbClr val="003466"/>
                </a:solidFill>
                <a:effectLst/>
                <a:uLnTx/>
                <a:uFillTx/>
                <a:latin typeface="Futura PT" panose="020B0702020204020303" pitchFamily="34" charset="0"/>
                <a:ea typeface="Tahoma" panose="020B0604030504040204" pitchFamily="34" charset="0"/>
                <a:cs typeface="Tahoma" panose="020B0604030504040204" pitchFamily="34" charset="0"/>
              </a:rPr>
              <a:t>LFM30: Method for Climate budget, steps 0-5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DF32CACF-13D3-F37B-73E9-A554EE603B0C}"/>
              </a:ext>
            </a:extLst>
          </p:cNvPr>
          <p:cNvSpPr/>
          <p:nvPr/>
        </p:nvSpPr>
        <p:spPr>
          <a:xfrm>
            <a:off x="389929" y="1607530"/>
            <a:ext cx="2479743" cy="729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Method’s </a:t>
            </a:r>
            <a:r>
              <a:rPr kumimoji="0" lang="en-GB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workingprocess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(step 0-5) can be applied at three levels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26328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2C8B46-A02E-3504-A6F1-4B08A606B9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/>
              <a:t>Principles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908E6DF-76CB-5A2A-3912-FC94F94CE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1365" y="1602679"/>
            <a:ext cx="10804037" cy="4284753"/>
          </a:xfrm>
        </p:spPr>
        <p:txBody>
          <a:bodyPr>
            <a:norm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BATNEEC – Best Available Technology Not Entailing Excessive Costs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Transparency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Material/Technical Neutrality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Book Antiqua" panose="02040602050305030304" pitchFamily="18" charset="0"/>
                <a:cs typeface="+mn-cs"/>
              </a:rPr>
              <a:t>Do No Significant Harm (DNSH)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Fair Competition (reliable och accurate climate calculations)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Lokal Adaptability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5C4D75BE-B345-3B67-5A95-9D5ED0B217E9}"/>
              </a:ext>
            </a:extLst>
          </p:cNvPr>
          <p:cNvSpPr/>
          <p:nvPr/>
        </p:nvSpPr>
        <p:spPr>
          <a:xfrm>
            <a:off x="344998" y="518174"/>
            <a:ext cx="10804037" cy="5056104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75117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CA4FF-2DDA-3160-5F7F-4E767D535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87F168-AA61-41DE-A8CD-B0108AE2D0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/>
              <a:t>Scales &amp; levels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E449D4AF-5FF8-1010-EC29-5D2FA635CB66}"/>
              </a:ext>
            </a:extLst>
          </p:cNvPr>
          <p:cNvSpPr/>
          <p:nvPr/>
        </p:nvSpPr>
        <p:spPr>
          <a:xfrm>
            <a:off x="302468" y="487680"/>
            <a:ext cx="10804037" cy="4959581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8CE1CA7-6019-77A3-217E-BF8785D5445C}"/>
              </a:ext>
            </a:extLst>
          </p:cNvPr>
          <p:cNvGraphicFramePr/>
          <p:nvPr/>
        </p:nvGraphicFramePr>
        <p:xfrm>
          <a:off x="1202583" y="1645799"/>
          <a:ext cx="4145594" cy="367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Bildobjekt 5">
            <a:extLst>
              <a:ext uri="{FF2B5EF4-FFF2-40B4-BE49-F238E27FC236}">
                <a16:creationId xmlns:a16="http://schemas.microsoft.com/office/drawing/2014/main" id="{3D6DCE88-F86D-2F7B-ED42-9385F807AE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9463" y="1410739"/>
            <a:ext cx="3461657" cy="3522742"/>
          </a:xfrm>
          <a:prstGeom prst="rect">
            <a:avLst/>
          </a:prstGeom>
        </p:spPr>
      </p:pic>
      <p:sp>
        <p:nvSpPr>
          <p:cNvPr id="7" name="Pratbubbla: rektangel med rundade hörn 6">
            <a:extLst>
              <a:ext uri="{FF2B5EF4-FFF2-40B4-BE49-F238E27FC236}">
                <a16:creationId xmlns:a16="http://schemas.microsoft.com/office/drawing/2014/main" id="{5610C67E-C962-9018-D0AB-DA30D26C7C92}"/>
              </a:ext>
            </a:extLst>
          </p:cNvPr>
          <p:cNvSpPr/>
          <p:nvPr/>
        </p:nvSpPr>
        <p:spPr>
          <a:xfrm>
            <a:off x="5467350" y="1320154"/>
            <a:ext cx="2400300" cy="1089671"/>
          </a:xfrm>
          <a:prstGeom prst="wedgeRoundRectCallout">
            <a:avLst>
              <a:gd name="adj1" fmla="val 22421"/>
              <a:gd name="adj2" fmla="val 79108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“What gets measured gets done”</a:t>
            </a:r>
          </a:p>
        </p:txBody>
      </p:sp>
    </p:spTree>
    <p:extLst>
      <p:ext uri="{BB962C8B-B14F-4D97-AF65-F5344CB8AC3E}">
        <p14:creationId xmlns:p14="http://schemas.microsoft.com/office/powerpoint/2010/main" val="7500235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B8129-600C-0178-E60C-CFEBD0F06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44E862-BF9E-93DE-AC28-DFBBA43F78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noProof="0"/>
              <a:t>Climate ambitions: 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8D0440BB-EE70-3784-B371-7057D8985E69}"/>
              </a:ext>
            </a:extLst>
          </p:cNvPr>
          <p:cNvSpPr/>
          <p:nvPr/>
        </p:nvSpPr>
        <p:spPr>
          <a:xfrm>
            <a:off x="121920" y="664492"/>
            <a:ext cx="11775913" cy="5262880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21217D2D-83DE-5540-0156-107CC5D85A61}"/>
              </a:ext>
            </a:extLst>
          </p:cNvPr>
          <p:cNvGraphicFramePr>
            <a:graphicFrameLocks noGrp="1"/>
          </p:cNvGraphicFramePr>
          <p:nvPr/>
        </p:nvGraphicFramePr>
        <p:xfrm>
          <a:off x="4714225" y="1668906"/>
          <a:ext cx="2266555" cy="3604968"/>
        </p:xfrm>
        <a:graphic>
          <a:graphicData uri="http://schemas.openxmlformats.org/drawingml/2006/table">
            <a:tbl>
              <a:tblPr firstRow="1" firstCol="1" bandRow="1"/>
              <a:tblGrid>
                <a:gridCol w="2266555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8812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b="1" noProof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1: Climate improved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27237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i="1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”For equivalent technical functions and </a:t>
                      </a:r>
                      <a:r>
                        <a:rPr lang="en-GB" sz="1800" b="1" i="1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without additional costs</a:t>
                      </a:r>
                      <a:r>
                        <a:rPr lang="en-GB" sz="1800" i="1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</a:p>
                    <a:p>
                      <a:pPr algn="ctr"/>
                      <a:r>
                        <a:rPr lang="en-GB" sz="1800" i="1" noProof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approx. -25% (new construction, renovation, infrastructure)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7CE8E36D-20D4-1E27-2790-919227318F59}"/>
              </a:ext>
            </a:extLst>
          </p:cNvPr>
          <p:cNvGraphicFramePr>
            <a:graphicFrameLocks noGrp="1"/>
          </p:cNvGraphicFramePr>
          <p:nvPr/>
        </p:nvGraphicFramePr>
        <p:xfrm>
          <a:off x="7190418" y="1676400"/>
          <a:ext cx="2162224" cy="3597474"/>
        </p:xfrm>
        <a:graphic>
          <a:graphicData uri="http://schemas.openxmlformats.org/drawingml/2006/table">
            <a:tbl>
              <a:tblPr firstRow="1" firstCol="1" bandRow="1"/>
              <a:tblGrid>
                <a:gridCol w="2162224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8737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b="1" noProof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2: Climate </a:t>
                      </a:r>
                      <a:r>
                        <a:rPr lang="en-GB" sz="1800" b="1" noProof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optimiced</a:t>
                      </a:r>
                      <a:endParaRPr lang="en-GB" sz="1800" b="1" noProof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27237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i="1" noProof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r>
                        <a:rPr lang="en-GB" sz="1800" b="1" i="1" noProof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 a reasonable cost</a:t>
                      </a:r>
                      <a:r>
                        <a:rPr lang="en-GB" sz="1800" i="1" noProof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</a:p>
                    <a:p>
                      <a:pPr algn="ctr"/>
                      <a:r>
                        <a:rPr lang="en-GB" sz="1800" i="1" noProof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-40-50% (new construction, extension), </a:t>
                      </a:r>
                    </a:p>
                    <a:p>
                      <a:pPr algn="ctr"/>
                      <a:r>
                        <a:rPr lang="en-GB" sz="1800" i="1" noProof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-30% (renovation, rebuilding), </a:t>
                      </a:r>
                    </a:p>
                    <a:p>
                      <a:pPr algn="ctr"/>
                      <a:r>
                        <a:rPr lang="en-GB" sz="1800" i="1" noProof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-40% (infrastructure).”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  <p:graphicFrame>
        <p:nvGraphicFramePr>
          <p:cNvPr id="7" name="Tabell 6">
            <a:extLst>
              <a:ext uri="{FF2B5EF4-FFF2-40B4-BE49-F238E27FC236}">
                <a16:creationId xmlns:a16="http://schemas.microsoft.com/office/drawing/2014/main" id="{C8F73772-3EAE-D60F-96B0-BD83ACCBADED}"/>
              </a:ext>
            </a:extLst>
          </p:cNvPr>
          <p:cNvGraphicFramePr>
            <a:graphicFrameLocks noGrp="1"/>
          </p:cNvGraphicFramePr>
          <p:nvPr/>
        </p:nvGraphicFramePr>
        <p:xfrm>
          <a:off x="9550400" y="1696985"/>
          <a:ext cx="2162224" cy="3576889"/>
        </p:xfrm>
        <a:graphic>
          <a:graphicData uri="http://schemas.openxmlformats.org/drawingml/2006/table">
            <a:tbl>
              <a:tblPr firstRow="1" firstCol="1" bandRow="1"/>
              <a:tblGrid>
                <a:gridCol w="2162224">
                  <a:extLst>
                    <a:ext uri="{9D8B030D-6E8A-4147-A177-3AD203B41FA5}">
                      <a16:colId xmlns:a16="http://schemas.microsoft.com/office/drawing/2014/main" val="1731118605"/>
                    </a:ext>
                  </a:extLst>
                </a:gridCol>
              </a:tblGrid>
              <a:tr h="9119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b="1" noProof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3: Climate balance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148726"/>
                  </a:ext>
                </a:extLst>
              </a:tr>
              <a:tr h="26649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i="1" noProof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”At a reasonable cost –and only </a:t>
                      </a:r>
                      <a:r>
                        <a:rPr lang="en-GB" sz="1800" b="1" i="1" noProof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when further reductions </a:t>
                      </a:r>
                      <a:r>
                        <a:rPr lang="en-GB" sz="1800" i="1" noProof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towards </a:t>
                      </a:r>
                      <a:r>
                        <a:rPr lang="en-GB" sz="1800" i="1" noProof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75-90% </a:t>
                      </a:r>
                      <a:r>
                        <a:rPr lang="en-GB" sz="1800" i="1" noProof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(SBTi) </a:t>
                      </a:r>
                      <a:r>
                        <a:rPr lang="en-GB" sz="1800" b="1" i="1" noProof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have been achieved</a:t>
                      </a:r>
                      <a:r>
                        <a:rPr lang="en-GB" sz="1800" i="1" noProof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.”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570301"/>
                  </a:ext>
                </a:extLst>
              </a:tr>
            </a:tbl>
          </a:graphicData>
        </a:graphic>
      </p:graphicFrame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DE098BE0-CA07-C456-B432-3BC222A990C2}"/>
              </a:ext>
            </a:extLst>
          </p:cNvPr>
          <p:cNvGraphicFramePr>
            <a:graphicFrameLocks noGrp="1"/>
          </p:cNvGraphicFramePr>
          <p:nvPr/>
        </p:nvGraphicFramePr>
        <p:xfrm>
          <a:off x="2319053" y="1685522"/>
          <a:ext cx="2238891" cy="3588352"/>
        </p:xfrm>
        <a:graphic>
          <a:graphicData uri="http://schemas.openxmlformats.org/drawingml/2006/table">
            <a:tbl>
              <a:tblPr firstRow="1" firstCol="1" bandRow="1"/>
              <a:tblGrid>
                <a:gridCol w="2238891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9266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b="1" noProof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0: Traditional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2661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i="1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”Comparison calculation, how would the project have been built if carried out during the period                </a:t>
                      </a:r>
                      <a:r>
                        <a:rPr lang="en-GB" sz="1800" b="1" i="1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2015-2020</a:t>
                      </a:r>
                      <a:r>
                        <a:rPr lang="en-GB" sz="1800" i="1" noProof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GB" sz="1800" i="1" noProof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”</a:t>
                      </a:r>
                      <a:endParaRPr lang="en-GB" sz="1800" i="1" noProof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  <p:graphicFrame>
        <p:nvGraphicFramePr>
          <p:cNvPr id="9" name="Tabell 8">
            <a:extLst>
              <a:ext uri="{FF2B5EF4-FFF2-40B4-BE49-F238E27FC236}">
                <a16:creationId xmlns:a16="http://schemas.microsoft.com/office/drawing/2014/main" id="{254F7AAD-C046-7FA8-853E-846000972B09}"/>
              </a:ext>
            </a:extLst>
          </p:cNvPr>
          <p:cNvGraphicFramePr>
            <a:graphicFrameLocks noGrp="1"/>
          </p:cNvGraphicFramePr>
          <p:nvPr/>
        </p:nvGraphicFramePr>
        <p:xfrm>
          <a:off x="294167" y="1655042"/>
          <a:ext cx="1876177" cy="3618832"/>
        </p:xfrm>
        <a:graphic>
          <a:graphicData uri="http://schemas.openxmlformats.org/drawingml/2006/table">
            <a:tbl>
              <a:tblPr firstRow="1" firstCol="1" bandRow="1"/>
              <a:tblGrid>
                <a:gridCol w="1876177">
                  <a:extLst>
                    <a:ext uri="{9D8B030D-6E8A-4147-A177-3AD203B41FA5}">
                      <a16:colId xmlns:a16="http://schemas.microsoft.com/office/drawing/2014/main" val="3920292571"/>
                    </a:ext>
                  </a:extLst>
                </a:gridCol>
              </a:tblGrid>
              <a:tr h="9345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800" b="1" noProof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Request for proposal (RFP)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72483"/>
                  </a:ext>
                </a:extLst>
              </a:tr>
              <a:tr h="26843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n-GB" sz="1800" i="1" noProof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8906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016187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5CB61-2A05-5207-1662-DAF6D2760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7F7D818-6575-87F4-9CF4-265DEAEDF9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/>
              <a:t>Working process, step 0-5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948B8CB8-81A9-6421-F047-FB4EA16F603E}"/>
              </a:ext>
            </a:extLst>
          </p:cNvPr>
          <p:cNvSpPr/>
          <p:nvPr/>
        </p:nvSpPr>
        <p:spPr>
          <a:xfrm>
            <a:off x="405706" y="399106"/>
            <a:ext cx="11563467" cy="5056104"/>
          </a:xfrm>
          <a:prstGeom prst="roundRect">
            <a:avLst/>
          </a:prstGeom>
          <a:solidFill>
            <a:schemeClr val="bg1">
              <a:alpha val="50000"/>
            </a:schemeClr>
          </a:solidFill>
          <a:ln w="57150">
            <a:solidFill>
              <a:srgbClr val="92D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EADE608-D429-F270-F3CB-CD91C5A172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512902" y="1652168"/>
            <a:ext cx="8784976" cy="2448272"/>
          </a:xfrm>
          <a:prstGeom prst="rect">
            <a:avLst/>
          </a:prstGeom>
          <a:ln>
            <a:noFill/>
          </a:ln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D8F91B37-65BB-A3AB-9E66-F799FD989FFC}"/>
              </a:ext>
            </a:extLst>
          </p:cNvPr>
          <p:cNvSpPr/>
          <p:nvPr/>
        </p:nvSpPr>
        <p:spPr>
          <a:xfrm>
            <a:off x="4223888" y="3528397"/>
            <a:ext cx="4031369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Climate calculate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A2D98C5C-31C2-542E-F7CB-433DBAFF2BBA}"/>
              </a:ext>
            </a:extLst>
          </p:cNvPr>
          <p:cNvSpPr/>
          <p:nvPr/>
        </p:nvSpPr>
        <p:spPr>
          <a:xfrm>
            <a:off x="4751170" y="2927158"/>
            <a:ext cx="3496301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Climate improved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9C2D7F78-E994-3C0F-BC9E-C0E83A880315}"/>
              </a:ext>
            </a:extLst>
          </p:cNvPr>
          <p:cNvSpPr/>
          <p:nvPr/>
        </p:nvSpPr>
        <p:spPr>
          <a:xfrm>
            <a:off x="5278452" y="2304759"/>
            <a:ext cx="2981260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Climate </a:t>
            </a:r>
            <a:r>
              <a:rPr kumimoji="0" lang="en-GB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optimiced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F34FE2CA-30AD-E7A9-614C-74590397812E}"/>
              </a:ext>
            </a:extLst>
          </p:cNvPr>
          <p:cNvSpPr/>
          <p:nvPr/>
        </p:nvSpPr>
        <p:spPr>
          <a:xfrm>
            <a:off x="5812408" y="1724075"/>
            <a:ext cx="2433953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Climate balance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8733EEB9-41DE-60B3-C642-70214705DC3C}"/>
              </a:ext>
            </a:extLst>
          </p:cNvPr>
          <p:cNvSpPr/>
          <p:nvPr/>
        </p:nvSpPr>
        <p:spPr>
          <a:xfrm>
            <a:off x="9209710" y="3528397"/>
            <a:ext cx="2502914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Continuous control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C443CB13-97C1-F8D3-AF6C-C0E4475AAC65}"/>
              </a:ext>
            </a:extLst>
          </p:cNvPr>
          <p:cNvSpPr/>
          <p:nvPr/>
        </p:nvSpPr>
        <p:spPr>
          <a:xfrm>
            <a:off x="3709956" y="4140228"/>
            <a:ext cx="4543082" cy="473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92D050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 Identify the business</a:t>
            </a:r>
          </a:p>
        </p:txBody>
      </p:sp>
      <p:sp>
        <p:nvSpPr>
          <p:cNvPr id="15" name="Rektangel: rundade hörn 14">
            <a:extLst>
              <a:ext uri="{FF2B5EF4-FFF2-40B4-BE49-F238E27FC236}">
                <a16:creationId xmlns:a16="http://schemas.microsoft.com/office/drawing/2014/main" id="{A4E70105-6FCA-47D6-694A-771CE52AD02C}"/>
              </a:ext>
            </a:extLst>
          </p:cNvPr>
          <p:cNvSpPr/>
          <p:nvPr/>
        </p:nvSpPr>
        <p:spPr>
          <a:xfrm>
            <a:off x="6419827" y="3540132"/>
            <a:ext cx="970755" cy="212446"/>
          </a:xfrm>
          <a:prstGeom prst="roundRect">
            <a:avLst/>
          </a:prstGeom>
          <a:solidFill>
            <a:srgbClr val="0FB4D5"/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Law</a:t>
            </a:r>
          </a:p>
        </p:txBody>
      </p:sp>
      <p:sp>
        <p:nvSpPr>
          <p:cNvPr id="16" name="Rektangel: rundade hörn 15">
            <a:extLst>
              <a:ext uri="{FF2B5EF4-FFF2-40B4-BE49-F238E27FC236}">
                <a16:creationId xmlns:a16="http://schemas.microsoft.com/office/drawing/2014/main" id="{EE927C39-42DE-9A2A-BFF5-150634729A42}"/>
              </a:ext>
            </a:extLst>
          </p:cNvPr>
          <p:cNvSpPr/>
          <p:nvPr/>
        </p:nvSpPr>
        <p:spPr>
          <a:xfrm>
            <a:off x="6178139" y="3776999"/>
            <a:ext cx="2060799" cy="21244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+ extra (Fair Competition)</a:t>
            </a:r>
          </a:p>
        </p:txBody>
      </p:sp>
    </p:spTree>
    <p:extLst>
      <p:ext uri="{BB962C8B-B14F-4D97-AF65-F5344CB8AC3E}">
        <p14:creationId xmlns:p14="http://schemas.microsoft.com/office/powerpoint/2010/main" val="228944097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TreanoColors">
      <a:dk1>
        <a:sysClr val="windowText" lastClr="000000"/>
      </a:dk1>
      <a:lt1>
        <a:sysClr val="window" lastClr="FFFFFF"/>
      </a:lt1>
      <a:dk2>
        <a:srgbClr val="C8A977"/>
      </a:dk2>
      <a:lt2>
        <a:srgbClr val="00346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m LFM3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Textslides för olika A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1 M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 MS" id="{3EFB7128-534C-422E-8327-55048B6E52CD}" vid="{06F6AFDF-DA56-45A8-BF06-70E16DF2BF30}"/>
    </a:ext>
  </a:extLst>
</a:theme>
</file>

<file path=ppt/theme/theme6.xml><?xml version="1.0" encoding="utf-8"?>
<a:theme xmlns:a="http://schemas.openxmlformats.org/drawingml/2006/main" name="4_Arbetsgrupp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m LFM30">
  <a:themeElements>
    <a:clrScheme name="TreanoColors">
      <a:dk1>
        <a:sysClr val="windowText" lastClr="000000"/>
      </a:dk1>
      <a:lt1>
        <a:sysClr val="window" lastClr="FFFFFF"/>
      </a:lt1>
      <a:dk2>
        <a:srgbClr val="C8A977"/>
      </a:dk2>
      <a:lt2>
        <a:srgbClr val="00346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rtlCol="0">
        <a:spAutoFit/>
      </a:bodyPr>
      <a:lstStyle>
        <a:defPPr marL="342900" algn="l">
          <a:spcBef>
            <a:spcPts val="0"/>
          </a:spcBef>
          <a:spcAft>
            <a:spcPts val="800"/>
          </a:spcAft>
          <a:defRPr sz="1200" b="1" dirty="0">
            <a:latin typeface="Garamond" panose="02020404030301010803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3f10240-6c75-4070-82e1-804a189072ab">
      <Terms xmlns="http://schemas.microsoft.com/office/infopath/2007/PartnerControls"/>
    </lcf76f155ced4ddcb4097134ff3c332f>
    <TaxCatchAll xmlns="9e491c61-3955-448c-b766-a347df75b6b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526B0D34535FA429F3174CDE2661CF1" ma:contentTypeVersion="13" ma:contentTypeDescription="Skapa ett nytt dokument." ma:contentTypeScope="" ma:versionID="75906d3c58d9eec3d192ae8846675ec9">
  <xsd:schema xmlns:xsd="http://www.w3.org/2001/XMLSchema" xmlns:xs="http://www.w3.org/2001/XMLSchema" xmlns:p="http://schemas.microsoft.com/office/2006/metadata/properties" xmlns:ns2="03f10240-6c75-4070-82e1-804a189072ab" xmlns:ns3="9e491c61-3955-448c-b766-a347df75b6b4" targetNamespace="http://schemas.microsoft.com/office/2006/metadata/properties" ma:root="true" ma:fieldsID="0845fc47432a91233344601dff24b6bb" ns2:_="" ns3:_="">
    <xsd:import namespace="03f10240-6c75-4070-82e1-804a189072ab"/>
    <xsd:import namespace="9e491c61-3955-448c-b766-a347df75b6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f10240-6c75-4070-82e1-804a189072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eringar" ma:readOnly="false" ma:fieldId="{5cf76f15-5ced-4ddc-b409-7134ff3c332f}" ma:taxonomyMulti="true" ma:sspId="62be1fb0-648f-4677-bb64-016b765337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491c61-3955-448c-b766-a347df75b6b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32ec8ca-1b16-4a48-ad79-1b498e53cbbd}" ma:internalName="TaxCatchAll" ma:showField="CatchAllData" ma:web="9e491c61-3955-448c-b766-a347df75b6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B43486-6EE1-4B7F-9D48-994AFB47BDD5}">
  <ds:schemaRefs>
    <ds:schemaRef ds:uri="03f10240-6c75-4070-82e1-804a189072ab"/>
    <ds:schemaRef ds:uri="9e491c61-3955-448c-b766-a347df75b6b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33A53F4-2849-4F85-A9BC-DCE47AB35D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F6BA5F-FB2D-4132-AA6F-9BE33308643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</TotalTime>
  <Words>6425</Words>
  <Application>Microsoft Office PowerPoint</Application>
  <PresentationFormat>Bredbild</PresentationFormat>
  <Paragraphs>1565</Paragraphs>
  <Slides>54</Slides>
  <Notes>22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16</vt:i4>
      </vt:variant>
      <vt:variant>
        <vt:lpstr>Tema</vt:lpstr>
      </vt:variant>
      <vt:variant>
        <vt:i4>7</vt:i4>
      </vt:variant>
      <vt:variant>
        <vt:lpstr>Bildrubriker</vt:lpstr>
      </vt:variant>
      <vt:variant>
        <vt:i4>54</vt:i4>
      </vt:variant>
    </vt:vector>
  </HeadingPairs>
  <TitlesOfParts>
    <vt:vector size="77" baseType="lpstr">
      <vt:lpstr>微软雅黑</vt:lpstr>
      <vt:lpstr>AntartidaRounded Essential Ligh</vt:lpstr>
      <vt:lpstr>Aptos</vt:lpstr>
      <vt:lpstr>Arial</vt:lpstr>
      <vt:lpstr>Barlow Semi Condensed</vt:lpstr>
      <vt:lpstr>Barlow Semi Condensed Light</vt:lpstr>
      <vt:lpstr>Barlow Semi Condensed Medium</vt:lpstr>
      <vt:lpstr>Calibri</vt:lpstr>
      <vt:lpstr>Calibri Light</vt:lpstr>
      <vt:lpstr>Century Gothic</vt:lpstr>
      <vt:lpstr>Futura PT</vt:lpstr>
      <vt:lpstr>Futura PT Book</vt:lpstr>
      <vt:lpstr>Lucida Sans</vt:lpstr>
      <vt:lpstr>Tahoma</vt:lpstr>
      <vt:lpstr>Times New Roman</vt:lpstr>
      <vt:lpstr>Wingdings</vt:lpstr>
      <vt:lpstr>1_Office-tema</vt:lpstr>
      <vt:lpstr>1_Om LFM30</vt:lpstr>
      <vt:lpstr>3_Textslides för olika AG</vt:lpstr>
      <vt:lpstr>2_Office-tema</vt:lpstr>
      <vt:lpstr>Tema1 MS</vt:lpstr>
      <vt:lpstr>4_Arbetsgrupper</vt:lpstr>
      <vt:lpstr>2_Om LFM30</vt:lpstr>
      <vt:lpstr>Klimatberäkningsstuga – Avsnitt 2</vt:lpstr>
      <vt:lpstr>Denna ppt består av 7 avsnitt (med tillhörande videos), samt fördjupningsmaterial - Avsnitt I: Inkluderar intro - Avsnitt 7: Inkluderar sammanfattning</vt:lpstr>
      <vt:lpstr>PowerPoint-presentation</vt:lpstr>
      <vt:lpstr>PowerPoint-presentation</vt:lpstr>
      <vt:lpstr>PowerPoint-presentation</vt:lpstr>
      <vt:lpstr>PowerPoint-presentation</vt:lpstr>
      <vt:lpstr>Steg 0: Att identifiera affären</vt:lpstr>
      <vt:lpstr> Översikt:  - Övergripande struktur via LFM30:s Metod för klimatbudget  - I linje med lagkrav samt olika svenska lokala klimatinitiativ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Klimatberäkningskriterier – synkad med lagkrav och olika lokala klimatinitiativ</vt:lpstr>
      <vt:lpstr>PowerPoint-presentation</vt:lpstr>
      <vt:lpstr>Info om byggprojektet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Exempel på byggmaterial med lägre CO2e</vt:lpstr>
      <vt:lpstr>PowerPoint-presentation</vt:lpstr>
      <vt:lpstr>Tre beräkningssätt avseende klimatdata – rekommenderad prio val</vt:lpstr>
      <vt:lpstr>Hur – Bidcon Förstudie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Endast FFU är aktuellt vid klimatdeklaration till Boverket. Exempel, Tillbyggnad: Kemikalierum Rosengårdsbadet, Malmö</vt:lpstr>
      <vt:lpstr>Steg 0: Att identifiera affären – Fördjupning och extra info  (inkl engelskt material)</vt:lpstr>
      <vt:lpstr>PowerPoint-presentation</vt:lpstr>
      <vt:lpstr>PowerPoint-presentation</vt:lpstr>
      <vt:lpstr>PowerPoint-presentation</vt:lpstr>
      <vt:lpstr>PowerPoint-presentation</vt:lpstr>
      <vt:lpstr>Samverkansentreprenad (Nyproduktion)</vt:lpstr>
      <vt:lpstr>Samverkansentreprenad (ROT)</vt:lpstr>
      <vt:lpstr>Samverkansentreprenad </vt:lpstr>
      <vt:lpstr>Arbetsgång Totalentreprenad</vt:lpstr>
      <vt:lpstr>PowerPoint-presentation</vt:lpstr>
      <vt:lpstr>PowerPoint-presentation</vt:lpstr>
      <vt:lpstr>Principles</vt:lpstr>
      <vt:lpstr>Scales &amp; levels</vt:lpstr>
      <vt:lpstr>Climate ambitions: </vt:lpstr>
      <vt:lpstr>Working process, step 0-5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Lijin Zhou</dc:creator>
  <cp:lastModifiedBy>Andreas Holmgren</cp:lastModifiedBy>
  <cp:revision>3</cp:revision>
  <cp:lastPrinted>2025-08-25T07:01:21Z</cp:lastPrinted>
  <dcterms:created xsi:type="dcterms:W3CDTF">2025-02-26T14:09:33Z</dcterms:created>
  <dcterms:modified xsi:type="dcterms:W3CDTF">2025-10-23T09:34:02Z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0x010100E526B0D34535FA429F3174CDE2661CF1</vt:lpwstr>
  </property>
  <property fmtid="{D5CDD505-2E9C-101B-9397-08002B2CF9AE}" pid="3" name="Order">
    <vt:lpwstr>2616600.00000000</vt:lpwstr>
  </property>
  <property fmtid="{D5CDD505-2E9C-101B-9397-08002B2CF9AE}" pid="4" name="MediaServiceImageTags">
    <vt:lpwstr/>
  </property>
</Properties>
</file>